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2" r:id="rId7"/>
    <p:sldId id="263" r:id="rId8"/>
    <p:sldId id="260" r:id="rId9"/>
    <p:sldId id="261" r:id="rId10"/>
    <p:sldId id="270" r:id="rId11"/>
    <p:sldId id="267" r:id="rId12"/>
    <p:sldId id="265" r:id="rId13"/>
    <p:sldId id="266" r:id="rId14"/>
    <p:sldId id="269" r:id="rId15"/>
    <p:sldId id="268" r:id="rId16"/>
  </p:sldIdLst>
  <p:sldSz cx="9144000" cy="6858000" type="screen4x3"/>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7" d="100"/>
          <a:sy n="87" d="100"/>
        </p:scale>
        <p:origin x="12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E48CFE-972E-4BBD-A7A6-A2EF6C84EB94}"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270734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48CFE-972E-4BBD-A7A6-A2EF6C84EB94}"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2830426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48CFE-972E-4BBD-A7A6-A2EF6C84EB94}"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3753646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48CFE-972E-4BBD-A7A6-A2EF6C84EB94}"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2588251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E48CFE-972E-4BBD-A7A6-A2EF6C84EB94}" type="datetimeFigureOut">
              <a:rPr lang="en-IN" smtClean="0"/>
              <a:t>17-03-2025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1647365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E48CFE-972E-4BBD-A7A6-A2EF6C84EB94}"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176988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48CFE-972E-4BBD-A7A6-A2EF6C84EB94}" type="datetimeFigureOut">
              <a:rPr lang="en-IN" smtClean="0"/>
              <a:t>17-03-2025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400918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E48CFE-972E-4BBD-A7A6-A2EF6C84EB94}" type="datetimeFigureOut">
              <a:rPr lang="en-IN" smtClean="0"/>
              <a:t>17-03-2025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920536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48CFE-972E-4BBD-A7A6-A2EF6C84EB94}" type="datetimeFigureOut">
              <a:rPr lang="en-IN" smtClean="0"/>
              <a:t>17-03-2025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343160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E48CFE-972E-4BBD-A7A6-A2EF6C84EB94}"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2463652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E48CFE-972E-4BBD-A7A6-A2EF6C84EB94}" type="datetimeFigureOut">
              <a:rPr lang="en-IN" smtClean="0"/>
              <a:t>17-03-2025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1C1865-DC18-4E21-9258-865CC9166C91}" type="slidenum">
              <a:rPr lang="en-IN" smtClean="0"/>
              <a:t>‹#›</a:t>
            </a:fld>
            <a:endParaRPr lang="en-IN"/>
          </a:p>
        </p:txBody>
      </p:sp>
    </p:spTree>
    <p:extLst>
      <p:ext uri="{BB962C8B-B14F-4D97-AF65-F5344CB8AC3E}">
        <p14:creationId xmlns:p14="http://schemas.microsoft.com/office/powerpoint/2010/main" val="273889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E48CFE-972E-4BBD-A7A6-A2EF6C84EB94}" type="datetimeFigureOut">
              <a:rPr lang="en-IN" smtClean="0"/>
              <a:t>17-03-2025</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C1865-DC18-4E21-9258-865CC9166C91}" type="slidenum">
              <a:rPr lang="en-IN" smtClean="0"/>
              <a:t>‹#›</a:t>
            </a:fld>
            <a:endParaRPr lang="en-IN"/>
          </a:p>
        </p:txBody>
      </p:sp>
    </p:spTree>
    <p:extLst>
      <p:ext uri="{BB962C8B-B14F-4D97-AF65-F5344CB8AC3E}">
        <p14:creationId xmlns:p14="http://schemas.microsoft.com/office/powerpoint/2010/main" val="3777320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0AC9-0FCB-4E54-AFAB-FBB7AD6339EE}"/>
              </a:ext>
            </a:extLst>
          </p:cNvPr>
          <p:cNvSpPr>
            <a:spLocks noGrp="1"/>
          </p:cNvSpPr>
          <p:nvPr>
            <p:ph type="ctrTitle"/>
          </p:nvPr>
        </p:nvSpPr>
        <p:spPr/>
        <p:txBody>
          <a:bodyPr>
            <a:normAutofit fontScale="90000"/>
          </a:bodyPr>
          <a:lstStyle/>
          <a:p>
            <a:r>
              <a:rPr lang="en-US" dirty="0"/>
              <a:t>VI Deans Committee Extended Course Outlines</a:t>
            </a:r>
            <a:endParaRPr lang="en-IN" dirty="0"/>
          </a:p>
        </p:txBody>
      </p:sp>
      <p:sp>
        <p:nvSpPr>
          <p:cNvPr id="3" name="Subtitle 2">
            <a:extLst>
              <a:ext uri="{FF2B5EF4-FFF2-40B4-BE49-F238E27FC236}">
                <a16:creationId xmlns:a16="http://schemas.microsoft.com/office/drawing/2014/main" id="{316A2E83-8138-4836-A0CB-54D9E42E0699}"/>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923349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D2288-D44A-4F0D-B840-EAD49ADFB5A0}"/>
              </a:ext>
            </a:extLst>
          </p:cNvPr>
          <p:cNvSpPr>
            <a:spLocks noGrp="1"/>
          </p:cNvSpPr>
          <p:nvPr>
            <p:ph type="title"/>
          </p:nvPr>
        </p:nvSpPr>
        <p:spPr>
          <a:xfrm>
            <a:off x="628650" y="155804"/>
            <a:ext cx="7886700" cy="273851"/>
          </a:xfrm>
        </p:spPr>
        <p:txBody>
          <a:bodyPr>
            <a:normAutofit fontScale="90000"/>
          </a:bodyPr>
          <a:lstStyle/>
          <a:p>
            <a:r>
              <a:rPr lang="en-US" sz="2000" b="1" dirty="0"/>
              <a:t>Entrepreneurship Development and Business Management 3(2+1)</a:t>
            </a:r>
            <a:endParaRPr lang="en-IN" sz="2000" dirty="0"/>
          </a:p>
        </p:txBody>
      </p:sp>
      <p:sp>
        <p:nvSpPr>
          <p:cNvPr id="3" name="Content Placeholder 2">
            <a:extLst>
              <a:ext uri="{FF2B5EF4-FFF2-40B4-BE49-F238E27FC236}">
                <a16:creationId xmlns:a16="http://schemas.microsoft.com/office/drawing/2014/main" id="{1DF1953A-EB1B-4062-B083-FF1EB3267603}"/>
              </a:ext>
            </a:extLst>
          </p:cNvPr>
          <p:cNvSpPr>
            <a:spLocks noGrp="1"/>
          </p:cNvSpPr>
          <p:nvPr>
            <p:ph idx="1"/>
          </p:nvPr>
        </p:nvSpPr>
        <p:spPr>
          <a:xfrm>
            <a:off x="132203" y="506778"/>
            <a:ext cx="8692308" cy="6351222"/>
          </a:xfrm>
        </p:spPr>
        <p:txBody>
          <a:bodyPr>
            <a:normAutofit fontScale="92500" lnSpcReduction="10000"/>
          </a:bodyPr>
          <a:lstStyle/>
          <a:p>
            <a:r>
              <a:rPr lang="en-IN" sz="2000" b="1" dirty="0"/>
              <a:t>Objective</a:t>
            </a:r>
          </a:p>
          <a:p>
            <a:pPr marL="457200" lvl="1" indent="0">
              <a:buNone/>
            </a:pPr>
            <a:r>
              <a:rPr lang="en-US" sz="1400" dirty="0"/>
              <a:t>1. To provide student an insight into the concept and scope of entrepreneurship.</a:t>
            </a:r>
          </a:p>
          <a:p>
            <a:pPr marL="457200" lvl="1" indent="0">
              <a:buNone/>
            </a:pPr>
            <a:r>
              <a:rPr lang="en-US" sz="1400" dirty="0"/>
              <a:t>2. To expose the student to various aspects of establishment and management of a small business </a:t>
            </a:r>
            <a:r>
              <a:rPr lang="en-IN" sz="1400" dirty="0"/>
              <a:t>unit.</a:t>
            </a:r>
          </a:p>
          <a:p>
            <a:pPr marL="457200" lvl="1" indent="0">
              <a:buNone/>
            </a:pPr>
            <a:r>
              <a:rPr lang="en-US" sz="1400" dirty="0"/>
              <a:t>3. To enable the student to develop financially viable agribusiness proposal.</a:t>
            </a:r>
          </a:p>
          <a:p>
            <a:r>
              <a:rPr lang="en-IN" sz="2000" b="1" dirty="0"/>
              <a:t>Theory</a:t>
            </a:r>
          </a:p>
          <a:p>
            <a:pPr marL="457200" lvl="1" indent="0">
              <a:buNone/>
            </a:pPr>
            <a:r>
              <a:rPr lang="en-IN" sz="1600" dirty="0"/>
              <a:t>Development of entrepreneurship, motivational factors, social factors, environmental, factors, characteristics of entrepreneurs, entrepreneurial attributes/competencies. Concept, need </a:t>
            </a:r>
            <a:r>
              <a:rPr lang="en-US" sz="1600" dirty="0"/>
              <a:t>for and importance of entrepreneurial development. Evolution of entrepreneurship, objectives </a:t>
            </a:r>
            <a:r>
              <a:rPr lang="en-IN" sz="1600" dirty="0"/>
              <a:t>of entrepreneurial activities, types of entrepreneurs, functions of entrepreneurs, importance </a:t>
            </a:r>
            <a:r>
              <a:rPr lang="en-US" sz="1600" dirty="0"/>
              <a:t>of entrepreneurial development, and process of entrepreneurship development. Environment scanning and opportunity identification need for scanning–spotting of opportunity-scanning of environment– identification of product / service – starting a project; factors influencing sensing the opportunities. Infrastructure and support systems- good policies, schemes for entrepreneurship development; role of financial institutions, and other agencies in entrepreneurship development. Steps involved in functioning of an enterprise. Selection of the product / services, selection of form of ownership; registration, selection of site, capital sources, acquisition of manufacturing know how, packaging and distribution. Planning of an enterprise, project identification, selection, and </a:t>
            </a:r>
            <a:r>
              <a:rPr lang="en-IN" sz="1600" dirty="0"/>
              <a:t>formulation of project; project report preparation, Enterprise Management. Production management </a:t>
            </a:r>
            <a:r>
              <a:rPr lang="en-US" sz="1600" dirty="0"/>
              <a:t>– product, levels of products, product mix, quality control, cost of production, production controls, Material management. Production management – raw material costing, inventory control. Personal management–manpower planning, </a:t>
            </a:r>
            <a:r>
              <a:rPr lang="en-US" sz="1600" dirty="0" err="1"/>
              <a:t>labour</a:t>
            </a:r>
            <a:r>
              <a:rPr lang="en-US" sz="1600" dirty="0"/>
              <a:t> turn over, wages / salaries. Financial management / accounting–funds, fixed capital and working capital, costing and pricing, long term planning and short-term planning, book keeping, journal, ledger, subsidiary books, annual financial statement, </a:t>
            </a:r>
            <a:r>
              <a:rPr lang="en-IN" sz="1600" dirty="0"/>
              <a:t>taxation. Marketing management- market, types, marketing assistance, market strategies. Crisis management- raw material, production, leadership, market, finance, natural etc.</a:t>
            </a:r>
          </a:p>
          <a:p>
            <a:r>
              <a:rPr lang="en-IN" sz="2000" b="1" dirty="0"/>
              <a:t>Practical</a:t>
            </a:r>
          </a:p>
          <a:p>
            <a:pPr marL="457200" lvl="1" indent="0">
              <a:buNone/>
            </a:pPr>
            <a:r>
              <a:rPr lang="en-US" sz="1600" dirty="0"/>
              <a:t>Visit to small scale industries/</a:t>
            </a:r>
            <a:r>
              <a:rPr lang="en-US" sz="1600" dirty="0" err="1"/>
              <a:t>agro</a:t>
            </a:r>
            <a:r>
              <a:rPr lang="en-US" sz="1600" dirty="0"/>
              <a:t>-industries, interaction with successful entrepreneurs/ </a:t>
            </a:r>
            <a:r>
              <a:rPr lang="en-US" sz="1600" dirty="0" err="1"/>
              <a:t>agric</a:t>
            </a:r>
            <a:r>
              <a:rPr lang="en-US" sz="1600" dirty="0"/>
              <a:t>-entrepreneurs. Visit to financial institutions and support agencies. Preparation of project proposal for funding by different agencies.</a:t>
            </a:r>
            <a:endParaRPr lang="en-IN" sz="1600" dirty="0"/>
          </a:p>
        </p:txBody>
      </p:sp>
    </p:spTree>
    <p:extLst>
      <p:ext uri="{BB962C8B-B14F-4D97-AF65-F5344CB8AC3E}">
        <p14:creationId xmlns:p14="http://schemas.microsoft.com/office/powerpoint/2010/main" val="3095730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84F4-D7E5-FA3F-1792-9046B2AFB120}"/>
              </a:ext>
            </a:extLst>
          </p:cNvPr>
          <p:cNvSpPr>
            <a:spLocks noGrp="1"/>
          </p:cNvSpPr>
          <p:nvPr>
            <p:ph type="title"/>
          </p:nvPr>
        </p:nvSpPr>
        <p:spPr>
          <a:xfrm>
            <a:off x="0" y="1"/>
            <a:ext cx="9144000" cy="833718"/>
          </a:xfrm>
          <a:solidFill>
            <a:srgbClr val="C00000"/>
          </a:solidFill>
        </p:spPr>
        <p:txBody>
          <a:bodyPr>
            <a:normAutofit fontScale="90000"/>
          </a:bodyPr>
          <a:lstStyle/>
          <a:p>
            <a:pPr algn="ctr">
              <a:lnSpc>
                <a:spcPct val="107000"/>
              </a:lnSpc>
              <a:spcAft>
                <a:spcPts val="800"/>
              </a:spcAft>
            </a:pPr>
            <a:r>
              <a:rPr lang="en-IN"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SMDC 211 Entrepreneurship Development and Business Management   (2+1) - 1/3</a:t>
            </a:r>
            <a:r>
              <a:rPr lang="en-IN" sz="24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rd</a:t>
            </a:r>
            <a:r>
              <a:rPr lang="en-IN"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Portion</a:t>
            </a:r>
            <a:endParaRPr lang="en-IN" sz="5400" b="1" dirty="0">
              <a:solidFill>
                <a:schemeClr val="bg1"/>
              </a:solidFill>
            </a:endParaRPr>
          </a:p>
        </p:txBody>
      </p:sp>
      <p:graphicFrame>
        <p:nvGraphicFramePr>
          <p:cNvPr id="4" name="Content Placeholder 3">
            <a:extLst>
              <a:ext uri="{FF2B5EF4-FFF2-40B4-BE49-F238E27FC236}">
                <a16:creationId xmlns:a16="http://schemas.microsoft.com/office/drawing/2014/main" id="{4ED60718-C458-3066-F0AE-7F6DA5A0B451}"/>
              </a:ext>
            </a:extLst>
          </p:cNvPr>
          <p:cNvGraphicFramePr>
            <a:graphicFrameLocks noGrp="1"/>
          </p:cNvGraphicFramePr>
          <p:nvPr>
            <p:ph idx="1"/>
            <p:extLst>
              <p:ext uri="{D42A27DB-BD31-4B8C-83A1-F6EECF244321}">
                <p14:modId xmlns:p14="http://schemas.microsoft.com/office/powerpoint/2010/main" val="1948896322"/>
              </p:ext>
            </p:extLst>
          </p:nvPr>
        </p:nvGraphicFramePr>
        <p:xfrm>
          <a:off x="322729" y="900954"/>
          <a:ext cx="8192621" cy="5227204"/>
        </p:xfrm>
        <a:graphic>
          <a:graphicData uri="http://schemas.openxmlformats.org/drawingml/2006/table">
            <a:tbl>
              <a:tblPr firstRow="1" firstCol="1" bandRow="1">
                <a:tableStyleId>{5940675A-B579-460E-94D1-54222C63F5DA}</a:tableStyleId>
              </a:tblPr>
              <a:tblGrid>
                <a:gridCol w="690221">
                  <a:extLst>
                    <a:ext uri="{9D8B030D-6E8A-4147-A177-3AD203B41FA5}">
                      <a16:colId xmlns:a16="http://schemas.microsoft.com/office/drawing/2014/main" val="3052068802"/>
                    </a:ext>
                  </a:extLst>
                </a:gridCol>
                <a:gridCol w="7502400">
                  <a:extLst>
                    <a:ext uri="{9D8B030D-6E8A-4147-A177-3AD203B41FA5}">
                      <a16:colId xmlns:a16="http://schemas.microsoft.com/office/drawing/2014/main" val="3997146242"/>
                    </a:ext>
                  </a:extLst>
                </a:gridCol>
              </a:tblGrid>
              <a:tr h="307501">
                <a:tc>
                  <a:txBody>
                    <a:bodyPr/>
                    <a:lstStyle/>
                    <a:p>
                      <a:pPr algn="ctr">
                        <a:lnSpc>
                          <a:spcPct val="107000"/>
                        </a:lnSpc>
                        <a:spcAft>
                          <a:spcPts val="800"/>
                        </a:spcAft>
                      </a:pPr>
                      <a:r>
                        <a:rPr lang="en-IN" sz="1400" dirty="0">
                          <a:effectLst/>
                        </a:rPr>
                        <a:t>Sl. No.</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ctr">
                        <a:lnSpc>
                          <a:spcPct val="107000"/>
                        </a:lnSpc>
                        <a:spcAft>
                          <a:spcPts val="800"/>
                        </a:spcAft>
                      </a:pPr>
                      <a:r>
                        <a:rPr lang="en-IN" sz="1400">
                          <a:effectLst/>
                        </a:rPr>
                        <a:t>CONTENTS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nchor="ctr"/>
                </a:tc>
                <a:extLst>
                  <a:ext uri="{0D108BD9-81ED-4DB2-BD59-A6C34878D82A}">
                    <a16:rowId xmlns:a16="http://schemas.microsoft.com/office/drawing/2014/main" val="1053983402"/>
                  </a:ext>
                </a:extLst>
              </a:tr>
              <a:tr h="619885">
                <a:tc>
                  <a:txBody>
                    <a:bodyPr/>
                    <a:lstStyle/>
                    <a:p>
                      <a:pPr marL="0" lvl="0" indent="0" algn="ctr">
                        <a:lnSpc>
                          <a:spcPct val="107000"/>
                        </a:lnSpc>
                        <a:spcAft>
                          <a:spcPts val="800"/>
                        </a:spcAft>
                        <a:buFont typeface="+mj-lt"/>
                        <a:buNone/>
                      </a:pPr>
                      <a:r>
                        <a:rPr lang="en-IN" sz="1400" dirty="0">
                          <a:effectLst/>
                        </a:rPr>
                        <a:t> 1</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a:effectLst/>
                        </a:rPr>
                        <a:t>Entrepreneurship - Concept &amp; Meaning. Concept of Entrepreneur,  Entrepreneurship Development and Agricultural Entrepreneurship - Need and scope. Difference between entrepreneurship and Management. Misconceptions/myths about entrepreneurship</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3268812906"/>
                  </a:ext>
                </a:extLst>
              </a:tr>
              <a:tr h="619885">
                <a:tc>
                  <a:txBody>
                    <a:bodyPr/>
                    <a:lstStyle/>
                    <a:p>
                      <a:pPr marL="0" lvl="0" indent="0" algn="ctr">
                        <a:lnSpc>
                          <a:spcPct val="107000"/>
                        </a:lnSpc>
                        <a:spcAft>
                          <a:spcPts val="800"/>
                        </a:spcAft>
                        <a:buFont typeface="+mj-lt"/>
                        <a:buNone/>
                      </a:pPr>
                      <a:r>
                        <a:rPr lang="en-IN" sz="1400" dirty="0">
                          <a:effectLst/>
                        </a:rPr>
                        <a:t> 2</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dirty="0">
                          <a:effectLst/>
                        </a:rPr>
                        <a:t>Attributes and Characteristics of entrepreneurs - Creativity, need for achievement, risk bearing, decision making, leadership, communication, locus of control, analytical ability, interpersonal skills, self-confidence, market survey and research and business plan</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488006660"/>
                  </a:ext>
                </a:extLst>
              </a:tr>
              <a:tr h="622726">
                <a:tc>
                  <a:txBody>
                    <a:bodyPr/>
                    <a:lstStyle/>
                    <a:p>
                      <a:pPr marL="0" lvl="0" indent="0" algn="ctr">
                        <a:lnSpc>
                          <a:spcPct val="107000"/>
                        </a:lnSpc>
                        <a:spcAft>
                          <a:spcPts val="800"/>
                        </a:spcAft>
                        <a:buFont typeface="+mj-lt"/>
                        <a:buNone/>
                      </a:pPr>
                      <a:r>
                        <a:rPr lang="en-IN" sz="1400" dirty="0">
                          <a:effectLst/>
                        </a:rPr>
                        <a:t> 3</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a:effectLst/>
                        </a:rPr>
                        <a:t>Types of Entrepreneurs - Aggressive, imitative, Fabian, drone, empirical, rational cognitive, private, public, small-scale, large scale, solo operators, active partners, inventors, challengers, buyers and life timers. Types of Enterprises based on ownership and size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677258834"/>
                  </a:ext>
                </a:extLst>
              </a:tr>
              <a:tr h="465113">
                <a:tc>
                  <a:txBody>
                    <a:bodyPr/>
                    <a:lstStyle/>
                    <a:p>
                      <a:pPr marL="0" lvl="0" indent="0" algn="ctr">
                        <a:lnSpc>
                          <a:spcPct val="107000"/>
                        </a:lnSpc>
                        <a:spcAft>
                          <a:spcPts val="800"/>
                        </a:spcAft>
                        <a:buFont typeface="+mj-lt"/>
                        <a:buNone/>
                      </a:pPr>
                      <a:r>
                        <a:rPr lang="en-IN" sz="1400" dirty="0">
                          <a:effectLst/>
                        </a:rPr>
                        <a:t> 4</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a:effectLst/>
                        </a:rPr>
                        <a:t>Functions of Entrepreneurs, idea generation, determining objectives, raising funds, procuring raw materials, market research, form of enterprise, recruiting and implementation</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1445110617"/>
                  </a:ext>
                </a:extLst>
              </a:tr>
              <a:tr h="410166">
                <a:tc>
                  <a:txBody>
                    <a:bodyPr/>
                    <a:lstStyle/>
                    <a:p>
                      <a:pPr marL="0" lvl="0" indent="0" algn="ctr">
                        <a:lnSpc>
                          <a:spcPct val="107000"/>
                        </a:lnSpc>
                        <a:spcAft>
                          <a:spcPts val="800"/>
                        </a:spcAft>
                        <a:buFont typeface="+mj-lt"/>
                        <a:buNone/>
                      </a:pPr>
                      <a:r>
                        <a:rPr lang="en-IN" sz="1400" dirty="0">
                          <a:effectLst/>
                        </a:rPr>
                        <a:t> 5</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dirty="0">
                          <a:effectLst/>
                        </a:rPr>
                        <a:t>Development of entrepreneurship,  motivational, social and environmental factors  affecting entrepreneurship</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4137593508"/>
                  </a:ext>
                </a:extLst>
              </a:tr>
              <a:tr h="410166">
                <a:tc>
                  <a:txBody>
                    <a:bodyPr/>
                    <a:lstStyle/>
                    <a:p>
                      <a:pPr marL="0" lvl="0" indent="0" algn="ctr">
                        <a:lnSpc>
                          <a:spcPct val="107000"/>
                        </a:lnSpc>
                        <a:spcAft>
                          <a:spcPts val="800"/>
                        </a:spcAft>
                        <a:buFont typeface="+mj-lt"/>
                        <a:buNone/>
                      </a:pPr>
                      <a:r>
                        <a:rPr lang="en-IN" sz="1400" dirty="0">
                          <a:effectLst/>
                        </a:rPr>
                        <a:t> 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a:effectLst/>
                        </a:rPr>
                        <a:t>Entrepreneurship Development programme- Evolution of entrepreneurship, objectives of entrepreneurial activities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1407962556"/>
                  </a:ext>
                </a:extLst>
              </a:tr>
              <a:tr h="410166">
                <a:tc>
                  <a:txBody>
                    <a:bodyPr/>
                    <a:lstStyle/>
                    <a:p>
                      <a:pPr marL="0" lvl="0" indent="0" algn="ctr">
                        <a:lnSpc>
                          <a:spcPct val="107000"/>
                        </a:lnSpc>
                        <a:spcAft>
                          <a:spcPts val="800"/>
                        </a:spcAft>
                        <a:buFont typeface="+mj-lt"/>
                        <a:buNone/>
                      </a:pPr>
                      <a:r>
                        <a:rPr lang="en-IN" sz="1400" dirty="0">
                          <a:effectLst/>
                        </a:rPr>
                        <a:t> 7</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gn="just">
                        <a:lnSpc>
                          <a:spcPct val="107000"/>
                        </a:lnSpc>
                        <a:spcAft>
                          <a:spcPts val="800"/>
                        </a:spcAft>
                      </a:pPr>
                      <a:r>
                        <a:rPr lang="en-IN" sz="1400">
                          <a:effectLst/>
                        </a:rPr>
                        <a:t>Importance  and process of entrepreneurial development. Phases in Entrepreneurship Development programme – Pre Training, Training and Post Training/ Follow-up.</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2474822542"/>
                  </a:ext>
                </a:extLst>
              </a:tr>
              <a:tr h="200445">
                <a:tc gridSpan="2">
                  <a:txBody>
                    <a:bodyPr/>
                    <a:lstStyle/>
                    <a:p>
                      <a:pPr>
                        <a:lnSpc>
                          <a:spcPct val="107000"/>
                        </a:lnSpc>
                        <a:spcAft>
                          <a:spcPts val="800"/>
                        </a:spcAft>
                      </a:pPr>
                      <a:r>
                        <a:rPr lang="en-IN" sz="1400" dirty="0">
                          <a:effectLst/>
                        </a:rPr>
                        <a:t>PRACTICAL</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hMerge="1">
                  <a:txBody>
                    <a:bodyPr/>
                    <a:lstStyle/>
                    <a:p>
                      <a:endParaRPr lang="en-IN"/>
                    </a:p>
                  </a:txBody>
                  <a:tcPr/>
                </a:tc>
                <a:extLst>
                  <a:ext uri="{0D108BD9-81ED-4DB2-BD59-A6C34878D82A}">
                    <a16:rowId xmlns:a16="http://schemas.microsoft.com/office/drawing/2014/main" val="761248026"/>
                  </a:ext>
                </a:extLst>
              </a:tr>
              <a:tr h="200445">
                <a:tc>
                  <a:txBody>
                    <a:bodyPr/>
                    <a:lstStyle/>
                    <a:p>
                      <a:pPr marL="0" lvl="0" indent="0" algn="ctr">
                        <a:lnSpc>
                          <a:spcPct val="107000"/>
                        </a:lnSpc>
                        <a:spcAft>
                          <a:spcPts val="800"/>
                        </a:spcAft>
                        <a:buFont typeface="+mj-lt"/>
                        <a:buNone/>
                      </a:pPr>
                      <a:r>
                        <a:rPr lang="en-GB" sz="1100" dirty="0">
                          <a:effectLst/>
                        </a:rPr>
                        <a:t>1</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nSpc>
                          <a:spcPct val="107000"/>
                        </a:lnSpc>
                        <a:spcAft>
                          <a:spcPts val="800"/>
                        </a:spcAft>
                      </a:pPr>
                      <a:r>
                        <a:rPr lang="en-IN" sz="1400" dirty="0">
                          <a:effectLst/>
                        </a:rPr>
                        <a:t>Visit to small scale industries/</a:t>
                      </a:r>
                      <a:r>
                        <a:rPr lang="en-IN" sz="1400" dirty="0" err="1">
                          <a:effectLst/>
                        </a:rPr>
                        <a:t>agro</a:t>
                      </a:r>
                      <a:r>
                        <a:rPr lang="en-IN" sz="1400" dirty="0">
                          <a:effectLst/>
                        </a:rPr>
                        <a:t> industries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1246940256"/>
                  </a:ext>
                </a:extLst>
              </a:tr>
              <a:tr h="200445">
                <a:tc>
                  <a:txBody>
                    <a:bodyPr/>
                    <a:lstStyle/>
                    <a:p>
                      <a:pPr marL="0" lvl="0" indent="0" algn="ctr">
                        <a:lnSpc>
                          <a:spcPct val="107000"/>
                        </a:lnSpc>
                        <a:spcAft>
                          <a:spcPts val="800"/>
                        </a:spcAft>
                        <a:buFont typeface="+mj-lt"/>
                        <a:buNone/>
                      </a:pPr>
                      <a:r>
                        <a:rPr lang="en-GB" sz="1100" dirty="0">
                          <a:effectLst/>
                        </a:rPr>
                        <a:t>2</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nSpc>
                          <a:spcPct val="107000"/>
                        </a:lnSpc>
                        <a:spcAft>
                          <a:spcPts val="800"/>
                        </a:spcAft>
                      </a:pPr>
                      <a:r>
                        <a:rPr lang="en-IN" sz="1400">
                          <a:effectLst/>
                        </a:rPr>
                        <a:t>Interaction with successful entrepreneurs/agri-entrepreneurs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3201984213"/>
                  </a:ext>
                </a:extLst>
              </a:tr>
              <a:tr h="200445">
                <a:tc>
                  <a:txBody>
                    <a:bodyPr/>
                    <a:lstStyle/>
                    <a:p>
                      <a:pPr marL="0" lvl="0" indent="0" algn="ctr">
                        <a:lnSpc>
                          <a:spcPct val="107000"/>
                        </a:lnSpc>
                        <a:spcAft>
                          <a:spcPts val="800"/>
                        </a:spcAft>
                        <a:buFont typeface="+mj-lt"/>
                        <a:buNone/>
                      </a:pPr>
                      <a:r>
                        <a:rPr lang="en-GB" sz="1100" dirty="0">
                          <a:effectLst/>
                        </a:rPr>
                        <a:t>3</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nSpc>
                          <a:spcPct val="107000"/>
                        </a:lnSpc>
                        <a:spcAft>
                          <a:spcPts val="800"/>
                        </a:spcAft>
                      </a:pPr>
                      <a:r>
                        <a:rPr lang="en-IN" sz="1400">
                          <a:effectLst/>
                        </a:rPr>
                        <a:t>Visit to financial institutions and support agencies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3266868023"/>
                  </a:ext>
                </a:extLst>
              </a:tr>
              <a:tr h="200445">
                <a:tc>
                  <a:txBody>
                    <a:bodyPr/>
                    <a:lstStyle/>
                    <a:p>
                      <a:pPr marL="0" lvl="0" indent="0" algn="ctr">
                        <a:lnSpc>
                          <a:spcPct val="107000"/>
                        </a:lnSpc>
                        <a:spcAft>
                          <a:spcPts val="800"/>
                        </a:spcAft>
                        <a:buFont typeface="+mj-lt"/>
                        <a:buNone/>
                      </a:pPr>
                      <a:r>
                        <a:rPr lang="en-GB" sz="1100" dirty="0">
                          <a:effectLst/>
                        </a:rPr>
                        <a:t>4</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tc>
                  <a:txBody>
                    <a:bodyPr/>
                    <a:lstStyle/>
                    <a:p>
                      <a:pPr>
                        <a:lnSpc>
                          <a:spcPct val="107000"/>
                        </a:lnSpc>
                        <a:spcAft>
                          <a:spcPts val="800"/>
                        </a:spcAft>
                      </a:pPr>
                      <a:r>
                        <a:rPr lang="en-IN" sz="1400" dirty="0">
                          <a:effectLst/>
                        </a:rPr>
                        <a:t>Preparation of project proposals for funding by different agencies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119" marR="60119" marT="0" marB="0"/>
                </a:tc>
                <a:extLst>
                  <a:ext uri="{0D108BD9-81ED-4DB2-BD59-A6C34878D82A}">
                    <a16:rowId xmlns:a16="http://schemas.microsoft.com/office/drawing/2014/main" val="1369234268"/>
                  </a:ext>
                </a:extLst>
              </a:tr>
            </a:tbl>
          </a:graphicData>
        </a:graphic>
      </p:graphicFrame>
    </p:spTree>
    <p:extLst>
      <p:ext uri="{BB962C8B-B14F-4D97-AF65-F5344CB8AC3E}">
        <p14:creationId xmlns:p14="http://schemas.microsoft.com/office/powerpoint/2010/main" val="3729816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ECC4A-872C-40C5-B62A-CFC36F6C1672}"/>
              </a:ext>
            </a:extLst>
          </p:cNvPr>
          <p:cNvSpPr>
            <a:spLocks noGrp="1"/>
          </p:cNvSpPr>
          <p:nvPr>
            <p:ph type="title"/>
          </p:nvPr>
        </p:nvSpPr>
        <p:spPr>
          <a:xfrm>
            <a:off x="628650" y="-75549"/>
            <a:ext cx="7886700" cy="185717"/>
          </a:xfrm>
        </p:spPr>
        <p:txBody>
          <a:bodyPr>
            <a:normAutofit fontScale="90000"/>
          </a:bodyPr>
          <a:lstStyle/>
          <a:p>
            <a:br>
              <a:rPr lang="en-IN" dirty="0"/>
            </a:br>
            <a:r>
              <a:rPr lang="en-US" sz="4000" b="1" dirty="0"/>
              <a:t>SAEX 411 (3+1): Agricultural Journalism </a:t>
            </a:r>
            <a:endParaRPr lang="en-IN" dirty="0"/>
          </a:p>
        </p:txBody>
      </p:sp>
      <p:graphicFrame>
        <p:nvGraphicFramePr>
          <p:cNvPr id="4" name="Table 3">
            <a:extLst>
              <a:ext uri="{FF2B5EF4-FFF2-40B4-BE49-F238E27FC236}">
                <a16:creationId xmlns:a16="http://schemas.microsoft.com/office/drawing/2014/main" id="{359D94FA-97B6-4B31-93DA-1D522D0556CD}"/>
              </a:ext>
            </a:extLst>
          </p:cNvPr>
          <p:cNvGraphicFramePr>
            <a:graphicFrameLocks noGrp="1"/>
          </p:cNvGraphicFramePr>
          <p:nvPr>
            <p:extLst>
              <p:ext uri="{D42A27DB-BD31-4B8C-83A1-F6EECF244321}">
                <p14:modId xmlns:p14="http://schemas.microsoft.com/office/powerpoint/2010/main" val="1568789734"/>
              </p:ext>
            </p:extLst>
          </p:nvPr>
        </p:nvGraphicFramePr>
        <p:xfrm>
          <a:off x="220337" y="563783"/>
          <a:ext cx="8615191" cy="6184711"/>
        </p:xfrm>
        <a:graphic>
          <a:graphicData uri="http://schemas.openxmlformats.org/drawingml/2006/table">
            <a:tbl>
              <a:tblPr firstRow="1" firstCol="1" bandRow="1">
                <a:tableStyleId>{5940675A-B579-460E-94D1-54222C63F5DA}</a:tableStyleId>
              </a:tblPr>
              <a:tblGrid>
                <a:gridCol w="725822">
                  <a:extLst>
                    <a:ext uri="{9D8B030D-6E8A-4147-A177-3AD203B41FA5}">
                      <a16:colId xmlns:a16="http://schemas.microsoft.com/office/drawing/2014/main" val="1007668173"/>
                    </a:ext>
                  </a:extLst>
                </a:gridCol>
                <a:gridCol w="7889369">
                  <a:extLst>
                    <a:ext uri="{9D8B030D-6E8A-4147-A177-3AD203B41FA5}">
                      <a16:colId xmlns:a16="http://schemas.microsoft.com/office/drawing/2014/main" val="3280599889"/>
                    </a:ext>
                  </a:extLst>
                </a:gridCol>
              </a:tblGrid>
              <a:tr h="333897">
                <a:tc>
                  <a:txBody>
                    <a:bodyPr/>
                    <a:lstStyle/>
                    <a:p>
                      <a:pPr algn="ctr">
                        <a:lnSpc>
                          <a:spcPct val="106000"/>
                        </a:lnSpc>
                        <a:spcAft>
                          <a:spcPts val="800"/>
                        </a:spcAft>
                      </a:pPr>
                      <a:r>
                        <a:rPr lang="en-US" sz="1400">
                          <a:effectLst/>
                        </a:rPr>
                        <a:t>Sl. No.</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ctr">
                        <a:lnSpc>
                          <a:spcPct val="106000"/>
                        </a:lnSpc>
                        <a:spcAft>
                          <a:spcPts val="800"/>
                        </a:spcAft>
                      </a:pPr>
                      <a:r>
                        <a:rPr lang="en-US" sz="1400">
                          <a:effectLst/>
                        </a:rPr>
                        <a:t>CONTENTS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nchor="ctr"/>
                </a:tc>
                <a:extLst>
                  <a:ext uri="{0D108BD9-81ED-4DB2-BD59-A6C34878D82A}">
                    <a16:rowId xmlns:a16="http://schemas.microsoft.com/office/drawing/2014/main" val="773601162"/>
                  </a:ext>
                </a:extLst>
              </a:tr>
              <a:tr h="191208">
                <a:tc>
                  <a:txBody>
                    <a:bodyPr/>
                    <a:lstStyle/>
                    <a:p>
                      <a:pPr marL="0" lvl="0" indent="0" algn="ctr">
                        <a:lnSpc>
                          <a:spcPct val="106000"/>
                        </a:lnSpc>
                        <a:spcAft>
                          <a:spcPts val="800"/>
                        </a:spcAft>
                        <a:buFontTx/>
                        <a:buNone/>
                      </a:pPr>
                      <a:r>
                        <a:rPr lang="en-IN" sz="1400" dirty="0">
                          <a:effectLst/>
                        </a:rPr>
                        <a:t> 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IN" sz="1400">
                          <a:effectLst/>
                        </a:rPr>
                        <a:t> </a:t>
                      </a:r>
                      <a:r>
                        <a:rPr lang="en-US" sz="1400">
                          <a:effectLst/>
                        </a:rPr>
                        <a:t>Journalism - Meaning, nature, importance, and types of journalism.</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23317495"/>
                  </a:ext>
                </a:extLst>
              </a:tr>
              <a:tr h="504466">
                <a:tc>
                  <a:txBody>
                    <a:bodyPr/>
                    <a:lstStyle/>
                    <a:p>
                      <a:pPr marL="0" lvl="0" indent="0" algn="ctr">
                        <a:lnSpc>
                          <a:spcPct val="106000"/>
                        </a:lnSpc>
                        <a:spcAft>
                          <a:spcPts val="800"/>
                        </a:spcAft>
                        <a:buFontTx/>
                        <a:buNone/>
                      </a:pPr>
                      <a:r>
                        <a:rPr lang="en-IN" sz="1400" dirty="0">
                          <a:effectLst/>
                        </a:rPr>
                        <a:t> 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dirty="0">
                          <a:effectLst/>
                        </a:rPr>
                        <a:t>Agricultural Journalism - Meaning, definition, principle, objectives, types, and scope. Similarities and difference between agricultural journalism and other types of journalism.</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364503989"/>
                  </a:ext>
                </a:extLst>
              </a:tr>
              <a:tr h="504466">
                <a:tc>
                  <a:txBody>
                    <a:bodyPr/>
                    <a:lstStyle/>
                    <a:p>
                      <a:pPr marL="0" lvl="0" indent="0" algn="ctr">
                        <a:lnSpc>
                          <a:spcPct val="106000"/>
                        </a:lnSpc>
                        <a:spcAft>
                          <a:spcPts val="800"/>
                        </a:spcAft>
                        <a:buFontTx/>
                        <a:buNone/>
                      </a:pPr>
                      <a:r>
                        <a:rPr lang="en-IN" sz="1400" dirty="0">
                          <a:effectLst/>
                        </a:rPr>
                        <a:t> 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Role of agricultural journalist, Training of agricultural journalist. Qualities of journalist, Role of journalist /journalism in agricultural development and development of newspaper and magazines readers.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1981303727"/>
                  </a:ext>
                </a:extLst>
              </a:tr>
              <a:tr h="390852">
                <a:tc>
                  <a:txBody>
                    <a:bodyPr/>
                    <a:lstStyle/>
                    <a:p>
                      <a:pPr marL="0" lvl="0" indent="0" algn="ctr">
                        <a:lnSpc>
                          <a:spcPct val="106000"/>
                        </a:lnSpc>
                        <a:spcAft>
                          <a:spcPts val="800"/>
                        </a:spcAft>
                        <a:buFontTx/>
                        <a:buNone/>
                      </a:pPr>
                      <a:r>
                        <a:rPr lang="en-IN" sz="1400" dirty="0">
                          <a:effectLst/>
                        </a:rPr>
                        <a:t> 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Newspaper and magazines as communication media: Characteristics, kinds and functions of newspaper and magazines,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971063784"/>
                  </a:ext>
                </a:extLst>
              </a:tr>
              <a:tr h="390852">
                <a:tc>
                  <a:txBody>
                    <a:bodyPr/>
                    <a:lstStyle/>
                    <a:p>
                      <a:pPr marL="0" lvl="0" indent="0" algn="ctr">
                        <a:lnSpc>
                          <a:spcPct val="106000"/>
                        </a:lnSpc>
                        <a:spcAft>
                          <a:spcPts val="800"/>
                        </a:spcAft>
                        <a:buFontTx/>
                        <a:buNone/>
                      </a:pPr>
                      <a:r>
                        <a:rPr lang="en-IN" sz="1400" dirty="0">
                          <a:effectLst/>
                        </a:rPr>
                        <a:t> 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dirty="0">
                          <a:effectLst/>
                        </a:rPr>
                        <a:t> Characteristics of newspaper and magazines readers. Form, content, style and language of newspaper and magazines,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637046027"/>
                  </a:ext>
                </a:extLst>
              </a:tr>
              <a:tr h="390852">
                <a:tc>
                  <a:txBody>
                    <a:bodyPr/>
                    <a:lstStyle/>
                    <a:p>
                      <a:pPr marL="0" lvl="0" indent="0" algn="ctr">
                        <a:lnSpc>
                          <a:spcPct val="106000"/>
                        </a:lnSpc>
                        <a:spcAft>
                          <a:spcPts val="800"/>
                        </a:spcAft>
                        <a:buFontTx/>
                        <a:buNone/>
                      </a:pPr>
                      <a:r>
                        <a:rPr lang="en-IN" sz="1400" dirty="0">
                          <a:effectLst/>
                        </a:rPr>
                        <a:t> 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Characteristics of newspaper and magazines readers. Form, content, style and language of newspaper and magazines, Standard part of newspaper and magazines.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72632180"/>
                  </a:ext>
                </a:extLst>
              </a:tr>
              <a:tr h="390852">
                <a:tc>
                  <a:txBody>
                    <a:bodyPr/>
                    <a:lstStyle/>
                    <a:p>
                      <a:pPr marL="0" lvl="0" indent="0" algn="ctr">
                        <a:lnSpc>
                          <a:spcPct val="106000"/>
                        </a:lnSpc>
                        <a:spcAft>
                          <a:spcPts val="800"/>
                        </a:spcAft>
                        <a:buFontTx/>
                        <a:buNone/>
                      </a:pPr>
                      <a:r>
                        <a:rPr lang="en-IN" sz="1400" dirty="0">
                          <a:effectLst/>
                        </a:rPr>
                        <a:t> 7</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The agricultural story: Types of Agriculture stories, subject matter of the agricultural story, structure of the agricultural story.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32021338"/>
                  </a:ext>
                </a:extLst>
              </a:tr>
              <a:tr h="191208">
                <a:tc>
                  <a:txBody>
                    <a:bodyPr/>
                    <a:lstStyle/>
                    <a:p>
                      <a:pPr marL="0" lvl="0" indent="0" algn="ctr">
                        <a:lnSpc>
                          <a:spcPct val="106000"/>
                        </a:lnSpc>
                        <a:spcAft>
                          <a:spcPts val="800"/>
                        </a:spcAft>
                        <a:buFontTx/>
                        <a:buNone/>
                      </a:pPr>
                      <a:r>
                        <a:rPr lang="en-IN" sz="1400" dirty="0">
                          <a:effectLst/>
                        </a:rPr>
                        <a:t> 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electronic media, field study.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3828221547"/>
                  </a:ext>
                </a:extLst>
              </a:tr>
              <a:tr h="191208">
                <a:tc>
                  <a:txBody>
                    <a:bodyPr/>
                    <a:lstStyle/>
                    <a:p>
                      <a:pPr marL="0" lvl="0" indent="0" algn="ctr">
                        <a:lnSpc>
                          <a:spcPct val="106000"/>
                        </a:lnSpc>
                        <a:spcAft>
                          <a:spcPts val="800"/>
                        </a:spcAft>
                        <a:buFontTx/>
                        <a:buNone/>
                      </a:pPr>
                      <a:r>
                        <a:rPr lang="en-IN" sz="1400" dirty="0">
                          <a:effectLst/>
                        </a:rPr>
                        <a:t> 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Success stories-definition, nature, components, guidelines of writing a success story.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4025501775"/>
                  </a:ext>
                </a:extLst>
              </a:tr>
              <a:tr h="390852">
                <a:tc>
                  <a:txBody>
                    <a:bodyPr/>
                    <a:lstStyle/>
                    <a:p>
                      <a:pPr marL="0" lvl="0" indent="0" algn="ctr">
                        <a:lnSpc>
                          <a:spcPct val="106000"/>
                        </a:lnSpc>
                        <a:spcAft>
                          <a:spcPts val="800"/>
                        </a:spcAft>
                        <a:buFontTx/>
                        <a:buNone/>
                      </a:pPr>
                      <a:r>
                        <a:rPr lang="en-IN" sz="1400" dirty="0">
                          <a:effectLst/>
                        </a:rPr>
                        <a:t> 10</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Writing a news story difference between news and feature story, the principle of writing a news story, Inverted pyramid structure.</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698825577"/>
                  </a:ext>
                </a:extLst>
              </a:tr>
              <a:tr h="191208">
                <a:tc>
                  <a:txBody>
                    <a:bodyPr/>
                    <a:lstStyle/>
                    <a:p>
                      <a:pPr marL="0" lvl="0" indent="0" algn="ctr">
                        <a:lnSpc>
                          <a:spcPct val="106000"/>
                        </a:lnSpc>
                        <a:spcAft>
                          <a:spcPts val="800"/>
                        </a:spcAft>
                        <a:buFontTx/>
                        <a:buNone/>
                      </a:pPr>
                      <a:r>
                        <a:rPr lang="en-IN" sz="1400" dirty="0">
                          <a:effectLst/>
                        </a:rPr>
                        <a:t> 11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Organizing the material, treatment of the story, writing the news lead and the body.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836089463"/>
                  </a:ext>
                </a:extLst>
              </a:tr>
              <a:tr h="390852">
                <a:tc>
                  <a:txBody>
                    <a:bodyPr/>
                    <a:lstStyle/>
                    <a:p>
                      <a:pPr marL="0" lvl="0" indent="0" algn="ctr">
                        <a:lnSpc>
                          <a:spcPct val="106000"/>
                        </a:lnSpc>
                        <a:spcAft>
                          <a:spcPts val="800"/>
                        </a:spcAft>
                        <a:buFontTx/>
                        <a:buNone/>
                      </a:pPr>
                      <a:r>
                        <a:rPr lang="en-IN" sz="1400" dirty="0">
                          <a:effectLst/>
                        </a:rPr>
                        <a:t> 12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Readability measure-readability ease score, automated readability index, gunning fog index, How to improve readability of articles and stories.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3218209892"/>
                  </a:ext>
                </a:extLst>
              </a:tr>
              <a:tr h="333897">
                <a:tc>
                  <a:txBody>
                    <a:bodyPr/>
                    <a:lstStyle/>
                    <a:p>
                      <a:pPr marL="0" lvl="0" indent="0" algn="ctr">
                        <a:lnSpc>
                          <a:spcPct val="106000"/>
                        </a:lnSpc>
                        <a:spcAft>
                          <a:spcPts val="800"/>
                        </a:spcAft>
                        <a:buFontTx/>
                        <a:buNone/>
                      </a:pPr>
                      <a:r>
                        <a:rPr lang="en-IN" sz="1400" dirty="0">
                          <a:effectLst/>
                        </a:rPr>
                        <a:t> 13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Use of photograph in agricultural journalism- Basic principles of photography composition, exposure, lens, light.</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1485238064"/>
                  </a:ext>
                </a:extLst>
              </a:tr>
              <a:tr h="191208">
                <a:tc>
                  <a:txBody>
                    <a:bodyPr/>
                    <a:lstStyle/>
                    <a:p>
                      <a:pPr marL="0" lvl="0" indent="0" algn="ctr">
                        <a:lnSpc>
                          <a:spcPct val="106000"/>
                        </a:lnSpc>
                        <a:spcAft>
                          <a:spcPts val="800"/>
                        </a:spcAft>
                        <a:buFontTx/>
                        <a:buNone/>
                      </a:pPr>
                      <a:r>
                        <a:rPr lang="en-IN" sz="1400" dirty="0">
                          <a:effectLst/>
                        </a:rPr>
                        <a:t> 14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Use of artwork (Graphs, charts maps, etc.). Writing the captions.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1250838046"/>
                  </a:ext>
                </a:extLst>
              </a:tr>
              <a:tr h="191208">
                <a:tc>
                  <a:txBody>
                    <a:bodyPr/>
                    <a:lstStyle/>
                    <a:p>
                      <a:pPr marL="0" lvl="0" indent="0" algn="ctr">
                        <a:lnSpc>
                          <a:spcPct val="106000"/>
                        </a:lnSpc>
                        <a:spcAft>
                          <a:spcPts val="800"/>
                        </a:spcAft>
                        <a:buFontTx/>
                        <a:buNone/>
                      </a:pPr>
                      <a:r>
                        <a:rPr lang="en-IN" sz="1400" dirty="0">
                          <a:effectLst/>
                        </a:rPr>
                        <a:t> 15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a:effectLst/>
                        </a:rPr>
                        <a:t>Editorial mechanism: Copy reading, headline and title writing.</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2427424624"/>
                  </a:ext>
                </a:extLst>
              </a:tr>
              <a:tr h="390852">
                <a:tc>
                  <a:txBody>
                    <a:bodyPr/>
                    <a:lstStyle/>
                    <a:p>
                      <a:pPr marL="0" lvl="0" indent="0" algn="ctr">
                        <a:lnSpc>
                          <a:spcPct val="106000"/>
                        </a:lnSpc>
                        <a:spcAft>
                          <a:spcPts val="800"/>
                        </a:spcAft>
                        <a:buFontTx/>
                        <a:buNone/>
                      </a:pPr>
                      <a:r>
                        <a:rPr lang="en-IN" sz="1400" dirty="0">
                          <a:effectLst/>
                        </a:rPr>
                        <a:t> 16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tc>
                  <a:txBody>
                    <a:bodyPr/>
                    <a:lstStyle/>
                    <a:p>
                      <a:pPr algn="just">
                        <a:lnSpc>
                          <a:spcPct val="106000"/>
                        </a:lnSpc>
                        <a:spcAft>
                          <a:spcPts val="800"/>
                        </a:spcAft>
                      </a:pPr>
                      <a:r>
                        <a:rPr lang="en-US" sz="1400" dirty="0">
                          <a:effectLst/>
                        </a:rPr>
                        <a:t>Proofreading: definition, signs and symbols of proofreading, level of proofreading, duties of a proof-reader. Layout - meaning, principles of layout and design.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588" marR="54588" marT="0" marB="0"/>
                </a:tc>
                <a:extLst>
                  <a:ext uri="{0D108BD9-81ED-4DB2-BD59-A6C34878D82A}">
                    <a16:rowId xmlns:a16="http://schemas.microsoft.com/office/drawing/2014/main" val="1084402470"/>
                  </a:ext>
                </a:extLst>
              </a:tr>
            </a:tbl>
          </a:graphicData>
        </a:graphic>
      </p:graphicFrame>
    </p:spTree>
    <p:extLst>
      <p:ext uri="{BB962C8B-B14F-4D97-AF65-F5344CB8AC3E}">
        <p14:creationId xmlns:p14="http://schemas.microsoft.com/office/powerpoint/2010/main" val="279949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ECC4A-872C-40C5-B62A-CFC36F6C1672}"/>
              </a:ext>
            </a:extLst>
          </p:cNvPr>
          <p:cNvSpPr>
            <a:spLocks noGrp="1"/>
          </p:cNvSpPr>
          <p:nvPr>
            <p:ph type="title"/>
          </p:nvPr>
        </p:nvSpPr>
        <p:spPr>
          <a:xfrm>
            <a:off x="628650" y="365126"/>
            <a:ext cx="7886700" cy="45719"/>
          </a:xfrm>
        </p:spPr>
        <p:txBody>
          <a:bodyPr>
            <a:normAutofit fontScale="90000"/>
          </a:bodyPr>
          <a:lstStyle/>
          <a:p>
            <a:br>
              <a:rPr lang="en-IN" dirty="0"/>
            </a:br>
            <a:r>
              <a:rPr lang="en-US" sz="4000" b="1" dirty="0"/>
              <a:t>SAEX 411 (3+1): Agricultural Journalism </a:t>
            </a:r>
            <a:endParaRPr lang="en-IN" dirty="0"/>
          </a:p>
        </p:txBody>
      </p:sp>
      <p:graphicFrame>
        <p:nvGraphicFramePr>
          <p:cNvPr id="3" name="Table 2">
            <a:extLst>
              <a:ext uri="{FF2B5EF4-FFF2-40B4-BE49-F238E27FC236}">
                <a16:creationId xmlns:a16="http://schemas.microsoft.com/office/drawing/2014/main" id="{5CEC2B4F-6A48-4B5B-AC26-08342AA5AA3D}"/>
              </a:ext>
            </a:extLst>
          </p:cNvPr>
          <p:cNvGraphicFramePr>
            <a:graphicFrameLocks noGrp="1"/>
          </p:cNvGraphicFramePr>
          <p:nvPr>
            <p:extLst>
              <p:ext uri="{D42A27DB-BD31-4B8C-83A1-F6EECF244321}">
                <p14:modId xmlns:p14="http://schemas.microsoft.com/office/powerpoint/2010/main" val="3808119501"/>
              </p:ext>
            </p:extLst>
          </p:nvPr>
        </p:nvGraphicFramePr>
        <p:xfrm>
          <a:off x="1451610" y="1607824"/>
          <a:ext cx="6240780" cy="3711194"/>
        </p:xfrm>
        <a:graphic>
          <a:graphicData uri="http://schemas.openxmlformats.org/drawingml/2006/table">
            <a:tbl>
              <a:tblPr firstRow="1" firstCol="1" bandRow="1">
                <a:tableStyleId>{5940675A-B579-460E-94D1-54222C63F5DA}</a:tableStyleId>
              </a:tblPr>
              <a:tblGrid>
                <a:gridCol w="525780">
                  <a:extLst>
                    <a:ext uri="{9D8B030D-6E8A-4147-A177-3AD203B41FA5}">
                      <a16:colId xmlns:a16="http://schemas.microsoft.com/office/drawing/2014/main" val="1283184980"/>
                    </a:ext>
                  </a:extLst>
                </a:gridCol>
                <a:gridCol w="5715000">
                  <a:extLst>
                    <a:ext uri="{9D8B030D-6E8A-4147-A177-3AD203B41FA5}">
                      <a16:colId xmlns:a16="http://schemas.microsoft.com/office/drawing/2014/main" val="1004889820"/>
                    </a:ext>
                  </a:extLst>
                </a:gridCol>
              </a:tblGrid>
              <a:tr h="0">
                <a:tc gridSpan="2">
                  <a:txBody>
                    <a:bodyPr/>
                    <a:lstStyle/>
                    <a:p>
                      <a:pPr>
                        <a:lnSpc>
                          <a:spcPct val="115000"/>
                        </a:lnSpc>
                        <a:spcAft>
                          <a:spcPts val="800"/>
                        </a:spcAft>
                      </a:pPr>
                      <a:r>
                        <a:rPr lang="en-US" sz="1600">
                          <a:effectLst/>
                        </a:rPr>
                        <a:t>PRACTICAL</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794091924"/>
                  </a:ext>
                </a:extLst>
              </a:tr>
              <a:tr h="0">
                <a:tc>
                  <a:txBody>
                    <a:bodyPr/>
                    <a:lstStyle/>
                    <a:p>
                      <a:pPr marL="0" lvl="0" indent="0" algn="ctr">
                        <a:lnSpc>
                          <a:spcPct val="106000"/>
                        </a:lnSpc>
                        <a:spcAft>
                          <a:spcPts val="800"/>
                        </a:spcAft>
                        <a:buFontTx/>
                        <a:buNone/>
                      </a:pPr>
                      <a:r>
                        <a:rPr lang="en-IN" sz="1600" dirty="0">
                          <a:effectLst/>
                        </a:rPr>
                        <a:t> 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IN" sz="1600">
                          <a:effectLst/>
                        </a:rPr>
                        <a:t> </a:t>
                      </a:r>
                      <a:r>
                        <a:rPr lang="en-US" sz="1600">
                          <a:effectLst/>
                        </a:rPr>
                        <a:t>Practice in writing an agricultural news story.</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9298601"/>
                  </a:ext>
                </a:extLst>
              </a:tr>
              <a:tr h="0">
                <a:tc>
                  <a:txBody>
                    <a:bodyPr/>
                    <a:lstStyle/>
                    <a:p>
                      <a:pPr marL="0" lvl="0" indent="0" algn="ctr">
                        <a:lnSpc>
                          <a:spcPct val="106000"/>
                        </a:lnSpc>
                        <a:spcAft>
                          <a:spcPts val="800"/>
                        </a:spcAft>
                        <a:buFontTx/>
                        <a:buNone/>
                      </a:pPr>
                      <a:r>
                        <a:rPr lang="en-IN" sz="1600" dirty="0">
                          <a:effectLst/>
                        </a:rPr>
                        <a:t> 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Practice in writing an agricultural feature story.</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9226864"/>
                  </a:ext>
                </a:extLst>
              </a:tr>
              <a:tr h="0">
                <a:tc>
                  <a:txBody>
                    <a:bodyPr/>
                    <a:lstStyle/>
                    <a:p>
                      <a:pPr marL="0" lvl="0" indent="0" algn="ctr">
                        <a:lnSpc>
                          <a:spcPct val="106000"/>
                        </a:lnSpc>
                        <a:spcAft>
                          <a:spcPts val="800"/>
                        </a:spcAft>
                        <a:buFontTx/>
                        <a:buNone/>
                      </a:pPr>
                      <a:r>
                        <a:rPr lang="en-IN" sz="1600" dirty="0">
                          <a:effectLst/>
                        </a:rPr>
                        <a:t> 3</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Covering agricultural events for the information collection.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51606860"/>
                  </a:ext>
                </a:extLst>
              </a:tr>
              <a:tr h="0">
                <a:tc>
                  <a:txBody>
                    <a:bodyPr/>
                    <a:lstStyle/>
                    <a:p>
                      <a:pPr marL="0" lvl="0" indent="0" algn="ctr">
                        <a:lnSpc>
                          <a:spcPct val="106000"/>
                        </a:lnSpc>
                        <a:spcAft>
                          <a:spcPts val="800"/>
                        </a:spcAft>
                        <a:buFontTx/>
                        <a:buNone/>
                      </a:pPr>
                      <a:r>
                        <a:rPr lang="en-IN" sz="1600" dirty="0">
                          <a:effectLst/>
                        </a:rPr>
                        <a:t> 4</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Practice in interviewing for the information collection.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3253792"/>
                  </a:ext>
                </a:extLst>
              </a:tr>
              <a:tr h="0">
                <a:tc>
                  <a:txBody>
                    <a:bodyPr/>
                    <a:lstStyle/>
                    <a:p>
                      <a:pPr marL="0" lvl="0" indent="0" algn="ctr">
                        <a:lnSpc>
                          <a:spcPct val="106000"/>
                        </a:lnSpc>
                        <a:spcAft>
                          <a:spcPts val="800"/>
                        </a:spcAft>
                        <a:buFontTx/>
                        <a:buNone/>
                      </a:pPr>
                      <a:r>
                        <a:rPr lang="en-IN" sz="1600" dirty="0">
                          <a:effectLst/>
                        </a:rPr>
                        <a:t> 5</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Abstracting stories from research and scientific materials and wire services.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7639244"/>
                  </a:ext>
                </a:extLst>
              </a:tr>
              <a:tr h="0">
                <a:tc>
                  <a:txBody>
                    <a:bodyPr/>
                    <a:lstStyle/>
                    <a:p>
                      <a:pPr marL="0" lvl="0" indent="0" algn="ctr">
                        <a:lnSpc>
                          <a:spcPct val="106000"/>
                        </a:lnSpc>
                        <a:spcAft>
                          <a:spcPts val="800"/>
                        </a:spcAft>
                        <a:buFontTx/>
                        <a:buNone/>
                      </a:pPr>
                      <a:r>
                        <a:rPr lang="en-IN" sz="1600" dirty="0">
                          <a:effectLst/>
                        </a:rPr>
                        <a:t> 6</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Selecting pictures and artwork for the agricultural story.</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4804778"/>
                  </a:ext>
                </a:extLst>
              </a:tr>
              <a:tr h="0">
                <a:tc>
                  <a:txBody>
                    <a:bodyPr/>
                    <a:lstStyle/>
                    <a:p>
                      <a:pPr marL="0" lvl="0" indent="0" algn="ctr">
                        <a:lnSpc>
                          <a:spcPct val="106000"/>
                        </a:lnSpc>
                        <a:spcAft>
                          <a:spcPts val="800"/>
                        </a:spcAft>
                        <a:buFontTx/>
                        <a:buNone/>
                      </a:pPr>
                      <a:r>
                        <a:rPr lang="en-IN" sz="1600" dirty="0">
                          <a:effectLst/>
                        </a:rPr>
                        <a:t> 7</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Practice in editing, copy reading.</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24554215"/>
                  </a:ext>
                </a:extLst>
              </a:tr>
              <a:tr h="0">
                <a:tc>
                  <a:txBody>
                    <a:bodyPr/>
                    <a:lstStyle/>
                    <a:p>
                      <a:pPr marL="0" lvl="0" indent="0" algn="ctr">
                        <a:lnSpc>
                          <a:spcPct val="106000"/>
                        </a:lnSpc>
                        <a:spcAft>
                          <a:spcPts val="800"/>
                        </a:spcAft>
                        <a:buFontTx/>
                        <a:buNone/>
                      </a:pPr>
                      <a:r>
                        <a:rPr lang="en-IN" sz="1600" dirty="0">
                          <a:effectLst/>
                        </a:rPr>
                        <a:t> 8</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Practice in headline and title writing.</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7465637"/>
                  </a:ext>
                </a:extLst>
              </a:tr>
              <a:tr h="0">
                <a:tc>
                  <a:txBody>
                    <a:bodyPr/>
                    <a:lstStyle/>
                    <a:p>
                      <a:pPr marL="0" lvl="0" indent="0" algn="ctr">
                        <a:lnSpc>
                          <a:spcPct val="106000"/>
                        </a:lnSpc>
                        <a:spcAft>
                          <a:spcPts val="800"/>
                        </a:spcAft>
                        <a:buFontTx/>
                        <a:buNone/>
                      </a:pPr>
                      <a:r>
                        <a:rPr lang="en-IN" sz="1600" dirty="0">
                          <a:effectLst/>
                        </a:rPr>
                        <a:t> 9</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err="1">
                          <a:effectLst/>
                        </a:rPr>
                        <a:t>Practising</a:t>
                      </a:r>
                      <a:r>
                        <a:rPr lang="en-US" sz="1600" dirty="0">
                          <a:effectLst/>
                        </a:rPr>
                        <a:t> proof reading.</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1213891"/>
                  </a:ext>
                </a:extLst>
              </a:tr>
              <a:tr h="0">
                <a:tc>
                  <a:txBody>
                    <a:bodyPr/>
                    <a:lstStyle/>
                    <a:p>
                      <a:pPr marL="0" lvl="0" indent="0" algn="ctr">
                        <a:lnSpc>
                          <a:spcPct val="106000"/>
                        </a:lnSpc>
                        <a:spcAft>
                          <a:spcPts val="800"/>
                        </a:spcAft>
                        <a:buFontTx/>
                        <a:buNone/>
                      </a:pPr>
                      <a:r>
                        <a:rPr lang="en-IN" sz="1600" dirty="0">
                          <a:effectLst/>
                        </a:rPr>
                        <a:t> 10</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Practice in lay outing of newspaper.</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9668910"/>
                  </a:ext>
                </a:extLst>
              </a:tr>
              <a:tr h="0">
                <a:tc>
                  <a:txBody>
                    <a:bodyPr/>
                    <a:lstStyle/>
                    <a:p>
                      <a:pPr marL="0" lvl="0" indent="0" algn="ctr">
                        <a:lnSpc>
                          <a:spcPct val="106000"/>
                        </a:lnSpc>
                        <a:spcAft>
                          <a:spcPts val="800"/>
                        </a:spcAft>
                        <a:buFontTx/>
                        <a:buNone/>
                      </a:pPr>
                      <a:r>
                        <a:rPr lang="en-IN" sz="1600" dirty="0">
                          <a:effectLst/>
                        </a:rPr>
                        <a:t> 11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Testing copy with a readability formula.</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6241764"/>
                  </a:ext>
                </a:extLst>
              </a:tr>
              <a:tr h="0">
                <a:tc>
                  <a:txBody>
                    <a:bodyPr/>
                    <a:lstStyle/>
                    <a:p>
                      <a:pPr marL="0" lvl="0" indent="0" algn="ctr">
                        <a:lnSpc>
                          <a:spcPct val="106000"/>
                        </a:lnSpc>
                        <a:spcAft>
                          <a:spcPts val="800"/>
                        </a:spcAft>
                        <a:buFontTx/>
                        <a:buNone/>
                      </a:pPr>
                      <a:r>
                        <a:rPr lang="en-IN" sz="1600" dirty="0">
                          <a:effectLst/>
                        </a:rPr>
                        <a:t> 12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Visit a publishing office.</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5825594"/>
                  </a:ext>
                </a:extLst>
              </a:tr>
            </a:tbl>
          </a:graphicData>
        </a:graphic>
      </p:graphicFrame>
    </p:spTree>
    <p:extLst>
      <p:ext uri="{BB962C8B-B14F-4D97-AF65-F5344CB8AC3E}">
        <p14:creationId xmlns:p14="http://schemas.microsoft.com/office/powerpoint/2010/main" val="2376031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0900-8C24-7354-F25D-ED242373FA6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CB30A58-E8C1-CC2C-17E2-F2F091516AB5}"/>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335956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A57CCB9-11AE-9FD5-ADFD-F22F80E0A00E}"/>
              </a:ext>
            </a:extLst>
          </p:cNvPr>
          <p:cNvSpPr txBox="1"/>
          <p:nvPr/>
        </p:nvSpPr>
        <p:spPr>
          <a:xfrm>
            <a:off x="394247" y="954741"/>
            <a:ext cx="2443041" cy="646331"/>
          </a:xfrm>
          <a:prstGeom prst="rect">
            <a:avLst/>
          </a:prstGeom>
          <a:solidFill>
            <a:srgbClr val="C00000"/>
          </a:solidFill>
        </p:spPr>
        <p:txBody>
          <a:bodyPr wrap="none" rtlCol="0">
            <a:spAutoFit/>
          </a:bodyPr>
          <a:lstStyle/>
          <a:p>
            <a:r>
              <a:rPr lang="en-GB" b="1" dirty="0">
                <a:solidFill>
                  <a:schemeClr val="bg1"/>
                </a:solidFill>
              </a:rPr>
              <a:t>SAEX 111 - CS– Agri. </a:t>
            </a:r>
          </a:p>
          <a:p>
            <a:r>
              <a:rPr lang="en-GB" b="1" dirty="0">
                <a:solidFill>
                  <a:schemeClr val="bg1"/>
                </a:solidFill>
              </a:rPr>
              <a:t>SAEX 112 - RSEP – Agri. </a:t>
            </a:r>
            <a:endParaRPr lang="en-IN" b="1" dirty="0">
              <a:solidFill>
                <a:schemeClr val="bg1"/>
              </a:solidFill>
            </a:endParaRPr>
          </a:p>
        </p:txBody>
      </p:sp>
      <p:sp>
        <p:nvSpPr>
          <p:cNvPr id="5" name="TextBox 4">
            <a:extLst>
              <a:ext uri="{FF2B5EF4-FFF2-40B4-BE49-F238E27FC236}">
                <a16:creationId xmlns:a16="http://schemas.microsoft.com/office/drawing/2014/main" id="{3A60B972-8A79-2D74-709A-7F75441F114A}"/>
              </a:ext>
            </a:extLst>
          </p:cNvPr>
          <p:cNvSpPr txBox="1"/>
          <p:nvPr/>
        </p:nvSpPr>
        <p:spPr>
          <a:xfrm>
            <a:off x="3697941" y="954741"/>
            <a:ext cx="5128170" cy="646331"/>
          </a:xfrm>
          <a:prstGeom prst="rect">
            <a:avLst/>
          </a:prstGeom>
          <a:solidFill>
            <a:srgbClr val="C00000"/>
          </a:solidFill>
        </p:spPr>
        <p:txBody>
          <a:bodyPr wrap="square" rtlCol="0">
            <a:spAutoFit/>
          </a:bodyPr>
          <a:lstStyle/>
          <a:p>
            <a:r>
              <a:rPr lang="en-GB" b="1" dirty="0">
                <a:solidFill>
                  <a:schemeClr val="bg1"/>
                </a:solidFill>
              </a:rPr>
              <a:t>SAEX 121 -PD – Agri, ABM, Seri., FT, BT, FND</a:t>
            </a:r>
          </a:p>
          <a:p>
            <a:r>
              <a:rPr lang="en-GB" b="1" dirty="0">
                <a:solidFill>
                  <a:schemeClr val="bg1"/>
                </a:solidFill>
              </a:rPr>
              <a:t>SMDC 121 EDBM – Seri.</a:t>
            </a:r>
            <a:endParaRPr lang="en-IN" b="1" dirty="0">
              <a:solidFill>
                <a:schemeClr val="bg1"/>
              </a:solidFill>
            </a:endParaRPr>
          </a:p>
        </p:txBody>
      </p:sp>
      <p:sp>
        <p:nvSpPr>
          <p:cNvPr id="6" name="TextBox 5">
            <a:extLst>
              <a:ext uri="{FF2B5EF4-FFF2-40B4-BE49-F238E27FC236}">
                <a16:creationId xmlns:a16="http://schemas.microsoft.com/office/drawing/2014/main" id="{B5E03926-51BF-095B-C2AF-BD7FBDFA00B3}"/>
              </a:ext>
            </a:extLst>
          </p:cNvPr>
          <p:cNvSpPr txBox="1"/>
          <p:nvPr/>
        </p:nvSpPr>
        <p:spPr>
          <a:xfrm>
            <a:off x="394247" y="2245657"/>
            <a:ext cx="2549096" cy="646331"/>
          </a:xfrm>
          <a:prstGeom prst="rect">
            <a:avLst/>
          </a:prstGeom>
          <a:solidFill>
            <a:srgbClr val="C00000"/>
          </a:solidFill>
        </p:spPr>
        <p:txBody>
          <a:bodyPr wrap="none" rtlCol="0">
            <a:spAutoFit/>
          </a:bodyPr>
          <a:lstStyle/>
          <a:p>
            <a:r>
              <a:rPr lang="en-GB" b="1" dirty="0">
                <a:solidFill>
                  <a:schemeClr val="bg1"/>
                </a:solidFill>
              </a:rPr>
              <a:t>SMDC 211 – EDBM -Agri.</a:t>
            </a:r>
          </a:p>
          <a:p>
            <a:r>
              <a:rPr lang="en-GB" b="1" dirty="0">
                <a:solidFill>
                  <a:schemeClr val="bg1"/>
                </a:solidFill>
              </a:rPr>
              <a:t>SAEX 211 – FEE – Agri. </a:t>
            </a:r>
            <a:endParaRPr lang="en-IN" b="1" dirty="0">
              <a:solidFill>
                <a:schemeClr val="bg1"/>
              </a:solidFill>
            </a:endParaRPr>
          </a:p>
        </p:txBody>
      </p:sp>
      <p:sp>
        <p:nvSpPr>
          <p:cNvPr id="7" name="TextBox 6">
            <a:extLst>
              <a:ext uri="{FF2B5EF4-FFF2-40B4-BE49-F238E27FC236}">
                <a16:creationId xmlns:a16="http://schemas.microsoft.com/office/drawing/2014/main" id="{21C81E05-589F-AA91-E2CB-6A75D25753BA}"/>
              </a:ext>
            </a:extLst>
          </p:cNvPr>
          <p:cNvSpPr txBox="1"/>
          <p:nvPr/>
        </p:nvSpPr>
        <p:spPr>
          <a:xfrm>
            <a:off x="3697941" y="2245657"/>
            <a:ext cx="5446059" cy="923330"/>
          </a:xfrm>
          <a:prstGeom prst="rect">
            <a:avLst/>
          </a:prstGeom>
          <a:solidFill>
            <a:srgbClr val="C00000"/>
          </a:solidFill>
        </p:spPr>
        <p:txBody>
          <a:bodyPr wrap="square" rtlCol="0">
            <a:spAutoFit/>
          </a:bodyPr>
          <a:lstStyle/>
          <a:p>
            <a:r>
              <a:rPr lang="en-GB" b="1" dirty="0">
                <a:solidFill>
                  <a:schemeClr val="bg1"/>
                </a:solidFill>
              </a:rPr>
              <a:t>SMDC 211 EDBM – </a:t>
            </a:r>
            <a:r>
              <a:rPr lang="en-GB" b="1" dirty="0" err="1">
                <a:solidFill>
                  <a:schemeClr val="bg1"/>
                </a:solidFill>
              </a:rPr>
              <a:t>Engg</a:t>
            </a:r>
            <a:r>
              <a:rPr lang="en-GB" b="1" dirty="0">
                <a:solidFill>
                  <a:schemeClr val="bg1"/>
                </a:solidFill>
              </a:rPr>
              <a:t>.</a:t>
            </a:r>
            <a:r>
              <a:rPr lang="en-IN" b="1" dirty="0">
                <a:solidFill>
                  <a:schemeClr val="bg1"/>
                </a:solidFill>
              </a:rPr>
              <a:t> ABM</a:t>
            </a:r>
          </a:p>
          <a:p>
            <a:r>
              <a:rPr lang="en-IN" b="1" dirty="0">
                <a:solidFill>
                  <a:schemeClr val="bg1"/>
                </a:solidFill>
              </a:rPr>
              <a:t>SAEX – 222 – Principles of </a:t>
            </a:r>
            <a:r>
              <a:rPr lang="en-IN" b="1" dirty="0" err="1">
                <a:solidFill>
                  <a:schemeClr val="bg1"/>
                </a:solidFill>
              </a:rPr>
              <a:t>Mgt</a:t>
            </a:r>
            <a:r>
              <a:rPr lang="en-IN" b="1" dirty="0">
                <a:solidFill>
                  <a:schemeClr val="bg1"/>
                </a:solidFill>
              </a:rPr>
              <a:t> &amp; </a:t>
            </a:r>
            <a:r>
              <a:rPr lang="en-IN" b="1" dirty="0" err="1">
                <a:solidFill>
                  <a:schemeClr val="bg1"/>
                </a:solidFill>
              </a:rPr>
              <a:t>Orgl</a:t>
            </a:r>
            <a:r>
              <a:rPr lang="en-IN" b="1" dirty="0">
                <a:solidFill>
                  <a:schemeClr val="bg1"/>
                </a:solidFill>
              </a:rPr>
              <a:t>. Behaviour -ABM</a:t>
            </a:r>
          </a:p>
          <a:p>
            <a:r>
              <a:rPr lang="en-IN" b="1" dirty="0">
                <a:solidFill>
                  <a:schemeClr val="bg1"/>
                </a:solidFill>
              </a:rPr>
              <a:t>SAEX 221 – Human Ethics – </a:t>
            </a:r>
            <a:r>
              <a:rPr lang="en-GB" b="1" dirty="0">
                <a:solidFill>
                  <a:schemeClr val="bg1"/>
                </a:solidFill>
              </a:rPr>
              <a:t>BT</a:t>
            </a:r>
            <a:endParaRPr lang="en-IN" b="1" dirty="0">
              <a:solidFill>
                <a:schemeClr val="bg1"/>
              </a:solidFill>
            </a:endParaRPr>
          </a:p>
        </p:txBody>
      </p:sp>
      <p:sp>
        <p:nvSpPr>
          <p:cNvPr id="8" name="TextBox 7">
            <a:extLst>
              <a:ext uri="{FF2B5EF4-FFF2-40B4-BE49-F238E27FC236}">
                <a16:creationId xmlns:a16="http://schemas.microsoft.com/office/drawing/2014/main" id="{9F51A8D6-2957-EE88-CED2-5CD7A45B6D47}"/>
              </a:ext>
            </a:extLst>
          </p:cNvPr>
          <p:cNvSpPr txBox="1"/>
          <p:nvPr/>
        </p:nvSpPr>
        <p:spPr>
          <a:xfrm>
            <a:off x="394247" y="3642847"/>
            <a:ext cx="2301336" cy="646331"/>
          </a:xfrm>
          <a:prstGeom prst="rect">
            <a:avLst/>
          </a:prstGeom>
          <a:solidFill>
            <a:srgbClr val="C00000"/>
          </a:solidFill>
        </p:spPr>
        <p:txBody>
          <a:bodyPr wrap="none" rtlCol="0">
            <a:spAutoFit/>
          </a:bodyPr>
          <a:lstStyle/>
          <a:p>
            <a:r>
              <a:rPr lang="en-GB" b="1" dirty="0">
                <a:solidFill>
                  <a:schemeClr val="bg1"/>
                </a:solidFill>
              </a:rPr>
              <a:t>SAEX 311 FEE – Seri.</a:t>
            </a:r>
          </a:p>
          <a:p>
            <a:r>
              <a:rPr lang="en-GB" b="1" dirty="0">
                <a:solidFill>
                  <a:schemeClr val="bg1"/>
                </a:solidFill>
              </a:rPr>
              <a:t>SAEX 311 – PD – </a:t>
            </a:r>
            <a:r>
              <a:rPr lang="en-GB" b="1" dirty="0" err="1">
                <a:solidFill>
                  <a:schemeClr val="bg1"/>
                </a:solidFill>
              </a:rPr>
              <a:t>Engg</a:t>
            </a:r>
            <a:r>
              <a:rPr lang="en-GB" b="1" dirty="0">
                <a:solidFill>
                  <a:schemeClr val="bg1"/>
                </a:solidFill>
              </a:rPr>
              <a:t>.</a:t>
            </a:r>
            <a:endParaRPr lang="en-IN" b="1" dirty="0">
              <a:solidFill>
                <a:schemeClr val="bg1"/>
              </a:solidFill>
            </a:endParaRPr>
          </a:p>
        </p:txBody>
      </p:sp>
      <p:sp>
        <p:nvSpPr>
          <p:cNvPr id="9" name="TextBox 8">
            <a:extLst>
              <a:ext uri="{FF2B5EF4-FFF2-40B4-BE49-F238E27FC236}">
                <a16:creationId xmlns:a16="http://schemas.microsoft.com/office/drawing/2014/main" id="{F2BDF372-9D7D-D3F5-6801-08C4ECED1941}"/>
              </a:ext>
            </a:extLst>
          </p:cNvPr>
          <p:cNvSpPr txBox="1"/>
          <p:nvPr/>
        </p:nvSpPr>
        <p:spPr>
          <a:xfrm>
            <a:off x="394247" y="5040037"/>
            <a:ext cx="2779259" cy="646331"/>
          </a:xfrm>
          <a:prstGeom prst="rect">
            <a:avLst/>
          </a:prstGeom>
          <a:solidFill>
            <a:srgbClr val="C00000"/>
          </a:solidFill>
        </p:spPr>
        <p:txBody>
          <a:bodyPr wrap="square" rtlCol="0">
            <a:spAutoFit/>
          </a:bodyPr>
          <a:lstStyle/>
          <a:p>
            <a:r>
              <a:rPr lang="en-GB" b="1" dirty="0">
                <a:solidFill>
                  <a:schemeClr val="bg1"/>
                </a:solidFill>
              </a:rPr>
              <a:t>SELA 414 – </a:t>
            </a:r>
            <a:r>
              <a:rPr lang="en-GB" b="1" dirty="0" err="1">
                <a:solidFill>
                  <a:schemeClr val="bg1"/>
                </a:solidFill>
              </a:rPr>
              <a:t>Agril</a:t>
            </a:r>
            <a:r>
              <a:rPr lang="en-GB" b="1" dirty="0">
                <a:solidFill>
                  <a:schemeClr val="bg1"/>
                </a:solidFill>
              </a:rPr>
              <a:t>. Journalism – Agri. &amp; FND.</a:t>
            </a:r>
            <a:endParaRPr lang="en-IN" b="1" dirty="0">
              <a:solidFill>
                <a:schemeClr val="bg1"/>
              </a:solidFill>
            </a:endParaRPr>
          </a:p>
        </p:txBody>
      </p:sp>
      <p:sp>
        <p:nvSpPr>
          <p:cNvPr id="10" name="TextBox 9">
            <a:extLst>
              <a:ext uri="{FF2B5EF4-FFF2-40B4-BE49-F238E27FC236}">
                <a16:creationId xmlns:a16="http://schemas.microsoft.com/office/drawing/2014/main" id="{72148C4A-FEC2-5DC1-8DAD-11A60451B4B8}"/>
              </a:ext>
            </a:extLst>
          </p:cNvPr>
          <p:cNvSpPr txBox="1"/>
          <p:nvPr/>
        </p:nvSpPr>
        <p:spPr>
          <a:xfrm>
            <a:off x="3697941" y="4289178"/>
            <a:ext cx="2276560" cy="2308324"/>
          </a:xfrm>
          <a:prstGeom prst="rect">
            <a:avLst/>
          </a:prstGeom>
          <a:solidFill>
            <a:srgbClr val="C00000"/>
          </a:solidFill>
        </p:spPr>
        <p:txBody>
          <a:bodyPr wrap="square" rtlCol="0">
            <a:spAutoFit/>
          </a:bodyPr>
          <a:lstStyle/>
          <a:p>
            <a:r>
              <a:rPr lang="en-GB" b="1" dirty="0">
                <a:solidFill>
                  <a:schemeClr val="bg1"/>
                </a:solidFill>
              </a:rPr>
              <a:t>SSRA 421  - ETOT</a:t>
            </a:r>
          </a:p>
          <a:p>
            <a:r>
              <a:rPr lang="en-GB" b="1" dirty="0">
                <a:solidFill>
                  <a:schemeClr val="bg1"/>
                </a:solidFill>
              </a:rPr>
              <a:t>SSRA 422 – ARS/KVK</a:t>
            </a:r>
          </a:p>
          <a:p>
            <a:r>
              <a:rPr lang="en-GB" b="1" dirty="0">
                <a:solidFill>
                  <a:schemeClr val="bg1"/>
                </a:solidFill>
              </a:rPr>
              <a:t>SSRA 423 – AIA</a:t>
            </a:r>
          </a:p>
          <a:p>
            <a:r>
              <a:rPr lang="en-GB" b="1" dirty="0">
                <a:solidFill>
                  <a:schemeClr val="bg1"/>
                </a:solidFill>
              </a:rPr>
              <a:t>SSRA 424 – MP</a:t>
            </a:r>
          </a:p>
          <a:p>
            <a:r>
              <a:rPr lang="en-GB" b="1" dirty="0">
                <a:solidFill>
                  <a:schemeClr val="bg1"/>
                </a:solidFill>
              </a:rPr>
              <a:t>SAEX – PEJ – FND</a:t>
            </a:r>
          </a:p>
          <a:p>
            <a:r>
              <a:rPr lang="en-GB" b="1" dirty="0">
                <a:solidFill>
                  <a:schemeClr val="bg1"/>
                </a:solidFill>
              </a:rPr>
              <a:t>SELM 418 </a:t>
            </a:r>
          </a:p>
          <a:p>
            <a:r>
              <a:rPr lang="en-GB" b="1" dirty="0">
                <a:solidFill>
                  <a:schemeClr val="bg1"/>
                </a:solidFill>
              </a:rPr>
              <a:t>SELD416/SAEX 411 / FRMLS - N</a:t>
            </a:r>
            <a:endParaRPr lang="en-IN" b="1" dirty="0">
              <a:solidFill>
                <a:schemeClr val="bg1"/>
              </a:solidFill>
            </a:endParaRPr>
          </a:p>
        </p:txBody>
      </p:sp>
      <p:sp>
        <p:nvSpPr>
          <p:cNvPr id="11" name="TextBox 10">
            <a:extLst>
              <a:ext uri="{FF2B5EF4-FFF2-40B4-BE49-F238E27FC236}">
                <a16:creationId xmlns:a16="http://schemas.microsoft.com/office/drawing/2014/main" id="{B5DE3829-1A47-0B80-1BCA-BC0307DB9B39}"/>
              </a:ext>
            </a:extLst>
          </p:cNvPr>
          <p:cNvSpPr txBox="1"/>
          <p:nvPr/>
        </p:nvSpPr>
        <p:spPr>
          <a:xfrm>
            <a:off x="6420970" y="4289178"/>
            <a:ext cx="2276560" cy="1477328"/>
          </a:xfrm>
          <a:prstGeom prst="rect">
            <a:avLst/>
          </a:prstGeom>
          <a:solidFill>
            <a:srgbClr val="C00000"/>
          </a:solidFill>
        </p:spPr>
        <p:txBody>
          <a:bodyPr wrap="square" rtlCol="0">
            <a:spAutoFit/>
          </a:bodyPr>
          <a:lstStyle/>
          <a:p>
            <a:r>
              <a:rPr lang="en-GB" b="1" dirty="0">
                <a:solidFill>
                  <a:schemeClr val="bg1"/>
                </a:solidFill>
              </a:rPr>
              <a:t>SSER 421 ETOT</a:t>
            </a:r>
          </a:p>
          <a:p>
            <a:r>
              <a:rPr lang="en-GB" b="1" dirty="0">
                <a:solidFill>
                  <a:schemeClr val="bg1"/>
                </a:solidFill>
              </a:rPr>
              <a:t>SSER 422 ARSKVK</a:t>
            </a:r>
          </a:p>
          <a:p>
            <a:r>
              <a:rPr lang="en-GB" b="1" dirty="0">
                <a:solidFill>
                  <a:schemeClr val="bg1"/>
                </a:solidFill>
              </a:rPr>
              <a:t>SSER 423 AIA</a:t>
            </a:r>
          </a:p>
          <a:p>
            <a:r>
              <a:rPr lang="en-GB" b="1" dirty="0">
                <a:solidFill>
                  <a:schemeClr val="bg1"/>
                </a:solidFill>
              </a:rPr>
              <a:t>SSER 424 MP </a:t>
            </a:r>
          </a:p>
          <a:p>
            <a:r>
              <a:rPr lang="en-GB" b="1" dirty="0">
                <a:solidFill>
                  <a:schemeClr val="bg1"/>
                </a:solidFill>
              </a:rPr>
              <a:t>SSRE PEWV</a:t>
            </a:r>
            <a:endParaRPr lang="en-IN" b="1" dirty="0">
              <a:solidFill>
                <a:schemeClr val="bg1"/>
              </a:solidFill>
            </a:endParaRPr>
          </a:p>
        </p:txBody>
      </p:sp>
    </p:spTree>
    <p:extLst>
      <p:ext uri="{BB962C8B-B14F-4D97-AF65-F5344CB8AC3E}">
        <p14:creationId xmlns:p14="http://schemas.microsoft.com/office/powerpoint/2010/main" val="3916483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21B14-5946-4D44-8EB2-6F9437726581}"/>
              </a:ext>
            </a:extLst>
          </p:cNvPr>
          <p:cNvSpPr>
            <a:spLocks noGrp="1"/>
          </p:cNvSpPr>
          <p:nvPr>
            <p:ph type="title"/>
          </p:nvPr>
        </p:nvSpPr>
        <p:spPr>
          <a:xfrm>
            <a:off x="628650" y="321059"/>
            <a:ext cx="7886700" cy="440568"/>
          </a:xfrm>
        </p:spPr>
        <p:txBody>
          <a:bodyPr>
            <a:noAutofit/>
          </a:bodyPr>
          <a:lstStyle/>
          <a:p>
            <a:r>
              <a:rPr lang="en-IN" sz="3600" b="1" dirty="0"/>
              <a:t>SAEX 111</a:t>
            </a:r>
            <a:r>
              <a:rPr lang="en-IN" sz="3600" dirty="0"/>
              <a:t> </a:t>
            </a:r>
            <a:r>
              <a:rPr lang="en-IN" sz="3600" b="1" dirty="0"/>
              <a:t>(1+1): Communication Skills </a:t>
            </a:r>
            <a:br>
              <a:rPr lang="en-IN" sz="3600" dirty="0"/>
            </a:br>
            <a:endParaRPr lang="en-IN" sz="3600" dirty="0"/>
          </a:p>
        </p:txBody>
      </p:sp>
      <p:graphicFrame>
        <p:nvGraphicFramePr>
          <p:cNvPr id="5" name="Table 4">
            <a:extLst>
              <a:ext uri="{FF2B5EF4-FFF2-40B4-BE49-F238E27FC236}">
                <a16:creationId xmlns:a16="http://schemas.microsoft.com/office/drawing/2014/main" id="{8F7E83F7-314A-482C-BB77-092D672E2B29}"/>
              </a:ext>
            </a:extLst>
          </p:cNvPr>
          <p:cNvGraphicFramePr>
            <a:graphicFrameLocks noGrp="1"/>
          </p:cNvGraphicFramePr>
          <p:nvPr>
            <p:extLst>
              <p:ext uri="{D42A27DB-BD31-4B8C-83A1-F6EECF244321}">
                <p14:modId xmlns:p14="http://schemas.microsoft.com/office/powerpoint/2010/main" val="2735330303"/>
              </p:ext>
            </p:extLst>
          </p:nvPr>
        </p:nvGraphicFramePr>
        <p:xfrm>
          <a:off x="330505" y="472301"/>
          <a:ext cx="8725358" cy="5507230"/>
        </p:xfrm>
        <a:graphic>
          <a:graphicData uri="http://schemas.openxmlformats.org/drawingml/2006/table">
            <a:tbl>
              <a:tblPr firstRow="1" firstCol="1" bandRow="1">
                <a:tableStyleId>{5940675A-B579-460E-94D1-54222C63F5DA}</a:tableStyleId>
              </a:tblPr>
              <a:tblGrid>
                <a:gridCol w="542824">
                  <a:extLst>
                    <a:ext uri="{9D8B030D-6E8A-4147-A177-3AD203B41FA5}">
                      <a16:colId xmlns:a16="http://schemas.microsoft.com/office/drawing/2014/main" val="1456615412"/>
                    </a:ext>
                  </a:extLst>
                </a:gridCol>
                <a:gridCol w="6585090">
                  <a:extLst>
                    <a:ext uri="{9D8B030D-6E8A-4147-A177-3AD203B41FA5}">
                      <a16:colId xmlns:a16="http://schemas.microsoft.com/office/drawing/2014/main" val="1415469411"/>
                    </a:ext>
                  </a:extLst>
                </a:gridCol>
                <a:gridCol w="848299">
                  <a:extLst>
                    <a:ext uri="{9D8B030D-6E8A-4147-A177-3AD203B41FA5}">
                      <a16:colId xmlns:a16="http://schemas.microsoft.com/office/drawing/2014/main" val="3408058008"/>
                    </a:ext>
                  </a:extLst>
                </a:gridCol>
                <a:gridCol w="749145">
                  <a:extLst>
                    <a:ext uri="{9D8B030D-6E8A-4147-A177-3AD203B41FA5}">
                      <a16:colId xmlns:a16="http://schemas.microsoft.com/office/drawing/2014/main" val="1482310393"/>
                    </a:ext>
                  </a:extLst>
                </a:gridCol>
              </a:tblGrid>
              <a:tr h="185437">
                <a:tc>
                  <a:txBody>
                    <a:bodyPr/>
                    <a:lstStyle/>
                    <a:p>
                      <a:pPr>
                        <a:lnSpc>
                          <a:spcPct val="107000"/>
                        </a:lnSpc>
                        <a:spcAft>
                          <a:spcPts val="800"/>
                        </a:spcAft>
                      </a:pPr>
                      <a:r>
                        <a:rPr lang="en-IN" sz="1400">
                          <a:effectLst/>
                        </a:rPr>
                        <a:t>Sl. No.</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nSpc>
                          <a:spcPct val="107000"/>
                        </a:lnSpc>
                        <a:spcAft>
                          <a:spcPts val="800"/>
                        </a:spcAft>
                      </a:pPr>
                      <a:r>
                        <a:rPr lang="en-IN" sz="1400" b="1" dirty="0">
                          <a:effectLst/>
                        </a:rPr>
                        <a:t>Lecture Content </a:t>
                      </a:r>
                      <a:endParaRPr lang="en-IN"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0"/>
                        </a:spcAft>
                      </a:pPr>
                      <a:r>
                        <a:rPr lang="en-IN" sz="1200">
                          <a:effectLst/>
                        </a:rPr>
                        <a:t>No. of Lectures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Teacher</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extLst>
                  <a:ext uri="{0D108BD9-81ED-4DB2-BD59-A6C34878D82A}">
                    <a16:rowId xmlns:a16="http://schemas.microsoft.com/office/drawing/2014/main" val="2904049113"/>
                  </a:ext>
                </a:extLst>
              </a:tr>
              <a:tr h="672332">
                <a:tc>
                  <a:txBody>
                    <a:bodyPr/>
                    <a:lstStyle/>
                    <a:p>
                      <a:pPr marL="0" lvl="0" indent="0">
                        <a:lnSpc>
                          <a:spcPct val="107000"/>
                        </a:lnSpc>
                        <a:spcAft>
                          <a:spcPts val="0"/>
                        </a:spcAft>
                        <a:buFontTx/>
                        <a:buNone/>
                      </a:pPr>
                      <a:r>
                        <a:rPr lang="en-IN" sz="1400" dirty="0">
                          <a:effectLst/>
                        </a:rPr>
                        <a:t> 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nSpc>
                          <a:spcPct val="107000"/>
                        </a:lnSpc>
                        <a:spcAft>
                          <a:spcPts val="800"/>
                        </a:spcAft>
                      </a:pPr>
                      <a:r>
                        <a:rPr lang="en-IN" sz="1400" dirty="0">
                          <a:effectLst/>
                        </a:rPr>
                        <a:t>Communication: Meaning, concept, definition, functions and purposes </a:t>
                      </a:r>
                      <a:endParaRPr lang="en-IN" sz="1200" dirty="0">
                        <a:effectLst/>
                      </a:endParaRPr>
                    </a:p>
                    <a:p>
                      <a:pPr>
                        <a:lnSpc>
                          <a:spcPct val="107000"/>
                        </a:lnSpc>
                        <a:spcAft>
                          <a:spcPts val="800"/>
                        </a:spcAft>
                      </a:pPr>
                      <a:r>
                        <a:rPr lang="en-IN" sz="1400" dirty="0">
                          <a:effectLst/>
                        </a:rPr>
                        <a:t>The Nature and significance of Communication – Dynamic, Complex and Intentional or unintentional. The Significance of Communication - Relationship building, Information sharing.</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rowSpan="11">
                  <a:txBody>
                    <a:bodyPr/>
                    <a:lstStyle/>
                    <a:p>
                      <a:pPr algn="ctr">
                        <a:lnSpc>
                          <a:spcPct val="107000"/>
                        </a:lnSpc>
                        <a:spcAft>
                          <a:spcPts val="800"/>
                        </a:spcAft>
                      </a:pPr>
                      <a:r>
                        <a:rPr lang="en-IN" sz="1400" dirty="0">
                          <a:effectLst/>
                        </a:rPr>
                        <a:t>Ag. Extn.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extLst>
                  <a:ext uri="{0D108BD9-81ED-4DB2-BD59-A6C34878D82A}">
                    <a16:rowId xmlns:a16="http://schemas.microsoft.com/office/drawing/2014/main" val="3820390224"/>
                  </a:ext>
                </a:extLst>
              </a:tr>
              <a:tr h="175596">
                <a:tc>
                  <a:txBody>
                    <a:bodyPr/>
                    <a:lstStyle/>
                    <a:p>
                      <a:pPr marL="0" lvl="0" indent="0">
                        <a:lnSpc>
                          <a:spcPct val="107000"/>
                        </a:lnSpc>
                        <a:spcAft>
                          <a:spcPts val="0"/>
                        </a:spcAft>
                        <a:buFontTx/>
                        <a:buNone/>
                      </a:pPr>
                      <a:r>
                        <a:rPr lang="en-IN" sz="1400" dirty="0">
                          <a:effectLst/>
                        </a:rPr>
                        <a:t> 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nSpc>
                          <a:spcPct val="107000"/>
                        </a:lnSpc>
                        <a:spcAft>
                          <a:spcPts val="0"/>
                        </a:spcAft>
                      </a:pPr>
                      <a:r>
                        <a:rPr lang="en-IN" sz="1400" dirty="0">
                          <a:effectLst/>
                        </a:rPr>
                        <a:t>Types of Communication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3220275400"/>
                  </a:ext>
                </a:extLst>
              </a:tr>
              <a:tr h="175596">
                <a:tc>
                  <a:txBody>
                    <a:bodyPr/>
                    <a:lstStyle/>
                    <a:p>
                      <a:pPr marL="0" lvl="0" indent="0">
                        <a:lnSpc>
                          <a:spcPct val="107000"/>
                        </a:lnSpc>
                        <a:spcAft>
                          <a:spcPts val="0"/>
                        </a:spcAft>
                        <a:buFontTx/>
                        <a:buNone/>
                      </a:pPr>
                      <a:r>
                        <a:rPr lang="en-IN" sz="1400" dirty="0">
                          <a:effectLst/>
                        </a:rPr>
                        <a:t> 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Models of Communication- Aristotle model, </a:t>
                      </a:r>
                      <a:r>
                        <a:rPr lang="en-IN" sz="1400" dirty="0" err="1">
                          <a:effectLst/>
                        </a:rPr>
                        <a:t>lassewell</a:t>
                      </a:r>
                      <a:r>
                        <a:rPr lang="en-IN" sz="1400" dirty="0">
                          <a:effectLst/>
                        </a:rPr>
                        <a:t> model, </a:t>
                      </a:r>
                      <a:r>
                        <a:rPr lang="en-IN" sz="1400" dirty="0" err="1">
                          <a:effectLst/>
                        </a:rPr>
                        <a:t>shanaon</a:t>
                      </a:r>
                      <a:r>
                        <a:rPr lang="en-IN" sz="1400" dirty="0">
                          <a:effectLst/>
                        </a:rPr>
                        <a:t> and weaver model, </a:t>
                      </a:r>
                      <a:r>
                        <a:rPr lang="en-IN" sz="1400" dirty="0" err="1">
                          <a:effectLst/>
                        </a:rPr>
                        <a:t>leagans</a:t>
                      </a:r>
                      <a:r>
                        <a:rPr lang="en-IN" sz="1400" dirty="0">
                          <a:effectLst/>
                        </a:rPr>
                        <a:t> model, </a:t>
                      </a:r>
                      <a:r>
                        <a:rPr lang="en-IN" sz="1400" dirty="0" err="1">
                          <a:effectLst/>
                        </a:rPr>
                        <a:t>Berlo</a:t>
                      </a:r>
                      <a:r>
                        <a:rPr lang="en-IN" sz="1400" dirty="0">
                          <a:effectLst/>
                        </a:rPr>
                        <a:t> model, Rogers and shoemaker model, Schramm model, Westley and Mclean model</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2926201666"/>
                  </a:ext>
                </a:extLst>
              </a:tr>
              <a:tr h="175596">
                <a:tc>
                  <a:txBody>
                    <a:bodyPr/>
                    <a:lstStyle/>
                    <a:p>
                      <a:pPr marL="0" lvl="0" indent="0">
                        <a:lnSpc>
                          <a:spcPct val="107000"/>
                        </a:lnSpc>
                        <a:spcAft>
                          <a:spcPts val="0"/>
                        </a:spcAft>
                        <a:buFontTx/>
                        <a:buNone/>
                      </a:pPr>
                      <a:r>
                        <a:rPr lang="en-IN" sz="1400" dirty="0">
                          <a:effectLst/>
                        </a:rPr>
                        <a:t> 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The Communication Process – elements of communication process, extension communication system model</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1814478948"/>
                  </a:ext>
                </a:extLst>
              </a:tr>
              <a:tr h="124987">
                <a:tc>
                  <a:txBody>
                    <a:bodyPr/>
                    <a:lstStyle/>
                    <a:p>
                      <a:pPr marL="0" lvl="0" indent="0">
                        <a:lnSpc>
                          <a:spcPct val="107000"/>
                        </a:lnSpc>
                        <a:spcAft>
                          <a:spcPts val="0"/>
                        </a:spcAft>
                        <a:buFontTx/>
                        <a:buNone/>
                      </a:pPr>
                      <a:r>
                        <a:rPr lang="en-IN" sz="1400" dirty="0">
                          <a:effectLst/>
                        </a:rPr>
                        <a:t> 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a:effectLst/>
                        </a:rPr>
                        <a:t>Barriers in communication – Linguistic and Non-linguistic barriers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3000502129"/>
                  </a:ext>
                </a:extLst>
              </a:tr>
              <a:tr h="355600">
                <a:tc>
                  <a:txBody>
                    <a:bodyPr/>
                    <a:lstStyle/>
                    <a:p>
                      <a:pPr marL="0" lvl="0" indent="0">
                        <a:lnSpc>
                          <a:spcPct val="107000"/>
                        </a:lnSpc>
                        <a:spcAft>
                          <a:spcPts val="0"/>
                        </a:spcAft>
                        <a:buFontTx/>
                        <a:buNone/>
                      </a:pPr>
                      <a:r>
                        <a:rPr lang="en-IN" sz="1400" dirty="0">
                          <a:effectLst/>
                        </a:rPr>
                        <a:t> 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a:effectLst/>
                        </a:rPr>
                        <a:t>Communication Gaps / Miscommunication: Concept, reasons and Communication terminologies: Credibility, Feedback, Perception, Fidelity, Empathy, Noise, Entrophy, Time lag, Homophily, heterophily and communication competency           </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dirty="0">
                          <a:effectLst/>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1513463589"/>
                  </a:ext>
                </a:extLst>
              </a:tr>
              <a:tr h="265598">
                <a:tc>
                  <a:txBody>
                    <a:bodyPr/>
                    <a:lstStyle/>
                    <a:p>
                      <a:pPr marL="0" lvl="0" indent="0">
                        <a:lnSpc>
                          <a:spcPct val="107000"/>
                        </a:lnSpc>
                        <a:spcAft>
                          <a:spcPts val="0"/>
                        </a:spcAft>
                        <a:buFontTx/>
                        <a:buNone/>
                      </a:pPr>
                      <a:r>
                        <a:rPr lang="en-IN" sz="1400" dirty="0">
                          <a:effectLst/>
                        </a:rPr>
                        <a:t> 7</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a:effectLst/>
                        </a:rPr>
                        <a:t>The Magic of Effective Communication: Understanding, Building Relationships - Strengthening bonds and fostering trust, Resolving Conflicts, Inspiring Action and Enhancing Personal Growth.</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dirty="0">
                          <a:effectLst/>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2735544586"/>
                  </a:ext>
                </a:extLst>
              </a:tr>
              <a:tr h="355600">
                <a:tc>
                  <a:txBody>
                    <a:bodyPr/>
                    <a:lstStyle/>
                    <a:p>
                      <a:pPr marL="0" lvl="0" indent="0">
                        <a:lnSpc>
                          <a:spcPct val="107000"/>
                        </a:lnSpc>
                        <a:spcAft>
                          <a:spcPts val="0"/>
                        </a:spcAft>
                        <a:buFontTx/>
                        <a:buNone/>
                      </a:pPr>
                      <a:r>
                        <a:rPr lang="en-IN" sz="1400" dirty="0">
                          <a:effectLst/>
                        </a:rPr>
                        <a:t> 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Building Self-Esteem and Overcoming Fears – Concept and  ways to build self esteem &amp; overcome fear.</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1990030485"/>
                  </a:ext>
                </a:extLst>
              </a:tr>
              <a:tr h="175596">
                <a:tc>
                  <a:txBody>
                    <a:bodyPr/>
                    <a:lstStyle/>
                    <a:p>
                      <a:pPr marL="0" lvl="0" indent="0">
                        <a:lnSpc>
                          <a:spcPct val="107000"/>
                        </a:lnSpc>
                        <a:spcAft>
                          <a:spcPts val="0"/>
                        </a:spcAft>
                        <a:buFontTx/>
                        <a:buNone/>
                      </a:pPr>
                      <a:r>
                        <a:rPr lang="en-IN" sz="1400" dirty="0">
                          <a:effectLst/>
                        </a:rPr>
                        <a:t> 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Listening skills: Myths about Listening, Types of listening, tips for effective listening.</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1564972827"/>
                  </a:ext>
                </a:extLst>
              </a:tr>
              <a:tr h="208215">
                <a:tc rowSpan="2">
                  <a:txBody>
                    <a:bodyPr/>
                    <a:lstStyle/>
                    <a:p>
                      <a:pPr marL="0" lvl="0" indent="0">
                        <a:lnSpc>
                          <a:spcPct val="107000"/>
                        </a:lnSpc>
                        <a:spcAft>
                          <a:spcPts val="0"/>
                        </a:spcAft>
                        <a:buFontTx/>
                        <a:buNone/>
                      </a:pPr>
                      <a:r>
                        <a:rPr lang="en-IN" sz="1400" dirty="0">
                          <a:effectLst/>
                        </a:rPr>
                        <a:t>10</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rowSpan="2">
                  <a:txBody>
                    <a:bodyPr/>
                    <a:lstStyle/>
                    <a:p>
                      <a:pPr algn="just">
                        <a:lnSpc>
                          <a:spcPct val="107000"/>
                        </a:lnSpc>
                        <a:spcAft>
                          <a:spcPts val="800"/>
                        </a:spcAft>
                      </a:pPr>
                      <a:r>
                        <a:rPr lang="en-IN" sz="1400" dirty="0">
                          <a:effectLst/>
                        </a:rPr>
                        <a:t>Reading skills: concept, importance, types of reading, Barriers of reading.</a:t>
                      </a:r>
                      <a:endParaRPr lang="en-IN" sz="1200" dirty="0">
                        <a:effectLst/>
                      </a:endParaRPr>
                    </a:p>
                    <a:p>
                      <a:pPr algn="just">
                        <a:lnSpc>
                          <a:spcPct val="107000"/>
                        </a:lnSpc>
                        <a:spcAft>
                          <a:spcPts val="800"/>
                        </a:spcAft>
                      </a:pPr>
                      <a:r>
                        <a:rPr lang="en-IN" sz="1400" dirty="0">
                          <a:effectLst/>
                        </a:rPr>
                        <a:t>Speaking skills:  Concept, Importance of speaking, Preparation of speech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1 (AEX)</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2191006658"/>
                  </a:ext>
                </a:extLst>
              </a:tr>
              <a:tr h="208215">
                <a:tc vMerge="1">
                  <a:txBody>
                    <a:bodyPr/>
                    <a:lstStyle/>
                    <a:p>
                      <a:pPr marL="0" lvl="0" indent="0">
                        <a:lnSpc>
                          <a:spcPct val="107000"/>
                        </a:lnSpc>
                        <a:spcAft>
                          <a:spcPts val="0"/>
                        </a:spcAft>
                        <a:buFontTx/>
                        <a:buNone/>
                      </a:pP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tc>
                  <a:txBody>
                    <a:bodyPr/>
                    <a:lstStyle/>
                    <a:p>
                      <a:pPr algn="ctr">
                        <a:lnSpc>
                          <a:spcPct val="107000"/>
                        </a:lnSpc>
                        <a:spcAft>
                          <a:spcPts val="800"/>
                        </a:spcAft>
                      </a:pPr>
                      <a:r>
                        <a:rPr lang="en-IN" sz="1400" dirty="0">
                          <a:effectLst/>
                        </a:rPr>
                        <a:t>1(English)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2488426682"/>
                  </a:ext>
                </a:extLst>
              </a:tr>
            </a:tbl>
          </a:graphicData>
        </a:graphic>
      </p:graphicFrame>
    </p:spTree>
    <p:extLst>
      <p:ext uri="{BB962C8B-B14F-4D97-AF65-F5344CB8AC3E}">
        <p14:creationId xmlns:p14="http://schemas.microsoft.com/office/powerpoint/2010/main" val="672786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C2449FE-67D7-481D-BF0B-A1CDE1CED252}"/>
              </a:ext>
            </a:extLst>
          </p:cNvPr>
          <p:cNvGraphicFramePr>
            <a:graphicFrameLocks noGrp="1"/>
          </p:cNvGraphicFramePr>
          <p:nvPr>
            <p:ph idx="1"/>
            <p:extLst>
              <p:ext uri="{D42A27DB-BD31-4B8C-83A1-F6EECF244321}">
                <p14:modId xmlns:p14="http://schemas.microsoft.com/office/powerpoint/2010/main" val="1263816422"/>
              </p:ext>
            </p:extLst>
          </p:nvPr>
        </p:nvGraphicFramePr>
        <p:xfrm>
          <a:off x="265096" y="1825625"/>
          <a:ext cx="8725358" cy="2678812"/>
        </p:xfrm>
        <a:graphic>
          <a:graphicData uri="http://schemas.openxmlformats.org/drawingml/2006/table">
            <a:tbl>
              <a:tblPr firstRow="1" firstCol="1" bandRow="1">
                <a:tableStyleId>{5940675A-B579-460E-94D1-54222C63F5DA}</a:tableStyleId>
              </a:tblPr>
              <a:tblGrid>
                <a:gridCol w="542824">
                  <a:extLst>
                    <a:ext uri="{9D8B030D-6E8A-4147-A177-3AD203B41FA5}">
                      <a16:colId xmlns:a16="http://schemas.microsoft.com/office/drawing/2014/main" val="3196524550"/>
                    </a:ext>
                  </a:extLst>
                </a:gridCol>
                <a:gridCol w="6585090">
                  <a:extLst>
                    <a:ext uri="{9D8B030D-6E8A-4147-A177-3AD203B41FA5}">
                      <a16:colId xmlns:a16="http://schemas.microsoft.com/office/drawing/2014/main" val="1328181195"/>
                    </a:ext>
                  </a:extLst>
                </a:gridCol>
                <a:gridCol w="848299">
                  <a:extLst>
                    <a:ext uri="{9D8B030D-6E8A-4147-A177-3AD203B41FA5}">
                      <a16:colId xmlns:a16="http://schemas.microsoft.com/office/drawing/2014/main" val="567162141"/>
                    </a:ext>
                  </a:extLst>
                </a:gridCol>
                <a:gridCol w="749145">
                  <a:extLst>
                    <a:ext uri="{9D8B030D-6E8A-4147-A177-3AD203B41FA5}">
                      <a16:colId xmlns:a16="http://schemas.microsoft.com/office/drawing/2014/main" val="3725436457"/>
                    </a:ext>
                  </a:extLst>
                </a:gridCol>
              </a:tblGrid>
              <a:tr h="445603">
                <a:tc>
                  <a:txBody>
                    <a:bodyPr/>
                    <a:lstStyle/>
                    <a:p>
                      <a:pPr marL="0" lvl="0" indent="0">
                        <a:lnSpc>
                          <a:spcPct val="107000"/>
                        </a:lnSpc>
                        <a:spcAft>
                          <a:spcPts val="0"/>
                        </a:spcAft>
                        <a:buFont typeface="+mj-lt"/>
                        <a:buNone/>
                      </a:pPr>
                      <a:r>
                        <a:rPr lang="en-IN" sz="1400" dirty="0">
                          <a:effectLst/>
                        </a:rPr>
                        <a:t>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0"/>
                        </a:spcAft>
                        <a:buFont typeface="+mj-lt"/>
                        <a:buNone/>
                      </a:pPr>
                      <a:r>
                        <a:rPr lang="en-IN" sz="1400" dirty="0">
                          <a:effectLst/>
                        </a:rPr>
                        <a:t> 11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0"/>
                        </a:spcAft>
                        <a:buFont typeface="+mj-lt"/>
                        <a:buNone/>
                      </a:pPr>
                      <a:r>
                        <a:rPr lang="en-IN" sz="1400" dirty="0">
                          <a:effectLst/>
                        </a:rPr>
                        <a:t>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marL="342900" lvl="0" indent="-342900" algn="just">
                        <a:lnSpc>
                          <a:spcPct val="107000"/>
                        </a:lnSpc>
                        <a:spcAft>
                          <a:spcPts val="0"/>
                        </a:spcAft>
                        <a:buClr>
                          <a:srgbClr val="000000"/>
                        </a:buClr>
                        <a:buFont typeface="+mj-lt"/>
                        <a:buAutoNum type="alphaLcPeriod"/>
                      </a:pPr>
                      <a:r>
                        <a:rPr lang="en-IN" sz="1400">
                          <a:effectLst/>
                        </a:rPr>
                        <a:t>Writing Skills: Concept, Importance of writing, Types of writing and systematic approach for effective writing</a:t>
                      </a:r>
                      <a:endParaRPr lang="en-IN" sz="1200">
                        <a:effectLst/>
                      </a:endParaRPr>
                    </a:p>
                    <a:p>
                      <a:pPr marL="342900" lvl="0" indent="-342900" algn="just">
                        <a:lnSpc>
                          <a:spcPct val="107000"/>
                        </a:lnSpc>
                        <a:spcAft>
                          <a:spcPts val="0"/>
                        </a:spcAft>
                        <a:buClr>
                          <a:srgbClr val="000000"/>
                        </a:buClr>
                        <a:buFont typeface="+mj-lt"/>
                        <a:buAutoNum type="alphaLcPeriod"/>
                      </a:pPr>
                      <a:r>
                        <a:rPr lang="en-IN" sz="1400">
                          <a:effectLst/>
                        </a:rPr>
                        <a:t>Writing Skills: Paragraph/Essay writing, Précis writing, Letter writing – Formal, Informal letters, Preparation of CV/Resume and Job applications, Interview skills, Reading Comprehension</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a:effectLst/>
                        </a:rPr>
                        <a:t>3</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rowSpan="5">
                  <a:txBody>
                    <a:bodyPr/>
                    <a:lstStyle/>
                    <a:p>
                      <a:pPr algn="ctr">
                        <a:lnSpc>
                          <a:spcPct val="107000"/>
                        </a:lnSpc>
                        <a:spcAft>
                          <a:spcPts val="800"/>
                        </a:spcAft>
                      </a:pPr>
                      <a:r>
                        <a:rPr lang="en-IN" sz="1400">
                          <a:effectLst/>
                        </a:rPr>
                        <a:t>English </a:t>
                      </a:r>
                      <a:endParaRPr lang="en-IN" sz="1200">
                        <a:effectLst/>
                      </a:endParaRPr>
                    </a:p>
                    <a:p>
                      <a:pPr algn="ctr">
                        <a:lnSpc>
                          <a:spcPct val="107000"/>
                        </a:lnSpc>
                        <a:spcAft>
                          <a:spcPts val="800"/>
                        </a:spcAft>
                      </a:pPr>
                      <a:r>
                        <a:rPr lang="en-IN" sz="1400">
                          <a:effectLst/>
                        </a:rPr>
                        <a:t> </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extLst>
                  <a:ext uri="{0D108BD9-81ED-4DB2-BD59-A6C34878D82A}">
                    <a16:rowId xmlns:a16="http://schemas.microsoft.com/office/drawing/2014/main" val="2048997684"/>
                  </a:ext>
                </a:extLst>
              </a:tr>
              <a:tr h="265598">
                <a:tc>
                  <a:txBody>
                    <a:bodyPr/>
                    <a:lstStyle/>
                    <a:p>
                      <a:pPr marL="0" lvl="0" indent="0">
                        <a:lnSpc>
                          <a:spcPct val="107000"/>
                        </a:lnSpc>
                        <a:spcAft>
                          <a:spcPts val="0"/>
                        </a:spcAft>
                        <a:buFont typeface="+mj-lt"/>
                        <a:buNone/>
                      </a:pPr>
                      <a:r>
                        <a:rPr lang="en-IN" sz="1400" dirty="0">
                          <a:effectLst/>
                        </a:rPr>
                        <a:t> 12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0"/>
                        </a:spcAft>
                      </a:pPr>
                      <a:r>
                        <a:rPr lang="en-IN" sz="1400">
                          <a:effectLst/>
                        </a:rPr>
                        <a:t>Innovative Methods to Enhance Vocabulary: Analogy, and Questions - Vocabulary Enhancement through Analogy Skills and Questioning Skills.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dirty="0">
                          <a:effectLst/>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1955460842"/>
                  </a:ext>
                </a:extLst>
              </a:tr>
              <a:tr h="85593">
                <a:tc>
                  <a:txBody>
                    <a:bodyPr/>
                    <a:lstStyle/>
                    <a:p>
                      <a:pPr marL="0" lvl="0" indent="0">
                        <a:lnSpc>
                          <a:spcPct val="107000"/>
                        </a:lnSpc>
                        <a:spcAft>
                          <a:spcPts val="0"/>
                        </a:spcAft>
                        <a:buFont typeface="+mj-lt"/>
                        <a:buNone/>
                      </a:pPr>
                      <a:r>
                        <a:rPr lang="en-IN" sz="1400" dirty="0">
                          <a:effectLst/>
                        </a:rPr>
                        <a:t> 13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Sounds and Phonetic Symbols: Vowels, Consonants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0"/>
                        </a:spcAft>
                      </a:pPr>
                      <a:r>
                        <a:rPr lang="en-IN" sz="1400" dirty="0">
                          <a:effectLst/>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438055519"/>
                  </a:ext>
                </a:extLst>
              </a:tr>
              <a:tr h="175596">
                <a:tc>
                  <a:txBody>
                    <a:bodyPr/>
                    <a:lstStyle/>
                    <a:p>
                      <a:pPr marL="0" lvl="0" indent="0">
                        <a:lnSpc>
                          <a:spcPct val="107000"/>
                        </a:lnSpc>
                        <a:spcAft>
                          <a:spcPts val="0"/>
                        </a:spcAft>
                        <a:buFont typeface="+mj-lt"/>
                        <a:buNone/>
                      </a:pPr>
                      <a:r>
                        <a:rPr lang="en-IN" sz="1400" dirty="0">
                          <a:effectLst/>
                        </a:rPr>
                        <a:t> 14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Functional and Structural Grammar: Parts of speech, Subject Verb Agreement, Articles, Construction and Transformation of sentences.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dirty="0">
                          <a:effectLst/>
                        </a:rPr>
                        <a:t>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4230186232"/>
                  </a:ext>
                </a:extLst>
              </a:tr>
              <a:tr h="175596">
                <a:tc>
                  <a:txBody>
                    <a:bodyPr/>
                    <a:lstStyle/>
                    <a:p>
                      <a:pPr marL="0" lvl="0" indent="0">
                        <a:lnSpc>
                          <a:spcPct val="107000"/>
                        </a:lnSpc>
                        <a:spcAft>
                          <a:spcPts val="0"/>
                        </a:spcAft>
                        <a:buFont typeface="+mj-lt"/>
                        <a:buNone/>
                      </a:pPr>
                      <a:r>
                        <a:rPr lang="en-IN" sz="1400" dirty="0">
                          <a:effectLst/>
                        </a:rPr>
                        <a:t> 15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just">
                        <a:lnSpc>
                          <a:spcPct val="107000"/>
                        </a:lnSpc>
                        <a:spcAft>
                          <a:spcPts val="800"/>
                        </a:spcAft>
                      </a:pPr>
                      <a:r>
                        <a:rPr lang="en-IN" sz="1400" dirty="0">
                          <a:effectLst/>
                        </a:rPr>
                        <a:t> Vocabulary Development: Antonym, Synonym, Homophones, Homonyms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a:txBody>
                    <a:bodyPr/>
                    <a:lstStyle/>
                    <a:p>
                      <a:pPr algn="ctr">
                        <a:lnSpc>
                          <a:spcPct val="107000"/>
                        </a:lnSpc>
                        <a:spcAft>
                          <a:spcPts val="800"/>
                        </a:spcAft>
                      </a:pPr>
                      <a:r>
                        <a:rPr lang="en-IN" sz="1400" dirty="0">
                          <a:effectLst/>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vMerge="1">
                  <a:txBody>
                    <a:bodyPr/>
                    <a:lstStyle/>
                    <a:p>
                      <a:endParaRPr lang="en-IN"/>
                    </a:p>
                  </a:txBody>
                  <a:tcPr/>
                </a:tc>
                <a:extLst>
                  <a:ext uri="{0D108BD9-81ED-4DB2-BD59-A6C34878D82A}">
                    <a16:rowId xmlns:a16="http://schemas.microsoft.com/office/drawing/2014/main" val="4224802971"/>
                  </a:ext>
                </a:extLst>
              </a:tr>
              <a:tr h="124987">
                <a:tc gridSpan="4">
                  <a:txBody>
                    <a:bodyPr/>
                    <a:lstStyle/>
                    <a:p>
                      <a:pPr algn="ctr">
                        <a:lnSpc>
                          <a:spcPct val="107000"/>
                        </a:lnSpc>
                        <a:spcAft>
                          <a:spcPts val="800"/>
                        </a:spcAft>
                      </a:pPr>
                      <a:r>
                        <a:rPr lang="en-IN" sz="1400" dirty="0">
                          <a:effectLst/>
                        </a:rPr>
                        <a:t>Total Classes = 20 (10+10) Agril. Extn. &amp; English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539" marR="31539" marT="0" marB="0"/>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354233278"/>
                  </a:ext>
                </a:extLst>
              </a:tr>
            </a:tbl>
          </a:graphicData>
        </a:graphic>
      </p:graphicFrame>
      <p:sp>
        <p:nvSpPr>
          <p:cNvPr id="5" name="Title 1">
            <a:extLst>
              <a:ext uri="{FF2B5EF4-FFF2-40B4-BE49-F238E27FC236}">
                <a16:creationId xmlns:a16="http://schemas.microsoft.com/office/drawing/2014/main" id="{2447AF94-815B-48E3-8F18-B39D24F95763}"/>
              </a:ext>
            </a:extLst>
          </p:cNvPr>
          <p:cNvSpPr>
            <a:spLocks noGrp="1"/>
          </p:cNvSpPr>
          <p:nvPr>
            <p:ph type="title"/>
          </p:nvPr>
        </p:nvSpPr>
        <p:spPr>
          <a:xfrm>
            <a:off x="628650" y="365125"/>
            <a:ext cx="7886700" cy="879781"/>
          </a:xfrm>
        </p:spPr>
        <p:txBody>
          <a:bodyPr>
            <a:noAutofit/>
          </a:bodyPr>
          <a:lstStyle/>
          <a:p>
            <a:r>
              <a:rPr lang="en-IN" sz="3600" b="1" dirty="0"/>
              <a:t>SAEX 111</a:t>
            </a:r>
            <a:r>
              <a:rPr lang="en-IN" sz="3600" dirty="0"/>
              <a:t> </a:t>
            </a:r>
            <a:r>
              <a:rPr lang="en-IN" sz="3600" b="1" dirty="0"/>
              <a:t>(1+1): Communication Skills </a:t>
            </a:r>
            <a:endParaRPr lang="en-IN" sz="3600" dirty="0"/>
          </a:p>
        </p:txBody>
      </p:sp>
    </p:spTree>
    <p:extLst>
      <p:ext uri="{BB962C8B-B14F-4D97-AF65-F5344CB8AC3E}">
        <p14:creationId xmlns:p14="http://schemas.microsoft.com/office/powerpoint/2010/main" val="2905907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447AF94-815B-48E3-8F18-B39D24F95763}"/>
              </a:ext>
            </a:extLst>
          </p:cNvPr>
          <p:cNvSpPr>
            <a:spLocks noGrp="1"/>
          </p:cNvSpPr>
          <p:nvPr>
            <p:ph type="title"/>
          </p:nvPr>
        </p:nvSpPr>
        <p:spPr>
          <a:xfrm>
            <a:off x="628650" y="365125"/>
            <a:ext cx="7886700" cy="879781"/>
          </a:xfrm>
        </p:spPr>
        <p:txBody>
          <a:bodyPr>
            <a:noAutofit/>
          </a:bodyPr>
          <a:lstStyle/>
          <a:p>
            <a:r>
              <a:rPr lang="en-IN" sz="3600" b="1" dirty="0"/>
              <a:t>SAEX 111</a:t>
            </a:r>
            <a:r>
              <a:rPr lang="en-IN" sz="3600" dirty="0"/>
              <a:t> </a:t>
            </a:r>
            <a:r>
              <a:rPr lang="en-IN" sz="3600" b="1" dirty="0"/>
              <a:t>(1+1): Communication Skills </a:t>
            </a:r>
            <a:endParaRPr lang="en-IN" sz="3600" dirty="0"/>
          </a:p>
        </p:txBody>
      </p:sp>
      <p:graphicFrame>
        <p:nvGraphicFramePr>
          <p:cNvPr id="6" name="Table 5">
            <a:extLst>
              <a:ext uri="{FF2B5EF4-FFF2-40B4-BE49-F238E27FC236}">
                <a16:creationId xmlns:a16="http://schemas.microsoft.com/office/drawing/2014/main" id="{630EFC2F-8D3F-45BE-A782-F18CE11B6242}"/>
              </a:ext>
            </a:extLst>
          </p:cNvPr>
          <p:cNvGraphicFramePr>
            <a:graphicFrameLocks noGrp="1"/>
          </p:cNvGraphicFramePr>
          <p:nvPr>
            <p:extLst>
              <p:ext uri="{D42A27DB-BD31-4B8C-83A1-F6EECF244321}">
                <p14:modId xmlns:p14="http://schemas.microsoft.com/office/powerpoint/2010/main" val="1462654152"/>
              </p:ext>
            </p:extLst>
          </p:nvPr>
        </p:nvGraphicFramePr>
        <p:xfrm>
          <a:off x="628650" y="1246716"/>
          <a:ext cx="7799254" cy="5471727"/>
        </p:xfrm>
        <a:graphic>
          <a:graphicData uri="http://schemas.openxmlformats.org/drawingml/2006/table">
            <a:tbl>
              <a:tblPr firstRow="1" firstCol="1" bandRow="1">
                <a:tableStyleId>{5940675A-B579-460E-94D1-54222C63F5DA}</a:tableStyleId>
              </a:tblPr>
              <a:tblGrid>
                <a:gridCol w="700687">
                  <a:extLst>
                    <a:ext uri="{9D8B030D-6E8A-4147-A177-3AD203B41FA5}">
                      <a16:colId xmlns:a16="http://schemas.microsoft.com/office/drawing/2014/main" val="1552754761"/>
                    </a:ext>
                  </a:extLst>
                </a:gridCol>
                <a:gridCol w="4553670">
                  <a:extLst>
                    <a:ext uri="{9D8B030D-6E8A-4147-A177-3AD203B41FA5}">
                      <a16:colId xmlns:a16="http://schemas.microsoft.com/office/drawing/2014/main" val="1721395795"/>
                    </a:ext>
                  </a:extLst>
                </a:gridCol>
                <a:gridCol w="1103730">
                  <a:extLst>
                    <a:ext uri="{9D8B030D-6E8A-4147-A177-3AD203B41FA5}">
                      <a16:colId xmlns:a16="http://schemas.microsoft.com/office/drawing/2014/main" val="4123947024"/>
                    </a:ext>
                  </a:extLst>
                </a:gridCol>
                <a:gridCol w="1441167">
                  <a:extLst>
                    <a:ext uri="{9D8B030D-6E8A-4147-A177-3AD203B41FA5}">
                      <a16:colId xmlns:a16="http://schemas.microsoft.com/office/drawing/2014/main" val="318765163"/>
                    </a:ext>
                  </a:extLst>
                </a:gridCol>
              </a:tblGrid>
              <a:tr h="419275">
                <a:tc>
                  <a:txBody>
                    <a:bodyPr/>
                    <a:lstStyle/>
                    <a:p>
                      <a:pPr algn="just">
                        <a:lnSpc>
                          <a:spcPct val="107000"/>
                        </a:lnSpc>
                        <a:spcAft>
                          <a:spcPts val="800"/>
                        </a:spcAft>
                      </a:pPr>
                      <a:r>
                        <a:rPr lang="en-IN" sz="1600">
                          <a:effectLst/>
                        </a:rPr>
                        <a:t>Sl. No.</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b="1" dirty="0">
                          <a:effectLst/>
                        </a:rPr>
                        <a:t>Practical Content</a:t>
                      </a:r>
                      <a:endParaRPr lang="en-IN"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No. of Practical Classes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Teacher </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3093987"/>
                  </a:ext>
                </a:extLst>
              </a:tr>
              <a:tr h="419275">
                <a:tc>
                  <a:txBody>
                    <a:bodyPr/>
                    <a:lstStyle/>
                    <a:p>
                      <a:pPr marL="0" lvl="0" indent="0" algn="just">
                        <a:lnSpc>
                          <a:spcPct val="107000"/>
                        </a:lnSpc>
                        <a:spcAft>
                          <a:spcPts val="0"/>
                        </a:spcAft>
                        <a:buFont typeface="+mj-lt"/>
                        <a:buNone/>
                      </a:pPr>
                      <a:r>
                        <a:rPr lang="en-IN" sz="1600" dirty="0">
                          <a:effectLst/>
                        </a:rPr>
                        <a:t> 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Listening (Distortion of message) and Note taking skills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600">
                          <a:effectLst/>
                          <a:latin typeface="Calibri" panose="020F0502020204030204" pitchFamily="34" charset="0"/>
                          <a:ea typeface="Calibri" panose="020F0502020204030204" pitchFamily="34" charset="0"/>
                          <a:cs typeface="Times New Roman" panose="02020603050405020304" pitchFamily="18" charset="0"/>
                        </a:rPr>
                        <a:t>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1742026"/>
                  </a:ext>
                </a:extLst>
              </a:tr>
              <a:tr h="204907">
                <a:tc>
                  <a:txBody>
                    <a:bodyPr/>
                    <a:lstStyle/>
                    <a:p>
                      <a:pPr marL="0" lvl="0" indent="0" algn="just">
                        <a:lnSpc>
                          <a:spcPct val="107000"/>
                        </a:lnSpc>
                        <a:spcAft>
                          <a:spcPts val="0"/>
                        </a:spcAft>
                        <a:buFont typeface="+mj-lt"/>
                        <a:buNone/>
                      </a:pPr>
                      <a:r>
                        <a:rPr lang="en-IN" sz="1600" dirty="0">
                          <a:effectLst/>
                        </a:rPr>
                        <a:t> 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Reading Comprehension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3576040"/>
                  </a:ext>
                </a:extLst>
              </a:tr>
              <a:tr h="204907">
                <a:tc>
                  <a:txBody>
                    <a:bodyPr/>
                    <a:lstStyle/>
                    <a:p>
                      <a:pPr marL="0" lvl="0" indent="0" algn="just">
                        <a:lnSpc>
                          <a:spcPct val="107000"/>
                        </a:lnSpc>
                        <a:spcAft>
                          <a:spcPts val="0"/>
                        </a:spcAft>
                        <a:buFont typeface="+mj-lt"/>
                        <a:buNone/>
                      </a:pPr>
                      <a:r>
                        <a:rPr lang="en-IN" sz="1600" dirty="0">
                          <a:effectLst/>
                        </a:rPr>
                        <a:t> 3</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Micro presentations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5214625"/>
                  </a:ext>
                </a:extLst>
              </a:tr>
              <a:tr h="525832">
                <a:tc>
                  <a:txBody>
                    <a:bodyPr/>
                    <a:lstStyle/>
                    <a:p>
                      <a:pPr marL="0" lvl="0" indent="0" algn="just">
                        <a:lnSpc>
                          <a:spcPct val="107000"/>
                        </a:lnSpc>
                        <a:spcAft>
                          <a:spcPts val="0"/>
                        </a:spcAft>
                        <a:buFont typeface="+mj-lt"/>
                        <a:buNone/>
                      </a:pPr>
                      <a:r>
                        <a:rPr lang="en-IN" sz="1600" dirty="0">
                          <a:effectLst/>
                        </a:rPr>
                        <a:t> 4</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N" sz="1600" dirty="0">
                          <a:effectLst/>
                        </a:rPr>
                        <a:t>Impromptu Presentation: Feedback on Presentation.</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2</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84939"/>
                  </a:ext>
                </a:extLst>
              </a:tr>
              <a:tr h="204907">
                <a:tc>
                  <a:txBody>
                    <a:bodyPr/>
                    <a:lstStyle/>
                    <a:p>
                      <a:pPr marL="0" lvl="0" indent="0" algn="just">
                        <a:lnSpc>
                          <a:spcPct val="107000"/>
                        </a:lnSpc>
                        <a:spcAft>
                          <a:spcPts val="0"/>
                        </a:spcAft>
                        <a:buFont typeface="+mj-lt"/>
                        <a:buNone/>
                      </a:pPr>
                      <a:r>
                        <a:rPr lang="en-IN" sz="1600" dirty="0">
                          <a:effectLst/>
                        </a:rPr>
                        <a:t> 5</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Stage Manners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4315898"/>
                  </a:ext>
                </a:extLst>
              </a:tr>
              <a:tr h="204907">
                <a:tc>
                  <a:txBody>
                    <a:bodyPr/>
                    <a:lstStyle/>
                    <a:p>
                      <a:pPr marL="0" lvl="0" indent="0" algn="just">
                        <a:lnSpc>
                          <a:spcPct val="107000"/>
                        </a:lnSpc>
                        <a:spcAft>
                          <a:spcPts val="0"/>
                        </a:spcAft>
                        <a:buFont typeface="+mj-lt"/>
                        <a:buNone/>
                      </a:pPr>
                      <a:r>
                        <a:rPr lang="en-IN" sz="1600" dirty="0">
                          <a:effectLst/>
                        </a:rPr>
                        <a:t> 6</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Stage Manners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3752409"/>
                  </a:ext>
                </a:extLst>
              </a:tr>
              <a:tr h="204907">
                <a:tc>
                  <a:txBody>
                    <a:bodyPr/>
                    <a:lstStyle/>
                    <a:p>
                      <a:pPr marL="0" lvl="0" indent="0" algn="just">
                        <a:lnSpc>
                          <a:spcPct val="107000"/>
                        </a:lnSpc>
                        <a:spcAft>
                          <a:spcPts val="0"/>
                        </a:spcAft>
                        <a:buFont typeface="+mj-lt"/>
                        <a:buNone/>
                      </a:pPr>
                      <a:r>
                        <a:rPr lang="en-IN" sz="1600" dirty="0">
                          <a:effectLst/>
                        </a:rPr>
                        <a:t> 7</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Group Discussions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169229"/>
                  </a:ext>
                </a:extLst>
              </a:tr>
              <a:tr h="204907">
                <a:tc>
                  <a:txBody>
                    <a:bodyPr/>
                    <a:lstStyle/>
                    <a:p>
                      <a:pPr marL="0" lvl="0" indent="0" algn="just">
                        <a:lnSpc>
                          <a:spcPct val="107000"/>
                        </a:lnSpc>
                        <a:spcAft>
                          <a:spcPts val="0"/>
                        </a:spcAft>
                        <a:buFont typeface="+mj-lt"/>
                        <a:buNone/>
                      </a:pPr>
                      <a:r>
                        <a:rPr lang="en-IN" sz="1600" dirty="0">
                          <a:effectLst/>
                        </a:rPr>
                        <a:t> 8</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Group Discussions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084450"/>
                  </a:ext>
                </a:extLst>
              </a:tr>
              <a:tr h="204907">
                <a:tc>
                  <a:txBody>
                    <a:bodyPr/>
                    <a:lstStyle/>
                    <a:p>
                      <a:pPr marL="0" lvl="0" indent="0" algn="just">
                        <a:lnSpc>
                          <a:spcPct val="107000"/>
                        </a:lnSpc>
                        <a:spcAft>
                          <a:spcPts val="0"/>
                        </a:spcAft>
                        <a:buFont typeface="+mj-lt"/>
                        <a:buNone/>
                      </a:pPr>
                      <a:r>
                        <a:rPr lang="en-IN" sz="1600" dirty="0">
                          <a:effectLst/>
                        </a:rPr>
                        <a:t> 9</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Public speaking Exercises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dirty="0">
                          <a:effectLst/>
                        </a:rPr>
                        <a:t>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 </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2274741"/>
                  </a:ext>
                </a:extLst>
              </a:tr>
              <a:tr h="204907">
                <a:tc>
                  <a:txBody>
                    <a:bodyPr/>
                    <a:lstStyle/>
                    <a:p>
                      <a:pPr marL="0" lvl="0" indent="0" algn="just">
                        <a:lnSpc>
                          <a:spcPct val="107000"/>
                        </a:lnSpc>
                        <a:spcAft>
                          <a:spcPts val="0"/>
                        </a:spcAft>
                        <a:buFont typeface="+mj-lt"/>
                        <a:buNone/>
                      </a:pPr>
                      <a:r>
                        <a:rPr lang="en-IN" sz="1600" dirty="0">
                          <a:effectLst/>
                        </a:rPr>
                        <a:t> 10</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Public speaking Exercises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1076038"/>
                  </a:ext>
                </a:extLst>
              </a:tr>
              <a:tr h="204907">
                <a:tc>
                  <a:txBody>
                    <a:bodyPr/>
                    <a:lstStyle/>
                    <a:p>
                      <a:pPr marL="0" lvl="0" indent="0" algn="just">
                        <a:lnSpc>
                          <a:spcPct val="107000"/>
                        </a:lnSpc>
                        <a:spcAft>
                          <a:spcPts val="0"/>
                        </a:spcAft>
                        <a:buFont typeface="+mj-lt"/>
                        <a:buNone/>
                      </a:pPr>
                      <a:r>
                        <a:rPr lang="en-IN" sz="1600" dirty="0">
                          <a:effectLst/>
                        </a:rPr>
                        <a:t> 11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Organization of Events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Agril. Extn.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384118"/>
                  </a:ext>
                </a:extLst>
              </a:tr>
              <a:tr h="204907">
                <a:tc>
                  <a:txBody>
                    <a:bodyPr/>
                    <a:lstStyle/>
                    <a:p>
                      <a:pPr marL="0" lvl="0" indent="0" algn="just">
                        <a:lnSpc>
                          <a:spcPct val="107000"/>
                        </a:lnSpc>
                        <a:spcAft>
                          <a:spcPts val="0"/>
                        </a:spcAft>
                        <a:buFont typeface="+mj-lt"/>
                        <a:buNone/>
                      </a:pPr>
                      <a:r>
                        <a:rPr lang="en-IN" sz="1600" dirty="0">
                          <a:effectLst/>
                        </a:rPr>
                        <a:t> 12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Listening Comprehension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7651035"/>
                  </a:ext>
                </a:extLst>
              </a:tr>
              <a:tr h="112261">
                <a:tc>
                  <a:txBody>
                    <a:bodyPr/>
                    <a:lstStyle/>
                    <a:p>
                      <a:pPr marL="0" lvl="0" indent="0" algn="just">
                        <a:lnSpc>
                          <a:spcPct val="107000"/>
                        </a:lnSpc>
                        <a:spcAft>
                          <a:spcPts val="0"/>
                        </a:spcAft>
                        <a:buFont typeface="+mj-lt"/>
                        <a:buNone/>
                      </a:pPr>
                      <a:r>
                        <a:rPr lang="en-IN" sz="1600" dirty="0">
                          <a:effectLst/>
                        </a:rPr>
                        <a:t> 13</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Listening to short talks, lectures, speeches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dirty="0">
                          <a:effectLst/>
                        </a:rPr>
                        <a:t>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184547"/>
                  </a:ext>
                </a:extLst>
              </a:tr>
              <a:tr h="204907">
                <a:tc>
                  <a:txBody>
                    <a:bodyPr/>
                    <a:lstStyle/>
                    <a:p>
                      <a:pPr marL="0" lvl="0" indent="0" algn="just">
                        <a:lnSpc>
                          <a:spcPct val="107000"/>
                        </a:lnSpc>
                        <a:spcAft>
                          <a:spcPts val="0"/>
                        </a:spcAft>
                        <a:buFont typeface="+mj-lt"/>
                        <a:buNone/>
                      </a:pPr>
                      <a:r>
                        <a:rPr lang="en-IN" sz="1600" dirty="0">
                          <a:effectLst/>
                        </a:rPr>
                        <a:t> 14</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Reading Comprehension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793066"/>
                  </a:ext>
                </a:extLst>
              </a:tr>
              <a:tr h="204907">
                <a:tc>
                  <a:txBody>
                    <a:bodyPr/>
                    <a:lstStyle/>
                    <a:p>
                      <a:pPr marL="0" lvl="0" indent="0" algn="just">
                        <a:lnSpc>
                          <a:spcPct val="107000"/>
                        </a:lnSpc>
                        <a:spcAft>
                          <a:spcPts val="0"/>
                        </a:spcAft>
                        <a:buFont typeface="+mj-lt"/>
                        <a:buNone/>
                      </a:pPr>
                      <a:r>
                        <a:rPr lang="en-IN" sz="1600" dirty="0">
                          <a:effectLst/>
                        </a:rPr>
                        <a:t> 15</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600">
                          <a:effectLst/>
                        </a:rPr>
                        <a:t>Interview Skills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600">
                          <a:effectLst/>
                        </a:rPr>
                        <a:t>English</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5811512"/>
                  </a:ext>
                </a:extLst>
              </a:tr>
              <a:tr h="204907">
                <a:tc gridSpan="4">
                  <a:txBody>
                    <a:bodyPr/>
                    <a:lstStyle/>
                    <a:p>
                      <a:pPr algn="ctr">
                        <a:lnSpc>
                          <a:spcPct val="107000"/>
                        </a:lnSpc>
                        <a:spcAft>
                          <a:spcPts val="800"/>
                        </a:spcAft>
                      </a:pPr>
                      <a:r>
                        <a:rPr lang="en-IN" sz="1600" dirty="0">
                          <a:effectLst/>
                        </a:rPr>
                        <a:t>Total Classes = 18 ( 10 +8) 50 % each Agril. Extn. &amp; English</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543921215"/>
                  </a:ext>
                </a:extLst>
              </a:tr>
            </a:tbl>
          </a:graphicData>
        </a:graphic>
      </p:graphicFrame>
    </p:spTree>
    <p:extLst>
      <p:ext uri="{BB962C8B-B14F-4D97-AF65-F5344CB8AC3E}">
        <p14:creationId xmlns:p14="http://schemas.microsoft.com/office/powerpoint/2010/main" val="427538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48147-5372-457F-91E4-A883A8A1A739}"/>
              </a:ext>
            </a:extLst>
          </p:cNvPr>
          <p:cNvSpPr>
            <a:spLocks noGrp="1"/>
          </p:cNvSpPr>
          <p:nvPr>
            <p:ph type="title"/>
          </p:nvPr>
        </p:nvSpPr>
        <p:spPr>
          <a:xfrm>
            <a:off x="628650" y="365127"/>
            <a:ext cx="7886700" cy="339953"/>
          </a:xfrm>
        </p:spPr>
        <p:txBody>
          <a:bodyPr>
            <a:noAutofit/>
          </a:bodyPr>
          <a:lstStyle/>
          <a:p>
            <a:r>
              <a:rPr lang="en-US" sz="2400" b="1" dirty="0"/>
              <a:t>SAEX 112 (2+0): Rural Sociology and Education Psychology </a:t>
            </a:r>
            <a:br>
              <a:rPr lang="en-IN" sz="2400" dirty="0"/>
            </a:br>
            <a:endParaRPr lang="en-IN" sz="2400" dirty="0"/>
          </a:p>
        </p:txBody>
      </p:sp>
      <p:graphicFrame>
        <p:nvGraphicFramePr>
          <p:cNvPr id="4" name="Table 3">
            <a:extLst>
              <a:ext uri="{FF2B5EF4-FFF2-40B4-BE49-F238E27FC236}">
                <a16:creationId xmlns:a16="http://schemas.microsoft.com/office/drawing/2014/main" id="{47400C62-4EDB-4FA7-BC6D-B07AF2E52899}"/>
              </a:ext>
            </a:extLst>
          </p:cNvPr>
          <p:cNvGraphicFramePr>
            <a:graphicFrameLocks noGrp="1"/>
          </p:cNvGraphicFramePr>
          <p:nvPr>
            <p:extLst>
              <p:ext uri="{D42A27DB-BD31-4B8C-83A1-F6EECF244321}">
                <p14:modId xmlns:p14="http://schemas.microsoft.com/office/powerpoint/2010/main" val="1083000994"/>
              </p:ext>
            </p:extLst>
          </p:nvPr>
        </p:nvGraphicFramePr>
        <p:xfrm>
          <a:off x="264404" y="535103"/>
          <a:ext cx="8571123" cy="6163205"/>
        </p:xfrm>
        <a:graphic>
          <a:graphicData uri="http://schemas.openxmlformats.org/drawingml/2006/table">
            <a:tbl>
              <a:tblPr firstRow="1" firstCol="1" lastRow="1" lastCol="1" bandRow="1" bandCol="1">
                <a:tableStyleId>{5940675A-B579-460E-94D1-54222C63F5DA}</a:tableStyleId>
              </a:tblPr>
              <a:tblGrid>
                <a:gridCol w="699404">
                  <a:extLst>
                    <a:ext uri="{9D8B030D-6E8A-4147-A177-3AD203B41FA5}">
                      <a16:colId xmlns:a16="http://schemas.microsoft.com/office/drawing/2014/main" val="4074065355"/>
                    </a:ext>
                  </a:extLst>
                </a:gridCol>
                <a:gridCol w="7036893">
                  <a:extLst>
                    <a:ext uri="{9D8B030D-6E8A-4147-A177-3AD203B41FA5}">
                      <a16:colId xmlns:a16="http://schemas.microsoft.com/office/drawing/2014/main" val="3389453829"/>
                    </a:ext>
                  </a:extLst>
                </a:gridCol>
                <a:gridCol w="834826">
                  <a:extLst>
                    <a:ext uri="{9D8B030D-6E8A-4147-A177-3AD203B41FA5}">
                      <a16:colId xmlns:a16="http://schemas.microsoft.com/office/drawing/2014/main" val="2588758409"/>
                    </a:ext>
                  </a:extLst>
                </a:gridCol>
              </a:tblGrid>
              <a:tr h="253720">
                <a:tc>
                  <a:txBody>
                    <a:bodyPr/>
                    <a:lstStyle/>
                    <a:p>
                      <a:pPr algn="ctr">
                        <a:lnSpc>
                          <a:spcPct val="115000"/>
                        </a:lnSpc>
                        <a:spcAft>
                          <a:spcPts val="0"/>
                        </a:spcAft>
                      </a:pPr>
                      <a:r>
                        <a:rPr lang="en-US" sz="1100">
                          <a:effectLst/>
                        </a:rPr>
                        <a:t>Sl. no.</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nchor="ctr"/>
                </a:tc>
                <a:tc>
                  <a:txBody>
                    <a:bodyPr/>
                    <a:lstStyle/>
                    <a:p>
                      <a:pPr algn="ctr">
                        <a:lnSpc>
                          <a:spcPct val="115000"/>
                        </a:lnSpc>
                      </a:pPr>
                      <a:r>
                        <a:rPr lang="en-US" sz="1100" dirty="0">
                          <a:effectLst/>
                        </a:rPr>
                        <a:t>Extended syllabus</a:t>
                      </a:r>
                      <a:endParaRPr lang="en-IN" sz="1050" dirty="0">
                        <a:effectLst/>
                        <a:latin typeface="Calibri" panose="020F0502020204030204" pitchFamily="34" charset="0"/>
                        <a:cs typeface="Times New Roman" panose="02020603050405020304" pitchFamily="18" charset="0"/>
                      </a:endParaRPr>
                    </a:p>
                  </a:txBody>
                  <a:tcPr marL="38666" marR="38666" marT="0" marB="0" anchor="ctr"/>
                </a:tc>
                <a:tc>
                  <a:txBody>
                    <a:bodyPr/>
                    <a:lstStyle/>
                    <a:p>
                      <a:pPr algn="ctr">
                        <a:lnSpc>
                          <a:spcPct val="115000"/>
                        </a:lnSpc>
                      </a:pPr>
                      <a:r>
                        <a:rPr lang="en-US" sz="1100">
                          <a:effectLst/>
                        </a:rPr>
                        <a:t>Hours</a:t>
                      </a:r>
                      <a:endParaRPr lang="en-IN" sz="1050">
                        <a:effectLst/>
                        <a:latin typeface="Calibri" panose="020F0502020204030204" pitchFamily="34" charset="0"/>
                        <a:cs typeface="Times New Roman" panose="02020603050405020304" pitchFamily="18" charset="0"/>
                      </a:endParaRPr>
                    </a:p>
                  </a:txBody>
                  <a:tcPr marL="38666" marR="38666" marT="0" marB="0" anchor="ctr"/>
                </a:tc>
                <a:extLst>
                  <a:ext uri="{0D108BD9-81ED-4DB2-BD59-A6C34878D82A}">
                    <a16:rowId xmlns:a16="http://schemas.microsoft.com/office/drawing/2014/main" val="3222027927"/>
                  </a:ext>
                </a:extLst>
              </a:tr>
              <a:tr h="0">
                <a:tc>
                  <a:txBody>
                    <a:bodyPr/>
                    <a:lstStyle/>
                    <a:p>
                      <a:pPr algn="ctr">
                        <a:lnSpc>
                          <a:spcPct val="115000"/>
                        </a:lnSpc>
                      </a:pPr>
                      <a:r>
                        <a:rPr lang="en-US" sz="1100">
                          <a:effectLst/>
                        </a:rPr>
                        <a:t>1.</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nSpc>
                          <a:spcPct val="115000"/>
                        </a:lnSpc>
                      </a:pPr>
                      <a:r>
                        <a:rPr lang="en-US" sz="1100" dirty="0">
                          <a:effectLst/>
                        </a:rPr>
                        <a:t>Extension Education and Agricultural Extension:</a:t>
                      </a:r>
                      <a:endParaRPr lang="en-IN" sz="1050" dirty="0">
                        <a:effectLst/>
                      </a:endParaRPr>
                    </a:p>
                    <a:p>
                      <a:pPr algn="just">
                        <a:lnSpc>
                          <a:spcPct val="115000"/>
                        </a:lnSpc>
                        <a:spcAft>
                          <a:spcPts val="0"/>
                        </a:spcAft>
                      </a:pPr>
                      <a:r>
                        <a:rPr lang="en-US" sz="1100" dirty="0">
                          <a:effectLst/>
                        </a:rPr>
                        <a:t>Meaning, definition, scope, and importance. </a:t>
                      </a:r>
                      <a:endParaRPr lang="en-IN" sz="1050" dirty="0">
                        <a:effectLst/>
                      </a:endParaRPr>
                    </a:p>
                  </a:txBody>
                  <a:tcPr marL="38666" marR="38666" marT="0" marB="0"/>
                </a:tc>
                <a:tc>
                  <a:txBody>
                    <a:bodyPr/>
                    <a:lstStyle/>
                    <a:p>
                      <a:pPr algn="ctr">
                        <a:lnSpc>
                          <a:spcPct val="115000"/>
                        </a:lnSpc>
                      </a:pPr>
                      <a:r>
                        <a:rPr lang="en-US" sz="1100">
                          <a:effectLst/>
                        </a:rPr>
                        <a:t>2</a:t>
                      </a:r>
                      <a:endParaRPr lang="en-IN" sz="105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2220314640"/>
                  </a:ext>
                </a:extLst>
              </a:tr>
              <a:tr h="399551">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dirty="0">
                          <a:effectLst/>
                        </a:rPr>
                        <a:t>Sociology and Rural Sociology: Meaning, definition, scope, importance of rural sociology in Agricultural Extension, and interrelationship between rural sociology and Agricultural Extension.</a:t>
                      </a:r>
                      <a:endParaRPr lang="en-IN" sz="1050" dirty="0">
                        <a:effectLst/>
                      </a:endParaRPr>
                    </a:p>
                  </a:txBody>
                  <a:tcPr marL="38666" marR="38666" marT="0" marB="0"/>
                </a:tc>
                <a:tc>
                  <a:txBody>
                    <a:bodyPr/>
                    <a:lstStyle/>
                    <a:p>
                      <a:pPr algn="ctr">
                        <a:lnSpc>
                          <a:spcPct val="115000"/>
                        </a:lnSpc>
                      </a:pPr>
                      <a:r>
                        <a:rPr lang="en-US" sz="1100">
                          <a:effectLst/>
                        </a:rPr>
                        <a:t>2</a:t>
                      </a:r>
                      <a:endParaRPr lang="en-IN" sz="105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1690079070"/>
                  </a:ext>
                </a:extLst>
              </a:tr>
              <a:tr h="29787">
                <a:tc>
                  <a:txBody>
                    <a:bodyPr/>
                    <a:lstStyle/>
                    <a:p>
                      <a:pPr algn="ctr">
                        <a:lnSpc>
                          <a:spcPct val="115000"/>
                        </a:lnSpc>
                      </a:pPr>
                      <a:r>
                        <a:rPr lang="en-US" sz="1100">
                          <a:effectLst/>
                        </a:rPr>
                        <a:t>3.</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just">
                        <a:lnSpc>
                          <a:spcPct val="115000"/>
                        </a:lnSpc>
                      </a:pPr>
                      <a:r>
                        <a:rPr lang="en-US" sz="1200" dirty="0">
                          <a:effectLst/>
                        </a:rPr>
                        <a:t>Indian</a:t>
                      </a:r>
                      <a:r>
                        <a:rPr lang="en-US" sz="1100" dirty="0">
                          <a:effectLst/>
                        </a:rPr>
                        <a:t> Rural Society: important characteristics, differences and relationship between rural and urban societies</a:t>
                      </a:r>
                      <a:endParaRPr lang="en-IN" sz="1050" dirty="0">
                        <a:effectLst/>
                        <a:latin typeface="Calibri" panose="020F0502020204030204" pitchFamily="34" charset="0"/>
                        <a:cs typeface="Times New Roman" panose="02020603050405020304" pitchFamily="18" charset="0"/>
                      </a:endParaRPr>
                    </a:p>
                  </a:txBody>
                  <a:tcPr marL="38666" marR="38666" marT="0" marB="0"/>
                </a:tc>
                <a:tc>
                  <a:txBody>
                    <a:bodyPr/>
                    <a:lstStyle/>
                    <a:p>
                      <a:pPr algn="ctr">
                        <a:lnSpc>
                          <a:spcPct val="115000"/>
                        </a:lnSpc>
                      </a:pPr>
                      <a:r>
                        <a:rPr lang="en-US" sz="1100" dirty="0">
                          <a:effectLst/>
                        </a:rPr>
                        <a:t>2</a:t>
                      </a:r>
                      <a:endParaRPr lang="en-IN" sz="1050" dirty="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769618822"/>
                  </a:ext>
                </a:extLst>
              </a:tr>
              <a:tr h="482342">
                <a:tc>
                  <a:txBody>
                    <a:bodyPr/>
                    <a:lstStyle/>
                    <a:p>
                      <a:pPr algn="ctr">
                        <a:lnSpc>
                          <a:spcPct val="115000"/>
                        </a:lnSpc>
                        <a:spcAft>
                          <a:spcPts val="0"/>
                        </a:spcAft>
                      </a:pPr>
                      <a:r>
                        <a:rPr lang="en-US" sz="1100">
                          <a:effectLst/>
                        </a:rPr>
                        <a:t>4.</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Groups: Meaning, definition, classification, factors considered information and organization of groups, motivation in group formation and role of social groups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3398113272"/>
                  </a:ext>
                </a:extLst>
              </a:tr>
              <a:tr h="318348">
                <a:tc>
                  <a:txBody>
                    <a:bodyPr/>
                    <a:lstStyle/>
                    <a:p>
                      <a:pPr algn="ctr">
                        <a:lnSpc>
                          <a:spcPct val="115000"/>
                        </a:lnSpc>
                      </a:pPr>
                      <a:r>
                        <a:rPr lang="en-US" sz="1100">
                          <a:effectLst/>
                        </a:rPr>
                        <a:t>5.</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just">
                        <a:lnSpc>
                          <a:spcPct val="115000"/>
                        </a:lnSpc>
                      </a:pPr>
                      <a:r>
                        <a:rPr lang="en-US" sz="1100">
                          <a:effectLst/>
                        </a:rPr>
                        <a:t>Social Stratification: Meaning, definition, functions, basis for stratification, forms of social stratification- characteristics and- differences between class and caste system.</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ctr">
                        <a:lnSpc>
                          <a:spcPct val="115000"/>
                        </a:lnSpc>
                      </a:pPr>
                      <a:r>
                        <a:rPr lang="en-US" sz="1100">
                          <a:effectLst/>
                        </a:rPr>
                        <a:t>2</a:t>
                      </a:r>
                      <a:endParaRPr lang="en-IN" sz="105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3736866121"/>
                  </a:ext>
                </a:extLst>
              </a:tr>
              <a:tr h="318348">
                <a:tc>
                  <a:txBody>
                    <a:bodyPr/>
                    <a:lstStyle/>
                    <a:p>
                      <a:pPr algn="ctr">
                        <a:lnSpc>
                          <a:spcPct val="115000"/>
                        </a:lnSpc>
                      </a:pPr>
                      <a:r>
                        <a:rPr lang="en-US" sz="1100">
                          <a:effectLst/>
                        </a:rPr>
                        <a:t>6.</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just">
                        <a:lnSpc>
                          <a:spcPct val="115000"/>
                        </a:lnSpc>
                      </a:pPr>
                      <a:r>
                        <a:rPr lang="en-US" sz="1100">
                          <a:effectLst/>
                        </a:rPr>
                        <a:t>Cultural concepts: culture, customs, folkways, mores, taboos, rituals. Traditions: Meaning, definition and their role in Agricultural Extension</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ctr">
                        <a:lnSpc>
                          <a:spcPct val="115000"/>
                        </a:lnSpc>
                      </a:pPr>
                      <a:r>
                        <a:rPr lang="en-US" sz="1100">
                          <a:effectLst/>
                        </a:rPr>
                        <a:t>3</a:t>
                      </a:r>
                      <a:endParaRPr lang="en-IN" sz="105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1527090882"/>
                  </a:ext>
                </a:extLst>
              </a:tr>
              <a:tr h="318348">
                <a:tc>
                  <a:txBody>
                    <a:bodyPr/>
                    <a:lstStyle/>
                    <a:p>
                      <a:pPr algn="ctr">
                        <a:lnSpc>
                          <a:spcPct val="115000"/>
                        </a:lnSpc>
                        <a:spcAft>
                          <a:spcPts val="0"/>
                        </a:spcAft>
                      </a:pPr>
                      <a:r>
                        <a:rPr lang="en-US" sz="1100">
                          <a:effectLst/>
                        </a:rPr>
                        <a:t>7.</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Values and Attitudes: Meaning, definition, types and role of social values and attitudes in agricultural Extension.</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71035064"/>
                  </a:ext>
                </a:extLst>
              </a:tr>
              <a:tr h="318348">
                <a:tc>
                  <a:txBody>
                    <a:bodyPr/>
                    <a:lstStyle/>
                    <a:p>
                      <a:pPr algn="ctr">
                        <a:lnSpc>
                          <a:spcPct val="115000"/>
                        </a:lnSpc>
                        <a:spcAft>
                          <a:spcPts val="0"/>
                        </a:spcAft>
                      </a:pPr>
                      <a:r>
                        <a:rPr lang="en-US" sz="1100">
                          <a:effectLst/>
                        </a:rPr>
                        <a:t>8.</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Institutions: Meaning, definition, major institutions in rural society, functions, and their role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4133171231"/>
                  </a:ext>
                </a:extLst>
              </a:tr>
              <a:tr h="318348">
                <a:tc>
                  <a:txBody>
                    <a:bodyPr/>
                    <a:lstStyle/>
                    <a:p>
                      <a:pPr algn="ctr">
                        <a:lnSpc>
                          <a:spcPct val="115000"/>
                        </a:lnSpc>
                        <a:spcAft>
                          <a:spcPts val="0"/>
                        </a:spcAft>
                      </a:pPr>
                      <a:r>
                        <a:rPr lang="en-US" sz="1100">
                          <a:effectLst/>
                        </a:rPr>
                        <a:t>9.</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Organizations: Meaning, definition, types of organizations and role of social organizations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2524445426"/>
                  </a:ext>
                </a:extLst>
              </a:tr>
              <a:tr h="261196">
                <a:tc>
                  <a:txBody>
                    <a:bodyPr/>
                    <a:lstStyle/>
                    <a:p>
                      <a:pPr algn="ctr">
                        <a:lnSpc>
                          <a:spcPct val="115000"/>
                        </a:lnSpc>
                        <a:spcAft>
                          <a:spcPts val="0"/>
                        </a:spcAft>
                      </a:pPr>
                      <a:r>
                        <a:rPr lang="en-US" sz="1100">
                          <a:effectLst/>
                        </a:rPr>
                        <a:t>10.</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Control: Meaning, definition, need of social control and means of social control.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2364841605"/>
                  </a:ext>
                </a:extLst>
              </a:tr>
              <a:tr h="318348">
                <a:tc>
                  <a:txBody>
                    <a:bodyPr/>
                    <a:lstStyle/>
                    <a:p>
                      <a:pPr algn="ctr">
                        <a:lnSpc>
                          <a:spcPct val="115000"/>
                        </a:lnSpc>
                        <a:spcAft>
                          <a:spcPts val="0"/>
                        </a:spcAft>
                      </a:pPr>
                      <a:r>
                        <a:rPr lang="en-US" sz="1100">
                          <a:effectLst/>
                        </a:rPr>
                        <a:t>11.</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Social change: Meaning, definition, nature of social change, dimensions of social change and factors of social change.</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849973800"/>
                  </a:ext>
                </a:extLst>
              </a:tr>
              <a:tr h="482342">
                <a:tc>
                  <a:txBody>
                    <a:bodyPr/>
                    <a:lstStyle/>
                    <a:p>
                      <a:pPr algn="ctr">
                        <a:lnSpc>
                          <a:spcPct val="115000"/>
                        </a:lnSpc>
                        <a:spcAft>
                          <a:spcPts val="0"/>
                        </a:spcAft>
                      </a:pPr>
                      <a:r>
                        <a:rPr lang="en-US" sz="1100">
                          <a:effectLst/>
                        </a:rPr>
                        <a:t>12.</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Leadership: Meaning, definition, classification, roles of leader, different methods of selection of professional and lay leaders. Training of Leaders: Meaning, definition, methods of training, Advantages and limitations in use of local leaders in Agricultural Extension.</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2779406183"/>
                  </a:ext>
                </a:extLst>
              </a:tr>
              <a:tr h="318348">
                <a:tc>
                  <a:txBody>
                    <a:bodyPr/>
                    <a:lstStyle/>
                    <a:p>
                      <a:pPr algn="ctr">
                        <a:lnSpc>
                          <a:spcPct val="115000"/>
                        </a:lnSpc>
                        <a:spcAft>
                          <a:spcPts val="0"/>
                        </a:spcAft>
                      </a:pPr>
                      <a:r>
                        <a:rPr lang="en-US" sz="1100">
                          <a:effectLst/>
                        </a:rPr>
                        <a:t>13.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Psychology and educational psychology: Meaning, definition, scope, and importance of educational psychology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3565333994"/>
                  </a:ext>
                </a:extLst>
              </a:tr>
              <a:tr h="318348">
                <a:tc>
                  <a:txBody>
                    <a:bodyPr/>
                    <a:lstStyle/>
                    <a:p>
                      <a:pPr algn="ctr">
                        <a:lnSpc>
                          <a:spcPct val="115000"/>
                        </a:lnSpc>
                        <a:spcAft>
                          <a:spcPts val="0"/>
                        </a:spcAft>
                      </a:pPr>
                      <a:r>
                        <a:rPr lang="en-US" sz="1100">
                          <a:effectLst/>
                        </a:rPr>
                        <a:t>14.</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Intelligence: Meaning, definition, types, factors affecting intelligence and importance of intelligence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3508793314"/>
                  </a:ext>
                </a:extLst>
              </a:tr>
              <a:tr h="318348">
                <a:tc>
                  <a:txBody>
                    <a:bodyPr/>
                    <a:lstStyle/>
                    <a:p>
                      <a:pPr algn="ctr">
                        <a:lnSpc>
                          <a:spcPct val="115000"/>
                        </a:lnSpc>
                        <a:spcAft>
                          <a:spcPts val="0"/>
                        </a:spcAft>
                      </a:pPr>
                      <a:r>
                        <a:rPr lang="en-US" sz="1100">
                          <a:effectLst/>
                        </a:rPr>
                        <a:t>15.</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tc>
                  <a:txBody>
                    <a:bodyPr/>
                    <a:lstStyle/>
                    <a:p>
                      <a:pPr algn="just">
                        <a:lnSpc>
                          <a:spcPct val="115000"/>
                        </a:lnSpc>
                        <a:spcAft>
                          <a:spcPts val="0"/>
                        </a:spcAft>
                      </a:pPr>
                      <a:r>
                        <a:rPr lang="en-US" sz="1100">
                          <a:effectLst/>
                        </a:rPr>
                        <a:t>Personality: Meaning, definition, types, factors influencing the personality and role of personality in agricultural Extension. </a:t>
                      </a:r>
                      <a:endParaRPr lang="en-IN" sz="1050">
                        <a:effectLst/>
                        <a:latin typeface="Calibri" panose="020F0502020204030204" pitchFamily="34" charset="0"/>
                        <a:ea typeface="SimSun" panose="02010600030101010101" pitchFamily="2" charset="-122"/>
                        <a:cs typeface="Times New Roman" panose="02020603050405020304" pitchFamily="18" charset="0"/>
                      </a:endParaRPr>
                    </a:p>
                  </a:txBody>
                  <a:tcPr marL="38666" marR="38666" marT="0" marB="0"/>
                </a:tc>
                <a:tc>
                  <a:txBody>
                    <a:bodyPr/>
                    <a:lstStyle/>
                    <a:p>
                      <a:pPr algn="ctr">
                        <a:lnSpc>
                          <a:spcPct val="115000"/>
                        </a:lnSpc>
                        <a:spcAft>
                          <a:spcPts val="0"/>
                        </a:spcAft>
                      </a:pPr>
                      <a:r>
                        <a:rPr lang="en-US" sz="1100">
                          <a:effectLst/>
                        </a:rPr>
                        <a:t>3</a:t>
                      </a:r>
                      <a:endParaRPr lang="en-IN"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38666" marR="38666" marT="0" marB="0"/>
                </a:tc>
                <a:extLst>
                  <a:ext uri="{0D108BD9-81ED-4DB2-BD59-A6C34878D82A}">
                    <a16:rowId xmlns:a16="http://schemas.microsoft.com/office/drawing/2014/main" val="1870984938"/>
                  </a:ext>
                </a:extLst>
              </a:tr>
              <a:tr h="482342">
                <a:tc>
                  <a:txBody>
                    <a:bodyPr/>
                    <a:lstStyle/>
                    <a:p>
                      <a:pPr algn="ctr">
                        <a:lnSpc>
                          <a:spcPct val="115000"/>
                        </a:lnSpc>
                      </a:pPr>
                      <a:r>
                        <a:rPr lang="en-US" sz="1100">
                          <a:effectLst/>
                        </a:rPr>
                        <a:t>16.</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nSpc>
                          <a:spcPct val="115000"/>
                        </a:lnSpc>
                      </a:pPr>
                      <a:r>
                        <a:rPr lang="en-US" sz="1100">
                          <a:effectLst/>
                        </a:rPr>
                        <a:t>Teaching- Learning process: Meaning and definition of teaching, learning, learning experience and learning situation, elements of learning situation and its characteristics, Principles of learning and their implication of teaching</a:t>
                      </a:r>
                      <a:endParaRPr lang="en-IN" sz="1050">
                        <a:effectLst/>
                        <a:latin typeface="Calibri" panose="020F0502020204030204" pitchFamily="34" charset="0"/>
                        <a:cs typeface="Times New Roman" panose="02020603050405020304" pitchFamily="18" charset="0"/>
                      </a:endParaRPr>
                    </a:p>
                  </a:txBody>
                  <a:tcPr marL="38666" marR="38666" marT="0" marB="0"/>
                </a:tc>
                <a:tc>
                  <a:txBody>
                    <a:bodyPr/>
                    <a:lstStyle/>
                    <a:p>
                      <a:pPr algn="ctr">
                        <a:lnSpc>
                          <a:spcPct val="115000"/>
                        </a:lnSpc>
                      </a:pPr>
                      <a:r>
                        <a:rPr lang="en-US" sz="1100" dirty="0">
                          <a:effectLst/>
                        </a:rPr>
                        <a:t>3</a:t>
                      </a:r>
                      <a:endParaRPr lang="en-IN" sz="1050" dirty="0">
                        <a:effectLst/>
                        <a:latin typeface="Calibri" panose="020F0502020204030204" pitchFamily="34" charset="0"/>
                        <a:cs typeface="Times New Roman" panose="02020603050405020304" pitchFamily="18" charset="0"/>
                      </a:endParaRPr>
                    </a:p>
                  </a:txBody>
                  <a:tcPr marL="38666" marR="38666" marT="0" marB="0"/>
                </a:tc>
                <a:extLst>
                  <a:ext uri="{0D108BD9-81ED-4DB2-BD59-A6C34878D82A}">
                    <a16:rowId xmlns:a16="http://schemas.microsoft.com/office/drawing/2014/main" val="3996387963"/>
                  </a:ext>
                </a:extLst>
              </a:tr>
            </a:tbl>
          </a:graphicData>
        </a:graphic>
      </p:graphicFrame>
    </p:spTree>
    <p:extLst>
      <p:ext uri="{BB962C8B-B14F-4D97-AF65-F5344CB8AC3E}">
        <p14:creationId xmlns:p14="http://schemas.microsoft.com/office/powerpoint/2010/main" val="169256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D9E62-5BA1-4104-882B-6F4D97EDA6A3}"/>
              </a:ext>
            </a:extLst>
          </p:cNvPr>
          <p:cNvSpPr>
            <a:spLocks noGrp="1"/>
          </p:cNvSpPr>
          <p:nvPr>
            <p:ph type="title"/>
          </p:nvPr>
        </p:nvSpPr>
        <p:spPr>
          <a:xfrm>
            <a:off x="628650" y="23603"/>
            <a:ext cx="7886700" cy="482198"/>
          </a:xfrm>
        </p:spPr>
        <p:txBody>
          <a:bodyPr>
            <a:normAutofit fontScale="90000"/>
          </a:bodyPr>
          <a:lstStyle/>
          <a:p>
            <a:r>
              <a:rPr lang="en-US" sz="3600" b="1" dirty="0"/>
              <a:t>SAEX 121 (1+1): Personality Development </a:t>
            </a:r>
            <a:endParaRPr lang="en-IN" sz="3600" dirty="0"/>
          </a:p>
        </p:txBody>
      </p:sp>
      <p:graphicFrame>
        <p:nvGraphicFramePr>
          <p:cNvPr id="4" name="Table 3">
            <a:extLst>
              <a:ext uri="{FF2B5EF4-FFF2-40B4-BE49-F238E27FC236}">
                <a16:creationId xmlns:a16="http://schemas.microsoft.com/office/drawing/2014/main" id="{7ABA24B8-EB42-4EDC-8F9C-411C70A30663}"/>
              </a:ext>
            </a:extLst>
          </p:cNvPr>
          <p:cNvGraphicFramePr>
            <a:graphicFrameLocks noGrp="1"/>
          </p:cNvGraphicFramePr>
          <p:nvPr>
            <p:extLst>
              <p:ext uri="{D42A27DB-BD31-4B8C-83A1-F6EECF244321}">
                <p14:modId xmlns:p14="http://schemas.microsoft.com/office/powerpoint/2010/main" val="2675143018"/>
              </p:ext>
            </p:extLst>
          </p:nvPr>
        </p:nvGraphicFramePr>
        <p:xfrm>
          <a:off x="451692" y="461730"/>
          <a:ext cx="8262650" cy="6416741"/>
        </p:xfrm>
        <a:graphic>
          <a:graphicData uri="http://schemas.openxmlformats.org/drawingml/2006/table">
            <a:tbl>
              <a:tblPr firstRow="1" firstCol="1" bandRow="1">
                <a:tableStyleId>{5940675A-B579-460E-94D1-54222C63F5DA}</a:tableStyleId>
              </a:tblPr>
              <a:tblGrid>
                <a:gridCol w="539826">
                  <a:extLst>
                    <a:ext uri="{9D8B030D-6E8A-4147-A177-3AD203B41FA5}">
                      <a16:colId xmlns:a16="http://schemas.microsoft.com/office/drawing/2014/main" val="3241516653"/>
                    </a:ext>
                  </a:extLst>
                </a:gridCol>
                <a:gridCol w="7722824">
                  <a:extLst>
                    <a:ext uri="{9D8B030D-6E8A-4147-A177-3AD203B41FA5}">
                      <a16:colId xmlns:a16="http://schemas.microsoft.com/office/drawing/2014/main" val="4194954017"/>
                    </a:ext>
                  </a:extLst>
                </a:gridCol>
              </a:tblGrid>
              <a:tr h="143785">
                <a:tc>
                  <a:txBody>
                    <a:bodyPr/>
                    <a:lstStyle/>
                    <a:p>
                      <a:pPr algn="ctr">
                        <a:lnSpc>
                          <a:spcPct val="106000"/>
                        </a:lnSpc>
                        <a:spcAft>
                          <a:spcPts val="800"/>
                        </a:spcAft>
                      </a:pPr>
                      <a:r>
                        <a:rPr lang="en-US" sz="1050">
                          <a:effectLst/>
                        </a:rPr>
                        <a:t>Sl. No.</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ctr">
                        <a:lnSpc>
                          <a:spcPct val="106000"/>
                        </a:lnSpc>
                        <a:spcAft>
                          <a:spcPts val="800"/>
                        </a:spcAft>
                      </a:pPr>
                      <a:r>
                        <a:rPr lang="en-US" sz="1050">
                          <a:effectLst/>
                        </a:rPr>
                        <a:t>CONTENTS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nchor="ctr"/>
                </a:tc>
                <a:extLst>
                  <a:ext uri="{0D108BD9-81ED-4DB2-BD59-A6C34878D82A}">
                    <a16:rowId xmlns:a16="http://schemas.microsoft.com/office/drawing/2014/main" val="3439359971"/>
                  </a:ext>
                </a:extLst>
              </a:tr>
              <a:tr h="364671">
                <a:tc>
                  <a:txBody>
                    <a:bodyPr/>
                    <a:lstStyle/>
                    <a:p>
                      <a:pPr marL="228600" algn="ctr">
                        <a:lnSpc>
                          <a:spcPct val="106000"/>
                        </a:lnSpc>
                        <a:spcAft>
                          <a:spcPts val="800"/>
                        </a:spcAft>
                      </a:pPr>
                      <a:r>
                        <a:rPr lang="en-IN" sz="1050">
                          <a:effectLst/>
                        </a:rPr>
                        <a:t>1</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dirty="0">
                          <a:effectLst/>
                        </a:rPr>
                        <a:t>Personality: Definition, Nature of personality, theories of personality; (Psychoanalytic Theories, </a:t>
                      </a:r>
                      <a:r>
                        <a:rPr lang="en-US" sz="1050" dirty="0" err="1">
                          <a:effectLst/>
                        </a:rPr>
                        <a:t>Behavioural</a:t>
                      </a:r>
                      <a:r>
                        <a:rPr lang="en-US" sz="1050" dirty="0">
                          <a:effectLst/>
                        </a:rPr>
                        <a:t> Approach to Personality, Humanistic Approach to Personality and Trait Theories of Personality), Types of personality; (Introversion, Self-absorption, Extroversion, Self-Confidence, Gregarious, Pleasantness, Agreeableness, Narcissism, Self-Importance, Apprehensive Hesitant and Diffident)</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3331595547"/>
                  </a:ext>
                </a:extLst>
              </a:tr>
              <a:tr h="143785">
                <a:tc>
                  <a:txBody>
                    <a:bodyPr/>
                    <a:lstStyle/>
                    <a:p>
                      <a:pPr marL="228600" algn="ctr">
                        <a:lnSpc>
                          <a:spcPct val="106000"/>
                        </a:lnSpc>
                        <a:spcAft>
                          <a:spcPts val="800"/>
                        </a:spcAft>
                      </a:pPr>
                      <a:r>
                        <a:rPr lang="en-IN" sz="1050">
                          <a:effectLst/>
                        </a:rPr>
                        <a:t>2</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Humanistic approach Maslow's self-actualization theory; Abraham Maslow: Hierarchy of needs, Carl Roger: Focus on self, Shaping of personality, Determinants of personality</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1082471256"/>
                  </a:ext>
                </a:extLst>
              </a:tr>
              <a:tr h="217414">
                <a:tc>
                  <a:txBody>
                    <a:bodyPr/>
                    <a:lstStyle/>
                    <a:p>
                      <a:pPr marL="228600" algn="ctr">
                        <a:lnSpc>
                          <a:spcPct val="106000"/>
                        </a:lnSpc>
                        <a:spcAft>
                          <a:spcPts val="800"/>
                        </a:spcAft>
                      </a:pPr>
                      <a:r>
                        <a:rPr lang="en-IN" sz="1050">
                          <a:effectLst/>
                        </a:rPr>
                        <a:t>3</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Myers-Briggs Typology Indicator (Extroversion-introversion (E-I), Sensation-intuition (S-N), Thinking-feeling (T-F), and Judgment-perception (J-P)), Locus of control and performance,</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2510028119"/>
                  </a:ext>
                </a:extLst>
              </a:tr>
              <a:tr h="143785">
                <a:tc>
                  <a:txBody>
                    <a:bodyPr/>
                    <a:lstStyle/>
                    <a:p>
                      <a:pPr marL="228600" algn="ctr">
                        <a:lnSpc>
                          <a:spcPct val="106000"/>
                        </a:lnSpc>
                        <a:spcAft>
                          <a:spcPts val="800"/>
                        </a:spcAft>
                      </a:pPr>
                      <a:r>
                        <a:rPr lang="en-IN" sz="1050">
                          <a:effectLst/>
                        </a:rPr>
                        <a:t>4</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Type A Behaviours (competitive, Time Urgent, Hostile and Aggressive) and Type B Behaviours (Relaxed, Patient and Easy going), Personality and Organizational Behaviour.</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1234888282"/>
                  </a:ext>
                </a:extLst>
              </a:tr>
              <a:tr h="364671">
                <a:tc>
                  <a:txBody>
                    <a:bodyPr/>
                    <a:lstStyle/>
                    <a:p>
                      <a:pPr marL="228600" algn="ctr">
                        <a:lnSpc>
                          <a:spcPct val="106000"/>
                        </a:lnSpc>
                        <a:spcAft>
                          <a:spcPts val="800"/>
                        </a:spcAft>
                      </a:pPr>
                      <a:r>
                        <a:rPr lang="en-IN" sz="1050">
                          <a:effectLst/>
                        </a:rPr>
                        <a:t>5</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marL="15875" indent="-90170" algn="just">
                        <a:lnSpc>
                          <a:spcPct val="106000"/>
                        </a:lnSpc>
                        <a:spcAft>
                          <a:spcPts val="800"/>
                        </a:spcAft>
                      </a:pPr>
                      <a:r>
                        <a:rPr lang="en-IN" sz="1050">
                          <a:effectLst/>
                        </a:rPr>
                        <a:t>  </a:t>
                      </a:r>
                      <a:r>
                        <a:rPr lang="en-US" sz="1050">
                          <a:effectLst/>
                        </a:rPr>
                        <a:t>Foundations of individual behavior {B= f (P, E, O)} and factors influencing individual behavior (Personal, Psychological, Organizational system and resources and Environmental factors), Models of individual behavior (Theory X and Theory Y, Economic and Self-actualization Theory, Behavioristic and Humanistic Theory, Rational and Emotional Theory)</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4222081335"/>
                  </a:ext>
                </a:extLst>
              </a:tr>
              <a:tr h="291042">
                <a:tc>
                  <a:txBody>
                    <a:bodyPr/>
                    <a:lstStyle/>
                    <a:p>
                      <a:pPr marL="228600" algn="ctr">
                        <a:lnSpc>
                          <a:spcPct val="106000"/>
                        </a:lnSpc>
                        <a:spcAft>
                          <a:spcPts val="800"/>
                        </a:spcAft>
                      </a:pPr>
                      <a:r>
                        <a:rPr lang="en-IN" sz="1050">
                          <a:effectLst/>
                        </a:rPr>
                        <a:t>6</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Perception and attributes, Types of attributes; (Simple attribute, Composite attribute, single Valued attribute, key attribute, derived attribute and multivalued attribute) and factors affecting perception (Factors in perceiver, factors in situation, factors in target), Attribution theory and case studies on Perception and Attribution.</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1053892326"/>
                  </a:ext>
                </a:extLst>
              </a:tr>
              <a:tr h="364671">
                <a:tc>
                  <a:txBody>
                    <a:bodyPr/>
                    <a:lstStyle/>
                    <a:p>
                      <a:pPr marL="228600" algn="ctr">
                        <a:lnSpc>
                          <a:spcPct val="106000"/>
                        </a:lnSpc>
                        <a:spcAft>
                          <a:spcPts val="800"/>
                        </a:spcAft>
                      </a:pPr>
                      <a:r>
                        <a:rPr lang="en-IN" sz="1050">
                          <a:effectLst/>
                        </a:rPr>
                        <a:t>7</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Learning: Meaning and definition. Types of theories; (Behaviorism theory,  Cognitive theory, Adult learning theory, Connectivism theory, Social learning theory and Constructivist theory) and Principles of learning; (Principle of Readiness, Principle of Intensity, Principle of Learning, Principle of Association, Principle of Reinforcement, Principle of Recency, Principle of Effect)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501936115"/>
                  </a:ext>
                </a:extLst>
              </a:tr>
              <a:tr h="394335">
                <a:tc>
                  <a:txBody>
                    <a:bodyPr/>
                    <a:lstStyle/>
                    <a:p>
                      <a:pPr marL="228600" algn="ctr">
                        <a:lnSpc>
                          <a:spcPct val="106000"/>
                        </a:lnSpc>
                        <a:spcAft>
                          <a:spcPts val="800"/>
                        </a:spcAft>
                      </a:pPr>
                      <a:r>
                        <a:rPr lang="en-IN" sz="1050">
                          <a:effectLst/>
                        </a:rPr>
                        <a:t>8</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15000"/>
                        </a:lnSpc>
                        <a:spcAft>
                          <a:spcPts val="0"/>
                        </a:spcAft>
                      </a:pPr>
                      <a:r>
                        <a:rPr lang="en-US" sz="1050">
                          <a:effectLst/>
                        </a:rPr>
                        <a:t>Learning behavior types; (Habituation, Sensitization, Imprinting, and Conditioning) and Organizational behavior types; (</a:t>
                      </a:r>
                      <a:r>
                        <a:rPr lang="en-IN" sz="1050">
                          <a:effectLst/>
                        </a:rPr>
                        <a:t>Autocratic behaviour, Democratic behaviour, Laissez-faire behaviour, Bureaucratic behaviour, Transformational behaviour, Transactional behaviour and Servant behaviour</a:t>
                      </a:r>
                      <a:r>
                        <a:rPr lang="en-US" sz="1050">
                          <a:effectLst/>
                        </a:rPr>
                        <a:t>) Learning and training, types of training; (</a:t>
                      </a:r>
                      <a:r>
                        <a:rPr lang="en-IN" sz="1050">
                          <a:effectLst/>
                        </a:rPr>
                        <a:t>Induction, On-the-job and Off-the-job</a:t>
                      </a:r>
                      <a:r>
                        <a:rPr lang="en-US" sz="1050">
                          <a:effectLst/>
                        </a:rPr>
                        <a:t>), learning feedback.</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4219279228"/>
                  </a:ext>
                </a:extLst>
              </a:tr>
              <a:tr h="217414">
                <a:tc>
                  <a:txBody>
                    <a:bodyPr/>
                    <a:lstStyle/>
                    <a:p>
                      <a:pPr marL="228600" algn="ctr">
                        <a:lnSpc>
                          <a:spcPct val="106000"/>
                        </a:lnSpc>
                        <a:spcAft>
                          <a:spcPts val="800"/>
                        </a:spcAft>
                      </a:pPr>
                      <a:r>
                        <a:rPr lang="en-IN" sz="1050">
                          <a:effectLst/>
                        </a:rPr>
                        <a:t>9</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Attitude and its types; (Positive Attitude, Negative Attitude, Neutral Attitude, Proactive Attitude, Reactive Attitude, Assertive Attitude and Aggressive Attitude) and Values and its types; (Behavioural, Interpersonal, Social, Business and Cultural values)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2632569032"/>
                  </a:ext>
                </a:extLst>
              </a:tr>
              <a:tr h="585558">
                <a:tc>
                  <a:txBody>
                    <a:bodyPr/>
                    <a:lstStyle/>
                    <a:p>
                      <a:pPr marL="228600" algn="ctr">
                        <a:lnSpc>
                          <a:spcPct val="106000"/>
                        </a:lnSpc>
                        <a:spcAft>
                          <a:spcPts val="800"/>
                        </a:spcAft>
                      </a:pPr>
                      <a:r>
                        <a:rPr lang="en-IN" sz="1050">
                          <a:effectLst/>
                        </a:rPr>
                        <a:t>10</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Intelligence- types of Intelligence; (Linguistic, Logical-Mathematical, Bodily-kinesthetic, Spatial, Musical, Interpersonal and Intrapersonal), theories of intelligence; (Spearman’s two factor theory of intelligence, Thurstone’s theory of intelligence, Guilford’s structure of intellect theory, Cattell’s theory of intelligence, Gardner’s theory of multiple intelligences, Sternberg’s triarchic theory of intelligence, PASS theory of intelligence and  Cross-cultural conception of Intelligence) Measurements of intelligence; (Verbal Comprehension, Visual Spatial, Fluid Reasoning, Working Memory and Processing Speed), factors influencing intelligence; (Genetics and Environmental factors)</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3316663641"/>
                  </a:ext>
                </a:extLst>
              </a:tr>
              <a:tr h="364671">
                <a:tc>
                  <a:txBody>
                    <a:bodyPr/>
                    <a:lstStyle/>
                    <a:p>
                      <a:pPr marL="228600" algn="ctr">
                        <a:lnSpc>
                          <a:spcPct val="106000"/>
                        </a:lnSpc>
                        <a:spcAft>
                          <a:spcPts val="800"/>
                        </a:spcAft>
                      </a:pPr>
                      <a:r>
                        <a:rPr lang="en-IN" sz="1050">
                          <a:effectLst/>
                        </a:rPr>
                        <a:t>11</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Intelligence, its types; (</a:t>
                      </a:r>
                      <a:r>
                        <a:rPr lang="en-IN" sz="1050">
                          <a:effectLst/>
                        </a:rPr>
                        <a:t>Logical-Mathematical Intelligence, Linguistic Intelligence, Interpersonal Intelligence, Intrapersonal Intelligence, Musical Intelligence , Visual-Spatial Intelligence, Bodily-Kinaesthetic Intelligence, Naturalist Intelligence and Existential Intelligence) </a:t>
                      </a:r>
                      <a:r>
                        <a:rPr lang="en-US" sz="1050">
                          <a:effectLst/>
                        </a:rPr>
                        <a:t>and Organizational behavior, their models; (</a:t>
                      </a:r>
                      <a:r>
                        <a:rPr lang="en-IN" sz="1050">
                          <a:effectLst/>
                        </a:rPr>
                        <a:t>Autocratic model, Custodial model, Supportive model and Collegial model)</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3455932204"/>
                  </a:ext>
                </a:extLst>
              </a:tr>
              <a:tr h="143785">
                <a:tc>
                  <a:txBody>
                    <a:bodyPr/>
                    <a:lstStyle/>
                    <a:p>
                      <a:pPr marL="228600" algn="ctr">
                        <a:lnSpc>
                          <a:spcPct val="106000"/>
                        </a:lnSpc>
                        <a:spcAft>
                          <a:spcPts val="800"/>
                        </a:spcAft>
                      </a:pPr>
                      <a:r>
                        <a:rPr lang="en-IN" sz="1050">
                          <a:effectLst/>
                        </a:rPr>
                        <a:t>12</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a:effectLst/>
                        </a:rPr>
                        <a:t>Emotional intelligence, its components; (Empathy, Effective communication or Social skills, Self-awareness, Self-regulation and Motivation)</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1609212303"/>
                  </a:ext>
                </a:extLst>
              </a:tr>
              <a:tr h="394335">
                <a:tc>
                  <a:txBody>
                    <a:bodyPr/>
                    <a:lstStyle/>
                    <a:p>
                      <a:pPr marL="228600" algn="ctr">
                        <a:lnSpc>
                          <a:spcPct val="106000"/>
                        </a:lnSpc>
                        <a:spcAft>
                          <a:spcPts val="800"/>
                        </a:spcAft>
                      </a:pPr>
                      <a:r>
                        <a:rPr lang="en-IN" sz="1050">
                          <a:effectLst/>
                        </a:rPr>
                        <a:t>13</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15000"/>
                        </a:lnSpc>
                        <a:spcAft>
                          <a:spcPts val="1000"/>
                        </a:spcAft>
                      </a:pPr>
                      <a:r>
                        <a:rPr lang="en-US" sz="1050">
                          <a:effectLst/>
                        </a:rPr>
                        <a:t>Motivation theories, types; (Maslow's hierarchy of needs, </a:t>
                      </a:r>
                      <a:r>
                        <a:rPr lang="en-IN" sz="1000">
                          <a:effectLst/>
                        </a:rPr>
                        <a:t>Vroom's expectancy theory</a:t>
                      </a:r>
                      <a:r>
                        <a:rPr lang="en-US" sz="1050">
                          <a:effectLst/>
                        </a:rPr>
                        <a:t>, Incentive theory, Herzberg's two factor theory, and McClelland's acquired needs theory) and Principles (</a:t>
                      </a:r>
                      <a:r>
                        <a:rPr lang="en-IN" sz="1050">
                          <a:effectLst/>
                        </a:rPr>
                        <a:t>Motivation is a key to change, Motivation is dynamic, NOT static, Motivation is influenced by internal and external factors, Motivation is influenced by social interactions and Motivation can be modified.</a:t>
                      </a:r>
                      <a:r>
                        <a:rPr lang="en-US" sz="1050">
                          <a:effectLst/>
                        </a:rPr>
                        <a:t>)</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3672732630"/>
                  </a:ext>
                </a:extLst>
              </a:tr>
              <a:tr h="217414">
                <a:tc>
                  <a:txBody>
                    <a:bodyPr/>
                    <a:lstStyle/>
                    <a:p>
                      <a:pPr marL="228600" algn="ctr">
                        <a:lnSpc>
                          <a:spcPct val="106000"/>
                        </a:lnSpc>
                        <a:spcAft>
                          <a:spcPts val="800"/>
                        </a:spcAft>
                      </a:pPr>
                      <a:r>
                        <a:rPr lang="en-IN" sz="1050">
                          <a:effectLst/>
                        </a:rPr>
                        <a:t>14</a:t>
                      </a:r>
                      <a:endParaRPr lang="en-IN" sz="100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tc>
                  <a:txBody>
                    <a:bodyPr/>
                    <a:lstStyle/>
                    <a:p>
                      <a:pPr algn="just">
                        <a:lnSpc>
                          <a:spcPct val="106000"/>
                        </a:lnSpc>
                        <a:spcAft>
                          <a:spcPts val="800"/>
                        </a:spcAft>
                      </a:pPr>
                      <a:r>
                        <a:rPr lang="en-US" sz="1050" dirty="0">
                          <a:effectLst/>
                        </a:rPr>
                        <a:t>Teamwork, types; (Functional teams, Cross-functional teams, Self-managed teams, </a:t>
                      </a:r>
                      <a:r>
                        <a:rPr lang="en-IN" sz="1000" dirty="0">
                          <a:effectLst/>
                        </a:rPr>
                        <a:t>Troubleshooting teams, Project team and Task-force teams)</a:t>
                      </a:r>
                      <a:r>
                        <a:rPr lang="en-US" sz="1050" dirty="0">
                          <a:effectLst/>
                        </a:rPr>
                        <a:t> and group dynamics, stages; (Forming, Storming, Norming, Performing, and Adjourning)</a:t>
                      </a:r>
                      <a:endParaRPr lang="en-IN"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046" marR="26046" marT="0" marB="0"/>
                </a:tc>
                <a:extLst>
                  <a:ext uri="{0D108BD9-81ED-4DB2-BD59-A6C34878D82A}">
                    <a16:rowId xmlns:a16="http://schemas.microsoft.com/office/drawing/2014/main" val="3101140920"/>
                  </a:ext>
                </a:extLst>
              </a:tr>
            </a:tbl>
          </a:graphicData>
        </a:graphic>
      </p:graphicFrame>
    </p:spTree>
    <p:extLst>
      <p:ext uri="{BB962C8B-B14F-4D97-AF65-F5344CB8AC3E}">
        <p14:creationId xmlns:p14="http://schemas.microsoft.com/office/powerpoint/2010/main" val="1265948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D9E62-5BA1-4104-882B-6F4D97EDA6A3}"/>
              </a:ext>
            </a:extLst>
          </p:cNvPr>
          <p:cNvSpPr>
            <a:spLocks noGrp="1"/>
          </p:cNvSpPr>
          <p:nvPr>
            <p:ph type="title"/>
          </p:nvPr>
        </p:nvSpPr>
        <p:spPr>
          <a:xfrm>
            <a:off x="628650" y="111739"/>
            <a:ext cx="7886700" cy="482198"/>
          </a:xfrm>
        </p:spPr>
        <p:txBody>
          <a:bodyPr>
            <a:normAutofit fontScale="90000"/>
          </a:bodyPr>
          <a:lstStyle/>
          <a:p>
            <a:r>
              <a:rPr lang="en-US" sz="3600" b="1" dirty="0"/>
              <a:t>SAEX 121 (1+1): Personality Development </a:t>
            </a:r>
            <a:endParaRPr lang="en-IN" sz="3600" dirty="0"/>
          </a:p>
        </p:txBody>
      </p:sp>
      <p:graphicFrame>
        <p:nvGraphicFramePr>
          <p:cNvPr id="3" name="Table 2">
            <a:extLst>
              <a:ext uri="{FF2B5EF4-FFF2-40B4-BE49-F238E27FC236}">
                <a16:creationId xmlns:a16="http://schemas.microsoft.com/office/drawing/2014/main" id="{C8675F36-89D8-4CE4-89E2-15E42669CF26}"/>
              </a:ext>
            </a:extLst>
          </p:cNvPr>
          <p:cNvGraphicFramePr>
            <a:graphicFrameLocks noGrp="1"/>
          </p:cNvGraphicFramePr>
          <p:nvPr>
            <p:extLst>
              <p:ext uri="{D42A27DB-BD31-4B8C-83A1-F6EECF244321}">
                <p14:modId xmlns:p14="http://schemas.microsoft.com/office/powerpoint/2010/main" val="2301763496"/>
              </p:ext>
            </p:extLst>
          </p:nvPr>
        </p:nvGraphicFramePr>
        <p:xfrm>
          <a:off x="716096" y="1389342"/>
          <a:ext cx="7886700" cy="2391664"/>
        </p:xfrm>
        <a:graphic>
          <a:graphicData uri="http://schemas.openxmlformats.org/drawingml/2006/table">
            <a:tbl>
              <a:tblPr firstRow="1" firstCol="1" bandRow="1">
                <a:tableStyleId>{5940675A-B579-460E-94D1-54222C63F5DA}</a:tableStyleId>
              </a:tblPr>
              <a:tblGrid>
                <a:gridCol w="664447">
                  <a:extLst>
                    <a:ext uri="{9D8B030D-6E8A-4147-A177-3AD203B41FA5}">
                      <a16:colId xmlns:a16="http://schemas.microsoft.com/office/drawing/2014/main" val="3857850559"/>
                    </a:ext>
                  </a:extLst>
                </a:gridCol>
                <a:gridCol w="7222253">
                  <a:extLst>
                    <a:ext uri="{9D8B030D-6E8A-4147-A177-3AD203B41FA5}">
                      <a16:colId xmlns:a16="http://schemas.microsoft.com/office/drawing/2014/main" val="2426033341"/>
                    </a:ext>
                  </a:extLst>
                </a:gridCol>
              </a:tblGrid>
              <a:tr h="0">
                <a:tc gridSpan="2">
                  <a:txBody>
                    <a:bodyPr/>
                    <a:lstStyle/>
                    <a:p>
                      <a:pPr>
                        <a:lnSpc>
                          <a:spcPct val="115000"/>
                        </a:lnSpc>
                        <a:spcAft>
                          <a:spcPts val="800"/>
                        </a:spcAft>
                      </a:pPr>
                      <a:r>
                        <a:rPr lang="en-US" sz="1600">
                          <a:effectLst/>
                        </a:rPr>
                        <a:t>PRACTICAL</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1821314416"/>
                  </a:ext>
                </a:extLst>
              </a:tr>
              <a:tr h="0">
                <a:tc>
                  <a:txBody>
                    <a:bodyPr/>
                    <a:lstStyle/>
                    <a:p>
                      <a:pPr marL="228600" algn="ctr">
                        <a:lnSpc>
                          <a:spcPct val="106000"/>
                        </a:lnSpc>
                        <a:spcAft>
                          <a:spcPts val="800"/>
                        </a:spcAft>
                      </a:pPr>
                      <a:r>
                        <a:rPr lang="en-IN" sz="1600">
                          <a:effectLst/>
                        </a:rPr>
                        <a:t>1</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IN" sz="1600">
                          <a:effectLst/>
                        </a:rPr>
                        <a:t> </a:t>
                      </a:r>
                      <a:r>
                        <a:rPr lang="en-US" sz="1600">
                          <a:effectLst/>
                        </a:rPr>
                        <a:t>MBTI personality analysis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7419298"/>
                  </a:ext>
                </a:extLst>
              </a:tr>
              <a:tr h="0">
                <a:tc>
                  <a:txBody>
                    <a:bodyPr/>
                    <a:lstStyle/>
                    <a:p>
                      <a:pPr marL="228600" algn="ctr">
                        <a:lnSpc>
                          <a:spcPct val="106000"/>
                        </a:lnSpc>
                        <a:spcAft>
                          <a:spcPts val="800"/>
                        </a:spcAft>
                      </a:pPr>
                      <a:r>
                        <a:rPr lang="en-IN" sz="1600">
                          <a:effectLst/>
                        </a:rPr>
                        <a:t>2</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Learning Styles; (visual learning styles, auditory learning style, kinesthetic learning style and reading/writing learning style) and Strategies,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9360309"/>
                  </a:ext>
                </a:extLst>
              </a:tr>
              <a:tr h="0">
                <a:tc>
                  <a:txBody>
                    <a:bodyPr/>
                    <a:lstStyle/>
                    <a:p>
                      <a:pPr marL="228600" algn="ctr">
                        <a:lnSpc>
                          <a:spcPct val="106000"/>
                        </a:lnSpc>
                        <a:spcAft>
                          <a:spcPts val="800"/>
                        </a:spcAft>
                      </a:pPr>
                      <a:r>
                        <a:rPr lang="en-IN" sz="1600">
                          <a:effectLst/>
                        </a:rPr>
                        <a:t>3</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Motivational needs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3781935"/>
                  </a:ext>
                </a:extLst>
              </a:tr>
              <a:tr h="0">
                <a:tc>
                  <a:txBody>
                    <a:bodyPr/>
                    <a:lstStyle/>
                    <a:p>
                      <a:pPr marL="228600" algn="ctr">
                        <a:lnSpc>
                          <a:spcPct val="106000"/>
                        </a:lnSpc>
                        <a:spcAft>
                          <a:spcPts val="800"/>
                        </a:spcAft>
                      </a:pPr>
                      <a:r>
                        <a:rPr lang="en-IN" sz="1600">
                          <a:effectLst/>
                        </a:rPr>
                        <a:t>4</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Firo-B. Interpersonal Communication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0193000"/>
                  </a:ext>
                </a:extLst>
              </a:tr>
              <a:tr h="0">
                <a:tc>
                  <a:txBody>
                    <a:bodyPr/>
                    <a:lstStyle/>
                    <a:p>
                      <a:pPr marL="228600" algn="ctr">
                        <a:lnSpc>
                          <a:spcPct val="106000"/>
                        </a:lnSpc>
                        <a:spcAft>
                          <a:spcPts val="800"/>
                        </a:spcAft>
                      </a:pPr>
                      <a:r>
                        <a:rPr lang="en-IN" sz="1600">
                          <a:effectLst/>
                        </a:rPr>
                        <a:t>5</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Teamwork and team building</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7212438"/>
                  </a:ext>
                </a:extLst>
              </a:tr>
              <a:tr h="0">
                <a:tc>
                  <a:txBody>
                    <a:bodyPr/>
                    <a:lstStyle/>
                    <a:p>
                      <a:pPr marL="228600" algn="ctr">
                        <a:lnSpc>
                          <a:spcPct val="106000"/>
                        </a:lnSpc>
                        <a:spcAft>
                          <a:spcPts val="800"/>
                        </a:spcAft>
                      </a:pPr>
                      <a:r>
                        <a:rPr lang="en-IN" sz="1600">
                          <a:effectLst/>
                        </a:rPr>
                        <a:t>6</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a:effectLst/>
                        </a:rPr>
                        <a:t>Group Dynamics, Win-win game, Conflict Management, Leadership styles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5001938"/>
                  </a:ext>
                </a:extLst>
              </a:tr>
              <a:tr h="0">
                <a:tc>
                  <a:txBody>
                    <a:bodyPr/>
                    <a:lstStyle/>
                    <a:p>
                      <a:pPr marL="228600" algn="ctr">
                        <a:lnSpc>
                          <a:spcPct val="106000"/>
                        </a:lnSpc>
                        <a:spcAft>
                          <a:spcPts val="800"/>
                        </a:spcAft>
                      </a:pPr>
                      <a:r>
                        <a:rPr lang="en-IN" sz="1600">
                          <a:effectLst/>
                        </a:rPr>
                        <a:t>7</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en-US" sz="1600" dirty="0">
                          <a:effectLst/>
                        </a:rPr>
                        <a:t>Case studies on Personality and Organizational Behavior.</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907473"/>
                  </a:ext>
                </a:extLst>
              </a:tr>
            </a:tbl>
          </a:graphicData>
        </a:graphic>
      </p:graphicFrame>
    </p:spTree>
    <p:extLst>
      <p:ext uri="{BB962C8B-B14F-4D97-AF65-F5344CB8AC3E}">
        <p14:creationId xmlns:p14="http://schemas.microsoft.com/office/powerpoint/2010/main" val="270384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4EE8E-8909-4F12-9926-1DE47F236662}"/>
              </a:ext>
            </a:extLst>
          </p:cNvPr>
          <p:cNvSpPr>
            <a:spLocks noGrp="1"/>
          </p:cNvSpPr>
          <p:nvPr>
            <p:ph type="title"/>
          </p:nvPr>
        </p:nvSpPr>
        <p:spPr>
          <a:xfrm>
            <a:off x="628650" y="365126"/>
            <a:ext cx="7886700" cy="593341"/>
          </a:xfrm>
        </p:spPr>
        <p:txBody>
          <a:bodyPr>
            <a:noAutofit/>
          </a:bodyPr>
          <a:lstStyle/>
          <a:p>
            <a:r>
              <a:rPr lang="en-US" sz="2800" b="1" dirty="0"/>
              <a:t>SAEX 211 (1+1): Fundamentals of Extension Education </a:t>
            </a:r>
            <a:endParaRPr lang="en-IN" sz="2800" dirty="0"/>
          </a:p>
        </p:txBody>
      </p:sp>
      <p:graphicFrame>
        <p:nvGraphicFramePr>
          <p:cNvPr id="4" name="Table 3">
            <a:extLst>
              <a:ext uri="{FF2B5EF4-FFF2-40B4-BE49-F238E27FC236}">
                <a16:creationId xmlns:a16="http://schemas.microsoft.com/office/drawing/2014/main" id="{B86BAABB-C50D-43D1-A680-F6BE0B323956}"/>
              </a:ext>
            </a:extLst>
          </p:cNvPr>
          <p:cNvGraphicFramePr>
            <a:graphicFrameLocks noGrp="1"/>
          </p:cNvGraphicFramePr>
          <p:nvPr>
            <p:extLst>
              <p:ext uri="{D42A27DB-BD31-4B8C-83A1-F6EECF244321}">
                <p14:modId xmlns:p14="http://schemas.microsoft.com/office/powerpoint/2010/main" val="2838109676"/>
              </p:ext>
            </p:extLst>
          </p:nvPr>
        </p:nvGraphicFramePr>
        <p:xfrm>
          <a:off x="275423" y="952034"/>
          <a:ext cx="8681290" cy="5574779"/>
        </p:xfrm>
        <a:graphic>
          <a:graphicData uri="http://schemas.openxmlformats.org/drawingml/2006/table">
            <a:tbl>
              <a:tblPr firstRow="1" firstCol="1" bandRow="1">
                <a:tableStyleId>{5940675A-B579-460E-94D1-54222C63F5DA}</a:tableStyleId>
              </a:tblPr>
              <a:tblGrid>
                <a:gridCol w="589601">
                  <a:extLst>
                    <a:ext uri="{9D8B030D-6E8A-4147-A177-3AD203B41FA5}">
                      <a16:colId xmlns:a16="http://schemas.microsoft.com/office/drawing/2014/main" val="2841721469"/>
                    </a:ext>
                  </a:extLst>
                </a:gridCol>
                <a:gridCol w="8091689">
                  <a:extLst>
                    <a:ext uri="{9D8B030D-6E8A-4147-A177-3AD203B41FA5}">
                      <a16:colId xmlns:a16="http://schemas.microsoft.com/office/drawing/2014/main" val="1794086616"/>
                    </a:ext>
                  </a:extLst>
                </a:gridCol>
              </a:tblGrid>
              <a:tr h="249424">
                <a:tc>
                  <a:txBody>
                    <a:bodyPr/>
                    <a:lstStyle/>
                    <a:p>
                      <a:pPr algn="ctr">
                        <a:lnSpc>
                          <a:spcPct val="115000"/>
                        </a:lnSpc>
                        <a:spcAft>
                          <a:spcPts val="0"/>
                        </a:spcAft>
                      </a:pPr>
                      <a:r>
                        <a:rPr lang="en-IN" sz="1200">
                          <a:effectLst/>
                        </a:rPr>
                        <a:t>Sl. No. </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ctr">
                        <a:lnSpc>
                          <a:spcPct val="115000"/>
                        </a:lnSpc>
                        <a:spcAft>
                          <a:spcPts val="0"/>
                        </a:spcAft>
                      </a:pPr>
                      <a:r>
                        <a:rPr lang="en-IN" sz="1200">
                          <a:effectLst/>
                        </a:rPr>
                        <a:t>Topic: Theory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2469395789"/>
                  </a:ext>
                </a:extLst>
              </a:tr>
              <a:tr h="303275">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marL="67945" algn="just">
                        <a:lnSpc>
                          <a:spcPts val="1340"/>
                        </a:lnSpc>
                        <a:spcAft>
                          <a:spcPts val="0"/>
                        </a:spcAft>
                      </a:pPr>
                      <a:r>
                        <a:rPr lang="en-IN" sz="1200">
                          <a:effectLst/>
                        </a:rPr>
                        <a:t>Education: Meaning, definition and types – Formal, informal and non-formal education, Extension Education- Meaning, definition, need, scope and process; history, objectives, philosophy, principles and approaches.</a:t>
                      </a:r>
                      <a:endParaRPr lang="en-IN"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992" marR="41992" marT="0" marB="0"/>
                </a:tc>
                <a:extLst>
                  <a:ext uri="{0D108BD9-81ED-4DB2-BD59-A6C34878D82A}">
                    <a16:rowId xmlns:a16="http://schemas.microsoft.com/office/drawing/2014/main" val="364066106"/>
                  </a:ext>
                </a:extLst>
              </a:tr>
              <a:tr h="202183">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marL="67945" algn="just">
                        <a:lnSpc>
                          <a:spcPts val="1340"/>
                        </a:lnSpc>
                        <a:spcAft>
                          <a:spcPts val="0"/>
                        </a:spcAft>
                      </a:pPr>
                      <a:r>
                        <a:rPr lang="en-IN" sz="1200">
                          <a:effectLst/>
                        </a:rPr>
                        <a:t>Extension Programme Planning- Meaning, process, principles and steps in programme development</a:t>
                      </a:r>
                      <a:endParaRPr lang="en-IN"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992" marR="41992" marT="0" marB="0"/>
                </a:tc>
                <a:extLst>
                  <a:ext uri="{0D108BD9-81ED-4DB2-BD59-A6C34878D82A}">
                    <a16:rowId xmlns:a16="http://schemas.microsoft.com/office/drawing/2014/main" val="2399573733"/>
                  </a:ext>
                </a:extLst>
              </a:tr>
              <a:tr h="32660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marL="67945" algn="just">
                        <a:lnSpc>
                          <a:spcPts val="1350"/>
                        </a:lnSpc>
                        <a:spcAft>
                          <a:spcPts val="0"/>
                        </a:spcAft>
                      </a:pPr>
                      <a:r>
                        <a:rPr lang="en-IN" sz="1200">
                          <a:effectLst/>
                        </a:rPr>
                        <a:t>Extension systems in India: Extension efforts in pre-independence era: Sriniketan, Marthandam, Firka Development Scheme, Gurgaon Experiment and Post-independence era: Etawah Pilot Project, Nilokheri Experiment</a:t>
                      </a:r>
                      <a:endParaRPr lang="en-IN"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992" marR="41992" marT="0" marB="0"/>
                </a:tc>
                <a:extLst>
                  <a:ext uri="{0D108BD9-81ED-4DB2-BD59-A6C34878D82A}">
                    <a16:rowId xmlns:a16="http://schemas.microsoft.com/office/drawing/2014/main" val="3865363096"/>
                  </a:ext>
                </a:extLst>
              </a:tr>
              <a:tr h="32660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marL="67945" algn="just">
                        <a:lnSpc>
                          <a:spcPts val="1350"/>
                        </a:lnSpc>
                        <a:spcAft>
                          <a:spcPts val="0"/>
                        </a:spcAft>
                      </a:pPr>
                      <a:r>
                        <a:rPr lang="en-IN" sz="1200">
                          <a:effectLst/>
                        </a:rPr>
                        <a:t>Reorganised Extension system (T&amp;Vsystem) and various extension/ agriculture development programme launched by ICAR/GoI (IADP, IAAP, HYVP, KVK, IVLP, ORP, ND, NATP, NAIP).</a:t>
                      </a:r>
                      <a:endParaRPr lang="en-IN"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992" marR="41992" marT="0" marB="0"/>
                </a:tc>
                <a:extLst>
                  <a:ext uri="{0D108BD9-81ED-4DB2-BD59-A6C34878D82A}">
                    <a16:rowId xmlns:a16="http://schemas.microsoft.com/office/drawing/2014/main" val="477937109"/>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Social justice and poverty alleviation programmes; ITDA, IRDP/SGSY/NRLM.</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1251519626"/>
                  </a:ext>
                </a:extLst>
              </a:tr>
              <a:tr h="223957">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marL="67945" algn="just">
                        <a:spcAft>
                          <a:spcPts val="0"/>
                        </a:spcAft>
                        <a:tabLst>
                          <a:tab pos="269875" algn="l"/>
                        </a:tabLst>
                      </a:pPr>
                      <a:r>
                        <a:rPr lang="en-IN" sz="1200">
                          <a:effectLst/>
                        </a:rPr>
                        <a:t>New trends in agricultural extension: privatization in extension, cyber extension/ e-extension, market led-extension, farmer led-extension, expert system.</a:t>
                      </a:r>
                      <a:endParaRPr lang="en-IN"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1992" marR="41992" marT="0" marB="0"/>
                </a:tc>
                <a:extLst>
                  <a:ext uri="{0D108BD9-81ED-4DB2-BD59-A6C34878D82A}">
                    <a16:rowId xmlns:a16="http://schemas.microsoft.com/office/drawing/2014/main" val="3680697835"/>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7</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DWCRA, Community Interest Groups (CIGs) and Farmer Producer Groups (FPG)</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2143742566"/>
                  </a:ext>
                </a:extLst>
              </a:tr>
              <a:tr h="24942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Rural Development: concept, meaning, definition, principles and philosophy, Recent Rural development programmes of Govt. of India (SGSY, IAY, MGNREGA, PMRY)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2722710737"/>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9</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Community development: concept, meaning, definition, principles and philosophy.</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3460991137"/>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10</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Rural Leadership and Rural Leaders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2945372211"/>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11</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Extension administration; meaning and concepts, principles and functions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478892723"/>
                  </a:ext>
                </a:extLst>
              </a:tr>
              <a:tr h="24942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Monitoring and evaluation: concept and definition, monitoring and evaluation of extension programmes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1445907407"/>
                  </a:ext>
                </a:extLst>
              </a:tr>
              <a:tr h="120649">
                <a:tc>
                  <a:txBody>
                    <a:bodyPr/>
                    <a:lstStyle/>
                    <a:p>
                      <a:pPr marL="0" lvl="0" indent="0" algn="ctr">
                        <a:lnSpc>
                          <a:spcPct val="115000"/>
                        </a:lnSpc>
                        <a:spcAft>
                          <a:spcPts val="0"/>
                        </a:spcAft>
                        <a:buFont typeface="+mj-lt"/>
                        <a:buNone/>
                      </a:pP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Transfer of Technology: concept and models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3307472542"/>
                  </a:ext>
                </a:extLst>
              </a:tr>
              <a:tr h="24942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13</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Capacity building of extension personnel and farmers: Meaning, Training and Education, Types of training, Training institutes in India, Concept of Human Resource Development</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3780971668"/>
                  </a:ext>
                </a:extLst>
              </a:tr>
              <a:tr h="378200">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Extension Teaching Methods: meaning, classification, individual, group and mass contact methods, merits and demerits of individual, group and mass contact method with examples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965371722"/>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15</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ICT application in ToT (New and Social Media), Media mix strategies</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349971614"/>
                  </a:ext>
                </a:extLst>
              </a:tr>
              <a:tr h="249424">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Communication: Meaning and definition, elements, types, principles, and functions, barriers to communication.</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3861483047"/>
                  </a:ext>
                </a:extLst>
              </a:tr>
              <a:tr h="120649">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17</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a:effectLst/>
                        </a:rPr>
                        <a:t>Agriculture Journalism- definition and meaning, Print and Electronic media</a:t>
                      </a:r>
                      <a:endParaRPr lang="en-IN" sz="120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1735581089"/>
                  </a:ext>
                </a:extLst>
              </a:tr>
              <a:tr h="378200">
                <a:tc>
                  <a:txBody>
                    <a:bodyPr/>
                    <a:lstStyle/>
                    <a:p>
                      <a:pPr marL="0" lvl="0" indent="0" algn="ctr">
                        <a:lnSpc>
                          <a:spcPct val="115000"/>
                        </a:lnSpc>
                        <a:spcAft>
                          <a:spcPts val="0"/>
                        </a:spcAft>
                        <a:buFont typeface="+mj-l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18</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tc>
                  <a:txBody>
                    <a:bodyPr/>
                    <a:lstStyle/>
                    <a:p>
                      <a:pPr algn="just">
                        <a:lnSpc>
                          <a:spcPct val="115000"/>
                        </a:lnSpc>
                        <a:spcAft>
                          <a:spcPts val="0"/>
                        </a:spcAft>
                      </a:pPr>
                      <a:r>
                        <a:rPr lang="en-IN" sz="1200" dirty="0">
                          <a:effectLst/>
                        </a:rPr>
                        <a:t>Diffusion and adoption of innovation: Concept and meaning, Attributes of innovation, Innovation decision process,</a:t>
                      </a:r>
                      <a:r>
                        <a:rPr lang="en-IN" sz="1200" spc="10" dirty="0">
                          <a:effectLst/>
                        </a:rPr>
                        <a:t> </a:t>
                      </a:r>
                      <a:r>
                        <a:rPr lang="en-IN" sz="1200" dirty="0">
                          <a:effectLst/>
                        </a:rPr>
                        <a:t>Adopter categories, their characteristics &amp; factors influencing adoption process.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1992" marR="41992" marT="0" marB="0"/>
                </a:tc>
                <a:extLst>
                  <a:ext uri="{0D108BD9-81ED-4DB2-BD59-A6C34878D82A}">
                    <a16:rowId xmlns:a16="http://schemas.microsoft.com/office/drawing/2014/main" val="2085744016"/>
                  </a:ext>
                </a:extLst>
              </a:tr>
            </a:tbl>
          </a:graphicData>
        </a:graphic>
      </p:graphicFrame>
    </p:spTree>
    <p:extLst>
      <p:ext uri="{BB962C8B-B14F-4D97-AF65-F5344CB8AC3E}">
        <p14:creationId xmlns:p14="http://schemas.microsoft.com/office/powerpoint/2010/main" val="3910060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4EE8E-8909-4F12-9926-1DE47F236662}"/>
              </a:ext>
            </a:extLst>
          </p:cNvPr>
          <p:cNvSpPr>
            <a:spLocks noGrp="1"/>
          </p:cNvSpPr>
          <p:nvPr>
            <p:ph type="title"/>
          </p:nvPr>
        </p:nvSpPr>
        <p:spPr>
          <a:xfrm>
            <a:off x="628650" y="365126"/>
            <a:ext cx="7886700" cy="593341"/>
          </a:xfrm>
        </p:spPr>
        <p:txBody>
          <a:bodyPr>
            <a:noAutofit/>
          </a:bodyPr>
          <a:lstStyle/>
          <a:p>
            <a:r>
              <a:rPr lang="en-US" sz="2800" b="1" dirty="0"/>
              <a:t>SAEX 211 (1+1): Fundamentals of Extension Education </a:t>
            </a:r>
            <a:endParaRPr lang="en-IN" sz="2800" dirty="0"/>
          </a:p>
        </p:txBody>
      </p:sp>
      <p:graphicFrame>
        <p:nvGraphicFramePr>
          <p:cNvPr id="3" name="Table 2">
            <a:extLst>
              <a:ext uri="{FF2B5EF4-FFF2-40B4-BE49-F238E27FC236}">
                <a16:creationId xmlns:a16="http://schemas.microsoft.com/office/drawing/2014/main" id="{7265E6D5-1AFE-4E9D-8775-80BE2B761E6A}"/>
              </a:ext>
            </a:extLst>
          </p:cNvPr>
          <p:cNvGraphicFramePr>
            <a:graphicFrameLocks noGrp="1"/>
          </p:cNvGraphicFramePr>
          <p:nvPr>
            <p:extLst>
              <p:ext uri="{D42A27DB-BD31-4B8C-83A1-F6EECF244321}">
                <p14:modId xmlns:p14="http://schemas.microsoft.com/office/powerpoint/2010/main" val="1313298389"/>
              </p:ext>
            </p:extLst>
          </p:nvPr>
        </p:nvGraphicFramePr>
        <p:xfrm>
          <a:off x="628650" y="1088678"/>
          <a:ext cx="7886700" cy="4816348"/>
        </p:xfrm>
        <a:graphic>
          <a:graphicData uri="http://schemas.openxmlformats.org/drawingml/2006/table">
            <a:tbl>
              <a:tblPr firstRow="1" firstCol="1" bandRow="1">
                <a:tableStyleId>{5940675A-B579-460E-94D1-54222C63F5DA}</a:tableStyleId>
              </a:tblPr>
              <a:tblGrid>
                <a:gridCol w="535635">
                  <a:extLst>
                    <a:ext uri="{9D8B030D-6E8A-4147-A177-3AD203B41FA5}">
                      <a16:colId xmlns:a16="http://schemas.microsoft.com/office/drawing/2014/main" val="4054310805"/>
                    </a:ext>
                  </a:extLst>
                </a:gridCol>
                <a:gridCol w="7351065">
                  <a:extLst>
                    <a:ext uri="{9D8B030D-6E8A-4147-A177-3AD203B41FA5}">
                      <a16:colId xmlns:a16="http://schemas.microsoft.com/office/drawing/2014/main" val="399299819"/>
                    </a:ext>
                  </a:extLst>
                </a:gridCol>
              </a:tblGrid>
              <a:tr h="219856">
                <a:tc>
                  <a:txBody>
                    <a:bodyPr/>
                    <a:lstStyle/>
                    <a:p>
                      <a:pPr marL="228600">
                        <a:lnSpc>
                          <a:spcPct val="115000"/>
                        </a:lnSpc>
                        <a:spcAft>
                          <a:spcPts val="0"/>
                        </a:spcAft>
                      </a:pPr>
                      <a:r>
                        <a:rPr lang="en-IN" sz="1600">
                          <a:effectLst/>
                        </a:rPr>
                        <a:t> </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67945" algn="just">
                        <a:lnSpc>
                          <a:spcPts val="1335"/>
                        </a:lnSpc>
                        <a:spcAft>
                          <a:spcPts val="0"/>
                        </a:spcAft>
                      </a:pPr>
                      <a:r>
                        <a:rPr lang="en-IN" sz="1600" b="1" dirty="0" err="1">
                          <a:effectLst/>
                        </a:rPr>
                        <a:t>Practicals</a:t>
                      </a:r>
                      <a:endParaRPr lang="en-IN"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8178286"/>
                  </a:ext>
                </a:extLst>
              </a:tr>
              <a:tr h="219856">
                <a:tc>
                  <a:txBody>
                    <a:bodyPr/>
                    <a:lstStyle/>
                    <a:p>
                      <a:pPr marL="0" lvl="0" indent="0" algn="ctr">
                        <a:lnSpc>
                          <a:spcPct val="115000"/>
                        </a:lnSpc>
                        <a:spcAft>
                          <a:spcPts val="0"/>
                        </a:spcAft>
                        <a:buFontTx/>
                        <a:buNone/>
                      </a:pPr>
                      <a:r>
                        <a:rPr lang="en-IN" sz="1600" dirty="0">
                          <a:effectLst/>
                        </a:rPr>
                        <a:t> 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To get acquinted with university extension system.</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9280345"/>
                  </a:ext>
                </a:extLst>
              </a:tr>
              <a:tr h="219856">
                <a:tc>
                  <a:txBody>
                    <a:bodyPr/>
                    <a:lstStyle/>
                    <a:p>
                      <a:pPr marL="0" lvl="0" indent="0" algn="ctr">
                        <a:lnSpc>
                          <a:spcPct val="115000"/>
                        </a:lnSpc>
                        <a:spcAft>
                          <a:spcPts val="0"/>
                        </a:spcAft>
                        <a:buFontTx/>
                        <a:buNone/>
                      </a:pPr>
                      <a:r>
                        <a:rPr lang="en-IN" sz="1600" dirty="0">
                          <a:effectLst/>
                        </a:rPr>
                        <a:t> 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dirty="0">
                          <a:effectLst/>
                        </a:rPr>
                        <a:t>Group discussion-exercise</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6648521"/>
                  </a:ext>
                </a:extLst>
              </a:tr>
              <a:tr h="219856">
                <a:tc>
                  <a:txBody>
                    <a:bodyPr/>
                    <a:lstStyle/>
                    <a:p>
                      <a:pPr marL="0" lvl="0" indent="0" algn="ctr">
                        <a:lnSpc>
                          <a:spcPct val="115000"/>
                        </a:lnSpc>
                        <a:spcAft>
                          <a:spcPts val="0"/>
                        </a:spcAft>
                        <a:buFontTx/>
                        <a:buNone/>
                      </a:pPr>
                      <a:r>
                        <a:rPr lang="en-IN" sz="1600" dirty="0">
                          <a:effectLst/>
                        </a:rPr>
                        <a:t> 3</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Identification of rural leaders in village situation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8497940"/>
                  </a:ext>
                </a:extLst>
              </a:tr>
              <a:tr h="453392">
                <a:tc>
                  <a:txBody>
                    <a:bodyPr/>
                    <a:lstStyle/>
                    <a:p>
                      <a:pPr marL="0" lvl="0" indent="0" algn="ctr">
                        <a:lnSpc>
                          <a:spcPct val="115000"/>
                        </a:lnSpc>
                        <a:spcAft>
                          <a:spcPts val="0"/>
                        </a:spcAft>
                        <a:buFontTx/>
                        <a:buNone/>
                      </a:pPr>
                      <a:r>
                        <a:rPr lang="en-IN" sz="1600" dirty="0">
                          <a:effectLst/>
                        </a:rPr>
                        <a:t> 4</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Preparation of extension literature(leaflet, booklet, folder, pamphlet new stories and success stories)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8145536"/>
                  </a:ext>
                </a:extLst>
              </a:tr>
              <a:tr h="219856">
                <a:tc>
                  <a:txBody>
                    <a:bodyPr/>
                    <a:lstStyle/>
                    <a:p>
                      <a:pPr marL="0" lvl="0" indent="0" algn="ctr">
                        <a:lnSpc>
                          <a:spcPct val="115000"/>
                        </a:lnSpc>
                        <a:spcAft>
                          <a:spcPts val="0"/>
                        </a:spcAft>
                        <a:buFontTx/>
                        <a:buNone/>
                      </a:pPr>
                      <a:r>
                        <a:rPr lang="en-IN" sz="1600" dirty="0">
                          <a:effectLst/>
                        </a:rPr>
                        <a:t> 5</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Presentation skills exercise</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9865150"/>
                  </a:ext>
                </a:extLst>
              </a:tr>
              <a:tr h="219856">
                <a:tc>
                  <a:txBody>
                    <a:bodyPr/>
                    <a:lstStyle/>
                    <a:p>
                      <a:pPr marL="0" lvl="0" indent="0" algn="ctr">
                        <a:lnSpc>
                          <a:spcPct val="115000"/>
                        </a:lnSpc>
                        <a:spcAft>
                          <a:spcPts val="0"/>
                        </a:spcAft>
                        <a:buFontTx/>
                        <a:buNone/>
                      </a:pPr>
                      <a:r>
                        <a:rPr lang="en-IN" sz="1600" dirty="0">
                          <a:effectLst/>
                        </a:rPr>
                        <a:t> 6</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Micro teaching exercise</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5888254"/>
                  </a:ext>
                </a:extLst>
              </a:tr>
              <a:tr h="219856">
                <a:tc>
                  <a:txBody>
                    <a:bodyPr/>
                    <a:lstStyle/>
                    <a:p>
                      <a:pPr marL="0" lvl="0" indent="0" algn="ctr">
                        <a:lnSpc>
                          <a:spcPct val="115000"/>
                        </a:lnSpc>
                        <a:spcAft>
                          <a:spcPts val="0"/>
                        </a:spcAft>
                        <a:buFontTx/>
                        <a:buNone/>
                      </a:pPr>
                      <a:r>
                        <a:rPr lang="en-IN" sz="1600" dirty="0">
                          <a:effectLst/>
                        </a:rPr>
                        <a:t> 7</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Visit to village to understand the problems being encountered by the villagers/farmers</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5127963"/>
                  </a:ext>
                </a:extLst>
              </a:tr>
              <a:tr h="453392">
                <a:tc>
                  <a:txBody>
                    <a:bodyPr/>
                    <a:lstStyle/>
                    <a:p>
                      <a:pPr marL="0" lvl="0" indent="0" algn="ctr">
                        <a:lnSpc>
                          <a:spcPct val="115000"/>
                        </a:lnSpc>
                        <a:spcAft>
                          <a:spcPts val="0"/>
                        </a:spcAft>
                        <a:buFontTx/>
                        <a:buNone/>
                      </a:pPr>
                      <a:r>
                        <a:rPr lang="en-IN" sz="1600" dirty="0">
                          <a:effectLst/>
                        </a:rPr>
                        <a:t> 8</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To study organization and functioning of DRD/PRI and other development departments at district level</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7420452"/>
                  </a:ext>
                </a:extLst>
              </a:tr>
              <a:tr h="219856">
                <a:tc>
                  <a:txBody>
                    <a:bodyPr/>
                    <a:lstStyle/>
                    <a:p>
                      <a:pPr marL="0" lvl="0" indent="0" algn="ctr">
                        <a:lnSpc>
                          <a:spcPct val="115000"/>
                        </a:lnSpc>
                        <a:spcAft>
                          <a:spcPts val="0"/>
                        </a:spcAft>
                        <a:buFontTx/>
                        <a:buNone/>
                      </a:pPr>
                      <a:r>
                        <a:rPr lang="en-IN" sz="1600" dirty="0">
                          <a:effectLst/>
                        </a:rPr>
                        <a:t> 9</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Visit to NGO/FO/FPO and learning from their experience in rural development</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9831924"/>
                  </a:ext>
                </a:extLst>
              </a:tr>
              <a:tr h="219856">
                <a:tc>
                  <a:txBody>
                    <a:bodyPr/>
                    <a:lstStyle/>
                    <a:p>
                      <a:pPr marL="0" lvl="0" indent="0" algn="ctr">
                        <a:lnSpc>
                          <a:spcPct val="115000"/>
                        </a:lnSpc>
                        <a:spcAft>
                          <a:spcPts val="0"/>
                        </a:spcAft>
                        <a:buFontTx/>
                        <a:buNone/>
                      </a:pPr>
                      <a:r>
                        <a:rPr lang="en-IN" sz="1600" dirty="0">
                          <a:effectLst/>
                        </a:rPr>
                        <a:t> 10</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Understanding PRA techniques and their application in village development planning</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4780384"/>
                  </a:ext>
                </a:extLst>
              </a:tr>
              <a:tr h="219856">
                <a:tc>
                  <a:txBody>
                    <a:bodyPr/>
                    <a:lstStyle/>
                    <a:p>
                      <a:pPr marL="0" lvl="0" indent="0" algn="ctr">
                        <a:lnSpc>
                          <a:spcPct val="115000"/>
                        </a:lnSpc>
                        <a:spcAft>
                          <a:spcPts val="0"/>
                        </a:spcAft>
                        <a:buFontTx/>
                        <a:buNone/>
                      </a:pPr>
                      <a:r>
                        <a:rPr lang="en-IN" sz="1600" dirty="0">
                          <a:effectLst/>
                        </a:rPr>
                        <a:t> 11</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Exposure to mass media</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5900933"/>
                  </a:ext>
                </a:extLst>
              </a:tr>
              <a:tr h="453392">
                <a:tc>
                  <a:txBody>
                    <a:bodyPr/>
                    <a:lstStyle/>
                    <a:p>
                      <a:pPr marL="0" lvl="0" indent="0" algn="ctr">
                        <a:lnSpc>
                          <a:spcPct val="115000"/>
                        </a:lnSpc>
                        <a:spcAft>
                          <a:spcPts val="0"/>
                        </a:spcAft>
                        <a:buFontTx/>
                        <a:buNone/>
                      </a:pPr>
                      <a:r>
                        <a:rPr lang="en-IN" sz="1600" dirty="0">
                          <a:effectLst/>
                        </a:rPr>
                        <a:t> 12</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a:effectLst/>
                        </a:rPr>
                        <a:t>Visit to community radio and television studio for understanding the process of programme production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495335"/>
                  </a:ext>
                </a:extLst>
              </a:tr>
              <a:tr h="453392">
                <a:tc>
                  <a:txBody>
                    <a:bodyPr/>
                    <a:lstStyle/>
                    <a:p>
                      <a:pPr marL="0" lvl="0" indent="0" algn="ctr">
                        <a:lnSpc>
                          <a:spcPct val="115000"/>
                        </a:lnSpc>
                        <a:spcAft>
                          <a:spcPts val="0"/>
                        </a:spcAft>
                        <a:buFontTx/>
                        <a:buNone/>
                      </a:pPr>
                      <a:r>
                        <a:rPr lang="en-IN" sz="1600" dirty="0">
                          <a:effectLst/>
                        </a:rPr>
                        <a:t> 13</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1600" dirty="0">
                          <a:effectLst/>
                        </a:rPr>
                        <a:t>Script writing, writing for print and electronic media, developing script for radio and television.</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0288747"/>
                  </a:ext>
                </a:extLst>
              </a:tr>
            </a:tbl>
          </a:graphicData>
        </a:graphic>
      </p:graphicFrame>
    </p:spTree>
    <p:extLst>
      <p:ext uri="{BB962C8B-B14F-4D97-AF65-F5344CB8AC3E}">
        <p14:creationId xmlns:p14="http://schemas.microsoft.com/office/powerpoint/2010/main" val="508428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3720</Words>
  <Application>Microsoft Office PowerPoint</Application>
  <PresentationFormat>On-screen Show (4:3)</PresentationFormat>
  <Paragraphs>417</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SimSun</vt:lpstr>
      <vt:lpstr>Arial</vt:lpstr>
      <vt:lpstr>Calibri</vt:lpstr>
      <vt:lpstr>Calibri Light</vt:lpstr>
      <vt:lpstr>Times New Roman</vt:lpstr>
      <vt:lpstr>Office Theme</vt:lpstr>
      <vt:lpstr>VI Deans Committee Extended Course Outlines</vt:lpstr>
      <vt:lpstr>SAEX 111 (1+1): Communication Skills  </vt:lpstr>
      <vt:lpstr>SAEX 111 (1+1): Communication Skills </vt:lpstr>
      <vt:lpstr>SAEX 111 (1+1): Communication Skills </vt:lpstr>
      <vt:lpstr>SAEX 112 (2+0): Rural Sociology and Education Psychology  </vt:lpstr>
      <vt:lpstr>SAEX 121 (1+1): Personality Development </vt:lpstr>
      <vt:lpstr>SAEX 121 (1+1): Personality Development </vt:lpstr>
      <vt:lpstr>SAEX 211 (1+1): Fundamentals of Extension Education </vt:lpstr>
      <vt:lpstr>SAEX 211 (1+1): Fundamentals of Extension Education </vt:lpstr>
      <vt:lpstr>Entrepreneurship Development and Business Management 3(2+1)</vt:lpstr>
      <vt:lpstr>SMDC 211 Entrepreneurship Development and Business Management   (2+1) - 1/3rd Portion</vt:lpstr>
      <vt:lpstr> SAEX 411 (3+1): Agricultural Journalism </vt:lpstr>
      <vt:lpstr> SAEX 411 (3+1): Agricultural Journalism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 Deans Committee Extended Course Outlines</dc:title>
  <dc:creator>Admin</dc:creator>
  <cp:lastModifiedBy>Admin</cp:lastModifiedBy>
  <cp:revision>18</cp:revision>
  <cp:lastPrinted>2025-02-25T06:51:57Z</cp:lastPrinted>
  <dcterms:created xsi:type="dcterms:W3CDTF">2025-02-18T03:34:11Z</dcterms:created>
  <dcterms:modified xsi:type="dcterms:W3CDTF">2025-03-17T05:24:11Z</dcterms:modified>
</cp:coreProperties>
</file>