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3" r:id="rId2"/>
    <p:sldId id="354" r:id="rId3"/>
    <p:sldId id="355" r:id="rId4"/>
    <p:sldId id="379" r:id="rId5"/>
    <p:sldId id="344" r:id="rId6"/>
    <p:sldId id="436" r:id="rId7"/>
    <p:sldId id="381" r:id="rId8"/>
    <p:sldId id="262" r:id="rId9"/>
    <p:sldId id="263" r:id="rId10"/>
    <p:sldId id="277" r:id="rId11"/>
    <p:sldId id="286" r:id="rId12"/>
    <p:sldId id="383" r:id="rId13"/>
    <p:sldId id="272" r:id="rId14"/>
    <p:sldId id="283" r:id="rId15"/>
    <p:sldId id="285" r:id="rId16"/>
    <p:sldId id="269" r:id="rId17"/>
    <p:sldId id="270" r:id="rId18"/>
    <p:sldId id="282" r:id="rId19"/>
    <p:sldId id="284" r:id="rId20"/>
    <p:sldId id="271" r:id="rId21"/>
    <p:sldId id="273" r:id="rId22"/>
    <p:sldId id="274" r:id="rId23"/>
    <p:sldId id="275" r:id="rId24"/>
    <p:sldId id="316" r:id="rId25"/>
    <p:sldId id="314" r:id="rId26"/>
    <p:sldId id="315" r:id="rId27"/>
    <p:sldId id="290" r:id="rId28"/>
    <p:sldId id="437" r:id="rId29"/>
    <p:sldId id="318" r:id="rId30"/>
    <p:sldId id="362" r:id="rId31"/>
    <p:sldId id="363" r:id="rId32"/>
    <p:sldId id="364" r:id="rId33"/>
    <p:sldId id="365" r:id="rId34"/>
    <p:sldId id="377" r:id="rId35"/>
    <p:sldId id="373" r:id="rId36"/>
    <p:sldId id="374" r:id="rId37"/>
    <p:sldId id="432" r:id="rId38"/>
    <p:sldId id="415" r:id="rId39"/>
    <p:sldId id="450" r:id="rId40"/>
    <p:sldId id="418" r:id="rId41"/>
    <p:sldId id="419" r:id="rId42"/>
    <p:sldId id="420" r:id="rId43"/>
    <p:sldId id="421" r:id="rId44"/>
    <p:sldId id="422" r:id="rId45"/>
    <p:sldId id="423" r:id="rId46"/>
    <p:sldId id="427" r:id="rId47"/>
    <p:sldId id="428" r:id="rId48"/>
    <p:sldId id="407" r:id="rId49"/>
    <p:sldId id="337" r:id="rId50"/>
    <p:sldId id="429" r:id="rId51"/>
    <p:sldId id="409" r:id="rId52"/>
    <p:sldId id="430" r:id="rId53"/>
    <p:sldId id="411" r:id="rId54"/>
    <p:sldId id="451" r:id="rId55"/>
    <p:sldId id="340" r:id="rId56"/>
    <p:sldId id="413" r:id="rId57"/>
    <p:sldId id="414" r:id="rId58"/>
    <p:sldId id="452" r:id="rId59"/>
    <p:sldId id="445" r:id="rId60"/>
    <p:sldId id="446" r:id="rId61"/>
    <p:sldId id="447" r:id="rId62"/>
    <p:sldId id="433" r:id="rId63"/>
    <p:sldId id="434" r:id="rId64"/>
    <p:sldId id="392" r:id="rId65"/>
    <p:sldId id="393" r:id="rId66"/>
    <p:sldId id="394" r:id="rId67"/>
    <p:sldId id="395" r:id="rId68"/>
    <p:sldId id="396" r:id="rId69"/>
    <p:sldId id="397" r:id="rId70"/>
    <p:sldId id="398" r:id="rId71"/>
    <p:sldId id="324" r:id="rId72"/>
    <p:sldId id="325" r:id="rId73"/>
    <p:sldId id="435" r:id="rId74"/>
    <p:sldId id="399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0033CC"/>
    <a:srgbClr val="000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384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9403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334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687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5504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849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881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297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4151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728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136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95C2-6767-4F69-8422-AF1D965531B6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27781-D536-4CB8-AFDF-7722E7C03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8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7" Type="http://schemas.openxmlformats.org/officeDocument/2006/relationships/image" Target="../media/image69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gif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jpeg"/><Relationship Id="rId4" Type="http://schemas.openxmlformats.org/officeDocument/2006/relationships/image" Target="../media/image11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4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F71E5-B859-4189-ABAB-7334B4219193}" type="slidenum">
              <a:rPr lang="ar-SA"/>
              <a:pPr/>
              <a:t>1</a:t>
            </a:fld>
            <a:endParaRPr lang="fr-CA"/>
          </a:p>
        </p:txBody>
      </p:sp>
      <p:sp>
        <p:nvSpPr>
          <p:cNvPr id="278530" name="Title 1"/>
          <p:cNvSpPr>
            <a:spLocks noGrp="1"/>
          </p:cNvSpPr>
          <p:nvPr>
            <p:ph type="title" idx="429496729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IN" smtClean="0"/>
          </a:p>
        </p:txBody>
      </p:sp>
      <p:pic>
        <p:nvPicPr>
          <p:cNvPr id="16387" name="Picture 2" descr="C:\Users\Bangarappa\Desktop\free-easter-powerpoint-background-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352" y="15876"/>
            <a:ext cx="12185649" cy="6842125"/>
          </a:xfrm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3659717" y="2492375"/>
            <a:ext cx="5892800" cy="857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Bookman Old Style"/>
              </a:rPr>
              <a:t>WELCOME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310DB-6D2B-4C59-B96E-2502A37CCAC1}" type="slidenum">
              <a:rPr lang="ar-SA"/>
              <a:pPr/>
              <a:t>2</a:t>
            </a:fld>
            <a:endParaRPr lang="fr-CA"/>
          </a:p>
        </p:txBody>
      </p:sp>
      <p:sp>
        <p:nvSpPr>
          <p:cNvPr id="2" name="Slide Number Placeholder 1"/>
          <p:cNvSpPr txBox="1">
            <a:spLocks noGrp="1"/>
          </p:cNvSpPr>
          <p:nvPr/>
        </p:nvSpPr>
        <p:spPr>
          <a:xfrm>
            <a:off x="10938934" y="6477000"/>
            <a:ext cx="977900" cy="274638"/>
          </a:xfrm>
          <a:prstGeom prst="rect">
            <a:avLst/>
          </a:prstGeom>
          <a:noFill/>
        </p:spPr>
        <p:txBody>
          <a:bodyPr bIns="0" anchor="b"/>
          <a:lstStyle/>
          <a:p>
            <a:pPr algn="r"/>
            <a:fld id="{D4AFED5B-A9B3-4D68-8FE4-E68033628D28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2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18435" name="Picture 2" descr="C:\Users\Bangarappa\Desktop\images for seminar\imagesCAZIE6K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2617" y="0"/>
            <a:ext cx="12384617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4368801" y="1198564"/>
            <a:ext cx="29760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66"/>
                </a:solidFill>
                <a:latin typeface="Bookman Old Style" pitchFamily="18" charset="0"/>
                <a:cs typeface="Arial" charset="0"/>
              </a:rPr>
              <a:t>Seminar-I</a:t>
            </a:r>
            <a:endParaRPr lang="en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56817" y="4724401"/>
            <a:ext cx="5520267" cy="15388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Presented by, </a:t>
            </a:r>
          </a:p>
          <a:p>
            <a:pPr lvl="1" algn="ctr"/>
            <a:r>
              <a:rPr lang="en-US" sz="2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Suresh </a:t>
            </a:r>
            <a:r>
              <a:rPr lang="en-US" sz="2800" b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D.K.</a:t>
            </a:r>
            <a:endParaRPr lang="en-US" sz="2800" b="1" dirty="0" smtClean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lvl="1" algn="ctr"/>
            <a:r>
              <a:rPr lang="en-US" sz="2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PALB-4023</a:t>
            </a:r>
          </a:p>
          <a:p>
            <a:pPr algn="ctr">
              <a:defRPr/>
            </a:pP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 rot="20899067">
            <a:off x="369856" y="2118726"/>
            <a:ext cx="1110688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6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Theoretical Orientation in Social Sciences  </a:t>
            </a:r>
            <a:endParaRPr lang="en-US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268-2474-4840-9CBF-5430FFB71604}" type="slidenum">
              <a:rPr lang="ar-SA"/>
              <a:pPr/>
              <a:t>3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575"/>
            <a:ext cx="10972800" cy="1252538"/>
          </a:xfrm>
        </p:spPr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0938934" y="6477000"/>
            <a:ext cx="977900" cy="274638"/>
          </a:xfrm>
          <a:prstGeom prst="rect">
            <a:avLst/>
          </a:prstGeom>
          <a:noFill/>
        </p:spPr>
        <p:txBody>
          <a:bodyPr bIns="0" anchor="b"/>
          <a:lstStyle/>
          <a:p>
            <a:pPr algn="r"/>
            <a:fld id="{6410EF40-6F68-4147-B899-D59C99B212CB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3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20485" name="Picture 2" descr="C:\Users\Bangarappa\Desktop\images for seminar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3933" y="-120650"/>
            <a:ext cx="12335933" cy="718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407833" y="404813"/>
            <a:ext cx="7969251" cy="58420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Short take of seminar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4701" y="1533808"/>
            <a:ext cx="9791700" cy="47890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Introduction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Objectives of the seminar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Concept of theory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Theoretical orientation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Application of theory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Conclusion </a:t>
            </a:r>
          </a:p>
          <a:p>
            <a:pPr marL="457200" indent="-457200">
              <a:lnSpc>
                <a:spcPct val="90000"/>
              </a:lnSpc>
              <a:buClr>
                <a:schemeClr val="bg1"/>
              </a:buClr>
              <a:buFontTx/>
              <a:buBlip>
                <a:blip r:embed="rId4"/>
              </a:buBlip>
              <a:defRPr/>
            </a:pPr>
            <a:endParaRPr lang="en-US" sz="2800" dirty="0" smtClean="0">
              <a:solidFill>
                <a:srgbClr val="FF0066"/>
              </a:solidFill>
              <a:latin typeface="Bookman Old Style" pitchFamily="18" charset="0"/>
            </a:endParaRPr>
          </a:p>
          <a:p>
            <a:pPr marL="457200" indent="-457200">
              <a:buFontTx/>
              <a:buBlip>
                <a:blip r:embed="rId4"/>
              </a:buBlip>
              <a:defRPr/>
            </a:pPr>
            <a:endParaRPr lang="en-IN" sz="2800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suri Ph.D\images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06669" y="554463"/>
            <a:ext cx="10515600" cy="62795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Introduction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9448" y="1403130"/>
            <a:ext cx="108939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There is nothing so practical as a good theory - </a:t>
            </a:r>
            <a:r>
              <a:rPr lang="en-US" sz="2800" b="1" dirty="0" smtClean="0">
                <a:latin typeface="Bookman Old Style" pitchFamily="18" charset="0"/>
              </a:rPr>
              <a:t>Kurt </a:t>
            </a:r>
            <a:r>
              <a:rPr lang="en-US" sz="2800" b="1" dirty="0" err="1" smtClean="0">
                <a:latin typeface="Bookman Old Style" pitchFamily="18" charset="0"/>
              </a:rPr>
              <a:t>Lewin</a:t>
            </a:r>
            <a:endParaRPr lang="en-US" sz="2800" b="1" dirty="0" smtClean="0">
              <a:latin typeface="Bookman Old Style" pitchFamily="18" charset="0"/>
            </a:endParaRPr>
          </a:p>
          <a:p>
            <a:pPr algn="just"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Without theories??</a:t>
            </a:r>
          </a:p>
          <a:p>
            <a:pPr algn="just"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Theories and observations</a:t>
            </a:r>
          </a:p>
          <a:p>
            <a:pPr algn="just"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Inductive research and deductive research</a:t>
            </a:r>
          </a:p>
          <a:p>
            <a:pPr algn="just"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</a:endParaRPr>
          </a:p>
          <a:p>
            <a:pPr algn="just"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Reality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</a:rPr>
              <a:t>!!!!</a:t>
            </a:r>
          </a:p>
          <a:p>
            <a:endParaRPr lang="en-US" sz="2800" dirty="0"/>
          </a:p>
        </p:txBody>
      </p:sp>
      <p:pic>
        <p:nvPicPr>
          <p:cNvPr id="7" name="Picture 3" descr="D:\suri Ph.D\download 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51908" y="2338716"/>
            <a:ext cx="2190750" cy="2085975"/>
          </a:xfrm>
          <a:prstGeom prst="rect">
            <a:avLst/>
          </a:prstGeom>
          <a:noFill/>
        </p:spPr>
      </p:pic>
      <p:pic>
        <p:nvPicPr>
          <p:cNvPr id="8194" name="Picture 2" descr="D:\suri Ph.D\soori 1st seminar\final materials\download (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9286" y="4502862"/>
            <a:ext cx="2600325" cy="1762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372" y="774914"/>
            <a:ext cx="11288110" cy="52475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Bookman Old Style" pitchFamily="18" charset="0"/>
              </a:rPr>
              <a:t>Mountains of data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ookman Old Style" pitchFamily="18" charset="0"/>
              </a:rPr>
              <a:t>“</a:t>
            </a:r>
            <a:r>
              <a:rPr lang="en-US" dirty="0">
                <a:latin typeface="Bookman Old Style" panose="02050604050505020204" pitchFamily="18" charset="0"/>
              </a:rPr>
              <a:t>Theory guides research then research builds theory”- </a:t>
            </a:r>
            <a:r>
              <a:rPr lang="en-US" b="1" dirty="0" err="1">
                <a:latin typeface="Bookman Old Style" panose="02050604050505020204" pitchFamily="18" charset="0"/>
              </a:rPr>
              <a:t>Walizer</a:t>
            </a:r>
            <a:r>
              <a:rPr lang="en-US" b="1" dirty="0">
                <a:latin typeface="Bookman Old Style" panose="02050604050505020204" pitchFamily="18" charset="0"/>
              </a:rPr>
              <a:t> and </a:t>
            </a:r>
            <a:r>
              <a:rPr lang="en-US" b="1" dirty="0" err="1">
                <a:latin typeface="Bookman Old Style" panose="02050604050505020204" pitchFamily="18" charset="0"/>
              </a:rPr>
              <a:t>Wienir</a:t>
            </a:r>
            <a:endParaRPr lang="en-US" b="1" dirty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Basic aim of science??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Facts and theories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Data, facts and theories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Bookman Old Style" panose="02050604050505020204" pitchFamily="18" charset="0"/>
            </a:endParaRPr>
          </a:p>
        </p:txBody>
      </p:sp>
      <p:pic>
        <p:nvPicPr>
          <p:cNvPr id="3075" name="Picture 3" descr="D:\suri Ph.D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6556" y="3405517"/>
            <a:ext cx="3628361" cy="2522318"/>
          </a:xfrm>
          <a:prstGeom prst="rect">
            <a:avLst/>
          </a:prstGeom>
          <a:noFill/>
        </p:spPr>
      </p:pic>
      <p:pic>
        <p:nvPicPr>
          <p:cNvPr id="7170" name="Picture 2" descr="D:\suri Ph.D\soori 1st seminar\final materials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63100" y="0"/>
            <a:ext cx="2628900" cy="1308538"/>
          </a:xfrm>
          <a:prstGeom prst="rect">
            <a:avLst/>
          </a:prstGeom>
          <a:noFill/>
        </p:spPr>
      </p:pic>
      <p:pic>
        <p:nvPicPr>
          <p:cNvPr id="7171" name="Picture 3" descr="D:\suri Ph.D\soori 1st seminar\final materials\download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903" y="5257800"/>
            <a:ext cx="2847975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3978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suri Ph.D\blocks_Frame_ppt_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91055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Objectives of the Seminar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0621" y="1881896"/>
            <a:ext cx="10737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To know the concept of theory 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To know the theoretical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orientation in social sciences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To know the application of theory in social sciences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AE1879-E1B1-4E21-96D9-C60D8AEEC8DA}" type="slidenum">
              <a:rPr lang="ar-SA"/>
              <a:pPr/>
              <a:t>7</a:t>
            </a:fld>
            <a:endParaRPr lang="fr-CA"/>
          </a:p>
        </p:txBody>
      </p:sp>
      <p:sp>
        <p:nvSpPr>
          <p:cNvPr id="21507" name="Slide Number Placeholder 1"/>
          <p:cNvSpPr txBox="1">
            <a:spLocks noGrp="1"/>
          </p:cNvSpPr>
          <p:nvPr/>
        </p:nvSpPr>
        <p:spPr bwMode="auto">
          <a:xfrm>
            <a:off x="10938934" y="6477000"/>
            <a:ext cx="977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b"/>
          <a:lstStyle/>
          <a:p>
            <a:pPr algn="r"/>
            <a:fld id="{BAE3D10E-4580-4C04-A63B-48473C00EF19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7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21508" name="Picture 2" descr="C:\Users\Bangarappa\Desktop\images for seminar\imagesCARUM9X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1299" y="-100013"/>
            <a:ext cx="12577233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70531" y="2841211"/>
            <a:ext cx="10365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The Concept of 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Theory 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676"/>
            <a:ext cx="10515600" cy="6635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Theory ????</a:t>
            </a:r>
            <a:endParaRPr lang="en-US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7250"/>
            <a:ext cx="10515600" cy="554355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man Old Style" panose="02050604050505020204" pitchFamily="18" charset="0"/>
                <a:cs typeface="Times New Roman" pitchFamily="18" charset="0"/>
              </a:rPr>
              <a:t>Greek </a:t>
            </a:r>
            <a:endParaRPr lang="en-US" sz="2400" dirty="0"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“</a:t>
            </a:r>
            <a:r>
              <a:rPr lang="en-IN" sz="2400" b="1" dirty="0" err="1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Theoria</a:t>
            </a:r>
            <a:r>
              <a:rPr lang="en-IN" sz="24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” </a:t>
            </a:r>
            <a:r>
              <a:rPr lang="en-IN" sz="24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= </a:t>
            </a:r>
            <a:r>
              <a:rPr lang="en-IN" sz="2400" dirty="0" smtClean="0">
                <a:latin typeface="Bookman Old Style" panose="02050604050505020204" pitchFamily="18" charset="0"/>
                <a:cs typeface="Times New Roman" pitchFamily="18" charset="0"/>
              </a:rPr>
              <a:t>looking </a:t>
            </a:r>
            <a:r>
              <a:rPr lang="en-IN" sz="2400" dirty="0">
                <a:latin typeface="Bookman Old Style" panose="02050604050505020204" pitchFamily="18" charset="0"/>
                <a:cs typeface="Times New Roman" pitchFamily="18" charset="0"/>
              </a:rPr>
              <a:t>at</a:t>
            </a:r>
            <a:r>
              <a:rPr lang="en-IN" sz="2400" dirty="0" smtClean="0">
                <a:latin typeface="Bookman Old Style" panose="02050604050505020204" pitchFamily="18" charset="0"/>
                <a:cs typeface="Times New Roman" pitchFamily="18" charset="0"/>
              </a:rPr>
              <a:t>, seeing, viewing or  beholding a vision that yields understanding</a:t>
            </a:r>
            <a:endParaRPr lang="en-IN" sz="2400" dirty="0">
              <a:latin typeface="Bookman Old Style" panose="02050604050505020204" pitchFamily="18" charset="0"/>
              <a:cs typeface="Times New Roman" pitchFamily="18" charset="0"/>
            </a:endParaRPr>
          </a:p>
          <a:p>
            <a:pPr marL="57150" indent="0" algn="just">
              <a:lnSpc>
                <a:spcPct val="100000"/>
              </a:lnSpc>
              <a:buNone/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man Old Style" panose="02050604050505020204" pitchFamily="18" charset="0"/>
              </a:rPr>
              <a:t>An idea or set of ideas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man Old Style" panose="02050604050505020204" pitchFamily="18" charset="0"/>
              </a:rPr>
              <a:t> The analysis of a set of facts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man Old Style" panose="02050604050505020204" pitchFamily="18" charset="0"/>
              </a:rPr>
              <a:t>Ex: Oil floats on water, rock sinks in water due to specific gravity</a:t>
            </a:r>
          </a:p>
        </p:txBody>
      </p:sp>
      <p:pic>
        <p:nvPicPr>
          <p:cNvPr id="5123" name="Picture 3" descr="D:\suri Ph.D\soori 1st seminar\final materials\download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49484" y="2552865"/>
            <a:ext cx="2114550" cy="2162175"/>
          </a:xfrm>
          <a:prstGeom prst="rect">
            <a:avLst/>
          </a:prstGeom>
          <a:noFill/>
        </p:spPr>
      </p:pic>
      <p:pic>
        <p:nvPicPr>
          <p:cNvPr id="5124" name="Picture 4" descr="D:\suri Ph.D\soori 1st seminar\final materials\images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4092" y="320402"/>
            <a:ext cx="3600450" cy="1266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2467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8" y="210381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Definition </a:t>
            </a:r>
            <a:endParaRPr lang="en-US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683" y="1474197"/>
            <a:ext cx="10660117" cy="4951827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         It is </a:t>
            </a:r>
            <a:r>
              <a:rPr lang="en-US" sz="2400" dirty="0">
                <a:latin typeface="Bookman Old Style" pitchFamily="18" charset="0"/>
              </a:rPr>
              <a:t>a set of interrelated </a:t>
            </a:r>
            <a:r>
              <a:rPr lang="en-US" sz="2400" dirty="0" smtClean="0">
                <a:latin typeface="Bookman Old Style" pitchFamily="18" charset="0"/>
              </a:rPr>
              <a:t>concepts, definitions and </a:t>
            </a:r>
            <a:r>
              <a:rPr lang="en-US" sz="2400" dirty="0">
                <a:latin typeface="Bookman Old Style" pitchFamily="18" charset="0"/>
              </a:rPr>
              <a:t>propositions that presents a systematic view of phenomena by specifying relations among </a:t>
            </a:r>
            <a:r>
              <a:rPr lang="en-US" sz="2400" dirty="0" smtClean="0">
                <a:latin typeface="Bookman Old Style" pitchFamily="18" charset="0"/>
              </a:rPr>
              <a:t>variables </a:t>
            </a:r>
            <a:r>
              <a:rPr lang="en-US" sz="2400" dirty="0">
                <a:latin typeface="Bookman Old Style" pitchFamily="18" charset="0"/>
              </a:rPr>
              <a:t>with the purpose of explaining, </a:t>
            </a:r>
            <a:r>
              <a:rPr lang="en-US" sz="2400" dirty="0" smtClean="0">
                <a:latin typeface="Bookman Old Style" pitchFamily="18" charset="0"/>
              </a:rPr>
              <a:t>predicting </a:t>
            </a:r>
            <a:r>
              <a:rPr lang="en-US" sz="2400" dirty="0">
                <a:latin typeface="Bookman Old Style" pitchFamily="18" charset="0"/>
              </a:rPr>
              <a:t>and controlling the </a:t>
            </a:r>
            <a:r>
              <a:rPr lang="en-US" sz="2400" dirty="0" smtClean="0">
                <a:latin typeface="Bookman Old Style" pitchFamily="18" charset="0"/>
              </a:rPr>
              <a:t>phenomena</a:t>
            </a:r>
          </a:p>
          <a:p>
            <a:pPr marL="0" indent="0" algn="just">
              <a:buNone/>
            </a:pPr>
            <a:r>
              <a:rPr lang="en-US" sz="2400" dirty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						</a:t>
            </a:r>
            <a:r>
              <a:rPr lang="en-US" sz="2400" b="1" dirty="0" smtClean="0">
                <a:latin typeface="Bookman Old Style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Bookman Old Style" pitchFamily="18" charset="0"/>
              </a:rPr>
              <a:t>(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F.N.Kerlinger,1966)</a:t>
            </a:r>
          </a:p>
          <a:p>
            <a:pPr marL="0" indent="0" algn="just">
              <a:buNone/>
            </a:pPr>
            <a:endParaRPr lang="en-IN" sz="2400" b="1" dirty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        “A scientific theory is a system of constructs (concepts) and propositions (relationships between those constructs) that collectively presents a logical, systematic, and coherent explanation of a phenomenon of interest within some assumptions and boundary conditions”</a:t>
            </a:r>
          </a:p>
          <a:p>
            <a:pPr lvl="2" algn="just">
              <a:buNone/>
            </a:pPr>
            <a:r>
              <a:rPr lang="en-US" sz="1600" dirty="0" smtClean="0">
                <a:latin typeface="Bookman Old Style" pitchFamily="18" charset="0"/>
              </a:rPr>
              <a:t>							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(Bacharach,1989)</a:t>
            </a:r>
            <a:endParaRPr lang="en-US" sz="1600" b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098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174625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Andalus" pitchFamily="18" charset="-78"/>
              </a:rPr>
              <a:t>Characteristics </a:t>
            </a:r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  <a:cs typeface="Andalus" pitchFamily="18" charset="-78"/>
              </a:rPr>
              <a:t>of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Andalus" pitchFamily="18" charset="-78"/>
              </a:rPr>
              <a:t>Theory</a:t>
            </a:r>
            <a:endParaRPr lang="en-IN" sz="3600" dirty="0">
              <a:solidFill>
                <a:srgbClr val="FF0000"/>
              </a:solidFill>
              <a:latin typeface="Bookman Old Style" panose="02050604050505020204" pitchFamily="18" charset="0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05" y="1286345"/>
            <a:ext cx="11015662" cy="489373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IN" dirty="0" smtClean="0">
                <a:latin typeface="Bookman Old Style" panose="02050604050505020204" pitchFamily="18" charset="0"/>
              </a:rPr>
              <a:t>Set of propositions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IN" dirty="0" smtClean="0">
              <a:latin typeface="Bookman Old Style" panose="02050604050505020204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IN" dirty="0" smtClean="0">
                <a:latin typeface="Bookman Old Style" panose="02050604050505020204" pitchFamily="18" charset="0"/>
              </a:rPr>
              <a:t>Interrelations among a set of variables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IN" dirty="0" smtClean="0">
              <a:latin typeface="Bookman Old Style" panose="02050604050505020204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IN" dirty="0" smtClean="0">
                <a:latin typeface="Bookman Old Style" panose="02050604050505020204" pitchFamily="18" charset="0"/>
              </a:rPr>
              <a:t>Empirically tested phenomenon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IN" dirty="0" smtClean="0">
              <a:latin typeface="Bookman Old Style" panose="020506040505050202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+mj-lt"/>
              <a:buAutoNum type="arabicPeriod"/>
            </a:pPr>
            <a:r>
              <a:rPr lang="en-US" dirty="0" smtClean="0">
                <a:latin typeface="Bookman Old Style" panose="02050604050505020204" pitchFamily="18" charset="0"/>
                <a:cs typeface="Times New Roman" pitchFamily="18" charset="0"/>
              </a:rPr>
              <a:t>Has a </a:t>
            </a:r>
            <a:r>
              <a:rPr lang="en-US" dirty="0">
                <a:latin typeface="Bookman Old Style" panose="02050604050505020204" pitchFamily="18" charset="0"/>
                <a:cs typeface="Times New Roman" pitchFamily="18" charset="0"/>
              </a:rPr>
              <a:t>constitutive core of </a:t>
            </a:r>
            <a:r>
              <a:rPr lang="en-US" dirty="0" smtClean="0">
                <a:latin typeface="Bookman Old Style" panose="02050604050505020204" pitchFamily="18" charset="0"/>
                <a:cs typeface="Times New Roman" pitchFamily="18" charset="0"/>
              </a:rPr>
              <a:t>concepts</a:t>
            </a:r>
            <a:endParaRPr lang="en-US" dirty="0">
              <a:latin typeface="Bookman Old Style" panose="02050604050505020204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120000"/>
              </a:lnSpc>
              <a:buNone/>
            </a:pPr>
            <a:endParaRPr lang="en-US" dirty="0">
              <a:latin typeface="Bookman Old Style" panose="02050604050505020204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n-IN" dirty="0">
              <a:latin typeface="Bookman Old Style" panose="02050604050505020204" pitchFamily="18" charset="0"/>
            </a:endParaRPr>
          </a:p>
        </p:txBody>
      </p:sp>
      <p:pic>
        <p:nvPicPr>
          <p:cNvPr id="6146" name="Picture 2" descr="D:\suri Ph.D\soori 1st seminar\final materials\images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84222" y="1219037"/>
            <a:ext cx="2095500" cy="2181225"/>
          </a:xfrm>
          <a:prstGeom prst="rect">
            <a:avLst/>
          </a:prstGeom>
          <a:noFill/>
        </p:spPr>
      </p:pic>
      <p:pic>
        <p:nvPicPr>
          <p:cNvPr id="6147" name="Picture 3" descr="D:\suri Ph.D\soori 1st seminar\final materials\images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2741" y="4350463"/>
            <a:ext cx="2209800" cy="2066925"/>
          </a:xfrm>
          <a:prstGeom prst="rect">
            <a:avLst/>
          </a:prstGeom>
          <a:noFill/>
        </p:spPr>
      </p:pic>
      <p:pic>
        <p:nvPicPr>
          <p:cNvPr id="6149" name="Picture 5" descr="D:\suri Ph.D\soori 1st seminar\final materials\stock-photo-man-hand-writing-value-proposition-with-black-marker-on-visual-screen-isolated-on-white-business-2963859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2256" y="1244875"/>
            <a:ext cx="1371600" cy="1087437"/>
          </a:xfrm>
          <a:prstGeom prst="rect">
            <a:avLst/>
          </a:prstGeom>
          <a:noFill/>
        </p:spPr>
      </p:pic>
      <p:pic>
        <p:nvPicPr>
          <p:cNvPr id="6150" name="Picture 6" descr="D:\suri Ph.D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97140" y="5811892"/>
            <a:ext cx="3600450" cy="1046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7768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35" y="239002"/>
            <a:ext cx="10515600" cy="88035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Functions of theory</a:t>
            </a:r>
            <a:endParaRPr lang="en-US" sz="40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545" y="1500855"/>
            <a:ext cx="10515600" cy="4852648"/>
          </a:xfrm>
        </p:spPr>
        <p:txBody>
          <a:bodyPr>
            <a:noAutofit/>
          </a:bodyPr>
          <a:lstStyle/>
          <a:p>
            <a:pPr>
              <a:lnSpc>
                <a:spcPct val="250000"/>
              </a:lnSpc>
              <a:buNone/>
            </a:pPr>
            <a:endParaRPr lang="en-US" dirty="0" smtClean="0">
              <a:latin typeface="Bookman Old Style" panose="02050604050505020204" pitchFamily="18" charset="0"/>
            </a:endParaRPr>
          </a:p>
          <a:p>
            <a:pPr>
              <a:lnSpc>
                <a:spcPct val="250000"/>
              </a:lnSpc>
              <a:buNone/>
            </a:pPr>
            <a:r>
              <a:rPr lang="en-US" dirty="0" smtClean="0">
                <a:latin typeface="Bookman Old Style" panose="02050604050505020204" pitchFamily="18" charset="0"/>
              </a:rPr>
              <a:t> </a:t>
            </a: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4098" name="Picture 2" descr="D:\suri Ph.D\soori 1st seminar\final materials\download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3443" y="1645198"/>
            <a:ext cx="2895600" cy="1581150"/>
          </a:xfrm>
          <a:prstGeom prst="rect">
            <a:avLst/>
          </a:prstGeom>
          <a:noFill/>
        </p:spPr>
      </p:pic>
      <p:pic>
        <p:nvPicPr>
          <p:cNvPr id="4099" name="Picture 3" descr="D:\suri Ph.D\soori 1st seminar\final materials\download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9029" y="4355880"/>
            <a:ext cx="2447925" cy="1866900"/>
          </a:xfrm>
          <a:prstGeom prst="rect">
            <a:avLst/>
          </a:prstGeom>
          <a:noFill/>
        </p:spPr>
      </p:pic>
      <p:pic>
        <p:nvPicPr>
          <p:cNvPr id="4100" name="Picture 4" descr="D:\suri Ph.D\soori 1st seminar\final materials\download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9798" y="3612767"/>
            <a:ext cx="2257425" cy="2028825"/>
          </a:xfrm>
          <a:prstGeom prst="rect">
            <a:avLst/>
          </a:prstGeom>
          <a:noFill/>
        </p:spPr>
      </p:pic>
      <p:pic>
        <p:nvPicPr>
          <p:cNvPr id="4101" name="Picture 5" descr="D:\suri Ph.D\soori 1st seminar\final materials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12772" y="2176625"/>
            <a:ext cx="2863695" cy="25057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6436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56A236-A7A7-42B3-AC1A-615C1C6DC6EC}" type="slidenum">
              <a:rPr lang="ar-SA"/>
              <a:pPr/>
              <a:t>12</a:t>
            </a:fld>
            <a:endParaRPr lang="fr-CA"/>
          </a:p>
        </p:txBody>
      </p:sp>
      <p:sp>
        <p:nvSpPr>
          <p:cNvPr id="34819" name="Slide Number Placeholder 1"/>
          <p:cNvSpPr txBox="1">
            <a:spLocks noGrp="1"/>
          </p:cNvSpPr>
          <p:nvPr/>
        </p:nvSpPr>
        <p:spPr bwMode="auto">
          <a:xfrm>
            <a:off x="10938934" y="6477000"/>
            <a:ext cx="9779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b"/>
          <a:lstStyle/>
          <a:p>
            <a:pPr algn="r"/>
            <a:fld id="{CAB6DE71-4DE3-4D8F-A9A9-02DE7D6FE31A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12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34820" name="Picture 2" descr="C:\Users\Bangarappa\Desktop\images for seminar\imagesCAYQCS8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1299" y="-100013"/>
            <a:ext cx="12577233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494863" y="1945564"/>
            <a:ext cx="11328400" cy="2652712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rIns="45720" anchor="b"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 kern="1200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9pPr>
            <a:extLst/>
          </a:lstStyle>
          <a:p>
            <a:pPr eaLnBrk="1" hangingPunct="1">
              <a:defRPr/>
            </a:pPr>
            <a:r>
              <a:rPr lang="en-IN" sz="40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IN" sz="3700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4272" y="2920039"/>
            <a:ext cx="6710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IN" sz="54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man Old Style" panose="02050604050505020204" pitchFamily="18" charset="0"/>
              </a:rPr>
              <a:t>Terminologies </a:t>
            </a:r>
            <a:endParaRPr lang="en-US" sz="54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978" y="196313"/>
            <a:ext cx="10692619" cy="732155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Fact</a:t>
            </a:r>
            <a:endParaRPr lang="en-US" sz="36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249" y="1266092"/>
            <a:ext cx="10608213" cy="5416062"/>
          </a:xfrm>
        </p:spPr>
        <p:txBody>
          <a:bodyPr>
            <a:normAutofit/>
          </a:bodyPr>
          <a:lstStyle/>
          <a:p>
            <a:pPr lvl="0" algn="just"/>
            <a:endParaRPr lang="en-US" sz="2400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sz="2400" dirty="0" smtClean="0">
                <a:latin typeface="Bookman Old Style" panose="02050604050505020204" pitchFamily="18" charset="0"/>
                <a:cs typeface="Times New Roman" pitchFamily="18" charset="0"/>
              </a:rPr>
              <a:t>Latin:  </a:t>
            </a:r>
            <a:r>
              <a:rPr lang="en-US" sz="2400" i="1" dirty="0" smtClean="0">
                <a:latin typeface="Bookman Old Style" panose="02050604050505020204" pitchFamily="18" charset="0"/>
                <a:cs typeface="Times New Roman" pitchFamily="18" charset="0"/>
              </a:rPr>
              <a:t>factum </a:t>
            </a:r>
            <a:r>
              <a:rPr lang="en-US" sz="2400" i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is something that has really occurred or is actually the case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.</a:t>
            </a:r>
          </a:p>
          <a:p>
            <a:pPr lvl="0" algn="just">
              <a:buNone/>
            </a:pPr>
            <a:endParaRPr lang="en-US" sz="2400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Logical constructs of  concepts.</a:t>
            </a:r>
          </a:p>
          <a:p>
            <a:pPr algn="just">
              <a:buNone/>
            </a:pPr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Fact is defined as empirically verifiable observation</a:t>
            </a:r>
            <a:r>
              <a:rPr lang="en-US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(Anonymous)</a:t>
            </a:r>
          </a:p>
          <a:p>
            <a:pPr algn="just"/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</a:t>
            </a:r>
          </a:p>
          <a:p>
            <a:pPr lvl="1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Balanced nutrition increases crop yield</a:t>
            </a:r>
          </a:p>
          <a:p>
            <a:pPr lvl="1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Insecticides kills insects</a:t>
            </a:r>
          </a:p>
        </p:txBody>
      </p:sp>
      <p:pic>
        <p:nvPicPr>
          <p:cNvPr id="3075" name="Picture 3" descr="D:\suri Ph.D\soori 1st seminar\final materials\download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8825" y="5057775"/>
            <a:ext cx="2543175" cy="1800225"/>
          </a:xfrm>
          <a:prstGeom prst="rect">
            <a:avLst/>
          </a:prstGeom>
          <a:noFill/>
        </p:spPr>
      </p:pic>
      <p:pic>
        <p:nvPicPr>
          <p:cNvPr id="3077" name="Picture 5" descr="D:\suri Ph.D\soori 1st seminar\final materials\images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62898" y="2175641"/>
            <a:ext cx="2088274" cy="1657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72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167"/>
            <a:ext cx="10515600" cy="872831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Data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437" y="1398986"/>
            <a:ext cx="10847363" cy="4673649"/>
          </a:xfrm>
        </p:spPr>
        <p:txBody>
          <a:bodyPr>
            <a:normAutofit/>
          </a:bodyPr>
          <a:lstStyle/>
          <a:p>
            <a:pPr lvl="0" algn="just"/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data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(singular datum) </a:t>
            </a:r>
          </a:p>
          <a:p>
            <a:pPr lvl="0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 </a:t>
            </a:r>
            <a:r>
              <a:rPr lang="en-US" sz="2400" dirty="0" smtClean="0">
                <a:solidFill>
                  <a:srgbClr val="FF0066"/>
                </a:solidFill>
                <a:latin typeface="Bookman Old Style" panose="02050604050505020204" pitchFamily="18" charset="0"/>
                <a:cs typeface="Times New Roman" pitchFamily="18" charset="0"/>
              </a:rPr>
              <a:t>It refers to purposive gathering of facts relevant to the subject matter of the study from the units under investigation (Anonymous)</a:t>
            </a:r>
          </a:p>
          <a:p>
            <a:pPr lvl="0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</a:t>
            </a:r>
          </a:p>
          <a:p>
            <a:pPr lvl="1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Population data or adopters data</a:t>
            </a:r>
          </a:p>
        </p:txBody>
      </p:sp>
      <p:pic>
        <p:nvPicPr>
          <p:cNvPr id="9218" name="Picture 2" descr="D:\suri Ph.D\soori 1st seminar\final materials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2163" y="4333875"/>
            <a:ext cx="3369837" cy="2524125"/>
          </a:xfrm>
          <a:prstGeom prst="rect">
            <a:avLst/>
          </a:prstGeom>
          <a:noFill/>
        </p:spPr>
      </p:pic>
      <p:pic>
        <p:nvPicPr>
          <p:cNvPr id="9219" name="Picture 3" descr="D:\suri Ph.D\soori 1st seminar\final material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2631" y="1166648"/>
            <a:ext cx="5981865" cy="1135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625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1706"/>
            <a:ext cx="10515600" cy="974942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Axiom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248" y="1415721"/>
            <a:ext cx="11540359" cy="4969313"/>
          </a:xfrm>
        </p:spPr>
        <p:txBody>
          <a:bodyPr>
            <a:noAutofit/>
          </a:bodyPr>
          <a:lstStyle/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Greek;  </a:t>
            </a:r>
            <a:r>
              <a:rPr lang="en-US" i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‘</a:t>
            </a:r>
            <a:r>
              <a:rPr lang="en-US" i="1" dirty="0" err="1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Axioma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’ = which is thought worthy or fit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Any mathematical statement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 </a:t>
            </a:r>
            <a:r>
              <a:rPr lang="en-US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itchFamily="18" charset="0"/>
              </a:rPr>
              <a:t>It is defined as logical statement that is assumed to be true or believed to be true but can’t be examined (Webster’s dictionary)</a:t>
            </a:r>
          </a:p>
          <a:p>
            <a:pPr algn="just"/>
            <a:r>
              <a:rPr lang="en-US" b="1" dirty="0" smtClean="0">
                <a:solidFill>
                  <a:srgbClr val="C00000"/>
                </a:solidFill>
                <a:latin typeface="Bookman Old Style" panose="02050604050505020204" pitchFamily="18" charset="0"/>
                <a:cs typeface="Times New Roman" pitchFamily="18" charset="0"/>
              </a:rPr>
              <a:t>Ex: </a:t>
            </a:r>
          </a:p>
          <a:p>
            <a:pPr lvl="1" algn="just"/>
            <a:r>
              <a:rPr lang="en-US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Existence of God </a:t>
            </a:r>
          </a:p>
        </p:txBody>
      </p:sp>
      <p:pic>
        <p:nvPicPr>
          <p:cNvPr id="21507" name="Picture 3" descr="D:\suri Ph.D\soori 1st seminar\final materials\download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3423" y="4855778"/>
            <a:ext cx="3046029" cy="2002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3962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7" y="239002"/>
            <a:ext cx="10972799" cy="943412"/>
          </a:xfr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Postulate</a:t>
            </a:r>
            <a:endParaRPr lang="en-US" sz="40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91" y="1602671"/>
            <a:ext cx="11233052" cy="475417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Is something accepted as truth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Basis for an argument or theory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Find relationship between two phenomenon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Ex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: </a:t>
            </a: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Severe drought = farmers suicide </a:t>
            </a:r>
            <a:endParaRPr lang="en-US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22531" name="Picture 3" descr="D:\suri Ph.D\soori 1st seminar\final materials\download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57504" y="3381480"/>
            <a:ext cx="2734496" cy="3476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6522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064"/>
            <a:ext cx="10515600" cy="689951"/>
          </a:xfr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Proposition</a:t>
            </a:r>
            <a:endParaRPr lang="en-US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175"/>
            <a:ext cx="10515600" cy="4685788"/>
          </a:xfrm>
        </p:spPr>
        <p:txBody>
          <a:bodyPr>
            <a:normAutofit/>
          </a:bodyPr>
          <a:lstStyle/>
          <a:p>
            <a:pPr lvl="0" algn="just"/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Statement</a:t>
            </a:r>
            <a:endParaRPr lang="en-US" sz="2400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en-US" sz="2400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Proposition is a statement about the nature of reality and may in principle be evaluated in terms of truth 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fault (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Anonymous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</a:t>
            </a:r>
          </a:p>
          <a:p>
            <a:pPr lvl="1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Mass media creates awareness in farmers about farm technology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endParaRPr lang="en-US" sz="2400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suri Ph.D\soori 1st seminar\final materials\images (1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0866" y="1313302"/>
            <a:ext cx="1390650" cy="1362075"/>
          </a:xfrm>
          <a:prstGeom prst="rect">
            <a:avLst/>
          </a:prstGeom>
          <a:noFill/>
        </p:spPr>
      </p:pic>
      <p:pic>
        <p:nvPicPr>
          <p:cNvPr id="2051" name="Picture 3" descr="D:\suri Ph.D\soori 1st seminar\final materials\images (1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83817" y="945110"/>
            <a:ext cx="2209800" cy="2066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7373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949" y="302479"/>
            <a:ext cx="10515600" cy="801859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Hypothesis</a:t>
            </a:r>
            <a:endParaRPr lang="en-US" sz="36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37" y="1369810"/>
            <a:ext cx="10002982" cy="5088139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Greek ; </a:t>
            </a:r>
            <a:r>
              <a:rPr lang="en-US" sz="2400" i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hype= under, thesis= theory</a:t>
            </a:r>
          </a:p>
          <a:p>
            <a:pPr lvl="0" algn="just">
              <a:buNone/>
            </a:pPr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sz="2400" b="1" dirty="0" smtClean="0">
                <a:solidFill>
                  <a:srgbClr val="FF000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</a:t>
            </a:r>
            <a:r>
              <a:rPr lang="en-US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it is defined as a proposition which can be put to test to determine its validity (Goode and </a:t>
            </a:r>
            <a:r>
              <a:rPr lang="en-US" sz="2400" dirty="0" err="1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Hatt</a:t>
            </a:r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)</a:t>
            </a:r>
          </a:p>
          <a:p>
            <a:pPr lvl="0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marL="457200" lvl="1" indent="0" algn="just">
              <a:buNone/>
            </a:pPr>
            <a:r>
              <a:rPr lang="en-US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Null hypothesis: </a:t>
            </a:r>
          </a:p>
          <a:p>
            <a:pPr marL="457200" lvl="1" indent="0" algn="just">
              <a:buNone/>
            </a:pPr>
            <a:endParaRPr lang="en-US" b="1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2" algn="just"/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There is no significant relationship between awareness of farm technology and exposure to mass media</a:t>
            </a:r>
          </a:p>
          <a:p>
            <a:pPr lvl="2" algn="just"/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2" algn="just"/>
            <a:r>
              <a:rPr lang="en-US" sz="24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10 % increase in the salary of an individual bring changes in his life style</a:t>
            </a:r>
          </a:p>
          <a:p>
            <a:pPr lvl="1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suri Ph.D\soori 1st seminar\final materials\images (1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34344" y="1188594"/>
            <a:ext cx="1640773" cy="1665442"/>
          </a:xfrm>
          <a:prstGeom prst="rect">
            <a:avLst/>
          </a:prstGeom>
          <a:noFill/>
        </p:spPr>
      </p:pic>
      <p:pic>
        <p:nvPicPr>
          <p:cNvPr id="1028" name="Picture 4" descr="D:\suri Ph.D\soori 1st seminar\final materials\images (1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93927" y="5614908"/>
            <a:ext cx="1898073" cy="12430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2612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0530"/>
            <a:ext cx="10515600" cy="1006474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Phenomenon  </a:t>
            </a:r>
            <a:endParaRPr lang="en-US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38" y="1573375"/>
            <a:ext cx="11303876" cy="4645513"/>
          </a:xfrm>
        </p:spPr>
        <p:txBody>
          <a:bodyPr>
            <a:normAutofit/>
          </a:bodyPr>
          <a:lstStyle/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It means things that appears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Definition: </a:t>
            </a:r>
            <a:r>
              <a:rPr lang="en-US" dirty="0" smtClean="0">
                <a:solidFill>
                  <a:srgbClr val="003300"/>
                </a:solidFill>
                <a:latin typeface="Bookman Old Style" panose="02050604050505020204" pitchFamily="18" charset="0"/>
                <a:cs typeface="Times New Roman" pitchFamily="18" charset="0"/>
              </a:rPr>
              <a:t>It is the selection tendency which guards the research against preconception, prediction and against selective support of hypothesis (Anonymous)</a:t>
            </a:r>
          </a:p>
          <a:p>
            <a:pPr algn="just"/>
            <a:endParaRPr lang="en-US" b="1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r>
              <a:rPr lang="en-US" b="1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</a:t>
            </a:r>
          </a:p>
          <a:p>
            <a:pPr lvl="1" algn="just"/>
            <a:r>
              <a:rPr lang="en-US" sz="2800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Natural or social phenomenon</a:t>
            </a:r>
          </a:p>
        </p:txBody>
      </p:sp>
      <p:pic>
        <p:nvPicPr>
          <p:cNvPr id="10243" name="Picture 3" descr="D:\suri Ph.D\soori 1st seminar\final materials\images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9481" y="4840015"/>
            <a:ext cx="4352519" cy="2017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4012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713" y="294371"/>
            <a:ext cx="10321804" cy="785446"/>
          </a:xfr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Theorem</a:t>
            </a:r>
            <a:endParaRPr lang="en-US" sz="36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378" y="1225143"/>
            <a:ext cx="11234993" cy="4724400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 </a:t>
            </a:r>
            <a:r>
              <a:rPr lang="en-US" b="1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theorem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 is a statement that has been proven on the basis of previously established statements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Formed on basis of cause and effect relationships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Mathematics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Self evident truth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Pythagoras theorem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11266" name="Picture 2" descr="D:\suri Ph.D\soori 1st seminar\final materials\images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7066" y="3452126"/>
            <a:ext cx="3419475" cy="1343025"/>
          </a:xfrm>
          <a:prstGeom prst="rect">
            <a:avLst/>
          </a:prstGeom>
          <a:noFill/>
        </p:spPr>
      </p:pic>
      <p:pic>
        <p:nvPicPr>
          <p:cNvPr id="11268" name="Picture 4" descr="D:\suri Ph.D\soori 1st seminar\final materials\download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1495" y="4516583"/>
            <a:ext cx="3647911" cy="2341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5451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816" y="245376"/>
            <a:ext cx="10803989" cy="1066800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Concepts</a:t>
            </a:r>
            <a:r>
              <a:rPr lang="en-US" sz="4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US" sz="4000" dirty="0">
              <a:solidFill>
                <a:srgbClr val="FF00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978" y="1480544"/>
            <a:ext cx="10874327" cy="3564422"/>
          </a:xfrm>
        </p:spPr>
        <p:txBody>
          <a:bodyPr>
            <a:normAutofit/>
          </a:bodyPr>
          <a:lstStyle/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Basic blocks of theories</a:t>
            </a:r>
          </a:p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An abstraction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from observed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events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words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such as chair, dog, tree, liquid,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etc., 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suri Ph.D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985" y="4555024"/>
            <a:ext cx="3047015" cy="2302976"/>
          </a:xfrm>
          <a:prstGeom prst="rect">
            <a:avLst/>
          </a:prstGeom>
          <a:noFill/>
        </p:spPr>
      </p:pic>
      <p:pic>
        <p:nvPicPr>
          <p:cNvPr id="1027" name="Picture 3" descr="D:\suri Ph.D\images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08783"/>
            <a:ext cx="2808724" cy="2249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9276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1705"/>
            <a:ext cx="10515600" cy="911882"/>
          </a:xfr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Constructs</a:t>
            </a:r>
            <a:endParaRPr lang="en-US" sz="40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15" y="1277006"/>
            <a:ext cx="11220926" cy="4288220"/>
          </a:xfrm>
        </p:spPr>
        <p:txBody>
          <a:bodyPr>
            <a:normAutofit/>
          </a:bodyPr>
          <a:lstStyle/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They are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higher-level abstractions produced by combining concepts and less complex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constructs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It is more abstract than concept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Ex: Motivation, justice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problem-solving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2051" name="Picture 3" descr="D:\suri Ph.D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6506" y="4874995"/>
            <a:ext cx="2619375" cy="1743075"/>
          </a:xfrm>
          <a:prstGeom prst="rect">
            <a:avLst/>
          </a:prstGeom>
          <a:noFill/>
        </p:spPr>
      </p:pic>
      <p:pic>
        <p:nvPicPr>
          <p:cNvPr id="2052" name="Picture 4" descr="D:\suri Ph.D\images (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30829"/>
            <a:ext cx="3262806" cy="1827171"/>
          </a:xfrm>
          <a:prstGeom prst="rect">
            <a:avLst/>
          </a:prstGeom>
          <a:noFill/>
        </p:spPr>
      </p:pic>
      <p:pic>
        <p:nvPicPr>
          <p:cNvPr id="2053" name="Picture 5" descr="D:\suri Ph.D\download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57643" y="4714218"/>
            <a:ext cx="2571750" cy="1781175"/>
          </a:xfrm>
          <a:prstGeom prst="rect">
            <a:avLst/>
          </a:prstGeom>
          <a:noFill/>
        </p:spPr>
      </p:pic>
      <p:pic>
        <p:nvPicPr>
          <p:cNvPr id="2055" name="Picture 7" descr="D:\suri Ph.D\download (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6373" y="5155325"/>
            <a:ext cx="1702675" cy="1702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67262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0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373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Probability</a:t>
            </a:r>
            <a:endParaRPr lang="en-US" sz="3600" dirty="0">
              <a:solidFill>
                <a:srgbClr val="FFFF0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910" y="1656813"/>
            <a:ext cx="11015003" cy="2929255"/>
          </a:xfrm>
        </p:spPr>
        <p:txBody>
          <a:bodyPr>
            <a:normAutofit/>
          </a:bodyPr>
          <a:lstStyle/>
          <a:p>
            <a:pPr lvl="0"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It is a subjective representation of uncertainty about events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It is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Times New Roman" pitchFamily="18" charset="0"/>
              </a:rPr>
              <a:t>a measure or estimation of how likely it is that something will happen or that a statement is true. </a:t>
            </a:r>
          </a:p>
          <a:p>
            <a:pPr lvl="0" algn="just">
              <a:buNone/>
            </a:pP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pic>
        <p:nvPicPr>
          <p:cNvPr id="12290" name="Picture 2" descr="D:\suri Ph.D\soori 1st seminar\final materials\download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200" y="4369019"/>
            <a:ext cx="3885576" cy="2488981"/>
          </a:xfrm>
          <a:prstGeom prst="rect">
            <a:avLst/>
          </a:prstGeom>
          <a:noFill/>
        </p:spPr>
      </p:pic>
      <p:pic>
        <p:nvPicPr>
          <p:cNvPr id="12291" name="Picture 3" descr="D:\suri Ph.D\soori 1st seminar\final materials\images (5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87849" y="4502862"/>
            <a:ext cx="1762125" cy="1762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3079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372" y="1681309"/>
            <a:ext cx="11508828" cy="4262291"/>
          </a:xfrm>
          <a:solidFill>
            <a:srgbClr val="0070C0"/>
          </a:solidFill>
        </p:spPr>
        <p:txBody>
          <a:bodyPr/>
          <a:lstStyle/>
          <a:p>
            <a:pPr algn="just"/>
            <a:r>
              <a:rPr lang="en-US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Operationalization:</a:t>
            </a:r>
            <a:r>
              <a:rPr lang="en-US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Establishing operational definitions </a:t>
            </a:r>
            <a:r>
              <a:rPr lang="en-US" dirty="0">
                <a:solidFill>
                  <a:schemeClr val="bg1"/>
                </a:solidFill>
                <a:latin typeface="Bookman Old Style" panose="02050604050505020204" pitchFamily="18" charset="0"/>
              </a:rPr>
              <a:t>that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is </a:t>
            </a:r>
            <a:r>
              <a:rPr lang="en-US" dirty="0">
                <a:solidFill>
                  <a:schemeClr val="bg1"/>
                </a:solidFill>
                <a:latin typeface="Bookman Old Style" panose="02050604050505020204" pitchFamily="18" charset="0"/>
              </a:rPr>
              <a:t>specifying the exact operations involved in measuring a variable</a:t>
            </a:r>
          </a:p>
          <a:p>
            <a:pPr algn="just">
              <a:buNone/>
            </a:pPr>
            <a:endParaRPr lang="en-US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Operational definition: </a:t>
            </a:r>
            <a:r>
              <a:rPr lang="en-US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The concrete </a:t>
            </a:r>
            <a:r>
              <a:rPr lang="en-US" dirty="0">
                <a:solidFill>
                  <a:schemeClr val="bg1"/>
                </a:solidFill>
                <a:latin typeface="Bookman Old Style" panose="02050604050505020204" pitchFamily="18" charset="0"/>
              </a:rPr>
              <a:t>and specific definition of something in terms of the operations by which observations are to be categorized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782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76835" y="235120"/>
            <a:ext cx="10515600" cy="94317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Theory v/s Research </a:t>
            </a:r>
            <a:endParaRPr lang="en-US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089813"/>
              </p:ext>
            </p:extLst>
          </p:nvPr>
        </p:nvGraphicFramePr>
        <p:xfrm>
          <a:off x="268015" y="1333255"/>
          <a:ext cx="11650716" cy="5240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4960"/>
                <a:gridCol w="2496272"/>
                <a:gridCol w="3561699"/>
                <a:gridCol w="4917785"/>
              </a:tblGrid>
              <a:tr h="816256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 no </a:t>
                      </a:r>
                      <a:endParaRPr lang="en-US" dirty="0">
                        <a:solidFill>
                          <a:schemeClr val="bg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Components </a:t>
                      </a:r>
                      <a:endParaRPr lang="en-US" dirty="0">
                        <a:solidFill>
                          <a:schemeClr val="bg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Theory  </a:t>
                      </a:r>
                      <a:endParaRPr lang="en-US" dirty="0">
                        <a:solidFill>
                          <a:schemeClr val="bg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latin typeface="Bookman Old Style" panose="02050604050505020204" pitchFamily="18" charset="0"/>
                        </a:rPr>
                        <a:t>Research </a:t>
                      </a:r>
                      <a:endParaRPr lang="en-US" dirty="0">
                        <a:solidFill>
                          <a:schemeClr val="bg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0739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1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Definition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Generalized concept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Way of expanding the existing knowledge base and creating new knowledge.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81625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2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Nature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Conceptual framework and used to explain things.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Creative work that generate new knowledge.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81625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3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Practical Nature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Not only include practical elements.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Mostly a practical approach.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71827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4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Arrangement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Result of research.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An assumption is made to a theory after a series of researches.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Usually precedes theories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None/>
                      </a:pP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23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21" y="223234"/>
            <a:ext cx="10515600" cy="943413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Ideal criteria of theory</a:t>
            </a:r>
            <a:endParaRPr lang="en-US" sz="36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D:\suri Ph.D\images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1896" y="1282261"/>
            <a:ext cx="2928117" cy="1801918"/>
          </a:xfrm>
          <a:prstGeom prst="rect">
            <a:avLst/>
          </a:prstGeom>
          <a:noFill/>
        </p:spPr>
      </p:pic>
      <p:pic>
        <p:nvPicPr>
          <p:cNvPr id="3075" name="Picture 3" descr="D:\suri Ph.D\download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9000" y="4703215"/>
            <a:ext cx="3276186" cy="1571461"/>
          </a:xfrm>
          <a:prstGeom prst="rect">
            <a:avLst/>
          </a:prstGeom>
          <a:noFill/>
        </p:spPr>
      </p:pic>
      <p:pic>
        <p:nvPicPr>
          <p:cNvPr id="3077" name="Picture 5" descr="D:\suri Ph.D\download (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861" y="4083106"/>
            <a:ext cx="2786469" cy="2144275"/>
          </a:xfrm>
          <a:prstGeom prst="rect">
            <a:avLst/>
          </a:prstGeom>
          <a:noFill/>
        </p:spPr>
      </p:pic>
      <p:pic>
        <p:nvPicPr>
          <p:cNvPr id="3078" name="Picture 6" descr="D:\suri Ph.D\download (9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6941" y="2088110"/>
            <a:ext cx="2838450" cy="160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7856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30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132" y="2103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Relationship between different components of theory </a:t>
            </a:r>
            <a:endParaRPr lang="en-US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165981"/>
              </p:ext>
            </p:extLst>
          </p:nvPr>
        </p:nvGraphicFramePr>
        <p:xfrm>
          <a:off x="711591" y="1445797"/>
          <a:ext cx="10834689" cy="46323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11563"/>
                <a:gridCol w="3611563"/>
                <a:gridCol w="3611563"/>
              </a:tblGrid>
              <a:tr h="139634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Degree of  Abstractness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Component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Amount</a:t>
                      </a:r>
                      <a:r>
                        <a:rPr lang="en-US" sz="2000" b="1" baseline="0" dirty="0" smtClean="0">
                          <a:latin typeface="Bookman Old Style" panose="02050604050505020204" pitchFamily="18" charset="0"/>
                        </a:rPr>
                        <a:t> of evidence required for confidence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80899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Concrete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Law and principles</a:t>
                      </a:r>
                    </a:p>
                    <a:p>
                      <a:pPr algn="ctr"/>
                      <a:endParaRPr lang="en-US" sz="2000" b="1" dirty="0" smtClean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US" sz="2000" b="1" dirty="0" smtClean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Theories </a:t>
                      </a:r>
                    </a:p>
                    <a:p>
                      <a:pPr algn="ctr"/>
                      <a:endParaRPr lang="en-US" sz="2000" b="1" dirty="0" smtClean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Proposition</a:t>
                      </a:r>
                      <a:r>
                        <a:rPr lang="en-US" sz="2000" b="1" baseline="0" dirty="0" smtClean="0">
                          <a:latin typeface="Bookman Old Style" panose="02050604050505020204" pitchFamily="18" charset="0"/>
                        </a:rPr>
                        <a:t>s</a:t>
                      </a:r>
                    </a:p>
                    <a:p>
                      <a:pPr algn="ctr"/>
                      <a:endParaRPr lang="en-US" sz="2000" b="1" baseline="0" dirty="0" smtClean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Hypothesis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Considerable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61799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    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80899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Abstract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Bookman Old Style" panose="02050604050505020204" pitchFamily="18" charset="0"/>
                        </a:rPr>
                        <a:t>Little </a:t>
                      </a:r>
                      <a:endParaRPr lang="en-US" sz="20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 flipV="1">
            <a:off x="2337947" y="4024823"/>
            <a:ext cx="357188" cy="7286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flipV="1">
            <a:off x="9667876" y="3983768"/>
            <a:ext cx="357188" cy="7286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flipV="1">
            <a:off x="6039729" y="3235080"/>
            <a:ext cx="190500" cy="414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flipV="1">
            <a:off x="6079112" y="4210120"/>
            <a:ext cx="190500" cy="414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flipV="1">
            <a:off x="6053797" y="5129015"/>
            <a:ext cx="190500" cy="414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15200" y="6231987"/>
            <a:ext cx="4024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PUJARI</a:t>
            </a:r>
            <a:r>
              <a:rPr lang="en-IN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IN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DAIVADEENAM</a:t>
            </a:r>
            <a:r>
              <a:rPr lang="en-IN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(2002)</a:t>
            </a:r>
            <a:endParaRPr lang="en-US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045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suri Ph.D\Good-Powerpoin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 rot="21143849">
            <a:off x="3179083" y="535804"/>
            <a:ext cx="8308427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300" normalizeH="0" baseline="0" noProof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Theory Orientation in Social Science </a:t>
            </a:r>
            <a:endParaRPr lang="en-US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386" y="349361"/>
            <a:ext cx="10515600" cy="91188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How to build theory </a:t>
            </a:r>
            <a:endParaRPr lang="en-US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Bookman Old Style" pitchFamily="18" charset="0"/>
              </a:rPr>
              <a:t>Theory building and testing is the core of scientific investigation.</a:t>
            </a:r>
          </a:p>
          <a:p>
            <a:endParaRPr lang="en-US" dirty="0" smtClean="0">
              <a:latin typeface="Bookman Old Style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Selecting Phenomena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Finding critical commonalities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Abstracting (theorizing)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Hypothesis testing</a:t>
            </a:r>
            <a:endParaRPr lang="en-US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79127" y="5417127"/>
            <a:ext cx="4142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(Ying-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yi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Hong, 2010)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91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297121"/>
            <a:ext cx="10515600" cy="806466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ookman Old Style" pitchFamily="18" charset="0"/>
              </a:rPr>
              <a:t>Selecting Phenomena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58" y="1628677"/>
            <a:ext cx="10515600" cy="4351338"/>
          </a:xfrm>
        </p:spPr>
        <p:txBody>
          <a:bodyPr/>
          <a:lstStyle/>
          <a:p>
            <a:pPr algn="just"/>
            <a:r>
              <a:rPr lang="en-US" dirty="0" smtClean="0">
                <a:latin typeface="Bookman Old Style" pitchFamily="18" charset="0"/>
              </a:rPr>
              <a:t>Do not exist in a social vacuum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Have to be grounded in social phenomena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Gain insights from real-life events and incidents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To increase the generalizability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13314" name="Picture 2" descr="D:\suri Ph.D\soori 1st seminar\final materials\images (2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57390" y="1248761"/>
            <a:ext cx="1905000" cy="1333500"/>
          </a:xfrm>
          <a:prstGeom prst="rect">
            <a:avLst/>
          </a:prstGeom>
          <a:noFill/>
        </p:spPr>
      </p:pic>
      <p:pic>
        <p:nvPicPr>
          <p:cNvPr id="13315" name="Picture 3" descr="D:\suri Ph.D\soori 1st seminar\final materials\images (2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8032" y="5227960"/>
            <a:ext cx="2124075" cy="1352550"/>
          </a:xfrm>
          <a:prstGeom prst="rect">
            <a:avLst/>
          </a:prstGeom>
          <a:noFill/>
        </p:spPr>
      </p:pic>
      <p:pic>
        <p:nvPicPr>
          <p:cNvPr id="13316" name="Picture 4" descr="D:\suri Ph.D\soori 1st seminar\final materials\images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06782" y="4737099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490" y="457199"/>
            <a:ext cx="10515600" cy="712267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ookman Old Style" pitchFamily="18" charset="0"/>
              </a:rPr>
              <a:t>Finding Critical Commonalities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55" y="1628677"/>
            <a:ext cx="10664483" cy="4351338"/>
          </a:xfrm>
        </p:spPr>
        <p:txBody>
          <a:bodyPr/>
          <a:lstStyle/>
          <a:p>
            <a:pPr algn="just"/>
            <a:r>
              <a:rPr lang="en-US" dirty="0" smtClean="0">
                <a:latin typeface="Bookman Old Style" pitchFamily="18" charset="0"/>
              </a:rPr>
              <a:t>Generating new theories and testing existing theories.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Analyze the particular psychological mechanisms underlying the phenomena and to identify their commonalities and/or their differences.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14338" name="Picture 2" descr="D:\suri Ph.D\soori 1st seminar\final materials\download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56101" y="4429125"/>
            <a:ext cx="1885950" cy="2428875"/>
          </a:xfrm>
          <a:prstGeom prst="rect">
            <a:avLst/>
          </a:prstGeom>
          <a:noFill/>
        </p:spPr>
      </p:pic>
      <p:pic>
        <p:nvPicPr>
          <p:cNvPr id="14339" name="Picture 3" descr="D:\suri Ph.D\soori 1st seminar\final materials\download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6948" y="4810125"/>
            <a:ext cx="1676400" cy="2047875"/>
          </a:xfrm>
          <a:prstGeom prst="rect">
            <a:avLst/>
          </a:prstGeom>
          <a:noFill/>
        </p:spPr>
      </p:pic>
      <p:pic>
        <p:nvPicPr>
          <p:cNvPr id="14340" name="Picture 4" descr="D:\suri Ph.D\soori 1st seminar\final materials\download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409" y="4244045"/>
            <a:ext cx="2486025" cy="1838325"/>
          </a:xfrm>
          <a:prstGeom prst="rect">
            <a:avLst/>
          </a:prstGeom>
          <a:noFill/>
        </p:spPr>
      </p:pic>
      <p:pic>
        <p:nvPicPr>
          <p:cNvPr id="14342" name="Picture 6" descr="D:\suri Ph.D\soori 1st seminar\final materials\images (2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4088" y="4799616"/>
            <a:ext cx="2628900" cy="17430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50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Bookman Old Style" pitchFamily="18" charset="0"/>
              </a:rPr>
              <a:t>Abstracting (Theorizing)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1284"/>
          </a:xfrm>
        </p:spPr>
        <p:txBody>
          <a:bodyPr/>
          <a:lstStyle/>
          <a:p>
            <a:pPr algn="just"/>
            <a:r>
              <a:rPr lang="en-US" dirty="0" smtClean="0">
                <a:latin typeface="Bookman Old Style" pitchFamily="18" charset="0"/>
              </a:rPr>
              <a:t>Critical commonalities identified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/>
            <a:r>
              <a:rPr lang="en-US" dirty="0" smtClean="0">
                <a:latin typeface="Bookman Old Style" pitchFamily="18" charset="0"/>
              </a:rPr>
              <a:t>Explanation from particular to general</a:t>
            </a:r>
          </a:p>
          <a:p>
            <a:pPr algn="just"/>
            <a:endParaRPr lang="en-US" dirty="0" smtClean="0">
              <a:latin typeface="Bookman Old Style" pitchFamily="18" charset="0"/>
            </a:endParaRPr>
          </a:p>
          <a:p>
            <a:pPr algn="just">
              <a:buNone/>
            </a:pPr>
            <a:endParaRPr lang="en-US" dirty="0">
              <a:latin typeface="Bookman Old Style" pitchFamily="18" charset="0"/>
            </a:endParaRPr>
          </a:p>
        </p:txBody>
      </p:sp>
      <p:pic>
        <p:nvPicPr>
          <p:cNvPr id="15362" name="Picture 2" descr="D:\suri Ph.D\soori 1st seminar\final materials\download (4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9698" y="3503468"/>
            <a:ext cx="2895600" cy="1581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7577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ookman Old Style" pitchFamily="18" charset="0"/>
              </a:rPr>
              <a:t>Hypothesis testing</a:t>
            </a:r>
            <a:endParaRPr lang="en-US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69" y="1928002"/>
            <a:ext cx="10515600" cy="4516975"/>
          </a:xfrm>
        </p:spPr>
        <p:txBody>
          <a:bodyPr/>
          <a:lstStyle/>
          <a:p>
            <a:pPr algn="just">
              <a:buFont typeface="Courier New" pitchFamily="49" charset="0"/>
              <a:buChar char="o"/>
            </a:pPr>
            <a:r>
              <a:rPr lang="en-US" dirty="0" smtClean="0">
                <a:solidFill>
                  <a:srgbClr val="C00000"/>
                </a:solidFill>
                <a:latin typeface="Bookman Old Style" pitchFamily="18" charset="0"/>
              </a:rPr>
              <a:t>Against future observations </a:t>
            </a:r>
          </a:p>
          <a:p>
            <a:pPr algn="just">
              <a:buFont typeface="Courier New" pitchFamily="49" charset="0"/>
              <a:buChar char="o"/>
            </a:pPr>
            <a:endParaRPr lang="en-US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en-US" dirty="0" smtClean="0">
                <a:solidFill>
                  <a:srgbClr val="C00000"/>
                </a:solidFill>
                <a:latin typeface="Bookman Old Style" pitchFamily="18" charset="0"/>
              </a:rPr>
              <a:t>Reversal of abstracting!!!</a:t>
            </a:r>
          </a:p>
          <a:p>
            <a:pPr algn="just">
              <a:buNone/>
            </a:pPr>
            <a:endParaRPr lang="en-US" dirty="0" smtClean="0">
              <a:latin typeface="Bookman Old Style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en-US" dirty="0" smtClean="0">
                <a:solidFill>
                  <a:srgbClr val="0033CC"/>
                </a:solidFill>
                <a:latin typeface="Bookman Old Style" pitchFamily="18" charset="0"/>
              </a:rPr>
              <a:t>Hypotheses also dictate what statistical modeling should be used to evaluate</a:t>
            </a:r>
          </a:p>
          <a:p>
            <a:pPr algn="just">
              <a:buNone/>
            </a:pPr>
            <a:endParaRPr lang="en-US" dirty="0">
              <a:latin typeface="Bookman Old Style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960" y="279022"/>
            <a:ext cx="10515600" cy="72997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Theoretical framework</a:t>
            </a:r>
            <a:endParaRPr lang="en-US" sz="40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05" y="1308296"/>
            <a:ext cx="11282289" cy="528241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Structure that can </a:t>
            </a:r>
            <a:r>
              <a:rPr lang="en-US" dirty="0">
                <a:latin typeface="Bookman Old Style" panose="02050604050505020204" pitchFamily="18" charset="0"/>
              </a:rPr>
              <a:t>hold or support a theory of a research study</a:t>
            </a:r>
            <a:r>
              <a:rPr lang="en-US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en-US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Introduces and </a:t>
            </a:r>
            <a:r>
              <a:rPr lang="en-US" dirty="0">
                <a:latin typeface="Bookman Old Style" panose="02050604050505020204" pitchFamily="18" charset="0"/>
              </a:rPr>
              <a:t>describes the theory that explains why the research </a:t>
            </a:r>
            <a:r>
              <a:rPr lang="en-US" dirty="0" smtClean="0">
                <a:latin typeface="Bookman Old Style" panose="02050604050505020204" pitchFamily="18" charset="0"/>
              </a:rPr>
              <a:t>problem under </a:t>
            </a:r>
            <a:r>
              <a:rPr lang="en-US" dirty="0">
                <a:latin typeface="Bookman Old Style" panose="02050604050505020204" pitchFamily="18" charset="0"/>
              </a:rPr>
              <a:t>study exists</a:t>
            </a:r>
            <a:r>
              <a:rPr lang="en-US" dirty="0" smtClean="0">
                <a:latin typeface="Bookman Old Style" panose="020506040505050202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endParaRPr lang="en-US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 smtClean="0">
                <a:latin typeface="Bookman Old Style" panose="02050604050505020204" pitchFamily="18" charset="0"/>
              </a:rPr>
              <a:t>Consists of concepts……</a:t>
            </a:r>
          </a:p>
          <a:p>
            <a:pPr algn="just">
              <a:lnSpc>
                <a:spcPct val="100000"/>
              </a:lnSpc>
            </a:pP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16386" name="Picture 2" descr="D:\suri Ph.D\soori 1st seminar\final materials\images (2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1090" y="3870106"/>
            <a:ext cx="2939426" cy="1947370"/>
          </a:xfrm>
          <a:prstGeom prst="rect">
            <a:avLst/>
          </a:prstGeom>
          <a:noFill/>
        </p:spPr>
      </p:pic>
      <p:pic>
        <p:nvPicPr>
          <p:cNvPr id="16387" name="Picture 3" descr="D:\suri Ph.D\soori 1st seminar\final materials\images (2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48041" y="4742318"/>
            <a:ext cx="2015410" cy="1910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893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8998"/>
            <a:ext cx="10515600" cy="106978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Theoretical orientation 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862" y="1530203"/>
            <a:ext cx="10515600" cy="435133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IN" sz="2600" dirty="0" smtClean="0">
                <a:latin typeface="Bookman Old Style" pitchFamily="18" charset="0"/>
              </a:rPr>
              <a:t> Means orienting oneself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en-IN" sz="2600" dirty="0" smtClean="0">
              <a:latin typeface="Bookman Old Style" pitchFamily="18" charset="0"/>
            </a:endParaRPr>
          </a:p>
          <a:p>
            <a:pPr algn="just">
              <a:buNone/>
            </a:pPr>
            <a:endParaRPr lang="en-IN" sz="2600" dirty="0" smtClean="0">
              <a:latin typeface="Bookman Old Style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en-IN" sz="2600" dirty="0" smtClean="0">
                <a:latin typeface="Bookman Old Style" pitchFamily="18" charset="0"/>
              </a:rPr>
              <a:t>Helps the readers of your research report</a:t>
            </a:r>
            <a:endParaRPr lang="en-IN" sz="2600" dirty="0">
              <a:latin typeface="Bookman Old Style" pitchFamily="18" charset="0"/>
            </a:endParaRPr>
          </a:p>
        </p:txBody>
      </p:sp>
      <p:pic>
        <p:nvPicPr>
          <p:cNvPr id="17410" name="Picture 2" descr="D:\suri Ph.D\soori 1st seminar\final materials\images (2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22468" y="3263462"/>
            <a:ext cx="3969532" cy="2222938"/>
          </a:xfrm>
          <a:prstGeom prst="rect">
            <a:avLst/>
          </a:prstGeom>
          <a:noFill/>
        </p:spPr>
      </p:pic>
      <p:pic>
        <p:nvPicPr>
          <p:cNvPr id="17411" name="Picture 3" descr="D:\suri Ph.D\soori 1st seminar\final materials\download (1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08" y="4796270"/>
            <a:ext cx="3090041" cy="1895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816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483" y="1413099"/>
            <a:ext cx="10641916" cy="5169721"/>
          </a:xfrm>
        </p:spPr>
        <p:txBody>
          <a:bodyPr>
            <a:normAutofit/>
          </a:bodyPr>
          <a:lstStyle/>
          <a:p>
            <a:pPr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lvl="0" algn="just"/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Selecting or creating appropriate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theory</a:t>
            </a:r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Worldview,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the lens through which one organizes </a:t>
            </a:r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experience.</a:t>
            </a:r>
          </a:p>
          <a:p>
            <a:pPr lvl="0"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lvl="0" algn="just"/>
            <a:r>
              <a:rPr lang="en-US" dirty="0" smtClean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Attempt to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Arial" pitchFamily="34" charset="0"/>
              </a:rPr>
              <a:t>explain and predict behavior in particular contexts. </a:t>
            </a:r>
          </a:p>
          <a:p>
            <a:pPr algn="just"/>
            <a:endParaRPr lang="en-US" dirty="0" smtClean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pic>
        <p:nvPicPr>
          <p:cNvPr id="1026" name="Picture 2" descr="D:\suri Ph.D\soori 1st seminar\final materials\download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17422" y="220717"/>
            <a:ext cx="2638096" cy="19431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255" y="304800"/>
            <a:ext cx="1302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Cntd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..,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230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suri Ph.D\lava-flower_eubfarzsvefes4dd20h2gew0ggo471is_36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1999" cy="6857999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90600" y="-2234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Attributes of a good Theory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5952" y="1384190"/>
            <a:ext cx="10515600" cy="3928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Logical Consistency: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Explanatory power: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Falsifiability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Parsimony:</a:t>
            </a:r>
          </a:p>
        </p:txBody>
      </p:sp>
      <p:pic>
        <p:nvPicPr>
          <p:cNvPr id="15363" name="Picture 3" descr="D:\suri Ph.D\soori 1st seminar\final materials\images (3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3920" y="849695"/>
            <a:ext cx="2846825" cy="2132371"/>
          </a:xfrm>
          <a:prstGeom prst="rect">
            <a:avLst/>
          </a:prstGeom>
          <a:noFill/>
        </p:spPr>
      </p:pic>
      <p:pic>
        <p:nvPicPr>
          <p:cNvPr id="15364" name="Picture 4" descr="D:\suri Ph.D\soori 1st seminar\final materials\download (2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89334" y="2959975"/>
            <a:ext cx="2857500" cy="1600200"/>
          </a:xfrm>
          <a:prstGeom prst="rect">
            <a:avLst/>
          </a:prstGeom>
          <a:noFill/>
        </p:spPr>
      </p:pic>
      <p:pic>
        <p:nvPicPr>
          <p:cNvPr id="15365" name="Picture 5" descr="D:\suri Ph.D\soori 1st seminar\final materials\images (37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3169" y="4102319"/>
            <a:ext cx="3429000" cy="1333500"/>
          </a:xfrm>
          <a:prstGeom prst="rect">
            <a:avLst/>
          </a:prstGeom>
          <a:noFill/>
        </p:spPr>
      </p:pic>
      <p:pic>
        <p:nvPicPr>
          <p:cNvPr id="15366" name="Picture 6" descr="D:\suri Ph.D\soori 1st seminar\final materials\download (7)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76752" y="4707176"/>
            <a:ext cx="2667000" cy="1714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uri Ph.D\images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44407"/>
            <a:ext cx="12192000" cy="8961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Strategies for Developing the Theoretical Framework</a:t>
            </a:r>
            <a:endParaRPr lang="en-US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366" y="1213940"/>
            <a:ext cx="985344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Examine your thesis title and research problem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659824" y="1686907"/>
            <a:ext cx="299546" cy="5675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39159" y="2285994"/>
            <a:ext cx="8276897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Brainstorm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7890" y="3358051"/>
            <a:ext cx="706295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Review related literature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670333" y="2801003"/>
            <a:ext cx="304800" cy="5097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85091" y="4382806"/>
            <a:ext cx="610125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List the constructs and variables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5602018" y="3799490"/>
            <a:ext cx="357348" cy="56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1572" y="5407565"/>
            <a:ext cx="54864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Review key social science theories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580995" y="4855771"/>
            <a:ext cx="362608" cy="536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5255" y="6349037"/>
            <a:ext cx="427245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Discuss the assumptions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607271" y="5880537"/>
            <a:ext cx="273267" cy="451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D:\suri Ph.D\Colored-Pencils-PowerPoint-Templa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537142" y="490024"/>
            <a:ext cx="938688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Important Theories in Social Sciences </a:t>
            </a:r>
            <a:endParaRPr 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suri Ph.D\simple-notebook-on-black-ppt-backgrounds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60" y="1"/>
            <a:ext cx="12160474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29710" y="776457"/>
            <a:ext cx="10468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Bookman Old Style" panose="02050604050505020204" pitchFamily="18" charset="0"/>
              </a:rPr>
              <a:t>1. Intrapersonal communication Theories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0787" y="2743201"/>
            <a:ext cx="78354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 smtClean="0">
                <a:solidFill>
                  <a:srgbClr val="002060"/>
                </a:solidFill>
                <a:latin typeface="Bookman Old Style" pitchFamily="18" charset="0"/>
              </a:rPr>
              <a:t>Attribute theory</a:t>
            </a:r>
          </a:p>
          <a:p>
            <a:pPr marL="342900" indent="-342900">
              <a:buAutoNum type="alphaLcPeriod"/>
            </a:pPr>
            <a:endParaRPr lang="en-US" sz="28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342900" indent="-342900">
              <a:buAutoNum type="alphaLcPeriod"/>
            </a:pPr>
            <a:r>
              <a:rPr lang="en-US" sz="2800" dirty="0" smtClean="0">
                <a:solidFill>
                  <a:srgbClr val="002060"/>
                </a:solidFill>
                <a:latin typeface="Bookman Old Style" pitchFamily="18" charset="0"/>
              </a:rPr>
              <a:t>Classical theory</a:t>
            </a:r>
          </a:p>
          <a:p>
            <a:pPr marL="342900" indent="-342900">
              <a:buAutoNum type="alphaLcPeriod"/>
            </a:pPr>
            <a:endParaRPr lang="en-US" sz="28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342900" indent="-342900">
              <a:buAutoNum type="alphaLcPeriod"/>
            </a:pPr>
            <a:r>
              <a:rPr lang="en-US" sz="2800" dirty="0" smtClean="0">
                <a:solidFill>
                  <a:srgbClr val="002060"/>
                </a:solidFill>
                <a:latin typeface="Bookman Old Style" pitchFamily="18" charset="0"/>
              </a:rPr>
              <a:t>Osgood’s principle of cognitive theory</a:t>
            </a:r>
          </a:p>
          <a:p>
            <a:pPr marL="342900" indent="-342900">
              <a:buAutoNum type="alphaLcPeriod"/>
            </a:pPr>
            <a:endParaRPr lang="en-US" sz="28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342900" indent="-342900">
              <a:buAutoNum type="alphaLcPeriod"/>
            </a:pPr>
            <a:r>
              <a:rPr lang="en-US" sz="2800" dirty="0" err="1" smtClean="0">
                <a:solidFill>
                  <a:srgbClr val="002060"/>
                </a:solidFill>
                <a:latin typeface="Bookman Old Style" pitchFamily="18" charset="0"/>
              </a:rPr>
              <a:t>Festinger’s</a:t>
            </a:r>
            <a:r>
              <a:rPr lang="en-US" sz="2800" dirty="0" smtClean="0">
                <a:solidFill>
                  <a:srgbClr val="002060"/>
                </a:solidFill>
                <a:latin typeface="Bookman Old Style" pitchFamily="18" charset="0"/>
              </a:rPr>
              <a:t> theory of cognitive dissonance </a:t>
            </a: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8" name="Picture 3" descr="D:\suri Ph.D\soori 1st seminar\final materials\images (3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5605" y="2236076"/>
            <a:ext cx="2076450" cy="2209800"/>
          </a:xfrm>
          <a:prstGeom prst="rect">
            <a:avLst/>
          </a:prstGeom>
          <a:noFill/>
        </p:spPr>
      </p:pic>
      <p:pic>
        <p:nvPicPr>
          <p:cNvPr id="4099" name="Picture 3" descr="D:\suri Ph.D\soori 1st seminar\final materials\download (1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89161" y="4109874"/>
            <a:ext cx="2476500" cy="1847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suri Ph.D\911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66" y="0"/>
            <a:ext cx="12191999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39159" y="254767"/>
            <a:ext cx="8686800" cy="7542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Attribute Theory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910" y="1065218"/>
            <a:ext cx="4045090" cy="303381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229712" y="1447254"/>
            <a:ext cx="6653047" cy="35819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F.Heider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(1958)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Person has two attributes i.e., Internal and external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Achievers have difference in motivation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Picture 3" descr="D:\suri Ph.D\soori 1st seminar\final materials\images (3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28237" y="4986337"/>
            <a:ext cx="2923518" cy="1828800"/>
          </a:xfrm>
          <a:prstGeom prst="rect">
            <a:avLst/>
          </a:prstGeom>
          <a:noFill/>
        </p:spPr>
      </p:pic>
      <p:pic>
        <p:nvPicPr>
          <p:cNvPr id="5124" name="Picture 4" descr="D:\suri Ph.D\soori 1st seminar\final materials\download (20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5561" y="5029200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suri Ph.D\colored-pencils-template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7993" y="627886"/>
            <a:ext cx="6813331" cy="995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Classical Theory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249" y="3487742"/>
            <a:ext cx="2896751" cy="3370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7559" y="1813033"/>
            <a:ext cx="116244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en-US" sz="28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Aristotle</a:t>
            </a:r>
          </a:p>
          <a:p>
            <a:endParaRPr lang="en-US" sz="28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4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Finding all the available means of persuasion in a given situation</a:t>
            </a:r>
          </a:p>
          <a:p>
            <a:endParaRPr lang="en-US" sz="2800" b="1" dirty="0" smtClean="0">
              <a:latin typeface="Bookman Old Style" panose="02050604050505020204" pitchFamily="18" charset="0"/>
            </a:endParaRPr>
          </a:p>
          <a:p>
            <a:r>
              <a:rPr lang="en-US" sz="2800" b="1" dirty="0" smtClean="0">
                <a:latin typeface="Bookman Old Style" panose="02050604050505020204" pitchFamily="18" charset="0"/>
              </a:rPr>
              <a:t>Application: </a:t>
            </a:r>
            <a:r>
              <a:rPr lang="en-US" sz="2800" dirty="0" smtClean="0">
                <a:latin typeface="Bookman Old Style" panose="02050604050505020204" pitchFamily="18" charset="0"/>
              </a:rPr>
              <a:t> Used to Persuade people</a:t>
            </a:r>
          </a:p>
          <a:p>
            <a:endParaRPr lang="en-US" sz="2800" dirty="0" smtClean="0">
              <a:latin typeface="Bookman Old Style" panose="02050604050505020204" pitchFamily="18" charset="0"/>
            </a:endParaRPr>
          </a:p>
          <a:p>
            <a:endParaRPr lang="en-US" sz="2800" dirty="0" smtClean="0">
              <a:latin typeface="Bookman Old Style" panose="02050604050505020204" pitchFamily="18" charset="0"/>
            </a:endParaRPr>
          </a:p>
          <a:p>
            <a:endParaRPr lang="en-US" sz="2800" dirty="0" smtClean="0">
              <a:latin typeface="Bookman Old Style" panose="02050604050505020204" pitchFamily="18" charset="0"/>
            </a:endParaRPr>
          </a:p>
          <a:p>
            <a:endParaRPr lang="en-US" sz="2800" dirty="0" smtClean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suri Ph.D\for-business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532"/>
            <a:ext cx="12191999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31532"/>
            <a:ext cx="12191999" cy="78827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Cognitive Theory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99546" y="926990"/>
            <a:ext cx="11603420" cy="5473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Osgood (1955)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Individual listening to a communicator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Specific direction of attitude change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Predict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the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amount of attitude change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Listener changes his attitude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Picture 3" descr="D:\suri Ph.D\soori 1st seminar\final materials\download (2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80862" y="765120"/>
            <a:ext cx="2143125" cy="2143125"/>
          </a:xfrm>
          <a:prstGeom prst="rect">
            <a:avLst/>
          </a:prstGeom>
          <a:noFill/>
        </p:spPr>
      </p:pic>
      <p:pic>
        <p:nvPicPr>
          <p:cNvPr id="7172" name="Picture 4" descr="D:\suri Ph.D\soori 1st seminar\final materials\download (5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90073" y="2822192"/>
            <a:ext cx="2562225" cy="1781175"/>
          </a:xfrm>
          <a:prstGeom prst="rect">
            <a:avLst/>
          </a:prstGeom>
          <a:noFill/>
        </p:spPr>
      </p:pic>
      <p:pic>
        <p:nvPicPr>
          <p:cNvPr id="7173" name="Picture 5" descr="D:\suri Ph.D\soori 1st seminar\final materials\download (2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91775" y="4314825"/>
            <a:ext cx="1800225" cy="25431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suri Ph.D\m62-barcode-powerpoint-templa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52495" y="0"/>
            <a:ext cx="8639505" cy="885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Cognitive dissonance Theory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32718" y="1179403"/>
            <a:ext cx="11601779" cy="4669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Festinger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Tendency for individuals to seek consistency among their cognitions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Used in attitude formation and change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Decision making and problem solving process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5" name="Picture 3" descr="D:\suri Ph.D\soori 1st seminar\final materials\download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51883" y="2698203"/>
            <a:ext cx="2819400" cy="14323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suri Ph.D\Glassy_Blue_Earth_presentation_p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95856" y="317829"/>
            <a:ext cx="10833538" cy="990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Interpersonal communication Theories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9779" y="1261241"/>
            <a:ext cx="75359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Language expectancy theory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Social cognitive theory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latin typeface="Bookman Old Style" panose="02050604050505020204" pitchFamily="18" charset="0"/>
              </a:rPr>
              <a:t>Planned behaviour theory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Speech act theory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Network theory </a:t>
            </a:r>
          </a:p>
        </p:txBody>
      </p:sp>
      <p:pic>
        <p:nvPicPr>
          <p:cNvPr id="9219" name="Picture 3" descr="D:\suri Ph.D\soori 1st seminar\final materials\download (2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42938" y="1153511"/>
            <a:ext cx="1823544" cy="1823544"/>
          </a:xfrm>
          <a:prstGeom prst="rect">
            <a:avLst/>
          </a:prstGeom>
          <a:noFill/>
        </p:spPr>
      </p:pic>
      <p:pic>
        <p:nvPicPr>
          <p:cNvPr id="9220" name="Picture 4" descr="D:\suri Ph.D\soori 1st seminar\final materials\download (2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38014" y="3318479"/>
            <a:ext cx="3428014" cy="15111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suri Ph.D\microsoft-office-powerpoint-templates-dog0aq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64932" y="422931"/>
            <a:ext cx="10515600" cy="743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t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Language Expectancy Theory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10243" name="Picture 3" descr="D:\suri Ph.D\soori 1st seminar\final materials\images (6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9275" y="5200650"/>
            <a:ext cx="2752725" cy="1657350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69200" y="1542010"/>
            <a:ext cx="109238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Language is a rule -- language employed by other in persuasive attempts 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R="0" lvl="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 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Use of different linguistic variations on people who use persuasive message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suri Ph.D\images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90600" y="517525"/>
            <a:ext cx="10515600" cy="869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Social Cognitive Theory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26855" y="1431650"/>
            <a:ext cx="10561255" cy="4984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Miller, Dollard, Bandura and Walters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How people learn and maintain certain behavioral pattern</a:t>
            </a:r>
          </a:p>
          <a:p>
            <a:pPr marL="228600" marR="0" lvl="0" indent="-228600" algn="just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Framework for designing, implementing and evaluating programmes 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R="0" lvl="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: 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Helps in heath education programmes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3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Provides basis for intervention strategies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545" y="29585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Planned </a:t>
            </a:r>
            <a:r>
              <a:rPr lang="en-US" sz="36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Behaviour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Theory</a:t>
            </a:r>
            <a:endParaRPr lang="en-US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958" y="1478947"/>
            <a:ext cx="11239171" cy="4701136"/>
          </a:xfrm>
        </p:spPr>
        <p:txBody>
          <a:bodyPr>
            <a:normAutofit/>
          </a:bodyPr>
          <a:lstStyle/>
          <a:p>
            <a:pPr fontAlgn="t"/>
            <a:r>
              <a:rPr lang="en-US" dirty="0" err="1" smtClean="0">
                <a:latin typeface="Bookman Old Style" panose="02050604050505020204" pitchFamily="18" charset="0"/>
              </a:rPr>
              <a:t>Ajzen</a:t>
            </a:r>
            <a:r>
              <a:rPr lang="en-US" dirty="0" smtClean="0">
                <a:latin typeface="Bookman Old Style" panose="02050604050505020204" pitchFamily="18" charset="0"/>
              </a:rPr>
              <a:t> </a:t>
            </a:r>
            <a:r>
              <a:rPr lang="en-US" dirty="0">
                <a:latin typeface="Bookman Old Style" panose="02050604050505020204" pitchFamily="18" charset="0"/>
              </a:rPr>
              <a:t>and </a:t>
            </a:r>
            <a:r>
              <a:rPr lang="en-US" dirty="0" err="1" smtClean="0">
                <a:latin typeface="Bookman Old Style" panose="02050604050505020204" pitchFamily="18" charset="0"/>
              </a:rPr>
              <a:t>Fishbein</a:t>
            </a:r>
            <a:endParaRPr lang="en-US" dirty="0">
              <a:latin typeface="Bookman Old Style" panose="02050604050505020204" pitchFamily="18" charset="0"/>
            </a:endParaRPr>
          </a:p>
          <a:p>
            <a:pPr fontAlgn="t"/>
            <a:r>
              <a:rPr lang="en-US" dirty="0" smtClean="0">
                <a:latin typeface="Bookman Old Style" panose="02050604050505020204" pitchFamily="18" charset="0"/>
              </a:rPr>
              <a:t>Behaviour can </a:t>
            </a:r>
            <a:r>
              <a:rPr lang="en-US" dirty="0">
                <a:latin typeface="Bookman Old Style" panose="02050604050505020204" pitchFamily="18" charset="0"/>
              </a:rPr>
              <a:t>be deliberative and planned</a:t>
            </a:r>
          </a:p>
          <a:p>
            <a:pPr fontAlgn="t"/>
            <a:endParaRPr lang="en-US" dirty="0">
              <a:latin typeface="Bookman Old Style" panose="02050604050505020204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Application:</a:t>
            </a:r>
            <a:r>
              <a:rPr lang="en-US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endParaRPr lang="en-US" b="1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dirty="0">
                <a:latin typeface="Bookman Old Style" panose="02050604050505020204" pitchFamily="18" charset="0"/>
              </a:rPr>
              <a:t>Applied in developing communication strategies and evaluation </a:t>
            </a:r>
            <a:r>
              <a:rPr lang="en-US" dirty="0" smtClean="0">
                <a:latin typeface="Bookman Old Style" panose="02050604050505020204" pitchFamily="18" charset="0"/>
              </a:rPr>
              <a:t>studies. </a:t>
            </a: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5" name="Picture 3" descr="D:\suri Ph.D\soori 1st seminar\final materials\images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4524" y="5206688"/>
            <a:ext cx="2007476" cy="1651311"/>
          </a:xfrm>
          <a:prstGeom prst="rect">
            <a:avLst/>
          </a:prstGeom>
          <a:noFill/>
        </p:spPr>
      </p:pic>
      <p:pic>
        <p:nvPicPr>
          <p:cNvPr id="6" name="Picture 2" descr="D:\suri Ph.D\soori 1st seminar\final materials\download (1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6425" y="0"/>
            <a:ext cx="2695575" cy="1628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7098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59" y="1443038"/>
            <a:ext cx="9967604" cy="510063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Theory of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Planned Behavior</a:t>
            </a:r>
            <a:endParaRPr lang="en-US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6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suri Ph.D\Retro-PP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88260" y="94596"/>
            <a:ext cx="8056180" cy="712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Speech Act Theory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05" y="19695"/>
            <a:ext cx="3984597" cy="21717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26328" y="2303054"/>
            <a:ext cx="8651924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Willgenstein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and Austin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It is a sentence</a:t>
            </a:r>
            <a:r>
              <a:rPr lang="en-US" sz="2800" dirty="0" smtClean="0">
                <a:latin typeface="Bookman Old Style" panose="02050604050505020204" pitchFamily="18" charset="0"/>
              </a:rPr>
              <a:t> 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Intension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Application: </a:t>
            </a:r>
          </a:p>
          <a:p>
            <a:pPr marL="228600" marR="0" lvl="0" indent="-228600" algn="l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Analyzing conversational misunderstanding and rules followed by speakers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12291" name="Picture 3" descr="D:\suri Ph.D\soori 1st seminar\final materials\images misu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8517" y="3116647"/>
            <a:ext cx="2286000" cy="1628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4130"/>
          </a:xfrm>
        </p:spPr>
        <p:txBody>
          <a:bodyPr>
            <a:normAutofit/>
          </a:bodyPr>
          <a:lstStyle/>
          <a:p>
            <a:pPr algn="ctr" fontAlgn="t"/>
            <a:r>
              <a:rPr lang="en-US" sz="4000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Network theory </a:t>
            </a:r>
            <a:endParaRPr lang="en-US" sz="4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076" y="1636602"/>
            <a:ext cx="9504965" cy="4685369"/>
          </a:xfrm>
        </p:spPr>
        <p:txBody>
          <a:bodyPr>
            <a:noAutofit/>
          </a:bodyPr>
          <a:lstStyle/>
          <a:p>
            <a:pPr fontAlgn="t"/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Relational approach </a:t>
            </a:r>
          </a:p>
          <a:p>
            <a:pPr fontAlgn="t"/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How social </a:t>
            </a:r>
            <a:r>
              <a:rPr lang="en-US" dirty="0">
                <a:solidFill>
                  <a:srgbClr val="0033CC"/>
                </a:solidFill>
                <a:latin typeface="Bookman Old Style" panose="02050604050505020204" pitchFamily="18" charset="0"/>
              </a:rPr>
              <a:t>structure of relationship among a person, group or organization affects belief or behaviour</a:t>
            </a:r>
          </a:p>
          <a:p>
            <a:endParaRPr lang="en-US" b="1" dirty="0" smtClean="0">
              <a:latin typeface="Bookman Old Style" panose="02050604050505020204" pitchFamily="18" charset="0"/>
            </a:endParaRPr>
          </a:p>
          <a:p>
            <a:endParaRPr lang="en-US" b="1" dirty="0" smtClean="0">
              <a:latin typeface="Bookman Old Style" panose="02050604050505020204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Application: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fontAlgn="t"/>
            <a:r>
              <a:rPr lang="en-US" dirty="0">
                <a:solidFill>
                  <a:srgbClr val="00B0F0"/>
                </a:solidFill>
                <a:latin typeface="Bookman Old Style" panose="02050604050505020204" pitchFamily="18" charset="0"/>
              </a:rPr>
              <a:t>Applied in psychology, anthropology etc</a:t>
            </a:r>
            <a:r>
              <a:rPr lang="en-US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.,</a:t>
            </a:r>
          </a:p>
          <a:p>
            <a:pPr fontAlgn="t"/>
            <a:r>
              <a:rPr lang="en-US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Network analysis is applied </a:t>
            </a:r>
            <a:r>
              <a:rPr lang="en-US" dirty="0">
                <a:solidFill>
                  <a:srgbClr val="00B0F0"/>
                </a:solidFill>
                <a:latin typeface="Bookman Old Style" panose="02050604050505020204" pitchFamily="18" charset="0"/>
              </a:rPr>
              <a:t>in group/ organization/ society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667" y="4539113"/>
            <a:ext cx="2207333" cy="2318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516" y="144906"/>
            <a:ext cx="3290888" cy="313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98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Bangarappa\Desktop\images for seminar\imagesCADNJI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01625"/>
            <a:ext cx="12191999" cy="715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Mass communication theories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4538" y="1403131"/>
            <a:ext cx="72048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Two step flow theory </a:t>
            </a:r>
          </a:p>
          <a:p>
            <a:pPr>
              <a:buBlip>
                <a:blip r:embed="rId3"/>
              </a:buBlip>
            </a:pPr>
            <a:endParaRPr lang="en-US" sz="28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800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Diffusion of innovation theory</a:t>
            </a:r>
          </a:p>
          <a:p>
            <a:pPr>
              <a:buBlip>
                <a:blip r:embed="rId3"/>
              </a:buBlip>
            </a:pPr>
            <a:endParaRPr lang="en-US" sz="28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800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Hypodermic needle theory</a:t>
            </a:r>
          </a:p>
          <a:p>
            <a:pPr>
              <a:buBlip>
                <a:blip r:embed="rId3"/>
              </a:buBlip>
            </a:pPr>
            <a:endParaRPr lang="en-US" sz="28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r>
              <a:rPr lang="en-US" sz="2800" dirty="0" smtClean="0">
                <a:solidFill>
                  <a:srgbClr val="003300"/>
                </a:solidFill>
                <a:latin typeface="Bookman Old Style" panose="02050604050505020204" pitchFamily="18" charset="0"/>
              </a:rPr>
              <a:t>Knowledge gap theory </a:t>
            </a:r>
          </a:p>
          <a:p>
            <a:pPr>
              <a:buBlip>
                <a:blip r:embed="rId3"/>
              </a:buBlip>
            </a:pPr>
            <a:endParaRPr lang="en-US" sz="2800" dirty="0" smtClean="0">
              <a:latin typeface="Bookman Old Style" panose="02050604050505020204" pitchFamily="18" charset="0"/>
            </a:endParaRPr>
          </a:p>
          <a:p>
            <a:pPr>
              <a:buBlip>
                <a:blip r:embed="rId3"/>
              </a:buBlip>
            </a:pPr>
            <a:endParaRPr lang="en-US" sz="2800" dirty="0"/>
          </a:p>
        </p:txBody>
      </p:sp>
      <p:pic>
        <p:nvPicPr>
          <p:cNvPr id="13314" name="Picture 2" descr="D:\suri Ph.D\soori 1st seminar\final materials\download (6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17889" y="4878606"/>
            <a:ext cx="3474111" cy="1963628"/>
          </a:xfrm>
          <a:prstGeom prst="rect">
            <a:avLst/>
          </a:prstGeom>
          <a:noFill/>
        </p:spPr>
      </p:pic>
      <p:pic>
        <p:nvPicPr>
          <p:cNvPr id="13315" name="Picture 3" descr="D:\suri Ph.D\soori 1st seminar\final materials\images (35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30868" y="4807498"/>
            <a:ext cx="3016831" cy="20347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607" y="286299"/>
            <a:ext cx="10515600" cy="1022239"/>
          </a:xfrm>
        </p:spPr>
        <p:txBody>
          <a:bodyPr>
            <a:normAutofit/>
          </a:bodyPr>
          <a:lstStyle/>
          <a:p>
            <a:pPr algn="ctr" fontAlgn="t"/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Two step flow theory</a:t>
            </a:r>
            <a:endParaRPr lang="en-US" sz="3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449" y="1542010"/>
            <a:ext cx="7920769" cy="4351338"/>
          </a:xfrm>
        </p:spPr>
        <p:txBody>
          <a:bodyPr>
            <a:noAutofit/>
          </a:bodyPr>
          <a:lstStyle/>
          <a:p>
            <a:pPr fontAlgn="t"/>
            <a:r>
              <a:rPr lang="en-US" sz="2400" dirty="0" smtClean="0">
                <a:latin typeface="Bookman Old Style" panose="02050604050505020204" pitchFamily="18" charset="0"/>
              </a:rPr>
              <a:t>Katz </a:t>
            </a:r>
            <a:r>
              <a:rPr lang="en-US" sz="2400" dirty="0">
                <a:latin typeface="Bookman Old Style" panose="02050604050505020204" pitchFamily="18" charset="0"/>
              </a:rPr>
              <a:t>and </a:t>
            </a:r>
            <a:r>
              <a:rPr lang="en-US" sz="2400" dirty="0" err="1" smtClean="0">
                <a:latin typeface="Bookman Old Style" panose="02050604050505020204" pitchFamily="18" charset="0"/>
              </a:rPr>
              <a:t>Lazersfeld</a:t>
            </a:r>
            <a:endParaRPr lang="en-US" sz="2400" dirty="0" smtClean="0">
              <a:latin typeface="Bookman Old Style" panose="02050604050505020204" pitchFamily="18" charset="0"/>
            </a:endParaRPr>
          </a:p>
          <a:p>
            <a:pPr fontAlgn="t"/>
            <a:endParaRPr lang="en-US" sz="2400" dirty="0">
              <a:latin typeface="Bookman Old Style" panose="02050604050505020204" pitchFamily="18" charset="0"/>
            </a:endParaRPr>
          </a:p>
          <a:p>
            <a:pPr fontAlgn="t"/>
            <a:r>
              <a:rPr lang="en-US" sz="2400" dirty="0">
                <a:latin typeface="Bookman Old Style" panose="02050604050505020204" pitchFamily="18" charset="0"/>
              </a:rPr>
              <a:t>The message conveyed by the mass media are invariably mediated by the opinion leaders of groups</a:t>
            </a:r>
          </a:p>
          <a:p>
            <a:pPr fontAlgn="t"/>
            <a:endParaRPr lang="en-US" sz="24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Bookman Old Style" panose="02050604050505020204" pitchFamily="18" charset="0"/>
              </a:rPr>
              <a:t>Application:</a:t>
            </a:r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endParaRPr lang="en-US" sz="2400" b="1" dirty="0" smtClean="0">
              <a:latin typeface="Bookman Old Style" panose="02050604050505020204" pitchFamily="18" charset="0"/>
            </a:endParaRPr>
          </a:p>
          <a:p>
            <a:pPr fontAlgn="t"/>
            <a:r>
              <a:rPr lang="en-US" sz="2400" dirty="0">
                <a:latin typeface="Bookman Old Style" panose="02050604050505020204" pitchFamily="18" charset="0"/>
              </a:rPr>
              <a:t>Diffusion of innovation among the receivers </a:t>
            </a:r>
          </a:p>
          <a:p>
            <a:endParaRPr lang="en-US" sz="2400" dirty="0" smtClean="0">
              <a:latin typeface="Bookman Old Style" panose="02050604050505020204" pitchFamily="18" charset="0"/>
            </a:endParaRPr>
          </a:p>
          <a:p>
            <a:endParaRPr lang="en-US" sz="2400" dirty="0">
              <a:latin typeface="Bookman Old Style" panose="02050604050505020204" pitchFamily="18" charset="0"/>
            </a:endParaRPr>
          </a:p>
          <a:p>
            <a:endParaRPr lang="en-US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007" y="3507827"/>
            <a:ext cx="2495550" cy="2929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242" y="672991"/>
            <a:ext cx="2495550" cy="23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57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suri Ph.D\for-business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513"/>
            <a:ext cx="12192000" cy="105571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Diffusion</a:t>
            </a:r>
            <a:r>
              <a:rPr lang="en-US" sz="3600" b="1" dirty="0" smtClean="0">
                <a:solidFill>
                  <a:srgbClr val="FFFF00"/>
                </a:solidFill>
                <a:latin typeface="Bookman Old Style" pitchFamily="18" charset="0"/>
              </a:rPr>
              <a:t> of Innovation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Theory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3487" y="1516620"/>
            <a:ext cx="10719582" cy="48368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Gabriel Trade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Everett Rogers in 1962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Four key elements in this theory are: innovation, communication channels, time and social system.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Consists 5 different stages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5 Presumed characteristics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Every individual don't adopt innovation at same time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4928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S-shaped diffusion curve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6163" y="493007"/>
            <a:ext cx="6772275" cy="4092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03" y="4585406"/>
            <a:ext cx="9015857" cy="191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86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297"/>
            <a:ext cx="10515600" cy="1325563"/>
          </a:xfrm>
        </p:spPr>
        <p:txBody>
          <a:bodyPr>
            <a:normAutofit/>
          </a:bodyPr>
          <a:lstStyle/>
          <a:p>
            <a:pPr algn="ctr" fontAlgn="t"/>
            <a:r>
              <a:rPr lang="en-US" sz="4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Hypodermic needle theory</a:t>
            </a:r>
            <a:endParaRPr lang="en-US" sz="4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1889806"/>
            <a:ext cx="10601863" cy="4351338"/>
          </a:xfrm>
        </p:spPr>
        <p:txBody>
          <a:bodyPr>
            <a:noAutofit/>
          </a:bodyPr>
          <a:lstStyle/>
          <a:p>
            <a:pPr fontAlgn="t"/>
            <a:r>
              <a:rPr lang="en-US" dirty="0" smtClean="0">
                <a:latin typeface="Bookman Old Style" panose="02050604050505020204" pitchFamily="18" charset="0"/>
              </a:rPr>
              <a:t>Mass </a:t>
            </a:r>
            <a:r>
              <a:rPr lang="en-US" dirty="0">
                <a:latin typeface="Bookman Old Style" panose="02050604050505020204" pitchFamily="18" charset="0"/>
              </a:rPr>
              <a:t>media had  rapid, uniform and powerful effect on passive audience</a:t>
            </a:r>
          </a:p>
          <a:p>
            <a:pPr fontAlgn="t"/>
            <a:endParaRPr lang="en-US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Application:</a:t>
            </a:r>
            <a:r>
              <a:rPr lang="en-US" b="1" dirty="0">
                <a:latin typeface="Bookman Old Style" panose="02050604050505020204" pitchFamily="18" charset="0"/>
              </a:rPr>
              <a:t> </a:t>
            </a:r>
            <a:endParaRPr lang="en-US" b="1" dirty="0" smtClean="0">
              <a:latin typeface="Bookman Old Style" panose="02050604050505020204" pitchFamily="18" charset="0"/>
            </a:endParaRPr>
          </a:p>
          <a:p>
            <a:pPr fontAlgn="t"/>
            <a:r>
              <a:rPr lang="en-US" dirty="0">
                <a:latin typeface="Bookman Old Style" panose="02050604050505020204" pitchFamily="18" charset="0"/>
              </a:rPr>
              <a:t>Field of mass communication</a:t>
            </a:r>
            <a:endParaRPr lang="en-US" dirty="0" smtClean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5" y="4593417"/>
            <a:ext cx="2905125" cy="22645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030" y="0"/>
            <a:ext cx="2829969" cy="174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0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pPr algn="ctr" fontAlgn="t"/>
            <a:r>
              <a:rPr lang="en-US" sz="4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Knowledge gap theory</a:t>
            </a:r>
            <a:endParaRPr lang="en-US" sz="4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620837"/>
            <a:ext cx="7707696" cy="4351338"/>
          </a:xfrm>
        </p:spPr>
        <p:txBody>
          <a:bodyPr>
            <a:noAutofit/>
          </a:bodyPr>
          <a:lstStyle/>
          <a:p>
            <a:pPr fontAlgn="t"/>
            <a:r>
              <a:rPr lang="en-US" dirty="0" err="1" smtClean="0">
                <a:latin typeface="Bookman Old Style" panose="02050604050505020204" pitchFamily="18" charset="0"/>
              </a:rPr>
              <a:t>Olien</a:t>
            </a:r>
            <a:endParaRPr lang="en-US" dirty="0">
              <a:latin typeface="Bookman Old Style" panose="02050604050505020204" pitchFamily="18" charset="0"/>
            </a:endParaRPr>
          </a:p>
          <a:p>
            <a:pPr fontAlgn="t"/>
            <a:r>
              <a:rPr lang="en-US" dirty="0" smtClean="0">
                <a:latin typeface="Bookman Old Style" panose="02050604050505020204" pitchFamily="18" charset="0"/>
              </a:rPr>
              <a:t>High socio economic status</a:t>
            </a:r>
          </a:p>
          <a:p>
            <a:pPr fontAlgn="t"/>
            <a:r>
              <a:rPr lang="en-US" dirty="0" smtClean="0">
                <a:latin typeface="Bookman Old Style" panose="02050604050505020204" pitchFamily="18" charset="0"/>
              </a:rPr>
              <a:t>Mass media</a:t>
            </a:r>
          </a:p>
          <a:p>
            <a:pPr fontAlgn="t"/>
            <a:endParaRPr lang="en-US" dirty="0" smtClean="0">
              <a:latin typeface="Bookman Old Style" panose="02050604050505020204" pitchFamily="18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Application: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>
              <a:buNone/>
            </a:pPr>
            <a:endParaRPr lang="en-US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fontAlgn="t"/>
            <a:r>
              <a:rPr lang="en-US" dirty="0">
                <a:latin typeface="Bookman Old Style" panose="02050604050505020204" pitchFamily="18" charset="0"/>
              </a:rPr>
              <a:t>Media should present information based on their usability among different groups </a:t>
            </a:r>
          </a:p>
          <a:p>
            <a:endParaRPr lang="en-US" dirty="0" smtClean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  <a:p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464" y="4524702"/>
            <a:ext cx="3642536" cy="23332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224" y="0"/>
            <a:ext cx="3652776" cy="273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32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708" y="2042978"/>
            <a:ext cx="111648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Adult Educational Theory </a:t>
            </a:r>
            <a:endParaRPr lang="en-US" sz="8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D:\suri Ph.D\soori 1st seminar\final materials\images (4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01138" y="4359553"/>
            <a:ext cx="3090862" cy="2498447"/>
          </a:xfrm>
          <a:prstGeom prst="rect">
            <a:avLst/>
          </a:prstGeom>
          <a:noFill/>
        </p:spPr>
      </p:pic>
      <p:pic>
        <p:nvPicPr>
          <p:cNvPr id="1027" name="Picture 3" descr="D:\suri Ph.D\soori 1st seminar\final materials\images (4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43175" cy="1800225"/>
          </a:xfrm>
          <a:prstGeom prst="rect">
            <a:avLst/>
          </a:prstGeom>
          <a:noFill/>
        </p:spPr>
      </p:pic>
      <p:pic>
        <p:nvPicPr>
          <p:cNvPr id="1028" name="Picture 4" descr="D:\suri Ph.D\soori 1st seminar\final materials\images (7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24400"/>
            <a:ext cx="2143125" cy="2133600"/>
          </a:xfrm>
          <a:prstGeom prst="rect">
            <a:avLst/>
          </a:prstGeom>
          <a:noFill/>
        </p:spPr>
      </p:pic>
      <p:pic>
        <p:nvPicPr>
          <p:cNvPr id="1029" name="Picture 5" descr="D:\suri Ph.D\soori 1st seminar\final materials\download (3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91694" y="4755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Transformative Learning Theory</a:t>
            </a:r>
            <a:endParaRPr lang="en-US" sz="3600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998" y="1987985"/>
            <a:ext cx="11415713" cy="4038744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Bookman Old Style" panose="02050604050505020204" pitchFamily="18" charset="0"/>
              </a:rPr>
              <a:t>Jack </a:t>
            </a:r>
            <a:r>
              <a:rPr lang="en-US" sz="2400" dirty="0" err="1" smtClean="0">
                <a:latin typeface="Bookman Old Style" panose="02050604050505020204" pitchFamily="18" charset="0"/>
              </a:rPr>
              <a:t>Mezirow</a:t>
            </a:r>
            <a:endParaRPr lang="en-US" sz="2400" dirty="0" smtClean="0">
              <a:latin typeface="Bookman Old Style" panose="02050604050505020204" pitchFamily="18" charset="0"/>
            </a:endParaRPr>
          </a:p>
          <a:p>
            <a:pPr algn="just"/>
            <a:endParaRPr lang="en-US" sz="24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en-US" sz="2400" dirty="0" smtClean="0">
                <a:latin typeface="Bookman Old Style" panose="02050604050505020204" pitchFamily="18" charset="0"/>
              </a:rPr>
              <a:t>Father of </a:t>
            </a:r>
            <a:r>
              <a:rPr lang="en-US" sz="2400" dirty="0">
                <a:latin typeface="Bookman Old Style" panose="02050604050505020204" pitchFamily="18" charset="0"/>
              </a:rPr>
              <a:t>transformative learning </a:t>
            </a:r>
            <a:r>
              <a:rPr lang="en-US" sz="2400" dirty="0" smtClean="0">
                <a:latin typeface="Bookman Old Style" panose="02050604050505020204" pitchFamily="18" charset="0"/>
              </a:rPr>
              <a:t>theory</a:t>
            </a:r>
          </a:p>
          <a:p>
            <a:pPr algn="just"/>
            <a:endParaRPr lang="en-US" sz="24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en-US" sz="2400" dirty="0" smtClean="0">
                <a:latin typeface="Bookman Old Style" panose="02050604050505020204" pitchFamily="18" charset="0"/>
              </a:rPr>
              <a:t> Transformative learning  for emancipation education is the business of all adult education.</a:t>
            </a:r>
            <a:r>
              <a:rPr lang="en-US" sz="2400" b="1" dirty="0" smtClean="0">
                <a:latin typeface="Bookman Old Style" panose="02050604050505020204" pitchFamily="18" charset="0"/>
              </a:rPr>
              <a:t>																		(</a:t>
            </a:r>
            <a:r>
              <a:rPr lang="en-US" sz="2400" b="1" dirty="0" err="1">
                <a:latin typeface="Bookman Old Style" panose="02050604050505020204" pitchFamily="18" charset="0"/>
              </a:rPr>
              <a:t>Mezirow</a:t>
            </a:r>
            <a:r>
              <a:rPr lang="en-US" sz="2400" b="1" dirty="0">
                <a:latin typeface="Bookman Old Style" panose="02050604050505020204" pitchFamily="18" charset="0"/>
              </a:rPr>
              <a:t>, 2000</a:t>
            </a:r>
            <a:r>
              <a:rPr lang="en-US" sz="2400" b="1" dirty="0" smtClean="0">
                <a:latin typeface="Bookman Old Style" panose="02050604050505020204" pitchFamily="18" charset="0"/>
              </a:rPr>
              <a:t>)</a:t>
            </a:r>
          </a:p>
          <a:p>
            <a:pPr algn="just"/>
            <a:endParaRPr lang="en-US" sz="2400" b="1" dirty="0" smtClean="0">
              <a:latin typeface="Bookman Old Style" panose="02050604050505020204" pitchFamily="18" charset="0"/>
            </a:endParaRPr>
          </a:p>
          <a:p>
            <a:pPr algn="just"/>
            <a:endParaRPr lang="en-US" sz="2400" dirty="0" smtClean="0"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D:\suri Ph.D\soori 1st seminar\final materials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55926"/>
            <a:ext cx="3013365" cy="2202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9982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345" y="365126"/>
            <a:ext cx="11111346" cy="103505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Implications for Extension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1867187"/>
            <a:ext cx="11319164" cy="442277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Problem solving</a:t>
            </a:r>
            <a:endParaRPr lang="en-US" dirty="0">
              <a:solidFill>
                <a:srgbClr val="0033CC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Dynamic</a:t>
            </a:r>
            <a:endParaRPr lang="en-US" dirty="0">
              <a:solidFill>
                <a:srgbClr val="0033CC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Role of </a:t>
            </a:r>
            <a:r>
              <a:rPr lang="en-US" dirty="0">
                <a:solidFill>
                  <a:srgbClr val="0033CC"/>
                </a:solidFill>
                <a:latin typeface="Bookman Old Style" panose="02050604050505020204" pitchFamily="18" charset="0"/>
              </a:rPr>
              <a:t>the Extension worker as a helper and facilitator of </a:t>
            </a: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learning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Includes applied </a:t>
            </a:r>
            <a:r>
              <a:rPr lang="en-US" dirty="0">
                <a:solidFill>
                  <a:srgbClr val="0033CC"/>
                </a:solidFill>
                <a:latin typeface="Bookman Old Style" panose="02050604050505020204" pitchFamily="18" charset="0"/>
              </a:rPr>
              <a:t>and participatory </a:t>
            </a: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research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Reinforces autonomy </a:t>
            </a:r>
            <a:r>
              <a:rPr lang="en-US" dirty="0">
                <a:solidFill>
                  <a:srgbClr val="0033CC"/>
                </a:solidFill>
                <a:latin typeface="Bookman Old Style" panose="02050604050505020204" pitchFamily="18" charset="0"/>
              </a:rPr>
              <a:t>with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228820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908" y="545235"/>
            <a:ext cx="11000509" cy="992188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Theory Limitations for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346" y="1957244"/>
            <a:ext cx="10986654" cy="406948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Does not address the role of established power relationships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It cannot be generalized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Individuals believe instrumental (skill based) learning than transformative learning.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0033CC"/>
                </a:solidFill>
                <a:latin typeface="Bookman Old Style" panose="02050604050505020204" pitchFamily="18" charset="0"/>
              </a:rPr>
              <a:t>Require higher levels of cognitive functioning</a:t>
            </a:r>
          </a:p>
        </p:txBody>
      </p:sp>
    </p:spTree>
    <p:extLst>
      <p:ext uri="{BB962C8B-B14F-4D97-AF65-F5344CB8AC3E}">
        <p14:creationId xmlns:p14="http://schemas.microsoft.com/office/powerpoint/2010/main" val="234775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D:\suri Ph.D\powerpoint-templates-free-ptogra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90466" y="-233978"/>
            <a:ext cx="10515600" cy="1069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Ideal criteria of  evaluating theory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16387" name="Picture 3" descr="D:\suri Ph.D\soori 1st seminar\final materials\images (38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9168" y="2159878"/>
            <a:ext cx="2972779" cy="2380592"/>
          </a:xfrm>
          <a:prstGeom prst="rect">
            <a:avLst/>
          </a:prstGeom>
          <a:noFill/>
        </p:spPr>
      </p:pic>
      <p:pic>
        <p:nvPicPr>
          <p:cNvPr id="16388" name="Picture 4" descr="D:\suri Ph.D\soori 1st seminar\final materials\download (2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41852" y="614198"/>
            <a:ext cx="2650148" cy="2002877"/>
          </a:xfrm>
          <a:prstGeom prst="rect">
            <a:avLst/>
          </a:prstGeom>
          <a:noFill/>
        </p:spPr>
      </p:pic>
      <p:pic>
        <p:nvPicPr>
          <p:cNvPr id="16389" name="Picture 5" descr="D:\suri Ph.D\soori 1st seminar\final materials\download (8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204" y="905532"/>
            <a:ext cx="2856288" cy="1900730"/>
          </a:xfrm>
          <a:prstGeom prst="rect">
            <a:avLst/>
          </a:prstGeom>
          <a:noFill/>
        </p:spPr>
      </p:pic>
      <p:pic>
        <p:nvPicPr>
          <p:cNvPr id="10" name="Picture 6" descr="D:\suri Ph.D\soori 1st seminar\final materials\download (7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173060"/>
            <a:ext cx="2621018" cy="1684940"/>
          </a:xfrm>
          <a:prstGeom prst="rect">
            <a:avLst/>
          </a:prstGeom>
          <a:noFill/>
        </p:spPr>
      </p:pic>
      <p:pic>
        <p:nvPicPr>
          <p:cNvPr id="16390" name="Picture 6" descr="D:\suri Ph.D\soori 1st seminar\final materials\download (29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40802" y="4840836"/>
            <a:ext cx="3635727" cy="20171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suri Ph.D\nature-flowers-ppt-backgrounds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 rot="20723054">
            <a:off x="-536028" y="1338127"/>
            <a:ext cx="1083091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en-US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Applications of theory in social science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7" y="268014"/>
            <a:ext cx="11587655" cy="128078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Theories which support the importance of FFS in teaching adults</a:t>
            </a:r>
            <a:endParaRPr lang="en-US" sz="36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777971"/>
              </p:ext>
            </p:extLst>
          </p:nvPr>
        </p:nvGraphicFramePr>
        <p:xfrm>
          <a:off x="220718" y="1639615"/>
          <a:ext cx="11761075" cy="485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313"/>
                <a:gridCol w="7036405"/>
                <a:gridCol w="3920357"/>
              </a:tblGrid>
              <a:tr h="77153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Principle/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Theory and the stage of FFS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Effect of FFS on participants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447001">
                <a:tc gridSpan="3">
                  <a:txBody>
                    <a:bodyPr/>
                    <a:lstStyle/>
                    <a:p>
                      <a:r>
                        <a:rPr lang="en-US" b="1" dirty="0" smtClean="0">
                          <a:latin typeface="Bookman Old Style" panose="02050604050505020204" pitchFamily="18" charset="0"/>
                        </a:rPr>
                        <a:t>Planning</a:t>
                      </a:r>
                      <a:r>
                        <a:rPr lang="en-US" b="1" baseline="0" dirty="0" smtClean="0">
                          <a:latin typeface="Bookman Old Style" panose="02050604050505020204" pitchFamily="18" charset="0"/>
                        </a:rPr>
                        <a:t> stage</a:t>
                      </a:r>
                      <a:endParaRPr lang="en-US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43285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1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Maslow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(1954)</a:t>
                      </a:r>
                      <a:endParaRPr lang="en-US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Encourages farmers to enroll as participants/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collaborator in FFS, Genuine participation is ensured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10219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2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Congruity by Brown (1965)</a:t>
                      </a:r>
                      <a:endParaRPr lang="en-US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Motivation for the farmers to enroll as participants/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learners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10219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3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n-Ach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(Achievement motivation theory)</a:t>
                      </a:r>
                      <a:endParaRPr lang="en-US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Motivation for the farmers to enroll as learners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08473" y="6457890"/>
            <a:ext cx="3283527" cy="400110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  <a:latin typeface="Bookman Old Style" pitchFamily="18" charset="0"/>
              </a:rPr>
              <a:t>Suresha</a:t>
            </a:r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, R., 2005)</a:t>
            </a:r>
            <a:endParaRPr lang="en-US" sz="2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677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401782"/>
          </a:xfrm>
        </p:spPr>
        <p:txBody>
          <a:bodyPr>
            <a:norm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Cont</a:t>
            </a:r>
            <a:r>
              <a:rPr lang="en-US" sz="1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…</a:t>
            </a:r>
            <a:endParaRPr lang="en-US" sz="1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447896"/>
              </p:ext>
            </p:extLst>
          </p:nvPr>
        </p:nvGraphicFramePr>
        <p:xfrm>
          <a:off x="110830" y="465942"/>
          <a:ext cx="11901055" cy="6267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664"/>
                <a:gridCol w="4975028"/>
                <a:gridCol w="6442363"/>
              </a:tblGrid>
              <a:tr h="552083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Principle/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 Theory and the stage of FFS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Effect of FFS on participants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29225">
                <a:tc gridSpan="3">
                  <a:txBody>
                    <a:bodyPr/>
                    <a:lstStyle/>
                    <a:p>
                      <a:r>
                        <a:rPr lang="en-US" sz="1600" b="1" baseline="0" dirty="0" smtClean="0">
                          <a:latin typeface="Bookman Old Style" panose="02050604050505020204" pitchFamily="18" charset="0"/>
                        </a:rPr>
                        <a:t>Execution stage</a:t>
                      </a:r>
                      <a:endParaRPr lang="en-US" sz="16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579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4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Theory of Association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Learning takes place in a systematic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 manner among the members of the group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91165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5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Commitment</a:t>
                      </a:r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to activism by learner (1981)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Provide opportunity to an individual to become innovative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11750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6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Gestalt’s theory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An individual to understand importance and effect of sub activities in the main activity. Cumulative effect of each activity can be tracked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56866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7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Seeing is believing, learning by doing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Provides opportunity to practice skills. Psychomotor domain is activated.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434995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8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Internal group dynamics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Help to sustain group action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568661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9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Principle of frequency by Watson (1919)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Scope for frequent practice of different operations during </a:t>
                      </a:r>
                      <a:r>
                        <a:rPr lang="en-US" sz="1600" baseline="0" dirty="0" err="1" smtClean="0">
                          <a:latin typeface="Bookman Old Style" panose="02050604050505020204" pitchFamily="18" charset="0"/>
                        </a:rPr>
                        <a:t>FFS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.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03523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10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Trial and error method by Thorndike (1898)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panose="02050604050505020204" pitchFamily="18" charset="0"/>
                        </a:rPr>
                        <a:t>Learning is a result of reward which comes from success</a:t>
                      </a:r>
                      <a:r>
                        <a:rPr lang="en-US" sz="1600" baseline="0" dirty="0" smtClean="0">
                          <a:latin typeface="Bookman Old Style" panose="02050604050505020204" pitchFamily="18" charset="0"/>
                        </a:rPr>
                        <a:t> after trail and error</a:t>
                      </a:r>
                      <a:endParaRPr lang="en-US" sz="16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08480" y="6499455"/>
            <a:ext cx="3283527" cy="400110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  <a:latin typeface="Bookman Old Style" pitchFamily="18" charset="0"/>
              </a:rPr>
              <a:t>Suresha</a:t>
            </a:r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, R., 2005)</a:t>
            </a:r>
            <a:endParaRPr lang="en-US" sz="2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9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644707"/>
              </p:ext>
            </p:extLst>
          </p:nvPr>
        </p:nvGraphicFramePr>
        <p:xfrm>
          <a:off x="220719" y="692733"/>
          <a:ext cx="11971281" cy="6106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88"/>
                <a:gridCol w="5204697"/>
                <a:gridCol w="5947896"/>
              </a:tblGrid>
              <a:tr h="526473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Principle/</a:t>
                      </a:r>
                      <a:r>
                        <a:rPr lang="en-US" sz="1800" baseline="0" dirty="0" smtClean="0">
                          <a:latin typeface="Bookman Old Style" panose="02050604050505020204" pitchFamily="18" charset="0"/>
                        </a:rPr>
                        <a:t> Theory and the stage of FFS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Effect of FFS on participants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509736">
                <a:tc gridSpan="3">
                  <a:txBody>
                    <a:bodyPr/>
                    <a:lstStyle/>
                    <a:p>
                      <a:r>
                        <a:rPr lang="en-US" sz="1800" b="1" baseline="0" dirty="0" smtClean="0">
                          <a:latin typeface="Bookman Old Style" panose="02050604050505020204" pitchFamily="18" charset="0"/>
                        </a:rPr>
                        <a:t>Follow up stage</a:t>
                      </a:r>
                      <a:endParaRPr lang="en-US" sz="1800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3593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11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Dissonance theory by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Festinger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(1957) 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Internal pressure is created among</a:t>
                      </a:r>
                      <a:r>
                        <a:rPr lang="en-US" sz="1800" baseline="0" dirty="0" smtClean="0">
                          <a:latin typeface="Bookman Old Style" panose="02050604050505020204" pitchFamily="18" charset="0"/>
                        </a:rPr>
                        <a:t> FFS trainee to adopt what has been learnt in FFS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25688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12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Cancian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theory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(1972)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Ensures</a:t>
                      </a:r>
                      <a:r>
                        <a:rPr lang="en-US" sz="1800" baseline="0" dirty="0" smtClean="0">
                          <a:latin typeface="Bookman Old Style" panose="02050604050505020204" pitchFamily="18" charset="0"/>
                        </a:rPr>
                        <a:t> continued adoption of technologies learnt in FFS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256883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13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Instincts of imitation by Tarde (1969)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Promote urge in neighbors</a:t>
                      </a:r>
                      <a:r>
                        <a:rPr lang="en-US" sz="1800" baseline="0" dirty="0" smtClean="0">
                          <a:latin typeface="Bookman Old Style" panose="02050604050505020204" pitchFamily="18" charset="0"/>
                        </a:rPr>
                        <a:t> to adopt what has been adopted by FFS participants/ collaborator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32073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14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Conditional learning by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Pavalov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anose="02050604050505020204" pitchFamily="18" charset="0"/>
                        </a:rPr>
                        <a:t>FFS</a:t>
                      </a:r>
                      <a:r>
                        <a:rPr lang="en-US" sz="1800" baseline="0" dirty="0" smtClean="0">
                          <a:latin typeface="Bookman Old Style" panose="02050604050505020204" pitchFamily="18" charset="0"/>
                        </a:rPr>
                        <a:t> participants will be conditioned to conduct experiments when they observe new problem</a:t>
                      </a:r>
                      <a:endParaRPr lang="en-US" sz="18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08473" y="6457890"/>
            <a:ext cx="3283527" cy="400110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  <a:latin typeface="Bookman Old Style" pitchFamily="18" charset="0"/>
              </a:rPr>
              <a:t>Suresha</a:t>
            </a:r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. R., 2005)</a:t>
            </a:r>
            <a:endParaRPr lang="en-US" sz="2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41565"/>
            <a:ext cx="10515600" cy="549275"/>
          </a:xfrm>
        </p:spPr>
        <p:txBody>
          <a:bodyPr>
            <a:norm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Cont</a:t>
            </a:r>
            <a:r>
              <a:rPr lang="en-US" sz="1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…</a:t>
            </a:r>
            <a:endParaRPr lang="en-US" sz="1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39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Theoretical orientation of a research problem extension </a:t>
            </a:r>
            <a:endParaRPr lang="en-US" sz="40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1" y="2128289"/>
            <a:ext cx="11619186" cy="435133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en-US" sz="3200" b="1" dirty="0" smtClean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</a:rPr>
              <a:t>	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</a:rPr>
              <a:t> “A study of the entrepreneurial characteristics and farming performance of fish farmers in Nellore district of Andhra Pradesh” 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299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63" y="207470"/>
            <a:ext cx="10515600" cy="73846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Theories of Entrepreneurship </a:t>
            </a:r>
            <a:endParaRPr lang="en-US" sz="36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315466"/>
              </p:ext>
            </p:extLst>
          </p:nvPr>
        </p:nvGraphicFramePr>
        <p:xfrm>
          <a:off x="307188" y="1116958"/>
          <a:ext cx="11603422" cy="5644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532"/>
                <a:gridCol w="3011213"/>
                <a:gridCol w="7798677"/>
              </a:tblGrid>
              <a:tr h="532761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Social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scientists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Views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on Entrepreneurship 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544209">
                <a:tc gridSpan="3">
                  <a:txBody>
                    <a:bodyPr/>
                    <a:lstStyle/>
                    <a:p>
                      <a:r>
                        <a:rPr lang="en-US" b="1" dirty="0" smtClean="0">
                          <a:latin typeface="Bookman Old Style" panose="02050604050505020204" pitchFamily="18" charset="0"/>
                        </a:rPr>
                        <a:t>Economists</a:t>
                      </a:r>
                      <a:r>
                        <a:rPr lang="en-US" b="1" baseline="0" dirty="0" smtClean="0">
                          <a:latin typeface="Bookman Old Style" panose="02050604050505020204" pitchFamily="18" charset="0"/>
                        </a:rPr>
                        <a:t>  </a:t>
                      </a:r>
                      <a:endParaRPr lang="en-US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4188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1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>
                          <a:latin typeface="Bookman Old Style" panose="02050604050505020204" pitchFamily="18" charset="0"/>
                        </a:rPr>
                        <a:t>Cantillon</a:t>
                      </a:r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 (1755)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A dealer who </a:t>
                      </a:r>
                      <a:r>
                        <a:rPr lang="en-US" sz="22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buys wares of a country and sells</a:t>
                      </a:r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 them again at certain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 place as entrepreneur and his role is entrepreneurship 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228587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2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Say (1803)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Entrepreneur is one who generally </a:t>
                      </a:r>
                      <a:r>
                        <a:rPr lang="en-US" sz="22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worked with his own or borrowed capital </a:t>
                      </a:r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and opined that an entrepreneur to be successful, should possess judgement, perseverance, knowledge of the world business and also the ability to superintend and administer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93932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3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Walker (1870)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Entrepreneur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 are </a:t>
                      </a:r>
                      <a:r>
                        <a:rPr lang="en-US" sz="22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engineers of industrial progress 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and chief agents of production.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509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580348"/>
              </p:ext>
            </p:extLst>
          </p:nvPr>
        </p:nvGraphicFramePr>
        <p:xfrm>
          <a:off x="315311" y="315311"/>
          <a:ext cx="11603421" cy="626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531"/>
                <a:gridCol w="3011213"/>
                <a:gridCol w="7798677"/>
              </a:tblGrid>
              <a:tr h="57236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Social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scientists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Views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on Entrepreneurship 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490680">
                <a:tc gridSpan="3">
                  <a:txBody>
                    <a:bodyPr/>
                    <a:lstStyle/>
                    <a:p>
                      <a:r>
                        <a:rPr lang="en-US" b="1" dirty="0" smtClean="0">
                          <a:latin typeface="Bookman Old Style" panose="02050604050505020204" pitchFamily="18" charset="0"/>
                        </a:rPr>
                        <a:t>Psychologists</a:t>
                      </a:r>
                      <a:r>
                        <a:rPr lang="en-US" b="1" baseline="0" dirty="0" smtClean="0">
                          <a:latin typeface="Bookman Old Style" panose="02050604050505020204" pitchFamily="18" charset="0"/>
                        </a:rPr>
                        <a:t> </a:t>
                      </a:r>
                      <a:endParaRPr lang="en-US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7286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1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Shumpter</a:t>
                      </a:r>
                      <a:r>
                        <a:rPr lang="en-US" baseline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 (1934)</a:t>
                      </a:r>
                      <a:endParaRPr lang="en-US" dirty="0">
                        <a:solidFill>
                          <a:srgbClr val="FF0066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Entrepreneurs are individuals motivated by a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strong will power</a:t>
                      </a:r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 with an inherent capacity with his energy, will and mind to overcome fixed talents of thoughts and capacity to withstand social opposition </a:t>
                      </a:r>
                      <a:endParaRPr lang="en-US" sz="20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20989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2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McClelland</a:t>
                      </a:r>
                      <a:r>
                        <a:rPr lang="en-US" baseline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 (1960)</a:t>
                      </a:r>
                      <a:endParaRPr lang="en-US" dirty="0">
                        <a:solidFill>
                          <a:srgbClr val="FF0066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The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need for achievement </a:t>
                      </a:r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(n-ach), an intermediating</a:t>
                      </a:r>
                      <a:r>
                        <a:rPr lang="en-US" sz="2000" baseline="0" dirty="0" smtClean="0">
                          <a:latin typeface="Bookman Old Style" panose="02050604050505020204" pitchFamily="18" charset="0"/>
                        </a:rPr>
                        <a:t> psychological motive as the important factor to perform better, leading to entrepreneurial behaviour</a:t>
                      </a:r>
                      <a:endParaRPr lang="en-US" sz="20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20989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3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Hagen</a:t>
                      </a:r>
                      <a:r>
                        <a:rPr lang="en-US" baseline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 (1961)</a:t>
                      </a:r>
                      <a:endParaRPr lang="en-US" dirty="0">
                        <a:solidFill>
                          <a:srgbClr val="FF0066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Entrepreneur as a creative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problem solver </a:t>
                      </a:r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interested in things that lie in the practical and technological realm driven by a motive to achieve</a:t>
                      </a:r>
                      <a:endParaRPr lang="en-US" sz="20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20989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4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Kunkel (1965)</a:t>
                      </a:r>
                      <a:endParaRPr lang="en-US" dirty="0">
                        <a:solidFill>
                          <a:srgbClr val="FF0066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dirty="0" smtClean="0">
                          <a:latin typeface="Bookman Old Style" panose="02050604050505020204" pitchFamily="18" charset="0"/>
                        </a:rPr>
                        <a:t>Entrepreneurial behaviour</a:t>
                      </a:r>
                      <a:r>
                        <a:rPr lang="en-US" sz="2000" baseline="0" dirty="0" smtClean="0">
                          <a:latin typeface="Bookman Old Style" panose="02050604050505020204" pitchFamily="18" charset="0"/>
                        </a:rPr>
                        <a:t> as a function of 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surrounding social structure</a:t>
                      </a:r>
                      <a:r>
                        <a:rPr lang="en-US" sz="2000" baseline="0" dirty="0" smtClean="0">
                          <a:latin typeface="Bookman Old Style" panose="02050604050505020204" pitchFamily="18" charset="0"/>
                        </a:rPr>
                        <a:t> both past and present which can be readily influenced by maniputable economic and social incentives.</a:t>
                      </a:r>
                      <a:endParaRPr lang="en-US" sz="20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320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337424"/>
              </p:ext>
            </p:extLst>
          </p:nvPr>
        </p:nvGraphicFramePr>
        <p:xfrm>
          <a:off x="166255" y="418503"/>
          <a:ext cx="11748654" cy="5857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3463"/>
                <a:gridCol w="3048903"/>
                <a:gridCol w="7896288"/>
              </a:tblGrid>
              <a:tr h="1077458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Bookman Old Style" panose="02050604050505020204" pitchFamily="18" charset="0"/>
                        </a:rPr>
                        <a:t>Sl</a:t>
                      </a:r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 no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Social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scientists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Views</a:t>
                      </a:r>
                      <a:r>
                        <a:rPr lang="en-US" baseline="0" dirty="0" smtClean="0">
                          <a:latin typeface="Bookman Old Style" panose="02050604050505020204" pitchFamily="18" charset="0"/>
                        </a:rPr>
                        <a:t> on Entrepreneurship 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624241">
                <a:tc gridSpan="3">
                  <a:txBody>
                    <a:bodyPr/>
                    <a:lstStyle/>
                    <a:p>
                      <a:r>
                        <a:rPr lang="en-US" b="1" dirty="0" smtClean="0">
                          <a:latin typeface="Bookman Old Style" panose="02050604050505020204" pitchFamily="18" charset="0"/>
                        </a:rPr>
                        <a:t>Sociologists</a:t>
                      </a:r>
                      <a:r>
                        <a:rPr lang="en-US" b="1" baseline="0" dirty="0" smtClean="0">
                          <a:latin typeface="Bookman Old Style" panose="02050604050505020204" pitchFamily="18" charset="0"/>
                        </a:rPr>
                        <a:t> </a:t>
                      </a:r>
                      <a:endParaRPr lang="en-US" b="1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392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1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33CC"/>
                          </a:solidFill>
                          <a:latin typeface="Bookman Old Style" panose="02050604050505020204" pitchFamily="18" charset="0"/>
                        </a:rPr>
                        <a:t>Weber (1930)</a:t>
                      </a:r>
                      <a:endParaRPr lang="en-US" dirty="0">
                        <a:solidFill>
                          <a:srgbClr val="0033CC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The main factor for contributing development of entrepreneurship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 emerges from </a:t>
                      </a:r>
                      <a:r>
                        <a:rPr lang="en-US" sz="22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religious belief system 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such as protestant, ethic, Hinduism, Buddhism and </a:t>
                      </a:r>
                      <a:r>
                        <a:rPr lang="en-US" sz="2200" baseline="0" dirty="0" err="1" smtClean="0">
                          <a:latin typeface="Bookman Old Style" panose="02050604050505020204" pitchFamily="18" charset="0"/>
                        </a:rPr>
                        <a:t>islam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07745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2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33CC"/>
                          </a:solidFill>
                          <a:latin typeface="Bookman Old Style" panose="02050604050505020204" pitchFamily="18" charset="0"/>
                        </a:rPr>
                        <a:t>Coehran’s</a:t>
                      </a:r>
                      <a:r>
                        <a:rPr lang="en-US" dirty="0" smtClean="0">
                          <a:solidFill>
                            <a:srgbClr val="0033CC"/>
                          </a:solidFill>
                          <a:latin typeface="Bookman Old Style" panose="02050604050505020204" pitchFamily="18" charset="0"/>
                        </a:rPr>
                        <a:t> (1970)</a:t>
                      </a:r>
                      <a:endParaRPr lang="en-US" dirty="0">
                        <a:solidFill>
                          <a:srgbClr val="0033CC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Theory of entrepreneurship mainly revolves round the </a:t>
                      </a:r>
                      <a:r>
                        <a:rPr lang="en-US" sz="2200" b="1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cultural</a:t>
                      </a:r>
                      <a:r>
                        <a:rPr lang="en-US" sz="22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value, role expectations and social sanction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.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15392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Bookman Old Style" panose="02050604050505020204" pitchFamily="18" charset="0"/>
                        </a:rPr>
                        <a:t>3</a:t>
                      </a:r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33CC"/>
                          </a:solidFill>
                          <a:latin typeface="Bookman Old Style" panose="02050604050505020204" pitchFamily="18" charset="0"/>
                        </a:rPr>
                        <a:t>Young (1966)</a:t>
                      </a:r>
                      <a:endParaRPr lang="en-US" dirty="0">
                        <a:solidFill>
                          <a:srgbClr val="0033CC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200" dirty="0" smtClean="0">
                          <a:latin typeface="Bookman Old Style" panose="02050604050505020204" pitchFamily="18" charset="0"/>
                        </a:rPr>
                        <a:t>Entrepreneurship as an organizational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 phenomenon and observed that economic development involves the </a:t>
                      </a:r>
                      <a:r>
                        <a:rPr lang="en-US" sz="22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organization of production resource</a:t>
                      </a:r>
                      <a:r>
                        <a:rPr lang="en-US" sz="2200" baseline="0" dirty="0" smtClean="0">
                          <a:latin typeface="Bookman Old Style" panose="02050604050505020204" pitchFamily="18" charset="0"/>
                        </a:rPr>
                        <a:t>s.</a:t>
                      </a:r>
                      <a:endParaRPr lang="en-US" sz="22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8300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856" y="1136650"/>
            <a:ext cx="11444288" cy="518532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ookman Old Style" panose="02050604050505020204" pitchFamily="18" charset="0"/>
                <a:cs typeface="Andalus" pitchFamily="18" charset="-78"/>
              </a:rPr>
              <a:t> </a:t>
            </a:r>
            <a:r>
              <a:rPr lang="en-IN" dirty="0" smtClean="0">
                <a:solidFill>
                  <a:srgbClr val="0070C0"/>
                </a:solidFill>
                <a:latin typeface="Bookman Old Style" panose="02050604050505020204" pitchFamily="18" charset="0"/>
                <a:cs typeface="Andalus" pitchFamily="18" charset="-78"/>
              </a:rPr>
              <a:t>As orientation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solidFill>
                <a:srgbClr val="0070C0"/>
              </a:solidFill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solidFill>
                  <a:srgbClr val="0070C0"/>
                </a:solidFill>
                <a:latin typeface="Bookman Old Style" panose="02050604050505020204" pitchFamily="18" charset="0"/>
                <a:cs typeface="Andalus" pitchFamily="18" charset="-78"/>
              </a:rPr>
              <a:t>As conceptualisation and classification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solidFill>
                <a:srgbClr val="0070C0"/>
              </a:solidFill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solidFill>
                  <a:srgbClr val="0070C0"/>
                </a:solidFill>
                <a:latin typeface="Bookman Old Style" panose="02050604050505020204" pitchFamily="18" charset="0"/>
                <a:cs typeface="Andalus" pitchFamily="18" charset="-78"/>
              </a:rPr>
              <a:t>Summarising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solidFill>
                <a:srgbClr val="0070C0"/>
              </a:solidFill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solidFill>
                  <a:srgbClr val="0070C0"/>
                </a:solidFill>
                <a:latin typeface="Bookman Old Style" panose="02050604050505020204" pitchFamily="18" charset="0"/>
                <a:cs typeface="Andalus" pitchFamily="18" charset="-78"/>
              </a:rPr>
              <a:t>Predicts facts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solidFill>
                <a:srgbClr val="0070C0"/>
              </a:solidFill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solidFill>
                  <a:srgbClr val="0070C0"/>
                </a:solidFill>
                <a:latin typeface="Bookman Old Style" panose="02050604050505020204" pitchFamily="18" charset="0"/>
                <a:cs typeface="Andalus" pitchFamily="18" charset="-78"/>
              </a:rPr>
              <a:t>Find gap in our knowledge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2177" y="221538"/>
            <a:ext cx="10515600" cy="6778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Role of theory in social research</a:t>
            </a:r>
            <a:endParaRPr lang="en-IN" sz="36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0833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842" y="1443676"/>
            <a:ext cx="11444288" cy="466725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ookman Old Style" panose="02050604050505020204" pitchFamily="18" charset="0"/>
                <a:cs typeface="Andalus" pitchFamily="18" charset="-78"/>
              </a:rPr>
              <a:t>It initiates theory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ookman Old Style" panose="02050604050505020204" pitchFamily="18" charset="0"/>
                <a:cs typeface="Andalus" pitchFamily="18" charset="-78"/>
              </a:rPr>
              <a:t>Helps in recasting theory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ookman Old Style" panose="02050604050505020204" pitchFamily="18" charset="0"/>
                <a:cs typeface="Andalus" pitchFamily="18" charset="-78"/>
              </a:rPr>
              <a:t>Refocuses theory 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dirty="0">
              <a:latin typeface="Bookman Old Style" panose="02050604050505020204" pitchFamily="18" charset="0"/>
              <a:cs typeface="Andalus" pitchFamily="18" charset="-78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IN" dirty="0" smtClean="0">
                <a:latin typeface="Bookman Old Style" panose="02050604050505020204" pitchFamily="18" charset="0"/>
                <a:cs typeface="Andalus" pitchFamily="18" charset="-78"/>
              </a:rPr>
              <a:t>Helps in clarifying theory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IN" dirty="0">
              <a:latin typeface="Bookman Old Style" panose="02050604050505020204" pitchFamily="18" charset="0"/>
              <a:cs typeface="Andalus" pitchFamily="18" charset="-7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78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Role of research in development of theory</a:t>
            </a:r>
            <a:endParaRPr lang="en-IN" sz="36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9458" name="Picture 2" descr="D:\suri Ph.D\soori 1st seminar\final materials\images (3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6412" y="1079447"/>
            <a:ext cx="3065588" cy="1537629"/>
          </a:xfrm>
          <a:prstGeom prst="rect">
            <a:avLst/>
          </a:prstGeom>
          <a:noFill/>
        </p:spPr>
      </p:pic>
      <p:pic>
        <p:nvPicPr>
          <p:cNvPr id="19459" name="Picture 3" descr="D:\suri Ph.D\soori 1st seminar\final materials\images (4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3057" y="2525932"/>
            <a:ext cx="2619375" cy="1743075"/>
          </a:xfrm>
          <a:prstGeom prst="rect">
            <a:avLst/>
          </a:prstGeom>
          <a:noFill/>
        </p:spPr>
      </p:pic>
      <p:pic>
        <p:nvPicPr>
          <p:cNvPr id="19460" name="Picture 4" descr="D:\suri Ph.D\soori 1st seminar\final materials\download (30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69769" y="4443544"/>
            <a:ext cx="1822231" cy="2414456"/>
          </a:xfrm>
          <a:prstGeom prst="rect">
            <a:avLst/>
          </a:prstGeom>
          <a:noFill/>
        </p:spPr>
      </p:pic>
      <p:pic>
        <p:nvPicPr>
          <p:cNvPr id="19461" name="Picture 5" descr="D:\suri Ph.D\soori 1st seminar\final materials\images (4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0466" y="4714875"/>
            <a:ext cx="2143125" cy="2143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155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suri Ph.D\powerpoint-templates-vtsqbak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00515" y="2746617"/>
            <a:ext cx="732283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9600" b="1" i="0" u="none" strike="noStrike" kern="1200" normalizeH="0" baseline="0" noProof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Conclusion</a:t>
            </a:r>
            <a:endParaRPr lang="en-US" sz="9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89B652-A1D8-43C6-8A43-0D2F639382B1}" type="slidenum">
              <a:rPr lang="ar-SA"/>
              <a:pPr/>
              <a:t>74</a:t>
            </a:fld>
            <a:endParaRPr lang="fr-CA"/>
          </a:p>
        </p:txBody>
      </p:sp>
      <p:pic>
        <p:nvPicPr>
          <p:cNvPr id="64515" name="Picture 2" descr="C:\Users\SHREE\Desktop\photo\unknown_(2)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743200" y="5329476"/>
            <a:ext cx="94488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Lucida Calligraphy" pitchFamily="66" charset="0"/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</TotalTime>
  <Words>2271</Words>
  <Application>Microsoft Office PowerPoint</Application>
  <PresentationFormat>Widescreen</PresentationFormat>
  <Paragraphs>550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4" baseType="lpstr">
      <vt:lpstr>Andalus</vt:lpstr>
      <vt:lpstr>Arial</vt:lpstr>
      <vt:lpstr>Bookman Old Style</vt:lpstr>
      <vt:lpstr>Calibri</vt:lpstr>
      <vt:lpstr>Calibri Light</vt:lpstr>
      <vt:lpstr>Courier New</vt:lpstr>
      <vt:lpstr>Lucida Calligraphy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Theory ????</vt:lpstr>
      <vt:lpstr>Definition </vt:lpstr>
      <vt:lpstr>Characteristics of Theory</vt:lpstr>
      <vt:lpstr>Functions of theory</vt:lpstr>
      <vt:lpstr>PowerPoint Presentation</vt:lpstr>
      <vt:lpstr>Fact</vt:lpstr>
      <vt:lpstr>Data </vt:lpstr>
      <vt:lpstr>Axiom </vt:lpstr>
      <vt:lpstr>Postulate</vt:lpstr>
      <vt:lpstr>Proposition</vt:lpstr>
      <vt:lpstr>Hypothesis</vt:lpstr>
      <vt:lpstr>Phenomenon  </vt:lpstr>
      <vt:lpstr>Theorem</vt:lpstr>
      <vt:lpstr>Concepts </vt:lpstr>
      <vt:lpstr>Constructs</vt:lpstr>
      <vt:lpstr>Probability</vt:lpstr>
      <vt:lpstr>PowerPoint Presentation</vt:lpstr>
      <vt:lpstr> Theory v/s Research </vt:lpstr>
      <vt:lpstr>Ideal criteria of theory</vt:lpstr>
      <vt:lpstr>Relationship between different components of theory </vt:lpstr>
      <vt:lpstr>PowerPoint Presentation</vt:lpstr>
      <vt:lpstr>How to build theory </vt:lpstr>
      <vt:lpstr>Selecting Phenomena</vt:lpstr>
      <vt:lpstr>Finding Critical Commonalities</vt:lpstr>
      <vt:lpstr>Abstracting (Theorizing)</vt:lpstr>
      <vt:lpstr>Hypothesis testing</vt:lpstr>
      <vt:lpstr>Theoretical framework</vt:lpstr>
      <vt:lpstr>Theoretical orientation </vt:lpstr>
      <vt:lpstr>PowerPoint Presentation</vt:lpstr>
      <vt:lpstr>PowerPoint Presentation</vt:lpstr>
      <vt:lpstr>Strategies for Developing the Theoretical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Planned Behaviour Theory</vt:lpstr>
      <vt:lpstr>Theory of Planned Behavior</vt:lpstr>
      <vt:lpstr>PowerPoint Presentation</vt:lpstr>
      <vt:lpstr> Network theory </vt:lpstr>
      <vt:lpstr>PowerPoint Presentation</vt:lpstr>
      <vt:lpstr>Two step flow theory</vt:lpstr>
      <vt:lpstr>PowerPoint Presentation</vt:lpstr>
      <vt:lpstr>S-shaped diffusion curve</vt:lpstr>
      <vt:lpstr>Hypodermic needle theory</vt:lpstr>
      <vt:lpstr>Knowledge gap theory</vt:lpstr>
      <vt:lpstr>PowerPoint Presentation</vt:lpstr>
      <vt:lpstr>Transformative Learning Theory</vt:lpstr>
      <vt:lpstr>Implications for Extension Transformation</vt:lpstr>
      <vt:lpstr>Theory Limitations for Transformation</vt:lpstr>
      <vt:lpstr>PowerPoint Presentation</vt:lpstr>
      <vt:lpstr>PowerPoint Presentation</vt:lpstr>
      <vt:lpstr>Theories which support the importance of FFS in teaching adults</vt:lpstr>
      <vt:lpstr>Cont…</vt:lpstr>
      <vt:lpstr>Cont…</vt:lpstr>
      <vt:lpstr>Theoretical orientation of a research problem extension </vt:lpstr>
      <vt:lpstr>Theories of Entrepreneurship </vt:lpstr>
      <vt:lpstr>PowerPoint Presentation</vt:lpstr>
      <vt:lpstr>PowerPoint Presentation</vt:lpstr>
      <vt:lpstr>Role of theory in social research</vt:lpstr>
      <vt:lpstr>Role of research in development of theory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applications in social sciences</dc:title>
  <dc:creator>mohan</dc:creator>
  <cp:lastModifiedBy>DELL</cp:lastModifiedBy>
  <cp:revision>443</cp:revision>
  <dcterms:created xsi:type="dcterms:W3CDTF">2015-11-13T09:26:02Z</dcterms:created>
  <dcterms:modified xsi:type="dcterms:W3CDTF">2015-12-14T09:56:52Z</dcterms:modified>
</cp:coreProperties>
</file>