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3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4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5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6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7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8.xml" ContentType="application/vnd.openxmlformats-officedocument.theme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9.xml" ContentType="application/vnd.openxmlformats-officedocument.theme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theme/theme10.xml" ContentType="application/vnd.openxmlformats-officedocument.theme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711" r:id="rId3"/>
    <p:sldMasterId id="2147483728" r:id="rId4"/>
    <p:sldMasterId id="2147483745" r:id="rId5"/>
    <p:sldMasterId id="2147483762" r:id="rId6"/>
    <p:sldMasterId id="2147483774" r:id="rId7"/>
    <p:sldMasterId id="2147483791" r:id="rId8"/>
    <p:sldMasterId id="2147483808" r:id="rId9"/>
    <p:sldMasterId id="2147483825" r:id="rId10"/>
    <p:sldMasterId id="2147483842" r:id="rId11"/>
  </p:sldMasterIdLst>
  <p:notesMasterIdLst>
    <p:notesMasterId r:id="rId75"/>
  </p:notesMasterIdLst>
  <p:sldIdLst>
    <p:sldId id="348" r:id="rId12"/>
    <p:sldId id="350" r:id="rId13"/>
    <p:sldId id="351" r:id="rId14"/>
    <p:sldId id="353" r:id="rId15"/>
    <p:sldId id="259" r:id="rId16"/>
    <p:sldId id="354" r:id="rId17"/>
    <p:sldId id="356" r:id="rId18"/>
    <p:sldId id="266" r:id="rId19"/>
    <p:sldId id="357" r:id="rId20"/>
    <p:sldId id="261" r:id="rId21"/>
    <p:sldId id="262" r:id="rId22"/>
    <p:sldId id="263" r:id="rId23"/>
    <p:sldId id="264" r:id="rId24"/>
    <p:sldId id="274" r:id="rId25"/>
    <p:sldId id="413" r:id="rId26"/>
    <p:sldId id="277" r:id="rId27"/>
    <p:sldId id="361" r:id="rId28"/>
    <p:sldId id="363" r:id="rId29"/>
    <p:sldId id="365" r:id="rId30"/>
    <p:sldId id="366" r:id="rId31"/>
    <p:sldId id="368" r:id="rId32"/>
    <p:sldId id="420" r:id="rId33"/>
    <p:sldId id="371" r:id="rId34"/>
    <p:sldId id="373" r:id="rId35"/>
    <p:sldId id="288" r:id="rId36"/>
    <p:sldId id="289" r:id="rId37"/>
    <p:sldId id="287" r:id="rId38"/>
    <p:sldId id="417" r:id="rId39"/>
    <p:sldId id="418" r:id="rId40"/>
    <p:sldId id="375" r:id="rId41"/>
    <p:sldId id="294" r:id="rId42"/>
    <p:sldId id="391" r:id="rId43"/>
    <p:sldId id="387" r:id="rId44"/>
    <p:sldId id="301" r:id="rId45"/>
    <p:sldId id="393" r:id="rId46"/>
    <p:sldId id="395" r:id="rId47"/>
    <p:sldId id="389" r:id="rId48"/>
    <p:sldId id="390" r:id="rId49"/>
    <p:sldId id="397" r:id="rId50"/>
    <p:sldId id="398" r:id="rId51"/>
    <p:sldId id="306" r:id="rId52"/>
    <p:sldId id="307" r:id="rId53"/>
    <p:sldId id="310" r:id="rId54"/>
    <p:sldId id="311" r:id="rId55"/>
    <p:sldId id="312" r:id="rId56"/>
    <p:sldId id="314" r:id="rId57"/>
    <p:sldId id="400" r:id="rId58"/>
    <p:sldId id="402" r:id="rId59"/>
    <p:sldId id="404" r:id="rId60"/>
    <p:sldId id="406" r:id="rId61"/>
    <p:sldId id="319" r:id="rId62"/>
    <p:sldId id="408" r:id="rId63"/>
    <p:sldId id="409" r:id="rId64"/>
    <p:sldId id="411" r:id="rId65"/>
    <p:sldId id="346" r:id="rId66"/>
    <p:sldId id="345" r:id="rId67"/>
    <p:sldId id="329" r:id="rId68"/>
    <p:sldId id="332" r:id="rId69"/>
    <p:sldId id="333" r:id="rId70"/>
    <p:sldId id="335" r:id="rId71"/>
    <p:sldId id="336" r:id="rId72"/>
    <p:sldId id="340" r:id="rId73"/>
    <p:sldId id="421" r:id="rId7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003300"/>
    <a:srgbClr val="001E0E"/>
    <a:srgbClr val="990000"/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71" autoAdjust="0"/>
  </p:normalViewPr>
  <p:slideViewPr>
    <p:cSldViewPr>
      <p:cViewPr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slide" Target="slides/slide28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50" Type="http://schemas.openxmlformats.org/officeDocument/2006/relationships/slide" Target="slides/slide39.xml"/><Relationship Id="rId55" Type="http://schemas.openxmlformats.org/officeDocument/2006/relationships/slide" Target="slides/slide44.xml"/><Relationship Id="rId63" Type="http://schemas.openxmlformats.org/officeDocument/2006/relationships/slide" Target="slides/slide52.xml"/><Relationship Id="rId68" Type="http://schemas.openxmlformats.org/officeDocument/2006/relationships/slide" Target="slides/slide57.xml"/><Relationship Id="rId76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9" Type="http://schemas.openxmlformats.org/officeDocument/2006/relationships/slide" Target="slides/slide18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3" Type="http://schemas.openxmlformats.org/officeDocument/2006/relationships/slide" Target="slides/slide42.xml"/><Relationship Id="rId58" Type="http://schemas.openxmlformats.org/officeDocument/2006/relationships/slide" Target="slides/slide47.xml"/><Relationship Id="rId66" Type="http://schemas.openxmlformats.org/officeDocument/2006/relationships/slide" Target="slides/slide55.xml"/><Relationship Id="rId74" Type="http://schemas.openxmlformats.org/officeDocument/2006/relationships/slide" Target="slides/slide63.xml"/><Relationship Id="rId79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0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slide" Target="slides/slide41.xml"/><Relationship Id="rId60" Type="http://schemas.openxmlformats.org/officeDocument/2006/relationships/slide" Target="slides/slide49.xml"/><Relationship Id="rId65" Type="http://schemas.openxmlformats.org/officeDocument/2006/relationships/slide" Target="slides/slide54.xml"/><Relationship Id="rId73" Type="http://schemas.openxmlformats.org/officeDocument/2006/relationships/slide" Target="slides/slide62.xml"/><Relationship Id="rId78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56" Type="http://schemas.openxmlformats.org/officeDocument/2006/relationships/slide" Target="slides/slide45.xml"/><Relationship Id="rId64" Type="http://schemas.openxmlformats.org/officeDocument/2006/relationships/slide" Target="slides/slide53.xml"/><Relationship Id="rId69" Type="http://schemas.openxmlformats.org/officeDocument/2006/relationships/slide" Target="slides/slide58.xml"/><Relationship Id="rId77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0.xml"/><Relationship Id="rId72" Type="http://schemas.openxmlformats.org/officeDocument/2006/relationships/slide" Target="slides/slide6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59" Type="http://schemas.openxmlformats.org/officeDocument/2006/relationships/slide" Target="slides/slide48.xml"/><Relationship Id="rId67" Type="http://schemas.openxmlformats.org/officeDocument/2006/relationships/slide" Target="slides/slide56.xml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54" Type="http://schemas.openxmlformats.org/officeDocument/2006/relationships/slide" Target="slides/slide43.xml"/><Relationship Id="rId62" Type="http://schemas.openxmlformats.org/officeDocument/2006/relationships/slide" Target="slides/slide51.xml"/><Relationship Id="rId70" Type="http://schemas.openxmlformats.org/officeDocument/2006/relationships/slide" Target="slides/slide59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57" Type="http://schemas.openxmlformats.org/officeDocument/2006/relationships/slide" Target="slides/slide46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2.bin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AVI%20D\Desktop\seminar\Book1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AVI%20D\Desktop\seminar\Book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latin typeface="Bookman Old Style" pitchFamily="18" charset="0"/>
              </a:rPr>
              <a:t>FC (No in Lakh)</a:t>
            </a:r>
          </a:p>
        </c:rich>
      </c:tx>
      <c:layout>
        <c:manualLayout>
          <c:xMode val="edge"/>
          <c:yMode val="edge"/>
          <c:x val="0.3805763342082239"/>
          <c:y val="1.3888888888888888E-2"/>
        </c:manualLayout>
      </c:layout>
      <c:overlay val="0"/>
      <c:spPr>
        <a:noFill/>
        <a:ln>
          <a:noFill/>
        </a:ln>
        <a:effectLst/>
      </c:spPr>
    </c:title>
    <c:autoTitleDeleted val="0"/>
    <c:view3D>
      <c:rotX val="30"/>
      <c:rotY val="0"/>
      <c:depthPercent val="10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2.361111111111111E-2"/>
          <c:y val="0.18169838145231845"/>
          <c:w val="0.95"/>
          <c:h val="0.76868657042869637"/>
        </c:manualLayout>
      </c:layout>
      <c:pie3DChart>
        <c:varyColors val="1"/>
        <c:ser>
          <c:idx val="0"/>
          <c:order val="0"/>
          <c:tx>
            <c:strRef>
              <c:f>'[Chart in Microsoft PowerPoint]Graphs'!$B$52</c:f>
              <c:strCache>
                <c:ptCount val="1"/>
                <c:pt idx="0">
                  <c:v>FC (No in Lakh)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Lbls>
            <c:dLbl>
              <c:idx val="0"/>
              <c:layout>
                <c:manualLayout>
                  <c:x val="0.05"/>
                  <c:y val="1.060944534001666E-1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1"/>
                      </a:solidFill>
                      <a:latin typeface="Bookman Old Style" pitchFamily="18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1111111111111112E-2"/>
                  <c:y val="-6.018518518518518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2"/>
                      </a:solidFill>
                      <a:latin typeface="Bookman Old Style" pitchFamily="18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8.3333333333332309E-3"/>
                  <c:y val="0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3"/>
                      </a:solidFill>
                      <a:latin typeface="Bookman Old Style" pitchFamily="18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4"/>
                      </a:solidFill>
                      <a:latin typeface="Bookman Old Style" pitchFamily="18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5"/>
                      </a:solidFill>
                      <a:latin typeface="Bookman Old Style" pitchFamily="18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5"/>
              <c:layout>
                <c:manualLayout>
                  <c:x val="-1.944444444444442E-2"/>
                  <c:y val="0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6"/>
                      </a:solidFill>
                      <a:latin typeface="Bookman Old Style" pitchFamily="18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1.1111111111111117E-2"/>
                  <c:y val="9.2592592592591737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1">
                          <a:lumMod val="60000"/>
                        </a:schemeClr>
                      </a:solidFill>
                      <a:latin typeface="Bookman Old Style" pitchFamily="18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8.3333333333333332E-3"/>
                  <c:y val="-5.092592592592592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2">
                          <a:lumMod val="60000"/>
                        </a:schemeClr>
                      </a:solidFill>
                      <a:latin typeface="Bookman Old Style" pitchFamily="18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1.9444444444444459E-2"/>
                  <c:y val="-5.092592592592592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3">
                          <a:lumMod val="60000"/>
                        </a:schemeClr>
                      </a:solidFill>
                      <a:latin typeface="Bookman Old Style" pitchFamily="18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2.5462668816039986E-17"/>
                  <c:y val="-4.166666666666666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4">
                          <a:lumMod val="60000"/>
                        </a:schemeClr>
                      </a:solidFill>
                      <a:latin typeface="Bookman Old Style" pitchFamily="18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-5.0925337632079971E-17"/>
                  <c:y val="1.851851851851851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5">
                          <a:lumMod val="60000"/>
                        </a:schemeClr>
                      </a:solidFill>
                      <a:latin typeface="Bookman Old Style" pitchFamily="18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txPr>
              <a:bodyPr/>
              <a:lstStyle/>
              <a:p>
                <a:pPr>
                  <a:defRPr sz="1600">
                    <a:latin typeface="Bookman Old Style" pitchFamily="18" charset="0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'[Chart in Microsoft PowerPoint]Graphs'!$A$53:$A$64</c:f>
              <c:strCache>
                <c:ptCount val="12"/>
                <c:pt idx="0">
                  <c:v>AP</c:v>
                </c:pt>
                <c:pt idx="1">
                  <c:v>Bihar</c:v>
                </c:pt>
                <c:pt idx="2">
                  <c:v>Gujarath</c:v>
                </c:pt>
                <c:pt idx="3">
                  <c:v>Karnataka</c:v>
                </c:pt>
                <c:pt idx="4">
                  <c:v>MP</c:v>
                </c:pt>
                <c:pt idx="5">
                  <c:v>Maharastra</c:v>
                </c:pt>
                <c:pt idx="6">
                  <c:v>Odissa</c:v>
                </c:pt>
                <c:pt idx="7">
                  <c:v>Rajastan</c:v>
                </c:pt>
                <c:pt idx="8">
                  <c:v>TN</c:v>
                </c:pt>
                <c:pt idx="9">
                  <c:v>UP</c:v>
                </c:pt>
                <c:pt idx="10">
                  <c:v>WB</c:v>
                </c:pt>
                <c:pt idx="11">
                  <c:v>Others</c:v>
                </c:pt>
              </c:strCache>
            </c:strRef>
          </c:cat>
          <c:val>
            <c:numRef>
              <c:f>'[Chart in Microsoft PowerPoint]Graphs'!$B$53:$B$64</c:f>
              <c:numCache>
                <c:formatCode>General</c:formatCode>
                <c:ptCount val="12"/>
                <c:pt idx="0">
                  <c:v>268.7</c:v>
                </c:pt>
                <c:pt idx="1">
                  <c:v>60.4</c:v>
                </c:pt>
                <c:pt idx="2">
                  <c:v>121.2</c:v>
                </c:pt>
                <c:pt idx="3">
                  <c:v>123.7</c:v>
                </c:pt>
                <c:pt idx="4">
                  <c:v>246</c:v>
                </c:pt>
                <c:pt idx="5">
                  <c:v>304.3</c:v>
                </c:pt>
                <c:pt idx="6">
                  <c:v>129.69999999999999</c:v>
                </c:pt>
                <c:pt idx="7">
                  <c:v>150.6</c:v>
                </c:pt>
                <c:pt idx="8">
                  <c:v>47.8</c:v>
                </c:pt>
                <c:pt idx="9">
                  <c:v>208</c:v>
                </c:pt>
                <c:pt idx="10">
                  <c:v>105.5</c:v>
                </c:pt>
                <c:pt idx="11">
                  <c:v>4.0999999999999996</c:v>
                </c:pt>
              </c:numCache>
            </c:numRef>
          </c:val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Bookman Old Style" pitchFamily="18" charset="0"/>
                <a:ea typeface="+mn-ea"/>
                <a:cs typeface="+mn-cs"/>
              </a:defRPr>
            </a:pPr>
            <a:r>
              <a:rPr lang="en-US" dirty="0"/>
              <a:t>AC (No in </a:t>
            </a:r>
            <a:r>
              <a:rPr lang="en-US" dirty="0" smtClean="0"/>
              <a:t>Lakh)</a:t>
            </a:r>
            <a:endParaRPr lang="en-US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view3D>
      <c:rotX val="30"/>
      <c:rotY val="0"/>
      <c:depthPercent val="10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'[Chart in Microsoft PowerPoint]Graphs'!$B$67</c:f>
              <c:strCache>
                <c:ptCount val="1"/>
                <c:pt idx="0">
                  <c:v>AC (No in Lakh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1"/>
                      </a:solidFill>
                      <a:latin typeface="Bookman Old Style" pitchFamily="18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2"/>
                      </a:solidFill>
                      <a:latin typeface="Bookman Old Style" pitchFamily="18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3"/>
                      </a:solidFill>
                      <a:latin typeface="Bookman Old Style" pitchFamily="18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4"/>
                      </a:solidFill>
                      <a:latin typeface="Bookman Old Style" pitchFamily="18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5"/>
                      </a:solidFill>
                      <a:latin typeface="Bookman Old Style" pitchFamily="18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6"/>
                      </a:solidFill>
                      <a:latin typeface="Bookman Old Style" pitchFamily="18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1">
                          <a:lumMod val="60000"/>
                        </a:schemeClr>
                      </a:solidFill>
                      <a:latin typeface="Bookman Old Style" pitchFamily="18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2">
                          <a:lumMod val="60000"/>
                        </a:schemeClr>
                      </a:solidFill>
                      <a:latin typeface="Bookman Old Style" pitchFamily="18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3">
                          <a:lumMod val="60000"/>
                        </a:schemeClr>
                      </a:solidFill>
                      <a:latin typeface="Bookman Old Style" pitchFamily="18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4">
                          <a:lumMod val="60000"/>
                        </a:schemeClr>
                      </a:solidFill>
                      <a:latin typeface="Bookman Old Style" pitchFamily="18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5">
                          <a:lumMod val="60000"/>
                        </a:schemeClr>
                      </a:solidFill>
                      <a:latin typeface="Bookman Old Style" pitchFamily="18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1"/>
              <c:delete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txPr>
              <a:bodyPr/>
              <a:lstStyle/>
              <a:p>
                <a:pPr>
                  <a:defRPr sz="1600">
                    <a:latin typeface="Bookman Old Style" pitchFamily="18" charset="0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'[Chart in Microsoft PowerPoint]Graphs'!$A$68:$A$79</c:f>
              <c:strCache>
                <c:ptCount val="12"/>
                <c:pt idx="0">
                  <c:v>AP</c:v>
                </c:pt>
                <c:pt idx="1">
                  <c:v>Bihar</c:v>
                </c:pt>
                <c:pt idx="2">
                  <c:v>Gujarath</c:v>
                </c:pt>
                <c:pt idx="3">
                  <c:v>Karnataka</c:v>
                </c:pt>
                <c:pt idx="4">
                  <c:v>MP</c:v>
                </c:pt>
                <c:pt idx="5">
                  <c:v>Maharastra</c:v>
                </c:pt>
                <c:pt idx="6">
                  <c:v>Odissa</c:v>
                </c:pt>
                <c:pt idx="7">
                  <c:v>Rajastan</c:v>
                </c:pt>
                <c:pt idx="8">
                  <c:v>TN</c:v>
                </c:pt>
                <c:pt idx="9">
                  <c:v>UP</c:v>
                </c:pt>
                <c:pt idx="10">
                  <c:v>WB</c:v>
                </c:pt>
                <c:pt idx="11">
                  <c:v>Others</c:v>
                </c:pt>
              </c:strCache>
            </c:strRef>
          </c:cat>
          <c:val>
            <c:numRef>
              <c:f>'[Chart in Microsoft PowerPoint]Graphs'!$B$68:$B$79</c:f>
              <c:numCache>
                <c:formatCode>General</c:formatCode>
                <c:ptCount val="12"/>
                <c:pt idx="0">
                  <c:v>413.6</c:v>
                </c:pt>
                <c:pt idx="1">
                  <c:v>73.8</c:v>
                </c:pt>
                <c:pt idx="2">
                  <c:v>280.3</c:v>
                </c:pt>
                <c:pt idx="3">
                  <c:v>199.2</c:v>
                </c:pt>
                <c:pt idx="4">
                  <c:v>613.5</c:v>
                </c:pt>
                <c:pt idx="5">
                  <c:v>264.3</c:v>
                </c:pt>
                <c:pt idx="6">
                  <c:v>131.9</c:v>
                </c:pt>
                <c:pt idx="7">
                  <c:v>313.8</c:v>
                </c:pt>
                <c:pt idx="8">
                  <c:v>64.5</c:v>
                </c:pt>
                <c:pt idx="9">
                  <c:v>278.3</c:v>
                </c:pt>
                <c:pt idx="10">
                  <c:v>53.3</c:v>
                </c:pt>
                <c:pt idx="11">
                  <c:v>4.4000000000000004</c:v>
                </c:pt>
              </c:numCache>
            </c:numRef>
          </c:val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20357315629663938"/>
          <c:y val="4.5122767528973123E-2"/>
          <c:w val="0.50142658638258453"/>
          <c:h val="0.68469084904073418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Sheet24!$E$9</c:f>
              <c:strCache>
                <c:ptCount val="1"/>
                <c:pt idx="0">
                  <c:v>Area coverd per year (m.Ha.)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</c:spPr>
          <c:invertIfNegative val="0"/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z="2000" b="1" dirty="0">
                        <a:solidFill>
                          <a:srgbClr val="FF0000"/>
                        </a:solidFill>
                      </a:rPr>
                      <a:t>23.66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lt1"/>
              </a:solidFill>
              <a:ln w="25400" cap="flat" cmpd="sng" algn="ctr">
                <a:solidFill>
                  <a:schemeClr val="accent2"/>
                </a:solidFill>
                <a:prstDash val="solid"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Sheet24!$F$8:$I$8</c:f>
              <c:strCache>
                <c:ptCount val="4"/>
                <c:pt idx="0">
                  <c:v>CCIS</c:v>
                </c:pt>
                <c:pt idx="1">
                  <c:v>NAIS</c:v>
                </c:pt>
                <c:pt idx="2">
                  <c:v>MNAIS</c:v>
                </c:pt>
                <c:pt idx="3">
                  <c:v>WBCIS</c:v>
                </c:pt>
              </c:strCache>
            </c:strRef>
          </c:cat>
          <c:val>
            <c:numRef>
              <c:f>Sheet24!$F$9:$I$9</c:f>
              <c:numCache>
                <c:formatCode>General</c:formatCode>
                <c:ptCount val="4"/>
                <c:pt idx="0">
                  <c:v>8.7900000000000009</c:v>
                </c:pt>
                <c:pt idx="1">
                  <c:v>23.66</c:v>
                </c:pt>
                <c:pt idx="2">
                  <c:v>1.87</c:v>
                </c:pt>
                <c:pt idx="3">
                  <c:v>9.7199999999999989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99465856"/>
        <c:axId val="99480320"/>
        <c:axId val="0"/>
      </c:bar3DChart>
      <c:catAx>
        <c:axId val="9946585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CI</a:t>
                </a:r>
                <a:r>
                  <a:rPr lang="en-US" sz="1800" baseline="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Schemes</a:t>
                </a:r>
                <a:endParaRPr lang="en-US" sz="1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nextTo"/>
        <c:crossAx val="99480320"/>
        <c:crosses val="autoZero"/>
        <c:auto val="1"/>
        <c:lblAlgn val="ctr"/>
        <c:lblOffset val="100"/>
        <c:noMultiLvlLbl val="0"/>
      </c:catAx>
      <c:valAx>
        <c:axId val="99480320"/>
        <c:scaling>
          <c:orientation val="minMax"/>
        </c:scaling>
        <c:delete val="0"/>
        <c:axPos val="l"/>
        <c:title>
          <c:layout/>
          <c:overlay val="0"/>
        </c:title>
        <c:numFmt formatCode="General" sourceLinked="1"/>
        <c:majorTickMark val="out"/>
        <c:minorTickMark val="none"/>
        <c:tickLblPos val="nextTo"/>
        <c:crossAx val="9946585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029499253769752"/>
          <c:y val="0.27545259321923815"/>
          <c:w val="0.27451495033709034"/>
          <c:h val="0.40487311014340532"/>
        </c:manualLayout>
      </c:layout>
      <c:overlay val="0"/>
      <c:spPr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c:spPr>
    </c:legend>
    <c:plotVisOnly val="1"/>
    <c:dispBlanksAs val="gap"/>
    <c:showDLblsOverMax val="0"/>
  </c:chart>
  <c:spPr>
    <a:solidFill>
      <a:schemeClr val="lt1"/>
    </a:solidFill>
    <a:ln w="25400" cap="flat" cmpd="sng" algn="ctr">
      <a:solidFill>
        <a:schemeClr val="accent4"/>
      </a:solidFill>
      <a:prstDash val="solid"/>
    </a:ln>
    <a:effectLst/>
  </c:spPr>
  <c:txPr>
    <a:bodyPr/>
    <a:lstStyle/>
    <a:p>
      <a:pPr>
        <a:defRPr sz="1600">
          <a:solidFill>
            <a:schemeClr val="dk1"/>
          </a:solidFill>
          <a:latin typeface="+mn-lt"/>
          <a:ea typeface="+mn-ea"/>
          <a:cs typeface="+mn-cs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7743855881651163"/>
          <c:y val="5.1400554097404488E-2"/>
          <c:w val="0.4844502505368648"/>
          <c:h val="0.7982250656167978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Sheet23!$B$4</c:f>
              <c:strCache>
                <c:ptCount val="1"/>
                <c:pt idx="0">
                  <c:v>Farmers covered per year (million)</c:v>
                </c:pt>
              </c:strCache>
            </c:strRef>
          </c:tx>
          <c:spPr>
            <a:solidFill>
              <a:srgbClr val="66FF33"/>
            </a:solidFill>
          </c:spPr>
          <c:invertIfNegative val="0"/>
          <c:dLbls>
            <c:spPr>
              <a:solidFill>
                <a:schemeClr val="lt1"/>
              </a:solidFill>
              <a:ln w="25400" cap="flat" cmpd="sng" algn="ctr">
                <a:solidFill>
                  <a:schemeClr val="accent1"/>
                </a:solidFill>
                <a:prstDash val="solid"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Sheet23!$C$3:$E$3</c:f>
              <c:strCache>
                <c:ptCount val="3"/>
                <c:pt idx="0">
                  <c:v>NAIS</c:v>
                </c:pt>
                <c:pt idx="1">
                  <c:v>MNAIS</c:v>
                </c:pt>
                <c:pt idx="2">
                  <c:v>WBCIS</c:v>
                </c:pt>
              </c:strCache>
            </c:strRef>
          </c:cat>
          <c:val>
            <c:numRef>
              <c:f>Sheet23!$C$4:$E$4</c:f>
              <c:numCache>
                <c:formatCode>General</c:formatCode>
                <c:ptCount val="3"/>
                <c:pt idx="0">
                  <c:v>15.67</c:v>
                </c:pt>
                <c:pt idx="1">
                  <c:v>1.83</c:v>
                </c:pt>
                <c:pt idx="2">
                  <c:v>7.22</c:v>
                </c:pt>
              </c:numCache>
            </c:numRef>
          </c:val>
        </c:ser>
        <c:ser>
          <c:idx val="1"/>
          <c:order val="1"/>
          <c:tx>
            <c:strRef>
              <c:f>Sheet23!$B$5</c:f>
              <c:strCache>
                <c:ptCount val="1"/>
                <c:pt idx="0">
                  <c:v>Farmers benefited(%)</c:v>
                </c:pt>
              </c:strCache>
            </c:strRef>
          </c:tx>
          <c:spPr>
            <a:solidFill>
              <a:srgbClr val="FF9900"/>
            </a:solidFill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1800" b="1" dirty="0">
                        <a:solidFill>
                          <a:srgbClr val="FF0000"/>
                        </a:solidFill>
                      </a:rPr>
                      <a:t>26.45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8797689654327953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solidFill>
                <a:schemeClr val="lt1"/>
              </a:solidFill>
              <a:ln w="25400" cap="flat" cmpd="sng" algn="ctr">
                <a:solidFill>
                  <a:schemeClr val="accent6"/>
                </a:solidFill>
                <a:prstDash val="solid"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Sheet23!$C$3:$E$3</c:f>
              <c:strCache>
                <c:ptCount val="3"/>
                <c:pt idx="0">
                  <c:v>NAIS</c:v>
                </c:pt>
                <c:pt idx="1">
                  <c:v>MNAIS</c:v>
                </c:pt>
                <c:pt idx="2">
                  <c:v>WBCIS</c:v>
                </c:pt>
              </c:strCache>
            </c:strRef>
          </c:cat>
          <c:val>
            <c:numRef>
              <c:f>Sheet23!$C$5:$E$5</c:f>
              <c:numCache>
                <c:formatCode>General</c:formatCode>
                <c:ptCount val="3"/>
                <c:pt idx="0">
                  <c:v>26.45</c:v>
                </c:pt>
                <c:pt idx="1">
                  <c:v>21</c:v>
                </c:pt>
                <c:pt idx="2">
                  <c:v>62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04254848"/>
        <c:axId val="104265216"/>
        <c:axId val="0"/>
      </c:bar3DChart>
      <c:catAx>
        <c:axId val="10425484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800" b="1" i="0" baseline="0" dirty="0" smtClean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CI Schemes</a:t>
                </a:r>
                <a:endParaRPr lang="en-US" dirty="0"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>
            <c:manualLayout>
              <c:xMode val="edge"/>
              <c:yMode val="edge"/>
              <c:x val="0.22037962300167016"/>
              <c:y val="0.9063055008748907"/>
            </c:manualLayout>
          </c:layout>
          <c:overlay val="0"/>
        </c:title>
        <c:numFmt formatCode="General" sourceLinked="0"/>
        <c:majorTickMark val="out"/>
        <c:minorTickMark val="none"/>
        <c:tickLblPos val="nextTo"/>
        <c:crossAx val="104265216"/>
        <c:crosses val="autoZero"/>
        <c:auto val="1"/>
        <c:lblAlgn val="ctr"/>
        <c:lblOffset val="100"/>
        <c:noMultiLvlLbl val="0"/>
      </c:catAx>
      <c:valAx>
        <c:axId val="104265216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 sz="1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Farmers benefited in</a:t>
                </a:r>
                <a:r>
                  <a:rPr lang="en-US" sz="1600" baseline="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per cent</a:t>
                </a:r>
                <a:endPara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0425484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4286733476497269"/>
          <c:y val="0.27122539370078741"/>
          <c:w val="0.22498425196850388"/>
          <c:h val="0.45194198381452327"/>
        </c:manualLayout>
      </c:layout>
      <c:overlay val="0"/>
      <c:spPr>
        <a:solidFill>
          <a:schemeClr val="lt1"/>
        </a:solidFill>
        <a:ln w="25400" cap="flat" cmpd="sng" algn="ctr">
          <a:solidFill>
            <a:schemeClr val="accent4"/>
          </a:solidFill>
          <a:prstDash val="solid"/>
        </a:ln>
        <a:effectLst/>
      </c:spPr>
    </c:legend>
    <c:plotVisOnly val="1"/>
    <c:dispBlanksAs val="gap"/>
    <c:showDLblsOverMax val="0"/>
  </c:chart>
  <c:spPr>
    <a:solidFill>
      <a:schemeClr val="lt1"/>
    </a:solidFill>
    <a:ln w="25400" cap="flat" cmpd="sng" algn="ctr">
      <a:solidFill>
        <a:schemeClr val="accent2"/>
      </a:solidFill>
      <a:prstDash val="solid"/>
    </a:ln>
    <a:effectLst/>
  </c:spPr>
  <c:txPr>
    <a:bodyPr/>
    <a:lstStyle/>
    <a:p>
      <a:pPr>
        <a:defRPr sz="1400">
          <a:solidFill>
            <a:schemeClr val="dk1"/>
          </a:solidFill>
          <a:latin typeface="+mn-lt"/>
          <a:ea typeface="+mn-ea"/>
          <a:cs typeface="+mn-cs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08B218-D560-4EC8-95C5-BE967BA81598}" type="datetimeFigureOut">
              <a:rPr lang="en-US" smtClean="0"/>
              <a:pPr/>
              <a:t>10/21/2016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2AE6C6-C370-4241-86E9-1832337F0B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0699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3EC4034-D60D-4D0D-88F5-C98BCFFD1222}" type="slidenum">
              <a:rPr lang="en-US" altLang="en-US">
                <a:latin typeface="Calibri" panose="020F0502020204030204" pitchFamily="34" charset="0"/>
              </a:rPr>
              <a:pPr eaLnBrk="1" hangingPunct="1"/>
              <a:t>34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13672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5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70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7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7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1912" y="2514601"/>
            <a:ext cx="668654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1912" y="4777480"/>
            <a:ext cx="668654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62DBB-0930-40C3-9A17-135D7A1B9F3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reeform 6"/>
          <p:cNvSpPr/>
          <p:nvPr/>
        </p:nvSpPr>
        <p:spPr bwMode="auto">
          <a:xfrm>
            <a:off x="2" y="4323911"/>
            <a:ext cx="1308489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8" y="4529641"/>
            <a:ext cx="584825" cy="365125"/>
          </a:xfrm>
        </p:spPr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99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4699" y="624110"/>
            <a:ext cx="6683765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1909" y="2133600"/>
            <a:ext cx="668655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22BE2-C8F4-454D-941D-5A4BB84CD03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714379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9374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2" y="2058750"/>
            <a:ext cx="668654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2" y="3530129"/>
            <a:ext cx="668654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CB0F1-6B13-4AC3-9E18-E1D9955710C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3178178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8" y="3244240"/>
            <a:ext cx="584825" cy="365125"/>
          </a:xfrm>
        </p:spPr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5820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1909" y="2133600"/>
            <a:ext cx="3235398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3060" y="2126222"/>
            <a:ext cx="3235398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8F1FD-2AB5-461F-9598-26EF0F111E4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-3141" y="714379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8" y="787785"/>
            <a:ext cx="584825" cy="365125"/>
          </a:xfrm>
        </p:spPr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9907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4531" y="1972703"/>
            <a:ext cx="299454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1909" y="2548966"/>
            <a:ext cx="3257170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29988" y="1969475"/>
            <a:ext cx="29992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75218" y="2545738"/>
            <a:ext cx="3254006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1D2B0-4F31-4CD2-9A61-C856C2BE038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Freeform 11"/>
          <p:cNvSpPr/>
          <p:nvPr/>
        </p:nvSpPr>
        <p:spPr bwMode="auto">
          <a:xfrm flipV="1">
            <a:off x="-3141" y="714379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8" y="787785"/>
            <a:ext cx="584825" cy="365125"/>
          </a:xfrm>
        </p:spPr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5439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967E8-9997-45C8-9F52-053E3CA1916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reeform 11"/>
          <p:cNvSpPr/>
          <p:nvPr/>
        </p:nvSpPr>
        <p:spPr bwMode="auto">
          <a:xfrm flipV="1">
            <a:off x="-3141" y="714379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3104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13ECE-5A42-4560-A372-D236F61BE11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reeform 11"/>
          <p:cNvSpPr/>
          <p:nvPr/>
        </p:nvSpPr>
        <p:spPr bwMode="auto">
          <a:xfrm flipV="1">
            <a:off x="-3141" y="714379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7560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30" y="446088"/>
            <a:ext cx="26288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259" y="446089"/>
            <a:ext cx="38862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30" y="1598613"/>
            <a:ext cx="26288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B323C-1F76-4CF7-B116-DE43C291BE0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714379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6346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4800600"/>
            <a:ext cx="668655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1909" y="634965"/>
            <a:ext cx="668655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5367338"/>
            <a:ext cx="668655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57707-735C-496E-8B35-AD81CFC6D75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491182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8" y="4983188"/>
            <a:ext cx="584825" cy="365125"/>
          </a:xfrm>
        </p:spPr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3881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2" y="609600"/>
            <a:ext cx="668654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2" y="4354046"/>
            <a:ext cx="668654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369FD-0F24-422D-B8D9-2BDA58BC332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3178178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8" y="3244240"/>
            <a:ext cx="584825" cy="365125"/>
          </a:xfrm>
        </p:spPr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7716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7464" y="609600"/>
            <a:ext cx="6295445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56259" y="3505200"/>
            <a:ext cx="5652416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2" y="4354046"/>
            <a:ext cx="668654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7CC4C-0F24-4AD4-9D6E-F0492209262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3141" y="3178178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8" y="3244240"/>
            <a:ext cx="584825" cy="365125"/>
          </a:xfrm>
        </p:spPr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850739" y="648005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A53010"/>
                </a:solidFill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36139" y="2905306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A53010"/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542281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2438403"/>
            <a:ext cx="668655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5181600"/>
            <a:ext cx="668655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CC8EB-1FC9-4A4D-8065-8AFC6A4FB01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491182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8" y="4983188"/>
            <a:ext cx="584825" cy="365125"/>
          </a:xfrm>
        </p:spPr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54154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137464" y="609600"/>
            <a:ext cx="6295445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1909" y="4343400"/>
            <a:ext cx="668655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5181600"/>
            <a:ext cx="668655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8F727-01A4-4C52-951F-A72A11DECEC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3141" y="491182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8" y="4983188"/>
            <a:ext cx="584825" cy="365125"/>
          </a:xfrm>
        </p:spPr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1850739" y="648005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A53010"/>
                </a:solidFill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36139" y="2905306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A53010"/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7114561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2" y="627407"/>
            <a:ext cx="668654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1909" y="4343400"/>
            <a:ext cx="668655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5181600"/>
            <a:ext cx="668655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E7A6E-AB45-4988-8417-DEE86C2A999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491182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8" y="4983188"/>
            <a:ext cx="584825" cy="365125"/>
          </a:xfrm>
        </p:spPr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35486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63D06-944B-488F-A67D-73F3311D37E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714379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465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1159" y="627408"/>
            <a:ext cx="16557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1909" y="627408"/>
            <a:ext cx="485775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7B10C-6880-498F-ABB9-69BFD65C612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714379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94359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1912" y="2514601"/>
            <a:ext cx="668654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1912" y="4777466"/>
            <a:ext cx="668654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62DBB-0930-40C3-9A17-135D7A1B9F3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reeform 6"/>
          <p:cNvSpPr/>
          <p:nvPr/>
        </p:nvSpPr>
        <p:spPr bwMode="auto">
          <a:xfrm>
            <a:off x="2" y="4323897"/>
            <a:ext cx="1308489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8" y="4529627"/>
            <a:ext cx="584825" cy="365125"/>
          </a:xfrm>
        </p:spPr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43821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4699" y="624110"/>
            <a:ext cx="6683765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1909" y="2133600"/>
            <a:ext cx="668655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22BE2-C8F4-454D-941D-5A4BB84CD03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714379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6471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2" y="2058750"/>
            <a:ext cx="668654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2" y="3530129"/>
            <a:ext cx="668654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CB0F1-6B13-4AC3-9E18-E1D9955710C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3178178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8" y="3244226"/>
            <a:ext cx="584825" cy="365125"/>
          </a:xfrm>
        </p:spPr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72734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1909" y="2133600"/>
            <a:ext cx="3235398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3060" y="2126222"/>
            <a:ext cx="3235398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8F1FD-2AB5-461F-9598-26EF0F111E4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-3141" y="714379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8" y="787785"/>
            <a:ext cx="584825" cy="365125"/>
          </a:xfrm>
        </p:spPr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06482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4531" y="1972703"/>
            <a:ext cx="299454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1909" y="2548966"/>
            <a:ext cx="3257170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29988" y="1969475"/>
            <a:ext cx="29992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75218" y="2545738"/>
            <a:ext cx="3254006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1D2B0-4F31-4CD2-9A61-C856C2BE038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Freeform 11"/>
          <p:cNvSpPr/>
          <p:nvPr/>
        </p:nvSpPr>
        <p:spPr bwMode="auto">
          <a:xfrm flipV="1">
            <a:off x="-3141" y="714379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8" y="787785"/>
            <a:ext cx="584825" cy="365125"/>
          </a:xfrm>
        </p:spPr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67215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967E8-9997-45C8-9F52-053E3CA1916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reeform 11"/>
          <p:cNvSpPr/>
          <p:nvPr/>
        </p:nvSpPr>
        <p:spPr bwMode="auto">
          <a:xfrm flipV="1">
            <a:off x="-3141" y="714379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99302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13ECE-5A42-4560-A372-D236F61BE11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reeform 11"/>
          <p:cNvSpPr/>
          <p:nvPr/>
        </p:nvSpPr>
        <p:spPr bwMode="auto">
          <a:xfrm flipV="1">
            <a:off x="-3141" y="714379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91859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30" y="446088"/>
            <a:ext cx="26288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259" y="446089"/>
            <a:ext cx="38862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30" y="1598613"/>
            <a:ext cx="26288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B323C-1F76-4CF7-B116-DE43C291BE0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714379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43086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4800600"/>
            <a:ext cx="668655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1909" y="634965"/>
            <a:ext cx="668655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5367338"/>
            <a:ext cx="668655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57707-735C-496E-8B35-AD81CFC6D75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4911812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8" y="4983174"/>
            <a:ext cx="584825" cy="365125"/>
          </a:xfrm>
        </p:spPr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90477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2" y="609600"/>
            <a:ext cx="668654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2" y="4354046"/>
            <a:ext cx="668654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369FD-0F24-422D-B8D9-2BDA58BC332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3178178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8" y="3244226"/>
            <a:ext cx="584825" cy="365125"/>
          </a:xfrm>
        </p:spPr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86578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7464" y="609600"/>
            <a:ext cx="6295445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56259" y="3505200"/>
            <a:ext cx="5652416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2" y="4354046"/>
            <a:ext cx="668654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7CC4C-0F24-4AD4-9D6E-F0492209262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3141" y="3178178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8" y="3244226"/>
            <a:ext cx="584825" cy="365125"/>
          </a:xfrm>
        </p:spPr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850739" y="648005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A53010"/>
                </a:solidFill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36139" y="2905306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A53010"/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14528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2438403"/>
            <a:ext cx="668655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5181600"/>
            <a:ext cx="668655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CC8EB-1FC9-4A4D-8065-8AFC6A4FB01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4911812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8" y="4983174"/>
            <a:ext cx="584825" cy="365125"/>
          </a:xfrm>
        </p:spPr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5048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137464" y="609600"/>
            <a:ext cx="6295445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1909" y="4343400"/>
            <a:ext cx="668655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5181600"/>
            <a:ext cx="668655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8F727-01A4-4C52-951F-A72A11DECEC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3141" y="4911812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8" y="4983174"/>
            <a:ext cx="584825" cy="365125"/>
          </a:xfrm>
        </p:spPr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1850739" y="648005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A53010"/>
                </a:solidFill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36139" y="2905306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A53010"/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4713971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2" y="627407"/>
            <a:ext cx="668654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1909" y="4343400"/>
            <a:ext cx="668655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5181600"/>
            <a:ext cx="668655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E7A6E-AB45-4988-8417-DEE86C2A999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4911812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8" y="4983174"/>
            <a:ext cx="584825" cy="365125"/>
          </a:xfrm>
        </p:spPr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22107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63D06-944B-488F-A67D-73F3311D37E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714379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03090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1152" y="627408"/>
            <a:ext cx="16557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1909" y="627408"/>
            <a:ext cx="485775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7B10C-6880-498F-ABB9-69BFD65C612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714379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53381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1912" y="2514601"/>
            <a:ext cx="668654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1912" y="4777460"/>
            <a:ext cx="668654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62DBB-0930-40C3-9A17-135D7A1B9F3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reeform 6"/>
          <p:cNvSpPr/>
          <p:nvPr/>
        </p:nvSpPr>
        <p:spPr bwMode="auto">
          <a:xfrm>
            <a:off x="2" y="4323891"/>
            <a:ext cx="1308489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8" y="4529621"/>
            <a:ext cx="584825" cy="365125"/>
          </a:xfrm>
        </p:spPr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08795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4699" y="624110"/>
            <a:ext cx="6683765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1909" y="2133600"/>
            <a:ext cx="668655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22BE2-C8F4-454D-941D-5A4BB84CD03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714379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14788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2" y="2058750"/>
            <a:ext cx="668654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2" y="3530129"/>
            <a:ext cx="668654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CB0F1-6B13-4AC3-9E18-E1D9955710C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3178178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8" y="3244220"/>
            <a:ext cx="584825" cy="365125"/>
          </a:xfrm>
        </p:spPr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2063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1909" y="2133600"/>
            <a:ext cx="3235398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3060" y="2126222"/>
            <a:ext cx="3235398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8F1FD-2AB5-461F-9598-26EF0F111E4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-3141" y="714379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8" y="787785"/>
            <a:ext cx="584825" cy="365125"/>
          </a:xfrm>
        </p:spPr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98572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4531" y="1972703"/>
            <a:ext cx="299454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1909" y="2548966"/>
            <a:ext cx="3257170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29988" y="1969475"/>
            <a:ext cx="29992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75218" y="2545738"/>
            <a:ext cx="3254006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1D2B0-4F31-4CD2-9A61-C856C2BE038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Freeform 11"/>
          <p:cNvSpPr/>
          <p:nvPr/>
        </p:nvSpPr>
        <p:spPr bwMode="auto">
          <a:xfrm flipV="1">
            <a:off x="-3141" y="714379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8" y="787785"/>
            <a:ext cx="584825" cy="365125"/>
          </a:xfrm>
        </p:spPr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71990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967E8-9997-45C8-9F52-053E3CA1916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reeform 11"/>
          <p:cNvSpPr/>
          <p:nvPr/>
        </p:nvSpPr>
        <p:spPr bwMode="auto">
          <a:xfrm flipV="1">
            <a:off x="-3141" y="714379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70316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13ECE-5A42-4560-A372-D236F61BE11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reeform 11"/>
          <p:cNvSpPr/>
          <p:nvPr/>
        </p:nvSpPr>
        <p:spPr bwMode="auto">
          <a:xfrm flipV="1">
            <a:off x="-3141" y="714379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62676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30" y="446088"/>
            <a:ext cx="26288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259" y="446089"/>
            <a:ext cx="38862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30" y="1598613"/>
            <a:ext cx="26288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B323C-1F76-4CF7-B116-DE43C291BE0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714379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75906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4800600"/>
            <a:ext cx="668655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1909" y="634965"/>
            <a:ext cx="668655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5367338"/>
            <a:ext cx="668655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57707-735C-496E-8B35-AD81CFC6D75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491180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8" y="4983168"/>
            <a:ext cx="584825" cy="365125"/>
          </a:xfrm>
        </p:spPr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83990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2" y="609600"/>
            <a:ext cx="668654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2" y="4354046"/>
            <a:ext cx="668654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369FD-0F24-422D-B8D9-2BDA58BC332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3178178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8" y="3244220"/>
            <a:ext cx="584825" cy="365125"/>
          </a:xfrm>
        </p:spPr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4948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7464" y="609600"/>
            <a:ext cx="6295445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56259" y="3505200"/>
            <a:ext cx="5652416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2" y="4354046"/>
            <a:ext cx="668654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7CC4C-0F24-4AD4-9D6E-F0492209262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3141" y="3178178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8" y="3244220"/>
            <a:ext cx="584825" cy="365125"/>
          </a:xfrm>
        </p:spPr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850739" y="648005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A53010"/>
                </a:solidFill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36139" y="2905306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A53010"/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2277788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2438403"/>
            <a:ext cx="668655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5181600"/>
            <a:ext cx="668655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CC8EB-1FC9-4A4D-8065-8AFC6A4FB01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491180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8" y="4983168"/>
            <a:ext cx="584825" cy="365125"/>
          </a:xfrm>
        </p:spPr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03348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137464" y="609600"/>
            <a:ext cx="6295445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1909" y="4343400"/>
            <a:ext cx="668655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5181600"/>
            <a:ext cx="668655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8F727-01A4-4C52-951F-A72A11DECEC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3141" y="491180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8" y="4983168"/>
            <a:ext cx="584825" cy="365125"/>
          </a:xfrm>
        </p:spPr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1850739" y="648005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A53010"/>
                </a:solidFill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36139" y="2905306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A53010"/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2815444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2" y="627407"/>
            <a:ext cx="668654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1909" y="4343400"/>
            <a:ext cx="668655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5181600"/>
            <a:ext cx="668655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E7A6E-AB45-4988-8417-DEE86C2A999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491180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8" y="4983168"/>
            <a:ext cx="584825" cy="365125"/>
          </a:xfrm>
        </p:spPr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37099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63D06-944B-488F-A67D-73F3311D37E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714379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75313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1149" y="627408"/>
            <a:ext cx="16557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1909" y="627408"/>
            <a:ext cx="485775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7B10C-6880-498F-ABB9-69BFD65C612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714379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63357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1912" y="2514601"/>
            <a:ext cx="668654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1912" y="4777452"/>
            <a:ext cx="668654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62DBB-0930-40C3-9A17-135D7A1B9F3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reeform 6"/>
          <p:cNvSpPr/>
          <p:nvPr/>
        </p:nvSpPr>
        <p:spPr bwMode="auto">
          <a:xfrm>
            <a:off x="2" y="4323883"/>
            <a:ext cx="1308489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8" y="4529613"/>
            <a:ext cx="584825" cy="365125"/>
          </a:xfrm>
        </p:spPr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44967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4699" y="624110"/>
            <a:ext cx="6683765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1909" y="2133600"/>
            <a:ext cx="668655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22BE2-C8F4-454D-941D-5A4BB84CD03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714379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93603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2" y="2058750"/>
            <a:ext cx="668654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2" y="3530129"/>
            <a:ext cx="668654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CB0F1-6B13-4AC3-9E18-E1D9955710C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3178178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8" y="3244212"/>
            <a:ext cx="584825" cy="365125"/>
          </a:xfrm>
        </p:spPr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85868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1909" y="2133600"/>
            <a:ext cx="3235398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3060" y="2126222"/>
            <a:ext cx="3235398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8F1FD-2AB5-461F-9598-26EF0F111E4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-3141" y="714379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8" y="787785"/>
            <a:ext cx="584825" cy="365125"/>
          </a:xfrm>
        </p:spPr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63699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4531" y="1972703"/>
            <a:ext cx="299454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1909" y="2548966"/>
            <a:ext cx="3257170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29988" y="1969475"/>
            <a:ext cx="29992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75218" y="2545738"/>
            <a:ext cx="3254006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1D2B0-4F31-4CD2-9A61-C856C2BE038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Freeform 11"/>
          <p:cNvSpPr/>
          <p:nvPr/>
        </p:nvSpPr>
        <p:spPr bwMode="auto">
          <a:xfrm flipV="1">
            <a:off x="-3141" y="714379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8" y="787785"/>
            <a:ext cx="584825" cy="365125"/>
          </a:xfrm>
        </p:spPr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4399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967E8-9997-45C8-9F52-053E3CA1916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reeform 11"/>
          <p:cNvSpPr/>
          <p:nvPr/>
        </p:nvSpPr>
        <p:spPr bwMode="auto">
          <a:xfrm flipV="1">
            <a:off x="-3141" y="714379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64724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13ECE-5A42-4560-A372-D236F61BE11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reeform 11"/>
          <p:cNvSpPr/>
          <p:nvPr/>
        </p:nvSpPr>
        <p:spPr bwMode="auto">
          <a:xfrm flipV="1">
            <a:off x="-3141" y="714379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10936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30" y="446088"/>
            <a:ext cx="26288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259" y="446089"/>
            <a:ext cx="38862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30" y="1598613"/>
            <a:ext cx="26288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B323C-1F76-4CF7-B116-DE43C291BE0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714379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05508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4800600"/>
            <a:ext cx="668655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1909" y="634965"/>
            <a:ext cx="668655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5367338"/>
            <a:ext cx="668655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57707-735C-496E-8B35-AD81CFC6D75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4911798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8" y="4983160"/>
            <a:ext cx="584825" cy="365125"/>
          </a:xfrm>
        </p:spPr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81506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2" y="609600"/>
            <a:ext cx="668654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2" y="4354046"/>
            <a:ext cx="668654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369FD-0F24-422D-B8D9-2BDA58BC332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3178178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8" y="3244212"/>
            <a:ext cx="584825" cy="365125"/>
          </a:xfrm>
        </p:spPr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3543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7464" y="609600"/>
            <a:ext cx="6295445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56259" y="3505200"/>
            <a:ext cx="5652416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2" y="4354046"/>
            <a:ext cx="668654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7CC4C-0F24-4AD4-9D6E-F0492209262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3141" y="3178178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8" y="3244212"/>
            <a:ext cx="584825" cy="365125"/>
          </a:xfrm>
        </p:spPr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850739" y="648005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A53010"/>
                </a:solidFill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36139" y="2905306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A53010"/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8620890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2438403"/>
            <a:ext cx="668655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5181600"/>
            <a:ext cx="668655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CC8EB-1FC9-4A4D-8065-8AFC6A4FB01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4911798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8" y="4983160"/>
            <a:ext cx="584825" cy="365125"/>
          </a:xfrm>
        </p:spPr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91119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137464" y="609600"/>
            <a:ext cx="6295445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1909" y="4343400"/>
            <a:ext cx="668655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5181600"/>
            <a:ext cx="668655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8F727-01A4-4C52-951F-A72A11DECEC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3141" y="4911798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8" y="4983160"/>
            <a:ext cx="584825" cy="365125"/>
          </a:xfrm>
        </p:spPr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1850739" y="648005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A53010"/>
                </a:solidFill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36139" y="2905306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A53010"/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2795616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2" y="627407"/>
            <a:ext cx="668654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1909" y="4343400"/>
            <a:ext cx="668655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5181600"/>
            <a:ext cx="668655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E7A6E-AB45-4988-8417-DEE86C2A999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4911798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8" y="4983160"/>
            <a:ext cx="584825" cy="365125"/>
          </a:xfrm>
        </p:spPr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55793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63D06-944B-488F-A67D-73F3311D37E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714379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50935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1145" y="627408"/>
            <a:ext cx="16557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1909" y="627408"/>
            <a:ext cx="485775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7B10C-6880-498F-ABB9-69BFD65C612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714379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21309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795C2-6767-4F69-8422-AF1D965531B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27781-D536-4CB8-AFDF-7722E7C03D0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5567520"/>
      </p:ext>
    </p:extLst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795C2-6767-4F69-8422-AF1D965531B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27781-D536-4CB8-AFDF-7722E7C03D0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066614"/>
      </p:ext>
    </p:extLst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7" y="458953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795C2-6767-4F69-8422-AF1D965531B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27781-D536-4CB8-AFDF-7722E7C03D0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3447239"/>
      </p:ext>
    </p:extLst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795C2-6767-4F69-8422-AF1D965531B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27781-D536-4CB8-AFDF-7722E7C03D0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8927321"/>
      </p:ext>
    </p:extLst>
  </p:cSld>
  <p:clrMapOvr>
    <a:masterClrMapping/>
  </p:clrMapOvr>
  <p:transition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795C2-6767-4F69-8422-AF1D965531B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27781-D536-4CB8-AFDF-7722E7C03D0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3935459"/>
      </p:ext>
    </p:extLst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795C2-6767-4F69-8422-AF1D965531B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27781-D536-4CB8-AFDF-7722E7C03D0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641810"/>
      </p:ext>
    </p:extLst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795C2-6767-4F69-8422-AF1D965531B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27781-D536-4CB8-AFDF-7722E7C03D0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1363631"/>
      </p:ext>
    </p:extLst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795C2-6767-4F69-8422-AF1D965531B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27781-D536-4CB8-AFDF-7722E7C03D0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7016060"/>
      </p:ext>
    </p:extLst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795C2-6767-4F69-8422-AF1D965531B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27781-D536-4CB8-AFDF-7722E7C03D0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396669"/>
      </p:ext>
    </p:extLst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795C2-6767-4F69-8422-AF1D965531B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27781-D536-4CB8-AFDF-7722E7C03D0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8110268"/>
      </p:ext>
    </p:extLst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795C2-6767-4F69-8422-AF1D965531B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27781-D536-4CB8-AFDF-7722E7C03D0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775215"/>
      </p:ext>
    </p:extLst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1912" y="2514601"/>
            <a:ext cx="668654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1912" y="4777440"/>
            <a:ext cx="668654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62DBB-0930-40C3-9A17-135D7A1B9F3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reeform 6"/>
          <p:cNvSpPr/>
          <p:nvPr/>
        </p:nvSpPr>
        <p:spPr bwMode="auto">
          <a:xfrm>
            <a:off x="2" y="4323871"/>
            <a:ext cx="1308489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8" y="4529601"/>
            <a:ext cx="584825" cy="365125"/>
          </a:xfrm>
        </p:spPr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93433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4699" y="624110"/>
            <a:ext cx="6683765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1909" y="2133600"/>
            <a:ext cx="668655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22BE2-C8F4-454D-941D-5A4BB84CD03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714379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03620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2" y="2058750"/>
            <a:ext cx="668654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2" y="3530129"/>
            <a:ext cx="668654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CB0F1-6B13-4AC3-9E18-E1D9955710C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3178178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8" y="3244200"/>
            <a:ext cx="584825" cy="365125"/>
          </a:xfrm>
        </p:spPr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95115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1909" y="2133600"/>
            <a:ext cx="3235398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3060" y="2126222"/>
            <a:ext cx="3235398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8F1FD-2AB5-461F-9598-26EF0F111E4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-3141" y="714379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8" y="787785"/>
            <a:ext cx="584825" cy="365125"/>
          </a:xfrm>
        </p:spPr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06020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4531" y="1972703"/>
            <a:ext cx="299454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1909" y="2548966"/>
            <a:ext cx="3257170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29988" y="1969475"/>
            <a:ext cx="29992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75218" y="2545738"/>
            <a:ext cx="3254006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1D2B0-4F31-4CD2-9A61-C856C2BE038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Freeform 11"/>
          <p:cNvSpPr/>
          <p:nvPr/>
        </p:nvSpPr>
        <p:spPr bwMode="auto">
          <a:xfrm flipV="1">
            <a:off x="-3141" y="714379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8" y="787785"/>
            <a:ext cx="584825" cy="365125"/>
          </a:xfrm>
        </p:spPr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27719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967E8-9997-45C8-9F52-053E3CA1916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reeform 11"/>
          <p:cNvSpPr/>
          <p:nvPr/>
        </p:nvSpPr>
        <p:spPr bwMode="auto">
          <a:xfrm flipV="1">
            <a:off x="-3141" y="714379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76938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13ECE-5A42-4560-A372-D236F61BE11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reeform 11"/>
          <p:cNvSpPr/>
          <p:nvPr/>
        </p:nvSpPr>
        <p:spPr bwMode="auto">
          <a:xfrm flipV="1">
            <a:off x="-3141" y="714379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59941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30" y="446088"/>
            <a:ext cx="26288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259" y="446089"/>
            <a:ext cx="38862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30" y="1598613"/>
            <a:ext cx="26288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B323C-1F76-4CF7-B116-DE43C291BE0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714379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22823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4800600"/>
            <a:ext cx="668655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1909" y="634965"/>
            <a:ext cx="668655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5367338"/>
            <a:ext cx="668655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57707-735C-496E-8B35-AD81CFC6D75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491178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8" y="4983148"/>
            <a:ext cx="584825" cy="365125"/>
          </a:xfrm>
        </p:spPr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371917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2" y="609600"/>
            <a:ext cx="668654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2" y="4354046"/>
            <a:ext cx="668654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369FD-0F24-422D-B8D9-2BDA58BC332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3178178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8" y="3244200"/>
            <a:ext cx="584825" cy="365125"/>
          </a:xfrm>
        </p:spPr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91967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7464" y="609600"/>
            <a:ext cx="6295445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56259" y="3505200"/>
            <a:ext cx="5652416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2" y="4354046"/>
            <a:ext cx="668654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7CC4C-0F24-4AD4-9D6E-F0492209262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3141" y="3178178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8" y="3244200"/>
            <a:ext cx="584825" cy="365125"/>
          </a:xfrm>
        </p:spPr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850739" y="648005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A53010"/>
                </a:solidFill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36139" y="2905306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A53010"/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9848251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2438403"/>
            <a:ext cx="668655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5181600"/>
            <a:ext cx="668655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CC8EB-1FC9-4A4D-8065-8AFC6A4FB01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491178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8" y="4983148"/>
            <a:ext cx="584825" cy="365125"/>
          </a:xfrm>
        </p:spPr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38142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137464" y="609600"/>
            <a:ext cx="6295445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1909" y="4343400"/>
            <a:ext cx="668655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5181600"/>
            <a:ext cx="668655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8F727-01A4-4C52-951F-A72A11DECEC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3141" y="491178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8" y="4983148"/>
            <a:ext cx="584825" cy="365125"/>
          </a:xfrm>
        </p:spPr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1850739" y="648005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A53010"/>
                </a:solidFill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36139" y="2905306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A53010"/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21069805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2" y="627407"/>
            <a:ext cx="668654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1909" y="4343400"/>
            <a:ext cx="668655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5181600"/>
            <a:ext cx="668655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E7A6E-AB45-4988-8417-DEE86C2A999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491178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8" y="4983148"/>
            <a:ext cx="584825" cy="365125"/>
          </a:xfrm>
        </p:spPr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42451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63D06-944B-488F-A67D-73F3311D37E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714379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010476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1139" y="627408"/>
            <a:ext cx="16557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1909" y="627408"/>
            <a:ext cx="485775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7B10C-6880-498F-ABB9-69BFD65C612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714379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79651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1912" y="2514601"/>
            <a:ext cx="668654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1912" y="4777428"/>
            <a:ext cx="668654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62DBB-0930-40C3-9A17-135D7A1B9F3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reeform 6"/>
          <p:cNvSpPr/>
          <p:nvPr/>
        </p:nvSpPr>
        <p:spPr bwMode="auto">
          <a:xfrm>
            <a:off x="2" y="4323859"/>
            <a:ext cx="1308489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8" y="4529589"/>
            <a:ext cx="584825" cy="365125"/>
          </a:xfrm>
        </p:spPr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121569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4699" y="624110"/>
            <a:ext cx="6683765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1909" y="2133600"/>
            <a:ext cx="668655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22BE2-C8F4-454D-941D-5A4BB84CD03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714379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841212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2" y="2058750"/>
            <a:ext cx="668654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2" y="3530129"/>
            <a:ext cx="668654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CB0F1-6B13-4AC3-9E18-E1D9955710C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3178178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8" y="3244188"/>
            <a:ext cx="584825" cy="365125"/>
          </a:xfrm>
        </p:spPr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126664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1909" y="2133600"/>
            <a:ext cx="3235398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3060" y="2126222"/>
            <a:ext cx="3235398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8F1FD-2AB5-461F-9598-26EF0F111E4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-3141" y="714379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8" y="787785"/>
            <a:ext cx="584825" cy="365125"/>
          </a:xfrm>
        </p:spPr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30848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4531" y="1972703"/>
            <a:ext cx="299454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1909" y="2548966"/>
            <a:ext cx="3257170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29988" y="1969475"/>
            <a:ext cx="29992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75218" y="2545738"/>
            <a:ext cx="3254006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1D2B0-4F31-4CD2-9A61-C856C2BE038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Freeform 11"/>
          <p:cNvSpPr/>
          <p:nvPr/>
        </p:nvSpPr>
        <p:spPr bwMode="auto">
          <a:xfrm flipV="1">
            <a:off x="-3141" y="714379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8" y="787785"/>
            <a:ext cx="584825" cy="365125"/>
          </a:xfrm>
        </p:spPr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662592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967E8-9997-45C8-9F52-053E3CA1916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reeform 11"/>
          <p:cNvSpPr/>
          <p:nvPr/>
        </p:nvSpPr>
        <p:spPr bwMode="auto">
          <a:xfrm flipV="1">
            <a:off x="-3141" y="714379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84271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13ECE-5A42-4560-A372-D236F61BE11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reeform 11"/>
          <p:cNvSpPr/>
          <p:nvPr/>
        </p:nvSpPr>
        <p:spPr bwMode="auto">
          <a:xfrm flipV="1">
            <a:off x="-3141" y="714379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419814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30" y="446088"/>
            <a:ext cx="26288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259" y="446089"/>
            <a:ext cx="38862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30" y="1598613"/>
            <a:ext cx="26288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B323C-1F76-4CF7-B116-DE43C291BE0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714379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826296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4800600"/>
            <a:ext cx="668655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1909" y="634965"/>
            <a:ext cx="668655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5367338"/>
            <a:ext cx="668655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57707-735C-496E-8B35-AD81CFC6D75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4911774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8" y="4983136"/>
            <a:ext cx="584825" cy="365125"/>
          </a:xfrm>
        </p:spPr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62477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2" y="609600"/>
            <a:ext cx="668654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2" y="4354046"/>
            <a:ext cx="668654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369FD-0F24-422D-B8D9-2BDA58BC332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3178178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8" y="3244188"/>
            <a:ext cx="584825" cy="365125"/>
          </a:xfrm>
        </p:spPr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444491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7464" y="609600"/>
            <a:ext cx="6295445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56259" y="3505200"/>
            <a:ext cx="5652416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2" y="4354046"/>
            <a:ext cx="668654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7CC4C-0F24-4AD4-9D6E-F0492209262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3141" y="3178178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8" y="3244188"/>
            <a:ext cx="584825" cy="365125"/>
          </a:xfrm>
        </p:spPr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850739" y="648005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A53010"/>
                </a:solidFill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36139" y="2905306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A53010"/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40574160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2438403"/>
            <a:ext cx="668655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5181600"/>
            <a:ext cx="668655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CC8EB-1FC9-4A4D-8065-8AFC6A4FB01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4911774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8" y="4983136"/>
            <a:ext cx="584825" cy="365125"/>
          </a:xfrm>
        </p:spPr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531405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137464" y="609600"/>
            <a:ext cx="6295445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1909" y="4343400"/>
            <a:ext cx="668655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5181600"/>
            <a:ext cx="668655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8F727-01A4-4C52-951F-A72A11DECEC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3141" y="4911774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8" y="4983136"/>
            <a:ext cx="584825" cy="365125"/>
          </a:xfrm>
        </p:spPr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1850739" y="648005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A53010"/>
                </a:solidFill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36139" y="2905306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A53010"/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79720274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2" y="627407"/>
            <a:ext cx="668654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1909" y="4343400"/>
            <a:ext cx="668655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5181600"/>
            <a:ext cx="668655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E7A6E-AB45-4988-8417-DEE86C2A999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4911774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8" y="4983136"/>
            <a:ext cx="584825" cy="365125"/>
          </a:xfrm>
        </p:spPr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41810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63D06-944B-488F-A67D-73F3311D37E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714379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158792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1133" y="627408"/>
            <a:ext cx="16557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1909" y="627408"/>
            <a:ext cx="485775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7B10C-6880-498F-ABB9-69BFD65C612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714379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329313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1912" y="2514601"/>
            <a:ext cx="668654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1912" y="4777414"/>
            <a:ext cx="668654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62DBB-0930-40C3-9A17-135D7A1B9F3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reeform 6"/>
          <p:cNvSpPr/>
          <p:nvPr/>
        </p:nvSpPr>
        <p:spPr bwMode="auto">
          <a:xfrm>
            <a:off x="2" y="4323845"/>
            <a:ext cx="1308489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8" y="4529575"/>
            <a:ext cx="584825" cy="365125"/>
          </a:xfrm>
        </p:spPr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983809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4699" y="624110"/>
            <a:ext cx="6683765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1909" y="2133600"/>
            <a:ext cx="668655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22BE2-C8F4-454D-941D-5A4BB84CD03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714379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50861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2" y="2058750"/>
            <a:ext cx="668654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2" y="3530129"/>
            <a:ext cx="668654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CB0F1-6B13-4AC3-9E18-E1D9955710C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3178178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8" y="3244174"/>
            <a:ext cx="584825" cy="365125"/>
          </a:xfrm>
        </p:spPr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24073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1909" y="2133600"/>
            <a:ext cx="3235398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3060" y="2126222"/>
            <a:ext cx="3235398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8F1FD-2AB5-461F-9598-26EF0F111E4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-3141" y="714379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8" y="787785"/>
            <a:ext cx="584825" cy="365125"/>
          </a:xfrm>
        </p:spPr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03490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4531" y="1972703"/>
            <a:ext cx="299454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1909" y="2548966"/>
            <a:ext cx="3257170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29988" y="1969475"/>
            <a:ext cx="29992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75218" y="2545738"/>
            <a:ext cx="3254006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1D2B0-4F31-4CD2-9A61-C856C2BE038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Freeform 11"/>
          <p:cNvSpPr/>
          <p:nvPr/>
        </p:nvSpPr>
        <p:spPr bwMode="auto">
          <a:xfrm flipV="1">
            <a:off x="-3141" y="714379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8" y="787785"/>
            <a:ext cx="584825" cy="365125"/>
          </a:xfrm>
        </p:spPr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23849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967E8-9997-45C8-9F52-053E3CA1916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reeform 11"/>
          <p:cNvSpPr/>
          <p:nvPr/>
        </p:nvSpPr>
        <p:spPr bwMode="auto">
          <a:xfrm flipV="1">
            <a:off x="-3141" y="714379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464246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13ECE-5A42-4560-A372-D236F61BE11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reeform 11"/>
          <p:cNvSpPr/>
          <p:nvPr/>
        </p:nvSpPr>
        <p:spPr bwMode="auto">
          <a:xfrm flipV="1">
            <a:off x="-3141" y="714379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000523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26" y="446088"/>
            <a:ext cx="26288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259" y="446089"/>
            <a:ext cx="38862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26" y="1598613"/>
            <a:ext cx="26288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B323C-1F76-4CF7-B116-DE43C291BE0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714379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327233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4800600"/>
            <a:ext cx="668655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1909" y="634965"/>
            <a:ext cx="668655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5367338"/>
            <a:ext cx="668655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57707-735C-496E-8B35-AD81CFC6D75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4911760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8" y="4983122"/>
            <a:ext cx="584825" cy="365125"/>
          </a:xfrm>
        </p:spPr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407927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2" y="609600"/>
            <a:ext cx="668654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2" y="4354046"/>
            <a:ext cx="668654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369FD-0F24-422D-B8D9-2BDA58BC332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3178178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8" y="3244174"/>
            <a:ext cx="584825" cy="365125"/>
          </a:xfrm>
        </p:spPr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552204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7464" y="609600"/>
            <a:ext cx="6295445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56259" y="3505200"/>
            <a:ext cx="5652416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2" y="4354046"/>
            <a:ext cx="668654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7CC4C-0F24-4AD4-9D6E-F0492209262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3141" y="3178178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8" y="3244174"/>
            <a:ext cx="584825" cy="365125"/>
          </a:xfrm>
        </p:spPr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850739" y="648005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A53010"/>
                </a:solidFill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36139" y="2905306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A53010"/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4058412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2438403"/>
            <a:ext cx="668655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5181600"/>
            <a:ext cx="668655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CC8EB-1FC9-4A4D-8065-8AFC6A4FB01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4911760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8" y="4983122"/>
            <a:ext cx="584825" cy="365125"/>
          </a:xfrm>
        </p:spPr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011572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137464" y="609600"/>
            <a:ext cx="6295445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1909" y="4343400"/>
            <a:ext cx="668655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5181600"/>
            <a:ext cx="668655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8F727-01A4-4C52-951F-A72A11DECEC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3141" y="4911760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8" y="4983122"/>
            <a:ext cx="584825" cy="365125"/>
          </a:xfrm>
        </p:spPr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1850739" y="648005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A53010"/>
                </a:solidFill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36139" y="2905306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A53010"/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2660332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2" y="627407"/>
            <a:ext cx="668654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1909" y="4343400"/>
            <a:ext cx="668655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5181600"/>
            <a:ext cx="668655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E7A6E-AB45-4988-8417-DEE86C2A999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4911760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8" y="4983122"/>
            <a:ext cx="584825" cy="365125"/>
          </a:xfrm>
        </p:spPr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433237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63D06-944B-488F-A67D-73F3311D37E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714379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811517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1126" y="627408"/>
            <a:ext cx="16557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1909" y="627408"/>
            <a:ext cx="485775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7B10C-6880-498F-ABB9-69BFD65C612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714379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465666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1912" y="2514601"/>
            <a:ext cx="668654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1912" y="4777398"/>
            <a:ext cx="668654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62DBB-0930-40C3-9A17-135D7A1B9F3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reeform 6"/>
          <p:cNvSpPr/>
          <p:nvPr/>
        </p:nvSpPr>
        <p:spPr bwMode="auto">
          <a:xfrm>
            <a:off x="2" y="4323829"/>
            <a:ext cx="1308489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8" y="4529559"/>
            <a:ext cx="584825" cy="365125"/>
          </a:xfrm>
        </p:spPr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953579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4699" y="624110"/>
            <a:ext cx="6683765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1909" y="2133600"/>
            <a:ext cx="668655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22BE2-C8F4-454D-941D-5A4BB84CD03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714379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561215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2" y="2058750"/>
            <a:ext cx="668654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2" y="3530129"/>
            <a:ext cx="668654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CB0F1-6B13-4AC3-9E18-E1D9955710C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3178178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8" y="3244158"/>
            <a:ext cx="584825" cy="365125"/>
          </a:xfrm>
        </p:spPr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944298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1909" y="2133600"/>
            <a:ext cx="3235398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3060" y="2126222"/>
            <a:ext cx="3235398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8F1FD-2AB5-461F-9598-26EF0F111E4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-3141" y="714379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8" y="787785"/>
            <a:ext cx="584825" cy="365125"/>
          </a:xfrm>
        </p:spPr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486086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4531" y="1972703"/>
            <a:ext cx="299454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1909" y="2548966"/>
            <a:ext cx="3257170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29981" y="1969475"/>
            <a:ext cx="29992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75218" y="2545738"/>
            <a:ext cx="3254006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1D2B0-4F31-4CD2-9A61-C856C2BE038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Freeform 11"/>
          <p:cNvSpPr/>
          <p:nvPr/>
        </p:nvSpPr>
        <p:spPr bwMode="auto">
          <a:xfrm flipV="1">
            <a:off x="-3141" y="714379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8" y="787785"/>
            <a:ext cx="584825" cy="365125"/>
          </a:xfrm>
        </p:spPr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43058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967E8-9997-45C8-9F52-053E3CA1916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reeform 11"/>
          <p:cNvSpPr/>
          <p:nvPr/>
        </p:nvSpPr>
        <p:spPr bwMode="auto">
          <a:xfrm flipV="1">
            <a:off x="-3141" y="714379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106242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13ECE-5A42-4560-A372-D236F61BE11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reeform 11"/>
          <p:cNvSpPr/>
          <p:nvPr/>
        </p:nvSpPr>
        <p:spPr bwMode="auto">
          <a:xfrm flipV="1">
            <a:off x="-3141" y="714379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491330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8" y="446088"/>
            <a:ext cx="26288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259" y="446089"/>
            <a:ext cx="38862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8" y="1598613"/>
            <a:ext cx="26288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B323C-1F76-4CF7-B116-DE43C291BE0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714379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597647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4800600"/>
            <a:ext cx="668655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1909" y="634965"/>
            <a:ext cx="668655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5367338"/>
            <a:ext cx="668655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57707-735C-496E-8B35-AD81CFC6D75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4911744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8" y="4983106"/>
            <a:ext cx="584825" cy="365125"/>
          </a:xfrm>
        </p:spPr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658178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2" y="609600"/>
            <a:ext cx="668654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2" y="4354046"/>
            <a:ext cx="668654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369FD-0F24-422D-B8D9-2BDA58BC332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3178178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8" y="3244158"/>
            <a:ext cx="584825" cy="365125"/>
          </a:xfrm>
        </p:spPr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094060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7464" y="609600"/>
            <a:ext cx="6295445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56259" y="3505200"/>
            <a:ext cx="5652416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2" y="4354046"/>
            <a:ext cx="668654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7CC4C-0F24-4AD4-9D6E-F0492209262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3141" y="3178178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8" y="3244158"/>
            <a:ext cx="584825" cy="365125"/>
          </a:xfrm>
        </p:spPr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850739" y="648005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A53010"/>
                </a:solidFill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36139" y="2905306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A53010"/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91166838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2438403"/>
            <a:ext cx="668655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5181600"/>
            <a:ext cx="668655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CC8EB-1FC9-4A4D-8065-8AFC6A4FB01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4911744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8" y="4983106"/>
            <a:ext cx="584825" cy="365125"/>
          </a:xfrm>
        </p:spPr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985818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137464" y="609600"/>
            <a:ext cx="6295445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1909" y="4343400"/>
            <a:ext cx="668655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5181600"/>
            <a:ext cx="668655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8F727-01A4-4C52-951F-A72A11DECEC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3141" y="4911744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8" y="4983106"/>
            <a:ext cx="584825" cy="365125"/>
          </a:xfrm>
        </p:spPr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1850739" y="648005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A53010"/>
                </a:solidFill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36139" y="2905306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A53010"/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21953878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2" y="627407"/>
            <a:ext cx="668654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1909" y="4343400"/>
            <a:ext cx="668655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5181600"/>
            <a:ext cx="668655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E7A6E-AB45-4988-8417-DEE86C2A999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4911744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8" y="4983106"/>
            <a:ext cx="584825" cy="365125"/>
          </a:xfrm>
        </p:spPr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864920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63D06-944B-488F-A67D-73F3311D37E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714379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939109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1118" y="627408"/>
            <a:ext cx="16557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1909" y="627408"/>
            <a:ext cx="485775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7B10C-6880-498F-ABB9-69BFD65C612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714379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820792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1910" y="2514601"/>
            <a:ext cx="668654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1910" y="4777380"/>
            <a:ext cx="668654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62DBB-0930-40C3-9A17-135D7A1B9F3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reeform 6"/>
          <p:cNvSpPr/>
          <p:nvPr/>
        </p:nvSpPr>
        <p:spPr bwMode="auto">
          <a:xfrm>
            <a:off x="0" y="4323811"/>
            <a:ext cx="1308489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4529541"/>
            <a:ext cx="584825" cy="365125"/>
          </a:xfrm>
        </p:spPr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091209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4694" y="624110"/>
            <a:ext cx="6683765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1909" y="2133600"/>
            <a:ext cx="668655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22BE2-C8F4-454D-941D-5A4BB84CD03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7143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280405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2058750"/>
            <a:ext cx="668654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0" y="3530129"/>
            <a:ext cx="668654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CB0F1-6B13-4AC3-9E18-E1D9955710C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31781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3244140"/>
            <a:ext cx="584825" cy="365125"/>
          </a:xfrm>
        </p:spPr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679661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1909" y="2133600"/>
            <a:ext cx="3235398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3060" y="2126222"/>
            <a:ext cx="3235398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8F1FD-2AB5-461F-9598-26EF0F111E4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-3141" y="7143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787783"/>
            <a:ext cx="584825" cy="365125"/>
          </a:xfrm>
        </p:spPr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663563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4530" y="1972703"/>
            <a:ext cx="299454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1909" y="2548966"/>
            <a:ext cx="3257170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29972" y="1969475"/>
            <a:ext cx="29992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75218" y="2545738"/>
            <a:ext cx="3254006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1D2B0-4F31-4CD2-9A61-C856C2BE038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Freeform 11"/>
          <p:cNvSpPr/>
          <p:nvPr/>
        </p:nvSpPr>
        <p:spPr bwMode="auto">
          <a:xfrm flipV="1">
            <a:off x="-3141" y="7143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787783"/>
            <a:ext cx="584825" cy="365125"/>
          </a:xfrm>
        </p:spPr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463115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967E8-9997-45C8-9F52-053E3CA1916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reeform 11"/>
          <p:cNvSpPr/>
          <p:nvPr/>
        </p:nvSpPr>
        <p:spPr bwMode="auto">
          <a:xfrm flipV="1">
            <a:off x="-3141" y="7143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971981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13ECE-5A42-4560-A372-D236F61BE11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reeform 11"/>
          <p:cNvSpPr/>
          <p:nvPr/>
        </p:nvSpPr>
        <p:spPr bwMode="auto">
          <a:xfrm flipV="1">
            <a:off x="-3141" y="7143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3386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09" y="446088"/>
            <a:ext cx="26288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259" y="446089"/>
            <a:ext cx="38862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09" y="1598613"/>
            <a:ext cx="26288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B323C-1F76-4CF7-B116-DE43C291BE0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7143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673102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4800600"/>
            <a:ext cx="668655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1909" y="634965"/>
            <a:ext cx="668655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5367338"/>
            <a:ext cx="668655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57707-735C-496E-8B35-AD81CFC6D75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491172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4983088"/>
            <a:ext cx="584825" cy="365125"/>
          </a:xfrm>
        </p:spPr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174052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609600"/>
            <a:ext cx="668654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0" y="4354046"/>
            <a:ext cx="668654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369FD-0F24-422D-B8D9-2BDA58BC332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31781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3244140"/>
            <a:ext cx="584825" cy="365125"/>
          </a:xfrm>
        </p:spPr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427158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7462" y="609600"/>
            <a:ext cx="6295445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56259" y="3505200"/>
            <a:ext cx="5652416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0" y="4354046"/>
            <a:ext cx="668654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7CC4C-0F24-4AD4-9D6E-F0492209262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3141" y="31781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3244140"/>
            <a:ext cx="584825" cy="365125"/>
          </a:xfrm>
        </p:spPr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850739" y="648005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A53010"/>
                </a:solidFill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36139" y="2905306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A53010"/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13821847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2438401"/>
            <a:ext cx="668655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5181600"/>
            <a:ext cx="668655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CC8EB-1FC9-4A4D-8065-8AFC6A4FB01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491172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4983088"/>
            <a:ext cx="584825" cy="365125"/>
          </a:xfrm>
        </p:spPr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058473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137462" y="609600"/>
            <a:ext cx="6295445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1909" y="4343400"/>
            <a:ext cx="668655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5181600"/>
            <a:ext cx="668655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8F727-01A4-4C52-951F-A72A11DECEC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3141" y="491172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4983088"/>
            <a:ext cx="584825" cy="365125"/>
          </a:xfrm>
        </p:spPr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1850739" y="648005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A53010"/>
                </a:solidFill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36139" y="2905306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A53010"/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21954001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627407"/>
            <a:ext cx="668654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1909" y="4343400"/>
            <a:ext cx="668655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5181600"/>
            <a:ext cx="668655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E7A6E-AB45-4988-8417-DEE86C2A999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491172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4983088"/>
            <a:ext cx="584825" cy="365125"/>
          </a:xfrm>
        </p:spPr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717129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63D06-944B-488F-A67D-73F3311D37E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7143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672634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1109" y="627406"/>
            <a:ext cx="16557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1909" y="627406"/>
            <a:ext cx="485775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7B10C-6880-498F-ABB9-69BFD65C612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7143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9365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slideLayout" Target="../slideLayouts/slideLayout56.xml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slideLayout" Target="../slideLayouts/slideLayout55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45.xml"/><Relationship Id="rId16" Type="http://schemas.openxmlformats.org/officeDocument/2006/relationships/slideLayout" Target="../slideLayouts/slideLayout59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5" Type="http://schemas.openxmlformats.org/officeDocument/2006/relationships/slideLayout" Target="../slideLayouts/slideLayout48.xml"/><Relationship Id="rId15" Type="http://schemas.openxmlformats.org/officeDocument/2006/relationships/slideLayout" Target="../slideLayouts/slideLayout58.xml"/><Relationship Id="rId10" Type="http://schemas.openxmlformats.org/officeDocument/2006/relationships/slideLayout" Target="../slideLayouts/slideLayout53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slideLayout" Target="../slideLayouts/slideLayout5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72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17" Type="http://schemas.openxmlformats.org/officeDocument/2006/relationships/theme" Target="../theme/theme5.xml"/><Relationship Id="rId2" Type="http://schemas.openxmlformats.org/officeDocument/2006/relationships/slideLayout" Target="../slideLayouts/slideLayout61.xml"/><Relationship Id="rId16" Type="http://schemas.openxmlformats.org/officeDocument/2006/relationships/slideLayout" Target="../slideLayouts/slideLayout75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slideLayout" Target="../slideLayouts/slideLayout7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6.xml"/><Relationship Id="rId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.xml"/><Relationship Id="rId13" Type="http://schemas.openxmlformats.org/officeDocument/2006/relationships/slideLayout" Target="../slideLayouts/slideLayout99.xml"/><Relationship Id="rId3" Type="http://schemas.openxmlformats.org/officeDocument/2006/relationships/slideLayout" Target="../slideLayouts/slideLayout89.xml"/><Relationship Id="rId7" Type="http://schemas.openxmlformats.org/officeDocument/2006/relationships/slideLayout" Target="../slideLayouts/slideLayout93.xml"/><Relationship Id="rId12" Type="http://schemas.openxmlformats.org/officeDocument/2006/relationships/slideLayout" Target="../slideLayouts/slideLayout98.xml"/><Relationship Id="rId17" Type="http://schemas.openxmlformats.org/officeDocument/2006/relationships/theme" Target="../theme/theme7.xml"/><Relationship Id="rId2" Type="http://schemas.openxmlformats.org/officeDocument/2006/relationships/slideLayout" Target="../slideLayouts/slideLayout88.xml"/><Relationship Id="rId16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11" Type="http://schemas.openxmlformats.org/officeDocument/2006/relationships/slideLayout" Target="../slideLayouts/slideLayout97.xml"/><Relationship Id="rId5" Type="http://schemas.openxmlformats.org/officeDocument/2006/relationships/slideLayout" Target="../slideLayouts/slideLayout91.xml"/><Relationship Id="rId15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96.xml"/><Relationship Id="rId4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5.xml"/><Relationship Id="rId14" Type="http://schemas.openxmlformats.org/officeDocument/2006/relationships/slideLayout" Target="../slideLayouts/slideLayout10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13" Type="http://schemas.openxmlformats.org/officeDocument/2006/relationships/slideLayout" Target="../slideLayouts/slideLayout115.xml"/><Relationship Id="rId3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9.xml"/><Relationship Id="rId12" Type="http://schemas.openxmlformats.org/officeDocument/2006/relationships/slideLayout" Target="../slideLayouts/slideLayout114.xml"/><Relationship Id="rId17" Type="http://schemas.openxmlformats.org/officeDocument/2006/relationships/theme" Target="../theme/theme8.xml"/><Relationship Id="rId2" Type="http://schemas.openxmlformats.org/officeDocument/2006/relationships/slideLayout" Target="../slideLayouts/slideLayout104.xml"/><Relationship Id="rId16" Type="http://schemas.openxmlformats.org/officeDocument/2006/relationships/slideLayout" Target="../slideLayouts/slideLayout118.xml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slideLayout" Target="../slideLayouts/slideLayout113.xml"/><Relationship Id="rId5" Type="http://schemas.openxmlformats.org/officeDocument/2006/relationships/slideLayout" Target="../slideLayouts/slideLayout107.xml"/><Relationship Id="rId15" Type="http://schemas.openxmlformats.org/officeDocument/2006/relationships/slideLayout" Target="../slideLayouts/slideLayout117.xml"/><Relationship Id="rId10" Type="http://schemas.openxmlformats.org/officeDocument/2006/relationships/slideLayout" Target="../slideLayouts/slideLayout112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Relationship Id="rId14" Type="http://schemas.openxmlformats.org/officeDocument/2006/relationships/slideLayout" Target="../slideLayouts/slideLayout11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6.xml"/><Relationship Id="rId13" Type="http://schemas.openxmlformats.org/officeDocument/2006/relationships/slideLayout" Target="../slideLayouts/slideLayout131.xml"/><Relationship Id="rId3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25.xml"/><Relationship Id="rId12" Type="http://schemas.openxmlformats.org/officeDocument/2006/relationships/slideLayout" Target="../slideLayouts/slideLayout130.xml"/><Relationship Id="rId17" Type="http://schemas.openxmlformats.org/officeDocument/2006/relationships/theme" Target="../theme/theme9.xml"/><Relationship Id="rId2" Type="http://schemas.openxmlformats.org/officeDocument/2006/relationships/slideLayout" Target="../slideLayouts/slideLayout120.xml"/><Relationship Id="rId16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19.xml"/><Relationship Id="rId6" Type="http://schemas.openxmlformats.org/officeDocument/2006/relationships/slideLayout" Target="../slideLayouts/slideLayout124.xml"/><Relationship Id="rId11" Type="http://schemas.openxmlformats.org/officeDocument/2006/relationships/slideLayout" Target="../slideLayouts/slideLayout129.xml"/><Relationship Id="rId5" Type="http://schemas.openxmlformats.org/officeDocument/2006/relationships/slideLayout" Target="../slideLayouts/slideLayout123.xml"/><Relationship Id="rId15" Type="http://schemas.openxmlformats.org/officeDocument/2006/relationships/slideLayout" Target="../slideLayouts/slideLayout133.xml"/><Relationship Id="rId10" Type="http://schemas.openxmlformats.org/officeDocument/2006/relationships/slideLayout" Target="../slideLayouts/slideLayout128.xml"/><Relationship Id="rId4" Type="http://schemas.openxmlformats.org/officeDocument/2006/relationships/slideLayout" Target="../slideLayouts/slideLayout122.xml"/><Relationship Id="rId9" Type="http://schemas.openxmlformats.org/officeDocument/2006/relationships/slideLayout" Target="../slideLayouts/slideLayout127.xml"/><Relationship Id="rId14" Type="http://schemas.openxmlformats.org/officeDocument/2006/relationships/slideLayout" Target="../slideLayouts/slideLayout132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2.xml"/><Relationship Id="rId13" Type="http://schemas.openxmlformats.org/officeDocument/2006/relationships/slideLayout" Target="../slideLayouts/slideLayout147.xml"/><Relationship Id="rId3" Type="http://schemas.openxmlformats.org/officeDocument/2006/relationships/slideLayout" Target="../slideLayouts/slideLayout137.xml"/><Relationship Id="rId7" Type="http://schemas.openxmlformats.org/officeDocument/2006/relationships/slideLayout" Target="../slideLayouts/slideLayout141.xml"/><Relationship Id="rId12" Type="http://schemas.openxmlformats.org/officeDocument/2006/relationships/slideLayout" Target="../slideLayouts/slideLayout146.xml"/><Relationship Id="rId17" Type="http://schemas.openxmlformats.org/officeDocument/2006/relationships/theme" Target="../theme/theme10.xml"/><Relationship Id="rId2" Type="http://schemas.openxmlformats.org/officeDocument/2006/relationships/slideLayout" Target="../slideLayouts/slideLayout136.xml"/><Relationship Id="rId16" Type="http://schemas.openxmlformats.org/officeDocument/2006/relationships/slideLayout" Target="../slideLayouts/slideLayout150.xml"/><Relationship Id="rId1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40.xml"/><Relationship Id="rId11" Type="http://schemas.openxmlformats.org/officeDocument/2006/relationships/slideLayout" Target="../slideLayouts/slideLayout145.xml"/><Relationship Id="rId5" Type="http://schemas.openxmlformats.org/officeDocument/2006/relationships/slideLayout" Target="../slideLayouts/slideLayout139.xml"/><Relationship Id="rId15" Type="http://schemas.openxmlformats.org/officeDocument/2006/relationships/slideLayout" Target="../slideLayouts/slideLayout149.xml"/><Relationship Id="rId10" Type="http://schemas.openxmlformats.org/officeDocument/2006/relationships/slideLayout" Target="../slideLayouts/slideLayout144.xml"/><Relationship Id="rId4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43.xml"/><Relationship Id="rId14" Type="http://schemas.openxmlformats.org/officeDocument/2006/relationships/slideLayout" Target="../slideLayouts/slideLayout14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8.xml"/><Relationship Id="rId13" Type="http://schemas.openxmlformats.org/officeDocument/2006/relationships/slideLayout" Target="../slideLayouts/slideLayout163.xml"/><Relationship Id="rId3" Type="http://schemas.openxmlformats.org/officeDocument/2006/relationships/slideLayout" Target="../slideLayouts/slideLayout153.xml"/><Relationship Id="rId7" Type="http://schemas.openxmlformats.org/officeDocument/2006/relationships/slideLayout" Target="../slideLayouts/slideLayout157.xml"/><Relationship Id="rId12" Type="http://schemas.openxmlformats.org/officeDocument/2006/relationships/slideLayout" Target="../slideLayouts/slideLayout162.xml"/><Relationship Id="rId17" Type="http://schemas.openxmlformats.org/officeDocument/2006/relationships/theme" Target="../theme/theme11.xml"/><Relationship Id="rId2" Type="http://schemas.openxmlformats.org/officeDocument/2006/relationships/slideLayout" Target="../slideLayouts/slideLayout152.xml"/><Relationship Id="rId16" Type="http://schemas.openxmlformats.org/officeDocument/2006/relationships/slideLayout" Target="../slideLayouts/slideLayout166.xml"/><Relationship Id="rId1" Type="http://schemas.openxmlformats.org/officeDocument/2006/relationships/slideLayout" Target="../slideLayouts/slideLayout151.xml"/><Relationship Id="rId6" Type="http://schemas.openxmlformats.org/officeDocument/2006/relationships/slideLayout" Target="../slideLayouts/slideLayout156.xml"/><Relationship Id="rId11" Type="http://schemas.openxmlformats.org/officeDocument/2006/relationships/slideLayout" Target="../slideLayouts/slideLayout161.xml"/><Relationship Id="rId5" Type="http://schemas.openxmlformats.org/officeDocument/2006/relationships/slideLayout" Target="../slideLayouts/slideLayout155.xml"/><Relationship Id="rId15" Type="http://schemas.openxmlformats.org/officeDocument/2006/relationships/slideLayout" Target="../slideLayouts/slideLayout165.xml"/><Relationship Id="rId10" Type="http://schemas.openxmlformats.org/officeDocument/2006/relationships/slideLayout" Target="../slideLayouts/slideLayout160.xml"/><Relationship Id="rId4" Type="http://schemas.openxmlformats.org/officeDocument/2006/relationships/slideLayout" Target="../slideLayouts/slideLayout154.xml"/><Relationship Id="rId9" Type="http://schemas.openxmlformats.org/officeDocument/2006/relationships/slideLayout" Target="../slideLayouts/slideLayout159.xml"/><Relationship Id="rId14" Type="http://schemas.openxmlformats.org/officeDocument/2006/relationships/slideLayout" Target="../slideLayouts/slideLayout1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4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4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4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2" y="228600"/>
            <a:ext cx="2138637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0416" y="-784"/>
            <a:ext cx="1767506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4699" y="624110"/>
            <a:ext cx="6683765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09" y="2133600"/>
            <a:ext cx="668655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1210" y="6130437"/>
            <a:ext cx="859712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639B67-2696-434A-9D82-24569AC8515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1912" y="6135909"/>
            <a:ext cx="571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398868" y="787785"/>
            <a:ext cx="5848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146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hf hdr="0" ftr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2" y="228600"/>
            <a:ext cx="2138637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0416" y="-784"/>
            <a:ext cx="1767506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4699" y="624110"/>
            <a:ext cx="6683765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09" y="2133600"/>
            <a:ext cx="668655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1210" y="6130437"/>
            <a:ext cx="859712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639B67-2696-434A-9D82-24569AC8515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1912" y="6135895"/>
            <a:ext cx="571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398868" y="787785"/>
            <a:ext cx="5848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541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</p:sldLayoutIdLst>
  <p:hf hdr="0" ftr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2" y="228600"/>
            <a:ext cx="2138637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0416" y="-784"/>
            <a:ext cx="1767506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4699" y="624110"/>
            <a:ext cx="6683765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09" y="2133600"/>
            <a:ext cx="668655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1210" y="6130437"/>
            <a:ext cx="859712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639B67-2696-434A-9D82-24569AC8515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1912" y="6135889"/>
            <a:ext cx="571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398868" y="787785"/>
            <a:ext cx="5848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441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  <p:sldLayoutId id="2147483741" r:id="rId13"/>
    <p:sldLayoutId id="2147483742" r:id="rId14"/>
    <p:sldLayoutId id="2147483743" r:id="rId15"/>
    <p:sldLayoutId id="2147483744" r:id="rId16"/>
  </p:sldLayoutIdLst>
  <p:hf hdr="0" ftr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2" y="228600"/>
            <a:ext cx="2138637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0416" y="-784"/>
            <a:ext cx="1767506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4699" y="624110"/>
            <a:ext cx="6683765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09" y="2133600"/>
            <a:ext cx="668655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1210" y="6130437"/>
            <a:ext cx="859712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639B67-2696-434A-9D82-24569AC8515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1912" y="6135881"/>
            <a:ext cx="571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398868" y="787785"/>
            <a:ext cx="5848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251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  <p:sldLayoutId id="2147483757" r:id="rId12"/>
    <p:sldLayoutId id="2147483758" r:id="rId13"/>
    <p:sldLayoutId id="2147483759" r:id="rId14"/>
    <p:sldLayoutId id="2147483760" r:id="rId15"/>
    <p:sldLayoutId id="2147483761" r:id="rId16"/>
  </p:sldLayoutIdLst>
  <p:hf hdr="0" ftr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42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8795C2-6767-4F69-8422-AF1D965531B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42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42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C27781-D536-4CB8-AFDF-7722E7C03D0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4603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2" y="228600"/>
            <a:ext cx="2138637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0416" y="-784"/>
            <a:ext cx="1767506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4699" y="624110"/>
            <a:ext cx="6683765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09" y="2133600"/>
            <a:ext cx="668655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1210" y="6130437"/>
            <a:ext cx="859712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639B67-2696-434A-9D82-24569AC8515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1912" y="6135869"/>
            <a:ext cx="571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398868" y="787785"/>
            <a:ext cx="5848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932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  <p:sldLayoutId id="2147483786" r:id="rId12"/>
    <p:sldLayoutId id="2147483787" r:id="rId13"/>
    <p:sldLayoutId id="2147483788" r:id="rId14"/>
    <p:sldLayoutId id="2147483789" r:id="rId15"/>
    <p:sldLayoutId id="2147483790" r:id="rId16"/>
  </p:sldLayoutIdLst>
  <p:hf hdr="0" ftr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2" y="228600"/>
            <a:ext cx="2138637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0416" y="-784"/>
            <a:ext cx="1767506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4699" y="624110"/>
            <a:ext cx="6683765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09" y="2133600"/>
            <a:ext cx="668655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1210" y="6130437"/>
            <a:ext cx="859712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639B67-2696-434A-9D82-24569AC8515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1912" y="6135857"/>
            <a:ext cx="571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398868" y="787785"/>
            <a:ext cx="5848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684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  <p:sldLayoutId id="2147483803" r:id="rId12"/>
    <p:sldLayoutId id="2147483804" r:id="rId13"/>
    <p:sldLayoutId id="2147483805" r:id="rId14"/>
    <p:sldLayoutId id="2147483806" r:id="rId15"/>
    <p:sldLayoutId id="2147483807" r:id="rId16"/>
  </p:sldLayoutIdLst>
  <p:hf hdr="0" ftr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2" y="228600"/>
            <a:ext cx="2138637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0416" y="-784"/>
            <a:ext cx="1767506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4699" y="624110"/>
            <a:ext cx="6683765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09" y="2133600"/>
            <a:ext cx="668655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1210" y="6130437"/>
            <a:ext cx="859712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639B67-2696-434A-9D82-24569AC8515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1912" y="6135843"/>
            <a:ext cx="571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398868" y="787785"/>
            <a:ext cx="5848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378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1" r:id="rId13"/>
    <p:sldLayoutId id="2147483822" r:id="rId14"/>
    <p:sldLayoutId id="2147483823" r:id="rId15"/>
    <p:sldLayoutId id="2147483824" r:id="rId16"/>
  </p:sldLayoutIdLst>
  <p:hf hdr="0" ftr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2" y="228600"/>
            <a:ext cx="2138637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0416" y="-784"/>
            <a:ext cx="1767506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4699" y="624110"/>
            <a:ext cx="6683765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09" y="2133600"/>
            <a:ext cx="668655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1210" y="6130437"/>
            <a:ext cx="859712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639B67-2696-434A-9D82-24569AC8515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1912" y="6135827"/>
            <a:ext cx="571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398868" y="787785"/>
            <a:ext cx="5848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100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6" r:id="rId1"/>
    <p:sldLayoutId id="2147483827" r:id="rId2"/>
    <p:sldLayoutId id="2147483828" r:id="rId3"/>
    <p:sldLayoutId id="2147483829" r:id="rId4"/>
    <p:sldLayoutId id="2147483830" r:id="rId5"/>
    <p:sldLayoutId id="2147483831" r:id="rId6"/>
    <p:sldLayoutId id="2147483832" r:id="rId7"/>
    <p:sldLayoutId id="2147483833" r:id="rId8"/>
    <p:sldLayoutId id="2147483834" r:id="rId9"/>
    <p:sldLayoutId id="2147483835" r:id="rId10"/>
    <p:sldLayoutId id="2147483836" r:id="rId11"/>
    <p:sldLayoutId id="2147483837" r:id="rId12"/>
    <p:sldLayoutId id="2147483838" r:id="rId13"/>
    <p:sldLayoutId id="2147483839" r:id="rId14"/>
    <p:sldLayoutId id="2147483840" r:id="rId15"/>
    <p:sldLayoutId id="2147483841" r:id="rId16"/>
  </p:sldLayoutIdLst>
  <p:hf hdr="0" ftr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138637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0416" y="-785"/>
            <a:ext cx="1767506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4694" y="624110"/>
            <a:ext cx="6683765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09" y="2133600"/>
            <a:ext cx="668655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1210" y="6130437"/>
            <a:ext cx="859712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639B67-2696-434A-9D82-24569AC8515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1910" y="6135809"/>
            <a:ext cx="571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398860" y="787783"/>
            <a:ext cx="5848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F4F7456D-8A22-4390-AA5D-38FD46957C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599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  <p:sldLayoutId id="2147483850" r:id="rId8"/>
    <p:sldLayoutId id="2147483851" r:id="rId9"/>
    <p:sldLayoutId id="2147483852" r:id="rId10"/>
    <p:sldLayoutId id="2147483853" r:id="rId11"/>
    <p:sldLayoutId id="2147483854" r:id="rId12"/>
    <p:sldLayoutId id="2147483855" r:id="rId13"/>
    <p:sldLayoutId id="2147483856" r:id="rId14"/>
    <p:sldLayoutId id="2147483857" r:id="rId15"/>
    <p:sldLayoutId id="2147483858" r:id="rId16"/>
  </p:sldLayoutIdLst>
  <p:hf hdr="0" ftr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5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gi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gif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gi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gif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4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6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gif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gif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gi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0.png"/><Relationship Id="rId4" Type="http://schemas.openxmlformats.org/officeDocument/2006/relationships/image" Target="../media/image49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gif"/><Relationship Id="rId4" Type="http://schemas.openxmlformats.org/officeDocument/2006/relationships/image" Target="../media/image52.gif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gif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88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0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20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gif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3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gif"/><Relationship Id="rId5" Type="http://schemas.openxmlformats.org/officeDocument/2006/relationships/image" Target="../media/image60.jpeg"/><Relationship Id="rId4" Type="http://schemas.openxmlformats.org/officeDocument/2006/relationships/hyperlink" Target="http://www.google.co.in/url?sa=i&amp;rct=j&amp;q=&amp;esrc=s&amp;frm=1&amp;source=images&amp;cd=&amp;cad=rja&amp;uact=8&amp;ved=0ahUKEwj3xYCRravJAhVHao4KHZbLD6oQjRwIBw&amp;url=http://www.dhan.org/mutuality-matters/?p=242&amp;psig=AFQjCNGxreiFK0G2WP3wC7_qj3R1LBx7Xg&amp;ust=1448533211506540" TargetMode="Externa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gif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BAA08-D18C-42D2-9562-A7C4397BBBBD}" type="slidenum">
              <a:rPr lang="ar-SA"/>
              <a:pPr/>
              <a:t>1</a:t>
            </a:fld>
            <a:endParaRPr lang="fr-CA"/>
          </a:p>
        </p:txBody>
      </p:sp>
      <p:sp>
        <p:nvSpPr>
          <p:cNvPr id="278530" name="Title 1"/>
          <p:cNvSpPr>
            <a:spLocks noGrp="1"/>
          </p:cNvSpPr>
          <p:nvPr>
            <p:ph type="title" idx="429496729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tIns="45720" rIns="91440" bIns="45720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IN" dirty="0" smtClean="0"/>
          </a:p>
        </p:txBody>
      </p:sp>
      <p:pic>
        <p:nvPicPr>
          <p:cNvPr id="16387" name="Picture 2" descr="C:\Users\Bangarappa\Desktop\free-easter-powerpoint-background-1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66" y="15878"/>
            <a:ext cx="9139237" cy="6842125"/>
          </a:xfrm>
        </p:spPr>
      </p:pic>
      <p:sp>
        <p:nvSpPr>
          <p:cNvPr id="16390" name="WordArt 6"/>
          <p:cNvSpPr>
            <a:spLocks noChangeArrowheads="1" noChangeShapeType="1" noTextEdit="1"/>
          </p:cNvSpPr>
          <p:nvPr/>
        </p:nvSpPr>
        <p:spPr bwMode="auto">
          <a:xfrm>
            <a:off x="2744788" y="2492375"/>
            <a:ext cx="4419600" cy="85725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60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8000"/>
                </a:solidFill>
                <a:latin typeface="Bookman Old Style"/>
              </a:rPr>
              <a:t>WELCOME </a:t>
            </a:r>
          </a:p>
        </p:txBody>
      </p:sp>
    </p:spTree>
    <p:extLst>
      <p:ext uri="{BB962C8B-B14F-4D97-AF65-F5344CB8AC3E}">
        <p14:creationId xmlns:p14="http://schemas.microsoft.com/office/powerpoint/2010/main" val="3520207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22BE2-C8F4-454D-941D-5A4BB84CD03F}" type="datetime1">
              <a:rPr lang="en-US" smtClean="0"/>
              <a:pPr/>
              <a:t>10/21/2016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7456D-8A22-4390-AA5D-38FD46957C5D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1026" name="Picture 2" descr="D:\suri Ph.D\beautiful-nature-green-worship-powerpoint-backgrounds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 rot="20734314">
            <a:off x="-92741" y="686349"/>
            <a:ext cx="899561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Crop Insurance-</a:t>
            </a:r>
            <a:r>
              <a:rPr lang="en-US" sz="4800" b="1" dirty="0" smtClean="0">
                <a:latin typeface="Bookman Old Style" panose="02050604050505020204" pitchFamily="18" charset="0"/>
              </a:rPr>
              <a:t>An effective tool to protect the farmers from Risk and Uncertainties </a:t>
            </a:r>
            <a:endParaRPr lang="en-US" sz="4000" dirty="0"/>
          </a:p>
        </p:txBody>
      </p:sp>
      <p:sp>
        <p:nvSpPr>
          <p:cNvPr id="9" name="TextBox 8"/>
          <p:cNvSpPr txBox="1"/>
          <p:nvPr/>
        </p:nvSpPr>
        <p:spPr>
          <a:xfrm>
            <a:off x="4534468" y="5105400"/>
            <a:ext cx="361893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Bookman Old Style" pitchFamily="18" charset="0"/>
              </a:rPr>
              <a:t>Presented by, </a:t>
            </a:r>
          </a:p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SURESH D. K.</a:t>
            </a:r>
          </a:p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PALB-4023</a:t>
            </a:r>
          </a:p>
        </p:txBody>
      </p:sp>
    </p:spTree>
    <p:extLst>
      <p:ext uri="{BB962C8B-B14F-4D97-AF65-F5344CB8AC3E}">
        <p14:creationId xmlns:p14="http://schemas.microsoft.com/office/powerpoint/2010/main" val="1381547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F7268-2474-4840-9CBF-5430FFB71604}" type="slidenum">
              <a:rPr lang="ar-SA"/>
              <a:pPr/>
              <a:t>3</a:t>
            </a:fld>
            <a:endParaRPr lang="fr-C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575"/>
            <a:ext cx="8229600" cy="1252538"/>
          </a:xfrm>
        </p:spPr>
        <p:txBody>
          <a:bodyPr/>
          <a:lstStyle/>
          <a:p>
            <a:pPr>
              <a:defRPr/>
            </a:pPr>
            <a:endParaRPr lang="en-IN"/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smtClean="0"/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8204201" y="6477000"/>
            <a:ext cx="733425" cy="274638"/>
          </a:xfrm>
          <a:prstGeom prst="rect">
            <a:avLst/>
          </a:prstGeom>
          <a:noFill/>
        </p:spPr>
        <p:txBody>
          <a:bodyPr bIns="0" anchor="b"/>
          <a:lstStyle/>
          <a:p>
            <a:pPr algn="r"/>
            <a:fld id="{6410EF40-6F68-4147-B899-D59C99B212CB}" type="slidenum">
              <a:rPr lang="ar-SA" sz="1200">
                <a:solidFill>
                  <a:srgbClr val="3F3F3F"/>
                </a:solidFill>
                <a:cs typeface="Arial" charset="0"/>
              </a:rPr>
              <a:pPr algn="r"/>
              <a:t>3</a:t>
            </a:fld>
            <a:endParaRPr lang="fr-CA" sz="1200">
              <a:solidFill>
                <a:srgbClr val="3F3F3F"/>
              </a:solidFill>
            </a:endParaRPr>
          </a:p>
        </p:txBody>
      </p:sp>
      <p:pic>
        <p:nvPicPr>
          <p:cNvPr id="20485" name="Picture 2" descr="C:\Users\Bangarappa\Desktop\images for seminar\imag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07950" y="-120650"/>
            <a:ext cx="9251950" cy="7183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555875" y="404813"/>
            <a:ext cx="5976938" cy="584200"/>
          </a:xfrm>
          <a:prstGeom prst="rect">
            <a:avLst/>
          </a:prstGeom>
          <a:solidFill>
            <a:schemeClr val="tx1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en-IN" sz="3200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Short take of seminar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971800" y="1219200"/>
            <a:ext cx="5965826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  <a:buBlip>
                <a:blip r:embed="rId3"/>
              </a:buBlip>
            </a:pPr>
            <a:r>
              <a:rPr lang="en-US" sz="2800" dirty="0" smtClean="0">
                <a:latin typeface="Bookman Old Style" pitchFamily="18" charset="0"/>
              </a:rPr>
              <a:t>Introduction </a:t>
            </a:r>
          </a:p>
          <a:p>
            <a:pPr algn="just">
              <a:lnSpc>
                <a:spcPct val="200000"/>
              </a:lnSpc>
              <a:buBlip>
                <a:blip r:embed="rId3"/>
              </a:buBlip>
            </a:pPr>
            <a:r>
              <a:rPr lang="en-US" sz="2800" dirty="0" smtClean="0">
                <a:latin typeface="Bookman Old Style" pitchFamily="18" charset="0"/>
              </a:rPr>
              <a:t>Objectives of the seminar</a:t>
            </a:r>
          </a:p>
          <a:p>
            <a:pPr algn="just">
              <a:lnSpc>
                <a:spcPct val="200000"/>
              </a:lnSpc>
              <a:buBlip>
                <a:blip r:embed="rId3"/>
              </a:buBlip>
            </a:pPr>
            <a:r>
              <a:rPr lang="en-US" sz="2800" dirty="0" smtClean="0">
                <a:solidFill>
                  <a:srgbClr val="C00000"/>
                </a:solidFill>
                <a:latin typeface="Bookman Old Style" pitchFamily="18" charset="0"/>
                <a:cs typeface="Times New Roman" pitchFamily="18" charset="0"/>
              </a:rPr>
              <a:t>Concepts </a:t>
            </a:r>
            <a:r>
              <a:rPr lang="en-US" sz="2800" dirty="0">
                <a:solidFill>
                  <a:srgbClr val="C00000"/>
                </a:solidFill>
                <a:latin typeface="Bookman Old Style" pitchFamily="18" charset="0"/>
                <a:cs typeface="Times New Roman" pitchFamily="18" charset="0"/>
              </a:rPr>
              <a:t>used and </a:t>
            </a:r>
            <a:r>
              <a:rPr lang="en-US" sz="2800" dirty="0" smtClean="0">
                <a:solidFill>
                  <a:srgbClr val="C00000"/>
                </a:solidFill>
                <a:latin typeface="Bookman Old Style" pitchFamily="18" charset="0"/>
                <a:cs typeface="Times New Roman" pitchFamily="18" charset="0"/>
              </a:rPr>
              <a:t>approaches</a:t>
            </a:r>
          </a:p>
          <a:p>
            <a:pPr algn="just">
              <a:lnSpc>
                <a:spcPct val="200000"/>
              </a:lnSpc>
              <a:buBlip>
                <a:blip r:embed="rId3"/>
              </a:buBlip>
            </a:pPr>
            <a:r>
              <a:rPr lang="en-US" sz="2800" dirty="0" smtClean="0">
                <a:latin typeface="Bookman Old Style" panose="02050604050505020204" pitchFamily="18" charset="0"/>
              </a:rPr>
              <a:t>Different Insurance schemes  </a:t>
            </a:r>
          </a:p>
          <a:p>
            <a:pPr lvl="0" algn="just">
              <a:lnSpc>
                <a:spcPct val="200000"/>
              </a:lnSpc>
              <a:buBlip>
                <a:blip r:embed="rId3"/>
              </a:buBlip>
            </a:pPr>
            <a:r>
              <a:rPr lang="en-US" sz="2800" dirty="0">
                <a:solidFill>
                  <a:srgbClr val="008000"/>
                </a:solidFill>
                <a:latin typeface="Bookman Old Style" panose="02050604050505020204" pitchFamily="18" charset="0"/>
              </a:rPr>
              <a:t>Review the </a:t>
            </a:r>
            <a:r>
              <a:rPr lang="en-US" sz="2800" dirty="0" smtClean="0">
                <a:solidFill>
                  <a:srgbClr val="008000"/>
                </a:solidFill>
                <a:latin typeface="Bookman Old Style" panose="02050604050505020204" pitchFamily="18" charset="0"/>
              </a:rPr>
              <a:t>literature</a:t>
            </a:r>
            <a:endParaRPr lang="en-US" sz="2800" dirty="0" smtClean="0">
              <a:latin typeface="Bookman Old Style" panose="02050604050505020204" pitchFamily="18" charset="0"/>
            </a:endParaRPr>
          </a:p>
          <a:p>
            <a:pPr algn="just">
              <a:lnSpc>
                <a:spcPct val="200000"/>
              </a:lnSpc>
              <a:buBlip>
                <a:blip r:embed="rId3"/>
              </a:buBlip>
            </a:pPr>
            <a:r>
              <a:rPr lang="en-US" sz="2800" dirty="0" smtClean="0">
                <a:latin typeface="Bookman Old Style" panose="02050604050505020204" pitchFamily="18" charset="0"/>
              </a:rPr>
              <a:t>Conclusion </a:t>
            </a:r>
          </a:p>
        </p:txBody>
      </p:sp>
    </p:spTree>
    <p:extLst>
      <p:ext uri="{BB962C8B-B14F-4D97-AF65-F5344CB8AC3E}">
        <p14:creationId xmlns:p14="http://schemas.microsoft.com/office/powerpoint/2010/main" val="959602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6748" y="0"/>
            <a:ext cx="920074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77393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J:\slide design\842_exampl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229600" cy="762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INTRODUCTION</a:t>
            </a:r>
            <a:br>
              <a:rPr lang="en-US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915400" cy="5502276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buFontTx/>
              <a:buBlip>
                <a:blip r:embed="rId3"/>
              </a:buBlip>
              <a:defRPr/>
            </a:pPr>
            <a:r>
              <a:rPr lang="en-US" sz="2400" dirty="0" smtClean="0">
                <a:latin typeface="Bookman Old Style" pitchFamily="18" charset="0"/>
                <a:cs typeface="Times New Roman" pitchFamily="18" charset="0"/>
              </a:rPr>
              <a:t>52 per cent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buFontTx/>
              <a:buBlip>
                <a:blip r:embed="rId3"/>
              </a:buBlip>
              <a:defRPr/>
            </a:pPr>
            <a:endParaRPr lang="en-US" sz="2400" dirty="0">
              <a:latin typeface="Bookman Old Style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50000"/>
              </a:lnSpc>
              <a:spcBef>
                <a:spcPts val="600"/>
              </a:spcBef>
              <a:buNone/>
              <a:defRPr/>
            </a:pPr>
            <a:endParaRPr lang="en-US" sz="2400" dirty="0" smtClean="0">
              <a:latin typeface="Bookman Old Style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50000"/>
              </a:lnSpc>
              <a:spcBef>
                <a:spcPts val="600"/>
              </a:spcBef>
              <a:buNone/>
              <a:defRPr/>
            </a:pPr>
            <a:endParaRPr lang="en-US" sz="2400" dirty="0">
              <a:latin typeface="Bookman Old Style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50000"/>
              </a:lnSpc>
              <a:spcBef>
                <a:spcPts val="600"/>
              </a:spcBef>
              <a:buNone/>
              <a:defRPr/>
            </a:pPr>
            <a:endParaRPr lang="en-US" sz="2400" dirty="0" smtClean="0">
              <a:latin typeface="Bookman Old Style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buFontTx/>
              <a:buBlip>
                <a:blip r:embed="rId3"/>
              </a:buBlip>
              <a:defRPr/>
            </a:pPr>
            <a:r>
              <a:rPr lang="en-US" sz="2400" b="1" dirty="0" smtClean="0">
                <a:solidFill>
                  <a:srgbClr val="008000"/>
                </a:solidFill>
                <a:latin typeface="Bookman Old Style" pitchFamily="18" charset="0"/>
                <a:cs typeface="Times New Roman" pitchFamily="18" charset="0"/>
              </a:rPr>
              <a:t>15.30 per cent-</a:t>
            </a:r>
            <a:r>
              <a:rPr lang="en-US" sz="2400" dirty="0" smtClean="0">
                <a:solidFill>
                  <a:srgbClr val="008000"/>
                </a:solidFill>
                <a:latin typeface="Bookman Old Style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Bookman Old Style" pitchFamily="18" charset="0"/>
                <a:cs typeface="Times New Roman" pitchFamily="18" charset="0"/>
              </a:rPr>
              <a:t>GDP (2015-16)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buFontTx/>
              <a:buBlip>
                <a:blip r:embed="rId3"/>
              </a:buBlip>
              <a:defRPr/>
            </a:pPr>
            <a:r>
              <a:rPr lang="en-US" sz="2400" b="1" dirty="0" smtClean="0">
                <a:latin typeface="Bookman Old Style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  <a:cs typeface="Times New Roman" pitchFamily="18" charset="0"/>
              </a:rPr>
              <a:t>Agriculture production</a:t>
            </a:r>
            <a:r>
              <a:rPr lang="en-US" sz="2400" b="1" dirty="0" smtClean="0">
                <a:latin typeface="Bookman Old Style" pitchFamily="18" charset="0"/>
                <a:cs typeface="Times New Roman" pitchFamily="18" charset="0"/>
              </a:rPr>
              <a:t> and 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  <a:cs typeface="Times New Roman" pitchFamily="18" charset="0"/>
              </a:rPr>
              <a:t>farm income</a:t>
            </a:r>
          </a:p>
          <a:p>
            <a:pPr marL="0" indent="0" algn="just">
              <a:lnSpc>
                <a:spcPct val="150000"/>
              </a:lnSpc>
              <a:spcBef>
                <a:spcPts val="600"/>
              </a:spcBef>
              <a:buNone/>
              <a:defRPr/>
            </a:pP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  <a:cs typeface="Times New Roman" pitchFamily="18" charset="0"/>
              </a:rPr>
              <a:t> (</a:t>
            </a:r>
            <a:r>
              <a:rPr lang="en-US" sz="2400" b="1" dirty="0" smtClean="0">
                <a:solidFill>
                  <a:srgbClr val="003300"/>
                </a:solidFill>
                <a:latin typeface="Bookman Old Style" pitchFamily="18" charset="0"/>
                <a:cs typeface="Times New Roman" pitchFamily="18" charset="0"/>
              </a:rPr>
              <a:t>Natural calamities </a:t>
            </a:r>
            <a:r>
              <a:rPr lang="en-US" sz="2400" b="1" dirty="0" smtClean="0">
                <a:solidFill>
                  <a:srgbClr val="0070C0"/>
                </a:solidFill>
                <a:latin typeface="Bookman Old Style" pitchFamily="18" charset="0"/>
                <a:cs typeface="Times New Roman" pitchFamily="18" charset="0"/>
              </a:rPr>
              <a:t>and Man made disasters)</a:t>
            </a:r>
            <a:r>
              <a:rPr lang="en-US" sz="2400" dirty="0" smtClean="0">
                <a:solidFill>
                  <a:srgbClr val="0070C0"/>
                </a:solidFill>
                <a:latin typeface="Bookman Old Style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5" name="Picture 2" descr="C:\Users\Chandramohan\Desktop\shilpa\slides\shivering_line_3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066900"/>
            <a:ext cx="7315200" cy="6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4C3AC-DBF3-4448-AE84-2862E7AC5443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879979"/>
            <a:ext cx="2465275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9755" y="1219200"/>
            <a:ext cx="4773613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4165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22BE2-C8F4-454D-941D-5A4BB84CD03F}" type="datetime1">
              <a:rPr lang="en-US" smtClean="0"/>
              <a:pPr/>
              <a:t>10/21/2016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7456D-8A22-4390-AA5D-38FD46957C5D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4098" name="Picture 2" descr="D:\suri Ph.D\Family_reunion_tree_ppt_templat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207719" y="419394"/>
            <a:ext cx="6683765" cy="76177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j-ea"/>
                <a:cs typeface="+mj-cs"/>
              </a:rPr>
              <a:t>Objectives of the Seminar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Bookman Old Style" panose="02050604050505020204" pitchFamily="18" charset="0"/>
              <a:ea typeface="+mj-ea"/>
              <a:cs typeface="+mj-cs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04800" y="1099292"/>
            <a:ext cx="8610599" cy="4744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457200" lvl="0" indent="-457200" algn="just">
              <a:lnSpc>
                <a:spcPct val="150000"/>
              </a:lnSpc>
              <a:buBlip>
                <a:blip r:embed="rId3"/>
              </a:buBlip>
            </a:pPr>
            <a:r>
              <a:rPr lang="en-US" sz="2800" dirty="0">
                <a:latin typeface="Bookman Old Style" pitchFamily="18" charset="0"/>
              </a:rPr>
              <a:t>To know the concept of crop </a:t>
            </a:r>
            <a:r>
              <a:rPr lang="en-US" sz="2800" dirty="0" smtClean="0">
                <a:latin typeface="Bookman Old Style" pitchFamily="18" charset="0"/>
              </a:rPr>
              <a:t>insurance</a:t>
            </a:r>
          </a:p>
          <a:p>
            <a:pPr lvl="0" algn="just">
              <a:lnSpc>
                <a:spcPct val="150000"/>
              </a:lnSpc>
            </a:pPr>
            <a:r>
              <a:rPr lang="en-US" sz="2800" dirty="0" smtClean="0">
                <a:latin typeface="Bookman Old Style" pitchFamily="18" charset="0"/>
              </a:rPr>
              <a:t> </a:t>
            </a:r>
            <a:endParaRPr lang="en-US" sz="2800" dirty="0">
              <a:latin typeface="Bookman Old Style" pitchFamily="18" charset="0"/>
            </a:endParaRPr>
          </a:p>
          <a:p>
            <a:pPr marL="457200" lvl="0" indent="-457200" algn="just">
              <a:lnSpc>
                <a:spcPct val="150000"/>
              </a:lnSpc>
              <a:buBlip>
                <a:blip r:embed="rId3"/>
              </a:buBlip>
            </a:pPr>
            <a:r>
              <a:rPr lang="en-US" sz="2800" dirty="0">
                <a:latin typeface="Bookman Old Style" pitchFamily="18" charset="0"/>
              </a:rPr>
              <a:t>To study the different crop insurance schemes in </a:t>
            </a:r>
            <a:r>
              <a:rPr lang="en-US" sz="2800" dirty="0" smtClean="0">
                <a:latin typeface="Bookman Old Style" pitchFamily="18" charset="0"/>
              </a:rPr>
              <a:t>India</a:t>
            </a:r>
          </a:p>
          <a:p>
            <a:pPr lvl="0" algn="just">
              <a:lnSpc>
                <a:spcPct val="150000"/>
              </a:lnSpc>
            </a:pPr>
            <a:endParaRPr lang="en-US" sz="2800" dirty="0">
              <a:latin typeface="Bookman Old Style" pitchFamily="18" charset="0"/>
            </a:endParaRPr>
          </a:p>
          <a:p>
            <a:pPr marL="457200" indent="-457200" algn="just">
              <a:lnSpc>
                <a:spcPct val="150000"/>
              </a:lnSpc>
              <a:buBlip>
                <a:blip r:embed="rId3"/>
              </a:buBlip>
            </a:pPr>
            <a:r>
              <a:rPr lang="en-US" sz="2800" dirty="0">
                <a:latin typeface="Bookman Old Style" pitchFamily="18" charset="0"/>
              </a:rPr>
              <a:t>To </a:t>
            </a:r>
            <a:r>
              <a:rPr lang="en-US" sz="2800" dirty="0" smtClean="0">
                <a:latin typeface="Bookman Old Style" pitchFamily="18" charset="0"/>
              </a:rPr>
              <a:t>review studies </a:t>
            </a:r>
            <a:r>
              <a:rPr lang="en-US" sz="2800" dirty="0">
                <a:latin typeface="Bookman Old Style" pitchFamily="18" charset="0"/>
              </a:rPr>
              <a:t>related to crop insurance </a:t>
            </a:r>
          </a:p>
        </p:txBody>
      </p:sp>
    </p:spTree>
    <p:extLst>
      <p:ext uri="{BB962C8B-B14F-4D97-AF65-F5344CB8AC3E}">
        <p14:creationId xmlns:p14="http://schemas.microsoft.com/office/powerpoint/2010/main" val="2611057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EAE1879-E1B1-4E21-96D9-C60D8AEEC8DA}" type="slidenum">
              <a:rPr lang="ar-SA"/>
              <a:pPr/>
              <a:t>7</a:t>
            </a:fld>
            <a:endParaRPr lang="fr-CA"/>
          </a:p>
        </p:txBody>
      </p:sp>
      <p:sp>
        <p:nvSpPr>
          <p:cNvPr id="21507" name="Slide Number Placeholder 1"/>
          <p:cNvSpPr txBox="1">
            <a:spLocks noGrp="1"/>
          </p:cNvSpPr>
          <p:nvPr/>
        </p:nvSpPr>
        <p:spPr bwMode="auto">
          <a:xfrm>
            <a:off x="8204201" y="6477000"/>
            <a:ext cx="73342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0" anchor="b"/>
          <a:lstStyle/>
          <a:p>
            <a:pPr algn="r"/>
            <a:fld id="{BAE3D10E-4580-4C04-A63B-48473C00EF19}" type="slidenum">
              <a:rPr lang="ar-SA" sz="1200">
                <a:solidFill>
                  <a:srgbClr val="3F3F3F"/>
                </a:solidFill>
                <a:cs typeface="Arial" charset="0"/>
              </a:rPr>
              <a:pPr algn="r"/>
              <a:t>7</a:t>
            </a:fld>
            <a:endParaRPr lang="fr-CA" sz="1200">
              <a:solidFill>
                <a:srgbClr val="3F3F3F"/>
              </a:solidFill>
            </a:endParaRPr>
          </a:p>
        </p:txBody>
      </p:sp>
      <p:pic>
        <p:nvPicPr>
          <p:cNvPr id="21508" name="Picture 2" descr="C:\Users\Bangarappa\Desktop\images for seminar\imagesCARUM9X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80973" y="-100013"/>
            <a:ext cx="9432925" cy="712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 rot="20891647">
            <a:off x="819150" y="2438400"/>
            <a:ext cx="7924800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Bookman Old Style" pitchFamily="18" charset="0"/>
                <a:cs typeface="Times New Roman" pitchFamily="18" charset="0"/>
              </a:rPr>
              <a:t>The Concept of </a:t>
            </a:r>
            <a:r>
              <a:rPr lang="en-US" sz="6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Bookman Old Style" panose="02050604050505020204" pitchFamily="18" charset="0"/>
              </a:rPr>
              <a:t>crop insurance </a:t>
            </a:r>
            <a:endParaRPr lang="en-US" sz="6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54307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J:\slide design\842_exampl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229600" cy="762000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Crop Insurance</a:t>
            </a:r>
            <a:endParaRPr lang="en-US" b="1" dirty="0">
              <a:solidFill>
                <a:schemeClr val="bg1"/>
              </a:solidFill>
              <a:latin typeface="Bookman Old Style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5502276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  <a:defRPr/>
            </a:pPr>
            <a:r>
              <a:rPr lang="en-US" sz="2400" b="1" dirty="0">
                <a:solidFill>
                  <a:srgbClr val="002060"/>
                </a:solidFill>
                <a:latin typeface="Bookman Old Style" pitchFamily="18" charset="0"/>
                <a:cs typeface="Times New Roman" pitchFamily="18" charset="0"/>
              </a:rPr>
              <a:t> </a:t>
            </a:r>
            <a:endParaRPr lang="en-US" sz="2400" b="1" dirty="0" smtClean="0">
              <a:solidFill>
                <a:srgbClr val="002060"/>
              </a:solidFill>
              <a:latin typeface="Bookman Old Style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50000"/>
              </a:lnSpc>
              <a:buNone/>
              <a:defRPr/>
            </a:pPr>
            <a:r>
              <a:rPr lang="en-US" sz="2400" dirty="0" smtClean="0">
                <a:latin typeface="Bookman Old Style" pitchFamily="18" charset="0"/>
                <a:cs typeface="Times New Roman" pitchFamily="18" charset="0"/>
              </a:rPr>
              <a:t>	It </a:t>
            </a:r>
            <a:r>
              <a:rPr lang="en-US" sz="2400" dirty="0">
                <a:latin typeface="Bookman Old Style" pitchFamily="18" charset="0"/>
                <a:cs typeface="Times New Roman" pitchFamily="18" charset="0"/>
              </a:rPr>
              <a:t>is an insurance arrangement aiming at </a:t>
            </a:r>
            <a:r>
              <a:rPr lang="en-US" sz="2400" dirty="0">
                <a:solidFill>
                  <a:srgbClr val="FF0000"/>
                </a:solidFill>
                <a:latin typeface="Bookman Old Style" pitchFamily="18" charset="0"/>
                <a:cs typeface="Times New Roman" pitchFamily="18" charset="0"/>
              </a:rPr>
              <a:t>mitigating the financial losses</a:t>
            </a:r>
            <a:r>
              <a:rPr lang="en-US" sz="2400" dirty="0">
                <a:latin typeface="Bookman Old Style" pitchFamily="18" charset="0"/>
                <a:cs typeface="Times New Roman" pitchFamily="18" charset="0"/>
              </a:rPr>
              <a:t> suffered by the farmers due to </a:t>
            </a:r>
            <a:r>
              <a:rPr lang="en-US" sz="2400" dirty="0">
                <a:solidFill>
                  <a:srgbClr val="FF0000"/>
                </a:solidFill>
                <a:latin typeface="Bookman Old Style" pitchFamily="18" charset="0"/>
                <a:cs typeface="Times New Roman" pitchFamily="18" charset="0"/>
              </a:rPr>
              <a:t>damage and destruction of their crops </a:t>
            </a:r>
            <a:r>
              <a:rPr lang="en-US" sz="2400" dirty="0">
                <a:latin typeface="Bookman Old Style" pitchFamily="18" charset="0"/>
                <a:cs typeface="Times New Roman" pitchFamily="18" charset="0"/>
              </a:rPr>
              <a:t>as a result of various production risks (</a:t>
            </a:r>
            <a:r>
              <a:rPr lang="en-US" sz="2400" dirty="0" smtClean="0">
                <a:latin typeface="Bookman Old Style" pitchFamily="18" charset="0"/>
                <a:cs typeface="Times New Roman" pitchFamily="18" charset="0"/>
              </a:rPr>
              <a:t>AIC </a:t>
            </a:r>
            <a:r>
              <a:rPr lang="en-US" sz="2400" dirty="0">
                <a:latin typeface="Bookman Old Style" pitchFamily="18" charset="0"/>
                <a:cs typeface="Times New Roman" pitchFamily="18" charset="0"/>
              </a:rPr>
              <a:t>of India</a:t>
            </a:r>
            <a:r>
              <a:rPr lang="en-US" sz="2400" dirty="0" smtClean="0">
                <a:latin typeface="Bookman Old Style" pitchFamily="18" charset="0"/>
                <a:cs typeface="Times New Roman" pitchFamily="18" charset="0"/>
              </a:rPr>
              <a:t>).</a:t>
            </a:r>
            <a:endParaRPr lang="en-US" sz="2400" dirty="0">
              <a:solidFill>
                <a:srgbClr val="002060"/>
              </a:solidFill>
              <a:latin typeface="Bookman Old Style" pitchFamily="18" charset="0"/>
              <a:cs typeface="Times New Roman" pitchFamily="18" charset="0"/>
            </a:endParaRPr>
          </a:p>
        </p:txBody>
      </p:sp>
      <p:pic>
        <p:nvPicPr>
          <p:cNvPr id="5" name="Picture 2" descr="C:\Users\Chandramohan\Desktop\shilpa\slides\shivering_line_3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066900"/>
            <a:ext cx="7315200" cy="6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4C3AC-DBF3-4448-AE84-2862E7AC5443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83376"/>
            <a:ext cx="3581400" cy="2374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6283" y="4495800"/>
            <a:ext cx="3779520" cy="236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5555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2982"/>
            <a:ext cx="9144000" cy="68909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133600" y="46038"/>
            <a:ext cx="6096000" cy="868362"/>
          </a:xfrm>
          <a:solidFill>
            <a:srgbClr val="002060"/>
          </a:solidFill>
          <a:ln>
            <a:solidFill>
              <a:srgbClr val="0070C0"/>
            </a:solidFill>
          </a:ln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Bookman Old Style" pitchFamily="18" charset="0"/>
              </a:rPr>
              <a:t>Key terms </a:t>
            </a:r>
            <a:endParaRPr lang="en-US" b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30473" y="1242058"/>
            <a:ext cx="23653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1E0E"/>
                </a:solidFill>
                <a:latin typeface="Bookman Old Style" pitchFamily="18" charset="0"/>
                <a:cs typeface="Times New Roman" pitchFamily="18" charset="0"/>
              </a:rPr>
              <a:t>Actuary</a:t>
            </a:r>
            <a:endParaRPr lang="en-US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66868" y="1905000"/>
            <a:ext cx="25145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00FF"/>
                </a:solidFill>
                <a:latin typeface="Bookman Old Style" pitchFamily="18" charset="0"/>
                <a:cs typeface="Times New Roman" pitchFamily="18" charset="0"/>
              </a:rPr>
              <a:t>Claim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629400" y="2315458"/>
            <a:ext cx="2362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66"/>
                </a:solidFill>
                <a:latin typeface="Bookman Old Style" pitchFamily="18" charset="0"/>
                <a:cs typeface="Times New Roman" pitchFamily="18" charset="0"/>
              </a:rPr>
              <a:t>Premium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66801" y="2870579"/>
            <a:ext cx="2514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b="1" dirty="0" smtClean="0">
                <a:solidFill>
                  <a:srgbClr val="C00000"/>
                </a:solidFill>
                <a:latin typeface="Bookman Old Style" pitchFamily="18" charset="0"/>
                <a:cs typeface="Times New Roman" pitchFamily="18" charset="0"/>
              </a:rPr>
              <a:t>Indemnity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14639" y="3581400"/>
            <a:ext cx="36558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Guaranteed Yield</a:t>
            </a:r>
            <a:endParaRPr lang="en-US" sz="2800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91200" y="4310390"/>
            <a:ext cx="2514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3300"/>
                </a:solidFill>
                <a:latin typeface="Bookman Old Style" pitchFamily="18" charset="0"/>
                <a:cs typeface="Times New Roman" pitchFamily="18" charset="0"/>
              </a:rPr>
              <a:t>Insured</a:t>
            </a:r>
            <a:endParaRPr lang="en-US" sz="2800" b="1" dirty="0">
              <a:solidFill>
                <a:srgbClr val="003300"/>
              </a:solidFill>
              <a:latin typeface="Bookman Old Style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19400" y="5410200"/>
            <a:ext cx="4229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660066"/>
                </a:solidFill>
                <a:latin typeface="Bookman Old Style" pitchFamily="18" charset="0"/>
                <a:cs typeface="Times New Roman" panose="02020603050405020304" pitchFamily="18" charset="0"/>
              </a:rPr>
              <a:t>Sum Insured</a:t>
            </a:r>
            <a:endParaRPr lang="en-US" sz="2800" dirty="0">
              <a:solidFill>
                <a:srgbClr val="660066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3491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17"/>
          <p:cNvSpPr>
            <a:spLocks noChangeArrowheads="1"/>
          </p:cNvSpPr>
          <p:nvPr/>
        </p:nvSpPr>
        <p:spPr bwMode="auto">
          <a:xfrm>
            <a:off x="457200" y="1905000"/>
            <a:ext cx="3048000" cy="1708150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ja-JP" sz="2400" b="1" u="sng" dirty="0">
                <a:solidFill>
                  <a:srgbClr val="7030A0"/>
                </a:solidFill>
                <a:latin typeface="Times New Roman" panose="02020603050405020304" pitchFamily="18" charset="0"/>
                <a:ea typeface="HGP創英角ｺﾞｼｯｸUB"/>
                <a:cs typeface="Times New Roman" panose="02020603050405020304" pitchFamily="18" charset="0"/>
              </a:rPr>
              <a:t>Production Risk</a:t>
            </a:r>
            <a:endParaRPr lang="ja-JP" altLang="en-US" sz="2400" b="1" u="sng" dirty="0">
              <a:solidFill>
                <a:srgbClr val="7030A0"/>
              </a:solidFill>
              <a:latin typeface="Times New Roman" panose="02020603050405020304" pitchFamily="18" charset="0"/>
              <a:ea typeface="HGP創英角ｺﾞｼｯｸUB"/>
              <a:cs typeface="Times New Roman" panose="02020603050405020304" pitchFamily="18" charset="0"/>
            </a:endParaRPr>
          </a:p>
        </p:txBody>
      </p:sp>
      <p:sp>
        <p:nvSpPr>
          <p:cNvPr id="6" name="Oval 21"/>
          <p:cNvSpPr>
            <a:spLocks noChangeArrowheads="1"/>
          </p:cNvSpPr>
          <p:nvPr/>
        </p:nvSpPr>
        <p:spPr bwMode="auto">
          <a:xfrm>
            <a:off x="838200" y="2209800"/>
            <a:ext cx="2438400" cy="76200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altLang="ja-JP" sz="1400" b="1" dirty="0">
                <a:latin typeface="Times New Roman" pitchFamily="18" charset="0"/>
                <a:ea typeface="HGP創英角ｺﾞｼｯｸUB" pitchFamily="50" charset="-128"/>
                <a:cs typeface="Times New Roman" pitchFamily="18" charset="0"/>
              </a:rPr>
              <a:t>Yield loss through natural </a:t>
            </a:r>
            <a:endParaRPr lang="en-US" altLang="ja-JP" sz="1400" b="1" dirty="0" smtClean="0">
              <a:latin typeface="Times New Roman" pitchFamily="18" charset="0"/>
              <a:ea typeface="HGP創英角ｺﾞｼｯｸUB" pitchFamily="50" charset="-128"/>
              <a:cs typeface="Times New Roman" pitchFamily="18" charset="0"/>
            </a:endParaRPr>
          </a:p>
          <a:p>
            <a:pPr algn="ctr" eaLnBrk="0" hangingPunct="0">
              <a:defRPr/>
            </a:pPr>
            <a:r>
              <a:rPr lang="en-US" altLang="ja-JP" sz="1400" b="1" dirty="0" smtClean="0">
                <a:latin typeface="Times New Roman" pitchFamily="18" charset="0"/>
                <a:ea typeface="HGP創英角ｺﾞｼｯｸUB" pitchFamily="50" charset="-128"/>
                <a:cs typeface="Times New Roman" pitchFamily="18" charset="0"/>
              </a:rPr>
              <a:t>disasters</a:t>
            </a:r>
            <a:endParaRPr lang="ja-JP" altLang="en-US" sz="1400" b="1" dirty="0">
              <a:latin typeface="Times New Roman" pitchFamily="18" charset="0"/>
              <a:ea typeface="HGP創英角ｺﾞｼｯｸUB" pitchFamily="50" charset="-128"/>
              <a:cs typeface="Times New Roman" pitchFamily="18" charset="0"/>
            </a:endParaRPr>
          </a:p>
        </p:txBody>
      </p:sp>
      <p:sp>
        <p:nvSpPr>
          <p:cNvPr id="6148" name="AutoShape 16"/>
          <p:cNvSpPr>
            <a:spLocks noChangeArrowheads="1"/>
          </p:cNvSpPr>
          <p:nvPr/>
        </p:nvSpPr>
        <p:spPr bwMode="auto">
          <a:xfrm>
            <a:off x="5029200" y="1905002"/>
            <a:ext cx="3200400" cy="1654175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ja-JP" sz="2400" b="1" u="sng">
                <a:solidFill>
                  <a:srgbClr val="006600"/>
                </a:solidFill>
                <a:latin typeface="Times New Roman" panose="02020603050405020304" pitchFamily="18" charset="0"/>
                <a:ea typeface="HGP創英角ｺﾞｼｯｸUB"/>
                <a:cs typeface="Times New Roman" panose="02020603050405020304" pitchFamily="18" charset="0"/>
              </a:rPr>
              <a:t>Market/Price Risk</a:t>
            </a:r>
            <a:endParaRPr lang="ja-JP" altLang="en-US" sz="2400" b="1" u="sng">
              <a:solidFill>
                <a:srgbClr val="006600"/>
              </a:solidFill>
              <a:latin typeface="Times New Roman" panose="02020603050405020304" pitchFamily="18" charset="0"/>
              <a:ea typeface="HGP創英角ｺﾞｼｯｸUB"/>
              <a:cs typeface="Times New Roman" panose="02020603050405020304" pitchFamily="18" charset="0"/>
            </a:endParaRPr>
          </a:p>
        </p:txBody>
      </p:sp>
      <p:sp>
        <p:nvSpPr>
          <p:cNvPr id="8" name="Oval 22"/>
          <p:cNvSpPr>
            <a:spLocks noChangeArrowheads="1"/>
          </p:cNvSpPr>
          <p:nvPr/>
        </p:nvSpPr>
        <p:spPr bwMode="auto">
          <a:xfrm>
            <a:off x="5216570" y="2057400"/>
            <a:ext cx="2708275" cy="99060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altLang="ja-JP" sz="1400" b="1" dirty="0">
                <a:latin typeface="Times New Roman" pitchFamily="18" charset="0"/>
                <a:ea typeface="HGP創英角ｺﾞｼｯｸUB" pitchFamily="50" charset="-128"/>
                <a:cs typeface="Times New Roman" pitchFamily="18" charset="0"/>
              </a:rPr>
              <a:t>Price drop through change </a:t>
            </a:r>
          </a:p>
          <a:p>
            <a:pPr algn="ctr" eaLnBrk="0" hangingPunct="0">
              <a:defRPr/>
            </a:pPr>
            <a:r>
              <a:rPr lang="en-US" altLang="ja-JP" sz="1400" b="1" dirty="0">
                <a:latin typeface="Times New Roman" pitchFamily="18" charset="0"/>
                <a:ea typeface="HGP創英角ｺﾞｼｯｸUB" pitchFamily="50" charset="-128"/>
                <a:cs typeface="Times New Roman" pitchFamily="18" charset="0"/>
              </a:rPr>
              <a:t>of demand and supply in market</a:t>
            </a:r>
            <a:endParaRPr lang="ja-JP" altLang="en-US" sz="1400" b="1" dirty="0">
              <a:latin typeface="Times New Roman" pitchFamily="18" charset="0"/>
              <a:ea typeface="HGP創英角ｺﾞｼｯｸUB" pitchFamily="50" charset="-128"/>
              <a:cs typeface="Times New Roman" pitchFamily="18" charset="0"/>
            </a:endParaRPr>
          </a:p>
        </p:txBody>
      </p:sp>
      <p:sp>
        <p:nvSpPr>
          <p:cNvPr id="6150" name="AutoShape 42"/>
          <p:cNvSpPr>
            <a:spLocks noChangeArrowheads="1"/>
          </p:cNvSpPr>
          <p:nvPr/>
        </p:nvSpPr>
        <p:spPr bwMode="auto">
          <a:xfrm rot="5400000">
            <a:off x="3143250" y="3028950"/>
            <a:ext cx="1257300" cy="5334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lnTo>
                  <a:pt x="21600" y="6079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151" name="AutoShape 49"/>
          <p:cNvSpPr>
            <a:spLocks noChangeArrowheads="1"/>
          </p:cNvSpPr>
          <p:nvPr/>
        </p:nvSpPr>
        <p:spPr bwMode="auto">
          <a:xfrm rot="16200000" flipH="1">
            <a:off x="4121953" y="3007619"/>
            <a:ext cx="1247775" cy="566737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lnTo>
                  <a:pt x="21600" y="6079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1" name="AutoShape 20"/>
          <p:cNvSpPr>
            <a:spLocks noChangeArrowheads="1"/>
          </p:cNvSpPr>
          <p:nvPr/>
        </p:nvSpPr>
        <p:spPr bwMode="auto">
          <a:xfrm>
            <a:off x="685800" y="3962400"/>
            <a:ext cx="7239000" cy="533400"/>
          </a:xfrm>
          <a:prstGeom prst="bevel">
            <a:avLst>
              <a:gd name="adj" fmla="val 8829"/>
            </a:avLst>
          </a:prstGeom>
          <a:solidFill>
            <a:srgbClr val="FFC000"/>
          </a:solidFill>
          <a:ln w="9525">
            <a:solidFill>
              <a:schemeClr val="tx2">
                <a:lumMod val="50000"/>
              </a:schemeClr>
            </a:solidFill>
            <a:miter lim="800000"/>
            <a:headEnd/>
            <a:tailEnd/>
          </a:ln>
        </p:spPr>
        <p:txBody>
          <a:bodyPr lIns="91427" tIns="45714" rIns="91427" bIns="45714" anchor="ctr"/>
          <a:lstStyle/>
          <a:p>
            <a:pPr algn="ctr">
              <a:defRPr/>
            </a:pPr>
            <a:r>
              <a:rPr lang="en-US" altLang="ja-JP" sz="2400" b="1" dirty="0">
                <a:solidFill>
                  <a:srgbClr val="333300"/>
                </a:solidFill>
                <a:latin typeface="Times New Roman" pitchFamily="18" charset="0"/>
                <a:cs typeface="Times New Roman" pitchFamily="18" charset="0"/>
              </a:rPr>
              <a:t>Risk </a:t>
            </a:r>
            <a:r>
              <a:rPr lang="en-US" altLang="ja-JP" sz="2400" b="1" dirty="0" smtClean="0">
                <a:solidFill>
                  <a:srgbClr val="333300"/>
                </a:solidFill>
                <a:latin typeface="Times New Roman" pitchFamily="18" charset="0"/>
                <a:cs typeface="Times New Roman" pitchFamily="18" charset="0"/>
              </a:rPr>
              <a:t>management</a:t>
            </a:r>
            <a:endParaRPr lang="en-US" altLang="ja-JP" sz="2400" b="1" dirty="0">
              <a:solidFill>
                <a:srgbClr val="33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53" name="AutoShape 18"/>
          <p:cNvSpPr>
            <a:spLocks noChangeArrowheads="1"/>
          </p:cNvSpPr>
          <p:nvPr/>
        </p:nvSpPr>
        <p:spPr bwMode="auto">
          <a:xfrm>
            <a:off x="457200" y="4922838"/>
            <a:ext cx="3200400" cy="1630362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ja-JP" sz="2800" b="1" u="sng">
                <a:solidFill>
                  <a:srgbClr val="A50021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Financial Risk</a:t>
            </a:r>
            <a:endParaRPr lang="ja-JP" altLang="en-US" sz="2800" b="1" u="sng">
              <a:solidFill>
                <a:srgbClr val="A50021"/>
              </a:solidFill>
              <a:latin typeface="Times New Roman" panose="02020603050405020304" pitchFamily="18" charset="0"/>
              <a:ea typeface="Arial Unicode MS" panose="020B060402020202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13" name="Oval 8"/>
          <p:cNvSpPr>
            <a:spLocks noChangeArrowheads="1"/>
          </p:cNvSpPr>
          <p:nvPr/>
        </p:nvSpPr>
        <p:spPr bwMode="auto">
          <a:xfrm>
            <a:off x="533400" y="5181600"/>
            <a:ext cx="2895600" cy="7620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altLang="ja-JP" sz="1400" b="1" dirty="0">
                <a:latin typeface="Times New Roman" pitchFamily="18" charset="0"/>
                <a:ea typeface="HGP創英角ｺﾞｼｯｸUB" pitchFamily="50" charset="-128"/>
                <a:cs typeface="Times New Roman" pitchFamily="18" charset="0"/>
              </a:rPr>
              <a:t>Non payment in the event </a:t>
            </a:r>
            <a:r>
              <a:rPr lang="en-US" altLang="ja-JP" sz="1400" b="1" dirty="0" smtClean="0">
                <a:latin typeface="Times New Roman" pitchFamily="18" charset="0"/>
                <a:ea typeface="HGP創英角ｺﾞｼｯｸUB" pitchFamily="50" charset="-128"/>
                <a:cs typeface="Times New Roman" pitchFamily="18" charset="0"/>
              </a:rPr>
              <a:t>of</a:t>
            </a:r>
          </a:p>
          <a:p>
            <a:pPr algn="ctr" eaLnBrk="0" hangingPunct="0">
              <a:defRPr/>
            </a:pPr>
            <a:r>
              <a:rPr lang="en-US" altLang="ja-JP" sz="1400" b="1" dirty="0" smtClean="0">
                <a:latin typeface="Times New Roman" pitchFamily="18" charset="0"/>
                <a:ea typeface="HGP創英角ｺﾞｼｯｸUB" pitchFamily="50" charset="-128"/>
                <a:cs typeface="Times New Roman" pitchFamily="18" charset="0"/>
              </a:rPr>
              <a:t> </a:t>
            </a:r>
            <a:r>
              <a:rPr lang="en-US" altLang="ja-JP" sz="1400" b="1" dirty="0">
                <a:latin typeface="Times New Roman" pitchFamily="18" charset="0"/>
                <a:ea typeface="HGP創英角ｺﾞｼｯｸUB" pitchFamily="50" charset="-128"/>
                <a:cs typeface="Times New Roman" pitchFamily="18" charset="0"/>
              </a:rPr>
              <a:t>crop failure</a:t>
            </a:r>
            <a:endParaRPr lang="ja-JP" altLang="en-US" sz="1400" b="1" dirty="0">
              <a:latin typeface="Times New Roman" pitchFamily="18" charset="0"/>
              <a:ea typeface="HGP創英角ｺﾞｼｯｸUB" pitchFamily="50" charset="-128"/>
              <a:cs typeface="Times New Roman" pitchFamily="18" charset="0"/>
            </a:endParaRPr>
          </a:p>
        </p:txBody>
      </p:sp>
      <p:sp>
        <p:nvSpPr>
          <p:cNvPr id="6155" name="AutoShape 48"/>
          <p:cNvSpPr>
            <a:spLocks noChangeArrowheads="1"/>
          </p:cNvSpPr>
          <p:nvPr/>
        </p:nvSpPr>
        <p:spPr bwMode="auto">
          <a:xfrm rot="5400000" flipH="1">
            <a:off x="3341737" y="4941888"/>
            <a:ext cx="1165225" cy="5334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lnTo>
                  <a:pt x="21600" y="6079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156" name="AutoShape 18"/>
          <p:cNvSpPr>
            <a:spLocks noChangeArrowheads="1"/>
          </p:cNvSpPr>
          <p:nvPr/>
        </p:nvSpPr>
        <p:spPr bwMode="auto">
          <a:xfrm>
            <a:off x="5105400" y="4876800"/>
            <a:ext cx="3200400" cy="1676400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ja-JP" sz="2800" b="1" u="sng">
                <a:solidFill>
                  <a:srgbClr val="A50021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Institutional Risk</a:t>
            </a:r>
            <a:endParaRPr lang="ja-JP" altLang="en-US" sz="2800" b="1" u="sng">
              <a:solidFill>
                <a:srgbClr val="A50021"/>
              </a:solidFill>
              <a:latin typeface="Times New Roman" panose="02020603050405020304" pitchFamily="18" charset="0"/>
              <a:ea typeface="Arial Unicode MS" panose="020B060402020202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16" name="Oval 8"/>
          <p:cNvSpPr>
            <a:spLocks noChangeArrowheads="1"/>
          </p:cNvSpPr>
          <p:nvPr/>
        </p:nvSpPr>
        <p:spPr bwMode="auto">
          <a:xfrm>
            <a:off x="5257800" y="5181600"/>
            <a:ext cx="2895600" cy="7620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altLang="ja-JP" sz="1400" b="1" dirty="0">
                <a:latin typeface="Times New Roman" pitchFamily="18" charset="0"/>
                <a:ea typeface="HGP創英角ｺﾞｼｯｸUB" pitchFamily="50" charset="-128"/>
                <a:cs typeface="Times New Roman" pitchFamily="18" charset="0"/>
              </a:rPr>
              <a:t>Government policies and </a:t>
            </a:r>
            <a:endParaRPr lang="en-US" altLang="ja-JP" sz="1400" b="1" dirty="0" smtClean="0">
              <a:latin typeface="Times New Roman" pitchFamily="18" charset="0"/>
              <a:ea typeface="HGP創英角ｺﾞｼｯｸUB" pitchFamily="50" charset="-128"/>
              <a:cs typeface="Times New Roman" pitchFamily="18" charset="0"/>
            </a:endParaRPr>
          </a:p>
          <a:p>
            <a:pPr algn="ctr" eaLnBrk="0" hangingPunct="0">
              <a:defRPr/>
            </a:pPr>
            <a:r>
              <a:rPr lang="en-US" altLang="ja-JP" sz="1400" b="1" dirty="0" smtClean="0">
                <a:latin typeface="Times New Roman" pitchFamily="18" charset="0"/>
                <a:ea typeface="HGP創英角ｺﾞｼｯｸUB" pitchFamily="50" charset="-128"/>
                <a:cs typeface="Times New Roman" pitchFamily="18" charset="0"/>
              </a:rPr>
              <a:t>legal </a:t>
            </a:r>
            <a:r>
              <a:rPr lang="en-US" altLang="ja-JP" sz="1400" b="1" dirty="0">
                <a:latin typeface="Times New Roman" pitchFamily="18" charset="0"/>
                <a:ea typeface="HGP創英角ｺﾞｼｯｸUB" pitchFamily="50" charset="-128"/>
                <a:cs typeface="Times New Roman" pitchFamily="18" charset="0"/>
              </a:rPr>
              <a:t>issues</a:t>
            </a:r>
            <a:endParaRPr lang="ja-JP" altLang="en-US" sz="1400" b="1" dirty="0">
              <a:latin typeface="Times New Roman" pitchFamily="18" charset="0"/>
              <a:ea typeface="HGP創英角ｺﾞｼｯｸUB" pitchFamily="50" charset="-128"/>
              <a:cs typeface="Times New Roman" pitchFamily="18" charset="0"/>
            </a:endParaRPr>
          </a:p>
        </p:txBody>
      </p:sp>
      <p:sp>
        <p:nvSpPr>
          <p:cNvPr id="6158" name="AutoShape 43"/>
          <p:cNvSpPr>
            <a:spLocks noChangeArrowheads="1"/>
          </p:cNvSpPr>
          <p:nvPr/>
        </p:nvSpPr>
        <p:spPr bwMode="auto">
          <a:xfrm rot="-5400000">
            <a:off x="4264869" y="4896694"/>
            <a:ext cx="1089025" cy="592137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lnTo>
                  <a:pt x="21600" y="6079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8" name="Rectangle 4"/>
          <p:cNvSpPr>
            <a:spLocks noGrp="1" noChangeArrowheads="1"/>
          </p:cNvSpPr>
          <p:nvPr>
            <p:ph type="title"/>
          </p:nvPr>
        </p:nvSpPr>
        <p:spPr>
          <a:xfrm>
            <a:off x="467436" y="631825"/>
            <a:ext cx="7696200" cy="609600"/>
          </a:xfr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144000" rIns="0" bIns="10800" anchor="b">
            <a:normAutofit fontScale="90000"/>
          </a:bodyPr>
          <a:lstStyle/>
          <a:p>
            <a:pPr>
              <a:tabLst>
                <a:tab pos="1431925" algn="l"/>
              </a:tabLst>
              <a:defRPr/>
            </a:pPr>
            <a:r>
              <a:rPr lang="en-US" altLang="ja-JP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itchFamily="34" charset="0"/>
                <a:ea typeface="HGP創英角ｺﾞｼｯｸUB" pitchFamily="50" charset="-128"/>
              </a:rPr>
              <a:t>Risks in Agriculture</a:t>
            </a:r>
            <a:endParaRPr lang="ja-JP" altLang="en-US" sz="3200" dirty="0">
              <a:solidFill>
                <a:schemeClr val="tx1">
                  <a:lumMod val="95000"/>
                  <a:lumOff val="5000"/>
                </a:schemeClr>
              </a:solidFill>
              <a:latin typeface="Arial Black" pitchFamily="34" charset="0"/>
              <a:ea typeface="HGP創英角ｺﾞｼｯｸUB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90614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61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 animBg="1"/>
      <p:bldP spid="6" grpId="0" animBg="1"/>
      <p:bldP spid="6148" grpId="0" animBg="1"/>
      <p:bldP spid="8" grpId="0" animBg="1"/>
      <p:bldP spid="6153" grpId="0" animBg="1"/>
      <p:bldP spid="13" grpId="0" animBg="1"/>
      <p:bldP spid="6156" grpId="0" animBg="1"/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2" y="376235"/>
            <a:ext cx="8749177" cy="62531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57200"/>
            <a:ext cx="8915400" cy="61722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67959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6330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J:\slide design\842_exampl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229600" cy="762000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Need for crop Insurance</a:t>
            </a:r>
            <a:endParaRPr lang="en-US" sz="3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5502276"/>
          </a:xfrm>
        </p:spPr>
        <p:txBody>
          <a:bodyPr>
            <a:normAutofit/>
          </a:bodyPr>
          <a:lstStyle/>
          <a:p>
            <a:pPr algn="just">
              <a:buNone/>
              <a:defRPr/>
            </a:pP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For Farmers:</a:t>
            </a:r>
          </a:p>
          <a:p>
            <a:pPr algn="just">
              <a:buBlip>
                <a:blip r:embed="rId3"/>
              </a:buBlip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Can avoid the loss incurred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Blip>
                <a:blip r:embed="rId3"/>
              </a:buBlip>
              <a:defRPr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Pest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and Diseases</a:t>
            </a:r>
            <a:endParaRPr lang="en-IN" sz="28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Blip>
                <a:blip r:embed="rId3"/>
              </a:buBlip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Fire</a:t>
            </a:r>
            <a:endParaRPr lang="en-IN" sz="28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  <a:defRPr/>
            </a:pPr>
            <a:r>
              <a:rPr lang="en-US" sz="2800" b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For </a:t>
            </a:r>
            <a:r>
              <a:rPr lang="en-US" sz="2800" b="1" u="sng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Banks:</a:t>
            </a:r>
            <a:endParaRPr lang="en-IN" sz="2800" b="1" u="sng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Blip>
                <a:blip r:embed="rId3"/>
              </a:buBlip>
              <a:defRPr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Avoiding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the risk of non payment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  <a:defRPr/>
            </a:pPr>
            <a:r>
              <a:rPr lang="en-US" sz="2800" b="1" u="sng" dirty="0" smtClean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lang="en-US" sz="2800" b="1" u="sng" dirty="0">
                <a:latin typeface="Times New Roman" pitchFamily="18" charset="0"/>
                <a:cs typeface="Times New Roman" pitchFamily="18" charset="0"/>
              </a:rPr>
              <a:t>Government: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IN" sz="2800" b="1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Blip>
                <a:blip r:embed="rId3"/>
              </a:buBlip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Reducing the payment of relief package</a:t>
            </a:r>
          </a:p>
          <a:p>
            <a:pPr algn="just">
              <a:buBlip>
                <a:blip r:embed="rId3"/>
              </a:buBlip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 prosperous, stable  and happy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nation</a:t>
            </a:r>
            <a:endParaRPr lang="en-IN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C:\Users\Chandramohan\Desktop\shilpa\slides\shivering_line_3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066900"/>
            <a:ext cx="7315200" cy="6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21831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7" descr="J:\slide design\842_exampl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-17060"/>
            <a:ext cx="9144000" cy="68580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838200" y="329629"/>
            <a:ext cx="7239000" cy="584775"/>
          </a:xfrm>
          <a:prstGeom prst="rect">
            <a:avLst/>
          </a:prstGeom>
          <a:ln>
            <a:solidFill>
              <a:schemeClr val="tx2">
                <a:lumMod val="75000"/>
              </a:schemeClr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  <a:reflection blurRad="6350" stA="52000" endA="300" endPos="35000" dir="5400000" sy="-100000" algn="bl" rotWithShape="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200" b="1" dirty="0">
                <a:ln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Approaches to crop insurance</a:t>
            </a:r>
          </a:p>
        </p:txBody>
      </p:sp>
      <p:sp>
        <p:nvSpPr>
          <p:cNvPr id="3" name="Rectangle 2"/>
          <p:cNvSpPr/>
          <p:nvPr/>
        </p:nvSpPr>
        <p:spPr>
          <a:xfrm>
            <a:off x="76200" y="1676400"/>
            <a:ext cx="4572000" cy="52322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buFontTx/>
              <a:buBlip>
                <a:blip r:embed="rId3"/>
              </a:buBlip>
              <a:defRPr/>
            </a:pPr>
            <a:r>
              <a:rPr lang="en-US" sz="2800" b="1" dirty="0">
                <a:solidFill>
                  <a:srgbClr val="7030A0"/>
                </a:solidFill>
                <a:latin typeface="Bookman Old Style" pitchFamily="18" charset="0"/>
                <a:cs typeface="Times New Roman" pitchFamily="18" charset="0"/>
              </a:rPr>
              <a:t> 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  <a:cs typeface="Times New Roman" pitchFamily="18" charset="0"/>
              </a:rPr>
              <a:t>Individual 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  <a:cs typeface="Times New Roman" pitchFamily="18" charset="0"/>
              </a:rPr>
              <a:t>approach</a:t>
            </a:r>
            <a:endParaRPr lang="en-US" sz="2800" b="1" dirty="0">
              <a:latin typeface="Bookman Old Style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4191000"/>
            <a:ext cx="3886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Tx/>
              <a:buBlip>
                <a:blip r:embed="rId3"/>
              </a:buBlip>
              <a:defRPr/>
            </a:pP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  <a:cs typeface="Times New Roman" pitchFamily="18" charset="0"/>
              </a:rPr>
              <a:t>Area 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  <a:cs typeface="Times New Roman" pitchFamily="18" charset="0"/>
              </a:rPr>
              <a:t>approach</a:t>
            </a:r>
            <a:endParaRPr lang="en-US" sz="2800" dirty="0">
              <a:latin typeface="Bookman Old Style" pitchFamily="18" charset="0"/>
              <a:cs typeface="Times New Roman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522863"/>
            <a:ext cx="3543738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2968" y="4183892"/>
            <a:ext cx="4571781" cy="2657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58640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967E8-9997-45C8-9F52-053E3CA1916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7456D-8A22-4390-AA5D-38FD46957C5D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92162" name="Picture 2" descr="D:\suri Ph.D\Floor-Decoration-Powerpoint-Templat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47768"/>
            <a:ext cx="9144000" cy="6905768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91322" y="2238233"/>
            <a:ext cx="83012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cap="all" dirty="0" smtClean="0">
                <a:ln/>
                <a:solidFill>
                  <a:prstClr val="white">
                    <a:lumMod val="95000"/>
                  </a:prstClr>
                </a:solidFill>
                <a:effectLst>
                  <a:outerShdw blurRad="19685" dist="12700" dir="5400000" algn="tl" rotWithShape="0">
                    <a:srgbClr val="A53010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Bookman Old Style" panose="02050604050505020204" pitchFamily="18" charset="0"/>
              </a:rPr>
              <a:t>Different insurance schemes in </a:t>
            </a:r>
            <a:r>
              <a:rPr lang="en-US" sz="4800" b="1" cap="all" dirty="0" err="1" smtClean="0">
                <a:ln/>
                <a:solidFill>
                  <a:prstClr val="white">
                    <a:lumMod val="95000"/>
                  </a:prstClr>
                </a:solidFill>
                <a:effectLst>
                  <a:outerShdw blurRad="19685" dist="12700" dir="5400000" algn="tl" rotWithShape="0">
                    <a:srgbClr val="A53010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Bookman Old Style" panose="02050604050505020204" pitchFamily="18" charset="0"/>
              </a:rPr>
              <a:t>india</a:t>
            </a:r>
            <a:endParaRPr lang="en-US" sz="4800" b="1" cap="all" dirty="0" smtClean="0">
              <a:ln/>
              <a:solidFill>
                <a:prstClr val="white">
                  <a:lumMod val="95000"/>
                </a:prstClr>
              </a:solidFill>
              <a:effectLst>
                <a:outerShdw blurRad="19685" dist="12700" dir="5400000" algn="tl" rotWithShape="0">
                  <a:srgbClr val="A53010">
                    <a:satMod val="130000"/>
                    <a:alpha val="60000"/>
                  </a:srgb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84713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114801" y="1295400"/>
            <a:ext cx="4800600" cy="39076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en-US" sz="2400" dirty="0" smtClean="0">
                <a:solidFill>
                  <a:srgbClr val="002060"/>
                </a:solidFill>
                <a:latin typeface="Bookman Old Style" pitchFamily="18" charset="0"/>
                <a:cs typeface="Times New Roman" pitchFamily="18" charset="0"/>
              </a:rPr>
              <a:t>1972-73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en-US" sz="2400" dirty="0">
                <a:solidFill>
                  <a:srgbClr val="002060"/>
                </a:solidFill>
                <a:latin typeface="Bookman Old Style" pitchFamily="18" charset="0"/>
                <a:cs typeface="Times New Roman" pitchFamily="18" charset="0"/>
              </a:rPr>
              <a:t>General Insurance Department of Life Insurance Corporation of </a:t>
            </a:r>
            <a:r>
              <a:rPr lang="en-US" sz="2400" dirty="0" smtClean="0">
                <a:solidFill>
                  <a:srgbClr val="002060"/>
                </a:solidFill>
                <a:latin typeface="Bookman Old Style" pitchFamily="18" charset="0"/>
                <a:cs typeface="Times New Roman" pitchFamily="18" charset="0"/>
              </a:rPr>
              <a:t>India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en-US" sz="2400" dirty="0" smtClean="0">
                <a:solidFill>
                  <a:srgbClr val="002060"/>
                </a:solidFill>
                <a:latin typeface="Bookman Old Style" pitchFamily="18" charset="0"/>
                <a:cs typeface="Times New Roman" pitchFamily="18" charset="0"/>
              </a:rPr>
              <a:t>H-4 cotton Gujarat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en-US" sz="2400" dirty="0" smtClean="0">
                <a:solidFill>
                  <a:srgbClr val="002060"/>
                </a:solidFill>
                <a:latin typeface="Bookman Old Style" pitchFamily="18" charset="0"/>
                <a:cs typeface="Times New Roman" pitchFamily="18" charset="0"/>
              </a:rPr>
              <a:t>Individual Approach 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951" y="2024045"/>
            <a:ext cx="2633663" cy="3559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234392"/>
            <a:ext cx="3307804" cy="2067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595" y="2514608"/>
            <a:ext cx="2244115" cy="2899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87986" y="5606565"/>
            <a:ext cx="83750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Bookman Old Style" pitchFamily="18" charset="0"/>
                <a:cs typeface="Times New Roman" pitchFamily="18" charset="0"/>
              </a:rPr>
              <a:t>Gujarat, Maharashtra, </a:t>
            </a:r>
            <a:r>
              <a:rPr lang="en-US" sz="2400" dirty="0" smtClean="0">
                <a:solidFill>
                  <a:srgbClr val="FF0000"/>
                </a:solidFill>
                <a:latin typeface="Bookman Old Style" pitchFamily="18" charset="0"/>
                <a:cs typeface="Times New Roman" pitchFamily="18" charset="0"/>
              </a:rPr>
              <a:t>Tamil Nadu, </a:t>
            </a:r>
            <a:r>
              <a:rPr lang="en-US" sz="2400" dirty="0">
                <a:solidFill>
                  <a:srgbClr val="FF0000"/>
                </a:solidFill>
                <a:latin typeface="Bookman Old Style" pitchFamily="18" charset="0"/>
                <a:cs typeface="Times New Roman" pitchFamily="18" charset="0"/>
              </a:rPr>
              <a:t>Andhra Pradesh, Karnataka and West Bengal.</a:t>
            </a:r>
            <a:endParaRPr lang="en-US" sz="2400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7993" y="360223"/>
            <a:ext cx="8375015" cy="64633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First Ever-Individual Approach </a:t>
            </a:r>
            <a:r>
              <a:rPr lang="en-US" sz="3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Scheme</a:t>
            </a:r>
            <a:endParaRPr lang="en-US" sz="36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3330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3554" name="Picture 2" descr="D:\suri Ph.D\Good-Powerpoint-Templat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sp>
        <p:nvSpPr>
          <p:cNvPr id="6" name="Content Placeholder 3"/>
          <p:cNvSpPr txBox="1">
            <a:spLocks/>
          </p:cNvSpPr>
          <p:nvPr/>
        </p:nvSpPr>
        <p:spPr>
          <a:xfrm>
            <a:off x="3657600" y="655092"/>
            <a:ext cx="5257800" cy="48108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dirty="0" smtClean="0">
                <a:solidFill>
                  <a:srgbClr val="FF0000"/>
                </a:solidFill>
                <a:latin typeface="Bookman Old Style" pitchFamily="18" charset="0"/>
                <a:cs typeface="Times New Roman" pitchFamily="18" charset="0"/>
              </a:rPr>
              <a:t>1978-79 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US" sz="2400" dirty="0" smtClean="0">
              <a:solidFill>
                <a:srgbClr val="FF0000"/>
              </a:solidFill>
              <a:latin typeface="Bookman Old Style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solidFill>
                  <a:srgbClr val="002060"/>
                </a:solidFill>
                <a:latin typeface="Bookman Old Style" pitchFamily="18" charset="0"/>
                <a:cs typeface="Times New Roman" pitchFamily="18" charset="0"/>
              </a:rPr>
              <a:t>3110 farmers </a:t>
            </a:r>
          </a:p>
          <a:p>
            <a:pPr algn="just">
              <a:lnSpc>
                <a:spcPct val="150000"/>
              </a:lnSpc>
            </a:pPr>
            <a:endParaRPr lang="en-US" sz="2400" dirty="0" smtClean="0">
              <a:solidFill>
                <a:srgbClr val="002060"/>
              </a:solidFill>
              <a:latin typeface="Bookman Old Style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solidFill>
                  <a:srgbClr val="660066"/>
                </a:solidFill>
                <a:latin typeface="Bookman Old Style" pitchFamily="18" charset="0"/>
                <a:cs typeface="Times New Roman" pitchFamily="18" charset="0"/>
              </a:rPr>
              <a:t>Premium of </a:t>
            </a:r>
            <a:r>
              <a:rPr lang="en-US" sz="2400" b="1" dirty="0" smtClean="0">
                <a:solidFill>
                  <a:srgbClr val="660066"/>
                </a:solidFill>
                <a:latin typeface="Bookman Old Style" pitchFamily="18" charset="0"/>
                <a:cs typeface="Times New Roman" pitchFamily="18" charset="0"/>
              </a:rPr>
              <a:t>Rs.4.54 lakhs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US" sz="2400" b="1" dirty="0" smtClean="0">
              <a:solidFill>
                <a:srgbClr val="660066"/>
              </a:solidFill>
              <a:latin typeface="Bookman Old Style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solidFill>
                  <a:srgbClr val="00B050"/>
                </a:solidFill>
                <a:latin typeface="Bookman Old Style" pitchFamily="18" charset="0"/>
                <a:cs typeface="Times New Roman" pitchFamily="18" charset="0"/>
              </a:rPr>
              <a:t>Claims of </a:t>
            </a:r>
            <a:r>
              <a:rPr lang="en-US" sz="2400" b="1" dirty="0" smtClean="0">
                <a:solidFill>
                  <a:srgbClr val="00B050"/>
                </a:solidFill>
                <a:latin typeface="Bookman Old Style" pitchFamily="18" charset="0"/>
                <a:cs typeface="Times New Roman" pitchFamily="18" charset="0"/>
              </a:rPr>
              <a:t>Rs.37.88 lakhs </a:t>
            </a:r>
          </a:p>
        </p:txBody>
      </p:sp>
    </p:spTree>
    <p:extLst>
      <p:ext uri="{BB962C8B-B14F-4D97-AF65-F5344CB8AC3E}">
        <p14:creationId xmlns:p14="http://schemas.microsoft.com/office/powerpoint/2010/main" val="1273141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686800" cy="1143000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Bookman Old Style" pitchFamily="18" charset="0"/>
                <a:cs typeface="Times New Roman" pitchFamily="18" charset="0"/>
              </a:rPr>
              <a:t>Pilot Crop Insurance Scheme (PCIS) – 1979</a:t>
            </a:r>
            <a:endParaRPr lang="en-US" sz="2800" b="1" dirty="0"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89797"/>
            <a:ext cx="5325915" cy="4782403"/>
          </a:xfrm>
        </p:spPr>
        <p:txBody>
          <a:bodyPr>
            <a:noAutofit/>
          </a:bodyPr>
          <a:lstStyle/>
          <a:p>
            <a:pPr algn="just"/>
            <a:r>
              <a:rPr lang="en-US" sz="2400" dirty="0" smtClean="0">
                <a:latin typeface="Bookman Old Style" panose="02050604050505020204" pitchFamily="18" charset="0"/>
              </a:rPr>
              <a:t>Area approach</a:t>
            </a:r>
          </a:p>
          <a:p>
            <a:pPr algn="just"/>
            <a:endParaRPr lang="en-US" sz="2400" dirty="0" smtClean="0">
              <a:latin typeface="Bookman Old Style" panose="02050604050505020204" pitchFamily="18" charset="0"/>
            </a:endParaRPr>
          </a:p>
          <a:p>
            <a:pPr algn="just"/>
            <a:r>
              <a:rPr lang="en-US" sz="2400" dirty="0" smtClean="0">
                <a:latin typeface="Bookman Old Style" pitchFamily="18" charset="0"/>
                <a:cs typeface="Times New Roman" pitchFamily="18" charset="0"/>
              </a:rPr>
              <a:t>Cereals, Millets, Oilseeds, Cotton, Potato</a:t>
            </a:r>
          </a:p>
          <a:p>
            <a:pPr algn="just"/>
            <a:endParaRPr lang="en-US" sz="2400" dirty="0" smtClean="0">
              <a:latin typeface="Bookman Old Style" pitchFamily="18" charset="0"/>
              <a:cs typeface="Times New Roman" pitchFamily="18" charset="0"/>
            </a:endParaRPr>
          </a:p>
          <a:p>
            <a:pPr algn="just"/>
            <a:r>
              <a:rPr lang="en-US" sz="2400" dirty="0" smtClean="0">
                <a:solidFill>
                  <a:srgbClr val="002060"/>
                </a:solidFill>
                <a:latin typeface="Bookman Old Style" pitchFamily="18" charset="0"/>
                <a:cs typeface="Times New Roman" pitchFamily="18" charset="0"/>
              </a:rPr>
              <a:t>Loanee farmers </a:t>
            </a:r>
          </a:p>
          <a:p>
            <a:pPr algn="just"/>
            <a:endParaRPr lang="en-US" sz="2400" dirty="0" smtClean="0">
              <a:solidFill>
                <a:srgbClr val="002060"/>
              </a:solidFill>
              <a:latin typeface="Bookman Old Style" pitchFamily="18" charset="0"/>
              <a:cs typeface="Times New Roman" pitchFamily="18" charset="0"/>
            </a:endParaRPr>
          </a:p>
          <a:p>
            <a:pPr algn="just"/>
            <a:r>
              <a:rPr lang="en-US" sz="2400" dirty="0" smtClean="0">
                <a:solidFill>
                  <a:srgbClr val="002060"/>
                </a:solidFill>
                <a:latin typeface="Bookman Old Style" pitchFamily="18" charset="0"/>
                <a:cs typeface="Times New Roman" pitchFamily="18" charset="0"/>
              </a:rPr>
              <a:t>Voluntary basis</a:t>
            </a:r>
            <a:endParaRPr lang="en-US" sz="2400" dirty="0" smtClean="0">
              <a:solidFill>
                <a:srgbClr val="002060"/>
              </a:solidFill>
              <a:latin typeface="Bookman Old Style" panose="02050604050505020204" pitchFamily="18" charset="0"/>
            </a:endParaRPr>
          </a:p>
          <a:p>
            <a:pPr algn="just"/>
            <a:endParaRPr lang="en-US" sz="2800" dirty="0">
              <a:latin typeface="Bookman Old Style" panose="02050604050505020204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066800"/>
            <a:ext cx="2994771" cy="327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12975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13ECE-5A42-4560-A372-D236F61BE110}" type="datetime1">
              <a:rPr lang="en-US" smtClean="0"/>
              <a:pPr/>
              <a:t>10/21/2016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7456D-8A22-4390-AA5D-38FD46957C5D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11266" name="Picture 2" descr="D:\suri Ph.D\colored-pencils-templates-for-powerpoin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5685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828800" y="990600"/>
            <a:ext cx="6019800" cy="50156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Blip>
                <a:blip r:embed="rId3"/>
              </a:buBlip>
            </a:pPr>
            <a:r>
              <a:rPr lang="en-US" sz="2400" dirty="0" smtClean="0">
                <a:latin typeface="Bookman Old Style" pitchFamily="18" charset="0"/>
                <a:cs typeface="Times New Roman" pitchFamily="18" charset="0"/>
              </a:rPr>
              <a:t>Till 1984-85</a:t>
            </a:r>
          </a:p>
          <a:p>
            <a:pPr>
              <a:lnSpc>
                <a:spcPct val="150000"/>
              </a:lnSpc>
            </a:pPr>
            <a:endParaRPr lang="en-US" sz="2400" dirty="0" smtClean="0">
              <a:latin typeface="Bookman Old Style" pitchFamily="18" charset="0"/>
              <a:cs typeface="Times New Roman" pitchFamily="18" charset="0"/>
            </a:endParaRPr>
          </a:p>
          <a:p>
            <a:pPr marL="285750" indent="-285750">
              <a:lnSpc>
                <a:spcPct val="150000"/>
              </a:lnSpc>
              <a:buBlip>
                <a:blip r:embed="rId3"/>
              </a:buBlip>
            </a:pPr>
            <a:r>
              <a:rPr lang="en-US" sz="2400" dirty="0" smtClean="0">
                <a:latin typeface="Bookman Old Style" pitchFamily="18" charset="0"/>
                <a:cs typeface="Times New Roman" pitchFamily="18" charset="0"/>
              </a:rPr>
              <a:t>13 states </a:t>
            </a:r>
          </a:p>
          <a:p>
            <a:pPr>
              <a:lnSpc>
                <a:spcPct val="150000"/>
              </a:lnSpc>
            </a:pPr>
            <a:endParaRPr lang="en-US" sz="2400" dirty="0" smtClean="0">
              <a:latin typeface="Bookman Old Style" pitchFamily="18" charset="0"/>
              <a:cs typeface="Times New Roman" pitchFamily="18" charset="0"/>
            </a:endParaRPr>
          </a:p>
          <a:p>
            <a:pPr marL="285750" indent="-285750">
              <a:lnSpc>
                <a:spcPct val="150000"/>
              </a:lnSpc>
              <a:buBlip>
                <a:blip r:embed="rId3"/>
              </a:buBlip>
            </a:pPr>
            <a:r>
              <a:rPr lang="en-US" sz="2400" dirty="0">
                <a:latin typeface="Bookman Old Style" pitchFamily="18" charset="0"/>
                <a:cs typeface="Times New Roman" pitchFamily="18" charset="0"/>
              </a:rPr>
              <a:t>6.27 lakh </a:t>
            </a:r>
            <a:r>
              <a:rPr lang="en-US" sz="2400" dirty="0" smtClean="0">
                <a:latin typeface="Bookman Old Style" pitchFamily="18" charset="0"/>
                <a:cs typeface="Times New Roman" pitchFamily="18" charset="0"/>
              </a:rPr>
              <a:t>farmers</a:t>
            </a:r>
          </a:p>
          <a:p>
            <a:pPr marL="285750" indent="-285750">
              <a:lnSpc>
                <a:spcPct val="150000"/>
              </a:lnSpc>
              <a:buBlip>
                <a:blip r:embed="rId3"/>
              </a:buBlip>
            </a:pPr>
            <a:endParaRPr lang="en-US" sz="2400" dirty="0" smtClean="0">
              <a:latin typeface="Bookman Old Style" pitchFamily="18" charset="0"/>
              <a:cs typeface="Times New Roman" pitchFamily="18" charset="0"/>
            </a:endParaRPr>
          </a:p>
          <a:p>
            <a:pPr marL="285750" indent="-285750">
              <a:lnSpc>
                <a:spcPct val="150000"/>
              </a:lnSpc>
              <a:buBlip>
                <a:blip r:embed="rId3"/>
              </a:buBlip>
            </a:pPr>
            <a:r>
              <a:rPr lang="en-US" sz="2400" dirty="0" err="1">
                <a:latin typeface="Bookman Old Style" pitchFamily="18" charset="0"/>
                <a:cs typeface="Times New Roman" pitchFamily="18" charset="0"/>
              </a:rPr>
              <a:t>Rs</a:t>
            </a:r>
            <a:r>
              <a:rPr lang="en-US" sz="2400" dirty="0">
                <a:latin typeface="Bookman Old Style" pitchFamily="18" charset="0"/>
                <a:cs typeface="Times New Roman" pitchFamily="18" charset="0"/>
              </a:rPr>
              <a:t>. </a:t>
            </a:r>
            <a:r>
              <a:rPr lang="en-US" sz="2400" dirty="0" smtClean="0">
                <a:latin typeface="Bookman Old Style" pitchFamily="18" charset="0"/>
                <a:cs typeface="Times New Roman" pitchFamily="18" charset="0"/>
              </a:rPr>
              <a:t>196.95 lakhs</a:t>
            </a:r>
          </a:p>
          <a:p>
            <a:pPr marL="285750" indent="-285750">
              <a:lnSpc>
                <a:spcPct val="150000"/>
              </a:lnSpc>
              <a:buBlip>
                <a:blip r:embed="rId3"/>
              </a:buBlip>
            </a:pPr>
            <a:endParaRPr lang="en-US" sz="2400" dirty="0" smtClean="0">
              <a:latin typeface="Bookman Old Style" pitchFamily="18" charset="0"/>
              <a:cs typeface="Times New Roman" pitchFamily="18" charset="0"/>
            </a:endParaRPr>
          </a:p>
          <a:p>
            <a:pPr marL="285750" indent="-285750">
              <a:lnSpc>
                <a:spcPct val="150000"/>
              </a:lnSpc>
              <a:buBlip>
                <a:blip r:embed="rId3"/>
              </a:buBlip>
            </a:pPr>
            <a:r>
              <a:rPr lang="en-US" sz="2400" dirty="0">
                <a:latin typeface="Bookman Old Style" pitchFamily="18" charset="0"/>
                <a:cs typeface="Times New Roman" pitchFamily="18" charset="0"/>
              </a:rPr>
              <a:t>Rs.157.05 </a:t>
            </a:r>
            <a:r>
              <a:rPr lang="en-US" sz="2400" dirty="0" smtClean="0">
                <a:latin typeface="Bookman Old Style" pitchFamily="18" charset="0"/>
                <a:cs typeface="Times New Roman" pitchFamily="18" charset="0"/>
              </a:rPr>
              <a:t>lakhs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1"/>
            <a:ext cx="198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00B050"/>
                </a:solidFill>
                <a:latin typeface="Bookman Old Style" pitchFamily="18" charset="0"/>
              </a:rPr>
              <a:t>Cont..,</a:t>
            </a:r>
            <a:endParaRPr lang="en-US" sz="3200" b="1" dirty="0">
              <a:solidFill>
                <a:srgbClr val="00B050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3398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22BE2-C8F4-454D-941D-5A4BB84CD03F}" type="datetime1">
              <a:rPr lang="en-US" smtClean="0"/>
              <a:pPr/>
              <a:t>10/21/2016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7456D-8A22-4390-AA5D-38FD46957C5D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14338" name="Picture 2" descr="D:\suri Ph.D\for-business-backgrounds-wallpaper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-162636" y="304800"/>
            <a:ext cx="92964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 algn="ctr" defTabSz="457200">
              <a:spcBef>
                <a:spcPct val="0"/>
              </a:spcBef>
              <a:defRPr/>
            </a:pPr>
            <a:r>
              <a:rPr lang="en-US" sz="3200" b="1" dirty="0">
                <a:latin typeface="Bookman Old Style" pitchFamily="18" charset="0"/>
                <a:cs typeface="Times New Roman" pitchFamily="18" charset="0"/>
              </a:rPr>
              <a:t>Comprehensive Crop Insurance Scheme (CCIS)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Bookman Old Style" panose="02050604050505020204" pitchFamily="18" charset="0"/>
                <a:ea typeface="+mj-ea"/>
                <a:cs typeface="+mj-cs"/>
              </a:rPr>
              <a:t>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Bookman Old Style" panose="02050604050505020204" pitchFamily="18" charset="0"/>
              <a:ea typeface="+mj-ea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8200" y="1447800"/>
            <a:ext cx="8001000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Blip>
                <a:blip r:embed="rId3"/>
              </a:buBlip>
            </a:pPr>
            <a:r>
              <a:rPr lang="en-US" sz="2800" dirty="0" smtClean="0">
                <a:latin typeface="Bookman Old Style" pitchFamily="18" charset="0"/>
                <a:cs typeface="Times New Roman" pitchFamily="18" charset="0"/>
              </a:rPr>
              <a:t>1st April 1985</a:t>
            </a:r>
          </a:p>
          <a:p>
            <a:pPr marL="285750" indent="-285750">
              <a:lnSpc>
                <a:spcPct val="150000"/>
              </a:lnSpc>
              <a:buBlip>
                <a:blip r:embed="rId3"/>
              </a:buBlip>
            </a:pPr>
            <a:endParaRPr lang="en-US" sz="2800" dirty="0" smtClean="0">
              <a:latin typeface="Bookman Old Style" pitchFamily="18" charset="0"/>
              <a:cs typeface="Times New Roman" pitchFamily="18" charset="0"/>
            </a:endParaRPr>
          </a:p>
          <a:p>
            <a:pPr marL="285750" indent="-285750">
              <a:lnSpc>
                <a:spcPct val="150000"/>
              </a:lnSpc>
              <a:buBlip>
                <a:blip r:embed="rId3"/>
              </a:buBlip>
            </a:pPr>
            <a:r>
              <a:rPr lang="en-US" sz="2800" dirty="0" smtClean="0">
                <a:latin typeface="Bookman Old Style" pitchFamily="18" charset="0"/>
                <a:cs typeface="Times New Roman" pitchFamily="18" charset="0"/>
              </a:rPr>
              <a:t>GOI and State Governments</a:t>
            </a:r>
          </a:p>
          <a:p>
            <a:pPr marL="285750" indent="-285750">
              <a:lnSpc>
                <a:spcPct val="150000"/>
              </a:lnSpc>
              <a:buBlip>
                <a:blip r:embed="rId3"/>
              </a:buBlip>
            </a:pPr>
            <a:endParaRPr lang="en-US" sz="2800" dirty="0" smtClean="0">
              <a:latin typeface="Bookman Old Style" pitchFamily="18" charset="0"/>
              <a:cs typeface="Times New Roman" pitchFamily="18" charset="0"/>
            </a:endParaRPr>
          </a:p>
          <a:p>
            <a:pPr marL="285750" indent="-285750">
              <a:lnSpc>
                <a:spcPct val="150000"/>
              </a:lnSpc>
              <a:buBlip>
                <a:blip r:embed="rId3"/>
              </a:buBlip>
            </a:pPr>
            <a:r>
              <a:rPr lang="en-US" sz="2800" dirty="0" smtClean="0">
                <a:latin typeface="Bookman Old Style" pitchFamily="18" charset="0"/>
                <a:cs typeface="Times New Roman" pitchFamily="18" charset="0"/>
              </a:rPr>
              <a:t>Short term crop credit</a:t>
            </a:r>
          </a:p>
          <a:p>
            <a:pPr marL="285750" indent="-285750">
              <a:lnSpc>
                <a:spcPct val="150000"/>
              </a:lnSpc>
              <a:buBlip>
                <a:blip r:embed="rId3"/>
              </a:buBlip>
            </a:pPr>
            <a:endParaRPr lang="en-US" sz="2800" dirty="0" smtClean="0">
              <a:latin typeface="Bookman Old Style" pitchFamily="18" charset="0"/>
              <a:cs typeface="Times New Roman" pitchFamily="18" charset="0"/>
            </a:endParaRPr>
          </a:p>
          <a:p>
            <a:pPr marL="285750" indent="-285750">
              <a:lnSpc>
                <a:spcPct val="150000"/>
              </a:lnSpc>
              <a:buBlip>
                <a:blip r:embed="rId3"/>
              </a:buBlip>
            </a:pPr>
            <a:r>
              <a:rPr lang="en-US" sz="2800" dirty="0" smtClean="0">
                <a:latin typeface="Bookman Old Style" pitchFamily="18" charset="0"/>
                <a:cs typeface="Times New Roman" pitchFamily="18" charset="0"/>
              </a:rPr>
              <a:t>Implemented on homogeneous area basis.</a:t>
            </a:r>
          </a:p>
        </p:txBody>
      </p:sp>
    </p:spTree>
    <p:extLst>
      <p:ext uri="{BB962C8B-B14F-4D97-AF65-F5344CB8AC3E}">
        <p14:creationId xmlns:p14="http://schemas.microsoft.com/office/powerpoint/2010/main" val="725200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22BE2-C8F4-454D-941D-5A4BB84CD03F}" type="datetime1">
              <a:rPr lang="en-US" smtClean="0"/>
              <a:pPr/>
              <a:t>10/21/2016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7456D-8A22-4390-AA5D-38FD46957C5D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2050" name="Picture 2" descr="D:\suri Ph.D\clipboard-template_a8tv7w2se20ah9ir1u406k7yitou7tdc_360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457200" y="1583140"/>
            <a:ext cx="8458199" cy="50428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indent="-342900" algn="just" defTabSz="457200"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  <a:defRPr/>
            </a:pPr>
            <a:r>
              <a:rPr lang="en-US" sz="2800" dirty="0" smtClean="0">
                <a:solidFill>
                  <a:srgbClr val="003300"/>
                </a:solidFill>
                <a:latin typeface="Bookman Old Style" pitchFamily="18" charset="0"/>
                <a:cs typeface="Times New Roman" pitchFamily="18" charset="0"/>
              </a:rPr>
              <a:t>Covered loanee farmers on </a:t>
            </a:r>
            <a:r>
              <a:rPr lang="en-US" sz="2800" dirty="0">
                <a:solidFill>
                  <a:srgbClr val="003300"/>
                </a:solidFill>
                <a:latin typeface="Bookman Old Style" pitchFamily="18" charset="0"/>
                <a:cs typeface="Times New Roman" pitchFamily="18" charset="0"/>
              </a:rPr>
              <a:t>compulsory </a:t>
            </a:r>
            <a:r>
              <a:rPr lang="en-US" sz="2800" dirty="0" smtClean="0">
                <a:solidFill>
                  <a:srgbClr val="003300"/>
                </a:solidFill>
                <a:latin typeface="Bookman Old Style" pitchFamily="18" charset="0"/>
                <a:cs typeface="Times New Roman" pitchFamily="18" charset="0"/>
              </a:rPr>
              <a:t>basis</a:t>
            </a:r>
          </a:p>
          <a:p>
            <a:pPr algn="just" defTabSz="457200">
              <a:spcBef>
                <a:spcPts val="1000"/>
              </a:spcBef>
              <a:buClr>
                <a:schemeClr val="accent1"/>
              </a:buClr>
              <a:defRPr/>
            </a:pPr>
            <a:r>
              <a:rPr lang="en-US" sz="2800" dirty="0" smtClean="0">
                <a:latin typeface="Bookman Old Style" pitchFamily="18" charset="0"/>
                <a:cs typeface="Times New Roman" pitchFamily="18" charset="0"/>
              </a:rPr>
              <a:t> </a:t>
            </a:r>
          </a:p>
          <a:p>
            <a:pPr marL="342900" indent="-342900" algn="just" defTabSz="457200"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  <a:defRPr/>
            </a:pPr>
            <a:r>
              <a:rPr lang="en-US" sz="2800" dirty="0">
                <a:latin typeface="Bookman Old Style" pitchFamily="18" charset="0"/>
                <a:cs typeface="Times New Roman" pitchFamily="18" charset="0"/>
              </a:rPr>
              <a:t>The premium </a:t>
            </a:r>
            <a:r>
              <a:rPr lang="en-US" sz="2800" dirty="0" smtClean="0">
                <a:latin typeface="Bookman Old Style" pitchFamily="18" charset="0"/>
                <a:cs typeface="Times New Roman" pitchFamily="18" charset="0"/>
              </a:rPr>
              <a:t>rates…..</a:t>
            </a:r>
          </a:p>
          <a:p>
            <a:pPr algn="just" defTabSz="457200">
              <a:spcBef>
                <a:spcPts val="1000"/>
              </a:spcBef>
              <a:buClr>
                <a:schemeClr val="accent1"/>
              </a:buClr>
              <a:defRPr/>
            </a:pPr>
            <a:endParaRPr lang="en-US" sz="2800" dirty="0" smtClean="0">
              <a:latin typeface="Bookman Old Style" pitchFamily="18" charset="0"/>
              <a:cs typeface="Times New Roman" pitchFamily="18" charset="0"/>
            </a:endParaRPr>
          </a:p>
          <a:p>
            <a:pPr marL="342900" indent="-342900" algn="just" defTabSz="457200"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  <a:defRPr/>
            </a:pPr>
            <a:r>
              <a:rPr lang="en-US" sz="2800" dirty="0" smtClean="0">
                <a:solidFill>
                  <a:srgbClr val="C00000"/>
                </a:solidFill>
                <a:latin typeface="Bookman Old Style" pitchFamily="18" charset="0"/>
                <a:cs typeface="Times New Roman" pitchFamily="18" charset="0"/>
              </a:rPr>
              <a:t>Optional to </a:t>
            </a:r>
            <a:r>
              <a:rPr lang="en-US" sz="2800" dirty="0">
                <a:solidFill>
                  <a:srgbClr val="C00000"/>
                </a:solidFill>
                <a:latin typeface="Bookman Old Style" pitchFamily="18" charset="0"/>
                <a:cs typeface="Times New Roman" pitchFamily="18" charset="0"/>
              </a:rPr>
              <a:t>state </a:t>
            </a:r>
            <a:r>
              <a:rPr lang="en-US" sz="2800" dirty="0" smtClean="0">
                <a:solidFill>
                  <a:srgbClr val="C00000"/>
                </a:solidFill>
                <a:latin typeface="Bookman Old Style" pitchFamily="18" charset="0"/>
                <a:cs typeface="Times New Roman" pitchFamily="18" charset="0"/>
              </a:rPr>
              <a:t>governments</a:t>
            </a:r>
          </a:p>
          <a:p>
            <a:pPr algn="just" defTabSz="457200">
              <a:spcBef>
                <a:spcPts val="1000"/>
              </a:spcBef>
              <a:buClr>
                <a:schemeClr val="accent1"/>
              </a:buClr>
              <a:defRPr/>
            </a:pPr>
            <a:endParaRPr lang="en-US" sz="2800" dirty="0" smtClean="0">
              <a:latin typeface="Bookman Old Style" pitchFamily="18" charset="0"/>
              <a:cs typeface="Times New Roman" pitchFamily="18" charset="0"/>
            </a:endParaRPr>
          </a:p>
          <a:p>
            <a:pPr marL="342900" indent="-342900" algn="just" defTabSz="457200"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  <a:defRPr/>
            </a:pPr>
            <a:r>
              <a:rPr lang="en-US" sz="2800" dirty="0" smtClean="0">
                <a:solidFill>
                  <a:srgbClr val="FF0066"/>
                </a:solidFill>
                <a:latin typeface="Bookman Old Style" pitchFamily="18" charset="0"/>
                <a:cs typeface="Times New Roman" pitchFamily="18" charset="0"/>
              </a:rPr>
              <a:t>Multi-agency effort</a:t>
            </a:r>
          </a:p>
          <a:p>
            <a:pPr marL="342900" indent="-342900" algn="just" defTabSz="457200"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  <a:defRPr/>
            </a:pPr>
            <a:endParaRPr lang="en-US" sz="2800" dirty="0">
              <a:latin typeface="Bookman Old Style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6400" y="939225"/>
            <a:ext cx="6019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Bookman Old Style" pitchFamily="18" charset="0"/>
                <a:cs typeface="Times New Roman" pitchFamily="18" charset="0"/>
              </a:rPr>
              <a:t>Main features </a:t>
            </a:r>
            <a:r>
              <a:rPr lang="en-US" sz="3200" dirty="0">
                <a:solidFill>
                  <a:srgbClr val="FF0000"/>
                </a:solidFill>
                <a:latin typeface="Bookman Old Style" pitchFamily="18" charset="0"/>
                <a:cs typeface="Times New Roman" pitchFamily="18" charset="0"/>
              </a:rPr>
              <a:t>of the scheme</a:t>
            </a:r>
            <a:endParaRPr lang="en-US" sz="3200" dirty="0">
              <a:solidFill>
                <a:srgbClr val="FF0000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442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accent2"/>
          </a:solidFill>
        </p:spPr>
        <p:txBody>
          <a:bodyPr>
            <a:normAutofit/>
          </a:bodyPr>
          <a:lstStyle/>
          <a:p>
            <a:pPr algn="l"/>
            <a:r>
              <a:rPr lang="en-US" sz="3600" dirty="0" err="1" smtClean="0">
                <a:solidFill>
                  <a:schemeClr val="bg1"/>
                </a:solidFill>
                <a:latin typeface="Bookman Old Style" pitchFamily="18" charset="0"/>
              </a:rPr>
              <a:t>Cntd</a:t>
            </a:r>
            <a:r>
              <a:rPr lang="en-US" sz="3600" dirty="0" smtClean="0">
                <a:solidFill>
                  <a:schemeClr val="bg1"/>
                </a:solidFill>
                <a:latin typeface="Bookman Old Style" pitchFamily="18" charset="0"/>
              </a:rPr>
              <a:t>…</a:t>
            </a:r>
            <a:endParaRPr lang="en-US" sz="3600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7"/>
          </a:xfrm>
          <a:solidFill>
            <a:schemeClr val="accent5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Bookman Old Style" pitchFamily="18" charset="0"/>
              </a:rPr>
              <a:t>Farmers covered : </a:t>
            </a:r>
            <a:r>
              <a:rPr lang="en-US" sz="2800" b="1" dirty="0" smtClean="0">
                <a:latin typeface="Bookman Old Style" pitchFamily="18" charset="0"/>
              </a:rPr>
              <a:t>761.79 lakh.</a:t>
            </a:r>
          </a:p>
          <a:p>
            <a:endParaRPr lang="en-US" sz="2800" b="1" dirty="0" smtClean="0">
              <a:solidFill>
                <a:schemeClr val="bg1"/>
              </a:solidFill>
              <a:latin typeface="Bookman Old Style" pitchFamily="18" charset="0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latin typeface="Bookman Old Style" pitchFamily="18" charset="0"/>
              </a:rPr>
              <a:t>Area covered : </a:t>
            </a:r>
            <a:r>
              <a:rPr lang="en-US" sz="2800" b="1" dirty="0" smtClean="0">
                <a:latin typeface="Bookman Old Style" pitchFamily="18" charset="0"/>
              </a:rPr>
              <a:t>1275.13 lakh </a:t>
            </a:r>
            <a:r>
              <a:rPr lang="en-US" sz="2800" b="1" dirty="0" err="1" smtClean="0">
                <a:latin typeface="Bookman Old Style" pitchFamily="18" charset="0"/>
              </a:rPr>
              <a:t>hac</a:t>
            </a:r>
            <a:r>
              <a:rPr lang="en-US" sz="2800" b="1" dirty="0" smtClean="0">
                <a:latin typeface="Bookman Old Style" pitchFamily="18" charset="0"/>
              </a:rPr>
              <a:t>.</a:t>
            </a:r>
          </a:p>
          <a:p>
            <a:endParaRPr lang="en-US" sz="2800" b="1" dirty="0" smtClean="0">
              <a:solidFill>
                <a:schemeClr val="bg1"/>
              </a:solidFill>
              <a:latin typeface="Bookman Old Style" pitchFamily="18" charset="0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latin typeface="Bookman Old Style" pitchFamily="18" charset="0"/>
              </a:rPr>
              <a:t>Total sum insured: </a:t>
            </a:r>
            <a:r>
              <a:rPr lang="en-US" sz="2800" b="1" dirty="0" smtClean="0">
                <a:latin typeface="Bookman Old Style" pitchFamily="18" charset="0"/>
              </a:rPr>
              <a:t>24,922 </a:t>
            </a:r>
            <a:r>
              <a:rPr lang="en-US" sz="2800" b="1" dirty="0" err="1" smtClean="0">
                <a:latin typeface="Bookman Old Style" pitchFamily="18" charset="0"/>
              </a:rPr>
              <a:t>Crores</a:t>
            </a:r>
            <a:r>
              <a:rPr lang="en-US" sz="2800" b="1" dirty="0" smtClean="0">
                <a:latin typeface="Bookman Old Style" pitchFamily="18" charset="0"/>
              </a:rPr>
              <a:t> </a:t>
            </a:r>
          </a:p>
          <a:p>
            <a:endParaRPr lang="en-US" sz="2800" b="1" dirty="0" smtClean="0">
              <a:solidFill>
                <a:schemeClr val="bg1"/>
              </a:solidFill>
              <a:latin typeface="Bookman Old Style" pitchFamily="18" charset="0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latin typeface="Bookman Old Style" pitchFamily="18" charset="0"/>
              </a:rPr>
              <a:t>Premium collected : </a:t>
            </a:r>
            <a:r>
              <a:rPr lang="en-US" sz="2800" b="1" dirty="0" smtClean="0">
                <a:latin typeface="Bookman Old Style" pitchFamily="18" charset="0"/>
              </a:rPr>
              <a:t>402.83 </a:t>
            </a:r>
            <a:r>
              <a:rPr lang="en-US" sz="2800" b="1" dirty="0" err="1" smtClean="0">
                <a:latin typeface="Bookman Old Style" pitchFamily="18" charset="0"/>
              </a:rPr>
              <a:t>crores</a:t>
            </a:r>
            <a:endParaRPr lang="en-US" sz="2800" b="1" dirty="0" smtClean="0">
              <a:latin typeface="Bookman Old Style" pitchFamily="18" charset="0"/>
            </a:endParaRPr>
          </a:p>
          <a:p>
            <a:endParaRPr lang="en-US" sz="2800" b="1" dirty="0" smtClean="0">
              <a:solidFill>
                <a:schemeClr val="bg1"/>
              </a:solidFill>
              <a:latin typeface="Bookman Old Style" pitchFamily="18" charset="0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latin typeface="Bookman Old Style" pitchFamily="18" charset="0"/>
              </a:rPr>
              <a:t>Total claims :              </a:t>
            </a:r>
            <a:r>
              <a:rPr lang="en-US" sz="2800" b="1" dirty="0" smtClean="0">
                <a:latin typeface="Bookman Old Style" pitchFamily="18" charset="0"/>
              </a:rPr>
              <a:t>2302.68 </a:t>
            </a:r>
            <a:r>
              <a:rPr lang="en-US" sz="2800" b="1" dirty="0" err="1" smtClean="0">
                <a:latin typeface="Bookman Old Style" pitchFamily="18" charset="0"/>
              </a:rPr>
              <a:t>crores</a:t>
            </a:r>
            <a:endParaRPr lang="en-US" sz="2800" b="1" dirty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5043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22BE2-C8F4-454D-941D-5A4BB84CD03F}" type="datetime1">
              <a:rPr lang="en-US" smtClean="0"/>
              <a:pPr/>
              <a:t>10/21/2016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7456D-8A22-4390-AA5D-38FD46957C5D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10242" name="Picture 2" descr="D:\suri Ph.D\powerpoint-templates-free-ptograp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" y="0"/>
            <a:ext cx="9143999" cy="6858000"/>
          </a:xfrm>
          <a:prstGeom prst="rect">
            <a:avLst/>
          </a:prstGeom>
          <a:noFill/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228600" y="0"/>
            <a:ext cx="8915400" cy="80662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lvl="0" algn="ctr" defTabSz="457200">
              <a:spcBef>
                <a:spcPct val="0"/>
              </a:spcBef>
              <a:defRPr/>
            </a:pPr>
            <a:r>
              <a:rPr lang="en-US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Experimental Crop Insurance Scheme (ECIS</a:t>
            </a:r>
            <a:r>
              <a:rPr lang="en-US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ookman Old Style" panose="02050604050505020204" pitchFamily="18" charset="0"/>
              <a:ea typeface="+mj-ea"/>
              <a:cs typeface="+mj-cs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69141" y="806629"/>
            <a:ext cx="8434317" cy="52893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 algn="just" defTabSz="457200"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  <a:defRPr/>
            </a:pPr>
            <a:r>
              <a:rPr lang="en-US" sz="2400" dirty="0" smtClean="0">
                <a:latin typeface="Bookman Old Style" pitchFamily="18" charset="0"/>
                <a:cs typeface="Times New Roman" pitchFamily="18" charset="0"/>
              </a:rPr>
              <a:t>1997</a:t>
            </a:r>
          </a:p>
          <a:p>
            <a:pPr marL="342900" lvl="0" indent="-342900" algn="just" defTabSz="457200"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  <a:defRPr/>
            </a:pPr>
            <a:r>
              <a:rPr lang="en-US" sz="2400" dirty="0">
                <a:latin typeface="Bookman Old Style" pitchFamily="18" charset="0"/>
                <a:cs typeface="Times New Roman" pitchFamily="18" charset="0"/>
              </a:rPr>
              <a:t>The scheme was similar to CCIS</a:t>
            </a:r>
            <a:endParaRPr lang="en-US" sz="2400" dirty="0" smtClean="0">
              <a:latin typeface="Bookman Old Style" pitchFamily="18" charset="0"/>
              <a:cs typeface="Times New Roman" pitchFamily="18" charset="0"/>
            </a:endParaRPr>
          </a:p>
          <a:p>
            <a:pPr marL="342900" lvl="0" indent="-342900" algn="just" defTabSz="457200"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  <a:defRPr/>
            </a:pPr>
            <a:r>
              <a:rPr lang="en-US" sz="2400" dirty="0" smtClean="0">
                <a:latin typeface="Bookman Old Style" pitchFamily="18" charset="0"/>
                <a:cs typeface="Times New Roman" pitchFamily="18" charset="0"/>
              </a:rPr>
              <a:t>Small and Marginal farmers </a:t>
            </a:r>
            <a:r>
              <a:rPr lang="en-US" sz="2400" dirty="0">
                <a:latin typeface="Bookman Old Style" pitchFamily="18" charset="0"/>
                <a:cs typeface="Times New Roman" pitchFamily="18" charset="0"/>
              </a:rPr>
              <a:t>with 100 per cent subsidy in </a:t>
            </a:r>
            <a:r>
              <a:rPr lang="en-US" sz="2400" dirty="0" smtClean="0">
                <a:latin typeface="Bookman Old Style" pitchFamily="18" charset="0"/>
                <a:cs typeface="Times New Roman" pitchFamily="18" charset="0"/>
              </a:rPr>
              <a:t>premium</a:t>
            </a:r>
          </a:p>
          <a:p>
            <a:pPr marL="342900" indent="-342900" algn="just" defTabSz="457200"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  <a:defRPr/>
            </a:pPr>
            <a:r>
              <a:rPr lang="en-US" sz="2400" dirty="0" smtClean="0">
                <a:latin typeface="Bookman Old Style" pitchFamily="18" charset="0"/>
                <a:cs typeface="Times New Roman" pitchFamily="18" charset="0"/>
              </a:rPr>
              <a:t>4,54,555 farmers</a:t>
            </a:r>
          </a:p>
          <a:p>
            <a:pPr algn="just" defTabSz="457200">
              <a:spcBef>
                <a:spcPts val="1000"/>
              </a:spcBef>
              <a:buClr>
                <a:schemeClr val="accent1"/>
              </a:buClr>
              <a:defRPr/>
            </a:pPr>
            <a:r>
              <a:rPr lang="en-US" sz="2400" dirty="0" smtClean="0">
                <a:latin typeface="Bookman Old Style" pitchFamily="18" charset="0"/>
                <a:cs typeface="Times New Roman" pitchFamily="18" charset="0"/>
              </a:rPr>
              <a:t> </a:t>
            </a:r>
          </a:p>
          <a:p>
            <a:pPr marL="342900" indent="-342900" algn="just" defTabSz="457200"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  <a:defRPr/>
            </a:pPr>
            <a:r>
              <a:rPr lang="en-US" sz="2400" b="1" dirty="0" smtClean="0">
                <a:solidFill>
                  <a:srgbClr val="FF0000"/>
                </a:solidFill>
                <a:latin typeface="Bookman Old Style" pitchFamily="18" charset="0"/>
                <a:cs typeface="Times New Roman" pitchFamily="18" charset="0"/>
              </a:rPr>
              <a:t>Sum insured : </a:t>
            </a:r>
            <a:r>
              <a:rPr lang="en-US" sz="2400" b="1" dirty="0">
                <a:solidFill>
                  <a:srgbClr val="FF0000"/>
                </a:solidFill>
                <a:latin typeface="Bookman Old Style" pitchFamily="18" charset="0"/>
                <a:cs typeface="Times New Roman" pitchFamily="18" charset="0"/>
              </a:rPr>
              <a:t>Rs.168.11 </a:t>
            </a:r>
            <a:r>
              <a:rPr lang="en-US" sz="2400" b="1" dirty="0" err="1" smtClean="0">
                <a:solidFill>
                  <a:srgbClr val="FF0000"/>
                </a:solidFill>
                <a:latin typeface="Bookman Old Style" pitchFamily="18" charset="0"/>
                <a:cs typeface="Times New Roman" pitchFamily="18" charset="0"/>
              </a:rPr>
              <a:t>Crores</a:t>
            </a:r>
            <a:r>
              <a:rPr lang="en-US" sz="2400" b="1" dirty="0" smtClean="0">
                <a:solidFill>
                  <a:srgbClr val="FF0000"/>
                </a:solidFill>
                <a:latin typeface="Bookman Old Style" pitchFamily="18" charset="0"/>
                <a:cs typeface="Times New Roman" pitchFamily="18" charset="0"/>
              </a:rPr>
              <a:t> </a:t>
            </a:r>
          </a:p>
          <a:p>
            <a:pPr marL="342900" indent="-342900" algn="just" defTabSz="457200"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  <a:defRPr/>
            </a:pPr>
            <a:r>
              <a:rPr lang="en-US" sz="2400" b="1" dirty="0" smtClean="0">
                <a:solidFill>
                  <a:srgbClr val="FF0000"/>
                </a:solidFill>
                <a:latin typeface="Bookman Old Style" pitchFamily="18" charset="0"/>
                <a:cs typeface="Times New Roman" pitchFamily="18" charset="0"/>
              </a:rPr>
              <a:t>Claims paid : </a:t>
            </a:r>
            <a:r>
              <a:rPr lang="en-US" sz="2400" b="1" dirty="0">
                <a:solidFill>
                  <a:srgbClr val="FF0000"/>
                </a:solidFill>
                <a:latin typeface="Bookman Old Style" pitchFamily="18" charset="0"/>
                <a:cs typeface="Times New Roman" pitchFamily="18" charset="0"/>
              </a:rPr>
              <a:t>Rs.37.80 </a:t>
            </a:r>
            <a:r>
              <a:rPr lang="en-US" sz="2400" b="1" dirty="0" err="1" smtClean="0">
                <a:solidFill>
                  <a:srgbClr val="FF0000"/>
                </a:solidFill>
                <a:latin typeface="Bookman Old Style" pitchFamily="18" charset="0"/>
                <a:cs typeface="Times New Roman" pitchFamily="18" charset="0"/>
              </a:rPr>
              <a:t>Crores</a:t>
            </a:r>
            <a:endParaRPr lang="en-US" sz="2400" b="1" dirty="0" smtClean="0">
              <a:solidFill>
                <a:srgbClr val="FF0000"/>
              </a:solidFill>
              <a:latin typeface="Bookman Old Style" pitchFamily="18" charset="0"/>
              <a:cs typeface="Times New Roman" pitchFamily="18" charset="0"/>
            </a:endParaRPr>
          </a:p>
          <a:p>
            <a:pPr marL="342900" indent="-342900" algn="just" defTabSz="457200"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  <a:defRPr/>
            </a:pPr>
            <a:r>
              <a:rPr lang="en-US" sz="2400" b="1" dirty="0" smtClean="0">
                <a:solidFill>
                  <a:srgbClr val="FF0000"/>
                </a:solidFill>
                <a:latin typeface="Bookman Old Style" pitchFamily="18" charset="0"/>
                <a:cs typeface="Times New Roman" pitchFamily="18" charset="0"/>
              </a:rPr>
              <a:t>Premium of Rs.2.84 </a:t>
            </a:r>
            <a:r>
              <a:rPr lang="en-US" sz="2400" b="1" dirty="0" err="1" smtClean="0">
                <a:solidFill>
                  <a:srgbClr val="FF0000"/>
                </a:solidFill>
                <a:latin typeface="Bookman Old Style" pitchFamily="18" charset="0"/>
                <a:cs typeface="Times New Roman" pitchFamily="18" charset="0"/>
              </a:rPr>
              <a:t>Crores</a:t>
            </a:r>
            <a:endParaRPr lang="en-US" sz="2400" b="1" dirty="0" smtClean="0">
              <a:solidFill>
                <a:srgbClr val="FF0000"/>
              </a:solidFill>
              <a:latin typeface="Bookman Old Style" pitchFamily="18" charset="0"/>
              <a:cs typeface="Times New Roman" pitchFamily="18" charset="0"/>
            </a:endParaRPr>
          </a:p>
          <a:p>
            <a:pPr marL="342900" indent="-342900" algn="just" defTabSz="457200"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  <a:defRPr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just" defTabSz="457200"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3561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22BE2-C8F4-454D-941D-5A4BB84CD03F}" type="datetime1">
              <a:rPr lang="en-US" smtClean="0"/>
              <a:pPr/>
              <a:t>10/21/2016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7456D-8A22-4390-AA5D-38FD46957C5D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15362" name="Picture 2" descr="D:\suri Ph.D\simple-notebook-on-black-ppt-backgrounds-powerpoin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22" y="6824"/>
            <a:ext cx="9144000" cy="6858000"/>
          </a:xfrm>
          <a:prstGeom prst="rect">
            <a:avLst/>
          </a:prstGeom>
          <a:noFill/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762000" y="265194"/>
            <a:ext cx="8229600" cy="52002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lvl="0" defTabSz="457200">
              <a:spcBef>
                <a:spcPct val="0"/>
              </a:spcBef>
              <a:defRPr/>
            </a:pPr>
            <a:r>
              <a:rPr lang="fr-FR" sz="2800" b="1" dirty="0">
                <a:solidFill>
                  <a:srgbClr val="FF0000"/>
                </a:solidFill>
                <a:latin typeface="Bookman Old Style" pitchFamily="18" charset="0"/>
                <a:cs typeface="Times New Roman" pitchFamily="18" charset="0"/>
              </a:rPr>
              <a:t>National </a:t>
            </a:r>
            <a:r>
              <a:rPr lang="fr-FR" sz="2800" b="1" dirty="0" smtClean="0">
                <a:solidFill>
                  <a:srgbClr val="FF0000"/>
                </a:solidFill>
                <a:latin typeface="Bookman Old Style" pitchFamily="18" charset="0"/>
                <a:cs typeface="Times New Roman" pitchFamily="18" charset="0"/>
              </a:rPr>
              <a:t>Agricultural </a:t>
            </a:r>
            <a:r>
              <a:rPr lang="en-US" sz="28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Insurance</a:t>
            </a:r>
            <a:r>
              <a:rPr lang="fr-FR" sz="2800" b="1" dirty="0" smtClean="0">
                <a:solidFill>
                  <a:srgbClr val="FF0000"/>
                </a:solidFill>
                <a:latin typeface="Bookman Old Style" pitchFamily="18" charset="0"/>
                <a:cs typeface="Times New Roman" pitchFamily="18" charset="0"/>
              </a:rPr>
              <a:t> </a:t>
            </a:r>
            <a:r>
              <a:rPr lang="fr-FR" sz="2800" b="1" dirty="0">
                <a:solidFill>
                  <a:srgbClr val="FF0000"/>
                </a:solidFill>
                <a:latin typeface="Bookman Old Style" pitchFamily="18" charset="0"/>
                <a:cs typeface="Times New Roman" pitchFamily="18" charset="0"/>
              </a:rPr>
              <a:t>Schème 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Bookman Old Style" panose="02050604050505020204" pitchFamily="18" charset="0"/>
              <a:ea typeface="+mj-ea"/>
              <a:cs typeface="+mj-cs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990600" y="1350756"/>
            <a:ext cx="8001000" cy="52786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285750" indent="-285750" algn="just">
              <a:buFontTx/>
              <a:buBlip>
                <a:blip r:embed="rId3"/>
              </a:buBlip>
              <a:defRPr/>
            </a:pPr>
            <a:r>
              <a:rPr lang="en-US" sz="2400" b="1" dirty="0" smtClean="0">
                <a:solidFill>
                  <a:srgbClr val="660066"/>
                </a:solidFill>
                <a:latin typeface="Bookman Old Style" pitchFamily="18" charset="0"/>
                <a:cs typeface="Times New Roman" pitchFamily="18" charset="0"/>
              </a:rPr>
              <a:t>1999-2000</a:t>
            </a:r>
          </a:p>
          <a:p>
            <a:pPr marL="285750" indent="-285750" algn="just">
              <a:buFontTx/>
              <a:buBlip>
                <a:blip r:embed="rId3"/>
              </a:buBlip>
              <a:defRPr/>
            </a:pPr>
            <a:endParaRPr lang="en-US" sz="2400" b="1" dirty="0" smtClean="0">
              <a:solidFill>
                <a:srgbClr val="660066"/>
              </a:solidFill>
              <a:latin typeface="Bookman Old Style" pitchFamily="18" charset="0"/>
              <a:cs typeface="Times New Roman" pitchFamily="18" charset="0"/>
            </a:endParaRPr>
          </a:p>
          <a:p>
            <a:pPr marL="285750" lvl="0" indent="-285750" algn="just">
              <a:buBlip>
                <a:blip r:embed="rId3"/>
              </a:buBlip>
              <a:defRPr/>
            </a:pPr>
            <a:r>
              <a:rPr lang="en-US" sz="2400" dirty="0">
                <a:latin typeface="Bookman Old Style" pitchFamily="18" charset="0"/>
                <a:cs typeface="Times New Roman" pitchFamily="18" charset="0"/>
              </a:rPr>
              <a:t>Both </a:t>
            </a:r>
            <a:r>
              <a:rPr lang="en-US" sz="2400" b="1" dirty="0">
                <a:solidFill>
                  <a:srgbClr val="FF0000"/>
                </a:solidFill>
                <a:latin typeface="Bookman Old Style" pitchFamily="18" charset="0"/>
                <a:cs typeface="Times New Roman" pitchFamily="18" charset="0"/>
              </a:rPr>
              <a:t>loanee</a:t>
            </a:r>
            <a:r>
              <a:rPr lang="en-US" sz="2400" b="1" dirty="0">
                <a:latin typeface="Bookman Old Style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Bookman Old Style" pitchFamily="18" charset="0"/>
                <a:cs typeface="Times New Roman" pitchFamily="18" charset="0"/>
              </a:rPr>
              <a:t>&amp; </a:t>
            </a:r>
            <a:r>
              <a:rPr lang="en-US" sz="2400" b="1" dirty="0">
                <a:solidFill>
                  <a:srgbClr val="FF0000"/>
                </a:solidFill>
                <a:latin typeface="Bookman Old Style" pitchFamily="18" charset="0"/>
                <a:cs typeface="Times New Roman" pitchFamily="18" charset="0"/>
              </a:rPr>
              <a:t>non-loanee </a:t>
            </a:r>
            <a:r>
              <a:rPr lang="en-US" sz="2400" b="1" dirty="0" smtClean="0">
                <a:solidFill>
                  <a:srgbClr val="FF0000"/>
                </a:solidFill>
                <a:latin typeface="Bookman Old Style" pitchFamily="18" charset="0"/>
                <a:cs typeface="Times New Roman" pitchFamily="18" charset="0"/>
              </a:rPr>
              <a:t>farmers</a:t>
            </a:r>
          </a:p>
          <a:p>
            <a:pPr marL="285750" lvl="0" indent="-285750" algn="just">
              <a:buBlip>
                <a:blip r:embed="rId3"/>
              </a:buBlip>
              <a:defRPr/>
            </a:pP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latin typeface="Bookman Old Style" panose="02050604050505020204" pitchFamily="18" charset="0"/>
            </a:endParaRPr>
          </a:p>
          <a:p>
            <a:pPr marL="285750" indent="-285750" algn="just">
              <a:buBlip>
                <a:blip r:embed="rId3"/>
              </a:buBlip>
              <a:defRPr/>
            </a:pPr>
            <a:r>
              <a:rPr lang="en-US" sz="2400" dirty="0" smtClean="0">
                <a:latin typeface="Bookman Old Style" pitchFamily="18" charset="0"/>
                <a:cs typeface="Times New Roman" pitchFamily="18" charset="0"/>
              </a:rPr>
              <a:t>All food </a:t>
            </a:r>
            <a:r>
              <a:rPr lang="en-US" sz="2400" dirty="0">
                <a:latin typeface="Bookman Old Style" pitchFamily="18" charset="0"/>
                <a:cs typeface="Times New Roman" pitchFamily="18" charset="0"/>
              </a:rPr>
              <a:t>grains, oilseeds and annual horticultural / </a:t>
            </a:r>
            <a:r>
              <a:rPr lang="en-US" sz="2400" dirty="0" smtClean="0">
                <a:latin typeface="Bookman Old Style" pitchFamily="18" charset="0"/>
                <a:cs typeface="Times New Roman" pitchFamily="18" charset="0"/>
              </a:rPr>
              <a:t>commercial crops</a:t>
            </a:r>
          </a:p>
          <a:p>
            <a:pPr marL="285750" indent="-285750" algn="just">
              <a:buBlip>
                <a:blip r:embed="rId3"/>
              </a:buBlip>
              <a:defRPr/>
            </a:pPr>
            <a:endParaRPr lang="en-US" sz="2400" dirty="0">
              <a:latin typeface="Bookman Old Style" pitchFamily="18" charset="0"/>
              <a:cs typeface="Times New Roman" pitchFamily="18" charset="0"/>
            </a:endParaRPr>
          </a:p>
          <a:p>
            <a:pPr marL="285750" indent="-285750" algn="just">
              <a:buFontTx/>
              <a:buBlip>
                <a:blip r:embed="rId3"/>
              </a:buBlip>
              <a:defRPr/>
            </a:pPr>
            <a:r>
              <a:rPr lang="en-US" sz="2400" b="1" dirty="0" smtClean="0">
                <a:solidFill>
                  <a:srgbClr val="00B050"/>
                </a:solidFill>
                <a:latin typeface="Bookman Old Style" pitchFamily="18" charset="0"/>
                <a:cs typeface="Times New Roman" pitchFamily="18" charset="0"/>
              </a:rPr>
              <a:t>“Area Approach” and “Individual  Approach”</a:t>
            </a:r>
          </a:p>
          <a:p>
            <a:pPr marL="285750" indent="-285750" algn="just">
              <a:buFontTx/>
              <a:buBlip>
                <a:blip r:embed="rId3"/>
              </a:buBlip>
              <a:defRPr/>
            </a:pPr>
            <a:endParaRPr lang="en-US" sz="2400" b="1" dirty="0" smtClean="0">
              <a:solidFill>
                <a:srgbClr val="00B050"/>
              </a:solidFill>
              <a:latin typeface="Bookman Old Style" pitchFamily="18" charset="0"/>
              <a:cs typeface="Times New Roman" pitchFamily="18" charset="0"/>
            </a:endParaRPr>
          </a:p>
          <a:p>
            <a:pPr marL="285750" indent="-285750" algn="just">
              <a:buFontTx/>
              <a:buBlip>
                <a:blip r:embed="rId3"/>
              </a:buBlip>
              <a:defRPr/>
            </a:pPr>
            <a:r>
              <a:rPr lang="en-IN" sz="2400" dirty="0" smtClean="0">
                <a:latin typeface="Bookman Old Style" pitchFamily="18" charset="0"/>
                <a:ea typeface="Arial Unicode MS" pitchFamily="34" charset="-128"/>
                <a:cs typeface="Times New Roman" pitchFamily="18" charset="0"/>
              </a:rPr>
              <a:t>Farmers including </a:t>
            </a:r>
            <a:r>
              <a:rPr lang="en-IN" sz="2400" b="1" dirty="0">
                <a:solidFill>
                  <a:srgbClr val="000099"/>
                </a:solidFill>
                <a:latin typeface="Bookman Old Style" pitchFamily="18" charset="0"/>
                <a:ea typeface="Arial Unicode MS" pitchFamily="34" charset="-128"/>
                <a:cs typeface="Times New Roman" pitchFamily="18" charset="0"/>
              </a:rPr>
              <a:t>share croppers</a:t>
            </a:r>
            <a:r>
              <a:rPr lang="en-IN" sz="2400" dirty="0">
                <a:latin typeface="Bookman Old Style" pitchFamily="18" charset="0"/>
                <a:ea typeface="Arial Unicode MS" pitchFamily="34" charset="-128"/>
                <a:cs typeface="Times New Roman" pitchFamily="18" charset="0"/>
              </a:rPr>
              <a:t> and </a:t>
            </a:r>
            <a:r>
              <a:rPr lang="en-IN" sz="2400" b="1" dirty="0">
                <a:solidFill>
                  <a:srgbClr val="000099"/>
                </a:solidFill>
                <a:latin typeface="Bookman Old Style" pitchFamily="18" charset="0"/>
                <a:ea typeface="Arial Unicode MS" pitchFamily="34" charset="-128"/>
                <a:cs typeface="Times New Roman" pitchFamily="18" charset="0"/>
              </a:rPr>
              <a:t>tenant farmers</a:t>
            </a:r>
            <a:endParaRPr lang="en-US" sz="2400" dirty="0" smtClean="0">
              <a:latin typeface="Bookman Old Style" pitchFamily="18" charset="0"/>
              <a:cs typeface="Times New Roman" pitchFamily="18" charset="0"/>
            </a:endParaRPr>
          </a:p>
          <a:p>
            <a:pPr marL="285750" indent="-285750" algn="just">
              <a:buFontTx/>
              <a:buBlip>
                <a:blip r:embed="rId3"/>
              </a:buBlip>
              <a:defRPr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81400" y="785222"/>
            <a:ext cx="1828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Bookman Old Style" pitchFamily="18" charset="0"/>
              </a:rPr>
              <a:t>(NAIS)</a:t>
            </a:r>
            <a:endParaRPr lang="en-US" sz="3200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7183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J:\slide design\842_exampl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229600" cy="762000"/>
          </a:xfrm>
        </p:spPr>
        <p:txBody>
          <a:bodyPr>
            <a:normAutofit fontScale="90000"/>
          </a:bodyPr>
          <a:lstStyle/>
          <a:p>
            <a:pPr algn="ctr"/>
            <a:r>
              <a:rPr lang="fr-FR" sz="3200" b="1" dirty="0">
                <a:latin typeface="Times New Roman" pitchFamily="18" charset="0"/>
                <a:cs typeface="Times New Roman" pitchFamily="18" charset="0"/>
              </a:rPr>
              <a:t>National Agricultural </a:t>
            </a:r>
            <a:r>
              <a:rPr lang="fr-FR" sz="3200" b="1" dirty="0" smtClean="0">
                <a:latin typeface="Times New Roman" pitchFamily="18" charset="0"/>
                <a:cs typeface="Times New Roman" pitchFamily="18" charset="0"/>
              </a:rPr>
              <a:t>Insurance Schème </a:t>
            </a:r>
            <a:r>
              <a:rPr lang="fr-FR" sz="3200" b="1" dirty="0">
                <a:latin typeface="Times New Roman" pitchFamily="18" charset="0"/>
                <a:cs typeface="Times New Roman" pitchFamily="18" charset="0"/>
              </a:rPr>
              <a:t>(NAIS)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74729"/>
            <a:ext cx="9067800" cy="5883277"/>
          </a:xfrm>
        </p:spPr>
        <p:txBody>
          <a:bodyPr>
            <a:noAutofit/>
          </a:bodyPr>
          <a:lstStyle/>
          <a:p>
            <a:pPr marL="342900" indent="-342900" algn="just">
              <a:spcBef>
                <a:spcPct val="20000"/>
              </a:spcBef>
              <a:buFontTx/>
              <a:buBlip>
                <a:blip r:embed="rId3"/>
              </a:buBlip>
              <a:defRPr/>
            </a:pPr>
            <a:endParaRPr lang="en-US" sz="2400" dirty="0" smtClean="0">
              <a:solidFill>
                <a:srgbClr val="C00000"/>
              </a:solidFill>
              <a:latin typeface="Bookman Old Style" pitchFamily="18" charset="0"/>
              <a:cs typeface="Times New Roman" pitchFamily="18" charset="0"/>
            </a:endParaRPr>
          </a:p>
          <a:p>
            <a:pPr marL="342900" indent="-342900" algn="just">
              <a:spcBef>
                <a:spcPct val="20000"/>
              </a:spcBef>
              <a:buFontTx/>
              <a:buBlip>
                <a:blip r:embed="rId3"/>
              </a:buBlip>
              <a:defRPr/>
            </a:pPr>
            <a:r>
              <a:rPr lang="en-US" sz="2400" dirty="0" smtClean="0">
                <a:solidFill>
                  <a:srgbClr val="C00000"/>
                </a:solidFill>
                <a:latin typeface="Bookman Old Style" pitchFamily="18" charset="0"/>
                <a:cs typeface="Times New Roman" pitchFamily="18" charset="0"/>
              </a:rPr>
              <a:t>'Indemnity</a:t>
            </a:r>
            <a:r>
              <a:rPr lang="en-US" sz="2400" dirty="0">
                <a:solidFill>
                  <a:srgbClr val="C00000"/>
                </a:solidFill>
                <a:latin typeface="Bookman Old Style" pitchFamily="18" charset="0"/>
                <a:cs typeface="Times New Roman" pitchFamily="18" charset="0"/>
              </a:rPr>
              <a:t>' to the farmer </a:t>
            </a:r>
            <a:r>
              <a:rPr lang="en-US" sz="2400" dirty="0">
                <a:latin typeface="Bookman Old Style" pitchFamily="18" charset="0"/>
                <a:cs typeface="Times New Roman" pitchFamily="18" charset="0"/>
              </a:rPr>
              <a:t>is calculated as per the following </a:t>
            </a:r>
            <a:r>
              <a:rPr lang="en-US" sz="2400" dirty="0" smtClean="0">
                <a:latin typeface="Bookman Old Style" pitchFamily="18" charset="0"/>
                <a:cs typeface="Times New Roman" pitchFamily="18" charset="0"/>
              </a:rPr>
              <a:t>formula</a:t>
            </a:r>
          </a:p>
          <a:p>
            <a:pPr marL="0" indent="0" algn="just">
              <a:spcBef>
                <a:spcPct val="20000"/>
              </a:spcBef>
              <a:buNone/>
              <a:defRPr/>
            </a:pPr>
            <a:endParaRPr lang="en-US" sz="2400" dirty="0">
              <a:latin typeface="Bookman Old Style" pitchFamily="18" charset="0"/>
              <a:cs typeface="Times New Roman" pitchFamily="18" charset="0"/>
            </a:endParaRPr>
          </a:p>
          <a:p>
            <a:pPr marL="0" indent="0" algn="ctr">
              <a:spcBef>
                <a:spcPct val="20000"/>
              </a:spcBef>
              <a:buNone/>
              <a:defRPr/>
            </a:pPr>
            <a:r>
              <a:rPr lang="en-US" sz="2400" u="sng" dirty="0">
                <a:latin typeface="Bookman Old Style" pitchFamily="18" charset="0"/>
                <a:cs typeface="Times New Roman" pitchFamily="18" charset="0"/>
              </a:rPr>
              <a:t> </a:t>
            </a:r>
            <a:r>
              <a:rPr lang="en-US" sz="2400" u="sng" dirty="0">
                <a:solidFill>
                  <a:srgbClr val="FF0000"/>
                </a:solidFill>
                <a:latin typeface="Bookman Old Style" pitchFamily="18" charset="0"/>
                <a:cs typeface="Times New Roman" pitchFamily="18" charset="0"/>
              </a:rPr>
              <a:t>Shortfall in Yield</a:t>
            </a:r>
            <a:r>
              <a:rPr lang="en-US" sz="2400" dirty="0">
                <a:solidFill>
                  <a:srgbClr val="FF0000"/>
                </a:solidFill>
                <a:latin typeface="Bookman Old Style" pitchFamily="18" charset="0"/>
                <a:cs typeface="Times New Roman" pitchFamily="18" charset="0"/>
              </a:rPr>
              <a:t>   X Sum </a:t>
            </a:r>
            <a:r>
              <a:rPr lang="en-US" sz="2400" dirty="0" smtClean="0">
                <a:solidFill>
                  <a:srgbClr val="FF0000"/>
                </a:solidFill>
                <a:latin typeface="Bookman Old Style" pitchFamily="18" charset="0"/>
                <a:cs typeface="Times New Roman" pitchFamily="18" charset="0"/>
              </a:rPr>
              <a:t>Insured</a:t>
            </a:r>
          </a:p>
          <a:p>
            <a:pPr marL="0" indent="0">
              <a:spcBef>
                <a:spcPct val="20000"/>
              </a:spcBef>
              <a:buNone/>
              <a:defRPr/>
            </a:pPr>
            <a:r>
              <a:rPr lang="en-US" sz="2400" dirty="0">
                <a:solidFill>
                  <a:srgbClr val="FF0000"/>
                </a:solidFill>
                <a:latin typeface="Bookman Old Style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solidFill>
                  <a:srgbClr val="FF0000"/>
                </a:solidFill>
                <a:latin typeface="Bookman Old Style" pitchFamily="18" charset="0"/>
                <a:cs typeface="Times New Roman" pitchFamily="18" charset="0"/>
              </a:rPr>
              <a:t>                    Threshold yield </a:t>
            </a:r>
          </a:p>
          <a:p>
            <a:pPr marL="0" indent="0" algn="ctr">
              <a:spcBef>
                <a:spcPct val="20000"/>
              </a:spcBef>
              <a:buNone/>
              <a:defRPr/>
            </a:pPr>
            <a:r>
              <a:rPr lang="en-US" sz="2400" dirty="0" smtClean="0">
                <a:latin typeface="Bookman Old Style" pitchFamily="18" charset="0"/>
                <a:cs typeface="Times New Roman" pitchFamily="18" charset="0"/>
              </a:rPr>
              <a:t>  </a:t>
            </a:r>
            <a:r>
              <a:rPr lang="en-US" sz="2000" dirty="0" smtClean="0">
                <a:latin typeface="Bookman Old Style" pitchFamily="18" charset="0"/>
                <a:cs typeface="Times New Roman" pitchFamily="18" charset="0"/>
              </a:rPr>
              <a:t>(</a:t>
            </a:r>
            <a:r>
              <a:rPr lang="en-US" sz="2000" b="1" dirty="0" smtClean="0">
                <a:latin typeface="Bookman Old Style" pitchFamily="18" charset="0"/>
                <a:cs typeface="Times New Roman" pitchFamily="18" charset="0"/>
              </a:rPr>
              <a:t>Shortfall in Yield </a:t>
            </a:r>
            <a:r>
              <a:rPr lang="en-US" sz="2000" dirty="0" smtClean="0">
                <a:latin typeface="Bookman Old Style" pitchFamily="18" charset="0"/>
                <a:cs typeface="Times New Roman" pitchFamily="18" charset="0"/>
              </a:rPr>
              <a:t>= Threshold Yield - Actual Yield)</a:t>
            </a:r>
          </a:p>
          <a:p>
            <a:pPr marL="0" indent="0" algn="just">
              <a:buNone/>
            </a:pPr>
            <a:endParaRPr lang="en-US" sz="2400" dirty="0">
              <a:latin typeface="Bookman Old Style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en-US" sz="2400" dirty="0" smtClean="0">
                <a:latin typeface="Bookman Old Style" pitchFamily="18" charset="0"/>
                <a:cs typeface="Times New Roman" pitchFamily="18" charset="0"/>
              </a:rPr>
              <a:t>Three </a:t>
            </a:r>
            <a:r>
              <a:rPr lang="en-US" sz="2400" dirty="0">
                <a:latin typeface="Bookman Old Style" pitchFamily="18" charset="0"/>
                <a:cs typeface="Times New Roman" panose="02020603050405020304" pitchFamily="18" charset="0"/>
              </a:rPr>
              <a:t>levels of </a:t>
            </a:r>
            <a:r>
              <a:rPr lang="en-US" sz="2400" dirty="0" smtClean="0">
                <a:latin typeface="Bookman Old Style" pitchFamily="18" charset="0"/>
                <a:cs typeface="Times New Roman" panose="02020603050405020304" pitchFamily="18" charset="0"/>
              </a:rPr>
              <a:t>Indemnity: </a:t>
            </a:r>
          </a:p>
          <a:p>
            <a:pPr lvl="1" algn="just">
              <a:buFont typeface="Arial" pitchFamily="34" charset="0"/>
              <a:buChar char="•"/>
            </a:pPr>
            <a:r>
              <a:rPr lang="en-US" sz="2000" dirty="0" smtClean="0">
                <a:latin typeface="Bookman Old Style" pitchFamily="18" charset="0"/>
                <a:cs typeface="Times New Roman" panose="02020603050405020304" pitchFamily="18" charset="0"/>
              </a:rPr>
              <a:t>90 per cent: </a:t>
            </a:r>
            <a:r>
              <a:rPr lang="en-US" sz="2000" dirty="0">
                <a:latin typeface="Bookman Old Style" pitchFamily="18" charset="0"/>
                <a:cs typeface="Times New Roman" panose="02020603050405020304" pitchFamily="18" charset="0"/>
              </a:rPr>
              <a:t>Low Risk</a:t>
            </a:r>
            <a:endParaRPr lang="en-US" sz="2000" dirty="0" smtClean="0">
              <a:latin typeface="Bookman Old Style" pitchFamily="18" charset="0"/>
              <a:cs typeface="Times New Roman" panose="02020603050405020304" pitchFamily="18" charset="0"/>
            </a:endParaRPr>
          </a:p>
          <a:p>
            <a:pPr lvl="1" algn="just">
              <a:buFont typeface="Arial" pitchFamily="34" charset="0"/>
              <a:buChar char="•"/>
            </a:pPr>
            <a:r>
              <a:rPr lang="en-US" sz="2000" dirty="0" smtClean="0">
                <a:latin typeface="Bookman Old Style" pitchFamily="18" charset="0"/>
                <a:cs typeface="Times New Roman" panose="02020603050405020304" pitchFamily="18" charset="0"/>
              </a:rPr>
              <a:t>80 per cent </a:t>
            </a:r>
            <a:r>
              <a:rPr lang="en-US" sz="2000" dirty="0">
                <a:latin typeface="Bookman Old Style" pitchFamily="18" charset="0"/>
                <a:cs typeface="Times New Roman" panose="02020603050405020304" pitchFamily="18" charset="0"/>
              </a:rPr>
              <a:t>: Medium Risk </a:t>
            </a:r>
            <a:endParaRPr lang="en-US" sz="2000" dirty="0" smtClean="0">
              <a:latin typeface="Bookman Old Style" pitchFamily="18" charset="0"/>
              <a:cs typeface="Times New Roman" panose="02020603050405020304" pitchFamily="18" charset="0"/>
            </a:endParaRPr>
          </a:p>
          <a:p>
            <a:pPr lvl="1" algn="just">
              <a:buFont typeface="Arial" pitchFamily="34" charset="0"/>
              <a:buChar char="•"/>
            </a:pPr>
            <a:r>
              <a:rPr lang="en-US" sz="2000" dirty="0" smtClean="0">
                <a:latin typeface="Bookman Old Style" pitchFamily="18" charset="0"/>
                <a:cs typeface="Times New Roman" panose="02020603050405020304" pitchFamily="18" charset="0"/>
              </a:rPr>
              <a:t>60 per cent : High </a:t>
            </a:r>
            <a:r>
              <a:rPr lang="en-US" sz="2000" dirty="0">
                <a:latin typeface="Bookman Old Style" pitchFamily="18" charset="0"/>
                <a:cs typeface="Times New Roman" panose="02020603050405020304" pitchFamily="18" charset="0"/>
              </a:rPr>
              <a:t>Risk </a:t>
            </a:r>
            <a:r>
              <a:rPr lang="en-US" sz="2000" dirty="0" smtClean="0">
                <a:latin typeface="Bookman Old Style" pitchFamily="18" charset="0"/>
                <a:cs typeface="Times New Roman" panose="02020603050405020304" pitchFamily="18" charset="0"/>
              </a:rPr>
              <a:t>areas</a:t>
            </a:r>
            <a:endParaRPr lang="en-US" sz="2000" dirty="0">
              <a:latin typeface="Bookman Old Style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C:\Users\Chandramohan\Desktop\shilpa\slides\shivering_line_3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990600"/>
            <a:ext cx="7315200" cy="6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4C3AC-DBF3-4448-AE84-2862E7AC5443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735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7" descr="J:\slide design\842_exampl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1143000"/>
            <a:ext cx="8458200" cy="56388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2060"/>
            </a:solidFill>
          </a:ln>
        </p:spPr>
        <p:txBody>
          <a:bodyPr/>
          <a:lstStyle/>
          <a:p>
            <a:pPr marL="342900" indent="-342900">
              <a:lnSpc>
                <a:spcPct val="150000"/>
              </a:lnSpc>
              <a:spcBef>
                <a:spcPct val="20000"/>
              </a:spcBef>
              <a:defRPr/>
            </a:pPr>
            <a:r>
              <a:rPr lang="en-US" sz="2800" b="1" dirty="0">
                <a:solidFill>
                  <a:srgbClr val="333300"/>
                </a:solidFill>
                <a:latin typeface="Times New Roman" pitchFamily="18" charset="0"/>
                <a:cs typeface="Times New Roman" pitchFamily="18" charset="0"/>
              </a:rPr>
              <a:t>Crop</a:t>
            </a:r>
            <a:r>
              <a:rPr lang="en-US" sz="3000" b="1" dirty="0">
                <a:solidFill>
                  <a:srgbClr val="333300"/>
                </a:solidFill>
                <a:latin typeface="Times New Roman" pitchFamily="18" charset="0"/>
                <a:cs typeface="Times New Roman" pitchFamily="18" charset="0"/>
              </a:rPr>
              <a:t> : 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Sorghum  </a:t>
            </a:r>
            <a:r>
              <a:rPr lang="en-US" sz="2400" b="1" dirty="0" smtClean="0">
                <a:solidFill>
                  <a:srgbClr val="333300"/>
                </a:solidFill>
                <a:latin typeface="Times New Roman" pitchFamily="18" charset="0"/>
                <a:cs typeface="Times New Roman" pitchFamily="18" charset="0"/>
              </a:rPr>
              <a:t>                    </a:t>
            </a:r>
            <a:r>
              <a:rPr lang="en-US" sz="24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Sum </a:t>
            </a:r>
            <a:r>
              <a:rPr lang="en-US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Insured (</a:t>
            </a:r>
            <a:r>
              <a:rPr lang="en-US" sz="24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INR): </a:t>
            </a:r>
            <a:r>
              <a:rPr 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10000</a:t>
            </a: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defRPr/>
            </a:pP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spcBef>
                <a:spcPct val="20000"/>
              </a:spcBef>
              <a:defRPr/>
            </a:pPr>
            <a:endParaRPr lang="en-US" sz="3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8472" name="Group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7982789"/>
              </p:ext>
            </p:extLst>
          </p:nvPr>
        </p:nvGraphicFramePr>
        <p:xfrm>
          <a:off x="895364" y="1905000"/>
          <a:ext cx="6267451" cy="762000"/>
        </p:xfrm>
        <a:graphic>
          <a:graphicData uri="http://schemas.openxmlformats.org/drawingml/2006/table">
            <a:tbl>
              <a:tblPr/>
              <a:tblGrid>
                <a:gridCol w="1738105"/>
                <a:gridCol w="922993"/>
                <a:gridCol w="791137"/>
                <a:gridCol w="967517"/>
                <a:gridCol w="967516"/>
                <a:gridCol w="880183"/>
              </a:tblGrid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Years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Yields(kg./ha)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alpha val="2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" name="Rounded Rectangle 8"/>
          <p:cNvSpPr/>
          <p:nvPr/>
        </p:nvSpPr>
        <p:spPr>
          <a:xfrm>
            <a:off x="914400" y="2743200"/>
            <a:ext cx="4038600" cy="381000"/>
          </a:xfrm>
          <a:prstGeom prst="roundRect">
            <a:avLst/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Average Yield (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Kg./ha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.)  =  895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14400" y="3276600"/>
            <a:ext cx="4114800" cy="533400"/>
          </a:xfrm>
          <a:prstGeom prst="roundRect">
            <a:avLst/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Actual Yield (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Kg./ha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.) – 2011 = 650 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90600" y="3962400"/>
            <a:ext cx="4038600" cy="381000"/>
          </a:xfrm>
          <a:prstGeom prst="roundRect">
            <a:avLst/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 Indemnity Level  = 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80 per cent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990600" y="4495800"/>
            <a:ext cx="4038600" cy="381000"/>
          </a:xfrm>
          <a:prstGeom prst="roundRect">
            <a:avLst/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Threshold Yield (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Kg./ha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.) =     716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90600" y="5105400"/>
            <a:ext cx="4038600" cy="381000"/>
          </a:xfrm>
          <a:prstGeom prst="roundRect">
            <a:avLst/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Shortfall in Yield (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Kg./ha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.)  =   66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90600" y="6172200"/>
            <a:ext cx="4572000" cy="457200"/>
          </a:xfrm>
          <a:prstGeom prst="roundRect">
            <a:avLst/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 Claim Payable (INR)  =     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Rs. 921.78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990600" y="5638800"/>
            <a:ext cx="4038600" cy="381000"/>
          </a:xfrm>
          <a:prstGeom prst="roundRect">
            <a:avLst/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Shortfall (%) =    10.15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334000" y="3810000"/>
            <a:ext cx="3505200" cy="9413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endParaRPr lang="en-US" u="sng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n-US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u="sng" dirty="0">
                <a:latin typeface="Times New Roman" pitchFamily="18" charset="0"/>
                <a:cs typeface="Times New Roman" pitchFamily="18" charset="0"/>
              </a:rPr>
              <a:t>Shortfall in Yield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X Sum Insured</a:t>
            </a:r>
          </a:p>
          <a:p>
            <a:pPr>
              <a:defRPr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  Threshold Yield </a:t>
            </a:r>
            <a:endParaRPr lang="en-US" b="1" dirty="0"/>
          </a:p>
        </p:txBody>
      </p:sp>
      <p:sp>
        <p:nvSpPr>
          <p:cNvPr id="5" name="Rectangle 4"/>
          <p:cNvSpPr/>
          <p:nvPr/>
        </p:nvSpPr>
        <p:spPr>
          <a:xfrm>
            <a:off x="1540053" y="321956"/>
            <a:ext cx="5775148" cy="73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lnSpc>
                <a:spcPct val="130000"/>
              </a:lnSpc>
              <a:spcBef>
                <a:spcPct val="20000"/>
              </a:spcBef>
              <a:buClr>
                <a:srgbClr val="3333FF"/>
              </a:buClr>
              <a:defRPr/>
            </a:pPr>
            <a:r>
              <a:rPr lang="en-US" sz="3200" b="1" dirty="0">
                <a:solidFill>
                  <a:schemeClr val="bg1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NAIS: How it Works?</a:t>
            </a:r>
          </a:p>
        </p:txBody>
      </p:sp>
    </p:spTree>
    <p:extLst>
      <p:ext uri="{BB962C8B-B14F-4D97-AF65-F5344CB8AC3E}">
        <p14:creationId xmlns:p14="http://schemas.microsoft.com/office/powerpoint/2010/main" val="2521648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J:\slide design\842_exampl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458200" cy="762000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Premium rates for </a:t>
            </a:r>
            <a:r>
              <a:rPr lang="en-US" sz="3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different crops under NAIS</a:t>
            </a:r>
          </a:p>
        </p:txBody>
      </p:sp>
      <p:pic>
        <p:nvPicPr>
          <p:cNvPr id="5" name="Picture 2" descr="C:\Users\Chandramohan\Desktop\shilpa\slides\shivering_line_3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990600"/>
            <a:ext cx="7315200" cy="6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4C3AC-DBF3-4448-AE84-2862E7AC5443}" type="slidenum">
              <a:rPr lang="en-US" smtClean="0"/>
              <a:pPr/>
              <a:t>27</a:t>
            </a:fld>
            <a:endParaRPr lang="en-US"/>
          </a:p>
        </p:txBody>
      </p:sp>
      <p:graphicFrame>
        <p:nvGraphicFramePr>
          <p:cNvPr id="7" name="Group 5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7944554"/>
              </p:ext>
            </p:extLst>
          </p:nvPr>
        </p:nvGraphicFramePr>
        <p:xfrm>
          <a:off x="179126" y="1038225"/>
          <a:ext cx="8812473" cy="5012436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944194"/>
                <a:gridCol w="1180242"/>
                <a:gridCol w="3059540"/>
                <a:gridCol w="3628497"/>
              </a:tblGrid>
              <a:tr h="32751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Sl. No.</a:t>
                      </a:r>
                      <a:endParaRPr kumimoji="0" lang="en-US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Season</a:t>
                      </a:r>
                      <a:endParaRPr kumimoji="0" lang="en-US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Crops</a:t>
                      </a:r>
                      <a:endParaRPr kumimoji="0" lang="en-US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Premium Rate</a:t>
                      </a:r>
                      <a:endParaRPr kumimoji="0" lang="en-US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</a:tr>
              <a:tr h="60502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kumimoji="0" lang="en-US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Kharif</a:t>
                      </a:r>
                      <a:endParaRPr kumimoji="0" lang="en-US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Bajra and Oilseeds</a:t>
                      </a:r>
                      <a:endParaRPr kumimoji="0" lang="en-US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3.5 per cent of SI or Actuarial rate, whichever is less</a:t>
                      </a:r>
                      <a:endParaRPr kumimoji="0" lang="en-US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</a:tr>
              <a:tr h="55054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Other Crops (Cereals, Other, Millets and Pulses)</a:t>
                      </a:r>
                      <a:endParaRPr kumimoji="0" lang="en-US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2.5 per cent  of SI or Actuarial rate, whichever is less</a:t>
                      </a:r>
                      <a:endParaRPr kumimoji="0" lang="en-US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</a:tr>
              <a:tr h="70119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kumimoji="0" lang="en-US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Rabi</a:t>
                      </a:r>
                      <a:endParaRPr kumimoji="0" lang="en-US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Wheat</a:t>
                      </a:r>
                      <a:endParaRPr kumimoji="0" lang="en-US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 per cent of SI or Actuarial rate, whichever is less</a:t>
                      </a:r>
                      <a:endParaRPr kumimoji="0" lang="en-US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</a:tr>
              <a:tr h="89877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Other Crops (Other  Cereals, Millets, Pulses and Oilseeds)</a:t>
                      </a:r>
                      <a:endParaRPr kumimoji="0" lang="en-US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2.0 per cent  of SI or Actuarial rate, whichever is less</a:t>
                      </a:r>
                      <a:endParaRPr kumimoji="0" lang="en-US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</a:tr>
              <a:tr h="10210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kumimoji="0" lang="en-US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Kharif and Rabi</a:t>
                      </a:r>
                      <a:endParaRPr kumimoji="0" lang="en-US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Annual commercial / Annual Horticultural crops</a:t>
                      </a:r>
                      <a:endParaRPr kumimoji="0" lang="en-US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Actuarial rates</a:t>
                      </a:r>
                      <a:endParaRPr kumimoji="0" lang="en-US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219076" y="6324600"/>
            <a:ext cx="6181725" cy="36988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b="1" dirty="0">
                <a:solidFill>
                  <a:srgbClr val="002060"/>
                </a:solidFill>
              </a:rPr>
              <a:t>Source: Agriculture Insurance Company of India Limited</a:t>
            </a:r>
            <a:r>
              <a:rPr lang="en-US" b="1" dirty="0">
                <a:solidFill>
                  <a:srgbClr val="000099"/>
                </a:solidFill>
              </a:rPr>
              <a:t>.</a:t>
            </a:r>
            <a:endParaRPr lang="en-IN" b="1" dirty="0">
              <a:solidFill>
                <a:srgbClr val="FF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53194" y="5943600"/>
            <a:ext cx="265027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Note: SI: Sum Insured</a:t>
            </a:r>
            <a:endParaRPr lang="en-IN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3812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80095461"/>
              </p:ext>
            </p:extLst>
          </p:nvPr>
        </p:nvGraphicFramePr>
        <p:xfrm>
          <a:off x="0" y="304800"/>
          <a:ext cx="8915400" cy="541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9" y="5865553"/>
            <a:ext cx="9017000" cy="1011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02517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88014753"/>
              </p:ext>
            </p:extLst>
          </p:nvPr>
        </p:nvGraphicFramePr>
        <p:xfrm>
          <a:off x="76202" y="152400"/>
          <a:ext cx="8991598" cy="5562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ounded Rectangle 2"/>
          <p:cNvSpPr/>
          <p:nvPr/>
        </p:nvSpPr>
        <p:spPr>
          <a:xfrm>
            <a:off x="762000" y="5791200"/>
            <a:ext cx="8382000" cy="6096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 </a:t>
            </a:r>
            <a:r>
              <a:rPr lang="en-US" sz="2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 State-wise area covered under NAIS  (1999-20 to 2011-12)</a:t>
            </a:r>
            <a:endParaRPr lang="en-US" sz="23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6202" y="6465888"/>
            <a:ext cx="595312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Source: Agriculture Insurance Company of India Limited</a:t>
            </a:r>
            <a:endParaRPr lang="en-I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5202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22BE2-C8F4-454D-941D-5A4BB84CD03F}" type="datetime1">
              <a:rPr lang="en-US" smtClean="0"/>
              <a:pPr/>
              <a:t>10/21/2016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7456D-8A22-4390-AA5D-38FD46957C5D}" type="slidenum">
              <a:rPr lang="en-US" smtClean="0"/>
              <a:pPr/>
              <a:t>30</a:t>
            </a:fld>
            <a:endParaRPr lang="en-US"/>
          </a:p>
        </p:txBody>
      </p:sp>
      <p:pic>
        <p:nvPicPr>
          <p:cNvPr id="16386" name="Picture 2" descr="D:\suri Ph.D\vector-world-wide-templates-for-powerpoin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50821" cy="6888819"/>
          </a:xfrm>
          <a:prstGeom prst="rect">
            <a:avLst/>
          </a:prstGeom>
          <a:noFill/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2481331" y="320176"/>
            <a:ext cx="4859852" cy="77606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lvl="0" defTabSz="457200">
              <a:spcBef>
                <a:spcPct val="0"/>
              </a:spcBef>
              <a:defRPr/>
            </a:pPr>
            <a:r>
              <a:rPr lang="en-US" sz="3600" b="1" dirty="0">
                <a:solidFill>
                  <a:srgbClr val="FF0000"/>
                </a:solidFill>
                <a:latin typeface="Bookman Old Style" pitchFamily="18" charset="0"/>
                <a:cs typeface="Times New Roman" panose="02020603050405020304" pitchFamily="18" charset="0"/>
              </a:rPr>
              <a:t>Strengths of NAIS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anose="02050604050505020204" pitchFamily="18" charset="0"/>
                <a:ea typeface="+mj-ea"/>
                <a:cs typeface="+mj-cs"/>
              </a:rPr>
              <a:t> 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Bookman Old Style" panose="02050604050505020204" pitchFamily="18" charset="0"/>
              <a:ea typeface="+mj-ea"/>
              <a:cs typeface="+mj-cs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692621" y="2133600"/>
            <a:ext cx="8458200" cy="37776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defTabSz="457200">
              <a:lnSpc>
                <a:spcPct val="200000"/>
              </a:lnSpc>
              <a:spcBef>
                <a:spcPts val="1000"/>
              </a:spcBef>
              <a:buClr>
                <a:schemeClr val="accent1"/>
              </a:buClr>
              <a:buBlip>
                <a:blip r:embed="rId3"/>
              </a:buBlip>
              <a:defRPr/>
            </a:pPr>
            <a:r>
              <a:rPr lang="en-US" sz="2400" b="1" dirty="0">
                <a:solidFill>
                  <a:srgbClr val="002060"/>
                </a:solidFill>
                <a:latin typeface="Bookman Old Style" pitchFamily="18" charset="0"/>
                <a:cs typeface="Times New Roman" panose="02020603050405020304" pitchFamily="18" charset="0"/>
              </a:rPr>
              <a:t>Practically  </a:t>
            </a:r>
            <a:r>
              <a:rPr lang="en-US" sz="2400" b="1" dirty="0" smtClean="0">
                <a:solidFill>
                  <a:srgbClr val="002060"/>
                </a:solidFill>
                <a:latin typeface="Bookman Old Style" pitchFamily="18" charset="0"/>
                <a:cs typeface="Times New Roman" panose="02020603050405020304" pitchFamily="18" charset="0"/>
              </a:rPr>
              <a:t>‘All-risk’ </a:t>
            </a:r>
            <a:r>
              <a:rPr lang="en-US" sz="2400" b="1" dirty="0">
                <a:solidFill>
                  <a:srgbClr val="002060"/>
                </a:solidFill>
                <a:latin typeface="Bookman Old Style" pitchFamily="18" charset="0"/>
                <a:cs typeface="Times New Roman" panose="02020603050405020304" pitchFamily="18" charset="0"/>
              </a:rPr>
              <a:t>insurance </a:t>
            </a:r>
            <a:endParaRPr lang="en-US" sz="2400" b="1" dirty="0" smtClean="0">
              <a:solidFill>
                <a:srgbClr val="002060"/>
              </a:solidFill>
              <a:latin typeface="Bookman Old Style" pitchFamily="18" charset="0"/>
              <a:cs typeface="Times New Roman" panose="02020603050405020304" pitchFamily="18" charset="0"/>
            </a:endParaRPr>
          </a:p>
          <a:p>
            <a:pPr marL="342900" indent="-342900" defTabSz="457200">
              <a:lnSpc>
                <a:spcPct val="200000"/>
              </a:lnSpc>
              <a:spcBef>
                <a:spcPts val="1000"/>
              </a:spcBef>
              <a:buClr>
                <a:schemeClr val="accent1"/>
              </a:buClr>
              <a:buBlip>
                <a:blip r:embed="rId3"/>
              </a:buBlip>
              <a:defRPr/>
            </a:pPr>
            <a:r>
              <a:rPr lang="en-US" sz="2400" dirty="0" smtClean="0">
                <a:latin typeface="Bookman Old Style" pitchFamily="18" charset="0"/>
                <a:cs typeface="Times New Roman" panose="02020603050405020304" pitchFamily="18" charset="0"/>
              </a:rPr>
              <a:t>Insurance unit </a:t>
            </a:r>
            <a:r>
              <a:rPr lang="en-US" sz="2400" dirty="0">
                <a:latin typeface="Bookman Old Style" pitchFamily="18" charset="0"/>
                <a:cs typeface="Times New Roman" panose="02020603050405020304" pitchFamily="18" charset="0"/>
              </a:rPr>
              <a:t>is </a:t>
            </a:r>
            <a:r>
              <a:rPr lang="en-US" sz="2400" dirty="0" smtClean="0">
                <a:latin typeface="Bookman Old Style" pitchFamily="18" charset="0"/>
                <a:cs typeface="Times New Roman" panose="02020603050405020304" pitchFamily="18" charset="0"/>
              </a:rPr>
              <a:t>largely </a:t>
            </a:r>
            <a:r>
              <a:rPr lang="en-US" sz="2400" b="1" dirty="0" smtClean="0">
                <a:solidFill>
                  <a:srgbClr val="002060"/>
                </a:solidFill>
                <a:latin typeface="Bookman Old Style" pitchFamily="18" charset="0"/>
                <a:cs typeface="Times New Roman" panose="02020603050405020304" pitchFamily="18" charset="0"/>
              </a:rPr>
              <a:t>Homogeneous</a:t>
            </a:r>
            <a:endParaRPr lang="en-US" sz="2400" b="1" dirty="0">
              <a:solidFill>
                <a:srgbClr val="002060"/>
              </a:solidFill>
              <a:latin typeface="Bookman Old Style" pitchFamily="18" charset="0"/>
              <a:cs typeface="Times New Roman" panose="02020603050405020304" pitchFamily="18" charset="0"/>
            </a:endParaRPr>
          </a:p>
          <a:p>
            <a:pPr marL="342900" indent="-342900" algn="just" defTabSz="457200">
              <a:lnSpc>
                <a:spcPct val="200000"/>
              </a:lnSpc>
              <a:spcBef>
                <a:spcPts val="1000"/>
              </a:spcBef>
              <a:buClr>
                <a:schemeClr val="accent1"/>
              </a:buClr>
              <a:buBlip>
                <a:blip r:embed="rId3"/>
              </a:buBlip>
              <a:defRPr/>
            </a:pPr>
            <a:r>
              <a:rPr lang="en-US" sz="2400" dirty="0">
                <a:solidFill>
                  <a:srgbClr val="002060"/>
                </a:solidFill>
                <a:latin typeface="Bookman Old Style" pitchFamily="18" charset="0"/>
                <a:cs typeface="Times New Roman" panose="02020603050405020304" pitchFamily="18" charset="0"/>
              </a:rPr>
              <a:t>It’s a good solution where </a:t>
            </a:r>
            <a:r>
              <a:rPr lang="en-US" sz="2400" b="1" u="sng" dirty="0" smtClean="0">
                <a:solidFill>
                  <a:srgbClr val="002060"/>
                </a:solidFill>
                <a:latin typeface="Bookman Old Style" pitchFamily="18" charset="0"/>
                <a:cs typeface="Times New Roman" panose="02020603050405020304" pitchFamily="18" charset="0"/>
              </a:rPr>
              <a:t>Historical Farm Yield Data do </a:t>
            </a:r>
            <a:r>
              <a:rPr lang="en-US" sz="2400" b="1" u="sng" dirty="0">
                <a:solidFill>
                  <a:srgbClr val="002060"/>
                </a:solidFill>
                <a:latin typeface="Bookman Old Style" pitchFamily="18" charset="0"/>
                <a:cs typeface="Times New Roman" panose="02020603050405020304" pitchFamily="18" charset="0"/>
              </a:rPr>
              <a:t>not exist</a:t>
            </a:r>
          </a:p>
          <a:p>
            <a:pPr lvl="0" defTabSz="457200">
              <a:lnSpc>
                <a:spcPct val="200000"/>
              </a:lnSpc>
              <a:spcBef>
                <a:spcPts val="1000"/>
              </a:spcBef>
              <a:buClr>
                <a:schemeClr val="accent1"/>
              </a:buClr>
              <a:defRPr/>
            </a:pPr>
            <a:endParaRPr lang="en-US" sz="2400" b="1" dirty="0" smtClean="0">
              <a:solidFill>
                <a:srgbClr val="002060"/>
              </a:solidFill>
              <a:latin typeface="Bookman Old Style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1018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J:\slide design\842_exampl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229600" cy="762000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Bookman Old Style" pitchFamily="18" charset="0"/>
                <a:cs typeface="Segoe UI Semibold" panose="020B0702040204020203" pitchFamily="34" charset="0"/>
              </a:rPr>
              <a:t>Key challenges in NAIS	</a:t>
            </a:r>
            <a:endParaRPr lang="en-US" sz="3200" dirty="0">
              <a:latin typeface="Bookman Old Style" pitchFamily="18" charset="0"/>
              <a:cs typeface="Segoe UI Semibold" panose="020B07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752600"/>
            <a:ext cx="8839200" cy="4038600"/>
          </a:xfrm>
        </p:spPr>
        <p:txBody>
          <a:bodyPr>
            <a:noAutofit/>
          </a:bodyPr>
          <a:lstStyle/>
          <a:p>
            <a:pPr lvl="0" algn="just" hangingPunct="0">
              <a:lnSpc>
                <a:spcPct val="200000"/>
              </a:lnSpc>
              <a:buBlip>
                <a:blip r:embed="rId3"/>
              </a:buBlip>
            </a:pPr>
            <a:r>
              <a:rPr lang="en-US" sz="2800" dirty="0" smtClean="0">
                <a:solidFill>
                  <a:srgbClr val="FF0000"/>
                </a:solidFill>
                <a:latin typeface="Bookman Old Style" pitchFamily="18" charset="0"/>
                <a:cs typeface="Times New Roman" panose="02020603050405020304" pitchFamily="18" charset="0"/>
              </a:rPr>
              <a:t>‘Basis risk</a:t>
            </a:r>
            <a:r>
              <a:rPr lang="en-US" sz="2800" dirty="0">
                <a:solidFill>
                  <a:srgbClr val="FF0000"/>
                </a:solidFill>
                <a:latin typeface="Bookman Old Style" pitchFamily="18" charset="0"/>
                <a:cs typeface="Times New Roman" panose="02020603050405020304" pitchFamily="18" charset="0"/>
              </a:rPr>
              <a:t>’ </a:t>
            </a:r>
            <a:r>
              <a:rPr lang="en-US" sz="2800" dirty="0">
                <a:latin typeface="Bookman Old Style" pitchFamily="18" charset="0"/>
                <a:cs typeface="Times New Roman" panose="02020603050405020304" pitchFamily="18" charset="0"/>
              </a:rPr>
              <a:t>as the area </a:t>
            </a:r>
            <a:r>
              <a:rPr lang="en-US" sz="2800" dirty="0" smtClean="0">
                <a:latin typeface="Bookman Old Style" pitchFamily="18" charset="0"/>
                <a:cs typeface="Times New Roman" panose="02020603050405020304" pitchFamily="18" charset="0"/>
              </a:rPr>
              <a:t>is </a:t>
            </a:r>
            <a:r>
              <a:rPr lang="en-US" sz="2800" dirty="0">
                <a:latin typeface="Bookman Old Style" pitchFamily="18" charset="0"/>
                <a:cs typeface="Times New Roman" panose="02020603050405020304" pitchFamily="18" charset="0"/>
              </a:rPr>
              <a:t>rarely </a:t>
            </a:r>
            <a:r>
              <a:rPr lang="en-US" sz="2800" dirty="0" smtClean="0">
                <a:latin typeface="Bookman Old Style" pitchFamily="18" charset="0"/>
                <a:cs typeface="Times New Roman" panose="02020603050405020304" pitchFamily="18" charset="0"/>
              </a:rPr>
              <a:t>a homogenous </a:t>
            </a:r>
            <a:endParaRPr lang="en-US" sz="2800" dirty="0">
              <a:latin typeface="Bookman Old Style" pitchFamily="18" charset="0"/>
              <a:cs typeface="Times New Roman" panose="02020603050405020304" pitchFamily="18" charset="0"/>
            </a:endParaRPr>
          </a:p>
          <a:p>
            <a:pPr lvl="0" algn="just" hangingPunct="0">
              <a:lnSpc>
                <a:spcPct val="200000"/>
              </a:lnSpc>
              <a:buBlip>
                <a:blip r:embed="rId3"/>
              </a:buBlip>
            </a:pPr>
            <a:r>
              <a:rPr lang="en-US" sz="2800" dirty="0" smtClean="0">
                <a:solidFill>
                  <a:srgbClr val="FF0000"/>
                </a:solidFill>
                <a:latin typeface="Bookman Old Style" pitchFamily="18" charset="0"/>
                <a:cs typeface="Times New Roman" panose="02020603050405020304" pitchFamily="18" charset="0"/>
              </a:rPr>
              <a:t>‘Sowing till </a:t>
            </a:r>
            <a:r>
              <a:rPr lang="en-US" sz="2800" dirty="0">
                <a:solidFill>
                  <a:srgbClr val="FF0000"/>
                </a:solidFill>
                <a:latin typeface="Bookman Old Style" pitchFamily="18" charset="0"/>
                <a:cs typeface="Times New Roman" panose="02020603050405020304" pitchFamily="18" charset="0"/>
              </a:rPr>
              <a:t>harvesting</a:t>
            </a:r>
            <a:r>
              <a:rPr lang="en-US" sz="2800" dirty="0" smtClean="0">
                <a:solidFill>
                  <a:srgbClr val="FF0000"/>
                </a:solidFill>
                <a:latin typeface="Bookman Old Style" pitchFamily="18" charset="0"/>
                <a:cs typeface="Times New Roman" panose="02020603050405020304" pitchFamily="18" charset="0"/>
              </a:rPr>
              <a:t>’</a:t>
            </a:r>
            <a:r>
              <a:rPr lang="en-US" sz="2800" dirty="0" smtClean="0">
                <a:latin typeface="Bookman Old Style" pitchFamily="18" charset="0"/>
                <a:cs typeface="Times New Roman" panose="02020603050405020304" pitchFamily="18" charset="0"/>
              </a:rPr>
              <a:t> </a:t>
            </a:r>
          </a:p>
          <a:p>
            <a:pPr lvl="0" algn="just" hangingPunct="0">
              <a:lnSpc>
                <a:spcPct val="170000"/>
              </a:lnSpc>
              <a:buBlip>
                <a:blip r:embed="rId3"/>
              </a:buBlip>
            </a:pPr>
            <a:r>
              <a:rPr lang="en-US" sz="2800" dirty="0" smtClean="0">
                <a:solidFill>
                  <a:srgbClr val="FF0000"/>
                </a:solidFill>
                <a:latin typeface="Bookman Old Style" pitchFamily="18" charset="0"/>
                <a:cs typeface="Times New Roman" panose="02020603050405020304" pitchFamily="18" charset="0"/>
              </a:rPr>
              <a:t>Infrastructure </a:t>
            </a:r>
            <a:r>
              <a:rPr lang="en-US" sz="2800" dirty="0">
                <a:latin typeface="Bookman Old Style" pitchFamily="18" charset="0"/>
                <a:cs typeface="Times New Roman" panose="02020603050405020304" pitchFamily="18" charset="0"/>
              </a:rPr>
              <a:t>and </a:t>
            </a:r>
            <a:r>
              <a:rPr lang="en-US" sz="2800" dirty="0">
                <a:solidFill>
                  <a:srgbClr val="FF0000"/>
                </a:solidFill>
                <a:latin typeface="Bookman Old Style" pitchFamily="18" charset="0"/>
                <a:cs typeface="Times New Roman" panose="02020603050405020304" pitchFamily="18" charset="0"/>
              </a:rPr>
              <a:t>manpower</a:t>
            </a:r>
            <a:r>
              <a:rPr lang="en-US" sz="2800" dirty="0">
                <a:latin typeface="Bookman Old Style" pitchFamily="18" charset="0"/>
                <a:cs typeface="Times New Roman" panose="02020603050405020304" pitchFamily="18" charset="0"/>
              </a:rPr>
              <a:t> required </a:t>
            </a:r>
          </a:p>
          <a:p>
            <a:pPr lvl="0" algn="just" hangingPunct="0">
              <a:lnSpc>
                <a:spcPct val="170000"/>
              </a:lnSpc>
              <a:buBlip>
                <a:blip r:embed="rId3"/>
              </a:buBlip>
            </a:pPr>
            <a:r>
              <a:rPr lang="en-US" sz="2800" dirty="0">
                <a:latin typeface="Bookman Old Style" pitchFamily="18" charset="0"/>
                <a:cs typeface="Times New Roman" panose="02020603050405020304" pitchFamily="18" charset="0"/>
              </a:rPr>
              <a:t>Delay in </a:t>
            </a:r>
            <a:r>
              <a:rPr lang="en-US" sz="2800" dirty="0">
                <a:solidFill>
                  <a:srgbClr val="FF0000"/>
                </a:solidFill>
                <a:latin typeface="Bookman Old Style" pitchFamily="18" charset="0"/>
                <a:cs typeface="Times New Roman" panose="02020603050405020304" pitchFamily="18" charset="0"/>
              </a:rPr>
              <a:t>settlement of </a:t>
            </a:r>
            <a:r>
              <a:rPr lang="en-US" sz="2800" dirty="0" smtClean="0">
                <a:solidFill>
                  <a:srgbClr val="FF0000"/>
                </a:solidFill>
                <a:latin typeface="Bookman Old Style" pitchFamily="18" charset="0"/>
                <a:cs typeface="Times New Roman" panose="02020603050405020304" pitchFamily="18" charset="0"/>
              </a:rPr>
              <a:t>indemnities</a:t>
            </a:r>
            <a:endParaRPr lang="en-US" sz="2800" dirty="0">
              <a:latin typeface="Bookman Old Style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C:\Users\Chandramohan\Desktop\shilpa\slides\shivering_line_3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066900"/>
            <a:ext cx="7315200" cy="6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7995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1" y="228325"/>
            <a:ext cx="8382008" cy="128089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  <a:cs typeface="Times New Roman" pitchFamily="18" charset="0"/>
              </a:rPr>
              <a:t>WEATHER BASED CROP INSURANCE</a:t>
            </a:r>
            <a:endParaRPr lang="en-US" sz="3200" b="1" dirty="0"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1"/>
            <a:ext cx="8610600" cy="4648204"/>
          </a:xfrm>
        </p:spPr>
        <p:txBody>
          <a:bodyPr>
            <a:noAutofit/>
          </a:bodyPr>
          <a:lstStyle/>
          <a:p>
            <a:pPr algn="just"/>
            <a:r>
              <a:rPr lang="en-US" sz="2400" dirty="0" smtClean="0">
                <a:solidFill>
                  <a:srgbClr val="7030A0"/>
                </a:solidFill>
                <a:latin typeface="Bookman Old Style" pitchFamily="18" charset="0"/>
                <a:cs typeface="Times New Roman" panose="02020603050405020304" pitchFamily="18" charset="0"/>
              </a:rPr>
              <a:t>Individuals and Institutions likely </a:t>
            </a:r>
            <a:r>
              <a:rPr lang="en-US" sz="2400" dirty="0">
                <a:solidFill>
                  <a:srgbClr val="7030A0"/>
                </a:solidFill>
                <a:latin typeface="Bookman Old Style" pitchFamily="18" charset="0"/>
                <a:cs typeface="Times New Roman" panose="02020603050405020304" pitchFamily="18" charset="0"/>
              </a:rPr>
              <a:t>to be impacted by adverse weather </a:t>
            </a:r>
            <a:r>
              <a:rPr lang="en-US" sz="2400" dirty="0" smtClean="0">
                <a:solidFill>
                  <a:srgbClr val="7030A0"/>
                </a:solidFill>
                <a:latin typeface="Bookman Old Style" pitchFamily="18" charset="0"/>
                <a:cs typeface="Times New Roman" panose="02020603050405020304" pitchFamily="18" charset="0"/>
              </a:rPr>
              <a:t>incidences</a:t>
            </a:r>
            <a:endParaRPr lang="en-US" sz="2400" dirty="0">
              <a:latin typeface="Bookman Old Style" pitchFamily="18" charset="0"/>
              <a:cs typeface="Times New Roman" panose="02020603050405020304" pitchFamily="18" charset="0"/>
            </a:endParaRPr>
          </a:p>
          <a:p>
            <a:pPr algn="just"/>
            <a:endParaRPr lang="en-US" sz="2400" dirty="0" smtClean="0">
              <a:latin typeface="Bookman Old Style" pitchFamily="18" charset="0"/>
              <a:cs typeface="Times New Roman" panose="02020603050405020304" pitchFamily="18" charset="0"/>
            </a:endParaRPr>
          </a:p>
          <a:p>
            <a:pPr algn="just"/>
            <a:endParaRPr lang="en-US" sz="2400" dirty="0" smtClean="0">
              <a:latin typeface="Bookman Old Style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400" b="1" dirty="0" smtClean="0">
                <a:latin typeface="Bookman Old Style" pitchFamily="18" charset="0"/>
                <a:cs typeface="Times New Roman" panose="02020603050405020304" pitchFamily="18" charset="0"/>
              </a:rPr>
              <a:t>2003</a:t>
            </a:r>
            <a:r>
              <a:rPr lang="en-US" sz="2400" b="1" dirty="0">
                <a:latin typeface="Bookman Old Style" pitchFamily="18" charset="0"/>
                <a:cs typeface="Times New Roman" panose="02020603050405020304" pitchFamily="18" charset="0"/>
              </a:rPr>
              <a:t>-</a:t>
            </a:r>
            <a:r>
              <a:rPr lang="en-US" sz="2400" b="1" dirty="0" smtClean="0">
                <a:latin typeface="Bookman Old Style" pitchFamily="18" charset="0"/>
                <a:cs typeface="Times New Roman" panose="02020603050405020304" pitchFamily="18" charset="0"/>
              </a:rPr>
              <a:t>ICICI </a:t>
            </a:r>
            <a:r>
              <a:rPr lang="en-US" sz="2400" b="1" dirty="0">
                <a:latin typeface="Bookman Old Style" pitchFamily="18" charset="0"/>
                <a:cs typeface="Times New Roman" panose="02020603050405020304" pitchFamily="18" charset="0"/>
              </a:rPr>
              <a:t>Lombard</a:t>
            </a:r>
            <a:r>
              <a:rPr lang="en-US" sz="2400" dirty="0">
                <a:latin typeface="Bookman Old Style" pitchFamily="18" charset="0"/>
                <a:cs typeface="Times New Roman" panose="02020603050405020304" pitchFamily="18" charset="0"/>
              </a:rPr>
              <a:t> </a:t>
            </a:r>
            <a:endParaRPr lang="en-US" sz="2400" dirty="0" smtClean="0">
              <a:latin typeface="Bookman Old Style" pitchFamily="18" charset="0"/>
              <a:cs typeface="Times New Roman" panose="02020603050405020304" pitchFamily="18" charset="0"/>
            </a:endParaRPr>
          </a:p>
          <a:p>
            <a:pPr algn="just"/>
            <a:endParaRPr lang="en-US" sz="2400" dirty="0" smtClean="0">
              <a:latin typeface="Bookman Old Style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400" dirty="0" smtClean="0">
                <a:latin typeface="Bookman Old Style" pitchFamily="18" charset="0"/>
                <a:cs typeface="Times New Roman" panose="02020603050405020304" pitchFamily="18" charset="0"/>
              </a:rPr>
              <a:t>World </a:t>
            </a:r>
            <a:r>
              <a:rPr lang="en-US" sz="2400" dirty="0">
                <a:latin typeface="Bookman Old Style" pitchFamily="18" charset="0"/>
                <a:cs typeface="Times New Roman" panose="02020603050405020304" pitchFamily="18" charset="0"/>
              </a:rPr>
              <a:t>Bank for </a:t>
            </a:r>
            <a:r>
              <a:rPr lang="en-US" sz="2400" b="1" dirty="0" smtClean="0">
                <a:solidFill>
                  <a:srgbClr val="FF0000"/>
                </a:solidFill>
                <a:latin typeface="Bookman Old Style" pitchFamily="18" charset="0"/>
                <a:cs typeface="Times New Roman" panose="02020603050405020304" pitchFamily="18" charset="0"/>
              </a:rPr>
              <a:t>Groundnut</a:t>
            </a:r>
            <a:r>
              <a:rPr lang="en-US" sz="2400" dirty="0" smtClean="0">
                <a:latin typeface="Bookman Old Style" pitchFamily="18" charset="0"/>
                <a:cs typeface="Times New Roman" panose="02020603050405020304" pitchFamily="18" charset="0"/>
              </a:rPr>
              <a:t> and </a:t>
            </a:r>
            <a:r>
              <a:rPr lang="en-US" sz="2400" b="1" dirty="0" smtClean="0">
                <a:solidFill>
                  <a:srgbClr val="FF0000"/>
                </a:solidFill>
                <a:latin typeface="Bookman Old Style" pitchFamily="18" charset="0"/>
                <a:cs typeface="Times New Roman" panose="02020603050405020304" pitchFamily="18" charset="0"/>
              </a:rPr>
              <a:t>Castor</a:t>
            </a:r>
            <a:r>
              <a:rPr lang="en-US" sz="2400" dirty="0" smtClean="0">
                <a:latin typeface="Bookman Old Style" pitchFamily="18" charset="0"/>
                <a:cs typeface="Times New Roman" panose="02020603050405020304" pitchFamily="18" charset="0"/>
              </a:rPr>
              <a:t> farmers </a:t>
            </a:r>
            <a:r>
              <a:rPr lang="en-US" sz="2400" dirty="0">
                <a:latin typeface="Bookman Old Style" pitchFamily="18" charset="0"/>
                <a:cs typeface="Times New Roman" panose="02020603050405020304" pitchFamily="18" charset="0"/>
              </a:rPr>
              <a:t>of </a:t>
            </a:r>
            <a:r>
              <a:rPr lang="en-US" sz="2400" dirty="0" err="1">
                <a:latin typeface="Bookman Old Style" pitchFamily="18" charset="0"/>
                <a:cs typeface="Times New Roman" panose="02020603050405020304" pitchFamily="18" charset="0"/>
              </a:rPr>
              <a:t>Mahbubnagar</a:t>
            </a:r>
            <a:r>
              <a:rPr lang="en-US" sz="2400" dirty="0">
                <a:latin typeface="Bookman Old Style" pitchFamily="18" charset="0"/>
                <a:cs typeface="Times New Roman" panose="02020603050405020304" pitchFamily="18" charset="0"/>
              </a:rPr>
              <a:t> district </a:t>
            </a:r>
            <a:r>
              <a:rPr lang="en-US" sz="2400" dirty="0" smtClean="0">
                <a:latin typeface="Bookman Old Style" pitchFamily="18" charset="0"/>
                <a:cs typeface="Times New Roman" panose="02020603050405020304" pitchFamily="18" charset="0"/>
              </a:rPr>
              <a:t>( </a:t>
            </a:r>
            <a:r>
              <a:rPr lang="en-US" sz="2400" dirty="0">
                <a:latin typeface="Bookman Old Style" pitchFamily="18" charset="0"/>
                <a:cs typeface="Times New Roman" panose="02020603050405020304" pitchFamily="18" charset="0"/>
              </a:rPr>
              <a:t>Andhra </a:t>
            </a:r>
            <a:r>
              <a:rPr lang="en-US" sz="2400" dirty="0" smtClean="0">
                <a:latin typeface="Bookman Old Style" pitchFamily="18" charset="0"/>
                <a:cs typeface="Times New Roman" panose="02020603050405020304" pitchFamily="18" charset="0"/>
              </a:rPr>
              <a:t>Pradesh)</a:t>
            </a:r>
          </a:p>
          <a:p>
            <a:pPr algn="just"/>
            <a:endParaRPr lang="en-US" sz="2400" dirty="0" smtClean="0">
              <a:latin typeface="Bookman Old Style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400" dirty="0" smtClean="0">
                <a:latin typeface="Bookman Old Style" pitchFamily="18" charset="0"/>
                <a:cs typeface="Times New Roman" panose="02020603050405020304" pitchFamily="18" charset="0"/>
              </a:rPr>
              <a:t>Pilot Rainfall insurance scheme in </a:t>
            </a:r>
            <a:r>
              <a:rPr lang="en-US" sz="2400" b="1" dirty="0" smtClean="0">
                <a:latin typeface="Bookman Old Style" pitchFamily="18" charset="0"/>
                <a:cs typeface="Times New Roman" panose="02020603050405020304" pitchFamily="18" charset="0"/>
              </a:rPr>
              <a:t>2004-05</a:t>
            </a:r>
            <a:r>
              <a:rPr lang="en-US" sz="2400" dirty="0" smtClean="0">
                <a:latin typeface="Bookman Old Style" pitchFamily="18" charset="0"/>
                <a:cs typeface="Times New Roman" panose="02020603050405020304" pitchFamily="18" charset="0"/>
              </a:rPr>
              <a:t> in </a:t>
            </a:r>
            <a:r>
              <a:rPr lang="en-US" sz="2400" b="1" dirty="0" smtClean="0">
                <a:latin typeface="Bookman Old Style" pitchFamily="18" charset="0"/>
                <a:cs typeface="Times New Roman" panose="02020603050405020304" pitchFamily="18" charset="0"/>
              </a:rPr>
              <a:t>Andhra Pradesh, Karnataka and Gujarat</a:t>
            </a:r>
            <a:endParaRPr lang="en-US" sz="2400" dirty="0" smtClean="0">
              <a:latin typeface="Bookman Old Style" pitchFamily="18" charset="0"/>
              <a:cs typeface="Times New Roman" panose="02020603050405020304" pitchFamily="18" charset="0"/>
            </a:endParaRPr>
          </a:p>
          <a:p>
            <a:pPr algn="just"/>
            <a:endParaRPr lang="en-US" sz="2400" dirty="0">
              <a:latin typeface="Bookman Old Style" pitchFamily="18" charset="0"/>
              <a:cs typeface="Times New Roman" pitchFamily="18" charset="0"/>
            </a:endParaRPr>
          </a:p>
          <a:p>
            <a:pPr algn="just"/>
            <a:endParaRPr lang="en-US" sz="2400" dirty="0">
              <a:latin typeface="Bookman Old Style" pitchFamily="18" charset="0"/>
              <a:cs typeface="Times New Roman" pitchFamily="18" charset="0"/>
            </a:endParaRPr>
          </a:p>
          <a:p>
            <a:endParaRPr lang="en-US" sz="2000" dirty="0">
              <a:latin typeface="Bookman Old Style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1918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22BE2-C8F4-454D-941D-5A4BB84CD03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7456D-8A22-4390-AA5D-38FD46957C5D}" type="slidenum">
              <a:rPr lang="en-US" smtClean="0"/>
              <a:pPr/>
              <a:t>33</a:t>
            </a:fld>
            <a:endParaRPr lang="en-US"/>
          </a:p>
        </p:txBody>
      </p:sp>
      <p:pic>
        <p:nvPicPr>
          <p:cNvPr id="89090" name="Picture 2" descr="D:\suri Ph.D\911_exampl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649"/>
            <a:ext cx="9144000" cy="6857999"/>
          </a:xfrm>
          <a:prstGeom prst="rect">
            <a:avLst/>
          </a:prstGeom>
          <a:noFill/>
        </p:spPr>
      </p:pic>
      <p:sp>
        <p:nvSpPr>
          <p:cNvPr id="8" name="Content Placeholder 4"/>
          <p:cNvSpPr txBox="1">
            <a:spLocks/>
          </p:cNvSpPr>
          <p:nvPr/>
        </p:nvSpPr>
        <p:spPr>
          <a:xfrm>
            <a:off x="1494431" y="1860645"/>
            <a:ext cx="5987955" cy="37776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just" defTabSz="457200">
              <a:lnSpc>
                <a:spcPct val="150000"/>
              </a:lnSpc>
              <a:spcBef>
                <a:spcPts val="1000"/>
              </a:spcBef>
              <a:buClr>
                <a:srgbClr val="A53010"/>
              </a:buClr>
              <a:buFont typeface="Wingdings 3" charset="2"/>
              <a:buChar char=""/>
              <a:defRPr/>
            </a:pPr>
            <a:endParaRPr lang="en-US" sz="2800" dirty="0">
              <a:solidFill>
                <a:srgbClr val="0033CC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8200" y="304801"/>
            <a:ext cx="81534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Blip>
                <a:blip r:embed="rId3"/>
              </a:buBlip>
            </a:pPr>
            <a:endParaRPr lang="en-IN" sz="2400" dirty="0" smtClean="0">
              <a:latin typeface="Bookman Old Style" pitchFamily="18" charset="0"/>
              <a:cs typeface="Times New Roman" pitchFamily="18" charset="0"/>
            </a:endParaRPr>
          </a:p>
          <a:p>
            <a:pPr marL="285750" indent="-285750" algn="just">
              <a:buBlip>
                <a:blip r:embed="rId3"/>
              </a:buBlip>
            </a:pPr>
            <a:endParaRPr lang="en-IN" sz="2400" dirty="0">
              <a:latin typeface="Bookman Old Style" pitchFamily="18" charset="0"/>
              <a:cs typeface="Times New Roman" pitchFamily="18" charset="0"/>
            </a:endParaRPr>
          </a:p>
          <a:p>
            <a:pPr marL="285750" indent="-285750" algn="just">
              <a:buBlip>
                <a:blip r:embed="rId3"/>
              </a:buBlip>
            </a:pPr>
            <a:r>
              <a:rPr lang="en-IN" sz="2400" dirty="0" smtClean="0">
                <a:latin typeface="Bookman Old Style" pitchFamily="18" charset="0"/>
                <a:cs typeface="Times New Roman" pitchFamily="18" charset="0"/>
              </a:rPr>
              <a:t>It </a:t>
            </a:r>
            <a:r>
              <a:rPr lang="en-IN" sz="2400" dirty="0">
                <a:latin typeface="Bookman Old Style" pitchFamily="18" charset="0"/>
                <a:cs typeface="Times New Roman" pitchFamily="18" charset="0"/>
              </a:rPr>
              <a:t>is </a:t>
            </a:r>
            <a:r>
              <a:rPr lang="en-IN" sz="2400" b="1" dirty="0">
                <a:solidFill>
                  <a:srgbClr val="002060"/>
                </a:solidFill>
                <a:latin typeface="Bookman Old Style" pitchFamily="18" charset="0"/>
                <a:cs typeface="Times New Roman" pitchFamily="18" charset="0"/>
              </a:rPr>
              <a:t>not Yield guarantee </a:t>
            </a:r>
            <a:r>
              <a:rPr lang="en-IN" sz="2400" dirty="0">
                <a:latin typeface="Bookman Old Style" pitchFamily="18" charset="0"/>
                <a:cs typeface="Times New Roman" pitchFamily="18" charset="0"/>
              </a:rPr>
              <a:t>insurance scheme but based on </a:t>
            </a:r>
            <a:r>
              <a:rPr lang="en-IN" sz="2400" b="1" dirty="0">
                <a:solidFill>
                  <a:srgbClr val="002060"/>
                </a:solidFill>
                <a:latin typeface="Bookman Old Style" pitchFamily="18" charset="0"/>
                <a:cs typeface="Times New Roman" pitchFamily="18" charset="0"/>
              </a:rPr>
              <a:t>weather index </a:t>
            </a:r>
            <a:r>
              <a:rPr lang="en-IN" sz="2400" dirty="0">
                <a:latin typeface="Bookman Old Style" pitchFamily="18" charset="0"/>
                <a:cs typeface="Times New Roman" pitchFamily="18" charset="0"/>
              </a:rPr>
              <a:t>such as rainfall, temperature and relative </a:t>
            </a:r>
            <a:r>
              <a:rPr lang="en-IN" sz="2400" dirty="0" smtClean="0">
                <a:latin typeface="Bookman Old Style" pitchFamily="18" charset="0"/>
                <a:cs typeface="Times New Roman" pitchFamily="18" charset="0"/>
              </a:rPr>
              <a:t>humidity.</a:t>
            </a:r>
          </a:p>
          <a:p>
            <a:pPr marL="285750" indent="-285750" algn="just">
              <a:buBlip>
                <a:blip r:embed="rId3"/>
              </a:buBlip>
            </a:pPr>
            <a:endParaRPr lang="en-IN" sz="2400" dirty="0">
              <a:latin typeface="Bookman Old Style" pitchFamily="18" charset="0"/>
              <a:cs typeface="Times New Roman" pitchFamily="18" charset="0"/>
            </a:endParaRPr>
          </a:p>
          <a:p>
            <a:pPr marL="285750" indent="-285750" algn="just">
              <a:buBlip>
                <a:blip r:embed="rId3"/>
              </a:buBlip>
            </a:pPr>
            <a:endParaRPr lang="en-IN" sz="2400" dirty="0" smtClean="0">
              <a:latin typeface="Bookman Old Style" pitchFamily="18" charset="0"/>
              <a:cs typeface="Times New Roman" pitchFamily="18" charset="0"/>
            </a:endParaRPr>
          </a:p>
          <a:p>
            <a:pPr marL="285750" indent="-285750" algn="just">
              <a:buBlip>
                <a:blip r:embed="rId3"/>
              </a:buBlip>
            </a:pPr>
            <a:r>
              <a:rPr lang="en-US" sz="2400" dirty="0">
                <a:latin typeface="Bookman Old Style" pitchFamily="18" charset="0"/>
                <a:cs typeface="Times New Roman" pitchFamily="18" charset="0"/>
              </a:rPr>
              <a:t>Based on concept of Area Approach </a:t>
            </a:r>
            <a:r>
              <a:rPr lang="en-IN" sz="2400" dirty="0">
                <a:latin typeface="Bookman Old Style" pitchFamily="18" charset="0"/>
                <a:cs typeface="Times New Roman" pitchFamily="18" charset="0"/>
              </a:rPr>
              <a:t>i.e., for the purposes of compensation, a </a:t>
            </a:r>
            <a:r>
              <a:rPr lang="en-IN" sz="2400" b="1" dirty="0">
                <a:solidFill>
                  <a:srgbClr val="FF0000"/>
                </a:solidFill>
                <a:latin typeface="Bookman Old Style" pitchFamily="18" charset="0"/>
                <a:cs typeface="Times New Roman" pitchFamily="18" charset="0"/>
              </a:rPr>
              <a:t>‘Reference Unit Area (RUA)’</a:t>
            </a:r>
            <a:r>
              <a:rPr lang="en-IN" sz="2400" b="1" dirty="0">
                <a:solidFill>
                  <a:schemeClr val="tx2"/>
                </a:solidFill>
                <a:latin typeface="Bookman Old Style" pitchFamily="18" charset="0"/>
                <a:cs typeface="Times New Roman" pitchFamily="18" charset="0"/>
              </a:rPr>
              <a:t> </a:t>
            </a:r>
            <a:r>
              <a:rPr lang="en-IN" sz="2400" dirty="0">
                <a:latin typeface="Bookman Old Style" pitchFamily="18" charset="0"/>
                <a:cs typeface="Times New Roman" pitchFamily="18" charset="0"/>
              </a:rPr>
              <a:t>shall be deemed to be a </a:t>
            </a:r>
            <a:r>
              <a:rPr lang="en-IN" sz="2400" b="1" dirty="0">
                <a:solidFill>
                  <a:srgbClr val="FF0000"/>
                </a:solidFill>
                <a:latin typeface="Bookman Old Style" pitchFamily="18" charset="0"/>
                <a:cs typeface="Times New Roman" pitchFamily="18" charset="0"/>
              </a:rPr>
              <a:t>homogeneous unit </a:t>
            </a:r>
            <a:r>
              <a:rPr lang="en-IN" sz="2400" dirty="0">
                <a:latin typeface="Bookman Old Style" pitchFamily="18" charset="0"/>
                <a:cs typeface="Times New Roman" pitchFamily="18" charset="0"/>
              </a:rPr>
              <a:t>of Insurance.</a:t>
            </a:r>
          </a:p>
          <a:p>
            <a:endParaRPr lang="en-IN" sz="2400" dirty="0">
              <a:latin typeface="Bookman Old Style" pitchFamily="18" charset="0"/>
              <a:cs typeface="Times New Roman" pitchFamily="18" charset="0"/>
            </a:endParaRPr>
          </a:p>
          <a:p>
            <a:endParaRPr lang="en-US" sz="2400" dirty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0334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9885650"/>
              </p:ext>
            </p:extLst>
          </p:nvPr>
        </p:nvGraphicFramePr>
        <p:xfrm>
          <a:off x="76200" y="685800"/>
          <a:ext cx="8915400" cy="5867394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639643"/>
                <a:gridCol w="943201"/>
                <a:gridCol w="1127503"/>
                <a:gridCol w="932359"/>
                <a:gridCol w="1234094"/>
                <a:gridCol w="1066800"/>
                <a:gridCol w="1143000"/>
                <a:gridCol w="1000077"/>
                <a:gridCol w="828723"/>
              </a:tblGrid>
              <a:tr h="88314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Sl. No.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States/UT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Farmers </a:t>
                      </a:r>
                      <a:r>
                        <a:rPr lang="en-US" sz="1600" b="1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insured (</a:t>
                      </a:r>
                      <a:r>
                        <a:rPr lang="en-US" sz="1600" b="1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sz="1600" b="1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sz="1600" b="1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Area insured</a:t>
                      </a:r>
                    </a:p>
                    <a:p>
                      <a:pPr algn="ctr" fontAlgn="b"/>
                      <a:r>
                        <a:rPr lang="en-US" sz="1600" b="1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(Ha.)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Sum insured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Farmers </a:t>
                      </a:r>
                      <a:endParaRPr lang="en-US" sz="1600" b="1" u="none" strike="noStrike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r>
                        <a:rPr lang="en-US" sz="1600" b="1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Premium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Gross Premium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Farmers </a:t>
                      </a:r>
                      <a:endParaRPr lang="en-US" sz="1600" b="1" u="none" strike="noStrike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r>
                        <a:rPr lang="en-US" sz="1600" b="1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benefited </a:t>
                      </a:r>
                    </a:p>
                    <a:p>
                      <a:pPr algn="ctr" fontAlgn="b"/>
                      <a:r>
                        <a:rPr lang="en-US" sz="1600" b="1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(No)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</a:t>
                      </a:r>
                      <a:r>
                        <a:rPr lang="en-US" sz="1600" b="1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 fontAlgn="b"/>
                      <a:r>
                        <a:rPr lang="en-US" sz="1600" b="1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benefited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</a:tr>
              <a:tr h="29815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AP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2880796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4696118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1181202.42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45288.49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17823.45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2016440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6.42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</a:tr>
              <a:tr h="29815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Assam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21651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11338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6921.58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348.67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696.44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0.00021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</a:tr>
              <a:tr h="37128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Bihar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12877373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13105023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3047062.11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86802.32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265616.85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7679325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24.46</a:t>
                      </a:r>
                      <a:endParaRPr lang="en-US" sz="2000" b="1" i="0" u="none" strike="noStrike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>
                    <a:solidFill>
                      <a:srgbClr val="FFFF00"/>
                    </a:solidFill>
                  </a:tcPr>
                </a:tc>
              </a:tr>
              <a:tr h="29815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Gujarat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497661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413126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22394.75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251.8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2239.48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170576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0.54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</a:tr>
              <a:tr h="29815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Haryana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359343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601957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189823.74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3693.45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16764.59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201135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0.64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</a:tr>
              <a:tr h="29815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HP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153276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1016159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65085.55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3747.75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7495.48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92175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0.29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</a:tr>
              <a:tr h="29815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Jharkhand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521496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502608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105797.47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3596.29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9766.33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313476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0.99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</a:tr>
              <a:tr h="37128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u="none" strike="noStrike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Karnataka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u="none" strike="noStrike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942265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u="none" strike="noStrike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1162743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u="none" strike="noStrike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205279.02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u="none" strike="noStrike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9765.8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u="none" strike="noStrike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23097.14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u="none" strike="noStrike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631623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2.01</a:t>
                      </a:r>
                      <a:endParaRPr lang="en-US" sz="2000" b="1" i="0" u="none" strike="noStrike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>
                    <a:solidFill>
                      <a:srgbClr val="FFFF00"/>
                    </a:solidFill>
                  </a:tcPr>
                </a:tc>
              </a:tr>
              <a:tr h="29815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Kerala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116500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82667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25617.09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945.54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2637.7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59034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0.18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</a:tr>
              <a:tr h="29815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MP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1032262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1709397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385087.44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10583.63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35222.57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804398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2.56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</a:tr>
              <a:tr h="29815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MH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1928690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1878757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453755.49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21527.081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51188.592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476129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1.51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</a:tr>
              <a:tr h="29815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Orissa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315755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456504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117798.57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1414.07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5656.27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215814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0.68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</a:tr>
              <a:tr h="37128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Rajasthan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36179884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49470358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4040932.22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124214.66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391811.17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18042120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57.48</a:t>
                      </a:r>
                      <a:endParaRPr lang="en-US" sz="2000" b="1" i="0" u="none" strike="noStrike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>
                    <a:solidFill>
                      <a:srgbClr val="FFFF00"/>
                    </a:solidFill>
                  </a:tcPr>
                </a:tc>
              </a:tr>
              <a:tr h="29815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WB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106561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116844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18524.22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524.45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1803.12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61480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0.19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</a:tr>
              <a:tr h="59065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60194219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76686458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10192911.77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322862.601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865627.812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31387572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23" marR="4723" marT="4723" marB="0" anchor="ctr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41223" y="0"/>
            <a:ext cx="9067800" cy="707886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State-wise </a:t>
            </a: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Weather based crop </a:t>
            </a:r>
            <a:r>
              <a:rPr lang="en-US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insurance scheme </a:t>
            </a: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WBCIS) up </a:t>
            </a: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2014 </a:t>
            </a:r>
          </a:p>
          <a:p>
            <a:pPr algn="ctr">
              <a:defRPr/>
            </a:pP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[</a:t>
            </a: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Rs. In </a:t>
            </a:r>
            <a:r>
              <a:rPr lang="en-US" sz="2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Lakhs</a:t>
            </a: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</a:p>
        </p:txBody>
      </p:sp>
      <p:sp>
        <p:nvSpPr>
          <p:cNvPr id="4" name="Rectangle 3"/>
          <p:cNvSpPr/>
          <p:nvPr/>
        </p:nvSpPr>
        <p:spPr>
          <a:xfrm>
            <a:off x="1" y="6553200"/>
            <a:ext cx="5953125" cy="33855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Source: Agriculture Insurance Company of India Limited</a:t>
            </a:r>
            <a:endParaRPr lang="en-IN" sz="1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7367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22BE2-C8F4-454D-941D-5A4BB84CD03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7456D-8A22-4390-AA5D-38FD46957C5D}" type="slidenum">
              <a:rPr lang="en-US" smtClean="0"/>
              <a:pPr/>
              <a:t>35</a:t>
            </a:fld>
            <a:endParaRPr lang="en-US"/>
          </a:p>
        </p:txBody>
      </p:sp>
      <p:pic>
        <p:nvPicPr>
          <p:cNvPr id="1026" name="Picture 2" descr="D:\suri Ph.D\nature-flowers-ppt-backgrounds-powerpoin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454" y="-21609"/>
            <a:ext cx="9144000" cy="69723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368496" y="368492"/>
            <a:ext cx="79941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IN" sz="3600" b="1" dirty="0" smtClean="0">
                <a:solidFill>
                  <a:srgbClr val="FF0066"/>
                </a:solidFill>
                <a:latin typeface="Bookman Old Style" pitchFamily="18" charset="0"/>
              </a:rPr>
              <a:t>Advantages</a:t>
            </a:r>
            <a:endParaRPr lang="en-IN" sz="3600" b="1" dirty="0">
              <a:solidFill>
                <a:srgbClr val="FF0066"/>
              </a:solidFill>
              <a:latin typeface="Bookman Old Style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257" y="1752600"/>
            <a:ext cx="868679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en-IN" sz="2800" b="1" dirty="0" smtClean="0">
                <a:solidFill>
                  <a:srgbClr val="FFFF00"/>
                </a:solidFill>
                <a:latin typeface="Bookman Old Style" pitchFamily="18" charset="0"/>
                <a:cs typeface="Times New Roman" pitchFamily="18" charset="0"/>
              </a:rPr>
              <a:t>Rainfall, </a:t>
            </a:r>
            <a:r>
              <a:rPr lang="en-IN" sz="2800" b="1" dirty="0">
                <a:solidFill>
                  <a:srgbClr val="FFFF00"/>
                </a:solidFill>
                <a:latin typeface="Bookman Old Style" pitchFamily="18" charset="0"/>
                <a:cs typeface="Times New Roman" pitchFamily="18" charset="0"/>
              </a:rPr>
              <a:t>temperature, relative humidity</a:t>
            </a:r>
            <a:endParaRPr lang="en-US" sz="2800" b="1" dirty="0" smtClean="0">
              <a:solidFill>
                <a:srgbClr val="FFFF00"/>
              </a:solidFill>
              <a:latin typeface="Bookman Old Style" pitchFamily="18" charset="0"/>
            </a:endParaRPr>
          </a:p>
          <a:p>
            <a:pPr algn="just">
              <a:buFont typeface="Wingdings" pitchFamily="2" charset="2"/>
              <a:buChar char="ü"/>
            </a:pPr>
            <a:endParaRPr lang="en-US" sz="2800" b="1" dirty="0" smtClean="0">
              <a:solidFill>
                <a:srgbClr val="FFFF00"/>
              </a:solidFill>
              <a:latin typeface="Bookman Old Style" pitchFamily="18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en-IN" sz="2800" b="1" dirty="0" smtClean="0">
                <a:solidFill>
                  <a:srgbClr val="FFFF00"/>
                </a:solidFill>
                <a:latin typeface="Bookman Old Style" pitchFamily="18" charset="0"/>
                <a:cs typeface="Times New Roman" pitchFamily="18" charset="0"/>
              </a:rPr>
              <a:t>Speedy settlement </a:t>
            </a:r>
            <a:r>
              <a:rPr lang="en-IN" sz="2800" b="1" dirty="0">
                <a:solidFill>
                  <a:srgbClr val="FFFF00"/>
                </a:solidFill>
                <a:latin typeface="Bookman Old Style" pitchFamily="18" charset="0"/>
                <a:cs typeface="Times New Roman" pitchFamily="18" charset="0"/>
              </a:rPr>
              <a:t>of claims, say within 45 days</a:t>
            </a:r>
            <a:endParaRPr lang="en-US" sz="2800" b="1" dirty="0" smtClean="0">
              <a:solidFill>
                <a:srgbClr val="FFFF00"/>
              </a:solidFill>
              <a:latin typeface="Bookman Old Style" pitchFamily="18" charset="0"/>
            </a:endParaRPr>
          </a:p>
          <a:p>
            <a:pPr algn="just">
              <a:buFont typeface="Wingdings" pitchFamily="2" charset="2"/>
              <a:buChar char="ü"/>
            </a:pPr>
            <a:endParaRPr lang="en-US" sz="2800" b="1" dirty="0" smtClean="0">
              <a:solidFill>
                <a:srgbClr val="FFFF00"/>
              </a:solidFill>
              <a:latin typeface="Bookman Old Style" pitchFamily="18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en-IN" sz="2800" b="1" dirty="0">
                <a:solidFill>
                  <a:srgbClr val="FFFF00"/>
                </a:solidFill>
                <a:latin typeface="Bookman Old Style" pitchFamily="18" charset="0"/>
                <a:cs typeface="Times New Roman" pitchFamily="18" charset="0"/>
              </a:rPr>
              <a:t>Government is providing Subsidy in </a:t>
            </a:r>
            <a:r>
              <a:rPr lang="en-IN" sz="2800" b="1" dirty="0" smtClean="0">
                <a:solidFill>
                  <a:srgbClr val="FFFF00"/>
                </a:solidFill>
                <a:latin typeface="Bookman Old Style" pitchFamily="18" charset="0"/>
                <a:cs typeface="Times New Roman" pitchFamily="18" charset="0"/>
              </a:rPr>
              <a:t>Premium</a:t>
            </a:r>
          </a:p>
          <a:p>
            <a:pPr algn="just"/>
            <a:endParaRPr lang="en-IN" sz="2800" b="1" dirty="0">
              <a:solidFill>
                <a:srgbClr val="FFFF00"/>
              </a:solidFill>
              <a:latin typeface="Bookman Old Style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8496" y="5029200"/>
            <a:ext cx="7543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en-IN" sz="2800" b="1" dirty="0">
                <a:solidFill>
                  <a:srgbClr val="FFFF00"/>
                </a:solidFill>
                <a:latin typeface="Bookman Old Style" pitchFamily="18" charset="0"/>
                <a:cs typeface="Times New Roman" pitchFamily="18" charset="0"/>
              </a:rPr>
              <a:t>Claim payment is automatically calculated</a:t>
            </a:r>
            <a:r>
              <a:rPr lang="en-IN" sz="2800" b="1" dirty="0" smtClean="0">
                <a:solidFill>
                  <a:srgbClr val="FFFF00"/>
                </a:solidFill>
                <a:latin typeface="Bookman Old Style" pitchFamily="18" charset="0"/>
                <a:cs typeface="Times New Roman" pitchFamily="18" charset="0"/>
              </a:rPr>
              <a:t>..</a:t>
            </a:r>
            <a:endParaRPr lang="en-IN" sz="2800" b="1" dirty="0">
              <a:solidFill>
                <a:srgbClr val="FFFF00"/>
              </a:solidFill>
              <a:latin typeface="Bookman Old Style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5914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22BE2-C8F4-454D-941D-5A4BB84CD03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7456D-8A22-4390-AA5D-38FD46957C5D}" type="slidenum">
              <a:rPr lang="en-US" smtClean="0"/>
              <a:pPr/>
              <a:t>36</a:t>
            </a:fld>
            <a:endParaRPr lang="en-US"/>
          </a:p>
        </p:txBody>
      </p:sp>
      <p:pic>
        <p:nvPicPr>
          <p:cNvPr id="95234" name="Picture 2" descr="D:\suri Ph.D\Retro-PPT-Templat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832106" y="323859"/>
            <a:ext cx="6683765" cy="76177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defRPr/>
            </a:pPr>
            <a:r>
              <a:rPr lang="en-US" sz="3600" b="1" dirty="0">
                <a:solidFill>
                  <a:srgbClr val="FF0000"/>
                </a:solidFill>
                <a:latin typeface="Bookman Old Style" pitchFamily="18" charset="0"/>
                <a:cs typeface="Times New Roman" panose="02020603050405020304" pitchFamily="18" charset="0"/>
              </a:rPr>
              <a:t>Key </a:t>
            </a:r>
            <a:r>
              <a:rPr lang="en-US" sz="4000" b="1" dirty="0" smtClean="0">
                <a:solidFill>
                  <a:srgbClr val="FF0000"/>
                </a:solidFill>
                <a:latin typeface="Bookman Old Style" pitchFamily="18" charset="0"/>
                <a:cs typeface="Times New Roman" panose="02020603050405020304" pitchFamily="18" charset="0"/>
              </a:rPr>
              <a:t>Challenges</a:t>
            </a:r>
            <a:endParaRPr lang="en-IN" sz="3600" dirty="0">
              <a:solidFill>
                <a:srgbClr val="FF0000"/>
              </a:solidFill>
              <a:latin typeface="Bookman Old Style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2286000" y="1549021"/>
            <a:ext cx="6858000" cy="49336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indent="-342900" defTabSz="457200">
              <a:lnSpc>
                <a:spcPct val="150000"/>
              </a:lnSpc>
              <a:spcBef>
                <a:spcPts val="1000"/>
              </a:spcBef>
              <a:buClr>
                <a:srgbClr val="A53010"/>
              </a:buClr>
              <a:buFont typeface="Wingdings" pitchFamily="2" charset="2"/>
              <a:buChar char="Ø"/>
              <a:defRPr/>
            </a:pPr>
            <a:r>
              <a:rPr lang="en-US" sz="2600" dirty="0">
                <a:solidFill>
                  <a:srgbClr val="FF0066"/>
                </a:solidFill>
                <a:latin typeface="Bookman Old Style" pitchFamily="18" charset="0"/>
                <a:cs typeface="Times New Roman" pitchFamily="18" charset="0"/>
              </a:rPr>
              <a:t>Non-availability of reliable and quality weather data </a:t>
            </a:r>
            <a:endParaRPr lang="en-US" sz="2600" dirty="0" smtClean="0">
              <a:solidFill>
                <a:srgbClr val="FF0066"/>
              </a:solidFill>
              <a:latin typeface="Bookman Old Style" pitchFamily="18" charset="0"/>
              <a:cs typeface="Times New Roman" pitchFamily="18" charset="0"/>
            </a:endParaRPr>
          </a:p>
          <a:p>
            <a:pPr marL="342900" indent="-342900" defTabSz="457200">
              <a:lnSpc>
                <a:spcPct val="150000"/>
              </a:lnSpc>
              <a:spcBef>
                <a:spcPts val="1000"/>
              </a:spcBef>
              <a:buClr>
                <a:srgbClr val="A53010"/>
              </a:buClr>
              <a:buFont typeface="Wingdings" pitchFamily="2" charset="2"/>
              <a:buChar char="Ø"/>
              <a:defRPr/>
            </a:pPr>
            <a:r>
              <a:rPr lang="en-US" sz="2600" dirty="0">
                <a:solidFill>
                  <a:srgbClr val="FF0066"/>
                </a:solidFill>
                <a:latin typeface="Bookman Old Style" pitchFamily="18" charset="0"/>
                <a:cs typeface="Times New Roman" pitchFamily="18" charset="0"/>
              </a:rPr>
              <a:t>Non-coverage of perils other than weather parameters</a:t>
            </a:r>
          </a:p>
          <a:p>
            <a:pPr marL="342900" indent="-342900" defTabSz="457200">
              <a:lnSpc>
                <a:spcPct val="150000"/>
              </a:lnSpc>
              <a:spcBef>
                <a:spcPts val="1000"/>
              </a:spcBef>
              <a:buClr>
                <a:srgbClr val="A53010"/>
              </a:buClr>
              <a:buFont typeface="Wingdings" pitchFamily="2" charset="2"/>
              <a:buChar char="Ø"/>
              <a:defRPr/>
            </a:pPr>
            <a:r>
              <a:rPr lang="en-US" sz="2400" dirty="0" smtClean="0">
                <a:solidFill>
                  <a:srgbClr val="FF0066"/>
                </a:solidFill>
                <a:latin typeface="Bookman Old Style" panose="02050604050505020204" pitchFamily="18" charset="0"/>
              </a:rPr>
              <a:t> </a:t>
            </a:r>
            <a:r>
              <a:rPr lang="en-US" sz="2600" dirty="0">
                <a:solidFill>
                  <a:srgbClr val="7030A0"/>
                </a:solidFill>
                <a:latin typeface="Bookman Old Style" pitchFamily="18" charset="0"/>
                <a:cs typeface="Times New Roman" pitchFamily="18" charset="0"/>
              </a:rPr>
              <a:t>Poor infrastructure facilities such as Automatic Weather Stations(AWS) and trained manpower etc</a:t>
            </a:r>
            <a:r>
              <a:rPr lang="en-US" sz="2600" dirty="0" smtClean="0">
                <a:solidFill>
                  <a:srgbClr val="7030A0"/>
                </a:solidFill>
                <a:latin typeface="Bookman Old Style" pitchFamily="18" charset="0"/>
                <a:cs typeface="Times New Roman" pitchFamily="18" charset="0"/>
              </a:rPr>
              <a:t>.,</a:t>
            </a:r>
            <a:endParaRPr lang="en-US" sz="2600" dirty="0">
              <a:solidFill>
                <a:srgbClr val="7030A0"/>
              </a:solidFill>
              <a:latin typeface="Bookman Old Style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2852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22BE2-C8F4-454D-941D-5A4BB84CD03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7456D-8A22-4390-AA5D-38FD46957C5D}" type="slidenum">
              <a:rPr lang="en-US" smtClean="0"/>
              <a:pPr/>
              <a:t>37</a:t>
            </a:fld>
            <a:endParaRPr lang="en-US"/>
          </a:p>
        </p:txBody>
      </p:sp>
      <p:pic>
        <p:nvPicPr>
          <p:cNvPr id="10242" name="Picture 2" descr="D:\suri Ph.D\powerpoint-templates-free-ptograp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8195" y="0"/>
            <a:ext cx="9143999" cy="6858000"/>
          </a:xfrm>
          <a:prstGeom prst="rect">
            <a:avLst/>
          </a:prstGeom>
          <a:noFill/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228600" y="10237"/>
            <a:ext cx="8915400" cy="91439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algn="ctr" defTabSz="457200">
              <a:spcBef>
                <a:spcPct val="0"/>
              </a:spcBef>
              <a:defRPr/>
            </a:pPr>
            <a:r>
              <a:rPr lang="en-US" sz="3600" b="1" dirty="0">
                <a:solidFill>
                  <a:schemeClr val="bg1"/>
                </a:solidFill>
                <a:latin typeface="Bookman Old Style" pitchFamily="18" charset="0"/>
                <a:cs typeface="Segoe UI Semibold" panose="020B0702040204020203" pitchFamily="34" charset="0"/>
              </a:rPr>
              <a:t>Rainfall </a:t>
            </a:r>
            <a:r>
              <a:rPr lang="en-US" sz="3600" b="1" dirty="0" smtClean="0">
                <a:solidFill>
                  <a:schemeClr val="bg1"/>
                </a:solidFill>
                <a:latin typeface="Bookman Old Style" pitchFamily="18" charset="0"/>
                <a:cs typeface="Segoe UI Semibold" panose="020B0702040204020203" pitchFamily="34" charset="0"/>
              </a:rPr>
              <a:t>Insurance (</a:t>
            </a:r>
            <a:r>
              <a:rPr lang="en-US" sz="3600" b="1" dirty="0" err="1">
                <a:solidFill>
                  <a:schemeClr val="bg1"/>
                </a:solidFill>
                <a:latin typeface="Bookman Old Style" pitchFamily="18" charset="0"/>
                <a:cs typeface="Segoe UI Semibold" panose="020B0702040204020203" pitchFamily="34" charset="0"/>
              </a:rPr>
              <a:t>Varsha</a:t>
            </a:r>
            <a:r>
              <a:rPr lang="en-US" sz="3600" b="1" dirty="0">
                <a:solidFill>
                  <a:schemeClr val="bg1"/>
                </a:solidFill>
                <a:latin typeface="Bookman Old Style" pitchFamily="18" charset="0"/>
                <a:cs typeface="Segoe UI Semibold" panose="020B0702040204020203" pitchFamily="34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Bookman Old Style" pitchFamily="18" charset="0"/>
                <a:cs typeface="Segoe UI Semibold" panose="020B0702040204020203" pitchFamily="34" charset="0"/>
              </a:rPr>
              <a:t>Vima</a:t>
            </a:r>
            <a:r>
              <a:rPr lang="en-US" sz="3600" b="1" dirty="0">
                <a:solidFill>
                  <a:schemeClr val="bg1"/>
                </a:solidFill>
                <a:latin typeface="Bookman Old Style" pitchFamily="18" charset="0"/>
                <a:cs typeface="Segoe UI Semibold" panose="020B0702040204020203" pitchFamily="34" charset="0"/>
              </a:rPr>
              <a:t>)</a:t>
            </a:r>
            <a:r>
              <a:rPr lang="en-US" sz="3600" dirty="0">
                <a:solidFill>
                  <a:schemeClr val="bg1"/>
                </a:solidFill>
                <a:latin typeface="Bookman Old Style" pitchFamily="18" charset="0"/>
                <a:cs typeface="Segoe UI Semibold" panose="020B0702040204020203" pitchFamily="34" charset="0"/>
              </a:rPr>
              <a:t> </a:t>
            </a:r>
            <a:endParaRPr lang="en-US" sz="3600" b="1" dirty="0">
              <a:solidFill>
                <a:prstClr val="white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228600" y="609600"/>
            <a:ext cx="8762999" cy="56706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just">
              <a:lnSpc>
                <a:spcPct val="170000"/>
              </a:lnSpc>
              <a:buFont typeface="Wingdings" pitchFamily="2" charset="2"/>
              <a:buChar char="v"/>
            </a:pPr>
            <a:r>
              <a:rPr lang="en-US" sz="2400" b="1" dirty="0" smtClean="0">
                <a:solidFill>
                  <a:srgbClr val="7030A0"/>
                </a:solidFill>
                <a:latin typeface="Bookman Old Style" pitchFamily="18" charset="0"/>
                <a:cs typeface="Times New Roman" panose="02020603050405020304" pitchFamily="18" charset="0"/>
              </a:rPr>
              <a:t>Deficit and Excess rainfall</a:t>
            </a:r>
            <a:r>
              <a:rPr lang="en-US" sz="2400" b="1" dirty="0">
                <a:solidFill>
                  <a:srgbClr val="7030A0"/>
                </a:solidFill>
                <a:latin typeface="Bookman Old Style" pitchFamily="18" charset="0"/>
                <a:cs typeface="Times New Roman" panose="02020603050405020304" pitchFamily="18" charset="0"/>
              </a:rPr>
              <a:t>, consecutive dry and wet </a:t>
            </a:r>
            <a:r>
              <a:rPr lang="en-US" sz="2400" b="1" dirty="0" smtClean="0">
                <a:solidFill>
                  <a:srgbClr val="7030A0"/>
                </a:solidFill>
                <a:latin typeface="Bookman Old Style" pitchFamily="18" charset="0"/>
                <a:cs typeface="Times New Roman" panose="02020603050405020304" pitchFamily="18" charset="0"/>
              </a:rPr>
              <a:t>days </a:t>
            </a:r>
            <a:r>
              <a:rPr lang="en-US" sz="2400" b="1" dirty="0">
                <a:solidFill>
                  <a:srgbClr val="7030A0"/>
                </a:solidFill>
                <a:latin typeface="Bookman Old Style" pitchFamily="18" charset="0"/>
                <a:cs typeface="Times New Roman" panose="02020603050405020304" pitchFamily="18" charset="0"/>
              </a:rPr>
              <a:t>etc</a:t>
            </a:r>
            <a:r>
              <a:rPr lang="en-US" sz="2400" b="1" dirty="0" smtClean="0">
                <a:solidFill>
                  <a:srgbClr val="7030A0"/>
                </a:solidFill>
                <a:latin typeface="Bookman Old Style" pitchFamily="18" charset="0"/>
                <a:cs typeface="Times New Roman" panose="02020603050405020304" pitchFamily="18" charset="0"/>
              </a:rPr>
              <a:t>.,</a:t>
            </a:r>
          </a:p>
          <a:p>
            <a:pPr algn="just">
              <a:lnSpc>
                <a:spcPct val="170000"/>
              </a:lnSpc>
              <a:buFont typeface="Wingdings" pitchFamily="2" charset="2"/>
              <a:buChar char="v"/>
            </a:pPr>
            <a:endParaRPr lang="en-US" sz="2400" b="1" dirty="0" smtClean="0">
              <a:solidFill>
                <a:srgbClr val="7030A0"/>
              </a:solidFill>
              <a:latin typeface="Bookman Old Style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70000"/>
              </a:lnSpc>
              <a:buFont typeface="Wingdings" pitchFamily="2" charset="2"/>
              <a:buChar char="v"/>
            </a:pPr>
            <a:r>
              <a:rPr lang="en-US" sz="2400" dirty="0" smtClean="0">
                <a:latin typeface="Bookman Old Style" pitchFamily="18" charset="0"/>
                <a:cs typeface="Times New Roman" panose="02020603050405020304" pitchFamily="18" charset="0"/>
              </a:rPr>
              <a:t>Areas </a:t>
            </a:r>
            <a:r>
              <a:rPr lang="en-US" sz="2400" dirty="0">
                <a:latin typeface="Bookman Old Style" pitchFamily="18" charset="0"/>
                <a:cs typeface="Times New Roman" panose="02020603050405020304" pitchFamily="18" charset="0"/>
              </a:rPr>
              <a:t>spread over </a:t>
            </a:r>
            <a:r>
              <a:rPr lang="en-US" sz="2400" b="1" dirty="0">
                <a:latin typeface="Bookman Old Style" pitchFamily="18" charset="0"/>
                <a:cs typeface="Times New Roman" panose="02020603050405020304" pitchFamily="18" charset="0"/>
              </a:rPr>
              <a:t>27 districts </a:t>
            </a:r>
            <a:r>
              <a:rPr lang="en-US" sz="2400" dirty="0">
                <a:latin typeface="Bookman Old Style" pitchFamily="18" charset="0"/>
                <a:cs typeface="Times New Roman" panose="02020603050405020304" pitchFamily="18" charset="0"/>
              </a:rPr>
              <a:t>of </a:t>
            </a:r>
            <a:r>
              <a:rPr lang="en-US" sz="2400" b="1" dirty="0">
                <a:latin typeface="Bookman Old Style" pitchFamily="18" charset="0"/>
                <a:cs typeface="Times New Roman" panose="02020603050405020304" pitchFamily="18" charset="0"/>
              </a:rPr>
              <a:t>4 states </a:t>
            </a:r>
            <a:r>
              <a:rPr lang="en-US" sz="2400" b="1" dirty="0" err="1">
                <a:latin typeface="Bookman Old Style" pitchFamily="18" charset="0"/>
                <a:cs typeface="Times New Roman" panose="02020603050405020304" pitchFamily="18" charset="0"/>
              </a:rPr>
              <a:t>viz</a:t>
            </a:r>
            <a:r>
              <a:rPr lang="en-US" sz="2400" b="1" dirty="0">
                <a:latin typeface="Bookman Old Style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dirty="0">
                <a:solidFill>
                  <a:srgbClr val="FF0000"/>
                </a:solidFill>
                <a:latin typeface="Bookman Old Style" pitchFamily="18" charset="0"/>
                <a:cs typeface="Times New Roman" panose="02020603050405020304" pitchFamily="18" charset="0"/>
              </a:rPr>
              <a:t>Andhra Pradesh, Karnataka, Rajasthan </a:t>
            </a:r>
            <a:r>
              <a:rPr lang="en-US" sz="2400" b="1" dirty="0">
                <a:latin typeface="Bookman Old Style" pitchFamily="18" charset="0"/>
                <a:cs typeface="Times New Roman" panose="02020603050405020304" pitchFamily="18" charset="0"/>
              </a:rPr>
              <a:t>and</a:t>
            </a:r>
            <a:r>
              <a:rPr lang="en-US" sz="2400" b="1" dirty="0">
                <a:solidFill>
                  <a:srgbClr val="FF0000"/>
                </a:solidFill>
                <a:latin typeface="Bookman Old Style" pitchFamily="18" charset="0"/>
                <a:cs typeface="Times New Roman" panose="02020603050405020304" pitchFamily="18" charset="0"/>
              </a:rPr>
              <a:t> Uttar Pradesh</a:t>
            </a:r>
            <a:r>
              <a:rPr lang="en-US" sz="2400" b="1" dirty="0">
                <a:latin typeface="Bookman Old Style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Bookman Old Style" pitchFamily="18" charset="0"/>
                <a:cs typeface="Times New Roman" panose="02020603050405020304" pitchFamily="18" charset="0"/>
              </a:rPr>
              <a:t>in </a:t>
            </a:r>
            <a:r>
              <a:rPr lang="en-US" sz="2400" b="1" dirty="0">
                <a:latin typeface="Bookman Old Style" pitchFamily="18" charset="0"/>
                <a:cs typeface="Times New Roman" panose="02020603050405020304" pitchFamily="18" charset="0"/>
              </a:rPr>
              <a:t>2004- </a:t>
            </a:r>
            <a:r>
              <a:rPr lang="en-US" sz="2400" b="1" dirty="0" smtClean="0">
                <a:latin typeface="Bookman Old Style" pitchFamily="18" charset="0"/>
                <a:cs typeface="Times New Roman" panose="02020603050405020304" pitchFamily="18" charset="0"/>
              </a:rPr>
              <a:t>05</a:t>
            </a:r>
            <a:endParaRPr lang="en-US" sz="2400" dirty="0" smtClean="0">
              <a:latin typeface="Bookman Old Style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70000"/>
              </a:lnSpc>
              <a:buFont typeface="Wingdings" pitchFamily="2" charset="2"/>
              <a:buChar char="v"/>
            </a:pPr>
            <a:endParaRPr lang="en-US" sz="2400" dirty="0" smtClean="0">
              <a:latin typeface="Bookman Old Style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1345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22BE2-C8F4-454D-941D-5A4BB84CD03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7456D-8A22-4390-AA5D-38FD46957C5D}" type="slidenum">
              <a:rPr lang="en-US" smtClean="0"/>
              <a:pPr/>
              <a:t>38</a:t>
            </a:fld>
            <a:endParaRPr lang="en-US"/>
          </a:p>
        </p:txBody>
      </p:sp>
      <p:pic>
        <p:nvPicPr>
          <p:cNvPr id="10242" name="Picture 2" descr="D:\suri Ph.D\powerpoint-templates-free-ptograp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" y="0"/>
            <a:ext cx="9143999" cy="6858000"/>
          </a:xfrm>
          <a:prstGeom prst="rect">
            <a:avLst/>
          </a:prstGeom>
          <a:noFill/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518540" y="0"/>
            <a:ext cx="6683765" cy="8066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defTabSz="457200">
              <a:spcBef>
                <a:spcPct val="0"/>
              </a:spcBef>
              <a:defRPr/>
            </a:pPr>
            <a:r>
              <a:rPr lang="en-US" sz="3600" b="1" dirty="0" err="1" smtClean="0">
                <a:solidFill>
                  <a:prstClr val="white"/>
                </a:solidFill>
                <a:latin typeface="Bookman Old Style" panose="02050604050505020204" pitchFamily="18" charset="0"/>
              </a:rPr>
              <a:t>Cntd</a:t>
            </a:r>
            <a:r>
              <a:rPr lang="en-US" sz="3600" b="1" dirty="0" smtClean="0">
                <a:solidFill>
                  <a:prstClr val="white"/>
                </a:solidFill>
                <a:latin typeface="Bookman Old Style" panose="02050604050505020204" pitchFamily="18" charset="0"/>
              </a:rPr>
              <a:t>…</a:t>
            </a:r>
            <a:endParaRPr lang="en-US" sz="3600" b="1" dirty="0">
              <a:solidFill>
                <a:prstClr val="white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152400" y="1066800"/>
            <a:ext cx="8839200" cy="5334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just">
              <a:lnSpc>
                <a:spcPct val="170000"/>
              </a:lnSpc>
            </a:pPr>
            <a:r>
              <a:rPr lang="en-US" sz="2400" b="1" dirty="0">
                <a:latin typeface="Bookman Old Style" pitchFamily="18" charset="0"/>
                <a:cs typeface="Times New Roman" panose="02020603050405020304" pitchFamily="18" charset="0"/>
              </a:rPr>
              <a:t>It has targeted three risks</a:t>
            </a:r>
          </a:p>
          <a:p>
            <a:pPr marL="914400" lvl="1" indent="-457200" algn="just">
              <a:lnSpc>
                <a:spcPct val="200000"/>
              </a:lnSpc>
              <a:buFont typeface="Arial" pitchFamily="34" charset="0"/>
              <a:buChar char="•"/>
            </a:pPr>
            <a:r>
              <a:rPr lang="en-US" sz="2400" dirty="0">
                <a:latin typeface="Bookman Old Style" pitchFamily="18" charset="0"/>
                <a:cs typeface="Times New Roman" panose="02020603050405020304" pitchFamily="18" charset="0"/>
              </a:rPr>
              <a:t>Inadequate </a:t>
            </a:r>
            <a:r>
              <a:rPr lang="en-US" sz="2400" dirty="0" smtClean="0">
                <a:latin typeface="Bookman Old Style" pitchFamily="18" charset="0"/>
                <a:cs typeface="Times New Roman" panose="02020603050405020304" pitchFamily="18" charset="0"/>
              </a:rPr>
              <a:t>Rainfall over </a:t>
            </a:r>
            <a:r>
              <a:rPr lang="en-US" sz="2400" dirty="0">
                <a:latin typeface="Bookman Old Style" pitchFamily="18" charset="0"/>
                <a:cs typeface="Times New Roman" panose="02020603050405020304" pitchFamily="18" charset="0"/>
              </a:rPr>
              <a:t>the entire cropping </a:t>
            </a:r>
            <a:r>
              <a:rPr lang="en-US" sz="2400" dirty="0" smtClean="0">
                <a:latin typeface="Bookman Old Style" pitchFamily="18" charset="0"/>
                <a:cs typeface="Times New Roman" panose="02020603050405020304" pitchFamily="18" charset="0"/>
              </a:rPr>
              <a:t>Cycle</a:t>
            </a:r>
            <a:endParaRPr lang="en-US" sz="2400" dirty="0">
              <a:latin typeface="Bookman Old Style" pitchFamily="18" charset="0"/>
              <a:cs typeface="Times New Roman" panose="02020603050405020304" pitchFamily="18" charset="0"/>
            </a:endParaRPr>
          </a:p>
          <a:p>
            <a:pPr marL="914400" lvl="1" indent="-457200" algn="just">
              <a:lnSpc>
                <a:spcPct val="200000"/>
              </a:lnSpc>
              <a:buFont typeface="Arial" pitchFamily="34" charset="0"/>
              <a:buChar char="•"/>
            </a:pPr>
            <a:r>
              <a:rPr lang="en-US" sz="2400" dirty="0">
                <a:latin typeface="Bookman Old Style" pitchFamily="18" charset="0"/>
                <a:cs typeface="Times New Roman" panose="02020603050405020304" pitchFamily="18" charset="0"/>
              </a:rPr>
              <a:t>Inadequate </a:t>
            </a:r>
            <a:r>
              <a:rPr lang="en-US" sz="2400" dirty="0" smtClean="0">
                <a:latin typeface="Bookman Old Style" pitchFamily="18" charset="0"/>
                <a:cs typeface="Times New Roman" panose="02020603050405020304" pitchFamily="18" charset="0"/>
              </a:rPr>
              <a:t>Rainfall during </a:t>
            </a:r>
            <a:r>
              <a:rPr lang="en-US" sz="2400" dirty="0">
                <a:latin typeface="Bookman Old Style" pitchFamily="18" charset="0"/>
                <a:cs typeface="Times New Roman" panose="02020603050405020304" pitchFamily="18" charset="0"/>
              </a:rPr>
              <a:t>critical stages of crop development</a:t>
            </a:r>
          </a:p>
          <a:p>
            <a:pPr marL="914400" lvl="1" indent="-457200" algn="just">
              <a:lnSpc>
                <a:spcPct val="200000"/>
              </a:lnSpc>
              <a:buFont typeface="Arial" pitchFamily="34" charset="0"/>
              <a:buChar char="•"/>
            </a:pPr>
            <a:r>
              <a:rPr lang="en-US" sz="2400" dirty="0">
                <a:latin typeface="Bookman Old Style" pitchFamily="18" charset="0"/>
                <a:cs typeface="Times New Roman" panose="02020603050405020304" pitchFamily="18" charset="0"/>
              </a:rPr>
              <a:t>Sowing failure due to inadequate rainfall at the start of the </a:t>
            </a:r>
            <a:r>
              <a:rPr lang="en-US" sz="2400" dirty="0" smtClean="0">
                <a:latin typeface="Bookman Old Style" pitchFamily="18" charset="0"/>
                <a:cs typeface="Times New Roman" panose="02020603050405020304" pitchFamily="18" charset="0"/>
              </a:rPr>
              <a:t>season</a:t>
            </a:r>
            <a:endParaRPr lang="en-US" sz="2400" dirty="0">
              <a:latin typeface="Bookman Old Style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4245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D:\suri Ph.D\images (1)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-152400" y="533400"/>
            <a:ext cx="9529598" cy="171581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en-IN" altLang="en-US" sz="3600" b="1" dirty="0">
                <a:solidFill>
                  <a:srgbClr val="990000"/>
                </a:solidFill>
                <a:latin typeface="Bookman Old Style" pitchFamily="18" charset="0"/>
              </a:rPr>
              <a:t>Modified National Agricultural Insurance Scheme (MNAIS</a:t>
            </a:r>
            <a:r>
              <a:rPr lang="en-IN" altLang="en-US" sz="3600" b="1" dirty="0" smtClean="0">
                <a:solidFill>
                  <a:srgbClr val="990000"/>
                </a:solidFill>
                <a:latin typeface="Bookman Old Style" pitchFamily="18" charset="0"/>
              </a:rPr>
              <a:t>)</a:t>
            </a:r>
            <a:r>
              <a:rPr lang="en-US" sz="3600" b="1" dirty="0" smtClean="0">
                <a:solidFill>
                  <a:srgbClr val="990000"/>
                </a:solidFill>
                <a:latin typeface="Bookman Old Style" panose="02050604050505020204" pitchFamily="18" charset="0"/>
              </a:rPr>
              <a:t> </a:t>
            </a:r>
            <a:endParaRPr lang="en-US" sz="3600" b="1" dirty="0">
              <a:solidFill>
                <a:srgbClr val="99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24" y="1981200"/>
            <a:ext cx="830580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Blip>
                <a:blip r:embed="rId3"/>
              </a:buBlip>
            </a:pPr>
            <a:r>
              <a:rPr lang="en-IN" sz="2800" dirty="0" smtClean="0">
                <a:solidFill>
                  <a:srgbClr val="FF0000"/>
                </a:solidFill>
                <a:latin typeface="Bookman Old Style" pitchFamily="18" charset="0"/>
                <a:cs typeface="Times New Roman" pitchFamily="18" charset="0"/>
              </a:rPr>
              <a:t>2010-11</a:t>
            </a:r>
          </a:p>
          <a:p>
            <a:pPr>
              <a:lnSpc>
                <a:spcPct val="150000"/>
              </a:lnSpc>
            </a:pPr>
            <a:endParaRPr lang="en-IN" sz="2800" dirty="0" smtClean="0">
              <a:solidFill>
                <a:schemeClr val="accent2"/>
              </a:solidFill>
              <a:latin typeface="Bookman Old Style" pitchFamily="18" charset="0"/>
              <a:cs typeface="Times New Roman" pitchFamily="18" charset="0"/>
            </a:endParaRPr>
          </a:p>
          <a:p>
            <a:pPr marL="285750" indent="-285750">
              <a:lnSpc>
                <a:spcPct val="150000"/>
              </a:lnSpc>
              <a:buBlip>
                <a:blip r:embed="rId3"/>
              </a:buBlip>
            </a:pPr>
            <a:r>
              <a:rPr lang="en-US" sz="2800" dirty="0">
                <a:solidFill>
                  <a:srgbClr val="7030A0"/>
                </a:solidFill>
                <a:latin typeface="Bookman Old Style" pitchFamily="18" charset="0"/>
                <a:cs typeface="Times New Roman" pitchFamily="18" charset="0"/>
              </a:rPr>
              <a:t>Village/ Village </a:t>
            </a:r>
            <a:r>
              <a:rPr lang="en-US" sz="2800" dirty="0" err="1">
                <a:solidFill>
                  <a:srgbClr val="7030A0"/>
                </a:solidFill>
                <a:latin typeface="Bookman Old Style" pitchFamily="18" charset="0"/>
                <a:cs typeface="Times New Roman" pitchFamily="18" charset="0"/>
              </a:rPr>
              <a:t>panchayat</a:t>
            </a:r>
            <a:r>
              <a:rPr lang="en-US" sz="2800" dirty="0">
                <a:solidFill>
                  <a:srgbClr val="7030A0"/>
                </a:solidFill>
                <a:latin typeface="Bookman Old Style" pitchFamily="18" charset="0"/>
                <a:cs typeface="Times New Roman" pitchFamily="18" charset="0"/>
              </a:rPr>
              <a:t> as Insurance Unit (IU</a:t>
            </a:r>
            <a:r>
              <a:rPr lang="en-US" sz="2800" dirty="0" smtClean="0">
                <a:solidFill>
                  <a:srgbClr val="7030A0"/>
                </a:solidFill>
                <a:latin typeface="Bookman Old Style" pitchFamily="18" charset="0"/>
                <a:cs typeface="Times New Roman" pitchFamily="18" charset="0"/>
              </a:rPr>
              <a:t>)</a:t>
            </a:r>
          </a:p>
          <a:p>
            <a:pPr>
              <a:lnSpc>
                <a:spcPct val="150000"/>
              </a:lnSpc>
            </a:pPr>
            <a:endParaRPr lang="en-US" sz="2800" dirty="0" smtClean="0">
              <a:solidFill>
                <a:srgbClr val="7030A0"/>
              </a:solidFill>
              <a:latin typeface="Bookman Old Style" pitchFamily="18" charset="0"/>
              <a:cs typeface="Times New Roman" pitchFamily="18" charset="0"/>
            </a:endParaRPr>
          </a:p>
          <a:p>
            <a:pPr marL="285750" indent="-285750">
              <a:lnSpc>
                <a:spcPct val="150000"/>
              </a:lnSpc>
              <a:buBlip>
                <a:blip r:embed="rId3"/>
              </a:buBlip>
            </a:pPr>
            <a:r>
              <a:rPr lang="en-US" sz="2800" dirty="0">
                <a:solidFill>
                  <a:srgbClr val="00B050"/>
                </a:solidFill>
                <a:latin typeface="Bookman Old Style" pitchFamily="18" charset="0"/>
                <a:cs typeface="Times New Roman" pitchFamily="18" charset="0"/>
              </a:rPr>
              <a:t>Extending risk coverage </a:t>
            </a:r>
            <a:r>
              <a:rPr lang="en-US" sz="2800" dirty="0" smtClean="0">
                <a:solidFill>
                  <a:srgbClr val="00B050"/>
                </a:solidFill>
                <a:latin typeface="Bookman Old Style" pitchFamily="18" charset="0"/>
                <a:cs typeface="Times New Roman" pitchFamily="18" charset="0"/>
              </a:rPr>
              <a:t>to…. </a:t>
            </a:r>
          </a:p>
          <a:p>
            <a:endParaRPr lang="en-US" sz="2600" dirty="0" smtClean="0">
              <a:solidFill>
                <a:srgbClr val="00B050"/>
              </a:solidFill>
              <a:latin typeface="Bookman Old Style" pitchFamily="18" charset="0"/>
              <a:cs typeface="Times New Roman" pitchFamily="18" charset="0"/>
            </a:endParaRPr>
          </a:p>
          <a:p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5721042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D:\suri Ph.D\images (1)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85800" y="685800"/>
            <a:ext cx="7848600" cy="60785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Blip>
                <a:blip r:embed="rId3"/>
              </a:buBlip>
            </a:pPr>
            <a:r>
              <a:rPr lang="en-IN" sz="2400" dirty="0">
                <a:latin typeface="Bookman Old Style" pitchFamily="18" charset="0"/>
                <a:cs typeface="Times New Roman" pitchFamily="18" charset="0"/>
              </a:rPr>
              <a:t>Payment up to 25 per cent of likely claims in advance </a:t>
            </a:r>
            <a:endParaRPr lang="en-IN" sz="2400" dirty="0" smtClean="0">
              <a:latin typeface="Bookman Old Style" pitchFamily="18" charset="0"/>
              <a:cs typeface="Times New Roman" pitchFamily="18" charset="0"/>
            </a:endParaRPr>
          </a:p>
          <a:p>
            <a:pPr>
              <a:lnSpc>
                <a:spcPct val="200000"/>
              </a:lnSpc>
            </a:pPr>
            <a:endParaRPr lang="en-IN" sz="2400" dirty="0">
              <a:solidFill>
                <a:schemeClr val="accent2"/>
              </a:solidFill>
              <a:latin typeface="Bookman Old Style" pitchFamily="18" charset="0"/>
              <a:cs typeface="Times New Roman" pitchFamily="18" charset="0"/>
            </a:endParaRPr>
          </a:p>
          <a:p>
            <a:pPr marL="285750" indent="-285750">
              <a:lnSpc>
                <a:spcPct val="200000"/>
              </a:lnSpc>
              <a:buBlip>
                <a:blip r:embed="rId3"/>
              </a:buBlip>
            </a:pPr>
            <a:r>
              <a:rPr lang="en-IN" sz="2400" dirty="0">
                <a:solidFill>
                  <a:srgbClr val="FF0000"/>
                </a:solidFill>
                <a:latin typeface="Bookman Old Style" pitchFamily="18" charset="0"/>
                <a:cs typeface="Times New Roman" pitchFamily="18" charset="0"/>
              </a:rPr>
              <a:t>Indemnity levels of 70 , 80 and 90 per cent </a:t>
            </a:r>
            <a:r>
              <a:rPr lang="en-IN" sz="2400" dirty="0" smtClean="0">
                <a:solidFill>
                  <a:srgbClr val="FF0000"/>
                </a:solidFill>
                <a:latin typeface="Bookman Old Style" pitchFamily="18" charset="0"/>
                <a:cs typeface="Times New Roman" pitchFamily="18" charset="0"/>
              </a:rPr>
              <a:t>respectively</a:t>
            </a:r>
          </a:p>
          <a:p>
            <a:pPr>
              <a:lnSpc>
                <a:spcPct val="200000"/>
              </a:lnSpc>
            </a:pPr>
            <a:endParaRPr lang="en-IN" sz="2400" dirty="0">
              <a:solidFill>
                <a:srgbClr val="00B0F0"/>
              </a:solidFill>
              <a:latin typeface="Bookman Old Style" pitchFamily="18" charset="0"/>
              <a:cs typeface="Times New Roman" pitchFamily="18" charset="0"/>
            </a:endParaRPr>
          </a:p>
          <a:p>
            <a:pPr marL="342900" indent="-342900" algn="just" fontAlgn="auto">
              <a:lnSpc>
                <a:spcPct val="200000"/>
              </a:lnSpc>
              <a:spcBef>
                <a:spcPts val="600"/>
              </a:spcBef>
              <a:spcAft>
                <a:spcPts val="0"/>
              </a:spcAft>
              <a:buBlip>
                <a:blip r:embed="rId3"/>
              </a:buBlip>
              <a:defRPr/>
            </a:pPr>
            <a:r>
              <a:rPr lang="en-IN" sz="2400" dirty="0">
                <a:solidFill>
                  <a:srgbClr val="002060"/>
                </a:solidFill>
                <a:latin typeface="Bookman Old Style" pitchFamily="18" charset="0"/>
                <a:cs typeface="Times New Roman" pitchFamily="18" charset="0"/>
              </a:rPr>
              <a:t>Increasing subsidy in premium up to 75 per cent</a:t>
            </a:r>
          </a:p>
          <a:p>
            <a:pPr>
              <a:lnSpc>
                <a:spcPct val="200000"/>
              </a:lnSpc>
            </a:pPr>
            <a:endParaRPr lang="en-US" sz="2400" dirty="0">
              <a:solidFill>
                <a:srgbClr val="002060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289047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 descr="J:\slide design\842_exampl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620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457200" y="2028885"/>
            <a:ext cx="8001000" cy="452431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342900" indent="-342900" algn="just">
              <a:lnSpc>
                <a:spcPct val="150000"/>
              </a:lnSpc>
              <a:defRPr/>
            </a:pPr>
            <a:r>
              <a:rPr lang="en-US" sz="2400" b="1" u="sng" dirty="0">
                <a:solidFill>
                  <a:srgbClr val="000099"/>
                </a:solidFill>
                <a:latin typeface="Bookman Old Style" pitchFamily="18" charset="0"/>
                <a:cs typeface="Times New Roman" pitchFamily="18" charset="0"/>
              </a:rPr>
              <a:t>Achievements</a:t>
            </a:r>
            <a:r>
              <a:rPr lang="en-US" sz="2400" b="1" u="sng" dirty="0" smtClean="0">
                <a:solidFill>
                  <a:srgbClr val="000099"/>
                </a:solidFill>
                <a:latin typeface="Bookman Old Style" pitchFamily="18" charset="0"/>
                <a:cs typeface="Times New Roman" pitchFamily="18" charset="0"/>
              </a:rPr>
              <a:t>:</a:t>
            </a:r>
            <a:endParaRPr lang="en-US" sz="2400" b="1" u="sng" dirty="0">
              <a:solidFill>
                <a:srgbClr val="003300"/>
              </a:solidFill>
              <a:latin typeface="Bookman Old Style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Tx/>
              <a:buBlip>
                <a:blip r:embed="rId3"/>
              </a:buBlip>
              <a:defRPr/>
            </a:pPr>
            <a:r>
              <a:rPr lang="en-US" sz="2400" b="1" dirty="0">
                <a:solidFill>
                  <a:srgbClr val="333300"/>
                </a:solidFill>
                <a:latin typeface="Bookman Old Style" pitchFamily="18" charset="0"/>
                <a:cs typeface="Times New Roman" pitchFamily="18" charset="0"/>
              </a:rPr>
              <a:t>Coverage: Selected District of 18 </a:t>
            </a:r>
            <a:r>
              <a:rPr lang="en-US" sz="2400" b="1" dirty="0" smtClean="0">
                <a:solidFill>
                  <a:srgbClr val="333300"/>
                </a:solidFill>
                <a:latin typeface="Bookman Old Style" pitchFamily="18" charset="0"/>
                <a:cs typeface="Times New Roman" pitchFamily="18" charset="0"/>
              </a:rPr>
              <a:t>states/UT’s</a:t>
            </a:r>
          </a:p>
          <a:p>
            <a:pPr marL="342900" indent="-342900" algn="just">
              <a:lnSpc>
                <a:spcPct val="150000"/>
              </a:lnSpc>
              <a:buFontTx/>
              <a:buBlip>
                <a:blip r:embed="rId3"/>
              </a:buBlip>
              <a:defRPr/>
            </a:pPr>
            <a:endParaRPr lang="en-US" sz="2400" b="1" dirty="0">
              <a:solidFill>
                <a:srgbClr val="333300"/>
              </a:solidFill>
              <a:latin typeface="Bookman Old Style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Tx/>
              <a:buBlip>
                <a:blip r:embed="rId3"/>
              </a:buBlip>
              <a:defRPr/>
            </a:pPr>
            <a:r>
              <a:rPr lang="en-US" sz="2400" b="1" dirty="0">
                <a:solidFill>
                  <a:srgbClr val="333300"/>
                </a:solidFill>
                <a:latin typeface="Bookman Old Style" pitchFamily="18" charset="0"/>
                <a:cs typeface="Times New Roman" pitchFamily="18" charset="0"/>
              </a:rPr>
              <a:t>Farmers Insured: 75.03 </a:t>
            </a:r>
            <a:r>
              <a:rPr lang="en-US" sz="2400" b="1" dirty="0" smtClean="0">
                <a:solidFill>
                  <a:srgbClr val="333300"/>
                </a:solidFill>
                <a:latin typeface="Bookman Old Style" pitchFamily="18" charset="0"/>
                <a:cs typeface="Times New Roman" pitchFamily="18" charset="0"/>
              </a:rPr>
              <a:t>lakhs</a:t>
            </a:r>
          </a:p>
          <a:p>
            <a:pPr marL="342900" indent="-342900" algn="just">
              <a:lnSpc>
                <a:spcPct val="150000"/>
              </a:lnSpc>
              <a:buFontTx/>
              <a:buBlip>
                <a:blip r:embed="rId3"/>
              </a:buBlip>
              <a:defRPr/>
            </a:pPr>
            <a:endParaRPr lang="en-US" sz="2400" b="1" dirty="0">
              <a:solidFill>
                <a:srgbClr val="333300"/>
              </a:solidFill>
              <a:latin typeface="Bookman Old Style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Tx/>
              <a:buBlip>
                <a:blip r:embed="rId3"/>
              </a:buBlip>
              <a:defRPr/>
            </a:pPr>
            <a:r>
              <a:rPr lang="en-US" sz="2400" b="1" dirty="0">
                <a:solidFill>
                  <a:srgbClr val="333300"/>
                </a:solidFill>
                <a:latin typeface="Bookman Old Style" pitchFamily="18" charset="0"/>
                <a:cs typeface="Times New Roman" pitchFamily="18" charset="0"/>
              </a:rPr>
              <a:t>Premium: Rs. 1935.86 </a:t>
            </a:r>
            <a:r>
              <a:rPr lang="en-US" sz="2400" b="1" dirty="0" err="1" smtClean="0">
                <a:solidFill>
                  <a:srgbClr val="333300"/>
                </a:solidFill>
                <a:latin typeface="Bookman Old Style" pitchFamily="18" charset="0"/>
                <a:cs typeface="Times New Roman" pitchFamily="18" charset="0"/>
              </a:rPr>
              <a:t>Crores</a:t>
            </a:r>
            <a:endParaRPr lang="en-US" sz="2400" b="1" dirty="0" smtClean="0">
              <a:solidFill>
                <a:srgbClr val="333300"/>
              </a:solidFill>
              <a:latin typeface="Bookman Old Style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Tx/>
              <a:buBlip>
                <a:blip r:embed="rId3"/>
              </a:buBlip>
              <a:defRPr/>
            </a:pPr>
            <a:endParaRPr lang="en-US" sz="2400" b="1" dirty="0">
              <a:solidFill>
                <a:srgbClr val="333300"/>
              </a:solidFill>
              <a:latin typeface="Bookman Old Style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Tx/>
              <a:buBlip>
                <a:blip r:embed="rId3"/>
              </a:buBlip>
              <a:defRPr/>
            </a:pPr>
            <a:r>
              <a:rPr lang="en-US" sz="2400" b="1" dirty="0">
                <a:solidFill>
                  <a:srgbClr val="333300"/>
                </a:solidFill>
                <a:latin typeface="Bookman Old Style" pitchFamily="18" charset="0"/>
                <a:cs typeface="Times New Roman" pitchFamily="18" charset="0"/>
              </a:rPr>
              <a:t>Claims: Rs.1465.75 Crores</a:t>
            </a:r>
          </a:p>
        </p:txBody>
      </p:sp>
      <p:sp>
        <p:nvSpPr>
          <p:cNvPr id="5" name="Rectangle 4"/>
          <p:cNvSpPr/>
          <p:nvPr/>
        </p:nvSpPr>
        <p:spPr>
          <a:xfrm>
            <a:off x="304800" y="381002"/>
            <a:ext cx="8610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altLang="en-US" sz="2400" b="1" dirty="0">
                <a:solidFill>
                  <a:srgbClr val="002060"/>
                </a:solidFill>
                <a:latin typeface="Bookman Old Style" pitchFamily="18" charset="0"/>
                <a:cs typeface="Times New Roman" panose="02020603050405020304" pitchFamily="18" charset="0"/>
              </a:rPr>
              <a:t>Modified National Agricultural Insurance Scheme (MNAIS) </a:t>
            </a:r>
            <a:endParaRPr lang="en-IN" altLang="en-US" sz="2400" b="1" dirty="0" smtClean="0">
              <a:solidFill>
                <a:srgbClr val="002060"/>
              </a:solidFill>
              <a:latin typeface="Bookman Old Style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IN" altLang="en-US" sz="2400" b="1" dirty="0" smtClean="0">
                <a:solidFill>
                  <a:schemeClr val="bg1"/>
                </a:solidFill>
                <a:latin typeface="Bookman Old Style" pitchFamily="18" charset="0"/>
                <a:cs typeface="Times New Roman" panose="02020603050405020304" pitchFamily="18" charset="0"/>
              </a:rPr>
              <a:t>from </a:t>
            </a:r>
            <a:r>
              <a:rPr lang="en-IN" altLang="en-US" sz="2400" b="1" dirty="0">
                <a:solidFill>
                  <a:schemeClr val="bg1"/>
                </a:solidFill>
                <a:latin typeface="Bookman Old Style" pitchFamily="18" charset="0"/>
                <a:cs typeface="Times New Roman" panose="02020603050405020304" pitchFamily="18" charset="0"/>
              </a:rPr>
              <a:t>2010 to 2013-14</a:t>
            </a:r>
            <a:endParaRPr lang="en-US" sz="2400" dirty="0">
              <a:solidFill>
                <a:schemeClr val="bg1"/>
              </a:solidFill>
              <a:latin typeface="Bookman Old Style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2" descr="C:\Users\Chandramohan\Desktop\shilpa\slides\shivering_line_3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099" y="1076425"/>
            <a:ext cx="7315200" cy="6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00058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914400"/>
          </a:xfr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alt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Performance of different Insurance schemes </a:t>
            </a:r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1244020969"/>
              </p:ext>
            </p:extLst>
          </p:nvPr>
        </p:nvGraphicFramePr>
        <p:xfrm>
          <a:off x="4876800" y="1752600"/>
          <a:ext cx="3886200" cy="36975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itle 1"/>
          <p:cNvSpPr txBox="1">
            <a:spLocks/>
          </p:cNvSpPr>
          <p:nvPr/>
        </p:nvSpPr>
        <p:spPr bwMode="auto">
          <a:xfrm>
            <a:off x="914400" y="1331686"/>
            <a:ext cx="3124200" cy="304800"/>
          </a:xfrm>
          <a:prstGeom prst="rect">
            <a:avLst/>
          </a:prstGeom>
          <a:solidFill>
            <a:schemeClr val="bg1"/>
          </a:solidFill>
          <a:ln w="9525">
            <a:solidFill>
              <a:srgbClr val="003300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en-US" sz="20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Coverage of Farmers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5257800" y="1295400"/>
            <a:ext cx="3124200" cy="304800"/>
          </a:xfrm>
          <a:prstGeom prst="rect">
            <a:avLst/>
          </a:prstGeom>
          <a:solidFill>
            <a:schemeClr val="bg1"/>
          </a:solidFill>
          <a:ln w="9525">
            <a:solidFill>
              <a:srgbClr val="003300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en-US" sz="20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Coverage of Area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>
            <a:off x="457200" y="5715000"/>
            <a:ext cx="8305800" cy="685800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solidFill>
              <a:srgbClr val="003300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en-US" sz="1600" b="1" dirty="0">
                <a:latin typeface="Times New Roman" pitchFamily="18" charset="0"/>
                <a:ea typeface="+mj-ea"/>
                <a:cs typeface="Times New Roman" pitchFamily="18" charset="0"/>
              </a:rPr>
              <a:t>Report of  the committee to Review the implementation of crop insurance schemes in India, </a:t>
            </a:r>
            <a:r>
              <a:rPr lang="en-US" sz="16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Ministry of Agriculture, GOI</a:t>
            </a:r>
            <a:r>
              <a:rPr lang="en-US" sz="1600" b="1" dirty="0">
                <a:latin typeface="Times New Roman" pitchFamily="18" charset="0"/>
                <a:ea typeface="+mj-ea"/>
                <a:cs typeface="Times New Roman" pitchFamily="18" charset="0"/>
              </a:rPr>
              <a:t>, 2014</a:t>
            </a:r>
          </a:p>
        </p:txBody>
      </p:sp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1687609492"/>
              </p:ext>
            </p:extLst>
          </p:nvPr>
        </p:nvGraphicFramePr>
        <p:xfrm>
          <a:off x="533400" y="1752600"/>
          <a:ext cx="4191000" cy="365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36275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J:\slide design\842_exampl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620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715962"/>
          </a:xfrm>
        </p:spPr>
        <p:txBody>
          <a:bodyPr>
            <a:noAutofit/>
          </a:bodyPr>
          <a:lstStyle/>
          <a:p>
            <a:pPr algn="just"/>
            <a:r>
              <a:rPr lang="en-US" sz="2800" b="1" dirty="0" smtClean="0">
                <a:solidFill>
                  <a:srgbClr val="002060"/>
                </a:solidFill>
                <a:latin typeface="Bookman Old Style" pitchFamily="18" charset="0"/>
                <a:cs typeface="Times New Roman" panose="02020603050405020304" pitchFamily="18" charset="0"/>
              </a:rPr>
              <a:t>Coverage of crops in all schemes</a:t>
            </a:r>
            <a:endParaRPr lang="en-US" sz="2800" b="1" dirty="0">
              <a:solidFill>
                <a:srgbClr val="002060"/>
              </a:solidFill>
              <a:latin typeface="Bookman Old Style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4866414"/>
              </p:ext>
            </p:extLst>
          </p:nvPr>
        </p:nvGraphicFramePr>
        <p:xfrm>
          <a:off x="304802" y="1310640"/>
          <a:ext cx="8458201" cy="48615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914400"/>
                <a:gridCol w="1676400"/>
                <a:gridCol w="1981200"/>
                <a:gridCol w="1905000"/>
                <a:gridCol w="1981201"/>
              </a:tblGrid>
              <a:tr h="0">
                <a:tc>
                  <a:txBody>
                    <a:bodyPr/>
                    <a:lstStyle/>
                    <a:p>
                      <a:r>
                        <a:rPr lang="en-US" sz="1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Sl. No.</a:t>
                      </a:r>
                      <a:endParaRPr lang="en-US" sz="19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Crops</a:t>
                      </a:r>
                      <a:endParaRPr lang="en-US" sz="19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Gross area </a:t>
                      </a:r>
                    </a:p>
                    <a:p>
                      <a:pPr algn="ctr"/>
                      <a:r>
                        <a:rPr lang="en-US" sz="1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9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Mha</a:t>
                      </a:r>
                      <a:r>
                        <a:rPr lang="en-US" sz="1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9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Insured area (</a:t>
                      </a:r>
                      <a:r>
                        <a:rPr lang="en-US" sz="19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Mha</a:t>
                      </a:r>
                      <a:r>
                        <a:rPr lang="en-US" sz="1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9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Insurance coverage</a:t>
                      </a:r>
                      <a:r>
                        <a:rPr lang="en-US" sz="19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(%)</a:t>
                      </a:r>
                      <a:endParaRPr lang="en-US" sz="19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Paddy</a:t>
                      </a:r>
                      <a:endParaRPr kumimoji="0" lang="en-US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42.76</a:t>
                      </a:r>
                      <a:endParaRPr kumimoji="0" lang="en-US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10.02</a:t>
                      </a:r>
                      <a:endParaRPr kumimoji="0" lang="en-US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23.43</a:t>
                      </a:r>
                      <a:endParaRPr lang="en-US" sz="19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Wheat</a:t>
                      </a:r>
                      <a:endParaRPr lang="en-US" sz="19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30.50</a:t>
                      </a:r>
                      <a:endParaRPr lang="en-US" sz="19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7.74</a:t>
                      </a:r>
                      <a:endParaRPr lang="en-US" sz="19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25.39</a:t>
                      </a:r>
                      <a:endParaRPr lang="en-US" sz="19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9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Coarse grains</a:t>
                      </a:r>
                      <a:endParaRPr lang="en-US" sz="19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25.15</a:t>
                      </a:r>
                      <a:endParaRPr lang="en-US" sz="19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5.95</a:t>
                      </a:r>
                      <a:endParaRPr lang="en-US" sz="19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22.89</a:t>
                      </a:r>
                      <a:endParaRPr lang="en-US" sz="19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9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Sugarcane</a:t>
                      </a:r>
                      <a:endParaRPr lang="en-US" sz="19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5.44</a:t>
                      </a:r>
                      <a:endParaRPr lang="en-US" sz="19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0.15</a:t>
                      </a:r>
                      <a:endParaRPr lang="en-US" sz="19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2.67</a:t>
                      </a:r>
                      <a:endParaRPr lang="en-US" sz="19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9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Cotton</a:t>
                      </a:r>
                      <a:endParaRPr lang="en-US" sz="19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11.90</a:t>
                      </a:r>
                      <a:endParaRPr lang="en-US" sz="19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1.53</a:t>
                      </a:r>
                      <a:endParaRPr lang="en-US" sz="19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12.92</a:t>
                      </a:r>
                      <a:endParaRPr lang="en-US" sz="19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9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Jute and Mesta</a:t>
                      </a:r>
                      <a:endParaRPr lang="en-US" sz="19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0.85</a:t>
                      </a:r>
                      <a:endParaRPr lang="en-US" sz="19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0.07</a:t>
                      </a:r>
                      <a:endParaRPr lang="en-US" sz="19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8.18</a:t>
                      </a:r>
                      <a:endParaRPr lang="en-US" sz="19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9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Oilseeds</a:t>
                      </a:r>
                      <a:endParaRPr lang="en-US" sz="19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29.10</a:t>
                      </a:r>
                      <a:endParaRPr lang="en-US" sz="19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10.43</a:t>
                      </a:r>
                      <a:endParaRPr lang="en-US" sz="19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35.84</a:t>
                      </a:r>
                      <a:endParaRPr lang="en-US" sz="19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19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Pulses</a:t>
                      </a:r>
                      <a:endParaRPr lang="en-US" sz="1900" b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21.96</a:t>
                      </a:r>
                      <a:endParaRPr lang="en-US" sz="19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5.77</a:t>
                      </a:r>
                      <a:endParaRPr lang="en-US" sz="19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26.27</a:t>
                      </a:r>
                      <a:endParaRPr lang="en-US" sz="19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kumimoji="0" lang="en-US" sz="1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Vegetables</a:t>
                      </a:r>
                      <a:endParaRPr lang="en-US" sz="19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5.51</a:t>
                      </a:r>
                      <a:endParaRPr lang="en-US" sz="19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2.09</a:t>
                      </a:r>
                      <a:endParaRPr lang="en-US" sz="19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37.99</a:t>
                      </a:r>
                      <a:endParaRPr lang="en-US" sz="19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kumimoji="0" lang="en-US" sz="1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Fruits</a:t>
                      </a:r>
                      <a:endParaRPr lang="en-US" sz="19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3.77</a:t>
                      </a:r>
                      <a:endParaRPr lang="en-US" sz="19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0.21</a:t>
                      </a:r>
                      <a:endParaRPr lang="en-US" sz="19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5.58</a:t>
                      </a:r>
                      <a:endParaRPr lang="en-US" sz="19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kumimoji="0" lang="en-US" sz="19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kumimoji="0" lang="en-US" sz="1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n-US" sz="19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194.40</a:t>
                      </a:r>
                      <a:endParaRPr lang="en-US" sz="19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45.34</a:t>
                      </a:r>
                      <a:endParaRPr lang="en-US" sz="19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23.32</a:t>
                      </a:r>
                      <a:endParaRPr lang="en-US" sz="19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152400" y="6260068"/>
            <a:ext cx="8839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Source: Ministry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Agriculture, Co-operation &amp; Farmers 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Welfare,  Government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India</a:t>
            </a:r>
          </a:p>
        </p:txBody>
      </p:sp>
    </p:spTree>
    <p:extLst>
      <p:ext uri="{BB962C8B-B14F-4D97-AF65-F5344CB8AC3E}">
        <p14:creationId xmlns:p14="http://schemas.microsoft.com/office/powerpoint/2010/main" val="1205979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J:\slide design\842_exampl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620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715962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Bookman Old Style" pitchFamily="18" charset="0"/>
                <a:cs typeface="Times New Roman" panose="02020603050405020304" pitchFamily="18" charset="0"/>
              </a:rPr>
              <a:t>Coverage of States in all schemes</a:t>
            </a:r>
            <a:endParaRPr lang="en-US" sz="2800" b="1" dirty="0">
              <a:solidFill>
                <a:schemeClr val="bg1"/>
              </a:solidFill>
              <a:latin typeface="Bookman Old Style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4858015"/>
              </p:ext>
            </p:extLst>
          </p:nvPr>
        </p:nvGraphicFramePr>
        <p:xfrm>
          <a:off x="457200" y="1295400"/>
          <a:ext cx="8382000" cy="48768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906162"/>
                <a:gridCol w="1661297"/>
                <a:gridCol w="1963351"/>
                <a:gridCol w="1887838"/>
                <a:gridCol w="1963352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Sl. No.</a:t>
                      </a:r>
                      <a:endParaRPr lang="en-US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States</a:t>
                      </a:r>
                      <a:endParaRPr lang="en-US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Gross cropped area (</a:t>
                      </a:r>
                      <a:r>
                        <a:rPr lang="en-US" sz="20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Mha</a:t>
                      </a:r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Insured area (</a:t>
                      </a:r>
                      <a:r>
                        <a:rPr lang="en-US" sz="20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Mha</a:t>
                      </a:r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Insurance coverage</a:t>
                      </a:r>
                      <a:r>
                        <a:rPr lang="en-US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(%)</a:t>
                      </a:r>
                      <a:endParaRPr lang="en-US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Rajasthan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23.95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11.91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49.70</a:t>
                      </a:r>
                      <a:endParaRPr lang="en-US" sz="2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Bihar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7.78</a:t>
                      </a:r>
                      <a:endParaRPr lang="en-US" sz="2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3.74</a:t>
                      </a:r>
                      <a:endParaRPr lang="en-US" sz="2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48.02</a:t>
                      </a:r>
                      <a:endParaRPr lang="en-US" sz="2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Madhya Pradesh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23.13</a:t>
                      </a:r>
                      <a:endParaRPr lang="en-US" sz="2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10.62</a:t>
                      </a:r>
                      <a:endParaRPr lang="en-US" sz="2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45.91</a:t>
                      </a:r>
                      <a:endParaRPr lang="en-US" sz="2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20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Maharashtra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21.87</a:t>
                      </a:r>
                      <a:endParaRPr lang="en-US" sz="2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4.87</a:t>
                      </a:r>
                      <a:endParaRPr lang="en-US" sz="2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22.26</a:t>
                      </a:r>
                      <a:endParaRPr lang="en-US" sz="2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20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Karnataka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11.75</a:t>
                      </a:r>
                      <a:endParaRPr lang="en-US" sz="2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1.44</a:t>
                      </a:r>
                      <a:endParaRPr lang="en-US" sz="2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12.25</a:t>
                      </a:r>
                      <a:endParaRPr lang="en-US" sz="2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20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Gujarat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12.60</a:t>
                      </a:r>
                      <a:endParaRPr lang="en-US" sz="2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1.39</a:t>
                      </a:r>
                      <a:endParaRPr lang="en-US" sz="2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11.02</a:t>
                      </a:r>
                      <a:endParaRPr lang="en-US" sz="2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20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Uttar Pradesh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25.82</a:t>
                      </a:r>
                      <a:endParaRPr lang="en-US" sz="2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2.05</a:t>
                      </a:r>
                      <a:endParaRPr lang="en-US" sz="2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7.95</a:t>
                      </a:r>
                      <a:endParaRPr lang="en-US" sz="2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20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Andhra Pradesh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13.65</a:t>
                      </a:r>
                      <a:endParaRPr lang="en-US" sz="2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0.54</a:t>
                      </a:r>
                      <a:endParaRPr lang="en-US" sz="2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3.96</a:t>
                      </a:r>
                      <a:endParaRPr lang="en-US" sz="2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All India</a:t>
                      </a:r>
                      <a:endParaRPr lang="en-US" sz="20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194.40</a:t>
                      </a:r>
                      <a:endParaRPr lang="en-US" sz="2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45.34</a:t>
                      </a:r>
                      <a:endParaRPr lang="en-US" sz="2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23.32</a:t>
                      </a:r>
                      <a:endParaRPr lang="en-US" sz="2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152400" y="6273840"/>
            <a:ext cx="8839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Source: Ministry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Agriculture, Co-operation &amp; Farmers 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Welfare,  Government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India</a:t>
            </a:r>
          </a:p>
        </p:txBody>
      </p:sp>
    </p:spTree>
    <p:extLst>
      <p:ext uri="{BB962C8B-B14F-4D97-AF65-F5344CB8AC3E}">
        <p14:creationId xmlns:p14="http://schemas.microsoft.com/office/powerpoint/2010/main" val="2105863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45</a:t>
            </a:fld>
            <a:endParaRPr lang="en-US"/>
          </a:p>
        </p:txBody>
      </p:sp>
      <p:pic>
        <p:nvPicPr>
          <p:cNvPr id="1026" name="Picture 2" descr="https://gurukulharda.files.wordpress.com/2016/01/pradhan-mantri-fasal-bima-yojan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76201"/>
            <a:ext cx="4724400" cy="2819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1.bp.blogspot.com/-8Pa2iWgGGd0/VrYZElXnZcI/AAAAAAAAAOc/Y3BHd8p2Azo/s1600/PRADHAN%2BMANTRI%2BFASAL%2BBIMA%2BYOJANA%2B%2528PMFBY%252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80976"/>
            <a:ext cx="3810000" cy="2714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sarkariyojna.co.in/wp-content/uploads/2016/02/pradhan-mantri-fasal-bima-yojan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429000"/>
            <a:ext cx="4648200" cy="335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pbs.twimg.com/media/Cb9i73OW8AAH-TL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476968"/>
            <a:ext cx="3810000" cy="3304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743201" y="2895700"/>
            <a:ext cx="3166572" cy="52216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00B0F0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 vert="wordArtVert" wrap="square" rtlCol="0" anchor="ctr">
            <a:spAutoFit/>
          </a:bodyPr>
          <a:lstStyle/>
          <a:p>
            <a:pPr algn="ctr"/>
            <a:r>
              <a:rPr lang="en-US" sz="36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PMFBY</a:t>
            </a:r>
            <a:endParaRPr lang="en-US" sz="36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3679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J:\slide design\842_exampl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0" y="0"/>
            <a:ext cx="2286000" cy="1219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angle 3"/>
          <p:cNvSpPr/>
          <p:nvPr/>
        </p:nvSpPr>
        <p:spPr>
          <a:xfrm>
            <a:off x="685800" y="1447800"/>
            <a:ext cx="7772400" cy="523111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FontTx/>
              <a:buBlip>
                <a:blip r:embed="rId4"/>
              </a:buBlip>
              <a:defRPr/>
            </a:pPr>
            <a:r>
              <a:rPr lang="en-US" sz="2400" dirty="0" smtClean="0">
                <a:solidFill>
                  <a:srgbClr val="000099"/>
                </a:solidFill>
                <a:latin typeface="Bookman Old Style" pitchFamily="18" charset="0"/>
                <a:cs typeface="Times New Roman" pitchFamily="18" charset="0"/>
              </a:rPr>
              <a:t>13</a:t>
            </a:r>
            <a:r>
              <a:rPr lang="en-US" sz="2400" baseline="30000" dirty="0" smtClean="0">
                <a:solidFill>
                  <a:srgbClr val="000099"/>
                </a:solidFill>
                <a:latin typeface="Bookman Old Style" pitchFamily="18" charset="0"/>
                <a:cs typeface="Times New Roman" pitchFamily="18" charset="0"/>
              </a:rPr>
              <a:t>th</a:t>
            </a:r>
            <a:r>
              <a:rPr lang="en-US" sz="2400" dirty="0" smtClean="0">
                <a:solidFill>
                  <a:srgbClr val="000099"/>
                </a:solidFill>
                <a:latin typeface="Bookman Old Style" pitchFamily="18" charset="0"/>
                <a:cs typeface="Times New Roman" pitchFamily="18" charset="0"/>
              </a:rPr>
              <a:t> </a:t>
            </a:r>
            <a:r>
              <a:rPr lang="en-US" sz="2400" dirty="0">
                <a:solidFill>
                  <a:srgbClr val="000099"/>
                </a:solidFill>
                <a:latin typeface="Bookman Old Style" pitchFamily="18" charset="0"/>
                <a:cs typeface="Times New Roman" pitchFamily="18" charset="0"/>
              </a:rPr>
              <a:t>January </a:t>
            </a:r>
            <a:r>
              <a:rPr lang="en-US" sz="2400" dirty="0" smtClean="0">
                <a:solidFill>
                  <a:srgbClr val="000099"/>
                </a:solidFill>
                <a:latin typeface="Bookman Old Style" pitchFamily="18" charset="0"/>
                <a:cs typeface="Times New Roman" pitchFamily="18" charset="0"/>
              </a:rPr>
              <a:t>2016 </a:t>
            </a:r>
          </a:p>
          <a:p>
            <a:pPr marL="342900" indent="-342900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FontTx/>
              <a:buBlip>
                <a:blip r:embed="rId4"/>
              </a:buBlip>
              <a:defRPr/>
            </a:pPr>
            <a:r>
              <a:rPr lang="en-US" sz="2400" dirty="0" smtClean="0">
                <a:solidFill>
                  <a:srgbClr val="000099"/>
                </a:solidFill>
                <a:latin typeface="Bookman Old Style" pitchFamily="18" charset="0"/>
                <a:cs typeface="Times New Roman" pitchFamily="18" charset="0"/>
              </a:rPr>
              <a:t>April 1, 2016</a:t>
            </a:r>
            <a:endParaRPr lang="en-US" sz="2400" dirty="0">
              <a:solidFill>
                <a:srgbClr val="000099"/>
              </a:solidFill>
              <a:latin typeface="Bookman Old Style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FontTx/>
              <a:buBlip>
                <a:blip r:embed="rId4"/>
              </a:buBlip>
              <a:defRPr/>
            </a:pPr>
            <a:r>
              <a:rPr lang="en-US" sz="2400" dirty="0" smtClean="0">
                <a:solidFill>
                  <a:srgbClr val="FF0000"/>
                </a:solidFill>
                <a:latin typeface="Bookman Old Style" pitchFamily="18" charset="0"/>
                <a:cs typeface="Times New Roman" pitchFamily="18" charset="0"/>
              </a:rPr>
              <a:t>NAIS </a:t>
            </a:r>
            <a:r>
              <a:rPr lang="en-US" sz="2400" dirty="0">
                <a:solidFill>
                  <a:srgbClr val="FF0000"/>
                </a:solidFill>
                <a:latin typeface="Bookman Old Style" pitchFamily="18" charset="0"/>
                <a:cs typeface="Times New Roman" pitchFamily="18" charset="0"/>
              </a:rPr>
              <a:t>and MNAIS</a:t>
            </a:r>
          </a:p>
          <a:p>
            <a:pPr marL="342900" indent="-342900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FontTx/>
              <a:buBlip>
                <a:blip r:embed="rId4"/>
              </a:buBlip>
              <a:defRPr/>
            </a:pPr>
            <a:r>
              <a:rPr lang="en-US" sz="2400" dirty="0" smtClean="0">
                <a:solidFill>
                  <a:srgbClr val="000099"/>
                </a:solidFill>
                <a:latin typeface="Bookman Old Style" pitchFamily="18" charset="0"/>
                <a:cs typeface="Times New Roman" pitchFamily="18" charset="0"/>
              </a:rPr>
              <a:t>‘Minimum Premium’, ‘Maximum Insurance’ </a:t>
            </a:r>
            <a:r>
              <a:rPr lang="en-US" sz="2400" dirty="0">
                <a:solidFill>
                  <a:srgbClr val="000099"/>
                </a:solidFill>
                <a:latin typeface="Bookman Old Style" pitchFamily="18" charset="0"/>
                <a:cs typeface="Times New Roman" pitchFamily="18" charset="0"/>
              </a:rPr>
              <a:t>for farmers </a:t>
            </a:r>
          </a:p>
          <a:p>
            <a:pPr marL="342900" indent="-342900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FontTx/>
              <a:buBlip>
                <a:blip r:embed="rId4"/>
              </a:buBlip>
              <a:defRPr/>
            </a:pPr>
            <a:r>
              <a:rPr lang="en-US" sz="2400" dirty="0">
                <a:solidFill>
                  <a:srgbClr val="FF0000"/>
                </a:solidFill>
                <a:latin typeface="Bookman Old Style" pitchFamily="18" charset="0"/>
                <a:cs typeface="Times New Roman" pitchFamily="18" charset="0"/>
              </a:rPr>
              <a:t>Remote sensing technology, smart phones and drones </a:t>
            </a:r>
            <a:endParaRPr lang="en-US" sz="2400" dirty="0" smtClean="0">
              <a:solidFill>
                <a:srgbClr val="FF0000"/>
              </a:solidFill>
              <a:latin typeface="Bookman Old Style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FontTx/>
              <a:buBlip>
                <a:blip r:embed="rId4"/>
              </a:buBlip>
              <a:defRPr/>
            </a:pPr>
            <a:r>
              <a:rPr lang="en-US" sz="2400" dirty="0" smtClean="0">
                <a:solidFill>
                  <a:srgbClr val="000099"/>
                </a:solidFill>
                <a:latin typeface="Bookman Old Style" pitchFamily="18" charset="0"/>
                <a:cs typeface="Times New Roman" pitchFamily="18" charset="0"/>
              </a:rPr>
              <a:t>25 per cent </a:t>
            </a:r>
            <a:r>
              <a:rPr lang="en-US" sz="2400" dirty="0">
                <a:solidFill>
                  <a:srgbClr val="000099"/>
                </a:solidFill>
                <a:latin typeface="Bookman Old Style" pitchFamily="18" charset="0"/>
                <a:cs typeface="Times New Roman" pitchFamily="18" charset="0"/>
              </a:rPr>
              <a:t> to 50 per cent </a:t>
            </a:r>
            <a:endParaRPr lang="en-US" sz="2400" dirty="0" smtClean="0">
              <a:solidFill>
                <a:srgbClr val="000099"/>
              </a:solidFill>
              <a:latin typeface="Bookman Old Style" pitchFamily="18" charset="0"/>
              <a:cs typeface="Times New Roman" pitchFamily="18" charset="0"/>
            </a:endParaRPr>
          </a:p>
        </p:txBody>
      </p:sp>
      <p:pic>
        <p:nvPicPr>
          <p:cNvPr id="6" name="Picture 2" descr="C:\Users\Chandramohan\Desktop\shilpa\slides\shivering_line_3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200" y="1066800"/>
            <a:ext cx="6471594" cy="58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533400" y="228602"/>
            <a:ext cx="61722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sz="2600" b="1" dirty="0">
                <a:solidFill>
                  <a:schemeClr val="bg1"/>
                </a:solidFill>
                <a:latin typeface="Bookman Old Style" pitchFamily="18" charset="0"/>
              </a:rPr>
              <a:t>Pradhan Mantri Fasal Bima Yojana (PMFBY)</a:t>
            </a:r>
            <a:endParaRPr lang="en-US" sz="2600" dirty="0">
              <a:solidFill>
                <a:schemeClr val="bg1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5410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152400"/>
            <a:ext cx="8763000" cy="685800"/>
          </a:xfrm>
          <a:solidFill>
            <a:srgbClr val="0070C0"/>
          </a:solidFill>
        </p:spPr>
        <p:txBody>
          <a:bodyPr>
            <a:noAutofit/>
          </a:bodyPr>
          <a:lstStyle/>
          <a:p>
            <a:pPr algn="l"/>
            <a:r>
              <a:rPr lang="en-US" sz="3600" dirty="0" err="1" smtClean="0">
                <a:solidFill>
                  <a:schemeClr val="bg1"/>
                </a:solidFill>
                <a:latin typeface="Bookman Old Style" pitchFamily="18" charset="0"/>
              </a:rPr>
              <a:t>Cntd</a:t>
            </a:r>
            <a:r>
              <a:rPr lang="en-US" sz="3600" dirty="0" smtClean="0">
                <a:solidFill>
                  <a:schemeClr val="bg1"/>
                </a:solidFill>
                <a:latin typeface="Bookman Old Style" pitchFamily="18" charset="0"/>
              </a:rPr>
              <a:t>…</a:t>
            </a:r>
            <a:endParaRPr lang="en-US" sz="3600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28600" y="914400"/>
            <a:ext cx="8763000" cy="5715000"/>
          </a:xfrm>
          <a:solidFill>
            <a:schemeClr val="tx1"/>
          </a:solidFill>
        </p:spPr>
        <p:txBody>
          <a:bodyPr>
            <a:normAutofit/>
          </a:bodyPr>
          <a:lstStyle/>
          <a:p>
            <a:pPr marL="285750" indent="-285750">
              <a:lnSpc>
                <a:spcPct val="200000"/>
              </a:lnSpc>
              <a:buBlip>
                <a:blip r:embed="rId2"/>
              </a:buBlip>
            </a:pPr>
            <a:r>
              <a:rPr lang="en-US" sz="2400" dirty="0" smtClean="0">
                <a:solidFill>
                  <a:srgbClr val="FFFF00"/>
                </a:solidFill>
                <a:latin typeface="Bookman Old Style" pitchFamily="18" charset="0"/>
                <a:cs typeface="Times New Roman" panose="02020603050405020304" pitchFamily="18" charset="0"/>
              </a:rPr>
              <a:t>5000 -AWS (PPP mode)</a:t>
            </a:r>
            <a:endParaRPr lang="en-US" sz="2400" dirty="0">
              <a:solidFill>
                <a:srgbClr val="FFFF00"/>
              </a:solidFill>
              <a:latin typeface="Bookman Old Style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endParaRPr lang="en-US" sz="2400" dirty="0">
              <a:solidFill>
                <a:srgbClr val="FFFF00"/>
              </a:solidFill>
              <a:latin typeface="Bookman Old Style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200000"/>
              </a:lnSpc>
              <a:buBlip>
                <a:blip r:embed="rId2"/>
              </a:buBlip>
            </a:pPr>
            <a:r>
              <a:rPr lang="en-US" sz="2400" dirty="0" smtClean="0">
                <a:solidFill>
                  <a:srgbClr val="FFFF00"/>
                </a:solidFill>
                <a:latin typeface="Bookman Old Style" pitchFamily="18" charset="0"/>
                <a:cs typeface="Times New Roman" panose="02020603050405020304" pitchFamily="18" charset="0"/>
              </a:rPr>
              <a:t>Ministry </a:t>
            </a:r>
            <a:r>
              <a:rPr lang="en-US" sz="2400" dirty="0">
                <a:solidFill>
                  <a:srgbClr val="FFFF00"/>
                </a:solidFill>
                <a:latin typeface="Bookman Old Style" pitchFamily="18" charset="0"/>
                <a:cs typeface="Times New Roman" panose="02020603050405020304" pitchFamily="18" charset="0"/>
              </a:rPr>
              <a:t>of Agriculture and Farmers’ </a:t>
            </a:r>
            <a:r>
              <a:rPr lang="en-US" sz="2400" dirty="0" smtClean="0">
                <a:solidFill>
                  <a:srgbClr val="FFFF00"/>
                </a:solidFill>
                <a:latin typeface="Bookman Old Style" pitchFamily="18" charset="0"/>
                <a:cs typeface="Times New Roman" panose="02020603050405020304" pitchFamily="18" charset="0"/>
              </a:rPr>
              <a:t>Welfare, GOI</a:t>
            </a:r>
            <a:endParaRPr lang="en-US" sz="2400" dirty="0">
              <a:solidFill>
                <a:srgbClr val="FFFF00"/>
              </a:solidFill>
              <a:latin typeface="Bookman Old Style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endParaRPr lang="en-US" sz="2400" dirty="0">
              <a:solidFill>
                <a:srgbClr val="FFFF00"/>
              </a:solidFill>
              <a:latin typeface="Bookman Old Style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200000"/>
              </a:lnSpc>
              <a:buBlip>
                <a:blip r:embed="rId2"/>
              </a:buBlip>
            </a:pPr>
            <a:r>
              <a:rPr lang="en-US" sz="2400" dirty="0">
                <a:solidFill>
                  <a:srgbClr val="FFFF00"/>
                </a:solidFill>
                <a:latin typeface="Bookman Old Style" pitchFamily="18" charset="0"/>
                <a:cs typeface="Times New Roman" panose="02020603050405020304" pitchFamily="18" charset="0"/>
              </a:rPr>
              <a:t>Total budget </a:t>
            </a:r>
            <a:r>
              <a:rPr lang="en-US" sz="2400" dirty="0" smtClean="0">
                <a:solidFill>
                  <a:srgbClr val="FFFF00"/>
                </a:solidFill>
                <a:latin typeface="Bookman Old Style" pitchFamily="18" charset="0"/>
                <a:cs typeface="Times New Roman" panose="02020603050405020304" pitchFamily="18" charset="0"/>
              </a:rPr>
              <a:t>estimated- Rs</a:t>
            </a:r>
            <a:r>
              <a:rPr lang="en-US" sz="2400" dirty="0">
                <a:solidFill>
                  <a:srgbClr val="FFFF00"/>
                </a:solidFill>
                <a:latin typeface="Bookman Old Style" pitchFamily="18" charset="0"/>
                <a:cs typeface="Times New Roman" panose="02020603050405020304" pitchFamily="18" charset="0"/>
              </a:rPr>
              <a:t>. 17,600 </a:t>
            </a:r>
            <a:r>
              <a:rPr lang="en-US" sz="2400" dirty="0" smtClean="0">
                <a:solidFill>
                  <a:srgbClr val="FFFF00"/>
                </a:solidFill>
                <a:latin typeface="Bookman Old Style" pitchFamily="18" charset="0"/>
                <a:cs typeface="Times New Roman" panose="02020603050405020304" pitchFamily="18" charset="0"/>
              </a:rPr>
              <a:t>crore</a:t>
            </a:r>
            <a:endParaRPr lang="en-US" sz="2400" dirty="0">
              <a:solidFill>
                <a:srgbClr val="FFFF00"/>
              </a:solidFill>
              <a:latin typeface="Bookman Old Style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200000"/>
              </a:lnSpc>
              <a:buBlip>
                <a:blip r:embed="rId2"/>
              </a:buBlip>
            </a:pPr>
            <a:endParaRPr lang="en-US" sz="2400" dirty="0">
              <a:solidFill>
                <a:srgbClr val="FFFF00"/>
              </a:solidFill>
              <a:latin typeface="Bookman Old Style" pitchFamily="18" charset="0"/>
            </a:endParaRPr>
          </a:p>
          <a:p>
            <a:pPr>
              <a:lnSpc>
                <a:spcPct val="200000"/>
              </a:lnSpc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28727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22BE2-C8F4-454D-941D-5A4BB84CD03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7456D-8A22-4390-AA5D-38FD46957C5D}" type="slidenum">
              <a:rPr lang="en-US" smtClean="0"/>
              <a:pPr/>
              <a:t>48</a:t>
            </a:fld>
            <a:endParaRPr lang="en-US"/>
          </a:p>
        </p:txBody>
      </p:sp>
      <p:pic>
        <p:nvPicPr>
          <p:cNvPr id="5122" name="Picture 2" descr="D:\suri Ph.D\Eco-Nature-for-Powerpoint-Templat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" y="0"/>
            <a:ext cx="9143999" cy="6858000"/>
          </a:xfrm>
          <a:prstGeom prst="rect">
            <a:avLst/>
          </a:prstGeom>
          <a:noFill/>
        </p:spPr>
      </p:pic>
      <p:sp>
        <p:nvSpPr>
          <p:cNvPr id="10" name="Content Placeholder 2"/>
          <p:cNvSpPr txBox="1">
            <a:spLocks/>
          </p:cNvSpPr>
          <p:nvPr/>
        </p:nvSpPr>
        <p:spPr>
          <a:xfrm>
            <a:off x="1073572" y="1371600"/>
            <a:ext cx="7626878" cy="377762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342900" indent="-342900" defTabSz="457200">
              <a:lnSpc>
                <a:spcPct val="200000"/>
              </a:lnSpc>
              <a:spcBef>
                <a:spcPts val="1000"/>
              </a:spcBef>
              <a:buClr>
                <a:srgbClr val="A53010"/>
              </a:buClr>
              <a:buFontTx/>
              <a:buBlip>
                <a:blip r:embed="rId3"/>
              </a:buBlip>
              <a:defRPr/>
            </a:pPr>
            <a:r>
              <a:rPr lang="en-US" sz="2600" dirty="0" smtClean="0">
                <a:solidFill>
                  <a:srgbClr val="C00000"/>
                </a:solidFill>
                <a:latin typeface="Bookman Old Style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Bid to </a:t>
            </a:r>
            <a:r>
              <a:rPr lang="en-US" sz="2600" dirty="0">
                <a:solidFill>
                  <a:srgbClr val="C00000"/>
                </a:solidFill>
                <a:latin typeface="Bookman Old Style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address the rural distress that is driving farmers to </a:t>
            </a:r>
            <a:r>
              <a:rPr lang="en-US" sz="2600" dirty="0" smtClean="0">
                <a:solidFill>
                  <a:srgbClr val="C00000"/>
                </a:solidFill>
                <a:latin typeface="Bookman Old Style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suicide</a:t>
            </a:r>
          </a:p>
          <a:p>
            <a:pPr defTabSz="457200">
              <a:lnSpc>
                <a:spcPct val="200000"/>
              </a:lnSpc>
              <a:spcBef>
                <a:spcPts val="1000"/>
              </a:spcBef>
              <a:buClr>
                <a:srgbClr val="A53010"/>
              </a:buClr>
              <a:defRPr/>
            </a:pPr>
            <a:endParaRPr lang="en-US" sz="2600" dirty="0" smtClean="0">
              <a:solidFill>
                <a:srgbClr val="C00000"/>
              </a:solidFill>
              <a:latin typeface="Bookman Old Style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defTabSz="457200">
              <a:lnSpc>
                <a:spcPct val="200000"/>
              </a:lnSpc>
              <a:spcBef>
                <a:spcPts val="1000"/>
              </a:spcBef>
              <a:buClr>
                <a:srgbClr val="A53010"/>
              </a:buClr>
              <a:buBlip>
                <a:blip r:embed="rId3"/>
              </a:buBlip>
              <a:defRPr/>
            </a:pPr>
            <a:r>
              <a:rPr lang="en-US" sz="2600" dirty="0">
                <a:solidFill>
                  <a:srgbClr val="003300"/>
                </a:solidFill>
                <a:latin typeface="Bookman Old Style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Disillusionment in the rural India about the central government.</a:t>
            </a:r>
            <a:endParaRPr lang="en-US" sz="2600" dirty="0">
              <a:solidFill>
                <a:srgbClr val="003300"/>
              </a:solidFill>
              <a:latin typeface="Bookman Old Style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defTabSz="457200">
              <a:spcBef>
                <a:spcPts val="1000"/>
              </a:spcBef>
              <a:buClr>
                <a:srgbClr val="A53010"/>
              </a:buClr>
              <a:defRPr/>
            </a:pPr>
            <a:endParaRPr lang="en-US" sz="2400" dirty="0">
              <a:solidFill>
                <a:prstClr val="black">
                  <a:lumMod val="75000"/>
                  <a:lumOff val="2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defTabSz="457200">
              <a:spcBef>
                <a:spcPts val="1000"/>
              </a:spcBef>
              <a:buClr>
                <a:srgbClr val="A53010"/>
              </a:buClr>
              <a:buFontTx/>
              <a:buBlip>
                <a:blip r:embed="rId3"/>
              </a:buBlip>
              <a:defRPr/>
            </a:pPr>
            <a:endParaRPr lang="en-US" sz="2400" dirty="0" smtClean="0">
              <a:solidFill>
                <a:prstClr val="black">
                  <a:lumMod val="75000"/>
                  <a:lumOff val="25000"/>
                </a:prstClr>
              </a:solidFill>
              <a:latin typeface="Bookman Old Style" panose="02050604050505020204" pitchFamily="18" charset="0"/>
            </a:endParaRPr>
          </a:p>
          <a:p>
            <a:pPr marL="457200" marR="0" lvl="0" indent="-457200"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Wingdings" panose="05000000000000000000" pitchFamily="2" charset="2"/>
              <a:buChar char="ü"/>
              <a:tabLst>
                <a:tab pos="457200" algn="l"/>
              </a:tabLst>
            </a:pPr>
            <a:endParaRPr lang="en-US" sz="2400" i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defTabSz="457200">
              <a:spcBef>
                <a:spcPts val="1000"/>
              </a:spcBef>
              <a:buClr>
                <a:srgbClr val="A53010"/>
              </a:buClr>
              <a:buFontTx/>
              <a:buBlip>
                <a:blip r:embed="rId3"/>
              </a:buBlip>
              <a:defRPr/>
            </a:pPr>
            <a:endParaRPr lang="en-US" sz="2400" dirty="0" smtClean="0">
              <a:solidFill>
                <a:prstClr val="black">
                  <a:lumMod val="75000"/>
                  <a:lumOff val="25000"/>
                </a:prstClr>
              </a:solidFill>
              <a:latin typeface="Bookman Old Style" panose="02050604050505020204" pitchFamily="18" charset="0"/>
            </a:endParaRPr>
          </a:p>
          <a:p>
            <a:pPr marL="342900" indent="-342900" defTabSz="457200">
              <a:spcBef>
                <a:spcPts val="1000"/>
              </a:spcBef>
              <a:buClr>
                <a:srgbClr val="A53010"/>
              </a:buClr>
              <a:buFontTx/>
              <a:buBlip>
                <a:blip r:embed="rId3"/>
              </a:buBlip>
              <a:defRPr/>
            </a:pPr>
            <a:endParaRPr lang="en-US" sz="2400" dirty="0">
              <a:solidFill>
                <a:prstClr val="black">
                  <a:lumMod val="75000"/>
                  <a:lumOff val="25000"/>
                </a:prst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95865" y="304800"/>
            <a:ext cx="595227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man Old Style" pitchFamily="18" charset="0"/>
              </a:rPr>
              <a:t>Reasons to Announce</a:t>
            </a:r>
            <a:endParaRPr lang="en-US" sz="4000" b="1" cap="none" spc="0" dirty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16895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22BE2-C8F4-454D-941D-5A4BB84CD03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7456D-8A22-4390-AA5D-38FD46957C5D}" type="slidenum">
              <a:rPr lang="en-US" smtClean="0"/>
              <a:pPr/>
              <a:t>49</a:t>
            </a:fld>
            <a:endParaRPr lang="en-US"/>
          </a:p>
        </p:txBody>
      </p:sp>
      <p:pic>
        <p:nvPicPr>
          <p:cNvPr id="10242" name="Picture 2" descr="D:\suri Ph.D\powerpoint-templates-free-ptograp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" y="0"/>
            <a:ext cx="9143999" cy="6858000"/>
          </a:xfrm>
          <a:prstGeom prst="rect">
            <a:avLst/>
          </a:prstGeom>
          <a:noFill/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518540" y="0"/>
            <a:ext cx="6683765" cy="8066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algn="ctr" defTabSz="457200">
              <a:spcBef>
                <a:spcPct val="0"/>
              </a:spcBef>
              <a:defRPr/>
            </a:pPr>
            <a:r>
              <a:rPr lang="en-US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Objectives</a:t>
            </a:r>
            <a:endParaRPr lang="en-US" sz="3600" b="1" dirty="0">
              <a:solidFill>
                <a:prstClr val="white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76200" y="840750"/>
            <a:ext cx="8991600" cy="60172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indent="-342900" algn="just" defTabSz="457200">
              <a:spcBef>
                <a:spcPts val="1000"/>
              </a:spcBef>
              <a:buClr>
                <a:srgbClr val="A53010"/>
              </a:buClr>
              <a:buFont typeface="Arial" pitchFamily="34" charset="0"/>
              <a:buChar char="•"/>
              <a:defRPr/>
            </a:pPr>
            <a:endParaRPr lang="en-US" sz="2400" dirty="0" smtClean="0">
              <a:solidFill>
                <a:prstClr val="black">
                  <a:lumMod val="75000"/>
                  <a:lumOff val="25000"/>
                </a:prstClr>
              </a:solidFill>
              <a:latin typeface="Bookman Old Style" panose="02050604050505020204" pitchFamily="18" charset="0"/>
            </a:endParaRPr>
          </a:p>
          <a:p>
            <a:pPr marL="342900" indent="-342900" algn="just" defTabSz="457200">
              <a:spcBef>
                <a:spcPts val="1000"/>
              </a:spcBef>
              <a:buClr>
                <a:srgbClr val="A53010"/>
              </a:buClr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chemeClr val="accent1"/>
                </a:solidFill>
                <a:latin typeface="Bookman Old Style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Failure of any of the notified crop as a result of natural calamities, pests &amp; diseases</a:t>
            </a:r>
          </a:p>
          <a:p>
            <a:pPr marL="342900" lvl="0" indent="-342900" algn="just" defTabSz="457200">
              <a:spcBef>
                <a:spcPts val="1000"/>
              </a:spcBef>
              <a:buClr>
                <a:srgbClr val="A53010"/>
              </a:buClr>
              <a:buFont typeface="Arial" pitchFamily="34" charset="0"/>
              <a:buChar char="•"/>
              <a:defRPr/>
            </a:pPr>
            <a:endParaRPr lang="en-US" sz="2400" dirty="0" smtClean="0">
              <a:solidFill>
                <a:srgbClr val="C00000"/>
              </a:solidFill>
              <a:latin typeface="Bookman Old Style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 defTabSz="457200">
              <a:spcBef>
                <a:spcPts val="1000"/>
              </a:spcBef>
              <a:buClr>
                <a:srgbClr val="A53010"/>
              </a:buClr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C00000"/>
                </a:solidFill>
                <a:latin typeface="Bookman Old Style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Farmers to </a:t>
            </a:r>
            <a:r>
              <a:rPr lang="en-US" sz="2400" dirty="0">
                <a:solidFill>
                  <a:srgbClr val="C00000"/>
                </a:solidFill>
                <a:latin typeface="Bookman Old Style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ensure their continuance in </a:t>
            </a:r>
            <a:r>
              <a:rPr lang="en-US" sz="2400" dirty="0" smtClean="0">
                <a:solidFill>
                  <a:srgbClr val="C00000"/>
                </a:solidFill>
                <a:latin typeface="Bookman Old Style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farming</a:t>
            </a:r>
            <a:endParaRPr lang="en-US" sz="2400" dirty="0">
              <a:solidFill>
                <a:srgbClr val="C00000"/>
              </a:solidFill>
              <a:latin typeface="Bookman Old Style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 defTabSz="457200">
              <a:spcBef>
                <a:spcPts val="1000"/>
              </a:spcBef>
              <a:buClr>
                <a:srgbClr val="A53010"/>
              </a:buClr>
              <a:buFont typeface="Arial" pitchFamily="34" charset="0"/>
              <a:buChar char="•"/>
              <a:defRPr/>
            </a:pPr>
            <a:endParaRPr lang="en-US" sz="2400" dirty="0" smtClean="0">
              <a:solidFill>
                <a:prstClr val="black">
                  <a:lumMod val="75000"/>
                  <a:lumOff val="25000"/>
                </a:prstClr>
              </a:solidFill>
              <a:latin typeface="Bookman Old Style" panose="02050604050505020204" pitchFamily="18" charset="0"/>
            </a:endParaRPr>
          </a:p>
          <a:p>
            <a:pPr marL="342900" lvl="0" indent="-342900" algn="just" defTabSz="457200">
              <a:spcBef>
                <a:spcPts val="1000"/>
              </a:spcBef>
              <a:buClr>
                <a:srgbClr val="A53010"/>
              </a:buClr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7030A0"/>
                </a:solidFill>
                <a:latin typeface="Bookman Old Style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 adopt </a:t>
            </a:r>
            <a:r>
              <a:rPr lang="en-US" sz="2400" dirty="0">
                <a:solidFill>
                  <a:srgbClr val="7030A0"/>
                </a:solidFill>
                <a:latin typeface="Bookman Old Style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innovative and modern agricultural </a:t>
            </a:r>
            <a:r>
              <a:rPr lang="en-US" sz="2400" dirty="0" smtClean="0">
                <a:solidFill>
                  <a:srgbClr val="7030A0"/>
                </a:solidFill>
                <a:latin typeface="Bookman Old Style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practices</a:t>
            </a:r>
            <a:endParaRPr lang="en-US" sz="2400" dirty="0">
              <a:solidFill>
                <a:srgbClr val="7030A0"/>
              </a:solidFill>
              <a:latin typeface="Bookman Old Style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 defTabSz="457200">
              <a:spcBef>
                <a:spcPts val="1000"/>
              </a:spcBef>
              <a:buClr>
                <a:srgbClr val="A53010"/>
              </a:buClr>
              <a:buFont typeface="Arial" pitchFamily="34" charset="0"/>
              <a:buChar char="•"/>
              <a:defRPr/>
            </a:pPr>
            <a:endParaRPr lang="en-US" sz="2400" dirty="0" smtClean="0">
              <a:solidFill>
                <a:prstClr val="black">
                  <a:lumMod val="75000"/>
                  <a:lumOff val="25000"/>
                </a:prstClr>
              </a:solidFill>
              <a:latin typeface="Bookman Old Style" panose="02050604050505020204" pitchFamily="18" charset="0"/>
            </a:endParaRPr>
          </a:p>
          <a:p>
            <a:pPr marL="342900" indent="-342900" algn="just" defTabSz="457200">
              <a:spcBef>
                <a:spcPts val="1000"/>
              </a:spcBef>
              <a:buClr>
                <a:srgbClr val="A53010"/>
              </a:buClr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srgbClr val="00B050"/>
                </a:solidFill>
                <a:latin typeface="Bookman Old Style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 ensure flow of credit to the agriculture </a:t>
            </a:r>
            <a:r>
              <a:rPr lang="en-US" sz="2400" dirty="0" smtClean="0">
                <a:solidFill>
                  <a:srgbClr val="00B050"/>
                </a:solidFill>
                <a:latin typeface="Bookman Old Style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sector</a:t>
            </a:r>
            <a:endParaRPr lang="en-US" sz="2400" dirty="0" smtClean="0">
              <a:solidFill>
                <a:prstClr val="black">
                  <a:lumMod val="75000"/>
                  <a:lumOff val="25000"/>
                </a:prstClr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1181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839200" cy="868362"/>
          </a:xfrm>
          <a:solidFill>
            <a:srgbClr val="001E0E"/>
          </a:solidFill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rgbClr val="FFFF00"/>
                </a:solidFill>
                <a:latin typeface="Bookman Old Style" pitchFamily="18" charset="0"/>
                <a:cs typeface="Times New Roman" panose="02020603050405020304" pitchFamily="18" charset="0"/>
              </a:rPr>
              <a:t>Exclusions from </a:t>
            </a:r>
            <a:r>
              <a:rPr lang="en-US" sz="3600" b="1" dirty="0" smtClean="0">
                <a:solidFill>
                  <a:srgbClr val="FFFF00"/>
                </a:solidFill>
                <a:latin typeface="Bookman Old Style" pitchFamily="18" charset="0"/>
                <a:cs typeface="Times New Roman" panose="02020603050405020304" pitchFamily="18" charset="0"/>
              </a:rPr>
              <a:t>PMFBY</a:t>
            </a:r>
            <a:endParaRPr lang="en-US" sz="3600" dirty="0">
              <a:solidFill>
                <a:srgbClr val="FFFF00"/>
              </a:solidFill>
              <a:latin typeface="Bookman Old Styl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763000" cy="5257800"/>
          </a:xfrm>
          <a:solidFill>
            <a:srgbClr val="0070C0"/>
          </a:solidFill>
        </p:spPr>
        <p:txBody>
          <a:bodyPr>
            <a:noAutofit/>
          </a:bodyPr>
          <a:lstStyle/>
          <a:p>
            <a:pPr lvl="0" algn="just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v"/>
              <a:tabLst>
                <a:tab pos="457200" algn="l"/>
              </a:tabLst>
            </a:pPr>
            <a:r>
              <a:rPr lang="en-US" sz="2800" dirty="0">
                <a:solidFill>
                  <a:schemeClr val="bg1"/>
                </a:solidFill>
                <a:latin typeface="Bookman Old Style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War &amp; kindred perils </a:t>
            </a:r>
          </a:p>
          <a:p>
            <a:pPr lvl="0" algn="just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v"/>
              <a:tabLst>
                <a:tab pos="457200" algn="l"/>
              </a:tabLst>
            </a:pPr>
            <a:r>
              <a:rPr lang="en-US" sz="2800" dirty="0">
                <a:solidFill>
                  <a:schemeClr val="bg1"/>
                </a:solidFill>
                <a:latin typeface="Bookman Old Style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Nuclear risks</a:t>
            </a:r>
          </a:p>
          <a:p>
            <a:pPr lvl="0" algn="just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v"/>
              <a:tabLst>
                <a:tab pos="457200" algn="l"/>
              </a:tabLst>
            </a:pPr>
            <a:r>
              <a:rPr lang="en-US" sz="2800" dirty="0" smtClean="0">
                <a:solidFill>
                  <a:schemeClr val="bg1"/>
                </a:solidFill>
                <a:latin typeface="Bookman Old Style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Malicious </a:t>
            </a:r>
            <a:r>
              <a:rPr lang="en-US" sz="2800" dirty="0">
                <a:solidFill>
                  <a:schemeClr val="bg1"/>
                </a:solidFill>
                <a:latin typeface="Bookman Old Style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damage</a:t>
            </a:r>
          </a:p>
          <a:p>
            <a:pPr lvl="0" algn="just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v"/>
              <a:tabLst>
                <a:tab pos="457200" algn="l"/>
              </a:tabLst>
            </a:pPr>
            <a:r>
              <a:rPr lang="en-US" sz="2800" dirty="0">
                <a:solidFill>
                  <a:schemeClr val="bg1"/>
                </a:solidFill>
                <a:latin typeface="Bookman Old Style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Theft or act of </a:t>
            </a:r>
            <a:r>
              <a:rPr lang="en-US" sz="2800" dirty="0" smtClean="0">
                <a:solidFill>
                  <a:schemeClr val="bg1"/>
                </a:solidFill>
                <a:latin typeface="Bookman Old Style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enmity</a:t>
            </a:r>
            <a:endParaRPr lang="en-US" sz="2800" dirty="0">
              <a:solidFill>
                <a:schemeClr val="bg1"/>
              </a:solidFill>
              <a:latin typeface="Bookman Old Style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Wingdings" panose="05000000000000000000" pitchFamily="2" charset="2"/>
              <a:buChar char="v"/>
              <a:tabLst>
                <a:tab pos="457200" algn="l"/>
              </a:tabLst>
            </a:pPr>
            <a:r>
              <a:rPr lang="en-US" sz="2800" dirty="0">
                <a:solidFill>
                  <a:schemeClr val="bg1"/>
                </a:solidFill>
                <a:latin typeface="Bookman Old Style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Grazed and/or destroyed by domestic and/or wild animals</a:t>
            </a:r>
          </a:p>
          <a:p>
            <a:endParaRPr lang="en-US" sz="2800" dirty="0">
              <a:solidFill>
                <a:schemeClr val="bg1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4690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838200" y="304800"/>
            <a:ext cx="6781800" cy="457200"/>
          </a:xfr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altLang="en-US" sz="3600" b="1" dirty="0" smtClean="0">
                <a:latin typeface="Bookman Old Style" pitchFamily="18" charset="0"/>
              </a:rPr>
              <a:t>Key Features of PMFBY</a:t>
            </a:r>
          </a:p>
        </p:txBody>
      </p:sp>
      <p:pic>
        <p:nvPicPr>
          <p:cNvPr id="1034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90600"/>
            <a:ext cx="9144000" cy="5867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640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22BE2-C8F4-454D-941D-5A4BB84CD03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7456D-8A22-4390-AA5D-38FD46957C5D}" type="slidenum">
              <a:rPr lang="en-US" smtClean="0"/>
              <a:pPr/>
              <a:t>52</a:t>
            </a:fld>
            <a:endParaRPr lang="en-US"/>
          </a:p>
        </p:txBody>
      </p:sp>
      <p:pic>
        <p:nvPicPr>
          <p:cNvPr id="89090" name="Picture 2" descr="D:\suri Ph.D\911_exampl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649"/>
            <a:ext cx="9144000" cy="6857999"/>
          </a:xfrm>
          <a:prstGeom prst="rect">
            <a:avLst/>
          </a:prstGeom>
          <a:noFill/>
        </p:spPr>
      </p:pic>
      <p:sp>
        <p:nvSpPr>
          <p:cNvPr id="7" name="Title 3"/>
          <p:cNvSpPr txBox="1">
            <a:spLocks/>
          </p:cNvSpPr>
          <p:nvPr/>
        </p:nvSpPr>
        <p:spPr>
          <a:xfrm>
            <a:off x="1586448" y="13649"/>
            <a:ext cx="6683765" cy="7349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algn="ctr" defTabSz="457200">
              <a:spcBef>
                <a:spcPct val="0"/>
              </a:spcBef>
              <a:defRPr/>
            </a:pPr>
            <a:r>
              <a:rPr lang="en-US" sz="36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Role of </a:t>
            </a:r>
            <a:r>
              <a:rPr lang="en-US" sz="36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Banks</a:t>
            </a:r>
            <a:endParaRPr lang="en-US" sz="3600" b="1" dirty="0"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8" name="Content Placeholder 4"/>
          <p:cNvSpPr txBox="1">
            <a:spLocks/>
          </p:cNvSpPr>
          <p:nvPr/>
        </p:nvSpPr>
        <p:spPr>
          <a:xfrm>
            <a:off x="762005" y="748630"/>
            <a:ext cx="8204923" cy="59569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just" defTabSz="457200">
              <a:lnSpc>
                <a:spcPct val="150000"/>
              </a:lnSpc>
              <a:spcBef>
                <a:spcPts val="1000"/>
              </a:spcBef>
              <a:buClr>
                <a:srgbClr val="A53010"/>
              </a:buClr>
              <a:buFont typeface="Wingdings 3" charset="2"/>
              <a:buChar char=""/>
              <a:defRPr/>
            </a:pPr>
            <a:r>
              <a:rPr lang="en-US" sz="2800" dirty="0">
                <a:solidFill>
                  <a:srgbClr val="0070C0"/>
                </a:solidFill>
                <a:latin typeface="Bookman Old Style" pitchFamily="18" charset="0"/>
                <a:cs typeface="Times New Roman" panose="02020603050405020304" pitchFamily="18" charset="0"/>
              </a:rPr>
              <a:t>Ensuring compulsory coverage of loanee </a:t>
            </a:r>
            <a:r>
              <a:rPr lang="en-US" sz="2800" dirty="0" smtClean="0">
                <a:solidFill>
                  <a:srgbClr val="0070C0"/>
                </a:solidFill>
                <a:latin typeface="Bookman Old Style" pitchFamily="18" charset="0"/>
                <a:cs typeface="Times New Roman" panose="02020603050405020304" pitchFamily="18" charset="0"/>
              </a:rPr>
              <a:t>farmers</a:t>
            </a:r>
          </a:p>
          <a:p>
            <a:pPr marL="342900" indent="-342900" algn="just" defTabSz="457200">
              <a:spcBef>
                <a:spcPts val="1000"/>
              </a:spcBef>
              <a:buClr>
                <a:srgbClr val="A53010"/>
              </a:buClr>
              <a:buFont typeface="Wingdings 3" charset="2"/>
              <a:buChar char=""/>
              <a:defRPr/>
            </a:pPr>
            <a:r>
              <a:rPr lang="en-US" sz="2800" dirty="0" smtClean="0">
                <a:solidFill>
                  <a:srgbClr val="C00000"/>
                </a:solidFill>
                <a:latin typeface="Bookman Old Style" pitchFamily="18" charset="0"/>
                <a:cs typeface="Times New Roman" panose="02020603050405020304" pitchFamily="18" charset="0"/>
              </a:rPr>
              <a:t>Timely </a:t>
            </a:r>
            <a:r>
              <a:rPr lang="en-US" sz="2800" dirty="0">
                <a:solidFill>
                  <a:srgbClr val="C00000"/>
                </a:solidFill>
                <a:latin typeface="Bookman Old Style" pitchFamily="18" charset="0"/>
                <a:cs typeface="Times New Roman" panose="02020603050405020304" pitchFamily="18" charset="0"/>
              </a:rPr>
              <a:t>remission of premium and related data to the insurance companies –provision of penal interest for delay </a:t>
            </a:r>
            <a:r>
              <a:rPr lang="en-US" sz="2800" dirty="0" smtClean="0">
                <a:solidFill>
                  <a:srgbClr val="C00000"/>
                </a:solidFill>
                <a:latin typeface="Bookman Old Style" pitchFamily="18" charset="0"/>
                <a:cs typeface="Times New Roman" panose="02020603050405020304" pitchFamily="18" charset="0"/>
              </a:rPr>
              <a:t>period</a:t>
            </a:r>
          </a:p>
          <a:p>
            <a:pPr marL="342900" indent="-342900" algn="just" defTabSz="457200">
              <a:spcBef>
                <a:spcPts val="1000"/>
              </a:spcBef>
              <a:buClr>
                <a:srgbClr val="A53010"/>
              </a:buClr>
              <a:buFont typeface="Wingdings 3" charset="2"/>
              <a:buChar char=""/>
              <a:defRPr/>
            </a:pPr>
            <a:endParaRPr lang="en-US" sz="2800" dirty="0">
              <a:solidFill>
                <a:srgbClr val="C00000"/>
              </a:solidFill>
              <a:latin typeface="Bookman Old Style" pitchFamily="18" charset="0"/>
              <a:cs typeface="Times New Roman" panose="02020603050405020304" pitchFamily="18" charset="0"/>
            </a:endParaRPr>
          </a:p>
          <a:p>
            <a:pPr marL="342900" indent="-342900" algn="just" defTabSz="457200">
              <a:spcBef>
                <a:spcPts val="1000"/>
              </a:spcBef>
              <a:buClr>
                <a:srgbClr val="A53010"/>
              </a:buClr>
              <a:buFont typeface="Wingdings 3" charset="2"/>
              <a:buChar char=""/>
              <a:defRPr/>
            </a:pPr>
            <a:r>
              <a:rPr lang="en-US" sz="2800" dirty="0">
                <a:solidFill>
                  <a:srgbClr val="00B050"/>
                </a:solidFill>
                <a:latin typeface="Bookman Old Style" pitchFamily="18" charset="0"/>
                <a:cs typeface="Times New Roman" panose="02020603050405020304" pitchFamily="18" charset="0"/>
              </a:rPr>
              <a:t>Crediting the claims received from Insurance companies into the farmers Accounts timely</a:t>
            </a:r>
            <a:endParaRPr lang="en-US" sz="2800" dirty="0" smtClean="0">
              <a:solidFill>
                <a:srgbClr val="00B050"/>
              </a:solidFill>
              <a:latin typeface="Bookman Old Style" panose="02050604050505020204" pitchFamily="18" charset="0"/>
            </a:endParaRPr>
          </a:p>
          <a:p>
            <a:pPr marL="342900" indent="-342900" algn="just" defTabSz="457200">
              <a:lnSpc>
                <a:spcPct val="150000"/>
              </a:lnSpc>
              <a:spcBef>
                <a:spcPts val="1000"/>
              </a:spcBef>
              <a:buClr>
                <a:srgbClr val="A53010"/>
              </a:buClr>
              <a:buFont typeface="Wingdings 3" charset="2"/>
              <a:buChar char=""/>
              <a:defRPr/>
            </a:pPr>
            <a:r>
              <a:rPr lang="en-US" sz="2800" dirty="0">
                <a:solidFill>
                  <a:srgbClr val="FF0066"/>
                </a:solidFill>
                <a:latin typeface="Bookman Old Style" pitchFamily="18" charset="0"/>
                <a:cs typeface="Times New Roman" panose="02020603050405020304" pitchFamily="18" charset="0"/>
              </a:rPr>
              <a:t>Carry out </a:t>
            </a:r>
            <a:r>
              <a:rPr lang="en-US" sz="2800" dirty="0" smtClean="0">
                <a:solidFill>
                  <a:srgbClr val="FF0066"/>
                </a:solidFill>
                <a:latin typeface="Bookman Old Style" pitchFamily="18" charset="0"/>
                <a:cs typeface="Times New Roman" panose="02020603050405020304" pitchFamily="18" charset="0"/>
              </a:rPr>
              <a:t>Awareness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3385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Image result for slide design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57200" y="381000"/>
            <a:ext cx="777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Role of Insurance companies</a:t>
            </a:r>
            <a:endParaRPr lang="en-US" sz="3600" dirty="0">
              <a:solidFill>
                <a:srgbClr val="0070C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33800" y="1066800"/>
            <a:ext cx="53340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Blip>
                <a:blip r:embed="rId3"/>
              </a:buBlip>
            </a:pPr>
            <a:r>
              <a:rPr lang="en-US" sz="2800" dirty="0" smtClean="0">
                <a:solidFill>
                  <a:srgbClr val="FF0066"/>
                </a:solidFill>
                <a:latin typeface="Bookman Old Style" pitchFamily="18" charset="0"/>
                <a:cs typeface="Times New Roman" panose="02020603050405020304" pitchFamily="18" charset="0"/>
              </a:rPr>
              <a:t>Adequate publicity</a:t>
            </a:r>
          </a:p>
          <a:p>
            <a:pPr marL="457200" indent="-457200">
              <a:buBlip>
                <a:blip r:embed="rId3"/>
              </a:buBlip>
            </a:pPr>
            <a:endParaRPr lang="en-US" sz="2800" dirty="0" smtClean="0">
              <a:solidFill>
                <a:srgbClr val="FF0066"/>
              </a:solidFill>
              <a:latin typeface="Bookman Old Style" pitchFamily="18" charset="0"/>
              <a:cs typeface="Times New Roman" panose="02020603050405020304" pitchFamily="18" charset="0"/>
            </a:endParaRPr>
          </a:p>
          <a:p>
            <a:pPr marL="457200" indent="-457200">
              <a:buBlip>
                <a:blip r:embed="rId3"/>
              </a:buBlip>
            </a:pPr>
            <a:r>
              <a:rPr lang="en-US" sz="2800" dirty="0">
                <a:solidFill>
                  <a:srgbClr val="FF0066"/>
                </a:solidFill>
                <a:latin typeface="Bookman Old Style" pitchFamily="18" charset="0"/>
                <a:cs typeface="Times New Roman" panose="02020603050405020304" pitchFamily="18" charset="0"/>
              </a:rPr>
              <a:t>Coverage of non loanee </a:t>
            </a:r>
            <a:r>
              <a:rPr lang="en-US" sz="2800" dirty="0" smtClean="0">
                <a:solidFill>
                  <a:srgbClr val="FF0066"/>
                </a:solidFill>
                <a:latin typeface="Bookman Old Style" pitchFamily="18" charset="0"/>
                <a:cs typeface="Times New Roman" panose="02020603050405020304" pitchFamily="18" charset="0"/>
              </a:rPr>
              <a:t>farmers</a:t>
            </a:r>
          </a:p>
          <a:p>
            <a:pPr marL="457200" indent="-457200">
              <a:buBlip>
                <a:blip r:embed="rId3"/>
              </a:buBlip>
            </a:pPr>
            <a:endParaRPr lang="en-US" sz="2800" dirty="0" smtClean="0">
              <a:solidFill>
                <a:srgbClr val="FF0066"/>
              </a:solidFill>
              <a:latin typeface="Bookman Old Style" pitchFamily="18" charset="0"/>
              <a:cs typeface="Times New Roman" panose="02020603050405020304" pitchFamily="18" charset="0"/>
            </a:endParaRPr>
          </a:p>
          <a:p>
            <a:pPr marL="457200" indent="-457200">
              <a:buBlip>
                <a:blip r:embed="rId3"/>
              </a:buBlip>
            </a:pPr>
            <a:r>
              <a:rPr lang="en-US" sz="2800" dirty="0">
                <a:solidFill>
                  <a:srgbClr val="FF0066"/>
                </a:solidFill>
                <a:latin typeface="Bookman Old Style" pitchFamily="18" charset="0"/>
                <a:cs typeface="Times New Roman" panose="02020603050405020304" pitchFamily="18" charset="0"/>
              </a:rPr>
              <a:t>Ensuring timely </a:t>
            </a:r>
            <a:r>
              <a:rPr lang="en-US" sz="2800" dirty="0" smtClean="0">
                <a:solidFill>
                  <a:srgbClr val="FF0066"/>
                </a:solidFill>
                <a:latin typeface="Bookman Old Style" pitchFamily="18" charset="0"/>
                <a:cs typeface="Times New Roman" panose="02020603050405020304" pitchFamily="18" charset="0"/>
              </a:rPr>
              <a:t>payment</a:t>
            </a:r>
          </a:p>
          <a:p>
            <a:pPr marL="457200" indent="-457200">
              <a:buBlip>
                <a:blip r:embed="rId3"/>
              </a:buBlip>
            </a:pPr>
            <a:endParaRPr lang="en-US" sz="2800" dirty="0" smtClean="0">
              <a:solidFill>
                <a:srgbClr val="FF0066"/>
              </a:solidFill>
              <a:latin typeface="Bookman Old Style" pitchFamily="18" charset="0"/>
              <a:cs typeface="Times New Roman" panose="02020603050405020304" pitchFamily="18" charset="0"/>
            </a:endParaRPr>
          </a:p>
          <a:p>
            <a:pPr marL="457200" indent="-457200">
              <a:buBlip>
                <a:blip r:embed="rId3"/>
              </a:buBlip>
            </a:pPr>
            <a:r>
              <a:rPr lang="en-US" sz="2800" dirty="0">
                <a:solidFill>
                  <a:srgbClr val="FF0066"/>
                </a:solidFill>
                <a:latin typeface="Bookman Old Style" pitchFamily="18" charset="0"/>
                <a:cs typeface="Times New Roman" panose="02020603050405020304" pitchFamily="18" charset="0"/>
              </a:rPr>
              <a:t>Adequate number of loss assessors</a:t>
            </a:r>
            <a:endParaRPr lang="en-US" sz="2800" dirty="0" smtClean="0">
              <a:solidFill>
                <a:srgbClr val="FF0066"/>
              </a:solidFill>
              <a:latin typeface="Bookman Old Style" pitchFamily="18" charset="0"/>
              <a:cs typeface="Times New Roman" panose="02020603050405020304" pitchFamily="18" charset="0"/>
            </a:endParaRPr>
          </a:p>
          <a:p>
            <a:pPr marL="457200" indent="-457200">
              <a:buBlip>
                <a:blip r:embed="rId3"/>
              </a:buBlip>
            </a:pPr>
            <a:endParaRPr lang="en-US" sz="2800" dirty="0">
              <a:solidFill>
                <a:srgbClr val="FF0066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0166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22BE2-C8F4-454D-941D-5A4BB84CD03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7456D-8A22-4390-AA5D-38FD46957C5D}" type="slidenum">
              <a:rPr lang="en-US" smtClean="0"/>
              <a:pPr/>
              <a:t>54</a:t>
            </a:fld>
            <a:endParaRPr lang="en-US"/>
          </a:p>
        </p:txBody>
      </p:sp>
      <p:pic>
        <p:nvPicPr>
          <p:cNvPr id="18434" name="Picture 2" descr="D:\suri Ph.D\Book-Pages-PPT-Templat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09182"/>
            <a:ext cx="9144000" cy="6967182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457205" y="2316540"/>
            <a:ext cx="8229601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4800" b="1" dirty="0" smtClean="0">
                <a:ln w="11430"/>
                <a:solidFill>
                  <a:prstClr val="black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Bookman Old Style" panose="02050604050505020204" pitchFamily="18" charset="0"/>
              </a:rPr>
              <a:t>Review the Research and Case Studies:</a:t>
            </a:r>
            <a:endParaRPr lang="en-US" sz="4800" b="1" dirty="0">
              <a:ln w="11430"/>
              <a:solidFill>
                <a:prstClr val="black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00158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2316162"/>
          </a:xfrm>
          <a:solidFill>
            <a:srgbClr val="0070C0"/>
          </a:solidFill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bg1"/>
                </a:solidFill>
                <a:latin typeface="Bookman Old Style" pitchFamily="18" charset="0"/>
              </a:rPr>
              <a:t> </a:t>
            </a:r>
            <a:r>
              <a:rPr lang="en-US" sz="4000" dirty="0">
                <a:solidFill>
                  <a:schemeClr val="bg1"/>
                </a:solidFill>
                <a:latin typeface="Bookman Old Style" pitchFamily="18" charset="0"/>
              </a:rPr>
              <a:t>Agricultural Insurance in India Problems and </a:t>
            </a:r>
            <a:r>
              <a:rPr lang="en-US" sz="4000" dirty="0" smtClean="0">
                <a:solidFill>
                  <a:schemeClr val="bg1"/>
                </a:solidFill>
                <a:latin typeface="Bookman Old Style" pitchFamily="18" charset="0"/>
              </a:rPr>
              <a:t>Prospects</a:t>
            </a:r>
            <a:endParaRPr lang="en-US" sz="4000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95800" y="5334000"/>
            <a:ext cx="4267200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  <a:latin typeface="Bookman Old Style" pitchFamily="18" charset="0"/>
              </a:rPr>
              <a:t>(</a:t>
            </a:r>
            <a:r>
              <a:rPr lang="en-US" sz="2400" b="1" dirty="0" err="1" smtClean="0">
                <a:solidFill>
                  <a:srgbClr val="FFFF00"/>
                </a:solidFill>
                <a:latin typeface="Bookman Old Style" pitchFamily="18" charset="0"/>
              </a:rPr>
              <a:t>Raju</a:t>
            </a:r>
            <a:r>
              <a:rPr lang="en-US" sz="2400" b="1" dirty="0" smtClean="0">
                <a:solidFill>
                  <a:srgbClr val="FFFF00"/>
                </a:solidFill>
                <a:latin typeface="Bookman Old Style" pitchFamily="18" charset="0"/>
              </a:rPr>
              <a:t> </a:t>
            </a:r>
            <a:r>
              <a:rPr lang="en-US" sz="2400" b="1" dirty="0">
                <a:solidFill>
                  <a:srgbClr val="FFFF00"/>
                </a:solidFill>
                <a:latin typeface="Bookman Old Style" pitchFamily="18" charset="0"/>
              </a:rPr>
              <a:t>and </a:t>
            </a:r>
            <a:r>
              <a:rPr lang="en-US" sz="2400" b="1" dirty="0" smtClean="0">
                <a:solidFill>
                  <a:srgbClr val="FFFF00"/>
                </a:solidFill>
                <a:latin typeface="Bookman Old Style" pitchFamily="18" charset="0"/>
              </a:rPr>
              <a:t>Ramesh,2008)</a:t>
            </a:r>
            <a:endParaRPr lang="en-US" sz="2400" dirty="0">
              <a:solidFill>
                <a:srgbClr val="FFFF00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9590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609600"/>
            <a:ext cx="8763000" cy="1143000"/>
          </a:xfrm>
          <a:solidFill>
            <a:schemeClr val="tx1"/>
          </a:solidFill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rgbClr val="FFFF00"/>
                </a:solidFill>
                <a:latin typeface="Bookman Old Style" pitchFamily="18" charset="0"/>
              </a:rPr>
              <a:t>Borrowers’ perception on premium rate </a:t>
            </a:r>
            <a:endParaRPr lang="en-US" sz="3600" dirty="0">
              <a:solidFill>
                <a:srgbClr val="FFFF00"/>
              </a:solidFill>
              <a:latin typeface="Bookman Old Style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0584644"/>
              </p:ext>
            </p:extLst>
          </p:nvPr>
        </p:nvGraphicFramePr>
        <p:xfrm>
          <a:off x="381000" y="2667000"/>
          <a:ext cx="8610600" cy="36575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70200"/>
                <a:gridCol w="2870200"/>
                <a:gridCol w="2870200"/>
              </a:tblGrid>
              <a:tr h="4707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 kern="1200" baseline="0" dirty="0" smtClean="0">
                          <a:solidFill>
                            <a:schemeClr val="lt1"/>
                          </a:solidFill>
                          <a:latin typeface="Bookman Old Style" pitchFamily="18" charset="0"/>
                          <a:ea typeface="+mn-ea"/>
                          <a:cs typeface="+mn-cs"/>
                        </a:rPr>
                        <a:t>Perception </a:t>
                      </a:r>
                      <a:r>
                        <a:rPr lang="en-US" sz="2000" b="0" i="0" u="none" strike="noStrike" kern="1200" baseline="0" dirty="0" smtClean="0">
                          <a:solidFill>
                            <a:schemeClr val="lt1"/>
                          </a:solidFill>
                          <a:latin typeface="Bookman Old Style" pitchFamily="18" charset="0"/>
                          <a:ea typeface="+mn-ea"/>
                          <a:cs typeface="+mn-cs"/>
                        </a:rPr>
                        <a:t>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kern="1200" baseline="0" dirty="0" smtClean="0">
                          <a:solidFill>
                            <a:schemeClr val="lt1"/>
                          </a:solidFill>
                          <a:latin typeface="Bookman Old Style" pitchFamily="18" charset="0"/>
                          <a:ea typeface="+mn-ea"/>
                          <a:cs typeface="+mn-cs"/>
                        </a:rPr>
                        <a:t>Response 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Bookman Old Style" pitchFamily="18" charset="0"/>
                        </a:rPr>
                        <a:t>Per cent </a:t>
                      </a:r>
                      <a:endParaRPr lang="en-US" sz="2000" dirty="0">
                        <a:latin typeface="Bookman Old Style" pitchFamily="18" charset="0"/>
                      </a:endParaRPr>
                    </a:p>
                  </a:txBody>
                  <a:tcPr/>
                </a:tc>
              </a:tr>
              <a:tr h="4707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kern="1200" baseline="0" dirty="0" smtClean="0">
                          <a:solidFill>
                            <a:schemeClr val="dk1"/>
                          </a:solidFill>
                          <a:latin typeface="Bookman Old Style" pitchFamily="18" charset="0"/>
                          <a:ea typeface="+mn-ea"/>
                          <a:cs typeface="+mn-cs"/>
                        </a:rPr>
                        <a:t>Paying Premium rate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Bookman Old Style" pitchFamily="18" charset="0"/>
                        </a:rPr>
                        <a:t>High</a:t>
                      </a:r>
                      <a:endParaRPr lang="en-US" sz="2000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Bookman Old Style" pitchFamily="18" charset="0"/>
                        </a:rPr>
                        <a:t>61.67</a:t>
                      </a:r>
                      <a:endParaRPr lang="en-US" sz="2000" b="1" dirty="0">
                        <a:solidFill>
                          <a:srgbClr val="FF0000"/>
                        </a:solidFill>
                        <a:latin typeface="Bookman Old Style" pitchFamily="18" charset="0"/>
                      </a:endParaRPr>
                    </a:p>
                  </a:txBody>
                  <a:tcPr/>
                </a:tc>
              </a:tr>
              <a:tr h="470780">
                <a:tc>
                  <a:txBody>
                    <a:bodyPr/>
                    <a:lstStyle/>
                    <a:p>
                      <a:endParaRPr lang="en-US" sz="200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Bookman Old Style" pitchFamily="18" charset="0"/>
                        </a:rPr>
                        <a:t>Low</a:t>
                      </a:r>
                      <a:endParaRPr lang="en-US" sz="2000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Bookman Old Style" pitchFamily="18" charset="0"/>
                        </a:rPr>
                        <a:t>3.33</a:t>
                      </a:r>
                      <a:endParaRPr lang="en-US" sz="2000" dirty="0">
                        <a:latin typeface="Bookman Old Style" pitchFamily="18" charset="0"/>
                      </a:endParaRPr>
                    </a:p>
                  </a:txBody>
                  <a:tcPr/>
                </a:tc>
              </a:tr>
              <a:tr h="470780">
                <a:tc>
                  <a:txBody>
                    <a:bodyPr/>
                    <a:lstStyle/>
                    <a:p>
                      <a:endParaRPr lang="en-US" sz="2000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Bookman Old Style" pitchFamily="18" charset="0"/>
                        </a:rPr>
                        <a:t>Reasonable </a:t>
                      </a:r>
                      <a:endParaRPr lang="en-US" sz="2000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Bookman Old Style" pitchFamily="18" charset="0"/>
                        </a:rPr>
                        <a:t>31.67</a:t>
                      </a:r>
                      <a:endParaRPr lang="en-US" sz="2000" dirty="0">
                        <a:latin typeface="Bookman Old Style" pitchFamily="18" charset="0"/>
                      </a:endParaRPr>
                    </a:p>
                  </a:txBody>
                  <a:tcPr/>
                </a:tc>
              </a:tr>
              <a:tr h="470780">
                <a:tc>
                  <a:txBody>
                    <a:bodyPr/>
                    <a:lstStyle/>
                    <a:p>
                      <a:endParaRPr lang="en-US" sz="200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Bookman Old Style" pitchFamily="18" charset="0"/>
                        </a:rPr>
                        <a:t>Cant say</a:t>
                      </a:r>
                      <a:endParaRPr lang="en-US" sz="2000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Bookman Old Style" pitchFamily="18" charset="0"/>
                        </a:rPr>
                        <a:t>3.33</a:t>
                      </a:r>
                      <a:endParaRPr lang="en-US" sz="2000" dirty="0">
                        <a:latin typeface="Bookman Old Style" pitchFamily="18" charset="0"/>
                      </a:endParaRPr>
                    </a:p>
                  </a:txBody>
                  <a:tcPr/>
                </a:tc>
              </a:tr>
              <a:tr h="83291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kern="1200" baseline="0" dirty="0" smtClean="0">
                          <a:solidFill>
                            <a:schemeClr val="dk1"/>
                          </a:solidFill>
                          <a:latin typeface="Bookman Old Style" pitchFamily="18" charset="0"/>
                          <a:ea typeface="+mn-ea"/>
                          <a:cs typeface="+mn-cs"/>
                        </a:rPr>
                        <a:t>Premium rate willing to pay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Bookman Old Style" pitchFamily="18" charset="0"/>
                        </a:rPr>
                        <a:t>Up</a:t>
                      </a:r>
                      <a:r>
                        <a:rPr lang="en-US" sz="2000" baseline="0" dirty="0" smtClean="0">
                          <a:latin typeface="Bookman Old Style" pitchFamily="18" charset="0"/>
                        </a:rPr>
                        <a:t> to 2%</a:t>
                      </a:r>
                      <a:endParaRPr lang="en-US" sz="2000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Bookman Old Style" pitchFamily="18" charset="0"/>
                        </a:rPr>
                        <a:t>95.00</a:t>
                      </a:r>
                      <a:endParaRPr lang="en-US" sz="2000" b="1" dirty="0">
                        <a:solidFill>
                          <a:srgbClr val="FF0000"/>
                        </a:solidFill>
                        <a:latin typeface="Bookman Old Style" pitchFamily="18" charset="0"/>
                      </a:endParaRPr>
                    </a:p>
                  </a:txBody>
                  <a:tcPr/>
                </a:tc>
              </a:tr>
              <a:tr h="470780">
                <a:tc>
                  <a:txBody>
                    <a:bodyPr/>
                    <a:lstStyle/>
                    <a:p>
                      <a:endParaRPr lang="en-US" sz="200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Bookman Old Style" pitchFamily="18" charset="0"/>
                        </a:rPr>
                        <a:t>2-3 %</a:t>
                      </a:r>
                      <a:endParaRPr lang="en-US" sz="2000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Bookman Old Style" pitchFamily="18" charset="0"/>
                        </a:rPr>
                        <a:t>5.00</a:t>
                      </a:r>
                      <a:endParaRPr lang="en-US" sz="2000" dirty="0">
                        <a:latin typeface="Bookman Old Style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086600" y="2133600"/>
            <a:ext cx="1066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  <a:latin typeface="Bookman Old Style" pitchFamily="18" charset="0"/>
              </a:rPr>
              <a:t>n= 60</a:t>
            </a:r>
            <a:endParaRPr lang="en-US" sz="2000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6153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J:\slide design\842_exampl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219200"/>
            <a:ext cx="8229600" cy="5349875"/>
          </a:xfrm>
          <a:blipFill>
            <a:blip r:embed="rId3"/>
            <a:tile tx="0" ty="0" sx="100000" sy="100000" flip="none" algn="tl"/>
          </a:blipFill>
        </p:spPr>
        <p:txBody>
          <a:bodyPr>
            <a:no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Case study</a:t>
            </a:r>
            <a:b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Risk in rainfed Maize production in</a:t>
            </a:r>
            <a:b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Karnataka - An econometric analysis</a:t>
            </a:r>
            <a:b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Shashi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Kiran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,2012)</a:t>
            </a:r>
            <a:endParaRPr lang="en-US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357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 descr="J:\slide design\842_exampl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25451"/>
            <a:ext cx="8229600" cy="565151"/>
          </a:xfrm>
        </p:spPr>
        <p:txBody>
          <a:bodyPr>
            <a:no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latin typeface="Bookman Old Style" pitchFamily="18" charset="0"/>
              </a:rPr>
              <a:t>Summary of willingness to pay (WTP) for crop insurance</a:t>
            </a:r>
            <a:endParaRPr lang="en-US" sz="2400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5161042"/>
              </p:ext>
            </p:extLst>
          </p:nvPr>
        </p:nvGraphicFramePr>
        <p:xfrm>
          <a:off x="457200" y="2133599"/>
          <a:ext cx="8229600" cy="3581401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2110070"/>
                <a:gridCol w="2108424"/>
                <a:gridCol w="2078796"/>
                <a:gridCol w="1932310"/>
              </a:tblGrid>
              <a:tr h="170139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Season</a:t>
                      </a:r>
                      <a:endParaRPr lang="en-US" sz="28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Prevailing premium rate</a:t>
                      </a:r>
                      <a:endParaRPr lang="en-US" sz="28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Farmers WTP</a:t>
                      </a:r>
                      <a:endParaRPr lang="en-US" sz="28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Difference</a:t>
                      </a:r>
                      <a:endParaRPr lang="en-US" sz="28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94000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Kharif</a:t>
                      </a:r>
                      <a:endParaRPr lang="en-US" sz="28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2.5</a:t>
                      </a:r>
                      <a:endParaRPr lang="en-US" sz="28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2.84</a:t>
                      </a:r>
                      <a:endParaRPr lang="en-US" sz="28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0.34</a:t>
                      </a:r>
                      <a:endParaRPr lang="en-US" sz="28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94000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Rabi</a:t>
                      </a:r>
                      <a:endParaRPr lang="en-US" sz="28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2.0</a:t>
                      </a:r>
                      <a:endParaRPr lang="en-US" sz="28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2.34</a:t>
                      </a:r>
                      <a:endParaRPr lang="en-US" sz="28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0.34</a:t>
                      </a:r>
                      <a:endParaRPr lang="en-US" sz="28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7087642" y="1797090"/>
            <a:ext cx="145905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Bookman Old Style" pitchFamily="18" charset="0"/>
              </a:rPr>
              <a:t>(</a:t>
            </a:r>
            <a:r>
              <a:rPr lang="en-US" b="1" dirty="0" smtClean="0">
                <a:latin typeface="Bookman Old Style" pitchFamily="18" charset="0"/>
              </a:rPr>
              <a:t>Per </a:t>
            </a:r>
            <a:r>
              <a:rPr lang="en-US" sz="2000" b="1" dirty="0" smtClean="0">
                <a:latin typeface="Bookman Old Style" pitchFamily="18" charset="0"/>
              </a:rPr>
              <a:t>cent</a:t>
            </a:r>
            <a:r>
              <a:rPr lang="en-US" dirty="0" smtClean="0">
                <a:latin typeface="Bookman Old Style" pitchFamily="18" charset="0"/>
              </a:rPr>
              <a:t>) </a:t>
            </a:r>
            <a:endParaRPr lang="en-US" dirty="0">
              <a:latin typeface="Bookman Old Style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38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 descr="J:\slide design\842_exampl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35964" y="273050"/>
            <a:ext cx="8229600" cy="869953"/>
          </a:xfrm>
        </p:spPr>
        <p:txBody>
          <a:bodyPr>
            <a:no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latin typeface="Bookman Old Style" pitchFamily="18" charset="0"/>
              </a:rPr>
              <a:t>Distribution of maize farmers by WTP premium for crop insurance</a:t>
            </a:r>
            <a:endParaRPr lang="en-US" sz="2400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658754"/>
              </p:ext>
            </p:extLst>
          </p:nvPr>
        </p:nvGraphicFramePr>
        <p:xfrm>
          <a:off x="1158240" y="1295400"/>
          <a:ext cx="6827520" cy="4838235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914400"/>
                <a:gridCol w="2499360"/>
                <a:gridCol w="1706880"/>
                <a:gridCol w="1706880"/>
              </a:tblGrid>
              <a:tr h="57501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Sl. No.</a:t>
                      </a:r>
                      <a:endParaRPr lang="en-US" sz="24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Premium (%)</a:t>
                      </a:r>
                      <a:endParaRPr lang="en-US" sz="24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Numbers</a:t>
                      </a:r>
                      <a:endParaRPr lang="en-US" sz="24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Percent</a:t>
                      </a:r>
                      <a:endParaRPr lang="en-US" sz="24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8872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2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up to 25</a:t>
                      </a:r>
                      <a:endParaRPr lang="en-US" sz="24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en-US" sz="24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11.67</a:t>
                      </a:r>
                      <a:endParaRPr lang="en-US" sz="24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8872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4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25-50</a:t>
                      </a:r>
                      <a:endParaRPr lang="en-US" sz="2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en-US" sz="2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07.67</a:t>
                      </a:r>
                      <a:endParaRPr lang="en-US" sz="2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8872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4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50-75</a:t>
                      </a:r>
                      <a:endParaRPr lang="en-US" sz="2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en-US" sz="24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04.33</a:t>
                      </a:r>
                      <a:endParaRPr lang="en-US" sz="2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8872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24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75-100</a:t>
                      </a:r>
                      <a:endParaRPr lang="en-US" sz="2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24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01.33</a:t>
                      </a:r>
                      <a:endParaRPr lang="en-US" sz="2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8872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24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&gt;100</a:t>
                      </a:r>
                      <a:endParaRPr lang="en-US" sz="2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  <a:endParaRPr lang="en-US" sz="2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16.00</a:t>
                      </a:r>
                      <a:endParaRPr lang="en-US" sz="2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</a:tr>
              <a:tr h="48872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Sub total</a:t>
                      </a:r>
                      <a:endParaRPr lang="en-US" sz="2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123</a:t>
                      </a:r>
                      <a:endParaRPr lang="en-US" sz="24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41.00</a:t>
                      </a:r>
                      <a:endParaRPr lang="en-US" sz="2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7501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24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Unwilling to pay</a:t>
                      </a:r>
                      <a:endParaRPr lang="en-US" sz="2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177</a:t>
                      </a:r>
                      <a:endParaRPr lang="en-US" sz="2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59.00</a:t>
                      </a:r>
                      <a:endParaRPr lang="en-US" sz="2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</a:tr>
              <a:tr h="48959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n-US" sz="2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</a:t>
                      </a:r>
                      <a:endParaRPr lang="en-US" sz="24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100.00</a:t>
                      </a:r>
                      <a:endParaRPr lang="en-US" sz="2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0829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J:\slide design\842_exampl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641350"/>
          </a:xfrm>
        </p:spPr>
        <p:txBody>
          <a:bodyPr>
            <a:no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Bookman Old Style" pitchFamily="18" charset="0"/>
              </a:rPr>
              <a:t>Distribution of maize farmers by response to WTP for crop insurance premium</a:t>
            </a:r>
            <a:endParaRPr lang="en-US" sz="2000" b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8867829"/>
              </p:ext>
            </p:extLst>
          </p:nvPr>
        </p:nvGraphicFramePr>
        <p:xfrm>
          <a:off x="533400" y="1447800"/>
          <a:ext cx="8077200" cy="457200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1201888"/>
                <a:gridCol w="2607321"/>
                <a:gridCol w="2051608"/>
                <a:gridCol w="2216383"/>
              </a:tblGrid>
              <a:tr h="762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Sl. No.</a:t>
                      </a:r>
                      <a:endParaRPr lang="en-US" sz="26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Response</a:t>
                      </a:r>
                      <a:endParaRPr lang="en-US" sz="26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Numbers</a:t>
                      </a:r>
                      <a:endParaRPr lang="en-US" sz="26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 cent</a:t>
                      </a:r>
                      <a:endParaRPr lang="en-US" sz="26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762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26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YY</a:t>
                      </a:r>
                      <a:endParaRPr lang="en-US" sz="26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  <a:endParaRPr lang="en-US" sz="26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16.00</a:t>
                      </a:r>
                      <a:endParaRPr lang="en-US" sz="26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762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6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YN</a:t>
                      </a:r>
                      <a:endParaRPr lang="en-US" sz="26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</a:t>
                      </a:r>
                      <a:endParaRPr lang="en-US" sz="26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14.67</a:t>
                      </a:r>
                      <a:endParaRPr lang="en-US" sz="26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762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6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NY</a:t>
                      </a:r>
                      <a:endParaRPr lang="en-US" sz="26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en-US" sz="26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10.33</a:t>
                      </a:r>
                      <a:endParaRPr lang="en-US" sz="26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762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26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NN</a:t>
                      </a:r>
                      <a:endParaRPr lang="en-US" sz="26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177</a:t>
                      </a:r>
                      <a:endParaRPr lang="en-US" sz="26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59.00</a:t>
                      </a:r>
                      <a:endParaRPr lang="en-US" sz="2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762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6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n-US" sz="26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</a:t>
                      </a:r>
                      <a:endParaRPr lang="en-US" sz="26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100.00</a:t>
                      </a:r>
                      <a:endParaRPr lang="en-US" sz="26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763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J:\slide design\842_exampl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377588" y="1720840"/>
            <a:ext cx="8305800" cy="3416320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>
              <a:spcBef>
                <a:spcPts val="180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r>
              <a:rPr lang="en-US" sz="2600" dirty="0">
                <a:latin typeface="Bookman Old Style" pitchFamily="18" charset="0"/>
                <a:cs typeface="Times New Roman" pitchFamily="18" charset="0"/>
              </a:rPr>
              <a:t> </a:t>
            </a:r>
            <a:r>
              <a:rPr lang="en-IN" sz="2600" dirty="0">
                <a:latin typeface="Bookman Old Style" pitchFamily="18" charset="0"/>
                <a:cs typeface="Times New Roman" pitchFamily="18" charset="0"/>
              </a:rPr>
              <a:t>Settlement of </a:t>
            </a:r>
            <a:r>
              <a:rPr lang="en-IN" sz="2600" dirty="0" smtClean="0">
                <a:latin typeface="Bookman Old Style" pitchFamily="18" charset="0"/>
                <a:cs typeface="Times New Roman" pitchFamily="18" charset="0"/>
              </a:rPr>
              <a:t>claims </a:t>
            </a:r>
            <a:endParaRPr lang="en-IN" sz="2600" dirty="0">
              <a:latin typeface="Bookman Old Style" pitchFamily="18" charset="0"/>
              <a:cs typeface="Times New Roman" pitchFamily="18" charset="0"/>
            </a:endParaRPr>
          </a:p>
          <a:p>
            <a:pPr algn="just">
              <a:spcBef>
                <a:spcPts val="180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r>
              <a:rPr lang="en-US" sz="2600" dirty="0" smtClean="0">
                <a:solidFill>
                  <a:schemeClr val="tx1"/>
                </a:solidFill>
                <a:latin typeface="Bookman Old Style" pitchFamily="18" charset="0"/>
                <a:cs typeface="Times New Roman" pitchFamily="18" charset="0"/>
              </a:rPr>
              <a:t>Crop-cutting </a:t>
            </a:r>
            <a:r>
              <a:rPr lang="en-US" sz="2600" dirty="0">
                <a:solidFill>
                  <a:schemeClr val="tx1"/>
                </a:solidFill>
                <a:latin typeface="Bookman Old Style" pitchFamily="18" charset="0"/>
                <a:cs typeface="Times New Roman" pitchFamily="18" charset="0"/>
              </a:rPr>
              <a:t>experiments for accurate estimation of crop yield</a:t>
            </a:r>
          </a:p>
          <a:p>
            <a:pPr algn="just">
              <a:spcBef>
                <a:spcPts val="180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r>
              <a:rPr lang="en-US" sz="2600" dirty="0">
                <a:solidFill>
                  <a:schemeClr val="tx1"/>
                </a:solidFill>
                <a:latin typeface="Bookman Old Style" pitchFamily="18" charset="0"/>
                <a:cs typeface="Times New Roman" pitchFamily="18" charset="0"/>
              </a:rPr>
              <a:t> Confidence in weather data </a:t>
            </a:r>
          </a:p>
          <a:p>
            <a:pPr algn="just">
              <a:spcBef>
                <a:spcPts val="180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r>
              <a:rPr lang="en-US" sz="2600" dirty="0">
                <a:solidFill>
                  <a:schemeClr val="tx1"/>
                </a:solidFill>
                <a:latin typeface="Bookman Old Style" pitchFamily="18" charset="0"/>
                <a:cs typeface="Times New Roman" pitchFamily="18" charset="0"/>
              </a:rPr>
              <a:t> Role of Government, </a:t>
            </a:r>
            <a:r>
              <a:rPr lang="en-US" sz="2600" dirty="0">
                <a:solidFill>
                  <a:schemeClr val="tx1"/>
                </a:solidFill>
                <a:latin typeface="Bookman Old Style" pitchFamily="18" charset="0"/>
                <a:cs typeface="Times New Roman" pitchFamily="18" charset="0"/>
              </a:rPr>
              <a:t>A</a:t>
            </a:r>
            <a:r>
              <a:rPr lang="en-US" sz="2600" dirty="0" smtClean="0">
                <a:solidFill>
                  <a:schemeClr val="tx1"/>
                </a:solidFill>
                <a:latin typeface="Bookman Old Style" pitchFamily="18" charset="0"/>
                <a:cs typeface="Times New Roman" pitchFamily="18" charset="0"/>
              </a:rPr>
              <a:t>IC </a:t>
            </a:r>
            <a:r>
              <a:rPr lang="en-US" sz="2600" dirty="0">
                <a:solidFill>
                  <a:schemeClr val="tx1"/>
                </a:solidFill>
                <a:latin typeface="Bookman Old Style" pitchFamily="18" charset="0"/>
                <a:cs typeface="Times New Roman" pitchFamily="18" charset="0"/>
              </a:rPr>
              <a:t>and banks</a:t>
            </a:r>
          </a:p>
          <a:p>
            <a:pPr algn="just">
              <a:spcBef>
                <a:spcPts val="180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r>
              <a:rPr lang="en-IN" sz="2600" dirty="0">
                <a:latin typeface="Bookman Old Style" pitchFamily="18" charset="0"/>
                <a:cs typeface="Times New Roman" pitchFamily="18" charset="0"/>
              </a:rPr>
              <a:t>Insurance Premium related </a:t>
            </a:r>
            <a:r>
              <a:rPr lang="en-IN" sz="2600" dirty="0" smtClean="0">
                <a:latin typeface="Bookman Old Style" pitchFamily="18" charset="0"/>
                <a:cs typeface="Times New Roman" pitchFamily="18" charset="0"/>
              </a:rPr>
              <a:t>issue</a:t>
            </a:r>
            <a:endParaRPr lang="en-US" sz="2600" dirty="0">
              <a:solidFill>
                <a:schemeClr val="tx1"/>
              </a:solidFill>
              <a:latin typeface="Bookman Old Style" pitchFamily="18" charset="0"/>
              <a:cs typeface="Times New Roman" pitchFamily="18" charset="0"/>
            </a:endParaRPr>
          </a:p>
        </p:txBody>
      </p:sp>
      <p:pic>
        <p:nvPicPr>
          <p:cNvPr id="4" name="Picture 2" descr="http://www.dhan.org/mutuality-matters/wp-content/uploads/2014/09/MM_0614_04_01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/>
          </a:blip>
          <a:srcRect/>
          <a:stretch>
            <a:fillRect/>
          </a:stretch>
        </p:blipFill>
        <p:spPr bwMode="auto">
          <a:xfrm>
            <a:off x="6096000" y="5414749"/>
            <a:ext cx="3048000" cy="1484194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sp>
        <p:nvSpPr>
          <p:cNvPr id="37893" name="TextBox 4"/>
          <p:cNvSpPr txBox="1">
            <a:spLocks noChangeArrowheads="1"/>
          </p:cNvSpPr>
          <p:nvPr/>
        </p:nvSpPr>
        <p:spPr bwMode="auto">
          <a:xfrm>
            <a:off x="6019800" y="6581793"/>
            <a:ext cx="3124200" cy="276225"/>
          </a:xfrm>
          <a:prstGeom prst="rect">
            <a:avLst/>
          </a:prstGeom>
          <a:solidFill>
            <a:srgbClr val="CC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IN" altLang="en-US" sz="1200" b="1" dirty="0">
                <a:solidFill>
                  <a:srgbClr val="0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 typical crop cutting experiment</a:t>
            </a:r>
          </a:p>
        </p:txBody>
      </p:sp>
      <p:sp>
        <p:nvSpPr>
          <p:cNvPr id="5" name="Rectangle 4"/>
          <p:cNvSpPr/>
          <p:nvPr/>
        </p:nvSpPr>
        <p:spPr>
          <a:xfrm>
            <a:off x="381000" y="387816"/>
            <a:ext cx="8458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Key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Issues and challenges to Crop Insurance in India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2" descr="C:\Users\Chandramohan\Desktop\shilpa\slides\shivering_line_3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099" y="1007819"/>
            <a:ext cx="7315200" cy="6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06575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152400"/>
            <a:ext cx="8839200" cy="66294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518" y="-76200"/>
            <a:ext cx="914751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0300" y="147851"/>
            <a:ext cx="1905000" cy="1905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Rounded Rectangle 6"/>
          <p:cNvSpPr/>
          <p:nvPr/>
        </p:nvSpPr>
        <p:spPr>
          <a:xfrm>
            <a:off x="381000" y="5334000"/>
            <a:ext cx="47244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rgbClr val="FF0000"/>
                </a:solidFill>
                <a:latin typeface="Bookman Old Style" pitchFamily="18" charset="0"/>
              </a:rPr>
              <a:t>Conclusion</a:t>
            </a:r>
            <a:r>
              <a:rPr lang="en-US" sz="4400" b="1" dirty="0" smtClean="0">
                <a:solidFill>
                  <a:srgbClr val="FF0000"/>
                </a:solidFill>
                <a:latin typeface="Bookman Old Style" pitchFamily="18" charset="0"/>
              </a:rPr>
              <a:t> </a:t>
            </a:r>
            <a:endParaRPr lang="en-US" sz="4400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00427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E89B652-A1D8-43C6-8A43-0D2F639382B1}" type="slidenum">
              <a:rPr lang="ar-SA"/>
              <a:pPr/>
              <a:t>63</a:t>
            </a:fld>
            <a:endParaRPr lang="fr-CA"/>
          </a:p>
        </p:txBody>
      </p:sp>
      <p:pic>
        <p:nvPicPr>
          <p:cNvPr id="64515" name="Picture 2" descr="C:\Users\SHREE\Desktop\photo\unknown_(2)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2057400" y="5329476"/>
            <a:ext cx="7086600" cy="110799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sz="66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Lucida Calligraphy" pitchFamily="66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98831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ppt/theme/theme3.xml><?xml version="1.0" encoding="utf-8"?>
<a:theme xmlns:a="http://schemas.openxmlformats.org/drawingml/2006/main" name="3_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ppt/theme/theme4.xml><?xml version="1.0" encoding="utf-8"?>
<a:theme xmlns:a="http://schemas.openxmlformats.org/drawingml/2006/main" name="2_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ppt/theme/theme5.xml><?xml version="1.0" encoding="utf-8"?>
<a:theme xmlns:a="http://schemas.openxmlformats.org/drawingml/2006/main" name="4_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ppt/theme/theme6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5_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ppt/theme/theme8.xml><?xml version="1.0" encoding="utf-8"?>
<a:theme xmlns:a="http://schemas.openxmlformats.org/drawingml/2006/main" name="6_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ppt/theme/theme9.xml><?xml version="1.0" encoding="utf-8"?>
<a:theme xmlns:a="http://schemas.openxmlformats.org/drawingml/2006/main" name="7_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ppt/theme/theme10.xml><?xml version="1.0" encoding="utf-8"?>
<a:theme xmlns:a="http://schemas.openxmlformats.org/drawingml/2006/main" name="8_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ppt/theme/theme11.xml><?xml version="1.0" encoding="utf-8"?>
<a:theme xmlns:a="http://schemas.openxmlformats.org/drawingml/2006/main" name="9_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1412</TotalTime>
  <Words>2052</Words>
  <Application>Microsoft Office PowerPoint</Application>
  <PresentationFormat>On-screen Show (4:3)</PresentationFormat>
  <Paragraphs>783</Paragraphs>
  <Slides>63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11</vt:i4>
      </vt:variant>
      <vt:variant>
        <vt:lpstr>Slide Titles</vt:lpstr>
      </vt:variant>
      <vt:variant>
        <vt:i4>63</vt:i4>
      </vt:variant>
    </vt:vector>
  </HeadingPairs>
  <TitlesOfParts>
    <vt:vector size="74" baseType="lpstr">
      <vt:lpstr>Office Theme</vt:lpstr>
      <vt:lpstr>Wisp</vt:lpstr>
      <vt:lpstr>3_Wisp</vt:lpstr>
      <vt:lpstr>2_Wisp</vt:lpstr>
      <vt:lpstr>4_Wisp</vt:lpstr>
      <vt:lpstr>1_Office Theme</vt:lpstr>
      <vt:lpstr>5_Wisp</vt:lpstr>
      <vt:lpstr>6_Wisp</vt:lpstr>
      <vt:lpstr>7_Wisp</vt:lpstr>
      <vt:lpstr>8_Wisp</vt:lpstr>
      <vt:lpstr>9_Wisp</vt:lpstr>
      <vt:lpstr>PowerPoint Presentation</vt:lpstr>
      <vt:lpstr>PowerPoint Presentation</vt:lpstr>
      <vt:lpstr>PowerPoint Presentation</vt:lpstr>
      <vt:lpstr>PowerPoint Presentation</vt:lpstr>
      <vt:lpstr>  INTRODUCTION </vt:lpstr>
      <vt:lpstr>PowerPoint Presentation</vt:lpstr>
      <vt:lpstr>PowerPoint Presentation</vt:lpstr>
      <vt:lpstr>Crop Insurance</vt:lpstr>
      <vt:lpstr>Key terms </vt:lpstr>
      <vt:lpstr>Risks in Agriculture</vt:lpstr>
      <vt:lpstr>PowerPoint Presentation</vt:lpstr>
      <vt:lpstr>PowerPoint Presentation</vt:lpstr>
      <vt:lpstr> Need for crop Insurance</vt:lpstr>
      <vt:lpstr>PowerPoint Presentation</vt:lpstr>
      <vt:lpstr>PowerPoint Presentation</vt:lpstr>
      <vt:lpstr>PowerPoint Presentation</vt:lpstr>
      <vt:lpstr>PowerPoint Presentation</vt:lpstr>
      <vt:lpstr>Pilot Crop Insurance Scheme (PCIS) – 1979</vt:lpstr>
      <vt:lpstr>PowerPoint Presentation</vt:lpstr>
      <vt:lpstr>PowerPoint Presentation</vt:lpstr>
      <vt:lpstr>PowerPoint Presentation</vt:lpstr>
      <vt:lpstr>Cntd…</vt:lpstr>
      <vt:lpstr>PowerPoint Presentation</vt:lpstr>
      <vt:lpstr>PowerPoint Presentation</vt:lpstr>
      <vt:lpstr>National Agricultural Insurance Schème (NAIS)</vt:lpstr>
      <vt:lpstr>PowerPoint Presentation</vt:lpstr>
      <vt:lpstr>Premium rates for different crops under NAIS</vt:lpstr>
      <vt:lpstr>PowerPoint Presentation</vt:lpstr>
      <vt:lpstr>PowerPoint Presentation</vt:lpstr>
      <vt:lpstr>PowerPoint Presentation</vt:lpstr>
      <vt:lpstr>Key challenges in NAIS </vt:lpstr>
      <vt:lpstr>WEATHER BASED CROP INSURANCE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Performance of different Insurance schemes </vt:lpstr>
      <vt:lpstr>Coverage of crops in all schemes</vt:lpstr>
      <vt:lpstr>Coverage of States in all schemes</vt:lpstr>
      <vt:lpstr>PowerPoint Presentation</vt:lpstr>
      <vt:lpstr>PowerPoint Presentation</vt:lpstr>
      <vt:lpstr>Cntd…</vt:lpstr>
      <vt:lpstr>PowerPoint Presentation</vt:lpstr>
      <vt:lpstr>PowerPoint Presentation</vt:lpstr>
      <vt:lpstr>Exclusions from PMFBY</vt:lpstr>
      <vt:lpstr>Key Features of PMFBY</vt:lpstr>
      <vt:lpstr>PowerPoint Presentation</vt:lpstr>
      <vt:lpstr>PowerPoint Presentation</vt:lpstr>
      <vt:lpstr>PowerPoint Presentation</vt:lpstr>
      <vt:lpstr> Agricultural Insurance in India Problems and Prospects</vt:lpstr>
      <vt:lpstr>Borrowers’ perception on premium rate </vt:lpstr>
      <vt:lpstr>Case study  Risk in rainfed Maize production in Karnataka - An econometric analysis  (Shashi Kiran ,2012)</vt:lpstr>
      <vt:lpstr>Summary of willingness to pay (WTP) for crop insurance</vt:lpstr>
      <vt:lpstr>Distribution of maize farmers by WTP premium for crop insurance</vt:lpstr>
      <vt:lpstr>Distribution of maize farmers by response to WTP for crop insurance premium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HARSHA GOWDA</dc:creator>
  <cp:lastModifiedBy>ADMIN</cp:lastModifiedBy>
  <cp:revision>181</cp:revision>
  <dcterms:created xsi:type="dcterms:W3CDTF">2006-08-16T00:00:00Z</dcterms:created>
  <dcterms:modified xsi:type="dcterms:W3CDTF">2016-10-21T06:14:45Z</dcterms:modified>
</cp:coreProperties>
</file>