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5" r:id="rId3"/>
    <p:sldId id="362" r:id="rId4"/>
    <p:sldId id="346" r:id="rId5"/>
    <p:sldId id="263" r:id="rId6"/>
    <p:sldId id="348" r:id="rId7"/>
    <p:sldId id="349" r:id="rId8"/>
    <p:sldId id="347" r:id="rId9"/>
    <p:sldId id="264" r:id="rId10"/>
    <p:sldId id="265" r:id="rId11"/>
    <p:sldId id="266" r:id="rId12"/>
    <p:sldId id="353" r:id="rId13"/>
    <p:sldId id="354" r:id="rId14"/>
    <p:sldId id="269" r:id="rId15"/>
    <p:sldId id="270" r:id="rId16"/>
    <p:sldId id="271" r:id="rId17"/>
    <p:sldId id="350" r:id="rId18"/>
    <p:sldId id="272" r:id="rId19"/>
    <p:sldId id="273" r:id="rId20"/>
    <p:sldId id="356" r:id="rId21"/>
    <p:sldId id="276" r:id="rId22"/>
    <p:sldId id="277" r:id="rId23"/>
    <p:sldId id="278" r:id="rId24"/>
    <p:sldId id="358" r:id="rId25"/>
    <p:sldId id="282" r:id="rId26"/>
    <p:sldId id="283" r:id="rId27"/>
    <p:sldId id="285" r:id="rId28"/>
    <p:sldId id="287" r:id="rId29"/>
    <p:sldId id="288" r:id="rId30"/>
    <p:sldId id="290" r:id="rId31"/>
    <p:sldId id="291" r:id="rId32"/>
    <p:sldId id="292" r:id="rId33"/>
    <p:sldId id="293" r:id="rId34"/>
    <p:sldId id="294" r:id="rId35"/>
    <p:sldId id="295" r:id="rId36"/>
    <p:sldId id="359" r:id="rId37"/>
    <p:sldId id="297" r:id="rId38"/>
    <p:sldId id="298" r:id="rId39"/>
    <p:sldId id="299" r:id="rId40"/>
    <p:sldId id="300" r:id="rId41"/>
    <p:sldId id="301" r:id="rId42"/>
    <p:sldId id="305" r:id="rId43"/>
    <p:sldId id="306" r:id="rId44"/>
    <p:sldId id="308" r:id="rId45"/>
    <p:sldId id="320" r:id="rId46"/>
    <p:sldId id="321" r:id="rId47"/>
    <p:sldId id="322" r:id="rId48"/>
    <p:sldId id="323" r:id="rId49"/>
    <p:sldId id="360" r:id="rId50"/>
    <p:sldId id="327" r:id="rId51"/>
    <p:sldId id="328" r:id="rId52"/>
    <p:sldId id="329" r:id="rId53"/>
    <p:sldId id="330" r:id="rId54"/>
    <p:sldId id="331" r:id="rId55"/>
    <p:sldId id="332" r:id="rId56"/>
    <p:sldId id="363" r:id="rId57"/>
    <p:sldId id="364" r:id="rId58"/>
    <p:sldId id="336" r:id="rId59"/>
    <p:sldId id="365" r:id="rId60"/>
    <p:sldId id="338" r:id="rId61"/>
    <p:sldId id="366" r:id="rId62"/>
    <p:sldId id="340" r:id="rId63"/>
    <p:sldId id="367" r:id="rId64"/>
    <p:sldId id="342" r:id="rId65"/>
    <p:sldId id="361" r:id="rId66"/>
    <p:sldId id="355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8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3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57976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621921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578261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131361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204758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636098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67000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762101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66387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926539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4035775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39375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372237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7414941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5774504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6983014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6101963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754115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45694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2140864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7237901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854452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3C292-6AA6-4D04-8AA4-2C58D34396BE}" type="datetimeFigureOut">
              <a:rPr lang="en-IN" smtClean="0"/>
              <a:pPr/>
              <a:t>18-06-2016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502D8-D3B0-467D-BE36-106BF64AE6C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138493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795C2-6767-4F69-8422-AF1D965531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27781-D536-4CB8-AFDF-7722E7C03D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097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71E5-B859-4189-ABAB-7334B4219193}" type="slidenum">
              <a:rPr lang="ar-SA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fr-C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8530" name="Title 1"/>
          <p:cNvSpPr>
            <a:spLocks noGrp="1"/>
          </p:cNvSpPr>
          <p:nvPr>
            <p:ph type="title" idx="429496729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IN" dirty="0" smtClean="0"/>
          </a:p>
        </p:txBody>
      </p:sp>
      <p:pic>
        <p:nvPicPr>
          <p:cNvPr id="16387" name="Picture 2" descr="C:\Users\Bangarappa\Desktop\free-easter-powerpoint-background-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352" y="15876"/>
            <a:ext cx="12185649" cy="6842125"/>
          </a:xfrm>
        </p:spPr>
      </p:pic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3659717" y="2492375"/>
            <a:ext cx="5892800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latin typeface="Bookman Old Style"/>
              </a:rPr>
              <a:t>WELCOME </a:t>
            </a:r>
          </a:p>
        </p:txBody>
      </p:sp>
    </p:spTree>
    <p:extLst>
      <p:ext uri="{BB962C8B-B14F-4D97-AF65-F5344CB8AC3E}">
        <p14:creationId xmlns:p14="http://schemas.microsoft.com/office/powerpoint/2010/main" xmlns="" val="27334076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10DB-6D2B-4C59-B96E-2502A37CCAC1}" type="slidenum">
              <a:rPr lang="ar-SA"/>
              <a:pPr/>
              <a:t>2</a:t>
            </a:fld>
            <a:endParaRPr lang="fr-CA" dirty="0"/>
          </a:p>
        </p:txBody>
      </p:sp>
      <p:sp>
        <p:nvSpPr>
          <p:cNvPr id="2" name="Slide Number Placeholder 1"/>
          <p:cNvSpPr txBox="1">
            <a:spLocks noGrp="1"/>
          </p:cNvSpPr>
          <p:nvPr/>
        </p:nvSpPr>
        <p:spPr>
          <a:xfrm>
            <a:off x="10938934" y="6477000"/>
            <a:ext cx="977900" cy="274638"/>
          </a:xfrm>
          <a:prstGeom prst="rect">
            <a:avLst/>
          </a:prstGeom>
          <a:noFill/>
        </p:spPr>
        <p:txBody>
          <a:bodyPr bIns="0" anchor="b"/>
          <a:lstStyle/>
          <a:p>
            <a:pPr algn="r"/>
            <a:fld id="{D4AFED5B-A9B3-4D68-8FE4-E68033628D28}" type="slidenum">
              <a:rPr lang="ar-SA" sz="1200">
                <a:solidFill>
                  <a:srgbClr val="3F3F3F"/>
                </a:solidFill>
                <a:cs typeface="Arial" charset="0"/>
              </a:rPr>
              <a:pPr algn="r"/>
              <a:t>2</a:t>
            </a:fld>
            <a:endParaRPr lang="fr-CA" sz="1200" dirty="0">
              <a:solidFill>
                <a:srgbClr val="3F3F3F"/>
              </a:solidFill>
            </a:endParaRPr>
          </a:p>
        </p:txBody>
      </p:sp>
      <p:pic>
        <p:nvPicPr>
          <p:cNvPr id="18435" name="Picture 2" descr="C:\Users\Bangarappa\Desktop\images for seminar\imagesCAZIE6K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2617" y="0"/>
            <a:ext cx="12384617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4368801" y="1198564"/>
            <a:ext cx="29760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0066"/>
                </a:solidFill>
                <a:latin typeface="Bookman Old Style" pitchFamily="18" charset="0"/>
                <a:cs typeface="Arial" charset="0"/>
              </a:rPr>
              <a:t>Seminar-II</a:t>
            </a:r>
            <a:endParaRPr lang="en-IN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5856817" y="4724401"/>
            <a:ext cx="5520267" cy="153888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Presented by, </a:t>
            </a:r>
          </a:p>
          <a:p>
            <a:pPr lvl="1" algn="ctr"/>
            <a:r>
              <a:rPr lang="en-US" sz="28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Suresh D.K.</a:t>
            </a:r>
          </a:p>
          <a:p>
            <a:pPr lvl="1" algn="ctr"/>
            <a:r>
              <a:rPr lang="en-US" sz="28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PALB-4023</a:t>
            </a:r>
          </a:p>
          <a:p>
            <a:pPr algn="ctr">
              <a:defRPr/>
            </a:pPr>
            <a:endParaRPr lang="en-IN" dirty="0"/>
          </a:p>
        </p:txBody>
      </p:sp>
      <p:sp>
        <p:nvSpPr>
          <p:cNvPr id="11" name="Rectangle 10"/>
          <p:cNvSpPr/>
          <p:nvPr/>
        </p:nvSpPr>
        <p:spPr>
          <a:xfrm rot="21013508">
            <a:off x="369856" y="2488058"/>
            <a:ext cx="1110688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itchFamily="18" charset="0"/>
              </a:rPr>
              <a:t>Motivational Theories</a:t>
            </a:r>
            <a:endParaRPr lang="en-US" sz="7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6444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F7268-2474-4840-9CBF-5430FFB71604}" type="slidenum">
              <a:rPr lang="ar-SA"/>
              <a:pPr/>
              <a:t>3</a:t>
            </a:fld>
            <a:endParaRPr lang="fr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5575"/>
            <a:ext cx="10972800" cy="1252538"/>
          </a:xfrm>
        </p:spPr>
        <p:txBody>
          <a:bodyPr/>
          <a:lstStyle/>
          <a:p>
            <a:pPr>
              <a:defRPr/>
            </a:pPr>
            <a:endParaRPr lang="en-IN" dirty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 smtClean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10938934" y="6477000"/>
            <a:ext cx="977900" cy="274638"/>
          </a:xfrm>
          <a:prstGeom prst="rect">
            <a:avLst/>
          </a:prstGeom>
          <a:noFill/>
        </p:spPr>
        <p:txBody>
          <a:bodyPr bIns="0" anchor="b"/>
          <a:lstStyle/>
          <a:p>
            <a:pPr algn="r"/>
            <a:fld id="{6410EF40-6F68-4147-B899-D59C99B212CB}" type="slidenum">
              <a:rPr lang="ar-SA" sz="1200">
                <a:solidFill>
                  <a:srgbClr val="3F3F3F"/>
                </a:solidFill>
                <a:cs typeface="Arial" charset="0"/>
              </a:rPr>
              <a:pPr algn="r"/>
              <a:t>3</a:t>
            </a:fld>
            <a:endParaRPr lang="fr-CA" sz="1200" dirty="0">
              <a:solidFill>
                <a:srgbClr val="3F3F3F"/>
              </a:solidFill>
            </a:endParaRPr>
          </a:p>
        </p:txBody>
      </p:sp>
      <p:pic>
        <p:nvPicPr>
          <p:cNvPr id="20485" name="Picture 2" descr="C:\Users\Bangarappa\Desktop\images for seminar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3933" y="-120650"/>
            <a:ext cx="12335933" cy="718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407833" y="404813"/>
            <a:ext cx="7969251" cy="58420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IN" sz="3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Short take of seminar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14701" y="1533808"/>
            <a:ext cx="9791700" cy="47890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Bookman Old Style" pitchFamily="18" charset="0"/>
              </a:rPr>
              <a:t>Introduction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Bookman Old Style" pitchFamily="18" charset="0"/>
              </a:rPr>
              <a:t>Objectives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Bookman Old Style" pitchFamily="18" charset="0"/>
              </a:rPr>
              <a:t>Concept of motivation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Bookman Old Style" pitchFamily="18" charset="0"/>
              </a:rPr>
              <a:t>Different motivational theories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Bookman Old Style" pitchFamily="18" charset="0"/>
              </a:rPr>
              <a:t>Application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Bookman Old Style" pitchFamily="18" charset="0"/>
              </a:rPr>
              <a:t>Review studies</a:t>
            </a:r>
          </a:p>
          <a:p>
            <a:pPr>
              <a:lnSpc>
                <a:spcPct val="90000"/>
              </a:lnSpc>
              <a:buClr>
                <a:schemeClr val="bg1"/>
              </a:buClr>
              <a:defRPr/>
            </a:pPr>
            <a:endParaRPr lang="en-US" sz="2800" dirty="0" smtClean="0">
              <a:solidFill>
                <a:srgbClr val="FF0066"/>
              </a:solidFill>
              <a:latin typeface="Bookman Old Style" pitchFamily="18" charset="0"/>
            </a:endParaRPr>
          </a:p>
          <a:p>
            <a:pPr marL="457200" indent="-457200">
              <a:buFontTx/>
              <a:buBlip>
                <a:blip r:embed="rId3"/>
              </a:buBlip>
              <a:defRPr/>
            </a:pPr>
            <a:endParaRPr lang="en-IN" sz="28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494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427" y="0"/>
            <a:ext cx="10515600" cy="127141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Bookman Old Style" pitchFamily="18" charset="0"/>
              </a:rPr>
              <a:t>Introduction</a:t>
            </a:r>
            <a:r>
              <a:rPr lang="en-US" sz="3600" b="1" dirty="0">
                <a:solidFill>
                  <a:srgbClr val="FF0000"/>
                </a:solidFill>
                <a:latin typeface="Bookman Old Style" pitchFamily="18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880" y="3770438"/>
            <a:ext cx="3849857" cy="28873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1254" y="1079716"/>
            <a:ext cx="7765576" cy="28508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2561" y="3733529"/>
            <a:ext cx="5859438" cy="3124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761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038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4098" name="Picture 2" descr="http://report7.in/wp-content/uploads/2015/10/Inspirational-Quotes-on-resolution-by-Abraham-Lincol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8800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025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02525"/>
            <a:ext cx="10515600" cy="5274438"/>
          </a:xfrm>
        </p:spPr>
        <p:txBody>
          <a:bodyPr/>
          <a:lstStyle/>
          <a:p>
            <a:r>
              <a:rPr lang="en-IN" dirty="0" smtClean="0">
                <a:latin typeface="Bookman Old Style" panose="02050604050505020204" pitchFamily="18" charset="0"/>
              </a:rPr>
              <a:t>HRD =“Human </a:t>
            </a:r>
            <a:r>
              <a:rPr lang="en-IN" dirty="0">
                <a:latin typeface="Bookman Old Style" panose="02050604050505020204" pitchFamily="18" charset="0"/>
              </a:rPr>
              <a:t>resource development is a series of organised activities, conducted within a specialised time and designed to produce behavioural </a:t>
            </a:r>
            <a:r>
              <a:rPr lang="en-IN" dirty="0" smtClean="0">
                <a:latin typeface="Bookman Old Style" panose="02050604050505020204" pitchFamily="18" charset="0"/>
              </a:rPr>
              <a:t>changes”.</a:t>
            </a:r>
          </a:p>
          <a:p>
            <a:pPr marL="0" indent="0">
              <a:buNone/>
            </a:pPr>
            <a:r>
              <a:rPr lang="en-IN" dirty="0" smtClean="0">
                <a:latin typeface="Bookman Old Style" panose="02050604050505020204" pitchFamily="18" charset="0"/>
              </a:rPr>
              <a:t>					(</a:t>
            </a:r>
            <a:r>
              <a:rPr lang="en-IN" dirty="0">
                <a:latin typeface="Bookman Old Style" panose="02050604050505020204" pitchFamily="18" charset="0"/>
              </a:rPr>
              <a:t> Leonard </a:t>
            </a:r>
            <a:r>
              <a:rPr lang="en-IN" dirty="0" smtClean="0">
                <a:latin typeface="Bookman Old Style" panose="02050604050505020204" pitchFamily="18" charset="0"/>
              </a:rPr>
              <a:t>Nadler)</a:t>
            </a:r>
          </a:p>
          <a:p>
            <a:pPr marL="0" indent="0">
              <a:buNone/>
            </a:pPr>
            <a:endParaRPr lang="en-IN" dirty="0">
              <a:latin typeface="Bookman Old Style" panose="020506040505050202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8190" y="3488901"/>
            <a:ext cx="1847850" cy="1771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91565" y="2762035"/>
            <a:ext cx="2590800" cy="1771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11932" y="3448203"/>
            <a:ext cx="3427393" cy="27287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7141" y="4329113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48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5662" y="914401"/>
            <a:ext cx="8845138" cy="5211763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latin typeface="Bookman Old Style" panose="02050604050505020204" pitchFamily="18" charset="0"/>
              </a:rPr>
              <a:t>HRM= </a:t>
            </a:r>
            <a:r>
              <a:rPr lang="en-IN" dirty="0">
                <a:latin typeface="Bookman Old Style" panose="02050604050505020204" pitchFamily="18" charset="0"/>
              </a:rPr>
              <a:t>HRM is that it is the process of managing people in organizations in a structured and thorough manner.</a:t>
            </a:r>
          </a:p>
          <a:p>
            <a:pPr algn="just"/>
            <a:endParaRPr lang="en-IN" dirty="0">
              <a:latin typeface="Bookman Old Style" panose="02050604050505020204" pitchFamily="18" charset="0"/>
            </a:endParaRPr>
          </a:p>
          <a:p>
            <a:pPr algn="just"/>
            <a:r>
              <a:rPr lang="en-IN" dirty="0">
                <a:latin typeface="Bookman Old Style" panose="02050604050505020204" pitchFamily="18" charset="0"/>
              </a:rPr>
              <a:t>It is a function in organizations designed to maximize employee performance in service of an employer's strategic objectives</a:t>
            </a:r>
          </a:p>
          <a:p>
            <a:pPr algn="just"/>
            <a:endParaRPr lang="en-IN" dirty="0"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dirty="0">
              <a:latin typeface="Bookman Old Style" panose="02050604050505020204" pitchFamily="18" charset="0"/>
            </a:endParaRPr>
          </a:p>
          <a:p>
            <a:pPr algn="just"/>
            <a:endParaRPr lang="en-IN" dirty="0">
              <a:latin typeface="Bookman Old Style" panose="020506040505050202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245676"/>
            <a:ext cx="2500622" cy="26123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61465" y="5173903"/>
            <a:ext cx="4330535" cy="168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659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Motive</a:t>
            </a:r>
            <a:endParaRPr lang="en-IN" sz="4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IN" dirty="0" smtClean="0">
                <a:latin typeface="Bookman Old Style" panose="02050604050505020204" pitchFamily="18" charset="0"/>
              </a:rPr>
              <a:t>Reason for </a:t>
            </a:r>
            <a:r>
              <a:rPr lang="en-IN" dirty="0">
                <a:latin typeface="Bookman Old Style" panose="02050604050505020204" pitchFamily="18" charset="0"/>
              </a:rPr>
              <a:t>doing something</a:t>
            </a:r>
          </a:p>
          <a:p>
            <a:pPr marL="0" indent="0" algn="just">
              <a:buNone/>
            </a:pPr>
            <a:endParaRPr lang="en-IN" dirty="0">
              <a:latin typeface="Bookman Old Style" panose="02050604050505020204" pitchFamily="18" charset="0"/>
            </a:endParaRPr>
          </a:p>
          <a:p>
            <a:pPr algn="just"/>
            <a:r>
              <a:rPr lang="en-IN" dirty="0">
                <a:latin typeface="Bookman Old Style" panose="02050604050505020204" pitchFamily="18" charset="0"/>
              </a:rPr>
              <a:t>Something that causes a person to act in a certain way, do a certain thing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3915" y="41078"/>
            <a:ext cx="3086100" cy="1476375"/>
          </a:xfrm>
          <a:prstGeom prst="rect">
            <a:avLst/>
          </a:prstGeom>
        </p:spPr>
      </p:pic>
      <p:pic>
        <p:nvPicPr>
          <p:cNvPr id="1026" name="Picture 2" descr="Image result for moti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20250" y="-13495"/>
            <a:ext cx="2571750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media1.santabanta.com/full1/Politicians%20and%20Statesmen/Mahatma%20Gandhi/mahatma-gandhi-6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0783" y="3610098"/>
            <a:ext cx="3645725" cy="280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upload.wikimedia.org/wikipedia/commons/thumb/c/c4/Demonstration_against_British_Rule_in_India_-_c1930's.jpg/220px-Demonstration_against_British_Rule_in_India_-_c1930'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4329" y="3610098"/>
            <a:ext cx="4022179" cy="280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outsidethebeltway.com/wp-content/uploads/2015/11/Terrorism-Word-Cloud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09658" y="3744206"/>
            <a:ext cx="4397955" cy="267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9781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482" name="Picture 2" descr="D:\suri Ph.D\blocks_Frame_ppt_templa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91055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ookman Old Style" panose="02050604050505020204" pitchFamily="18" charset="0"/>
                <a:ea typeface="+mj-ea"/>
                <a:cs typeface="+mj-cs"/>
              </a:rPr>
              <a:t>Objectives of the Seminar 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Bookman Old Style" panose="02050604050505020204" pitchFamily="18" charset="0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27375" y="1690688"/>
            <a:ext cx="1073724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800" dirty="0">
                <a:latin typeface="Bookman Old Style" pitchFamily="18" charset="0"/>
              </a:rPr>
              <a:t>To understand the concept of motivation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800" dirty="0">
                <a:latin typeface="Bookman Old Style" pitchFamily="18" charset="0"/>
              </a:rPr>
              <a:t>To know the different motivation theories </a:t>
            </a:r>
            <a:endParaRPr lang="en-US" sz="2800" dirty="0" smtClean="0">
              <a:latin typeface="Bookman Old Style" pitchFamily="18" charset="0"/>
            </a:endParaRP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Bookman Old Style" pitchFamily="18" charset="0"/>
              </a:rPr>
              <a:t>To </a:t>
            </a:r>
            <a:r>
              <a:rPr lang="en-US" sz="2800" dirty="0">
                <a:latin typeface="Bookman Old Style" pitchFamily="18" charset="0"/>
              </a:rPr>
              <a:t>examine the application of motivation theories in HRM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800" dirty="0">
                <a:latin typeface="Bookman Old Style" pitchFamily="18" charset="0"/>
              </a:rPr>
              <a:t>To review </a:t>
            </a:r>
            <a:r>
              <a:rPr lang="en-US" sz="2800" dirty="0" smtClean="0">
                <a:latin typeface="Bookman Old Style" pitchFamily="18" charset="0"/>
              </a:rPr>
              <a:t>the research </a:t>
            </a:r>
            <a:r>
              <a:rPr lang="en-US" sz="2800" dirty="0">
                <a:latin typeface="Bookman Old Style" pitchFamily="18" charset="0"/>
              </a:rPr>
              <a:t>studies related to motivation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799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EAE1879-E1B1-4E21-96D9-C60D8AEEC8DA}" type="slidenum">
              <a:rPr lang="ar-SA"/>
              <a:pPr/>
              <a:t>12</a:t>
            </a:fld>
            <a:endParaRPr lang="fr-CA" dirty="0"/>
          </a:p>
        </p:txBody>
      </p:sp>
      <p:sp>
        <p:nvSpPr>
          <p:cNvPr id="21507" name="Slide Number Placeholder 1"/>
          <p:cNvSpPr txBox="1">
            <a:spLocks noGrp="1"/>
          </p:cNvSpPr>
          <p:nvPr/>
        </p:nvSpPr>
        <p:spPr bwMode="auto">
          <a:xfrm>
            <a:off x="10938934" y="6477000"/>
            <a:ext cx="9779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b"/>
          <a:lstStyle/>
          <a:p>
            <a:pPr algn="r"/>
            <a:fld id="{BAE3D10E-4580-4C04-A63B-48473C00EF19}" type="slidenum">
              <a:rPr lang="ar-SA" sz="1200">
                <a:solidFill>
                  <a:srgbClr val="3F3F3F"/>
                </a:solidFill>
                <a:cs typeface="Arial" charset="0"/>
              </a:rPr>
              <a:pPr algn="r"/>
              <a:t>12</a:t>
            </a:fld>
            <a:endParaRPr lang="fr-CA" sz="1200" dirty="0">
              <a:solidFill>
                <a:srgbClr val="3F3F3F"/>
              </a:solidFill>
            </a:endParaRPr>
          </a:p>
        </p:txBody>
      </p:sp>
      <p:pic>
        <p:nvPicPr>
          <p:cNvPr id="21508" name="Picture 2" descr="C:\Users\Bangarappa\Desktop\images for seminar\imagesCARUM9X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1300" y="-211389"/>
            <a:ext cx="12577233" cy="712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 rot="20357512">
            <a:off x="884936" y="2564650"/>
            <a:ext cx="1135599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cap="none" spc="0" dirty="0" smtClean="0">
                <a:ln/>
                <a:solidFill>
                  <a:schemeClr val="accent4"/>
                </a:solidFill>
                <a:effectLst/>
                <a:latin typeface="Bookman Old Style" pitchFamily="18" charset="0"/>
              </a:rPr>
              <a:t>CONCEPT OF MOTIVATION </a:t>
            </a:r>
            <a:endParaRPr lang="en-IN" sz="60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364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Bookman Old Style" pitchFamily="18" charset="0"/>
              </a:rPr>
              <a:t>Meaning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4572000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Bookman Old Style" pitchFamily="18" charset="0"/>
              </a:rPr>
              <a:t>Latin word- </a:t>
            </a:r>
            <a:r>
              <a:rPr lang="en-US" sz="2400" b="1" i="1" dirty="0" err="1">
                <a:latin typeface="Bookman Old Style" pitchFamily="18" charset="0"/>
              </a:rPr>
              <a:t>movere</a:t>
            </a:r>
            <a:r>
              <a:rPr lang="en-US" sz="2400" b="1" i="1" dirty="0">
                <a:latin typeface="Bookman Old Style" pitchFamily="18" charset="0"/>
              </a:rPr>
              <a:t> </a:t>
            </a:r>
            <a:r>
              <a:rPr lang="en-US" sz="2400" dirty="0">
                <a:latin typeface="Bookman Old Style" pitchFamily="18" charset="0"/>
              </a:rPr>
              <a:t>= to move</a:t>
            </a:r>
          </a:p>
          <a:p>
            <a:endParaRPr lang="en-US" sz="2400" dirty="0">
              <a:latin typeface="Bookman Old Style" pitchFamily="18" charset="0"/>
            </a:endParaRPr>
          </a:p>
          <a:p>
            <a:r>
              <a:rPr lang="en-US" sz="2400" dirty="0" smtClean="0">
                <a:latin typeface="Bookman Old Style" pitchFamily="18" charset="0"/>
              </a:rPr>
              <a:t>Force that </a:t>
            </a:r>
            <a:r>
              <a:rPr lang="en-US" sz="2400" dirty="0">
                <a:latin typeface="Bookman Old Style" pitchFamily="18" charset="0"/>
              </a:rPr>
              <a:t>causes an individual to behave in a specific way</a:t>
            </a:r>
          </a:p>
          <a:p>
            <a:endParaRPr lang="en-US" sz="2400" dirty="0">
              <a:latin typeface="Bookman Old Style" pitchFamily="18" charset="0"/>
            </a:endParaRPr>
          </a:p>
          <a:p>
            <a:r>
              <a:rPr lang="en-US" sz="2400" dirty="0" smtClean="0">
                <a:latin typeface="Bookman Old Style" pitchFamily="18" charset="0"/>
              </a:rPr>
              <a:t>Inspire people </a:t>
            </a:r>
            <a:r>
              <a:rPr lang="en-US" sz="2400" dirty="0">
                <a:latin typeface="Bookman Old Style" pitchFamily="18" charset="0"/>
              </a:rPr>
              <a:t>to work, individually or in groups in the ways such as to produce best result</a:t>
            </a:r>
          </a:p>
          <a:p>
            <a:endParaRPr lang="en-US" sz="2400" dirty="0">
              <a:latin typeface="Bookman Old Style" pitchFamily="18" charset="0"/>
            </a:endParaRPr>
          </a:p>
          <a:p>
            <a:pPr>
              <a:buNone/>
            </a:pPr>
            <a:r>
              <a:rPr lang="en-US" sz="2400" b="1" dirty="0">
                <a:latin typeface="Bookman Old Style" pitchFamily="18" charset="0"/>
              </a:rPr>
              <a:t>Ex: </a:t>
            </a:r>
            <a:r>
              <a:rPr lang="en-US" sz="2400" dirty="0">
                <a:latin typeface="Bookman Old Style" pitchFamily="18" charset="0"/>
              </a:rPr>
              <a:t>High motivation- work hard at a job</a:t>
            </a:r>
          </a:p>
          <a:p>
            <a:pPr>
              <a:buNone/>
            </a:pPr>
            <a:r>
              <a:rPr lang="en-US" sz="2400" dirty="0">
                <a:latin typeface="Bookman Old Style" pitchFamily="18" charset="0"/>
              </a:rPr>
              <a:t>       Low motivation- Does not work hard</a:t>
            </a:r>
          </a:p>
        </p:txBody>
      </p:sp>
      <p:pic>
        <p:nvPicPr>
          <p:cNvPr id="2050" name="Picture 2" descr="https://encrypted-tbn3.gstatic.com/images?q=tbn:ANd9GcSxSRJ9d2iQHKjNdEewbtdK5_jJej9u811qWm6V1Kw1Dop-RiJ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12641" y="4797631"/>
            <a:ext cx="3079359" cy="206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312.photobucket.com/albums/ll334/Musicman6968/Snowboardinghandstan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4623" y="-1113"/>
            <a:ext cx="3107377" cy="233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encrypted-tbn2.gstatic.com/images?q=tbn:ANd9GcSRA8AioyboBOXYdfdDf0ivpXvcJIWXy3_iTh-BQf4O5-qKwR2t9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232561"/>
            <a:ext cx="2541184" cy="169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low motivati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751" y="4473317"/>
            <a:ext cx="3634160" cy="238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2269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FF0000"/>
                </a:solidFill>
                <a:latin typeface="Bookman Old Style" pitchFamily="18" charset="0"/>
              </a:rPr>
              <a:t>Definition: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Bookman Old Style" pitchFamily="18" charset="0"/>
              </a:rPr>
              <a:t>It is the need or drive within an individual that drives them towards goal oriented action 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>
                <a:latin typeface="Bookman Old Style" pitchFamily="18" charset="0"/>
              </a:rPr>
              <a:t>				</a:t>
            </a:r>
            <a:r>
              <a:rPr lang="en-US" sz="2400" b="1" dirty="0">
                <a:latin typeface="Bookman Old Style" pitchFamily="18" charset="0"/>
              </a:rPr>
              <a:t>	(Terry and Franklin, 1987)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Bookman Old Style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14925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7492" y="3886967"/>
            <a:ext cx="3654508" cy="29710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7610" y="4155673"/>
            <a:ext cx="270510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878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185" y="336163"/>
            <a:ext cx="10515600" cy="633974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FF0000"/>
                </a:solidFill>
                <a:latin typeface="Bookman Old Style" pitchFamily="18" charset="0"/>
              </a:rPr>
              <a:t>Types of Motivation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5899" y="629512"/>
            <a:ext cx="4318725" cy="56825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775" y="1250407"/>
            <a:ext cx="9061414" cy="49020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4995" y="905415"/>
            <a:ext cx="9339966" cy="55336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3303" y="336163"/>
            <a:ext cx="8116070" cy="55485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5556" y="429850"/>
            <a:ext cx="7709069" cy="57818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46350" y="1559676"/>
            <a:ext cx="7168641" cy="5074431"/>
          </a:xfrm>
          <a:prstGeom prst="rect">
            <a:avLst/>
          </a:prstGeom>
        </p:spPr>
      </p:pic>
      <p:pic>
        <p:nvPicPr>
          <p:cNvPr id="4102" name="Picture 6" descr="http://www.thomasvan.com/wp-content/files/Coercion-comb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8720" y="188292"/>
            <a:ext cx="8434356" cy="626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549551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643952"/>
            <a:ext cx="3847137" cy="308714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2072" y="0"/>
            <a:ext cx="8297837" cy="35283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2502" y="3643952"/>
            <a:ext cx="6639416" cy="301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797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Bookman Old Style" pitchFamily="18" charset="0"/>
              </a:rPr>
              <a:t>Determinants of Motivation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sz="2400" dirty="0">
                <a:latin typeface="Bookman Old Style" pitchFamily="18" charset="0"/>
              </a:rPr>
              <a:t>Individuals </a:t>
            </a:r>
          </a:p>
          <a:p>
            <a:pPr>
              <a:lnSpc>
                <a:spcPct val="250000"/>
              </a:lnSpc>
            </a:pPr>
            <a:r>
              <a:rPr lang="en-US" sz="2400" dirty="0">
                <a:latin typeface="Bookman Old Style" pitchFamily="18" charset="0"/>
              </a:rPr>
              <a:t>Organizational components</a:t>
            </a:r>
          </a:p>
          <a:p>
            <a:pPr>
              <a:lnSpc>
                <a:spcPct val="250000"/>
              </a:lnSpc>
            </a:pPr>
            <a:r>
              <a:rPr lang="en-US" sz="2400" dirty="0">
                <a:latin typeface="Bookman Old Style" pitchFamily="18" charset="0"/>
              </a:rPr>
              <a:t>External </a:t>
            </a:r>
            <a:r>
              <a:rPr lang="en-US" sz="2400" dirty="0" smtClean="0">
                <a:latin typeface="Bookman Old Style" pitchFamily="18" charset="0"/>
              </a:rPr>
              <a:t>variables</a:t>
            </a:r>
            <a:endParaRPr lang="en-US" sz="2400" dirty="0">
              <a:latin typeface="Bookman Old Style" pitchFamily="18" charset="0"/>
            </a:endParaRPr>
          </a:p>
          <a:p>
            <a:pPr>
              <a:lnSpc>
                <a:spcPct val="250000"/>
              </a:lnSpc>
            </a:pPr>
            <a:endParaRPr lang="en-US" sz="2400" dirty="0">
              <a:latin typeface="Bookman Old Style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6448" y="88206"/>
            <a:ext cx="2924860" cy="2210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9821" y="2747681"/>
            <a:ext cx="4253979" cy="23901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607" y="5272813"/>
            <a:ext cx="8606869" cy="155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441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7701"/>
            <a:ext cx="10515600" cy="793974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Bookman Old Style" pitchFamily="18" charset="0"/>
              </a:rPr>
              <a:t>Characteristics of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87887"/>
            <a:ext cx="10515600" cy="4889076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en-US" sz="2400" dirty="0">
                <a:latin typeface="Bookman Old Style" pitchFamily="18" charset="0"/>
              </a:rPr>
              <a:t>Individuals </a:t>
            </a:r>
            <a:r>
              <a:rPr lang="en-US" sz="2400" dirty="0" smtClean="0">
                <a:latin typeface="Bookman Old Style" pitchFamily="18" charset="0"/>
              </a:rPr>
              <a:t>differ</a:t>
            </a:r>
            <a:endParaRPr lang="en-US" sz="2400" dirty="0">
              <a:latin typeface="Bookman Old Style" pitchFamily="18" charset="0"/>
            </a:endParaRPr>
          </a:p>
          <a:p>
            <a:pPr marL="514350" indent="-514350">
              <a:lnSpc>
                <a:spcPct val="15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en-US" sz="2400" dirty="0">
                <a:latin typeface="Bookman Old Style" pitchFamily="18" charset="0"/>
              </a:rPr>
              <a:t>Highly situational </a:t>
            </a:r>
          </a:p>
          <a:p>
            <a:pPr marL="514350" indent="-514350">
              <a:lnSpc>
                <a:spcPct val="15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en-US" sz="2400" dirty="0" smtClean="0">
                <a:latin typeface="Bookman Old Style" pitchFamily="18" charset="0"/>
              </a:rPr>
              <a:t>Is </a:t>
            </a:r>
            <a:r>
              <a:rPr lang="en-US" sz="2400" dirty="0">
                <a:latin typeface="Bookman Old Style" pitchFamily="18" charset="0"/>
              </a:rPr>
              <a:t>expressed differently</a:t>
            </a:r>
          </a:p>
          <a:p>
            <a:pPr marL="514350" indent="-514350">
              <a:lnSpc>
                <a:spcPct val="15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en-US" sz="2400" dirty="0">
                <a:latin typeface="Bookman Old Style" pitchFamily="18" charset="0"/>
              </a:rPr>
              <a:t>Individual himself is not aware</a:t>
            </a:r>
          </a:p>
          <a:p>
            <a:pPr marL="514350" indent="-514350">
              <a:lnSpc>
                <a:spcPct val="15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en-US" sz="2400" dirty="0" smtClean="0">
                <a:latin typeface="Bookman Old Style" pitchFamily="18" charset="0"/>
              </a:rPr>
              <a:t>Complex</a:t>
            </a:r>
            <a:endParaRPr lang="en-US" sz="2400" dirty="0">
              <a:latin typeface="Bookman Old Style" pitchFamily="18" charset="0"/>
            </a:endParaRPr>
          </a:p>
        </p:txBody>
      </p:sp>
      <p:pic>
        <p:nvPicPr>
          <p:cNvPr id="1026" name="Picture 2" descr="http://www.nationofchange.org/2015/wp-content/uploads/individualism713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-9151938"/>
            <a:ext cx="6184800" cy="4246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3156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6386" name="Picture 2" descr="D:\suri Ph.D\powerpoint-templates-free-ptograp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471" y="0"/>
            <a:ext cx="12192000" cy="6858000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57300" y="365125"/>
            <a:ext cx="10515600" cy="1069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anose="02050604050505020204" pitchFamily="18" charset="0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 rot="338099">
            <a:off x="1558344" y="1496069"/>
            <a:ext cx="728944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6600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Theory </a:t>
            </a:r>
            <a:endParaRPr lang="en-IN" sz="16600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886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1002508"/>
            <a:ext cx="7886700" cy="49768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Theory ????</a:t>
            </a:r>
            <a:endParaRPr lang="en-US" b="1" dirty="0">
              <a:solidFill>
                <a:srgbClr val="7030A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5915" y="1397157"/>
            <a:ext cx="8957525" cy="4939249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Bookman Old Style" panose="02050604050505020204" pitchFamily="18" charset="0"/>
                <a:cs typeface="Times New Roman" pitchFamily="18" charset="0"/>
              </a:rPr>
              <a:t>Greek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Bookman Old Style" panose="02050604050505020204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sz="2400" dirty="0">
                <a:solidFill>
                  <a:srgbClr val="FF0000"/>
                </a:solidFill>
                <a:latin typeface="Bookman Old Style" panose="02050604050505020204" pitchFamily="18" charset="0"/>
                <a:cs typeface="Times New Roman" pitchFamily="18" charset="0"/>
              </a:rPr>
              <a:t>“</a:t>
            </a:r>
            <a:r>
              <a:rPr lang="en-IN" sz="2400" b="1" dirty="0" err="1">
                <a:solidFill>
                  <a:srgbClr val="FF0000"/>
                </a:solidFill>
                <a:latin typeface="Bookman Old Style" panose="02050604050505020204" pitchFamily="18" charset="0"/>
                <a:cs typeface="Times New Roman" pitchFamily="18" charset="0"/>
              </a:rPr>
              <a:t>Theoria</a:t>
            </a:r>
            <a:r>
              <a:rPr lang="en-IN" sz="2400" dirty="0">
                <a:solidFill>
                  <a:srgbClr val="FF0000"/>
                </a:solidFill>
                <a:latin typeface="Bookman Old Style" panose="02050604050505020204" pitchFamily="18" charset="0"/>
                <a:cs typeface="Times New Roman" pitchFamily="18" charset="0"/>
              </a:rPr>
              <a:t>” = </a:t>
            </a:r>
            <a:r>
              <a:rPr lang="en-IN" sz="2400" dirty="0">
                <a:latin typeface="Bookman Old Style" panose="02050604050505020204" pitchFamily="18" charset="0"/>
                <a:cs typeface="Times New Roman" pitchFamily="18" charset="0"/>
              </a:rPr>
              <a:t>looking at, seeing, viewing or  beholding a vision that yields understanding</a:t>
            </a:r>
          </a:p>
          <a:p>
            <a:pPr marL="42863" indent="0" algn="just">
              <a:buNone/>
            </a:pPr>
            <a:endParaRPr lang="en-US" sz="2400" dirty="0">
              <a:latin typeface="Bookman Old Style" panose="020506040505050202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Bookman Old Style" panose="02050604050505020204" pitchFamily="18" charset="0"/>
              </a:rPr>
              <a:t>An idea or set of ideas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Bookman Old Style" panose="020506040505050202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Bookman Old Style" panose="02050604050505020204" pitchFamily="18" charset="0"/>
              </a:rPr>
              <a:t> The analysis of a set of facts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Bookman Old Style" panose="020506040505050202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Bookman Old Style" panose="02050604050505020204" pitchFamily="18" charset="0"/>
              </a:rPr>
              <a:t>Ex: Oil floats on water, rock sinks in water due to specific gravity</a:t>
            </a:r>
          </a:p>
        </p:txBody>
      </p:sp>
      <p:pic>
        <p:nvPicPr>
          <p:cNvPr id="5123" name="Picture 3" descr="D:\suri Ph.D\soori 1st seminar\final materials\download (1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7527" y="3107482"/>
            <a:ext cx="1585913" cy="1621631"/>
          </a:xfrm>
          <a:prstGeom prst="rect">
            <a:avLst/>
          </a:prstGeom>
          <a:noFill/>
        </p:spPr>
      </p:pic>
      <p:pic>
        <p:nvPicPr>
          <p:cNvPr id="5124" name="Picture 4" descr="D:\suri Ph.D\soori 1st seminar\final materials\images (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54569" y="1097553"/>
            <a:ext cx="2700338" cy="9501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0407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9114" y="126394"/>
            <a:ext cx="7886700" cy="994172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Definition </a:t>
            </a:r>
            <a:endParaRPr lang="en-US" b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004" y="1120566"/>
            <a:ext cx="10097037" cy="4996899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latin typeface="Bookman Old Style" pitchFamily="18" charset="0"/>
              </a:rPr>
              <a:t>         It is a set of interrelated concepts, definitions and propositions that presents a systematic view of phenomena by specifying relations among variables with the purpose of explaining, predicting and controlling the phenomena</a:t>
            </a:r>
          </a:p>
          <a:p>
            <a:pPr marL="0" indent="0" algn="r">
              <a:buNone/>
            </a:pPr>
            <a:r>
              <a:rPr lang="en-US" sz="2400" dirty="0">
                <a:latin typeface="Bookman Old Style" pitchFamily="18" charset="0"/>
              </a:rPr>
              <a:t>							</a:t>
            </a:r>
            <a:r>
              <a:rPr lang="en-US" sz="2400" b="1" dirty="0">
                <a:latin typeface="Bookman Old Style" pitchFamily="18" charset="0"/>
              </a:rPr>
              <a:t> </a:t>
            </a:r>
            <a:r>
              <a:rPr lang="en-US" sz="2400" b="1" dirty="0">
                <a:solidFill>
                  <a:srgbClr val="0070C0"/>
                </a:solidFill>
                <a:latin typeface="Bookman Old Style" pitchFamily="18" charset="0"/>
              </a:rPr>
              <a:t>(F.N.Kerlinger,1966)</a:t>
            </a:r>
          </a:p>
          <a:p>
            <a:pPr marL="0" indent="0" algn="just">
              <a:buNone/>
            </a:pPr>
            <a:endParaRPr lang="en-IN" sz="2400" b="1" dirty="0" smtClean="0">
              <a:latin typeface="Bookman Old Style" pitchFamily="18" charset="0"/>
            </a:endParaRPr>
          </a:p>
          <a:p>
            <a:pPr marL="0" indent="0" algn="just">
              <a:buNone/>
            </a:pPr>
            <a:endParaRPr lang="en-IN" sz="2400" b="1" dirty="0">
              <a:latin typeface="Bookman Old Style" pitchFamily="18" charset="0"/>
            </a:endParaRPr>
          </a:p>
          <a:p>
            <a:pPr algn="just"/>
            <a:r>
              <a:rPr lang="en-US" sz="2400" dirty="0">
                <a:latin typeface="Bookman Old Style" pitchFamily="18" charset="0"/>
              </a:rPr>
              <a:t>        “A scientific theory is a system of constructs (concepts) and propositions (relationships between those constructs) that collectively presents a logical, systematic, and coherent explanation of a phenomenon of interest within some assumptions and boundary conditions”</a:t>
            </a:r>
          </a:p>
          <a:p>
            <a:pPr lvl="2" algn="just">
              <a:buNone/>
            </a:pPr>
            <a:r>
              <a:rPr lang="en-US" sz="2400" dirty="0">
                <a:latin typeface="Bookman Old Style" pitchFamily="18" charset="0"/>
              </a:rPr>
              <a:t>							</a:t>
            </a:r>
            <a:r>
              <a:rPr lang="en-US" sz="2400" b="1" dirty="0">
                <a:solidFill>
                  <a:srgbClr val="0070C0"/>
                </a:solidFill>
                <a:latin typeface="Bookman Old Style" pitchFamily="18" charset="0"/>
              </a:rPr>
              <a:t>(Bacharach,1989)</a:t>
            </a:r>
          </a:p>
          <a:p>
            <a:pPr algn="just"/>
            <a:endParaRPr lang="en-US" sz="18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137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6204" y="988219"/>
            <a:ext cx="6172200" cy="536972"/>
          </a:xfrm>
        </p:spPr>
        <p:txBody>
          <a:bodyPr>
            <a:normAutofit/>
          </a:bodyPr>
          <a:lstStyle/>
          <a:p>
            <a:r>
              <a:rPr lang="en-US" sz="2700" b="1" dirty="0">
                <a:solidFill>
                  <a:srgbClr val="FF0000"/>
                </a:solidFill>
                <a:latin typeface="Bookman Old Style" panose="02050604050505020204" pitchFamily="18" charset="0"/>
                <a:cs typeface="Andalus" pitchFamily="18" charset="-78"/>
              </a:rPr>
              <a:t>Characteristics of Theory</a:t>
            </a:r>
            <a:endParaRPr lang="en-IN" sz="2700" dirty="0">
              <a:solidFill>
                <a:srgbClr val="FF0000"/>
              </a:solidFill>
              <a:latin typeface="Bookman Old Style" panose="02050604050505020204" pitchFamily="18" charset="0"/>
              <a:cs typeface="Andalus" pitchFamily="18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9580" y="1822010"/>
            <a:ext cx="8261747" cy="3670303"/>
          </a:xfrm>
        </p:spPr>
        <p:txBody>
          <a:bodyPr>
            <a:normAutofit fontScale="92500" lnSpcReduction="20000"/>
          </a:bodyPr>
          <a:lstStyle/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r>
              <a:rPr lang="en-IN" dirty="0" smtClean="0">
                <a:latin typeface="Bookman Old Style" panose="02050604050505020204" pitchFamily="18" charset="0"/>
              </a:rPr>
              <a:t>Set of propositions</a:t>
            </a:r>
          </a:p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endParaRPr lang="en-IN" dirty="0" smtClean="0">
              <a:latin typeface="Bookman Old Style" panose="02050604050505020204" pitchFamily="18" charset="0"/>
            </a:endParaRPr>
          </a:p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r>
              <a:rPr lang="en-IN" dirty="0" smtClean="0">
                <a:latin typeface="Bookman Old Style" panose="02050604050505020204" pitchFamily="18" charset="0"/>
              </a:rPr>
              <a:t>Interrelations among a set of variables</a:t>
            </a:r>
          </a:p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endParaRPr lang="en-IN" dirty="0" smtClean="0">
              <a:latin typeface="Bookman Old Style" panose="02050604050505020204" pitchFamily="18" charset="0"/>
            </a:endParaRPr>
          </a:p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r>
              <a:rPr lang="en-IN" dirty="0" smtClean="0">
                <a:latin typeface="Bookman Old Style" panose="02050604050505020204" pitchFamily="18" charset="0"/>
              </a:rPr>
              <a:t>Empirically tested phenomenon</a:t>
            </a:r>
          </a:p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endParaRPr lang="en-IN" dirty="0" smtClean="0">
              <a:latin typeface="Bookman Old Style" panose="02050604050505020204" pitchFamily="18" charset="0"/>
            </a:endParaRP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>
                <a:latin typeface="Bookman Old Style" panose="02050604050505020204" pitchFamily="18" charset="0"/>
                <a:cs typeface="Times New Roman" pitchFamily="18" charset="0"/>
              </a:rPr>
              <a:t>Has a </a:t>
            </a:r>
            <a:r>
              <a:rPr lang="en-US" dirty="0">
                <a:latin typeface="Bookman Old Style" panose="02050604050505020204" pitchFamily="18" charset="0"/>
                <a:cs typeface="Times New Roman" pitchFamily="18" charset="0"/>
              </a:rPr>
              <a:t>constitutive core of </a:t>
            </a:r>
            <a:r>
              <a:rPr lang="en-US" dirty="0" smtClean="0">
                <a:latin typeface="Bookman Old Style" panose="02050604050505020204" pitchFamily="18" charset="0"/>
                <a:cs typeface="Times New Roman" pitchFamily="18" charset="0"/>
              </a:rPr>
              <a:t>concepts</a:t>
            </a:r>
            <a:endParaRPr lang="en-US" dirty="0">
              <a:latin typeface="Bookman Old Style" panose="02050604050505020204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buNone/>
            </a:pPr>
            <a:endParaRPr lang="en-US" dirty="0">
              <a:latin typeface="Bookman Old Style" panose="02050604050505020204" pitchFamily="18" charset="0"/>
              <a:cs typeface="Times New Roman" pitchFamily="18" charset="0"/>
            </a:endParaRPr>
          </a:p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endParaRPr lang="en-IN" dirty="0">
              <a:latin typeface="Bookman Old Style" panose="02050604050505020204" pitchFamily="18" charset="0"/>
            </a:endParaRPr>
          </a:p>
        </p:txBody>
      </p:sp>
      <p:pic>
        <p:nvPicPr>
          <p:cNvPr id="6146" name="Picture 2" descr="D:\suri Ph.D\soori 1st seminar\final materials\images (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7168" y="1771529"/>
            <a:ext cx="1571625" cy="1635919"/>
          </a:xfrm>
          <a:prstGeom prst="rect">
            <a:avLst/>
          </a:prstGeom>
          <a:noFill/>
        </p:spPr>
      </p:pic>
      <p:pic>
        <p:nvPicPr>
          <p:cNvPr id="6147" name="Picture 3" descr="D:\suri Ph.D\soori 1st seminar\final materials\images (10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13556" y="4120098"/>
            <a:ext cx="1657350" cy="1550194"/>
          </a:xfrm>
          <a:prstGeom prst="rect">
            <a:avLst/>
          </a:prstGeom>
          <a:noFill/>
        </p:spPr>
      </p:pic>
      <p:pic>
        <p:nvPicPr>
          <p:cNvPr id="6149" name="Picture 5" descr="D:\suri Ph.D\soori 1st seminar\final materials\stock-photo-man-hand-writing-value-proposition-with-black-marker-on-visual-screen-isolated-on-white-business-2963859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5692" y="1790907"/>
            <a:ext cx="1028700" cy="815578"/>
          </a:xfrm>
          <a:prstGeom prst="rect">
            <a:avLst/>
          </a:prstGeom>
          <a:noFill/>
        </p:spPr>
      </p:pic>
      <p:pic>
        <p:nvPicPr>
          <p:cNvPr id="6150" name="Picture 6" descr="D:\suri Ph.D\download (7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97613" y="5648122"/>
            <a:ext cx="2700338" cy="7845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821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56A236-A7A7-42B3-AC1A-615C1C6DC6EC}" type="slidenum">
              <a:rPr lang="ar-SA"/>
              <a:pPr/>
              <a:t>23</a:t>
            </a:fld>
            <a:endParaRPr lang="fr-CA"/>
          </a:p>
        </p:txBody>
      </p:sp>
      <p:sp>
        <p:nvSpPr>
          <p:cNvPr id="34819" name="Slide Number Placeholder 1"/>
          <p:cNvSpPr txBox="1">
            <a:spLocks noGrp="1"/>
          </p:cNvSpPr>
          <p:nvPr/>
        </p:nvSpPr>
        <p:spPr bwMode="auto">
          <a:xfrm>
            <a:off x="10938934" y="6477000"/>
            <a:ext cx="9779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b"/>
          <a:lstStyle/>
          <a:p>
            <a:pPr algn="r"/>
            <a:fld id="{CAB6DE71-4DE3-4D8F-A9A9-02DE7D6FE31A}" type="slidenum">
              <a:rPr lang="ar-SA" sz="1200">
                <a:solidFill>
                  <a:srgbClr val="3F3F3F"/>
                </a:solidFill>
                <a:cs typeface="Arial" charset="0"/>
              </a:rPr>
              <a:pPr algn="r"/>
              <a:t>23</a:t>
            </a:fld>
            <a:endParaRPr lang="fr-CA" sz="1200">
              <a:solidFill>
                <a:srgbClr val="3F3F3F"/>
              </a:solidFill>
            </a:endParaRPr>
          </a:p>
        </p:txBody>
      </p:sp>
      <p:pic>
        <p:nvPicPr>
          <p:cNvPr id="34820" name="Picture 2" descr="C:\Users\Bangarappa\Desktop\images for seminar\imagesCAYQCS8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1299" y="-100013"/>
            <a:ext cx="12577233" cy="712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494863" y="1945564"/>
            <a:ext cx="11328400" cy="2652712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rIns="45720" anchor="b"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 kern="1200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FFC800"/>
                </a:solidFill>
                <a:latin typeface="+mj-lt"/>
                <a:ea typeface="+mj-ea"/>
                <a:cs typeface="+mj-cs"/>
              </a:defRPr>
            </a:lvl9pPr>
            <a:extLst/>
          </a:lstStyle>
          <a:p>
            <a:pPr eaLnBrk="1" hangingPunct="1">
              <a:defRPr/>
            </a:pPr>
            <a:r>
              <a:rPr lang="en-IN" sz="4000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</a:t>
            </a:r>
            <a:endParaRPr lang="en-IN" sz="3700" dirty="0" smtClean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0647" y="2541388"/>
            <a:ext cx="1079333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6600" b="1" dirty="0" smtClean="0">
                <a:solidFill>
                  <a:srgbClr val="FF0000"/>
                </a:solidFill>
                <a:latin typeface="Bookman Old Style" pitchFamily="18" charset="0"/>
              </a:rPr>
              <a:t>Theories of Motivation </a:t>
            </a:r>
            <a:r>
              <a:rPr lang="en-IN" sz="6600" b="1" cap="all" spc="0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okman Old Style" panose="02050604050505020204" pitchFamily="18" charset="0"/>
              </a:rPr>
              <a:t> </a:t>
            </a:r>
            <a:endParaRPr lang="en-US" sz="6600" b="1" cap="all" spc="0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162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8619" y="274638"/>
            <a:ext cx="9154732" cy="715962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Bookman Old Style" pitchFamily="18" charset="0"/>
              </a:rPr>
              <a:t>Need Based Theories</a:t>
            </a:r>
            <a:endParaRPr lang="en-US" sz="40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4985" y="1295400"/>
            <a:ext cx="8382000" cy="5562600"/>
          </a:xfrm>
        </p:spPr>
        <p:txBody>
          <a:bodyPr>
            <a:noAutofit/>
          </a:bodyPr>
          <a:lstStyle/>
          <a:p>
            <a:pPr lvl="1"/>
            <a:r>
              <a:rPr lang="en-US" sz="3200" dirty="0" smtClean="0">
                <a:solidFill>
                  <a:srgbClr val="0070C0"/>
                </a:solidFill>
                <a:latin typeface="Bookman Old Style" pitchFamily="18" charset="0"/>
              </a:rPr>
              <a:t>Hierarchy </a:t>
            </a:r>
            <a:r>
              <a:rPr lang="en-US" sz="3200" dirty="0">
                <a:solidFill>
                  <a:srgbClr val="0070C0"/>
                </a:solidFill>
                <a:latin typeface="Bookman Old Style" pitchFamily="18" charset="0"/>
              </a:rPr>
              <a:t>of needs </a:t>
            </a:r>
            <a:r>
              <a:rPr lang="en-US" sz="3200" dirty="0" smtClean="0">
                <a:solidFill>
                  <a:srgbClr val="0070C0"/>
                </a:solidFill>
                <a:latin typeface="Bookman Old Style" pitchFamily="18" charset="0"/>
              </a:rPr>
              <a:t>theory</a:t>
            </a:r>
          </a:p>
          <a:p>
            <a:pPr lvl="1"/>
            <a:endParaRPr lang="en-US" sz="3200" dirty="0">
              <a:solidFill>
                <a:srgbClr val="0070C0"/>
              </a:solidFill>
              <a:latin typeface="Bookman Old Style" pitchFamily="18" charset="0"/>
            </a:endParaRPr>
          </a:p>
          <a:p>
            <a:pPr lvl="1"/>
            <a:r>
              <a:rPr lang="en-US" sz="3200" dirty="0">
                <a:solidFill>
                  <a:srgbClr val="002060"/>
                </a:solidFill>
                <a:latin typeface="Bookman Old Style" pitchFamily="18" charset="0"/>
              </a:rPr>
              <a:t>Motivator- Hygiene </a:t>
            </a:r>
            <a:r>
              <a:rPr lang="en-US" sz="3200" dirty="0" smtClean="0">
                <a:solidFill>
                  <a:srgbClr val="002060"/>
                </a:solidFill>
                <a:latin typeface="Bookman Old Style" pitchFamily="18" charset="0"/>
              </a:rPr>
              <a:t>theory</a:t>
            </a:r>
          </a:p>
          <a:p>
            <a:pPr lvl="1"/>
            <a:endParaRPr lang="en-US" sz="3200" dirty="0">
              <a:solidFill>
                <a:srgbClr val="002060"/>
              </a:solidFill>
              <a:latin typeface="Bookman Old Style" pitchFamily="18" charset="0"/>
            </a:endParaRPr>
          </a:p>
          <a:p>
            <a:pPr lvl="1"/>
            <a:r>
              <a:rPr lang="en-US" sz="3200" dirty="0">
                <a:solidFill>
                  <a:srgbClr val="7030A0"/>
                </a:solidFill>
                <a:latin typeface="Bookman Old Style" pitchFamily="18" charset="0"/>
              </a:rPr>
              <a:t>ERG theory </a:t>
            </a:r>
            <a:endParaRPr lang="en-US" sz="3200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lvl="1"/>
            <a:endParaRPr lang="en-US" sz="3200" dirty="0">
              <a:solidFill>
                <a:srgbClr val="7030A0"/>
              </a:solidFill>
              <a:latin typeface="Bookman Old Style" pitchFamily="18" charset="0"/>
            </a:endParaRPr>
          </a:p>
          <a:p>
            <a:pPr lvl="1"/>
            <a:r>
              <a:rPr lang="en-US" sz="3200" dirty="0">
                <a:solidFill>
                  <a:srgbClr val="FF0000"/>
                </a:solidFill>
                <a:latin typeface="Bookman Old Style" pitchFamily="18" charset="0"/>
              </a:rPr>
              <a:t>Theory X and </a:t>
            </a:r>
            <a:r>
              <a:rPr lang="en-US" sz="3200" dirty="0" smtClean="0">
                <a:solidFill>
                  <a:srgbClr val="FF0000"/>
                </a:solidFill>
                <a:latin typeface="Bookman Old Style" pitchFamily="18" charset="0"/>
              </a:rPr>
              <a:t>Y</a:t>
            </a:r>
          </a:p>
          <a:p>
            <a:pPr lvl="1"/>
            <a:endParaRPr lang="en-US" sz="3200" dirty="0">
              <a:solidFill>
                <a:srgbClr val="FF0000"/>
              </a:solidFill>
              <a:latin typeface="Bookman Old Style" pitchFamily="18" charset="0"/>
            </a:endParaRPr>
          </a:p>
          <a:p>
            <a:pPr lvl="1"/>
            <a:r>
              <a:rPr lang="en-US" sz="3200" dirty="0">
                <a:solidFill>
                  <a:srgbClr val="C00000"/>
                </a:solidFill>
                <a:latin typeface="Bookman Old Style" pitchFamily="18" charset="0"/>
              </a:rPr>
              <a:t>Three needs </a:t>
            </a:r>
            <a:r>
              <a:rPr lang="en-US" sz="3200" dirty="0" smtClean="0">
                <a:solidFill>
                  <a:srgbClr val="C00000"/>
                </a:solidFill>
                <a:latin typeface="Bookman Old Style" pitchFamily="18" charset="0"/>
              </a:rPr>
              <a:t>theory</a:t>
            </a:r>
            <a:endParaRPr lang="en-US" sz="32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345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Hierarchy of needs theory</a:t>
            </a:r>
            <a:b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</a:b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Bookman Old Style" panose="02050604050505020204" pitchFamily="18" charset="0"/>
              </a:rPr>
              <a:t>Abraham Maslow </a:t>
            </a:r>
            <a:endParaRPr lang="en-US" dirty="0" smtClean="0">
              <a:latin typeface="Bookman Old Style" panose="02050604050505020204" pitchFamily="18" charset="0"/>
            </a:endParaRPr>
          </a:p>
          <a:p>
            <a:endParaRPr lang="en-US" dirty="0">
              <a:latin typeface="Bookman Old Style" panose="02050604050505020204" pitchFamily="18" charset="0"/>
            </a:endParaRPr>
          </a:p>
          <a:p>
            <a:r>
              <a:rPr lang="en-US" dirty="0" smtClean="0">
                <a:latin typeface="Bookman Old Style" panose="02050604050505020204" pitchFamily="18" charset="0"/>
              </a:rPr>
              <a:t>1943</a:t>
            </a:r>
          </a:p>
          <a:p>
            <a:endParaRPr lang="en-US" dirty="0">
              <a:latin typeface="Bookman Old Style" panose="02050604050505020204" pitchFamily="18" charset="0"/>
            </a:endParaRPr>
          </a:p>
          <a:p>
            <a:r>
              <a:rPr lang="en-US" dirty="0">
                <a:latin typeface="Bookman Old Style" panose="02050604050505020204" pitchFamily="18" charset="0"/>
              </a:rPr>
              <a:t>Hierarchy of needs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06930" y="2010949"/>
            <a:ext cx="2556778" cy="327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38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220200" cy="6858000"/>
          </a:xfrm>
        </p:spPr>
      </p:pic>
    </p:spTree>
    <p:extLst>
      <p:ext uri="{BB962C8B-B14F-4D97-AF65-F5344CB8AC3E}">
        <p14:creationId xmlns:p14="http://schemas.microsoft.com/office/powerpoint/2010/main" xmlns="" val="101555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91674"/>
          </a:xfrm>
          <a:solidFill>
            <a:schemeClr val="tx1"/>
          </a:solidFill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b="1" dirty="0">
                <a:solidFill>
                  <a:srgbClr val="FFFF00"/>
                </a:solidFill>
                <a:latin typeface="Bookman Old Style" pitchFamily="18" charset="0"/>
              </a:rPr>
              <a:t>Motivator- Hygiene </a:t>
            </a:r>
            <a:r>
              <a:rPr lang="en-US" sz="3600" b="1" dirty="0" smtClean="0">
                <a:solidFill>
                  <a:srgbClr val="FFFF00"/>
                </a:solidFill>
                <a:latin typeface="Bookman Old Style" pitchFamily="18" charset="0"/>
              </a:rPr>
              <a:t>theory</a:t>
            </a:r>
            <a:endParaRPr 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434" y="1210950"/>
            <a:ext cx="8229600" cy="5181600"/>
          </a:xfrm>
        </p:spPr>
        <p:txBody>
          <a:bodyPr>
            <a:normAutofit/>
          </a:bodyPr>
          <a:lstStyle/>
          <a:p>
            <a:pPr algn="just"/>
            <a:r>
              <a:rPr lang="en-US" b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Frederick Herzberg </a:t>
            </a:r>
          </a:p>
          <a:p>
            <a:pPr marL="0" indent="0" algn="just">
              <a:buNone/>
            </a:pPr>
            <a:endParaRPr lang="en-US" dirty="0" smtClean="0"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dirty="0"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dirty="0"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Bookman Old Style" panose="02050604050505020204" pitchFamily="18" charset="0"/>
            </a:endParaRPr>
          </a:p>
          <a:p>
            <a:pPr algn="just"/>
            <a:r>
              <a:rPr lang="en-US" dirty="0" smtClean="0">
                <a:latin typeface="Bookman Old Style" panose="02050604050505020204" pitchFamily="18" charset="0"/>
              </a:rPr>
              <a:t>Two groups of activities that satisfy worker’s needs; </a:t>
            </a:r>
            <a:r>
              <a:rPr lang="en-US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Maintenance</a:t>
            </a:r>
            <a:r>
              <a:rPr lang="en-US" dirty="0" smtClean="0">
                <a:latin typeface="Bookman Old Style" panose="02050604050505020204" pitchFamily="18" charset="0"/>
              </a:rPr>
              <a:t> and </a:t>
            </a:r>
            <a:r>
              <a:rPr lang="en-US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Motivators.</a:t>
            </a:r>
          </a:p>
          <a:p>
            <a:pPr algn="just"/>
            <a:endParaRPr lang="en-US" dirty="0">
              <a:latin typeface="Bookman Old Style" panose="0205060405050502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8014" y="1324120"/>
            <a:ext cx="3332020" cy="329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790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4413" y="238335"/>
            <a:ext cx="10804614" cy="1027655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IN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Factors affecting job attitudes</a:t>
            </a:r>
            <a:endParaRPr lang="en-IN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014413" y="1392780"/>
            <a:ext cx="5157787" cy="595816"/>
          </a:xfrm>
        </p:spPr>
        <p:txBody>
          <a:bodyPr/>
          <a:lstStyle/>
          <a:p>
            <a:pPr algn="ctr"/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Dissatisfaction </a:t>
            </a:r>
            <a:endParaRPr lang="en-IN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2057400" y="2242176"/>
            <a:ext cx="4040188" cy="3951288"/>
          </a:xfrm>
        </p:spPr>
        <p:txBody>
          <a:bodyPr>
            <a:normAutofit lnSpcReduction="10000"/>
          </a:bodyPr>
          <a:lstStyle/>
          <a:p>
            <a:r>
              <a:rPr lang="en-IN" dirty="0" smtClean="0">
                <a:latin typeface="Bookman Old Style" panose="02050604050505020204" pitchFamily="18" charset="0"/>
              </a:rPr>
              <a:t>Company policy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Supervision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Relationship with Boss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Work conditions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Salary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Relationship with Peers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Status </a:t>
            </a:r>
            <a:endParaRPr lang="en-IN" dirty="0">
              <a:latin typeface="Bookman Old Style" panose="02050604050505020204" pitchFamily="18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097588" y="1431417"/>
            <a:ext cx="5183188" cy="557179"/>
          </a:xfrm>
        </p:spPr>
        <p:txBody>
          <a:bodyPr/>
          <a:lstStyle/>
          <a:p>
            <a:pPr algn="ctr"/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Satisfaction</a:t>
            </a:r>
            <a:r>
              <a:rPr lang="en-IN" dirty="0" smtClean="0">
                <a:solidFill>
                  <a:srgbClr val="FF0000"/>
                </a:solidFill>
              </a:rPr>
              <a:t> </a:t>
            </a:r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839704" y="2242176"/>
            <a:ext cx="4041775" cy="3951288"/>
          </a:xfrm>
        </p:spPr>
        <p:txBody>
          <a:bodyPr/>
          <a:lstStyle/>
          <a:p>
            <a:r>
              <a:rPr lang="en-IN" dirty="0" smtClean="0">
                <a:latin typeface="Bookman Old Style" panose="02050604050505020204" pitchFamily="18" charset="0"/>
              </a:rPr>
              <a:t>Achievement 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Recognition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Work itself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Responsibility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Advancement </a:t>
            </a:r>
          </a:p>
          <a:p>
            <a:r>
              <a:rPr lang="en-IN" dirty="0" smtClean="0">
                <a:latin typeface="Bookman Old Style" panose="02050604050505020204" pitchFamily="18" charset="0"/>
              </a:rPr>
              <a:t>Growth</a:t>
            </a:r>
          </a:p>
          <a:p>
            <a:pPr marL="0" indent="0">
              <a:buNone/>
            </a:pPr>
            <a:endParaRPr lang="en-IN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176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5911"/>
            <a:ext cx="10515600" cy="1004552"/>
          </a:xfrm>
          <a:solidFill>
            <a:schemeClr val="tx1"/>
          </a:solidFill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4400" b="1" dirty="0">
                <a:solidFill>
                  <a:srgbClr val="FFFF00"/>
                </a:solidFill>
                <a:latin typeface="Bookman Old Style" pitchFamily="18" charset="0"/>
              </a:rPr>
              <a:t>ERG theory 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894" y="1251565"/>
            <a:ext cx="10515600" cy="4351338"/>
          </a:xfrm>
        </p:spPr>
        <p:txBody>
          <a:bodyPr/>
          <a:lstStyle/>
          <a:p>
            <a:pPr algn="just"/>
            <a:r>
              <a:rPr lang="en-US" dirty="0" err="1" smtClean="0">
                <a:latin typeface="Bookman Old Style" panose="02050604050505020204" pitchFamily="18" charset="0"/>
              </a:rPr>
              <a:t>Clayton.Paul</a:t>
            </a:r>
            <a:r>
              <a:rPr lang="en-US" dirty="0" smtClean="0">
                <a:latin typeface="Bookman Old Style" panose="02050604050505020204" pitchFamily="18" charset="0"/>
              </a:rPr>
              <a:t>. </a:t>
            </a:r>
            <a:r>
              <a:rPr lang="en-US" dirty="0" err="1" smtClean="0">
                <a:latin typeface="Bookman Old Style" panose="02050604050505020204" pitchFamily="18" charset="0"/>
              </a:rPr>
              <a:t>Alderfer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</a:p>
          <a:p>
            <a:pPr algn="just"/>
            <a:r>
              <a:rPr lang="en-US" dirty="0" smtClean="0">
                <a:latin typeface="Bookman Old Style" panose="02050604050505020204" pitchFamily="18" charset="0"/>
              </a:rPr>
              <a:t>1969</a:t>
            </a:r>
          </a:p>
          <a:p>
            <a:pPr algn="just"/>
            <a:r>
              <a:rPr lang="en-US" dirty="0" smtClean="0">
                <a:latin typeface="Bookman Old Style" panose="02050604050505020204" pitchFamily="18" charset="0"/>
              </a:rPr>
              <a:t>Three categories of human needs that influence worker’s behavior; </a:t>
            </a:r>
          </a:p>
          <a:p>
            <a:pPr marL="0" indent="0" algn="just">
              <a:buNone/>
            </a:pPr>
            <a:endParaRPr lang="en-US" dirty="0">
              <a:latin typeface="Bookman Old Style" panose="0205060405050502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1479" y="3116206"/>
            <a:ext cx="2167193" cy="3034070"/>
          </a:xfrm>
          <a:prstGeom prst="rect">
            <a:avLst/>
          </a:prstGeom>
        </p:spPr>
      </p:pic>
      <p:pic>
        <p:nvPicPr>
          <p:cNvPr id="4098" name="Picture 2" descr="https://i.kinja-img.com/gawker-media/image/upload/s--b_1jLTx8--/c_fit,fl_progressive,q_80,w_636/17q73tb372h73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4253" y="2987261"/>
            <a:ext cx="4348291" cy="244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coachingforinspiration.com/wp-content/uploads/2014/11/relatednes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0234" y="3116206"/>
            <a:ext cx="3656327" cy="322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beekn.net/wp-content/uploads/2014/01/growth-hacking-retai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60056" y="3116206"/>
            <a:ext cx="56769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7553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xmlns="" val="254027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4862" y="240455"/>
            <a:ext cx="7760594" cy="816078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Bookman Old Style" pitchFamily="18" charset="0"/>
              </a:rPr>
              <a:t>Theory X and Y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Douglas Mc </a:t>
            </a:r>
            <a:r>
              <a:rPr lang="en-US" b="1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Gregor</a:t>
            </a:r>
            <a:r>
              <a:rPr lang="en-US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(1960)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en-US" dirty="0">
              <a:latin typeface="Bookman Old Style" panose="020506040505050202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FF0000"/>
                </a:solidFill>
                <a:latin typeface="Bookman Old Style" panose="02050604050505020204" pitchFamily="18" charset="0"/>
              </a:rPr>
              <a:t>Negatively labeled theory </a:t>
            </a:r>
            <a:r>
              <a:rPr lang="en-US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X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en-US" dirty="0">
              <a:solidFill>
                <a:srgbClr val="FF0000"/>
              </a:solidFill>
              <a:latin typeface="Bookman Old Style" panose="020506040505050202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B050"/>
                </a:solidFill>
                <a:latin typeface="Bookman Old Style" panose="02050604050505020204" pitchFamily="18" charset="0"/>
              </a:rPr>
              <a:t>Positively labeled theory </a:t>
            </a:r>
            <a:r>
              <a:rPr lang="en-US" b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Y</a:t>
            </a:r>
            <a:endParaRPr lang="en-US" b="1" dirty="0">
              <a:solidFill>
                <a:srgbClr val="00B050"/>
              </a:solidFill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dirty="0">
              <a:solidFill>
                <a:srgbClr val="00B05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6737" y="1374864"/>
            <a:ext cx="3180007" cy="4562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991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3307"/>
            <a:ext cx="10515600" cy="1090188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IN" sz="40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Theory X</a:t>
            </a:r>
            <a:endParaRPr lang="en-IN" sz="4000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541" y="1725212"/>
            <a:ext cx="6922396" cy="3594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442" y="1450751"/>
            <a:ext cx="7523116" cy="521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515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8033" y="318864"/>
            <a:ext cx="6850487" cy="665184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Theory Y</a:t>
            </a:r>
            <a:endParaRPr lang="en-IN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7136" y="1184965"/>
            <a:ext cx="5228823" cy="39052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8516" y="2232117"/>
            <a:ext cx="4910004" cy="394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322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/>
            <a:r>
              <a:rPr lang="en-US" sz="2000" dirty="0">
                <a:latin typeface="Bookman Old Style" pitchFamily="18" charset="0"/>
              </a:rPr>
              <a:t/>
            </a:r>
            <a:br>
              <a:rPr lang="en-US" sz="2000" dirty="0">
                <a:latin typeface="Bookman Old Style" pitchFamily="18" charset="0"/>
              </a:rPr>
            </a:br>
            <a:r>
              <a:rPr lang="en-US" sz="3600" b="1" dirty="0">
                <a:solidFill>
                  <a:srgbClr val="FF0000"/>
                </a:solidFill>
                <a:latin typeface="Bookman Old Style" pitchFamily="18" charset="0"/>
              </a:rPr>
              <a:t>Three needs theory</a:t>
            </a:r>
            <a:r>
              <a:rPr lang="en-US" sz="2000" dirty="0">
                <a:latin typeface="Bookman Old Style" pitchFamily="18" charset="0"/>
              </a:rPr>
              <a:t/>
            </a:r>
            <a:br>
              <a:rPr lang="en-US" sz="2000" dirty="0">
                <a:latin typeface="Bookman Old Style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David Mc </a:t>
            </a:r>
            <a:r>
              <a:rPr lang="en-US" b="1" dirty="0" err="1">
                <a:solidFill>
                  <a:srgbClr val="00B050"/>
                </a:solidFill>
                <a:latin typeface="Bookman Old Style" panose="02050604050505020204" pitchFamily="18" charset="0"/>
              </a:rPr>
              <a:t>Clelland</a:t>
            </a:r>
            <a:r>
              <a:rPr lang="en-US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 </a:t>
            </a:r>
            <a:endParaRPr lang="en-US" b="1" dirty="0" smtClean="0">
              <a:solidFill>
                <a:srgbClr val="00B050"/>
              </a:solidFill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b="1" dirty="0">
              <a:solidFill>
                <a:srgbClr val="00B050"/>
              </a:solidFill>
              <a:latin typeface="Bookman Old Style" panose="02050604050505020204" pitchFamily="18" charset="0"/>
            </a:endParaRPr>
          </a:p>
          <a:p>
            <a:pPr algn="just"/>
            <a:r>
              <a:rPr lang="en-US" dirty="0">
                <a:latin typeface="Bookman Old Style" panose="02050604050505020204" pitchFamily="18" charset="0"/>
              </a:rPr>
              <a:t>Need for achievement (n Ach</a:t>
            </a:r>
            <a:r>
              <a:rPr lang="en-US" dirty="0" smtClean="0">
                <a:latin typeface="Bookman Old Style" panose="02050604050505020204" pitchFamily="18" charset="0"/>
              </a:rPr>
              <a:t>)</a:t>
            </a:r>
          </a:p>
          <a:p>
            <a:pPr algn="just"/>
            <a:endParaRPr lang="en-US" dirty="0">
              <a:latin typeface="Bookman Old Style" panose="02050604050505020204" pitchFamily="18" charset="0"/>
            </a:endParaRPr>
          </a:p>
          <a:p>
            <a:pPr algn="just"/>
            <a:r>
              <a:rPr lang="en-US" dirty="0">
                <a:latin typeface="Bookman Old Style" panose="02050604050505020204" pitchFamily="18" charset="0"/>
              </a:rPr>
              <a:t>Need for power (n </a:t>
            </a:r>
            <a:r>
              <a:rPr lang="en-US" dirty="0" err="1">
                <a:latin typeface="Bookman Old Style" panose="02050604050505020204" pitchFamily="18" charset="0"/>
              </a:rPr>
              <a:t>Prw</a:t>
            </a:r>
            <a:r>
              <a:rPr lang="en-US" dirty="0" smtClean="0">
                <a:latin typeface="Bookman Old Style" panose="02050604050505020204" pitchFamily="18" charset="0"/>
              </a:rPr>
              <a:t>)</a:t>
            </a:r>
          </a:p>
          <a:p>
            <a:pPr algn="just"/>
            <a:endParaRPr lang="en-US" dirty="0">
              <a:latin typeface="Bookman Old Style" panose="02050604050505020204" pitchFamily="18" charset="0"/>
            </a:endParaRPr>
          </a:p>
          <a:p>
            <a:pPr algn="just"/>
            <a:r>
              <a:rPr lang="en-US" dirty="0">
                <a:latin typeface="Bookman Old Style" panose="02050604050505020204" pitchFamily="18" charset="0"/>
              </a:rPr>
              <a:t>Need for Affiliation (n </a:t>
            </a:r>
            <a:r>
              <a:rPr lang="en-US" dirty="0" err="1">
                <a:latin typeface="Bookman Old Style" panose="02050604050505020204" pitchFamily="18" charset="0"/>
              </a:rPr>
              <a:t>Aff</a:t>
            </a:r>
            <a:r>
              <a:rPr lang="en-US" dirty="0">
                <a:latin typeface="Bookman Old Style" panose="02050604050505020204" pitchFamily="18" charset="0"/>
              </a:rPr>
              <a:t>)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4792" y="1027906"/>
            <a:ext cx="2552700" cy="301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098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3458"/>
            <a:ext cx="10515600" cy="781095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00"/>
                </a:solidFill>
                <a:latin typeface="Bookman Old Style" pitchFamily="18" charset="0"/>
              </a:rPr>
              <a:t>Process </a:t>
            </a:r>
            <a:r>
              <a:rPr lang="en-US" sz="4800" b="1" dirty="0" smtClean="0">
                <a:solidFill>
                  <a:srgbClr val="FFFF00"/>
                </a:solidFill>
                <a:latin typeface="Bookman Old Style" pitchFamily="18" charset="0"/>
              </a:rPr>
              <a:t>Theories</a:t>
            </a:r>
            <a:endParaRPr lang="en-IN" sz="48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0621"/>
            <a:ext cx="10515600" cy="4832753"/>
          </a:xfrm>
        </p:spPr>
        <p:txBody>
          <a:bodyPr>
            <a:normAutofit/>
          </a:bodyPr>
          <a:lstStyle/>
          <a:p>
            <a:pPr lvl="1"/>
            <a:r>
              <a:rPr lang="en-US" sz="4000" dirty="0">
                <a:solidFill>
                  <a:srgbClr val="C00000"/>
                </a:solidFill>
                <a:latin typeface="Bookman Old Style" pitchFamily="18" charset="0"/>
              </a:rPr>
              <a:t>Goal setting </a:t>
            </a:r>
            <a:r>
              <a:rPr lang="en-US" sz="4000" dirty="0" smtClean="0">
                <a:solidFill>
                  <a:srgbClr val="C00000"/>
                </a:solidFill>
                <a:latin typeface="Bookman Old Style" pitchFamily="18" charset="0"/>
              </a:rPr>
              <a:t>theory</a:t>
            </a:r>
          </a:p>
          <a:p>
            <a:pPr lvl="1"/>
            <a:endParaRPr lang="en-US" sz="4000" dirty="0">
              <a:latin typeface="Bookman Old Style" pitchFamily="18" charset="0"/>
            </a:endParaRPr>
          </a:p>
          <a:p>
            <a:pPr lvl="1"/>
            <a:r>
              <a:rPr lang="en-US" sz="4000" dirty="0">
                <a:solidFill>
                  <a:srgbClr val="00B050"/>
                </a:solidFill>
                <a:latin typeface="Bookman Old Style" pitchFamily="18" charset="0"/>
              </a:rPr>
              <a:t>Equity </a:t>
            </a:r>
            <a:r>
              <a:rPr lang="en-US" sz="4000" dirty="0" smtClean="0">
                <a:solidFill>
                  <a:srgbClr val="00B050"/>
                </a:solidFill>
                <a:latin typeface="Bookman Old Style" pitchFamily="18" charset="0"/>
              </a:rPr>
              <a:t>theory</a:t>
            </a:r>
          </a:p>
          <a:p>
            <a:pPr lvl="1"/>
            <a:endParaRPr lang="en-US" sz="4000" dirty="0">
              <a:latin typeface="Bookman Old Style" pitchFamily="18" charset="0"/>
            </a:endParaRPr>
          </a:p>
          <a:p>
            <a:pPr lvl="1"/>
            <a:r>
              <a:rPr lang="en-US" sz="4000" dirty="0">
                <a:solidFill>
                  <a:srgbClr val="FF0000"/>
                </a:solidFill>
                <a:latin typeface="Bookman Old Style" pitchFamily="18" charset="0"/>
              </a:rPr>
              <a:t>Expectancy </a:t>
            </a:r>
            <a:r>
              <a:rPr lang="en-US" sz="4000" dirty="0" smtClean="0">
                <a:solidFill>
                  <a:srgbClr val="FF0000"/>
                </a:solidFill>
                <a:latin typeface="Bookman Old Style" pitchFamily="18" charset="0"/>
              </a:rPr>
              <a:t>theory</a:t>
            </a:r>
          </a:p>
          <a:p>
            <a:pPr lvl="1"/>
            <a:endParaRPr lang="en-US" sz="4000" dirty="0">
              <a:latin typeface="Bookman Old Style" pitchFamily="18" charset="0"/>
            </a:endParaRPr>
          </a:p>
          <a:p>
            <a:pPr lvl="1"/>
            <a:r>
              <a:rPr lang="en-US" sz="4000" dirty="0">
                <a:solidFill>
                  <a:srgbClr val="0070C0"/>
                </a:solidFill>
                <a:latin typeface="Bookman Old Style" pitchFamily="18" charset="0"/>
              </a:rPr>
              <a:t>Reinforcement theory</a:t>
            </a:r>
          </a:p>
          <a:p>
            <a:endParaRPr lang="en-IN" sz="4400" dirty="0"/>
          </a:p>
        </p:txBody>
      </p:sp>
    </p:spTree>
    <p:extLst>
      <p:ext uri="{BB962C8B-B14F-4D97-AF65-F5344CB8AC3E}">
        <p14:creationId xmlns:p14="http://schemas.microsoft.com/office/powerpoint/2010/main" xmlns="" val="78578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492" y="264017"/>
            <a:ext cx="8229600" cy="7620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lvl="1" algn="ctr"/>
            <a:r>
              <a:rPr lang="en-US" sz="3600" b="1" dirty="0">
                <a:solidFill>
                  <a:srgbClr val="FFFF00"/>
                </a:solidFill>
                <a:latin typeface="Bookman Old Style" pitchFamily="18" charset="0"/>
              </a:rPr>
              <a:t>Goal </a:t>
            </a:r>
            <a:r>
              <a:rPr lang="en-US" sz="3600" b="1" dirty="0" smtClean="0">
                <a:solidFill>
                  <a:srgbClr val="FFFF00"/>
                </a:solidFill>
                <a:latin typeface="Bookman Old Style" pitchFamily="18" charset="0"/>
              </a:rPr>
              <a:t>Setting Theory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>
                <a:latin typeface="Bookman Old Style" panose="02050604050505020204" pitchFamily="18" charset="0"/>
              </a:rPr>
              <a:t>1960’s</a:t>
            </a:r>
            <a:r>
              <a:rPr lang="en-IN" dirty="0">
                <a:latin typeface="Bookman Old Style" panose="02050604050505020204" pitchFamily="18" charset="0"/>
              </a:rPr>
              <a:t>, </a:t>
            </a:r>
            <a:r>
              <a:rPr lang="en-IN" b="1" dirty="0">
                <a:latin typeface="Bookman Old Style" panose="02050604050505020204" pitchFamily="18" charset="0"/>
              </a:rPr>
              <a:t>Edwin Locke</a:t>
            </a:r>
            <a:endParaRPr lang="en-US" dirty="0" smtClean="0">
              <a:latin typeface="Bookman Old Style" panose="02050604050505020204" pitchFamily="18" charset="0"/>
            </a:endParaRPr>
          </a:p>
          <a:p>
            <a:endParaRPr lang="en-US" dirty="0">
              <a:latin typeface="Bookman Old Style" panose="02050604050505020204" pitchFamily="18" charset="0"/>
            </a:endParaRPr>
          </a:p>
          <a:p>
            <a:r>
              <a:rPr lang="en-US" dirty="0" smtClean="0">
                <a:latin typeface="Bookman Old Style" panose="02050604050505020204" pitchFamily="18" charset="0"/>
              </a:rPr>
              <a:t>Goals can be a major source of work motivation </a:t>
            </a:r>
            <a:endParaRPr lang="en-US" dirty="0">
              <a:latin typeface="Bookman Old Style" panose="0205060405050502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8092" y="4001294"/>
            <a:ext cx="2066925" cy="20848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5771" y="4448794"/>
            <a:ext cx="3200400" cy="2400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1730" y="30128"/>
            <a:ext cx="2701660" cy="264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437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654" y="236338"/>
            <a:ext cx="10515600" cy="858368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Bookman Old Style" pitchFamily="18" charset="0"/>
              </a:rPr>
              <a:t>Equity </a:t>
            </a:r>
            <a:r>
              <a:rPr lang="en-US" sz="3200" b="1" dirty="0" smtClean="0">
                <a:solidFill>
                  <a:srgbClr val="FFFF00"/>
                </a:solidFill>
                <a:latin typeface="Bookman Old Style" pitchFamily="18" charset="0"/>
              </a:rPr>
              <a:t>Theory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826" y="1643969"/>
            <a:ext cx="10515600" cy="4351338"/>
          </a:xfrm>
        </p:spPr>
        <p:txBody>
          <a:bodyPr/>
          <a:lstStyle/>
          <a:p>
            <a:r>
              <a:rPr lang="en-US" b="1" dirty="0" smtClean="0">
                <a:latin typeface="Bookman Old Style" panose="02050604050505020204" pitchFamily="18" charset="0"/>
              </a:rPr>
              <a:t> J. Stacy Adam’s  </a:t>
            </a:r>
          </a:p>
          <a:p>
            <a:r>
              <a:rPr lang="en-US" dirty="0" smtClean="0">
                <a:latin typeface="Bookman Old Style" panose="02050604050505020204" pitchFamily="18" charset="0"/>
              </a:rPr>
              <a:t>People motivated to maintain fair relationships with others and will try to rectify unfair relationships by making them fair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2483" y="4724400"/>
            <a:ext cx="3200400" cy="17002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1" y="3973513"/>
            <a:ext cx="3248025" cy="2152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6873" y="2914876"/>
            <a:ext cx="1304762" cy="18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032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4881"/>
          </a:xfrm>
          <a:solidFill>
            <a:srgbClr val="0070C0"/>
          </a:solidFill>
        </p:spPr>
        <p:txBody>
          <a:bodyPr>
            <a:normAutofit fontScale="90000"/>
          </a:bodyPr>
          <a:lstStyle/>
          <a:p>
            <a:pPr algn="ctr"/>
            <a:r>
              <a:rPr lang="en-IN" sz="36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Two assumptions </a:t>
            </a:r>
            <a:endParaRPr lang="en-IN" sz="36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525" y="850006"/>
            <a:ext cx="9659154" cy="54532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211" y="1506829"/>
            <a:ext cx="8143577" cy="464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2883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3821"/>
          </a:xfrm>
        </p:spPr>
        <p:txBody>
          <a:bodyPr>
            <a:normAutofit/>
          </a:bodyPr>
          <a:lstStyle/>
          <a:p>
            <a:pPr algn="ctr"/>
            <a:r>
              <a:rPr lang="en-IN" sz="4000" b="1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Ratio’s </a:t>
            </a:r>
            <a:endParaRPr lang="en-IN" sz="4000" b="1" dirty="0">
              <a:solidFill>
                <a:srgbClr val="00B0F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350" y="1568048"/>
            <a:ext cx="10515600" cy="4351338"/>
          </a:xfrm>
        </p:spPr>
        <p:txBody>
          <a:bodyPr>
            <a:normAutofit/>
          </a:bodyPr>
          <a:lstStyle/>
          <a:p>
            <a:r>
              <a:rPr lang="en-IN" sz="3200" dirty="0" smtClean="0">
                <a:latin typeface="Bookman Old Style" panose="02050604050505020204" pitchFamily="18" charset="0"/>
              </a:rPr>
              <a:t>Overpayment Equity</a:t>
            </a:r>
          </a:p>
          <a:p>
            <a:endParaRPr lang="en-IN" sz="3200" dirty="0" smtClean="0">
              <a:latin typeface="Bookman Old Style" panose="02050604050505020204" pitchFamily="18" charset="0"/>
            </a:endParaRPr>
          </a:p>
          <a:p>
            <a:r>
              <a:rPr lang="en-IN" sz="3200" dirty="0" smtClean="0">
                <a:latin typeface="Bookman Old Style" panose="02050604050505020204" pitchFamily="18" charset="0"/>
              </a:rPr>
              <a:t>Equity</a:t>
            </a:r>
          </a:p>
          <a:p>
            <a:endParaRPr lang="en-IN" sz="3200" dirty="0" smtClean="0">
              <a:latin typeface="Bookman Old Style" panose="02050604050505020204" pitchFamily="18" charset="0"/>
            </a:endParaRPr>
          </a:p>
          <a:p>
            <a:r>
              <a:rPr lang="en-IN" sz="3200" dirty="0" smtClean="0">
                <a:latin typeface="Bookman Old Style" panose="02050604050505020204" pitchFamily="18" charset="0"/>
              </a:rPr>
              <a:t>Underpayment Equity</a:t>
            </a:r>
            <a:endParaRPr lang="en-IN" sz="3200" dirty="0">
              <a:latin typeface="Bookman Old Style" panose="02050604050505020204" pitchFamily="18" charset="0"/>
            </a:endParaRPr>
          </a:p>
          <a:p>
            <a:endParaRPr lang="en-IN" sz="3200" dirty="0">
              <a:latin typeface="Bookman Old Style" panose="02050604050505020204" pitchFamily="18" charset="0"/>
            </a:endParaRPr>
          </a:p>
          <a:p>
            <a:endParaRPr lang="en-IN" sz="32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881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902003" cy="781095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Bookman Old Style" pitchFamily="18" charset="0"/>
              </a:rPr>
              <a:t>Expectancy </a:t>
            </a:r>
            <a:r>
              <a:rPr lang="en-US" sz="3200" b="1" dirty="0" smtClean="0">
                <a:solidFill>
                  <a:srgbClr val="FFFF00"/>
                </a:solidFill>
                <a:latin typeface="Bookman Old Style" pitchFamily="18" charset="0"/>
              </a:rPr>
              <a:t>theory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Bookman Old Style" panose="02050604050505020204" pitchFamily="18" charset="0"/>
              </a:rPr>
              <a:t>Victor Vroom (1964)</a:t>
            </a:r>
          </a:p>
          <a:p>
            <a:endParaRPr lang="en-US" dirty="0" smtClean="0">
              <a:latin typeface="Bookman Old Style" panose="02050604050505020204" pitchFamily="18" charset="0"/>
            </a:endParaRPr>
          </a:p>
          <a:p>
            <a:r>
              <a:rPr lang="en-IN" dirty="0" err="1">
                <a:latin typeface="Bookman Old Style" panose="02050604050505020204" pitchFamily="18" charset="0"/>
              </a:rPr>
              <a:t>Motivaton</a:t>
            </a:r>
            <a:r>
              <a:rPr lang="en-IN" dirty="0">
                <a:latin typeface="Bookman Old Style" panose="02050604050505020204" pitchFamily="18" charset="0"/>
              </a:rPr>
              <a:t> = V * E* </a:t>
            </a:r>
            <a:r>
              <a:rPr lang="en-IN" dirty="0" smtClean="0">
                <a:latin typeface="Bookman Old Style" panose="02050604050505020204" pitchFamily="18" charset="0"/>
              </a:rPr>
              <a:t>I</a:t>
            </a:r>
          </a:p>
          <a:p>
            <a:endParaRPr lang="en-IN" dirty="0" smtClean="0">
              <a:latin typeface="Bookman Old Style" panose="02050604050505020204" pitchFamily="18" charset="0"/>
            </a:endParaRPr>
          </a:p>
          <a:p>
            <a:r>
              <a:rPr lang="en-US" b="1" dirty="0">
                <a:solidFill>
                  <a:srgbClr val="FF0000"/>
                </a:solidFill>
                <a:latin typeface="Bookman Old Style" pitchFamily="18" charset="0"/>
              </a:rPr>
              <a:t>V= </a:t>
            </a:r>
            <a:r>
              <a:rPr lang="en-US" b="1" dirty="0" smtClean="0">
                <a:solidFill>
                  <a:srgbClr val="FF0000"/>
                </a:solidFill>
                <a:latin typeface="Bookman Old Style" pitchFamily="18" charset="0"/>
              </a:rPr>
              <a:t>Valence</a:t>
            </a:r>
            <a:endParaRPr lang="en-IN" dirty="0" smtClean="0">
              <a:latin typeface="Bookman Old Style" panose="02050604050505020204" pitchFamily="18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Bookman Old Style" pitchFamily="18" charset="0"/>
              </a:rPr>
              <a:t>E=Expectancy</a:t>
            </a:r>
            <a:endParaRPr lang="en-US" b="1" dirty="0">
              <a:solidFill>
                <a:srgbClr val="FF0000"/>
              </a:solidFill>
              <a:latin typeface="Bookman Old Style" pitchFamily="18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Bookman Old Style" pitchFamily="18" charset="0"/>
              </a:rPr>
              <a:t>I= Instrumentality </a:t>
            </a:r>
            <a:endParaRPr lang="en-US" b="1" dirty="0">
              <a:solidFill>
                <a:srgbClr val="FF000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endParaRPr lang="en-US" dirty="0" smtClean="0"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Bookman Old Style" panose="02050604050505020204" pitchFamily="18" charset="0"/>
              </a:rPr>
              <a:t>“ </a:t>
            </a:r>
            <a:r>
              <a:rPr lang="en-US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People will do what they can do when they want to</a:t>
            </a:r>
            <a:r>
              <a:rPr lang="en-US" dirty="0" smtClean="0">
                <a:latin typeface="Bookman Old Style" panose="02050604050505020204" pitchFamily="18" charset="0"/>
              </a:rPr>
              <a:t>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5981" y="-150030"/>
            <a:ext cx="2517819" cy="314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24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Reinforcement theory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440" y="2055813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latin typeface="Bookman Old Style" panose="02050604050505020204" pitchFamily="18" charset="0"/>
              </a:rPr>
              <a:t>B. F. </a:t>
            </a:r>
            <a:r>
              <a:rPr lang="en-US" dirty="0" smtClean="0">
                <a:latin typeface="Bookman Old Style" panose="02050604050505020204" pitchFamily="18" charset="0"/>
              </a:rPr>
              <a:t>Skinner (</a:t>
            </a:r>
            <a:r>
              <a:rPr lang="en-US" dirty="0">
                <a:latin typeface="Bookman Old Style" panose="02050604050505020204" pitchFamily="18" charset="0"/>
              </a:rPr>
              <a:t>1953)</a:t>
            </a:r>
          </a:p>
          <a:p>
            <a:pPr algn="just"/>
            <a:r>
              <a:rPr lang="en-US" dirty="0" smtClean="0">
                <a:latin typeface="Bookman Old Style" panose="02050604050505020204" pitchFamily="18" charset="0"/>
              </a:rPr>
              <a:t>Consequences.</a:t>
            </a:r>
            <a:endParaRPr lang="en-US" dirty="0">
              <a:latin typeface="Bookman Old Style" panose="02050604050505020204" pitchFamily="18" charset="0"/>
            </a:endParaRPr>
          </a:p>
          <a:p>
            <a:pPr algn="just"/>
            <a:r>
              <a:rPr lang="en-US" dirty="0" smtClean="0">
                <a:latin typeface="Bookman Old Style" panose="02050604050505020204" pitchFamily="18" charset="0"/>
              </a:rPr>
              <a:t>Reinforcements </a:t>
            </a:r>
            <a:r>
              <a:rPr lang="en-US" dirty="0">
                <a:latin typeface="Bookman Old Style" panose="02050604050505020204" pitchFamily="18" charset="0"/>
              </a:rPr>
              <a:t>refers to the outcomes of behavior. </a:t>
            </a:r>
            <a:endParaRPr lang="en-US" dirty="0" smtClean="0">
              <a:latin typeface="Bookman Old Style" panose="02050604050505020204" pitchFamily="18" charset="0"/>
            </a:endParaRPr>
          </a:p>
          <a:p>
            <a:pPr marL="0" indent="0" algn="just">
              <a:buNone/>
            </a:pPr>
            <a:endParaRPr lang="en-US" dirty="0">
              <a:latin typeface="Bookman Old Style" panose="02050604050505020204" pitchFamily="18" charset="0"/>
            </a:endParaRPr>
          </a:p>
          <a:p>
            <a:pPr algn="just"/>
            <a:r>
              <a:rPr lang="en-US" dirty="0" smtClean="0">
                <a:latin typeface="Bookman Old Style" panose="02050604050505020204" pitchFamily="18" charset="0"/>
              </a:rPr>
              <a:t>Desirable to </a:t>
            </a:r>
            <a:r>
              <a:rPr lang="en-US" dirty="0">
                <a:latin typeface="Bookman Old Style" panose="02050604050505020204" pitchFamily="18" charset="0"/>
              </a:rPr>
              <a:t>the individual (</a:t>
            </a:r>
            <a:r>
              <a:rPr lang="en-US" dirty="0" smtClean="0">
                <a:latin typeface="Bookman Old Style" panose="02050604050505020204" pitchFamily="18" charset="0"/>
              </a:rPr>
              <a:t>rewards)/ undesirable </a:t>
            </a:r>
            <a:r>
              <a:rPr lang="en-US" dirty="0">
                <a:latin typeface="Bookman Old Style" panose="02050604050505020204" pitchFamily="18" charset="0"/>
              </a:rPr>
              <a:t>(punishments). </a:t>
            </a:r>
          </a:p>
          <a:p>
            <a:pPr algn="just"/>
            <a:endParaRPr lang="en-US" dirty="0">
              <a:latin typeface="Bookman Old Style" panose="0205060405050502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8639" y="0"/>
            <a:ext cx="2177603" cy="30899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6441" y="4562475"/>
            <a:ext cx="2209801" cy="2209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24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2513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IN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Four stages of behavior modification</a:t>
            </a:r>
            <a:endParaRPr lang="en-IN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09877"/>
            <a:ext cx="8975502" cy="3801526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Positive </a:t>
            </a:r>
            <a:r>
              <a:rPr lang="en-IN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reinforcement</a:t>
            </a:r>
          </a:p>
          <a:p>
            <a:endParaRPr lang="en-IN" b="1" dirty="0" smtClean="0">
              <a:latin typeface="Bookman Old Style" panose="02050604050505020204" pitchFamily="18" charset="0"/>
            </a:endParaRPr>
          </a:p>
          <a:p>
            <a:r>
              <a:rPr lang="en-IN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Negative reinforcement</a:t>
            </a:r>
          </a:p>
          <a:p>
            <a:endParaRPr lang="en-IN" b="1" dirty="0" smtClean="0">
              <a:latin typeface="Bookman Old Style" panose="02050604050505020204" pitchFamily="18" charset="0"/>
            </a:endParaRPr>
          </a:p>
          <a:p>
            <a:r>
              <a:rPr lang="en-IN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Punishment </a:t>
            </a:r>
          </a:p>
          <a:p>
            <a:endParaRPr lang="en-IN" b="1" dirty="0" smtClean="0">
              <a:latin typeface="Bookman Old Style" panose="02050604050505020204" pitchFamily="18" charset="0"/>
            </a:endParaRPr>
          </a:p>
          <a:p>
            <a:r>
              <a:rPr lang="en-IN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Extinction</a:t>
            </a:r>
          </a:p>
          <a:p>
            <a:endParaRPr lang="en-IN" b="1" dirty="0">
              <a:latin typeface="Bookman Old Style" panose="0205060405050502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733" y="1562369"/>
            <a:ext cx="2892649" cy="17217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5240" y="2503935"/>
            <a:ext cx="2080475" cy="15603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1240" y="3346138"/>
            <a:ext cx="3422560" cy="16984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8361" y="4492827"/>
            <a:ext cx="3320603" cy="234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298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0579"/>
            <a:ext cx="10515600" cy="974278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4-Drive </a:t>
            </a: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Model</a:t>
            </a:r>
            <a:endParaRPr lang="en-IN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Lawrence </a:t>
            </a:r>
            <a:r>
              <a:rPr lang="en-IN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and </a:t>
            </a:r>
            <a:r>
              <a:rPr lang="en-IN" b="1" dirty="0" err="1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Nohria</a:t>
            </a:r>
            <a:r>
              <a:rPr lang="en-IN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 in 2002. </a:t>
            </a:r>
            <a:endParaRPr lang="en-IN" b="1" dirty="0" smtClean="0">
              <a:solidFill>
                <a:schemeClr val="accent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endParaRPr lang="en-IN" dirty="0" smtClean="0"/>
          </a:p>
          <a:p>
            <a:pPr marL="0" indent="0" algn="ctr">
              <a:buNone/>
            </a:pPr>
            <a:r>
              <a:rPr lang="en-IN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Four underlying </a:t>
            </a:r>
            <a:r>
              <a:rPr lang="en-IN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drives </a:t>
            </a:r>
            <a:endParaRPr lang="en-IN" b="1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endParaRPr lang="en-IN" b="1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Acquire </a:t>
            </a:r>
            <a:r>
              <a:rPr lang="en-IN" dirty="0">
                <a:solidFill>
                  <a:srgbClr val="FF0000"/>
                </a:solidFill>
                <a:latin typeface="Bookman Old Style" panose="02050604050505020204" pitchFamily="18" charset="0"/>
              </a:rPr>
              <a:t>&amp; Achieve</a:t>
            </a:r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Bond </a:t>
            </a:r>
            <a:r>
              <a:rPr lang="en-IN" dirty="0">
                <a:solidFill>
                  <a:srgbClr val="FF0000"/>
                </a:solidFill>
                <a:latin typeface="Bookman Old Style" panose="02050604050505020204" pitchFamily="18" charset="0"/>
              </a:rPr>
              <a:t>&amp; Belong</a:t>
            </a:r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Challenged </a:t>
            </a:r>
            <a:r>
              <a:rPr lang="en-IN" dirty="0">
                <a:solidFill>
                  <a:srgbClr val="FF0000"/>
                </a:solidFill>
                <a:latin typeface="Bookman Old Style" panose="02050604050505020204" pitchFamily="18" charset="0"/>
              </a:rPr>
              <a:t>&amp; </a:t>
            </a:r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Comprehend</a:t>
            </a: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Define </a:t>
            </a:r>
            <a:r>
              <a:rPr lang="en-IN" dirty="0">
                <a:solidFill>
                  <a:srgbClr val="FF0000"/>
                </a:solidFill>
                <a:latin typeface="Bookman Old Style" panose="02050604050505020204" pitchFamily="18" charset="0"/>
              </a:rPr>
              <a:t>&amp; Defend. </a:t>
            </a:r>
          </a:p>
        </p:txBody>
      </p:sp>
    </p:spTree>
    <p:extLst>
      <p:ext uri="{BB962C8B-B14F-4D97-AF65-F5344CB8AC3E}">
        <p14:creationId xmlns:p14="http://schemas.microsoft.com/office/powerpoint/2010/main" xmlns="" val="250730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extBox 1"/>
          <p:cNvSpPr txBox="1"/>
          <p:nvPr/>
        </p:nvSpPr>
        <p:spPr>
          <a:xfrm>
            <a:off x="141668" y="334850"/>
            <a:ext cx="35159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Acquire and Achieve </a:t>
            </a:r>
            <a:endParaRPr lang="en-IN" sz="3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690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61408"/>
          </a:xfrm>
        </p:spPr>
      </p:pic>
      <p:sp>
        <p:nvSpPr>
          <p:cNvPr id="5" name="TextBox 4"/>
          <p:cNvSpPr txBox="1"/>
          <p:nvPr/>
        </p:nvSpPr>
        <p:spPr>
          <a:xfrm>
            <a:off x="141668" y="334850"/>
            <a:ext cx="35159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4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Bond and </a:t>
            </a:r>
            <a:r>
              <a:rPr lang="en-IN" sz="4000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Belong</a:t>
            </a:r>
          </a:p>
        </p:txBody>
      </p:sp>
    </p:spTree>
    <p:extLst>
      <p:ext uri="{BB962C8B-B14F-4D97-AF65-F5344CB8AC3E}">
        <p14:creationId xmlns:p14="http://schemas.microsoft.com/office/powerpoint/2010/main" xmlns="" val="310100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3" name="TextBox 2"/>
          <p:cNvSpPr txBox="1"/>
          <p:nvPr/>
        </p:nvSpPr>
        <p:spPr>
          <a:xfrm>
            <a:off x="0" y="283334"/>
            <a:ext cx="39022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40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Challenged </a:t>
            </a:r>
            <a:r>
              <a:rPr lang="en-IN" sz="40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and  </a:t>
            </a:r>
            <a:r>
              <a:rPr lang="en-IN" sz="40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Comprehend</a:t>
            </a:r>
          </a:p>
        </p:txBody>
      </p:sp>
    </p:spTree>
    <p:extLst>
      <p:ext uri="{BB962C8B-B14F-4D97-AF65-F5344CB8AC3E}">
        <p14:creationId xmlns:p14="http://schemas.microsoft.com/office/powerpoint/2010/main" xmlns="" val="251498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TextBox 2"/>
          <p:cNvSpPr txBox="1"/>
          <p:nvPr/>
        </p:nvSpPr>
        <p:spPr>
          <a:xfrm>
            <a:off x="0" y="283334"/>
            <a:ext cx="39022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44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Define </a:t>
            </a:r>
            <a:r>
              <a:rPr lang="en-IN" sz="4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and  </a:t>
            </a:r>
            <a:r>
              <a:rPr lang="en-IN" sz="44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Defend</a:t>
            </a:r>
          </a:p>
        </p:txBody>
      </p:sp>
    </p:spTree>
    <p:extLst>
      <p:ext uri="{BB962C8B-B14F-4D97-AF65-F5344CB8AC3E}">
        <p14:creationId xmlns:p14="http://schemas.microsoft.com/office/powerpoint/2010/main" xmlns="" val="126070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 descr="D:\suri Ph.D\Colored-Pencils-PowerPoint-Templa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903649" y="584974"/>
            <a:ext cx="8869251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itchFamily="18" charset="0"/>
              </a:rPr>
              <a:t>Application of Motivation theories in Human Resource Management </a:t>
            </a:r>
            <a:endParaRPr lang="en-IN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1363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A</a:t>
            </a:r>
            <a:r>
              <a:rPr lang="en-US" sz="3200" b="1" dirty="0" smtClean="0">
                <a:solidFill>
                  <a:srgbClr val="FF0000"/>
                </a:solidFill>
                <a:latin typeface="Bookman Old Style" pitchFamily="18" charset="0"/>
              </a:rPr>
              <a:t>. </a:t>
            </a:r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Employee Involvement Programmes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latin typeface="Bookman Old Style" pitchFamily="18" charset="0"/>
              </a:rPr>
              <a:t>Participative management </a:t>
            </a:r>
          </a:p>
          <a:p>
            <a:pPr>
              <a:lnSpc>
                <a:spcPct val="200000"/>
              </a:lnSpc>
            </a:pPr>
            <a:r>
              <a:rPr lang="en-US" dirty="0">
                <a:latin typeface="Bookman Old Style" pitchFamily="18" charset="0"/>
              </a:rPr>
              <a:t>Representative participation </a:t>
            </a:r>
          </a:p>
          <a:p>
            <a:pPr>
              <a:lnSpc>
                <a:spcPct val="200000"/>
              </a:lnSpc>
            </a:pPr>
            <a:r>
              <a:rPr lang="en-US" dirty="0">
                <a:latin typeface="Bookman Old Style" pitchFamily="18" charset="0"/>
              </a:rPr>
              <a:t>Quality circles</a:t>
            </a:r>
          </a:p>
          <a:p>
            <a:pPr>
              <a:lnSpc>
                <a:spcPct val="200000"/>
              </a:lnSpc>
            </a:pPr>
            <a:r>
              <a:rPr lang="en-US" dirty="0">
                <a:latin typeface="Bookman Old Style" pitchFamily="18" charset="0"/>
              </a:rPr>
              <a:t>Employee stock ownership plans</a:t>
            </a:r>
          </a:p>
        </p:txBody>
      </p:sp>
    </p:spTree>
    <p:extLst>
      <p:ext uri="{BB962C8B-B14F-4D97-AF65-F5344CB8AC3E}">
        <p14:creationId xmlns:p14="http://schemas.microsoft.com/office/powerpoint/2010/main" xmlns="" val="370152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Bookman Old Style" pitchFamily="18" charset="0"/>
              </a:rPr>
              <a:t>Linking Employee Involvement Programmes with motivation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366" y="1600200"/>
            <a:ext cx="9824434" cy="5029200"/>
          </a:xfrm>
        </p:spPr>
        <p:txBody>
          <a:bodyPr/>
          <a:lstStyle/>
          <a:p>
            <a:pPr algn="just"/>
            <a:r>
              <a:rPr lang="en-US" sz="2600" dirty="0">
                <a:latin typeface="Bookman Old Style" panose="02050604050505020204" pitchFamily="18" charset="0"/>
                <a:cs typeface="Times New Roman" panose="02020603050405020304" pitchFamily="18" charset="0"/>
              </a:rPr>
              <a:t>Theory Y is consistent with participative management while theory X aligns with more traditional autocratic style of managing people</a:t>
            </a:r>
            <a:r>
              <a:rPr lang="en-US" sz="2600" dirty="0" smtClean="0">
                <a:latin typeface="Bookman Old Style" panose="020506040505050202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600" dirty="0">
              <a:latin typeface="Bookman Old Style" panose="020506040505050202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600" b="1" dirty="0">
                <a:solidFill>
                  <a:srgbClr val="FF000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Two factor theory 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n-US" sz="2600" dirty="0">
                <a:latin typeface="Bookman Old Style" panose="02050604050505020204" pitchFamily="18" charset="0"/>
                <a:cs typeface="Times New Roman" panose="02020603050405020304" pitchFamily="18" charset="0"/>
              </a:rPr>
              <a:t>Provide employees with intrinsic motivation by increasing opportunities for growth responsibility and motivation itself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n-US" sz="2600" dirty="0">
                <a:latin typeface="Bookman Old Style" panose="02050604050505020204" pitchFamily="18" charset="0"/>
                <a:cs typeface="Times New Roman" panose="02020603050405020304" pitchFamily="18" charset="0"/>
              </a:rPr>
              <a:t>Opportunity to make decisions </a:t>
            </a:r>
          </a:p>
          <a:p>
            <a:pPr marL="0" indent="0" algn="just">
              <a:buNone/>
            </a:pPr>
            <a:endParaRPr lang="en-US" sz="2600" dirty="0">
              <a:latin typeface="Bookman Old Style" panose="020506040505050202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5822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B</a:t>
            </a:r>
            <a:r>
              <a:rPr lang="en-US" sz="3200" b="1" dirty="0" smtClean="0">
                <a:solidFill>
                  <a:srgbClr val="FF0000"/>
                </a:solidFill>
                <a:latin typeface="Bookman Old Style" pitchFamily="18" charset="0"/>
              </a:rPr>
              <a:t>. </a:t>
            </a:r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Variable Pay Programmes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dirty="0">
                <a:latin typeface="Bookman Old Style" pitchFamily="18" charset="0"/>
              </a:rPr>
              <a:t>Piece- rate plans</a:t>
            </a:r>
          </a:p>
          <a:p>
            <a:pPr>
              <a:lnSpc>
                <a:spcPct val="250000"/>
              </a:lnSpc>
            </a:pPr>
            <a:r>
              <a:rPr lang="en-US" dirty="0">
                <a:latin typeface="Bookman Old Style" pitchFamily="18" charset="0"/>
              </a:rPr>
              <a:t>Profit sharing plans</a:t>
            </a:r>
          </a:p>
          <a:p>
            <a:pPr>
              <a:lnSpc>
                <a:spcPct val="250000"/>
              </a:lnSpc>
            </a:pPr>
            <a:r>
              <a:rPr lang="en-US" dirty="0">
                <a:latin typeface="Bookman Old Style" pitchFamily="18" charset="0"/>
              </a:rPr>
              <a:t>Gain sharing</a:t>
            </a:r>
          </a:p>
        </p:txBody>
      </p:sp>
    </p:spTree>
    <p:extLst>
      <p:ext uri="{BB962C8B-B14F-4D97-AF65-F5344CB8AC3E}">
        <p14:creationId xmlns:p14="http://schemas.microsoft.com/office/powerpoint/2010/main" xmlns="" val="344042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Linking Variable Pay Programmes with motivation theories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>
                <a:latin typeface="Bookman Old Style" panose="02050604050505020204" pitchFamily="18" charset="0"/>
              </a:rPr>
              <a:t>Expectancy </a:t>
            </a:r>
            <a:r>
              <a:rPr lang="en-US" b="1" dirty="0" smtClean="0">
                <a:latin typeface="Bookman Old Style" panose="02050604050505020204" pitchFamily="18" charset="0"/>
              </a:rPr>
              <a:t>theory</a:t>
            </a:r>
          </a:p>
          <a:p>
            <a:pPr algn="just"/>
            <a:endParaRPr lang="en-US" dirty="0" smtClean="0">
              <a:latin typeface="Bookman Old Style" panose="02050604050505020204" pitchFamily="18" charset="0"/>
            </a:endParaRPr>
          </a:p>
          <a:p>
            <a:pPr algn="just"/>
            <a:endParaRPr lang="en-US" dirty="0" smtClean="0">
              <a:latin typeface="Bookman Old Style" panose="02050604050505020204" pitchFamily="18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Bookman Old Style" pitchFamily="18" charset="0"/>
              </a:rPr>
              <a:t>V= Valence</a:t>
            </a:r>
            <a:endParaRPr lang="en-IN" dirty="0" smtClean="0">
              <a:latin typeface="Bookman Old Style" panose="02050604050505020204" pitchFamily="18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Bookman Old Style" pitchFamily="18" charset="0"/>
              </a:rPr>
              <a:t>E=Expectancy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Bookman Old Style" pitchFamily="18" charset="0"/>
              </a:rPr>
              <a:t>I= Instrumentality </a:t>
            </a:r>
          </a:p>
          <a:p>
            <a:pPr algn="just"/>
            <a:endParaRPr lang="en-US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829686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Bookman Old Style" pitchFamily="18" charset="0"/>
              </a:rPr>
              <a:t>C. </a:t>
            </a:r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Skill Based Pay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>
                <a:latin typeface="Bookman Old Style" panose="02050604050505020204" pitchFamily="18" charset="0"/>
              </a:rPr>
              <a:t>Alternative to job based pay</a:t>
            </a:r>
          </a:p>
          <a:p>
            <a:pPr algn="just"/>
            <a:r>
              <a:rPr lang="en-US" dirty="0">
                <a:latin typeface="Bookman Old Style" panose="02050604050505020204" pitchFamily="18" charset="0"/>
              </a:rPr>
              <a:t>Pay levels are based on how many skills have or how many jobs they can do.</a:t>
            </a:r>
          </a:p>
        </p:txBody>
      </p:sp>
    </p:spTree>
    <p:extLst>
      <p:ext uri="{BB962C8B-B14F-4D97-AF65-F5344CB8AC3E}">
        <p14:creationId xmlns:p14="http://schemas.microsoft.com/office/powerpoint/2010/main" xmlns="" val="210219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Bookman Old Style" pitchFamily="18" charset="0"/>
              </a:rPr>
              <a:t>Linking Skill Based Pay plans with motivation theories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>
                <a:latin typeface="Bookman Old Style" panose="02050604050505020204" pitchFamily="18" charset="0"/>
              </a:rPr>
              <a:t>Pay encourage employees to learn, expand their skills and grow they are consistent with ERG theory.</a:t>
            </a:r>
          </a:p>
          <a:p>
            <a:pPr algn="just"/>
            <a:endParaRPr lang="en-US" dirty="0">
              <a:latin typeface="Bookman Old Style" panose="02050604050505020204" pitchFamily="18" charset="0"/>
            </a:endParaRPr>
          </a:p>
          <a:p>
            <a:pPr algn="just"/>
            <a:endParaRPr lang="en-US" dirty="0" smtClean="0">
              <a:latin typeface="Bookman Old Style" panose="02050604050505020204" pitchFamily="18" charset="0"/>
            </a:endParaRPr>
          </a:p>
          <a:p>
            <a:pPr algn="just"/>
            <a:r>
              <a:rPr lang="en-US" dirty="0" smtClean="0">
                <a:latin typeface="Bookman Old Style" panose="02050604050505020204" pitchFamily="18" charset="0"/>
              </a:rPr>
              <a:t>Reinforcement theory</a:t>
            </a:r>
            <a:endParaRPr lang="en-US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567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309px-Books-aj.svg_aj_ashton_01.svg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144" y="134208"/>
            <a:ext cx="267883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book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9195" y="4227240"/>
            <a:ext cx="3272805" cy="263076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Vertical Scroll 3"/>
          <p:cNvSpPr/>
          <p:nvPr/>
        </p:nvSpPr>
        <p:spPr>
          <a:xfrm>
            <a:off x="3490175" y="908720"/>
            <a:ext cx="4790939" cy="3869342"/>
          </a:xfrm>
          <a:prstGeom prst="vertic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Review studies related to Motivation </a:t>
            </a:r>
            <a:endParaRPr lang="en-US" sz="3200" b="1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220868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Callout 6"/>
          <p:cNvSpPr/>
          <p:nvPr/>
        </p:nvSpPr>
        <p:spPr>
          <a:xfrm>
            <a:off x="914401" y="283334"/>
            <a:ext cx="10152992" cy="5016285"/>
          </a:xfrm>
          <a:prstGeom prst="wedgeEllipseCallout">
            <a:avLst>
              <a:gd name="adj1" fmla="val 13877"/>
              <a:gd name="adj2" fmla="val 47887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en-US" sz="3600" dirty="0">
                <a:latin typeface="Bookman Old Style" panose="02050604050505020204" pitchFamily="18" charset="0"/>
              </a:rPr>
              <a:t>A study on the achievement motivation and usefulness of agriculture curriculum as perceived by the students at university of agricultural sciences, Bangalore</a:t>
            </a:r>
          </a:p>
          <a:p>
            <a:pPr algn="just"/>
            <a:endParaRPr lang="en-US" sz="3600" dirty="0">
              <a:latin typeface="Bookman Old Style" panose="020506040505050202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20496" y="5624512"/>
            <a:ext cx="5740276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400" b="1" dirty="0">
                <a:latin typeface="Bookman Old Style" panose="02050604050505020204" pitchFamily="18" charset="0"/>
              </a:rPr>
              <a:t>Ashok </a:t>
            </a:r>
            <a:r>
              <a:rPr lang="en-US" sz="2400" b="1" dirty="0" err="1" smtClean="0">
                <a:latin typeface="Bookman Old Style" panose="02050604050505020204" pitchFamily="18" charset="0"/>
              </a:rPr>
              <a:t>kumar</a:t>
            </a:r>
            <a:r>
              <a:rPr lang="en-US" sz="2400" b="1" dirty="0">
                <a:latin typeface="Bookman Old Style" panose="02050604050505020204" pitchFamily="18" charset="0"/>
              </a:rPr>
              <a:t> </a:t>
            </a:r>
            <a:r>
              <a:rPr lang="en-US" sz="2400" b="1" dirty="0" smtClean="0">
                <a:latin typeface="Bookman Old Style" panose="02050604050505020204" pitchFamily="18" charset="0"/>
              </a:rPr>
              <a:t>(2004)</a:t>
            </a:r>
            <a:endParaRPr lang="en-US" sz="2400" b="1" dirty="0">
              <a:latin typeface="Bookman Old Style" panose="020506040505050202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A9D39-17C9-43BD-8107-69FED7923DC4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9523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338" y="365125"/>
            <a:ext cx="10645462" cy="1325563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  <a:latin typeface="Bookman Old Style" panose="02050604050505020204" pitchFamily="18" charset="0"/>
              </a:rPr>
              <a:t>Distribution of students with respect to achievement motivation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30625041"/>
              </p:ext>
            </p:extLst>
          </p:nvPr>
        </p:nvGraphicFramePr>
        <p:xfrm>
          <a:off x="2182969" y="2889161"/>
          <a:ext cx="76962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2565400"/>
                <a:gridCol w="2565400"/>
              </a:tblGrid>
              <a:tr h="30480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Category 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Number 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Per cent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Low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37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30.83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Medium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43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Bookman Old Style" panose="020506040505050202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latin typeface="Bookman Old Style" panose="02050604050505020204" pitchFamily="18" charset="0"/>
                        </a:rPr>
                        <a:t>35.84</a:t>
                      </a:r>
                      <a:endParaRPr lang="en-US" sz="2000" b="1" dirty="0">
                        <a:latin typeface="Bookman Old Style" panose="020506040505050202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High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40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33.43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total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120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100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3157" y="2364858"/>
            <a:ext cx="2261812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353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/>
          <p:cNvSpPr/>
          <p:nvPr/>
        </p:nvSpPr>
        <p:spPr>
          <a:xfrm>
            <a:off x="991673" y="476672"/>
            <a:ext cx="10187189" cy="4032448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042660" y="969402"/>
            <a:ext cx="58186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A study on socio-economic status and achievement motivation of farmers practicing organic farming in eastern dry zone of </a:t>
            </a:r>
            <a:r>
              <a:rPr lang="en-US" sz="3200" dirty="0" err="1">
                <a:solidFill>
                  <a:schemeClr val="bg1"/>
                </a:solidFill>
                <a:latin typeface="Bookman Old Style" panose="02050604050505020204" pitchFamily="18" charset="0"/>
              </a:rPr>
              <a:t>karnatka</a:t>
            </a:r>
            <a:r>
              <a:rPr lang="en-US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1984" y="5085184"/>
            <a:ext cx="4104456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US" sz="2800" dirty="0" smtClean="0">
                <a:solidFill>
                  <a:srgbClr val="CC0099"/>
                </a:solidFill>
                <a:latin typeface="Bookman Old Style" pitchFamily="18" charset="0"/>
              </a:rPr>
              <a:t> </a:t>
            </a:r>
            <a:r>
              <a:rPr lang="en-US" sz="2800" dirty="0" err="1">
                <a:latin typeface="Bookman Old Style" panose="02050604050505020204" pitchFamily="18" charset="0"/>
              </a:rPr>
              <a:t>Ananthnag</a:t>
            </a:r>
            <a:r>
              <a:rPr lang="en-US" sz="2800" dirty="0">
                <a:latin typeface="Bookman Old Style" panose="02050604050505020204" pitchFamily="18" charset="0"/>
              </a:rPr>
              <a:t> </a:t>
            </a:r>
            <a:r>
              <a:rPr lang="en-US" sz="2800" dirty="0" smtClean="0">
                <a:latin typeface="Bookman Old Style" panose="02050604050505020204" pitchFamily="18" charset="0"/>
              </a:rPr>
              <a:t> (2011)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269791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Bookman Old Style" panose="02050604050505020204" pitchFamily="18" charset="0"/>
              </a:rPr>
              <a:t>Achievement motivation of farmers practicing organic farming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1574280"/>
              </p:ext>
            </p:extLst>
          </p:nvPr>
        </p:nvGraphicFramePr>
        <p:xfrm>
          <a:off x="2133600" y="2895600"/>
          <a:ext cx="82296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Category 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Number 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Per cent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Low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37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30.83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Medium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42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Bookman Old Style" panose="020506040505050202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35.00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Bookman Old Style" panose="020506040505050202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High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41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34.17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total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120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Bookman Old Style" panose="02050604050505020204" pitchFamily="18" charset="0"/>
                        </a:rPr>
                        <a:t>100</a:t>
                      </a:r>
                      <a:endParaRPr lang="en-US" sz="24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046076" y="2526268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(n=120)</a:t>
            </a:r>
          </a:p>
        </p:txBody>
      </p:sp>
    </p:spTree>
    <p:extLst>
      <p:ext uri="{BB962C8B-B14F-4D97-AF65-F5344CB8AC3E}">
        <p14:creationId xmlns:p14="http://schemas.microsoft.com/office/powerpoint/2010/main" xmlns="" val="163368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/>
          <p:cNvSpPr/>
          <p:nvPr/>
        </p:nvSpPr>
        <p:spPr>
          <a:xfrm>
            <a:off x="1171977" y="553792"/>
            <a:ext cx="9324305" cy="44560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25029" y="1553875"/>
            <a:ext cx="67098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latin typeface="Bookman Old Style" panose="02050604050505020204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Bookman Old Style" panose="02050604050505020204" pitchFamily="18" charset="0"/>
              </a:rPr>
              <a:t>A study on achievement motivation of farm youth awardees in southern Karnataka</a:t>
            </a:r>
          </a:p>
          <a:p>
            <a:pPr algn="just"/>
            <a:r>
              <a:rPr lang="en-US" sz="3200" dirty="0"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0" y="5476001"/>
            <a:ext cx="4591101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Bookman Old Style" pitchFamily="18" charset="0"/>
              </a:rPr>
              <a:t>      </a:t>
            </a:r>
            <a:r>
              <a:rPr lang="en-US" sz="2400" dirty="0" err="1">
                <a:latin typeface="Bookman Old Style" panose="02050604050505020204" pitchFamily="18" charset="0"/>
              </a:rPr>
              <a:t>Ganesha</a:t>
            </a:r>
            <a:r>
              <a:rPr lang="en-US" sz="2400" dirty="0">
                <a:latin typeface="Bookman Old Style" panose="02050604050505020204" pitchFamily="18" charset="0"/>
              </a:rPr>
              <a:t>, S.N. (</a:t>
            </a:r>
            <a:r>
              <a:rPr lang="en-US" sz="2400" dirty="0" smtClean="0">
                <a:latin typeface="Bookman Old Style" panose="02050604050505020204" pitchFamily="18" charset="0"/>
              </a:rPr>
              <a:t>2013)</a:t>
            </a:r>
            <a:endParaRPr lang="en-US" sz="24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9114815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6676" y="274638"/>
            <a:ext cx="9747161" cy="1858962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just"/>
            <a:r>
              <a:rPr lang="en-US" sz="3600" dirty="0">
                <a:solidFill>
                  <a:srgbClr val="FFFF00"/>
                </a:solidFill>
                <a:latin typeface="Bookman Old Style" panose="02050604050505020204" pitchFamily="18" charset="0"/>
              </a:rPr>
              <a:t>Overall distribution of respondents according to their achievement motivation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13276637"/>
              </p:ext>
            </p:extLst>
          </p:nvPr>
        </p:nvGraphicFramePr>
        <p:xfrm>
          <a:off x="1700010" y="2818327"/>
          <a:ext cx="9798428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9844"/>
                <a:gridCol w="3029292"/>
                <a:gridCol w="302929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Category 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Number 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Per cent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Low achievement motivation 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11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18.33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Medium achievement motivation 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20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33.33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High achievement motivation 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29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Bookman Old Style" panose="020506040505050202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48.34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Bookman Old Style" panose="020506040505050202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total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60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Bookman Old Style" panose="02050604050505020204" pitchFamily="18" charset="0"/>
                        </a:rPr>
                        <a:t>100</a:t>
                      </a:r>
                      <a:endParaRPr lang="en-US" sz="20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916733" y="2291297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(n = 60)</a:t>
            </a:r>
          </a:p>
        </p:txBody>
      </p:sp>
    </p:spTree>
    <p:extLst>
      <p:ext uri="{BB962C8B-B14F-4D97-AF65-F5344CB8AC3E}">
        <p14:creationId xmlns:p14="http://schemas.microsoft.com/office/powerpoint/2010/main" xmlns="" val="409229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Callout 6"/>
          <p:cNvSpPr/>
          <p:nvPr/>
        </p:nvSpPr>
        <p:spPr>
          <a:xfrm>
            <a:off x="1352282" y="425664"/>
            <a:ext cx="10152992" cy="5016285"/>
          </a:xfrm>
          <a:prstGeom prst="wedgeEllipseCallout">
            <a:avLst>
              <a:gd name="adj1" fmla="val 13877"/>
              <a:gd name="adj2" fmla="val 47887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en-US" sz="3600" dirty="0">
                <a:latin typeface="Bookman Old Style" panose="02050604050505020204" pitchFamily="18" charset="0"/>
              </a:rPr>
              <a:t>Decision making pattern and achievement motivation of farm women under dryland condition in Tumkur District</a:t>
            </a:r>
          </a:p>
          <a:p>
            <a:pPr algn="just"/>
            <a:endParaRPr lang="en-US" sz="3600" dirty="0">
              <a:latin typeface="Bookman Old Style" panose="020506040505050202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20496" y="5624512"/>
            <a:ext cx="5740276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800" b="1" dirty="0" err="1" smtClean="0">
                <a:latin typeface="Bookman Old Style" panose="02050604050505020204" pitchFamily="18" charset="0"/>
              </a:rPr>
              <a:t>Madhushree</a:t>
            </a:r>
            <a:r>
              <a:rPr lang="en-US" sz="2800" b="1" dirty="0" smtClean="0">
                <a:latin typeface="Bookman Old Style" panose="02050604050505020204" pitchFamily="18" charset="0"/>
              </a:rPr>
              <a:t> (2014)</a:t>
            </a:r>
            <a:endParaRPr lang="en-US" sz="2800" b="1" dirty="0">
              <a:latin typeface="Bookman Old Style" panose="020506040505050202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A9D39-17C9-43BD-8107-69FED7923DC4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649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Achievement motivation of farm women in dry land condition</a:t>
            </a:r>
            <a:endParaRPr lang="en-US" sz="4000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30876937"/>
              </p:ext>
            </p:extLst>
          </p:nvPr>
        </p:nvGraphicFramePr>
        <p:xfrm>
          <a:off x="1981200" y="2703620"/>
          <a:ext cx="8229600" cy="266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Category 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Number 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Per cent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Low achievement motivation 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33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27.50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Medium achievement motivation 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Bookman Old Style" panose="02050604050505020204" pitchFamily="18" charset="0"/>
                        </a:rPr>
                        <a:t>57</a:t>
                      </a:r>
                      <a:endParaRPr lang="en-US" b="1" dirty="0">
                        <a:latin typeface="Bookman Old Style" panose="020506040505050202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Bookman Old Style" panose="02050604050505020204" pitchFamily="18" charset="0"/>
                        </a:rPr>
                        <a:t>47.50</a:t>
                      </a:r>
                      <a:endParaRPr lang="en-US" b="1" dirty="0">
                        <a:latin typeface="Bookman Old Style" panose="020506040505050202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High achievement motivation 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30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25.00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total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120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ookman Old Style" panose="02050604050505020204" pitchFamily="18" charset="0"/>
                        </a:rPr>
                        <a:t>100</a:t>
                      </a:r>
                      <a:endParaRPr lang="en-US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6718" y="2209801"/>
            <a:ext cx="2261812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35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 descr="D:\suri Ph.D\powerpoint-templates-vtsqbak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300515" y="2746617"/>
            <a:ext cx="732283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en-US" sz="9600" b="1" i="0" u="none" strike="noStrike" kern="1200" normalizeH="0" baseline="0" noProof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+mj-ea"/>
                <a:cs typeface="+mj-cs"/>
              </a:rPr>
              <a:t>Conclusion</a:t>
            </a:r>
            <a:endParaRPr lang="en-US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93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E89B652-A1D8-43C6-8A43-0D2F639382B1}" type="slidenum">
              <a:rPr lang="ar-SA"/>
              <a:pPr/>
              <a:t>65</a:t>
            </a:fld>
            <a:endParaRPr lang="fr-CA"/>
          </a:p>
        </p:txBody>
      </p:sp>
      <p:pic>
        <p:nvPicPr>
          <p:cNvPr id="64515" name="Picture 2" descr="C:\Users\SHREE\Desktop\photo\unknown_(2)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743200" y="5329476"/>
            <a:ext cx="94488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6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Calligraphy" pitchFamily="66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xmlns="" val="2846759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1008</Words>
  <Application>Microsoft Office PowerPoint</Application>
  <PresentationFormat>Custom</PresentationFormat>
  <Paragraphs>322</Paragraphs>
  <Slides>65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65</vt:i4>
      </vt:variant>
    </vt:vector>
  </HeadingPairs>
  <TitlesOfParts>
    <vt:vector size="67" baseType="lpstr">
      <vt:lpstr>Office Theme</vt:lpstr>
      <vt:lpstr>1_Office Theme</vt:lpstr>
      <vt:lpstr>Slide 1</vt:lpstr>
      <vt:lpstr>Slide 2</vt:lpstr>
      <vt:lpstr>Slide 3</vt:lpstr>
      <vt:lpstr>Introduction </vt:lpstr>
      <vt:lpstr>Slide 5</vt:lpstr>
      <vt:lpstr>Slide 6</vt:lpstr>
      <vt:lpstr>Slide 7</vt:lpstr>
      <vt:lpstr>Slide 8</vt:lpstr>
      <vt:lpstr>Slide 9</vt:lpstr>
      <vt:lpstr>Motive</vt:lpstr>
      <vt:lpstr>Slide 11</vt:lpstr>
      <vt:lpstr>Slide 12</vt:lpstr>
      <vt:lpstr>Meaning </vt:lpstr>
      <vt:lpstr>Definition:</vt:lpstr>
      <vt:lpstr>Types of Motivation </vt:lpstr>
      <vt:lpstr>Slide 16</vt:lpstr>
      <vt:lpstr>Determinants of Motivation</vt:lpstr>
      <vt:lpstr>Characteristics of Motivation </vt:lpstr>
      <vt:lpstr>Slide 19</vt:lpstr>
      <vt:lpstr>Theory ????</vt:lpstr>
      <vt:lpstr>Definition </vt:lpstr>
      <vt:lpstr>Characteristics of Theory</vt:lpstr>
      <vt:lpstr>Slide 23</vt:lpstr>
      <vt:lpstr>Need Based Theories</vt:lpstr>
      <vt:lpstr>Hierarchy of needs theory </vt:lpstr>
      <vt:lpstr>Slide 26</vt:lpstr>
      <vt:lpstr>Motivator- Hygiene theory</vt:lpstr>
      <vt:lpstr>Factors affecting job attitudes</vt:lpstr>
      <vt:lpstr>ERG theory </vt:lpstr>
      <vt:lpstr>Slide 30</vt:lpstr>
      <vt:lpstr>Theory X and Y</vt:lpstr>
      <vt:lpstr>Theory X</vt:lpstr>
      <vt:lpstr>Theory Y</vt:lpstr>
      <vt:lpstr> Three needs theory </vt:lpstr>
      <vt:lpstr>Process Theories</vt:lpstr>
      <vt:lpstr>Goal Setting Theory</vt:lpstr>
      <vt:lpstr>Equity Theory</vt:lpstr>
      <vt:lpstr>Two assumptions </vt:lpstr>
      <vt:lpstr>Ratio’s </vt:lpstr>
      <vt:lpstr>Expectancy theory</vt:lpstr>
      <vt:lpstr>Reinforcement theory</vt:lpstr>
      <vt:lpstr>Four stages of behavior modification</vt:lpstr>
      <vt:lpstr>4-Drive Model</vt:lpstr>
      <vt:lpstr>Slide 44</vt:lpstr>
      <vt:lpstr>Slide 45</vt:lpstr>
      <vt:lpstr>Slide 46</vt:lpstr>
      <vt:lpstr>Slide 47</vt:lpstr>
      <vt:lpstr>Slide 48</vt:lpstr>
      <vt:lpstr>A. Employee Involvement Programmes</vt:lpstr>
      <vt:lpstr>Linking Employee Involvement Programmes with motivation theories</vt:lpstr>
      <vt:lpstr>B. Variable Pay Programmes</vt:lpstr>
      <vt:lpstr>Linking Variable Pay Programmes with motivation theories</vt:lpstr>
      <vt:lpstr>C. Skill Based Pay plans</vt:lpstr>
      <vt:lpstr>Linking Skill Based Pay plans with motivation theories</vt:lpstr>
      <vt:lpstr>Slide 55</vt:lpstr>
      <vt:lpstr>Slide 56</vt:lpstr>
      <vt:lpstr>Distribution of students with respect to achievement motivation</vt:lpstr>
      <vt:lpstr>Slide 58</vt:lpstr>
      <vt:lpstr>Achievement motivation of farmers practicing organic farming</vt:lpstr>
      <vt:lpstr>Slide 60</vt:lpstr>
      <vt:lpstr>Overall distribution of respondents according to their achievement motivation</vt:lpstr>
      <vt:lpstr>Slide 62</vt:lpstr>
      <vt:lpstr>Achievement motivation of farm women in dry land condition</vt:lpstr>
      <vt:lpstr>Slide 64</vt:lpstr>
      <vt:lpstr>Slide 65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Ranganatha</cp:lastModifiedBy>
  <cp:revision>63</cp:revision>
  <dcterms:created xsi:type="dcterms:W3CDTF">2016-06-15T15:15:45Z</dcterms:created>
  <dcterms:modified xsi:type="dcterms:W3CDTF">2016-06-18T01:09:15Z</dcterms:modified>
</cp:coreProperties>
</file>