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484" r:id="rId2"/>
    <p:sldId id="256" r:id="rId3"/>
    <p:sldId id="486" r:id="rId4"/>
    <p:sldId id="258" r:id="rId5"/>
    <p:sldId id="340" r:id="rId6"/>
    <p:sldId id="458" r:id="rId7"/>
    <p:sldId id="459" r:id="rId8"/>
    <p:sldId id="460" r:id="rId9"/>
    <p:sldId id="461" r:id="rId10"/>
    <p:sldId id="357" r:id="rId11"/>
    <p:sldId id="462" r:id="rId12"/>
    <p:sldId id="349" r:id="rId13"/>
    <p:sldId id="375" r:id="rId14"/>
    <p:sldId id="376" r:id="rId15"/>
    <p:sldId id="448" r:id="rId16"/>
    <p:sldId id="372" r:id="rId17"/>
    <p:sldId id="449" r:id="rId18"/>
    <p:sldId id="464" r:id="rId19"/>
    <p:sldId id="367" r:id="rId20"/>
    <p:sldId id="457" r:id="rId21"/>
    <p:sldId id="377" r:id="rId22"/>
    <p:sldId id="450" r:id="rId23"/>
    <p:sldId id="451" r:id="rId24"/>
    <p:sldId id="453" r:id="rId25"/>
    <p:sldId id="368" r:id="rId26"/>
    <p:sldId id="378" r:id="rId27"/>
    <p:sldId id="447" r:id="rId28"/>
    <p:sldId id="466" r:id="rId29"/>
    <p:sldId id="397" r:id="rId30"/>
    <p:sldId id="473" r:id="rId31"/>
    <p:sldId id="426" r:id="rId32"/>
    <p:sldId id="474" r:id="rId33"/>
    <p:sldId id="394" r:id="rId34"/>
    <p:sldId id="467" r:id="rId35"/>
    <p:sldId id="468" r:id="rId36"/>
    <p:sldId id="433" r:id="rId37"/>
    <p:sldId id="435" r:id="rId38"/>
    <p:sldId id="436" r:id="rId39"/>
    <p:sldId id="470" r:id="rId40"/>
    <p:sldId id="471" r:id="rId41"/>
    <p:sldId id="472" r:id="rId42"/>
    <p:sldId id="446" r:id="rId43"/>
    <p:sldId id="293" r:id="rId44"/>
    <p:sldId id="288" r:id="rId45"/>
    <p:sldId id="476" r:id="rId46"/>
    <p:sldId id="477" r:id="rId47"/>
    <p:sldId id="343" r:id="rId48"/>
    <p:sldId id="290" r:id="rId49"/>
    <p:sldId id="483" r:id="rId50"/>
    <p:sldId id="478" r:id="rId51"/>
    <p:sldId id="487" r:id="rId52"/>
    <p:sldId id="479" r:id="rId53"/>
    <p:sldId id="480" r:id="rId54"/>
    <p:sldId id="481" r:id="rId55"/>
    <p:sldId id="482" r:id="rId56"/>
    <p:sldId id="338" r:id="rId57"/>
    <p:sldId id="485"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6699"/>
    <a:srgbClr val="FF99CC"/>
    <a:srgbClr val="FF66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94660"/>
  </p:normalViewPr>
  <p:slideViewPr>
    <p:cSldViewPr>
      <p:cViewPr>
        <p:scale>
          <a:sx n="64" d="100"/>
          <a:sy n="64" d="100"/>
        </p:scale>
        <p:origin x="-1512" y="-1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9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jpe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82.jpeg"/><Relationship Id="rId1" Type="http://schemas.openxmlformats.org/officeDocument/2006/relationships/image" Target="../media/image25.jpeg"/><Relationship Id="rId4" Type="http://schemas.openxmlformats.org/officeDocument/2006/relationships/image" Target="../media/image7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0786BA-72EF-4213-9431-92CD4D6C8FF9}" type="doc">
      <dgm:prSet loTypeId="urn:microsoft.com/office/officeart/2005/8/layout/chevron2" loCatId="process" qsTypeId="urn:microsoft.com/office/officeart/2005/8/quickstyle/3d3" qsCatId="3D" csTypeId="urn:microsoft.com/office/officeart/2005/8/colors/accent1_2" csCatId="accent1" phldr="1"/>
      <dgm:spPr/>
      <dgm:t>
        <a:bodyPr/>
        <a:lstStyle/>
        <a:p>
          <a:endParaRPr lang="en-US"/>
        </a:p>
      </dgm:t>
    </dgm:pt>
    <dgm:pt modelId="{EB7A2859-A9C8-4E5E-A19B-EE89FDD7D69D}">
      <dgm:prSet phldrT="[Text]" custT="1">
        <dgm:style>
          <a:lnRef idx="3">
            <a:schemeClr val="lt1"/>
          </a:lnRef>
          <a:fillRef idx="1">
            <a:schemeClr val="accent4"/>
          </a:fillRef>
          <a:effectRef idx="1">
            <a:schemeClr val="accent4"/>
          </a:effectRef>
          <a:fontRef idx="minor">
            <a:schemeClr val="lt1"/>
          </a:fontRef>
        </dgm:style>
      </dgm:prSet>
      <dgm:spPr>
        <a:blipFill rotWithShape="0">
          <a:blip xmlns:r="http://schemas.openxmlformats.org/officeDocument/2006/relationships" r:embed="rId1"/>
          <a:tile tx="0" ty="0" sx="100000" sy="100000" flip="none" algn="tl"/>
        </a:blipFill>
        <a:ln>
          <a:solidFill>
            <a:schemeClr val="tx1"/>
          </a:solidFill>
        </a:ln>
      </dgm:spPr>
      <dgm:t>
        <a:bodyPr/>
        <a:lstStyle/>
        <a:p>
          <a:pPr algn="ctr"/>
          <a:r>
            <a:rPr lang="en-US" sz="3200" b="1" dirty="0" smtClean="0">
              <a:solidFill>
                <a:schemeClr val="tx1"/>
              </a:solidFill>
              <a:latin typeface="Vijaya" pitchFamily="34" charset="0"/>
              <a:cs typeface="Vijaya" pitchFamily="34" charset="0"/>
            </a:rPr>
            <a:t>1</a:t>
          </a:r>
          <a:endParaRPr lang="en-US" sz="3200" b="1" dirty="0">
            <a:solidFill>
              <a:schemeClr val="tx1"/>
            </a:solidFill>
            <a:latin typeface="Vijaya" pitchFamily="34" charset="0"/>
            <a:cs typeface="Vijaya" pitchFamily="34" charset="0"/>
          </a:endParaRPr>
        </a:p>
      </dgm:t>
    </dgm:pt>
    <dgm:pt modelId="{B0B8E473-D80D-4838-97EE-FA2142F770C0}" type="parTrans" cxnId="{24F60E6D-799C-4673-AF7E-0E483318C2C4}">
      <dgm:prSet/>
      <dgm:spPr/>
      <dgm:t>
        <a:bodyPr/>
        <a:lstStyle/>
        <a:p>
          <a:pPr algn="ctr"/>
          <a:endParaRPr lang="en-US" sz="3200">
            <a:solidFill>
              <a:schemeClr val="tx1"/>
            </a:solidFill>
            <a:latin typeface="Vijaya" pitchFamily="34" charset="0"/>
            <a:cs typeface="Vijaya" pitchFamily="34" charset="0"/>
          </a:endParaRPr>
        </a:p>
      </dgm:t>
    </dgm:pt>
    <dgm:pt modelId="{F079BECE-1101-4F9C-BBA6-E0E02D8D171F}" type="sibTrans" cxnId="{24F60E6D-799C-4673-AF7E-0E483318C2C4}">
      <dgm:prSet/>
      <dgm:spPr/>
      <dgm:t>
        <a:bodyPr/>
        <a:lstStyle/>
        <a:p>
          <a:pPr algn="ctr"/>
          <a:endParaRPr lang="en-US" sz="3200">
            <a:solidFill>
              <a:schemeClr val="tx1"/>
            </a:solidFill>
            <a:latin typeface="Vijaya" pitchFamily="34" charset="0"/>
            <a:cs typeface="Vijaya" pitchFamily="34" charset="0"/>
          </a:endParaRPr>
        </a:p>
      </dgm:t>
    </dgm:pt>
    <dgm:pt modelId="{B5593BEC-2DC7-49CD-8650-2E73B3B3AF03}">
      <dgm:prSet phldrT="[Text]" custT="1"/>
      <dgm:spPr>
        <a:blipFill rotWithShape="0">
          <a:blip xmlns:r="http://schemas.openxmlformats.org/officeDocument/2006/relationships" r:embed="rId2"/>
          <a:tile tx="0" ty="0" sx="100000" sy="100000" flip="none" algn="tl"/>
        </a:blipFill>
        <a:ln>
          <a:solidFill>
            <a:schemeClr val="tx1"/>
          </a:solidFill>
        </a:ln>
      </dgm:spPr>
      <dgm:t>
        <a:bodyPr/>
        <a:lstStyle/>
        <a:p>
          <a:pPr algn="ctr"/>
          <a:r>
            <a:rPr lang="en-US" sz="3200" b="1" smtClean="0">
              <a:solidFill>
                <a:schemeClr val="tx1"/>
              </a:solidFill>
              <a:latin typeface="Vijaya" pitchFamily="34" charset="0"/>
              <a:cs typeface="Vijaya" pitchFamily="34" charset="0"/>
            </a:rPr>
            <a:t>3</a:t>
          </a:r>
          <a:endParaRPr lang="en-US" sz="3200" b="1" dirty="0">
            <a:solidFill>
              <a:schemeClr val="tx1"/>
            </a:solidFill>
            <a:latin typeface="Vijaya" pitchFamily="34" charset="0"/>
            <a:cs typeface="Vijaya" pitchFamily="34" charset="0"/>
          </a:endParaRPr>
        </a:p>
      </dgm:t>
    </dgm:pt>
    <dgm:pt modelId="{B3778843-A0F5-42C6-81F4-2417EA138931}" type="sibTrans" cxnId="{FA2987A2-F953-4E87-A2FC-828512F957BD}">
      <dgm:prSet/>
      <dgm:spPr/>
      <dgm:t>
        <a:bodyPr/>
        <a:lstStyle/>
        <a:p>
          <a:pPr algn="ctr"/>
          <a:endParaRPr lang="en-US" sz="3200">
            <a:solidFill>
              <a:schemeClr val="tx1"/>
            </a:solidFill>
            <a:latin typeface="Vijaya" pitchFamily="34" charset="0"/>
            <a:cs typeface="Vijaya" pitchFamily="34" charset="0"/>
          </a:endParaRPr>
        </a:p>
      </dgm:t>
    </dgm:pt>
    <dgm:pt modelId="{619E483E-4C54-4D44-A9CD-B5BF7C8C1157}" type="parTrans" cxnId="{FA2987A2-F953-4E87-A2FC-828512F957BD}">
      <dgm:prSet/>
      <dgm:spPr/>
      <dgm:t>
        <a:bodyPr/>
        <a:lstStyle/>
        <a:p>
          <a:pPr algn="ctr"/>
          <a:endParaRPr lang="en-US" sz="3200">
            <a:solidFill>
              <a:schemeClr val="tx1"/>
            </a:solidFill>
            <a:latin typeface="Vijaya" pitchFamily="34" charset="0"/>
            <a:cs typeface="Vijaya" pitchFamily="34" charset="0"/>
          </a:endParaRPr>
        </a:p>
      </dgm:t>
    </dgm:pt>
    <dgm:pt modelId="{0A868D50-06E9-4510-B19A-244F93B9D83C}">
      <dgm:prSet phldrT="[Text]" custT="1"/>
      <dgm:spPr>
        <a:blipFill rotWithShape="0">
          <a:blip xmlns:r="http://schemas.openxmlformats.org/officeDocument/2006/relationships" r:embed="rId3"/>
          <a:tile tx="0" ty="0" sx="100000" sy="100000" flip="none" algn="tl"/>
        </a:blipFill>
        <a:ln>
          <a:solidFill>
            <a:schemeClr val="tx1"/>
          </a:solidFill>
        </a:ln>
      </dgm:spPr>
      <dgm:t>
        <a:bodyPr/>
        <a:lstStyle/>
        <a:p>
          <a:pPr algn="ctr"/>
          <a:r>
            <a:rPr lang="en-US" sz="3200" b="1" dirty="0" smtClean="0">
              <a:solidFill>
                <a:srgbClr val="002060"/>
              </a:solidFill>
              <a:latin typeface="Vijaya" pitchFamily="34" charset="0"/>
              <a:cs typeface="Vijaya" pitchFamily="34" charset="0"/>
            </a:rPr>
            <a:t>2</a:t>
          </a:r>
          <a:endParaRPr lang="en-US" sz="3200" b="1" dirty="0">
            <a:solidFill>
              <a:srgbClr val="002060"/>
            </a:solidFill>
            <a:latin typeface="Vijaya" pitchFamily="34" charset="0"/>
            <a:cs typeface="Vijaya" pitchFamily="34" charset="0"/>
          </a:endParaRPr>
        </a:p>
      </dgm:t>
    </dgm:pt>
    <dgm:pt modelId="{4C533E9E-9A7E-4506-8717-217BAABD1C2A}" type="parTrans" cxnId="{84CAA011-4F8E-4384-BB3E-FCB34A8E47E1}">
      <dgm:prSet/>
      <dgm:spPr/>
      <dgm:t>
        <a:bodyPr/>
        <a:lstStyle/>
        <a:p>
          <a:pPr algn="ctr"/>
          <a:endParaRPr lang="en-US" sz="3200">
            <a:latin typeface="Vijaya" pitchFamily="34" charset="0"/>
            <a:cs typeface="Vijaya" pitchFamily="34" charset="0"/>
          </a:endParaRPr>
        </a:p>
      </dgm:t>
    </dgm:pt>
    <dgm:pt modelId="{475F7E2D-9409-49C8-91D6-289819B54883}" type="sibTrans" cxnId="{84CAA011-4F8E-4384-BB3E-FCB34A8E47E1}">
      <dgm:prSet/>
      <dgm:spPr/>
      <dgm:t>
        <a:bodyPr/>
        <a:lstStyle/>
        <a:p>
          <a:pPr algn="ctr"/>
          <a:endParaRPr lang="en-US" sz="3200">
            <a:latin typeface="Vijaya" pitchFamily="34" charset="0"/>
            <a:cs typeface="Vijaya" pitchFamily="34" charset="0"/>
          </a:endParaRPr>
        </a:p>
      </dgm:t>
    </dgm:pt>
    <dgm:pt modelId="{E9AFA8D8-049E-4F5D-A6D0-1CA5B3103B4C}">
      <dgm:prSet custT="1"/>
      <dgm:spPr>
        <a:blipFill rotWithShape="0">
          <a:blip xmlns:r="http://schemas.openxmlformats.org/officeDocument/2006/relationships" r:embed="rId4"/>
          <a:tile tx="0" ty="0" sx="100000" sy="100000" flip="none" algn="tl"/>
        </a:blipFill>
      </dgm:spPr>
      <dgm:t>
        <a:bodyPr/>
        <a:lstStyle/>
        <a:p>
          <a:pPr algn="just"/>
          <a:r>
            <a:rPr kumimoji="0" lang="en-US" sz="3200" b="0" i="0" u="none" strike="noStrike" cap="none" spc="0" normalizeH="0" baseline="0" noProof="0" dirty="0" smtClean="0">
              <a:ln>
                <a:noFill/>
              </a:ln>
              <a:solidFill>
                <a:srgbClr val="FF0000"/>
              </a:solidFill>
              <a:effectLst/>
              <a:uLnTx/>
              <a:uFillTx/>
              <a:latin typeface="Andalus" pitchFamily="18" charset="-78"/>
              <a:cs typeface="Andalus" pitchFamily="18" charset="-78"/>
            </a:rPr>
            <a:t>To know the existing distributions in Social Science Research</a:t>
          </a:r>
          <a:endParaRPr lang="en-US" sz="3200" b="1" dirty="0">
            <a:solidFill>
              <a:srgbClr val="FF0000"/>
            </a:solidFill>
            <a:latin typeface="Andalus" pitchFamily="18" charset="-78"/>
            <a:cs typeface="Andalus" pitchFamily="18" charset="-78"/>
          </a:endParaRPr>
        </a:p>
      </dgm:t>
    </dgm:pt>
    <dgm:pt modelId="{9526E303-965A-41A0-A9D3-89DCA3067521}" type="parTrans" cxnId="{54DAAD8A-22E9-46BC-B011-EEB7BFB9360E}">
      <dgm:prSet/>
      <dgm:spPr/>
      <dgm:t>
        <a:bodyPr/>
        <a:lstStyle/>
        <a:p>
          <a:pPr algn="ctr"/>
          <a:endParaRPr lang="en-US" sz="3200">
            <a:latin typeface="Vijaya" pitchFamily="34" charset="0"/>
            <a:cs typeface="Vijaya" pitchFamily="34" charset="0"/>
          </a:endParaRPr>
        </a:p>
      </dgm:t>
    </dgm:pt>
    <dgm:pt modelId="{02A44428-B1F1-429E-B054-9A7CCF5CC9D1}" type="sibTrans" cxnId="{54DAAD8A-22E9-46BC-B011-EEB7BFB9360E}">
      <dgm:prSet/>
      <dgm:spPr/>
      <dgm:t>
        <a:bodyPr/>
        <a:lstStyle/>
        <a:p>
          <a:pPr algn="ctr"/>
          <a:endParaRPr lang="en-US" sz="3200">
            <a:latin typeface="Vijaya" pitchFamily="34" charset="0"/>
            <a:cs typeface="Vijaya" pitchFamily="34" charset="0"/>
          </a:endParaRPr>
        </a:p>
      </dgm:t>
    </dgm:pt>
    <dgm:pt modelId="{3EABE141-321B-436E-989D-C7F3B4D0DEB2}">
      <dgm:prSet custT="1"/>
      <dgm:spPr>
        <a:blipFill rotWithShape="0">
          <a:blip xmlns:r="http://schemas.openxmlformats.org/officeDocument/2006/relationships" r:embed="rId2"/>
          <a:tile tx="0" ty="0" sx="100000" sy="100000" flip="none" algn="tl"/>
        </a:blipFill>
      </dgm:spPr>
      <dgm:t>
        <a:bodyPr/>
        <a:lstStyle/>
        <a:p>
          <a:pPr algn="just"/>
          <a:r>
            <a:rPr kumimoji="0" lang="en-US" sz="3200" b="0" i="0" u="none" strike="noStrike" cap="none" spc="0" normalizeH="0" baseline="0" noProof="0" dirty="0" smtClean="0">
              <a:ln>
                <a:noFill/>
              </a:ln>
              <a:solidFill>
                <a:srgbClr val="0070C0"/>
              </a:solidFill>
              <a:effectLst/>
              <a:uLnTx/>
              <a:uFillTx/>
              <a:latin typeface="Andalus" pitchFamily="18" charset="-78"/>
              <a:cs typeface="Andalus" pitchFamily="18" charset="-78"/>
            </a:rPr>
            <a:t>Applications of distributions in Social Science Research </a:t>
          </a:r>
          <a:endParaRPr lang="en-US" sz="3200" b="1" dirty="0">
            <a:solidFill>
              <a:srgbClr val="0070C0"/>
            </a:solidFill>
            <a:latin typeface="Andalus" pitchFamily="18" charset="-78"/>
            <a:cs typeface="Andalus" pitchFamily="18" charset="-78"/>
          </a:endParaRPr>
        </a:p>
      </dgm:t>
    </dgm:pt>
    <dgm:pt modelId="{29A2579D-4675-4197-94C2-FE1AB75D83BD}" type="sibTrans" cxnId="{864C05B9-7CD2-40B3-830E-DF695E101730}">
      <dgm:prSet/>
      <dgm:spPr/>
      <dgm:t>
        <a:bodyPr/>
        <a:lstStyle/>
        <a:p>
          <a:pPr algn="ctr"/>
          <a:endParaRPr lang="en-US" sz="3200">
            <a:latin typeface="Vijaya" pitchFamily="34" charset="0"/>
            <a:cs typeface="Vijaya" pitchFamily="34" charset="0"/>
          </a:endParaRPr>
        </a:p>
      </dgm:t>
    </dgm:pt>
    <dgm:pt modelId="{BEAFB8BA-2E81-4D87-80CF-0847D1440E01}" type="parTrans" cxnId="{864C05B9-7CD2-40B3-830E-DF695E101730}">
      <dgm:prSet/>
      <dgm:spPr/>
      <dgm:t>
        <a:bodyPr/>
        <a:lstStyle/>
        <a:p>
          <a:pPr algn="ctr"/>
          <a:endParaRPr lang="en-US" sz="3200">
            <a:latin typeface="Vijaya" pitchFamily="34" charset="0"/>
            <a:cs typeface="Vijaya" pitchFamily="34" charset="0"/>
          </a:endParaRPr>
        </a:p>
      </dgm:t>
    </dgm:pt>
    <dgm:pt modelId="{E5836DEB-414A-409A-98BF-D7195AA3564D}">
      <dgm:prSet phldrT="[Text]" custT="1"/>
      <dgm:spPr>
        <a:blipFill rotWithShape="0">
          <a:blip xmlns:r="http://schemas.openxmlformats.org/officeDocument/2006/relationships" r:embed="rId1"/>
          <a:tile tx="0" ty="0" sx="100000" sy="100000" flip="none" algn="tl"/>
        </a:blipFill>
      </dgm:spPr>
      <dgm:t>
        <a:bodyPr/>
        <a:lstStyle/>
        <a:p>
          <a:pPr algn="just"/>
          <a:r>
            <a:rPr kumimoji="0" lang="en-US" sz="3200" b="0" i="0" u="none" strike="noStrike" cap="none" spc="0" normalizeH="0" baseline="0" noProof="0" dirty="0" smtClean="0">
              <a:ln>
                <a:noFill/>
              </a:ln>
              <a:solidFill>
                <a:srgbClr val="FFFF00"/>
              </a:solidFill>
              <a:effectLst/>
              <a:uLnTx/>
              <a:uFillTx/>
              <a:latin typeface="Andalus" pitchFamily="18" charset="-78"/>
              <a:cs typeface="Andalus" pitchFamily="18" charset="-78"/>
            </a:rPr>
            <a:t>To know the concept of statistical distribution theory </a:t>
          </a:r>
          <a:endParaRPr lang="en-US" sz="3200" b="1" dirty="0">
            <a:solidFill>
              <a:srgbClr val="FFFF00"/>
            </a:solidFill>
            <a:latin typeface="Andalus" pitchFamily="18" charset="-78"/>
            <a:cs typeface="Andalus" pitchFamily="18" charset="-78"/>
          </a:endParaRPr>
        </a:p>
      </dgm:t>
    </dgm:pt>
    <dgm:pt modelId="{B8791DEF-7D5B-456C-9CF2-8B238846FB6F}" type="sibTrans" cxnId="{1C1FB85E-7C9F-4C14-AB21-EA6D90FD24DE}">
      <dgm:prSet/>
      <dgm:spPr/>
      <dgm:t>
        <a:bodyPr/>
        <a:lstStyle/>
        <a:p>
          <a:pPr algn="ctr"/>
          <a:endParaRPr lang="en-US" sz="3200">
            <a:solidFill>
              <a:schemeClr val="tx1"/>
            </a:solidFill>
            <a:latin typeface="Vijaya" pitchFamily="34" charset="0"/>
            <a:cs typeface="Vijaya" pitchFamily="34" charset="0"/>
          </a:endParaRPr>
        </a:p>
      </dgm:t>
    </dgm:pt>
    <dgm:pt modelId="{3BFCC1FA-CAEF-477D-A389-F66DE77ACC65}" type="parTrans" cxnId="{1C1FB85E-7C9F-4C14-AB21-EA6D90FD24DE}">
      <dgm:prSet/>
      <dgm:spPr/>
      <dgm:t>
        <a:bodyPr/>
        <a:lstStyle/>
        <a:p>
          <a:pPr algn="ctr"/>
          <a:endParaRPr lang="en-US" sz="3200">
            <a:solidFill>
              <a:schemeClr val="tx1"/>
            </a:solidFill>
            <a:latin typeface="Vijaya" pitchFamily="34" charset="0"/>
            <a:cs typeface="Vijaya" pitchFamily="34" charset="0"/>
          </a:endParaRPr>
        </a:p>
      </dgm:t>
    </dgm:pt>
    <dgm:pt modelId="{E4230B50-7662-4F0B-9C68-A3DC45388467}" type="pres">
      <dgm:prSet presAssocID="{EB0786BA-72EF-4213-9431-92CD4D6C8FF9}" presName="linearFlow" presStyleCnt="0">
        <dgm:presLayoutVars>
          <dgm:dir/>
          <dgm:animLvl val="lvl"/>
          <dgm:resizeHandles val="exact"/>
        </dgm:presLayoutVars>
      </dgm:prSet>
      <dgm:spPr/>
      <dgm:t>
        <a:bodyPr/>
        <a:lstStyle/>
        <a:p>
          <a:endParaRPr lang="en-US"/>
        </a:p>
      </dgm:t>
    </dgm:pt>
    <dgm:pt modelId="{F3A346A8-C488-47E7-8813-3CD9E84B9480}" type="pres">
      <dgm:prSet presAssocID="{EB7A2859-A9C8-4E5E-A19B-EE89FDD7D69D}" presName="composite" presStyleCnt="0"/>
      <dgm:spPr/>
    </dgm:pt>
    <dgm:pt modelId="{F5B6A7A6-40C2-4256-A690-4F18FB158CC6}" type="pres">
      <dgm:prSet presAssocID="{EB7A2859-A9C8-4E5E-A19B-EE89FDD7D69D}" presName="parentText" presStyleLbl="alignNode1" presStyleIdx="0" presStyleCnt="3">
        <dgm:presLayoutVars>
          <dgm:chMax val="1"/>
          <dgm:bulletEnabled val="1"/>
        </dgm:presLayoutVars>
      </dgm:prSet>
      <dgm:spPr/>
      <dgm:t>
        <a:bodyPr/>
        <a:lstStyle/>
        <a:p>
          <a:endParaRPr lang="en-US"/>
        </a:p>
      </dgm:t>
    </dgm:pt>
    <dgm:pt modelId="{87DB2B62-56F9-4FCA-97D7-063D00D9EA51}" type="pres">
      <dgm:prSet presAssocID="{EB7A2859-A9C8-4E5E-A19B-EE89FDD7D69D}" presName="descendantText" presStyleLbl="alignAcc1" presStyleIdx="0" presStyleCnt="3" custScaleY="117204">
        <dgm:presLayoutVars>
          <dgm:bulletEnabled val="1"/>
        </dgm:presLayoutVars>
      </dgm:prSet>
      <dgm:spPr/>
      <dgm:t>
        <a:bodyPr/>
        <a:lstStyle/>
        <a:p>
          <a:endParaRPr lang="en-US"/>
        </a:p>
      </dgm:t>
    </dgm:pt>
    <dgm:pt modelId="{2B9FB8AD-99E2-43BE-A1BD-2590E97E1A8A}" type="pres">
      <dgm:prSet presAssocID="{F079BECE-1101-4F9C-BBA6-E0E02D8D171F}" presName="sp" presStyleCnt="0"/>
      <dgm:spPr/>
    </dgm:pt>
    <dgm:pt modelId="{6343A7BB-8BCA-44DC-9243-67D2C7F84744}" type="pres">
      <dgm:prSet presAssocID="{0A868D50-06E9-4510-B19A-244F93B9D83C}" presName="composite" presStyleCnt="0"/>
      <dgm:spPr/>
    </dgm:pt>
    <dgm:pt modelId="{61E6F4AA-8C14-4C1D-8ACF-1BC599BE9969}" type="pres">
      <dgm:prSet presAssocID="{0A868D50-06E9-4510-B19A-244F93B9D83C}" presName="parentText" presStyleLbl="alignNode1" presStyleIdx="1" presStyleCnt="3">
        <dgm:presLayoutVars>
          <dgm:chMax val="1"/>
          <dgm:bulletEnabled val="1"/>
        </dgm:presLayoutVars>
      </dgm:prSet>
      <dgm:spPr/>
      <dgm:t>
        <a:bodyPr/>
        <a:lstStyle/>
        <a:p>
          <a:endParaRPr lang="en-US"/>
        </a:p>
      </dgm:t>
    </dgm:pt>
    <dgm:pt modelId="{848C20D7-F53D-49CF-AA13-685B762F6E68}" type="pres">
      <dgm:prSet presAssocID="{0A868D50-06E9-4510-B19A-244F93B9D83C}" presName="descendantText" presStyleLbl="alignAcc1" presStyleIdx="1" presStyleCnt="3" custScaleY="99472" custLinFactNeighborX="2062" custLinFactNeighborY="14295">
        <dgm:presLayoutVars>
          <dgm:bulletEnabled val="1"/>
        </dgm:presLayoutVars>
      </dgm:prSet>
      <dgm:spPr/>
      <dgm:t>
        <a:bodyPr/>
        <a:lstStyle/>
        <a:p>
          <a:endParaRPr lang="en-US"/>
        </a:p>
      </dgm:t>
    </dgm:pt>
    <dgm:pt modelId="{659410F8-909D-428A-9EC2-036FA337F4B9}" type="pres">
      <dgm:prSet presAssocID="{475F7E2D-9409-49C8-91D6-289819B54883}" presName="sp" presStyleCnt="0"/>
      <dgm:spPr/>
    </dgm:pt>
    <dgm:pt modelId="{1F31B54E-7CE1-44FE-81A8-B8DEB7F1135F}" type="pres">
      <dgm:prSet presAssocID="{B5593BEC-2DC7-49CD-8650-2E73B3B3AF03}" presName="composite" presStyleCnt="0"/>
      <dgm:spPr/>
    </dgm:pt>
    <dgm:pt modelId="{9C24E473-5F57-404D-96D7-21836038B92C}" type="pres">
      <dgm:prSet presAssocID="{B5593BEC-2DC7-49CD-8650-2E73B3B3AF03}" presName="parentText" presStyleLbl="alignNode1" presStyleIdx="2" presStyleCnt="3">
        <dgm:presLayoutVars>
          <dgm:chMax val="1"/>
          <dgm:bulletEnabled val="1"/>
        </dgm:presLayoutVars>
      </dgm:prSet>
      <dgm:spPr/>
      <dgm:t>
        <a:bodyPr/>
        <a:lstStyle/>
        <a:p>
          <a:endParaRPr lang="en-US"/>
        </a:p>
      </dgm:t>
    </dgm:pt>
    <dgm:pt modelId="{AE900647-87B6-4A29-B39B-5B82AAD218A0}" type="pres">
      <dgm:prSet presAssocID="{B5593BEC-2DC7-49CD-8650-2E73B3B3AF03}" presName="descendantText" presStyleLbl="alignAcc1" presStyleIdx="2" presStyleCnt="3" custScaleY="98422" custLinFactNeighborX="-29" custLinFactNeighborY="21450">
        <dgm:presLayoutVars>
          <dgm:bulletEnabled val="1"/>
        </dgm:presLayoutVars>
      </dgm:prSet>
      <dgm:spPr/>
      <dgm:t>
        <a:bodyPr/>
        <a:lstStyle/>
        <a:p>
          <a:endParaRPr lang="en-US"/>
        </a:p>
      </dgm:t>
    </dgm:pt>
  </dgm:ptLst>
  <dgm:cxnLst>
    <dgm:cxn modelId="{24F60E6D-799C-4673-AF7E-0E483318C2C4}" srcId="{EB0786BA-72EF-4213-9431-92CD4D6C8FF9}" destId="{EB7A2859-A9C8-4E5E-A19B-EE89FDD7D69D}" srcOrd="0" destOrd="0" parTransId="{B0B8E473-D80D-4838-97EE-FA2142F770C0}" sibTransId="{F079BECE-1101-4F9C-BBA6-E0E02D8D171F}"/>
    <dgm:cxn modelId="{1C1FB85E-7C9F-4C14-AB21-EA6D90FD24DE}" srcId="{EB7A2859-A9C8-4E5E-A19B-EE89FDD7D69D}" destId="{E5836DEB-414A-409A-98BF-D7195AA3564D}" srcOrd="0" destOrd="0" parTransId="{3BFCC1FA-CAEF-477D-A389-F66DE77ACC65}" sibTransId="{B8791DEF-7D5B-456C-9CF2-8B238846FB6F}"/>
    <dgm:cxn modelId="{FA2987A2-F953-4E87-A2FC-828512F957BD}" srcId="{EB0786BA-72EF-4213-9431-92CD4D6C8FF9}" destId="{B5593BEC-2DC7-49CD-8650-2E73B3B3AF03}" srcOrd="2" destOrd="0" parTransId="{619E483E-4C54-4D44-A9CD-B5BF7C8C1157}" sibTransId="{B3778843-A0F5-42C6-81F4-2417EA138931}"/>
    <dgm:cxn modelId="{2EE5C588-4994-44E6-BD9A-EF7A364215CB}" type="presOf" srcId="{3EABE141-321B-436E-989D-C7F3B4D0DEB2}" destId="{AE900647-87B6-4A29-B39B-5B82AAD218A0}" srcOrd="0" destOrd="0" presId="urn:microsoft.com/office/officeart/2005/8/layout/chevron2"/>
    <dgm:cxn modelId="{DB738654-2007-431D-909E-6D713EBA1B1F}" type="presOf" srcId="{0A868D50-06E9-4510-B19A-244F93B9D83C}" destId="{61E6F4AA-8C14-4C1D-8ACF-1BC599BE9969}" srcOrd="0" destOrd="0" presId="urn:microsoft.com/office/officeart/2005/8/layout/chevron2"/>
    <dgm:cxn modelId="{567400E4-D90B-4F92-AEA3-81E56FADF656}" type="presOf" srcId="{EB0786BA-72EF-4213-9431-92CD4D6C8FF9}" destId="{E4230B50-7662-4F0B-9C68-A3DC45388467}" srcOrd="0" destOrd="0" presId="urn:microsoft.com/office/officeart/2005/8/layout/chevron2"/>
    <dgm:cxn modelId="{8D83EA2F-A3BE-46ED-90EB-C1F25DCE8CB1}" type="presOf" srcId="{E5836DEB-414A-409A-98BF-D7195AA3564D}" destId="{87DB2B62-56F9-4FCA-97D7-063D00D9EA51}" srcOrd="0" destOrd="0" presId="urn:microsoft.com/office/officeart/2005/8/layout/chevron2"/>
    <dgm:cxn modelId="{866B29FC-5B8D-4054-A56E-1AB7388E8031}" type="presOf" srcId="{EB7A2859-A9C8-4E5E-A19B-EE89FDD7D69D}" destId="{F5B6A7A6-40C2-4256-A690-4F18FB158CC6}" srcOrd="0" destOrd="0" presId="urn:microsoft.com/office/officeart/2005/8/layout/chevron2"/>
    <dgm:cxn modelId="{54DAAD8A-22E9-46BC-B011-EEB7BFB9360E}" srcId="{0A868D50-06E9-4510-B19A-244F93B9D83C}" destId="{E9AFA8D8-049E-4F5D-A6D0-1CA5B3103B4C}" srcOrd="0" destOrd="0" parTransId="{9526E303-965A-41A0-A9D3-89DCA3067521}" sibTransId="{02A44428-B1F1-429E-B054-9A7CCF5CC9D1}"/>
    <dgm:cxn modelId="{702B2CF3-AB41-4F67-BA73-928780780551}" type="presOf" srcId="{E9AFA8D8-049E-4F5D-A6D0-1CA5B3103B4C}" destId="{848C20D7-F53D-49CF-AA13-685B762F6E68}" srcOrd="0" destOrd="0" presId="urn:microsoft.com/office/officeart/2005/8/layout/chevron2"/>
    <dgm:cxn modelId="{84CAA011-4F8E-4384-BB3E-FCB34A8E47E1}" srcId="{EB0786BA-72EF-4213-9431-92CD4D6C8FF9}" destId="{0A868D50-06E9-4510-B19A-244F93B9D83C}" srcOrd="1" destOrd="0" parTransId="{4C533E9E-9A7E-4506-8717-217BAABD1C2A}" sibTransId="{475F7E2D-9409-49C8-91D6-289819B54883}"/>
    <dgm:cxn modelId="{AD50C3CB-0D06-4AA5-AB32-CCE6B410FEFF}" type="presOf" srcId="{B5593BEC-2DC7-49CD-8650-2E73B3B3AF03}" destId="{9C24E473-5F57-404D-96D7-21836038B92C}" srcOrd="0" destOrd="0" presId="urn:microsoft.com/office/officeart/2005/8/layout/chevron2"/>
    <dgm:cxn modelId="{864C05B9-7CD2-40B3-830E-DF695E101730}" srcId="{B5593BEC-2DC7-49CD-8650-2E73B3B3AF03}" destId="{3EABE141-321B-436E-989D-C7F3B4D0DEB2}" srcOrd="0" destOrd="0" parTransId="{BEAFB8BA-2E81-4D87-80CF-0847D1440E01}" sibTransId="{29A2579D-4675-4197-94C2-FE1AB75D83BD}"/>
    <dgm:cxn modelId="{4CEC29D6-4D65-4779-83A3-27C3CBDBC3FB}" type="presParOf" srcId="{E4230B50-7662-4F0B-9C68-A3DC45388467}" destId="{F3A346A8-C488-47E7-8813-3CD9E84B9480}" srcOrd="0" destOrd="0" presId="urn:microsoft.com/office/officeart/2005/8/layout/chevron2"/>
    <dgm:cxn modelId="{B2021F0F-9074-45A3-9A2E-7AADCF4EDB1D}" type="presParOf" srcId="{F3A346A8-C488-47E7-8813-3CD9E84B9480}" destId="{F5B6A7A6-40C2-4256-A690-4F18FB158CC6}" srcOrd="0" destOrd="0" presId="urn:microsoft.com/office/officeart/2005/8/layout/chevron2"/>
    <dgm:cxn modelId="{5FB53206-314C-4F19-9066-8476DBD2221F}" type="presParOf" srcId="{F3A346A8-C488-47E7-8813-3CD9E84B9480}" destId="{87DB2B62-56F9-4FCA-97D7-063D00D9EA51}" srcOrd="1" destOrd="0" presId="urn:microsoft.com/office/officeart/2005/8/layout/chevron2"/>
    <dgm:cxn modelId="{AE92D56A-77E4-4E3A-BFA2-FB56DF95A0AB}" type="presParOf" srcId="{E4230B50-7662-4F0B-9C68-A3DC45388467}" destId="{2B9FB8AD-99E2-43BE-A1BD-2590E97E1A8A}" srcOrd="1" destOrd="0" presId="urn:microsoft.com/office/officeart/2005/8/layout/chevron2"/>
    <dgm:cxn modelId="{4A6AFEB0-20CF-461F-9E1B-53DA735E4C50}" type="presParOf" srcId="{E4230B50-7662-4F0B-9C68-A3DC45388467}" destId="{6343A7BB-8BCA-44DC-9243-67D2C7F84744}" srcOrd="2" destOrd="0" presId="urn:microsoft.com/office/officeart/2005/8/layout/chevron2"/>
    <dgm:cxn modelId="{2D7307E6-978E-4302-9985-BE8D2490EEFB}" type="presParOf" srcId="{6343A7BB-8BCA-44DC-9243-67D2C7F84744}" destId="{61E6F4AA-8C14-4C1D-8ACF-1BC599BE9969}" srcOrd="0" destOrd="0" presId="urn:microsoft.com/office/officeart/2005/8/layout/chevron2"/>
    <dgm:cxn modelId="{02D0816C-71A6-4B63-A398-6FFE484D986F}" type="presParOf" srcId="{6343A7BB-8BCA-44DC-9243-67D2C7F84744}" destId="{848C20D7-F53D-49CF-AA13-685B762F6E68}" srcOrd="1" destOrd="0" presId="urn:microsoft.com/office/officeart/2005/8/layout/chevron2"/>
    <dgm:cxn modelId="{51305872-677E-4EF4-962E-C7F8E439B97A}" type="presParOf" srcId="{E4230B50-7662-4F0B-9C68-A3DC45388467}" destId="{659410F8-909D-428A-9EC2-036FA337F4B9}" srcOrd="3" destOrd="0" presId="urn:microsoft.com/office/officeart/2005/8/layout/chevron2"/>
    <dgm:cxn modelId="{F1A0EB09-B703-4709-B95F-2354517C6B1D}" type="presParOf" srcId="{E4230B50-7662-4F0B-9C68-A3DC45388467}" destId="{1F31B54E-7CE1-44FE-81A8-B8DEB7F1135F}" srcOrd="4" destOrd="0" presId="urn:microsoft.com/office/officeart/2005/8/layout/chevron2"/>
    <dgm:cxn modelId="{431F3176-F000-4145-B351-D05DBF9074E2}" type="presParOf" srcId="{1F31B54E-7CE1-44FE-81A8-B8DEB7F1135F}" destId="{9C24E473-5F57-404D-96D7-21836038B92C}" srcOrd="0" destOrd="0" presId="urn:microsoft.com/office/officeart/2005/8/layout/chevron2"/>
    <dgm:cxn modelId="{9AD9E205-8309-4928-B5F2-720A2ABFC1E9}" type="presParOf" srcId="{1F31B54E-7CE1-44FE-81A8-B8DEB7F1135F}" destId="{AE900647-87B6-4A29-B39B-5B82AAD218A0}"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B6A7A6-40C2-4256-A690-4F18FB158CC6}">
      <dsp:nvSpPr>
        <dsp:cNvPr id="0" name=""/>
        <dsp:cNvSpPr/>
      </dsp:nvSpPr>
      <dsp:spPr>
        <a:xfrm rot="5400000">
          <a:off x="-240427" y="333650"/>
          <a:ext cx="1602851" cy="1121996"/>
        </a:xfrm>
        <a:prstGeom prst="chevron">
          <a:avLst/>
        </a:prstGeom>
        <a:blipFill rotWithShape="0">
          <a:blip xmlns:r="http://schemas.openxmlformats.org/officeDocument/2006/relationships" r:embed="rId1"/>
          <a:tile tx="0" ty="0" sx="100000" sy="100000" flip="none" algn="tl"/>
        </a:blipFill>
        <a:ln w="38100" cap="flat" cmpd="sng" algn="ctr">
          <a:solidFill>
            <a:schemeClr val="tx1"/>
          </a:solidFill>
          <a:prstDash val="solid"/>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dsp:spPr>
      <dsp:style>
        <a:lnRef idx="3">
          <a:schemeClr val="lt1"/>
        </a:lnRef>
        <a:fillRef idx="1">
          <a:schemeClr val="accent4"/>
        </a:fillRef>
        <a:effectRef idx="1">
          <a:schemeClr val="accent4"/>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latin typeface="Vijaya" pitchFamily="34" charset="0"/>
              <a:cs typeface="Vijaya" pitchFamily="34" charset="0"/>
            </a:rPr>
            <a:t>1</a:t>
          </a:r>
          <a:endParaRPr lang="en-US" sz="3200" b="1" kern="1200" dirty="0">
            <a:solidFill>
              <a:schemeClr val="tx1"/>
            </a:solidFill>
            <a:latin typeface="Vijaya" pitchFamily="34" charset="0"/>
            <a:cs typeface="Vijaya" pitchFamily="34" charset="0"/>
          </a:endParaRPr>
        </a:p>
      </dsp:txBody>
      <dsp:txXfrm rot="5400000">
        <a:off x="-240427" y="333650"/>
        <a:ext cx="1602851" cy="1121996"/>
      </dsp:txXfrm>
    </dsp:sp>
    <dsp:sp modelId="{87DB2B62-56F9-4FCA-97D7-063D00D9EA51}">
      <dsp:nvSpPr>
        <dsp:cNvPr id="0" name=""/>
        <dsp:cNvSpPr/>
      </dsp:nvSpPr>
      <dsp:spPr>
        <a:xfrm rot="5400000">
          <a:off x="4217651" y="-3092052"/>
          <a:ext cx="1221094" cy="7412403"/>
        </a:xfrm>
        <a:prstGeom prst="round2SameRect">
          <a:avLst/>
        </a:prstGeom>
        <a:blipFill rotWithShape="0">
          <a:blip xmlns:r="http://schemas.openxmlformats.org/officeDocument/2006/relationships" r:embed="rId1"/>
          <a:tile tx="0" ty="0" sx="100000" sy="100000" flip="none" algn="tl"/>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kumimoji="0" lang="en-US" sz="3200" b="0" i="0" u="none" strike="noStrike" kern="1200" cap="none" spc="0" normalizeH="0" baseline="0" noProof="0" dirty="0" smtClean="0">
              <a:ln>
                <a:noFill/>
              </a:ln>
              <a:solidFill>
                <a:srgbClr val="FFFF00"/>
              </a:solidFill>
              <a:effectLst/>
              <a:uLnTx/>
              <a:uFillTx/>
              <a:latin typeface="Andalus" pitchFamily="18" charset="-78"/>
              <a:cs typeface="Andalus" pitchFamily="18" charset="-78"/>
            </a:rPr>
            <a:t>To know the concept of statistical distribution theory </a:t>
          </a:r>
          <a:endParaRPr lang="en-US" sz="3200" b="1" kern="1200" dirty="0">
            <a:solidFill>
              <a:srgbClr val="FFFF00"/>
            </a:solidFill>
            <a:latin typeface="Andalus" pitchFamily="18" charset="-78"/>
            <a:cs typeface="Andalus" pitchFamily="18" charset="-78"/>
          </a:endParaRPr>
        </a:p>
      </dsp:txBody>
      <dsp:txXfrm rot="5400000">
        <a:off x="4217651" y="-3092052"/>
        <a:ext cx="1221094" cy="7412403"/>
      </dsp:txXfrm>
    </dsp:sp>
    <dsp:sp modelId="{61E6F4AA-8C14-4C1D-8ACF-1BC599BE9969}">
      <dsp:nvSpPr>
        <dsp:cNvPr id="0" name=""/>
        <dsp:cNvSpPr/>
      </dsp:nvSpPr>
      <dsp:spPr>
        <a:xfrm rot="5400000">
          <a:off x="-240427" y="1746793"/>
          <a:ext cx="1602851" cy="1121996"/>
        </a:xfrm>
        <a:prstGeom prst="chevron">
          <a:avLst/>
        </a:prstGeom>
        <a:blipFill rotWithShape="0">
          <a:blip xmlns:r="http://schemas.openxmlformats.org/officeDocument/2006/relationships" r:embed="rId2"/>
          <a:tile tx="0" ty="0" sx="100000" sy="100000" flip="none" algn="tl"/>
        </a:blipFill>
        <a:ln>
          <a:solidFill>
            <a:schemeClr val="tx1"/>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dirty="0" smtClean="0">
              <a:solidFill>
                <a:srgbClr val="002060"/>
              </a:solidFill>
              <a:latin typeface="Vijaya" pitchFamily="34" charset="0"/>
              <a:cs typeface="Vijaya" pitchFamily="34" charset="0"/>
            </a:rPr>
            <a:t>2</a:t>
          </a:r>
          <a:endParaRPr lang="en-US" sz="3200" b="1" kern="1200" dirty="0">
            <a:solidFill>
              <a:srgbClr val="002060"/>
            </a:solidFill>
            <a:latin typeface="Vijaya" pitchFamily="34" charset="0"/>
            <a:cs typeface="Vijaya" pitchFamily="34" charset="0"/>
          </a:endParaRPr>
        </a:p>
      </dsp:txBody>
      <dsp:txXfrm rot="5400000">
        <a:off x="-240427" y="1746793"/>
        <a:ext cx="1602851" cy="1121996"/>
      </dsp:txXfrm>
    </dsp:sp>
    <dsp:sp modelId="{848C20D7-F53D-49CF-AA13-685B762F6E68}">
      <dsp:nvSpPr>
        <dsp:cNvPr id="0" name=""/>
        <dsp:cNvSpPr/>
      </dsp:nvSpPr>
      <dsp:spPr>
        <a:xfrm rot="5400000">
          <a:off x="4310021" y="-1529976"/>
          <a:ext cx="1036352" cy="7412403"/>
        </a:xfrm>
        <a:prstGeom prst="round2SameRect">
          <a:avLst/>
        </a:prstGeom>
        <a:blipFill rotWithShape="0">
          <a:blip xmlns:r="http://schemas.openxmlformats.org/officeDocument/2006/relationships" r:embed="rId3"/>
          <a:tile tx="0" ty="0" sx="100000" sy="100000" flip="none" algn="tl"/>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kumimoji="0" lang="en-US" sz="3200" b="0" i="0" u="none" strike="noStrike" kern="1200" cap="none" spc="0" normalizeH="0" baseline="0" noProof="0" dirty="0" smtClean="0">
              <a:ln>
                <a:noFill/>
              </a:ln>
              <a:solidFill>
                <a:srgbClr val="FF0000"/>
              </a:solidFill>
              <a:effectLst/>
              <a:uLnTx/>
              <a:uFillTx/>
              <a:latin typeface="Andalus" pitchFamily="18" charset="-78"/>
              <a:cs typeface="Andalus" pitchFamily="18" charset="-78"/>
            </a:rPr>
            <a:t>To know the existing distributions in Social Science Research</a:t>
          </a:r>
          <a:endParaRPr lang="en-US" sz="3200" b="1" kern="1200" dirty="0">
            <a:solidFill>
              <a:srgbClr val="FF0000"/>
            </a:solidFill>
            <a:latin typeface="Andalus" pitchFamily="18" charset="-78"/>
            <a:cs typeface="Andalus" pitchFamily="18" charset="-78"/>
          </a:endParaRPr>
        </a:p>
      </dsp:txBody>
      <dsp:txXfrm rot="5400000">
        <a:off x="4310021" y="-1529976"/>
        <a:ext cx="1036352" cy="7412403"/>
      </dsp:txXfrm>
    </dsp:sp>
    <dsp:sp modelId="{9C24E473-5F57-404D-96D7-21836038B92C}">
      <dsp:nvSpPr>
        <dsp:cNvPr id="0" name=""/>
        <dsp:cNvSpPr/>
      </dsp:nvSpPr>
      <dsp:spPr>
        <a:xfrm rot="5400000">
          <a:off x="-240427" y="3159936"/>
          <a:ext cx="1602851" cy="1121996"/>
        </a:xfrm>
        <a:prstGeom prst="chevron">
          <a:avLst/>
        </a:prstGeom>
        <a:blipFill rotWithShape="0">
          <a:blip xmlns:r="http://schemas.openxmlformats.org/officeDocument/2006/relationships" r:embed="rId4"/>
          <a:tile tx="0" ty="0" sx="100000" sy="100000" flip="none" algn="tl"/>
        </a:blipFill>
        <a:ln>
          <a:solidFill>
            <a:schemeClr val="tx1"/>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b="1" kern="1200" smtClean="0">
              <a:solidFill>
                <a:schemeClr val="tx1"/>
              </a:solidFill>
              <a:latin typeface="Vijaya" pitchFamily="34" charset="0"/>
              <a:cs typeface="Vijaya" pitchFamily="34" charset="0"/>
            </a:rPr>
            <a:t>3</a:t>
          </a:r>
          <a:endParaRPr lang="en-US" sz="3200" b="1" kern="1200" dirty="0">
            <a:solidFill>
              <a:schemeClr val="tx1"/>
            </a:solidFill>
            <a:latin typeface="Vijaya" pitchFamily="34" charset="0"/>
            <a:cs typeface="Vijaya" pitchFamily="34" charset="0"/>
          </a:endParaRPr>
        </a:p>
      </dsp:txBody>
      <dsp:txXfrm rot="5400000">
        <a:off x="-240427" y="3159936"/>
        <a:ext cx="1602851" cy="1121996"/>
      </dsp:txXfrm>
    </dsp:sp>
    <dsp:sp modelId="{AE900647-87B6-4A29-B39B-5B82AAD218A0}">
      <dsp:nvSpPr>
        <dsp:cNvPr id="0" name=""/>
        <dsp:cNvSpPr/>
      </dsp:nvSpPr>
      <dsp:spPr>
        <a:xfrm rot="5400000">
          <a:off x="4313341" y="-42288"/>
          <a:ext cx="1025413" cy="7412403"/>
        </a:xfrm>
        <a:prstGeom prst="round2SameRect">
          <a:avLst/>
        </a:prstGeom>
        <a:blipFill rotWithShape="0">
          <a:blip xmlns:r="http://schemas.openxmlformats.org/officeDocument/2006/relationships" r:embed="rId4"/>
          <a:tile tx="0" ty="0" sx="100000" sy="100000" flip="none" algn="tl"/>
        </a:blip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27584" tIns="20320" rIns="20320" bIns="20320" numCol="1" spcCol="1270" anchor="ctr" anchorCtr="0">
          <a:noAutofit/>
        </a:bodyPr>
        <a:lstStyle/>
        <a:p>
          <a:pPr marL="285750" lvl="1" indent="-285750" algn="just" defTabSz="1422400">
            <a:lnSpc>
              <a:spcPct val="90000"/>
            </a:lnSpc>
            <a:spcBef>
              <a:spcPct val="0"/>
            </a:spcBef>
            <a:spcAft>
              <a:spcPct val="15000"/>
            </a:spcAft>
            <a:buChar char="••"/>
          </a:pPr>
          <a:r>
            <a:rPr kumimoji="0" lang="en-US" sz="3200" b="0" i="0" u="none" strike="noStrike" kern="1200" cap="none" spc="0" normalizeH="0" baseline="0" noProof="0" dirty="0" smtClean="0">
              <a:ln>
                <a:noFill/>
              </a:ln>
              <a:solidFill>
                <a:srgbClr val="0070C0"/>
              </a:solidFill>
              <a:effectLst/>
              <a:uLnTx/>
              <a:uFillTx/>
              <a:latin typeface="Andalus" pitchFamily="18" charset="-78"/>
              <a:cs typeface="Andalus" pitchFamily="18" charset="-78"/>
            </a:rPr>
            <a:t>Applications of distributions in Social Science Research </a:t>
          </a:r>
          <a:endParaRPr lang="en-US" sz="3200" b="1" kern="1200" dirty="0">
            <a:solidFill>
              <a:srgbClr val="0070C0"/>
            </a:solidFill>
            <a:latin typeface="Andalus" pitchFamily="18" charset="-78"/>
            <a:cs typeface="Andalus" pitchFamily="18" charset="-78"/>
          </a:endParaRPr>
        </a:p>
      </dsp:txBody>
      <dsp:txXfrm rot="5400000">
        <a:off x="4313341" y="-42288"/>
        <a:ext cx="1025413" cy="741240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46226A-A051-497E-88C0-86C65B518837}" type="datetimeFigureOut">
              <a:rPr lang="en-US" smtClean="0"/>
              <a:pPr/>
              <a:t>12/18/2015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5D210A-2394-4547-A90D-9420991CD34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6890C-3BAE-453A-BCD0-390FE779EFCE}" type="datetimeFigureOut">
              <a:rPr lang="en-US" smtClean="0"/>
              <a:pPr/>
              <a:t>12/18/2015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2C0922-DCAA-4192-9DCF-C753EC4CAD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6890C-3BAE-453A-BCD0-390FE779EFCE}" type="datetimeFigureOut">
              <a:rPr lang="en-US" smtClean="0"/>
              <a:pPr/>
              <a:t>12/18/2015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C0922-DCAA-4192-9DCF-C753EC4CAD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51.gif"/><Relationship Id="rId4" Type="http://schemas.openxmlformats.org/officeDocument/2006/relationships/image" Target="../media/image67.gif"/></Relationships>
</file>

<file path=ppt/slides/_rels/slide34.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37.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8.gif"/></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8.gif"/><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89.jpe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0.jpe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45.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image" Target="../media/image92.jpe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4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image" Target="../media/image98.jpe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48.xml.rels><?xml version="1.0" encoding="UTF-8" standalone="yes"?>
<Relationships xmlns="http://schemas.openxmlformats.org/package/2006/relationships"><Relationship Id="rId3" Type="http://schemas.openxmlformats.org/officeDocument/2006/relationships/image" Target="../media/image102.gif"/><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tylonica.com/wp-content/uploads/2014/02/nature-wallpaper-362.jpeg"/>
          <p:cNvPicPr>
            <a:picLocks noChangeAspect="1" noChangeArrowheads="1"/>
          </p:cNvPicPr>
          <p:nvPr/>
        </p:nvPicPr>
        <p:blipFill>
          <a:blip r:embed="rId2" cstate="print"/>
          <a:srcRect/>
          <a:stretch>
            <a:fillRect/>
          </a:stretch>
        </p:blipFill>
        <p:spPr bwMode="auto">
          <a:xfrm>
            <a:off x="0" y="0"/>
            <a:ext cx="9265920" cy="7086600"/>
          </a:xfrm>
          <a:prstGeom prst="rect">
            <a:avLst/>
          </a:prstGeom>
          <a:noFill/>
        </p:spPr>
      </p:pic>
      <p:sp>
        <p:nvSpPr>
          <p:cNvPr id="5" name="Rectangle 4"/>
          <p:cNvSpPr/>
          <p:nvPr/>
        </p:nvSpPr>
        <p:spPr>
          <a:xfrm>
            <a:off x="5410200" y="5334000"/>
            <a:ext cx="3210431" cy="923330"/>
          </a:xfrm>
          <a:prstGeom prst="rect">
            <a:avLst/>
          </a:prstGeom>
          <a:noFill/>
        </p:spPr>
        <p:txBody>
          <a:bodyPr wrap="none" lIns="91440" tIns="45720" rIns="91440" bIns="45720">
            <a:spAutoFit/>
          </a:bodyPr>
          <a:lstStyle/>
          <a:p>
            <a:pPr algn="ctr"/>
            <a:r>
              <a:rPr lang="en-U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WELCOME</a:t>
            </a:r>
            <a:endPar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orizontal Scroll 3"/>
          <p:cNvSpPr/>
          <p:nvPr/>
        </p:nvSpPr>
        <p:spPr>
          <a:xfrm>
            <a:off x="152400" y="304800"/>
            <a:ext cx="8839200" cy="3352800"/>
          </a:xfrm>
          <a:prstGeom prst="horizontalScroll">
            <a:avLst/>
          </a:prstGeom>
          <a:blipFill>
            <a:blip r:embed="rId2" cstate="print"/>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srgbClr val="FFFF00"/>
                </a:solidFill>
                <a:effectLst>
                  <a:outerShdw blurRad="38100" dist="38100" dir="2700000" algn="tl">
                    <a:srgbClr val="000000">
                      <a:alpha val="43137"/>
                    </a:srgbClr>
                  </a:outerShdw>
                </a:effectLst>
                <a:latin typeface="Andalus" pitchFamily="18" charset="-78"/>
                <a:cs typeface="Andalus" pitchFamily="18" charset="-78"/>
              </a:rPr>
              <a:t>Application of distribution theories in Social Science Research</a:t>
            </a:r>
            <a:endParaRPr lang="en-US" sz="4800" b="1" dirty="0">
              <a:solidFill>
                <a:srgbClr val="FFFF00"/>
              </a:solidFill>
              <a:effectLst>
                <a:outerShdw blurRad="38100" dist="38100" dir="2700000" algn="tl">
                  <a:srgbClr val="000000">
                    <a:alpha val="43137"/>
                  </a:srgbClr>
                </a:outerShdw>
              </a:effectLst>
              <a:latin typeface="Andalus" pitchFamily="18" charset="-78"/>
              <a:cs typeface="Andalus" pitchFamily="18" charset="-78"/>
            </a:endParaRPr>
          </a:p>
        </p:txBody>
      </p:sp>
      <p:pic>
        <p:nvPicPr>
          <p:cNvPr id="5" name="Picture 2" descr="C:\Users\sureshkumar B\Desktop\research Ph.D. Forms\images (5).jpg"/>
          <p:cNvPicPr>
            <a:picLocks noChangeAspect="1" noChangeArrowheads="1"/>
          </p:cNvPicPr>
          <p:nvPr/>
        </p:nvPicPr>
        <p:blipFill>
          <a:blip r:embed="rId3" cstate="print"/>
          <a:srcRect/>
          <a:stretch>
            <a:fillRect/>
          </a:stretch>
        </p:blipFill>
        <p:spPr bwMode="auto">
          <a:xfrm>
            <a:off x="4191000" y="3810000"/>
            <a:ext cx="4953000" cy="304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Subtitle 2"/>
          <p:cNvSpPr txBox="1">
            <a:spLocks/>
          </p:cNvSpPr>
          <p:nvPr/>
        </p:nvSpPr>
        <p:spPr>
          <a:xfrm>
            <a:off x="4648200" y="4800600"/>
            <a:ext cx="3200400" cy="175260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1" i="0" u="none" strike="noStrike" kern="1200" cap="none" spc="0" normalizeH="0" baseline="0" noProof="0" dirty="0" smtClean="0">
                <a:ln>
                  <a:noFill/>
                </a:ln>
                <a:solidFill>
                  <a:srgbClr val="0070C0"/>
                </a:solidFill>
                <a:effectLst/>
                <a:uLnTx/>
                <a:uFillTx/>
                <a:latin typeface="Andalus" pitchFamily="18" charset="-78"/>
                <a:cs typeface="Andalus" pitchFamily="18" charset="-78"/>
              </a:rPr>
              <a:t>SUDHA, C. </a:t>
            </a:r>
            <a:r>
              <a:rPr lang="en-US" sz="2700" b="1" dirty="0" smtClean="0">
                <a:solidFill>
                  <a:srgbClr val="0070C0"/>
                </a:solidFill>
                <a:latin typeface="Andalus" pitchFamily="18" charset="-78"/>
                <a:cs typeface="Andalus" pitchFamily="18" charset="-78"/>
              </a:rPr>
              <a:t>K</a:t>
            </a:r>
            <a:r>
              <a:rPr kumimoji="0" lang="en-US" sz="2700" b="1" i="0" u="none" strike="noStrike" kern="1200" cap="none" spc="0" normalizeH="0" baseline="0" noProof="0" dirty="0" smtClean="0">
                <a:ln>
                  <a:noFill/>
                </a:ln>
                <a:solidFill>
                  <a:srgbClr val="0070C0"/>
                </a:solidFill>
                <a:effectLst/>
                <a:uLnTx/>
                <a:uFillTx/>
                <a:latin typeface="Andalus" pitchFamily="18" charset="-78"/>
                <a:cs typeface="Andalus" pitchFamily="18" charset="-78"/>
              </a:rPr>
              <a: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smtClean="0">
                <a:ln>
                  <a:noFill/>
                </a:ln>
                <a:solidFill>
                  <a:srgbClr val="0070C0"/>
                </a:solidFill>
                <a:effectLst/>
                <a:uLnTx/>
                <a:uFillTx/>
                <a:latin typeface="Andalus" pitchFamily="18" charset="-78"/>
                <a:cs typeface="Andalus" pitchFamily="18" charset="-78"/>
              </a:rPr>
              <a:t>Ph. D. Scholar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700" b="0" i="0" u="none" strike="noStrike" kern="1200" cap="none" spc="0" normalizeH="0" baseline="0" noProof="0" dirty="0" smtClean="0">
                <a:ln>
                  <a:noFill/>
                </a:ln>
                <a:solidFill>
                  <a:srgbClr val="0070C0"/>
                </a:solidFill>
                <a:effectLst/>
                <a:uLnTx/>
                <a:uFillTx/>
                <a:latin typeface="Andalus" pitchFamily="18" charset="-78"/>
                <a:cs typeface="Andalus" pitchFamily="18" charset="-78"/>
              </a:rPr>
              <a:t>PALB 3019</a:t>
            </a:r>
            <a:endParaRPr kumimoji="0" lang="en-US" sz="2700" b="0" i="0" u="none" strike="noStrike" kern="1200" cap="none" spc="0" normalizeH="0" baseline="0" noProof="0" dirty="0">
              <a:ln>
                <a:noFill/>
              </a:ln>
              <a:solidFill>
                <a:srgbClr val="0070C0"/>
              </a:solidFill>
              <a:effectLst/>
              <a:uLnTx/>
              <a:uFillTx/>
              <a:latin typeface="Andalus" pitchFamily="18" charset="-78"/>
              <a:cs typeface="Andalus" pitchFamily="18" charset="-78"/>
            </a:endParaRP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http://wallzoa.com/wp-content/uploads/2013/07/plain-light-green-wallpape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1981200" y="304800"/>
            <a:ext cx="5029200" cy="1143000"/>
          </a:xfrm>
          <a:solidFill>
            <a:schemeClr val="accent3"/>
          </a:solidFill>
        </p:spPr>
        <p:txBody>
          <a:bodyPr/>
          <a:lstStyle/>
          <a:p>
            <a:r>
              <a:rPr lang="en-IN" dirty="0" smtClean="0">
                <a:latin typeface="Andalus" pitchFamily="18" charset="-78"/>
                <a:cs typeface="Andalus" pitchFamily="18" charset="-78"/>
              </a:rPr>
              <a:t>Contents</a:t>
            </a:r>
            <a:endParaRPr lang="en-IN" dirty="0">
              <a:latin typeface="Andalus" pitchFamily="18" charset="-78"/>
              <a:cs typeface="Andalus" pitchFamily="18" charset="-78"/>
            </a:endParaRPr>
          </a:p>
        </p:txBody>
      </p:sp>
      <p:sp>
        <p:nvSpPr>
          <p:cNvPr id="3" name="Content Placeholder 2"/>
          <p:cNvSpPr>
            <a:spLocks noGrp="1"/>
          </p:cNvSpPr>
          <p:nvPr>
            <p:ph idx="1"/>
          </p:nvPr>
        </p:nvSpPr>
        <p:spPr>
          <a:solidFill>
            <a:srgbClr val="FFC000"/>
          </a:solidFill>
        </p:spPr>
        <p:txBody>
          <a:bodyPr>
            <a:normAutofit lnSpcReduction="10000"/>
          </a:bodyPr>
          <a:lstStyle/>
          <a:p>
            <a:r>
              <a:rPr lang="en-IN" dirty="0" smtClean="0"/>
              <a:t>Introduction </a:t>
            </a:r>
          </a:p>
          <a:p>
            <a:r>
              <a:rPr lang="en-IN" dirty="0" smtClean="0"/>
              <a:t>Concept of distribution</a:t>
            </a:r>
          </a:p>
          <a:p>
            <a:r>
              <a:rPr lang="en-IN" dirty="0" smtClean="0"/>
              <a:t>Observed frequency distribution </a:t>
            </a:r>
          </a:p>
          <a:p>
            <a:r>
              <a:rPr lang="en-IN" dirty="0" smtClean="0"/>
              <a:t>Theoretical  probability distribution </a:t>
            </a:r>
          </a:p>
          <a:p>
            <a:r>
              <a:rPr lang="en-IN" dirty="0" smtClean="0"/>
              <a:t>Binomial distribution</a:t>
            </a:r>
          </a:p>
          <a:p>
            <a:r>
              <a:rPr lang="en-IN" dirty="0" smtClean="0"/>
              <a:t>Poisson distribution </a:t>
            </a:r>
          </a:p>
          <a:p>
            <a:r>
              <a:rPr lang="en-IN" dirty="0" smtClean="0"/>
              <a:t>Normal distribution</a:t>
            </a:r>
          </a:p>
          <a:p>
            <a:r>
              <a:rPr lang="en-IN" dirty="0" smtClean="0"/>
              <a:t>Conclusion  </a:t>
            </a:r>
          </a:p>
          <a:p>
            <a:endParaRPr lang="en-IN" dirty="0" smtClean="0"/>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txBox="1">
            <a:spLocks/>
          </p:cNvSpPr>
          <p:nvPr/>
        </p:nvSpPr>
        <p:spPr>
          <a:xfrm>
            <a:off x="457200" y="2332037"/>
            <a:ext cx="8229600" cy="4221163"/>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endParaRPr>
          </a:p>
        </p:txBody>
      </p:sp>
      <p:sp>
        <p:nvSpPr>
          <p:cNvPr id="137218" name="AutoShape 2" descr="data:image/jpeg;base64,/9j/4AAQSkZJRgABAQAAAQABAAD/2wCEAAkGBhQSERUUExQVFBUWFRQWGBcYFxgUGxQUGBYXFRUUGBgXHCYfGBkkGRcVHy8iIycqLSwtFR8xNTAqNSYrLCkBCQoKDgwOGg8PGiwlHyQsLywpLDQsLCotKiwtLCwsLCwtLy8vNCkvLCwsNCwsLCwsLCw0LC8sLCwsLCwsLCwsLP/AABEIAOIA3wMBIgACEQEDEQH/xAAbAAEAAgMBAQAAAAAAAAAAAAAABQYDBAcCAf/EAEQQAAEDAgMFBQYEBAMGBwAAAAEAAgMEEQUSIQYTMUFRImFxgZEHMlKhsdEjQmLBFEPh8DOSohUWcoLC0hckJVODk7L/xAAaAQACAwEBAAAAAAAAAAAAAAAABAIDBQEG/8QAMxEAAQMCBAIIBQUBAQAAAAAAAQACAwQREiExQQWxE1FhcYGRofAUIjJC0RUjUsHh8TP/2gAMAwEAAhEDEQA/AO4oiIQiIiEIiIhCItCqxXK/I1jpHAZiBYWHnx/qlTiuV+RrHPcBmcG27I7z1VJmYL56K0QvNstc1voo444zdh4ucxyhttS7p/fVH4sWtBfG5t3tYASOfNHTx9a70EnUpFFoVGMNZKIyDc210sL8L/3zWZlcDK6Kxu1odflqu9Mwm197eKiYngXttfwWyi166ubE27rm5sANS49AtWTGC1uZ8Tm9prQCRrmub+VkOmYw2JXWxPcLgKSRaorhvjFY3y5r8vBYqHGGyvcwA6XsdLOANrhHTMva+9vELnRPte3at9FEx7RMLHuym7LaaagkNuPMrNNi4DgxjHPcQHECwyg9SfJRFRGRcFTNPIDYhSCKNmxjLkBjfmffs6XFuS3qeUuaCWlpPI8R6KTZWudhGqg6NzRcrIiIrVWiIiEIiIhCIiIQiIiEIiIhCIiIQoXGKNz3diI5hlyyBwb43HdqvraeWKVzwzeZ2tvYgWeAL8eRN1MAr6lTTNLsd89dvwmRUODcNhbTf88lX24RK1rHgAvbI55bcAdq2gPC+nzWxXsklY38MtLZWGxLT2RxOhUwi4KVoBaCbHVdNS4kOIFwq7VYRK/ev4OLwWt0JIb7pvfTTl3LOBK2YybouzRsBAcBY2BPzU2i58I0G4Jvr45/ld+KcRYgW08Mvwo3FqV7xG9gBcxwdlJ49Rda+JxyTRgbotIe3TM03Fjc8f7uppFY+nD75nPVQZOW2yGWig/9mujle6NptuiG637Zt1N1jo8JkifC4driHDQZQdTrftak+isCKsUbAbi+tx2Zqfxb7WNuo9uVlVpMCk3Vw2z8zgRcdphII9CFuuoZGPcQwvbIxodlcGuaQAND5KcRcFEwaErprHnUBVl+GSlsWZjn5c+YZhexNwL3U9QMtG0ZSzj2ScxGp5rYRWQ0zYnYgeSrlqHSCxHNEREyl0REQhEREIRERCEREQhF8c62p0CwVtc2JuZ58BzJ6BVOuxh8z8tr9GA6Dvd1KpfLY4W5nl3q1sdxidkPeisE+NjhHY/qNw3y5u8vVeqaUvPAu14nQDwaNPW61sOwQ+9Kbnp0U01gAsFJrTq/Pl781Av/AI5D19+SNC+oisUURfHOtqdFiZUh3ugkdeA8uqiXAZLoBKzIgRSXEREQhEReJGXHPyJH0XCuhe0soapqZYzoSR0cMw9RYrzT7TN4SNy947Q+4VbpQzJ+XJTbGXfSb8/fcpd7O8jw/qtaaqczoR3i3zFx8lswzteLtIcOo1XstUgAcwo3IyK02Yq3812951HqOHmttjwRcEEdRqtafDmu4aHuUbJh8kRzMJHeP3HArhxN0zHr+OSLtOuXqPzzU6iiKbHbG0oy/qHDzHFqlmuBFwbhda8O0QWkZ7L6iIpqKIiIQiwVtY2Jhc7ly6nkAs6oe1uO3JI1AORg+Jx0v/fIJeolMbbN1OQTFPEJHXdoMytbEsSkqJgxurifJjeiuGCYG2Ftzq88T9lGbGYFu2bx47btdVaFOKPo2233PWVXLIZHX22HUEREVqrRYqmoaxpc42A/u3isqqm02JkyCNv5T6vPPyBVUr8Iy1OQVsbMRz0GZWzJXOmcNPBnEDoXdXfIL1T7Q0rZd2+piMwDrsDwSMoJcNOYAOnHRZqXC3Npn5dJXxvseji05dfGyp+yWJ00dD/CuYY6sMnDmuicHGTI8l2bLbVump7kzTwfISbk5X/J7PeSpe8khdBw/EI542yxOD2OF2uHAi9ufeFs3XINmKmembRFr53slpatz4b6NMbZHMEYtZjiQNePiseEbR1RZV2mlcDRulbd0j3RyhzRYPe0drU3DdNdOCbdRHEQDl/tlWJF2NFydmI10QlEU08z5MOiqAH3eWSuczPuxbQhpeQB05rDS4/UA1Ipp6mbLQtkbvcznNkL2CVzQ8XJaC8jiNOah8I7Yj375rvSLryKjezeulkdNmn30eWIgF8kro3kHMC6RjTrYmwvZXlLyMwOwlTBuLr45oPFRmIbPxyD4T1ClEVa6qTLTz0jswJLeo/cc1P4PtA2YAGwd8neH2UrJGHAgi4KqGNYHuDvI75Ce0PhPxBKPjMXzx+I6+7qKaZIJPkl8DuO/rCuKKFwHGd52H+8BofiH3U0mI5GyNDm6KiRjo3FrtVp1eGNkHCx6qHDpKV3xM5jl5dCrIvEsIcLEXC49gd39aGvLdPJY6OsbK3M03HzB6ELOqzW0r6Z+8j908fDoVPUFa2Vgc3zHQ9FxjzfC7Xn2qT2i2JunLsWwiIrVUo/Hazdwm3F3ZHnxPpdc/jpd/WRR8mDOfEmwv5A+qtm1k2rG9xd+w/dRGyMN6yVxHAMA/yA/W6zQ7pKu38QtEt6Ojv/ACKvMbAAAOAXpEWks5EREIRc/F31cd+DnvJ8bghdAVBmBZLfm15PzSNU7A+N50ufVO0zcbJGDW2Xgr6AmVY6WoD2Bw1BCyp5JIvgC+ohCwVtIJY3RuuGvaWnKS02OmhGoPeFH4NsvDTPfIzO+R4DXSSPdI4tHBt3cB9lLopBxAsDkuWGq1KvEooXRte7KZX5GCxOZ9ibaDTQHikWKRumfCCc7Gsc67SBZ98tnHQ8OShtrsNmkfSSQxiQwT7xzS8Mu3I5uhd3kKCxzZirqZJn7sNEoouxvQbbt5MouLfl5jirmRNcBc2/7+M1wkq61WLRxyxROJzzF4ZpcHI3O655aLbDlzDEtgat8bY47MDJ65zLyXywyNtEwa3Adq08xmJWV+zFT/GQyPywgmnDA2Zg3GRlnxNDgS9ujnWb7wOqn0DLZPG/P+wo4j1K/S4vG2dkBJ3j2ve0WNi1ls2vAcQtqWIOBB4Fc/2T2QqYKyKWWNoyMqGySiXeGZ73Xa8tOo008tV0NVSsawgNN/8ApUmknVUWqgMEpA/Kbjw4hXHD6sSxteOY+are09t9p8Iv81s7G1JLZGH8rj6HUfX5LIpXYZnxjTVadS28Mch10/CsiIi0VnLxNCHAg8CqsHOpJ/0H5j7hWxRmPUG8iJHvN1H2VMzC5t26jT32q2Jwa75tDkffZqpGOQOAI1BXpV7ZfEL3iPLVvh0VhUo5BI0OG6jIwxuLTsqntQ78YdzG/VxWvsrpVP8A1NafMXH2W1tTHaVp6t+hKi6Gfdysf0Nj4HisgP6OsN9/7Wu5nSUYttn5K/IvjXXF19W2sVEULie07YptyI3SPDGvfZ0bGxtcS1t3SOaMxINgNdFkn2rpWF7XTMBjLQ8anKXODANBr2iBpwJ1U+jd1LlwpZVLaekySZ/yu49xW5iW3NNFGx7XiUyFmRjSQXNdK2Iu1GgBJ4290hfcS2monRyB88eVrhG46mzjmsNB+h2o07JVc1K6VmEg581ZFN0Tw5pUfg2MmI5XasP+nvCtkFQ14zNIIPRc/wARoZKU9oF8X5XAEkDv6j5r3Q4iR2on+YP1H3WQ2eWlOCQXGxWq6GKqGOM2O4XQUVZpdq3D32g97dD6HRSMe0sJ4lzfEfa6dZWQv+63fkkX0czPt8s1Kry9twRw7+netNuOQn+YPmP2Xk49D8d/AE/sreni/kPMKroJP4nyXO8P/i4IAzNWNb/FVG/c2IyPaLOMJju05mvdYuIvx5Kw12I1owyFzmS/xLiwP3bbOYCT23ta1xGmW4aL3PJW6nqA8XFx48fTksqeNQHkHCNb+/fUqMFsrrnOFYrXPNKKk1UbCw3dHDdz5hMWhs3YJY3JbkAeK08Nop2OiaWzOezEpCd5GXAMLJcj2vLdA7S7gbcOC6kil8QM7NGf+/lcwdq5azFcS3M5/wDMl4pnOeHQ5N3UiUBjILM7YyX4X01Vs2TqJ2mqZUPke2ORuR8jcpLHRhztQAHAOvwVlc4AXOgVWx3Gt52Ge7zPxf0StXWsjYflFzomKamdK+w03UdiFXvJHP6nTwGg+S2thX5nzOB0zEenZ/ZQeI1gijc/mBoOrjo0eqs+wWHGKmBdxdqe/mSsjh7S5zpCtLiLmta2IKzIiLXWQi+EL6iEKj1JMFQSPyv/ANJ4/wB9yusUmZoI5gFVLaiL8Y/qaP3Cmtl6rPTsJ4jQ+ISNKbPkZ1G/mnalvyxv6xbyWDaqnuxr/hNj4FVhX6spxIxzTzCocsZa4tPEGxSfEYrOEg7inOHTAgxnvCtGzmJZ25He83h3hTS59FKWuDmmxHAq44Ti7Zm9HjiP3HUJqjqxIMDvq5paspDEcTfp5Kr7WMoJJ5Y55Jo5Nwd4GDSWJgMvNjgXNBcQRrxHJaEkOGBzpy+ZmeoF7xlu7lEkVQQbx5mtcd26xNrE27rXWbGUssr5XsJe8ODiHvAOeMwu0BsCWG11jqdg6SQkujcSXFxO8eNS1jTwdwtGzT9K3WTMAAu70WWWlU+BlCSWyunieJpIw1l3CcRV7t2T2NSJXA2HAEXuAvdO3DonMkjc/c7x8xeQQWmm7Yaz8O72Zpj7xvoLcFbH7GRb+KQaNifNKGakmeZ2Zz85NwLm4aOdui9R7DUrb2Y8E57u3smY5w1riXZrnRrR5d5UjOzYn37HJcwlSsErKiJrrEseLjMCDY9x4KtYp7P2OcXwuMbv0nL9OKs2G4dHBE2KJuVjBZouTYceJ1OpK2Ug4A3GytBIz3XM6jAa+K9i2QD4m68erSFpuNaP5LP9S6m2qYeDmnzC9loPQpX4aB32hM/EztyxFcrZSV7yAGMb3gE/VTuF7K1BN5H27v7Cu5eBzA+SwvxCMcZGf5gpNjhjzAAUHSTS5Ekr5Q0IjbYG/etlRsu0EI/PfwBK0KjawfkYfFxt8h91x1VCzVw5qbKSZ2jTyVhWjXYxHFxNz8I1P9PNVirxuWTQusOjez8+PzWgkJeJbRjzT8XDd5D4BSOJY0+bT3W/COfieajXvABJNgNSTpYdVgra9kLc0jg0cupPQDmoulo58QflDSyAEaHi/Xi7u7kpFDLUuxHTrTcs0VK2w8lmwyndX1APCCIkgnTNbi835dLrpmHV8DoyYpI3sZoSxwcG2Fzcg6aaqMl2TZ/BS0zCGGSNzM/QkW17uvcq9VOc+op4ZXRxPhEkZZA+YMdLJHGafMWsaOMbzlJNgBxuQvTU9OwMwjK3v1XnZZXPeXO3V2/2xDka/eMyv3eU30O8/wAP15LcXPqHYaojykOYD/6cXPEj73pw0TNtbtXy3B52tpdaUmC1LxBHFOzeZ5nGVs07966NzMzicpay3u5PQ8Qr+gYTk5V4j1Lo9JWslBMbg4Bzmkjk5ps4eIOizqI2awx0ETmvLbumnkGU3GV8hc3kNbFS6WcADYKaqO0z7z+DWj6lZ9iJezI3o93lqT+4UZic+eV7urjbwGg+i3NhHXM/TO762WRRuxVDz71WtWMwwMHV+FblXNp8KJ/FYLkDtDqPurGvjm3FitN7A9pa7RZbHFjg5uoXO2PBFxwWSOUtILSQRzC39oMAdETLCLtOrmfuO9RMM4cNOWhHAg9CF52opnQOvtsV6OnqWTttvuFasN2lB7Muh+IcD4jkp1rwRcG4PMarni2aTEHxHsOI7uIPkmYOIOblJn27pafh7XZx5dmyvaKApNqgdJG2726j04/VS9PiMb/deD3X19DqtWOojk+krKkp5I/qC2ERFeqFXdocIe85owCfn/VU6oxB8RtLC8d7RmH3XU1impWP95oKVkpYpMyEzFVSxZNOS5lFjkDv5jQejuwf9VltMqWHg5p8HA/RWus2MppOLAFEzey+ncb2+V0o7hrdnFON4m/7mqNc4DibLBLiMTfekYPFw+6kP/CmC/L0H2WzB7MKdpv+y4OGDd3p/q6eKHZnqqxNtRAPdLpD0Y0n5mw+awMrKuoOWGLdg/md2j9h810Wj2Opo+DAVLw0rWe60BMR0MTM7X70vJXzPyGSoGC+zcl28qXF7uOpv5K+UdCyJuVgAC2EToFtEiczcql4v7PjN/EOEjWvmqGS3y8YmxtbuX3vcZg53DjbTReKf2dljg4SgOD4HZ7HPaOnMLu1zJcQ+/drqruiY+Ifa11HCFQsN9m8kQjvLHJkkLiyRhdG+8bWZ8gItIMt768Te51Xs+zl+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z1pJdA8xu7jb15FZsvDmuzYbclpRcRe3J4uo1Fq1GFV0PJsre8ZT6jTh3LUdjT2aSU8g/4bO9OCz30MzdrrQZXwu3sp6HEZG+69w8yfkVtx7STDmD4tH7WVV/3mi5iQf8Axk/S69HaWDq//wCuT/tXGsqWaB3quudTP1LfRXBu1cnNjD6j917/AN7Xf+23/MfsqO/aqIcGyn/kt/8AoheDj8rtI6Z5P6jb5Dj6phvxh0v6f2l3CiGtvX+leXbWP5Mb6krTrds3MF3OjZ5a/Mm6rMOD4hOeIiB+Ef8AUdVOYV7Mmg5pnF546m5TTIKh31v8ko+opm/+bL9690e0kkzrBz3DoOwPkFdKQnILixWGgwqOEWY0BbiejjDBl+SkXyF5ufJERFYoIiIhCIiIQiIoXGseDLsjIL+Z45f6qqWVsTcTlbFE6V2Fqx7Q4vlBiYdT7x6Dp4qsr6519TqVrV9YIo3PPIaDqeQ9V5yWV077+QXo4Ym07LeZWs+Iz1ccI4Ms93idGg+V/VdShjytAHIAKl+z7BXAOnkHbeSb+P2V3XooIuiYGrzs8vSyF6IiK5UrWr6rdtDuWZoPgTZZ43gi4UbtIPwD4tPzXnZyszxWPFpsVSH/ALpaeoFWlv7Yd2kclLIiK5VIsMlGx3FrT5LMiEKPfgEB4xhYDsrT3vkHoPsvW1NNJJRzMiBMjmENAOUk3HAki3qoOurMSdNmihLIt26zHOivnDH6ONzZxfkynUW4jU2sbHiF7hRNgrAzZ6AfywtmKgjbwY0eSpsQxUxm5c17YpraQ/iSZ7Q5uQOQk6WByi/eko8Q3jXDNnGeIy2izGH+L7LiPduYe1w8r6KfQW+4Ll+xXkBfVQ6XGa0VdNDKSC4RGRrRGRl3chlc+3aDs4ZYjs8uK8TiupjVSNzNj3k0rQQx4ke6dm6YwNu/tt3jTe1szLW1XegN7XC7iV/RUraOgr5KWOIZpC+GTfZd0CZjlLWuzkfh2Mgu3W4avNRS4g9xD2ZmCaNwvurANqAWuiynNYQi5z634LgiFr4gjF2K7oud1+K4jTwF0zyLmM5rQ58ximLo2D3SBI2G99SHOtcq9YU95giMl85jjL7ixzlozXHLW6jJEWC9we5AddbSIvjnAC50CqUl9XiWUNF3EADmdFFV20jGaM7Z+Q8+fkq5W4i+U3efAcAPAJCaujZk3M+ifgoZJM3ZBSuK7Rl3ZiuBzdzPh0UCiE2WJLK+V13FbkULIm2aEJtqVE4XSOxCpbYfgMOn6jzce7osJe+ul3MF90D23j8/6R3fVdNwHBG00YY3jzK1qKlwfO/XbsWRXVeP9tmm5W9TU4Y0NHABZURaiy0REQhamKw54Xt7vpqqzs/W7uWx4O0PjyKuBF1RsSpjHK5vfceHFIVZMZbMNsj3FP0gEgdCd8x3hXpFFYDim8ZlPvN+Y6qVTjHh7Q5uiSewscWu1RERTUV8c6wuV4ina73XA+BusiqOPYZIxxexubmbaH16qqQvAu0X7NFYwMJs827dVbkXPKXaV18u9e1w/K46+WbipJu0Uw/MD4tCTNe1ps9pBTo4e5wuxwIVxRVMbUS9Geh+6HaiXoz0P3Xf1CHtXP0+bsVsRU920kx5gf8AKFgfjEx4yO8uz9FE8Sj2BUhw2Q6kK6veBxIHjotGox2Fn5wT0b2vpoqa+Qu4knxN/qvKXfxJx+ltvVMs4Y0fU5WCq2rP8ttu92vyCh6qvfJ77ie7l6Ba6JCSokk+op6Onjj+kIi8yyhou4hoHMmw+ahqjaPMclOwyu4ZuDR+7lyOF8ps0KUkzIhd5UrV1jIm5nuDR38+4dSoiCnnxB2VjSyHnfi8d/d3KTwTYKWd4lqnE9AdAO4BdFoMOZC0NYAAFtU1E2L5nZnksSprnS/KzIc1pYBs/HSxhrQL21KlkRaCz0REQhEREIRQW0+H5miRouW8e9qnV8c0EWPAqD2B7S06FSY4scHDULn9PUFpDmmxHAq44TizZm9HjiP3HcqvjuHGnfm/lu1/4ST9FrRSlpDmmxHAhYrXyUb8JzatssjrWYhk4LoKKCw3aUHsy6H4uR8einGuvqNVsRTMlF2lY8sL4jZwX1fCF9RWqpQuL7KQzjVoB6qq1eyNVBrC/O34X9ryB4jlzVxk2kgbOYHOLXjiS1wZfIZMucjLmyAutfgCslVj1PGzO+aMNy5r5gbtva4tx100XHwh4s5t/BSZI5hu02XN5MTlj0lgeLc2dodOBsV7jx+E8X5T0cC36iyvxxOmkDictmvyC9hvHZGyDd69u7XC1uKjv9mUM7Wu7AJZvMpLQ5rSA67mnUWBF0k/hsZzFwnWcRlbrYquMrozwew+Dh91k3zfiHqFszbJ4e5+USxZiwye8PcvYvDuHX0WB3s+oxb8dgzAEfiDtAmwI11BOioPCu30V44od2+qxuqGji5o8wtabGoG8ZY/8wJ9ApSD2X07tQ4OFyNDcXBsR4g6KSp/ZzTNIOX5WQOGNGrkHibtm+qpsm1UXBjXyH9LSL+brLwyqrJ9IoRGDzd2j9l0ql2Xp4+DApKOna33WgeSYZQws2v3pZ9dM7e3cub4f7NpZSHVMjnc7E6eQ5K64VsxDABlaL9VLonAAMgkyS43KAIiLq4iIiEIiIhCIiIQiIiELFU0zZGlrhcFUXFcGkpSSAXxX82eHUdyv68yRhwsRcKqWJsrcLlZHK6J2JpXOopg4Xabj+9O4reo8Tki912nQ6j0W1jOxZuZKdxY7jbkT3jmq5JXPiOWeMs/UASD5cQsaSjliOKPPu1W1FWxTDDJke3RXWk2padJGlp6jUfcKWgrWP8Ade0+B19OK59BUteLscHDuN1lBXWcQlZk8X9Ch/D435sNvUKzVeyMUklRISRJOwMDwBmiG73Z3ZI0JHFR8Hs5hbG5he92aKWIEht2byUylzdNCCbeC04cUlbwkd63+q2mbSzDiWnxb9loM4wLWNx5JJ3C37EFbTdiGiUyiV2cuc53YZlIfFDE8BpHZ/wGkEWIuRwUbTeziz35pnNYGMZGWBofpTfw+dzstwbF3ZBtwW8Nq5PhZ8/uvp2rfyY35q0cXaNz5Kv9Nl6vVYIfZxE1oaJX8Hi+Vh4zNqGnUcnt4cCDYr3JsGxsUoYQ+R8DogZAGgOdK+UvGQXb2n3s3TsBH7USngGDyJ/dR1fte5nvzBvcLA+g1Uf1e5s258F39NeBdxA8VbsIw5tLTxxA6MbYuOmZ3Fzz3lxJ816OLx3ytOY93AeLuAXN248+odaNr3/qde3orXgmBSmzpTYdAutkmkOIi3P/ABUvbFGLA4j5BWhjrhel5jjAAA5L0mUuiIiEIiIhCIiIQiIiEIiIhCIiIQiIiEIteqoGSCz2grYRCFUMS9ncTzmjJY7qDbXyULPspWxe5JnH6gHaeOhXSUVb42P+oXU2SPZ9JIXKZHVrPega7wJCxOxWdvGmd5Ov+y60WjosZpm/CPRUGihP280wK2cfdyXJxi9Qfdpj5uI/6V9Y6uf7sLGeN3ei6uKVnwj0WQMHRAo4R9q4a2c/cuWw7HV03+JK5oPJvYHeNFN4X7MYmG8hzHv1v6q8ImGsa3Josl3Pc/6jdadFhMcQsxoC3ERTUUREQhEREIRERCEREQhEREIRERCEREQhEREIRERCEREQhEREIRERCEREQhEREIRERCEREQhEREIRERCEREQh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7220" name="AutoShape 4" descr="data:image/jpeg;base64,/9j/4AAQSkZJRgABAQAAAQABAAD/2wCEAAkGBhQSERUUExQVFBUWFRQWGBcYFxgUGxQUGBYXFRUUGBgXHCYfGBkkGRcVHy8iIycqLSwtFR8xNTAqNSYrLCkBCQoKDgwOGg8PGiwlHyQsLywpLDQsLCotKiwtLCwsLCwtLy8vNCkvLCwsNCwsLCwsLCw0LC8sLCwsLCwsLCwsLP/AABEIAOIA3wMBIgACEQEDEQH/xAAbAAEAAgMBAQAAAAAAAAAAAAAABQYDBAcCAf/EAEQQAAEDAgMFBQYEBAMGBwAAAAEAAgMEEQUSIQYTMUFRImFxgZEHMlKhsdEjQmLBFEPh8DOSohUWcoLC0hckJVODk7L/xAAaAQACAwEBAAAAAAAAAAAAAAAABAIDBQEG/8QAMxEAAQMCBAIIBQUBAQAAAAAAAQACAwQREiExQQWxE1FhcYGRofAUIjJC0RUjUsHh8TP/2gAMAwEAAhEDEQA/AO4oiIQiIiEIiIhCItCqxXK/I1jpHAZiBYWHnx/qlTiuV+RrHPcBmcG27I7z1VJmYL56K0QvNstc1voo444zdh4ucxyhttS7p/fVH4sWtBfG5t3tYASOfNHTx9a70EnUpFFoVGMNZKIyDc210sL8L/3zWZlcDK6Kxu1odflqu9Mwm197eKiYngXttfwWyi166ubE27rm5sANS49AtWTGC1uZ8Tm9prQCRrmub+VkOmYw2JXWxPcLgKSRaorhvjFY3y5r8vBYqHGGyvcwA6XsdLOANrhHTMva+9vELnRPte3at9FEx7RMLHuym7LaaagkNuPMrNNi4DgxjHPcQHECwyg9SfJRFRGRcFTNPIDYhSCKNmxjLkBjfmffs6XFuS3qeUuaCWlpPI8R6KTZWudhGqg6NzRcrIiIrVWiIiEIiIhCIiIQiIiEIiIhCIiIQoXGKNz3diI5hlyyBwb43HdqvraeWKVzwzeZ2tvYgWeAL8eRN1MAr6lTTNLsd89dvwmRUODcNhbTf88lX24RK1rHgAvbI55bcAdq2gPC+nzWxXsklY38MtLZWGxLT2RxOhUwi4KVoBaCbHVdNS4kOIFwq7VYRK/ev4OLwWt0JIb7pvfTTl3LOBK2YybouzRsBAcBY2BPzU2i58I0G4Jvr45/ld+KcRYgW08Mvwo3FqV7xG9gBcxwdlJ49Rda+JxyTRgbotIe3TM03Fjc8f7uppFY+nD75nPVQZOW2yGWig/9mujle6NptuiG637Zt1N1jo8JkifC4driHDQZQdTrftak+isCKsUbAbi+tx2Zqfxb7WNuo9uVlVpMCk3Vw2z8zgRcdphII9CFuuoZGPcQwvbIxodlcGuaQAND5KcRcFEwaErprHnUBVl+GSlsWZjn5c+YZhexNwL3U9QMtG0ZSzj2ScxGp5rYRWQ0zYnYgeSrlqHSCxHNEREyl0REQhEREIRERCEREQhF8c62p0CwVtc2JuZ58BzJ6BVOuxh8z8tr9GA6Dvd1KpfLY4W5nl3q1sdxidkPeisE+NjhHY/qNw3y5u8vVeqaUvPAu14nQDwaNPW61sOwQ+9Kbnp0U01gAsFJrTq/Pl781Av/AI5D19+SNC+oisUURfHOtqdFiZUh3ugkdeA8uqiXAZLoBKzIgRSXEREQhEReJGXHPyJH0XCuhe0soapqZYzoSR0cMw9RYrzT7TN4SNy947Q+4VbpQzJ+XJTbGXfSb8/fcpd7O8jw/qtaaqczoR3i3zFx8lswzteLtIcOo1XstUgAcwo3IyK02Yq3812951HqOHmttjwRcEEdRqtafDmu4aHuUbJh8kRzMJHeP3HArhxN0zHr+OSLtOuXqPzzU6iiKbHbG0oy/qHDzHFqlmuBFwbhda8O0QWkZ7L6iIpqKIiIQiwVtY2Jhc7ly6nkAs6oe1uO3JI1AORg+Jx0v/fIJeolMbbN1OQTFPEJHXdoMytbEsSkqJgxurifJjeiuGCYG2Ftzq88T9lGbGYFu2bx47btdVaFOKPo2233PWVXLIZHX22HUEREVqrRYqmoaxpc42A/u3isqqm02JkyCNv5T6vPPyBVUr8Iy1OQVsbMRz0GZWzJXOmcNPBnEDoXdXfIL1T7Q0rZd2+piMwDrsDwSMoJcNOYAOnHRZqXC3Npn5dJXxvseji05dfGyp+yWJ00dD/CuYY6sMnDmuicHGTI8l2bLbVump7kzTwfISbk5X/J7PeSpe8khdBw/EI542yxOD2OF2uHAi9ufeFs3XINmKmembRFr53slpatz4b6NMbZHMEYtZjiQNePiseEbR1RZV2mlcDRulbd0j3RyhzRYPe0drU3DdNdOCbdRHEQDl/tlWJF2NFydmI10QlEU08z5MOiqAH3eWSuczPuxbQhpeQB05rDS4/UA1Ipp6mbLQtkbvcznNkL2CVzQ8XJaC8jiNOah8I7Yj375rvSLryKjezeulkdNmn30eWIgF8kro3kHMC6RjTrYmwvZXlLyMwOwlTBuLr45oPFRmIbPxyD4T1ClEVa6qTLTz0jswJLeo/cc1P4PtA2YAGwd8neH2UrJGHAgi4KqGNYHuDvI75Ce0PhPxBKPjMXzx+I6+7qKaZIJPkl8DuO/rCuKKFwHGd52H+8BofiH3U0mI5GyNDm6KiRjo3FrtVp1eGNkHCx6qHDpKV3xM5jl5dCrIvEsIcLEXC49gd39aGvLdPJY6OsbK3M03HzB6ELOqzW0r6Z+8j908fDoVPUFa2Vgc3zHQ9FxjzfC7Xn2qT2i2JunLsWwiIrVUo/Hazdwm3F3ZHnxPpdc/jpd/WRR8mDOfEmwv5A+qtm1k2rG9xd+w/dRGyMN6yVxHAMA/yA/W6zQ7pKu38QtEt6Ojv/ACKvMbAAAOAXpEWks5EREIRc/F31cd+DnvJ8bghdAVBmBZLfm15PzSNU7A+N50ufVO0zcbJGDW2Xgr6AmVY6WoD2Bw1BCyp5JIvgC+ohCwVtIJY3RuuGvaWnKS02OmhGoPeFH4NsvDTPfIzO+R4DXSSPdI4tHBt3cB9lLopBxAsDkuWGq1KvEooXRte7KZX5GCxOZ9ibaDTQHikWKRumfCCc7Gsc67SBZ98tnHQ8OShtrsNmkfSSQxiQwT7xzS8Mu3I5uhd3kKCxzZirqZJn7sNEoouxvQbbt5MouLfl5jirmRNcBc2/7+M1wkq61WLRxyxROJzzF4ZpcHI3O655aLbDlzDEtgat8bY47MDJ65zLyXywyNtEwa3Adq08xmJWV+zFT/GQyPywgmnDA2Zg3GRlnxNDgS9ujnWb7wOqn0DLZPG/P+wo4j1K/S4vG2dkBJ3j2ve0WNi1ls2vAcQtqWIOBB4Fc/2T2QqYKyKWWNoyMqGySiXeGZ73Xa8tOo008tV0NVSsawgNN/8ApUmknVUWqgMEpA/Kbjw4hXHD6sSxteOY+are09t9p8Iv81s7G1JLZGH8rj6HUfX5LIpXYZnxjTVadS28Mch10/CsiIi0VnLxNCHAg8CqsHOpJ/0H5j7hWxRmPUG8iJHvN1H2VMzC5t26jT32q2Jwa75tDkffZqpGOQOAI1BXpV7ZfEL3iPLVvh0VhUo5BI0OG6jIwxuLTsqntQ78YdzG/VxWvsrpVP8A1NafMXH2W1tTHaVp6t+hKi6Gfdysf0Nj4HisgP6OsN9/7Wu5nSUYttn5K/IvjXXF19W2sVEULie07YptyI3SPDGvfZ0bGxtcS1t3SOaMxINgNdFkn2rpWF7XTMBjLQ8anKXODANBr2iBpwJ1U+jd1LlwpZVLaekySZ/yu49xW5iW3NNFGx7XiUyFmRjSQXNdK2Iu1GgBJ4290hfcS2monRyB88eVrhG46mzjmsNB+h2o07JVc1K6VmEg581ZFN0Tw5pUfg2MmI5XasP+nvCtkFQ14zNIIPRc/wARoZKU9oF8X5XAEkDv6j5r3Q4iR2on+YP1H3WQ2eWlOCQXGxWq6GKqGOM2O4XQUVZpdq3D32g97dD6HRSMe0sJ4lzfEfa6dZWQv+63fkkX0czPt8s1Kry9twRw7+netNuOQn+YPmP2Xk49D8d/AE/sreni/kPMKroJP4nyXO8P/i4IAzNWNb/FVG/c2IyPaLOMJju05mvdYuIvx5Kw12I1owyFzmS/xLiwP3bbOYCT23ta1xGmW4aL3PJW6nqA8XFx48fTksqeNQHkHCNb+/fUqMFsrrnOFYrXPNKKk1UbCw3dHDdz5hMWhs3YJY3JbkAeK08Nop2OiaWzOezEpCd5GXAMLJcj2vLdA7S7gbcOC6kil8QM7NGf+/lcwdq5azFcS3M5/wDMl4pnOeHQ5N3UiUBjILM7YyX4X01Vs2TqJ2mqZUPke2ORuR8jcpLHRhztQAHAOvwVlc4AXOgVWx3Gt52Ge7zPxf0StXWsjYflFzomKamdK+w03UdiFXvJHP6nTwGg+S2thX5nzOB0zEenZ/ZQeI1gijc/mBoOrjo0eqs+wWHGKmBdxdqe/mSsjh7S5zpCtLiLmta2IKzIiLXWQi+EL6iEKj1JMFQSPyv/ANJ4/wB9yusUmZoI5gFVLaiL8Y/qaP3Cmtl6rPTsJ4jQ+ISNKbPkZ1G/mnalvyxv6xbyWDaqnuxr/hNj4FVhX6spxIxzTzCocsZa4tPEGxSfEYrOEg7inOHTAgxnvCtGzmJZ25He83h3hTS59FKWuDmmxHAq44Ti7Zm9HjiP3HUJqjqxIMDvq5paspDEcTfp5Kr7WMoJJ5Y55Jo5Nwd4GDSWJgMvNjgXNBcQRrxHJaEkOGBzpy+ZmeoF7xlu7lEkVQQbx5mtcd26xNrE27rXWbGUssr5XsJe8ODiHvAOeMwu0BsCWG11jqdg6SQkujcSXFxO8eNS1jTwdwtGzT9K3WTMAAu70WWWlU+BlCSWyunieJpIw1l3CcRV7t2T2NSJXA2HAEXuAvdO3DonMkjc/c7x8xeQQWmm7Yaz8O72Zpj7xvoLcFbH7GRb+KQaNifNKGakmeZ2Zz85NwLm4aOdui9R7DUrb2Y8E57u3smY5w1riXZrnRrR5d5UjOzYn37HJcwlSsErKiJrrEseLjMCDY9x4KtYp7P2OcXwuMbv0nL9OKs2G4dHBE2KJuVjBZouTYceJ1OpK2Ug4A3GytBIz3XM6jAa+K9i2QD4m68erSFpuNaP5LP9S6m2qYeDmnzC9loPQpX4aB32hM/EztyxFcrZSV7yAGMb3gE/VTuF7K1BN5H27v7Cu5eBzA+SwvxCMcZGf5gpNjhjzAAUHSTS5Ekr5Q0IjbYG/etlRsu0EI/PfwBK0KjawfkYfFxt8h91x1VCzVw5qbKSZ2jTyVhWjXYxHFxNz8I1P9PNVirxuWTQusOjez8+PzWgkJeJbRjzT8XDd5D4BSOJY0+bT3W/COfieajXvABJNgNSTpYdVgra9kLc0jg0cupPQDmoulo58QflDSyAEaHi/Xi7u7kpFDLUuxHTrTcs0VK2w8lmwyndX1APCCIkgnTNbi835dLrpmHV8DoyYpI3sZoSxwcG2Fzcg6aaqMl2TZ/BS0zCGGSNzM/QkW17uvcq9VOc+op4ZXRxPhEkZZA+YMdLJHGafMWsaOMbzlJNgBxuQvTU9OwMwjK3v1XnZZXPeXO3V2/2xDka/eMyv3eU30O8/wAP15LcXPqHYaojykOYD/6cXPEj73pw0TNtbtXy3B52tpdaUmC1LxBHFOzeZ5nGVs07966NzMzicpay3u5PQ8Qr+gYTk5V4j1Lo9JWslBMbg4Bzmkjk5ps4eIOizqI2awx0ETmvLbumnkGU3GV8hc3kNbFS6WcADYKaqO0z7z+DWj6lZ9iJezI3o93lqT+4UZic+eV7urjbwGg+i3NhHXM/TO762WRRuxVDz71WtWMwwMHV+FblXNp8KJ/FYLkDtDqPurGvjm3FitN7A9pa7RZbHFjg5uoXO2PBFxwWSOUtILSQRzC39oMAdETLCLtOrmfuO9RMM4cNOWhHAg9CF52opnQOvtsV6OnqWTttvuFasN2lB7Muh+IcD4jkp1rwRcG4PMarni2aTEHxHsOI7uIPkmYOIOblJn27pafh7XZx5dmyvaKApNqgdJG2726j04/VS9PiMb/deD3X19DqtWOojk+krKkp5I/qC2ERFeqFXdocIe85owCfn/VU6oxB8RtLC8d7RmH3XU1impWP95oKVkpYpMyEzFVSxZNOS5lFjkDv5jQejuwf9VltMqWHg5p8HA/RWus2MppOLAFEzey+ncb2+V0o7hrdnFON4m/7mqNc4DibLBLiMTfekYPFw+6kP/CmC/L0H2WzB7MKdpv+y4OGDd3p/q6eKHZnqqxNtRAPdLpD0Y0n5mw+awMrKuoOWGLdg/md2j9h810Wj2Opo+DAVLw0rWe60BMR0MTM7X70vJXzPyGSoGC+zcl28qXF7uOpv5K+UdCyJuVgAC2EToFtEiczcql4v7PjN/EOEjWvmqGS3y8YmxtbuX3vcZg53DjbTReKf2dljg4SgOD4HZ7HPaOnMLu1zJcQ+/drqruiY+Ifa11HCFQsN9m8kQjvLHJkkLiyRhdG+8bWZ8gItIMt768Te51Xs+zl+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z1pJdA8xu7jb15FZsvDmuzYbclpRcRe3J4uo1Fq1GFV0PJsre8ZT6jTh3LUdjT2aSU8g/4bO9OCz30MzdrrQZXwu3sp6HEZG+69w8yfkVtx7STDmD4tH7WVV/3mi5iQf8Axk/S69HaWDq//wCuT/tXGsqWaB3quudTP1LfRXBu1cnNjD6j917/AN7Xf+23/MfsqO/aqIcGyn/kt/8AoheDj8rtI6Z5P6jb5Dj6phvxh0v6f2l3CiGtvX+leXbWP5Mb6krTrds3MF3OjZ5a/Mm6rMOD4hOeIiB+Ef8AUdVOYV7Mmg5pnF546m5TTIKh31v8ko+opm/+bL9690e0kkzrBz3DoOwPkFdKQnILixWGgwqOEWY0BbiejjDBl+SkXyF5ufJERFYoIiIhCIiIQiIoXGseDLsjIL+Z45f6qqWVsTcTlbFE6V2Fqx7Q4vlBiYdT7x6Dp4qsr6519TqVrV9YIo3PPIaDqeQ9V5yWV077+QXo4Ym07LeZWs+Iz1ccI4Ms93idGg+V/VdShjytAHIAKl+z7BXAOnkHbeSb+P2V3XooIuiYGrzs8vSyF6IiK5UrWr6rdtDuWZoPgTZZ43gi4UbtIPwD4tPzXnZyszxWPFpsVSH/ALpaeoFWlv7Yd2kclLIiK5VIsMlGx3FrT5LMiEKPfgEB4xhYDsrT3vkHoPsvW1NNJJRzMiBMjmENAOUk3HAki3qoOurMSdNmihLIt26zHOivnDH6ONzZxfkynUW4jU2sbHiF7hRNgrAzZ6AfywtmKgjbwY0eSpsQxUxm5c17YpraQ/iSZ7Q5uQOQk6WByi/eko8Q3jXDNnGeIy2izGH+L7LiPduYe1w8r6KfQW+4Ll+xXkBfVQ6XGa0VdNDKSC4RGRrRGRl3chlc+3aDs4ZYjs8uK8TiupjVSNzNj3k0rQQx4ke6dm6YwNu/tt3jTe1szLW1XegN7XC7iV/RUraOgr5KWOIZpC+GTfZd0CZjlLWuzkfh2Mgu3W4avNRS4g9xD2ZmCaNwvurANqAWuiynNYQi5z634LgiFr4gjF2K7oud1+K4jTwF0zyLmM5rQ58ximLo2D3SBI2G99SHOtcq9YU95giMl85jjL7ixzlozXHLW6jJEWC9we5AddbSIvjnAC50CqUl9XiWUNF3EADmdFFV20jGaM7Z+Q8+fkq5W4i+U3efAcAPAJCaujZk3M+ifgoZJM3ZBSuK7Rl3ZiuBzdzPh0UCiE2WJLK+V13FbkULIm2aEJtqVE4XSOxCpbYfgMOn6jzce7osJe+ul3MF90D23j8/6R3fVdNwHBG00YY3jzK1qKlwfO/XbsWRXVeP9tmm5W9TU4Y0NHABZURaiy0REQhamKw54Xt7vpqqzs/W7uWx4O0PjyKuBF1RsSpjHK5vfceHFIVZMZbMNsj3FP0gEgdCd8x3hXpFFYDim8ZlPvN+Y6qVTjHh7Q5uiSewscWu1RERTUV8c6wuV4ina73XA+BusiqOPYZIxxexubmbaH16qqQvAu0X7NFYwMJs827dVbkXPKXaV18u9e1w/K46+WbipJu0Uw/MD4tCTNe1ps9pBTo4e5wuxwIVxRVMbUS9Geh+6HaiXoz0P3Xf1CHtXP0+bsVsRU920kx5gf8AKFgfjEx4yO8uz9FE8Sj2BUhw2Q6kK6veBxIHjotGox2Fn5wT0b2vpoqa+Qu4knxN/qvKXfxJx+ltvVMs4Y0fU5WCq2rP8ttu92vyCh6qvfJ77ie7l6Ba6JCSokk+op6Onjj+kIi8yyhou4hoHMmw+ahqjaPMclOwyu4ZuDR+7lyOF8ps0KUkzIhd5UrV1jIm5nuDR38+4dSoiCnnxB2VjSyHnfi8d/d3KTwTYKWd4lqnE9AdAO4BdFoMOZC0NYAAFtU1E2L5nZnksSprnS/KzIc1pYBs/HSxhrQL21KlkRaCz0REQhEREIRQW0+H5miRouW8e9qnV8c0EWPAqD2B7S06FSY4scHDULn9PUFpDmmxHAq44TizZm9HjiP3HcqvjuHGnfm/lu1/4ST9FrRSlpDmmxHAhYrXyUb8JzatssjrWYhk4LoKKCw3aUHsy6H4uR8einGuvqNVsRTMlF2lY8sL4jZwX1fCF9RWqpQuL7KQzjVoB6qq1eyNVBrC/O34X9ryB4jlzVxk2kgbOYHOLXjiS1wZfIZMucjLmyAutfgCslVj1PGzO+aMNy5r5gbtva4tx100XHwh4s5t/BSZI5hu02XN5MTlj0lgeLc2dodOBsV7jx+E8X5T0cC36iyvxxOmkDictmvyC9hvHZGyDd69u7XC1uKjv9mUM7Wu7AJZvMpLQ5rSA67mnUWBF0k/hsZzFwnWcRlbrYquMrozwew+Dh91k3zfiHqFszbJ4e5+USxZiwye8PcvYvDuHX0WB3s+oxb8dgzAEfiDtAmwI11BOioPCu30V44od2+qxuqGji5o8wtabGoG8ZY/8wJ9ApSD2X07tQ4OFyNDcXBsR4g6KSp/ZzTNIOX5WQOGNGrkHibtm+qpsm1UXBjXyH9LSL+brLwyqrJ9IoRGDzd2j9l0ql2Xp4+DApKOna33WgeSYZQws2v3pZ9dM7e3cub4f7NpZSHVMjnc7E6eQ5K64VsxDABlaL9VLonAAMgkyS43KAIiLq4iIiEIiIhCIiIQiIiELFU0zZGlrhcFUXFcGkpSSAXxX82eHUdyv68yRhwsRcKqWJsrcLlZHK6J2JpXOopg4Xabj+9O4reo8Tki912nQ6j0W1jOxZuZKdxY7jbkT3jmq5JXPiOWeMs/UASD5cQsaSjliOKPPu1W1FWxTDDJke3RXWk2padJGlp6jUfcKWgrWP8Ade0+B19OK59BUteLscHDuN1lBXWcQlZk8X9Ch/D435sNvUKzVeyMUklRISRJOwMDwBmiG73Z3ZI0JHFR8Hs5hbG5he92aKWIEht2byUylzdNCCbeC04cUlbwkd63+q2mbSzDiWnxb9loM4wLWNx5JJ3C37EFbTdiGiUyiV2cuc53YZlIfFDE8BpHZ/wGkEWIuRwUbTeziz35pnNYGMZGWBofpTfw+dzstwbF3ZBtwW8Nq5PhZ8/uvp2rfyY35q0cXaNz5Kv9Nl6vVYIfZxE1oaJX8Hi+Vh4zNqGnUcnt4cCDYr3JsGxsUoYQ+R8DogZAGgOdK+UvGQXb2n3s3TsBH7USngGDyJ/dR1fte5nvzBvcLA+g1Uf1e5s258F39NeBdxA8VbsIw5tLTxxA6MbYuOmZ3Fzz3lxJ816OLx3ytOY93AeLuAXN248+odaNr3/qde3orXgmBSmzpTYdAutkmkOIi3P/ABUvbFGLA4j5BWhjrhel5jjAAA5L0mUuiIiEIiIhCIiIQiIiEIiIhCIiIQiIiEIteqoGSCz2grYRCFUMS9ncTzmjJY7qDbXyULPspWxe5JnH6gHaeOhXSUVb42P+oXU2SPZ9JIXKZHVrPega7wJCxOxWdvGmd5Ov+y60WjosZpm/CPRUGihP280wK2cfdyXJxi9Qfdpj5uI/6V9Y6uf7sLGeN3ei6uKVnwj0WQMHRAo4R9q4a2c/cuWw7HV03+JK5oPJvYHeNFN4X7MYmG8hzHv1v6q8ImGsa3Josl3Pc/6jdadFhMcQsxoC3ERTUUREQhEREIRERCEREQhEREIRERCEREQhEREIRERCEREQhEREIRERCEREQhEREIRERCEREQhEREIRERCEREQh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7222" name="AutoShape 6" descr="data:image/jpeg;base64,/9j/4AAQSkZJRgABAQAAAQABAAD/2wCEAAkGBhQSERUUExQVFBUWFRQWGBcYFxgUGxQUGBYXFRUUGBgXHCYfGBkkGRcVHy8iIycqLSwtFR8xNTAqNSYrLCkBCQoKDgwOGg8PGiwlHyQsLywpLDQsLCotKiwtLCwsLCwtLy8vNCkvLCwsNCwsLCwsLCw0LC8sLCwsLCwsLCwsLP/AABEIAOIA3wMBIgACEQEDEQH/xAAbAAEAAgMBAQAAAAAAAAAAAAAABQYDBAcCAf/EAEQQAAEDAgMFBQYEBAMGBwAAAAEAAgMEEQUSIQYTMUFRImFxgZEHMlKhsdEjQmLBFEPh8DOSohUWcoLC0hckJVODk7L/xAAaAQACAwEBAAAAAAAAAAAAAAAABAIDBQEG/8QAMxEAAQMCBAIIBQUBAQAAAAAAAQACAwQREiExQQWxE1FhcYGRofAUIjJC0RUjUsHh8TP/2gAMAwEAAhEDEQA/AO4oiIQiIiEIiIhCItCqxXK/I1jpHAZiBYWHnx/qlTiuV+RrHPcBmcG27I7z1VJmYL56K0QvNstc1voo444zdh4ucxyhttS7p/fVH4sWtBfG5t3tYASOfNHTx9a70EnUpFFoVGMNZKIyDc210sL8L/3zWZlcDK6Kxu1odflqu9Mwm197eKiYngXttfwWyi166ubE27rm5sANS49AtWTGC1uZ8Tm9prQCRrmub+VkOmYw2JXWxPcLgKSRaorhvjFY3y5r8vBYqHGGyvcwA6XsdLOANrhHTMva+9vELnRPte3at9FEx7RMLHuym7LaaagkNuPMrNNi4DgxjHPcQHECwyg9SfJRFRGRcFTNPIDYhSCKNmxjLkBjfmffs6XFuS3qeUuaCWlpPI8R6KTZWudhGqg6NzRcrIiIrVWiIiEIiIhCIiIQiIiEIiIhCIiIQoXGKNz3diI5hlyyBwb43HdqvraeWKVzwzeZ2tvYgWeAL8eRN1MAr6lTTNLsd89dvwmRUODcNhbTf88lX24RK1rHgAvbI55bcAdq2gPC+nzWxXsklY38MtLZWGxLT2RxOhUwi4KVoBaCbHVdNS4kOIFwq7VYRK/ev4OLwWt0JIb7pvfTTl3LOBK2YybouzRsBAcBY2BPzU2i58I0G4Jvr45/ld+KcRYgW08Mvwo3FqV7xG9gBcxwdlJ49Rda+JxyTRgbotIe3TM03Fjc8f7uppFY+nD75nPVQZOW2yGWig/9mujle6NptuiG637Zt1N1jo8JkifC4driHDQZQdTrftak+isCKsUbAbi+tx2Zqfxb7WNuo9uVlVpMCk3Vw2z8zgRcdphII9CFuuoZGPcQwvbIxodlcGuaQAND5KcRcFEwaErprHnUBVl+GSlsWZjn5c+YZhexNwL3U9QMtG0ZSzj2ScxGp5rYRWQ0zYnYgeSrlqHSCxHNEREyl0REQhEREIRERCEREQhF8c62p0CwVtc2JuZ58BzJ6BVOuxh8z8tr9GA6Dvd1KpfLY4W5nl3q1sdxidkPeisE+NjhHY/qNw3y5u8vVeqaUvPAu14nQDwaNPW61sOwQ+9Kbnp0U01gAsFJrTq/Pl781Av/AI5D19+SNC+oisUURfHOtqdFiZUh3ugkdeA8uqiXAZLoBKzIgRSXEREQhEReJGXHPyJH0XCuhe0soapqZYzoSR0cMw9RYrzT7TN4SNy947Q+4VbpQzJ+XJTbGXfSb8/fcpd7O8jw/qtaaqczoR3i3zFx8lswzteLtIcOo1XstUgAcwo3IyK02Yq3812951HqOHmttjwRcEEdRqtafDmu4aHuUbJh8kRzMJHeP3HArhxN0zHr+OSLtOuXqPzzU6iiKbHbG0oy/qHDzHFqlmuBFwbhda8O0QWkZ7L6iIpqKIiIQiwVtY2Jhc7ly6nkAs6oe1uO3JI1AORg+Jx0v/fIJeolMbbN1OQTFPEJHXdoMytbEsSkqJgxurifJjeiuGCYG2Ftzq88T9lGbGYFu2bx47btdVaFOKPo2233PWVXLIZHX22HUEREVqrRYqmoaxpc42A/u3isqqm02JkyCNv5T6vPPyBVUr8Iy1OQVsbMRz0GZWzJXOmcNPBnEDoXdXfIL1T7Q0rZd2+piMwDrsDwSMoJcNOYAOnHRZqXC3Npn5dJXxvseji05dfGyp+yWJ00dD/CuYY6sMnDmuicHGTI8l2bLbVump7kzTwfISbk5X/J7PeSpe8khdBw/EI542yxOD2OF2uHAi9ufeFs3XINmKmembRFr53slpatz4b6NMbZHMEYtZjiQNePiseEbR1RZV2mlcDRulbd0j3RyhzRYPe0drU3DdNdOCbdRHEQDl/tlWJF2NFydmI10QlEU08z5MOiqAH3eWSuczPuxbQhpeQB05rDS4/UA1Ipp6mbLQtkbvcznNkL2CVzQ8XJaC8jiNOah8I7Yj375rvSLryKjezeulkdNmn30eWIgF8kro3kHMC6RjTrYmwvZXlLyMwOwlTBuLr45oPFRmIbPxyD4T1ClEVa6qTLTz0jswJLeo/cc1P4PtA2YAGwd8neH2UrJGHAgi4KqGNYHuDvI75Ce0PhPxBKPjMXzx+I6+7qKaZIJPkl8DuO/rCuKKFwHGd52H+8BofiH3U0mI5GyNDm6KiRjo3FrtVp1eGNkHCx6qHDpKV3xM5jl5dCrIvEsIcLEXC49gd39aGvLdPJY6OsbK3M03HzB6ELOqzW0r6Z+8j908fDoVPUFa2Vgc3zHQ9FxjzfC7Xn2qT2i2JunLsWwiIrVUo/Hazdwm3F3ZHnxPpdc/jpd/WRR8mDOfEmwv5A+qtm1k2rG9xd+w/dRGyMN6yVxHAMA/yA/W6zQ7pKu38QtEt6Ojv/ACKvMbAAAOAXpEWks5EREIRc/F31cd+DnvJ8bghdAVBmBZLfm15PzSNU7A+N50ufVO0zcbJGDW2Xgr6AmVY6WoD2Bw1BCyp5JIvgC+ohCwVtIJY3RuuGvaWnKS02OmhGoPeFH4NsvDTPfIzO+R4DXSSPdI4tHBt3cB9lLopBxAsDkuWGq1KvEooXRte7KZX5GCxOZ9ibaDTQHikWKRumfCCc7Gsc67SBZ98tnHQ8OShtrsNmkfSSQxiQwT7xzS8Mu3I5uhd3kKCxzZirqZJn7sNEoouxvQbbt5MouLfl5jirmRNcBc2/7+M1wkq61WLRxyxROJzzF4ZpcHI3O655aLbDlzDEtgat8bY47MDJ65zLyXywyNtEwa3Adq08xmJWV+zFT/GQyPywgmnDA2Zg3GRlnxNDgS9ujnWb7wOqn0DLZPG/P+wo4j1K/S4vG2dkBJ3j2ve0WNi1ls2vAcQtqWIOBB4Fc/2T2QqYKyKWWNoyMqGySiXeGZ73Xa8tOo008tV0NVSsawgNN/8ApUmknVUWqgMEpA/Kbjw4hXHD6sSxteOY+are09t9p8Iv81s7G1JLZGH8rj6HUfX5LIpXYZnxjTVadS28Mch10/CsiIi0VnLxNCHAg8CqsHOpJ/0H5j7hWxRmPUG8iJHvN1H2VMzC5t26jT32q2Jwa75tDkffZqpGOQOAI1BXpV7ZfEL3iPLVvh0VhUo5BI0OG6jIwxuLTsqntQ78YdzG/VxWvsrpVP8A1NafMXH2W1tTHaVp6t+hKi6Gfdysf0Nj4HisgP6OsN9/7Wu5nSUYttn5K/IvjXXF19W2sVEULie07YptyI3SPDGvfZ0bGxtcS1t3SOaMxINgNdFkn2rpWF7XTMBjLQ8anKXODANBr2iBpwJ1U+jd1LlwpZVLaekySZ/yu49xW5iW3NNFGx7XiUyFmRjSQXNdK2Iu1GgBJ4290hfcS2monRyB88eVrhG46mzjmsNB+h2o07JVc1K6VmEg581ZFN0Tw5pUfg2MmI5XasP+nvCtkFQ14zNIIPRc/wARoZKU9oF8X5XAEkDv6j5r3Q4iR2on+YP1H3WQ2eWlOCQXGxWq6GKqGOM2O4XQUVZpdq3D32g97dD6HRSMe0sJ4lzfEfa6dZWQv+63fkkX0czPt8s1Kry9twRw7+netNuOQn+YPmP2Xk49D8d/AE/sreni/kPMKroJP4nyXO8P/i4IAzNWNb/FVG/c2IyPaLOMJju05mvdYuIvx5Kw12I1owyFzmS/xLiwP3bbOYCT23ta1xGmW4aL3PJW6nqA8XFx48fTksqeNQHkHCNb+/fUqMFsrrnOFYrXPNKKk1UbCw3dHDdz5hMWhs3YJY3JbkAeK08Nop2OiaWzOezEpCd5GXAMLJcj2vLdA7S7gbcOC6kil8QM7NGf+/lcwdq5azFcS3M5/wDMl4pnOeHQ5N3UiUBjILM7YyX4X01Vs2TqJ2mqZUPke2ORuR8jcpLHRhztQAHAOvwVlc4AXOgVWx3Gt52Ge7zPxf0StXWsjYflFzomKamdK+w03UdiFXvJHP6nTwGg+S2thX5nzOB0zEenZ/ZQeI1gijc/mBoOrjo0eqs+wWHGKmBdxdqe/mSsjh7S5zpCtLiLmta2IKzIiLXWQi+EL6iEKj1JMFQSPyv/ANJ4/wB9yusUmZoI5gFVLaiL8Y/qaP3Cmtl6rPTsJ4jQ+ISNKbPkZ1G/mnalvyxv6xbyWDaqnuxr/hNj4FVhX6spxIxzTzCocsZa4tPEGxSfEYrOEg7inOHTAgxnvCtGzmJZ25He83h3hTS59FKWuDmmxHAq44Ti7Zm9HjiP3HUJqjqxIMDvq5paspDEcTfp5Kr7WMoJJ5Y55Jo5Nwd4GDSWJgMvNjgXNBcQRrxHJaEkOGBzpy+ZmeoF7xlu7lEkVQQbx5mtcd26xNrE27rXWbGUssr5XsJe8ODiHvAOeMwu0BsCWG11jqdg6SQkujcSXFxO8eNS1jTwdwtGzT9K3WTMAAu70WWWlU+BlCSWyunieJpIw1l3CcRV7t2T2NSJXA2HAEXuAvdO3DonMkjc/c7x8xeQQWmm7Yaz8O72Zpj7xvoLcFbH7GRb+KQaNifNKGakmeZ2Zz85NwLm4aOdui9R7DUrb2Y8E57u3smY5w1riXZrnRrR5d5UjOzYn37HJcwlSsErKiJrrEseLjMCDY9x4KtYp7P2OcXwuMbv0nL9OKs2G4dHBE2KJuVjBZouTYceJ1OpK2Ug4A3GytBIz3XM6jAa+K9i2QD4m68erSFpuNaP5LP9S6m2qYeDmnzC9loPQpX4aB32hM/EztyxFcrZSV7yAGMb3gE/VTuF7K1BN5H27v7Cu5eBzA+SwvxCMcZGf5gpNjhjzAAUHSTS5Ekr5Q0IjbYG/etlRsu0EI/PfwBK0KjawfkYfFxt8h91x1VCzVw5qbKSZ2jTyVhWjXYxHFxNz8I1P9PNVirxuWTQusOjez8+PzWgkJeJbRjzT8XDd5D4BSOJY0+bT3W/COfieajXvABJNgNSTpYdVgra9kLc0jg0cupPQDmoulo58QflDSyAEaHi/Xi7u7kpFDLUuxHTrTcs0VK2w8lmwyndX1APCCIkgnTNbi835dLrpmHV8DoyYpI3sZoSxwcG2Fzcg6aaqMl2TZ/BS0zCGGSNzM/QkW17uvcq9VOc+op4ZXRxPhEkZZA+YMdLJHGafMWsaOMbzlJNgBxuQvTU9OwMwjK3v1XnZZXPeXO3V2/2xDka/eMyv3eU30O8/wAP15LcXPqHYaojykOYD/6cXPEj73pw0TNtbtXy3B52tpdaUmC1LxBHFOzeZ5nGVs07966NzMzicpay3u5PQ8Qr+gYTk5V4j1Lo9JWslBMbg4Bzmkjk5ps4eIOizqI2awx0ETmvLbumnkGU3GV8hc3kNbFS6WcADYKaqO0z7z+DWj6lZ9iJezI3o93lqT+4UZic+eV7urjbwGg+i3NhHXM/TO762WRRuxVDz71WtWMwwMHV+FblXNp8KJ/FYLkDtDqPurGvjm3FitN7A9pa7RZbHFjg5uoXO2PBFxwWSOUtILSQRzC39oMAdETLCLtOrmfuO9RMM4cNOWhHAg9CF52opnQOvtsV6OnqWTttvuFasN2lB7Muh+IcD4jkp1rwRcG4PMarni2aTEHxHsOI7uIPkmYOIOblJn27pafh7XZx5dmyvaKApNqgdJG2726j04/VS9PiMb/deD3X19DqtWOojk+krKkp5I/qC2ERFeqFXdocIe85owCfn/VU6oxB8RtLC8d7RmH3XU1impWP95oKVkpYpMyEzFVSxZNOS5lFjkDv5jQejuwf9VltMqWHg5p8HA/RWus2MppOLAFEzey+ncb2+V0o7hrdnFON4m/7mqNc4DibLBLiMTfekYPFw+6kP/CmC/L0H2WzB7MKdpv+y4OGDd3p/q6eKHZnqqxNtRAPdLpD0Y0n5mw+awMrKuoOWGLdg/md2j9h810Wj2Opo+DAVLw0rWe60BMR0MTM7X70vJXzPyGSoGC+zcl28qXF7uOpv5K+UdCyJuVgAC2EToFtEiczcql4v7PjN/EOEjWvmqGS3y8YmxtbuX3vcZg53DjbTReKf2dljg4SgOD4HZ7HPaOnMLu1zJcQ+/drqruiY+Ifa11HCFQsN9m8kQjvLHJkkLiyRhdG+8bWZ8gItIMt768Te51Xs+zl+UtbKxgtWAOawgkTvjc3NrrYMym3EHSyvSLvxMl73XMAVAk9mbnNN5IgbSFoDCGwvdNHKN0LktaGscOPFyuOMVu6iJ5nsjxP9LnyW8qdj2I72Sw91ug7zzP99EhXVbmx5nPO3inaOn6STsGqjCbKX9njLwuf8TifUlVzGKjJC7qeyPF3ZH1V32To93TMHckOGsyc7wTnE35tZ4qZREWsslfCFWcc2RDyZITkk7ufce5WdFwgOFiugkG4XL5ap8Lss7C39YBLT4jiPmtqKYOF2kOHUG6v1XQMlFntBCquI+z1pJdA8xu7jb15FZsvDmuzYbclpRcRe3J4uo1Fq1GFV0PJsre8ZT6jTh3LUdjT2aSU8g/4bO9OCz30MzdrrQZXwu3sp6HEZG+69w8yfkVtx7STDmD4tH7WVV/3mi5iQf8Axk/S69HaWDq//wCuT/tXGsqWaB3quudTP1LfRXBu1cnNjD6j917/AN7Xf+23/MfsqO/aqIcGyn/kt/8AoheDj8rtI6Z5P6jb5Dj6phvxh0v6f2l3CiGtvX+leXbWP5Mb6krTrds3MF3OjZ5a/Mm6rMOD4hOeIiB+Ef8AUdVOYV7Mmg5pnF546m5TTIKh31v8ko+opm/+bL9690e0kkzrBz3DoOwPkFdKQnILixWGgwqOEWY0BbiejjDBl+SkXyF5ufJERFYoIiIhCIiIQiIoXGseDLsjIL+Z45f6qqWVsTcTlbFE6V2Fqx7Q4vlBiYdT7x6Dp4qsr6519TqVrV9YIo3PPIaDqeQ9V5yWV077+QXo4Ym07LeZWs+Iz1ccI4Ms93idGg+V/VdShjytAHIAKl+z7BXAOnkHbeSb+P2V3XooIuiYGrzs8vSyF6IiK5UrWr6rdtDuWZoPgTZZ43gi4UbtIPwD4tPzXnZyszxWPFpsVSH/ALpaeoFWlv7Yd2kclLIiK5VIsMlGx3FrT5LMiEKPfgEB4xhYDsrT3vkHoPsvW1NNJJRzMiBMjmENAOUk3HAki3qoOurMSdNmihLIt26zHOivnDH6ONzZxfkynUW4jU2sbHiF7hRNgrAzZ6AfywtmKgjbwY0eSpsQxUxm5c17YpraQ/iSZ7Q5uQOQk6WByi/eko8Q3jXDNnGeIy2izGH+L7LiPduYe1w8r6KfQW+4Ll+xXkBfVQ6XGa0VdNDKSC4RGRrRGRl3chlc+3aDs4ZYjs8uK8TiupjVSNzNj3k0rQQx4ke6dm6YwNu/tt3jTe1szLW1XegN7XC7iV/RUraOgr5KWOIZpC+GTfZd0CZjlLWuzkfh2Mgu3W4avNRS4g9xD2ZmCaNwvurANqAWuiynNYQi5z634LgiFr4gjF2K7oud1+K4jTwF0zyLmM5rQ58ximLo2D3SBI2G99SHOtcq9YU95giMl85jjL7ixzlozXHLW6jJEWC9we5AddbSIvjnAC50CqUl9XiWUNF3EADmdFFV20jGaM7Z+Q8+fkq5W4i+U3efAcAPAJCaujZk3M+ifgoZJM3ZBSuK7Rl3ZiuBzdzPh0UCiE2WJLK+V13FbkULIm2aEJtqVE4XSOxCpbYfgMOn6jzce7osJe+ul3MF90D23j8/6R3fVdNwHBG00YY3jzK1qKlwfO/XbsWRXVeP9tmm5W9TU4Y0NHABZURaiy0REQhamKw54Xt7vpqqzs/W7uWx4O0PjyKuBF1RsSpjHK5vfceHFIVZMZbMNsj3FP0gEgdCd8x3hXpFFYDim8ZlPvN+Y6qVTjHh7Q5uiSewscWu1RERTUV8c6wuV4ina73XA+BusiqOPYZIxxexubmbaH16qqQvAu0X7NFYwMJs827dVbkXPKXaV18u9e1w/K46+WbipJu0Uw/MD4tCTNe1ps9pBTo4e5wuxwIVxRVMbUS9Geh+6HaiXoz0P3Xf1CHtXP0+bsVsRU920kx5gf8AKFgfjEx4yO8uz9FE8Sj2BUhw2Q6kK6veBxIHjotGox2Fn5wT0b2vpoqa+Qu4knxN/qvKXfxJx+ltvVMs4Y0fU5WCq2rP8ttu92vyCh6qvfJ77ie7l6Ba6JCSokk+op6Onjj+kIi8yyhou4hoHMmw+ahqjaPMclOwyu4ZuDR+7lyOF8ps0KUkzIhd5UrV1jIm5nuDR38+4dSoiCnnxB2VjSyHnfi8d/d3KTwTYKWd4lqnE9AdAO4BdFoMOZC0NYAAFtU1E2L5nZnksSprnS/KzIc1pYBs/HSxhrQL21KlkRaCz0REQhEREIRQW0+H5miRouW8e9qnV8c0EWPAqD2B7S06FSY4scHDULn9PUFpDmmxHAq44TizZm9HjiP3HcqvjuHGnfm/lu1/4ST9FrRSlpDmmxHAhYrXyUb8JzatssjrWYhk4LoKKCw3aUHsy6H4uR8einGuvqNVsRTMlF2lY8sL4jZwX1fCF9RWqpQuL7KQzjVoB6qq1eyNVBrC/O34X9ryB4jlzVxk2kgbOYHOLXjiS1wZfIZMucjLmyAutfgCslVj1PGzO+aMNy5r5gbtva4tx100XHwh4s5t/BSZI5hu02XN5MTlj0lgeLc2dodOBsV7jx+E8X5T0cC36iyvxxOmkDictmvyC9hvHZGyDd69u7XC1uKjv9mUM7Wu7AJZvMpLQ5rSA67mnUWBF0k/hsZzFwnWcRlbrYquMrozwew+Dh91k3zfiHqFszbJ4e5+USxZiwye8PcvYvDuHX0WB3s+oxb8dgzAEfiDtAmwI11BOioPCu30V44od2+qxuqGji5o8wtabGoG8ZY/8wJ9ApSD2X07tQ4OFyNDcXBsR4g6KSp/ZzTNIOX5WQOGNGrkHibtm+qpsm1UXBjXyH9LSL+brLwyqrJ9IoRGDzd2j9l0ql2Xp4+DApKOna33WgeSYZQws2v3pZ9dM7e3cub4f7NpZSHVMjnc7E6eQ5K64VsxDABlaL9VLonAAMgkyS43KAIiLq4iIiEIiIhCIiIQiIiELFU0zZGlrhcFUXFcGkpSSAXxX82eHUdyv68yRhwsRcKqWJsrcLlZHK6J2JpXOopg4Xabj+9O4reo8Tki912nQ6j0W1jOxZuZKdxY7jbkT3jmq5JXPiOWeMs/UASD5cQsaSjliOKPPu1W1FWxTDDJke3RXWk2padJGlp6jUfcKWgrWP8Ade0+B19OK59BUteLscHDuN1lBXWcQlZk8X9Ch/D435sNvUKzVeyMUklRISRJOwMDwBmiG73Z3ZI0JHFR8Hs5hbG5he92aKWIEht2byUylzdNCCbeC04cUlbwkd63+q2mbSzDiWnxb9loM4wLWNx5JJ3C37EFbTdiGiUyiV2cuc53YZlIfFDE8BpHZ/wGkEWIuRwUbTeziz35pnNYGMZGWBofpTfw+dzstwbF3ZBtwW8Nq5PhZ8/uvp2rfyY35q0cXaNz5Kv9Nl6vVYIfZxE1oaJX8Hi+Vh4zNqGnUcnt4cCDYr3JsGxsUoYQ+R8DogZAGgOdK+UvGQXb2n3s3TsBH7USngGDyJ/dR1fte5nvzBvcLA+g1Uf1e5s258F39NeBdxA8VbsIw5tLTxxA6MbYuOmZ3Fzz3lxJ816OLx3ytOY93AeLuAXN248+odaNr3/qde3orXgmBSmzpTYdAutkmkOIi3P/ABUvbFGLA4j5BWhjrhel5jjAAA5L0mUuiIiEIiIhCIiIQiIiEIiIhCIiIQiIiEIteqoGSCz2grYRCFUMS9ncTzmjJY7qDbXyULPspWxe5JnH6gHaeOhXSUVb42P+oXU2SPZ9JIXKZHVrPega7wJCxOxWdvGmd5Ov+y60WjosZpm/CPRUGihP280wK2cfdyXJxi9Qfdpj5uI/6V9Y6uf7sLGeN3ei6uKVnwj0WQMHRAo4R9q4a2c/cuWw7HV03+JK5oPJvYHeNFN4X7MYmG8hzHv1v6q8ImGsa3Josl3Pc/6jdadFhMcQsxoC3ERTUUREQhEREIRERCEREQhEREIRERCEREQhEREIRERCEREQhEREIRERCEREQhEREIRERCEREQhEREIRERCEREQhf//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6322" name="Picture 2" descr="http://rickrainerludwig.files.wordpress.com/2010/12/introduction_small.jpg"/>
          <p:cNvPicPr>
            <a:picLocks noChangeAspect="1" noChangeArrowheads="1"/>
          </p:cNvPicPr>
          <p:nvPr/>
        </p:nvPicPr>
        <p:blipFill>
          <a:blip r:embed="rId2" cstate="print"/>
          <a:srcRect/>
          <a:stretch>
            <a:fillRect/>
          </a:stretch>
        </p:blipFill>
        <p:spPr bwMode="auto">
          <a:xfrm>
            <a:off x="0" y="1"/>
            <a:ext cx="9144000" cy="6858000"/>
          </a:xfrm>
          <a:prstGeom prst="rect">
            <a:avLst/>
          </a:prstGeom>
          <a:noFill/>
        </p:spPr>
      </p:pic>
      <p:sp>
        <p:nvSpPr>
          <p:cNvPr id="10" name="Rectangle 9"/>
          <p:cNvSpPr/>
          <p:nvPr/>
        </p:nvSpPr>
        <p:spPr>
          <a:xfrm>
            <a:off x="457200" y="1600200"/>
            <a:ext cx="473065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INTRODUCTION</a:t>
            </a:r>
            <a:endParaRPr lang="en-US" sz="54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6" descr="F:\Mamatha\Backgrounds\WB01741L.GIF"/>
          <p:cNvPicPr>
            <a:picLocks noChangeAspect="1" noChangeArrowheads="1"/>
          </p:cNvPicPr>
          <p:nvPr/>
        </p:nvPicPr>
        <p:blipFill>
          <a:blip r:embed="rId2" cstate="print"/>
          <a:srcRect/>
          <a:stretch>
            <a:fillRect/>
          </a:stretch>
        </p:blipFill>
        <p:spPr bwMode="auto">
          <a:xfrm>
            <a:off x="-152400" y="0"/>
            <a:ext cx="9296400" cy="6858000"/>
          </a:xfrm>
          <a:prstGeom prst="rect">
            <a:avLst/>
          </a:prstGeom>
          <a:noFill/>
          <a:ln w="9525">
            <a:noFill/>
            <a:miter lim="800000"/>
            <a:headEnd/>
            <a:tailEnd/>
          </a:ln>
        </p:spPr>
      </p:pic>
      <p:graphicFrame>
        <p:nvGraphicFramePr>
          <p:cNvPr id="5" name="Content Placeholder 5"/>
          <p:cNvGraphicFramePr>
            <a:graphicFrameLocks/>
          </p:cNvGraphicFramePr>
          <p:nvPr/>
        </p:nvGraphicFramePr>
        <p:xfrm>
          <a:off x="457200" y="1676400"/>
          <a:ext cx="85344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val 5"/>
          <p:cNvSpPr/>
          <p:nvPr/>
        </p:nvSpPr>
        <p:spPr>
          <a:xfrm>
            <a:off x="1828800" y="304800"/>
            <a:ext cx="4876800" cy="838200"/>
          </a:xfrm>
          <a:prstGeom prst="ellipse">
            <a:avLst/>
          </a:prstGeom>
          <a:solidFill>
            <a:schemeClr val="accent2">
              <a:lumMod val="20000"/>
              <a:lumOff val="80000"/>
            </a:schemeClr>
          </a:solidFill>
          <a:ln>
            <a:solidFill>
              <a:schemeClr val="accent2">
                <a:lumMod val="20000"/>
                <a:lumOff val="80000"/>
              </a:schemeClr>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4800" b="1" dirty="0" smtClean="0">
                <a:solidFill>
                  <a:srgbClr val="FF0000"/>
                </a:solidFill>
                <a:latin typeface="Vijaya" pitchFamily="34" charset="0"/>
                <a:cs typeface="Vijaya" pitchFamily="34" charset="0"/>
              </a:rPr>
              <a:t>Objectives</a:t>
            </a:r>
            <a:endParaRPr lang="en-US" sz="4800" b="1" dirty="0">
              <a:solidFill>
                <a:srgbClr val="FF0000"/>
              </a:solidFill>
              <a:latin typeface="Vijaya" pitchFamily="34" charset="0"/>
              <a:cs typeface="Vijaya" pitchFamily="34" charset="0"/>
            </a:endParaRPr>
          </a:p>
        </p:txBody>
      </p:sp>
    </p:spTree>
  </p:cSld>
  <p:clrMapOvr>
    <a:masterClrMapping/>
  </p:clrMapOvr>
  <p:transition>
    <p:wipe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096962"/>
          </a:xfrm>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lvl="0"/>
            <a:r>
              <a:rPr lang="en-US" dirty="0" smtClean="0">
                <a:solidFill>
                  <a:srgbClr val="FFFF00"/>
                </a:solidFill>
                <a:latin typeface="Andalus" pitchFamily="18" charset="-78"/>
                <a:cs typeface="Andalus" pitchFamily="18" charset="-78"/>
              </a:rPr>
              <a:t>I. Concept of statistical distribution theory </a:t>
            </a:r>
            <a:endParaRPr lang="en-US" dirty="0">
              <a:solidFill>
                <a:srgbClr val="FFFF00"/>
              </a:solidFill>
              <a:latin typeface="Andalus" pitchFamily="18" charset="-78"/>
              <a:cs typeface="Andalus" pitchFamily="18" charset="-78"/>
            </a:endParaRPr>
          </a:p>
        </p:txBody>
      </p:sp>
      <p:sp>
        <p:nvSpPr>
          <p:cNvPr id="3" name="Content Placeholder 2"/>
          <p:cNvSpPr>
            <a:spLocks noGrp="1"/>
          </p:cNvSpPr>
          <p:nvPr>
            <p:ph idx="1"/>
          </p:nvPr>
        </p:nvSpPr>
        <p:spPr>
          <a:xfrm>
            <a:off x="457200" y="1600200"/>
            <a:ext cx="8229600" cy="4648200"/>
          </a:xfrm>
          <a:solidFill>
            <a:schemeClr val="accent4">
              <a:lumMod val="20000"/>
              <a:lumOff val="80000"/>
            </a:schemeClr>
          </a:solidFill>
          <a:ln>
            <a:solidFill>
              <a:schemeClr val="accent4">
                <a:lumMod val="40000"/>
                <a:lumOff val="60000"/>
              </a:schemeClr>
            </a:solidFill>
          </a:ln>
        </p:spPr>
        <p:txBody>
          <a:bodyPr/>
          <a:lstStyle/>
          <a:p>
            <a:pPr algn="ctr">
              <a:buNone/>
            </a:pPr>
            <a:endParaRPr lang="en-US" dirty="0" smtClean="0">
              <a:latin typeface="Andalus" pitchFamily="18" charset="-78"/>
              <a:cs typeface="Andalus" pitchFamily="18" charset="-78"/>
            </a:endParaRPr>
          </a:p>
          <a:p>
            <a:pPr algn="ctr">
              <a:buNone/>
            </a:pPr>
            <a:r>
              <a:rPr lang="en-US" sz="2800" dirty="0" smtClean="0">
                <a:latin typeface="Andalus" pitchFamily="18" charset="-78"/>
                <a:cs typeface="Andalus" pitchFamily="18" charset="-78"/>
              </a:rPr>
              <a:t>Statistics- Latin- Status – Political state</a:t>
            </a:r>
          </a:p>
          <a:p>
            <a:pPr algn="ctr">
              <a:buNone/>
            </a:pPr>
            <a:endParaRPr lang="en-US" sz="2800" dirty="0" smtClean="0">
              <a:latin typeface="Andalus" pitchFamily="18" charset="-78"/>
              <a:cs typeface="Andalus" pitchFamily="18" charset="-78"/>
            </a:endParaRPr>
          </a:p>
          <a:p>
            <a:pPr algn="ctr">
              <a:buNone/>
            </a:pPr>
            <a:r>
              <a:rPr lang="en-US" sz="2800" dirty="0" smtClean="0">
                <a:latin typeface="Andalus" pitchFamily="18" charset="-78"/>
                <a:cs typeface="Andalus" pitchFamily="18" charset="-78"/>
              </a:rPr>
              <a:t>“Statistics may be defined as the science of collection, presentation, analysis and interpretation of numerical data”</a:t>
            </a:r>
            <a:endParaRPr lang="en-US" dirty="0" smtClean="0">
              <a:latin typeface="Times New Roman" pitchFamily="18" charset="0"/>
              <a:cs typeface="Times New Roman" pitchFamily="18" charset="0"/>
            </a:endParaRPr>
          </a:p>
          <a:p>
            <a:pPr algn="r">
              <a:buNone/>
            </a:pPr>
            <a:r>
              <a:rPr lang="en-US" sz="2800" dirty="0" smtClean="0">
                <a:solidFill>
                  <a:srgbClr val="FF0000"/>
                </a:solidFill>
                <a:latin typeface="Andalus" pitchFamily="18" charset="-78"/>
                <a:cs typeface="Andalus" pitchFamily="18" charset="-78"/>
              </a:rPr>
              <a:t>- </a:t>
            </a:r>
            <a:r>
              <a:rPr lang="en-US" sz="2800" dirty="0" err="1" smtClean="0">
                <a:solidFill>
                  <a:srgbClr val="FF0000"/>
                </a:solidFill>
                <a:latin typeface="Andalus" pitchFamily="18" charset="-78"/>
                <a:cs typeface="Andalus" pitchFamily="18" charset="-78"/>
              </a:rPr>
              <a:t>Croxton</a:t>
            </a:r>
            <a:r>
              <a:rPr lang="en-US" sz="2800" dirty="0" smtClean="0">
                <a:solidFill>
                  <a:srgbClr val="FF0000"/>
                </a:solidFill>
                <a:latin typeface="Andalus" pitchFamily="18" charset="-78"/>
                <a:cs typeface="Andalus" pitchFamily="18" charset="-78"/>
              </a:rPr>
              <a:t> &amp; Cowden</a:t>
            </a:r>
            <a:endParaRPr lang="en-US" sz="2800" dirty="0">
              <a:solidFill>
                <a:srgbClr val="FF0000"/>
              </a:solidFill>
              <a:latin typeface="Andalus" pitchFamily="18" charset="-78"/>
              <a:cs typeface="Andalus" pitchFamily="18" charset="-78"/>
            </a:endParaRPr>
          </a:p>
        </p:txBody>
      </p:sp>
      <p:pic>
        <p:nvPicPr>
          <p:cNvPr id="54274" name="Picture 2" descr="http://tse2.mm.bing.net/th?id=OIP.M80a638641fccb4b2153ac5a8aacf9254o0&amp;pid=15.1&amp;P=0&amp;w=300&amp;h=300"/>
          <p:cNvPicPr>
            <a:picLocks noChangeAspect="1" noChangeArrowheads="1"/>
          </p:cNvPicPr>
          <p:nvPr/>
        </p:nvPicPr>
        <p:blipFill>
          <a:blip r:embed="rId2" cstate="print"/>
          <a:srcRect/>
          <a:stretch>
            <a:fillRect/>
          </a:stretch>
        </p:blipFill>
        <p:spPr bwMode="auto">
          <a:xfrm>
            <a:off x="609600" y="4114800"/>
            <a:ext cx="2743200" cy="19050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chemeClr val="accent4">
              <a:lumMod val="40000"/>
              <a:lumOff val="60000"/>
            </a:schemeClr>
          </a:solidFill>
        </p:spPr>
        <p:style>
          <a:lnRef idx="3">
            <a:schemeClr val="lt1"/>
          </a:lnRef>
          <a:fillRef idx="1">
            <a:schemeClr val="dk1"/>
          </a:fillRef>
          <a:effectRef idx="1">
            <a:schemeClr val="dk1"/>
          </a:effectRef>
          <a:fontRef idx="minor">
            <a:schemeClr val="lt1"/>
          </a:fontRef>
        </p:style>
        <p:txBody>
          <a:bodyPr/>
          <a:lstStyle/>
          <a:p>
            <a:r>
              <a:rPr lang="en-US" dirty="0" smtClean="0">
                <a:solidFill>
                  <a:srgbClr val="0070C0"/>
                </a:solidFill>
                <a:latin typeface="Andalus" pitchFamily="18" charset="-78"/>
                <a:cs typeface="Andalus" pitchFamily="18" charset="-78"/>
              </a:rPr>
              <a:t>Functions of statistics</a:t>
            </a:r>
            <a:endParaRPr lang="en-US" dirty="0">
              <a:solidFill>
                <a:srgbClr val="0070C0"/>
              </a:solidFill>
              <a:latin typeface="Andalus" pitchFamily="18" charset="-78"/>
              <a:cs typeface="Andalus" pitchFamily="18" charset="-78"/>
            </a:endParaRPr>
          </a:p>
        </p:txBody>
      </p:sp>
      <p:sp>
        <p:nvSpPr>
          <p:cNvPr id="3" name="Content Placeholder 2"/>
          <p:cNvSpPr>
            <a:spLocks noGrp="1"/>
          </p:cNvSpPr>
          <p:nvPr>
            <p:ph idx="1"/>
          </p:nvPr>
        </p:nvSpPr>
        <p:spPr>
          <a:xfrm>
            <a:off x="0" y="1371600"/>
            <a:ext cx="9144000" cy="5486400"/>
          </a:xfrm>
          <a:solidFill>
            <a:schemeClr val="accent2">
              <a:lumMod val="40000"/>
              <a:lumOff val="60000"/>
            </a:schemeClr>
          </a:solidFill>
        </p:spPr>
        <p:style>
          <a:lnRef idx="1">
            <a:schemeClr val="accent1"/>
          </a:lnRef>
          <a:fillRef idx="2">
            <a:schemeClr val="accent1"/>
          </a:fillRef>
          <a:effectRef idx="1">
            <a:schemeClr val="accent1"/>
          </a:effectRef>
          <a:fontRef idx="minor">
            <a:schemeClr val="dk1"/>
          </a:fontRef>
        </p:style>
        <p:txBody>
          <a:bodyPr/>
          <a:lstStyle/>
          <a:p>
            <a:pPr algn="just">
              <a:lnSpc>
                <a:spcPct val="150000"/>
              </a:lnSpc>
              <a:buBlip>
                <a:blip r:embed="rId2"/>
              </a:buBlip>
            </a:pPr>
            <a:r>
              <a:rPr lang="en-US" dirty="0" smtClean="0">
                <a:latin typeface="Andalus" pitchFamily="18" charset="-78"/>
                <a:cs typeface="Andalus" pitchFamily="18" charset="-78"/>
              </a:rPr>
              <a:t>Presents facts in a defined form</a:t>
            </a:r>
          </a:p>
          <a:p>
            <a:pPr algn="just">
              <a:lnSpc>
                <a:spcPct val="150000"/>
              </a:lnSpc>
              <a:buBlip>
                <a:blip r:embed="rId2"/>
              </a:buBlip>
            </a:pPr>
            <a:r>
              <a:rPr lang="en-US" dirty="0" smtClean="0">
                <a:latin typeface="Andalus" pitchFamily="18" charset="-78"/>
                <a:cs typeface="Andalus" pitchFamily="18" charset="-78"/>
              </a:rPr>
              <a:t>Facilitate comparison</a:t>
            </a:r>
          </a:p>
          <a:p>
            <a:pPr algn="just">
              <a:lnSpc>
                <a:spcPct val="150000"/>
              </a:lnSpc>
              <a:buBlip>
                <a:blip r:embed="rId2"/>
              </a:buBlip>
            </a:pPr>
            <a:r>
              <a:rPr lang="en-US" dirty="0" smtClean="0">
                <a:latin typeface="Andalus" pitchFamily="18" charset="-78"/>
                <a:cs typeface="Andalus" pitchFamily="18" charset="-78"/>
              </a:rPr>
              <a:t>Formulating and testing hypothesis</a:t>
            </a:r>
          </a:p>
          <a:p>
            <a:pPr algn="just">
              <a:lnSpc>
                <a:spcPct val="150000"/>
              </a:lnSpc>
              <a:buBlip>
                <a:blip r:embed="rId2"/>
              </a:buBlip>
            </a:pPr>
            <a:r>
              <a:rPr lang="en-US" dirty="0" smtClean="0">
                <a:latin typeface="Andalus" pitchFamily="18" charset="-78"/>
                <a:cs typeface="Andalus" pitchFamily="18" charset="-78"/>
              </a:rPr>
              <a:t>Predicting or forecasting</a:t>
            </a:r>
          </a:p>
          <a:p>
            <a:pPr algn="just">
              <a:lnSpc>
                <a:spcPct val="150000"/>
              </a:lnSpc>
              <a:buBlip>
                <a:blip r:embed="rId2"/>
              </a:buBlip>
            </a:pPr>
            <a:r>
              <a:rPr lang="en-US" dirty="0" smtClean="0">
                <a:latin typeface="Andalus" pitchFamily="18" charset="-78"/>
                <a:cs typeface="Andalus" pitchFamily="18" charset="-78"/>
              </a:rPr>
              <a:t>Formulation of suitable policies</a:t>
            </a:r>
            <a:endParaRPr lang="en-US" dirty="0">
              <a:latin typeface="Andalus" pitchFamily="18" charset="-78"/>
              <a:cs typeface="Andalus" pitchFamily="18" charset="-78"/>
            </a:endParaRPr>
          </a:p>
        </p:txBody>
      </p:sp>
      <p:pic>
        <p:nvPicPr>
          <p:cNvPr id="53250" name="Picture 2" descr="http://4.bp.blogspot.com/-drgt-_8L0Dk/TaxFfowXAMI/AAAAAAAABAc/smepyL2V5pE/s1600/statistics.jpg"/>
          <p:cNvPicPr>
            <a:picLocks noChangeAspect="1" noChangeArrowheads="1"/>
          </p:cNvPicPr>
          <p:nvPr/>
        </p:nvPicPr>
        <p:blipFill>
          <a:blip r:embed="rId3" cstate="print"/>
          <a:srcRect/>
          <a:stretch>
            <a:fillRect/>
          </a:stretch>
        </p:blipFill>
        <p:spPr bwMode="auto">
          <a:xfrm>
            <a:off x="5867400" y="3810000"/>
            <a:ext cx="3048000" cy="27432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a:solidFill>
            <a:schemeClr val="accent5">
              <a:lumMod val="40000"/>
              <a:lumOff val="60000"/>
            </a:schemeClr>
          </a:solidFill>
        </p:spPr>
        <p:txBody>
          <a:bodyPr>
            <a:noAutofit/>
          </a:bodyPr>
          <a:lstStyle/>
          <a:p>
            <a:r>
              <a:rPr lang="en-US" dirty="0" smtClean="0">
                <a:solidFill>
                  <a:srgbClr val="FF0000"/>
                </a:solidFill>
                <a:latin typeface="Times New Roman" pitchFamily="18" charset="0"/>
                <a:cs typeface="Times New Roman" pitchFamily="18" charset="0"/>
              </a:rPr>
              <a:t>Limitations </a:t>
            </a:r>
            <a:endParaRPr lang="en-US"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1295400"/>
            <a:ext cx="9144000" cy="4876800"/>
          </a:xfrm>
        </p:spPr>
        <p:style>
          <a:lnRef idx="2">
            <a:schemeClr val="dk1">
              <a:shade val="50000"/>
            </a:schemeClr>
          </a:lnRef>
          <a:fillRef idx="1">
            <a:schemeClr val="dk1"/>
          </a:fillRef>
          <a:effectRef idx="0">
            <a:schemeClr val="dk1"/>
          </a:effectRef>
          <a:fontRef idx="minor">
            <a:schemeClr val="lt1"/>
          </a:fontRef>
        </p:style>
        <p:txBody>
          <a:bodyPr>
            <a:normAutofit/>
          </a:bodyPr>
          <a:lstStyle/>
          <a:p>
            <a:pPr>
              <a:lnSpc>
                <a:spcPct val="150000"/>
              </a:lnSpc>
            </a:pPr>
            <a:r>
              <a:rPr lang="en-US" sz="2800" dirty="0" smtClean="0">
                <a:latin typeface="Andalus" pitchFamily="18" charset="-78"/>
                <a:cs typeface="Andalus" pitchFamily="18" charset="-78"/>
              </a:rPr>
              <a:t> Quantitative characteristics rather than  qualitative </a:t>
            </a:r>
          </a:p>
          <a:p>
            <a:pPr>
              <a:lnSpc>
                <a:spcPct val="150000"/>
              </a:lnSpc>
            </a:pPr>
            <a:endParaRPr lang="en-US" sz="2800" dirty="0" smtClean="0">
              <a:latin typeface="Andalus" pitchFamily="18" charset="-78"/>
              <a:cs typeface="Andalus" pitchFamily="18" charset="-78"/>
            </a:endParaRPr>
          </a:p>
          <a:p>
            <a:pPr>
              <a:lnSpc>
                <a:spcPct val="150000"/>
              </a:lnSpc>
            </a:pPr>
            <a:r>
              <a:rPr lang="en-US" sz="2800" dirty="0" smtClean="0">
                <a:latin typeface="Andalus" pitchFamily="18" charset="-78"/>
                <a:cs typeface="Andalus" pitchFamily="18" charset="-78"/>
              </a:rPr>
              <a:t>It does not study the individuals</a:t>
            </a:r>
          </a:p>
          <a:p>
            <a:pPr>
              <a:lnSpc>
                <a:spcPct val="150000"/>
              </a:lnSpc>
            </a:pPr>
            <a:endParaRPr lang="en-US" sz="2800" dirty="0" smtClean="0">
              <a:latin typeface="Andalus" pitchFamily="18" charset="-78"/>
              <a:cs typeface="Andalus" pitchFamily="18" charset="-78"/>
            </a:endParaRPr>
          </a:p>
          <a:p>
            <a:pPr>
              <a:lnSpc>
                <a:spcPct val="150000"/>
              </a:lnSpc>
              <a:buNone/>
            </a:pPr>
            <a:endParaRPr lang="en-US" sz="2800" dirty="0">
              <a:latin typeface="Andalus" pitchFamily="18" charset="-78"/>
              <a:cs typeface="Andalus" pitchFamily="18" charset="-78"/>
            </a:endParaRPr>
          </a:p>
        </p:txBody>
      </p:sp>
      <p:pic>
        <p:nvPicPr>
          <p:cNvPr id="52226" name="Picture 2" descr="http://boringem.org/wp-content/uploads/2013/08/statistics.jpg"/>
          <p:cNvPicPr>
            <a:picLocks noChangeAspect="1" noChangeArrowheads="1"/>
          </p:cNvPicPr>
          <p:nvPr/>
        </p:nvPicPr>
        <p:blipFill>
          <a:blip r:embed="rId2" cstate="print"/>
          <a:srcRect/>
          <a:stretch>
            <a:fillRect/>
          </a:stretch>
        </p:blipFill>
        <p:spPr bwMode="auto">
          <a:xfrm>
            <a:off x="4343400" y="4108282"/>
            <a:ext cx="4612971" cy="1873418"/>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981200" cy="563562"/>
          </a:xfrm>
        </p:spPr>
        <p:txBody>
          <a:bodyPr>
            <a:normAutofit/>
          </a:bodyPr>
          <a:lstStyle/>
          <a:p>
            <a:r>
              <a:rPr lang="en-US" sz="2400" dirty="0" smtClean="0">
                <a:latin typeface="Andalus" pitchFamily="18" charset="-78"/>
                <a:cs typeface="Andalus" pitchFamily="18" charset="-78"/>
              </a:rPr>
              <a:t>CONT…</a:t>
            </a:r>
            <a:endParaRPr lang="en-US" sz="2400" dirty="0">
              <a:latin typeface="Andalus" pitchFamily="18" charset="-78"/>
              <a:cs typeface="Andalus" pitchFamily="18" charset="-78"/>
            </a:endParaRPr>
          </a:p>
        </p:txBody>
      </p:sp>
      <p:sp>
        <p:nvSpPr>
          <p:cNvPr id="3" name="Content Placeholder 2"/>
          <p:cNvSpPr>
            <a:spLocks noGrp="1"/>
          </p:cNvSpPr>
          <p:nvPr>
            <p:ph idx="1"/>
          </p:nvPr>
        </p:nvSpPr>
        <p:spPr>
          <a:xfrm>
            <a:off x="0" y="762000"/>
            <a:ext cx="9144000" cy="6096000"/>
          </a:xfrm>
          <a:solidFill>
            <a:schemeClr val="accent6">
              <a:lumMod val="40000"/>
              <a:lumOff val="6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buNone/>
            </a:pPr>
            <a:r>
              <a:rPr lang="en-US" sz="2800" dirty="0" smtClean="0">
                <a:solidFill>
                  <a:srgbClr val="FF0000"/>
                </a:solidFill>
                <a:latin typeface="Andalus" pitchFamily="18" charset="-78"/>
                <a:cs typeface="Andalus" pitchFamily="18" charset="-78"/>
              </a:rPr>
              <a:t>Random variable: </a:t>
            </a:r>
            <a:r>
              <a:rPr lang="en-US" sz="2800" dirty="0" smtClean="0">
                <a:latin typeface="Andalus" pitchFamily="18" charset="-78"/>
                <a:cs typeface="Andalus" pitchFamily="18" charset="-78"/>
              </a:rPr>
              <a:t>variable whose value is determined by the outcome of a random experiment</a:t>
            </a:r>
          </a:p>
          <a:p>
            <a:pPr algn="just">
              <a:buNone/>
            </a:pPr>
            <a:r>
              <a:rPr lang="en-US" sz="2800" dirty="0" smtClean="0">
                <a:latin typeface="Andalus" pitchFamily="18" charset="-78"/>
                <a:cs typeface="Andalus" pitchFamily="18" charset="-78"/>
              </a:rPr>
              <a:t>It may be discrete or continuous </a:t>
            </a:r>
          </a:p>
          <a:p>
            <a:pPr algn="just">
              <a:buNone/>
            </a:pPr>
            <a:endParaRPr lang="en-US" sz="2800" dirty="0" smtClean="0">
              <a:latin typeface="Andalus" pitchFamily="18" charset="-78"/>
              <a:cs typeface="Andalus" pitchFamily="18" charset="-78"/>
            </a:endParaRPr>
          </a:p>
          <a:p>
            <a:pPr algn="just">
              <a:buNone/>
            </a:pPr>
            <a:r>
              <a:rPr lang="en-US" sz="2800" dirty="0" smtClean="0">
                <a:solidFill>
                  <a:srgbClr val="FF0000"/>
                </a:solidFill>
                <a:latin typeface="Andalus" pitchFamily="18" charset="-78"/>
                <a:cs typeface="Andalus" pitchFamily="18" charset="-78"/>
              </a:rPr>
              <a:t>Discrete : </a:t>
            </a:r>
            <a:r>
              <a:rPr lang="en-US" sz="2800" dirty="0" smtClean="0">
                <a:latin typeface="Andalus" pitchFamily="18" charset="-78"/>
                <a:cs typeface="Andalus" pitchFamily="18" charset="-78"/>
              </a:rPr>
              <a:t>variable which assumes some specified value in a given range </a:t>
            </a:r>
          </a:p>
          <a:p>
            <a:pPr algn="just">
              <a:buNone/>
            </a:pPr>
            <a:endParaRPr lang="en-US" sz="2800" dirty="0" smtClean="0">
              <a:latin typeface="Andalus" pitchFamily="18" charset="-78"/>
              <a:cs typeface="Andalus" pitchFamily="18" charset="-78"/>
            </a:endParaRPr>
          </a:p>
          <a:p>
            <a:pPr algn="just">
              <a:buNone/>
            </a:pPr>
            <a:r>
              <a:rPr lang="en-US" sz="2800" dirty="0" smtClean="0">
                <a:solidFill>
                  <a:srgbClr val="FF0000"/>
                </a:solidFill>
                <a:latin typeface="Andalus" pitchFamily="18" charset="-78"/>
                <a:cs typeface="Andalus" pitchFamily="18" charset="-78"/>
              </a:rPr>
              <a:t>Continuous : </a:t>
            </a:r>
            <a:r>
              <a:rPr lang="en-US" sz="2800" dirty="0" smtClean="0">
                <a:latin typeface="Andalus" pitchFamily="18" charset="-78"/>
                <a:cs typeface="Andalus" pitchFamily="18" charset="-78"/>
              </a:rPr>
              <a:t>variable which assumes all the values in a given range </a:t>
            </a:r>
          </a:p>
          <a:p>
            <a:pPr>
              <a:buNone/>
            </a:pPr>
            <a:endParaRPr lang="en-US" dirty="0" smtClean="0"/>
          </a:p>
          <a:p>
            <a:pPr>
              <a:buNone/>
            </a:pPr>
            <a:endParaRPr lang="en-US" dirty="0"/>
          </a:p>
        </p:txBody>
      </p:sp>
      <p:pic>
        <p:nvPicPr>
          <p:cNvPr id="51202" name="Picture 2" descr="http://shakthydoss.com/wp-content/uploads/2014/06/statistics.jpg"/>
          <p:cNvPicPr>
            <a:picLocks noChangeAspect="1" noChangeArrowheads="1"/>
          </p:cNvPicPr>
          <p:nvPr/>
        </p:nvPicPr>
        <p:blipFill>
          <a:blip r:embed="rId2" cstate="print"/>
          <a:srcRect/>
          <a:stretch>
            <a:fillRect/>
          </a:stretch>
        </p:blipFill>
        <p:spPr bwMode="auto">
          <a:xfrm>
            <a:off x="2514600" y="4572000"/>
            <a:ext cx="6629400" cy="20574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tse4.mm.bing.net/th?id=OIP.M9dc048043acb5dd71c52a21e08d74365H0&amp;pid=15.1&amp;P=0&amp;w=300&amp;h=30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7" name="Horizontal Scroll 6"/>
          <p:cNvSpPr/>
          <p:nvPr/>
        </p:nvSpPr>
        <p:spPr>
          <a:xfrm>
            <a:off x="533400" y="228600"/>
            <a:ext cx="8077200" cy="1143000"/>
          </a:xfrm>
          <a:prstGeom prst="horizontalScroll">
            <a:avLst/>
          </a:prstGeom>
          <a:solidFill>
            <a:schemeClr val="accent4">
              <a:lumMod val="60000"/>
              <a:lumOff val="40000"/>
            </a:schemeClr>
          </a:solidFill>
          <a:ln>
            <a:solidFill>
              <a:schemeClr val="accent6">
                <a:lumMod val="20000"/>
                <a:lumOff val="80000"/>
              </a:schemeClr>
            </a:solidFill>
          </a:ln>
        </p:spPr>
        <p:style>
          <a:lnRef idx="1">
            <a:schemeClr val="accent4"/>
          </a:lnRef>
          <a:fillRef idx="2">
            <a:schemeClr val="accent4"/>
          </a:fillRef>
          <a:effectRef idx="1">
            <a:schemeClr val="accent4"/>
          </a:effectRef>
          <a:fontRef idx="minor">
            <a:schemeClr val="dk1"/>
          </a:fontRef>
        </p:style>
        <p:txBody>
          <a:bodyPr anchor="ctr"/>
          <a:lstStyle/>
          <a:p>
            <a:pPr lvl="0" algn="ctr"/>
            <a:r>
              <a:rPr lang="en-US" sz="3200" dirty="0" smtClean="0">
                <a:solidFill>
                  <a:srgbClr val="FFFF00"/>
                </a:solidFill>
                <a:latin typeface="Times New Roman" pitchFamily="18" charset="0"/>
                <a:cs typeface="Times New Roman" pitchFamily="18" charset="0"/>
              </a:rPr>
              <a:t>Distribution theory</a:t>
            </a:r>
          </a:p>
        </p:txBody>
      </p:sp>
      <p:sp>
        <p:nvSpPr>
          <p:cNvPr id="8" name="TextBox 7"/>
          <p:cNvSpPr txBox="1"/>
          <p:nvPr/>
        </p:nvSpPr>
        <p:spPr>
          <a:xfrm>
            <a:off x="381000" y="1600201"/>
            <a:ext cx="8458200" cy="4708981"/>
          </a:xfrm>
          <a:prstGeom prst="rect">
            <a:avLst/>
          </a:prstGeom>
          <a:solidFill>
            <a:schemeClr val="bg1">
              <a:lumMod val="95000"/>
            </a:schemeClr>
          </a:solidFill>
          <a:ln>
            <a:solidFill>
              <a:schemeClr val="accent3">
                <a:lumMod val="60000"/>
                <a:lumOff val="40000"/>
              </a:schemeClr>
            </a:solidFill>
          </a:ln>
        </p:spPr>
        <p:txBody>
          <a:bodyPr wrap="square" rtlCol="0">
            <a:spAutoFit/>
          </a:bodyPr>
          <a:lstStyle/>
          <a:p>
            <a:pPr algn="just"/>
            <a:r>
              <a:rPr lang="en-US" sz="2400" b="1" dirty="0" smtClean="0">
                <a:solidFill>
                  <a:srgbClr val="FF0000"/>
                </a:solidFill>
                <a:latin typeface="Andalus" pitchFamily="18" charset="-78"/>
                <a:cs typeface="Andalus" pitchFamily="18" charset="-78"/>
              </a:rPr>
              <a:t>Distribution : </a:t>
            </a:r>
            <a:r>
              <a:rPr lang="en-US" sz="2800" dirty="0" smtClean="0">
                <a:latin typeface="Andalus" pitchFamily="18" charset="-78"/>
                <a:cs typeface="Andalus" pitchFamily="18" charset="-78"/>
              </a:rPr>
              <a:t>An order or pattern formed by the tendency of a sufficiently large number of observations to group themselves around a central value.</a:t>
            </a:r>
          </a:p>
          <a:p>
            <a:pPr algn="just"/>
            <a:endParaRPr lang="en-US" sz="2800" dirty="0" smtClean="0">
              <a:latin typeface="Andalus" pitchFamily="18" charset="-78"/>
              <a:cs typeface="Andalus" pitchFamily="18" charset="-78"/>
            </a:endParaRPr>
          </a:p>
          <a:p>
            <a:pPr algn="just">
              <a:buFont typeface="Wingdings" pitchFamily="2" charset="2"/>
              <a:buChar char="Ø"/>
            </a:pPr>
            <a:r>
              <a:rPr lang="en-US" sz="2800" dirty="0" smtClean="0">
                <a:latin typeface="Andalus" pitchFamily="18" charset="-78"/>
                <a:cs typeface="Andalus" pitchFamily="18" charset="-78"/>
              </a:rPr>
              <a:t>It gives us a law </a:t>
            </a:r>
          </a:p>
          <a:p>
            <a:pPr algn="just">
              <a:buFont typeface="Wingdings" pitchFamily="2" charset="2"/>
              <a:buChar char="Ø"/>
            </a:pPr>
            <a:endParaRPr lang="en-US" sz="2800" dirty="0" smtClean="0">
              <a:latin typeface="Andalus" pitchFamily="18" charset="-78"/>
              <a:cs typeface="Andalus" pitchFamily="18" charset="-78"/>
            </a:endParaRPr>
          </a:p>
          <a:p>
            <a:pPr algn="just">
              <a:buFont typeface="Wingdings" pitchFamily="2" charset="2"/>
              <a:buChar char="Ø"/>
            </a:pPr>
            <a:r>
              <a:rPr lang="en-US" sz="2800" dirty="0" smtClean="0">
                <a:latin typeface="Andalus" pitchFamily="18" charset="-78"/>
                <a:cs typeface="Andalus" pitchFamily="18" charset="-78"/>
              </a:rPr>
              <a:t>Applied in decision making </a:t>
            </a:r>
          </a:p>
          <a:p>
            <a:pPr algn="just">
              <a:buFont typeface="Wingdings" pitchFamily="2" charset="2"/>
              <a:buChar char="Ø"/>
            </a:pPr>
            <a:endParaRPr lang="en-US" sz="2800" dirty="0" smtClean="0">
              <a:latin typeface="Andalus" pitchFamily="18" charset="-78"/>
              <a:cs typeface="Andalus" pitchFamily="18" charset="-78"/>
            </a:endParaRPr>
          </a:p>
          <a:p>
            <a:pPr algn="just">
              <a:buFont typeface="Wingdings" pitchFamily="2" charset="2"/>
              <a:buChar char="Ø"/>
            </a:pPr>
            <a:r>
              <a:rPr lang="en-US" sz="2800" dirty="0" smtClean="0">
                <a:latin typeface="Andalus" pitchFamily="18" charset="-78"/>
                <a:cs typeface="Andalus" pitchFamily="18" charset="-78"/>
              </a:rPr>
              <a:t>Help for interpreting the data  (Graphically) </a:t>
            </a:r>
          </a:p>
          <a:p>
            <a:pPr algn="just"/>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pic>
        <p:nvPicPr>
          <p:cNvPr id="50182" name="Picture 6" descr="http://www.codeproject.com/KB/web-image/458890/FusionChartGraph.jpg"/>
          <p:cNvPicPr>
            <a:picLocks noChangeAspect="1" noChangeArrowheads="1"/>
          </p:cNvPicPr>
          <p:nvPr/>
        </p:nvPicPr>
        <p:blipFill>
          <a:blip r:embed="rId3" cstate="print"/>
          <a:srcRect/>
          <a:stretch>
            <a:fillRect/>
          </a:stretch>
        </p:blipFill>
        <p:spPr bwMode="auto">
          <a:xfrm>
            <a:off x="5105400" y="2971800"/>
            <a:ext cx="3352800" cy="1918699"/>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http://tse1.mm.bing.net/th?id=OIP.M2d7449d3af91eba946478fdea831916fH0&amp;pid=15.1&amp;H=100&amp;W=160&amp;P=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990600" y="381000"/>
            <a:ext cx="7239000" cy="762000"/>
          </a:xfrm>
          <a:solidFill>
            <a:srgbClr val="FFC000"/>
          </a:solidFill>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3600" dirty="0" smtClean="0">
                <a:latin typeface="Andalus" pitchFamily="18" charset="-78"/>
                <a:cs typeface="Andalus" pitchFamily="18" charset="-78"/>
              </a:rPr>
              <a:t>Types of distributions </a:t>
            </a:r>
            <a:endParaRPr lang="en-US" sz="3600" dirty="0">
              <a:latin typeface="Andalus" pitchFamily="18" charset="-78"/>
              <a:cs typeface="Andalus" pitchFamily="18" charset="-78"/>
            </a:endParaRPr>
          </a:p>
        </p:txBody>
      </p:sp>
      <p:sp>
        <p:nvSpPr>
          <p:cNvPr id="3" name="Content Placeholder 2"/>
          <p:cNvSpPr>
            <a:spLocks noGrp="1"/>
          </p:cNvSpPr>
          <p:nvPr>
            <p:ph idx="1"/>
          </p:nvPr>
        </p:nvSpPr>
        <p:spPr>
          <a:solidFill>
            <a:schemeClr val="accent3">
              <a:lumMod val="60000"/>
              <a:lumOff val="40000"/>
            </a:schemeClr>
          </a:solidFill>
        </p:spPr>
        <p:txBody>
          <a:bodyPr>
            <a:normAutofit/>
          </a:bodyPr>
          <a:lstStyle/>
          <a:p>
            <a:pPr marL="514350" indent="-514350">
              <a:buAutoNum type="arabicPeriod"/>
            </a:pPr>
            <a:r>
              <a:rPr lang="en-US" sz="2800" dirty="0" smtClean="0">
                <a:latin typeface="Andalus" pitchFamily="18" charset="-78"/>
                <a:cs typeface="Andalus" pitchFamily="18" charset="-78"/>
              </a:rPr>
              <a:t>Observed frequency distribution </a:t>
            </a:r>
          </a:p>
          <a:p>
            <a:pPr marL="514350" indent="-514350">
              <a:buAutoNum type="arabicPeriod"/>
            </a:pPr>
            <a:endParaRPr lang="en-US" sz="2800" dirty="0" smtClean="0">
              <a:latin typeface="Andalus" pitchFamily="18" charset="-78"/>
              <a:cs typeface="Andalus" pitchFamily="18" charset="-78"/>
            </a:endParaRPr>
          </a:p>
          <a:p>
            <a:pPr marL="514350" indent="-514350">
              <a:buAutoNum type="arabicPeriod"/>
            </a:pPr>
            <a:r>
              <a:rPr lang="en-US" sz="2800" dirty="0" smtClean="0">
                <a:latin typeface="Andalus" pitchFamily="18" charset="-78"/>
                <a:cs typeface="Andalus" pitchFamily="18" charset="-78"/>
              </a:rPr>
              <a:t>Theoretical probability distribution </a:t>
            </a:r>
            <a:endParaRPr lang="en-US" sz="2800" dirty="0">
              <a:latin typeface="Andalus" pitchFamily="18" charset="-78"/>
              <a:cs typeface="Andalus" pitchFamily="18" charset="-78"/>
            </a:endParaRPr>
          </a:p>
        </p:txBody>
      </p:sp>
      <p:pic>
        <p:nvPicPr>
          <p:cNvPr id="49154" name="Picture 2" descr="http://media-cache-ec0.pinimg.com/736x/d3/54/de/d354de82d1a3738d0cfaa4dff32e9e48.jpg"/>
          <p:cNvPicPr>
            <a:picLocks noChangeAspect="1" noChangeArrowheads="1"/>
          </p:cNvPicPr>
          <p:nvPr/>
        </p:nvPicPr>
        <p:blipFill>
          <a:blip r:embed="rId3" cstate="print"/>
          <a:srcRect/>
          <a:stretch>
            <a:fillRect/>
          </a:stretch>
        </p:blipFill>
        <p:spPr bwMode="auto">
          <a:xfrm>
            <a:off x="1143000" y="3505200"/>
            <a:ext cx="6858000" cy="24384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coolblackppt.com/wp-content/uploads/2013/12/Plain-backgrounds-dark-red-plain-background-free-hd-wallpapers.jpg"/>
          <p:cNvPicPr>
            <a:picLocks noChangeAspect="1" noChangeArrowheads="1"/>
          </p:cNvPicPr>
          <p:nvPr/>
        </p:nvPicPr>
        <p:blipFill>
          <a:blip r:embed="rId2" cstate="print"/>
          <a:srcRect/>
          <a:stretch>
            <a:fillRect/>
          </a:stretch>
        </p:blipFill>
        <p:spPr bwMode="auto">
          <a:xfrm>
            <a:off x="1" y="0"/>
            <a:ext cx="9144000" cy="6858000"/>
          </a:xfrm>
          <a:prstGeom prst="rect">
            <a:avLst/>
          </a:prstGeom>
          <a:noFill/>
        </p:spPr>
      </p:pic>
      <p:sp>
        <p:nvSpPr>
          <p:cNvPr id="5" name="Content Placeholder 2"/>
          <p:cNvSpPr txBox="1">
            <a:spLocks/>
          </p:cNvSpPr>
          <p:nvPr/>
        </p:nvSpPr>
        <p:spPr>
          <a:xfrm>
            <a:off x="228600" y="1219200"/>
            <a:ext cx="8458200" cy="48006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tabLst/>
              <a:defRPr/>
            </a:pPr>
            <a:endParaRPr lang="en-US" sz="2400" dirty="0" smtClean="0">
              <a:solidFill>
                <a:srgbClr val="00B0F0"/>
              </a:solidFill>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ü"/>
              <a:tabLst/>
              <a:defRPr/>
            </a:pPr>
            <a:endParaRPr lang="en-US" sz="2400" dirty="0" smtClean="0">
              <a:solidFill>
                <a:srgbClr val="00B0F0"/>
              </a:solidFill>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Char char="ü"/>
              <a:tabLst/>
              <a:defRPr/>
            </a:pPr>
            <a:endParaRPr kumimoji="0" lang="en-US" sz="2400" b="0" i="0" u="none" strike="noStrike" kern="1200" cap="none" spc="0" normalizeH="0" baseline="0" noProof="0" dirty="0">
              <a:ln>
                <a:noFill/>
              </a:ln>
              <a:solidFill>
                <a:srgbClr val="00B0F0"/>
              </a:solidFill>
              <a:effectLst/>
              <a:uLnTx/>
              <a:uFillTx/>
              <a:latin typeface="Times New Roman" pitchFamily="18" charset="0"/>
              <a:cs typeface="Times New Roman" pitchFamily="18" charset="0"/>
            </a:endParaRPr>
          </a:p>
        </p:txBody>
      </p:sp>
      <p:sp>
        <p:nvSpPr>
          <p:cNvPr id="7" name="Rectangle 6"/>
          <p:cNvSpPr/>
          <p:nvPr/>
        </p:nvSpPr>
        <p:spPr>
          <a:xfrm>
            <a:off x="838200" y="152400"/>
            <a:ext cx="7620000" cy="685800"/>
          </a:xfrm>
          <a:prstGeom prst="rect">
            <a:avLst/>
          </a:prstGeom>
          <a:ln/>
        </p:spPr>
        <p:style>
          <a:lnRef idx="1">
            <a:schemeClr val="accent3"/>
          </a:lnRef>
          <a:fillRef idx="2">
            <a:schemeClr val="accent3"/>
          </a:fillRef>
          <a:effectRef idx="1">
            <a:schemeClr val="accent3"/>
          </a:effectRef>
          <a:fontRef idx="minor">
            <a:schemeClr val="dk1"/>
          </a:fontRef>
        </p:style>
        <p:txBody>
          <a:bodyPr anchor="ctr"/>
          <a:lstStyle/>
          <a:p>
            <a:pPr algn="ctr"/>
            <a:r>
              <a:rPr lang="en-US" sz="4000" dirty="0" smtClean="0"/>
              <a:t>1.  </a:t>
            </a:r>
            <a:r>
              <a:rPr lang="en-US" sz="3600" dirty="0" smtClean="0">
                <a:latin typeface="Times New Roman" pitchFamily="18" charset="0"/>
                <a:cs typeface="Times New Roman" pitchFamily="18" charset="0"/>
              </a:rPr>
              <a:t>Observed</a:t>
            </a:r>
            <a:r>
              <a:rPr lang="en-US" sz="4000" dirty="0" smtClean="0"/>
              <a:t> </a:t>
            </a:r>
            <a:r>
              <a:rPr lang="en-US" sz="3600" dirty="0" smtClean="0">
                <a:latin typeface="Times New Roman" pitchFamily="18" charset="0"/>
                <a:cs typeface="Times New Roman" pitchFamily="18" charset="0"/>
              </a:rPr>
              <a:t>frequency distribution</a:t>
            </a:r>
            <a:endParaRPr lang="en-US" sz="3600" dirty="0">
              <a:latin typeface="Times New Roman" pitchFamily="18" charset="0"/>
              <a:cs typeface="Times New Roman" pitchFamily="18" charset="0"/>
            </a:endParaRPr>
          </a:p>
        </p:txBody>
      </p:sp>
      <p:sp>
        <p:nvSpPr>
          <p:cNvPr id="8" name="TextBox 7"/>
          <p:cNvSpPr txBox="1"/>
          <p:nvPr/>
        </p:nvSpPr>
        <p:spPr>
          <a:xfrm>
            <a:off x="381000" y="990601"/>
            <a:ext cx="8458200" cy="6001643"/>
          </a:xfrm>
          <a:prstGeom prst="rect">
            <a:avLst/>
          </a:prstGeom>
          <a:solidFill>
            <a:schemeClr val="accent6">
              <a:lumMod val="20000"/>
              <a:lumOff val="80000"/>
            </a:schemeClr>
          </a:solidFill>
        </p:spPr>
        <p:txBody>
          <a:bodyPr wrap="square" rtlCol="0">
            <a:spAutoFit/>
          </a:bodyPr>
          <a:lstStyle/>
          <a:p>
            <a:pPr algn="just">
              <a:buBlip>
                <a:blip r:embed="rId3"/>
              </a:buBlip>
            </a:pPr>
            <a:r>
              <a:rPr lang="en-US" sz="2400" dirty="0" smtClean="0">
                <a:solidFill>
                  <a:srgbClr val="C00000"/>
                </a:solidFill>
                <a:latin typeface="Andalus" pitchFamily="18" charset="-78"/>
                <a:cs typeface="Andalus" pitchFamily="18" charset="-78"/>
              </a:rPr>
              <a:t>Frequency (f) : </a:t>
            </a:r>
            <a:r>
              <a:rPr lang="en-US" sz="2400" dirty="0" smtClean="0">
                <a:latin typeface="Andalus" pitchFamily="18" charset="-78"/>
                <a:cs typeface="Andalus" pitchFamily="18" charset="-78"/>
              </a:rPr>
              <a:t>number of times a particular item is repeated.</a:t>
            </a:r>
          </a:p>
          <a:p>
            <a:pPr algn="just"/>
            <a:r>
              <a:rPr lang="en-US" sz="2400" dirty="0" smtClean="0">
                <a:latin typeface="Andalus" pitchFamily="18" charset="-78"/>
                <a:cs typeface="Andalus" pitchFamily="18" charset="-78"/>
              </a:rPr>
              <a:t>                      3 2 5 6 3 6 3</a:t>
            </a:r>
          </a:p>
          <a:p>
            <a:pPr algn="just">
              <a:buBlip>
                <a:blip r:embed="rId3"/>
              </a:buBlip>
            </a:pPr>
            <a:r>
              <a:rPr lang="en-US" sz="2400" dirty="0" smtClean="0">
                <a:solidFill>
                  <a:srgbClr val="C00000"/>
                </a:solidFill>
                <a:latin typeface="Andalus" pitchFamily="18" charset="-78"/>
                <a:cs typeface="Andalus" pitchFamily="18" charset="-78"/>
              </a:rPr>
              <a:t>Frequency  distribution </a:t>
            </a:r>
            <a:r>
              <a:rPr lang="en-US" sz="2400" dirty="0" smtClean="0">
                <a:latin typeface="Andalus" pitchFamily="18" charset="-78"/>
                <a:cs typeface="Andalus" pitchFamily="18" charset="-78"/>
              </a:rPr>
              <a:t>: arrangement of the data which gives the frequency corresponding to each successive value of the variable.</a:t>
            </a:r>
          </a:p>
          <a:p>
            <a:pPr algn="just"/>
            <a:r>
              <a:rPr lang="en-US" sz="2400" dirty="0" smtClean="0">
                <a:latin typeface="Andalus" pitchFamily="18" charset="-78"/>
                <a:cs typeface="Andalus" pitchFamily="18" charset="-78"/>
              </a:rPr>
              <a:t>Ex. </a:t>
            </a:r>
          </a:p>
          <a:p>
            <a:pPr algn="just">
              <a:buBlip>
                <a:blip r:embed="rId3"/>
              </a:buBlip>
            </a:pPr>
            <a:endParaRPr lang="en-US" sz="2400" dirty="0" smtClean="0">
              <a:latin typeface="Andalus" pitchFamily="18" charset="-78"/>
              <a:cs typeface="Andalus" pitchFamily="18" charset="-78"/>
            </a:endParaRPr>
          </a:p>
          <a:p>
            <a:pPr algn="just">
              <a:buBlip>
                <a:blip r:embed="rId3"/>
              </a:buBlip>
            </a:pPr>
            <a:endParaRPr lang="en-US" sz="2400" dirty="0" smtClean="0">
              <a:solidFill>
                <a:srgbClr val="C00000"/>
              </a:solidFill>
              <a:latin typeface="Andalus" pitchFamily="18" charset="-78"/>
              <a:cs typeface="Andalus" pitchFamily="18" charset="-78"/>
            </a:endParaRPr>
          </a:p>
          <a:p>
            <a:pPr algn="just">
              <a:buBlip>
                <a:blip r:embed="rId3"/>
              </a:buBlip>
            </a:pPr>
            <a:endParaRPr lang="en-US" sz="2400" dirty="0" smtClean="0">
              <a:solidFill>
                <a:srgbClr val="C00000"/>
              </a:solidFill>
              <a:latin typeface="Andalus" pitchFamily="18" charset="-78"/>
              <a:cs typeface="Andalus" pitchFamily="18" charset="-78"/>
            </a:endParaRPr>
          </a:p>
          <a:p>
            <a:pPr algn="just"/>
            <a:endParaRPr lang="en-US" sz="2400" dirty="0" smtClean="0">
              <a:solidFill>
                <a:srgbClr val="C00000"/>
              </a:solidFill>
              <a:latin typeface="Andalus" pitchFamily="18" charset="-78"/>
              <a:cs typeface="Andalus" pitchFamily="18" charset="-78"/>
            </a:endParaRPr>
          </a:p>
          <a:p>
            <a:pPr algn="just"/>
            <a:endParaRPr lang="en-US" sz="2400" dirty="0" smtClean="0">
              <a:solidFill>
                <a:srgbClr val="C00000"/>
              </a:solidFill>
              <a:latin typeface="Andalus" pitchFamily="18" charset="-78"/>
              <a:cs typeface="Andalus" pitchFamily="18" charset="-78"/>
            </a:endParaRPr>
          </a:p>
          <a:p>
            <a:pPr algn="just">
              <a:buBlip>
                <a:blip r:embed="rId3"/>
              </a:buBlip>
            </a:pPr>
            <a:r>
              <a:rPr lang="en-US" sz="2400" dirty="0" smtClean="0">
                <a:solidFill>
                  <a:srgbClr val="C00000"/>
                </a:solidFill>
                <a:latin typeface="Andalus" pitchFamily="18" charset="-78"/>
                <a:cs typeface="Andalus" pitchFamily="18" charset="-78"/>
              </a:rPr>
              <a:t>Relative frequency (f/n</a:t>
            </a:r>
            <a:r>
              <a:rPr lang="en-US" sz="2400" dirty="0" smtClean="0">
                <a:solidFill>
                  <a:srgbClr val="FF0000"/>
                </a:solidFill>
                <a:latin typeface="Andalus" pitchFamily="18" charset="-78"/>
                <a:cs typeface="Andalus" pitchFamily="18" charset="-78"/>
              </a:rPr>
              <a:t>): </a:t>
            </a:r>
            <a:r>
              <a:rPr lang="en-US" sz="2400" dirty="0" smtClean="0">
                <a:latin typeface="Andalus" pitchFamily="18" charset="-78"/>
                <a:cs typeface="Andalus" pitchFamily="18" charset="-78"/>
              </a:rPr>
              <a:t>frequency of class / total number </a:t>
            </a:r>
          </a:p>
          <a:p>
            <a:pPr algn="just">
              <a:buBlip>
                <a:blip r:embed="rId3"/>
              </a:buBlip>
            </a:pPr>
            <a:endParaRPr lang="en-US" sz="2400" dirty="0" smtClean="0">
              <a:latin typeface="Andalus" pitchFamily="18" charset="-78"/>
              <a:cs typeface="Andalus" pitchFamily="18" charset="-78"/>
            </a:endParaRPr>
          </a:p>
          <a:p>
            <a:pPr algn="just">
              <a:buBlip>
                <a:blip r:embed="rId3"/>
              </a:buBlip>
            </a:pPr>
            <a:r>
              <a:rPr lang="en-US" sz="2400" dirty="0" smtClean="0">
                <a:solidFill>
                  <a:srgbClr val="C00000"/>
                </a:solidFill>
                <a:latin typeface="Andalus" pitchFamily="18" charset="-78"/>
                <a:cs typeface="Andalus" pitchFamily="18" charset="-78"/>
              </a:rPr>
              <a:t>Cumulative Frequency </a:t>
            </a:r>
            <a:r>
              <a:rPr lang="en-US" sz="2400" dirty="0" smtClean="0">
                <a:latin typeface="Andalus" pitchFamily="18" charset="-78"/>
                <a:cs typeface="Andalus" pitchFamily="18" charset="-78"/>
              </a:rPr>
              <a:t>: is the tally or count of the number of data values in a class plus the frequencies for all lower classes. </a:t>
            </a:r>
          </a:p>
          <a:p>
            <a:pPr algn="just">
              <a:buBlip>
                <a:blip r:embed="rId3"/>
              </a:buBlip>
            </a:pPr>
            <a:endParaRPr lang="en-US" sz="2400" dirty="0" smtClean="0">
              <a:latin typeface="Times New Roman" pitchFamily="18" charset="0"/>
              <a:cs typeface="Times New Roman" pitchFamily="18" charset="0"/>
            </a:endParaRPr>
          </a:p>
        </p:txBody>
      </p:sp>
      <p:graphicFrame>
        <p:nvGraphicFramePr>
          <p:cNvPr id="9" name="Table 8"/>
          <p:cNvGraphicFramePr>
            <a:graphicFrameLocks noGrp="1"/>
          </p:cNvGraphicFramePr>
          <p:nvPr/>
        </p:nvGraphicFramePr>
        <p:xfrm>
          <a:off x="1371600" y="3200400"/>
          <a:ext cx="6400799" cy="1584960"/>
        </p:xfrm>
        <a:graphic>
          <a:graphicData uri="http://schemas.openxmlformats.org/drawingml/2006/table">
            <a:tbl>
              <a:tblPr firstRow="1" bandRow="1">
                <a:tableStyleId>{1E171933-4619-4E11-9A3F-F7608DF75F80}</a:tableStyleId>
              </a:tblPr>
              <a:tblGrid>
                <a:gridCol w="1619479"/>
                <a:gridCol w="2390660"/>
                <a:gridCol w="2390660"/>
              </a:tblGrid>
              <a:tr h="381000">
                <a:tc>
                  <a:txBody>
                    <a:bodyPr/>
                    <a:lstStyle/>
                    <a:p>
                      <a:pPr algn="ctr"/>
                      <a:r>
                        <a:rPr lang="en-US" sz="2000" dirty="0" smtClean="0"/>
                        <a:t>Class </a:t>
                      </a:r>
                      <a:endParaRPr lang="en-US" sz="2000" b="1" dirty="0">
                        <a:latin typeface="Times New Roman" pitchFamily="18" charset="0"/>
                        <a:cs typeface="Times New Roman" pitchFamily="18" charset="0"/>
                      </a:endParaRPr>
                    </a:p>
                  </a:txBody>
                  <a:tcPr/>
                </a:tc>
                <a:tc>
                  <a:txBody>
                    <a:bodyPr/>
                    <a:lstStyle/>
                    <a:p>
                      <a:pPr algn="ctr"/>
                      <a:r>
                        <a:rPr lang="en-US" sz="2000" dirty="0" smtClean="0"/>
                        <a:t> </a:t>
                      </a:r>
                      <a:r>
                        <a:rPr lang="en-US" sz="2000" dirty="0" smtClean="0"/>
                        <a:t>No</a:t>
                      </a:r>
                      <a:r>
                        <a:rPr lang="en-US" sz="2000" dirty="0" smtClean="0"/>
                        <a:t>. of students </a:t>
                      </a:r>
                      <a:endParaRPr lang="en-US" sz="2000" b="1" dirty="0">
                        <a:latin typeface="Times New Roman" pitchFamily="18" charset="0"/>
                        <a:cs typeface="Times New Roman" pitchFamily="18" charset="0"/>
                      </a:endParaRPr>
                    </a:p>
                  </a:txBody>
                  <a:tcPr/>
                </a:tc>
                <a:tc>
                  <a:txBody>
                    <a:bodyPr/>
                    <a:lstStyle/>
                    <a:p>
                      <a:pPr algn="ctr"/>
                      <a:r>
                        <a:rPr lang="en-US" sz="2000" dirty="0" smtClean="0"/>
                        <a:t>Cumulative f</a:t>
                      </a:r>
                      <a:endParaRPr lang="en-US" sz="2000" b="1" dirty="0">
                        <a:latin typeface="Times New Roman" pitchFamily="18" charset="0"/>
                        <a:cs typeface="Times New Roman" pitchFamily="18" charset="0"/>
                      </a:endParaRPr>
                    </a:p>
                  </a:txBody>
                  <a:tcPr/>
                </a:tc>
              </a:tr>
              <a:tr h="381000">
                <a:tc>
                  <a:txBody>
                    <a:bodyPr/>
                    <a:lstStyle/>
                    <a:p>
                      <a:pPr algn="ctr"/>
                      <a:r>
                        <a:rPr lang="en-US" sz="2000" dirty="0" smtClean="0"/>
                        <a:t>1</a:t>
                      </a:r>
                      <a:endParaRPr lang="en-US" sz="2000" b="0" dirty="0">
                        <a:latin typeface="Times New Roman" pitchFamily="18" charset="0"/>
                        <a:cs typeface="Times New Roman" pitchFamily="18" charset="0"/>
                      </a:endParaRPr>
                    </a:p>
                  </a:txBody>
                  <a:tcPr/>
                </a:tc>
                <a:tc>
                  <a:txBody>
                    <a:bodyPr/>
                    <a:lstStyle/>
                    <a:p>
                      <a:pPr algn="ctr"/>
                      <a:r>
                        <a:rPr lang="en-US" sz="2000" dirty="0" smtClean="0"/>
                        <a:t>15</a:t>
                      </a:r>
                      <a:endParaRPr lang="en-US" sz="2000" b="0" dirty="0">
                        <a:latin typeface="Times New Roman" pitchFamily="18" charset="0"/>
                        <a:cs typeface="Times New Roman" pitchFamily="18" charset="0"/>
                      </a:endParaRPr>
                    </a:p>
                  </a:txBody>
                  <a:tcPr/>
                </a:tc>
                <a:tc>
                  <a:txBody>
                    <a:bodyPr/>
                    <a:lstStyle/>
                    <a:p>
                      <a:pPr algn="ctr"/>
                      <a:r>
                        <a:rPr lang="en-US" sz="2000" dirty="0" smtClean="0"/>
                        <a:t>15</a:t>
                      </a:r>
                      <a:endParaRPr lang="en-US" sz="2000" b="0" dirty="0">
                        <a:latin typeface="Times New Roman" pitchFamily="18" charset="0"/>
                        <a:cs typeface="Times New Roman" pitchFamily="18" charset="0"/>
                      </a:endParaRPr>
                    </a:p>
                  </a:txBody>
                  <a:tcPr/>
                </a:tc>
              </a:tr>
              <a:tr h="381000">
                <a:tc>
                  <a:txBody>
                    <a:bodyPr/>
                    <a:lstStyle/>
                    <a:p>
                      <a:pPr algn="ctr"/>
                      <a:r>
                        <a:rPr lang="en-US" sz="2000" dirty="0" smtClean="0"/>
                        <a:t>2</a:t>
                      </a:r>
                      <a:endParaRPr lang="en-US" sz="2000" b="0" dirty="0">
                        <a:latin typeface="Times New Roman" pitchFamily="18" charset="0"/>
                        <a:cs typeface="Times New Roman" pitchFamily="18" charset="0"/>
                      </a:endParaRPr>
                    </a:p>
                  </a:txBody>
                  <a:tcPr/>
                </a:tc>
                <a:tc>
                  <a:txBody>
                    <a:bodyPr/>
                    <a:lstStyle/>
                    <a:p>
                      <a:pPr algn="ctr"/>
                      <a:r>
                        <a:rPr lang="en-US" sz="2000" dirty="0" smtClean="0"/>
                        <a:t>12</a:t>
                      </a:r>
                      <a:endParaRPr lang="en-US" sz="2000" b="0" dirty="0">
                        <a:latin typeface="Times New Roman" pitchFamily="18" charset="0"/>
                        <a:cs typeface="Times New Roman" pitchFamily="18" charset="0"/>
                      </a:endParaRPr>
                    </a:p>
                  </a:txBody>
                  <a:tcPr/>
                </a:tc>
                <a:tc>
                  <a:txBody>
                    <a:bodyPr/>
                    <a:lstStyle/>
                    <a:p>
                      <a:pPr algn="ctr"/>
                      <a:r>
                        <a:rPr lang="en-US" sz="2000" dirty="0" smtClean="0"/>
                        <a:t>27</a:t>
                      </a:r>
                      <a:endParaRPr lang="en-US" sz="2000" b="0" dirty="0">
                        <a:latin typeface="Times New Roman" pitchFamily="18" charset="0"/>
                        <a:cs typeface="Times New Roman" pitchFamily="18" charset="0"/>
                      </a:endParaRPr>
                    </a:p>
                  </a:txBody>
                  <a:tcPr/>
                </a:tc>
              </a:tr>
              <a:tr h="381000">
                <a:tc>
                  <a:txBody>
                    <a:bodyPr/>
                    <a:lstStyle/>
                    <a:p>
                      <a:pPr algn="ctr"/>
                      <a:r>
                        <a:rPr lang="en-US" sz="2000" dirty="0" smtClean="0"/>
                        <a:t>3</a:t>
                      </a:r>
                      <a:endParaRPr lang="en-US" sz="2000" b="0" dirty="0">
                        <a:latin typeface="Times New Roman" pitchFamily="18" charset="0"/>
                        <a:cs typeface="Times New Roman" pitchFamily="18" charset="0"/>
                      </a:endParaRPr>
                    </a:p>
                  </a:txBody>
                  <a:tcPr/>
                </a:tc>
                <a:tc>
                  <a:txBody>
                    <a:bodyPr/>
                    <a:lstStyle/>
                    <a:p>
                      <a:pPr algn="ctr"/>
                      <a:r>
                        <a:rPr lang="en-US" sz="2000" dirty="0" smtClean="0"/>
                        <a:t>10</a:t>
                      </a:r>
                      <a:endParaRPr lang="en-US" sz="2000" b="0" dirty="0">
                        <a:latin typeface="Times New Roman" pitchFamily="18" charset="0"/>
                        <a:cs typeface="Times New Roman" pitchFamily="18" charset="0"/>
                      </a:endParaRPr>
                    </a:p>
                  </a:txBody>
                  <a:tcPr/>
                </a:tc>
                <a:tc>
                  <a:txBody>
                    <a:bodyPr/>
                    <a:lstStyle/>
                    <a:p>
                      <a:pPr algn="ctr"/>
                      <a:r>
                        <a:rPr lang="en-US" sz="2000" dirty="0" smtClean="0"/>
                        <a:t>37</a:t>
                      </a:r>
                      <a:endParaRPr lang="en-US" sz="2000" b="0" dirty="0">
                        <a:latin typeface="Times New Roman" pitchFamily="18" charset="0"/>
                        <a:cs typeface="Times New Roman" pitchFamily="18" charset="0"/>
                      </a:endParaRPr>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tse4.mm.bing.net/th?id=OIP.Ma727e3f98723d459071cd67a2972a5e7H0&amp;pid=15.1&amp;H=90&amp;W=160&amp;P=0"/>
          <p:cNvPicPr>
            <a:picLocks noChangeAspect="1" noChangeArrowheads="1"/>
          </p:cNvPicPr>
          <p:nvPr/>
        </p:nvPicPr>
        <p:blipFill>
          <a:blip r:embed="rId2" cstate="print"/>
          <a:srcRect/>
          <a:stretch>
            <a:fillRect/>
          </a:stretch>
        </p:blipFill>
        <p:spPr bwMode="auto">
          <a:xfrm>
            <a:off x="0" y="0"/>
            <a:ext cx="9225844" cy="6858000"/>
          </a:xfrm>
          <a:prstGeom prst="rect">
            <a:avLst/>
          </a:prstGeom>
          <a:noFill/>
        </p:spPr>
      </p:pic>
      <p:sp>
        <p:nvSpPr>
          <p:cNvPr id="5" name="Title 1"/>
          <p:cNvSpPr txBox="1">
            <a:spLocks/>
          </p:cNvSpPr>
          <p:nvPr/>
        </p:nvSpPr>
        <p:spPr>
          <a:xfrm>
            <a:off x="1066800" y="228600"/>
            <a:ext cx="7086600" cy="990600"/>
          </a:xfrm>
          <a:prstGeom prst="rect">
            <a:avLst/>
          </a:prstGeom>
        </p:spPr>
        <p:txBody>
          <a:bodyPr vert="horz" lIns="91440" tIns="45720" rIns="91440" bIns="45720" rtlCol="0" anchor="ctr">
            <a:normAutofit/>
          </a:bodyPr>
          <a:lstStyle/>
          <a:p>
            <a:pPr lvl="0" algn="ctr">
              <a:spcBef>
                <a:spcPct val="0"/>
              </a:spcBef>
              <a:defRPr/>
            </a:pPr>
            <a:endParaRPr kumimoji="0" lang="en-US" sz="3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Rectangle 8"/>
          <p:cNvSpPr/>
          <p:nvPr/>
        </p:nvSpPr>
        <p:spPr>
          <a:xfrm>
            <a:off x="609600" y="304800"/>
            <a:ext cx="8001000" cy="1143000"/>
          </a:xfrm>
          <a:prstGeom prst="rect">
            <a:avLst/>
          </a:prstGeom>
          <a:ln w="28575">
            <a:solidFill>
              <a:srgbClr val="FF6699"/>
            </a:solidFill>
            <a:prstDash val="lgDashDot"/>
          </a:ln>
        </p:spPr>
        <p:style>
          <a:lnRef idx="3">
            <a:schemeClr val="lt1"/>
          </a:lnRef>
          <a:fillRef idx="1">
            <a:schemeClr val="accent5"/>
          </a:fillRef>
          <a:effectRef idx="1">
            <a:schemeClr val="accent5"/>
          </a:effectRef>
          <a:fontRef idx="minor">
            <a:schemeClr val="lt1"/>
          </a:fontRef>
        </p:style>
        <p:txBody>
          <a:bodyPr anchor="ctr"/>
          <a:lstStyle/>
          <a:p>
            <a:pPr lvl="0" algn="ctr">
              <a:spcBef>
                <a:spcPct val="0"/>
              </a:spcBef>
              <a:defRPr/>
            </a:pPr>
            <a:r>
              <a:rPr lang="en-US" sz="3600" b="1" dirty="0" smtClean="0">
                <a:latin typeface="Times New Roman" pitchFamily="18" charset="0"/>
                <a:cs typeface="Times New Roman" pitchFamily="18" charset="0"/>
              </a:rPr>
              <a:t>Types of Frequency Distributions</a:t>
            </a:r>
            <a:endParaRPr lang="en-US" sz="3600" b="1" dirty="0">
              <a:solidFill>
                <a:srgbClr val="FFFF00"/>
              </a:solidFill>
              <a:latin typeface="Times New Roman" pitchFamily="18" charset="0"/>
              <a:cs typeface="Times New Roman" pitchFamily="18" charset="0"/>
            </a:endParaRPr>
          </a:p>
        </p:txBody>
      </p:sp>
      <p:sp>
        <p:nvSpPr>
          <p:cNvPr id="11" name="Rectangle 10"/>
          <p:cNvSpPr/>
          <p:nvPr/>
        </p:nvSpPr>
        <p:spPr>
          <a:xfrm>
            <a:off x="304800" y="1676400"/>
            <a:ext cx="8534400" cy="4739759"/>
          </a:xfrm>
          <a:prstGeom prst="rect">
            <a:avLst/>
          </a:prstGeom>
          <a:solidFill>
            <a:schemeClr val="accent3">
              <a:lumMod val="60000"/>
              <a:lumOff val="40000"/>
            </a:schemeClr>
          </a:solidFill>
        </p:spPr>
        <p:txBody>
          <a:bodyPr wrap="square">
            <a:spAutoFit/>
          </a:bodyPr>
          <a:lstStyle/>
          <a:p>
            <a:pPr marL="514350" indent="-514350" algn="just"/>
            <a:r>
              <a:rPr lang="en-US" sz="2600" b="1" dirty="0" smtClean="0">
                <a:latin typeface="Times New Roman" pitchFamily="18" charset="0"/>
                <a:cs typeface="Times New Roman" pitchFamily="18" charset="0"/>
              </a:rPr>
              <a:t>1.1		Discrete </a:t>
            </a:r>
            <a:r>
              <a:rPr lang="en-US" sz="2800" b="1" dirty="0" smtClean="0">
                <a:latin typeface="Times New Roman" pitchFamily="18" charset="0"/>
                <a:cs typeface="Times New Roman" pitchFamily="18" charset="0"/>
              </a:rPr>
              <a:t>Frequency Distributions</a:t>
            </a:r>
          </a:p>
          <a:p>
            <a:pPr marL="514350" indent="-514350" algn="just"/>
            <a:endParaRPr lang="en-US" sz="2800" b="1" dirty="0" smtClean="0">
              <a:latin typeface="Times New Roman" pitchFamily="18" charset="0"/>
              <a:cs typeface="Times New Roman" pitchFamily="18" charset="0"/>
            </a:endParaRPr>
          </a:p>
          <a:p>
            <a:pPr marL="514350" indent="-514350" algn="just"/>
            <a:r>
              <a:rPr lang="en-US" sz="2800" b="1" dirty="0" smtClean="0">
                <a:solidFill>
                  <a:srgbClr val="FF0000"/>
                </a:solidFill>
                <a:latin typeface="Times New Roman" pitchFamily="18" charset="0"/>
                <a:cs typeface="Times New Roman" pitchFamily="18" charset="0"/>
              </a:rPr>
              <a:t>1.2		Continuous Frequency Distributions</a:t>
            </a:r>
          </a:p>
          <a:p>
            <a:pPr marL="514350" indent="-514350" algn="just"/>
            <a:endParaRPr lang="en-US" sz="2800" b="1" dirty="0" smtClean="0">
              <a:latin typeface="Times New Roman" pitchFamily="18" charset="0"/>
              <a:cs typeface="Times New Roman" pitchFamily="18" charset="0"/>
            </a:endParaRPr>
          </a:p>
          <a:p>
            <a:pPr marL="514350" indent="-514350" algn="just"/>
            <a:r>
              <a:rPr lang="en-US" sz="2800" b="1" dirty="0" smtClean="0">
                <a:latin typeface="Times New Roman" pitchFamily="18" charset="0"/>
                <a:cs typeface="Times New Roman" pitchFamily="18" charset="0"/>
              </a:rPr>
              <a:t>1.3		Cumulative Frequency Distributions</a:t>
            </a:r>
          </a:p>
          <a:p>
            <a:pPr marL="514350" indent="-514350" algn="just"/>
            <a:endParaRPr lang="en-US" sz="2800" b="1" dirty="0" smtClean="0">
              <a:latin typeface="Times New Roman" pitchFamily="18" charset="0"/>
              <a:cs typeface="Times New Roman" pitchFamily="18" charset="0"/>
            </a:endParaRPr>
          </a:p>
          <a:p>
            <a:pPr marL="514350" indent="-514350" algn="just"/>
            <a:endParaRPr lang="en-US" sz="2800" b="1" dirty="0" smtClean="0">
              <a:latin typeface="Times New Roman" pitchFamily="18" charset="0"/>
              <a:cs typeface="Times New Roman" pitchFamily="18" charset="0"/>
            </a:endParaRPr>
          </a:p>
          <a:p>
            <a:pPr marL="514350" indent="-514350" algn="just"/>
            <a:endParaRPr lang="en-US" sz="2800" b="1" dirty="0" smtClean="0">
              <a:latin typeface="Times New Roman" pitchFamily="18" charset="0"/>
              <a:cs typeface="Times New Roman" pitchFamily="18" charset="0"/>
            </a:endParaRPr>
          </a:p>
          <a:p>
            <a:pPr marL="514350" indent="-514350" algn="just"/>
            <a:r>
              <a:rPr lang="en-US" sz="2600" b="1" dirty="0" smtClean="0">
                <a:latin typeface="Times New Roman" pitchFamily="18" charset="0"/>
                <a:cs typeface="Times New Roman" pitchFamily="18" charset="0"/>
              </a:rPr>
              <a:t> </a:t>
            </a:r>
          </a:p>
          <a:p>
            <a:pPr marL="400050" indent="-400050" algn="just">
              <a:buAutoNum type="romanLcPeriod"/>
            </a:pPr>
            <a:endParaRPr lang="en-US" sz="2600" i="1" dirty="0" smtClean="0">
              <a:solidFill>
                <a:srgbClr val="002060"/>
              </a:solidFill>
              <a:latin typeface="Times New Roman" pitchFamily="18" charset="0"/>
              <a:cs typeface="Times New Roman" pitchFamily="18" charset="0"/>
            </a:endParaRPr>
          </a:p>
          <a:p>
            <a:pPr marL="400050" indent="-400050" algn="just"/>
            <a:endParaRPr lang="en-US" sz="2600" i="1" dirty="0" smtClean="0">
              <a:solidFill>
                <a:srgbClr val="002060"/>
              </a:solidFill>
              <a:latin typeface="Times New Roman" pitchFamily="18" charset="0"/>
              <a:cs typeface="Times New Roman" pitchFamily="18" charset="0"/>
            </a:endParaRPr>
          </a:p>
        </p:txBody>
      </p:sp>
      <p:pic>
        <p:nvPicPr>
          <p:cNvPr id="47108" name="Picture 4" descr="http://parasitol.kr/upload/thumbnails/kjp-14-103-g001.jpg"/>
          <p:cNvPicPr>
            <a:picLocks noChangeAspect="1" noChangeArrowheads="1"/>
          </p:cNvPicPr>
          <p:nvPr/>
        </p:nvPicPr>
        <p:blipFill>
          <a:blip r:embed="rId3" cstate="print"/>
          <a:srcRect/>
          <a:stretch>
            <a:fillRect/>
          </a:stretch>
        </p:blipFill>
        <p:spPr bwMode="auto">
          <a:xfrm>
            <a:off x="4648200" y="3962400"/>
            <a:ext cx="4038600" cy="23622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www.pulsarwallpapers.com/data/media/18/Nostalgi_Plain_By_Flugeiden_1920X12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graphicFrame>
        <p:nvGraphicFramePr>
          <p:cNvPr id="8" name="Content Placeholder 7"/>
          <p:cNvGraphicFramePr>
            <a:graphicFrameLocks noGrp="1"/>
          </p:cNvGraphicFramePr>
          <p:nvPr>
            <p:ph idx="1"/>
          </p:nvPr>
        </p:nvGraphicFramePr>
        <p:xfrm>
          <a:off x="2362200" y="1066800"/>
          <a:ext cx="4191000" cy="5791204"/>
        </p:xfrm>
        <a:graphic>
          <a:graphicData uri="http://schemas.openxmlformats.org/drawingml/2006/table">
            <a:tbl>
              <a:tblPr firstRow="1" bandRow="1">
                <a:tableStyleId>{08FB837D-C827-4EFA-A057-4D05807E0F7C}</a:tableStyleId>
              </a:tblPr>
              <a:tblGrid>
                <a:gridCol w="1752600"/>
                <a:gridCol w="2438400"/>
              </a:tblGrid>
              <a:tr h="859339">
                <a:tc>
                  <a:txBody>
                    <a:bodyPr/>
                    <a:lstStyle/>
                    <a:p>
                      <a:pPr algn="ctr"/>
                      <a:r>
                        <a:rPr lang="en-US" sz="2000" b="1" dirty="0" smtClean="0">
                          <a:latin typeface="Andalus" pitchFamily="18" charset="-78"/>
                          <a:cs typeface="Andalus" pitchFamily="18" charset="-78"/>
                        </a:rPr>
                        <a:t>Education</a:t>
                      </a:r>
                      <a:r>
                        <a:rPr lang="en-US" sz="2000" b="1" baseline="0" dirty="0" smtClean="0">
                          <a:latin typeface="Andalus" pitchFamily="18" charset="-78"/>
                          <a:cs typeface="Andalus" pitchFamily="18" charset="-78"/>
                        </a:rPr>
                        <a:t> </a:t>
                      </a:r>
                      <a:r>
                        <a:rPr lang="en-US" sz="2000" b="1" dirty="0" smtClean="0">
                          <a:latin typeface="Andalus" pitchFamily="18" charset="-78"/>
                          <a:cs typeface="Andalus" pitchFamily="18" charset="-78"/>
                        </a:rPr>
                        <a:t> </a:t>
                      </a:r>
                    </a:p>
                    <a:p>
                      <a:pPr algn="ctr"/>
                      <a:r>
                        <a:rPr lang="en-US" sz="2000" b="1" dirty="0" smtClean="0">
                          <a:latin typeface="Andalus" pitchFamily="18" charset="-78"/>
                          <a:cs typeface="Andalus" pitchFamily="18" charset="-78"/>
                        </a:rPr>
                        <a:t>(variable)</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No.</a:t>
                      </a:r>
                      <a:r>
                        <a:rPr lang="en-US" sz="2000" b="1" baseline="0" dirty="0" smtClean="0">
                          <a:latin typeface="Andalus" pitchFamily="18" charset="-78"/>
                          <a:cs typeface="Andalus" pitchFamily="18" charset="-78"/>
                        </a:rPr>
                        <a:t> farmers  </a:t>
                      </a:r>
                    </a:p>
                    <a:p>
                      <a:pPr algn="ctr"/>
                      <a:r>
                        <a:rPr lang="en-US" sz="2000" b="1" baseline="0" dirty="0" smtClean="0">
                          <a:latin typeface="Andalus" pitchFamily="18" charset="-78"/>
                          <a:cs typeface="Andalus" pitchFamily="18" charset="-78"/>
                        </a:rPr>
                        <a:t>(frequency)</a:t>
                      </a:r>
                      <a:endParaRPr lang="en-US" sz="2000" b="1" dirty="0">
                        <a:latin typeface="Andalus" pitchFamily="18" charset="-78"/>
                        <a:cs typeface="Andalus" pitchFamily="18" charset="-78"/>
                      </a:endParaRPr>
                    </a:p>
                  </a:txBody>
                  <a:tcPr/>
                </a:tc>
              </a:tr>
              <a:tr h="485714">
                <a:tc>
                  <a:txBody>
                    <a:bodyPr/>
                    <a:lstStyle/>
                    <a:p>
                      <a:pPr algn="ctr"/>
                      <a:r>
                        <a:rPr lang="en-US" sz="2000" b="1" dirty="0" smtClean="0">
                          <a:latin typeface="Andalus" pitchFamily="18" charset="-78"/>
                          <a:cs typeface="Andalus" pitchFamily="18" charset="-78"/>
                        </a:rPr>
                        <a:t>4</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3</a:t>
                      </a:r>
                      <a:endParaRPr lang="en-US" sz="2000" b="1" dirty="0">
                        <a:latin typeface="Andalus" pitchFamily="18" charset="-78"/>
                        <a:cs typeface="Andalus" pitchFamily="18" charset="-78"/>
                      </a:endParaRPr>
                    </a:p>
                  </a:txBody>
                  <a:tcPr/>
                </a:tc>
              </a:tr>
              <a:tr h="485714">
                <a:tc>
                  <a:txBody>
                    <a:bodyPr/>
                    <a:lstStyle/>
                    <a:p>
                      <a:pPr algn="ctr"/>
                      <a:r>
                        <a:rPr lang="en-US" sz="2000" b="1" dirty="0" smtClean="0">
                          <a:latin typeface="Andalus" pitchFamily="18" charset="-78"/>
                          <a:cs typeface="Andalus" pitchFamily="18" charset="-78"/>
                        </a:rPr>
                        <a:t>5</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1</a:t>
                      </a:r>
                      <a:endParaRPr lang="en-US" sz="2000" b="1" dirty="0">
                        <a:latin typeface="Andalus" pitchFamily="18" charset="-78"/>
                        <a:cs typeface="Andalus" pitchFamily="18" charset="-78"/>
                      </a:endParaRPr>
                    </a:p>
                  </a:txBody>
                  <a:tcPr/>
                </a:tc>
              </a:tr>
              <a:tr h="485714">
                <a:tc>
                  <a:txBody>
                    <a:bodyPr/>
                    <a:lstStyle/>
                    <a:p>
                      <a:pPr algn="ctr"/>
                      <a:r>
                        <a:rPr lang="en-US" sz="2000" b="1" dirty="0" smtClean="0">
                          <a:latin typeface="Andalus" pitchFamily="18" charset="-78"/>
                          <a:cs typeface="Andalus" pitchFamily="18" charset="-78"/>
                        </a:rPr>
                        <a:t>6</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3</a:t>
                      </a:r>
                      <a:endParaRPr lang="en-US" sz="2000" b="1" dirty="0">
                        <a:latin typeface="Andalus" pitchFamily="18" charset="-78"/>
                        <a:cs typeface="Andalus" pitchFamily="18" charset="-78"/>
                      </a:endParaRPr>
                    </a:p>
                  </a:txBody>
                  <a:tcPr/>
                </a:tc>
              </a:tr>
              <a:tr h="485714">
                <a:tc>
                  <a:txBody>
                    <a:bodyPr/>
                    <a:lstStyle/>
                    <a:p>
                      <a:pPr algn="ctr"/>
                      <a:r>
                        <a:rPr lang="en-US" sz="2000" b="1" dirty="0" smtClean="0">
                          <a:latin typeface="Andalus" pitchFamily="18" charset="-78"/>
                          <a:cs typeface="Andalus" pitchFamily="18" charset="-78"/>
                        </a:rPr>
                        <a:t>7</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8</a:t>
                      </a:r>
                      <a:endParaRPr lang="en-US" sz="2000" b="1" dirty="0">
                        <a:latin typeface="Andalus" pitchFamily="18" charset="-78"/>
                        <a:cs typeface="Andalus" pitchFamily="18" charset="-78"/>
                      </a:endParaRPr>
                    </a:p>
                  </a:txBody>
                  <a:tcPr/>
                </a:tc>
              </a:tr>
              <a:tr h="485714">
                <a:tc>
                  <a:txBody>
                    <a:bodyPr/>
                    <a:lstStyle/>
                    <a:p>
                      <a:pPr algn="ctr"/>
                      <a:r>
                        <a:rPr lang="en-US" sz="2000" b="1" dirty="0" smtClean="0">
                          <a:latin typeface="Andalus" pitchFamily="18" charset="-78"/>
                          <a:cs typeface="Andalus" pitchFamily="18" charset="-78"/>
                        </a:rPr>
                        <a:t>8</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4</a:t>
                      </a:r>
                    </a:p>
                  </a:txBody>
                  <a:tcPr/>
                </a:tc>
              </a:tr>
              <a:tr h="485714">
                <a:tc>
                  <a:txBody>
                    <a:bodyPr/>
                    <a:lstStyle/>
                    <a:p>
                      <a:pPr algn="ctr"/>
                      <a:r>
                        <a:rPr lang="en-US" sz="2000" b="1" dirty="0" smtClean="0">
                          <a:latin typeface="Andalus" pitchFamily="18" charset="-78"/>
                          <a:cs typeface="Andalus" pitchFamily="18" charset="-78"/>
                        </a:rPr>
                        <a:t>9</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2</a:t>
                      </a:r>
                    </a:p>
                  </a:txBody>
                  <a:tcPr/>
                </a:tc>
              </a:tr>
              <a:tr h="485714">
                <a:tc>
                  <a:txBody>
                    <a:bodyPr/>
                    <a:lstStyle/>
                    <a:p>
                      <a:pPr algn="ctr"/>
                      <a:r>
                        <a:rPr lang="en-US" sz="2000" b="1" dirty="0" smtClean="0">
                          <a:latin typeface="Andalus" pitchFamily="18" charset="-78"/>
                          <a:cs typeface="Andalus" pitchFamily="18" charset="-78"/>
                        </a:rPr>
                        <a:t>10</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7</a:t>
                      </a:r>
                    </a:p>
                  </a:txBody>
                  <a:tcPr/>
                </a:tc>
              </a:tr>
              <a:tr h="485714">
                <a:tc>
                  <a:txBody>
                    <a:bodyPr/>
                    <a:lstStyle/>
                    <a:p>
                      <a:pPr algn="ctr"/>
                      <a:r>
                        <a:rPr lang="en-US" sz="2000" b="1" dirty="0" smtClean="0">
                          <a:latin typeface="Andalus" pitchFamily="18" charset="-78"/>
                          <a:cs typeface="Andalus" pitchFamily="18" charset="-78"/>
                        </a:rPr>
                        <a:t>11</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3</a:t>
                      </a:r>
                    </a:p>
                  </a:txBody>
                  <a:tcPr/>
                </a:tc>
              </a:tr>
              <a:tr h="485714">
                <a:tc>
                  <a:txBody>
                    <a:bodyPr/>
                    <a:lstStyle/>
                    <a:p>
                      <a:pPr algn="ctr"/>
                      <a:r>
                        <a:rPr lang="en-US" sz="2000" b="1" dirty="0" smtClean="0">
                          <a:latin typeface="Andalus" pitchFamily="18" charset="-78"/>
                          <a:cs typeface="Andalus" pitchFamily="18" charset="-78"/>
                        </a:rPr>
                        <a:t>12</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4</a:t>
                      </a:r>
                    </a:p>
                  </a:txBody>
                  <a:tcPr/>
                </a:tc>
              </a:tr>
              <a:tr h="560439">
                <a:tc>
                  <a:txBody>
                    <a:bodyPr/>
                    <a:lstStyle/>
                    <a:p>
                      <a:pPr algn="ctr"/>
                      <a:r>
                        <a:rPr lang="en-US" sz="2000" b="1" dirty="0" smtClean="0">
                          <a:latin typeface="Andalus" pitchFamily="18" charset="-78"/>
                          <a:cs typeface="Andalus" pitchFamily="18" charset="-78"/>
                        </a:rPr>
                        <a:t>Total</a:t>
                      </a:r>
                      <a:endParaRPr lang="en-US" sz="2000" b="1" dirty="0">
                        <a:latin typeface="Andalus" pitchFamily="18" charset="-78"/>
                        <a:cs typeface="Andalus" pitchFamily="18" charset="-78"/>
                      </a:endParaRPr>
                    </a:p>
                  </a:txBody>
                  <a:tcPr/>
                </a:tc>
                <a:tc>
                  <a:txBody>
                    <a:bodyPr/>
                    <a:lstStyle/>
                    <a:p>
                      <a:pPr algn="ctr"/>
                      <a:r>
                        <a:rPr lang="en-US" sz="2000" b="1" dirty="0" smtClean="0">
                          <a:latin typeface="Andalus" pitchFamily="18" charset="-78"/>
                          <a:cs typeface="Andalus" pitchFamily="18" charset="-78"/>
                        </a:rPr>
                        <a:t>N= 35</a:t>
                      </a:r>
                    </a:p>
                  </a:txBody>
                  <a:tcPr/>
                </a:tc>
              </a:tr>
            </a:tbl>
          </a:graphicData>
        </a:graphic>
      </p:graphicFrame>
      <p:sp>
        <p:nvSpPr>
          <p:cNvPr id="5" name="Content Placeholder 2"/>
          <p:cNvSpPr txBox="1">
            <a:spLocks/>
          </p:cNvSpPr>
          <p:nvPr/>
        </p:nvSpPr>
        <p:spPr>
          <a:xfrm>
            <a:off x="5791200" y="1524000"/>
            <a:ext cx="2667000" cy="4525963"/>
          </a:xfrm>
          <a:prstGeom prst="rect">
            <a:avLst/>
          </a:prstGeom>
        </p:spPr>
        <p:txBody>
          <a:bodyPr vert="horz" lIns="91440" tIns="45720" rIns="91440" bIns="45720" rtlCol="0">
            <a:noAutofit/>
          </a:bodyPr>
          <a:lstStyle/>
          <a:p>
            <a:pPr marL="342900" lvl="0" indent="-342900" algn="just">
              <a:spcBef>
                <a:spcPct val="20000"/>
              </a:spcBef>
              <a:defRPr/>
            </a:pPr>
            <a:r>
              <a:rPr lang="en-US" sz="2800" dirty="0" smtClean="0">
                <a:solidFill>
                  <a:srgbClr val="C00000"/>
                </a:solidFill>
                <a:latin typeface="Times New Roman" pitchFamily="18" charset="0"/>
                <a:cs typeface="Times New Roman" pitchFamily="18" charset="0"/>
              </a:rPr>
              <a:t> </a:t>
            </a:r>
            <a:endParaRPr lang="en-US" sz="2400" dirty="0" smtClean="0">
              <a:solidFill>
                <a:srgbClr val="002060"/>
              </a:solidFill>
              <a:latin typeface="Times New Roman" pitchFamily="18" charset="0"/>
              <a:cs typeface="Times New Roman" pitchFamily="18" charset="0"/>
            </a:endParaRPr>
          </a:p>
        </p:txBody>
      </p:sp>
      <p:sp>
        <p:nvSpPr>
          <p:cNvPr id="6" name="Down Arrow Callout 5"/>
          <p:cNvSpPr/>
          <p:nvPr/>
        </p:nvSpPr>
        <p:spPr>
          <a:xfrm>
            <a:off x="228600" y="228600"/>
            <a:ext cx="8305800" cy="914400"/>
          </a:xfrm>
          <a:prstGeom prst="downArrowCallou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514350" indent="-514350" algn="ctr"/>
            <a:r>
              <a:rPr lang="en-US" sz="3600" dirty="0" smtClean="0">
                <a:solidFill>
                  <a:srgbClr val="FF0000"/>
                </a:solidFill>
                <a:latin typeface="Andalus" pitchFamily="18" charset="-78"/>
                <a:cs typeface="Andalus" pitchFamily="18" charset="-78"/>
              </a:rPr>
              <a:t>1.1	Discrete Frequency Distribution</a:t>
            </a:r>
          </a:p>
        </p:txBody>
      </p:sp>
      <p:sp>
        <p:nvSpPr>
          <p:cNvPr id="7" name="Rectangle 6"/>
          <p:cNvSpPr/>
          <p:nvPr/>
        </p:nvSpPr>
        <p:spPr>
          <a:xfrm>
            <a:off x="0" y="762000"/>
            <a:ext cx="8229600" cy="492443"/>
          </a:xfrm>
          <a:prstGeom prst="rect">
            <a:avLst/>
          </a:prstGeom>
        </p:spPr>
        <p:txBody>
          <a:bodyPr wrap="square">
            <a:spAutoFit/>
          </a:bodyPr>
          <a:lstStyle/>
          <a:p>
            <a:pPr marL="571500" indent="-571500" algn="just"/>
            <a:endParaRPr lang="en-US" sz="2600" dirty="0" smtClean="0">
              <a:solidFill>
                <a:srgbClr val="002060"/>
              </a:solidFill>
              <a:latin typeface="Times New Roman" pitchFamily="18" charset="0"/>
              <a:cs typeface="Times New Roman" pitchFamily="18" charset="0"/>
            </a:endParaRPr>
          </a:p>
        </p:txBody>
      </p:sp>
      <p:sp>
        <p:nvSpPr>
          <p:cNvPr id="11" name="TextBox 10"/>
          <p:cNvSpPr txBox="1"/>
          <p:nvPr/>
        </p:nvSpPr>
        <p:spPr>
          <a:xfrm>
            <a:off x="6705600" y="2209800"/>
            <a:ext cx="2438400" cy="1754326"/>
          </a:xfrm>
          <a:prstGeom prst="rect">
            <a:avLst/>
          </a:prstGeom>
          <a:solidFill>
            <a:schemeClr val="accent3">
              <a:lumMod val="60000"/>
              <a:lumOff val="40000"/>
            </a:schemeClr>
          </a:solidFill>
          <a:scene3d>
            <a:camera prst="orthographicFront"/>
            <a:lightRig rig="threePt" dir="t"/>
          </a:scene3d>
          <a:sp3d>
            <a:bevelT prst="convex"/>
          </a:sp3d>
        </p:spPr>
        <p:txBody>
          <a:bodyPr wrap="square" rtlCol="0">
            <a:spAutoFit/>
          </a:bodyPr>
          <a:lstStyle/>
          <a:p>
            <a:pPr>
              <a:lnSpc>
                <a:spcPct val="150000"/>
              </a:lnSpc>
              <a:buFont typeface="Arial" pitchFamily="34" charset="0"/>
              <a:buChar char="•"/>
            </a:pPr>
            <a:r>
              <a:rPr lang="en-US" dirty="0" smtClean="0">
                <a:latin typeface="Times New Roman" pitchFamily="18" charset="0"/>
                <a:cs typeface="Times New Roman" pitchFamily="18" charset="0"/>
              </a:rPr>
              <a:t>No class intervals</a:t>
            </a:r>
          </a:p>
          <a:p>
            <a:pPr>
              <a:lnSpc>
                <a:spcPct val="150000"/>
              </a:lnSpc>
              <a:buFont typeface="Arial" pitchFamily="34" charset="0"/>
              <a:buChar char="•"/>
            </a:pPr>
            <a:r>
              <a:rPr lang="en-US" dirty="0" smtClean="0">
                <a:latin typeface="Times New Roman" pitchFamily="18" charset="0"/>
                <a:cs typeface="Times New Roman" pitchFamily="18" charset="0"/>
              </a:rPr>
              <a:t>No classes</a:t>
            </a:r>
          </a:p>
          <a:p>
            <a:pPr>
              <a:lnSpc>
                <a:spcPct val="150000"/>
              </a:lnSpc>
              <a:buFont typeface="Arial" pitchFamily="34" charset="0"/>
              <a:buChar char="•"/>
            </a:pPr>
            <a:r>
              <a:rPr lang="en-US" dirty="0" smtClean="0">
                <a:latin typeface="Times New Roman" pitchFamily="18" charset="0"/>
                <a:cs typeface="Times New Roman" pitchFamily="18" charset="0"/>
              </a:rPr>
              <a:t>No fractions / decimals   </a:t>
            </a:r>
          </a:p>
          <a:p>
            <a:pPr>
              <a:lnSpc>
                <a:spcPct val="150000"/>
              </a:lnSpc>
            </a:pPr>
            <a:endParaRPr lang="en-US" dirty="0"/>
          </a:p>
        </p:txBody>
      </p:sp>
      <p:pic>
        <p:nvPicPr>
          <p:cNvPr id="46084" name="Picture 4" descr="http://media-cache-ec0.pinimg.com/736x/d3/54/de/d354de82d1a3738d0cfaa4dff32e9e48.jpg"/>
          <p:cNvPicPr>
            <a:picLocks noChangeAspect="1" noChangeArrowheads="1"/>
          </p:cNvPicPr>
          <p:nvPr/>
        </p:nvPicPr>
        <p:blipFill>
          <a:blip r:embed="rId3" cstate="print"/>
          <a:srcRect/>
          <a:stretch>
            <a:fillRect/>
          </a:stretch>
        </p:blipFill>
        <p:spPr bwMode="auto">
          <a:xfrm>
            <a:off x="0" y="2133600"/>
            <a:ext cx="2286000" cy="19050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fc02.deviantart.net/fs40/i/2009/026/7/1/Bokeh_Plain_Background__by_UchihaItachi12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graphicFrame>
        <p:nvGraphicFramePr>
          <p:cNvPr id="9" name="Content Placeholder 8"/>
          <p:cNvGraphicFramePr>
            <a:graphicFrameLocks noGrp="1"/>
          </p:cNvGraphicFramePr>
          <p:nvPr>
            <p:ph idx="1"/>
          </p:nvPr>
        </p:nvGraphicFramePr>
        <p:xfrm>
          <a:off x="3429000" y="914400"/>
          <a:ext cx="5181600" cy="2743202"/>
        </p:xfrm>
        <a:graphic>
          <a:graphicData uri="http://schemas.openxmlformats.org/drawingml/2006/table">
            <a:tbl>
              <a:tblPr firstRow="1" bandRow="1">
                <a:tableStyleId>{7DF18680-E054-41AD-8BC1-D1AEF772440D}</a:tableStyleId>
              </a:tblPr>
              <a:tblGrid>
                <a:gridCol w="2514600"/>
                <a:gridCol w="2667000"/>
              </a:tblGrid>
              <a:tr h="851338">
                <a:tc>
                  <a:txBody>
                    <a:bodyPr/>
                    <a:lstStyle/>
                    <a:p>
                      <a:pPr algn="ctr"/>
                      <a:r>
                        <a:rPr lang="en-US" sz="2400" dirty="0" smtClean="0">
                          <a:latin typeface="Andalus" pitchFamily="18" charset="-78"/>
                          <a:cs typeface="Andalus" pitchFamily="18" charset="-78"/>
                        </a:rPr>
                        <a:t>Marks </a:t>
                      </a:r>
                    </a:p>
                    <a:p>
                      <a:pPr algn="ctr"/>
                      <a:r>
                        <a:rPr lang="en-US" sz="2400" dirty="0" smtClean="0">
                          <a:latin typeface="Andalus" pitchFamily="18" charset="-78"/>
                          <a:cs typeface="Andalus" pitchFamily="18" charset="-78"/>
                        </a:rPr>
                        <a:t>(class interval)</a:t>
                      </a:r>
                      <a:endParaRPr lang="en-US" sz="2400" b="1" dirty="0">
                        <a:solidFill>
                          <a:srgbClr val="00B05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No. of students (F)</a:t>
                      </a:r>
                      <a:endParaRPr lang="en-US" sz="2400" b="1" dirty="0">
                        <a:solidFill>
                          <a:srgbClr val="00B050"/>
                        </a:solidFill>
                        <a:latin typeface="Andalus" pitchFamily="18" charset="-78"/>
                        <a:cs typeface="Andalus" pitchFamily="18" charset="-78"/>
                      </a:endParaRPr>
                    </a:p>
                  </a:txBody>
                  <a:tcPr/>
                </a:tc>
              </a:tr>
              <a:tr h="472966">
                <a:tc>
                  <a:txBody>
                    <a:bodyPr/>
                    <a:lstStyle/>
                    <a:p>
                      <a:pPr algn="ctr"/>
                      <a:r>
                        <a:rPr lang="en-US" sz="2400" dirty="0" smtClean="0">
                          <a:latin typeface="Andalus" pitchFamily="18" charset="-78"/>
                          <a:cs typeface="Andalus" pitchFamily="18" charset="-78"/>
                        </a:rPr>
                        <a:t>10-16</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r>
              <a:tr h="472966">
                <a:tc>
                  <a:txBody>
                    <a:bodyPr/>
                    <a:lstStyle/>
                    <a:p>
                      <a:pPr algn="ctr"/>
                      <a:r>
                        <a:rPr lang="en-US" sz="2400" dirty="0" smtClean="0">
                          <a:latin typeface="Andalus" pitchFamily="18" charset="-78"/>
                          <a:cs typeface="Andalus" pitchFamily="18" charset="-78"/>
                        </a:rPr>
                        <a:t>17-23</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a:t>
                      </a:r>
                      <a:endParaRPr lang="en-US" sz="2400" dirty="0">
                        <a:latin typeface="Andalus" pitchFamily="18" charset="-78"/>
                        <a:cs typeface="Andalus" pitchFamily="18" charset="-78"/>
                      </a:endParaRPr>
                    </a:p>
                  </a:txBody>
                  <a:tcPr/>
                </a:tc>
              </a:tr>
              <a:tr h="472966">
                <a:tc>
                  <a:txBody>
                    <a:bodyPr/>
                    <a:lstStyle/>
                    <a:p>
                      <a:pPr algn="ctr"/>
                      <a:r>
                        <a:rPr lang="en-US" sz="2400" dirty="0" smtClean="0">
                          <a:latin typeface="Andalus" pitchFamily="18" charset="-78"/>
                          <a:cs typeface="Andalus" pitchFamily="18" charset="-78"/>
                        </a:rPr>
                        <a:t>24-30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r>
              <a:tr h="472966">
                <a:tc>
                  <a:txBody>
                    <a:bodyPr/>
                    <a:lstStyle/>
                    <a:p>
                      <a:pPr algn="ctr"/>
                      <a:r>
                        <a:rPr lang="en-US" sz="2400" dirty="0" smtClean="0">
                          <a:latin typeface="Andalus" pitchFamily="18" charset="-78"/>
                          <a:cs typeface="Andalus" pitchFamily="18" charset="-78"/>
                        </a:rPr>
                        <a:t>31- 37</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14</a:t>
                      </a:r>
                      <a:endParaRPr lang="en-US" sz="2400" dirty="0">
                        <a:latin typeface="Andalus" pitchFamily="18" charset="-78"/>
                        <a:cs typeface="Andalus" pitchFamily="18" charset="-78"/>
                      </a:endParaRPr>
                    </a:p>
                  </a:txBody>
                  <a:tcPr/>
                </a:tc>
              </a:tr>
            </a:tbl>
          </a:graphicData>
        </a:graphic>
      </p:graphicFrame>
      <p:sp>
        <p:nvSpPr>
          <p:cNvPr id="5" name="Content Placeholder 2"/>
          <p:cNvSpPr txBox="1">
            <a:spLocks/>
          </p:cNvSpPr>
          <p:nvPr/>
        </p:nvSpPr>
        <p:spPr>
          <a:xfrm>
            <a:off x="609600" y="1524000"/>
            <a:ext cx="7162800" cy="4525963"/>
          </a:xfrm>
          <a:prstGeom prst="rect">
            <a:avLst/>
          </a:prstGeom>
        </p:spPr>
        <p:txBody>
          <a:bodyPr vert="horz" lIns="91440" tIns="45720" rIns="91440" bIns="45720" rtlCol="0">
            <a:noAutofit/>
          </a:bodyPr>
          <a:lstStyle/>
          <a:p>
            <a:pPr marL="342900" lvl="0" indent="-342900" algn="just">
              <a:spcBef>
                <a:spcPct val="20000"/>
              </a:spcBef>
              <a:defRPr/>
            </a:pPr>
            <a:r>
              <a:rPr lang="en-US" sz="2800" dirty="0" smtClean="0">
                <a:solidFill>
                  <a:srgbClr val="C00000"/>
                </a:solidFill>
                <a:latin typeface="Times New Roman" pitchFamily="18" charset="0"/>
                <a:cs typeface="Times New Roman" pitchFamily="18" charset="0"/>
              </a:rPr>
              <a:t> </a:t>
            </a:r>
            <a:endParaRPr lang="en-US" sz="2400" dirty="0" smtClean="0">
              <a:solidFill>
                <a:srgbClr val="002060"/>
              </a:solidFill>
              <a:latin typeface="Times New Roman" pitchFamily="18" charset="0"/>
              <a:cs typeface="Times New Roman" pitchFamily="18" charset="0"/>
            </a:endParaRPr>
          </a:p>
        </p:txBody>
      </p:sp>
      <p:sp>
        <p:nvSpPr>
          <p:cNvPr id="6" name="Down Arrow Callout 5"/>
          <p:cNvSpPr/>
          <p:nvPr/>
        </p:nvSpPr>
        <p:spPr>
          <a:xfrm>
            <a:off x="0" y="0"/>
            <a:ext cx="9144000" cy="1066800"/>
          </a:xfrm>
          <a:prstGeom prst="downArrowCallou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smtClean="0">
                <a:solidFill>
                  <a:srgbClr val="FF0000"/>
                </a:solidFill>
                <a:latin typeface="Times New Roman" pitchFamily="18" charset="0"/>
                <a:cs typeface="Times New Roman" pitchFamily="18" charset="0"/>
              </a:rPr>
              <a:t>1.2	Continuous Frequency Distributions</a:t>
            </a:r>
            <a:endParaRPr lang="en-US" sz="3200" b="1" dirty="0">
              <a:solidFill>
                <a:srgbClr val="FF0000"/>
              </a:solidFill>
              <a:latin typeface="Arial Black" pitchFamily="34" charset="0"/>
            </a:endParaRPr>
          </a:p>
        </p:txBody>
      </p:sp>
      <p:sp>
        <p:nvSpPr>
          <p:cNvPr id="8" name="TextBox 7"/>
          <p:cNvSpPr txBox="1"/>
          <p:nvPr/>
        </p:nvSpPr>
        <p:spPr>
          <a:xfrm>
            <a:off x="0" y="685800"/>
            <a:ext cx="8229600" cy="523220"/>
          </a:xfrm>
          <a:prstGeom prst="rect">
            <a:avLst/>
          </a:prstGeom>
          <a:noFill/>
        </p:spPr>
        <p:txBody>
          <a:bodyPr wrap="square" rtlCol="0">
            <a:spAutoFit/>
          </a:bodyPr>
          <a:lstStyle/>
          <a:p>
            <a:pPr marL="400050" indent="-400050">
              <a:buFont typeface="+mj-lt"/>
              <a:buAutoNum type="romanLcPeriod"/>
            </a:pPr>
            <a:r>
              <a:rPr lang="en-US" sz="2800" b="1" dirty="0" smtClean="0">
                <a:solidFill>
                  <a:srgbClr val="FFFF00"/>
                </a:solidFill>
                <a:latin typeface="Times New Roman" pitchFamily="18" charset="0"/>
                <a:cs typeface="Times New Roman" pitchFamily="18" charset="0"/>
              </a:rPr>
              <a:t> Inclusive method :  </a:t>
            </a:r>
            <a:endParaRPr lang="en-US" sz="2800" b="1" dirty="0">
              <a:solidFill>
                <a:srgbClr val="FFFF00"/>
              </a:solidFill>
              <a:latin typeface="Times New Roman" pitchFamily="18" charset="0"/>
              <a:cs typeface="Times New Roman" pitchFamily="18" charset="0"/>
            </a:endParaRPr>
          </a:p>
        </p:txBody>
      </p:sp>
      <p:sp>
        <p:nvSpPr>
          <p:cNvPr id="10" name="TextBox 9"/>
          <p:cNvSpPr txBox="1"/>
          <p:nvPr/>
        </p:nvSpPr>
        <p:spPr>
          <a:xfrm>
            <a:off x="228600" y="3886200"/>
            <a:ext cx="7239000" cy="523220"/>
          </a:xfrm>
          <a:prstGeom prst="rect">
            <a:avLst/>
          </a:prstGeom>
          <a:noFill/>
        </p:spPr>
        <p:txBody>
          <a:bodyPr wrap="square" rtlCol="0">
            <a:spAutoFit/>
          </a:bodyPr>
          <a:lstStyle/>
          <a:p>
            <a:r>
              <a:rPr lang="en-US" sz="2800" b="1" dirty="0" smtClean="0">
                <a:solidFill>
                  <a:srgbClr val="FFFF00"/>
                </a:solidFill>
                <a:latin typeface="Times New Roman" pitchFamily="18" charset="0"/>
                <a:cs typeface="Times New Roman" pitchFamily="18" charset="0"/>
              </a:rPr>
              <a:t>ii. Exclusive method </a:t>
            </a:r>
            <a:endParaRPr lang="en-US" sz="2800" b="1" dirty="0">
              <a:solidFill>
                <a:srgbClr val="FFFF00"/>
              </a:solidFill>
              <a:latin typeface="Times New Roman" pitchFamily="18" charset="0"/>
              <a:cs typeface="Times New Roman" pitchFamily="18" charset="0"/>
            </a:endParaRPr>
          </a:p>
        </p:txBody>
      </p:sp>
      <p:graphicFrame>
        <p:nvGraphicFramePr>
          <p:cNvPr id="11" name="Content Placeholder 8"/>
          <p:cNvGraphicFramePr>
            <a:graphicFrameLocks/>
          </p:cNvGraphicFramePr>
          <p:nvPr/>
        </p:nvGraphicFramePr>
        <p:xfrm>
          <a:off x="3505200" y="3962400"/>
          <a:ext cx="5105400" cy="2651760"/>
        </p:xfrm>
        <a:graphic>
          <a:graphicData uri="http://schemas.openxmlformats.org/drawingml/2006/table">
            <a:tbl>
              <a:tblPr firstRow="1" bandRow="1">
                <a:tableStyleId>{00A15C55-8517-42AA-B614-E9B94910E393}</a:tableStyleId>
              </a:tblPr>
              <a:tblGrid>
                <a:gridCol w="2514600"/>
                <a:gridCol w="2590800"/>
              </a:tblGrid>
              <a:tr h="370840">
                <a:tc>
                  <a:txBody>
                    <a:bodyPr/>
                    <a:lstStyle/>
                    <a:p>
                      <a:pPr algn="ctr"/>
                      <a:r>
                        <a:rPr lang="en-US" sz="2400" dirty="0" smtClean="0">
                          <a:latin typeface="Andalus" pitchFamily="18" charset="-78"/>
                          <a:cs typeface="Andalus" pitchFamily="18" charset="-78"/>
                        </a:rPr>
                        <a:t>Marks</a:t>
                      </a:r>
                    </a:p>
                    <a:p>
                      <a:pPr algn="ctr"/>
                      <a:r>
                        <a:rPr lang="en-US" sz="2400" dirty="0" smtClean="0">
                          <a:latin typeface="Andalus" pitchFamily="18" charset="-78"/>
                          <a:cs typeface="Andalus" pitchFamily="18" charset="-78"/>
                        </a:rPr>
                        <a:t> (class interval)</a:t>
                      </a:r>
                      <a:endParaRPr lang="en-US" sz="2400" b="1" dirty="0">
                        <a:solidFill>
                          <a:srgbClr val="00B05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No. of students (F)</a:t>
                      </a:r>
                      <a:endParaRPr lang="en-US" sz="2400" b="1" dirty="0">
                        <a:solidFill>
                          <a:srgbClr val="00B050"/>
                        </a:solidFill>
                        <a:latin typeface="Andalus" pitchFamily="18" charset="-78"/>
                        <a:cs typeface="Andalus" pitchFamily="18" charset="-78"/>
                      </a:endParaRPr>
                    </a:p>
                  </a:txBody>
                  <a:tcPr/>
                </a:tc>
              </a:tr>
              <a:tr h="370840">
                <a:tc>
                  <a:txBody>
                    <a:bodyPr/>
                    <a:lstStyle/>
                    <a:p>
                      <a:pPr algn="ctr"/>
                      <a:r>
                        <a:rPr lang="en-US" sz="2400" dirty="0" smtClean="0">
                          <a:latin typeface="Andalus" pitchFamily="18" charset="-78"/>
                          <a:cs typeface="Andalus" pitchFamily="18" charset="-78"/>
                        </a:rPr>
                        <a:t>9.5-16.5</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r>
              <a:tr h="370840">
                <a:tc>
                  <a:txBody>
                    <a:bodyPr/>
                    <a:lstStyle/>
                    <a:p>
                      <a:pPr algn="ctr"/>
                      <a:r>
                        <a:rPr lang="en-US" sz="2400" dirty="0" smtClean="0">
                          <a:latin typeface="Andalus" pitchFamily="18" charset="-78"/>
                          <a:cs typeface="Andalus" pitchFamily="18" charset="-78"/>
                        </a:rPr>
                        <a:t>16.5-23.5</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a:t>
                      </a:r>
                      <a:endParaRPr lang="en-US" sz="2400" dirty="0">
                        <a:latin typeface="Andalus" pitchFamily="18" charset="-78"/>
                        <a:cs typeface="Andalus" pitchFamily="18" charset="-78"/>
                      </a:endParaRPr>
                    </a:p>
                  </a:txBody>
                  <a:tcPr/>
                </a:tc>
              </a:tr>
              <a:tr h="370840">
                <a:tc>
                  <a:txBody>
                    <a:bodyPr/>
                    <a:lstStyle/>
                    <a:p>
                      <a:pPr algn="ctr"/>
                      <a:r>
                        <a:rPr lang="en-US" sz="2400" dirty="0" smtClean="0">
                          <a:latin typeface="Andalus" pitchFamily="18" charset="-78"/>
                          <a:cs typeface="Andalus" pitchFamily="18" charset="-78"/>
                        </a:rPr>
                        <a:t>23.5-30.5</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r>
              <a:tr h="370840">
                <a:tc>
                  <a:txBody>
                    <a:bodyPr/>
                    <a:lstStyle/>
                    <a:p>
                      <a:pPr algn="ctr"/>
                      <a:r>
                        <a:rPr lang="en-US" sz="2400" dirty="0" smtClean="0">
                          <a:latin typeface="Andalus" pitchFamily="18" charset="-78"/>
                          <a:cs typeface="Andalus" pitchFamily="18" charset="-78"/>
                        </a:rPr>
                        <a:t>30.5- 37.5</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14</a:t>
                      </a:r>
                      <a:endParaRPr lang="en-US" sz="2400" dirty="0">
                        <a:latin typeface="Andalus" pitchFamily="18" charset="-78"/>
                        <a:cs typeface="Andalus" pitchFamily="18" charset="-78"/>
                      </a:endParaRPr>
                    </a:p>
                  </a:txBody>
                  <a:tcPr/>
                </a:tc>
              </a:tr>
            </a:tbl>
          </a:graphicData>
        </a:graphic>
      </p:graphicFrame>
    </p:spTree>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http://slodive.com/wp-content/uploads/2012/09/plain-backgrounds/home-made-pape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304800" y="1143000"/>
            <a:ext cx="8610600" cy="5486400"/>
          </a:xfrm>
          <a:solidFill>
            <a:schemeClr val="accent2">
              <a:lumMod val="20000"/>
              <a:lumOff val="80000"/>
            </a:schemeClr>
          </a:solidFill>
        </p:spPr>
        <p:txBody>
          <a:bodyPr>
            <a:noAutofit/>
          </a:bodyPr>
          <a:lstStyle/>
          <a:p>
            <a:pPr algn="just">
              <a:buBlip>
                <a:blip r:embed="rId3"/>
              </a:buBlip>
            </a:pPr>
            <a:r>
              <a:rPr lang="en-US" sz="2800" dirty="0" smtClean="0">
                <a:latin typeface="Andalus" pitchFamily="18" charset="-78"/>
                <a:cs typeface="Andalus" pitchFamily="18" charset="-78"/>
              </a:rPr>
              <a:t> </a:t>
            </a:r>
            <a:r>
              <a:rPr lang="en-US" sz="2400" dirty="0" smtClean="0">
                <a:latin typeface="Andalus" pitchFamily="18" charset="-78"/>
                <a:cs typeface="Andalus" pitchFamily="18" charset="-78"/>
              </a:rPr>
              <a:t>Groups are known classes  - 9.5-16.5</a:t>
            </a:r>
          </a:p>
          <a:p>
            <a:pPr algn="just">
              <a:buNone/>
            </a:pPr>
            <a:endParaRPr lang="en-US" sz="2400" dirty="0" smtClean="0">
              <a:latin typeface="Andalus" pitchFamily="18" charset="-78"/>
              <a:cs typeface="Andalus" pitchFamily="18" charset="-78"/>
            </a:endParaRPr>
          </a:p>
          <a:p>
            <a:pPr algn="just">
              <a:buBlip>
                <a:blip r:embed="rId3"/>
              </a:buBlip>
            </a:pPr>
            <a:r>
              <a:rPr lang="en-US" sz="2400" dirty="0" smtClean="0">
                <a:solidFill>
                  <a:srgbClr val="FF0000"/>
                </a:solidFill>
                <a:latin typeface="Andalus" pitchFamily="18" charset="-78"/>
                <a:cs typeface="Andalus" pitchFamily="18" charset="-78"/>
              </a:rPr>
              <a:t>The two boundaries of each class are known as lower limit (9.5) and upper limit (16.5)</a:t>
            </a:r>
          </a:p>
          <a:p>
            <a:pPr algn="just">
              <a:buBlip>
                <a:blip r:embed="rId3"/>
              </a:buBlip>
            </a:pPr>
            <a:endParaRPr lang="en-US" sz="2400" dirty="0" smtClean="0">
              <a:latin typeface="Andalus" pitchFamily="18" charset="-78"/>
              <a:cs typeface="Andalus" pitchFamily="18" charset="-78"/>
            </a:endParaRPr>
          </a:p>
          <a:p>
            <a:pPr algn="just">
              <a:buBlip>
                <a:blip r:embed="rId3"/>
              </a:buBlip>
            </a:pPr>
            <a:r>
              <a:rPr lang="en-US" sz="2400" dirty="0" smtClean="0">
                <a:latin typeface="Andalus" pitchFamily="18" charset="-78"/>
                <a:cs typeface="Andalus" pitchFamily="18" charset="-78"/>
              </a:rPr>
              <a:t>The difference between upper and lower limit in classes – width of the class interval</a:t>
            </a:r>
          </a:p>
          <a:p>
            <a:pPr algn="just">
              <a:buBlip>
                <a:blip r:embed="rId3"/>
              </a:buBlip>
            </a:pPr>
            <a:endParaRPr lang="en-US" sz="2400" dirty="0">
              <a:latin typeface="Andalus" pitchFamily="18" charset="-78"/>
              <a:cs typeface="Andalus" pitchFamily="18" charset="-78"/>
            </a:endParaRPr>
          </a:p>
          <a:p>
            <a:pPr algn="just">
              <a:buBlip>
                <a:blip r:embed="rId3"/>
              </a:buBlip>
            </a:pPr>
            <a:r>
              <a:rPr lang="en-US" sz="2400" dirty="0" smtClean="0">
                <a:latin typeface="Andalus" pitchFamily="18" charset="-78"/>
                <a:cs typeface="Andalus" pitchFamily="18" charset="-78"/>
              </a:rPr>
              <a:t> </a:t>
            </a:r>
            <a:r>
              <a:rPr lang="en-US" sz="2400" dirty="0" smtClean="0">
                <a:solidFill>
                  <a:srgbClr val="FF0000"/>
                </a:solidFill>
                <a:latin typeface="Andalus" pitchFamily="18" charset="-78"/>
                <a:cs typeface="Andalus" pitchFamily="18" charset="-78"/>
              </a:rPr>
              <a:t>We add all the frequencies of individual classes – total frequency</a:t>
            </a:r>
          </a:p>
        </p:txBody>
      </p:sp>
      <p:sp>
        <p:nvSpPr>
          <p:cNvPr id="4" name="Double Wave 3"/>
          <p:cNvSpPr/>
          <p:nvPr/>
        </p:nvSpPr>
        <p:spPr>
          <a:xfrm>
            <a:off x="-152400" y="0"/>
            <a:ext cx="9525000" cy="914400"/>
          </a:xfrm>
          <a:prstGeom prst="doubleWave">
            <a:avLst>
              <a:gd name="adj1" fmla="val 6250"/>
              <a:gd name="adj2" fmla="val -758"/>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sz="3600" dirty="0" smtClean="0">
                <a:solidFill>
                  <a:srgbClr val="FFFF00"/>
                </a:solidFill>
                <a:latin typeface="Andalus" pitchFamily="18" charset="-78"/>
                <a:cs typeface="Andalus" pitchFamily="18" charset="-78"/>
              </a:rPr>
              <a:t>Procedure to find the Class Limits from Data</a:t>
            </a:r>
            <a:endParaRPr lang="en-US" sz="3600" b="1" dirty="0">
              <a:solidFill>
                <a:srgbClr val="FFFF00"/>
              </a:solidFill>
              <a:latin typeface="Andalus" pitchFamily="18" charset="-78"/>
              <a:cs typeface="Andalus" pitchFamily="18" charset="-78"/>
            </a:endParaRPr>
          </a:p>
        </p:txBody>
      </p:sp>
      <p:pic>
        <p:nvPicPr>
          <p:cNvPr id="44034" name="Picture 2" descr="http://tse2.mm.bing.net/th?id=OIP.Mde2578d94d40490455c74dc20f74e765o0&amp;pid=15.1&amp;P=0&amp;w=300&amp;h=300"/>
          <p:cNvPicPr>
            <a:picLocks noChangeAspect="1" noChangeArrowheads="1"/>
          </p:cNvPicPr>
          <p:nvPr/>
        </p:nvPicPr>
        <p:blipFill>
          <a:blip r:embed="rId4" cstate="print"/>
          <a:srcRect/>
          <a:stretch>
            <a:fillRect/>
          </a:stretch>
        </p:blipFill>
        <p:spPr bwMode="auto">
          <a:xfrm>
            <a:off x="6400800" y="5029200"/>
            <a:ext cx="2362200" cy="1447800"/>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publicdomainpictures.net/pictures/30000/velka/plain-violet-background.jpg"/>
          <p:cNvPicPr>
            <a:picLocks noChangeAspect="1" noChangeArrowheads="1"/>
          </p:cNvPicPr>
          <p:nvPr/>
        </p:nvPicPr>
        <p:blipFill>
          <a:blip r:embed="rId2" cstate="print"/>
          <a:srcRect/>
          <a:stretch>
            <a:fillRect/>
          </a:stretch>
        </p:blipFill>
        <p:spPr bwMode="auto">
          <a:xfrm>
            <a:off x="0" y="0"/>
            <a:ext cx="9372600" cy="6858000"/>
          </a:xfrm>
          <a:prstGeom prst="rect">
            <a:avLst/>
          </a:prstGeom>
          <a:noFill/>
        </p:spPr>
      </p:pic>
      <p:sp>
        <p:nvSpPr>
          <p:cNvPr id="19" name="Rectangle 9"/>
          <p:cNvSpPr>
            <a:spLocks noChangeArrowheads="1"/>
          </p:cNvSpPr>
          <p:nvPr/>
        </p:nvSpPr>
        <p:spPr bwMode="auto">
          <a:xfrm>
            <a:off x="457200" y="304800"/>
            <a:ext cx="8229600" cy="731838"/>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b"/>
          <a:lstStyle/>
          <a:p>
            <a:pPr algn="ctr"/>
            <a:r>
              <a:rPr lang="en-US" sz="4000" dirty="0" smtClean="0">
                <a:solidFill>
                  <a:srgbClr val="0070C0"/>
                </a:solidFill>
                <a:latin typeface="Andalus" pitchFamily="18" charset="-78"/>
                <a:cs typeface="Andalus" pitchFamily="18" charset="-78"/>
              </a:rPr>
              <a:t>Characteristics of Classes or Groups</a:t>
            </a:r>
            <a:endParaRPr lang="en-US" sz="4000" b="1" dirty="0">
              <a:solidFill>
                <a:srgbClr val="0070C0"/>
              </a:solidFill>
              <a:latin typeface="Andalus" pitchFamily="18" charset="-78"/>
              <a:cs typeface="Andalus" pitchFamily="18" charset="-78"/>
            </a:endParaRPr>
          </a:p>
        </p:txBody>
      </p:sp>
      <p:sp>
        <p:nvSpPr>
          <p:cNvPr id="37" name="TextBox 36"/>
          <p:cNvSpPr txBox="1"/>
          <p:nvPr/>
        </p:nvSpPr>
        <p:spPr>
          <a:xfrm>
            <a:off x="228600" y="1371601"/>
            <a:ext cx="8686800" cy="5170646"/>
          </a:xfrm>
          <a:prstGeom prst="rect">
            <a:avLst/>
          </a:prstGeom>
          <a:solidFill>
            <a:schemeClr val="accent3">
              <a:lumMod val="40000"/>
              <a:lumOff val="60000"/>
            </a:schemeClr>
          </a:solidFill>
        </p:spPr>
        <p:txBody>
          <a:bodyPr wrap="square" rtlCol="0">
            <a:spAutoFit/>
          </a:bodyPr>
          <a:lstStyle/>
          <a:p>
            <a:pPr>
              <a:lnSpc>
                <a:spcPct val="150000"/>
              </a:lnSpc>
              <a:buFont typeface="Wingdings" pitchFamily="2" charset="2"/>
              <a:buChar char="Ø"/>
            </a:pPr>
            <a:r>
              <a:rPr lang="en-US" sz="2400" dirty="0" smtClean="0">
                <a:solidFill>
                  <a:srgbClr val="002060"/>
                </a:solidFill>
                <a:latin typeface="Andalus" pitchFamily="18" charset="-78"/>
                <a:cs typeface="Andalus" pitchFamily="18" charset="-78"/>
              </a:rPr>
              <a:t>There should be between 5 and 20 classes. </a:t>
            </a:r>
          </a:p>
          <a:p>
            <a:pPr>
              <a:lnSpc>
                <a:spcPct val="150000"/>
              </a:lnSpc>
              <a:buFont typeface="Wingdings" pitchFamily="2" charset="2"/>
              <a:buChar char="Ø"/>
            </a:pPr>
            <a:r>
              <a:rPr lang="en-US" sz="2400" dirty="0" smtClean="0">
                <a:solidFill>
                  <a:schemeClr val="accent6">
                    <a:lumMod val="75000"/>
                  </a:schemeClr>
                </a:solidFill>
                <a:latin typeface="Andalus" pitchFamily="18" charset="-78"/>
                <a:cs typeface="Andalus" pitchFamily="18" charset="-78"/>
              </a:rPr>
              <a:t>The class width should be an odd number (Suggested by </a:t>
            </a:r>
            <a:r>
              <a:rPr lang="en-US" sz="2400" dirty="0" err="1" smtClean="0">
                <a:solidFill>
                  <a:schemeClr val="accent6">
                    <a:lumMod val="75000"/>
                  </a:schemeClr>
                </a:solidFill>
                <a:latin typeface="Andalus" pitchFamily="18" charset="-78"/>
                <a:cs typeface="Andalus" pitchFamily="18" charset="-78"/>
              </a:rPr>
              <a:t>Bluman</a:t>
            </a:r>
            <a:r>
              <a:rPr lang="en-US" sz="2400" dirty="0" smtClean="0">
                <a:solidFill>
                  <a:schemeClr val="accent6">
                    <a:lumMod val="75000"/>
                  </a:schemeClr>
                </a:solidFill>
                <a:latin typeface="Andalus" pitchFamily="18" charset="-78"/>
                <a:cs typeface="Andalus" pitchFamily="18" charset="-78"/>
              </a:rPr>
              <a:t>) </a:t>
            </a:r>
          </a:p>
          <a:p>
            <a:pPr>
              <a:lnSpc>
                <a:spcPct val="150000"/>
              </a:lnSpc>
              <a:buFont typeface="Wingdings" pitchFamily="2" charset="2"/>
              <a:buChar char="Ø"/>
            </a:pPr>
            <a:r>
              <a:rPr lang="en-US" sz="2400" dirty="0" smtClean="0">
                <a:solidFill>
                  <a:srgbClr val="002060"/>
                </a:solidFill>
                <a:latin typeface="Andalus" pitchFamily="18" charset="-78"/>
                <a:cs typeface="Andalus" pitchFamily="18" charset="-78"/>
              </a:rPr>
              <a:t>The classes must be mutually exclusive</a:t>
            </a:r>
          </a:p>
          <a:p>
            <a:pPr>
              <a:lnSpc>
                <a:spcPct val="150000"/>
              </a:lnSpc>
              <a:buFont typeface="Wingdings" pitchFamily="2" charset="2"/>
              <a:buChar char="Ø"/>
            </a:pPr>
            <a:r>
              <a:rPr lang="en-US" sz="2400" dirty="0" smtClean="0">
                <a:solidFill>
                  <a:schemeClr val="accent6">
                    <a:lumMod val="75000"/>
                  </a:schemeClr>
                </a:solidFill>
                <a:latin typeface="Andalus" pitchFamily="18" charset="-78"/>
                <a:cs typeface="Andalus" pitchFamily="18" charset="-78"/>
              </a:rPr>
              <a:t>The classes must be continuous</a:t>
            </a:r>
          </a:p>
          <a:p>
            <a:pPr>
              <a:lnSpc>
                <a:spcPct val="150000"/>
              </a:lnSpc>
              <a:buFont typeface="Wingdings" pitchFamily="2" charset="2"/>
              <a:buChar char="Ø"/>
            </a:pPr>
            <a:r>
              <a:rPr lang="en-US" sz="2400" dirty="0" smtClean="0">
                <a:solidFill>
                  <a:srgbClr val="002060"/>
                </a:solidFill>
                <a:latin typeface="Andalus" pitchFamily="18" charset="-78"/>
                <a:cs typeface="Andalus" pitchFamily="18" charset="-78"/>
              </a:rPr>
              <a:t>The classes must be able to include all data </a:t>
            </a:r>
          </a:p>
          <a:p>
            <a:pPr>
              <a:lnSpc>
                <a:spcPct val="150000"/>
              </a:lnSpc>
              <a:buFont typeface="Wingdings" pitchFamily="2" charset="2"/>
              <a:buChar char="Ø"/>
            </a:pPr>
            <a:r>
              <a:rPr lang="en-US" sz="2400" dirty="0" smtClean="0">
                <a:solidFill>
                  <a:schemeClr val="accent6">
                    <a:lumMod val="75000"/>
                  </a:schemeClr>
                </a:solidFill>
                <a:latin typeface="Andalus" pitchFamily="18" charset="-78"/>
                <a:cs typeface="Andalus" pitchFamily="18" charset="-78"/>
              </a:rPr>
              <a:t>The classes must be equal width</a:t>
            </a:r>
          </a:p>
          <a:p>
            <a:pPr>
              <a:lnSpc>
                <a:spcPct val="150000"/>
              </a:lnSpc>
              <a:buFont typeface="Wingdings" pitchFamily="2" charset="2"/>
              <a:buChar char="Ø"/>
            </a:pPr>
            <a:endParaRPr lang="en-US" sz="2400" dirty="0" smtClean="0">
              <a:solidFill>
                <a:schemeClr val="accent6">
                  <a:lumMod val="75000"/>
                </a:schemeClr>
              </a:solidFill>
              <a:latin typeface="Andalus" pitchFamily="18" charset="-78"/>
              <a:cs typeface="Andalus" pitchFamily="18" charset="-78"/>
            </a:endParaRPr>
          </a:p>
          <a:p>
            <a:pPr>
              <a:lnSpc>
                <a:spcPct val="150000"/>
              </a:lnSpc>
              <a:buFont typeface="Wingdings" pitchFamily="2" charset="2"/>
              <a:buChar char="Ø"/>
            </a:pPr>
            <a:endParaRPr lang="en-US" sz="2400" dirty="0" smtClean="0">
              <a:solidFill>
                <a:schemeClr val="accent6">
                  <a:lumMod val="75000"/>
                </a:schemeClr>
              </a:solidFill>
              <a:latin typeface="Andalus" pitchFamily="18" charset="-78"/>
              <a:cs typeface="Andalus" pitchFamily="18" charset="-78"/>
            </a:endParaRPr>
          </a:p>
          <a:p>
            <a:pPr>
              <a:lnSpc>
                <a:spcPct val="150000"/>
              </a:lnSpc>
            </a:pPr>
            <a:endParaRPr lang="en-US" sz="2800" dirty="0" smtClean="0">
              <a:solidFill>
                <a:schemeClr val="accent6">
                  <a:lumMod val="75000"/>
                </a:schemeClr>
              </a:solidFill>
              <a:latin typeface="Andalus" pitchFamily="18" charset="-78"/>
              <a:cs typeface="Andalus" pitchFamily="18" charset="-78"/>
            </a:endParaRPr>
          </a:p>
        </p:txBody>
      </p:sp>
      <p:pic>
        <p:nvPicPr>
          <p:cNvPr id="43012" name="Picture 4" descr="http://www.st-peters-yoxall.staffs.sch.uk/_files/users/2/images/96AE78F4CA0D8265DCC878A6BD47FC5A.gif"/>
          <p:cNvPicPr>
            <a:picLocks noChangeAspect="1" noChangeArrowheads="1"/>
          </p:cNvPicPr>
          <p:nvPr/>
        </p:nvPicPr>
        <p:blipFill>
          <a:blip r:embed="rId3" cstate="print"/>
          <a:srcRect/>
          <a:stretch>
            <a:fillRect/>
          </a:stretch>
        </p:blipFill>
        <p:spPr bwMode="auto">
          <a:xfrm>
            <a:off x="5562600" y="2571750"/>
            <a:ext cx="3276600" cy="4286250"/>
          </a:xfrm>
          <a:prstGeom prst="rect">
            <a:avLst/>
          </a:prstGeom>
          <a:noFill/>
        </p:spPr>
      </p:pic>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tse4.mm.bing.net/th?id=OIP.M7e9181a531d33dddda47e107d40d6b39o0&amp;pid=15.1&amp;H=100&amp;W=160&amp;P=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838200" y="228600"/>
            <a:ext cx="7696200" cy="639762"/>
          </a:xfrm>
          <a:solidFill>
            <a:schemeClr val="accent3">
              <a:lumMod val="20000"/>
              <a:lumOff val="80000"/>
            </a:schemeClr>
          </a:solidFill>
          <a:ln>
            <a:solidFill>
              <a:schemeClr val="accent3">
                <a:lumMod val="75000"/>
              </a:schemeClr>
            </a:solidFill>
          </a:ln>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r>
              <a:rPr lang="en-US" sz="3600" b="1" dirty="0" smtClean="0">
                <a:solidFill>
                  <a:srgbClr val="FF0000"/>
                </a:solidFill>
                <a:latin typeface="Andalus" pitchFamily="18" charset="-78"/>
                <a:cs typeface="Andalus" pitchFamily="18" charset="-78"/>
              </a:rPr>
              <a:t>1.3	Cumulative Frequency Distributions </a:t>
            </a:r>
            <a:endParaRPr lang="en-US" b="1" dirty="0">
              <a:solidFill>
                <a:srgbClr val="FF0000"/>
              </a:solidFill>
              <a:latin typeface="Andalus" pitchFamily="18" charset="-78"/>
              <a:cs typeface="Andalus" pitchFamily="18" charset="-78"/>
            </a:endParaRPr>
          </a:p>
        </p:txBody>
      </p:sp>
      <p:graphicFrame>
        <p:nvGraphicFramePr>
          <p:cNvPr id="4" name="Content Placeholder 3"/>
          <p:cNvGraphicFramePr>
            <a:graphicFrameLocks noGrp="1"/>
          </p:cNvGraphicFramePr>
          <p:nvPr>
            <p:ph idx="1"/>
          </p:nvPr>
        </p:nvGraphicFramePr>
        <p:xfrm>
          <a:off x="304800" y="1143000"/>
          <a:ext cx="8610600" cy="2651760"/>
        </p:xfrm>
        <a:graphic>
          <a:graphicData uri="http://schemas.openxmlformats.org/drawingml/2006/table">
            <a:tbl>
              <a:tblPr firstRow="1" bandRow="1">
                <a:tableStyleId>{69C7853C-536D-4A76-A0AE-DD22124D55A5}</a:tableStyleId>
              </a:tblPr>
              <a:tblGrid>
                <a:gridCol w="2152650"/>
                <a:gridCol w="2152650"/>
                <a:gridCol w="2152650"/>
                <a:gridCol w="2152650"/>
              </a:tblGrid>
              <a:tr h="771144">
                <a:tc>
                  <a:txBody>
                    <a:bodyPr/>
                    <a:lstStyle/>
                    <a:p>
                      <a:pPr algn="ctr"/>
                      <a:r>
                        <a:rPr lang="en-US" sz="2400" dirty="0" smtClean="0">
                          <a:latin typeface="Andalus" pitchFamily="18" charset="-78"/>
                          <a:cs typeface="Andalus" pitchFamily="18" charset="-78"/>
                        </a:rPr>
                        <a:t>Marks  </a:t>
                      </a:r>
                    </a:p>
                    <a:p>
                      <a:pPr algn="ctr"/>
                      <a:r>
                        <a:rPr lang="en-US" sz="2400" dirty="0" smtClean="0">
                          <a:latin typeface="Andalus" pitchFamily="18" charset="-78"/>
                          <a:cs typeface="Andalus" pitchFamily="18" charset="-78"/>
                        </a:rPr>
                        <a:t>( variable)</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No.</a:t>
                      </a:r>
                      <a:r>
                        <a:rPr lang="en-US" sz="2400" baseline="0" dirty="0" smtClean="0">
                          <a:latin typeface="Andalus" pitchFamily="18" charset="-78"/>
                          <a:cs typeface="Andalus" pitchFamily="18" charset="-78"/>
                        </a:rPr>
                        <a:t> of students </a:t>
                      </a:r>
                    </a:p>
                    <a:p>
                      <a:pPr algn="ctr"/>
                      <a:r>
                        <a:rPr lang="en-US" sz="2400" baseline="0" dirty="0" smtClean="0">
                          <a:latin typeface="Andalus" pitchFamily="18" charset="-78"/>
                          <a:cs typeface="Andalus" pitchFamily="18" charset="-78"/>
                        </a:rPr>
                        <a:t>(frequency)</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Less than cumulative </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More than cumulative </a:t>
                      </a:r>
                      <a:endParaRPr lang="en-US" sz="2400" b="1" dirty="0">
                        <a:solidFill>
                          <a:srgbClr val="C00000"/>
                        </a:solidFill>
                        <a:latin typeface="Andalus" pitchFamily="18" charset="-78"/>
                        <a:cs typeface="Andalus" pitchFamily="18" charset="-78"/>
                      </a:endParaRPr>
                    </a:p>
                  </a:txBody>
                  <a:tcPr/>
                </a:tc>
              </a:tr>
              <a:tr h="295656">
                <a:tc>
                  <a:txBody>
                    <a:bodyPr/>
                    <a:lstStyle/>
                    <a:p>
                      <a:pPr algn="ctr"/>
                      <a:r>
                        <a:rPr lang="en-US" sz="2400" dirty="0" smtClean="0">
                          <a:latin typeface="Andalus" pitchFamily="18" charset="-78"/>
                          <a:cs typeface="Andalus" pitchFamily="18" charset="-78"/>
                        </a:rPr>
                        <a:t>10 </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15=N</a:t>
                      </a:r>
                      <a:endParaRPr lang="en-US" sz="2400" dirty="0">
                        <a:latin typeface="Andalus" pitchFamily="18" charset="-78"/>
                        <a:cs typeface="Andalus" pitchFamily="18" charset="-78"/>
                      </a:endParaRPr>
                    </a:p>
                  </a:txBody>
                  <a:tcPr/>
                </a:tc>
              </a:tr>
              <a:tr h="356616">
                <a:tc>
                  <a:txBody>
                    <a:bodyPr/>
                    <a:lstStyle/>
                    <a:p>
                      <a:pPr algn="ctr"/>
                      <a:r>
                        <a:rPr lang="en-US" sz="2400" dirty="0" smtClean="0">
                          <a:latin typeface="Andalus" pitchFamily="18" charset="-78"/>
                          <a:cs typeface="Andalus" pitchFamily="18" charset="-78"/>
                        </a:rPr>
                        <a:t>22</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4</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12</a:t>
                      </a:r>
                      <a:endParaRPr lang="en-US" sz="2400" dirty="0">
                        <a:latin typeface="Andalus" pitchFamily="18" charset="-78"/>
                        <a:cs typeface="Andalus" pitchFamily="18" charset="-78"/>
                      </a:endParaRPr>
                    </a:p>
                  </a:txBody>
                  <a:tcPr/>
                </a:tc>
              </a:tr>
              <a:tr h="265176">
                <a:tc>
                  <a:txBody>
                    <a:bodyPr/>
                    <a:lstStyle/>
                    <a:p>
                      <a:pPr algn="ctr"/>
                      <a:r>
                        <a:rPr lang="en-US" sz="2400" dirty="0" smtClean="0">
                          <a:latin typeface="Andalus" pitchFamily="18" charset="-78"/>
                          <a:cs typeface="Andalus" pitchFamily="18" charset="-78"/>
                        </a:rPr>
                        <a:t>24</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7</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11</a:t>
                      </a:r>
                      <a:endParaRPr lang="en-US" sz="2400" dirty="0">
                        <a:latin typeface="Andalus" pitchFamily="18" charset="-78"/>
                        <a:cs typeface="Andalus" pitchFamily="18" charset="-78"/>
                      </a:endParaRPr>
                    </a:p>
                  </a:txBody>
                  <a:tcPr/>
                </a:tc>
              </a:tr>
              <a:tr h="435864">
                <a:tc>
                  <a:txBody>
                    <a:bodyPr/>
                    <a:lstStyle/>
                    <a:p>
                      <a:pPr algn="ctr"/>
                      <a:r>
                        <a:rPr lang="en-US" sz="2400" dirty="0" smtClean="0">
                          <a:latin typeface="Andalus" pitchFamily="18" charset="-78"/>
                          <a:cs typeface="Andalus" pitchFamily="18" charset="-78"/>
                        </a:rPr>
                        <a:t>35</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8</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15=N</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8</a:t>
                      </a:r>
                      <a:endParaRPr lang="en-US" sz="2400" dirty="0">
                        <a:latin typeface="Andalus" pitchFamily="18" charset="-78"/>
                        <a:cs typeface="Andalus" pitchFamily="18" charset="-78"/>
                      </a:endParaRPr>
                    </a:p>
                  </a:txBody>
                  <a:tcPr/>
                </a:tc>
              </a:tr>
            </a:tbl>
          </a:graphicData>
        </a:graphic>
      </p:graphicFrame>
      <p:graphicFrame>
        <p:nvGraphicFramePr>
          <p:cNvPr id="5" name="Content Placeholder 3"/>
          <p:cNvGraphicFramePr>
            <a:graphicFrameLocks/>
          </p:cNvGraphicFramePr>
          <p:nvPr/>
        </p:nvGraphicFramePr>
        <p:xfrm>
          <a:off x="304800" y="3962400"/>
          <a:ext cx="8610600" cy="2651760"/>
        </p:xfrm>
        <a:graphic>
          <a:graphicData uri="http://schemas.openxmlformats.org/drawingml/2006/table">
            <a:tbl>
              <a:tblPr firstRow="1" bandRow="1">
                <a:tableStyleId>{35758FB7-9AC5-4552-8A53-C91805E547FA}</a:tableStyleId>
              </a:tblPr>
              <a:tblGrid>
                <a:gridCol w="2152650"/>
                <a:gridCol w="2152650"/>
                <a:gridCol w="2152650"/>
                <a:gridCol w="2152650"/>
              </a:tblGrid>
              <a:tr h="685800">
                <a:tc>
                  <a:txBody>
                    <a:bodyPr/>
                    <a:lstStyle/>
                    <a:p>
                      <a:pPr algn="ctr"/>
                      <a:r>
                        <a:rPr lang="en-US" sz="2400" dirty="0" smtClean="0">
                          <a:latin typeface="Andalus" pitchFamily="18" charset="-78"/>
                          <a:cs typeface="Andalus" pitchFamily="18" charset="-78"/>
                        </a:rPr>
                        <a:t>Marks  </a:t>
                      </a:r>
                    </a:p>
                    <a:p>
                      <a:pPr algn="ctr"/>
                      <a:r>
                        <a:rPr lang="en-US" sz="2400" dirty="0" smtClean="0">
                          <a:latin typeface="Andalus" pitchFamily="18" charset="-78"/>
                          <a:cs typeface="Andalus" pitchFamily="18" charset="-78"/>
                        </a:rPr>
                        <a:t>( variable)</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No.</a:t>
                      </a:r>
                      <a:r>
                        <a:rPr lang="en-US" sz="2400" baseline="0" dirty="0" smtClean="0">
                          <a:latin typeface="Andalus" pitchFamily="18" charset="-78"/>
                          <a:cs typeface="Andalus" pitchFamily="18" charset="-78"/>
                        </a:rPr>
                        <a:t> of students </a:t>
                      </a:r>
                    </a:p>
                    <a:p>
                      <a:pPr algn="ctr"/>
                      <a:r>
                        <a:rPr lang="en-US" sz="2400" baseline="0" dirty="0" smtClean="0">
                          <a:latin typeface="Andalus" pitchFamily="18" charset="-78"/>
                          <a:cs typeface="Andalus" pitchFamily="18" charset="-78"/>
                        </a:rPr>
                        <a:t>(frequency)</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Less than cumulative </a:t>
                      </a:r>
                      <a:endParaRPr lang="en-US" sz="2400" b="1" dirty="0">
                        <a:solidFill>
                          <a:srgbClr val="C00000"/>
                        </a:solidFill>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More than cumulative </a:t>
                      </a:r>
                      <a:endParaRPr lang="en-US" sz="2400" b="1" dirty="0">
                        <a:solidFill>
                          <a:srgbClr val="C00000"/>
                        </a:solidFill>
                        <a:latin typeface="Andalus" pitchFamily="18" charset="-78"/>
                        <a:cs typeface="Andalus" pitchFamily="18" charset="-78"/>
                      </a:endParaRPr>
                    </a:p>
                  </a:txBody>
                  <a:tcPr/>
                </a:tc>
              </a:tr>
              <a:tr h="441960">
                <a:tc>
                  <a:txBody>
                    <a:bodyPr/>
                    <a:lstStyle/>
                    <a:p>
                      <a:pPr algn="ctr"/>
                      <a:r>
                        <a:rPr lang="en-US" sz="2400" dirty="0" smtClean="0">
                          <a:latin typeface="Andalus" pitchFamily="18" charset="-78"/>
                          <a:cs typeface="Andalus" pitchFamily="18" charset="-78"/>
                        </a:rPr>
                        <a:t>9.5-16.5</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21=N</a:t>
                      </a:r>
                      <a:endParaRPr lang="en-US" sz="2400" b="0" dirty="0">
                        <a:latin typeface="Andalus" pitchFamily="18" charset="-78"/>
                        <a:cs typeface="Andalus" pitchFamily="18" charset="-78"/>
                      </a:endParaRPr>
                    </a:p>
                  </a:txBody>
                  <a:tcPr/>
                </a:tc>
              </a:tr>
              <a:tr h="365760">
                <a:tc>
                  <a:txBody>
                    <a:bodyPr/>
                    <a:lstStyle/>
                    <a:p>
                      <a:pPr algn="ctr"/>
                      <a:r>
                        <a:rPr lang="en-US" sz="2400" dirty="0" smtClean="0">
                          <a:latin typeface="Andalus" pitchFamily="18" charset="-78"/>
                          <a:cs typeface="Andalus" pitchFamily="18" charset="-78"/>
                        </a:rPr>
                        <a:t>16.5-23.5</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4</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18</a:t>
                      </a:r>
                      <a:endParaRPr lang="en-US" sz="2400" b="0" dirty="0">
                        <a:latin typeface="Andalus" pitchFamily="18" charset="-78"/>
                        <a:cs typeface="Andalus" pitchFamily="18" charset="-78"/>
                      </a:endParaRPr>
                    </a:p>
                  </a:txBody>
                  <a:tcPr/>
                </a:tc>
              </a:tr>
              <a:tr h="365760">
                <a:tc>
                  <a:txBody>
                    <a:bodyPr/>
                    <a:lstStyle/>
                    <a:p>
                      <a:pPr algn="ctr"/>
                      <a:r>
                        <a:rPr lang="en-US" sz="2400" dirty="0" smtClean="0">
                          <a:latin typeface="Andalus" pitchFamily="18" charset="-78"/>
                          <a:cs typeface="Andalus" pitchFamily="18" charset="-78"/>
                        </a:rPr>
                        <a:t>23.5-30.5</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7</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17</a:t>
                      </a:r>
                      <a:endParaRPr lang="en-US" sz="2400" b="0" dirty="0">
                        <a:latin typeface="Andalus" pitchFamily="18" charset="-78"/>
                        <a:cs typeface="Andalus" pitchFamily="18" charset="-78"/>
                      </a:endParaRPr>
                    </a:p>
                  </a:txBody>
                  <a:tcPr/>
                </a:tc>
              </a:tr>
              <a:tr h="365760">
                <a:tc>
                  <a:txBody>
                    <a:bodyPr/>
                    <a:lstStyle/>
                    <a:p>
                      <a:pPr algn="ctr"/>
                      <a:r>
                        <a:rPr lang="en-US" sz="2400" dirty="0" smtClean="0">
                          <a:latin typeface="Andalus" pitchFamily="18" charset="-78"/>
                          <a:cs typeface="Andalus" pitchFamily="18" charset="-78"/>
                        </a:rPr>
                        <a:t>30.5- 37.5</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14</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21=N</a:t>
                      </a:r>
                      <a:endParaRPr lang="en-US" sz="2400" b="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14</a:t>
                      </a:r>
                      <a:endParaRPr lang="en-US" sz="2400" b="0" dirty="0">
                        <a:latin typeface="Andalus" pitchFamily="18" charset="-78"/>
                        <a:cs typeface="Andalus" pitchFamily="18" charset="-78"/>
                      </a:endParaRPr>
                    </a:p>
                  </a:txBody>
                  <a:tcPr/>
                </a:tc>
              </a:tr>
            </a:tbl>
          </a:graphicData>
        </a:graphic>
      </p:graphicFrame>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bigbackground.com/wp-content/uploads/2013/06/plain-purple-background-image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9" name="Double Wave 8"/>
          <p:cNvSpPr/>
          <p:nvPr/>
        </p:nvSpPr>
        <p:spPr>
          <a:xfrm>
            <a:off x="762000" y="0"/>
            <a:ext cx="7696200" cy="914400"/>
          </a:xfrm>
          <a:prstGeom prst="doubleWave">
            <a:avLst>
              <a:gd name="adj1" fmla="val 6250"/>
              <a:gd name="adj2" fmla="val -758"/>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sz="3600" dirty="0" smtClean="0">
                <a:latin typeface="Times New Roman" pitchFamily="18" charset="0"/>
                <a:cs typeface="Times New Roman" pitchFamily="18" charset="0"/>
              </a:rPr>
              <a:t>Graphs of frequency distribution </a:t>
            </a:r>
            <a:endParaRPr lang="en-US" sz="3600" b="1" dirty="0">
              <a:solidFill>
                <a:srgbClr val="FFFF00"/>
              </a:solidFill>
              <a:latin typeface="Times New Roman" pitchFamily="18" charset="0"/>
              <a:cs typeface="Times New Roman" pitchFamily="18" charset="0"/>
            </a:endParaRPr>
          </a:p>
        </p:txBody>
      </p:sp>
      <p:sp>
        <p:nvSpPr>
          <p:cNvPr id="14" name="Rectangle 3"/>
          <p:cNvSpPr txBox="1">
            <a:spLocks noChangeArrowheads="1"/>
          </p:cNvSpPr>
          <p:nvPr/>
        </p:nvSpPr>
        <p:spPr>
          <a:xfrm>
            <a:off x="381000" y="990600"/>
            <a:ext cx="8534400" cy="5638800"/>
          </a:xfrm>
          <a:prstGeom prst="rect">
            <a:avLst/>
          </a:prstGeom>
          <a:solidFill>
            <a:schemeClr val="accent4">
              <a:lumMod val="20000"/>
              <a:lumOff val="80000"/>
            </a:schemeClr>
          </a:solidFill>
        </p:spPr>
        <p:txBody>
          <a:bodyPr vert="horz" lIns="91440" tIns="45720" rIns="91440" bIns="45720" rtlCol="0">
            <a:noAutofit/>
          </a:bodyPr>
          <a:lstStyle/>
          <a:p>
            <a:pPr marL="514350" indent="-514350" algn="just">
              <a:buAutoNum type="alphaUcPeriod"/>
            </a:pPr>
            <a:r>
              <a:rPr lang="en-US" sz="2400" dirty="0" smtClean="0">
                <a:solidFill>
                  <a:srgbClr val="C00000"/>
                </a:solidFill>
                <a:latin typeface="Times New Roman" pitchFamily="18" charset="0"/>
                <a:cs typeface="Times New Roman" pitchFamily="18" charset="0"/>
              </a:rPr>
              <a:t>The Role of Graphs </a:t>
            </a:r>
          </a:p>
          <a:p>
            <a:pPr marL="514350" indent="-514350" algn="just"/>
            <a:r>
              <a:rPr lang="en-US" sz="2400" dirty="0" smtClean="0">
                <a:latin typeface="Times New Roman" pitchFamily="18" charset="0"/>
                <a:cs typeface="Times New Roman" pitchFamily="18" charset="0"/>
              </a:rPr>
              <a:t>• Presents the data in pictorial form. </a:t>
            </a:r>
          </a:p>
          <a:p>
            <a:pPr marL="514350" indent="-514350" algn="just"/>
            <a:r>
              <a:rPr lang="en-US" sz="2400" dirty="0" smtClean="0">
                <a:latin typeface="Times New Roman" pitchFamily="18" charset="0"/>
                <a:cs typeface="Times New Roman" pitchFamily="18" charset="0"/>
              </a:rPr>
              <a:t>• Attracts attention in a publication or a presentation. </a:t>
            </a:r>
          </a:p>
          <a:p>
            <a:pPr marL="514350" indent="-514350" algn="just"/>
            <a:endParaRPr lang="en-US" sz="2400" dirty="0" smtClean="0">
              <a:solidFill>
                <a:srgbClr val="C00000"/>
              </a:solidFill>
              <a:latin typeface="Times New Roman" pitchFamily="18" charset="0"/>
              <a:cs typeface="Times New Roman" pitchFamily="18" charset="0"/>
            </a:endParaRPr>
          </a:p>
          <a:p>
            <a:pPr marL="514350" indent="-514350" algn="just"/>
            <a:r>
              <a:rPr lang="en-US" sz="2400" dirty="0" smtClean="0">
                <a:solidFill>
                  <a:srgbClr val="C00000"/>
                </a:solidFill>
                <a:latin typeface="Times New Roman" pitchFamily="18" charset="0"/>
                <a:cs typeface="Times New Roman" pitchFamily="18" charset="0"/>
              </a:rPr>
              <a:t>B. Types of Graphs </a:t>
            </a:r>
          </a:p>
          <a:p>
            <a:pPr marL="514350" indent="-514350" algn="just"/>
            <a:endParaRPr lang="en-US" sz="2400" dirty="0" smtClean="0">
              <a:solidFill>
                <a:srgbClr val="C00000"/>
              </a:solidFill>
              <a:latin typeface="Times New Roman" pitchFamily="18" charset="0"/>
              <a:cs typeface="Times New Roman" pitchFamily="18" charset="0"/>
            </a:endParaRPr>
          </a:p>
          <a:p>
            <a:pPr marL="514350" indent="-514350" algn="just"/>
            <a:r>
              <a:rPr lang="en-US" sz="2400" dirty="0" smtClean="0">
                <a:solidFill>
                  <a:srgbClr val="7030A0"/>
                </a:solidFill>
                <a:latin typeface="Times New Roman" pitchFamily="18" charset="0"/>
                <a:cs typeface="Times New Roman" pitchFamily="18" charset="0"/>
              </a:rPr>
              <a:t>1.  Histogram</a:t>
            </a:r>
          </a:p>
          <a:p>
            <a:pPr marL="514350" indent="-514350" algn="just"/>
            <a:endParaRPr kumimoji="0" lang="en-US" sz="2800" b="0" i="0" u="none" strike="noStrike" kern="1200" cap="none" spc="0" normalizeH="0" baseline="0" noProof="0" dirty="0">
              <a:ln>
                <a:noFill/>
              </a:ln>
              <a:solidFill>
                <a:srgbClr val="002060"/>
              </a:solidFill>
              <a:effectLst/>
              <a:uLnTx/>
              <a:uFillTx/>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533400" y="3810000"/>
            <a:ext cx="8141996" cy="264795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lodive.com/wp-content/uploads/2012/09/plain-backgrounds/light-blue-backgrou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457200" y="0"/>
            <a:ext cx="8229600" cy="6858000"/>
          </a:xfrm>
        </p:spPr>
        <p:txBody>
          <a:bodyPr/>
          <a:lstStyle/>
          <a:p>
            <a:pPr marL="514350" indent="-514350" algn="just">
              <a:buNone/>
            </a:pPr>
            <a:r>
              <a:rPr lang="en-US" sz="2800" b="1" dirty="0" smtClean="0">
                <a:solidFill>
                  <a:schemeClr val="bg1"/>
                </a:solidFill>
                <a:latin typeface="Andalus" pitchFamily="18" charset="-78"/>
                <a:cs typeface="Andalus" pitchFamily="18" charset="-78"/>
              </a:rPr>
              <a:t>2. Frequency polygon</a:t>
            </a:r>
          </a:p>
          <a:p>
            <a:pPr marL="514350" indent="-514350" algn="just">
              <a:buNone/>
            </a:pPr>
            <a:endParaRPr lang="en-US" dirty="0" smtClean="0"/>
          </a:p>
          <a:p>
            <a:pPr marL="514350" indent="-514350" algn="just">
              <a:buNone/>
            </a:pPr>
            <a:endParaRPr lang="en-US" dirty="0" smtClean="0"/>
          </a:p>
          <a:p>
            <a:pPr marL="514350" indent="-514350" algn="just">
              <a:buNone/>
            </a:pPr>
            <a:endParaRPr lang="en-US" dirty="0" smtClean="0"/>
          </a:p>
          <a:p>
            <a:pPr marL="514350" indent="-514350" algn="just">
              <a:buNone/>
            </a:pPr>
            <a:endParaRPr lang="en-US" dirty="0" smtClean="0"/>
          </a:p>
          <a:p>
            <a:pPr marL="514350" indent="-514350" algn="just">
              <a:buNone/>
            </a:pPr>
            <a:r>
              <a:rPr lang="en-US" b="1" dirty="0" smtClean="0">
                <a:solidFill>
                  <a:schemeClr val="bg1"/>
                </a:solidFill>
                <a:latin typeface="Andalus" pitchFamily="18" charset="-78"/>
                <a:cs typeface="Andalus" pitchFamily="18" charset="-78"/>
              </a:rPr>
              <a:t>3. </a:t>
            </a:r>
            <a:r>
              <a:rPr lang="en-US" b="1" dirty="0" err="1" smtClean="0">
                <a:solidFill>
                  <a:schemeClr val="bg1"/>
                </a:solidFill>
                <a:latin typeface="Andalus" pitchFamily="18" charset="-78"/>
                <a:cs typeface="Andalus" pitchFamily="18" charset="-78"/>
              </a:rPr>
              <a:t>Ogive</a:t>
            </a:r>
            <a:endParaRPr lang="en-US" b="1" dirty="0" smtClean="0">
              <a:solidFill>
                <a:schemeClr val="bg1"/>
              </a:solidFill>
              <a:latin typeface="Andalus" pitchFamily="18" charset="-78"/>
              <a:cs typeface="Andalus" pitchFamily="18" charset="-78"/>
            </a:endParaRPr>
          </a:p>
          <a:p>
            <a:pPr marL="514350" indent="-514350" algn="just">
              <a:buNone/>
            </a:pP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609600"/>
            <a:ext cx="4191000" cy="21336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4648200" y="457200"/>
            <a:ext cx="4495800" cy="2438400"/>
          </a:xfrm>
          <a:prstGeom prst="rect">
            <a:avLst/>
          </a:prstGeom>
          <a:ln>
            <a:noFill/>
          </a:ln>
          <a:effectLst>
            <a:softEdge rad="112500"/>
          </a:effectLst>
        </p:spPr>
      </p:pic>
      <p:pic>
        <p:nvPicPr>
          <p:cNvPr id="1029" name="Picture 5"/>
          <p:cNvPicPr>
            <a:picLocks noChangeAspect="1" noChangeArrowheads="1"/>
          </p:cNvPicPr>
          <p:nvPr/>
        </p:nvPicPr>
        <p:blipFill>
          <a:blip r:embed="rId5" cstate="print"/>
          <a:srcRect/>
          <a:stretch>
            <a:fillRect/>
          </a:stretch>
        </p:blipFill>
        <p:spPr bwMode="auto">
          <a:xfrm>
            <a:off x="304800" y="3810000"/>
            <a:ext cx="4038600" cy="24384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cstate="print"/>
          <a:srcRect/>
          <a:stretch>
            <a:fillRect/>
          </a:stretch>
        </p:blipFill>
        <p:spPr bwMode="auto">
          <a:xfrm>
            <a:off x="4495800" y="3733800"/>
            <a:ext cx="4410075" cy="2667000"/>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tse2.mm.bing.net/th?id=OIP.M3c631c521d62598ef385328a79a910edH0&amp;pid=15.1&amp;H=149&amp;W=160&amp;P=0"/>
          <p:cNvPicPr>
            <a:picLocks noChangeAspect="1" noChangeArrowheads="1"/>
          </p:cNvPicPr>
          <p:nvPr/>
        </p:nvPicPr>
        <p:blipFill>
          <a:blip r:embed="rId2" cstate="print"/>
          <a:srcRect/>
          <a:stretch>
            <a:fillRect/>
          </a:stretch>
        </p:blipFill>
        <p:spPr bwMode="auto">
          <a:xfrm>
            <a:off x="0" y="-1096963"/>
            <a:ext cx="9144000" cy="7954963"/>
          </a:xfrm>
          <a:prstGeom prst="rect">
            <a:avLst/>
          </a:prstGeom>
          <a:noFill/>
        </p:spPr>
      </p:pic>
      <p:sp>
        <p:nvSpPr>
          <p:cNvPr id="19" name="Rectangle 9"/>
          <p:cNvSpPr>
            <a:spLocks noChangeArrowheads="1"/>
          </p:cNvSpPr>
          <p:nvPr/>
        </p:nvSpPr>
        <p:spPr bwMode="auto">
          <a:xfrm>
            <a:off x="762000" y="228600"/>
            <a:ext cx="7543800" cy="838200"/>
          </a:xfrm>
          <a:prstGeom prst="rect">
            <a:avLst/>
          </a:prstGeom>
          <a:solidFill>
            <a:schemeClr val="accent1">
              <a:lumMod val="20000"/>
              <a:lumOff val="80000"/>
            </a:schemeClr>
          </a:solidFill>
          <a:ln>
            <a:headEnd/>
            <a:tailEnd/>
          </a:ln>
        </p:spPr>
        <p:style>
          <a:lnRef idx="1">
            <a:schemeClr val="accent2"/>
          </a:lnRef>
          <a:fillRef idx="2">
            <a:schemeClr val="accent2"/>
          </a:fillRef>
          <a:effectRef idx="1">
            <a:schemeClr val="accent2"/>
          </a:effectRef>
          <a:fontRef idx="minor">
            <a:schemeClr val="dk1"/>
          </a:fontRef>
        </p:style>
        <p:txBody>
          <a:bodyPr anchor="b"/>
          <a:lstStyle/>
          <a:p>
            <a:pPr algn="ctr"/>
            <a:r>
              <a:rPr lang="en-US" sz="3200" dirty="0" smtClean="0">
                <a:solidFill>
                  <a:srgbClr val="FF0000"/>
                </a:solidFill>
                <a:latin typeface="Times New Roman" pitchFamily="18" charset="0"/>
                <a:cs typeface="Times New Roman" pitchFamily="18" charset="0"/>
              </a:rPr>
              <a:t>Frequency Distributions?</a:t>
            </a:r>
            <a:endParaRPr lang="en-US" sz="3200" b="1" dirty="0">
              <a:solidFill>
                <a:srgbClr val="FF0000"/>
              </a:solidFill>
              <a:latin typeface="Times New Roman" pitchFamily="18" charset="0"/>
              <a:cs typeface="Times New Roman" pitchFamily="18" charset="0"/>
            </a:endParaRPr>
          </a:p>
        </p:txBody>
      </p:sp>
      <p:sp>
        <p:nvSpPr>
          <p:cNvPr id="37" name="TextBox 36"/>
          <p:cNvSpPr txBox="1"/>
          <p:nvPr/>
        </p:nvSpPr>
        <p:spPr>
          <a:xfrm>
            <a:off x="381000" y="1676400"/>
            <a:ext cx="8458200" cy="4616648"/>
          </a:xfrm>
          <a:prstGeom prst="rect">
            <a:avLst/>
          </a:prstGeom>
          <a:solidFill>
            <a:schemeClr val="accent6">
              <a:lumMod val="20000"/>
              <a:lumOff val="80000"/>
            </a:schemeClr>
          </a:solidFill>
        </p:spPr>
        <p:txBody>
          <a:bodyPr wrap="square" rtlCol="0">
            <a:spAutoFit/>
          </a:bodyPr>
          <a:lstStyle/>
          <a:p>
            <a:pPr algn="just">
              <a:lnSpc>
                <a:spcPct val="150000"/>
              </a:lnSpc>
              <a:buBlip>
                <a:blip r:embed="rId3"/>
              </a:buBlip>
            </a:pPr>
            <a:r>
              <a:rPr lang="en-US" sz="2800" dirty="0" smtClean="0">
                <a:latin typeface="Andalus" pitchFamily="18" charset="-78"/>
                <a:cs typeface="Andalus" pitchFamily="18" charset="-78"/>
              </a:rPr>
              <a:t>To organize the data for interpretation </a:t>
            </a:r>
          </a:p>
          <a:p>
            <a:pPr algn="just">
              <a:lnSpc>
                <a:spcPct val="150000"/>
              </a:lnSpc>
              <a:buBlip>
                <a:blip r:embed="rId3"/>
              </a:buBlip>
            </a:pPr>
            <a:r>
              <a:rPr lang="en-US" sz="2800" dirty="0" smtClean="0">
                <a:latin typeface="Andalus" pitchFamily="18" charset="-78"/>
                <a:cs typeface="Andalus" pitchFamily="18" charset="-78"/>
              </a:rPr>
              <a:t>To compare different data sets</a:t>
            </a:r>
          </a:p>
          <a:p>
            <a:pPr algn="just">
              <a:lnSpc>
                <a:spcPct val="150000"/>
              </a:lnSpc>
              <a:buBlip>
                <a:blip r:embed="rId3"/>
              </a:buBlip>
            </a:pPr>
            <a:r>
              <a:rPr lang="en-US" sz="2800" dirty="0" smtClean="0">
                <a:latin typeface="Andalus" pitchFamily="18" charset="-78"/>
                <a:cs typeface="Andalus" pitchFamily="18" charset="-78"/>
              </a:rPr>
              <a:t> To simplify the computation for measures of average and speed </a:t>
            </a:r>
          </a:p>
          <a:p>
            <a:pPr algn="just">
              <a:lnSpc>
                <a:spcPct val="150000"/>
              </a:lnSpc>
              <a:buBlip>
                <a:blip r:embed="rId3"/>
              </a:buBlip>
            </a:pPr>
            <a:r>
              <a:rPr lang="en-US" sz="2800" dirty="0" smtClean="0">
                <a:latin typeface="Andalus" pitchFamily="18" charset="-78"/>
                <a:cs typeface="Andalus" pitchFamily="18" charset="-78"/>
              </a:rPr>
              <a:t>To determine the shape distribution </a:t>
            </a:r>
          </a:p>
          <a:p>
            <a:pPr algn="just">
              <a:lnSpc>
                <a:spcPct val="150000"/>
              </a:lnSpc>
              <a:buBlip>
                <a:blip r:embed="rId3"/>
              </a:buBlip>
            </a:pPr>
            <a:r>
              <a:rPr lang="en-US" sz="2800" dirty="0" smtClean="0">
                <a:latin typeface="Andalus" pitchFamily="18" charset="-78"/>
                <a:cs typeface="Andalus" pitchFamily="18" charset="-78"/>
              </a:rPr>
              <a:t>To draw charts and graphs for data</a:t>
            </a:r>
          </a:p>
          <a:p>
            <a:pPr algn="just">
              <a:lnSpc>
                <a:spcPct val="150000"/>
              </a:lnSpc>
              <a:buBlip>
                <a:blip r:embed="rId3"/>
              </a:buBlip>
            </a:pPr>
            <a:endParaRPr lang="en-US" sz="2800" dirty="0" smtClean="0">
              <a:solidFill>
                <a:srgbClr val="0070C0"/>
              </a:solidFill>
              <a:latin typeface="Andalus" pitchFamily="18" charset="-78"/>
              <a:cs typeface="Andalus" pitchFamily="18" charset="-78"/>
            </a:endParaRPr>
          </a:p>
        </p:txBody>
      </p:sp>
      <p:pic>
        <p:nvPicPr>
          <p:cNvPr id="38916" name="Picture 4" descr="http://img.ehowcdn.com/article-new/ehow/images/a05/1e/fd/construct-distribution-chart-using-classes-800x800.jpg"/>
          <p:cNvPicPr>
            <a:picLocks noChangeAspect="1" noChangeArrowheads="1"/>
          </p:cNvPicPr>
          <p:nvPr/>
        </p:nvPicPr>
        <p:blipFill>
          <a:blip r:embed="rId4" cstate="print"/>
          <a:srcRect/>
          <a:stretch>
            <a:fillRect/>
          </a:stretch>
        </p:blipFill>
        <p:spPr bwMode="auto">
          <a:xfrm>
            <a:off x="6019800" y="3733800"/>
            <a:ext cx="2743200" cy="2362200"/>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allpoper.com/images/00/33/95/13/plain-victorian_00339513.jpg"/>
          <p:cNvPicPr>
            <a:picLocks noChangeAspect="1" noChangeArrowheads="1"/>
          </p:cNvPicPr>
          <p:nvPr/>
        </p:nvPicPr>
        <p:blipFill>
          <a:blip r:embed="rId2" cstate="print"/>
          <a:srcRect/>
          <a:stretch>
            <a:fillRect/>
          </a:stretch>
        </p:blipFill>
        <p:spPr bwMode="auto">
          <a:xfrm>
            <a:off x="0" y="0"/>
            <a:ext cx="9372600" cy="6858000"/>
          </a:xfrm>
          <a:prstGeom prst="rect">
            <a:avLst/>
          </a:prstGeom>
          <a:noFill/>
        </p:spPr>
      </p:pic>
      <p:sp>
        <p:nvSpPr>
          <p:cNvPr id="3" name="Content Placeholder 2"/>
          <p:cNvSpPr>
            <a:spLocks noGrp="1"/>
          </p:cNvSpPr>
          <p:nvPr>
            <p:ph idx="1"/>
          </p:nvPr>
        </p:nvSpPr>
        <p:spPr>
          <a:xfrm>
            <a:off x="457200" y="1676400"/>
            <a:ext cx="8229600" cy="4876800"/>
          </a:xfrm>
          <a:solidFill>
            <a:schemeClr val="accent3">
              <a:lumMod val="40000"/>
              <a:lumOff val="60000"/>
            </a:schemeClr>
          </a:solidFill>
        </p:spPr>
        <p:txBody>
          <a:bodyPr>
            <a:noAutofit/>
          </a:bodyPr>
          <a:lstStyle/>
          <a:p>
            <a:pPr algn="ctr">
              <a:lnSpc>
                <a:spcPct val="150000"/>
              </a:lnSpc>
              <a:buNone/>
            </a:pPr>
            <a:r>
              <a:rPr lang="en-US" sz="2400" dirty="0" smtClean="0">
                <a:solidFill>
                  <a:srgbClr val="FF0000"/>
                </a:solidFill>
                <a:latin typeface="Andalus" pitchFamily="18" charset="-78"/>
                <a:cs typeface="Andalus" pitchFamily="18" charset="-78"/>
              </a:rPr>
              <a:t>Mathematical models</a:t>
            </a:r>
          </a:p>
          <a:p>
            <a:pPr algn="ctr">
              <a:buNone/>
            </a:pPr>
            <a:r>
              <a:rPr lang="en-US" sz="2400" dirty="0" smtClean="0">
                <a:solidFill>
                  <a:srgbClr val="002060"/>
                </a:solidFill>
                <a:latin typeface="Andalus" pitchFamily="18" charset="-78"/>
                <a:cs typeface="Andalus" pitchFamily="18" charset="-78"/>
              </a:rPr>
              <a:t>Certain hypothesis is assumed, it is some time possible to derive under mathematical models</a:t>
            </a:r>
          </a:p>
          <a:p>
            <a:pPr algn="ctr">
              <a:buNone/>
            </a:pPr>
            <a:r>
              <a:rPr lang="en-US" sz="2400" dirty="0" smtClean="0">
                <a:solidFill>
                  <a:srgbClr val="FF0000"/>
                </a:solidFill>
                <a:latin typeface="Andalus" pitchFamily="18" charset="-78"/>
                <a:cs typeface="Andalus" pitchFamily="18" charset="-78"/>
              </a:rPr>
              <a:t>OR</a:t>
            </a:r>
          </a:p>
          <a:p>
            <a:pPr algn="ctr">
              <a:buNone/>
            </a:pPr>
            <a:r>
              <a:rPr lang="en-US" sz="2400" dirty="0" smtClean="0">
                <a:solidFill>
                  <a:srgbClr val="002060"/>
                </a:solidFill>
                <a:latin typeface="Andalus" pitchFamily="18" charset="-78"/>
                <a:cs typeface="Andalus" pitchFamily="18" charset="-78"/>
              </a:rPr>
              <a:t>It is the frequency distribution of a certain events in which frequencies are obtained by mathematical computation </a:t>
            </a:r>
            <a:endParaRPr lang="en-US" sz="2400" dirty="0">
              <a:solidFill>
                <a:srgbClr val="002060"/>
              </a:solidFill>
              <a:latin typeface="Andalus" pitchFamily="18" charset="-78"/>
              <a:cs typeface="Andalus" pitchFamily="18" charset="-78"/>
            </a:endParaRPr>
          </a:p>
        </p:txBody>
      </p:sp>
      <p:sp>
        <p:nvSpPr>
          <p:cNvPr id="4" name="Down Arrow Callout 3"/>
          <p:cNvSpPr/>
          <p:nvPr/>
        </p:nvSpPr>
        <p:spPr>
          <a:xfrm>
            <a:off x="457200" y="381000"/>
            <a:ext cx="8229600" cy="1219200"/>
          </a:xfrm>
          <a:prstGeom prst="downArrow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Times New Roman" pitchFamily="18" charset="0"/>
                <a:cs typeface="Times New Roman" pitchFamily="18" charset="0"/>
              </a:rPr>
              <a:t>2. Theoretical Probability Distribution?</a:t>
            </a:r>
            <a:endParaRPr lang="en-US" sz="3200" b="1" dirty="0">
              <a:latin typeface="Times New Roman" pitchFamily="18" charset="0"/>
              <a:cs typeface="Times New Roman" pitchFamily="18" charset="0"/>
            </a:endParaRPr>
          </a:p>
        </p:txBody>
      </p:sp>
      <p:pic>
        <p:nvPicPr>
          <p:cNvPr id="37892" name="Picture 4" descr="http://nsspi.tamu.edu/media/187451/image14.jpg"/>
          <p:cNvPicPr>
            <a:picLocks noChangeAspect="1" noChangeArrowheads="1"/>
          </p:cNvPicPr>
          <p:nvPr/>
        </p:nvPicPr>
        <p:blipFill>
          <a:blip r:embed="rId3" cstate="print"/>
          <a:srcRect/>
          <a:stretch>
            <a:fillRect/>
          </a:stretch>
        </p:blipFill>
        <p:spPr bwMode="auto">
          <a:xfrm>
            <a:off x="685800" y="4419600"/>
            <a:ext cx="7772400" cy="19050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http://slodive.com/wp-content/uploads/2012/09/plain-backgrounds/plain-calm.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304800" y="1066800"/>
            <a:ext cx="8458200" cy="5562600"/>
          </a:xfrm>
          <a:solidFill>
            <a:schemeClr val="accent2">
              <a:lumMod val="20000"/>
              <a:lumOff val="80000"/>
            </a:schemeClr>
          </a:solidFill>
        </p:spPr>
        <p:txBody>
          <a:bodyPr>
            <a:noAutofit/>
          </a:bodyPr>
          <a:lstStyle/>
          <a:p>
            <a:pPr>
              <a:lnSpc>
                <a:spcPct val="150000"/>
              </a:lnSpc>
              <a:buBlip>
                <a:blip r:embed="rId3"/>
              </a:buBlip>
            </a:pPr>
            <a:r>
              <a:rPr lang="en-US" sz="2400" dirty="0" smtClean="0">
                <a:latin typeface="Andalus" pitchFamily="18" charset="-78"/>
                <a:cs typeface="Andalus" pitchFamily="18" charset="-78"/>
              </a:rPr>
              <a:t>Random variable  - X </a:t>
            </a:r>
          </a:p>
          <a:p>
            <a:pPr>
              <a:lnSpc>
                <a:spcPct val="150000"/>
              </a:lnSpc>
              <a:buBlip>
                <a:blip r:embed="rId3"/>
              </a:buBlip>
            </a:pPr>
            <a:r>
              <a:rPr lang="en-US" sz="2400" dirty="0" smtClean="0">
                <a:latin typeface="Andalus" pitchFamily="18" charset="-78"/>
                <a:cs typeface="Andalus" pitchFamily="18" charset="-78"/>
              </a:rPr>
              <a:t>Its value   - x</a:t>
            </a:r>
          </a:p>
          <a:p>
            <a:pPr>
              <a:lnSpc>
                <a:spcPct val="150000"/>
              </a:lnSpc>
              <a:buBlip>
                <a:blip r:embed="rId3"/>
              </a:buBlip>
            </a:pPr>
            <a:r>
              <a:rPr lang="en-US" sz="2400" dirty="0" smtClean="0">
                <a:latin typeface="Andalus" pitchFamily="18" charset="-78"/>
                <a:cs typeface="Andalus" pitchFamily="18" charset="-78"/>
              </a:rPr>
              <a:t>Every probability  is 0 to 1</a:t>
            </a:r>
          </a:p>
          <a:p>
            <a:pPr>
              <a:lnSpc>
                <a:spcPct val="150000"/>
              </a:lnSpc>
              <a:buBlip>
                <a:blip r:embed="rId3"/>
              </a:buBlip>
            </a:pPr>
            <a:r>
              <a:rPr lang="en-US" sz="2400" dirty="0" smtClean="0">
                <a:latin typeface="Andalus" pitchFamily="18" charset="-78"/>
                <a:cs typeface="Andalus" pitchFamily="18" charset="-78"/>
              </a:rPr>
              <a:t>Sum of all probabilities = 1</a:t>
            </a:r>
          </a:p>
          <a:p>
            <a:pPr>
              <a:lnSpc>
                <a:spcPct val="150000"/>
              </a:lnSpc>
              <a:buNone/>
            </a:pPr>
            <a:r>
              <a:rPr lang="en-US" sz="2400" dirty="0" smtClean="0">
                <a:solidFill>
                  <a:srgbClr val="FF0000"/>
                </a:solidFill>
                <a:latin typeface="Andalus" pitchFamily="18" charset="-78"/>
                <a:cs typeface="Andalus" pitchFamily="18" charset="-78"/>
              </a:rPr>
              <a:t>Example ,</a:t>
            </a:r>
          </a:p>
          <a:p>
            <a:pPr>
              <a:buBlip>
                <a:blip r:embed="rId3"/>
              </a:buBlip>
            </a:pPr>
            <a:r>
              <a:rPr lang="en-US" sz="2400" dirty="0" smtClean="0">
                <a:latin typeface="Andalus" pitchFamily="18" charset="-78"/>
                <a:cs typeface="Andalus" pitchFamily="18" charset="-78"/>
              </a:rPr>
              <a:t>X represents the random variable X.</a:t>
            </a:r>
          </a:p>
          <a:p>
            <a:pPr>
              <a:buBlip>
                <a:blip r:embed="rId3"/>
              </a:buBlip>
            </a:pPr>
            <a:r>
              <a:rPr lang="en-US" sz="2400" dirty="0" smtClean="0">
                <a:latin typeface="Andalus" pitchFamily="18" charset="-78"/>
                <a:cs typeface="Andalus" pitchFamily="18" charset="-78"/>
              </a:rPr>
              <a:t>P(X)  </a:t>
            </a:r>
          </a:p>
          <a:p>
            <a:pPr>
              <a:buBlip>
                <a:blip r:embed="rId3"/>
              </a:buBlip>
            </a:pPr>
            <a:r>
              <a:rPr lang="en-US" sz="2400" dirty="0" smtClean="0">
                <a:latin typeface="Andalus" pitchFamily="18" charset="-78"/>
                <a:cs typeface="Andalus" pitchFamily="18" charset="-78"/>
              </a:rPr>
              <a:t>P(X = x)</a:t>
            </a:r>
          </a:p>
          <a:p>
            <a:pPr>
              <a:buBlip>
                <a:blip r:embed="rId3"/>
              </a:buBlip>
            </a:pPr>
            <a:r>
              <a:rPr lang="en-US" sz="2400" dirty="0" smtClean="0">
                <a:latin typeface="Andalus" pitchFamily="18" charset="-78"/>
                <a:cs typeface="Andalus" pitchFamily="18" charset="-78"/>
              </a:rPr>
              <a:t>P(X = 1)</a:t>
            </a:r>
          </a:p>
          <a:p>
            <a:pPr algn="just">
              <a:buNone/>
            </a:pPr>
            <a:endParaRPr lang="en-US" sz="2800" dirty="0">
              <a:solidFill>
                <a:srgbClr val="002060"/>
              </a:solidFill>
              <a:latin typeface="Times New Roman" pitchFamily="18" charset="0"/>
              <a:cs typeface="Times New Roman" pitchFamily="18" charset="0"/>
            </a:endParaRPr>
          </a:p>
        </p:txBody>
      </p:sp>
      <p:sp>
        <p:nvSpPr>
          <p:cNvPr id="4" name="Down Arrow Callout 3"/>
          <p:cNvSpPr/>
          <p:nvPr/>
        </p:nvSpPr>
        <p:spPr>
          <a:xfrm>
            <a:off x="1066800" y="228600"/>
            <a:ext cx="6781800" cy="838200"/>
          </a:xfrm>
          <a:prstGeom prst="downArrow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Andalus" pitchFamily="18" charset="-78"/>
                <a:cs typeface="Andalus" pitchFamily="18" charset="-78"/>
              </a:rPr>
              <a:t>Probability Distributions</a:t>
            </a:r>
            <a:endParaRPr lang="en-US" sz="2400" b="1" dirty="0">
              <a:latin typeface="Andalus" pitchFamily="18" charset="-78"/>
              <a:cs typeface="Andalus" pitchFamily="18" charset="-78"/>
            </a:endParaRPr>
          </a:p>
        </p:txBody>
      </p:sp>
      <p:pic>
        <p:nvPicPr>
          <p:cNvPr id="36866" name="Picture 2" descr="https://goodmorningeconomics.files.wordpress.com/2008/06/price-probability-distribution.png"/>
          <p:cNvPicPr>
            <a:picLocks noChangeAspect="1" noChangeArrowheads="1"/>
          </p:cNvPicPr>
          <p:nvPr/>
        </p:nvPicPr>
        <p:blipFill>
          <a:blip r:embed="rId4" cstate="print"/>
          <a:srcRect/>
          <a:stretch>
            <a:fillRect/>
          </a:stretch>
        </p:blipFill>
        <p:spPr bwMode="auto">
          <a:xfrm>
            <a:off x="5257800" y="1371600"/>
            <a:ext cx="3341572" cy="4800600"/>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picviw.com/wp-content/uploads/2014/02/blue-plain-background.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0" y="274638"/>
            <a:ext cx="9144000" cy="715962"/>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3600" dirty="0" smtClean="0">
                <a:solidFill>
                  <a:srgbClr val="FFFF00"/>
                </a:solidFill>
                <a:latin typeface="Times New Roman" pitchFamily="18" charset="0"/>
                <a:cs typeface="Times New Roman" pitchFamily="18" charset="0"/>
              </a:rPr>
              <a:t>Cumulative Probability Distributions</a:t>
            </a:r>
            <a:endParaRPr lang="en-US" sz="3600"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486400"/>
          </a:xfrm>
        </p:spPr>
        <p:style>
          <a:lnRef idx="1">
            <a:schemeClr val="dk1"/>
          </a:lnRef>
          <a:fillRef idx="2">
            <a:schemeClr val="dk1"/>
          </a:fillRef>
          <a:effectRef idx="1">
            <a:schemeClr val="dk1"/>
          </a:effectRef>
          <a:fontRef idx="minor">
            <a:schemeClr val="dk1"/>
          </a:fontRef>
        </p:style>
        <p:txBody>
          <a:bodyPr>
            <a:normAutofit/>
          </a:bodyPr>
          <a:lstStyle/>
          <a:p>
            <a:pPr algn="just">
              <a:lnSpc>
                <a:spcPct val="150000"/>
              </a:lnSpc>
            </a:pPr>
            <a:r>
              <a:rPr lang="en-US" sz="2800" b="1" dirty="0" smtClean="0">
                <a:latin typeface="Times New Roman" pitchFamily="18" charset="0"/>
                <a:cs typeface="Times New Roman" pitchFamily="18" charset="0"/>
              </a:rPr>
              <a:t>Cumulative probability</a:t>
            </a:r>
            <a:r>
              <a:rPr lang="en-US" sz="2800" dirty="0" smtClean="0">
                <a:latin typeface="Times New Roman" pitchFamily="18" charset="0"/>
                <a:cs typeface="Times New Roman" pitchFamily="18" charset="0"/>
              </a:rPr>
              <a:t> refers to the probability that the value of a random variable falls within a specified range.</a:t>
            </a:r>
          </a:p>
          <a:p>
            <a:pPr algn="just">
              <a:lnSpc>
                <a:spcPct val="150000"/>
              </a:lnSpc>
            </a:pPr>
            <a:r>
              <a:rPr lang="en-US" sz="2000" dirty="0" smtClean="0">
                <a:latin typeface="Times New Roman" pitchFamily="18" charset="0"/>
                <a:cs typeface="Times New Roman" pitchFamily="18" charset="0"/>
              </a:rPr>
              <a:t>P(X </a:t>
            </a:r>
            <a:r>
              <a:rPr lang="en-US" sz="2000" u="sng" dirty="0" smtClean="0">
                <a:latin typeface="Times New Roman" pitchFamily="18" charset="0"/>
                <a:cs typeface="Times New Roman" pitchFamily="18" charset="0"/>
              </a:rPr>
              <a:t>&lt;</a:t>
            </a:r>
            <a:r>
              <a:rPr lang="en-US" sz="2000" dirty="0" smtClean="0">
                <a:latin typeface="Times New Roman" pitchFamily="18" charset="0"/>
                <a:cs typeface="Times New Roman" pitchFamily="18" charset="0"/>
              </a:rPr>
              <a:t> 1) = P(X = 0) + P(X = 1) = 0.25 + 0.50 = 0.75</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P(X </a:t>
            </a:r>
            <a:r>
              <a:rPr lang="en-US" sz="2000" u="sng" dirty="0" smtClean="0">
                <a:latin typeface="Times New Roman" pitchFamily="18" charset="0"/>
                <a:cs typeface="Times New Roman" pitchFamily="18" charset="0"/>
              </a:rPr>
              <a:t>&lt;</a:t>
            </a:r>
            <a:r>
              <a:rPr lang="en-US" sz="2000" dirty="0" smtClean="0">
                <a:latin typeface="Times New Roman" pitchFamily="18" charset="0"/>
                <a:cs typeface="Times New Roman" pitchFamily="18" charset="0"/>
              </a:rPr>
              <a:t> 2) = P(X = 0) + P(X = 1) +P(X=2) </a:t>
            </a:r>
          </a:p>
          <a:p>
            <a:pPr algn="just">
              <a:buNone/>
            </a:pPr>
            <a:r>
              <a:rPr lang="en-US" sz="2000" dirty="0" smtClean="0">
                <a:latin typeface="Times New Roman" pitchFamily="18" charset="0"/>
                <a:cs typeface="Times New Roman" pitchFamily="18" charset="0"/>
              </a:rPr>
              <a:t>                   = 0.25+ 0.50 + 0.25</a:t>
            </a:r>
          </a:p>
          <a:p>
            <a:pPr algn="just">
              <a:buNone/>
            </a:pPr>
            <a:r>
              <a:rPr lang="en-US" sz="2000" dirty="0" smtClean="0">
                <a:latin typeface="Times New Roman" pitchFamily="18" charset="0"/>
                <a:cs typeface="Times New Roman" pitchFamily="18" charset="0"/>
              </a:rPr>
              <a:t>                     = 1.00</a:t>
            </a:r>
          </a:p>
          <a:p>
            <a:pPr algn="just">
              <a:lnSpc>
                <a:spcPct val="150000"/>
              </a:lnSpc>
              <a:buNone/>
            </a:pPr>
            <a:endParaRPr lang="en-US" sz="2800" dirty="0" smtClean="0">
              <a:latin typeface="Times New Roman" pitchFamily="18" charset="0"/>
              <a:cs typeface="Times New Roman" pitchFamily="18" charset="0"/>
            </a:endParaRPr>
          </a:p>
          <a:p>
            <a:pPr algn="just"/>
            <a:endParaRPr lang="en-US" dirty="0"/>
          </a:p>
        </p:txBody>
      </p:sp>
      <p:pic>
        <p:nvPicPr>
          <p:cNvPr id="34820" name="Picture 4" descr="http://www.mathwave.com/img/art/prob_1.gif"/>
          <p:cNvPicPr>
            <a:picLocks noChangeAspect="1" noChangeArrowheads="1"/>
          </p:cNvPicPr>
          <p:nvPr/>
        </p:nvPicPr>
        <p:blipFill>
          <a:blip r:embed="rId3" cstate="print"/>
          <a:srcRect/>
          <a:stretch>
            <a:fillRect/>
          </a:stretch>
        </p:blipFill>
        <p:spPr bwMode="auto">
          <a:xfrm>
            <a:off x="4114800" y="4419600"/>
            <a:ext cx="4495800" cy="21336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http://4.bp.blogspot.com/-cAGOPL9skrA/T-_HfdZCiSI/AAAAAAAABZw/LsCaGf6rE1A/s1600/plain+pink+background-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457200" y="1219200"/>
            <a:ext cx="8229600" cy="5181600"/>
          </a:xfrm>
          <a:solidFill>
            <a:schemeClr val="bg2">
              <a:lumMod val="90000"/>
            </a:schemeClr>
          </a:solidFill>
        </p:spPr>
        <p:txBody>
          <a:bodyPr>
            <a:noAutofit/>
          </a:bodyPr>
          <a:lstStyle/>
          <a:p>
            <a:pPr algn="just">
              <a:buNone/>
            </a:pPr>
            <a:r>
              <a:rPr lang="en-US" b="1" dirty="0" smtClean="0">
                <a:latin typeface="Times New Roman" pitchFamily="18" charset="0"/>
                <a:cs typeface="Times New Roman" pitchFamily="18" charset="0"/>
              </a:rPr>
              <a:t>2.1 Discrete probability distributions</a:t>
            </a:r>
          </a:p>
          <a:p>
            <a:pPr algn="just">
              <a:buNone/>
            </a:pPr>
            <a:endParaRPr lang="en-US" b="1" dirty="0" smtClean="0">
              <a:latin typeface="Times New Roman" pitchFamily="18" charset="0"/>
              <a:cs typeface="Times New Roman" pitchFamily="18" charset="0"/>
            </a:endParaRPr>
          </a:p>
          <a:p>
            <a:pPr algn="just">
              <a:buNone/>
            </a:pPr>
            <a:r>
              <a:rPr lang="en-US" b="1" dirty="0" smtClean="0">
                <a:solidFill>
                  <a:srgbClr val="C00000"/>
                </a:solidFill>
                <a:latin typeface="Times New Roman" pitchFamily="18" charset="0"/>
                <a:cs typeface="Times New Roman" pitchFamily="18" charset="0"/>
              </a:rPr>
              <a:t>2.2</a:t>
            </a:r>
            <a:r>
              <a:rPr lang="en-US" dirty="0" smtClean="0">
                <a:solidFill>
                  <a:srgbClr val="C00000"/>
                </a:solidFill>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Continuous probability distributions</a:t>
            </a:r>
            <a:endParaRPr lang="en-US" dirty="0">
              <a:solidFill>
                <a:srgbClr val="C00000"/>
              </a:solidFill>
              <a:latin typeface="Times New Roman" pitchFamily="18" charset="0"/>
              <a:cs typeface="Times New Roman" pitchFamily="18" charset="0"/>
            </a:endParaRPr>
          </a:p>
        </p:txBody>
      </p:sp>
      <p:sp>
        <p:nvSpPr>
          <p:cNvPr id="4" name="Down Arrow Callout 3"/>
          <p:cNvSpPr/>
          <p:nvPr/>
        </p:nvSpPr>
        <p:spPr>
          <a:xfrm>
            <a:off x="990600" y="304800"/>
            <a:ext cx="7010400" cy="1066800"/>
          </a:xfrm>
          <a:prstGeom prst="downArrowCallou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atin typeface="Times New Roman" pitchFamily="18" charset="0"/>
                <a:cs typeface="Times New Roman" pitchFamily="18" charset="0"/>
              </a:rPr>
              <a:t>Types of Probability Distributions</a:t>
            </a:r>
            <a:endParaRPr lang="en-US" sz="3600" dirty="0">
              <a:latin typeface="Times New Roman" pitchFamily="18" charset="0"/>
              <a:cs typeface="Times New Roman" pitchFamily="18" charset="0"/>
            </a:endParaRPr>
          </a:p>
        </p:txBody>
      </p:sp>
      <p:pic>
        <p:nvPicPr>
          <p:cNvPr id="33794" name="Picture 2" descr="http://upload.wikimedia.org/wikipedia/en/thumb/6/66/EMG_Distribution_CDF.png/360px-EMG_Distribution_CDF.png"/>
          <p:cNvPicPr>
            <a:picLocks noChangeAspect="1" noChangeArrowheads="1"/>
          </p:cNvPicPr>
          <p:nvPr/>
        </p:nvPicPr>
        <p:blipFill>
          <a:blip r:embed="rId4" cstate="print"/>
          <a:srcRect/>
          <a:stretch>
            <a:fillRect/>
          </a:stretch>
        </p:blipFill>
        <p:spPr bwMode="auto">
          <a:xfrm>
            <a:off x="1981200" y="3276600"/>
            <a:ext cx="5105400" cy="29718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2" name="Picture 4" descr="http://tse4.mm.bing.net/th?id=OIP.M4faf4a5aa114e1b8666b7aaaf3958972o0&amp;pid=15.1&amp;H=101&amp;W=160&amp;P=0"/>
          <p:cNvPicPr>
            <a:picLocks noChangeAspect="1" noChangeArrowheads="1"/>
          </p:cNvPicPr>
          <p:nvPr/>
        </p:nvPicPr>
        <p:blipFill>
          <a:blip r:embed="rId2" cstate="print"/>
          <a:srcRect/>
          <a:stretch>
            <a:fillRect/>
          </a:stretch>
        </p:blipFill>
        <p:spPr bwMode="auto">
          <a:xfrm>
            <a:off x="0" y="0"/>
            <a:ext cx="9096375" cy="6858000"/>
          </a:xfrm>
          <a:prstGeom prst="rect">
            <a:avLst/>
          </a:prstGeom>
          <a:noFill/>
        </p:spPr>
      </p:pic>
      <p:sp>
        <p:nvSpPr>
          <p:cNvPr id="2" name="Title 1"/>
          <p:cNvSpPr>
            <a:spLocks noGrp="1"/>
          </p:cNvSpPr>
          <p:nvPr>
            <p:ph type="title"/>
          </p:nvPr>
        </p:nvSpPr>
        <p:spPr>
          <a:xfrm>
            <a:off x="609600" y="381000"/>
            <a:ext cx="8077200" cy="838200"/>
          </a:xfrm>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solidFill>
                  <a:schemeClr val="tx1"/>
                </a:solidFill>
                <a:latin typeface="Times New Roman" pitchFamily="18" charset="0"/>
                <a:cs typeface="Times New Roman" pitchFamily="18" charset="0"/>
              </a:rPr>
              <a:t> </a:t>
            </a:r>
            <a:r>
              <a:rPr lang="en-US" sz="4000" b="1" dirty="0" smtClean="0">
                <a:solidFill>
                  <a:srgbClr val="FF0066"/>
                </a:solidFill>
                <a:latin typeface="Times New Roman" pitchFamily="18" charset="0"/>
                <a:cs typeface="Times New Roman" pitchFamily="18" charset="0"/>
              </a:rPr>
              <a:t>Discrete Probability Distributions</a:t>
            </a:r>
            <a:endParaRPr lang="en-US" sz="4000" dirty="0">
              <a:solidFill>
                <a:srgbClr val="FF0066"/>
              </a:solidFill>
              <a:latin typeface="Times New Roman" pitchFamily="18" charset="0"/>
              <a:cs typeface="Times New Roman" pitchFamily="18" charset="0"/>
            </a:endParaRPr>
          </a:p>
        </p:txBody>
      </p:sp>
      <p:sp>
        <p:nvSpPr>
          <p:cNvPr id="3" name="Content Placeholder 2"/>
          <p:cNvSpPr>
            <a:spLocks noGrp="1"/>
          </p:cNvSpPr>
          <p:nvPr>
            <p:ph idx="1"/>
          </p:nvPr>
        </p:nvSpPr>
        <p:spPr>
          <a:solidFill>
            <a:schemeClr val="bg2">
              <a:lumMod val="90000"/>
            </a:schemeClr>
          </a:solidFill>
        </p:spPr>
        <p:txBody>
          <a:bodyPr/>
          <a:lstStyle/>
          <a:p>
            <a:pPr>
              <a:lnSpc>
                <a:spcPct val="150000"/>
              </a:lnSpc>
              <a:buNone/>
            </a:pPr>
            <a:r>
              <a:rPr lang="en-US" b="1" dirty="0" smtClean="0">
                <a:solidFill>
                  <a:srgbClr val="00B0F0"/>
                </a:solidFill>
                <a:latin typeface="Times New Roman" pitchFamily="18" charset="0"/>
                <a:cs typeface="Times New Roman" pitchFamily="18" charset="0"/>
              </a:rPr>
              <a:t>a. Binomial Distribution</a:t>
            </a:r>
          </a:p>
          <a:p>
            <a:pPr>
              <a:lnSpc>
                <a:spcPct val="150000"/>
              </a:lnSpc>
              <a:buNone/>
            </a:pPr>
            <a:endParaRPr lang="en-US" b="1" dirty="0" smtClean="0">
              <a:solidFill>
                <a:srgbClr val="C00000"/>
              </a:solidFill>
              <a:latin typeface="Times New Roman" pitchFamily="18" charset="0"/>
              <a:cs typeface="Times New Roman" pitchFamily="18" charset="0"/>
            </a:endParaRPr>
          </a:p>
          <a:p>
            <a:pPr>
              <a:lnSpc>
                <a:spcPct val="150000"/>
              </a:lnSpc>
              <a:buNone/>
            </a:pPr>
            <a:r>
              <a:rPr lang="en-US" b="1" dirty="0" smtClean="0">
                <a:solidFill>
                  <a:srgbClr val="C00000"/>
                </a:solidFill>
                <a:latin typeface="Times New Roman" pitchFamily="18" charset="0"/>
                <a:cs typeface="Times New Roman" pitchFamily="18" charset="0"/>
              </a:rPr>
              <a:t>b. Poisson Distribution</a:t>
            </a:r>
          </a:p>
          <a:p>
            <a:pPr>
              <a:lnSpc>
                <a:spcPct val="150000"/>
              </a:lnSpc>
              <a:buNone/>
            </a:pPr>
            <a:endParaRPr lang="en-US" dirty="0" smtClean="0">
              <a:solidFill>
                <a:srgbClr val="C00000"/>
              </a:solidFill>
              <a:latin typeface="Times New Roman" pitchFamily="18" charset="0"/>
              <a:cs typeface="Times New Roman" pitchFamily="18" charset="0"/>
            </a:endParaRPr>
          </a:p>
          <a:p>
            <a:endParaRPr lang="en-US" dirty="0"/>
          </a:p>
        </p:txBody>
      </p:sp>
      <p:pic>
        <p:nvPicPr>
          <p:cNvPr id="32770" name="Picture 2" descr="http://earthquake.usgs.gov/learn/glossary/images/POISSON.GIF"/>
          <p:cNvPicPr>
            <a:picLocks noChangeAspect="1" noChangeArrowheads="1"/>
          </p:cNvPicPr>
          <p:nvPr/>
        </p:nvPicPr>
        <p:blipFill>
          <a:blip r:embed="rId3" cstate="print"/>
          <a:srcRect/>
          <a:stretch>
            <a:fillRect/>
          </a:stretch>
        </p:blipFill>
        <p:spPr bwMode="auto">
          <a:xfrm>
            <a:off x="4724400" y="2514600"/>
            <a:ext cx="3733800" cy="3429000"/>
          </a:xfrm>
          <a:prstGeom prst="rect">
            <a:avLst/>
          </a:prstGeom>
          <a:noFill/>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http://slodive.com/wp-content/uploads/2012/09/plain-backgrounds/pearl-plain-pape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Content Placeholder 2"/>
          <p:cNvSpPr txBox="1">
            <a:spLocks/>
          </p:cNvSpPr>
          <p:nvPr/>
        </p:nvSpPr>
        <p:spPr>
          <a:xfrm>
            <a:off x="533400" y="1447800"/>
            <a:ext cx="8229600" cy="5105400"/>
          </a:xfrm>
          <a:prstGeom prst="rect">
            <a:avLst/>
          </a:prstGeom>
          <a:solidFill>
            <a:schemeClr val="bg2">
              <a:lumMod val="90000"/>
            </a:schemeClr>
          </a:solidFill>
        </p:spPr>
        <p:txBody>
          <a:bodyPr vert="horz" lIns="91440" tIns="45720" rIns="91440" bIns="45720" rtlCol="0">
            <a:noAutofit/>
          </a:bodyPr>
          <a:lstStyle/>
          <a:p>
            <a:pPr algn="just">
              <a:lnSpc>
                <a:spcPct val="150000"/>
              </a:lnSpc>
            </a:pPr>
            <a:r>
              <a:rPr lang="en-US" sz="2800" dirty="0" smtClean="0">
                <a:latin typeface="Andalus" pitchFamily="18" charset="-78"/>
                <a:cs typeface="Andalus" pitchFamily="18" charset="-78"/>
              </a:rPr>
              <a:t>Events / experiments carried out getting dichotomous out comes. </a:t>
            </a:r>
          </a:p>
          <a:p>
            <a:pPr algn="just">
              <a:lnSpc>
                <a:spcPct val="150000"/>
              </a:lnSpc>
              <a:buBlip>
                <a:blip r:embed="rId3"/>
              </a:buBlip>
            </a:pPr>
            <a:r>
              <a:rPr lang="en-US" sz="2400" dirty="0" smtClean="0">
                <a:latin typeface="Andalus" pitchFamily="18" charset="-78"/>
                <a:cs typeface="Andalus" pitchFamily="18" charset="-78"/>
              </a:rPr>
              <a:t>It was developed - </a:t>
            </a:r>
            <a:r>
              <a:rPr lang="en-US" sz="2400" dirty="0" smtClean="0">
                <a:solidFill>
                  <a:srgbClr val="C00000"/>
                </a:solidFill>
                <a:latin typeface="Andalus" pitchFamily="18" charset="-78"/>
                <a:cs typeface="Andalus" pitchFamily="18" charset="-78"/>
              </a:rPr>
              <a:t>James Bernoulli </a:t>
            </a:r>
          </a:p>
          <a:p>
            <a:pPr algn="just">
              <a:lnSpc>
                <a:spcPct val="150000"/>
              </a:lnSpc>
              <a:buBlip>
                <a:blip r:embed="rId3"/>
              </a:buBlip>
            </a:pPr>
            <a:r>
              <a:rPr lang="en-US" sz="2400" dirty="0" smtClean="0">
                <a:latin typeface="Andalus" pitchFamily="18" charset="-78"/>
                <a:cs typeface="Andalus" pitchFamily="18" charset="-78"/>
              </a:rPr>
              <a:t>Determined by two parameters </a:t>
            </a:r>
          </a:p>
          <a:p>
            <a:pPr algn="just">
              <a:lnSpc>
                <a:spcPct val="150000"/>
              </a:lnSpc>
              <a:buBlip>
                <a:blip r:embed="rId3"/>
              </a:buBlip>
            </a:pPr>
            <a:r>
              <a:rPr lang="en-US" sz="2400" dirty="0" smtClean="0">
                <a:latin typeface="Andalus" pitchFamily="18" charset="-78"/>
                <a:cs typeface="Andalus" pitchFamily="18" charset="-78"/>
              </a:rPr>
              <a:t>Mean- </a:t>
            </a:r>
            <a:r>
              <a:rPr lang="en-US" sz="2400" dirty="0" err="1" smtClean="0">
                <a:latin typeface="Andalus" pitchFamily="18" charset="-78"/>
                <a:cs typeface="Andalus" pitchFamily="18" charset="-78"/>
              </a:rPr>
              <a:t>np</a:t>
            </a:r>
            <a:endParaRPr lang="en-US" sz="2400" dirty="0" smtClean="0">
              <a:latin typeface="Andalus" pitchFamily="18" charset="-78"/>
              <a:cs typeface="Andalus" pitchFamily="18" charset="-78"/>
            </a:endParaRPr>
          </a:p>
          <a:p>
            <a:pPr algn="just">
              <a:lnSpc>
                <a:spcPct val="150000"/>
              </a:lnSpc>
              <a:buBlip>
                <a:blip r:embed="rId3"/>
              </a:buBlip>
            </a:pPr>
            <a:r>
              <a:rPr lang="en-US" sz="2400" dirty="0" smtClean="0">
                <a:latin typeface="Andalus" pitchFamily="18" charset="-78"/>
                <a:cs typeface="Andalus" pitchFamily="18" charset="-78"/>
              </a:rPr>
              <a:t>Variance – </a:t>
            </a:r>
            <a:r>
              <a:rPr lang="en-US" sz="2400" dirty="0" err="1" smtClean="0">
                <a:latin typeface="Andalus" pitchFamily="18" charset="-78"/>
                <a:cs typeface="Andalus" pitchFamily="18" charset="-78"/>
              </a:rPr>
              <a:t>npq</a:t>
            </a:r>
            <a:endParaRPr lang="en-US" sz="2400" dirty="0" smtClean="0">
              <a:latin typeface="Andalus" pitchFamily="18" charset="-78"/>
              <a:cs typeface="Andalus" pitchFamily="18" charset="-78"/>
            </a:endParaRPr>
          </a:p>
          <a:p>
            <a:pPr algn="just">
              <a:lnSpc>
                <a:spcPct val="150000"/>
              </a:lnSpc>
              <a:buBlip>
                <a:blip r:embed="rId3"/>
              </a:buBlip>
            </a:pPr>
            <a:r>
              <a:rPr lang="en-US" sz="2400" dirty="0" smtClean="0">
                <a:latin typeface="Andalus" pitchFamily="18" charset="-78"/>
                <a:cs typeface="Andalus" pitchFamily="18" charset="-78"/>
              </a:rPr>
              <a:t>Mean&gt;variance</a:t>
            </a:r>
          </a:p>
          <a:p>
            <a:pPr algn="just"/>
            <a:endParaRPr lang="en-US" sz="2800" dirty="0" smtClean="0">
              <a:latin typeface="Times New Roman" pitchFamily="18" charset="0"/>
              <a:cs typeface="Times New Roman" pitchFamily="18" charset="0"/>
            </a:endParaRPr>
          </a:p>
          <a:p>
            <a:pPr algn="just"/>
            <a:endParaRPr lang="en-US" sz="2800" b="1" dirty="0" smtClean="0">
              <a:latin typeface="Times New Roman" pitchFamily="18" charset="0"/>
              <a:cs typeface="Times New Roman" pitchFamily="18" charset="0"/>
            </a:endParaRPr>
          </a:p>
          <a:p>
            <a:pPr algn="just"/>
            <a:endParaRPr lang="en-US" sz="2800" b="1" dirty="0" smtClean="0">
              <a:solidFill>
                <a:srgbClr val="C00000"/>
              </a:solidFill>
              <a:latin typeface="Times New Roman" pitchFamily="18" charset="0"/>
              <a:cs typeface="Times New Roman" pitchFamily="18" charset="0"/>
            </a:endParaRPr>
          </a:p>
          <a:p>
            <a:pPr algn="just"/>
            <a:endParaRPr lang="en-US" sz="2800" b="1" dirty="0" smtClean="0">
              <a:solidFill>
                <a:srgbClr val="C00000"/>
              </a:solidFill>
              <a:latin typeface="Times New Roman" pitchFamily="18" charset="0"/>
              <a:cs typeface="Times New Roman" pitchFamily="18" charset="0"/>
            </a:endParaRPr>
          </a:p>
          <a:p>
            <a:pPr algn="just"/>
            <a:endParaRPr lang="en-US" sz="2800" b="1" dirty="0" smtClean="0">
              <a:solidFill>
                <a:srgbClr val="7030A0"/>
              </a:solidFill>
              <a:latin typeface="Times New Roman" pitchFamily="18" charset="0"/>
              <a:cs typeface="Times New Roman" pitchFamily="18" charset="0"/>
            </a:endParaRPr>
          </a:p>
          <a:p>
            <a:pPr lvl="0" algn="just"/>
            <a:endParaRPr lang="en-US" sz="2800" b="1" dirty="0" smtClean="0">
              <a:solidFill>
                <a:srgbClr val="0070C0"/>
              </a:solidFill>
              <a:latin typeface="Times New Roman" pitchFamily="18" charset="0"/>
              <a:cs typeface="Times New Roman" pitchFamily="18" charset="0"/>
            </a:endParaRPr>
          </a:p>
          <a:p>
            <a:pPr algn="just"/>
            <a:endParaRPr lang="en-US" sz="2800" b="1" dirty="0" smtClean="0">
              <a:solidFill>
                <a:srgbClr val="FF0066"/>
              </a:solidFill>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tabLst/>
              <a:defRPr/>
            </a:pPr>
            <a:endParaRPr lang="en-US" sz="2800" dirty="0" smtClean="0">
              <a:solidFill>
                <a:srgbClr val="002060"/>
              </a:solidFill>
              <a:latin typeface="Times New Roman" pitchFamily="18" charset="0"/>
              <a:cs typeface="Times New Roman" pitchFamily="18" charset="0"/>
            </a:endParaRPr>
          </a:p>
        </p:txBody>
      </p:sp>
      <p:sp>
        <p:nvSpPr>
          <p:cNvPr id="11" name="Down Arrow Callout 10"/>
          <p:cNvSpPr/>
          <p:nvPr/>
        </p:nvSpPr>
        <p:spPr>
          <a:xfrm>
            <a:off x="762000" y="381000"/>
            <a:ext cx="7543800" cy="914400"/>
          </a:xfrm>
          <a:prstGeom prst="downArrowCallou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4000" dirty="0" smtClean="0">
                <a:latin typeface="Andalus" pitchFamily="18" charset="-78"/>
                <a:cs typeface="Andalus" pitchFamily="18" charset="-78"/>
              </a:rPr>
              <a:t>a. Binomial Distribution</a:t>
            </a:r>
          </a:p>
        </p:txBody>
      </p:sp>
      <p:pic>
        <p:nvPicPr>
          <p:cNvPr id="31746" name="Picture 2" descr="http://mathophilia.com/wp-content/uploads/2013/11/BinomialNormal.png"/>
          <p:cNvPicPr>
            <a:picLocks noChangeAspect="1" noChangeArrowheads="1"/>
          </p:cNvPicPr>
          <p:nvPr/>
        </p:nvPicPr>
        <p:blipFill>
          <a:blip r:embed="rId4" cstate="print"/>
          <a:srcRect/>
          <a:stretch>
            <a:fillRect/>
          </a:stretch>
        </p:blipFill>
        <p:spPr bwMode="auto">
          <a:xfrm>
            <a:off x="4572000" y="3352800"/>
            <a:ext cx="3962400" cy="29718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3.bp.blogspot.com/-zbCTy6xCZ3M/U921DsaRcZI/AAAAAAAAAmE/sxw8j9Jo6v4/s1600/4_8_wallpaper_plain.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990600" y="381000"/>
            <a:ext cx="6781800" cy="715962"/>
          </a:xfrm>
          <a:solidFill>
            <a:schemeClr val="accent3">
              <a:lumMod val="60000"/>
              <a:lumOff val="40000"/>
            </a:schemeClr>
          </a:solidFill>
        </p:spPr>
        <p:style>
          <a:lnRef idx="2">
            <a:schemeClr val="dk1">
              <a:shade val="50000"/>
            </a:schemeClr>
          </a:lnRef>
          <a:fillRef idx="1">
            <a:schemeClr val="dk1"/>
          </a:fillRef>
          <a:effectRef idx="0">
            <a:schemeClr val="dk1"/>
          </a:effectRef>
          <a:fontRef idx="minor">
            <a:schemeClr val="lt1"/>
          </a:fontRef>
        </p:style>
        <p:txBody>
          <a:bodyPr>
            <a:noAutofit/>
          </a:bodyPr>
          <a:lstStyle/>
          <a:p>
            <a:r>
              <a:rPr lang="en-US" sz="4800" dirty="0" smtClean="0">
                <a:solidFill>
                  <a:schemeClr val="tx1"/>
                </a:solidFill>
                <a:latin typeface="Andalus" pitchFamily="18" charset="-78"/>
                <a:cs typeface="Andalus" pitchFamily="18" charset="-78"/>
              </a:rPr>
              <a:t>Definition </a:t>
            </a:r>
            <a:endParaRPr lang="en-US" sz="4800" dirty="0">
              <a:solidFill>
                <a:schemeClr val="tx1"/>
              </a:solidFill>
              <a:latin typeface="Andalus" pitchFamily="18" charset="-78"/>
              <a:cs typeface="Andalus" pitchFamily="18" charset="-78"/>
            </a:endParaRPr>
          </a:p>
        </p:txBody>
      </p:sp>
      <p:sp>
        <p:nvSpPr>
          <p:cNvPr id="3" name="Content Placeholder 2"/>
          <p:cNvSpPr>
            <a:spLocks noGrp="1"/>
          </p:cNvSpPr>
          <p:nvPr>
            <p:ph idx="1"/>
          </p:nvPr>
        </p:nvSpPr>
        <p:spPr>
          <a:xfrm>
            <a:off x="228600" y="1219201"/>
            <a:ext cx="8610600" cy="4876800"/>
          </a:xfrm>
          <a:solidFill>
            <a:schemeClr val="accent5">
              <a:lumMod val="40000"/>
              <a:lumOff val="60000"/>
            </a:schemeClr>
          </a:solidFill>
        </p:spPr>
        <p:txBody>
          <a:bodyPr>
            <a:normAutofit fontScale="92500" lnSpcReduction="10000"/>
          </a:bodyPr>
          <a:lstStyle/>
          <a:p>
            <a:pPr>
              <a:buNone/>
            </a:pPr>
            <a:r>
              <a:rPr lang="pt-BR" dirty="0" smtClean="0"/>
              <a:t>  </a:t>
            </a:r>
            <a:endParaRPr lang="pt-BR" baseline="30000" dirty="0" smtClean="0"/>
          </a:p>
          <a:p>
            <a:pPr>
              <a:lnSpc>
                <a:spcPct val="110000"/>
              </a:lnSpc>
              <a:buNone/>
            </a:pPr>
            <a:r>
              <a:rPr lang="en-US" i="1" dirty="0" smtClean="0">
                <a:latin typeface="Times New Roman" pitchFamily="18" charset="0"/>
                <a:cs typeface="Times New Roman" pitchFamily="18" charset="0"/>
              </a:rPr>
              <a:t>             </a:t>
            </a:r>
          </a:p>
          <a:p>
            <a:pPr>
              <a:lnSpc>
                <a:spcPct val="110000"/>
              </a:lnSpc>
              <a:buNone/>
            </a:pPr>
            <a:r>
              <a:rPr lang="en-US" i="1" dirty="0" smtClean="0">
                <a:latin typeface="Times New Roman" pitchFamily="18" charset="0"/>
                <a:cs typeface="Times New Roman" pitchFamily="18" charset="0"/>
              </a:rPr>
              <a:t>     </a:t>
            </a:r>
            <a:r>
              <a:rPr lang="en-US" i="1" dirty="0" smtClean="0">
                <a:latin typeface="Andalus" pitchFamily="18" charset="-78"/>
                <a:cs typeface="Andalus" pitchFamily="18" charset="-78"/>
              </a:rPr>
              <a:t>Where:        </a:t>
            </a:r>
          </a:p>
          <a:p>
            <a:pPr>
              <a:lnSpc>
                <a:spcPct val="110000"/>
              </a:lnSpc>
              <a:buNone/>
            </a:pPr>
            <a:r>
              <a:rPr lang="en-US" i="1" dirty="0" smtClean="0">
                <a:latin typeface="Andalus" pitchFamily="18" charset="-78"/>
                <a:cs typeface="Andalus" pitchFamily="18" charset="-78"/>
              </a:rPr>
              <a:t>         </a:t>
            </a:r>
            <a:r>
              <a:rPr lang="en-US" sz="3000" i="1" dirty="0" smtClean="0">
                <a:latin typeface="Andalus" pitchFamily="18" charset="-78"/>
                <a:cs typeface="Andalus" pitchFamily="18" charset="-78"/>
              </a:rPr>
              <a:t>    x</a:t>
            </a:r>
            <a:r>
              <a:rPr lang="en-US" sz="3000" dirty="0" smtClean="0">
                <a:latin typeface="Andalus" pitchFamily="18" charset="-78"/>
                <a:cs typeface="Andalus" pitchFamily="18" charset="-78"/>
              </a:rPr>
              <a:t>: number of successes in trail</a:t>
            </a:r>
          </a:p>
          <a:p>
            <a:pPr>
              <a:lnSpc>
                <a:spcPct val="110000"/>
              </a:lnSpc>
              <a:buNone/>
            </a:pPr>
            <a:r>
              <a:rPr lang="en-US" sz="3000" i="1" dirty="0" smtClean="0">
                <a:latin typeface="Andalus" pitchFamily="18" charset="-78"/>
                <a:cs typeface="Andalus" pitchFamily="18" charset="-78"/>
              </a:rPr>
              <a:t>             n</a:t>
            </a:r>
            <a:r>
              <a:rPr lang="en-US" sz="3000" dirty="0" smtClean="0">
                <a:latin typeface="Andalus" pitchFamily="18" charset="-78"/>
                <a:cs typeface="Andalus" pitchFamily="18" charset="-78"/>
              </a:rPr>
              <a:t>: number of trials</a:t>
            </a:r>
          </a:p>
          <a:p>
            <a:pPr>
              <a:lnSpc>
                <a:spcPct val="110000"/>
              </a:lnSpc>
              <a:buNone/>
            </a:pPr>
            <a:r>
              <a:rPr lang="en-US" sz="3000" dirty="0" smtClean="0">
                <a:latin typeface="Andalus" pitchFamily="18" charset="-78"/>
                <a:cs typeface="Andalus" pitchFamily="18" charset="-78"/>
              </a:rPr>
              <a:t>             </a:t>
            </a:r>
            <a:r>
              <a:rPr lang="en-US" sz="3000" i="1" dirty="0" smtClean="0">
                <a:latin typeface="Andalus" pitchFamily="18" charset="-78"/>
                <a:cs typeface="Andalus" pitchFamily="18" charset="-78"/>
              </a:rPr>
              <a:t>n-x : </a:t>
            </a:r>
            <a:r>
              <a:rPr lang="en-US" sz="3000" dirty="0" smtClean="0">
                <a:latin typeface="Andalus" pitchFamily="18" charset="-78"/>
                <a:cs typeface="Andalus" pitchFamily="18" charset="-78"/>
              </a:rPr>
              <a:t>no. of failures in trail</a:t>
            </a:r>
          </a:p>
          <a:p>
            <a:pPr>
              <a:lnSpc>
                <a:spcPct val="110000"/>
              </a:lnSpc>
              <a:buNone/>
            </a:pPr>
            <a:r>
              <a:rPr lang="en-US" sz="3000" i="1" dirty="0" smtClean="0">
                <a:latin typeface="Andalus" pitchFamily="18" charset="-78"/>
                <a:cs typeface="Andalus" pitchFamily="18" charset="-78"/>
              </a:rPr>
              <a:t>             p</a:t>
            </a:r>
            <a:r>
              <a:rPr lang="en-US" sz="3000" dirty="0" smtClean="0">
                <a:latin typeface="Andalus" pitchFamily="18" charset="-78"/>
                <a:cs typeface="Andalus" pitchFamily="18" charset="-78"/>
              </a:rPr>
              <a:t>: probability of success</a:t>
            </a:r>
          </a:p>
          <a:p>
            <a:pPr>
              <a:lnSpc>
                <a:spcPct val="110000"/>
              </a:lnSpc>
              <a:buNone/>
            </a:pPr>
            <a:r>
              <a:rPr lang="en-US" sz="3000" i="1" dirty="0" smtClean="0">
                <a:latin typeface="Andalus" pitchFamily="18" charset="-78"/>
                <a:cs typeface="Andalus" pitchFamily="18" charset="-78"/>
              </a:rPr>
              <a:t>             q</a:t>
            </a:r>
            <a:r>
              <a:rPr lang="en-US" sz="3000" dirty="0" smtClean="0">
                <a:latin typeface="Andalus" pitchFamily="18" charset="-78"/>
                <a:cs typeface="Andalus" pitchFamily="18" charset="-78"/>
              </a:rPr>
              <a:t>: probability of failure (1 - </a:t>
            </a:r>
            <a:r>
              <a:rPr lang="en-US" sz="3000" i="1" dirty="0" smtClean="0">
                <a:latin typeface="Andalus" pitchFamily="18" charset="-78"/>
                <a:cs typeface="Andalus" pitchFamily="18" charset="-78"/>
              </a:rPr>
              <a:t>p</a:t>
            </a:r>
            <a:r>
              <a:rPr lang="en-US" sz="3000" dirty="0" smtClean="0">
                <a:latin typeface="Andalus" pitchFamily="18" charset="-78"/>
                <a:cs typeface="Andalus" pitchFamily="18" charset="-78"/>
              </a:rPr>
              <a:t>)</a:t>
            </a:r>
          </a:p>
          <a:p>
            <a:pPr>
              <a:lnSpc>
                <a:spcPct val="110000"/>
              </a:lnSpc>
              <a:buNone/>
            </a:pPr>
            <a:r>
              <a:rPr lang="pt-BR" dirty="0" smtClean="0"/>
              <a:t> </a:t>
            </a:r>
            <a:endParaRPr lang="en-US" dirty="0"/>
          </a:p>
        </p:txBody>
      </p:sp>
      <p:sp>
        <p:nvSpPr>
          <p:cNvPr id="4" name="TextBox 3"/>
          <p:cNvSpPr txBox="1"/>
          <p:nvPr/>
        </p:nvSpPr>
        <p:spPr>
          <a:xfrm>
            <a:off x="2057400" y="1447800"/>
            <a:ext cx="50292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2800" dirty="0" smtClean="0">
                <a:latin typeface="Times New Roman" pitchFamily="18" charset="0"/>
                <a:cs typeface="Times New Roman" pitchFamily="18" charset="0"/>
              </a:rPr>
              <a:t>   </a:t>
            </a:r>
            <a:r>
              <a:rPr lang="pt-BR" sz="2800" dirty="0" smtClean="0">
                <a:solidFill>
                  <a:srgbClr val="FF0066"/>
                </a:solidFill>
                <a:latin typeface="Andalus" pitchFamily="18" charset="-78"/>
                <a:cs typeface="Andalus" pitchFamily="18" charset="-78"/>
              </a:rPr>
              <a:t>BD= P(</a:t>
            </a:r>
            <a:r>
              <a:rPr lang="pt-BR" sz="2800" i="1" dirty="0" smtClean="0">
                <a:solidFill>
                  <a:srgbClr val="FF0066"/>
                </a:solidFill>
                <a:latin typeface="Andalus" pitchFamily="18" charset="-78"/>
                <a:cs typeface="Andalus" pitchFamily="18" charset="-78"/>
              </a:rPr>
              <a:t>X=x) =</a:t>
            </a:r>
            <a:r>
              <a:rPr lang="pt-BR" sz="2800" dirty="0" smtClean="0">
                <a:solidFill>
                  <a:srgbClr val="FF0066"/>
                </a:solidFill>
                <a:latin typeface="Andalus" pitchFamily="18" charset="-78"/>
                <a:cs typeface="Andalus" pitchFamily="18" charset="-78"/>
              </a:rPr>
              <a:t> </a:t>
            </a:r>
            <a:r>
              <a:rPr lang="pt-BR" sz="2800" baseline="-25000" dirty="0" smtClean="0">
                <a:solidFill>
                  <a:srgbClr val="FF0066"/>
                </a:solidFill>
                <a:latin typeface="Andalus" pitchFamily="18" charset="-78"/>
                <a:cs typeface="Andalus" pitchFamily="18" charset="-78"/>
              </a:rPr>
              <a:t>n</a:t>
            </a:r>
            <a:r>
              <a:rPr lang="pt-BR" sz="2800" dirty="0" smtClean="0">
                <a:solidFill>
                  <a:srgbClr val="FF0066"/>
                </a:solidFill>
                <a:latin typeface="Andalus" pitchFamily="18" charset="-78"/>
                <a:cs typeface="Andalus" pitchFamily="18" charset="-78"/>
              </a:rPr>
              <a:t>C</a:t>
            </a:r>
            <a:r>
              <a:rPr lang="pt-BR" sz="2800" baseline="-25000" dirty="0" smtClean="0">
                <a:solidFill>
                  <a:srgbClr val="FF0066"/>
                </a:solidFill>
                <a:latin typeface="Andalus" pitchFamily="18" charset="-78"/>
                <a:cs typeface="Andalus" pitchFamily="18" charset="-78"/>
              </a:rPr>
              <a:t>x</a:t>
            </a:r>
            <a:r>
              <a:rPr lang="pt-BR" sz="2800" dirty="0" smtClean="0">
                <a:solidFill>
                  <a:srgbClr val="FF0066"/>
                </a:solidFill>
                <a:latin typeface="Andalus" pitchFamily="18" charset="-78"/>
                <a:cs typeface="Andalus" pitchFamily="18" charset="-78"/>
              </a:rPr>
              <a:t>  p</a:t>
            </a:r>
            <a:r>
              <a:rPr lang="pt-BR" sz="2800" baseline="30000" dirty="0" smtClean="0">
                <a:solidFill>
                  <a:srgbClr val="FF0066"/>
                </a:solidFill>
                <a:latin typeface="Andalus" pitchFamily="18" charset="-78"/>
                <a:cs typeface="Andalus" pitchFamily="18" charset="-78"/>
              </a:rPr>
              <a:t>x</a:t>
            </a:r>
            <a:r>
              <a:rPr lang="pt-BR" sz="2800" dirty="0" smtClean="0">
                <a:solidFill>
                  <a:srgbClr val="FF0066"/>
                </a:solidFill>
                <a:latin typeface="Andalus" pitchFamily="18" charset="-78"/>
                <a:cs typeface="Andalus" pitchFamily="18" charset="-78"/>
              </a:rPr>
              <a:t>  (q)</a:t>
            </a:r>
            <a:r>
              <a:rPr lang="pt-BR" sz="2800" baseline="30000" dirty="0" smtClean="0">
                <a:solidFill>
                  <a:srgbClr val="FF0066"/>
                </a:solidFill>
                <a:latin typeface="Andalus" pitchFamily="18" charset="-78"/>
                <a:cs typeface="Andalus" pitchFamily="18" charset="-78"/>
              </a:rPr>
              <a:t>n – x</a:t>
            </a:r>
            <a:endParaRPr lang="en-US" sz="2800" dirty="0">
              <a:solidFill>
                <a:srgbClr val="FF0066"/>
              </a:solidFill>
              <a:latin typeface="Andalus" pitchFamily="18" charset="-78"/>
              <a:cs typeface="Andalus" pitchFamily="18" charset="-78"/>
            </a:endParaRPr>
          </a:p>
        </p:txBody>
      </p:sp>
      <p:pic>
        <p:nvPicPr>
          <p:cNvPr id="30724" name="Picture 4" descr="http://www.boost.org/doc/libs/1_41_0/libs/math/doc/sf_and_dist/graphs/binomial_pdf_2.png"/>
          <p:cNvPicPr>
            <a:picLocks noChangeAspect="1" noChangeArrowheads="1"/>
          </p:cNvPicPr>
          <p:nvPr/>
        </p:nvPicPr>
        <p:blipFill>
          <a:blip r:embed="rId3" cstate="print"/>
          <a:srcRect/>
          <a:stretch>
            <a:fillRect/>
          </a:stretch>
        </p:blipFill>
        <p:spPr bwMode="auto">
          <a:xfrm>
            <a:off x="5943600" y="3200400"/>
            <a:ext cx="2846049" cy="2667000"/>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http://www.webhund.com/RHJC/graphics/background-plain-graphic.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Content Placeholder 2"/>
          <p:cNvSpPr txBox="1">
            <a:spLocks/>
          </p:cNvSpPr>
          <p:nvPr/>
        </p:nvSpPr>
        <p:spPr>
          <a:xfrm>
            <a:off x="381000" y="990600"/>
            <a:ext cx="8763000" cy="5562600"/>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tabLst/>
              <a:defRPr/>
            </a:pPr>
            <a:endParaRPr lang="en-US" sz="2800" dirty="0" smtClean="0">
              <a:solidFill>
                <a:srgbClr val="002060"/>
              </a:solidFill>
              <a:latin typeface="Times New Roman" pitchFamily="18" charset="0"/>
              <a:cs typeface="Times New Roman" pitchFamily="18" charset="0"/>
            </a:endParaRPr>
          </a:p>
        </p:txBody>
      </p:sp>
      <p:sp>
        <p:nvSpPr>
          <p:cNvPr id="7" name="Down Arrow Callout 6"/>
          <p:cNvSpPr/>
          <p:nvPr/>
        </p:nvSpPr>
        <p:spPr>
          <a:xfrm>
            <a:off x="1752600" y="304800"/>
            <a:ext cx="4572000" cy="914400"/>
          </a:xfrm>
          <a:prstGeom prst="downArrowCallou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smtClean="0">
                <a:latin typeface="Times New Roman" pitchFamily="18" charset="0"/>
                <a:cs typeface="Times New Roman" pitchFamily="18" charset="0"/>
              </a:rPr>
              <a:t> </a:t>
            </a:r>
            <a:r>
              <a:rPr lang="en-US" sz="3600" b="1" dirty="0" smtClean="0">
                <a:latin typeface="Andalus" pitchFamily="18" charset="-78"/>
                <a:cs typeface="Andalus" pitchFamily="18" charset="-78"/>
              </a:rPr>
              <a:t>Assumptions  </a:t>
            </a:r>
          </a:p>
        </p:txBody>
      </p:sp>
      <p:sp>
        <p:nvSpPr>
          <p:cNvPr id="8" name="TextBox 7"/>
          <p:cNvSpPr txBox="1"/>
          <p:nvPr/>
        </p:nvSpPr>
        <p:spPr>
          <a:xfrm>
            <a:off x="609600" y="1447801"/>
            <a:ext cx="7924800" cy="4832092"/>
          </a:xfrm>
          <a:prstGeom prst="rect">
            <a:avLst/>
          </a:prstGeom>
          <a:solidFill>
            <a:schemeClr val="accent3">
              <a:lumMod val="60000"/>
              <a:lumOff val="40000"/>
            </a:schemeClr>
          </a:solidFill>
        </p:spPr>
        <p:txBody>
          <a:bodyPr wrap="square" rtlCol="0">
            <a:spAutoFit/>
          </a:bodyPr>
          <a:lstStyle/>
          <a:p>
            <a:pPr algn="just">
              <a:buBlip>
                <a:blip r:embed="rId3"/>
              </a:buBlip>
            </a:pPr>
            <a:r>
              <a:rPr lang="en-US" sz="2800" dirty="0" smtClean="0">
                <a:latin typeface="Andalus" pitchFamily="18" charset="-78"/>
                <a:cs typeface="Andalus" pitchFamily="18" charset="-78"/>
              </a:rPr>
              <a:t>  Out comes expected with dichotomous</a:t>
            </a:r>
          </a:p>
          <a:p>
            <a:pPr algn="just">
              <a:buBlip>
                <a:blip r:embed="rId3"/>
              </a:buBlip>
            </a:pPr>
            <a:endParaRPr lang="en-US" sz="2800" dirty="0" smtClean="0">
              <a:latin typeface="Andalus" pitchFamily="18" charset="-78"/>
              <a:cs typeface="Andalus" pitchFamily="18" charset="-78"/>
            </a:endParaRPr>
          </a:p>
          <a:p>
            <a:pPr algn="just">
              <a:buBlip>
                <a:blip r:embed="rId3"/>
              </a:buBlip>
            </a:pPr>
            <a:r>
              <a:rPr lang="en-US" sz="2800" dirty="0" smtClean="0">
                <a:latin typeface="Andalus" pitchFamily="18" charset="-78"/>
                <a:cs typeface="Andalus" pitchFamily="18" charset="-78"/>
              </a:rPr>
              <a:t>  </a:t>
            </a:r>
            <a:r>
              <a:rPr lang="en-US" sz="2800" dirty="0" smtClean="0">
                <a:solidFill>
                  <a:srgbClr val="C00000"/>
                </a:solidFill>
                <a:latin typeface="Andalus" pitchFamily="18" charset="-78"/>
                <a:cs typeface="Andalus" pitchFamily="18" charset="-78"/>
              </a:rPr>
              <a:t>No. of trails conducted should be fixed (n)</a:t>
            </a:r>
          </a:p>
          <a:p>
            <a:pPr algn="just">
              <a:buBlip>
                <a:blip r:embed="rId3"/>
              </a:buBlip>
            </a:pPr>
            <a:endParaRPr lang="en-US" sz="2800" dirty="0" smtClean="0">
              <a:latin typeface="Andalus" pitchFamily="18" charset="-78"/>
              <a:cs typeface="Andalus" pitchFamily="18" charset="-78"/>
            </a:endParaRPr>
          </a:p>
          <a:p>
            <a:pPr algn="just">
              <a:buBlip>
                <a:blip r:embed="rId3"/>
              </a:buBlip>
            </a:pPr>
            <a:r>
              <a:rPr lang="en-US" sz="2800" dirty="0" smtClean="0">
                <a:latin typeface="Andalus" pitchFamily="18" charset="-78"/>
                <a:cs typeface="Andalus" pitchFamily="18" charset="-78"/>
              </a:rPr>
              <a:t> Sum of probability of outcome (</a:t>
            </a:r>
            <a:r>
              <a:rPr lang="en-US" sz="2800" dirty="0" err="1" smtClean="0">
                <a:latin typeface="Andalus" pitchFamily="18" charset="-78"/>
                <a:cs typeface="Andalus" pitchFamily="18" charset="-78"/>
              </a:rPr>
              <a:t>p&amp;q</a:t>
            </a:r>
            <a:r>
              <a:rPr lang="en-US" sz="2800" dirty="0" smtClean="0">
                <a:latin typeface="Andalus" pitchFamily="18" charset="-78"/>
                <a:cs typeface="Andalus" pitchFamily="18" charset="-78"/>
              </a:rPr>
              <a:t>) should be =1</a:t>
            </a:r>
          </a:p>
          <a:p>
            <a:pPr algn="just">
              <a:buBlip>
                <a:blip r:embed="rId3"/>
              </a:buBlip>
            </a:pPr>
            <a:endParaRPr lang="en-US" sz="2800" dirty="0" smtClean="0">
              <a:latin typeface="Andalus" pitchFamily="18" charset="-78"/>
              <a:cs typeface="Andalus" pitchFamily="18" charset="-78"/>
            </a:endParaRPr>
          </a:p>
          <a:p>
            <a:pPr algn="just">
              <a:buBlip>
                <a:blip r:embed="rId3"/>
              </a:buBlip>
            </a:pPr>
            <a:r>
              <a:rPr lang="en-US" sz="2800" dirty="0" smtClean="0">
                <a:latin typeface="Andalus" pitchFamily="18" charset="-78"/>
                <a:cs typeface="Andalus" pitchFamily="18" charset="-78"/>
              </a:rPr>
              <a:t>  </a:t>
            </a:r>
            <a:r>
              <a:rPr lang="en-US" sz="2800" dirty="0" smtClean="0">
                <a:solidFill>
                  <a:srgbClr val="C00000"/>
                </a:solidFill>
                <a:latin typeface="Andalus" pitchFamily="18" charset="-78"/>
                <a:cs typeface="Andalus" pitchFamily="18" charset="-78"/>
              </a:rPr>
              <a:t>Trail should be independent</a:t>
            </a:r>
          </a:p>
          <a:p>
            <a:pPr algn="just">
              <a:buBlip>
                <a:blip r:embed="rId3"/>
              </a:buBlip>
            </a:pPr>
            <a:endParaRPr lang="en-US" sz="2800" dirty="0" smtClean="0">
              <a:solidFill>
                <a:srgbClr val="C00000"/>
              </a:solidFill>
              <a:latin typeface="Andalus" pitchFamily="18" charset="-78"/>
              <a:cs typeface="Andalus" pitchFamily="18" charset="-78"/>
            </a:endParaRPr>
          </a:p>
          <a:p>
            <a:pPr algn="just">
              <a:buBlip>
                <a:blip r:embed="rId3"/>
              </a:buBlip>
            </a:pPr>
            <a:r>
              <a:rPr lang="en-US" sz="2800" dirty="0" smtClean="0">
                <a:solidFill>
                  <a:srgbClr val="C00000"/>
                </a:solidFill>
                <a:latin typeface="Andalus" pitchFamily="18" charset="-78"/>
                <a:cs typeface="Andalus" pitchFamily="18" charset="-78"/>
              </a:rPr>
              <a:t> </a:t>
            </a:r>
            <a:r>
              <a:rPr lang="en-US" sz="2800" dirty="0" smtClean="0">
                <a:latin typeface="Andalus" pitchFamily="18" charset="-78"/>
                <a:cs typeface="Andalus" pitchFamily="18" charset="-78"/>
              </a:rPr>
              <a:t>Variables should be discrete</a:t>
            </a:r>
          </a:p>
          <a:p>
            <a:pPr algn="just"/>
            <a:endParaRPr lang="en-US" sz="2800" dirty="0" smtClean="0">
              <a:latin typeface="Times New Roman" pitchFamily="18" charset="0"/>
              <a:cs typeface="Times New Roman" pitchFamily="18" charset="0"/>
            </a:endParaRPr>
          </a:p>
          <a:p>
            <a:pPr algn="just">
              <a:buBlip>
                <a:blip r:embed="rId3"/>
              </a:buBlip>
            </a:pPr>
            <a:endParaRPr lang="en-US" sz="2800" dirty="0">
              <a:latin typeface="Times New Roman" pitchFamily="18" charset="0"/>
              <a:cs typeface="Times New Roman" pitchFamily="18" charset="0"/>
            </a:endParaRPr>
          </a:p>
        </p:txBody>
      </p:sp>
      <p:pic>
        <p:nvPicPr>
          <p:cNvPr id="29700" name="Picture 4" descr="http://2.bp.blogspot.com/-LfZeM1cKYsw/Uc9MGeRXlVI/AAAAAAAAACc/Xr90kpg4IzE/s640/binomial.png"/>
          <p:cNvPicPr>
            <a:picLocks noChangeAspect="1" noChangeArrowheads="1"/>
          </p:cNvPicPr>
          <p:nvPr/>
        </p:nvPicPr>
        <p:blipFill>
          <a:blip r:embed="rId4" cstate="print"/>
          <a:srcRect/>
          <a:stretch>
            <a:fillRect/>
          </a:stretch>
        </p:blipFill>
        <p:spPr bwMode="auto">
          <a:xfrm>
            <a:off x="5410200" y="3962400"/>
            <a:ext cx="2971800" cy="22098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tse1.mm.bing.net/th?id=OIP.M21dd7aefe89ce9e2813f9d6571dcf87fo0&amp;pid=15.1&amp;H=120&amp;W=160&amp;P=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914400" y="381000"/>
            <a:ext cx="7467600" cy="838200"/>
          </a:xfrm>
          <a:solidFill>
            <a:schemeClr val="accent2"/>
          </a:solidFill>
        </p:spPr>
        <p:txBody>
          <a:bodyPr>
            <a:normAutofit/>
          </a:bodyPr>
          <a:lstStyle/>
          <a:p>
            <a:r>
              <a:rPr lang="en-US" dirty="0" smtClean="0">
                <a:solidFill>
                  <a:schemeClr val="bg1"/>
                </a:solidFill>
              </a:rPr>
              <a:t>Online  BD calculator </a:t>
            </a:r>
            <a:endParaRPr lang="en-US" dirty="0">
              <a:solidFill>
                <a:schemeClr val="bg1"/>
              </a:solidFill>
            </a:endParaRPr>
          </a:p>
        </p:txBody>
      </p:sp>
      <p:pic>
        <p:nvPicPr>
          <p:cNvPr id="5122" name="Picture 2"/>
          <p:cNvPicPr>
            <a:picLocks noChangeAspect="1" noChangeArrowheads="1"/>
          </p:cNvPicPr>
          <p:nvPr/>
        </p:nvPicPr>
        <p:blipFill>
          <a:blip r:embed="rId3" cstate="print"/>
          <a:srcRect/>
          <a:stretch>
            <a:fillRect/>
          </a:stretch>
        </p:blipFill>
        <p:spPr bwMode="auto">
          <a:xfrm>
            <a:off x="457200" y="1371600"/>
            <a:ext cx="8244349" cy="52578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http://1.bp.blogspot.com/-skY21-U-YN4/Tunzb16a7hI/AAAAAAAAGoo/sHbyQ9Vd1i4/s1600/Download%2Bfree%2BPlain%2Bbackground%2Bwallpape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Content Placeholder 2"/>
          <p:cNvSpPr>
            <a:spLocks noGrp="1"/>
          </p:cNvSpPr>
          <p:nvPr>
            <p:ph idx="1"/>
          </p:nvPr>
        </p:nvSpPr>
        <p:spPr>
          <a:xfrm>
            <a:off x="457200" y="1524000"/>
            <a:ext cx="8229600" cy="5105400"/>
          </a:xfrm>
          <a:solidFill>
            <a:srgbClr val="666699"/>
          </a:solidFill>
        </p:spPr>
        <p:txBody>
          <a:bodyPr>
            <a:normAutofit/>
          </a:bodyPr>
          <a:lstStyle/>
          <a:p>
            <a:pPr>
              <a:buNone/>
            </a:pPr>
            <a:r>
              <a:rPr lang="en-US" sz="3600" dirty="0" smtClean="0">
                <a:solidFill>
                  <a:schemeClr val="bg1"/>
                </a:solidFill>
                <a:latin typeface="Andalus" pitchFamily="18" charset="-78"/>
                <a:cs typeface="Andalus" pitchFamily="18" charset="-78"/>
              </a:rPr>
              <a:t>Maize variety -6 </a:t>
            </a:r>
          </a:p>
          <a:p>
            <a:pPr>
              <a:buNone/>
            </a:pPr>
            <a:r>
              <a:rPr lang="en-US" sz="3600" dirty="0" smtClean="0">
                <a:solidFill>
                  <a:schemeClr val="bg1"/>
                </a:solidFill>
                <a:latin typeface="Andalus" pitchFamily="18" charset="-78"/>
                <a:cs typeface="Andalus" pitchFamily="18" charset="-78"/>
              </a:rPr>
              <a:t>What is the probability for adopting 3 </a:t>
            </a:r>
          </a:p>
          <a:p>
            <a:pPr>
              <a:buNone/>
            </a:pPr>
            <a:r>
              <a:rPr lang="en-US" sz="3600" dirty="0" err="1" smtClean="0">
                <a:solidFill>
                  <a:schemeClr val="bg1"/>
                </a:solidFill>
                <a:latin typeface="Andalus" pitchFamily="18" charset="-78"/>
                <a:cs typeface="Andalus" pitchFamily="18" charset="-78"/>
              </a:rPr>
              <a:t>Ans</a:t>
            </a:r>
            <a:r>
              <a:rPr lang="en-US" sz="3600" dirty="0" smtClean="0">
                <a:solidFill>
                  <a:schemeClr val="bg1"/>
                </a:solidFill>
                <a:latin typeface="Andalus" pitchFamily="18" charset="-78"/>
                <a:cs typeface="Andalus" pitchFamily="18" charset="-78"/>
              </a:rPr>
              <a:t>:</a:t>
            </a:r>
            <a:endParaRPr lang="en-US" sz="3600" dirty="0" smtClean="0">
              <a:solidFill>
                <a:schemeClr val="bg1"/>
              </a:solidFill>
              <a:latin typeface="Andalus" pitchFamily="18" charset="-78"/>
              <a:cs typeface="Andalus" pitchFamily="18" charset="-78"/>
            </a:endParaRPr>
          </a:p>
          <a:p>
            <a:pPr>
              <a:buNone/>
            </a:pPr>
            <a:r>
              <a:rPr lang="en-US" sz="3600" dirty="0" smtClean="0">
                <a:solidFill>
                  <a:schemeClr val="bg1"/>
                </a:solidFill>
                <a:latin typeface="Andalus" pitchFamily="18" charset="-78"/>
                <a:cs typeface="Andalus" pitchFamily="18" charset="-78"/>
              </a:rPr>
              <a:t>No. of trails – 6 </a:t>
            </a:r>
          </a:p>
          <a:p>
            <a:pPr>
              <a:buNone/>
            </a:pPr>
            <a:r>
              <a:rPr lang="en-US" sz="3600" dirty="0" smtClean="0">
                <a:solidFill>
                  <a:schemeClr val="bg1"/>
                </a:solidFill>
                <a:latin typeface="Andalus" pitchFamily="18" charset="-78"/>
                <a:cs typeface="Andalus" pitchFamily="18" charset="-78"/>
              </a:rPr>
              <a:t>P(x)= 3</a:t>
            </a:r>
          </a:p>
          <a:p>
            <a:pPr>
              <a:buNone/>
            </a:pPr>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Content Placeholder 2"/>
          <p:cNvSpPr txBox="1">
            <a:spLocks/>
          </p:cNvSpPr>
          <p:nvPr/>
        </p:nvSpPr>
        <p:spPr>
          <a:xfrm>
            <a:off x="457200" y="304800"/>
            <a:ext cx="8229600" cy="5135563"/>
          </a:xfrm>
          <a:prstGeom prst="rect">
            <a:avLst/>
          </a:prstGeom>
        </p:spPr>
        <p:txBody>
          <a:bodyPr vert="horz" lIns="91440" tIns="45720" rIns="91440" bIns="45720" rtlCol="0">
            <a:normAutofit/>
          </a:bodyPr>
          <a:lstStyle/>
          <a:p>
            <a:pPr marL="342900" lvl="0" indent="-342900" algn="just">
              <a:spcBef>
                <a:spcPct val="20000"/>
              </a:spcBef>
              <a:defRPr/>
            </a:pPr>
            <a:endParaRPr lang="en-US" sz="4000" b="1" dirty="0" smtClean="0">
              <a:solidFill>
                <a:srgbClr val="0070C0"/>
              </a:solidFill>
              <a:latin typeface="Times New Roman" pitchFamily="18" charset="0"/>
              <a:cs typeface="Times New Roman" pitchFamily="18" charset="0"/>
            </a:endParaRPr>
          </a:p>
        </p:txBody>
      </p:sp>
      <p:sp>
        <p:nvSpPr>
          <p:cNvPr id="6" name="Slide Number Placeholder 11"/>
          <p:cNvSpPr>
            <a:spLocks noGrp="1"/>
          </p:cNvSpPr>
          <p:nvPr>
            <p:ph type="sldNum" sz="quarter" idx="12"/>
          </p:nvPr>
        </p:nvSpPr>
        <p:spPr>
          <a:xfrm>
            <a:off x="6553200" y="6356350"/>
            <a:ext cx="2133600" cy="365125"/>
          </a:xfrm>
        </p:spPr>
        <p:txBody>
          <a:bodyPr/>
          <a:lstStyle/>
          <a:p>
            <a:pPr>
              <a:defRPr/>
            </a:pPr>
            <a:fld id="{510E5ADD-38AD-4BEF-86D4-59F63795951C}" type="slidenum">
              <a:rPr lang="en-US" smtClean="0"/>
              <a:pPr>
                <a:defRPr/>
              </a:pPr>
              <a:t>31</a:t>
            </a:fld>
            <a:endParaRPr lang="en-US"/>
          </a:p>
        </p:txBody>
      </p:sp>
      <p:sp>
        <p:nvSpPr>
          <p:cNvPr id="7" name="TextBox 6"/>
          <p:cNvSpPr txBox="1"/>
          <p:nvPr/>
        </p:nvSpPr>
        <p:spPr>
          <a:xfrm>
            <a:off x="533400" y="457200"/>
            <a:ext cx="8001000"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3600" dirty="0" smtClean="0">
                <a:latin typeface="Times New Roman" pitchFamily="18" charset="0"/>
                <a:cs typeface="Times New Roman" pitchFamily="18" charset="0"/>
              </a:rPr>
              <a:t>Application in social science research</a:t>
            </a:r>
            <a:endParaRPr lang="en-US" sz="3600" dirty="0">
              <a:latin typeface="Times New Roman" pitchFamily="18" charset="0"/>
              <a:cs typeface="Times New Roman" pitchFamily="18" charset="0"/>
            </a:endParaRPr>
          </a:p>
        </p:txBody>
      </p:sp>
      <p:pic>
        <p:nvPicPr>
          <p:cNvPr id="28676" name="Picture 4" descr="http://www.optiontradingtips.com/images/binomial-distribution.jpg"/>
          <p:cNvPicPr>
            <a:picLocks noChangeAspect="1" noChangeArrowheads="1"/>
          </p:cNvPicPr>
          <p:nvPr/>
        </p:nvPicPr>
        <p:blipFill>
          <a:blip r:embed="rId3" cstate="print"/>
          <a:srcRect/>
          <a:stretch>
            <a:fillRect/>
          </a:stretch>
        </p:blipFill>
        <p:spPr bwMode="auto">
          <a:xfrm>
            <a:off x="3810000" y="3200400"/>
            <a:ext cx="4627685" cy="32004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coolblackppt.com/wp-content/uploads/2013/08/Plain-wallpapers-and-plain-backgrounds-16-of-4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6146" name="Picture 2"/>
          <p:cNvPicPr>
            <a:picLocks noChangeAspect="1" noChangeArrowheads="1"/>
          </p:cNvPicPr>
          <p:nvPr/>
        </p:nvPicPr>
        <p:blipFill>
          <a:blip r:embed="rId3" cstate="print"/>
          <a:srcRect/>
          <a:stretch>
            <a:fillRect/>
          </a:stretch>
        </p:blipFill>
        <p:spPr bwMode="auto">
          <a:xfrm>
            <a:off x="609600" y="609600"/>
            <a:ext cx="7924800" cy="5715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http://3.bp.blogspot.com/-XZauq1eTP-A/VCLUowF7ZVI/AAAAAAAABl8/FWkzpBOcW9s/s1600/plain-wallpaper-blue-70329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Horizontal Scroll 4"/>
          <p:cNvSpPr/>
          <p:nvPr/>
        </p:nvSpPr>
        <p:spPr>
          <a:xfrm>
            <a:off x="838200" y="0"/>
            <a:ext cx="7086600" cy="762000"/>
          </a:xfrm>
          <a:prstGeom prst="horizontalScroll">
            <a:avLst/>
          </a:prstGeom>
          <a:solidFill>
            <a:schemeClr val="accent3"/>
          </a:solidFill>
        </p:spPr>
        <p:style>
          <a:lnRef idx="1">
            <a:schemeClr val="dk1"/>
          </a:lnRef>
          <a:fillRef idx="2">
            <a:schemeClr val="dk1"/>
          </a:fillRef>
          <a:effectRef idx="1">
            <a:schemeClr val="dk1"/>
          </a:effectRef>
          <a:fontRef idx="minor">
            <a:schemeClr val="dk1"/>
          </a:fontRef>
        </p:style>
        <p:txBody>
          <a:bodyPr anchor="ctr"/>
          <a:lstStyle/>
          <a:p>
            <a:pPr algn="ctr"/>
            <a:r>
              <a:rPr lang="en-US" sz="3600" b="1" dirty="0" smtClean="0">
                <a:solidFill>
                  <a:schemeClr val="bg1"/>
                </a:solidFill>
              </a:rPr>
              <a:t>b. </a:t>
            </a:r>
            <a:r>
              <a:rPr lang="en-US" sz="3600" b="1" dirty="0" smtClean="0">
                <a:solidFill>
                  <a:schemeClr val="bg1"/>
                </a:solidFill>
                <a:latin typeface="Times New Roman" pitchFamily="18" charset="0"/>
                <a:cs typeface="Times New Roman" pitchFamily="18" charset="0"/>
              </a:rPr>
              <a:t>Poisson Distribution</a:t>
            </a:r>
            <a:endParaRPr lang="en-US" sz="3600" b="1" dirty="0">
              <a:solidFill>
                <a:schemeClr val="bg1"/>
              </a:solidFill>
              <a:latin typeface="Times New Roman" pitchFamily="18" charset="0"/>
              <a:cs typeface="Times New Roman" pitchFamily="18" charset="0"/>
            </a:endParaRPr>
          </a:p>
        </p:txBody>
      </p:sp>
      <p:sp>
        <p:nvSpPr>
          <p:cNvPr id="6" name="Content Placeholder 2"/>
          <p:cNvSpPr txBox="1">
            <a:spLocks/>
          </p:cNvSpPr>
          <p:nvPr/>
        </p:nvSpPr>
        <p:spPr>
          <a:xfrm>
            <a:off x="228600" y="914400"/>
            <a:ext cx="8610600" cy="5715000"/>
          </a:xfrm>
          <a:prstGeom prst="rect">
            <a:avLst/>
          </a:prstGeom>
          <a:solidFill>
            <a:schemeClr val="accent3">
              <a:lumMod val="60000"/>
              <a:lumOff val="40000"/>
            </a:schemeClr>
          </a:solidFill>
        </p:spPr>
        <p:style>
          <a:lnRef idx="0">
            <a:scrgbClr r="0" g="0" b="0"/>
          </a:lnRef>
          <a:fillRef idx="1002">
            <a:schemeClr val="lt2"/>
          </a:fillRef>
          <a:effectRef idx="0">
            <a:scrgbClr r="0" g="0" b="0"/>
          </a:effectRef>
          <a:fontRef idx="major"/>
        </p:style>
        <p:txBody>
          <a:bodyPr vert="horz" lIns="91440" tIns="45720" rIns="91440" bIns="45720" rtlCol="0">
            <a:noAutofit/>
          </a:bodyPr>
          <a:lstStyle/>
          <a:p>
            <a:pPr algn="just">
              <a:lnSpc>
                <a:spcPct val="150000"/>
              </a:lnSpc>
            </a:pPr>
            <a:r>
              <a:rPr lang="en-US" sz="2400" dirty="0" smtClean="0">
                <a:latin typeface="Times New Roman" pitchFamily="18" charset="0"/>
                <a:cs typeface="Times New Roman" pitchFamily="18" charset="0"/>
              </a:rPr>
              <a:t>Developed – </a:t>
            </a:r>
            <a:r>
              <a:rPr lang="en-US" sz="2400" b="1" dirty="0" smtClean="0">
                <a:solidFill>
                  <a:srgbClr val="FF0066"/>
                </a:solidFill>
                <a:latin typeface="Times New Roman" pitchFamily="18" charset="0"/>
                <a:cs typeface="Times New Roman" pitchFamily="18" charset="0"/>
              </a:rPr>
              <a:t>S D Poisson</a:t>
            </a:r>
          </a:p>
          <a:p>
            <a:pPr algn="just">
              <a:lnSpc>
                <a:spcPct val="150000"/>
              </a:lnSpc>
              <a:buBlip>
                <a:blip r:embed="rId3"/>
              </a:buBlip>
            </a:pPr>
            <a:r>
              <a:rPr lang="en-US" sz="2400" dirty="0" smtClean="0">
                <a:latin typeface="Times New Roman" pitchFamily="18" charset="0"/>
                <a:cs typeface="Times New Roman" pitchFamily="18" charset="0"/>
              </a:rPr>
              <a:t>no. trails are very large (n-infinity)</a:t>
            </a:r>
          </a:p>
          <a:p>
            <a:pPr algn="just">
              <a:lnSpc>
                <a:spcPct val="150000"/>
              </a:lnSpc>
              <a:buBlip>
                <a:blip r:embed="rId3"/>
              </a:buBlip>
            </a:pPr>
            <a:r>
              <a:rPr lang="en-US" sz="2400" dirty="0" smtClean="0">
                <a:latin typeface="Times New Roman" pitchFamily="18" charset="0"/>
                <a:cs typeface="Times New Roman" pitchFamily="18" charset="0"/>
              </a:rPr>
              <a:t>It used to describe the </a:t>
            </a:r>
            <a:r>
              <a:rPr lang="en-US" sz="2400" dirty="0" err="1" smtClean="0">
                <a:latin typeface="Times New Roman" pitchFamily="18" charset="0"/>
                <a:cs typeface="Times New Roman" pitchFamily="18" charset="0"/>
              </a:rPr>
              <a:t>behaviour</a:t>
            </a:r>
            <a:r>
              <a:rPr lang="en-US" sz="2400" dirty="0" smtClean="0">
                <a:latin typeface="Times New Roman" pitchFamily="18" charset="0"/>
                <a:cs typeface="Times New Roman" pitchFamily="18" charset="0"/>
              </a:rPr>
              <a:t> of random events that occur rarely over a time / space</a:t>
            </a:r>
          </a:p>
          <a:p>
            <a:pPr algn="just">
              <a:lnSpc>
                <a:spcPct val="150000"/>
              </a:lnSpc>
            </a:pPr>
            <a:r>
              <a:rPr lang="en-US" sz="2400" b="1" u="sng" dirty="0" smtClean="0">
                <a:solidFill>
                  <a:srgbClr val="FF0066"/>
                </a:solidFill>
                <a:latin typeface="Times New Roman" pitchFamily="18" charset="0"/>
                <a:cs typeface="Times New Roman" pitchFamily="18" charset="0"/>
              </a:rPr>
              <a:t>Time </a:t>
            </a:r>
          </a:p>
          <a:p>
            <a:pPr algn="just">
              <a:lnSpc>
                <a:spcPct val="150000"/>
              </a:lnSpc>
              <a:buBlip>
                <a:blip r:embed="rId3"/>
              </a:buBlip>
            </a:pPr>
            <a:r>
              <a:rPr lang="en-US" sz="2400" dirty="0" smtClean="0">
                <a:latin typeface="Times New Roman" pitchFamily="18" charset="0"/>
                <a:cs typeface="Times New Roman" pitchFamily="18" charset="0"/>
              </a:rPr>
              <a:t> The no. of insects caught in a trap in one hour </a:t>
            </a:r>
          </a:p>
          <a:p>
            <a:pPr algn="just">
              <a:lnSpc>
                <a:spcPct val="150000"/>
              </a:lnSpc>
            </a:pPr>
            <a:r>
              <a:rPr lang="en-US" sz="2400" b="1" u="sng" dirty="0" smtClean="0">
                <a:solidFill>
                  <a:srgbClr val="FF0066"/>
                </a:solidFill>
                <a:latin typeface="Times New Roman" pitchFamily="18" charset="0"/>
                <a:cs typeface="Times New Roman" pitchFamily="18" charset="0"/>
              </a:rPr>
              <a:t>Space</a:t>
            </a:r>
          </a:p>
          <a:p>
            <a:pPr algn="just">
              <a:lnSpc>
                <a:spcPct val="150000"/>
              </a:lnSpc>
              <a:buBlip>
                <a:blip r:embed="rId3"/>
              </a:buBlip>
            </a:pPr>
            <a:r>
              <a:rPr lang="en-US" sz="2400" dirty="0" smtClean="0">
                <a:latin typeface="Times New Roman" pitchFamily="18" charset="0"/>
                <a:cs typeface="Times New Roman" pitchFamily="18" charset="0"/>
              </a:rPr>
              <a:t>No. of wilt affected coconut trees in a locality</a:t>
            </a:r>
            <a:endParaRPr lang="en-US" sz="2800" dirty="0" smtClean="0">
              <a:latin typeface="Times New Roman" pitchFamily="18" charset="0"/>
              <a:cs typeface="Times New Roman" pitchFamily="18" charset="0"/>
            </a:endParaRPr>
          </a:p>
          <a:p>
            <a:pPr algn="just">
              <a:buBlip>
                <a:blip r:embed="rId4"/>
              </a:buBlip>
            </a:pPr>
            <a:endParaRPr lang="en-US" sz="2800" dirty="0" smtClean="0">
              <a:solidFill>
                <a:schemeClr val="bg1"/>
              </a:solidFill>
              <a:latin typeface="Times New Roman" pitchFamily="18" charset="0"/>
              <a:cs typeface="Times New Roman" pitchFamily="18" charset="0"/>
            </a:endParaRPr>
          </a:p>
          <a:p>
            <a:pPr algn="just"/>
            <a:endParaRPr kumimoji="0" lang="en-US" sz="2800" b="1" i="0" u="none" strike="noStrike" kern="1200" cap="none" spc="0" normalizeH="0" baseline="0" noProof="0" dirty="0">
              <a:ln>
                <a:noFill/>
              </a:ln>
              <a:solidFill>
                <a:schemeClr val="bg1"/>
              </a:solidFill>
              <a:effectLst/>
              <a:uLnTx/>
              <a:uFillTx/>
              <a:latin typeface="Times New Roman" pitchFamily="18" charset="0"/>
              <a:cs typeface="Times New Roman" pitchFamily="18" charset="0"/>
            </a:endParaRPr>
          </a:p>
        </p:txBody>
      </p:sp>
      <p:pic>
        <p:nvPicPr>
          <p:cNvPr id="25602" name="Picture 2" descr="http://earthquake.usgs.gov/learn/glossary/images/POISSON.GIF"/>
          <p:cNvPicPr>
            <a:picLocks noChangeAspect="1" noChangeArrowheads="1"/>
          </p:cNvPicPr>
          <p:nvPr/>
        </p:nvPicPr>
        <p:blipFill>
          <a:blip r:embed="rId5" cstate="print"/>
          <a:srcRect/>
          <a:stretch>
            <a:fillRect/>
          </a:stretch>
        </p:blipFill>
        <p:spPr bwMode="auto">
          <a:xfrm>
            <a:off x="6019800" y="4343400"/>
            <a:ext cx="2778034" cy="22098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http://3.bp.blogspot.com/_6vbpJfdXQkw/TEoxnhnIG5I/AAAAAAAAB7Y/L413_SClIZQ/s1600/blue-background-wide-1600x1200.jpg"/>
          <p:cNvPicPr>
            <a:picLocks noChangeAspect="1" noChangeArrowheads="1"/>
          </p:cNvPicPr>
          <p:nvPr/>
        </p:nvPicPr>
        <p:blipFill>
          <a:blip r:embed="rId2" cstate="print"/>
          <a:srcRect/>
          <a:stretch>
            <a:fillRect/>
          </a:stretch>
        </p:blipFill>
        <p:spPr bwMode="auto">
          <a:xfrm>
            <a:off x="-4648200" y="-3962400"/>
            <a:ext cx="15240000" cy="11430000"/>
          </a:xfrm>
          <a:prstGeom prst="rect">
            <a:avLst/>
          </a:prstGeom>
          <a:noFill/>
        </p:spPr>
      </p:pic>
      <p:sp>
        <p:nvSpPr>
          <p:cNvPr id="2" name="Title 1"/>
          <p:cNvSpPr>
            <a:spLocks noGrp="1"/>
          </p:cNvSpPr>
          <p:nvPr>
            <p:ph type="title"/>
          </p:nvPr>
        </p:nvSpPr>
        <p:spPr>
          <a:xfrm>
            <a:off x="0" y="0"/>
            <a:ext cx="3048000" cy="533400"/>
          </a:xfrm>
        </p:spPr>
        <p:txBody>
          <a:bodyPr>
            <a:normAutofit/>
          </a:bodyPr>
          <a:lstStyle/>
          <a:p>
            <a:pPr algn="l"/>
            <a:r>
              <a:rPr lang="en-US" sz="2400" dirty="0" smtClean="0">
                <a:solidFill>
                  <a:srgbClr val="FF0066"/>
                </a:solidFill>
                <a:latin typeface="Times New Roman" pitchFamily="18" charset="0"/>
                <a:cs typeface="Times New Roman" pitchFamily="18" charset="0"/>
              </a:rPr>
              <a:t>CONTI…</a:t>
            </a:r>
            <a:endParaRPr lang="en-US" sz="2400" dirty="0">
              <a:solidFill>
                <a:srgbClr val="FF0066"/>
              </a:solidFill>
              <a:latin typeface="Times New Roman" pitchFamily="18" charset="0"/>
              <a:cs typeface="Times New Roman" pitchFamily="18" charset="0"/>
            </a:endParaRPr>
          </a:p>
        </p:txBody>
      </p:sp>
      <p:sp>
        <p:nvSpPr>
          <p:cNvPr id="3" name="Content Placeholder 2"/>
          <p:cNvSpPr>
            <a:spLocks noGrp="1"/>
          </p:cNvSpPr>
          <p:nvPr>
            <p:ph idx="1"/>
          </p:nvPr>
        </p:nvSpPr>
        <p:spPr>
          <a:xfrm>
            <a:off x="304800" y="990600"/>
            <a:ext cx="8534400" cy="5410200"/>
          </a:xfrm>
          <a:solidFill>
            <a:schemeClr val="accent4">
              <a:lumMod val="40000"/>
              <a:lumOff val="60000"/>
            </a:schemeClr>
          </a:solidFill>
        </p:spPr>
        <p:txBody>
          <a:bodyPr>
            <a:normAutofit fontScale="85000" lnSpcReduction="10000"/>
          </a:bodyPr>
          <a:lstStyle/>
          <a:p>
            <a:pPr algn="just">
              <a:lnSpc>
                <a:spcPct val="150000"/>
              </a:lnSpc>
              <a:buBlip>
                <a:blip r:embed="rId3"/>
              </a:buBlip>
            </a:pPr>
            <a:r>
              <a:rPr lang="en-US" dirty="0" smtClean="0">
                <a:latin typeface="Andalus" pitchFamily="18" charset="-78"/>
                <a:cs typeface="Andalus" pitchFamily="18" charset="-78"/>
              </a:rPr>
              <a:t>no. of accidents on road in particular time interval</a:t>
            </a:r>
          </a:p>
          <a:p>
            <a:pPr algn="just">
              <a:lnSpc>
                <a:spcPct val="150000"/>
              </a:lnSpc>
              <a:buBlip>
                <a:blip r:embed="rId3"/>
              </a:buBlip>
            </a:pPr>
            <a:r>
              <a:rPr lang="en-US" dirty="0" smtClean="0">
                <a:latin typeface="Andalus" pitchFamily="18" charset="-78"/>
                <a:cs typeface="Andalus" pitchFamily="18" charset="-78"/>
              </a:rPr>
              <a:t>No. of printing mistakes in each page of a book </a:t>
            </a:r>
          </a:p>
          <a:p>
            <a:pPr algn="just">
              <a:lnSpc>
                <a:spcPct val="150000"/>
              </a:lnSpc>
              <a:buNone/>
            </a:pPr>
            <a:r>
              <a:rPr lang="en-US" u="sng" dirty="0" smtClean="0">
                <a:solidFill>
                  <a:srgbClr val="FF0000"/>
                </a:solidFill>
                <a:latin typeface="Andalus" pitchFamily="18" charset="-78"/>
                <a:cs typeface="Andalus" pitchFamily="18" charset="-78"/>
              </a:rPr>
              <a:t>Properties</a:t>
            </a:r>
          </a:p>
          <a:p>
            <a:pPr algn="just">
              <a:lnSpc>
                <a:spcPct val="150000"/>
              </a:lnSpc>
              <a:buBlip>
                <a:blip r:embed="rId3"/>
              </a:buBlip>
            </a:pPr>
            <a:r>
              <a:rPr lang="en-US" dirty="0" smtClean="0">
                <a:latin typeface="Andalus" pitchFamily="18" charset="-78"/>
                <a:cs typeface="Andalus" pitchFamily="18" charset="-78"/>
              </a:rPr>
              <a:t>Only one parameter </a:t>
            </a:r>
          </a:p>
          <a:p>
            <a:pPr algn="just">
              <a:lnSpc>
                <a:spcPct val="150000"/>
              </a:lnSpc>
              <a:buBlip>
                <a:blip r:embed="rId3"/>
              </a:buBlip>
            </a:pPr>
            <a:r>
              <a:rPr lang="en-US" dirty="0" smtClean="0">
                <a:latin typeface="Andalus" pitchFamily="18" charset="-78"/>
                <a:cs typeface="Andalus" pitchFamily="18" charset="-78"/>
              </a:rPr>
              <a:t>Mean- ƛ</a:t>
            </a:r>
          </a:p>
          <a:p>
            <a:pPr algn="just">
              <a:lnSpc>
                <a:spcPct val="150000"/>
              </a:lnSpc>
              <a:buBlip>
                <a:blip r:embed="rId3"/>
              </a:buBlip>
            </a:pPr>
            <a:r>
              <a:rPr lang="en-US" dirty="0" smtClean="0">
                <a:latin typeface="Andalus" pitchFamily="18" charset="-78"/>
                <a:cs typeface="Andalus" pitchFamily="18" charset="-78"/>
              </a:rPr>
              <a:t>Variance – ƛ</a:t>
            </a:r>
          </a:p>
          <a:p>
            <a:pPr algn="just">
              <a:lnSpc>
                <a:spcPct val="150000"/>
              </a:lnSpc>
              <a:buBlip>
                <a:blip r:embed="rId3"/>
              </a:buBlip>
            </a:pPr>
            <a:r>
              <a:rPr lang="en-US" dirty="0" smtClean="0">
                <a:latin typeface="Andalus" pitchFamily="18" charset="-78"/>
                <a:cs typeface="Andalus" pitchFamily="18" charset="-78"/>
              </a:rPr>
              <a:t>Mean = variance </a:t>
            </a:r>
          </a:p>
          <a:p>
            <a:pPr algn="just">
              <a:lnSpc>
                <a:spcPct val="150000"/>
              </a:lnSpc>
              <a:buNone/>
            </a:pPr>
            <a:r>
              <a:rPr lang="en-US" dirty="0" smtClean="0">
                <a:latin typeface="Times New Roman" pitchFamily="18" charset="0"/>
                <a:cs typeface="Times New Roman" pitchFamily="18" charset="0"/>
              </a:rPr>
              <a:t> </a:t>
            </a:r>
          </a:p>
          <a:p>
            <a:endParaRPr lang="en-US" dirty="0"/>
          </a:p>
        </p:txBody>
      </p:sp>
      <p:pic>
        <p:nvPicPr>
          <p:cNvPr id="24578" name="Picture 2" descr="https://www.mun.ca/biology/scarr/Poisson_distribution3.jpg"/>
          <p:cNvPicPr>
            <a:picLocks noChangeAspect="1" noChangeArrowheads="1"/>
          </p:cNvPicPr>
          <p:nvPr/>
        </p:nvPicPr>
        <p:blipFill>
          <a:blip r:embed="rId4" cstate="print"/>
          <a:srcRect/>
          <a:stretch>
            <a:fillRect/>
          </a:stretch>
        </p:blipFill>
        <p:spPr bwMode="auto">
          <a:xfrm>
            <a:off x="3943350" y="2590800"/>
            <a:ext cx="4438650" cy="35052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wallfullhd.com/wp-content/uploads/2015/04/plain-color-backgrounds-photoshop.jpg"/>
          <p:cNvPicPr>
            <a:picLocks noChangeAspect="1" noChangeArrowheads="1"/>
          </p:cNvPicPr>
          <p:nvPr/>
        </p:nvPicPr>
        <p:blipFill>
          <a:blip r:embed="rId2" cstate="print"/>
          <a:srcRect/>
          <a:stretch>
            <a:fillRect/>
          </a:stretch>
        </p:blipFill>
        <p:spPr bwMode="auto">
          <a:xfrm>
            <a:off x="0" y="0"/>
            <a:ext cx="9144000" cy="7239000"/>
          </a:xfrm>
          <a:prstGeom prst="rect">
            <a:avLst/>
          </a:prstGeom>
          <a:noFill/>
        </p:spPr>
      </p:pic>
      <p:sp>
        <p:nvSpPr>
          <p:cNvPr id="2" name="Title 1"/>
          <p:cNvSpPr>
            <a:spLocks noGrp="1"/>
          </p:cNvSpPr>
          <p:nvPr>
            <p:ph type="title"/>
          </p:nvPr>
        </p:nvSpPr>
        <p:spPr>
          <a:xfrm>
            <a:off x="1143000" y="381000"/>
            <a:ext cx="6477000" cy="868362"/>
          </a:xfrm>
        </p:spPr>
        <p:style>
          <a:lnRef idx="2">
            <a:schemeClr val="dk1">
              <a:shade val="50000"/>
            </a:schemeClr>
          </a:lnRef>
          <a:fillRef idx="1">
            <a:schemeClr val="dk1"/>
          </a:fillRef>
          <a:effectRef idx="0">
            <a:schemeClr val="dk1"/>
          </a:effectRef>
          <a:fontRef idx="minor">
            <a:schemeClr val="lt1"/>
          </a:fontRef>
        </p:style>
        <p:txBody>
          <a:bodyPr>
            <a:normAutofit/>
          </a:bodyPr>
          <a:lstStyle/>
          <a:p>
            <a:r>
              <a:rPr lang="en-US" sz="4800" dirty="0" smtClean="0">
                <a:latin typeface="Andalus" pitchFamily="18" charset="-78"/>
                <a:cs typeface="Andalus" pitchFamily="18" charset="-78"/>
              </a:rPr>
              <a:t>Definition </a:t>
            </a:r>
            <a:endParaRPr lang="en-US" sz="4800" dirty="0">
              <a:latin typeface="Andalus" pitchFamily="18" charset="-78"/>
              <a:cs typeface="Andalus" pitchFamily="18" charset="-78"/>
            </a:endParaRPr>
          </a:p>
        </p:txBody>
      </p:sp>
      <p:sp>
        <p:nvSpPr>
          <p:cNvPr id="3" name="Content Placeholder 2"/>
          <p:cNvSpPr>
            <a:spLocks noGrp="1"/>
          </p:cNvSpPr>
          <p:nvPr>
            <p:ph idx="1"/>
          </p:nvPr>
        </p:nvSpPr>
        <p:spPr>
          <a:xfrm>
            <a:off x="381000" y="1447800"/>
            <a:ext cx="8077200" cy="5029200"/>
          </a:xfrm>
          <a:solidFill>
            <a:schemeClr val="accent4">
              <a:lumMod val="40000"/>
              <a:lumOff val="60000"/>
            </a:schemeClr>
          </a:solidFill>
        </p:spPr>
        <p:txBody>
          <a:bodyPr/>
          <a:lstStyle/>
          <a:p>
            <a:endParaRPr lang="en-US" dirty="0" smtClean="0">
              <a:latin typeface="Times New Roman" pitchFamily="18" charset="0"/>
              <a:cs typeface="Times New Roman" pitchFamily="18" charset="0"/>
            </a:endParaRPr>
          </a:p>
          <a:p>
            <a:pPr>
              <a:buNone/>
            </a:pPr>
            <a:endParaRPr lang="en-US" dirty="0" smtClean="0">
              <a:latin typeface="Times New Roman" pitchFamily="18" charset="0"/>
              <a:cs typeface="Times New Roman" pitchFamily="18" charset="0"/>
            </a:endParaRPr>
          </a:p>
          <a:p>
            <a:pPr algn="ctr">
              <a:buNone/>
            </a:pPr>
            <a:r>
              <a:rPr lang="en-US" sz="2400" dirty="0" smtClean="0">
                <a:latin typeface="Times New Roman" pitchFamily="18" charset="0"/>
                <a:cs typeface="Times New Roman" pitchFamily="18" charset="0"/>
              </a:rPr>
              <a:t>X – no. of times the events occurred</a:t>
            </a:r>
          </a:p>
          <a:p>
            <a:pPr algn="ctr">
              <a:buNone/>
            </a:pPr>
            <a:r>
              <a:rPr lang="en-US" sz="2400" dirty="0" smtClean="0">
                <a:latin typeface="Times New Roman" pitchFamily="18" charset="0"/>
                <a:cs typeface="Times New Roman" pitchFamily="18" charset="0"/>
              </a:rPr>
              <a:t>ƛ=</a:t>
            </a:r>
            <a:r>
              <a:rPr lang="en-US" sz="2400" dirty="0" err="1" smtClean="0">
                <a:latin typeface="Times New Roman" pitchFamily="18" charset="0"/>
                <a:cs typeface="Times New Roman" pitchFamily="18" charset="0"/>
              </a:rPr>
              <a:t>np</a:t>
            </a:r>
            <a:r>
              <a:rPr lang="en-US" sz="2400" dirty="0" smtClean="0">
                <a:latin typeface="Times New Roman" pitchFamily="18" charset="0"/>
                <a:cs typeface="Times New Roman" pitchFamily="18" charset="0"/>
              </a:rPr>
              <a:t>= mean no. of times an event occurred</a:t>
            </a:r>
          </a:p>
          <a:p>
            <a:pPr algn="ctr">
              <a:buNone/>
            </a:pPr>
            <a:r>
              <a:rPr lang="en-US" sz="2400" dirty="0" smtClean="0">
                <a:latin typeface="Times New Roman" pitchFamily="18" charset="0"/>
                <a:cs typeface="Times New Roman" pitchFamily="18" charset="0"/>
              </a:rPr>
              <a:t>e -  2.71828.  </a:t>
            </a:r>
            <a:endParaRPr lang="en-US" sz="2400" dirty="0">
              <a:latin typeface="Times New Roman" pitchFamily="18" charset="0"/>
              <a:cs typeface="Times New Roman" pitchFamily="18" charset="0"/>
            </a:endParaRPr>
          </a:p>
        </p:txBody>
      </p:sp>
      <p:sp>
        <p:nvSpPr>
          <p:cNvPr id="4" name="TextBox 3"/>
          <p:cNvSpPr txBox="1"/>
          <p:nvPr/>
        </p:nvSpPr>
        <p:spPr>
          <a:xfrm>
            <a:off x="1981200" y="1524000"/>
            <a:ext cx="4724400" cy="86177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smtClean="0">
                <a:latin typeface="Times New Roman" pitchFamily="18" charset="0"/>
                <a:cs typeface="Times New Roman" pitchFamily="18" charset="0"/>
              </a:rPr>
              <a:t>   P(</a:t>
            </a:r>
            <a:r>
              <a:rPr lang="en-US" sz="3200" i="1" dirty="0" smtClean="0">
                <a:latin typeface="Times New Roman" pitchFamily="18" charset="0"/>
                <a:cs typeface="Times New Roman" pitchFamily="18" charset="0"/>
              </a:rPr>
              <a:t>x</a:t>
            </a:r>
            <a:r>
              <a:rPr lang="en-US" sz="3200" dirty="0" smtClean="0">
                <a:latin typeface="Times New Roman" pitchFamily="18" charset="0"/>
                <a:cs typeface="Times New Roman" pitchFamily="18" charset="0"/>
              </a:rPr>
              <a:t>; ƛ</a:t>
            </a:r>
            <a:r>
              <a:rPr lang="el-GR" sz="3200" dirty="0" smtClean="0">
                <a:latin typeface="Times New Roman" pitchFamily="18" charset="0"/>
                <a:cs typeface="Times New Roman" pitchFamily="18" charset="0"/>
              </a:rPr>
              <a:t>) = (</a:t>
            </a:r>
            <a:r>
              <a:rPr lang="en-US" sz="3200" dirty="0" smtClean="0">
                <a:latin typeface="Times New Roman" pitchFamily="18" charset="0"/>
                <a:cs typeface="Times New Roman" pitchFamily="18" charset="0"/>
              </a:rPr>
              <a:t>e</a:t>
            </a:r>
            <a:r>
              <a:rPr lang="en-US" sz="3200" baseline="30000" dirty="0" smtClean="0">
                <a:latin typeface="Times New Roman" pitchFamily="18" charset="0"/>
                <a:cs typeface="Times New Roman" pitchFamily="18" charset="0"/>
              </a:rPr>
              <a:t>-</a:t>
            </a:r>
            <a:r>
              <a:rPr lang="el-GR" sz="3200" baseline="30000" dirty="0" smtClean="0">
                <a:latin typeface="Times New Roman" pitchFamily="18" charset="0"/>
                <a:cs typeface="Times New Roman" pitchFamily="18" charset="0"/>
              </a:rPr>
              <a:t>μ</a:t>
            </a:r>
            <a:r>
              <a:rPr lang="el-GR" sz="3200" dirty="0" smtClean="0">
                <a:latin typeface="Times New Roman" pitchFamily="18" charset="0"/>
                <a:cs typeface="Times New Roman" pitchFamily="18" charset="0"/>
              </a:rPr>
              <a:t>) (μ</a:t>
            </a:r>
            <a:r>
              <a:rPr lang="en-US" sz="3200" baseline="30000" dirty="0" smtClean="0">
                <a:latin typeface="Times New Roman" pitchFamily="18" charset="0"/>
                <a:cs typeface="Times New Roman" pitchFamily="18" charset="0"/>
              </a:rPr>
              <a:t>x</a:t>
            </a:r>
            <a:r>
              <a:rPr lang="en-US" sz="3200" dirty="0" smtClean="0">
                <a:latin typeface="Times New Roman" pitchFamily="18" charset="0"/>
                <a:cs typeface="Times New Roman" pitchFamily="18" charset="0"/>
              </a:rPr>
              <a:t>) / x!</a:t>
            </a:r>
          </a:p>
          <a:p>
            <a:endParaRPr lang="en-US" dirty="0"/>
          </a:p>
        </p:txBody>
      </p:sp>
      <p:pic>
        <p:nvPicPr>
          <p:cNvPr id="23556" name="Picture 4" descr="http://inspirehep.net/record/868729/files/examples_Poisson_distribution.png"/>
          <p:cNvPicPr>
            <a:picLocks noChangeAspect="1" noChangeArrowheads="1"/>
          </p:cNvPicPr>
          <p:nvPr/>
        </p:nvPicPr>
        <p:blipFill>
          <a:blip r:embed="rId3" cstate="print"/>
          <a:srcRect/>
          <a:stretch>
            <a:fillRect/>
          </a:stretch>
        </p:blipFill>
        <p:spPr bwMode="auto">
          <a:xfrm>
            <a:off x="1828800" y="4114800"/>
            <a:ext cx="5181600" cy="2286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bigbackground.com/wp-content/uploads/2013/06/plain-blue-background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6" name="Content Placeholder 2"/>
          <p:cNvSpPr txBox="1">
            <a:spLocks/>
          </p:cNvSpPr>
          <p:nvPr/>
        </p:nvSpPr>
        <p:spPr>
          <a:xfrm>
            <a:off x="152400" y="1295399"/>
            <a:ext cx="8763000" cy="4800601"/>
          </a:xfrm>
          <a:prstGeom prst="rect">
            <a:avLst/>
          </a:prstGeom>
          <a:solidFill>
            <a:schemeClr val="accent2">
              <a:lumMod val="60000"/>
              <a:lumOff val="40000"/>
            </a:schemeClr>
          </a:solidFill>
        </p:spPr>
        <p:txBody>
          <a:bodyPr vert="horz" lIns="91440" tIns="45720" rIns="91440" bIns="45720" rtlCol="0">
            <a:noAutofit/>
          </a:bodyPr>
          <a:lstStyle/>
          <a:p>
            <a:pPr algn="just"/>
            <a:r>
              <a:rPr lang="en-US" sz="2400" b="1" dirty="0" smtClean="0">
                <a:solidFill>
                  <a:schemeClr val="bg1"/>
                </a:solidFill>
                <a:latin typeface="Andalus" pitchFamily="18" charset="-78"/>
                <a:cs typeface="Andalus" pitchFamily="18" charset="-78"/>
              </a:rPr>
              <a:t>Ex. 1. Suppose a book of 585 pages contains 43 typographical errors. If these errors randomly distributed through out the book, what is the probability that 10 pages selected at random, will be free from error? </a:t>
            </a:r>
          </a:p>
          <a:p>
            <a:endParaRPr lang="en-US" sz="2400" b="1" dirty="0" smtClean="0">
              <a:latin typeface="Andalus" pitchFamily="18" charset="-78"/>
              <a:cs typeface="Andalus" pitchFamily="18" charset="-78"/>
            </a:endParaRPr>
          </a:p>
          <a:p>
            <a:pPr algn="ctr"/>
            <a:r>
              <a:rPr lang="en-US" sz="2400" b="1" dirty="0" smtClean="0">
                <a:latin typeface="Andalus" pitchFamily="18" charset="-78"/>
                <a:cs typeface="Andalus" pitchFamily="18" charset="-78"/>
              </a:rPr>
              <a:t>Ans.        Given  n= 10, p = 43/ 585= 0.0735</a:t>
            </a:r>
          </a:p>
          <a:p>
            <a:pPr algn="ctr"/>
            <a:r>
              <a:rPr lang="en-US" sz="2400" b="1" dirty="0" smtClean="0">
                <a:latin typeface="Andalus" pitchFamily="18" charset="-78"/>
                <a:cs typeface="Andalus" pitchFamily="18" charset="-78"/>
              </a:rPr>
              <a:t>                                        </a:t>
            </a:r>
            <a:r>
              <a:rPr lang="en-US" sz="2400" b="1" dirty="0" err="1" smtClean="0">
                <a:latin typeface="Andalus" pitchFamily="18" charset="-78"/>
                <a:cs typeface="Andalus" pitchFamily="18" charset="-78"/>
              </a:rPr>
              <a:t>np</a:t>
            </a:r>
            <a:r>
              <a:rPr lang="en-US" sz="2400" b="1" dirty="0" smtClean="0">
                <a:latin typeface="Andalus" pitchFamily="18" charset="-78"/>
                <a:cs typeface="Andalus" pitchFamily="18" charset="-78"/>
              </a:rPr>
              <a:t> = 10*0.0735 = 0.735 </a:t>
            </a:r>
          </a:p>
          <a:p>
            <a:pPr marL="571500" indent="-571500" algn="ctr"/>
            <a:r>
              <a:rPr lang="en-US" sz="2400" b="1" dirty="0" smtClean="0">
                <a:latin typeface="Andalus" pitchFamily="18" charset="-78"/>
                <a:cs typeface="Andalus" pitchFamily="18" charset="-78"/>
              </a:rPr>
              <a:t>                </a:t>
            </a:r>
          </a:p>
          <a:p>
            <a:pPr marL="571500" indent="-571500" algn="ctr"/>
            <a:r>
              <a:rPr lang="en-US" sz="2400" b="1" dirty="0" smtClean="0">
                <a:latin typeface="Andalus" pitchFamily="18" charset="-78"/>
                <a:cs typeface="Andalus" pitchFamily="18" charset="-78"/>
              </a:rPr>
              <a:t>                          P(x=0) = </a:t>
            </a:r>
            <a:r>
              <a:rPr lang="el-GR" sz="2400" b="1" dirty="0" smtClean="0">
                <a:cs typeface="Andalus" pitchFamily="18" charset="-78"/>
              </a:rPr>
              <a:t>(</a:t>
            </a:r>
            <a:r>
              <a:rPr lang="en-US" sz="2400" b="1" dirty="0" smtClean="0">
                <a:latin typeface="Andalus" pitchFamily="18" charset="-78"/>
                <a:cs typeface="Andalus" pitchFamily="18" charset="-78"/>
              </a:rPr>
              <a:t>e</a:t>
            </a:r>
            <a:r>
              <a:rPr lang="en-US" sz="2400" b="1" baseline="30000" dirty="0" smtClean="0">
                <a:latin typeface="Andalus" pitchFamily="18" charset="-78"/>
                <a:cs typeface="Andalus" pitchFamily="18" charset="-78"/>
              </a:rPr>
              <a:t>-</a:t>
            </a:r>
            <a:r>
              <a:rPr lang="el-GR" sz="2400" b="1" baseline="30000" dirty="0" smtClean="0">
                <a:cs typeface="Andalus" pitchFamily="18" charset="-78"/>
              </a:rPr>
              <a:t>μ</a:t>
            </a:r>
            <a:r>
              <a:rPr lang="el-GR" sz="2400" b="1" dirty="0" smtClean="0">
                <a:cs typeface="Andalus" pitchFamily="18" charset="-78"/>
              </a:rPr>
              <a:t>) (μ</a:t>
            </a:r>
            <a:r>
              <a:rPr lang="en-US" sz="2400" b="1" baseline="30000" dirty="0" smtClean="0">
                <a:latin typeface="Andalus" pitchFamily="18" charset="-78"/>
                <a:cs typeface="Andalus" pitchFamily="18" charset="-78"/>
              </a:rPr>
              <a:t>x</a:t>
            </a:r>
            <a:r>
              <a:rPr lang="en-US" sz="2400" b="1" dirty="0" smtClean="0">
                <a:latin typeface="Andalus" pitchFamily="18" charset="-78"/>
                <a:cs typeface="Andalus" pitchFamily="18" charset="-78"/>
              </a:rPr>
              <a:t>) / x!</a:t>
            </a:r>
          </a:p>
          <a:p>
            <a:pPr marL="571500" indent="-571500" algn="ctr"/>
            <a:r>
              <a:rPr lang="en-US" sz="2400" b="1" dirty="0" smtClean="0">
                <a:latin typeface="Andalus" pitchFamily="18" charset="-78"/>
                <a:cs typeface="Andalus" pitchFamily="18" charset="-78"/>
              </a:rPr>
              <a:t>                                            = 0.4795</a:t>
            </a:r>
          </a:p>
          <a:p>
            <a:pPr marL="571500" indent="-571500"/>
            <a:r>
              <a:rPr lang="en-US" sz="2800" dirty="0" smtClean="0"/>
              <a:t>                                      </a:t>
            </a:r>
          </a:p>
          <a:p>
            <a:endParaRPr lang="en-US" sz="2800" dirty="0"/>
          </a:p>
        </p:txBody>
      </p:sp>
      <p:sp>
        <p:nvSpPr>
          <p:cNvPr id="8" name="Down Arrow Callout 7"/>
          <p:cNvSpPr/>
          <p:nvPr/>
        </p:nvSpPr>
        <p:spPr>
          <a:xfrm>
            <a:off x="1752600" y="152400"/>
            <a:ext cx="5943600" cy="990600"/>
          </a:xfrm>
          <a:prstGeom prst="downArrowCallou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3600" b="1" dirty="0" smtClean="0">
                <a:latin typeface="Andalus" pitchFamily="18" charset="-78"/>
                <a:cs typeface="Andalus" pitchFamily="18" charset="-78"/>
              </a:rPr>
              <a:t>Application in social science </a:t>
            </a:r>
          </a:p>
        </p:txBody>
      </p:sp>
      <p:pic>
        <p:nvPicPr>
          <p:cNvPr id="22532" name="Picture 4" descr="http://1.bp.blogspot.com/_jFMgvylCRuY/TFJPEgtupXI/AAAAAAAAAH4/yONfarwATJo/s1600/Poisson.jpg"/>
          <p:cNvPicPr>
            <a:picLocks noChangeAspect="1" noChangeArrowheads="1"/>
          </p:cNvPicPr>
          <p:nvPr/>
        </p:nvPicPr>
        <p:blipFill>
          <a:blip r:embed="rId4" cstate="print"/>
          <a:srcRect/>
          <a:stretch>
            <a:fillRect/>
          </a:stretch>
        </p:blipFill>
        <p:spPr bwMode="auto">
          <a:xfrm>
            <a:off x="304800" y="3429000"/>
            <a:ext cx="3733800" cy="2538819"/>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bigbackground.com/wp-content/uploads/2013/08/plain-backgrounds-for-tumblr.jpg"/>
          <p:cNvPicPr>
            <a:picLocks noChangeAspect="1" noChangeArrowheads="1"/>
          </p:cNvPicPr>
          <p:nvPr/>
        </p:nvPicPr>
        <p:blipFill>
          <a:blip r:embed="rId2" cstate="print"/>
          <a:srcRect/>
          <a:stretch>
            <a:fillRect/>
          </a:stretch>
        </p:blipFill>
        <p:spPr bwMode="auto">
          <a:xfrm>
            <a:off x="0" y="0"/>
            <a:ext cx="9372600" cy="6858000"/>
          </a:xfrm>
          <a:prstGeom prst="rect">
            <a:avLst/>
          </a:prstGeom>
          <a:noFill/>
        </p:spPr>
      </p:pic>
      <p:sp>
        <p:nvSpPr>
          <p:cNvPr id="5" name="Title 1"/>
          <p:cNvSpPr txBox="1">
            <a:spLocks/>
          </p:cNvSpPr>
          <p:nvPr/>
        </p:nvSpPr>
        <p:spPr>
          <a:xfrm>
            <a:off x="609600" y="0"/>
            <a:ext cx="8229600" cy="1143000"/>
          </a:xfrm>
          <a:prstGeom prst="rect">
            <a:avLst/>
          </a:prstGeom>
        </p:spPr>
        <p:txBody>
          <a:bodyPr vert="horz" lIns="91440" tIns="45720" rIns="91440" bIns="45720" rtlCol="0" anchor="ctr">
            <a:normAutofit/>
          </a:bodyPr>
          <a:lstStyle/>
          <a:p>
            <a:pPr lvl="0" algn="ctr">
              <a:spcBef>
                <a:spcPct val="0"/>
              </a:spcBef>
              <a:defRPr/>
            </a:pPr>
            <a:endParaRPr kumimoji="0" lang="en-US" sz="3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Content Placeholder 2"/>
          <p:cNvSpPr txBox="1">
            <a:spLocks/>
          </p:cNvSpPr>
          <p:nvPr/>
        </p:nvSpPr>
        <p:spPr>
          <a:xfrm>
            <a:off x="304800" y="838200"/>
            <a:ext cx="8839200" cy="5715000"/>
          </a:xfrm>
          <a:prstGeom prst="rect">
            <a:avLst/>
          </a:prstGeom>
          <a:solidFill>
            <a:schemeClr val="accent3">
              <a:lumMod val="40000"/>
              <a:lumOff val="60000"/>
            </a:schemeClr>
          </a:solidFill>
        </p:spPr>
        <p:txBody>
          <a:bodyPr vert="horz" lIns="91440" tIns="45720" rIns="91440" bIns="45720" rtlCol="0">
            <a:noAutofit/>
          </a:bodyPr>
          <a:lstStyle/>
          <a:p>
            <a:r>
              <a:rPr lang="en-US" sz="2400" b="1" dirty="0" smtClean="0">
                <a:solidFill>
                  <a:srgbClr val="FF0000"/>
                </a:solidFill>
                <a:latin typeface="Andalus" pitchFamily="18" charset="-78"/>
                <a:cs typeface="Andalus" pitchFamily="18" charset="-78"/>
              </a:rPr>
              <a:t>Suppose the average number of  suicides seen on a 1- month  is 5. What is the probability that will see fewer than four suicides  on the next month ? </a:t>
            </a:r>
          </a:p>
          <a:p>
            <a:endParaRPr lang="en-US" sz="2400" i="1" dirty="0" smtClean="0"/>
          </a:p>
          <a:p>
            <a:r>
              <a:rPr lang="en-US" sz="2400" i="1" dirty="0" smtClean="0">
                <a:latin typeface="Andalus" pitchFamily="18" charset="-78"/>
                <a:cs typeface="Andalus" pitchFamily="18" charset="-78"/>
              </a:rPr>
              <a:t>Solution:</a:t>
            </a:r>
          </a:p>
          <a:p>
            <a:r>
              <a:rPr lang="en-US" sz="2400" i="1" dirty="0" smtClean="0">
                <a:latin typeface="Andalus" pitchFamily="18" charset="-78"/>
                <a:cs typeface="Andalus" pitchFamily="18" charset="-78"/>
              </a:rPr>
              <a:t>Where, </a:t>
            </a:r>
            <a:endParaRPr lang="en-US" sz="2400" dirty="0" smtClean="0">
              <a:latin typeface="Andalus" pitchFamily="18" charset="-78"/>
              <a:cs typeface="Andalus" pitchFamily="18" charset="-78"/>
            </a:endParaRPr>
          </a:p>
          <a:p>
            <a:r>
              <a:rPr lang="en-US" sz="2400" dirty="0" smtClean="0">
                <a:latin typeface="Andalus" pitchFamily="18" charset="-78"/>
                <a:cs typeface="Andalus" pitchFamily="18" charset="-78"/>
              </a:rPr>
              <a:t>           μ = 5; since 5 suicides are seen per month, on average.</a:t>
            </a:r>
          </a:p>
          <a:p>
            <a:r>
              <a:rPr lang="en-US" sz="2400" dirty="0" smtClean="0">
                <a:latin typeface="Andalus" pitchFamily="18" charset="-78"/>
                <a:cs typeface="Andalus" pitchFamily="18" charset="-78"/>
              </a:rPr>
              <a:t>           x = 0, 1, 2, or 3.</a:t>
            </a:r>
          </a:p>
          <a:p>
            <a:r>
              <a:rPr lang="en-US" sz="2400" dirty="0" smtClean="0">
                <a:latin typeface="Andalus" pitchFamily="18" charset="-78"/>
                <a:cs typeface="Andalus" pitchFamily="18" charset="-78"/>
              </a:rPr>
              <a:t>          e = 2.71828</a:t>
            </a:r>
          </a:p>
          <a:p>
            <a:r>
              <a:rPr lang="en-US" sz="2400" dirty="0" smtClean="0">
                <a:latin typeface="Andalus" pitchFamily="18" charset="-78"/>
                <a:cs typeface="Andalus" pitchFamily="18" charset="-78"/>
              </a:rPr>
              <a:t> Thus, we need to calculate the sum of four probabilities:</a:t>
            </a:r>
          </a:p>
          <a:p>
            <a:r>
              <a:rPr lang="en-US" sz="2400" dirty="0" smtClean="0">
                <a:latin typeface="Andalus" pitchFamily="18" charset="-78"/>
                <a:cs typeface="Andalus" pitchFamily="18" charset="-78"/>
              </a:rPr>
              <a:t> </a:t>
            </a:r>
          </a:p>
          <a:p>
            <a:r>
              <a:rPr lang="en-US" sz="2400" dirty="0" smtClean="0">
                <a:latin typeface="Andalus" pitchFamily="18" charset="-78"/>
                <a:cs typeface="Andalus" pitchFamily="18" charset="-78"/>
              </a:rPr>
              <a:t>P(0; 5) + P(1; 5) + P(2; 5) + P(3; 5)</a:t>
            </a:r>
          </a:p>
          <a:p>
            <a:endParaRPr lang="en-US" sz="2400" dirty="0" smtClean="0">
              <a:latin typeface="Andalus" pitchFamily="18" charset="-78"/>
              <a:cs typeface="Andalus" pitchFamily="18" charset="-78"/>
            </a:endParaRPr>
          </a:p>
          <a:p>
            <a:r>
              <a:rPr lang="en-US" sz="2400" dirty="0" smtClean="0">
                <a:latin typeface="Andalus" pitchFamily="18" charset="-78"/>
                <a:cs typeface="Andalus" pitchFamily="18" charset="-78"/>
              </a:rPr>
              <a:t>P(x </a:t>
            </a:r>
            <a:r>
              <a:rPr lang="en-US" sz="2400" u="sng" dirty="0" smtClean="0">
                <a:latin typeface="Andalus" pitchFamily="18" charset="-78"/>
                <a:cs typeface="Andalus" pitchFamily="18" charset="-78"/>
              </a:rPr>
              <a:t>&lt;</a:t>
            </a:r>
            <a:r>
              <a:rPr lang="en-US" sz="2400" dirty="0" smtClean="0">
                <a:latin typeface="Andalus" pitchFamily="18" charset="-78"/>
                <a:cs typeface="Andalus" pitchFamily="18" charset="-78"/>
              </a:rPr>
              <a:t> 3, 5) = P(0; 5) + P(1; 5) + P(2; 5) + P(3; 5)</a:t>
            </a:r>
            <a:endParaRPr lang="en-US" sz="2400" dirty="0" smtClean="0">
              <a:solidFill>
                <a:srgbClr val="002060"/>
              </a:solidFill>
              <a:latin typeface="Andalus" pitchFamily="18" charset="-78"/>
              <a:cs typeface="Andalus" pitchFamily="18" charset="-78"/>
            </a:endParaRPr>
          </a:p>
        </p:txBody>
      </p:sp>
      <p:sp>
        <p:nvSpPr>
          <p:cNvPr id="7" name="Rounded Rectangle 6"/>
          <p:cNvSpPr/>
          <p:nvPr/>
        </p:nvSpPr>
        <p:spPr>
          <a:xfrm>
            <a:off x="2743200" y="228600"/>
            <a:ext cx="2819400" cy="60960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p>
            <a:r>
              <a:rPr lang="en-US" sz="3600" b="1" dirty="0" smtClean="0">
                <a:latin typeface="Andalus" pitchFamily="18" charset="-78"/>
                <a:cs typeface="Andalus" pitchFamily="18" charset="-78"/>
              </a:rPr>
              <a:t>Example 2</a:t>
            </a:r>
          </a:p>
        </p:txBody>
      </p:sp>
      <p:pic>
        <p:nvPicPr>
          <p:cNvPr id="21508" name="Picture 4" descr="http://www.vosesoftware.com/ModelRiskHelp/images/15/image195.gif"/>
          <p:cNvPicPr>
            <a:picLocks noChangeAspect="1" noChangeArrowheads="1"/>
          </p:cNvPicPr>
          <p:nvPr/>
        </p:nvPicPr>
        <p:blipFill>
          <a:blip r:embed="rId3" cstate="print"/>
          <a:srcRect/>
          <a:stretch>
            <a:fillRect/>
          </a:stretch>
        </p:blipFill>
        <p:spPr bwMode="auto">
          <a:xfrm>
            <a:off x="6705600" y="1600200"/>
            <a:ext cx="2172187" cy="1417638"/>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bigbackground.com/wp-content/uploads/2013/08/plain-orange-backgrounds.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le 1"/>
          <p:cNvSpPr txBox="1">
            <a:spLocks/>
          </p:cNvSpPr>
          <p:nvPr/>
        </p:nvSpPr>
        <p:spPr>
          <a:xfrm>
            <a:off x="609600" y="304800"/>
            <a:ext cx="8229600" cy="1143000"/>
          </a:xfrm>
          <a:prstGeom prst="rect">
            <a:avLst/>
          </a:prstGeom>
        </p:spPr>
        <p:txBody>
          <a:bodyPr vert="horz" lIns="91440" tIns="45720" rIns="91440" bIns="45720" rtlCol="0" anchor="ctr">
            <a:normAutofit/>
          </a:bodyPr>
          <a:lstStyle/>
          <a:p>
            <a:pPr lvl="0" algn="ctr">
              <a:spcBef>
                <a:spcPct val="0"/>
              </a:spcBef>
              <a:defRPr/>
            </a:pPr>
            <a:endParaRPr kumimoji="0" lang="en-US" sz="3600" b="0" i="0" u="none" strike="noStrike" kern="1200" cap="none" spc="0" normalizeH="0" baseline="0" noProof="0" dirty="0">
              <a:ln>
                <a:noFill/>
              </a:ln>
              <a:solidFill>
                <a:srgbClr val="C00000"/>
              </a:solidFill>
              <a:effectLst/>
              <a:uLnTx/>
              <a:uFillTx/>
              <a:latin typeface="Bookman Old Style" pitchFamily="18" charset="0"/>
              <a:ea typeface="+mj-ea"/>
              <a:cs typeface="Times New Roman" pitchFamily="18" charset="0"/>
            </a:endParaRPr>
          </a:p>
        </p:txBody>
      </p:sp>
      <p:sp>
        <p:nvSpPr>
          <p:cNvPr id="6" name="Content Placeholder 2"/>
          <p:cNvSpPr txBox="1">
            <a:spLocks/>
          </p:cNvSpPr>
          <p:nvPr/>
        </p:nvSpPr>
        <p:spPr>
          <a:xfrm>
            <a:off x="381000" y="533400"/>
            <a:ext cx="8229600" cy="5943600"/>
          </a:xfrm>
          <a:prstGeom prst="rect">
            <a:avLst/>
          </a:prstGeom>
          <a:solidFill>
            <a:schemeClr val="accent2">
              <a:lumMod val="40000"/>
              <a:lumOff val="60000"/>
            </a:schemeClr>
          </a:solidFill>
        </p:spPr>
        <p:txBody>
          <a:bodyPr vert="horz" lIns="91440" tIns="45720" rIns="91440" bIns="45720" rtlCol="0">
            <a:noAutofit/>
          </a:bodyPr>
          <a:lstStyle/>
          <a:p>
            <a:r>
              <a:rPr lang="en-US" sz="2800" dirty="0" smtClean="0">
                <a:solidFill>
                  <a:srgbClr val="002060"/>
                </a:solidFill>
                <a:latin typeface="Times New Roman" pitchFamily="18" charset="0"/>
                <a:cs typeface="Times New Roman" pitchFamily="18" charset="0"/>
              </a:rPr>
              <a:t> </a:t>
            </a:r>
            <a:r>
              <a:rPr lang="en-US" sz="2000" dirty="0" smtClean="0">
                <a:latin typeface="Andalus" pitchFamily="18" charset="-78"/>
                <a:cs typeface="Andalus" pitchFamily="18" charset="-78"/>
              </a:rPr>
              <a:t>P(0; 5) + P(1; 5) + P(2; 5) + P(3; 5)</a:t>
            </a:r>
          </a:p>
          <a:p>
            <a:endParaRPr lang="en-US" sz="2000" dirty="0" smtClean="0">
              <a:latin typeface="Andalus" pitchFamily="18" charset="-78"/>
              <a:cs typeface="Andalus" pitchFamily="18" charset="-78"/>
            </a:endParaRPr>
          </a:p>
          <a:p>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P(0; 5) + P(1; 5) + P(2; 5) + P(3; 5)</a:t>
            </a:r>
            <a:endParaRPr lang="en-US" sz="2000" dirty="0" smtClean="0">
              <a:solidFill>
                <a:srgbClr val="002060"/>
              </a:solidFill>
              <a:latin typeface="Andalus" pitchFamily="18" charset="-78"/>
              <a:cs typeface="Andalus" pitchFamily="18" charset="-78"/>
            </a:endParaRPr>
          </a:p>
          <a:p>
            <a:endParaRPr lang="en-US" sz="2000" dirty="0" smtClean="0">
              <a:latin typeface="Andalus" pitchFamily="18" charset="-78"/>
              <a:cs typeface="Andalus" pitchFamily="18" charset="-78"/>
            </a:endParaRPr>
          </a:p>
          <a:p>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P(0; 5) + P(1; 5) + P(2; 5) + P(3; 5)</a:t>
            </a:r>
          </a:p>
          <a:p>
            <a:r>
              <a:rPr lang="en-US" sz="2000" dirty="0" smtClean="0">
                <a:latin typeface="Andalus" pitchFamily="18" charset="-78"/>
                <a:cs typeface="Andalus" pitchFamily="18" charset="-78"/>
              </a:rPr>
              <a:t/>
            </a:r>
            <a:br>
              <a:rPr lang="en-US" sz="2000" dirty="0" smtClean="0">
                <a:latin typeface="Andalus" pitchFamily="18" charset="-78"/>
                <a:cs typeface="Andalus" pitchFamily="18" charset="-78"/>
              </a:rPr>
            </a:br>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 (e</a:t>
            </a:r>
            <a:r>
              <a:rPr lang="en-US" sz="2000" baseline="30000" dirty="0" smtClean="0">
                <a:latin typeface="Andalus" pitchFamily="18" charset="-78"/>
                <a:cs typeface="Andalus" pitchFamily="18" charset="-78"/>
              </a:rPr>
              <a:t>-5</a:t>
            </a:r>
            <a:r>
              <a:rPr lang="en-US" sz="2000" dirty="0" smtClean="0">
                <a:latin typeface="Andalus" pitchFamily="18" charset="-78"/>
                <a:cs typeface="Andalus" pitchFamily="18" charset="-78"/>
              </a:rPr>
              <a:t>)(5</a:t>
            </a:r>
            <a:r>
              <a:rPr lang="en-US" sz="2000" baseline="30000" dirty="0" smtClean="0">
                <a:latin typeface="Andalus" pitchFamily="18" charset="-78"/>
                <a:cs typeface="Andalus" pitchFamily="18" charset="-78"/>
              </a:rPr>
              <a:t>0</a:t>
            </a:r>
            <a:r>
              <a:rPr lang="en-US" sz="2000" dirty="0" smtClean="0">
                <a:latin typeface="Andalus" pitchFamily="18" charset="-78"/>
                <a:cs typeface="Andalus" pitchFamily="18" charset="-78"/>
              </a:rPr>
              <a:t>) / 0! ] + [ (e</a:t>
            </a:r>
            <a:r>
              <a:rPr lang="en-US" sz="2000" baseline="30000" dirty="0" smtClean="0">
                <a:latin typeface="Andalus" pitchFamily="18" charset="-78"/>
                <a:cs typeface="Andalus" pitchFamily="18" charset="-78"/>
              </a:rPr>
              <a:t>-5</a:t>
            </a:r>
            <a:r>
              <a:rPr lang="en-US" sz="2000" dirty="0" smtClean="0">
                <a:latin typeface="Andalus" pitchFamily="18" charset="-78"/>
                <a:cs typeface="Andalus" pitchFamily="18" charset="-78"/>
              </a:rPr>
              <a:t>)(5</a:t>
            </a:r>
            <a:r>
              <a:rPr lang="en-US" sz="2000" baseline="30000" dirty="0" smtClean="0">
                <a:latin typeface="Andalus" pitchFamily="18" charset="-78"/>
                <a:cs typeface="Andalus" pitchFamily="18" charset="-78"/>
              </a:rPr>
              <a:t>1</a:t>
            </a:r>
            <a:r>
              <a:rPr lang="en-US" sz="2000" dirty="0" smtClean="0">
                <a:latin typeface="Andalus" pitchFamily="18" charset="-78"/>
                <a:cs typeface="Andalus" pitchFamily="18" charset="-78"/>
              </a:rPr>
              <a:t>) / 1! ] + [ (e</a:t>
            </a:r>
            <a:r>
              <a:rPr lang="en-US" sz="2000" baseline="30000" dirty="0" smtClean="0">
                <a:latin typeface="Andalus" pitchFamily="18" charset="-78"/>
                <a:cs typeface="Andalus" pitchFamily="18" charset="-78"/>
              </a:rPr>
              <a:t>-5</a:t>
            </a:r>
            <a:r>
              <a:rPr lang="en-US" sz="2000" dirty="0" smtClean="0">
                <a:latin typeface="Andalus" pitchFamily="18" charset="-78"/>
                <a:cs typeface="Andalus" pitchFamily="18" charset="-78"/>
              </a:rPr>
              <a:t>)(5</a:t>
            </a:r>
            <a:r>
              <a:rPr lang="en-US" sz="2000" baseline="30000" dirty="0" smtClean="0">
                <a:latin typeface="Andalus" pitchFamily="18" charset="-78"/>
                <a:cs typeface="Andalus" pitchFamily="18" charset="-78"/>
              </a:rPr>
              <a:t>2</a:t>
            </a:r>
            <a:r>
              <a:rPr lang="en-US" sz="2000" dirty="0" smtClean="0">
                <a:latin typeface="Andalus" pitchFamily="18" charset="-78"/>
                <a:cs typeface="Andalus" pitchFamily="18" charset="-78"/>
              </a:rPr>
              <a:t>) / 2! ] + [ (e</a:t>
            </a:r>
            <a:r>
              <a:rPr lang="en-US" sz="2000" baseline="30000" dirty="0" smtClean="0">
                <a:latin typeface="Andalus" pitchFamily="18" charset="-78"/>
                <a:cs typeface="Andalus" pitchFamily="18" charset="-78"/>
              </a:rPr>
              <a:t>-5</a:t>
            </a:r>
            <a:r>
              <a:rPr lang="en-US" sz="2000" dirty="0" smtClean="0">
                <a:latin typeface="Andalus" pitchFamily="18" charset="-78"/>
                <a:cs typeface="Andalus" pitchFamily="18" charset="-78"/>
              </a:rPr>
              <a:t>)(5</a:t>
            </a:r>
            <a:r>
              <a:rPr lang="en-US" sz="2000" baseline="30000" dirty="0" smtClean="0">
                <a:latin typeface="Andalus" pitchFamily="18" charset="-78"/>
                <a:cs typeface="Andalus" pitchFamily="18" charset="-78"/>
              </a:rPr>
              <a:t>3</a:t>
            </a:r>
            <a:r>
              <a:rPr lang="en-US" sz="2000" dirty="0" smtClean="0">
                <a:latin typeface="Andalus" pitchFamily="18" charset="-78"/>
                <a:cs typeface="Andalus" pitchFamily="18" charset="-78"/>
              </a:rPr>
              <a:t>) / 3! ]</a:t>
            </a:r>
          </a:p>
          <a:p>
            <a:r>
              <a:rPr lang="en-US" sz="2000" dirty="0" smtClean="0">
                <a:latin typeface="Andalus" pitchFamily="18" charset="-78"/>
                <a:cs typeface="Andalus" pitchFamily="18" charset="-78"/>
              </a:rPr>
              <a:t> </a:t>
            </a:r>
            <a:br>
              <a:rPr lang="en-US" sz="2000" dirty="0" smtClean="0">
                <a:latin typeface="Andalus" pitchFamily="18" charset="-78"/>
                <a:cs typeface="Andalus" pitchFamily="18" charset="-78"/>
              </a:rPr>
            </a:br>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 (0.006738)(1) / 1 ] + [ (0.006738)(5) / 1 ] + [ (0.006738)(25) / 2 ] + [ (0.006738)(125) / 6 ] </a:t>
            </a:r>
          </a:p>
          <a:p>
            <a:r>
              <a:rPr lang="en-US" sz="2000" dirty="0" smtClean="0">
                <a:latin typeface="Andalus" pitchFamily="18" charset="-78"/>
                <a:cs typeface="Andalus" pitchFamily="18" charset="-78"/>
              </a:rPr>
              <a:t/>
            </a:r>
            <a:br>
              <a:rPr lang="en-US" sz="2000" dirty="0" smtClean="0">
                <a:latin typeface="Andalus" pitchFamily="18" charset="-78"/>
                <a:cs typeface="Andalus" pitchFamily="18" charset="-78"/>
              </a:rPr>
            </a:br>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[ 0.0067 ] + [ 0.03369 ] + [ 0.084224 ] + [ 0.140375 ] </a:t>
            </a:r>
          </a:p>
          <a:p>
            <a:r>
              <a:rPr lang="en-US" sz="2000" dirty="0" smtClean="0">
                <a:latin typeface="Andalus" pitchFamily="18" charset="-78"/>
                <a:cs typeface="Andalus" pitchFamily="18" charset="-78"/>
              </a:rPr>
              <a:t/>
            </a:r>
            <a:br>
              <a:rPr lang="en-US" sz="2000" dirty="0" smtClean="0">
                <a:latin typeface="Andalus" pitchFamily="18" charset="-78"/>
                <a:cs typeface="Andalus" pitchFamily="18" charset="-78"/>
              </a:rPr>
            </a:br>
            <a:r>
              <a:rPr lang="en-US" sz="2000" dirty="0" smtClean="0">
                <a:latin typeface="Andalus" pitchFamily="18" charset="-78"/>
                <a:cs typeface="Andalus" pitchFamily="18" charset="-78"/>
              </a:rPr>
              <a:t>P(x </a:t>
            </a:r>
            <a:r>
              <a:rPr lang="en-US" sz="2000" u="sng" dirty="0" smtClean="0">
                <a:latin typeface="Andalus" pitchFamily="18" charset="-78"/>
                <a:cs typeface="Andalus" pitchFamily="18" charset="-78"/>
              </a:rPr>
              <a:t>&lt;</a:t>
            </a:r>
            <a:r>
              <a:rPr lang="en-US" sz="2000" dirty="0" smtClean="0">
                <a:latin typeface="Andalus" pitchFamily="18" charset="-78"/>
                <a:cs typeface="Andalus" pitchFamily="18" charset="-78"/>
              </a:rPr>
              <a:t> 3, 5) = 0.2650 </a:t>
            </a:r>
          </a:p>
          <a:p>
            <a:endParaRPr lang="en-US" sz="2800" dirty="0" smtClean="0">
              <a:latin typeface="Andalus" pitchFamily="18" charset="-78"/>
              <a:cs typeface="Andalus" pitchFamily="18" charset="-78"/>
            </a:endParaRPr>
          </a:p>
          <a:p>
            <a:r>
              <a:rPr lang="en-US" sz="2800" dirty="0" smtClean="0">
                <a:solidFill>
                  <a:srgbClr val="002060"/>
                </a:solidFill>
                <a:latin typeface="Andalus" pitchFamily="18" charset="-78"/>
                <a:cs typeface="Andalus" pitchFamily="18" charset="-78"/>
              </a:rPr>
              <a:t>Thus, the probability of seeing at no more than 3 suicides is 0.2650. </a:t>
            </a:r>
          </a:p>
          <a:p>
            <a:pPr algn="just">
              <a:buBlip>
                <a:blip r:embed="rId3"/>
              </a:buBlip>
            </a:pPr>
            <a:endParaRPr lang="en-US" sz="3200" dirty="0" smtClean="0">
              <a:solidFill>
                <a:srgbClr val="002060"/>
              </a:solidFill>
              <a:latin typeface="Times New Roman" pitchFamily="18" charset="0"/>
              <a:cs typeface="Times New Roman" pitchFamily="18" charset="0"/>
            </a:endParaRPr>
          </a:p>
          <a:p>
            <a:pPr algn="just">
              <a:buBlip>
                <a:blip r:embed="rId3"/>
              </a:buBlip>
            </a:pPr>
            <a:endParaRPr lang="en-US" sz="3200" dirty="0" smtClean="0">
              <a:solidFill>
                <a:srgbClr val="002060"/>
              </a:solidFill>
              <a:latin typeface="Times New Roman" pitchFamily="18" charset="0"/>
              <a:cs typeface="Times New Roman" pitchFamily="18" charset="0"/>
            </a:endParaRPr>
          </a:p>
          <a:p>
            <a:pPr algn="just">
              <a:buBlip>
                <a:blip r:embed="rId3"/>
              </a:buBlip>
            </a:pPr>
            <a:endParaRPr lang="en-US" sz="3200" dirty="0" smtClean="0">
              <a:solidFill>
                <a:srgbClr val="002060"/>
              </a:solidFill>
              <a:latin typeface="Times New Roman" pitchFamily="18" charset="0"/>
              <a:cs typeface="Times New Roman" pitchFamily="18" charset="0"/>
            </a:endParaRPr>
          </a:p>
        </p:txBody>
      </p:sp>
      <p:pic>
        <p:nvPicPr>
          <p:cNvPr id="20484" name="Picture 4" descr="http://resources.esri.com/help/9.3/ArcGISDesktop/com/Gp_ToolRef/process_simulations_sensitivity_analysis_and_error_analysis_modeling/Random_Poisson_Distribution.gif"/>
          <p:cNvPicPr>
            <a:picLocks noChangeAspect="1" noChangeArrowheads="1"/>
          </p:cNvPicPr>
          <p:nvPr/>
        </p:nvPicPr>
        <p:blipFill>
          <a:blip r:embed="rId4" cstate="print"/>
          <a:srcRect/>
          <a:stretch>
            <a:fillRect/>
          </a:stretch>
        </p:blipFill>
        <p:spPr bwMode="auto">
          <a:xfrm>
            <a:off x="5791200" y="685800"/>
            <a:ext cx="2667000" cy="16002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coolblackppt.com/wp-content/uploads/2013/12/30-cool-plain-backgrounds.jpg"/>
          <p:cNvPicPr>
            <a:picLocks noChangeAspect="1" noChangeArrowheads="1"/>
          </p:cNvPicPr>
          <p:nvPr/>
        </p:nvPicPr>
        <p:blipFill>
          <a:blip r:embed="rId2" cstate="print"/>
          <a:srcRect/>
          <a:stretch>
            <a:fillRect/>
          </a:stretch>
        </p:blipFill>
        <p:spPr bwMode="auto">
          <a:xfrm>
            <a:off x="0" y="0"/>
            <a:ext cx="9296400" cy="6858000"/>
          </a:xfrm>
          <a:prstGeom prst="rect">
            <a:avLst/>
          </a:prstGeom>
          <a:noFill/>
        </p:spPr>
      </p:pic>
      <p:sp>
        <p:nvSpPr>
          <p:cNvPr id="2" name="Title 1"/>
          <p:cNvSpPr>
            <a:spLocks noGrp="1"/>
          </p:cNvSpPr>
          <p:nvPr>
            <p:ph type="title"/>
          </p:nvPr>
        </p:nvSpPr>
        <p:spPr>
          <a:xfrm>
            <a:off x="1524000" y="381000"/>
            <a:ext cx="6400800" cy="715962"/>
          </a:xfrm>
          <a:solidFill>
            <a:schemeClr val="accent3"/>
          </a:solidFill>
        </p:spPr>
        <p:style>
          <a:lnRef idx="2">
            <a:schemeClr val="accent2">
              <a:shade val="50000"/>
            </a:schemeClr>
          </a:lnRef>
          <a:fillRef idx="1">
            <a:schemeClr val="accent2"/>
          </a:fillRef>
          <a:effectRef idx="0">
            <a:schemeClr val="accent2"/>
          </a:effectRef>
          <a:fontRef idx="minor">
            <a:schemeClr val="lt1"/>
          </a:fontRef>
        </p:style>
        <p:txBody>
          <a:bodyPr>
            <a:normAutofit/>
          </a:bodyPr>
          <a:lstStyle/>
          <a:p>
            <a:r>
              <a:rPr lang="en-US" sz="3600" dirty="0" smtClean="0">
                <a:latin typeface="Times New Roman" pitchFamily="18" charset="0"/>
                <a:cs typeface="Times New Roman" pitchFamily="18" charset="0"/>
              </a:rPr>
              <a:t>Online calculation </a:t>
            </a:r>
            <a:endParaRPr lang="en-US" sz="3600"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3" cstate="print"/>
          <a:srcRect/>
          <a:stretch>
            <a:fillRect/>
          </a:stretch>
        </p:blipFill>
        <p:spPr bwMode="auto">
          <a:xfrm>
            <a:off x="533400" y="1371600"/>
            <a:ext cx="8285582" cy="51054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wallzoa.com/wp-content/uploads/2013/06/plain-purple-wallpaper.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pic>
        <p:nvPicPr>
          <p:cNvPr id="3074" name="Picture 2"/>
          <p:cNvPicPr>
            <a:picLocks noGrp="1" noChangeAspect="1" noChangeArrowheads="1"/>
          </p:cNvPicPr>
          <p:nvPr>
            <p:ph idx="1"/>
          </p:nvPr>
        </p:nvPicPr>
        <p:blipFill>
          <a:blip r:embed="rId3" cstate="print"/>
          <a:srcRect/>
          <a:stretch>
            <a:fillRect/>
          </a:stretch>
        </p:blipFill>
        <p:spPr bwMode="auto">
          <a:xfrm>
            <a:off x="609600" y="533400"/>
            <a:ext cx="7987862" cy="57912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coolblackppt.com/wp-content/uploads/2013/12/Red-and-black-backgrounds-plain-background-light-picture-1225.jpg"/>
          <p:cNvPicPr>
            <a:picLocks noChangeAspect="1" noChangeArrowheads="1"/>
          </p:cNvPicPr>
          <p:nvPr/>
        </p:nvPicPr>
        <p:blipFill>
          <a:blip r:embed="rId2" cstate="print"/>
          <a:srcRect/>
          <a:stretch>
            <a:fillRect/>
          </a:stretch>
        </p:blipFill>
        <p:spPr bwMode="auto">
          <a:xfrm>
            <a:off x="0" y="0"/>
            <a:ext cx="9144000" cy="7086600"/>
          </a:xfrm>
          <a:prstGeom prst="rect">
            <a:avLst/>
          </a:prstGeom>
          <a:noFill/>
        </p:spPr>
      </p:pic>
      <p:pic>
        <p:nvPicPr>
          <p:cNvPr id="4098" name="Picture 2"/>
          <p:cNvPicPr>
            <a:picLocks noGrp="1" noChangeAspect="1" noChangeArrowheads="1"/>
          </p:cNvPicPr>
          <p:nvPr>
            <p:ph idx="1"/>
          </p:nvPr>
        </p:nvPicPr>
        <p:blipFill>
          <a:blip r:embed="rId3" cstate="print"/>
          <a:srcRect/>
          <a:stretch>
            <a:fillRect/>
          </a:stretch>
        </p:blipFill>
        <p:spPr bwMode="auto">
          <a:xfrm>
            <a:off x="762000" y="533400"/>
            <a:ext cx="7617540" cy="5781708"/>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th02.deviantart.net/fs71/PRE/i/2012/179/1/5/plain_background_by_erkillers-d557qv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Content Placeholder 2"/>
          <p:cNvSpPr txBox="1">
            <a:spLocks/>
          </p:cNvSpPr>
          <p:nvPr/>
        </p:nvSpPr>
        <p:spPr>
          <a:xfrm>
            <a:off x="381000" y="1752600"/>
            <a:ext cx="8382000" cy="4648200"/>
          </a:xfrm>
          <a:prstGeom prst="rect">
            <a:avLst/>
          </a:prstGeom>
          <a:solidFill>
            <a:srgbClr val="FF66FF"/>
          </a:solidFill>
        </p:spPr>
        <p:txBody>
          <a:bodyPr vert="horz" lIns="91440" tIns="45720" rIns="91440" bIns="45720" rtlCol="0">
            <a:noAutofit/>
          </a:bodyPr>
          <a:lstStyle/>
          <a:p>
            <a:pPr algn="just"/>
            <a:r>
              <a:rPr lang="en-US" sz="3200" dirty="0" smtClean="0">
                <a:latin typeface="Times New Roman" pitchFamily="18" charset="0"/>
                <a:cs typeface="Times New Roman" pitchFamily="18" charset="0"/>
              </a:rPr>
              <a:t>	</a:t>
            </a:r>
          </a:p>
          <a:p>
            <a:pPr algn="just"/>
            <a:r>
              <a:rPr lang="en-US" sz="32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If a random variable is a continuous variable, its probability distribution is called a continuous probability distribution.</a:t>
            </a:r>
            <a:endParaRPr lang="en-US" sz="3200" dirty="0" smtClean="0">
              <a:latin typeface="Times New Roman" pitchFamily="18" charset="0"/>
              <a:cs typeface="Times New Roman" pitchFamily="18" charset="0"/>
            </a:endParaRPr>
          </a:p>
          <a:p>
            <a:pPr algn="just"/>
            <a:endParaRPr lang="en-US" sz="2800" b="1" dirty="0" smtClean="0">
              <a:solidFill>
                <a:srgbClr val="FF0066"/>
              </a:solidFill>
              <a:latin typeface="Times New Roman" pitchFamily="18" charset="0"/>
              <a:cs typeface="Times New Roman" pitchFamily="18" charset="0"/>
            </a:endParaRPr>
          </a:p>
        </p:txBody>
      </p:sp>
      <p:sp>
        <p:nvSpPr>
          <p:cNvPr id="7" name="Horizontal Scroll 6"/>
          <p:cNvSpPr/>
          <p:nvPr/>
        </p:nvSpPr>
        <p:spPr>
          <a:xfrm>
            <a:off x="533400" y="381000"/>
            <a:ext cx="8077200" cy="1066800"/>
          </a:xfrm>
          <a:prstGeom prst="horizontalScroll">
            <a:avLst/>
          </a:prstGeom>
        </p:spPr>
        <p:style>
          <a:lnRef idx="1">
            <a:schemeClr val="accent4"/>
          </a:lnRef>
          <a:fillRef idx="2">
            <a:schemeClr val="accent4"/>
          </a:fillRef>
          <a:effectRef idx="1">
            <a:schemeClr val="accent4"/>
          </a:effectRef>
          <a:fontRef idx="minor">
            <a:schemeClr val="dk1"/>
          </a:fontRef>
        </p:style>
        <p:txBody>
          <a:bodyPr anchor="ctr"/>
          <a:lstStyle/>
          <a:p>
            <a:pPr algn="ctr">
              <a:spcBef>
                <a:spcPct val="0"/>
              </a:spcBef>
              <a:defRPr/>
            </a:pPr>
            <a:r>
              <a:rPr lang="en-US" sz="3600" b="1" dirty="0" smtClean="0">
                <a:latin typeface="Andalus" pitchFamily="18" charset="-78"/>
                <a:cs typeface="Andalus" pitchFamily="18" charset="-78"/>
              </a:rPr>
              <a:t>2.2 Continuous Probability Distributions</a:t>
            </a:r>
            <a:endParaRPr lang="en-US" sz="3600" b="1" dirty="0" smtClean="0">
              <a:solidFill>
                <a:srgbClr val="00B050"/>
              </a:solidFill>
              <a:latin typeface="Andalus" pitchFamily="18" charset="-78"/>
              <a:cs typeface="Andalus" pitchFamily="18" charset="-78"/>
            </a:endParaRPr>
          </a:p>
        </p:txBody>
      </p:sp>
      <p:pic>
        <p:nvPicPr>
          <p:cNvPr id="16388" name="Picture 4" descr="http://sites.nicholas.duke.edu/statsreview/files/2014/08/tdistribution-e1409017950810.png"/>
          <p:cNvPicPr>
            <a:picLocks noChangeAspect="1" noChangeArrowheads="1"/>
          </p:cNvPicPr>
          <p:nvPr/>
        </p:nvPicPr>
        <p:blipFill>
          <a:blip r:embed="rId3" cstate="print"/>
          <a:srcRect/>
          <a:stretch>
            <a:fillRect/>
          </a:stretch>
        </p:blipFill>
        <p:spPr bwMode="auto">
          <a:xfrm>
            <a:off x="2819400" y="3276600"/>
            <a:ext cx="5562600" cy="2812372"/>
          </a:xfrm>
          <a:prstGeom prst="rect">
            <a:avLst/>
          </a:prstGeom>
          <a:ln>
            <a:noFill/>
          </a:ln>
          <a:effectLst>
            <a:softEdge rad="112500"/>
          </a:effectLst>
        </p:spPr>
      </p:pic>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http://www.sonyanancysims.com/myPictures/Powerpoint/LargePicts/Spring/Tulip%20Background%20match%204.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5"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lvl="0" algn="ctr">
              <a:spcBef>
                <a:spcPct val="0"/>
              </a:spcBef>
              <a:defRPr/>
            </a:pPr>
            <a:endParaRPr kumimoji="0" lang="en-US" sz="3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0" name="Rectangle 9"/>
          <p:cNvSpPr/>
          <p:nvPr/>
        </p:nvSpPr>
        <p:spPr>
          <a:xfrm>
            <a:off x="2392383" y="152400"/>
            <a:ext cx="4770417" cy="646331"/>
          </a:xfrm>
          <a:prstGeom prst="rect">
            <a:avLst/>
          </a:prstGeom>
          <a:solidFill>
            <a:schemeClr val="accent3"/>
          </a:solidFill>
        </p:spPr>
        <p:txBody>
          <a:bodyPr wrap="square">
            <a:spAutoFit/>
          </a:bodyPr>
          <a:lstStyle/>
          <a:p>
            <a:pPr algn="ctr"/>
            <a:r>
              <a:rPr lang="en-US" sz="3600" b="1" dirty="0" smtClean="0">
                <a:latin typeface="Times New Roman" pitchFamily="18" charset="0"/>
                <a:cs typeface="Times New Roman" pitchFamily="18" charset="0"/>
              </a:rPr>
              <a:t>Normal distribution </a:t>
            </a:r>
          </a:p>
        </p:txBody>
      </p:sp>
      <p:sp>
        <p:nvSpPr>
          <p:cNvPr id="11" name="Content Placeholder 2"/>
          <p:cNvSpPr txBox="1">
            <a:spLocks/>
          </p:cNvSpPr>
          <p:nvPr/>
        </p:nvSpPr>
        <p:spPr>
          <a:xfrm>
            <a:off x="304800" y="1219200"/>
            <a:ext cx="8458200" cy="5257800"/>
          </a:xfrm>
          <a:prstGeom prst="rect">
            <a:avLst/>
          </a:prstGeom>
          <a:solidFill>
            <a:srgbClr val="FF99CC"/>
          </a:solidFill>
        </p:spPr>
        <p:txBody>
          <a:bodyPr vert="horz" lIns="91440" tIns="45720" rIns="91440" bIns="45720" rtlCol="0">
            <a:noAutofit/>
          </a:bodyPr>
          <a:lstStyle/>
          <a:p>
            <a:pPr algn="just">
              <a:buBlip>
                <a:blip r:embed="rId3"/>
              </a:buBlip>
            </a:pPr>
            <a:endParaRPr lang="en-US" sz="2400" b="1" dirty="0" smtClean="0">
              <a:latin typeface="Andalus" pitchFamily="18" charset="-78"/>
              <a:cs typeface="Andalus" pitchFamily="18" charset="-78"/>
            </a:endParaRPr>
          </a:p>
          <a:p>
            <a:pPr algn="just">
              <a:buBlip>
                <a:blip r:embed="rId3"/>
              </a:buBlip>
            </a:pPr>
            <a:r>
              <a:rPr lang="en-US" sz="2400" dirty="0" smtClean="0">
                <a:latin typeface="Andalus" pitchFamily="18" charset="-78"/>
                <a:cs typeface="Andalus" pitchFamily="18" charset="-78"/>
              </a:rPr>
              <a:t>First  applied to the description of measurement errors</a:t>
            </a:r>
          </a:p>
          <a:p>
            <a:pPr algn="just">
              <a:buBlip>
                <a:blip r:embed="rId3"/>
              </a:buBlip>
            </a:pPr>
            <a:endParaRPr lang="en-US" sz="2400" dirty="0" smtClean="0">
              <a:latin typeface="Andalus" pitchFamily="18" charset="-78"/>
              <a:cs typeface="Andalus" pitchFamily="18" charset="-78"/>
            </a:endParaRPr>
          </a:p>
          <a:p>
            <a:pPr algn="just">
              <a:buBlip>
                <a:blip r:embed="rId3"/>
              </a:buBlip>
            </a:pPr>
            <a:r>
              <a:rPr lang="en-US" sz="2400" dirty="0" smtClean="0">
                <a:latin typeface="Andalus" pitchFamily="18" charset="-78"/>
                <a:cs typeface="Andalus" pitchFamily="18" charset="-78"/>
              </a:rPr>
              <a:t> 1835 </a:t>
            </a:r>
            <a:r>
              <a:rPr lang="en-US" sz="2400" dirty="0" err="1" smtClean="0">
                <a:latin typeface="Andalus" pitchFamily="18" charset="-78"/>
                <a:cs typeface="Andalus" pitchFamily="18" charset="-78"/>
              </a:rPr>
              <a:t>Adolphe</a:t>
            </a:r>
            <a:r>
              <a:rPr lang="en-US" sz="2400" dirty="0" smtClean="0">
                <a:latin typeface="Andalus" pitchFamily="18" charset="-78"/>
                <a:cs typeface="Andalus" pitchFamily="18" charset="-78"/>
              </a:rPr>
              <a:t> </a:t>
            </a:r>
            <a:r>
              <a:rPr lang="en-US" sz="2400" dirty="0" err="1" smtClean="0">
                <a:latin typeface="Andalus" pitchFamily="18" charset="-78"/>
                <a:cs typeface="Andalus" pitchFamily="18" charset="-78"/>
              </a:rPr>
              <a:t>Quetelet</a:t>
            </a:r>
            <a:r>
              <a:rPr lang="en-US" sz="2400" dirty="0" smtClean="0">
                <a:latin typeface="Andalus" pitchFamily="18" charset="-78"/>
                <a:cs typeface="Andalus" pitchFamily="18" charset="-78"/>
              </a:rPr>
              <a:t> - Physical attributes, such as height,</a:t>
            </a:r>
          </a:p>
          <a:p>
            <a:pPr algn="just">
              <a:buBlip>
                <a:blip r:embed="rId3"/>
              </a:buBlip>
            </a:pPr>
            <a:r>
              <a:rPr lang="en-US" sz="2400" dirty="0" smtClean="0">
                <a:latin typeface="Andalus" pitchFamily="18" charset="-78"/>
                <a:cs typeface="Andalus" pitchFamily="18" charset="-78"/>
              </a:rPr>
              <a:t>1869 Francis Galton - individual differences in ability</a:t>
            </a:r>
          </a:p>
          <a:p>
            <a:pPr algn="just"/>
            <a:endParaRPr lang="en-US" sz="2400" dirty="0" smtClean="0">
              <a:latin typeface="Andalus" pitchFamily="18" charset="-78"/>
              <a:cs typeface="Andalus" pitchFamily="18" charset="-78"/>
            </a:endParaRPr>
          </a:p>
          <a:p>
            <a:pPr algn="just">
              <a:buBlip>
                <a:blip r:embed="rId3"/>
              </a:buBlip>
            </a:pPr>
            <a:r>
              <a:rPr lang="en-US" sz="2400" dirty="0" smtClean="0">
                <a:latin typeface="Andalus" pitchFamily="18" charset="-78"/>
                <a:cs typeface="Andalus" pitchFamily="18" charset="-78"/>
              </a:rPr>
              <a:t>Psychometric instruments in which test scores are actually defined according to the normal distribution the IQ scores on most intelligence tests are assigned in terms of a person’s position in the distribution.</a:t>
            </a:r>
          </a:p>
          <a:p>
            <a:pPr algn="just">
              <a:buFont typeface="Wingdings" pitchFamily="2" charset="2"/>
              <a:buChar char="§"/>
            </a:pPr>
            <a:endParaRPr lang="en-US" sz="2800" b="1" dirty="0" smtClean="0">
              <a:latin typeface="Times New Roman" pitchFamily="18" charset="0"/>
              <a:cs typeface="Times New Roman" pitchFamily="18" charset="0"/>
            </a:endParaRPr>
          </a:p>
        </p:txBody>
      </p:sp>
      <p:pic>
        <p:nvPicPr>
          <p:cNvPr id="15362" name="Picture 2" descr="http://curvebank.calstatela.edu/gaussdist/normal.jpg"/>
          <p:cNvPicPr>
            <a:picLocks noChangeAspect="1" noChangeArrowheads="1"/>
          </p:cNvPicPr>
          <p:nvPr/>
        </p:nvPicPr>
        <p:blipFill>
          <a:blip r:embed="rId4" cstate="print"/>
          <a:srcRect/>
          <a:stretch>
            <a:fillRect/>
          </a:stretch>
        </p:blipFill>
        <p:spPr bwMode="auto">
          <a:xfrm>
            <a:off x="4419600" y="4572000"/>
            <a:ext cx="4114800" cy="17526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slodive.com/wp-content/uploads/2012/09/plain-backgrounds/plain-purple-haz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itle 1"/>
          <p:cNvSpPr txBox="1">
            <a:spLocks/>
          </p:cNvSpPr>
          <p:nvPr/>
        </p:nvSpPr>
        <p:spPr>
          <a:xfrm>
            <a:off x="533400" y="76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6" name="Content Placeholder 2"/>
          <p:cNvSpPr txBox="1">
            <a:spLocks/>
          </p:cNvSpPr>
          <p:nvPr/>
        </p:nvSpPr>
        <p:spPr>
          <a:xfrm>
            <a:off x="609600" y="1417637"/>
            <a:ext cx="4648200" cy="4525963"/>
          </a:xfrm>
          <a:prstGeom prst="rect">
            <a:avLst/>
          </a:prstGeom>
        </p:spPr>
        <p:txBody>
          <a:bodyPr vert="horz" lIns="91440" tIns="45720" rIns="91440" bIns="45720" rtlCol="0">
            <a:noAutofit/>
          </a:bodyPr>
          <a:lstStyle/>
          <a:p>
            <a:pPr marL="342900" marR="0" lvl="0" indent="-342900" algn="just" defTabSz="914400" rtl="0" eaLnBrk="1" fontAlgn="auto" latinLnBrk="0" hangingPunct="1">
              <a:lnSpc>
                <a:spcPct val="100000"/>
              </a:lnSpc>
              <a:spcBef>
                <a:spcPct val="20000"/>
              </a:spcBef>
              <a:spcAft>
                <a:spcPts val="0"/>
              </a:spcAft>
              <a:buClrTx/>
              <a:buSzTx/>
              <a:tabLst/>
              <a:defRPr/>
            </a:pPr>
            <a:endParaRPr lang="en-US" sz="2400" dirty="0" smtClean="0">
              <a:solidFill>
                <a:srgbClr val="002060"/>
              </a:solidFill>
              <a:latin typeface="Times New Roman" pitchFamily="18" charset="0"/>
              <a:cs typeface="Times New Roman" pitchFamily="18" charset="0"/>
            </a:endParaRPr>
          </a:p>
          <a:p>
            <a:pPr marL="342900" marR="0" lvl="0" indent="-342900" algn="just" defTabSz="914400" rtl="0" eaLnBrk="1" fontAlgn="auto" latinLnBrk="0" hangingPunct="1">
              <a:lnSpc>
                <a:spcPct val="100000"/>
              </a:lnSpc>
              <a:spcBef>
                <a:spcPct val="20000"/>
              </a:spcBef>
              <a:spcAft>
                <a:spcPts val="0"/>
              </a:spcAft>
              <a:buClrTx/>
              <a:buSzTx/>
              <a:tabLst/>
              <a:defRPr/>
            </a:pPr>
            <a:endParaRPr lang="en-US" sz="2400" dirty="0" smtClean="0">
              <a:solidFill>
                <a:srgbClr val="002060"/>
              </a:solidFill>
              <a:latin typeface="Times New Roman" pitchFamily="18" charset="0"/>
              <a:cs typeface="Times New Roman" pitchFamily="18" charset="0"/>
            </a:endParaRPr>
          </a:p>
          <a:p>
            <a:pPr algn="just"/>
            <a:endParaRPr kumimoji="0" lang="en-US" sz="2400" b="0" i="0" u="none" strike="noStrike" kern="1200" cap="none" spc="0" normalizeH="0" baseline="0" noProof="0" dirty="0">
              <a:ln>
                <a:noFill/>
              </a:ln>
              <a:solidFill>
                <a:srgbClr val="002060"/>
              </a:solidFill>
              <a:effectLst/>
              <a:uLnTx/>
              <a:uFillTx/>
              <a:latin typeface="Times New Roman" pitchFamily="18" charset="0"/>
              <a:cs typeface="Times New Roman" pitchFamily="18" charset="0"/>
            </a:endParaRPr>
          </a:p>
        </p:txBody>
      </p:sp>
      <p:sp>
        <p:nvSpPr>
          <p:cNvPr id="10" name="Down Arrow Callout 9"/>
          <p:cNvSpPr/>
          <p:nvPr/>
        </p:nvSpPr>
        <p:spPr>
          <a:xfrm>
            <a:off x="685800" y="228600"/>
            <a:ext cx="7772400" cy="838200"/>
          </a:xfrm>
          <a:prstGeom prst="downArrowCallou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3600" b="1" dirty="0" smtClean="0">
                <a:latin typeface="Andalus" pitchFamily="18" charset="-78"/>
                <a:cs typeface="Andalus" pitchFamily="18" charset="-78"/>
              </a:rPr>
              <a:t>What is the Normal Distribution?</a:t>
            </a:r>
            <a:endParaRPr lang="en-US" sz="3600" b="1" dirty="0">
              <a:latin typeface="Andalus" pitchFamily="18" charset="-78"/>
              <a:cs typeface="Andalus" pitchFamily="18" charset="-78"/>
            </a:endParaRPr>
          </a:p>
        </p:txBody>
      </p:sp>
      <p:sp>
        <p:nvSpPr>
          <p:cNvPr id="12" name="Rectangle 11"/>
          <p:cNvSpPr/>
          <p:nvPr/>
        </p:nvSpPr>
        <p:spPr>
          <a:xfrm>
            <a:off x="381000" y="1219200"/>
            <a:ext cx="8229600" cy="5447645"/>
          </a:xfrm>
          <a:prstGeom prst="rect">
            <a:avLst/>
          </a:prstGeom>
          <a:solidFill>
            <a:schemeClr val="accent3">
              <a:lumMod val="40000"/>
              <a:lumOff val="60000"/>
            </a:schemeClr>
          </a:solidFill>
        </p:spPr>
        <p:txBody>
          <a:bodyPr wrap="square">
            <a:spAutoFit/>
          </a:bodyPr>
          <a:lstStyle/>
          <a:p>
            <a:pPr algn="just">
              <a:lnSpc>
                <a:spcPct val="150000"/>
              </a:lnSpc>
              <a:buFont typeface="Arial" pitchFamily="34" charset="0"/>
              <a:buChar char="•"/>
            </a:pPr>
            <a:r>
              <a:rPr lang="en-US" sz="2400" dirty="0" smtClean="0">
                <a:latin typeface="Andalus" pitchFamily="18" charset="-78"/>
                <a:cs typeface="Andalus" pitchFamily="18" charset="-78"/>
              </a:rPr>
              <a:t>The  bell shaped curve</a:t>
            </a:r>
          </a:p>
          <a:p>
            <a:pPr algn="just">
              <a:lnSpc>
                <a:spcPct val="150000"/>
              </a:lnSpc>
              <a:buFont typeface="Arial" pitchFamily="34" charset="0"/>
              <a:buChar char="•"/>
            </a:pPr>
            <a:r>
              <a:rPr lang="en-US" sz="2400" dirty="0" smtClean="0">
                <a:latin typeface="Andalus" pitchFamily="18" charset="-78"/>
                <a:cs typeface="Andalus" pitchFamily="18" charset="-78"/>
              </a:rPr>
              <a:t>When no. of trails are very large (n- infinite) </a:t>
            </a:r>
          </a:p>
          <a:p>
            <a:pPr algn="just">
              <a:lnSpc>
                <a:spcPct val="150000"/>
              </a:lnSpc>
            </a:pPr>
            <a:endParaRPr lang="en-US" sz="2400" b="1" dirty="0" smtClean="0">
              <a:latin typeface="Andalus" pitchFamily="18" charset="-78"/>
              <a:cs typeface="Andalus" pitchFamily="18" charset="-78"/>
            </a:endParaRPr>
          </a:p>
          <a:p>
            <a:pPr algn="just">
              <a:lnSpc>
                <a:spcPct val="150000"/>
              </a:lnSpc>
            </a:pPr>
            <a:r>
              <a:rPr lang="en-US" sz="2400" b="1" dirty="0" smtClean="0">
                <a:latin typeface="Andalus" pitchFamily="18" charset="-78"/>
                <a:cs typeface="Andalus" pitchFamily="18" charset="-78"/>
              </a:rPr>
              <a:t>Normal Equation</a:t>
            </a:r>
          </a:p>
          <a:p>
            <a:pPr algn="just">
              <a:lnSpc>
                <a:spcPct val="150000"/>
              </a:lnSpc>
            </a:pPr>
            <a:r>
              <a:rPr lang="en-US" sz="2400" dirty="0" smtClean="0">
                <a:latin typeface="Andalus" pitchFamily="18" charset="-78"/>
                <a:cs typeface="Andalus" pitchFamily="18" charset="-78"/>
              </a:rPr>
              <a:t> Y = { 1/[ σ * </a:t>
            </a:r>
            <a:r>
              <a:rPr lang="en-US" sz="2400" dirty="0" err="1" smtClean="0">
                <a:latin typeface="Andalus" pitchFamily="18" charset="-78"/>
                <a:cs typeface="Andalus" pitchFamily="18" charset="-78"/>
              </a:rPr>
              <a:t>sqrt</a:t>
            </a:r>
            <a:r>
              <a:rPr lang="en-US" sz="2400" dirty="0" smtClean="0">
                <a:latin typeface="Andalus" pitchFamily="18" charset="-78"/>
                <a:cs typeface="Andalus" pitchFamily="18" charset="-78"/>
              </a:rPr>
              <a:t>(2π) ] } * e</a:t>
            </a:r>
            <a:r>
              <a:rPr lang="en-US" sz="2400" baseline="30000" dirty="0" smtClean="0">
                <a:latin typeface="Andalus" pitchFamily="18" charset="-78"/>
                <a:cs typeface="Andalus" pitchFamily="18" charset="-78"/>
              </a:rPr>
              <a:t>-(x - μ)2/2σ2</a:t>
            </a:r>
            <a:r>
              <a:rPr lang="en-US" sz="2400" dirty="0" smtClean="0">
                <a:latin typeface="Andalus" pitchFamily="18" charset="-78"/>
                <a:cs typeface="Andalus" pitchFamily="18" charset="-78"/>
              </a:rPr>
              <a:t> </a:t>
            </a:r>
          </a:p>
          <a:p>
            <a:pPr algn="just"/>
            <a:r>
              <a:rPr lang="en-US" sz="2400" dirty="0" smtClean="0">
                <a:latin typeface="Andalus" pitchFamily="18" charset="-78"/>
                <a:cs typeface="Andalus" pitchFamily="18" charset="-78"/>
              </a:rPr>
              <a:t>Where   π – 3.142</a:t>
            </a:r>
          </a:p>
          <a:p>
            <a:pPr algn="just"/>
            <a:r>
              <a:rPr lang="en-US" sz="2400" dirty="0" smtClean="0">
                <a:latin typeface="Andalus" pitchFamily="18" charset="-78"/>
                <a:cs typeface="Andalus" pitchFamily="18" charset="-78"/>
              </a:rPr>
              <a:t>              e- 2.718</a:t>
            </a:r>
          </a:p>
          <a:p>
            <a:pPr algn="just"/>
            <a:r>
              <a:rPr lang="en-US" sz="2400" dirty="0" smtClean="0">
                <a:latin typeface="Andalus" pitchFamily="18" charset="-78"/>
                <a:cs typeface="Andalus" pitchFamily="18" charset="-78"/>
              </a:rPr>
              <a:t>              </a:t>
            </a:r>
            <a:r>
              <a:rPr lang="en-US" sz="2400" baseline="30000" dirty="0" smtClean="0">
                <a:latin typeface="Andalus" pitchFamily="18" charset="-78"/>
                <a:cs typeface="Andalus" pitchFamily="18" charset="-78"/>
              </a:rPr>
              <a:t>μ- </a:t>
            </a:r>
            <a:r>
              <a:rPr lang="en-US" sz="2400" dirty="0" smtClean="0">
                <a:latin typeface="Andalus" pitchFamily="18" charset="-78"/>
                <a:cs typeface="Andalus" pitchFamily="18" charset="-78"/>
              </a:rPr>
              <a:t> population mean</a:t>
            </a:r>
          </a:p>
          <a:p>
            <a:pPr algn="just"/>
            <a:r>
              <a:rPr lang="en-US" sz="2400" dirty="0" smtClean="0">
                <a:latin typeface="Andalus" pitchFamily="18" charset="-78"/>
                <a:cs typeface="Andalus" pitchFamily="18" charset="-78"/>
              </a:rPr>
              <a:t>              σ- population standard mean</a:t>
            </a:r>
          </a:p>
          <a:p>
            <a:pPr algn="just"/>
            <a:r>
              <a:rPr lang="en-US" sz="2400" dirty="0" smtClean="0">
                <a:latin typeface="Andalus" pitchFamily="18" charset="-78"/>
                <a:cs typeface="Andalus" pitchFamily="18" charset="-78"/>
              </a:rPr>
              <a:t>               x- given value of the random variable</a:t>
            </a:r>
          </a:p>
          <a:p>
            <a:pPr algn="just"/>
            <a:r>
              <a:rPr lang="en-US" sz="2400" dirty="0" smtClean="0">
                <a:latin typeface="Times New Roman" pitchFamily="18" charset="0"/>
                <a:cs typeface="Times New Roman" pitchFamily="18" charset="0"/>
              </a:rPr>
              <a:t>               </a:t>
            </a:r>
          </a:p>
          <a:p>
            <a:pPr algn="just"/>
            <a:r>
              <a:rPr lang="en-US" sz="2400" dirty="0" smtClean="0">
                <a:latin typeface="Times New Roman" pitchFamily="18" charset="0"/>
                <a:cs typeface="Times New Roman" pitchFamily="18" charset="0"/>
              </a:rPr>
              <a:t>  </a:t>
            </a:r>
          </a:p>
        </p:txBody>
      </p:sp>
      <p:pic>
        <p:nvPicPr>
          <p:cNvPr id="14340" name="Picture 4" descr="http://images1.statlect.com/normal_distribution.png"/>
          <p:cNvPicPr>
            <a:picLocks noChangeAspect="1" noChangeArrowheads="1"/>
          </p:cNvPicPr>
          <p:nvPr/>
        </p:nvPicPr>
        <p:blipFill>
          <a:blip r:embed="rId4" cstate="print"/>
          <a:srcRect/>
          <a:stretch>
            <a:fillRect/>
          </a:stretch>
        </p:blipFill>
        <p:spPr bwMode="auto">
          <a:xfrm>
            <a:off x="5257800" y="2971800"/>
            <a:ext cx="3135545" cy="24384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http://livinggreeninsulation.com/wp-content/uploads/2014/01/Plain-Green-Background1.jpg"/>
          <p:cNvPicPr>
            <a:picLocks noChangeAspect="1" noChangeArrowheads="1"/>
          </p:cNvPicPr>
          <p:nvPr/>
        </p:nvPicPr>
        <p:blipFill>
          <a:blip r:embed="rId2" cstate="print"/>
          <a:srcRect/>
          <a:stretch>
            <a:fillRect/>
          </a:stretch>
        </p:blipFill>
        <p:spPr bwMode="auto">
          <a:xfrm>
            <a:off x="0" y="0"/>
            <a:ext cx="9296400" cy="7086600"/>
          </a:xfrm>
          <a:prstGeom prst="rect">
            <a:avLst/>
          </a:prstGeom>
          <a:noFill/>
        </p:spPr>
      </p:pic>
      <p:sp>
        <p:nvSpPr>
          <p:cNvPr id="2" name="Title 1"/>
          <p:cNvSpPr>
            <a:spLocks noGrp="1"/>
          </p:cNvSpPr>
          <p:nvPr>
            <p:ph type="title"/>
          </p:nvPr>
        </p:nvSpPr>
        <p:spPr>
          <a:xfrm>
            <a:off x="1295400" y="274638"/>
            <a:ext cx="6172200" cy="715962"/>
          </a:xfrm>
          <a:solidFill>
            <a:schemeClr val="accent5">
              <a:lumMod val="20000"/>
              <a:lumOff val="80000"/>
            </a:schemeClr>
          </a:solidFill>
        </p:spPr>
        <p:txBody>
          <a:bodyPr>
            <a:normAutofit/>
          </a:bodyPr>
          <a:lstStyle/>
          <a:p>
            <a:r>
              <a:rPr lang="en-US" sz="3600" dirty="0" smtClean="0">
                <a:latin typeface="Times New Roman" pitchFamily="18" charset="0"/>
                <a:cs typeface="Times New Roman" pitchFamily="18" charset="0"/>
              </a:rPr>
              <a:t>Standard Normal Distribution </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5059363"/>
          </a:xfrm>
          <a:solidFill>
            <a:schemeClr val="accent2">
              <a:lumMod val="40000"/>
              <a:lumOff val="60000"/>
            </a:schemeClr>
          </a:solidFill>
        </p:spPr>
        <p:txBody>
          <a:bodyPr/>
          <a:lstStyle/>
          <a:p>
            <a:pPr>
              <a:buBlip>
                <a:blip r:embed="rId3"/>
              </a:buBlip>
            </a:pPr>
            <a:r>
              <a:rPr lang="en-US" sz="2800" dirty="0" smtClean="0">
                <a:latin typeface="Andalus" pitchFamily="18" charset="-78"/>
                <a:cs typeface="Andalus" pitchFamily="18" charset="-78"/>
              </a:rPr>
              <a:t>A random variable Z, normal distribution  with mean= 0 and SD= 1 </a:t>
            </a:r>
          </a:p>
          <a:p>
            <a:pPr>
              <a:buNone/>
            </a:pPr>
            <a:endParaRPr lang="en-US" dirty="0" smtClean="0"/>
          </a:p>
          <a:p>
            <a:pPr>
              <a:buBlip>
                <a:blip r:embed="rId3"/>
              </a:buBlip>
            </a:pPr>
            <a:r>
              <a:rPr lang="en-US" dirty="0" smtClean="0">
                <a:latin typeface="Andalus" pitchFamily="18" charset="-78"/>
                <a:cs typeface="Andalus" pitchFamily="18" charset="-78"/>
              </a:rPr>
              <a:t>To find out Z value</a:t>
            </a:r>
          </a:p>
          <a:p>
            <a:endParaRPr lang="en-US" dirty="0" smtClean="0"/>
          </a:p>
        </p:txBody>
      </p:sp>
      <p:pic>
        <p:nvPicPr>
          <p:cNvPr id="1027" name="Picture 3"/>
          <p:cNvPicPr>
            <a:picLocks noChangeAspect="1" noChangeArrowheads="1"/>
          </p:cNvPicPr>
          <p:nvPr/>
        </p:nvPicPr>
        <p:blipFill>
          <a:blip r:embed="rId4" cstate="print"/>
          <a:srcRect/>
          <a:stretch>
            <a:fillRect/>
          </a:stretch>
        </p:blipFill>
        <p:spPr bwMode="auto">
          <a:xfrm>
            <a:off x="2286000" y="3352800"/>
            <a:ext cx="4253754" cy="1042930"/>
          </a:xfrm>
          <a:prstGeom prst="rect">
            <a:avLst/>
          </a:prstGeom>
          <a:ln>
            <a:noFill/>
          </a:ln>
          <a:effectLst>
            <a:softEdge rad="112500"/>
          </a:effectLst>
        </p:spPr>
      </p:pic>
      <p:pic>
        <p:nvPicPr>
          <p:cNvPr id="1028" name="Picture 4"/>
          <p:cNvPicPr>
            <a:picLocks noChangeAspect="1" noChangeArrowheads="1"/>
          </p:cNvPicPr>
          <p:nvPr/>
        </p:nvPicPr>
        <p:blipFill>
          <a:blip r:embed="rId5" cstate="print"/>
          <a:srcRect/>
          <a:stretch>
            <a:fillRect/>
          </a:stretch>
        </p:blipFill>
        <p:spPr bwMode="auto">
          <a:xfrm>
            <a:off x="2590800" y="2057400"/>
            <a:ext cx="3733800" cy="942814"/>
          </a:xfrm>
          <a:prstGeom prst="rect">
            <a:avLst/>
          </a:prstGeom>
          <a:ln>
            <a:noFill/>
          </a:ln>
          <a:effectLst>
            <a:softEdge rad="112500"/>
          </a:effectLst>
        </p:spPr>
      </p:pic>
      <p:pic>
        <p:nvPicPr>
          <p:cNvPr id="13314" name="Picture 2" descr="http://disjointedthinking.jeffhughes.ca/wp-content/uploads/2011/05/normal_distribution.png"/>
          <p:cNvPicPr>
            <a:picLocks noChangeAspect="1" noChangeArrowheads="1"/>
          </p:cNvPicPr>
          <p:nvPr/>
        </p:nvPicPr>
        <p:blipFill>
          <a:blip r:embed="rId6" cstate="print"/>
          <a:srcRect/>
          <a:stretch>
            <a:fillRect/>
          </a:stretch>
        </p:blipFill>
        <p:spPr bwMode="auto">
          <a:xfrm>
            <a:off x="2057400" y="4495800"/>
            <a:ext cx="4800600" cy="1825067"/>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allzoa.com/wp-content/uploads/2013/06/plain-blue-backgrounds.jpg"/>
          <p:cNvPicPr>
            <a:picLocks noChangeAspect="1" noChangeArrowheads="1"/>
          </p:cNvPicPr>
          <p:nvPr/>
        </p:nvPicPr>
        <p:blipFill>
          <a:blip r:embed="rId2" cstate="print"/>
          <a:srcRect/>
          <a:stretch>
            <a:fillRect/>
          </a:stretch>
        </p:blipFill>
        <p:spPr bwMode="auto">
          <a:xfrm>
            <a:off x="0" y="0"/>
            <a:ext cx="9753600" cy="7315200"/>
          </a:xfrm>
          <a:prstGeom prst="rect">
            <a:avLst/>
          </a:prstGeom>
          <a:noFill/>
        </p:spPr>
      </p:pic>
      <p:sp>
        <p:nvSpPr>
          <p:cNvPr id="2" name="Title 1"/>
          <p:cNvSpPr>
            <a:spLocks noGrp="1"/>
          </p:cNvSpPr>
          <p:nvPr>
            <p:ph type="title"/>
          </p:nvPr>
        </p:nvSpPr>
        <p:spPr>
          <a:solidFill>
            <a:srgbClr val="FFC000"/>
          </a:solidFill>
        </p:spPr>
        <p:txBody>
          <a:bodyPr/>
          <a:lstStyle/>
          <a:p>
            <a:r>
              <a:rPr lang="en-US" b="1" dirty="0" smtClean="0">
                <a:latin typeface="Andalus" pitchFamily="18" charset="-78"/>
                <a:cs typeface="Andalus" pitchFamily="18" charset="-78"/>
              </a:rPr>
              <a:t>Normal Curve</a:t>
            </a:r>
            <a:endParaRPr lang="en-US" dirty="0">
              <a:latin typeface="Andalus" pitchFamily="18" charset="-78"/>
              <a:cs typeface="Andalus" pitchFamily="18" charset="-78"/>
            </a:endParaRPr>
          </a:p>
        </p:txBody>
      </p:sp>
      <p:pic>
        <p:nvPicPr>
          <p:cNvPr id="2050" name="Picture 2" descr="C:\Users\Admin\Desktop\New folder (3)\normal_curve (1).jpg"/>
          <p:cNvPicPr>
            <a:picLocks noGrp="1" noChangeAspect="1" noChangeArrowheads="1"/>
          </p:cNvPicPr>
          <p:nvPr>
            <p:ph idx="1"/>
          </p:nvPr>
        </p:nvPicPr>
        <p:blipFill>
          <a:blip r:embed="rId3" cstate="print"/>
          <a:srcRect/>
          <a:stretch>
            <a:fillRect/>
          </a:stretch>
        </p:blipFill>
        <p:spPr bwMode="auto">
          <a:xfrm>
            <a:off x="480680" y="1828800"/>
            <a:ext cx="8053720" cy="36576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hdwallpapersrocks.com/wp-content/uploads/2013/12/Purple-Plain-Background-with-Dots.jpg"/>
          <p:cNvPicPr>
            <a:picLocks noChangeAspect="1" noChangeArrowheads="1"/>
          </p:cNvPicPr>
          <p:nvPr/>
        </p:nvPicPr>
        <p:blipFill>
          <a:blip r:embed="rId2" cstate="print"/>
          <a:srcRect/>
          <a:stretch>
            <a:fillRect/>
          </a:stretch>
        </p:blipFill>
        <p:spPr bwMode="auto">
          <a:xfrm>
            <a:off x="-762000" y="-1783159"/>
            <a:ext cx="16386175" cy="10241359"/>
          </a:xfrm>
          <a:prstGeom prst="rect">
            <a:avLst/>
          </a:prstGeom>
          <a:noFill/>
        </p:spPr>
      </p:pic>
      <p:sp>
        <p:nvSpPr>
          <p:cNvPr id="2" name="Title 1"/>
          <p:cNvSpPr>
            <a:spLocks noGrp="1"/>
          </p:cNvSpPr>
          <p:nvPr>
            <p:ph type="title"/>
          </p:nvPr>
        </p:nvSpPr>
        <p:spPr>
          <a:xfrm>
            <a:off x="457200" y="274638"/>
            <a:ext cx="8229600" cy="792162"/>
          </a:xfrm>
          <a:solidFill>
            <a:schemeClr val="accent5">
              <a:lumMod val="60000"/>
              <a:lumOff val="40000"/>
            </a:schemeClr>
          </a:solidFill>
        </p:spPr>
        <p:txBody>
          <a:bodyPr>
            <a:normAutofit fontScale="90000"/>
          </a:bodyPr>
          <a:lstStyle/>
          <a:p>
            <a:r>
              <a:rPr lang="en-US" sz="4000" b="1" dirty="0" smtClean="0">
                <a:solidFill>
                  <a:srgbClr val="FF0000"/>
                </a:solidFill>
                <a:latin typeface="Times New Roman" pitchFamily="18" charset="0"/>
                <a:cs typeface="Times New Roman" pitchFamily="18" charset="0"/>
              </a:rPr>
              <a:t> Characteristics of Normal Distribution</a:t>
            </a:r>
            <a:endParaRPr lang="en-US" sz="40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8229600" cy="4830763"/>
          </a:xfrm>
          <a:solidFill>
            <a:schemeClr val="accent3">
              <a:lumMod val="75000"/>
            </a:schemeClr>
          </a:solidFill>
        </p:spPr>
        <p:txBody>
          <a:bodyPr>
            <a:normAutofit/>
          </a:bodyPr>
          <a:lstStyle/>
          <a:p>
            <a:pPr>
              <a:buBlip>
                <a:blip r:embed="rId3"/>
              </a:buBlip>
            </a:pPr>
            <a:r>
              <a:rPr lang="en-US" sz="2400" dirty="0" smtClean="0">
                <a:latin typeface="Times New Roman" pitchFamily="18" charset="0"/>
                <a:cs typeface="Times New Roman" pitchFamily="18" charset="0"/>
              </a:rPr>
              <a:t>Symmetric</a:t>
            </a:r>
          </a:p>
          <a:p>
            <a:pPr>
              <a:buBlip>
                <a:blip r:embed="rId3"/>
              </a:buBlip>
            </a:pPr>
            <a:r>
              <a:rPr lang="en-US" sz="2400" dirty="0" err="1" smtClean="0">
                <a:latin typeface="Times New Roman" pitchFamily="18" charset="0"/>
                <a:cs typeface="Times New Roman" pitchFamily="18" charset="0"/>
              </a:rPr>
              <a:t>Unimodal</a:t>
            </a:r>
            <a:endParaRPr lang="en-US" sz="2400" dirty="0" smtClean="0">
              <a:latin typeface="Times New Roman" pitchFamily="18" charset="0"/>
              <a:cs typeface="Times New Roman" pitchFamily="18" charset="0"/>
            </a:endParaRPr>
          </a:p>
          <a:p>
            <a:pPr>
              <a:buBlip>
                <a:blip r:embed="rId3"/>
              </a:buBlip>
            </a:pPr>
            <a:r>
              <a:rPr lang="en-US" sz="2400" dirty="0" smtClean="0">
                <a:latin typeface="Times New Roman" pitchFamily="18" charset="0"/>
                <a:cs typeface="Times New Roman" pitchFamily="18" charset="0"/>
              </a:rPr>
              <a:t>Asymptotic</a:t>
            </a:r>
          </a:p>
          <a:p>
            <a:pPr>
              <a:buBlip>
                <a:blip r:embed="rId3"/>
              </a:buBlip>
            </a:pPr>
            <a:r>
              <a:rPr lang="en-US" sz="2400" dirty="0" smtClean="0">
                <a:latin typeface="Times New Roman" pitchFamily="18" charset="0"/>
                <a:cs typeface="Times New Roman" pitchFamily="18" charset="0"/>
              </a:rPr>
              <a:t>Mean, median and mode are all equal</a:t>
            </a:r>
          </a:p>
          <a:p>
            <a:pPr>
              <a:buBlip>
                <a:blip r:embed="rId3"/>
              </a:buBlip>
            </a:pPr>
            <a:r>
              <a:rPr lang="en-US" sz="2400" dirty="0" smtClean="0">
                <a:latin typeface="Times New Roman" pitchFamily="18" charset="0"/>
                <a:cs typeface="Times New Roman" pitchFamily="18" charset="0"/>
              </a:rPr>
              <a:t>The total area under the normal curve is equal to 1</a:t>
            </a:r>
            <a:endParaRPr lang="en-US" sz="2400" dirty="0">
              <a:solidFill>
                <a:srgbClr val="002060"/>
              </a:solidFill>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4" cstate="print"/>
          <a:srcRect/>
          <a:stretch>
            <a:fillRect/>
          </a:stretch>
        </p:blipFill>
        <p:spPr bwMode="auto">
          <a:xfrm>
            <a:off x="1219200" y="3733800"/>
            <a:ext cx="6629400" cy="23622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tse2.mm.bing.net/th?id=OIP.M1f9e9dacdc5df3d186d4a6da6064cdfco0&amp;pid=15.1&amp;H=120&amp;W=160&amp;P=0"/>
          <p:cNvPicPr>
            <a:picLocks noChangeAspect="1" noChangeArrowheads="1"/>
          </p:cNvPicPr>
          <p:nvPr/>
        </p:nvPicPr>
        <p:blipFill>
          <a:blip r:embed="rId2" cstate="print"/>
          <a:srcRect/>
          <a:stretch>
            <a:fillRect/>
          </a:stretch>
        </p:blipFill>
        <p:spPr bwMode="auto">
          <a:xfrm>
            <a:off x="-381000" y="-228600"/>
            <a:ext cx="9753600" cy="7315200"/>
          </a:xfrm>
          <a:prstGeom prst="rect">
            <a:avLst/>
          </a:prstGeom>
          <a:noFill/>
        </p:spPr>
      </p:pic>
      <p:sp>
        <p:nvSpPr>
          <p:cNvPr id="6" name="Content Placeholder 2"/>
          <p:cNvSpPr txBox="1">
            <a:spLocks/>
          </p:cNvSpPr>
          <p:nvPr/>
        </p:nvSpPr>
        <p:spPr>
          <a:xfrm>
            <a:off x="609600" y="1371600"/>
            <a:ext cx="7924800" cy="4800600"/>
          </a:xfrm>
          <a:prstGeom prst="rect">
            <a:avLst/>
          </a:prstGeom>
          <a:solidFill>
            <a:schemeClr val="accent2">
              <a:lumMod val="40000"/>
              <a:lumOff val="60000"/>
            </a:schemeClr>
          </a:solidFill>
        </p:spPr>
        <p:txBody>
          <a:bodyPr vert="horz" lIns="91440" tIns="45720" rIns="91440" bIns="45720" rtlCol="0">
            <a:noAutofit/>
          </a:bodyPr>
          <a:lstStyle/>
          <a:p>
            <a:pPr algn="just">
              <a:lnSpc>
                <a:spcPct val="150000"/>
              </a:lnSpc>
              <a:buBlip>
                <a:blip r:embed="rId3"/>
              </a:buBlip>
            </a:pPr>
            <a:r>
              <a:rPr lang="en-US" sz="2600" dirty="0" smtClean="0">
                <a:latin typeface="Andalus" pitchFamily="18" charset="-78"/>
                <a:cs typeface="Andalus" pitchFamily="18" charset="-78"/>
              </a:rPr>
              <a:t>Mean - location of the center of the graph </a:t>
            </a:r>
          </a:p>
          <a:p>
            <a:pPr algn="just">
              <a:lnSpc>
                <a:spcPct val="150000"/>
              </a:lnSpc>
              <a:buBlip>
                <a:blip r:embed="rId3"/>
              </a:buBlip>
            </a:pPr>
            <a:r>
              <a:rPr lang="en-US" sz="2600" dirty="0" smtClean="0">
                <a:latin typeface="Andalus" pitchFamily="18" charset="-78"/>
                <a:cs typeface="Andalus" pitchFamily="18" charset="-78"/>
              </a:rPr>
              <a:t>Standard  deviation - height and width of the graph</a:t>
            </a:r>
          </a:p>
          <a:p>
            <a:pPr algn="just">
              <a:lnSpc>
                <a:spcPct val="150000"/>
              </a:lnSpc>
              <a:buBlip>
                <a:blip r:embed="rId3"/>
              </a:buBlip>
            </a:pPr>
            <a:r>
              <a:rPr lang="en-US" sz="2600" dirty="0" smtClean="0">
                <a:latin typeface="Andalus" pitchFamily="18" charset="-78"/>
                <a:cs typeface="Andalus" pitchFamily="18" charset="-78"/>
              </a:rPr>
              <a:t>Standard  deviation is large, the curve is short and wide </a:t>
            </a:r>
          </a:p>
          <a:p>
            <a:pPr algn="just">
              <a:lnSpc>
                <a:spcPct val="150000"/>
              </a:lnSpc>
              <a:buBlip>
                <a:blip r:embed="rId3"/>
              </a:buBlip>
            </a:pPr>
            <a:r>
              <a:rPr lang="en-US" sz="2600" dirty="0" smtClean="0">
                <a:latin typeface="Andalus" pitchFamily="18" charset="-78"/>
                <a:cs typeface="Andalus" pitchFamily="18" charset="-78"/>
              </a:rPr>
              <a:t>Standard deviation is small, the curve is tall and narrow </a:t>
            </a:r>
          </a:p>
          <a:p>
            <a:pPr algn="just">
              <a:lnSpc>
                <a:spcPct val="150000"/>
              </a:lnSpc>
              <a:buBlip>
                <a:blip r:embed="rId3"/>
              </a:buBlip>
            </a:pPr>
            <a:r>
              <a:rPr lang="en-US" sz="2600" dirty="0" smtClean="0">
                <a:latin typeface="Andalus" pitchFamily="18" charset="-78"/>
                <a:cs typeface="Andalus" pitchFamily="18" charset="-78"/>
              </a:rPr>
              <a:t>All normal distributions look like a symmetric, bell-shaped curve</a:t>
            </a:r>
            <a:endParaRPr lang="en-US" sz="2600" dirty="0">
              <a:latin typeface="Andalus" pitchFamily="18" charset="-78"/>
              <a:cs typeface="Andalus" pitchFamily="18" charset="-78"/>
            </a:endParaRPr>
          </a:p>
        </p:txBody>
      </p:sp>
      <p:sp>
        <p:nvSpPr>
          <p:cNvPr id="7" name="Down Arrow Callout 6"/>
          <p:cNvSpPr/>
          <p:nvPr/>
        </p:nvSpPr>
        <p:spPr>
          <a:xfrm>
            <a:off x="914400" y="304800"/>
            <a:ext cx="7315200" cy="1066800"/>
          </a:xfrm>
          <a:prstGeom prst="downArrowCallou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smtClean="0"/>
              <a:t>Normal Curve</a:t>
            </a:r>
          </a:p>
        </p:txBody>
      </p:sp>
    </p:spTree>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sgclassiccars.co.za/wp-content/uploads/2014/07/plain-backgrounds-dark-blue-checks-web-background-free-hd-245.jpg"/>
          <p:cNvPicPr>
            <a:picLocks noChangeAspect="1" noChangeArrowheads="1"/>
          </p:cNvPicPr>
          <p:nvPr/>
        </p:nvPicPr>
        <p:blipFill>
          <a:blip r:embed="rId2" cstate="print"/>
          <a:srcRect/>
          <a:stretch>
            <a:fillRect/>
          </a:stretch>
        </p:blipFill>
        <p:spPr bwMode="auto">
          <a:xfrm>
            <a:off x="0" y="-1211659"/>
            <a:ext cx="13033375" cy="8145859"/>
          </a:xfrm>
          <a:prstGeom prst="rect">
            <a:avLst/>
          </a:prstGeom>
          <a:noFill/>
        </p:spPr>
      </p:pic>
      <p:sp>
        <p:nvSpPr>
          <p:cNvPr id="2" name="Title 1"/>
          <p:cNvSpPr>
            <a:spLocks noGrp="1"/>
          </p:cNvSpPr>
          <p:nvPr>
            <p:ph type="title"/>
          </p:nvPr>
        </p:nvSpPr>
        <p:spPr>
          <a:xfrm>
            <a:off x="2895600" y="228600"/>
            <a:ext cx="3352800" cy="411162"/>
          </a:xfrm>
          <a:solidFill>
            <a:srgbClr val="666699"/>
          </a:solidFill>
        </p:spPr>
        <p:txBody>
          <a:bodyPr>
            <a:normAutofit fontScale="90000"/>
          </a:bodyPr>
          <a:lstStyle/>
          <a:p>
            <a:r>
              <a:rPr lang="en-US" sz="3600" dirty="0" smtClean="0">
                <a:solidFill>
                  <a:srgbClr val="FFFF00"/>
                </a:solidFill>
                <a:latin typeface="Andalus" pitchFamily="18" charset="-78"/>
                <a:cs typeface="Andalus" pitchFamily="18" charset="-78"/>
              </a:rPr>
              <a:t>EXAMPLE </a:t>
            </a:r>
            <a:endParaRPr lang="en-US" sz="3600" dirty="0">
              <a:solidFill>
                <a:srgbClr val="FFFF00"/>
              </a:solidFill>
              <a:latin typeface="Andalus" pitchFamily="18" charset="-78"/>
              <a:cs typeface="Andalus" pitchFamily="18" charset="-78"/>
            </a:endParaRPr>
          </a:p>
        </p:txBody>
      </p:sp>
      <p:sp>
        <p:nvSpPr>
          <p:cNvPr id="3" name="Content Placeholder 2"/>
          <p:cNvSpPr>
            <a:spLocks noGrp="1"/>
          </p:cNvSpPr>
          <p:nvPr>
            <p:ph idx="1"/>
          </p:nvPr>
        </p:nvSpPr>
        <p:spPr>
          <a:xfrm>
            <a:off x="304800" y="685800"/>
            <a:ext cx="8382000" cy="5791200"/>
          </a:xfrm>
          <a:solidFill>
            <a:srgbClr val="FF99CC"/>
          </a:solidFill>
        </p:spPr>
        <p:txBody>
          <a:bodyPr>
            <a:normAutofit fontScale="70000" lnSpcReduction="20000"/>
          </a:bodyPr>
          <a:lstStyle/>
          <a:p>
            <a:pPr algn="just">
              <a:buNone/>
            </a:pPr>
            <a:r>
              <a:rPr lang="en-US" sz="4000" dirty="0" smtClean="0">
                <a:solidFill>
                  <a:srgbClr val="FFFF00"/>
                </a:solidFill>
                <a:latin typeface="Times New Roman" pitchFamily="18" charset="0"/>
                <a:cs typeface="Times New Roman" pitchFamily="18" charset="0"/>
              </a:rPr>
              <a:t>Assume the mean height of children to be 68.22cm with the variance of 10.8 cm. How many children in a school of 1000 would you expect to be over 72 cm tall?</a:t>
            </a:r>
          </a:p>
          <a:p>
            <a:pPr algn="just">
              <a:buNone/>
            </a:pPr>
            <a:endParaRPr lang="en-US" sz="2800" dirty="0" smtClean="0">
              <a:latin typeface="Andalus" pitchFamily="18" charset="-78"/>
              <a:cs typeface="Andalus" pitchFamily="18" charset="-78"/>
            </a:endParaRPr>
          </a:p>
          <a:p>
            <a:pPr algn="just">
              <a:buNone/>
            </a:pPr>
            <a:r>
              <a:rPr lang="en-US" sz="2800" dirty="0" err="1" smtClean="0">
                <a:latin typeface="Andalus" pitchFamily="18" charset="-78"/>
                <a:cs typeface="Andalus" pitchFamily="18" charset="-78"/>
              </a:rPr>
              <a:t>Ans</a:t>
            </a:r>
            <a:r>
              <a:rPr lang="en-US" sz="2800" dirty="0" smtClean="0">
                <a:latin typeface="Andalus" pitchFamily="18" charset="-78"/>
                <a:cs typeface="Andalus" pitchFamily="18" charset="-78"/>
              </a:rPr>
              <a:t> : X- </a:t>
            </a:r>
            <a:r>
              <a:rPr lang="en-US" sz="2800" dirty="0" err="1" smtClean="0">
                <a:latin typeface="Andalus" pitchFamily="18" charset="-78"/>
                <a:cs typeface="Andalus" pitchFamily="18" charset="-78"/>
              </a:rPr>
              <a:t>variate</a:t>
            </a:r>
            <a:r>
              <a:rPr lang="en-US" sz="2800" dirty="0" smtClean="0">
                <a:latin typeface="Andalus" pitchFamily="18" charset="-78"/>
                <a:cs typeface="Andalus" pitchFamily="18" charset="-78"/>
              </a:rPr>
              <a:t> – mean – 68.22</a:t>
            </a:r>
          </a:p>
          <a:p>
            <a:pPr algn="just">
              <a:buNone/>
            </a:pPr>
            <a:r>
              <a:rPr lang="en-US" sz="2800" dirty="0" smtClean="0">
                <a:latin typeface="Andalus" pitchFamily="18" charset="-78"/>
                <a:cs typeface="Andalus" pitchFamily="18" charset="-78"/>
              </a:rPr>
              <a:t>        SD- √10.8</a:t>
            </a:r>
          </a:p>
          <a:p>
            <a:pPr algn="just">
              <a:buNone/>
            </a:pPr>
            <a:endParaRPr lang="en-US" sz="2800" dirty="0" smtClean="0">
              <a:latin typeface="Andalus" pitchFamily="18" charset="-78"/>
              <a:cs typeface="Andalus" pitchFamily="18" charset="-78"/>
            </a:endParaRPr>
          </a:p>
          <a:p>
            <a:pPr algn="just">
              <a:buNone/>
            </a:pPr>
            <a:r>
              <a:rPr lang="en-US" sz="2800" dirty="0" smtClean="0">
                <a:latin typeface="Andalus" pitchFamily="18" charset="-78"/>
                <a:cs typeface="Andalus" pitchFamily="18" charset="-78"/>
              </a:rPr>
              <a:t>                              = 72-68.22 / √10.8 = 1.15</a:t>
            </a:r>
          </a:p>
          <a:p>
            <a:pPr algn="just">
              <a:buNone/>
            </a:pPr>
            <a:endParaRPr lang="en-US" sz="2800" dirty="0" smtClean="0">
              <a:latin typeface="Andalus" pitchFamily="18" charset="-78"/>
              <a:cs typeface="Andalus" pitchFamily="18" charset="-78"/>
            </a:endParaRPr>
          </a:p>
          <a:p>
            <a:pPr algn="just">
              <a:buNone/>
            </a:pPr>
            <a:r>
              <a:rPr lang="en-US" sz="2800" dirty="0" smtClean="0">
                <a:latin typeface="Andalus" pitchFamily="18" charset="-78"/>
                <a:cs typeface="Andalus" pitchFamily="18" charset="-78"/>
              </a:rPr>
              <a:t>   Now P(x&gt;72)= P(Z&gt;1.15) </a:t>
            </a:r>
          </a:p>
          <a:p>
            <a:pPr algn="just">
              <a:buNone/>
            </a:pPr>
            <a:r>
              <a:rPr lang="en-US" sz="2800" dirty="0" smtClean="0">
                <a:latin typeface="Andalus" pitchFamily="18" charset="-78"/>
                <a:cs typeface="Andalus" pitchFamily="18" charset="-78"/>
              </a:rPr>
              <a:t>               Z=0 to Z=1.15</a:t>
            </a:r>
          </a:p>
          <a:p>
            <a:pPr algn="just">
              <a:buNone/>
            </a:pPr>
            <a:r>
              <a:rPr lang="en-US" sz="2800" dirty="0" smtClean="0">
                <a:latin typeface="Andalus" pitchFamily="18" charset="-78"/>
                <a:cs typeface="Andalus" pitchFamily="18" charset="-78"/>
              </a:rPr>
              <a:t>            = 0.5000- 0.3749</a:t>
            </a:r>
          </a:p>
          <a:p>
            <a:pPr algn="just">
              <a:buNone/>
            </a:pPr>
            <a:r>
              <a:rPr lang="en-US" sz="2800" dirty="0" smtClean="0">
                <a:latin typeface="Andalus" pitchFamily="18" charset="-78"/>
                <a:cs typeface="Andalus" pitchFamily="18" charset="-78"/>
              </a:rPr>
              <a:t>             = 0.1251</a:t>
            </a:r>
          </a:p>
          <a:p>
            <a:pPr algn="just">
              <a:buNone/>
            </a:pPr>
            <a:endParaRPr lang="en-US" sz="2800" dirty="0" smtClean="0">
              <a:latin typeface="Andalus" pitchFamily="18" charset="-78"/>
              <a:cs typeface="Andalus" pitchFamily="18" charset="-78"/>
            </a:endParaRPr>
          </a:p>
          <a:p>
            <a:pPr algn="just">
              <a:buNone/>
            </a:pPr>
            <a:r>
              <a:rPr lang="en-US" sz="2800" dirty="0" smtClean="0">
                <a:latin typeface="Andalus" pitchFamily="18" charset="-78"/>
                <a:cs typeface="Andalus" pitchFamily="18" charset="-78"/>
              </a:rPr>
              <a:t>Expected no. of children to be above 72cm out of 1000</a:t>
            </a:r>
          </a:p>
          <a:p>
            <a:pPr algn="just">
              <a:buNone/>
            </a:pPr>
            <a:r>
              <a:rPr lang="en-US" sz="2800" dirty="0" smtClean="0">
                <a:latin typeface="Andalus" pitchFamily="18" charset="-78"/>
                <a:cs typeface="Andalus" pitchFamily="18" charset="-78"/>
              </a:rPr>
              <a:t>                   = 1000*0.1251</a:t>
            </a:r>
          </a:p>
          <a:p>
            <a:pPr algn="just">
              <a:buNone/>
            </a:pPr>
            <a:r>
              <a:rPr lang="en-US" sz="2800" dirty="0" smtClean="0">
                <a:latin typeface="Andalus" pitchFamily="18" charset="-78"/>
                <a:cs typeface="Andalus" pitchFamily="18" charset="-78"/>
              </a:rPr>
              <a:t>                   = 125</a:t>
            </a:r>
          </a:p>
        </p:txBody>
      </p:sp>
      <p:pic>
        <p:nvPicPr>
          <p:cNvPr id="4" name="Picture 3"/>
          <p:cNvPicPr>
            <a:picLocks noChangeAspect="1" noChangeArrowheads="1"/>
          </p:cNvPicPr>
          <p:nvPr/>
        </p:nvPicPr>
        <p:blipFill>
          <a:blip r:embed="rId3" cstate="print"/>
          <a:srcRect/>
          <a:stretch>
            <a:fillRect/>
          </a:stretch>
        </p:blipFill>
        <p:spPr bwMode="auto">
          <a:xfrm>
            <a:off x="2514600" y="2667000"/>
            <a:ext cx="2348754" cy="533400"/>
          </a:xfrm>
          <a:prstGeom prst="rect">
            <a:avLst/>
          </a:prstGeom>
          <a:noFill/>
          <a:ln w="9525">
            <a:noFill/>
            <a:miter lim="800000"/>
            <a:headEnd/>
            <a:tailEnd/>
          </a:ln>
          <a:effectLst/>
        </p:spPr>
      </p:pic>
    </p:spTree>
  </p:cSld>
  <p:clrMapOvr>
    <a:masterClrMapping/>
  </p:clrMapOvr>
  <p:transition>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dailypicsupdate.com/wp-content/uploads/2013/01/Free-Plain-pink-black-star-background.jpg"/>
          <p:cNvPicPr>
            <a:picLocks noChangeAspect="1" noChangeArrowheads="1"/>
          </p:cNvPicPr>
          <p:nvPr/>
        </p:nvPicPr>
        <p:blipFill>
          <a:blip r:embed="rId2" cstate="print"/>
          <a:srcRect/>
          <a:stretch>
            <a:fillRect/>
          </a:stretch>
        </p:blipFill>
        <p:spPr bwMode="auto">
          <a:xfrm>
            <a:off x="-762000" y="-4267200"/>
            <a:ext cx="16538575" cy="11404275"/>
          </a:xfrm>
          <a:prstGeom prst="rect">
            <a:avLst/>
          </a:prstGeom>
          <a:noFill/>
        </p:spPr>
      </p:pic>
      <p:sp>
        <p:nvSpPr>
          <p:cNvPr id="2" name="Title 1"/>
          <p:cNvSpPr>
            <a:spLocks noGrp="1"/>
          </p:cNvSpPr>
          <p:nvPr>
            <p:ph type="title"/>
          </p:nvPr>
        </p:nvSpPr>
        <p:spPr>
          <a:xfrm>
            <a:off x="457200" y="274638"/>
            <a:ext cx="8229600" cy="411162"/>
          </a:xfrm>
          <a:solidFill>
            <a:schemeClr val="accent3"/>
          </a:solidFill>
        </p:spPr>
        <p:txBody>
          <a:bodyPr>
            <a:noAutofit/>
          </a:bodyPr>
          <a:lstStyle/>
          <a:p>
            <a:r>
              <a:rPr lang="en-US" sz="3200" dirty="0" smtClean="0">
                <a:latin typeface="Times New Roman" pitchFamily="18" charset="0"/>
                <a:cs typeface="Times New Roman" pitchFamily="18" charset="0"/>
              </a:rPr>
              <a:t>Fitting a normal distribution </a:t>
            </a:r>
            <a:endParaRPr lang="en-US" sz="32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nvPr>
        </p:nvGraphicFramePr>
        <p:xfrm>
          <a:off x="228600" y="2377440"/>
          <a:ext cx="8686800" cy="2118360"/>
        </p:xfrm>
        <a:graphic>
          <a:graphicData uri="http://schemas.openxmlformats.org/drawingml/2006/table">
            <a:tbl>
              <a:tblPr firstRow="1" bandRow="1">
                <a:tableStyleId>{00A15C55-8517-42AA-B614-E9B94910E393}</a:tableStyleId>
              </a:tblPr>
              <a:tblGrid>
                <a:gridCol w="1173892"/>
                <a:gridCol w="1095632"/>
                <a:gridCol w="1108676"/>
                <a:gridCol w="1126066"/>
                <a:gridCol w="1045634"/>
                <a:gridCol w="1102154"/>
                <a:gridCol w="1017373"/>
                <a:gridCol w="1017373"/>
              </a:tblGrid>
              <a:tr h="1361803">
                <a:tc>
                  <a:txBody>
                    <a:bodyPr/>
                    <a:lstStyle/>
                    <a:p>
                      <a:pPr algn="ctr"/>
                      <a:r>
                        <a:rPr lang="en-US" sz="2400" dirty="0" smtClean="0">
                          <a:latin typeface="Andalus" pitchFamily="18" charset="-78"/>
                          <a:cs typeface="Andalus" pitchFamily="18" charset="-78"/>
                        </a:rPr>
                        <a:t>Class interval </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11-20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21-30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31-40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41-50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51-60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61-70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71-80</a:t>
                      </a:r>
                      <a:endParaRPr lang="en-US" sz="2400" dirty="0">
                        <a:latin typeface="Andalus" pitchFamily="18" charset="-78"/>
                        <a:cs typeface="Andalus" pitchFamily="18" charset="-78"/>
                      </a:endParaRPr>
                    </a:p>
                  </a:txBody>
                  <a:tcPr/>
                </a:tc>
              </a:tr>
              <a:tr h="756557">
                <a:tc>
                  <a:txBody>
                    <a:bodyPr/>
                    <a:lstStyle/>
                    <a:p>
                      <a:pPr algn="ctr"/>
                      <a:r>
                        <a:rPr lang="en-US" sz="2400" dirty="0" smtClean="0">
                          <a:latin typeface="Andalus" pitchFamily="18" charset="-78"/>
                          <a:cs typeface="Andalus" pitchFamily="18" charset="-78"/>
                        </a:rPr>
                        <a:t>f</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12</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28</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40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60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31</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20</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8</a:t>
                      </a:r>
                      <a:endParaRPr lang="en-US" sz="2400" dirty="0">
                        <a:latin typeface="Andalus" pitchFamily="18" charset="-78"/>
                        <a:cs typeface="Andalus" pitchFamily="18" charset="-78"/>
                      </a:endParaRPr>
                    </a:p>
                  </a:txBody>
                  <a:tcPr/>
                </a:tc>
              </a:tr>
            </a:tbl>
          </a:graphicData>
        </a:graphic>
      </p:graphicFrame>
      <p:sp>
        <p:nvSpPr>
          <p:cNvPr id="5" name="TextBox 4"/>
          <p:cNvSpPr txBox="1"/>
          <p:nvPr/>
        </p:nvSpPr>
        <p:spPr>
          <a:xfrm>
            <a:off x="2895600" y="5181600"/>
            <a:ext cx="3962400" cy="584775"/>
          </a:xfrm>
          <a:prstGeom prst="rect">
            <a:avLst/>
          </a:prstGeom>
          <a:solidFill>
            <a:schemeClr val="accent4">
              <a:lumMod val="40000"/>
              <a:lumOff val="60000"/>
            </a:schemeClr>
          </a:solidFill>
        </p:spPr>
        <p:txBody>
          <a:bodyPr wrap="square" rtlCol="0">
            <a:spAutoFit/>
          </a:bodyPr>
          <a:lstStyle/>
          <a:p>
            <a:r>
              <a:rPr lang="en-US" sz="3200" dirty="0" smtClean="0"/>
              <a:t>Mean = 43.7, SD= 14.8</a:t>
            </a:r>
            <a:endParaRPr lang="en-US" sz="3200" dirty="0"/>
          </a:p>
        </p:txBody>
      </p:sp>
      <p:sp>
        <p:nvSpPr>
          <p:cNvPr id="6" name="TextBox 5"/>
          <p:cNvSpPr txBox="1"/>
          <p:nvPr/>
        </p:nvSpPr>
        <p:spPr>
          <a:xfrm>
            <a:off x="457200" y="914400"/>
            <a:ext cx="8382000" cy="1384995"/>
          </a:xfrm>
          <a:prstGeom prst="rect">
            <a:avLst/>
          </a:prstGeom>
          <a:solidFill>
            <a:schemeClr val="accent4">
              <a:lumMod val="40000"/>
              <a:lumOff val="60000"/>
            </a:schemeClr>
          </a:solidFill>
        </p:spPr>
        <p:txBody>
          <a:bodyPr wrap="square" rtlCol="0">
            <a:spAutoFit/>
          </a:bodyPr>
          <a:lstStyle/>
          <a:p>
            <a:pPr>
              <a:buFont typeface="Arial" pitchFamily="34" charset="0"/>
              <a:buChar char="•"/>
            </a:pPr>
            <a:r>
              <a:rPr lang="en-US" sz="2400" dirty="0" smtClean="0"/>
              <a:t> </a:t>
            </a:r>
            <a:r>
              <a:rPr lang="en-US" sz="2800" dirty="0" smtClean="0">
                <a:latin typeface="Times New Roman" pitchFamily="18" charset="0"/>
                <a:cs typeface="Times New Roman" pitchFamily="18" charset="0"/>
              </a:rPr>
              <a:t>To judge the whether the normal curve is good fit to the sample data</a:t>
            </a:r>
          </a:p>
          <a:p>
            <a:pPr>
              <a:buFont typeface="Arial" pitchFamily="34" charset="0"/>
              <a:buChar char="•"/>
            </a:pPr>
            <a:r>
              <a:rPr lang="en-US" sz="2800" dirty="0" smtClean="0">
                <a:latin typeface="Times New Roman" pitchFamily="18" charset="0"/>
                <a:cs typeface="Times New Roman" pitchFamily="18" charset="0"/>
              </a:rPr>
              <a:t> To estimate the characteristics  of population </a:t>
            </a:r>
            <a:endParaRPr lang="en-US" sz="28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backgroundpowerpoint.com/wp-content/uploads/2011/04/ppt-template.jpg"/>
          <p:cNvPicPr>
            <a:picLocks noChangeAspect="1" noChangeArrowheads="1"/>
          </p:cNvPicPr>
          <p:nvPr/>
        </p:nvPicPr>
        <p:blipFill>
          <a:blip r:embed="rId2" cstate="print"/>
          <a:srcRect/>
          <a:stretch>
            <a:fillRect/>
          </a:stretch>
        </p:blipFill>
        <p:spPr bwMode="auto">
          <a:xfrm>
            <a:off x="0" y="0"/>
            <a:ext cx="9144000" cy="7162800"/>
          </a:xfrm>
          <a:prstGeom prst="rect">
            <a:avLst/>
          </a:prstGeom>
          <a:noFill/>
        </p:spPr>
      </p:pic>
      <p:graphicFrame>
        <p:nvGraphicFramePr>
          <p:cNvPr id="5" name="Table 4"/>
          <p:cNvGraphicFramePr>
            <a:graphicFrameLocks noGrp="1"/>
          </p:cNvGraphicFramePr>
          <p:nvPr/>
        </p:nvGraphicFramePr>
        <p:xfrm>
          <a:off x="304800" y="1524000"/>
          <a:ext cx="8458199" cy="4724403"/>
        </p:xfrm>
        <a:graphic>
          <a:graphicData uri="http://schemas.openxmlformats.org/drawingml/2006/table">
            <a:tbl>
              <a:tblPr firstRow="1" bandRow="1">
                <a:tableStyleId>{00A15C55-8517-42AA-B614-E9B94910E393}</a:tableStyleId>
              </a:tblPr>
              <a:tblGrid>
                <a:gridCol w="1208314"/>
                <a:gridCol w="1208314"/>
                <a:gridCol w="1208314"/>
                <a:gridCol w="947058"/>
                <a:gridCol w="1469570"/>
                <a:gridCol w="1045030"/>
                <a:gridCol w="1371599"/>
              </a:tblGrid>
              <a:tr h="1003812">
                <a:tc>
                  <a:txBody>
                    <a:bodyPr/>
                    <a:lstStyle/>
                    <a:p>
                      <a:pPr algn="ctr"/>
                      <a:r>
                        <a:rPr lang="en-IN" dirty="0" smtClean="0"/>
                        <a:t>Class Interval</a:t>
                      </a:r>
                      <a:endParaRPr lang="en-IN" dirty="0">
                        <a:latin typeface="Andalus" pitchFamily="18" charset="-78"/>
                        <a:cs typeface="Andalus" pitchFamily="18" charset="-78"/>
                      </a:endParaRPr>
                    </a:p>
                  </a:txBody>
                  <a:tcPr/>
                </a:tc>
                <a:tc>
                  <a:txBody>
                    <a:bodyPr/>
                    <a:lstStyle/>
                    <a:p>
                      <a:pPr algn="ctr"/>
                      <a:r>
                        <a:rPr lang="en-IN" dirty="0" smtClean="0"/>
                        <a:t>Lower Class</a:t>
                      </a:r>
                      <a:endParaRPr lang="en-IN" dirty="0">
                        <a:latin typeface="Andalus" pitchFamily="18" charset="-78"/>
                        <a:cs typeface="Andalus" pitchFamily="18" charset="-78"/>
                      </a:endParaRPr>
                    </a:p>
                  </a:txBody>
                  <a:tcPr/>
                </a:tc>
                <a:tc>
                  <a:txBody>
                    <a:bodyPr/>
                    <a:lstStyle/>
                    <a:p>
                      <a:pPr algn="ctr"/>
                      <a:r>
                        <a:rPr lang="en-IN" dirty="0" smtClean="0"/>
                        <a:t>D=x-</a:t>
                      </a:r>
                      <a:r>
                        <a:rPr lang="en-US" sz="1800" dirty="0" smtClean="0"/>
                        <a:t>μ</a:t>
                      </a:r>
                      <a:endParaRPr lang="en-US" sz="1800" dirty="0" smtClean="0">
                        <a:latin typeface="Andalus" pitchFamily="18" charset="-78"/>
                        <a:cs typeface="Andalus" pitchFamily="18" charset="-78"/>
                      </a:endParaRPr>
                    </a:p>
                  </a:txBody>
                  <a:tcPr/>
                </a:tc>
                <a:tc>
                  <a:txBody>
                    <a:bodyPr/>
                    <a:lstStyle/>
                    <a:p>
                      <a:pPr algn="ctr"/>
                      <a:r>
                        <a:rPr lang="en-IN" dirty="0" smtClean="0"/>
                        <a:t>Z= </a:t>
                      </a:r>
                      <a:r>
                        <a:rPr lang="en-IN" u="sng" dirty="0" smtClean="0"/>
                        <a:t>x-</a:t>
                      </a:r>
                      <a:r>
                        <a:rPr lang="en-US" sz="1800" u="sng" dirty="0" smtClean="0"/>
                        <a:t>μ</a:t>
                      </a:r>
                    </a:p>
                    <a:p>
                      <a:pPr algn="ctr"/>
                      <a:r>
                        <a:rPr lang="en-US" sz="1800" dirty="0" smtClean="0"/>
                        <a:t>      σ</a:t>
                      </a:r>
                      <a:endParaRPr lang="en-IN" u="sng" dirty="0">
                        <a:latin typeface="Andalus" pitchFamily="18" charset="-78"/>
                        <a:cs typeface="Andalus" pitchFamily="18" charset="-78"/>
                      </a:endParaRPr>
                    </a:p>
                  </a:txBody>
                  <a:tcPr/>
                </a:tc>
                <a:tc>
                  <a:txBody>
                    <a:bodyPr/>
                    <a:lstStyle/>
                    <a:p>
                      <a:pPr algn="ctr"/>
                      <a:r>
                        <a:rPr lang="en-IN" dirty="0" smtClean="0"/>
                        <a:t>Area from </a:t>
                      </a:r>
                    </a:p>
                    <a:p>
                      <a:pPr algn="ctr"/>
                      <a:r>
                        <a:rPr lang="en-IN" dirty="0" smtClean="0"/>
                        <a:t>0 to Z </a:t>
                      </a:r>
                      <a:endParaRPr lang="en-IN" dirty="0">
                        <a:latin typeface="Andalus" pitchFamily="18" charset="-78"/>
                        <a:cs typeface="Andalus" pitchFamily="18" charset="-78"/>
                      </a:endParaRPr>
                    </a:p>
                  </a:txBody>
                  <a:tcPr/>
                </a:tc>
                <a:tc>
                  <a:txBody>
                    <a:bodyPr/>
                    <a:lstStyle/>
                    <a:p>
                      <a:pPr algn="ctr"/>
                      <a:r>
                        <a:rPr lang="en-IN" dirty="0" smtClean="0"/>
                        <a:t>Area in class interval</a:t>
                      </a:r>
                      <a:endParaRPr lang="en-IN" dirty="0">
                        <a:latin typeface="Andalus" pitchFamily="18" charset="-78"/>
                        <a:cs typeface="Andalus" pitchFamily="18" charset="-78"/>
                      </a:endParaRPr>
                    </a:p>
                  </a:txBody>
                  <a:tcPr/>
                </a:tc>
                <a:tc>
                  <a:txBody>
                    <a:bodyPr/>
                    <a:lstStyle/>
                    <a:p>
                      <a:pPr algn="ctr"/>
                      <a:r>
                        <a:rPr lang="en-IN" dirty="0" smtClean="0"/>
                        <a:t>Expected </a:t>
                      </a:r>
                      <a:r>
                        <a:rPr lang="en-IN" dirty="0" err="1" smtClean="0"/>
                        <a:t>fre</a:t>
                      </a:r>
                      <a:endParaRPr lang="en-IN" dirty="0" smtClean="0"/>
                    </a:p>
                    <a:p>
                      <a:pPr algn="ctr"/>
                      <a:r>
                        <a:rPr lang="en-IN" dirty="0" err="1" smtClean="0"/>
                        <a:t>quencies</a:t>
                      </a:r>
                      <a:endParaRPr lang="en-IN" dirty="0">
                        <a:latin typeface="Andalus" pitchFamily="18" charset="-78"/>
                        <a:cs typeface="Andalus" pitchFamily="18" charset="-78"/>
                      </a:endParaRPr>
                    </a:p>
                  </a:txBody>
                  <a:tcPr/>
                </a:tc>
              </a:tr>
              <a:tr h="413399">
                <a:tc>
                  <a:txBody>
                    <a:bodyPr/>
                    <a:lstStyle/>
                    <a:p>
                      <a:pPr algn="ctr"/>
                      <a:r>
                        <a:rPr lang="en-IN" dirty="0" smtClean="0"/>
                        <a:t>10.5-20.5</a:t>
                      </a:r>
                      <a:endParaRPr lang="en-IN" dirty="0">
                        <a:latin typeface="Andalus" pitchFamily="18" charset="-78"/>
                        <a:cs typeface="Andalus" pitchFamily="18" charset="-78"/>
                      </a:endParaRPr>
                    </a:p>
                  </a:txBody>
                  <a:tcPr/>
                </a:tc>
                <a:tc>
                  <a:txBody>
                    <a:bodyPr/>
                    <a:lstStyle/>
                    <a:p>
                      <a:pPr algn="ctr"/>
                      <a:r>
                        <a:rPr lang="en-IN" dirty="0" smtClean="0"/>
                        <a:t>10.5</a:t>
                      </a:r>
                      <a:endParaRPr lang="en-IN" dirty="0">
                        <a:latin typeface="Andalus" pitchFamily="18" charset="-78"/>
                        <a:cs typeface="Andalus" pitchFamily="18" charset="-78"/>
                      </a:endParaRPr>
                    </a:p>
                  </a:txBody>
                  <a:tcPr/>
                </a:tc>
                <a:tc>
                  <a:txBody>
                    <a:bodyPr/>
                    <a:lstStyle/>
                    <a:p>
                      <a:pPr algn="ctr"/>
                      <a:r>
                        <a:rPr lang="en-IN" dirty="0" smtClean="0"/>
                        <a:t>-33.2</a:t>
                      </a:r>
                      <a:endParaRPr lang="en-IN" dirty="0">
                        <a:latin typeface="Andalus" pitchFamily="18" charset="-78"/>
                        <a:cs typeface="Andalus" pitchFamily="18" charset="-78"/>
                      </a:endParaRPr>
                    </a:p>
                  </a:txBody>
                  <a:tcPr/>
                </a:tc>
                <a:tc>
                  <a:txBody>
                    <a:bodyPr/>
                    <a:lstStyle/>
                    <a:p>
                      <a:pPr algn="ctr"/>
                      <a:r>
                        <a:rPr lang="en-IN" dirty="0" smtClean="0"/>
                        <a:t>-2.24</a:t>
                      </a:r>
                      <a:endParaRPr lang="en-IN" dirty="0">
                        <a:latin typeface="Andalus" pitchFamily="18" charset="-78"/>
                        <a:cs typeface="Andalus" pitchFamily="18" charset="-78"/>
                      </a:endParaRPr>
                    </a:p>
                  </a:txBody>
                  <a:tcPr/>
                </a:tc>
                <a:tc>
                  <a:txBody>
                    <a:bodyPr/>
                    <a:lstStyle/>
                    <a:p>
                      <a:pPr algn="ctr"/>
                      <a:r>
                        <a:rPr lang="en-IN" dirty="0" smtClean="0"/>
                        <a:t>0.4875</a:t>
                      </a:r>
                      <a:endParaRPr lang="en-IN" dirty="0">
                        <a:latin typeface="Andalus" pitchFamily="18" charset="-78"/>
                        <a:cs typeface="Andalus" pitchFamily="18" charset="-78"/>
                      </a:endParaRPr>
                    </a:p>
                  </a:txBody>
                  <a:tcPr/>
                </a:tc>
                <a:tc>
                  <a:txBody>
                    <a:bodyPr/>
                    <a:lstStyle/>
                    <a:p>
                      <a:pPr algn="ctr"/>
                      <a:r>
                        <a:rPr lang="en-IN" dirty="0" smtClean="0"/>
                        <a:t>0.0457</a:t>
                      </a:r>
                      <a:endParaRPr lang="en-IN" dirty="0">
                        <a:latin typeface="Andalus" pitchFamily="18" charset="-78"/>
                        <a:cs typeface="Andalus" pitchFamily="18" charset="-78"/>
                      </a:endParaRPr>
                    </a:p>
                  </a:txBody>
                  <a:tcPr/>
                </a:tc>
                <a:tc>
                  <a:txBody>
                    <a:bodyPr/>
                    <a:lstStyle/>
                    <a:p>
                      <a:pPr algn="ctr"/>
                      <a:r>
                        <a:rPr lang="en-IN" dirty="0" smtClean="0"/>
                        <a:t>9</a:t>
                      </a:r>
                      <a:endParaRPr lang="en-IN" dirty="0">
                        <a:latin typeface="Andalus" pitchFamily="18" charset="-78"/>
                        <a:cs typeface="Andalus" pitchFamily="18" charset="-78"/>
                      </a:endParaRPr>
                    </a:p>
                  </a:txBody>
                  <a:tcPr/>
                </a:tc>
              </a:tr>
              <a:tr h="413399">
                <a:tc>
                  <a:txBody>
                    <a:bodyPr/>
                    <a:lstStyle/>
                    <a:p>
                      <a:pPr algn="ctr"/>
                      <a:r>
                        <a:rPr lang="en-IN" dirty="0" smtClean="0"/>
                        <a:t>20.5-30.5</a:t>
                      </a:r>
                      <a:endParaRPr lang="en-IN" dirty="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20.5</a:t>
                      </a:r>
                      <a:endParaRPr lang="en-IN" dirty="0" smtClean="0">
                        <a:latin typeface="Andalus" pitchFamily="18" charset="-78"/>
                        <a:cs typeface="Andalus" pitchFamily="18" charset="-78"/>
                      </a:endParaRPr>
                    </a:p>
                  </a:txBody>
                  <a:tcPr/>
                </a:tc>
                <a:tc>
                  <a:txBody>
                    <a:bodyPr/>
                    <a:lstStyle/>
                    <a:p>
                      <a:pPr algn="ctr"/>
                      <a:r>
                        <a:rPr lang="en-IN" dirty="0" smtClean="0"/>
                        <a:t>-23.2</a:t>
                      </a:r>
                      <a:endParaRPr lang="en-IN" dirty="0">
                        <a:latin typeface="Andalus" pitchFamily="18" charset="-78"/>
                        <a:cs typeface="Andalus" pitchFamily="18" charset="-78"/>
                      </a:endParaRPr>
                    </a:p>
                  </a:txBody>
                  <a:tcPr/>
                </a:tc>
                <a:tc>
                  <a:txBody>
                    <a:bodyPr/>
                    <a:lstStyle/>
                    <a:p>
                      <a:pPr algn="ctr"/>
                      <a:r>
                        <a:rPr lang="en-IN" dirty="0" smtClean="0"/>
                        <a:t>-1.57</a:t>
                      </a:r>
                      <a:endParaRPr lang="en-IN" dirty="0">
                        <a:latin typeface="Andalus" pitchFamily="18" charset="-78"/>
                        <a:cs typeface="Andalus" pitchFamily="18" charset="-78"/>
                      </a:endParaRPr>
                    </a:p>
                  </a:txBody>
                  <a:tcPr/>
                </a:tc>
                <a:tc>
                  <a:txBody>
                    <a:bodyPr/>
                    <a:lstStyle/>
                    <a:p>
                      <a:pPr algn="ctr"/>
                      <a:r>
                        <a:rPr lang="en-IN" dirty="0" smtClean="0"/>
                        <a:t>0.4418</a:t>
                      </a:r>
                      <a:endParaRPr lang="en-IN" dirty="0">
                        <a:latin typeface="Andalus" pitchFamily="18" charset="-78"/>
                        <a:cs typeface="Andalus" pitchFamily="18" charset="-78"/>
                      </a:endParaRPr>
                    </a:p>
                  </a:txBody>
                  <a:tcPr/>
                </a:tc>
                <a:tc>
                  <a:txBody>
                    <a:bodyPr/>
                    <a:lstStyle/>
                    <a:p>
                      <a:pPr algn="ctr"/>
                      <a:r>
                        <a:rPr lang="en-IN" dirty="0" smtClean="0"/>
                        <a:t>0.1285</a:t>
                      </a:r>
                      <a:endParaRPr lang="en-IN" dirty="0">
                        <a:latin typeface="Andalus" pitchFamily="18" charset="-78"/>
                        <a:cs typeface="Andalus" pitchFamily="18" charset="-78"/>
                      </a:endParaRPr>
                    </a:p>
                  </a:txBody>
                  <a:tcPr/>
                </a:tc>
                <a:tc>
                  <a:txBody>
                    <a:bodyPr/>
                    <a:lstStyle/>
                    <a:p>
                      <a:pPr algn="ctr"/>
                      <a:r>
                        <a:rPr lang="en-IN" dirty="0" smtClean="0"/>
                        <a:t>26</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30.5-40.5</a:t>
                      </a: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30.5</a:t>
                      </a:r>
                      <a:endParaRPr lang="en-IN" dirty="0" smtClean="0">
                        <a:latin typeface="Andalus" pitchFamily="18" charset="-78"/>
                        <a:cs typeface="Andalus" pitchFamily="18" charset="-78"/>
                      </a:endParaRPr>
                    </a:p>
                  </a:txBody>
                  <a:tcPr/>
                </a:tc>
                <a:tc>
                  <a:txBody>
                    <a:bodyPr/>
                    <a:lstStyle/>
                    <a:p>
                      <a:pPr algn="ctr"/>
                      <a:r>
                        <a:rPr lang="en-IN" dirty="0" smtClean="0"/>
                        <a:t>-13.2</a:t>
                      </a:r>
                      <a:endParaRPr lang="en-IN" dirty="0">
                        <a:latin typeface="Andalus" pitchFamily="18" charset="-78"/>
                        <a:cs typeface="Andalus" pitchFamily="18" charset="-78"/>
                      </a:endParaRPr>
                    </a:p>
                  </a:txBody>
                  <a:tcPr/>
                </a:tc>
                <a:tc>
                  <a:txBody>
                    <a:bodyPr/>
                    <a:lstStyle/>
                    <a:p>
                      <a:pPr algn="ctr"/>
                      <a:r>
                        <a:rPr lang="en-IN" dirty="0" smtClean="0"/>
                        <a:t>-0.89</a:t>
                      </a:r>
                      <a:endParaRPr lang="en-IN" dirty="0">
                        <a:latin typeface="Andalus" pitchFamily="18" charset="-78"/>
                        <a:cs typeface="Andalus" pitchFamily="18" charset="-78"/>
                      </a:endParaRPr>
                    </a:p>
                  </a:txBody>
                  <a:tcPr/>
                </a:tc>
                <a:tc>
                  <a:txBody>
                    <a:bodyPr/>
                    <a:lstStyle/>
                    <a:p>
                      <a:pPr algn="ctr"/>
                      <a:r>
                        <a:rPr lang="en-IN" dirty="0" smtClean="0"/>
                        <a:t>0.3133</a:t>
                      </a:r>
                      <a:endParaRPr lang="en-IN" dirty="0">
                        <a:latin typeface="Andalus" pitchFamily="18" charset="-78"/>
                        <a:cs typeface="Andalus" pitchFamily="18" charset="-78"/>
                      </a:endParaRPr>
                    </a:p>
                  </a:txBody>
                  <a:tcPr/>
                </a:tc>
                <a:tc>
                  <a:txBody>
                    <a:bodyPr/>
                    <a:lstStyle/>
                    <a:p>
                      <a:pPr algn="ctr"/>
                      <a:r>
                        <a:rPr lang="en-IN" dirty="0" smtClean="0"/>
                        <a:t>0.2262</a:t>
                      </a:r>
                      <a:endParaRPr lang="en-IN" dirty="0">
                        <a:latin typeface="Andalus" pitchFamily="18" charset="-78"/>
                        <a:cs typeface="Andalus" pitchFamily="18" charset="-78"/>
                      </a:endParaRPr>
                    </a:p>
                  </a:txBody>
                  <a:tcPr/>
                </a:tc>
                <a:tc>
                  <a:txBody>
                    <a:bodyPr/>
                    <a:lstStyle/>
                    <a:p>
                      <a:pPr algn="ctr"/>
                      <a:r>
                        <a:rPr lang="en-IN" dirty="0" smtClean="0"/>
                        <a:t>45</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40.5-50.5</a:t>
                      </a: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40.5</a:t>
                      </a:r>
                      <a:endParaRPr lang="en-IN" dirty="0" smtClean="0">
                        <a:latin typeface="Andalus" pitchFamily="18" charset="-78"/>
                        <a:cs typeface="Andalus" pitchFamily="18" charset="-78"/>
                      </a:endParaRPr>
                    </a:p>
                  </a:txBody>
                  <a:tcPr/>
                </a:tc>
                <a:tc>
                  <a:txBody>
                    <a:bodyPr/>
                    <a:lstStyle/>
                    <a:p>
                      <a:pPr algn="ctr"/>
                      <a:r>
                        <a:rPr lang="en-IN" dirty="0" smtClean="0"/>
                        <a:t>-3.2</a:t>
                      </a:r>
                      <a:endParaRPr lang="en-IN" dirty="0">
                        <a:latin typeface="Andalus" pitchFamily="18" charset="-78"/>
                        <a:cs typeface="Andalus" pitchFamily="18" charset="-78"/>
                      </a:endParaRPr>
                    </a:p>
                  </a:txBody>
                  <a:tcPr/>
                </a:tc>
                <a:tc>
                  <a:txBody>
                    <a:bodyPr/>
                    <a:lstStyle/>
                    <a:p>
                      <a:pPr algn="ctr"/>
                      <a:r>
                        <a:rPr lang="en-IN" dirty="0" smtClean="0"/>
                        <a:t>-0.22</a:t>
                      </a:r>
                      <a:endParaRPr lang="en-IN" dirty="0">
                        <a:latin typeface="Andalus" pitchFamily="18" charset="-78"/>
                        <a:cs typeface="Andalus" pitchFamily="18" charset="-78"/>
                      </a:endParaRPr>
                    </a:p>
                  </a:txBody>
                  <a:tcPr/>
                </a:tc>
                <a:tc>
                  <a:txBody>
                    <a:bodyPr/>
                    <a:lstStyle/>
                    <a:p>
                      <a:pPr algn="ctr"/>
                      <a:r>
                        <a:rPr lang="en-IN" dirty="0" smtClean="0"/>
                        <a:t>0.0871</a:t>
                      </a:r>
                      <a:endParaRPr lang="en-IN" dirty="0">
                        <a:latin typeface="Andalus" pitchFamily="18" charset="-78"/>
                        <a:cs typeface="Andalus" pitchFamily="18" charset="-78"/>
                      </a:endParaRPr>
                    </a:p>
                  </a:txBody>
                  <a:tcPr/>
                </a:tc>
                <a:tc>
                  <a:txBody>
                    <a:bodyPr/>
                    <a:lstStyle/>
                    <a:p>
                      <a:pPr algn="ctr"/>
                      <a:r>
                        <a:rPr lang="en-IN" dirty="0" smtClean="0"/>
                        <a:t>0.2643</a:t>
                      </a:r>
                      <a:endParaRPr lang="en-IN" dirty="0">
                        <a:latin typeface="Andalus" pitchFamily="18" charset="-78"/>
                        <a:cs typeface="Andalus" pitchFamily="18" charset="-78"/>
                      </a:endParaRPr>
                    </a:p>
                  </a:txBody>
                  <a:tcPr/>
                </a:tc>
                <a:tc>
                  <a:txBody>
                    <a:bodyPr/>
                    <a:lstStyle/>
                    <a:p>
                      <a:pPr algn="ctr"/>
                      <a:r>
                        <a:rPr lang="en-IN" dirty="0" smtClean="0"/>
                        <a:t>54</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50.5-60.5</a:t>
                      </a: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50.5</a:t>
                      </a:r>
                      <a:endParaRPr lang="en-IN" dirty="0" smtClean="0">
                        <a:latin typeface="Andalus" pitchFamily="18" charset="-78"/>
                        <a:cs typeface="Andalus" pitchFamily="18" charset="-78"/>
                      </a:endParaRPr>
                    </a:p>
                  </a:txBody>
                  <a:tcPr/>
                </a:tc>
                <a:tc>
                  <a:txBody>
                    <a:bodyPr/>
                    <a:lstStyle/>
                    <a:p>
                      <a:pPr algn="ctr"/>
                      <a:r>
                        <a:rPr lang="en-IN" dirty="0" smtClean="0"/>
                        <a:t>6.8</a:t>
                      </a:r>
                      <a:endParaRPr lang="en-IN" dirty="0">
                        <a:latin typeface="Andalus" pitchFamily="18" charset="-78"/>
                        <a:cs typeface="Andalus" pitchFamily="18" charset="-78"/>
                      </a:endParaRPr>
                    </a:p>
                  </a:txBody>
                  <a:tcPr/>
                </a:tc>
                <a:tc>
                  <a:txBody>
                    <a:bodyPr/>
                    <a:lstStyle/>
                    <a:p>
                      <a:pPr algn="ctr"/>
                      <a:r>
                        <a:rPr lang="en-IN" dirty="0" smtClean="0"/>
                        <a:t>0.46</a:t>
                      </a:r>
                      <a:endParaRPr lang="en-IN" dirty="0">
                        <a:latin typeface="Andalus" pitchFamily="18" charset="-78"/>
                        <a:cs typeface="Andalus" pitchFamily="18" charset="-78"/>
                      </a:endParaRPr>
                    </a:p>
                  </a:txBody>
                  <a:tcPr/>
                </a:tc>
                <a:tc>
                  <a:txBody>
                    <a:bodyPr/>
                    <a:lstStyle/>
                    <a:p>
                      <a:pPr algn="ctr"/>
                      <a:r>
                        <a:rPr lang="en-IN" dirty="0" smtClean="0"/>
                        <a:t>0.1772</a:t>
                      </a:r>
                      <a:endParaRPr lang="en-IN" dirty="0">
                        <a:latin typeface="Andalus" pitchFamily="18" charset="-78"/>
                        <a:cs typeface="Andalus" pitchFamily="18" charset="-78"/>
                      </a:endParaRPr>
                    </a:p>
                  </a:txBody>
                  <a:tcPr/>
                </a:tc>
                <a:tc>
                  <a:txBody>
                    <a:bodyPr/>
                    <a:lstStyle/>
                    <a:p>
                      <a:pPr algn="ctr"/>
                      <a:r>
                        <a:rPr lang="en-IN" dirty="0" smtClean="0"/>
                        <a:t>0.1936</a:t>
                      </a:r>
                      <a:endParaRPr lang="en-IN" dirty="0">
                        <a:latin typeface="Andalus" pitchFamily="18" charset="-78"/>
                        <a:cs typeface="Andalus" pitchFamily="18" charset="-78"/>
                      </a:endParaRPr>
                    </a:p>
                  </a:txBody>
                  <a:tcPr/>
                </a:tc>
                <a:tc>
                  <a:txBody>
                    <a:bodyPr/>
                    <a:lstStyle/>
                    <a:p>
                      <a:pPr algn="ctr"/>
                      <a:r>
                        <a:rPr lang="en-IN" dirty="0" smtClean="0"/>
                        <a:t>40</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60.5-70.5</a:t>
                      </a: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60.5</a:t>
                      </a:r>
                      <a:endParaRPr lang="en-IN" dirty="0" smtClean="0">
                        <a:latin typeface="Andalus" pitchFamily="18" charset="-78"/>
                        <a:cs typeface="Andalus" pitchFamily="18" charset="-78"/>
                      </a:endParaRPr>
                    </a:p>
                  </a:txBody>
                  <a:tcPr/>
                </a:tc>
                <a:tc>
                  <a:txBody>
                    <a:bodyPr/>
                    <a:lstStyle/>
                    <a:p>
                      <a:pPr algn="ctr"/>
                      <a:r>
                        <a:rPr lang="en-IN" dirty="0" smtClean="0"/>
                        <a:t>16.8</a:t>
                      </a:r>
                      <a:endParaRPr lang="en-IN" dirty="0">
                        <a:latin typeface="Andalus" pitchFamily="18" charset="-78"/>
                        <a:cs typeface="Andalus" pitchFamily="18" charset="-78"/>
                      </a:endParaRPr>
                    </a:p>
                  </a:txBody>
                  <a:tcPr/>
                </a:tc>
                <a:tc>
                  <a:txBody>
                    <a:bodyPr/>
                    <a:lstStyle/>
                    <a:p>
                      <a:pPr algn="ctr"/>
                      <a:r>
                        <a:rPr lang="en-IN" dirty="0" smtClean="0"/>
                        <a:t>1.13</a:t>
                      </a:r>
                      <a:endParaRPr lang="en-IN" dirty="0">
                        <a:latin typeface="Andalus" pitchFamily="18" charset="-78"/>
                        <a:cs typeface="Andalus" pitchFamily="18" charset="-78"/>
                      </a:endParaRPr>
                    </a:p>
                  </a:txBody>
                  <a:tcPr/>
                </a:tc>
                <a:tc>
                  <a:txBody>
                    <a:bodyPr/>
                    <a:lstStyle/>
                    <a:p>
                      <a:pPr algn="ctr"/>
                      <a:r>
                        <a:rPr lang="en-IN" dirty="0" smtClean="0"/>
                        <a:t>0.3708</a:t>
                      </a:r>
                      <a:endParaRPr lang="en-IN" dirty="0">
                        <a:latin typeface="Andalus" pitchFamily="18" charset="-78"/>
                        <a:cs typeface="Andalus" pitchFamily="18" charset="-78"/>
                      </a:endParaRPr>
                    </a:p>
                  </a:txBody>
                  <a:tcPr/>
                </a:tc>
                <a:tc>
                  <a:txBody>
                    <a:bodyPr/>
                    <a:lstStyle/>
                    <a:p>
                      <a:pPr algn="ctr"/>
                      <a:r>
                        <a:rPr lang="en-IN" dirty="0" smtClean="0"/>
                        <a:t>0.0941</a:t>
                      </a:r>
                      <a:endParaRPr lang="en-IN" dirty="0">
                        <a:latin typeface="Andalus" pitchFamily="18" charset="-78"/>
                        <a:cs typeface="Andalus" pitchFamily="18" charset="-78"/>
                      </a:endParaRPr>
                    </a:p>
                  </a:txBody>
                  <a:tcPr/>
                </a:tc>
                <a:tc>
                  <a:txBody>
                    <a:bodyPr/>
                    <a:lstStyle/>
                    <a:p>
                      <a:pPr algn="ctr"/>
                      <a:r>
                        <a:rPr lang="en-IN" dirty="0" smtClean="0"/>
                        <a:t>20</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70.5-80.5</a:t>
                      </a: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70.5</a:t>
                      </a:r>
                      <a:endParaRPr lang="en-IN" dirty="0" smtClean="0">
                        <a:latin typeface="Andalus" pitchFamily="18" charset="-78"/>
                        <a:cs typeface="Andalus" pitchFamily="18" charset="-78"/>
                      </a:endParaRPr>
                    </a:p>
                  </a:txBody>
                  <a:tcPr/>
                </a:tc>
                <a:tc>
                  <a:txBody>
                    <a:bodyPr/>
                    <a:lstStyle/>
                    <a:p>
                      <a:pPr algn="ctr"/>
                      <a:r>
                        <a:rPr lang="en-IN" dirty="0" smtClean="0"/>
                        <a:t>26.8</a:t>
                      </a:r>
                      <a:endParaRPr lang="en-IN" dirty="0">
                        <a:latin typeface="Andalus" pitchFamily="18" charset="-78"/>
                        <a:cs typeface="Andalus" pitchFamily="18" charset="-78"/>
                      </a:endParaRPr>
                    </a:p>
                  </a:txBody>
                  <a:tcPr/>
                </a:tc>
                <a:tc>
                  <a:txBody>
                    <a:bodyPr/>
                    <a:lstStyle/>
                    <a:p>
                      <a:pPr algn="ctr"/>
                      <a:r>
                        <a:rPr lang="en-IN" dirty="0" smtClean="0"/>
                        <a:t>1.81</a:t>
                      </a:r>
                      <a:endParaRPr lang="en-IN" dirty="0">
                        <a:latin typeface="Andalus" pitchFamily="18" charset="-78"/>
                        <a:cs typeface="Andalus" pitchFamily="18" charset="-78"/>
                      </a:endParaRPr>
                    </a:p>
                  </a:txBody>
                  <a:tcPr/>
                </a:tc>
                <a:tc>
                  <a:txBody>
                    <a:bodyPr/>
                    <a:lstStyle/>
                    <a:p>
                      <a:pPr algn="ctr"/>
                      <a:r>
                        <a:rPr lang="en-IN" dirty="0" smtClean="0"/>
                        <a:t>0.4649</a:t>
                      </a:r>
                      <a:endParaRPr lang="en-IN" dirty="0">
                        <a:latin typeface="Andalus" pitchFamily="18" charset="-78"/>
                        <a:cs typeface="Andalus" pitchFamily="18" charset="-78"/>
                      </a:endParaRPr>
                    </a:p>
                  </a:txBody>
                  <a:tcPr/>
                </a:tc>
                <a:tc>
                  <a:txBody>
                    <a:bodyPr/>
                    <a:lstStyle/>
                    <a:p>
                      <a:pPr algn="ctr"/>
                      <a:r>
                        <a:rPr lang="en-IN" dirty="0" smtClean="0"/>
                        <a:t>0.0285</a:t>
                      </a:r>
                      <a:endParaRPr lang="en-IN" dirty="0">
                        <a:latin typeface="Andalus" pitchFamily="18" charset="-78"/>
                        <a:cs typeface="Andalus" pitchFamily="18" charset="-78"/>
                      </a:endParaRPr>
                    </a:p>
                  </a:txBody>
                  <a:tcPr/>
                </a:tc>
                <a:tc>
                  <a:txBody>
                    <a:bodyPr/>
                    <a:lstStyle/>
                    <a:p>
                      <a:pPr algn="ctr"/>
                      <a:r>
                        <a:rPr lang="en-IN" dirty="0" smtClean="0"/>
                        <a:t>6</a:t>
                      </a:r>
                      <a:endParaRPr lang="en-IN" dirty="0">
                        <a:latin typeface="Andalus" pitchFamily="18" charset="-78"/>
                        <a:cs typeface="Andalus" pitchFamily="18" charset="-78"/>
                      </a:endParaRPr>
                    </a:p>
                  </a:txBody>
                  <a:tcPr/>
                </a:tc>
              </a:tr>
              <a:tr h="4133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dirty="0" smtClean="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80.5</a:t>
                      </a:r>
                      <a:endParaRPr lang="en-IN" dirty="0" smtClean="0">
                        <a:latin typeface="Andalus" pitchFamily="18" charset="-78"/>
                        <a:cs typeface="Andalus" pitchFamily="18" charset="-78"/>
                      </a:endParaRPr>
                    </a:p>
                  </a:txBody>
                  <a:tcPr/>
                </a:tc>
                <a:tc>
                  <a:txBody>
                    <a:bodyPr/>
                    <a:lstStyle/>
                    <a:p>
                      <a:pPr algn="ctr"/>
                      <a:r>
                        <a:rPr lang="en-IN" dirty="0" smtClean="0"/>
                        <a:t>36.8</a:t>
                      </a:r>
                      <a:endParaRPr lang="en-IN" dirty="0">
                        <a:latin typeface="Andalus" pitchFamily="18" charset="-78"/>
                        <a:cs typeface="Andalus" pitchFamily="18" charset="-78"/>
                      </a:endParaRPr>
                    </a:p>
                  </a:txBody>
                  <a:tcPr/>
                </a:tc>
                <a:tc>
                  <a:txBody>
                    <a:bodyPr/>
                    <a:lstStyle/>
                    <a:p>
                      <a:pPr algn="ctr"/>
                      <a:r>
                        <a:rPr lang="en-IN" dirty="0" smtClean="0"/>
                        <a:t>2.48</a:t>
                      </a:r>
                      <a:endParaRPr lang="en-IN" dirty="0">
                        <a:latin typeface="Andalus" pitchFamily="18" charset="-78"/>
                        <a:cs typeface="Andalus" pitchFamily="18" charset="-78"/>
                      </a:endParaRPr>
                    </a:p>
                  </a:txBody>
                  <a:tcPr/>
                </a:tc>
                <a:tc>
                  <a:txBody>
                    <a:bodyPr/>
                    <a:lstStyle/>
                    <a:p>
                      <a:pPr algn="ctr"/>
                      <a:r>
                        <a:rPr lang="en-IN" dirty="0" smtClean="0"/>
                        <a:t>0.4934</a:t>
                      </a:r>
                      <a:endParaRPr lang="en-IN" dirty="0">
                        <a:latin typeface="Andalus" pitchFamily="18" charset="-78"/>
                        <a:cs typeface="Andalus" pitchFamily="18" charset="-78"/>
                      </a:endParaRPr>
                    </a:p>
                  </a:txBody>
                  <a:tcPr/>
                </a:tc>
                <a:tc>
                  <a:txBody>
                    <a:bodyPr/>
                    <a:lstStyle/>
                    <a:p>
                      <a:pPr algn="ctr"/>
                      <a:endParaRPr lang="en-IN">
                        <a:latin typeface="Andalus" pitchFamily="18" charset="-78"/>
                        <a:cs typeface="Andalus" pitchFamily="18" charset="-78"/>
                      </a:endParaRPr>
                    </a:p>
                  </a:txBody>
                  <a:tcPr/>
                </a:tc>
                <a:tc>
                  <a:txBody>
                    <a:bodyPr/>
                    <a:lstStyle/>
                    <a:p>
                      <a:pPr algn="ctr"/>
                      <a:endParaRPr lang="en-IN" dirty="0">
                        <a:latin typeface="Andalus" pitchFamily="18" charset="-78"/>
                        <a:cs typeface="Andalus" pitchFamily="18" charset="-78"/>
                      </a:endParaRPr>
                    </a:p>
                  </a:txBody>
                  <a:tcPr/>
                </a:tc>
              </a:tr>
              <a:tr h="413399">
                <a:tc>
                  <a:txBody>
                    <a:bodyPr/>
                    <a:lstStyle/>
                    <a:p>
                      <a:pPr algn="ctr"/>
                      <a:endParaRPr lang="en-IN">
                        <a:latin typeface="Andalus" pitchFamily="18" charset="-78"/>
                        <a:cs typeface="Andalus" pitchFamily="18" charset="-78"/>
                      </a:endParaRPr>
                    </a:p>
                  </a:txBody>
                  <a:tcPr/>
                </a:tc>
                <a:tc>
                  <a:txBody>
                    <a:bodyPr/>
                    <a:lstStyle/>
                    <a:p>
                      <a:pPr algn="ctr"/>
                      <a:endParaRPr lang="en-IN" dirty="0">
                        <a:latin typeface="Andalus" pitchFamily="18" charset="-78"/>
                        <a:cs typeface="Andalus" pitchFamily="18" charset="-78"/>
                      </a:endParaRPr>
                    </a:p>
                  </a:txBody>
                  <a:tcPr/>
                </a:tc>
                <a:tc>
                  <a:txBody>
                    <a:bodyPr/>
                    <a:lstStyle/>
                    <a:p>
                      <a:pPr algn="ctr"/>
                      <a:endParaRPr lang="en-IN">
                        <a:latin typeface="Andalus" pitchFamily="18" charset="-78"/>
                        <a:cs typeface="Andalus" pitchFamily="18" charset="-78"/>
                      </a:endParaRPr>
                    </a:p>
                  </a:txBody>
                  <a:tcPr/>
                </a:tc>
                <a:tc>
                  <a:txBody>
                    <a:bodyPr/>
                    <a:lstStyle/>
                    <a:p>
                      <a:pPr algn="ctr"/>
                      <a:endParaRPr lang="en-IN">
                        <a:latin typeface="Andalus" pitchFamily="18" charset="-78"/>
                        <a:cs typeface="Andalus" pitchFamily="18" charset="-78"/>
                      </a:endParaRPr>
                    </a:p>
                  </a:txBody>
                  <a:tcPr/>
                </a:tc>
                <a:tc>
                  <a:txBody>
                    <a:bodyPr/>
                    <a:lstStyle/>
                    <a:p>
                      <a:pPr algn="ctr"/>
                      <a:endParaRPr lang="en-IN">
                        <a:latin typeface="Andalus" pitchFamily="18" charset="-78"/>
                        <a:cs typeface="Andalus" pitchFamily="18" charset="-78"/>
                      </a:endParaRPr>
                    </a:p>
                  </a:txBody>
                  <a:tcPr/>
                </a:tc>
                <a:tc>
                  <a:txBody>
                    <a:bodyPr/>
                    <a:lstStyle/>
                    <a:p>
                      <a:pPr algn="ctr"/>
                      <a:endParaRPr lang="en-IN">
                        <a:latin typeface="Andalus" pitchFamily="18" charset="-78"/>
                        <a:cs typeface="Andalus" pitchFamily="18" charset="-78"/>
                      </a:endParaRPr>
                    </a:p>
                  </a:txBody>
                  <a:tcPr/>
                </a:tc>
                <a:tc>
                  <a:txBody>
                    <a:bodyPr/>
                    <a:lstStyle/>
                    <a:p>
                      <a:pPr algn="ctr"/>
                      <a:r>
                        <a:rPr lang="en-IN" dirty="0" smtClean="0"/>
                        <a:t>N=200</a:t>
                      </a:r>
                      <a:endParaRPr lang="en-IN" dirty="0">
                        <a:latin typeface="Andalus" pitchFamily="18" charset="-78"/>
                        <a:cs typeface="Andalus" pitchFamily="18" charset="-78"/>
                      </a:endParaRPr>
                    </a:p>
                  </a:txBody>
                  <a:tcPr/>
                </a:tc>
              </a:tr>
            </a:tbl>
          </a:graphicData>
        </a:graphic>
      </p:graphicFrame>
      <p:sp>
        <p:nvSpPr>
          <p:cNvPr id="6" name="Title 1"/>
          <p:cNvSpPr txBox="1">
            <a:spLocks/>
          </p:cNvSpPr>
          <p:nvPr/>
        </p:nvSpPr>
        <p:spPr>
          <a:xfrm>
            <a:off x="457200" y="228601"/>
            <a:ext cx="8001000" cy="685800"/>
          </a:xfrm>
          <a:prstGeom prst="rect">
            <a:avLst/>
          </a:prstGeom>
          <a:solidFill>
            <a:schemeClr val="accent3">
              <a:lumMod val="75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IN" sz="2800" b="1" i="0" u="none" strike="noStrike" kern="1200" cap="none" spc="0" normalizeH="0" baseline="0" noProof="0" smtClean="0">
                <a:ln>
                  <a:noFill/>
                </a:ln>
                <a:solidFill>
                  <a:srgbClr val="FFFF00"/>
                </a:solidFill>
                <a:effectLst/>
                <a:uLnTx/>
                <a:uFillTx/>
                <a:latin typeface="Andalus" pitchFamily="18" charset="-78"/>
                <a:ea typeface="+mj-ea"/>
                <a:cs typeface="Andalus" pitchFamily="18" charset="-78"/>
              </a:rPr>
              <a:t>Fitting a Normal Distribution by Area Method</a:t>
            </a:r>
            <a:endParaRPr kumimoji="0" lang="en-IN" sz="2800" b="1" i="0" u="none" strike="noStrike" kern="1200" cap="none" spc="0" normalizeH="0" baseline="0" noProof="0" dirty="0">
              <a:ln>
                <a:noFill/>
              </a:ln>
              <a:solidFill>
                <a:srgbClr val="FFFF00"/>
              </a:solidFill>
              <a:effectLst/>
              <a:uLnTx/>
              <a:uFillTx/>
              <a:latin typeface="Andalus" pitchFamily="18" charset="-78"/>
              <a:ea typeface="+mj-ea"/>
              <a:cs typeface="Andalus" pitchFamily="18" charset="-78"/>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rlv.zcache.ca/plain_purple_background_poster-r2c95dee46a334a21a472a974c6348537_wad_8byvr_512.jpg"/>
          <p:cNvPicPr>
            <a:picLocks noChangeAspect="1" noChangeArrowheads="1"/>
          </p:cNvPicPr>
          <p:nvPr/>
        </p:nvPicPr>
        <p:blipFill>
          <a:blip r:embed="rId2" cstate="print"/>
          <a:srcRect/>
          <a:stretch>
            <a:fillRect/>
          </a:stretch>
        </p:blipFill>
        <p:spPr bwMode="auto">
          <a:xfrm>
            <a:off x="1" y="1"/>
            <a:ext cx="9144000" cy="6858000"/>
          </a:xfrm>
          <a:prstGeom prst="rect">
            <a:avLst/>
          </a:prstGeom>
          <a:noFill/>
        </p:spPr>
      </p:pic>
      <p:sp>
        <p:nvSpPr>
          <p:cNvPr id="2" name="Title 1"/>
          <p:cNvSpPr>
            <a:spLocks noGrp="1"/>
          </p:cNvSpPr>
          <p:nvPr>
            <p:ph type="title"/>
          </p:nvPr>
        </p:nvSpPr>
        <p:spPr>
          <a:xfrm>
            <a:off x="1295400" y="274638"/>
            <a:ext cx="6629400" cy="715962"/>
          </a:xfrm>
          <a:solidFill>
            <a:schemeClr val="accent5">
              <a:lumMod val="75000"/>
            </a:schemeClr>
          </a:solidFill>
        </p:spPr>
        <p:txBody>
          <a:bodyPr>
            <a:normAutofit/>
          </a:bodyPr>
          <a:lstStyle/>
          <a:p>
            <a:r>
              <a:rPr lang="en-US" sz="3600" dirty="0" smtClean="0">
                <a:solidFill>
                  <a:schemeClr val="accent3">
                    <a:lumMod val="40000"/>
                    <a:lumOff val="60000"/>
                  </a:schemeClr>
                </a:solidFill>
                <a:latin typeface="Times New Roman" pitchFamily="18" charset="0"/>
                <a:cs typeface="Times New Roman" pitchFamily="18" charset="0"/>
              </a:rPr>
              <a:t>Chi square test / Goodness of fit</a:t>
            </a:r>
            <a:endParaRPr lang="en-US" sz="3600" dirty="0">
              <a:solidFill>
                <a:schemeClr val="accent3">
                  <a:lumMod val="40000"/>
                  <a:lumOff val="6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762000" y="1219200"/>
            <a:ext cx="7696200" cy="4876800"/>
          </a:xfrm>
          <a:solidFill>
            <a:srgbClr val="FF0066"/>
          </a:solidFill>
        </p:spPr>
        <p:txBody>
          <a:bodyPr>
            <a:normAutofit/>
          </a:bodyPr>
          <a:lstStyle/>
          <a:p>
            <a:pPr algn="just"/>
            <a:r>
              <a:rPr lang="en-US" sz="2400" b="1" dirty="0" smtClean="0">
                <a:solidFill>
                  <a:srgbClr val="FFFF00"/>
                </a:solidFill>
                <a:latin typeface="Times New Roman" pitchFamily="18" charset="0"/>
                <a:cs typeface="Times New Roman" pitchFamily="18" charset="0"/>
              </a:rPr>
              <a:t>It is useful to measure of comparing experimentally  obtained results with those expected theoretically and also based on hypothesis</a:t>
            </a:r>
            <a:endParaRPr lang="en-US" sz="2400" b="1" dirty="0">
              <a:solidFill>
                <a:srgbClr val="FFFF00"/>
              </a:solidFill>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3" cstate="print"/>
          <a:srcRect/>
          <a:stretch>
            <a:fillRect/>
          </a:stretch>
        </p:blipFill>
        <p:spPr bwMode="auto">
          <a:xfrm>
            <a:off x="1295400" y="2590800"/>
            <a:ext cx="6384894" cy="2743200"/>
          </a:xfrm>
          <a:prstGeom prst="rect">
            <a:avLst/>
          </a:prstGeom>
          <a:ln>
            <a:noFill/>
          </a:ln>
          <a:effectLst>
            <a:softEdge rad="112500"/>
          </a:effectLst>
        </p:spPr>
      </p:pic>
    </p:spTree>
  </p:cSld>
  <p:clrMapOvr>
    <a:masterClrMapping/>
  </p:clrMapOvr>
  <p:transition>
    <p:wip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se1.mm.bing.net/th?id=OIP.Ma321c006a01d79402c25018416a13382o0&amp;pid=15.1&amp;H=81&amp;W=160&amp;P=0"/>
          <p:cNvPicPr>
            <a:picLocks noChangeAspect="1" noChangeArrowheads="1"/>
          </p:cNvPicPr>
          <p:nvPr/>
        </p:nvPicPr>
        <p:blipFill>
          <a:blip r:embed="rId2" cstate="print"/>
          <a:srcRect/>
          <a:stretch>
            <a:fillRect/>
          </a:stretch>
        </p:blipFill>
        <p:spPr bwMode="auto">
          <a:xfrm>
            <a:off x="0" y="0"/>
            <a:ext cx="9286875" cy="6858000"/>
          </a:xfrm>
          <a:prstGeom prst="rect">
            <a:avLst/>
          </a:prstGeom>
          <a:noFill/>
        </p:spPr>
      </p:pic>
      <p:sp>
        <p:nvSpPr>
          <p:cNvPr id="2" name="Title 1"/>
          <p:cNvSpPr>
            <a:spLocks noGrp="1"/>
          </p:cNvSpPr>
          <p:nvPr>
            <p:ph type="title"/>
          </p:nvPr>
        </p:nvSpPr>
        <p:spPr>
          <a:xfrm>
            <a:off x="0" y="0"/>
            <a:ext cx="2057400" cy="487362"/>
          </a:xfrm>
        </p:spPr>
        <p:txBody>
          <a:bodyPr>
            <a:normAutofit fontScale="90000"/>
          </a:bodyPr>
          <a:lstStyle/>
          <a:p>
            <a:r>
              <a:rPr lang="en-US" dirty="0" smtClean="0"/>
              <a:t>Conti…</a:t>
            </a:r>
            <a:endParaRPr lang="en-US" dirty="0"/>
          </a:p>
        </p:txBody>
      </p:sp>
      <p:graphicFrame>
        <p:nvGraphicFramePr>
          <p:cNvPr id="4" name="Content Placeholder 3"/>
          <p:cNvGraphicFramePr>
            <a:graphicFrameLocks noGrp="1"/>
          </p:cNvGraphicFramePr>
          <p:nvPr>
            <p:ph idx="1"/>
          </p:nvPr>
        </p:nvGraphicFramePr>
        <p:xfrm>
          <a:off x="304800" y="838200"/>
          <a:ext cx="8229600" cy="4191000"/>
        </p:xfrm>
        <a:graphic>
          <a:graphicData uri="http://schemas.openxmlformats.org/drawingml/2006/table">
            <a:tbl>
              <a:tblPr firstRow="1" bandRow="1">
                <a:tableStyleId>{F5AB1C69-6EDB-4FF4-983F-18BD219EF322}</a:tableStyleId>
              </a:tblPr>
              <a:tblGrid>
                <a:gridCol w="1645920"/>
                <a:gridCol w="1645920"/>
                <a:gridCol w="1645920"/>
                <a:gridCol w="1645920"/>
                <a:gridCol w="1645920"/>
              </a:tblGrid>
              <a:tr h="523875">
                <a:tc>
                  <a:txBody>
                    <a:bodyPr/>
                    <a:lstStyle/>
                    <a:p>
                      <a:pPr algn="ctr"/>
                      <a:r>
                        <a:rPr lang="en-US" sz="2400" dirty="0" smtClean="0">
                          <a:latin typeface="Andalus" pitchFamily="18" charset="-78"/>
                          <a:cs typeface="Andalus" pitchFamily="18" charset="-78"/>
                        </a:rPr>
                        <a:t>O</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E</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O-E</a:t>
                      </a:r>
                      <a:endParaRPr lang="en-US" sz="2400" dirty="0">
                        <a:latin typeface="Andalus" pitchFamily="18" charset="-78"/>
                        <a:cs typeface="Andalus" pitchFamily="18" charset="-78"/>
                      </a:endParaRPr>
                    </a:p>
                  </a:txBody>
                  <a:tcPr/>
                </a:tc>
                <a:tc>
                  <a:txBody>
                    <a:bodyPr/>
                    <a:lstStyle/>
                    <a:p>
                      <a:pPr algn="ctr"/>
                      <a:r>
                        <a:rPr lang="en-US" sz="2400" dirty="0" smtClean="0">
                          <a:latin typeface="Andalus" pitchFamily="18" charset="-78"/>
                          <a:cs typeface="Andalus" pitchFamily="18" charset="-78"/>
                        </a:rPr>
                        <a:t>(O-E)2</a:t>
                      </a:r>
                      <a:endParaRPr lang="en-US" sz="2400" dirty="0">
                        <a:latin typeface="Andalus" pitchFamily="18" charset="-78"/>
                        <a:cs typeface="Andalus" pitchFamily="18" charset="-7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latin typeface="Andalus" pitchFamily="18" charset="-78"/>
                          <a:cs typeface="Andalus" pitchFamily="18" charset="-78"/>
                        </a:rPr>
                        <a:t>(O-E)2/E</a:t>
                      </a:r>
                    </a:p>
                  </a:txBody>
                  <a:tcPr/>
                </a:tc>
              </a:tr>
              <a:tr h="523875">
                <a:tc>
                  <a:txBody>
                    <a:bodyPr/>
                    <a:lstStyle/>
                    <a:p>
                      <a:pPr algn="ctr"/>
                      <a:r>
                        <a:rPr lang="en-US" dirty="0" smtClean="0">
                          <a:latin typeface="Andalus" pitchFamily="18" charset="-78"/>
                          <a:cs typeface="Andalus" pitchFamily="18" charset="-78"/>
                        </a:rPr>
                        <a:t>12</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9</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3</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9</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1</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28</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26</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2</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4</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0.15</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40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45</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-5</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25</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0.55</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60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54</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6</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36</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0.66</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32</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40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-8</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64</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1.6</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20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20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a:t>
                      </a:r>
                      <a:endParaRPr lang="en-US" dirty="0">
                        <a:latin typeface="Andalus" pitchFamily="18" charset="-78"/>
                        <a:cs typeface="Andalus" pitchFamily="18" charset="-78"/>
                      </a:endParaRPr>
                    </a:p>
                  </a:txBody>
                  <a:tcPr/>
                </a:tc>
              </a:tr>
              <a:tr h="523875">
                <a:tc>
                  <a:txBody>
                    <a:bodyPr/>
                    <a:lstStyle/>
                    <a:p>
                      <a:pPr algn="ctr"/>
                      <a:r>
                        <a:rPr lang="en-US" dirty="0" smtClean="0">
                          <a:latin typeface="Andalus" pitchFamily="18" charset="-78"/>
                          <a:cs typeface="Andalus" pitchFamily="18" charset="-78"/>
                        </a:rPr>
                        <a:t>8</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6</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2</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4</a:t>
                      </a:r>
                      <a:endParaRPr lang="en-US" dirty="0">
                        <a:latin typeface="Andalus" pitchFamily="18" charset="-78"/>
                        <a:cs typeface="Andalus" pitchFamily="18" charset="-78"/>
                      </a:endParaRPr>
                    </a:p>
                  </a:txBody>
                  <a:tcPr/>
                </a:tc>
                <a:tc>
                  <a:txBody>
                    <a:bodyPr/>
                    <a:lstStyle/>
                    <a:p>
                      <a:pPr algn="ctr"/>
                      <a:r>
                        <a:rPr lang="en-US" dirty="0" smtClean="0">
                          <a:latin typeface="Andalus" pitchFamily="18" charset="-78"/>
                          <a:cs typeface="Andalus" pitchFamily="18" charset="-78"/>
                        </a:rPr>
                        <a:t>0.66</a:t>
                      </a:r>
                      <a:endParaRPr lang="en-US" dirty="0">
                        <a:latin typeface="Andalus" pitchFamily="18" charset="-78"/>
                        <a:cs typeface="Andalus" pitchFamily="18" charset="-78"/>
                      </a:endParaRPr>
                    </a:p>
                  </a:txBody>
                  <a:tcPr/>
                </a:tc>
              </a:tr>
            </a:tbl>
          </a:graphicData>
        </a:graphic>
      </p:graphicFrame>
      <p:sp>
        <p:nvSpPr>
          <p:cNvPr id="5" name="TextBox 4"/>
          <p:cNvSpPr txBox="1"/>
          <p:nvPr/>
        </p:nvSpPr>
        <p:spPr>
          <a:xfrm>
            <a:off x="609600" y="5410200"/>
            <a:ext cx="7772400" cy="1200329"/>
          </a:xfrm>
          <a:prstGeom prst="rect">
            <a:avLst/>
          </a:prstGeom>
          <a:solidFill>
            <a:schemeClr val="accent2">
              <a:lumMod val="60000"/>
              <a:lumOff val="40000"/>
            </a:schemeClr>
          </a:solidFill>
        </p:spPr>
        <p:txBody>
          <a:bodyPr wrap="square" rtlCol="0">
            <a:spAutoFit/>
          </a:bodyPr>
          <a:lstStyle/>
          <a:p>
            <a:pPr algn="just">
              <a:buFont typeface="Wingdings" pitchFamily="2" charset="2"/>
              <a:buChar char="ü"/>
            </a:pPr>
            <a:r>
              <a:rPr lang="el-GR" sz="2400" b="1" dirty="0" smtClean="0">
                <a:latin typeface="Times New Roman" pitchFamily="18" charset="0"/>
                <a:cs typeface="Times New Roman" pitchFamily="18" charset="0"/>
              </a:rPr>
              <a:t>Σ</a:t>
            </a:r>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(O-E)2/E= </a:t>
            </a:r>
            <a:r>
              <a:rPr lang="en-US" sz="2400" b="1" dirty="0" smtClean="0">
                <a:latin typeface="Times New Roman" pitchFamily="18" charset="0"/>
                <a:cs typeface="Times New Roman" pitchFamily="18" charset="0"/>
              </a:rPr>
              <a:t>4.63                       </a:t>
            </a:r>
            <a:r>
              <a:rPr lang="en-US" sz="2400" b="1" dirty="0" err="1" smtClean="0">
                <a:latin typeface="Times New Roman" pitchFamily="18" charset="0"/>
                <a:cs typeface="Times New Roman" pitchFamily="18" charset="0"/>
              </a:rPr>
              <a:t>df</a:t>
            </a:r>
            <a:r>
              <a:rPr lang="en-US" sz="2400" b="1" dirty="0" smtClean="0">
                <a:latin typeface="Times New Roman" pitchFamily="18" charset="0"/>
                <a:cs typeface="Times New Roman" pitchFamily="18" charset="0"/>
              </a:rPr>
              <a:t>= 6</a:t>
            </a:r>
          </a:p>
          <a:p>
            <a:pPr algn="just">
              <a:buFont typeface="Wingdings" pitchFamily="2" charset="2"/>
              <a:buChar char="ü"/>
            </a:pPr>
            <a:r>
              <a:rPr lang="en-US" sz="2400" b="1" dirty="0" smtClean="0">
                <a:latin typeface="Times New Roman" pitchFamily="18" charset="0"/>
                <a:cs typeface="Times New Roman" pitchFamily="18" charset="0"/>
              </a:rPr>
              <a:t>Since the calculated value is  &lt;  table value  so, accept the null hypothesis </a:t>
            </a:r>
            <a:endParaRPr lang="en-US" sz="2400" b="1" dirty="0">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http://static.allbackgrounds.com/bg/pink-plain-layout.jpg"/>
          <p:cNvPicPr>
            <a:picLocks noChangeAspect="1" noChangeArrowheads="1"/>
          </p:cNvPicPr>
          <p:nvPr/>
        </p:nvPicPr>
        <p:blipFill>
          <a:blip r:embed="rId2" cstate="print"/>
          <a:srcRect/>
          <a:stretch>
            <a:fillRect/>
          </a:stretch>
        </p:blipFill>
        <p:spPr bwMode="auto">
          <a:xfrm>
            <a:off x="-381000" y="-323851"/>
            <a:ext cx="9525000" cy="7181851"/>
          </a:xfrm>
          <a:prstGeom prst="rect">
            <a:avLst/>
          </a:prstGeom>
          <a:noFill/>
        </p:spPr>
      </p:pic>
      <p:sp>
        <p:nvSpPr>
          <p:cNvPr id="2" name="Title 1"/>
          <p:cNvSpPr>
            <a:spLocks noGrp="1"/>
          </p:cNvSpPr>
          <p:nvPr>
            <p:ph type="title"/>
          </p:nvPr>
        </p:nvSpPr>
        <p:spPr>
          <a:xfrm>
            <a:off x="2133600" y="228600"/>
            <a:ext cx="5257800" cy="685800"/>
          </a:xfrm>
          <a:solidFill>
            <a:schemeClr val="accent5">
              <a:lumMod val="60000"/>
              <a:lumOff val="40000"/>
            </a:schemeClr>
          </a:solidFill>
        </p:spPr>
        <p:txBody>
          <a:bodyPr>
            <a:normAutofit fontScale="90000"/>
          </a:bodyPr>
          <a:lstStyle/>
          <a:p>
            <a:r>
              <a:rPr lang="en-US" dirty="0" smtClean="0">
                <a:latin typeface="Andalus" pitchFamily="18" charset="-78"/>
                <a:cs typeface="Andalus" pitchFamily="18" charset="-78"/>
              </a:rPr>
              <a:t>Significance tests  </a:t>
            </a:r>
            <a:endParaRPr lang="en-US" dirty="0">
              <a:latin typeface="Andalus" pitchFamily="18" charset="-78"/>
              <a:cs typeface="Andalus" pitchFamily="18" charset="-78"/>
            </a:endParaRPr>
          </a:p>
        </p:txBody>
      </p:sp>
      <p:sp>
        <p:nvSpPr>
          <p:cNvPr id="3" name="Content Placeholder 2"/>
          <p:cNvSpPr>
            <a:spLocks noGrp="1"/>
          </p:cNvSpPr>
          <p:nvPr>
            <p:ph idx="1"/>
          </p:nvPr>
        </p:nvSpPr>
        <p:spPr>
          <a:xfrm>
            <a:off x="381000" y="1143000"/>
            <a:ext cx="8305800" cy="5181600"/>
          </a:xfrm>
          <a:solidFill>
            <a:schemeClr val="accent3">
              <a:lumMod val="40000"/>
              <a:lumOff val="60000"/>
            </a:schemeClr>
          </a:solidFill>
        </p:spPr>
        <p:txBody>
          <a:bodyPr/>
          <a:lstStyle/>
          <a:p>
            <a:r>
              <a:rPr lang="en-US" dirty="0" smtClean="0">
                <a:latin typeface="Andalus" pitchFamily="18" charset="-78"/>
                <a:cs typeface="Andalus" pitchFamily="18" charset="-78"/>
              </a:rPr>
              <a:t>Z -distribution</a:t>
            </a: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endParaRPr lang="en-US" dirty="0" smtClean="0">
              <a:latin typeface="Andalus" pitchFamily="18" charset="-78"/>
              <a:cs typeface="Andalus" pitchFamily="18" charset="-78"/>
            </a:endParaRPr>
          </a:p>
          <a:p>
            <a:r>
              <a:rPr lang="en-US" dirty="0" smtClean="0">
                <a:latin typeface="Andalus" pitchFamily="18" charset="-78"/>
                <a:cs typeface="Andalus" pitchFamily="18" charset="-78"/>
              </a:rPr>
              <a:t>t -distribution </a:t>
            </a:r>
          </a:p>
          <a:p>
            <a:pPr>
              <a:buNone/>
            </a:pPr>
            <a:r>
              <a:rPr lang="en-US" dirty="0" smtClean="0">
                <a:latin typeface="Andalus" pitchFamily="18" charset="-78"/>
                <a:cs typeface="Andalus" pitchFamily="18" charset="-78"/>
              </a:rPr>
              <a:t>                   t = X - µ / SD</a:t>
            </a:r>
          </a:p>
          <a:p>
            <a:pPr>
              <a:buNone/>
            </a:pPr>
            <a:r>
              <a:rPr lang="en-US" dirty="0" smtClean="0"/>
              <a:t> </a:t>
            </a:r>
            <a:endParaRPr lang="en-US" dirty="0"/>
          </a:p>
        </p:txBody>
      </p:sp>
      <p:pic>
        <p:nvPicPr>
          <p:cNvPr id="4100" name="Picture 4"/>
          <p:cNvPicPr>
            <a:picLocks noChangeAspect="1" noChangeArrowheads="1"/>
          </p:cNvPicPr>
          <p:nvPr/>
        </p:nvPicPr>
        <p:blipFill>
          <a:blip r:embed="rId3" cstate="print"/>
          <a:srcRect/>
          <a:stretch>
            <a:fillRect/>
          </a:stretch>
        </p:blipFill>
        <p:spPr bwMode="auto">
          <a:xfrm>
            <a:off x="2209800" y="2209800"/>
            <a:ext cx="2609850" cy="533400"/>
          </a:xfrm>
          <a:prstGeom prst="rect">
            <a:avLst/>
          </a:prstGeom>
          <a:noFill/>
          <a:ln w="9525">
            <a:noFill/>
            <a:miter lim="800000"/>
            <a:headEnd/>
            <a:tailEnd/>
          </a:ln>
          <a:effectLst/>
        </p:spPr>
      </p:pic>
      <p:pic>
        <p:nvPicPr>
          <p:cNvPr id="5122" name="Picture 2" descr="http://www.six-sigma-material.com/images/604xNxNormalDistribution.GIF.pagespeed.ic.jXJS18XjJ2.png"/>
          <p:cNvPicPr>
            <a:picLocks noChangeAspect="1" noChangeArrowheads="1"/>
          </p:cNvPicPr>
          <p:nvPr/>
        </p:nvPicPr>
        <p:blipFill>
          <a:blip r:embed="rId4" cstate="print"/>
          <a:srcRect/>
          <a:stretch>
            <a:fillRect/>
          </a:stretch>
        </p:blipFill>
        <p:spPr bwMode="auto">
          <a:xfrm>
            <a:off x="5486400" y="1295400"/>
            <a:ext cx="2866339" cy="2209800"/>
          </a:xfrm>
          <a:prstGeom prst="rect">
            <a:avLst/>
          </a:prstGeom>
          <a:ln>
            <a:noFill/>
          </a:ln>
          <a:effectLst>
            <a:softEdge rad="112500"/>
          </a:effectLst>
        </p:spPr>
      </p:pic>
      <p:pic>
        <p:nvPicPr>
          <p:cNvPr id="5124" name="Picture 4" descr="http://image.mathcaptain.com/cms/images/106/properties-of-the-t-distribution.png"/>
          <p:cNvPicPr>
            <a:picLocks noChangeAspect="1" noChangeArrowheads="1"/>
          </p:cNvPicPr>
          <p:nvPr/>
        </p:nvPicPr>
        <p:blipFill>
          <a:blip r:embed="rId5" cstate="print"/>
          <a:srcRect/>
          <a:stretch>
            <a:fillRect/>
          </a:stretch>
        </p:blipFill>
        <p:spPr bwMode="auto">
          <a:xfrm>
            <a:off x="5562600" y="3886200"/>
            <a:ext cx="2895600" cy="2209800"/>
          </a:xfrm>
          <a:prstGeom prst="rect">
            <a:avLst/>
          </a:prstGeom>
          <a:ln>
            <a:noFill/>
          </a:ln>
          <a:effectLst>
            <a:softEdge rad="112500"/>
          </a:effectLst>
        </p:spPr>
      </p:pic>
    </p:spTree>
  </p:cSld>
  <p:clrMapOvr>
    <a:masterClrMapping/>
  </p:clrMapOvr>
  <p:transition>
    <p:wipe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tse3.mm.bing.net/th?id=OIP.Mdb6b50052eac6c8e16e219e3f25a24d2H0&amp;pid=15.1&amp;H=113&amp;W=160&amp;P=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Title 1"/>
          <p:cNvSpPr>
            <a:spLocks noGrp="1"/>
          </p:cNvSpPr>
          <p:nvPr>
            <p:ph type="title"/>
          </p:nvPr>
        </p:nvSpPr>
        <p:spPr>
          <a:xfrm>
            <a:off x="457200" y="274638"/>
            <a:ext cx="8229600" cy="868362"/>
          </a:xfrm>
          <a:solidFill>
            <a:srgbClr val="FFC000"/>
          </a:solidFill>
        </p:spPr>
        <p:txBody>
          <a:bodyPr/>
          <a:lstStyle/>
          <a:p>
            <a:r>
              <a:rPr lang="en-US" dirty="0" smtClean="0">
                <a:latin typeface="Andalus" pitchFamily="18" charset="-78"/>
                <a:cs typeface="Andalus" pitchFamily="18" charset="-78"/>
              </a:rPr>
              <a:t>BD, PD----- ND </a:t>
            </a:r>
            <a:endParaRPr lang="en-US" dirty="0">
              <a:latin typeface="Andalus" pitchFamily="18" charset="-78"/>
              <a:cs typeface="Andalus" pitchFamily="18" charset="-78"/>
            </a:endParaRPr>
          </a:p>
        </p:txBody>
      </p:sp>
      <p:sp>
        <p:nvSpPr>
          <p:cNvPr id="3" name="Content Placeholder 2"/>
          <p:cNvSpPr>
            <a:spLocks noGrp="1"/>
          </p:cNvSpPr>
          <p:nvPr>
            <p:ph idx="1"/>
          </p:nvPr>
        </p:nvSpPr>
        <p:spPr>
          <a:solidFill>
            <a:srgbClr val="92D050"/>
          </a:solidFill>
        </p:spPr>
        <p:txBody>
          <a:bodyPr/>
          <a:lstStyle/>
          <a:p>
            <a:r>
              <a:rPr lang="en-US" dirty="0" smtClean="0">
                <a:latin typeface="Andalus" pitchFamily="18" charset="-78"/>
                <a:cs typeface="Andalus" pitchFamily="18" charset="-78"/>
              </a:rPr>
              <a:t>If the sample size should be more – normal distribution  </a:t>
            </a:r>
          </a:p>
          <a:p>
            <a:pPr algn="ctr">
              <a:buNone/>
            </a:pPr>
            <a:r>
              <a:rPr lang="en-US" dirty="0" smtClean="0">
                <a:latin typeface="Andalus" pitchFamily="18" charset="-78"/>
                <a:cs typeface="Andalus" pitchFamily="18" charset="-78"/>
              </a:rPr>
              <a:t>N  ≥ 30/ 40 </a:t>
            </a:r>
          </a:p>
          <a:p>
            <a:r>
              <a:rPr lang="en-US" dirty="0" smtClean="0">
                <a:latin typeface="Andalus" pitchFamily="18" charset="-78"/>
                <a:cs typeface="Andalus" pitchFamily="18" charset="-78"/>
              </a:rPr>
              <a:t>It must be          Mean ≥ 5 </a:t>
            </a:r>
          </a:p>
          <a:p>
            <a:pPr>
              <a:buNone/>
            </a:pPr>
            <a:r>
              <a:rPr lang="en-US" dirty="0" smtClean="0">
                <a:latin typeface="Andalus" pitchFamily="18" charset="-78"/>
                <a:cs typeface="Andalus" pitchFamily="18" charset="-78"/>
              </a:rPr>
              <a:t>                              SD ≥ 5   </a:t>
            </a:r>
            <a:endParaRPr lang="en-US" dirty="0">
              <a:latin typeface="Andalus" pitchFamily="18" charset="-78"/>
              <a:cs typeface="Andalus" pitchFamily="18" charset="-78"/>
            </a:endParaRPr>
          </a:p>
        </p:txBody>
      </p:sp>
      <p:pic>
        <p:nvPicPr>
          <p:cNvPr id="4098" name="Picture 2" descr="http://ringomok.com/wp-content/uploads/2014/09/1008px-Binomial_Distribution.svg_.png"/>
          <p:cNvPicPr>
            <a:picLocks noChangeAspect="1" noChangeArrowheads="1"/>
          </p:cNvPicPr>
          <p:nvPr/>
        </p:nvPicPr>
        <p:blipFill>
          <a:blip r:embed="rId3" cstate="print"/>
          <a:srcRect/>
          <a:stretch>
            <a:fillRect/>
          </a:stretch>
        </p:blipFill>
        <p:spPr bwMode="auto">
          <a:xfrm>
            <a:off x="5410200" y="3200400"/>
            <a:ext cx="3200400" cy="2908905"/>
          </a:xfrm>
          <a:prstGeom prst="rect">
            <a:avLst/>
          </a:prstGeom>
          <a:noFill/>
        </p:spPr>
      </p:pic>
    </p:spTree>
  </p:cSld>
  <p:clrMapOvr>
    <a:masterClrMapping/>
  </p:clrMapOvr>
  <p:transition>
    <p:wipe dir="d"/>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gobloggingtips.com/wp-content/uploads/2014/11/Strong-blog-post-conclusions.jpg"/>
          <p:cNvPicPr>
            <a:picLocks noChangeAspect="1" noChangeArrowheads="1"/>
          </p:cNvPicPr>
          <p:nvPr/>
        </p:nvPicPr>
        <p:blipFill>
          <a:blip r:embed="rId2" cstate="print"/>
          <a:srcRect/>
          <a:stretch>
            <a:fillRect/>
          </a:stretch>
        </p:blipFill>
        <p:spPr bwMode="auto">
          <a:xfrm>
            <a:off x="0" y="-433745"/>
            <a:ext cx="9144000" cy="7291745"/>
          </a:xfrm>
          <a:prstGeom prst="rect">
            <a:avLst/>
          </a:prstGeom>
          <a:noFill/>
        </p:spPr>
      </p:pic>
    </p:spTree>
  </p:cSld>
  <p:clrMapOvr>
    <a:masterClrMapping/>
  </p:clrMapOvr>
  <p:transition>
    <p:wedg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4.bp.blogspot.com/-aXEUu0y51_0/T_MNvL7b9OI/AAAAAAAABCg/AoYI5sSW4nI/s1600/thank-you.jpg"/>
          <p:cNvPicPr>
            <a:picLocks noChangeAspect="1" noChangeArrowheads="1"/>
          </p:cNvPicPr>
          <p:nvPr/>
        </p:nvPicPr>
        <p:blipFill>
          <a:blip r:embed="rId2" cstate="print"/>
          <a:srcRect/>
          <a:stretch>
            <a:fillRect/>
          </a:stretch>
        </p:blipFill>
        <p:spPr bwMode="auto">
          <a:xfrm>
            <a:off x="0" y="0"/>
            <a:ext cx="9144000" cy="7086600"/>
          </a:xfrm>
          <a:prstGeom prst="rect">
            <a:avLst/>
          </a:prstGeom>
          <a:noFill/>
        </p:spPr>
      </p:pic>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6640</TotalTime>
  <Words>1974</Words>
  <Application>Microsoft Office PowerPoint</Application>
  <PresentationFormat>On-screen Show (4:3)</PresentationFormat>
  <Paragraphs>567</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Slide 1</vt:lpstr>
      <vt:lpstr>Slide 2</vt:lpstr>
      <vt:lpstr>Contents</vt:lpstr>
      <vt:lpstr>Slide 4</vt:lpstr>
      <vt:lpstr>Slide 5</vt:lpstr>
      <vt:lpstr>I. Concept of statistical distribution theory </vt:lpstr>
      <vt:lpstr>Functions of statistics</vt:lpstr>
      <vt:lpstr>Limitations </vt:lpstr>
      <vt:lpstr>CONT…</vt:lpstr>
      <vt:lpstr>Slide 10</vt:lpstr>
      <vt:lpstr>Types of distributions </vt:lpstr>
      <vt:lpstr>Slide 12</vt:lpstr>
      <vt:lpstr>Slide 13</vt:lpstr>
      <vt:lpstr>Slide 14</vt:lpstr>
      <vt:lpstr>Slide 15</vt:lpstr>
      <vt:lpstr>Slide 16</vt:lpstr>
      <vt:lpstr>Slide 17</vt:lpstr>
      <vt:lpstr>1.3 Cumulative Frequency Distributions </vt:lpstr>
      <vt:lpstr>Slide 19</vt:lpstr>
      <vt:lpstr>Slide 20</vt:lpstr>
      <vt:lpstr>Slide 21</vt:lpstr>
      <vt:lpstr>Slide 22</vt:lpstr>
      <vt:lpstr>Slide 23</vt:lpstr>
      <vt:lpstr>Cumulative Probability Distributions</vt:lpstr>
      <vt:lpstr>Slide 25</vt:lpstr>
      <vt:lpstr> Discrete Probability Distributions</vt:lpstr>
      <vt:lpstr>Slide 27</vt:lpstr>
      <vt:lpstr>Definition </vt:lpstr>
      <vt:lpstr>Slide 29</vt:lpstr>
      <vt:lpstr>Online  BD calculator </vt:lpstr>
      <vt:lpstr>Slide 31</vt:lpstr>
      <vt:lpstr>Slide 32</vt:lpstr>
      <vt:lpstr>Slide 33</vt:lpstr>
      <vt:lpstr>CONTI…</vt:lpstr>
      <vt:lpstr>Definition </vt:lpstr>
      <vt:lpstr>Slide 36</vt:lpstr>
      <vt:lpstr>Slide 37</vt:lpstr>
      <vt:lpstr>Slide 38</vt:lpstr>
      <vt:lpstr>Online calculation </vt:lpstr>
      <vt:lpstr>Slide 40</vt:lpstr>
      <vt:lpstr>Slide 41</vt:lpstr>
      <vt:lpstr>Slide 42</vt:lpstr>
      <vt:lpstr>Slide 43</vt:lpstr>
      <vt:lpstr>Slide 44</vt:lpstr>
      <vt:lpstr>Standard Normal Distribution </vt:lpstr>
      <vt:lpstr>Normal Curve</vt:lpstr>
      <vt:lpstr> Characteristics of Normal Distribution</vt:lpstr>
      <vt:lpstr>Slide 48</vt:lpstr>
      <vt:lpstr>EXAMPLE </vt:lpstr>
      <vt:lpstr>Fitting a normal distribution </vt:lpstr>
      <vt:lpstr>Slide 51</vt:lpstr>
      <vt:lpstr>Chi square test / Goodness of fit</vt:lpstr>
      <vt:lpstr>Conti…</vt:lpstr>
      <vt:lpstr>Significance tests  </vt:lpstr>
      <vt:lpstr>BD, PD----- ND </vt:lpstr>
      <vt:lpstr>Slide 56</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Total quality management – pathway to excellence the organizations</dc:title>
  <dc:creator>Admin</dc:creator>
  <cp:lastModifiedBy>Admin</cp:lastModifiedBy>
  <cp:revision>1252</cp:revision>
  <dcterms:created xsi:type="dcterms:W3CDTF">2014-03-10T13:00:13Z</dcterms:created>
  <dcterms:modified xsi:type="dcterms:W3CDTF">2015-12-18T18:32:25Z</dcterms:modified>
</cp:coreProperties>
</file>