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commentAuthors.xml" ContentType="application/vnd.openxmlformats-officedocument.presentationml.commentAuthors+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comments/comment1.xml" ContentType="application/vnd.openxmlformats-officedocument.presentationml.comments+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1"/>
  </p:notesMasterIdLst>
  <p:sldIdLst>
    <p:sldId id="256" r:id="rId3"/>
    <p:sldId id="323" r:id="rId4"/>
    <p:sldId id="260" r:id="rId5"/>
    <p:sldId id="261" r:id="rId6"/>
    <p:sldId id="262" r:id="rId7"/>
    <p:sldId id="263" r:id="rId8"/>
    <p:sldId id="264" r:id="rId9"/>
    <p:sldId id="265" r:id="rId10"/>
    <p:sldId id="266" r:id="rId11"/>
    <p:sldId id="257" r:id="rId12"/>
    <p:sldId id="258" r:id="rId13"/>
    <p:sldId id="259" r:id="rId14"/>
    <p:sldId id="267" r:id="rId15"/>
    <p:sldId id="268" r:id="rId16"/>
    <p:sldId id="269" r:id="rId17"/>
    <p:sldId id="270" r:id="rId18"/>
    <p:sldId id="271" r:id="rId19"/>
    <p:sldId id="272" r:id="rId20"/>
    <p:sldId id="273" r:id="rId21"/>
    <p:sldId id="287" r:id="rId22"/>
    <p:sldId id="288" r:id="rId23"/>
    <p:sldId id="300" r:id="rId24"/>
    <p:sldId id="326" r:id="rId25"/>
    <p:sldId id="327" r:id="rId26"/>
    <p:sldId id="328" r:id="rId27"/>
    <p:sldId id="329" r:id="rId28"/>
    <p:sldId id="330" r:id="rId29"/>
    <p:sldId id="283" r:id="rId30"/>
    <p:sldId id="284" r:id="rId31"/>
    <p:sldId id="301" r:id="rId32"/>
    <p:sldId id="302" r:id="rId33"/>
    <p:sldId id="304" r:id="rId34"/>
    <p:sldId id="306" r:id="rId35"/>
    <p:sldId id="308" r:id="rId36"/>
    <p:sldId id="309" r:id="rId37"/>
    <p:sldId id="310" r:id="rId38"/>
    <p:sldId id="311" r:id="rId39"/>
    <p:sldId id="312" r:id="rId40"/>
    <p:sldId id="313" r:id="rId41"/>
    <p:sldId id="314" r:id="rId42"/>
    <p:sldId id="315" r:id="rId43"/>
    <p:sldId id="291" r:id="rId44"/>
    <p:sldId id="285" r:id="rId45"/>
    <p:sldId id="286" r:id="rId46"/>
    <p:sldId id="324" r:id="rId47"/>
    <p:sldId id="325" r:id="rId48"/>
    <p:sldId id="292" r:id="rId49"/>
    <p:sldId id="293" r:id="rId50"/>
    <p:sldId id="294" r:id="rId51"/>
    <p:sldId id="295" r:id="rId52"/>
    <p:sldId id="296" r:id="rId53"/>
    <p:sldId id="290" r:id="rId54"/>
    <p:sldId id="297" r:id="rId55"/>
    <p:sldId id="298" r:id="rId56"/>
    <p:sldId id="343" r:id="rId57"/>
    <p:sldId id="344" r:id="rId58"/>
    <p:sldId id="345" r:id="rId59"/>
    <p:sldId id="346" r:id="rId60"/>
    <p:sldId id="347" r:id="rId61"/>
    <p:sldId id="348" r:id="rId62"/>
    <p:sldId id="349" r:id="rId63"/>
    <p:sldId id="350" r:id="rId64"/>
    <p:sldId id="351" r:id="rId65"/>
    <p:sldId id="352" r:id="rId66"/>
    <p:sldId id="353" r:id="rId67"/>
    <p:sldId id="354" r:id="rId68"/>
    <p:sldId id="355" r:id="rId69"/>
    <p:sldId id="322"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ovo"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05-13T11:10:28.583"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8C7DC7-46FB-4B79-BFCD-EC15C685AD8D}" type="datetimeFigureOut">
              <a:rPr lang="en-IN" smtClean="0"/>
              <a:pPr/>
              <a:t>14-05-2016</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52083C-D416-4CB7-AC67-D9FCDC8F1DD6}"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Trebuchet MS" pitchFamily="34" charset="0"/>
                <a:cs typeface="Arial" charset="0"/>
              </a:defRPr>
            </a:lvl1pPr>
            <a:lvl2pPr marL="702756" indent="-270291" defTabSz="914485" eaLnBrk="0" hangingPunct="0">
              <a:defRPr>
                <a:solidFill>
                  <a:schemeClr val="tx1"/>
                </a:solidFill>
                <a:latin typeface="Trebuchet MS" pitchFamily="34" charset="0"/>
                <a:cs typeface="Arial" charset="0"/>
              </a:defRPr>
            </a:lvl2pPr>
            <a:lvl3pPr marL="1081164" indent="-216233" defTabSz="914485" eaLnBrk="0" hangingPunct="0">
              <a:defRPr>
                <a:solidFill>
                  <a:schemeClr val="tx1"/>
                </a:solidFill>
                <a:latin typeface="Trebuchet MS" pitchFamily="34" charset="0"/>
                <a:cs typeface="Arial" charset="0"/>
              </a:defRPr>
            </a:lvl3pPr>
            <a:lvl4pPr marL="1513629" indent="-216233" defTabSz="914485" eaLnBrk="0" hangingPunct="0">
              <a:defRPr>
                <a:solidFill>
                  <a:schemeClr val="tx1"/>
                </a:solidFill>
                <a:latin typeface="Trebuchet MS" pitchFamily="34" charset="0"/>
                <a:cs typeface="Arial" charset="0"/>
              </a:defRPr>
            </a:lvl4pPr>
            <a:lvl5pPr marL="1946095" indent="-216233" defTabSz="914485" eaLnBrk="0" hangingPunct="0">
              <a:defRPr>
                <a:solidFill>
                  <a:schemeClr val="tx1"/>
                </a:solidFill>
                <a:latin typeface="Trebuchet MS" pitchFamily="34" charset="0"/>
                <a:cs typeface="Arial" charset="0"/>
              </a:defRPr>
            </a:lvl5pPr>
            <a:lvl6pPr marL="2378560" indent="-216233" defTabSz="914485" eaLnBrk="0" fontAlgn="base" hangingPunct="0">
              <a:spcBef>
                <a:spcPct val="0"/>
              </a:spcBef>
              <a:spcAft>
                <a:spcPct val="0"/>
              </a:spcAft>
              <a:defRPr>
                <a:solidFill>
                  <a:schemeClr val="tx1"/>
                </a:solidFill>
                <a:latin typeface="Trebuchet MS" pitchFamily="34" charset="0"/>
                <a:cs typeface="Arial" charset="0"/>
              </a:defRPr>
            </a:lvl6pPr>
            <a:lvl7pPr marL="2811026" indent="-216233" defTabSz="914485" eaLnBrk="0" fontAlgn="base" hangingPunct="0">
              <a:spcBef>
                <a:spcPct val="0"/>
              </a:spcBef>
              <a:spcAft>
                <a:spcPct val="0"/>
              </a:spcAft>
              <a:defRPr>
                <a:solidFill>
                  <a:schemeClr val="tx1"/>
                </a:solidFill>
                <a:latin typeface="Trebuchet MS" pitchFamily="34" charset="0"/>
                <a:cs typeface="Arial" charset="0"/>
              </a:defRPr>
            </a:lvl7pPr>
            <a:lvl8pPr marL="3243491" indent="-216233" defTabSz="914485" eaLnBrk="0" fontAlgn="base" hangingPunct="0">
              <a:spcBef>
                <a:spcPct val="0"/>
              </a:spcBef>
              <a:spcAft>
                <a:spcPct val="0"/>
              </a:spcAft>
              <a:defRPr>
                <a:solidFill>
                  <a:schemeClr val="tx1"/>
                </a:solidFill>
                <a:latin typeface="Trebuchet MS" pitchFamily="34" charset="0"/>
                <a:cs typeface="Arial" charset="0"/>
              </a:defRPr>
            </a:lvl8pPr>
            <a:lvl9pPr marL="3675957" indent="-216233" defTabSz="914485"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CB94FEB5-7D2F-4648-9E69-AE37836717B2}" type="slidenum">
              <a:rPr lang="en-US" smtClean="0">
                <a:latin typeface="Arial" charset="0"/>
              </a:rPr>
              <a:pPr eaLnBrk="1" hangingPunct="1"/>
              <a:t>3</a:t>
            </a:fld>
            <a:endParaRPr lang="en-US" smtClean="0">
              <a:latin typeface="Arial" charset="0"/>
            </a:endParaRPr>
          </a:p>
        </p:txBody>
      </p:sp>
      <p:sp>
        <p:nvSpPr>
          <p:cNvPr id="60419" name="Rectangle 2"/>
          <p:cNvSpPr>
            <a:spLocks noGrp="1" noRot="1" noChangeAspect="1" noChangeArrowheads="1" noTextEdit="1"/>
          </p:cNvSpPr>
          <p:nvPr>
            <p:ph type="sldImg"/>
          </p:nvPr>
        </p:nvSpPr>
        <p:spPr>
          <a:xfrm>
            <a:off x="1144588" y="685800"/>
            <a:ext cx="4568825" cy="3427413"/>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xmlns="" val="2751617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4588" y="685800"/>
            <a:ext cx="4568825" cy="34274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B1075C9-5119-4F7D-90A4-7EF2BE32A311}" type="slidenum">
              <a:rPr lang="en-US" smtClean="0"/>
              <a:pPr>
                <a:defRPr/>
              </a:pPr>
              <a:t>4</a:t>
            </a:fld>
            <a:endParaRPr lang="en-US"/>
          </a:p>
        </p:txBody>
      </p:sp>
    </p:spTree>
    <p:extLst>
      <p:ext uri="{BB962C8B-B14F-4D97-AF65-F5344CB8AC3E}">
        <p14:creationId xmlns:p14="http://schemas.microsoft.com/office/powerpoint/2010/main" xmlns="" val="768257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Trebuchet MS" pitchFamily="34" charset="0"/>
                <a:cs typeface="Arial" charset="0"/>
              </a:defRPr>
            </a:lvl1pPr>
            <a:lvl2pPr marL="702756" indent="-270291" defTabSz="914485" eaLnBrk="0" hangingPunct="0">
              <a:defRPr>
                <a:solidFill>
                  <a:schemeClr val="tx1"/>
                </a:solidFill>
                <a:latin typeface="Trebuchet MS" pitchFamily="34" charset="0"/>
                <a:cs typeface="Arial" charset="0"/>
              </a:defRPr>
            </a:lvl2pPr>
            <a:lvl3pPr marL="1081164" indent="-216233" defTabSz="914485" eaLnBrk="0" hangingPunct="0">
              <a:defRPr>
                <a:solidFill>
                  <a:schemeClr val="tx1"/>
                </a:solidFill>
                <a:latin typeface="Trebuchet MS" pitchFamily="34" charset="0"/>
                <a:cs typeface="Arial" charset="0"/>
              </a:defRPr>
            </a:lvl3pPr>
            <a:lvl4pPr marL="1513629" indent="-216233" defTabSz="914485" eaLnBrk="0" hangingPunct="0">
              <a:defRPr>
                <a:solidFill>
                  <a:schemeClr val="tx1"/>
                </a:solidFill>
                <a:latin typeface="Trebuchet MS" pitchFamily="34" charset="0"/>
                <a:cs typeface="Arial" charset="0"/>
              </a:defRPr>
            </a:lvl4pPr>
            <a:lvl5pPr marL="1946095" indent="-216233" defTabSz="914485" eaLnBrk="0" hangingPunct="0">
              <a:defRPr>
                <a:solidFill>
                  <a:schemeClr val="tx1"/>
                </a:solidFill>
                <a:latin typeface="Trebuchet MS" pitchFamily="34" charset="0"/>
                <a:cs typeface="Arial" charset="0"/>
              </a:defRPr>
            </a:lvl5pPr>
            <a:lvl6pPr marL="2378560" indent="-216233" defTabSz="914485" eaLnBrk="0" fontAlgn="base" hangingPunct="0">
              <a:spcBef>
                <a:spcPct val="0"/>
              </a:spcBef>
              <a:spcAft>
                <a:spcPct val="0"/>
              </a:spcAft>
              <a:defRPr>
                <a:solidFill>
                  <a:schemeClr val="tx1"/>
                </a:solidFill>
                <a:latin typeface="Trebuchet MS" pitchFamily="34" charset="0"/>
                <a:cs typeface="Arial" charset="0"/>
              </a:defRPr>
            </a:lvl6pPr>
            <a:lvl7pPr marL="2811026" indent="-216233" defTabSz="914485" eaLnBrk="0" fontAlgn="base" hangingPunct="0">
              <a:spcBef>
                <a:spcPct val="0"/>
              </a:spcBef>
              <a:spcAft>
                <a:spcPct val="0"/>
              </a:spcAft>
              <a:defRPr>
                <a:solidFill>
                  <a:schemeClr val="tx1"/>
                </a:solidFill>
                <a:latin typeface="Trebuchet MS" pitchFamily="34" charset="0"/>
                <a:cs typeface="Arial" charset="0"/>
              </a:defRPr>
            </a:lvl7pPr>
            <a:lvl8pPr marL="3243491" indent="-216233" defTabSz="914485" eaLnBrk="0" fontAlgn="base" hangingPunct="0">
              <a:spcBef>
                <a:spcPct val="0"/>
              </a:spcBef>
              <a:spcAft>
                <a:spcPct val="0"/>
              </a:spcAft>
              <a:defRPr>
                <a:solidFill>
                  <a:schemeClr val="tx1"/>
                </a:solidFill>
                <a:latin typeface="Trebuchet MS" pitchFamily="34" charset="0"/>
                <a:cs typeface="Arial" charset="0"/>
              </a:defRPr>
            </a:lvl8pPr>
            <a:lvl9pPr marL="3675957" indent="-216233" defTabSz="914485"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6733CAD8-D45B-4B86-B602-230A34B9D37F}" type="slidenum">
              <a:rPr lang="en-US" smtClean="0">
                <a:latin typeface="Arial" charset="0"/>
              </a:rPr>
              <a:pPr eaLnBrk="1" hangingPunct="1"/>
              <a:t>5</a:t>
            </a:fld>
            <a:endParaRPr lang="en-US" smtClean="0">
              <a:latin typeface="Arial" charset="0"/>
            </a:endParaRPr>
          </a:p>
        </p:txBody>
      </p:sp>
      <p:sp>
        <p:nvSpPr>
          <p:cNvPr id="61443" name="Rectangle 2"/>
          <p:cNvSpPr>
            <a:spLocks noGrp="1" noRot="1" noChangeAspect="1" noChangeArrowheads="1" noTextEdit="1"/>
          </p:cNvSpPr>
          <p:nvPr>
            <p:ph type="sldImg"/>
          </p:nvPr>
        </p:nvSpPr>
        <p:spPr>
          <a:xfrm>
            <a:off x="1144588" y="685800"/>
            <a:ext cx="4568825" cy="3427413"/>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Definitions:</a:t>
            </a:r>
          </a:p>
          <a:p>
            <a:pPr eaLnBrk="1" hangingPunct="1"/>
            <a:endParaRPr lang="en-US" smtClean="0"/>
          </a:p>
          <a:p>
            <a:pPr eaLnBrk="1" hangingPunct="1"/>
            <a:r>
              <a:rPr lang="en-US" smtClean="0"/>
              <a:t>Action research is the process of posing a question (a doubt, question, dilemma, problem, challenge), gathering data, reflecting on that data, and making decisions about a course of action.</a:t>
            </a:r>
          </a:p>
          <a:p>
            <a:pPr eaLnBrk="1" hangingPunct="1"/>
            <a:endParaRPr lang="en-US" smtClean="0"/>
          </a:p>
          <a:p>
            <a:pPr eaLnBrk="1" hangingPunct="1"/>
            <a:r>
              <a:rPr lang="en-US" smtClean="0"/>
              <a:t>Does NOT mean extracting information about a certain topic from an encyclopedia.</a:t>
            </a:r>
          </a:p>
          <a:p>
            <a:pPr eaLnBrk="1" hangingPunct="1"/>
            <a:endParaRPr lang="en-US" smtClean="0"/>
          </a:p>
          <a:p>
            <a:pPr eaLnBrk="1" hangingPunct="1"/>
            <a:r>
              <a:rPr lang="en-US" smtClean="0"/>
              <a:t>Does NOT mean simply solving a problem.</a:t>
            </a:r>
          </a:p>
          <a:p>
            <a:pPr eaLnBrk="1" hangingPunct="1"/>
            <a:endParaRPr lang="en-US" smtClean="0"/>
          </a:p>
          <a:p>
            <a:pPr eaLnBrk="1" hangingPunct="1"/>
            <a:endParaRPr lang="es-ES" smtClean="0"/>
          </a:p>
        </p:txBody>
      </p:sp>
    </p:spTree>
    <p:extLst>
      <p:ext uri="{BB962C8B-B14F-4D97-AF65-F5344CB8AC3E}">
        <p14:creationId xmlns:p14="http://schemas.microsoft.com/office/powerpoint/2010/main" xmlns="" val="1584033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Trebuchet MS" pitchFamily="34" charset="0"/>
                <a:cs typeface="Arial" charset="0"/>
              </a:defRPr>
            </a:lvl1pPr>
            <a:lvl2pPr marL="702756" indent="-270291" defTabSz="914485" eaLnBrk="0" hangingPunct="0">
              <a:defRPr>
                <a:solidFill>
                  <a:schemeClr val="tx1"/>
                </a:solidFill>
                <a:latin typeface="Trebuchet MS" pitchFamily="34" charset="0"/>
                <a:cs typeface="Arial" charset="0"/>
              </a:defRPr>
            </a:lvl2pPr>
            <a:lvl3pPr marL="1081164" indent="-216233" defTabSz="914485" eaLnBrk="0" hangingPunct="0">
              <a:defRPr>
                <a:solidFill>
                  <a:schemeClr val="tx1"/>
                </a:solidFill>
                <a:latin typeface="Trebuchet MS" pitchFamily="34" charset="0"/>
                <a:cs typeface="Arial" charset="0"/>
              </a:defRPr>
            </a:lvl3pPr>
            <a:lvl4pPr marL="1513629" indent="-216233" defTabSz="914485" eaLnBrk="0" hangingPunct="0">
              <a:defRPr>
                <a:solidFill>
                  <a:schemeClr val="tx1"/>
                </a:solidFill>
                <a:latin typeface="Trebuchet MS" pitchFamily="34" charset="0"/>
                <a:cs typeface="Arial" charset="0"/>
              </a:defRPr>
            </a:lvl4pPr>
            <a:lvl5pPr marL="1946095" indent="-216233" defTabSz="914485" eaLnBrk="0" hangingPunct="0">
              <a:defRPr>
                <a:solidFill>
                  <a:schemeClr val="tx1"/>
                </a:solidFill>
                <a:latin typeface="Trebuchet MS" pitchFamily="34" charset="0"/>
                <a:cs typeface="Arial" charset="0"/>
              </a:defRPr>
            </a:lvl5pPr>
            <a:lvl6pPr marL="2378560" indent="-216233" defTabSz="914485" eaLnBrk="0" fontAlgn="base" hangingPunct="0">
              <a:spcBef>
                <a:spcPct val="0"/>
              </a:spcBef>
              <a:spcAft>
                <a:spcPct val="0"/>
              </a:spcAft>
              <a:defRPr>
                <a:solidFill>
                  <a:schemeClr val="tx1"/>
                </a:solidFill>
                <a:latin typeface="Trebuchet MS" pitchFamily="34" charset="0"/>
                <a:cs typeface="Arial" charset="0"/>
              </a:defRPr>
            </a:lvl6pPr>
            <a:lvl7pPr marL="2811026" indent="-216233" defTabSz="914485" eaLnBrk="0" fontAlgn="base" hangingPunct="0">
              <a:spcBef>
                <a:spcPct val="0"/>
              </a:spcBef>
              <a:spcAft>
                <a:spcPct val="0"/>
              </a:spcAft>
              <a:defRPr>
                <a:solidFill>
                  <a:schemeClr val="tx1"/>
                </a:solidFill>
                <a:latin typeface="Trebuchet MS" pitchFamily="34" charset="0"/>
                <a:cs typeface="Arial" charset="0"/>
              </a:defRPr>
            </a:lvl7pPr>
            <a:lvl8pPr marL="3243491" indent="-216233" defTabSz="914485" eaLnBrk="0" fontAlgn="base" hangingPunct="0">
              <a:spcBef>
                <a:spcPct val="0"/>
              </a:spcBef>
              <a:spcAft>
                <a:spcPct val="0"/>
              </a:spcAft>
              <a:defRPr>
                <a:solidFill>
                  <a:schemeClr val="tx1"/>
                </a:solidFill>
                <a:latin typeface="Trebuchet MS" pitchFamily="34" charset="0"/>
                <a:cs typeface="Arial" charset="0"/>
              </a:defRPr>
            </a:lvl8pPr>
            <a:lvl9pPr marL="3675957" indent="-216233" defTabSz="914485"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1B01C5B2-8F99-4A75-AEE1-0C4382D4E6A0}" type="slidenum">
              <a:rPr lang="en-US" smtClean="0">
                <a:latin typeface="Arial" charset="0"/>
              </a:rPr>
              <a:pPr eaLnBrk="1" hangingPunct="1"/>
              <a:t>6</a:t>
            </a:fld>
            <a:endParaRPr lang="en-US" smtClean="0">
              <a:latin typeface="Arial" charset="0"/>
            </a:endParaRPr>
          </a:p>
        </p:txBody>
      </p:sp>
      <p:sp>
        <p:nvSpPr>
          <p:cNvPr id="62467" name="Rectangle 2"/>
          <p:cNvSpPr>
            <a:spLocks noGrp="1" noRot="1" noChangeAspect="1" noChangeArrowheads="1" noTextEdit="1"/>
          </p:cNvSpPr>
          <p:nvPr>
            <p:ph type="sldImg"/>
          </p:nvPr>
        </p:nvSpPr>
        <p:spPr>
          <a:xfrm>
            <a:off x="1144588" y="685800"/>
            <a:ext cx="4568825" cy="3427413"/>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Definitions:</a:t>
            </a:r>
          </a:p>
          <a:p>
            <a:pPr eaLnBrk="1" hangingPunct="1"/>
            <a:endParaRPr lang="en-US" smtClean="0"/>
          </a:p>
          <a:p>
            <a:pPr eaLnBrk="1" hangingPunct="1"/>
            <a:r>
              <a:rPr lang="en-US" smtClean="0"/>
              <a:t>Action research is the process of posing a question (a doubt, question, dilemma, problem, challenge), gathering data, reflecting on that data, and making decisions about a course of action.</a:t>
            </a:r>
          </a:p>
          <a:p>
            <a:pPr eaLnBrk="1" hangingPunct="1"/>
            <a:endParaRPr lang="en-US" smtClean="0"/>
          </a:p>
          <a:p>
            <a:pPr eaLnBrk="1" hangingPunct="1"/>
            <a:r>
              <a:rPr lang="en-US" smtClean="0"/>
              <a:t>Does NOT mean extracting information about a certain topic from an encyclopedia.</a:t>
            </a:r>
          </a:p>
          <a:p>
            <a:pPr eaLnBrk="1" hangingPunct="1"/>
            <a:endParaRPr lang="en-US" smtClean="0"/>
          </a:p>
          <a:p>
            <a:pPr eaLnBrk="1" hangingPunct="1"/>
            <a:r>
              <a:rPr lang="en-US" smtClean="0"/>
              <a:t>Does NOT mean simply solving a problem.</a:t>
            </a:r>
          </a:p>
          <a:p>
            <a:pPr eaLnBrk="1" hangingPunct="1"/>
            <a:endParaRPr lang="en-US" smtClean="0"/>
          </a:p>
          <a:p>
            <a:pPr eaLnBrk="1" hangingPunct="1"/>
            <a:endParaRPr lang="es-ES" smtClean="0"/>
          </a:p>
        </p:txBody>
      </p:sp>
    </p:spTree>
    <p:extLst>
      <p:ext uri="{BB962C8B-B14F-4D97-AF65-F5344CB8AC3E}">
        <p14:creationId xmlns:p14="http://schemas.microsoft.com/office/powerpoint/2010/main" xmlns="" val="3814896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Trebuchet MS" pitchFamily="34" charset="0"/>
                <a:cs typeface="Arial" charset="0"/>
              </a:defRPr>
            </a:lvl1pPr>
            <a:lvl2pPr marL="702756" indent="-270291" defTabSz="914485" eaLnBrk="0" hangingPunct="0">
              <a:defRPr>
                <a:solidFill>
                  <a:schemeClr val="tx1"/>
                </a:solidFill>
                <a:latin typeface="Trebuchet MS" pitchFamily="34" charset="0"/>
                <a:cs typeface="Arial" charset="0"/>
              </a:defRPr>
            </a:lvl2pPr>
            <a:lvl3pPr marL="1081164" indent="-216233" defTabSz="914485" eaLnBrk="0" hangingPunct="0">
              <a:defRPr>
                <a:solidFill>
                  <a:schemeClr val="tx1"/>
                </a:solidFill>
                <a:latin typeface="Trebuchet MS" pitchFamily="34" charset="0"/>
                <a:cs typeface="Arial" charset="0"/>
              </a:defRPr>
            </a:lvl3pPr>
            <a:lvl4pPr marL="1513629" indent="-216233" defTabSz="914485" eaLnBrk="0" hangingPunct="0">
              <a:defRPr>
                <a:solidFill>
                  <a:schemeClr val="tx1"/>
                </a:solidFill>
                <a:latin typeface="Trebuchet MS" pitchFamily="34" charset="0"/>
                <a:cs typeface="Arial" charset="0"/>
              </a:defRPr>
            </a:lvl4pPr>
            <a:lvl5pPr marL="1946095" indent="-216233" defTabSz="914485" eaLnBrk="0" hangingPunct="0">
              <a:defRPr>
                <a:solidFill>
                  <a:schemeClr val="tx1"/>
                </a:solidFill>
                <a:latin typeface="Trebuchet MS" pitchFamily="34" charset="0"/>
                <a:cs typeface="Arial" charset="0"/>
              </a:defRPr>
            </a:lvl5pPr>
            <a:lvl6pPr marL="2378560" indent="-216233" defTabSz="914485" eaLnBrk="0" fontAlgn="base" hangingPunct="0">
              <a:spcBef>
                <a:spcPct val="0"/>
              </a:spcBef>
              <a:spcAft>
                <a:spcPct val="0"/>
              </a:spcAft>
              <a:defRPr>
                <a:solidFill>
                  <a:schemeClr val="tx1"/>
                </a:solidFill>
                <a:latin typeface="Trebuchet MS" pitchFamily="34" charset="0"/>
                <a:cs typeface="Arial" charset="0"/>
              </a:defRPr>
            </a:lvl6pPr>
            <a:lvl7pPr marL="2811026" indent="-216233" defTabSz="914485" eaLnBrk="0" fontAlgn="base" hangingPunct="0">
              <a:spcBef>
                <a:spcPct val="0"/>
              </a:spcBef>
              <a:spcAft>
                <a:spcPct val="0"/>
              </a:spcAft>
              <a:defRPr>
                <a:solidFill>
                  <a:schemeClr val="tx1"/>
                </a:solidFill>
                <a:latin typeface="Trebuchet MS" pitchFamily="34" charset="0"/>
                <a:cs typeface="Arial" charset="0"/>
              </a:defRPr>
            </a:lvl7pPr>
            <a:lvl8pPr marL="3243491" indent="-216233" defTabSz="914485" eaLnBrk="0" fontAlgn="base" hangingPunct="0">
              <a:spcBef>
                <a:spcPct val="0"/>
              </a:spcBef>
              <a:spcAft>
                <a:spcPct val="0"/>
              </a:spcAft>
              <a:defRPr>
                <a:solidFill>
                  <a:schemeClr val="tx1"/>
                </a:solidFill>
                <a:latin typeface="Trebuchet MS" pitchFamily="34" charset="0"/>
                <a:cs typeface="Arial" charset="0"/>
              </a:defRPr>
            </a:lvl8pPr>
            <a:lvl9pPr marL="3675957" indent="-216233" defTabSz="914485"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45EC8BFA-ADA9-4D3D-AF88-A6F771573009}" type="slidenum">
              <a:rPr lang="en-US" smtClean="0">
                <a:latin typeface="Arial" charset="0"/>
              </a:rPr>
              <a:pPr eaLnBrk="1" hangingPunct="1"/>
              <a:t>7</a:t>
            </a:fld>
            <a:endParaRPr lang="en-US" smtClean="0">
              <a:latin typeface="Arial" charset="0"/>
            </a:endParaRPr>
          </a:p>
        </p:txBody>
      </p:sp>
      <p:sp>
        <p:nvSpPr>
          <p:cNvPr id="63491" name="Rectangle 2"/>
          <p:cNvSpPr>
            <a:spLocks noGrp="1" noRot="1" noChangeAspect="1" noChangeArrowheads="1" noTextEdit="1"/>
          </p:cNvSpPr>
          <p:nvPr>
            <p:ph type="sldImg"/>
          </p:nvPr>
        </p:nvSpPr>
        <p:spPr>
          <a:xfrm>
            <a:off x="1144588" y="685800"/>
            <a:ext cx="4568825" cy="3427413"/>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Definitions:</a:t>
            </a:r>
          </a:p>
          <a:p>
            <a:pPr eaLnBrk="1" hangingPunct="1"/>
            <a:endParaRPr lang="en-US" smtClean="0"/>
          </a:p>
          <a:p>
            <a:pPr eaLnBrk="1" hangingPunct="1"/>
            <a:r>
              <a:rPr lang="en-US" smtClean="0"/>
              <a:t>Action research is the process of posing a question (a doubt, question, dilemma, problem, challenge), gathering data, reflecting on that data, and making decisions about a course of action.</a:t>
            </a:r>
          </a:p>
          <a:p>
            <a:pPr eaLnBrk="1" hangingPunct="1"/>
            <a:endParaRPr lang="en-US" smtClean="0"/>
          </a:p>
          <a:p>
            <a:pPr eaLnBrk="1" hangingPunct="1"/>
            <a:r>
              <a:rPr lang="en-US" smtClean="0"/>
              <a:t>Does NOT mean extracting information about a certain topic from an encyclopedia.</a:t>
            </a:r>
          </a:p>
          <a:p>
            <a:pPr eaLnBrk="1" hangingPunct="1"/>
            <a:endParaRPr lang="en-US" smtClean="0"/>
          </a:p>
          <a:p>
            <a:pPr eaLnBrk="1" hangingPunct="1"/>
            <a:r>
              <a:rPr lang="en-US" smtClean="0"/>
              <a:t>Does NOT mean simply solving a problem.</a:t>
            </a:r>
          </a:p>
          <a:p>
            <a:pPr eaLnBrk="1" hangingPunct="1"/>
            <a:endParaRPr lang="en-US" smtClean="0"/>
          </a:p>
          <a:p>
            <a:pPr eaLnBrk="1" hangingPunct="1"/>
            <a:endParaRPr lang="es-ES" smtClean="0"/>
          </a:p>
        </p:txBody>
      </p:sp>
    </p:spTree>
    <p:extLst>
      <p:ext uri="{BB962C8B-B14F-4D97-AF65-F5344CB8AC3E}">
        <p14:creationId xmlns:p14="http://schemas.microsoft.com/office/powerpoint/2010/main" xmlns="" val="3632805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Trebuchet MS" pitchFamily="34" charset="0"/>
                <a:cs typeface="Arial" charset="0"/>
              </a:defRPr>
            </a:lvl1pPr>
            <a:lvl2pPr marL="702756" indent="-270291" defTabSz="914485" eaLnBrk="0" hangingPunct="0">
              <a:defRPr>
                <a:solidFill>
                  <a:schemeClr val="tx1"/>
                </a:solidFill>
                <a:latin typeface="Trebuchet MS" pitchFamily="34" charset="0"/>
                <a:cs typeface="Arial" charset="0"/>
              </a:defRPr>
            </a:lvl2pPr>
            <a:lvl3pPr marL="1081164" indent="-216233" defTabSz="914485" eaLnBrk="0" hangingPunct="0">
              <a:defRPr>
                <a:solidFill>
                  <a:schemeClr val="tx1"/>
                </a:solidFill>
                <a:latin typeface="Trebuchet MS" pitchFamily="34" charset="0"/>
                <a:cs typeface="Arial" charset="0"/>
              </a:defRPr>
            </a:lvl3pPr>
            <a:lvl4pPr marL="1513629" indent="-216233" defTabSz="914485" eaLnBrk="0" hangingPunct="0">
              <a:defRPr>
                <a:solidFill>
                  <a:schemeClr val="tx1"/>
                </a:solidFill>
                <a:latin typeface="Trebuchet MS" pitchFamily="34" charset="0"/>
                <a:cs typeface="Arial" charset="0"/>
              </a:defRPr>
            </a:lvl4pPr>
            <a:lvl5pPr marL="1946095" indent="-216233" defTabSz="914485" eaLnBrk="0" hangingPunct="0">
              <a:defRPr>
                <a:solidFill>
                  <a:schemeClr val="tx1"/>
                </a:solidFill>
                <a:latin typeface="Trebuchet MS" pitchFamily="34" charset="0"/>
                <a:cs typeface="Arial" charset="0"/>
              </a:defRPr>
            </a:lvl5pPr>
            <a:lvl6pPr marL="2378560" indent="-216233" defTabSz="914485" eaLnBrk="0" fontAlgn="base" hangingPunct="0">
              <a:spcBef>
                <a:spcPct val="0"/>
              </a:spcBef>
              <a:spcAft>
                <a:spcPct val="0"/>
              </a:spcAft>
              <a:defRPr>
                <a:solidFill>
                  <a:schemeClr val="tx1"/>
                </a:solidFill>
                <a:latin typeface="Trebuchet MS" pitchFamily="34" charset="0"/>
                <a:cs typeface="Arial" charset="0"/>
              </a:defRPr>
            </a:lvl6pPr>
            <a:lvl7pPr marL="2811026" indent="-216233" defTabSz="914485" eaLnBrk="0" fontAlgn="base" hangingPunct="0">
              <a:spcBef>
                <a:spcPct val="0"/>
              </a:spcBef>
              <a:spcAft>
                <a:spcPct val="0"/>
              </a:spcAft>
              <a:defRPr>
                <a:solidFill>
                  <a:schemeClr val="tx1"/>
                </a:solidFill>
                <a:latin typeface="Trebuchet MS" pitchFamily="34" charset="0"/>
                <a:cs typeface="Arial" charset="0"/>
              </a:defRPr>
            </a:lvl7pPr>
            <a:lvl8pPr marL="3243491" indent="-216233" defTabSz="914485" eaLnBrk="0" fontAlgn="base" hangingPunct="0">
              <a:spcBef>
                <a:spcPct val="0"/>
              </a:spcBef>
              <a:spcAft>
                <a:spcPct val="0"/>
              </a:spcAft>
              <a:defRPr>
                <a:solidFill>
                  <a:schemeClr val="tx1"/>
                </a:solidFill>
                <a:latin typeface="Trebuchet MS" pitchFamily="34" charset="0"/>
                <a:cs typeface="Arial" charset="0"/>
              </a:defRPr>
            </a:lvl8pPr>
            <a:lvl9pPr marL="3675957" indent="-216233" defTabSz="914485"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19D1EC0A-33A1-46B1-874E-FAC46322BBEF}" type="slidenum">
              <a:rPr lang="en-US" smtClean="0">
                <a:latin typeface="Arial" charset="0"/>
              </a:rPr>
              <a:pPr eaLnBrk="1" hangingPunct="1"/>
              <a:t>8</a:t>
            </a:fld>
            <a:endParaRPr lang="en-US" smtClean="0">
              <a:latin typeface="Arial" charset="0"/>
            </a:endParaRPr>
          </a:p>
        </p:txBody>
      </p:sp>
      <p:sp>
        <p:nvSpPr>
          <p:cNvPr id="64515" name="Rectangle 2"/>
          <p:cNvSpPr>
            <a:spLocks noGrp="1" noRot="1" noChangeAspect="1" noChangeArrowheads="1" noTextEdit="1"/>
          </p:cNvSpPr>
          <p:nvPr>
            <p:ph type="sldImg"/>
          </p:nvPr>
        </p:nvSpPr>
        <p:spPr>
          <a:xfrm>
            <a:off x="1144588" y="685800"/>
            <a:ext cx="4568825" cy="3427413"/>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Definitions:</a:t>
            </a:r>
          </a:p>
          <a:p>
            <a:pPr eaLnBrk="1" hangingPunct="1"/>
            <a:endParaRPr lang="en-US" smtClean="0"/>
          </a:p>
          <a:p>
            <a:pPr eaLnBrk="1" hangingPunct="1"/>
            <a:r>
              <a:rPr lang="en-US" smtClean="0"/>
              <a:t>Action research is the process of posing a question (a doubt, question, dilemma, problem, challenge), gathering data, reflecting on that data, and making decisions about a course of action.</a:t>
            </a:r>
          </a:p>
          <a:p>
            <a:pPr eaLnBrk="1" hangingPunct="1"/>
            <a:endParaRPr lang="en-US" smtClean="0"/>
          </a:p>
          <a:p>
            <a:pPr eaLnBrk="1" hangingPunct="1"/>
            <a:r>
              <a:rPr lang="en-US" smtClean="0"/>
              <a:t>Does NOT mean extracting information about a certain topic from an encyclopedia.</a:t>
            </a:r>
          </a:p>
          <a:p>
            <a:pPr eaLnBrk="1" hangingPunct="1"/>
            <a:endParaRPr lang="en-US" smtClean="0"/>
          </a:p>
          <a:p>
            <a:pPr eaLnBrk="1" hangingPunct="1"/>
            <a:r>
              <a:rPr lang="en-US" smtClean="0"/>
              <a:t>Does NOT mean simply solving a problem.</a:t>
            </a:r>
          </a:p>
          <a:p>
            <a:pPr eaLnBrk="1" hangingPunct="1"/>
            <a:endParaRPr lang="en-US" smtClean="0"/>
          </a:p>
          <a:p>
            <a:pPr eaLnBrk="1" hangingPunct="1"/>
            <a:endParaRPr lang="es-ES" smtClean="0"/>
          </a:p>
        </p:txBody>
      </p:sp>
    </p:spTree>
    <p:extLst>
      <p:ext uri="{BB962C8B-B14F-4D97-AF65-F5344CB8AC3E}">
        <p14:creationId xmlns:p14="http://schemas.microsoft.com/office/powerpoint/2010/main" xmlns="" val="986605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Trebuchet MS" pitchFamily="34" charset="0"/>
                <a:cs typeface="Arial" charset="0"/>
              </a:defRPr>
            </a:lvl1pPr>
            <a:lvl2pPr marL="702756" indent="-270291" defTabSz="914485" eaLnBrk="0" hangingPunct="0">
              <a:defRPr>
                <a:solidFill>
                  <a:schemeClr val="tx1"/>
                </a:solidFill>
                <a:latin typeface="Trebuchet MS" pitchFamily="34" charset="0"/>
                <a:cs typeface="Arial" charset="0"/>
              </a:defRPr>
            </a:lvl2pPr>
            <a:lvl3pPr marL="1081164" indent="-216233" defTabSz="914485" eaLnBrk="0" hangingPunct="0">
              <a:defRPr>
                <a:solidFill>
                  <a:schemeClr val="tx1"/>
                </a:solidFill>
                <a:latin typeface="Trebuchet MS" pitchFamily="34" charset="0"/>
                <a:cs typeface="Arial" charset="0"/>
              </a:defRPr>
            </a:lvl3pPr>
            <a:lvl4pPr marL="1513629" indent="-216233" defTabSz="914485" eaLnBrk="0" hangingPunct="0">
              <a:defRPr>
                <a:solidFill>
                  <a:schemeClr val="tx1"/>
                </a:solidFill>
                <a:latin typeface="Trebuchet MS" pitchFamily="34" charset="0"/>
                <a:cs typeface="Arial" charset="0"/>
              </a:defRPr>
            </a:lvl4pPr>
            <a:lvl5pPr marL="1946095" indent="-216233" defTabSz="914485" eaLnBrk="0" hangingPunct="0">
              <a:defRPr>
                <a:solidFill>
                  <a:schemeClr val="tx1"/>
                </a:solidFill>
                <a:latin typeface="Trebuchet MS" pitchFamily="34" charset="0"/>
                <a:cs typeface="Arial" charset="0"/>
              </a:defRPr>
            </a:lvl5pPr>
            <a:lvl6pPr marL="2378560" indent="-216233" defTabSz="914485" eaLnBrk="0" fontAlgn="base" hangingPunct="0">
              <a:spcBef>
                <a:spcPct val="0"/>
              </a:spcBef>
              <a:spcAft>
                <a:spcPct val="0"/>
              </a:spcAft>
              <a:defRPr>
                <a:solidFill>
                  <a:schemeClr val="tx1"/>
                </a:solidFill>
                <a:latin typeface="Trebuchet MS" pitchFamily="34" charset="0"/>
                <a:cs typeface="Arial" charset="0"/>
              </a:defRPr>
            </a:lvl6pPr>
            <a:lvl7pPr marL="2811026" indent="-216233" defTabSz="914485" eaLnBrk="0" fontAlgn="base" hangingPunct="0">
              <a:spcBef>
                <a:spcPct val="0"/>
              </a:spcBef>
              <a:spcAft>
                <a:spcPct val="0"/>
              </a:spcAft>
              <a:defRPr>
                <a:solidFill>
                  <a:schemeClr val="tx1"/>
                </a:solidFill>
                <a:latin typeface="Trebuchet MS" pitchFamily="34" charset="0"/>
                <a:cs typeface="Arial" charset="0"/>
              </a:defRPr>
            </a:lvl7pPr>
            <a:lvl8pPr marL="3243491" indent="-216233" defTabSz="914485" eaLnBrk="0" fontAlgn="base" hangingPunct="0">
              <a:spcBef>
                <a:spcPct val="0"/>
              </a:spcBef>
              <a:spcAft>
                <a:spcPct val="0"/>
              </a:spcAft>
              <a:defRPr>
                <a:solidFill>
                  <a:schemeClr val="tx1"/>
                </a:solidFill>
                <a:latin typeface="Trebuchet MS" pitchFamily="34" charset="0"/>
                <a:cs typeface="Arial" charset="0"/>
              </a:defRPr>
            </a:lvl8pPr>
            <a:lvl9pPr marL="3675957" indent="-216233" defTabSz="914485"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fld id="{CF6EA5BC-25EF-4C78-A001-AEF854228676}" type="slidenum">
              <a:rPr lang="en-US" smtClean="0">
                <a:latin typeface="Arial" charset="0"/>
              </a:rPr>
              <a:pPr eaLnBrk="1" hangingPunct="1"/>
              <a:t>9</a:t>
            </a:fld>
            <a:endParaRPr lang="en-US" smtClean="0">
              <a:latin typeface="Arial" charset="0"/>
            </a:endParaRPr>
          </a:p>
        </p:txBody>
      </p:sp>
      <p:sp>
        <p:nvSpPr>
          <p:cNvPr id="65539" name="Rectangle 2"/>
          <p:cNvSpPr>
            <a:spLocks noGrp="1" noRot="1" noChangeAspect="1" noChangeArrowheads="1" noTextEdit="1"/>
          </p:cNvSpPr>
          <p:nvPr>
            <p:ph type="sldImg"/>
          </p:nvPr>
        </p:nvSpPr>
        <p:spPr>
          <a:xfrm>
            <a:off x="1144588" y="685800"/>
            <a:ext cx="4568825" cy="3427413"/>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Definitions:</a:t>
            </a:r>
          </a:p>
          <a:p>
            <a:pPr eaLnBrk="1" hangingPunct="1"/>
            <a:endParaRPr lang="en-US" smtClean="0"/>
          </a:p>
          <a:p>
            <a:pPr eaLnBrk="1" hangingPunct="1"/>
            <a:r>
              <a:rPr lang="en-US" smtClean="0"/>
              <a:t>Action research is the process of posing a question (a doubt, question, dilemma, problem, challenge), gathering data, reflecting on that data, and making decisions about a course of action.</a:t>
            </a:r>
          </a:p>
          <a:p>
            <a:pPr eaLnBrk="1" hangingPunct="1"/>
            <a:endParaRPr lang="en-US" smtClean="0"/>
          </a:p>
          <a:p>
            <a:pPr eaLnBrk="1" hangingPunct="1"/>
            <a:r>
              <a:rPr lang="en-US" smtClean="0"/>
              <a:t>Does NOT mean extracting information about a certain topic from an encyclopedia.</a:t>
            </a:r>
          </a:p>
          <a:p>
            <a:pPr eaLnBrk="1" hangingPunct="1"/>
            <a:endParaRPr lang="en-US" smtClean="0"/>
          </a:p>
          <a:p>
            <a:pPr eaLnBrk="1" hangingPunct="1"/>
            <a:r>
              <a:rPr lang="en-US" smtClean="0"/>
              <a:t>Does NOT mean simply solving a problem.</a:t>
            </a:r>
          </a:p>
          <a:p>
            <a:pPr eaLnBrk="1" hangingPunct="1"/>
            <a:endParaRPr lang="en-US" smtClean="0"/>
          </a:p>
          <a:p>
            <a:pPr eaLnBrk="1" hangingPunct="1"/>
            <a:endParaRPr lang="es-ES" smtClean="0"/>
          </a:p>
        </p:txBody>
      </p:sp>
    </p:spTree>
    <p:extLst>
      <p:ext uri="{BB962C8B-B14F-4D97-AF65-F5344CB8AC3E}">
        <p14:creationId xmlns:p14="http://schemas.microsoft.com/office/powerpoint/2010/main" xmlns="" val="2933915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8" name="Footer Placeholder 7"/>
          <p:cNvSpPr>
            <a:spLocks noGrp="1"/>
          </p:cNvSpPr>
          <p:nvPr>
            <p:ph type="ftr" sz="quarter" idx="11"/>
          </p:nvPr>
        </p:nvSpPr>
        <p:spPr/>
        <p:txBody>
          <a:bodyPr/>
          <a:lstStyle>
            <a:lvl1pPr>
              <a:defRPr/>
            </a:lvl1pPr>
          </a:lstStyle>
          <a:p>
            <a:endParaRPr lang="en-IN"/>
          </a:p>
        </p:txBody>
      </p:sp>
      <p:sp>
        <p:nvSpPr>
          <p:cNvPr id="9" name="Slide Number Placeholder 8"/>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4" name="Footer Placeholder 3"/>
          <p:cNvSpPr>
            <a:spLocks noGrp="1"/>
          </p:cNvSpPr>
          <p:nvPr>
            <p:ph type="ftr" sz="quarter" idx="11"/>
          </p:nvPr>
        </p:nvSpPr>
        <p:spPr/>
        <p:txBody>
          <a:bodyPr/>
          <a:lstStyle>
            <a:lvl1pPr>
              <a:defRPr/>
            </a:lvl1pPr>
          </a:lstStyle>
          <a:p>
            <a:endParaRPr lang="en-IN"/>
          </a:p>
        </p:txBody>
      </p:sp>
      <p:sp>
        <p:nvSpPr>
          <p:cNvPr id="5" name="Slide Number Placeholder 4"/>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3" name="Footer Placeholder 2"/>
          <p:cNvSpPr>
            <a:spLocks noGrp="1"/>
          </p:cNvSpPr>
          <p:nvPr>
            <p:ph type="ftr" sz="quarter" idx="11"/>
          </p:nvPr>
        </p:nvSpPr>
        <p:spPr/>
        <p:txBody>
          <a:bodyPr/>
          <a:lstStyle>
            <a:lvl1pPr>
              <a:defRPr/>
            </a:lvl1pPr>
          </a:lstStyle>
          <a:p>
            <a:endParaRPr lang="en-IN"/>
          </a:p>
        </p:txBody>
      </p:sp>
      <p:sp>
        <p:nvSpPr>
          <p:cNvPr id="4" name="Slide Number Placeholder 3"/>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6" name="Footer Placeholder 5"/>
          <p:cNvSpPr>
            <a:spLocks noGrp="1"/>
          </p:cNvSpPr>
          <p:nvPr>
            <p:ph type="ftr" sz="quarter" idx="11"/>
          </p:nvPr>
        </p:nvSpPr>
        <p:spPr/>
        <p:txBody>
          <a:bodyPr/>
          <a:lstStyle>
            <a:lvl1pPr>
              <a:defRPr/>
            </a:lvl1pPr>
          </a:lstStyle>
          <a:p>
            <a:endParaRPr lang="en-IN"/>
          </a:p>
        </p:txBody>
      </p:sp>
      <p:sp>
        <p:nvSpPr>
          <p:cNvPr id="7" name="Slide Number Placeholder 6"/>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533400"/>
            <a:ext cx="2076450" cy="5592763"/>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533400"/>
            <a:ext cx="6076950" cy="5592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fld id="{CB612A70-DE72-4B57-873C-3A8CA187C906}" type="datetimeFigureOut">
              <a:rPr lang="en-IN" smtClean="0"/>
              <a:pPr/>
              <a:t>14-05-2016</a:t>
            </a:fld>
            <a:endParaRPr lang="en-IN"/>
          </a:p>
        </p:txBody>
      </p:sp>
      <p:sp>
        <p:nvSpPr>
          <p:cNvPr id="5" name="Footer Placeholder 4"/>
          <p:cNvSpPr>
            <a:spLocks noGrp="1"/>
          </p:cNvSpPr>
          <p:nvPr>
            <p:ph type="ftr" sz="quarter" idx="11"/>
          </p:nvPr>
        </p:nvSpPr>
        <p:spPr/>
        <p:txBody>
          <a:bodyPr/>
          <a:lstStyle>
            <a:lvl1pPr>
              <a:defRPr/>
            </a:lvl1pPr>
          </a:lstStyle>
          <a:p>
            <a:endParaRPr lang="en-IN"/>
          </a:p>
        </p:txBody>
      </p:sp>
      <p:sp>
        <p:nvSpPr>
          <p:cNvPr id="6" name="Slide Number Placeholder 5"/>
          <p:cNvSpPr>
            <a:spLocks noGrp="1"/>
          </p:cNvSpPr>
          <p:nvPr>
            <p:ph type="sldNum" sz="quarter" idx="12"/>
          </p:nvPr>
        </p:nvSpPr>
        <p:spPr/>
        <p:txBody>
          <a:bodyPr/>
          <a:lstStyle>
            <a:lvl1pPr>
              <a:defRPr/>
            </a:lvl1pPr>
          </a:lstStyle>
          <a:p>
            <a:fld id="{1C7638E9-AF48-4E46-9238-8DCEF36BA0CA}"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B70D7BC8-57B4-407A-8292-2E21D00EB845}" type="slidenum">
              <a:rPr lang="en-US" altLang="zh-CN"/>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D6B01AB0-2A2B-474A-A747-045DE8055C0B}" type="slidenum">
              <a:rPr lang="en-US" altLang="zh-CN"/>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DDAF1D60-693E-40E3-9AA1-73A2FCC6CB07}" type="slidenum">
              <a:rPr lang="en-US" altLang="zh-CN"/>
              <a:pPr/>
              <a:t>‹#›</a:t>
            </a:fld>
            <a:endParaRPr lang="en-US" alt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590B752-EEA3-4981-B3A1-AF92DFABCC99}" type="slidenum">
              <a:rPr lang="en-US" altLang="zh-CN"/>
              <a:pPr/>
              <a:t>‹#›</a:t>
            </a:fld>
            <a:endParaRPr lang="en-US" alt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lvl1pPr>
              <a:defRPr/>
            </a:lvl1pPr>
          </a:lstStyle>
          <a:p>
            <a:endParaRPr lang="en-US" altLang="zh-CN"/>
          </a:p>
        </p:txBody>
      </p:sp>
      <p:sp>
        <p:nvSpPr>
          <p:cNvPr id="8" name="Footer Placeholder 7"/>
          <p:cNvSpPr>
            <a:spLocks noGrp="1"/>
          </p:cNvSpPr>
          <p:nvPr>
            <p:ph type="ftr" sz="quarter" idx="11"/>
          </p:nvPr>
        </p:nvSpPr>
        <p:spPr/>
        <p:txBody>
          <a:bodyPr/>
          <a:lstStyle>
            <a:lvl1pPr>
              <a:defRPr/>
            </a:lvl1pPr>
          </a:lstStyle>
          <a:p>
            <a:endParaRPr lang="en-US" altLang="zh-CN"/>
          </a:p>
        </p:txBody>
      </p:sp>
      <p:sp>
        <p:nvSpPr>
          <p:cNvPr id="9" name="Slide Number Placeholder 8"/>
          <p:cNvSpPr>
            <a:spLocks noGrp="1"/>
          </p:cNvSpPr>
          <p:nvPr>
            <p:ph type="sldNum" sz="quarter" idx="12"/>
          </p:nvPr>
        </p:nvSpPr>
        <p:spPr/>
        <p:txBody>
          <a:bodyPr/>
          <a:lstStyle>
            <a:lvl1pPr>
              <a:defRPr/>
            </a:lvl1pPr>
          </a:lstStyle>
          <a:p>
            <a:fld id="{CB937567-9679-4E65-8BEB-AA3F8F14F6F5}" type="slidenum">
              <a:rPr lang="en-US" altLang="zh-CN"/>
              <a:pPr/>
              <a:t>‹#›</a:t>
            </a:fld>
            <a:endParaRPr lang="en-US" alt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lvl1pPr>
              <a:defRPr/>
            </a:lvl1pPr>
          </a:lstStyle>
          <a:p>
            <a:endParaRPr lang="en-US" altLang="zh-CN"/>
          </a:p>
        </p:txBody>
      </p:sp>
      <p:sp>
        <p:nvSpPr>
          <p:cNvPr id="4" name="Footer Placeholder 3"/>
          <p:cNvSpPr>
            <a:spLocks noGrp="1"/>
          </p:cNvSpPr>
          <p:nvPr>
            <p:ph type="ftr" sz="quarter" idx="11"/>
          </p:nvPr>
        </p:nvSpPr>
        <p:spPr/>
        <p:txBody>
          <a:bodyPr/>
          <a:lstStyle>
            <a:lvl1pPr>
              <a:defRPr/>
            </a:lvl1pPr>
          </a:lstStyle>
          <a:p>
            <a:endParaRPr lang="en-US" altLang="zh-CN"/>
          </a:p>
        </p:txBody>
      </p:sp>
      <p:sp>
        <p:nvSpPr>
          <p:cNvPr id="5" name="Slide Number Placeholder 4"/>
          <p:cNvSpPr>
            <a:spLocks noGrp="1"/>
          </p:cNvSpPr>
          <p:nvPr>
            <p:ph type="sldNum" sz="quarter" idx="12"/>
          </p:nvPr>
        </p:nvSpPr>
        <p:spPr/>
        <p:txBody>
          <a:bodyPr/>
          <a:lstStyle>
            <a:lvl1pPr>
              <a:defRPr/>
            </a:lvl1pPr>
          </a:lstStyle>
          <a:p>
            <a:fld id="{525FEA4F-3574-4D62-BA87-054F1E9CFDA3}" type="slidenum">
              <a:rPr lang="en-US" altLang="zh-CN"/>
              <a:pPr/>
              <a:t>‹#›</a:t>
            </a:fld>
            <a:endParaRPr lang="en-US" alt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zh-CN"/>
          </a:p>
        </p:txBody>
      </p:sp>
      <p:sp>
        <p:nvSpPr>
          <p:cNvPr id="3" name="Footer Placeholder 2"/>
          <p:cNvSpPr>
            <a:spLocks noGrp="1"/>
          </p:cNvSpPr>
          <p:nvPr>
            <p:ph type="ftr" sz="quarter" idx="11"/>
          </p:nvPr>
        </p:nvSpPr>
        <p:spPr/>
        <p:txBody>
          <a:bodyPr/>
          <a:lstStyle>
            <a:lvl1pPr>
              <a:defRPr/>
            </a:lvl1pPr>
          </a:lstStyle>
          <a:p>
            <a:endParaRPr lang="en-US" altLang="zh-CN"/>
          </a:p>
        </p:txBody>
      </p:sp>
      <p:sp>
        <p:nvSpPr>
          <p:cNvPr id="4" name="Slide Number Placeholder 3"/>
          <p:cNvSpPr>
            <a:spLocks noGrp="1"/>
          </p:cNvSpPr>
          <p:nvPr>
            <p:ph type="sldNum" sz="quarter" idx="12"/>
          </p:nvPr>
        </p:nvSpPr>
        <p:spPr/>
        <p:txBody>
          <a:bodyPr/>
          <a:lstStyle>
            <a:lvl1pPr>
              <a:defRPr/>
            </a:lvl1pPr>
          </a:lstStyle>
          <a:p>
            <a:fld id="{AFDA012F-FB6E-4882-B991-D2995FFC9564}" type="slidenum">
              <a:rPr lang="en-US" altLang="zh-CN"/>
              <a:pPr/>
              <a:t>‹#›</a:t>
            </a:fld>
            <a:endParaRPr lang="en-US" alt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C0F2A77E-560B-4DFD-9ABA-E43A9382DCA5}" type="slidenum">
              <a:rPr lang="en-US" altLang="zh-CN"/>
              <a:pPr/>
              <a:t>‹#›</a:t>
            </a:fld>
            <a:endParaRPr lang="en-US" alt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zh-CN"/>
          </a:p>
        </p:txBody>
      </p:sp>
      <p:sp>
        <p:nvSpPr>
          <p:cNvPr id="6" name="Footer Placeholder 5"/>
          <p:cNvSpPr>
            <a:spLocks noGrp="1"/>
          </p:cNvSpPr>
          <p:nvPr>
            <p:ph type="ftr" sz="quarter" idx="11"/>
          </p:nvPr>
        </p:nvSpPr>
        <p:spPr/>
        <p:txBody>
          <a:bodyPr/>
          <a:lstStyle>
            <a:lvl1pPr>
              <a:defRPr/>
            </a:lvl1pPr>
          </a:lstStyle>
          <a:p>
            <a:endParaRPr lang="en-US" altLang="zh-CN"/>
          </a:p>
        </p:txBody>
      </p:sp>
      <p:sp>
        <p:nvSpPr>
          <p:cNvPr id="7" name="Slide Number Placeholder 6"/>
          <p:cNvSpPr>
            <a:spLocks noGrp="1"/>
          </p:cNvSpPr>
          <p:nvPr>
            <p:ph type="sldNum" sz="quarter" idx="12"/>
          </p:nvPr>
        </p:nvSpPr>
        <p:spPr/>
        <p:txBody>
          <a:bodyPr/>
          <a:lstStyle>
            <a:lvl1pPr>
              <a:defRPr/>
            </a:lvl1pPr>
          </a:lstStyle>
          <a:p>
            <a:fld id="{80007DA6-1176-4486-9BA6-3C9E1B57037F}" type="slidenum">
              <a:rPr lang="en-US" altLang="zh-CN"/>
              <a:pPr/>
              <a:t>‹#›</a:t>
            </a:fld>
            <a:endParaRPr lang="en-US" altLang="zh-C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367BD42C-46FE-4BD2-8B57-7701E748B91C}" type="slidenum">
              <a:rPr lang="en-US" altLang="zh-CN"/>
              <a:pPr/>
              <a:t>‹#›</a:t>
            </a:fld>
            <a:endParaRPr lang="en-US" alt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lvl1pPr>
              <a:defRPr/>
            </a:lvl1pPr>
          </a:lstStyle>
          <a:p>
            <a:endParaRPr lang="en-US" altLang="zh-CN"/>
          </a:p>
        </p:txBody>
      </p:sp>
      <p:sp>
        <p:nvSpPr>
          <p:cNvPr id="5" name="Footer Placeholder 4"/>
          <p:cNvSpPr>
            <a:spLocks noGrp="1"/>
          </p:cNvSpPr>
          <p:nvPr>
            <p:ph type="ftr" sz="quarter" idx="11"/>
          </p:nvPr>
        </p:nvSpPr>
        <p:spPr/>
        <p:txBody>
          <a:bodyPr/>
          <a:lstStyle>
            <a:lvl1pPr>
              <a:defRPr/>
            </a:lvl1pPr>
          </a:lstStyle>
          <a:p>
            <a:endParaRPr lang="en-US" altLang="zh-CN"/>
          </a:p>
        </p:txBody>
      </p:sp>
      <p:sp>
        <p:nvSpPr>
          <p:cNvPr id="6" name="Slide Number Placeholder 5"/>
          <p:cNvSpPr>
            <a:spLocks noGrp="1"/>
          </p:cNvSpPr>
          <p:nvPr>
            <p:ph type="sldNum" sz="quarter" idx="12"/>
          </p:nvPr>
        </p:nvSpPr>
        <p:spPr/>
        <p:txBody>
          <a:bodyPr/>
          <a:lstStyle>
            <a:lvl1pPr>
              <a:defRPr/>
            </a:lvl1pPr>
          </a:lstStyle>
          <a:p>
            <a:fld id="{7AF542FB-7A2A-479D-AA8C-5FFBBF844C62}" type="slidenum">
              <a:rPr lang="en-US" altLang="zh-CN"/>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533400" y="5334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smtClean="0">
                <a:sym typeface="Calibri" pitchFamily="34" charset="0"/>
              </a:rPr>
              <a:t>单击此处编辑母版标题样式</a:t>
            </a:r>
          </a:p>
        </p:txBody>
      </p:sp>
      <p:sp>
        <p:nvSpPr>
          <p:cNvPr id="1027" name="Text Placeholder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smtClean="0">
                <a:sym typeface="Calibri" pitchFamily="34" charset="0"/>
              </a:rPr>
              <a:t>单击此处编辑母版文本样式</a:t>
            </a:r>
          </a:p>
          <a:p>
            <a:pPr lvl="1"/>
            <a:r>
              <a:rPr lang="zh-CN" smtClean="0">
                <a:sym typeface="Calibri" pitchFamily="34" charset="0"/>
              </a:rPr>
              <a:t>第二级</a:t>
            </a:r>
          </a:p>
          <a:p>
            <a:pPr lvl="2"/>
            <a:r>
              <a:rPr lang="zh-CN" smtClean="0">
                <a:sym typeface="Calibri" pitchFamily="34" charset="0"/>
              </a:rPr>
              <a:t>第三级</a:t>
            </a:r>
          </a:p>
          <a:p>
            <a:pPr lvl="3"/>
            <a:r>
              <a:rPr lang="zh-CN" smtClean="0">
                <a:sym typeface="Calibri" pitchFamily="34" charset="0"/>
              </a:rPr>
              <a:t>第四级</a:t>
            </a:r>
          </a:p>
          <a:p>
            <a:pPr lvl="4"/>
            <a:r>
              <a:rPr lang="zh-CN" smtClean="0">
                <a:sym typeface="Calibri" pitchFamily="34" charset="0"/>
              </a:rPr>
              <a:t>第五级</a:t>
            </a:r>
          </a:p>
        </p:txBody>
      </p:sp>
      <p:sp>
        <p:nvSpPr>
          <p:cNvPr id="1028" name="Date Placeholder 3"/>
          <p:cNvSpPr>
            <a:spLocks noGrp="1" noChangeArrowheads="1"/>
          </p:cNvSpPr>
          <p:nvPr>
            <p:ph type="dt" sz="half" idx="2"/>
          </p:nvPr>
        </p:nvSpPr>
        <p:spPr bwMode="auto">
          <a:xfrm>
            <a:off x="457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200">
                <a:solidFill>
                  <a:srgbClr val="898989"/>
                </a:solidFill>
                <a:latin typeface="+mn-lt"/>
                <a:sym typeface="Calibri" pitchFamily="34" charset="0"/>
              </a:defRPr>
            </a:lvl1pPr>
          </a:lstStyle>
          <a:p>
            <a:fld id="{CB612A70-DE72-4B57-873C-3A8CA187C906}" type="datetimeFigureOut">
              <a:rPr lang="en-IN" smtClean="0"/>
              <a:pPr/>
              <a:t>14-05-2016</a:t>
            </a:fld>
            <a:endParaRPr lang="en-IN"/>
          </a:p>
        </p:txBody>
      </p:sp>
      <p:sp>
        <p:nvSpPr>
          <p:cNvPr id="1029" name="Footer Placeholder 4"/>
          <p:cNvSpPr>
            <a:spLocks noGrp="1" noChangeArrowheads="1"/>
          </p:cNvSpPr>
          <p:nvPr>
            <p:ph type="ftr" sz="quarter" idx="3"/>
          </p:nvPr>
        </p:nvSpPr>
        <p:spPr bwMode="auto">
          <a:xfrm>
            <a:off x="3124200" y="6356350"/>
            <a:ext cx="2895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a:defRPr sz="1200">
                <a:solidFill>
                  <a:srgbClr val="898989"/>
                </a:solidFill>
                <a:latin typeface="+mn-lt"/>
                <a:sym typeface="Calibri" pitchFamily="34" charset="0"/>
              </a:defRPr>
            </a:lvl1pPr>
          </a:lstStyle>
          <a:p>
            <a:endParaRPr lang="en-IN"/>
          </a:p>
        </p:txBody>
      </p:sp>
      <p:sp>
        <p:nvSpPr>
          <p:cNvPr id="1030" name="Slide Number Placeholder 5"/>
          <p:cNvSpPr>
            <a:spLocks noGrp="1" noChangeArrowheads="1"/>
          </p:cNvSpPr>
          <p:nvPr>
            <p:ph type="sldNum" sz="quarter" idx="4"/>
          </p:nvPr>
        </p:nvSpPr>
        <p:spPr bwMode="auto">
          <a:xfrm>
            <a:off x="6553200" y="6356350"/>
            <a:ext cx="21336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a:defRPr sz="1200">
                <a:solidFill>
                  <a:srgbClr val="898989"/>
                </a:solidFill>
                <a:latin typeface="+mn-lt"/>
                <a:sym typeface="Calibri" pitchFamily="34" charset="0"/>
              </a:defRPr>
            </a:lvl1pPr>
          </a:lstStyle>
          <a:p>
            <a:fld id="{1C7638E9-AF48-4E46-9238-8DCEF36BA0CA}"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1"/>
          </a:solidFill>
          <a:latin typeface="+mj-lt"/>
          <a:ea typeface="+mj-ea"/>
          <a:cs typeface="+mj-cs"/>
          <a:sym typeface="Calibri" pitchFamily="34" charset="0"/>
        </a:defRPr>
      </a:lvl1pPr>
      <a:lvl2pPr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2pPr>
      <a:lvl3pPr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3pPr>
      <a:lvl4pPr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4pPr>
      <a:lvl5pPr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ea typeface="宋体" pitchFamily="2" charset="-122"/>
          <a:sym typeface="Calibri" pitchFamily="34" charset="0"/>
        </a:defRPr>
      </a:lvl9pPr>
    </p:titleStyle>
    <p:bodyStyle>
      <a:lvl1pPr marL="342900" indent="-342900" algn="l" defTabSz="0" rtl="0" eaLnBrk="1" fontAlgn="base" hangingPunct="1">
        <a:spcBef>
          <a:spcPct val="20000"/>
        </a:spcBef>
        <a:spcAft>
          <a:spcPct val="0"/>
        </a:spcAft>
        <a:buFont typeface="Arial" pitchFamily="34" charset="0"/>
        <a:buChar char="•"/>
        <a:defRPr sz="3200">
          <a:solidFill>
            <a:schemeClr val="tx1"/>
          </a:solidFill>
          <a:latin typeface="+mn-lt"/>
          <a:ea typeface="+mn-ea"/>
          <a:cs typeface="+mn-cs"/>
          <a:sym typeface="Calibri" pitchFamily="34" charset="0"/>
        </a:defRPr>
      </a:lvl1pPr>
      <a:lvl2pPr marL="742950" indent="-285750" algn="l" defTabSz="0" rtl="0" eaLnBrk="1" fontAlgn="base" hangingPunct="1">
        <a:spcBef>
          <a:spcPct val="20000"/>
        </a:spcBef>
        <a:spcAft>
          <a:spcPct val="0"/>
        </a:spcAft>
        <a:buFont typeface="Arial" pitchFamily="34" charset="0"/>
        <a:buChar char="–"/>
        <a:defRPr sz="2800">
          <a:solidFill>
            <a:schemeClr val="tx1"/>
          </a:solidFill>
          <a:latin typeface="+mn-lt"/>
          <a:ea typeface="+mn-ea"/>
          <a:sym typeface="Calibri" pitchFamily="34" charset="0"/>
        </a:defRPr>
      </a:lvl2pPr>
      <a:lvl3pPr marL="1143000" indent="-228600" algn="l" defTabSz="0" rtl="0" eaLnBrk="1" fontAlgn="base" hangingPunct="1">
        <a:spcBef>
          <a:spcPct val="20000"/>
        </a:spcBef>
        <a:spcAft>
          <a:spcPct val="0"/>
        </a:spcAft>
        <a:buFont typeface="Arial" pitchFamily="34" charset="0"/>
        <a:buChar char="•"/>
        <a:defRPr sz="2400">
          <a:solidFill>
            <a:schemeClr val="tx1"/>
          </a:solidFill>
          <a:latin typeface="+mn-lt"/>
          <a:ea typeface="+mn-ea"/>
          <a:sym typeface="Calibri" pitchFamily="34" charset="0"/>
        </a:defRPr>
      </a:lvl3pPr>
      <a:lvl4pPr marL="1600200" indent="-228600" algn="l" defTabSz="0" rtl="0" eaLnBrk="1" fontAlgn="base" hangingPunct="1">
        <a:spcBef>
          <a:spcPct val="20000"/>
        </a:spcBef>
        <a:spcAft>
          <a:spcPct val="0"/>
        </a:spcAft>
        <a:buFont typeface="Arial" pitchFamily="34" charset="0"/>
        <a:buChar char="–"/>
        <a:defRPr sz="2000">
          <a:solidFill>
            <a:schemeClr val="tx1"/>
          </a:solidFill>
          <a:latin typeface="+mn-lt"/>
          <a:ea typeface="+mn-ea"/>
          <a:sym typeface="Calibri" pitchFamily="34" charset="0"/>
        </a:defRPr>
      </a:lvl4pPr>
      <a:lvl5pPr marL="2057400" indent="-228600" algn="l" defTabSz="0" rtl="0" eaLnBrk="1" fontAlgn="base" hangingPunct="1">
        <a:spcBef>
          <a:spcPct val="20000"/>
        </a:spcBef>
        <a:spcAft>
          <a:spcPct val="0"/>
        </a:spcAft>
        <a:buFont typeface="Arial" pitchFamily="34" charset="0"/>
        <a:buChar char="»"/>
        <a:defRPr sz="2000">
          <a:solidFill>
            <a:schemeClr val="tx1"/>
          </a:solidFill>
          <a:latin typeface="+mn-lt"/>
          <a:ea typeface="+mn-ea"/>
          <a:sym typeface="Calibri" pitchFamily="34" charset="0"/>
        </a:defRPr>
      </a:lvl5pPr>
      <a:lvl6pPr marL="2514600" indent="-228600" algn="l" defTabSz="0" rtl="0" eaLnBrk="1" fontAlgn="base" hangingPunct="1">
        <a:spcBef>
          <a:spcPct val="20000"/>
        </a:spcBef>
        <a:spcAft>
          <a:spcPct val="0"/>
        </a:spcAft>
        <a:buFont typeface="Arial" pitchFamily="34" charset="0"/>
        <a:buChar char="»"/>
        <a:defRPr sz="2000">
          <a:solidFill>
            <a:schemeClr val="tx1"/>
          </a:solidFill>
          <a:latin typeface="+mn-lt"/>
          <a:ea typeface="+mn-ea"/>
          <a:sym typeface="Calibri" pitchFamily="34" charset="0"/>
        </a:defRPr>
      </a:lvl6pPr>
      <a:lvl7pPr marL="2971800" indent="-228600" algn="l" defTabSz="0" rtl="0" eaLnBrk="1" fontAlgn="base" hangingPunct="1">
        <a:spcBef>
          <a:spcPct val="20000"/>
        </a:spcBef>
        <a:spcAft>
          <a:spcPct val="0"/>
        </a:spcAft>
        <a:buFont typeface="Arial" pitchFamily="34" charset="0"/>
        <a:buChar char="»"/>
        <a:defRPr sz="2000">
          <a:solidFill>
            <a:schemeClr val="tx1"/>
          </a:solidFill>
          <a:latin typeface="+mn-lt"/>
          <a:ea typeface="+mn-ea"/>
          <a:sym typeface="Calibri" pitchFamily="34" charset="0"/>
        </a:defRPr>
      </a:lvl7pPr>
      <a:lvl8pPr marL="3429000" indent="-228600" algn="l" defTabSz="0" rtl="0" eaLnBrk="1" fontAlgn="base" hangingPunct="1">
        <a:spcBef>
          <a:spcPct val="20000"/>
        </a:spcBef>
        <a:spcAft>
          <a:spcPct val="0"/>
        </a:spcAft>
        <a:buFont typeface="Arial" pitchFamily="34" charset="0"/>
        <a:buChar char="»"/>
        <a:defRPr sz="2000">
          <a:solidFill>
            <a:schemeClr val="tx1"/>
          </a:solidFill>
          <a:latin typeface="+mn-lt"/>
          <a:ea typeface="+mn-ea"/>
          <a:sym typeface="Calibri" pitchFamily="34" charset="0"/>
        </a:defRPr>
      </a:lvl8pPr>
      <a:lvl9pPr marL="3886200" indent="-228600" algn="l" defTabSz="0" rtl="0" eaLnBrk="1" fontAlgn="base" hangingPunct="1">
        <a:spcBef>
          <a:spcPct val="20000"/>
        </a:spcBef>
        <a:spcAft>
          <a:spcPct val="0"/>
        </a:spcAft>
        <a:buFont typeface="Arial" pitchFamily="34" charset="0"/>
        <a:buChar char="»"/>
        <a:defRPr sz="2000">
          <a:solidFill>
            <a:schemeClr val="tx1"/>
          </a:solidFill>
          <a:latin typeface="+mn-lt"/>
          <a:ea typeface="+mn-ea"/>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205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205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205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9401467-FA07-4E0B-85F6-B387C34BD65A}"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itchFamily="34" charset="0"/>
          <a:ea typeface="宋体" pitchFamily="2" charset="-122"/>
        </a:defRPr>
      </a:lvl2pPr>
      <a:lvl3pPr algn="ctr" rtl="0" eaLnBrk="1" fontAlgn="base" hangingPunct="1">
        <a:spcBef>
          <a:spcPct val="0"/>
        </a:spcBef>
        <a:spcAft>
          <a:spcPct val="0"/>
        </a:spcAft>
        <a:defRPr sz="4400">
          <a:solidFill>
            <a:schemeClr val="tx2"/>
          </a:solidFill>
          <a:latin typeface="Arial" pitchFamily="34" charset="0"/>
          <a:ea typeface="宋体" pitchFamily="2" charset="-122"/>
        </a:defRPr>
      </a:lvl3pPr>
      <a:lvl4pPr algn="ctr" rtl="0" eaLnBrk="1" fontAlgn="base" hangingPunct="1">
        <a:spcBef>
          <a:spcPct val="0"/>
        </a:spcBef>
        <a:spcAft>
          <a:spcPct val="0"/>
        </a:spcAft>
        <a:defRPr sz="4400">
          <a:solidFill>
            <a:schemeClr val="tx2"/>
          </a:solidFill>
          <a:latin typeface="Arial" pitchFamily="34" charset="0"/>
          <a:ea typeface="宋体" pitchFamily="2" charset="-122"/>
        </a:defRPr>
      </a:lvl4pPr>
      <a:lvl5pPr algn="ctr" rtl="0" eaLnBrk="1" fontAlgn="base" hangingPunct="1">
        <a:spcBef>
          <a:spcPct val="0"/>
        </a:spcBef>
        <a:spcAft>
          <a:spcPct val="0"/>
        </a:spcAft>
        <a:defRPr sz="4400">
          <a:solidFill>
            <a:schemeClr val="tx2"/>
          </a:solidFill>
          <a:latin typeface="Arial" pitchFamily="34" charset="0"/>
          <a:ea typeface="宋体" pitchFamily="2" charset="-122"/>
        </a:defRPr>
      </a:lvl5pPr>
      <a:lvl6pPr marL="457200" algn="ctr" rtl="0" eaLnBrk="1" fontAlgn="base" hangingPunct="1">
        <a:spcBef>
          <a:spcPct val="0"/>
        </a:spcBef>
        <a:spcAft>
          <a:spcPct val="0"/>
        </a:spcAft>
        <a:defRPr sz="4400">
          <a:solidFill>
            <a:schemeClr val="tx2"/>
          </a:solidFill>
          <a:latin typeface="Arial" pitchFamily="34" charset="0"/>
          <a:ea typeface="宋体" pitchFamily="2" charset="-122"/>
        </a:defRPr>
      </a:lvl6pPr>
      <a:lvl7pPr marL="914400" algn="ctr" rtl="0" eaLnBrk="1" fontAlgn="base" hangingPunct="1">
        <a:spcBef>
          <a:spcPct val="0"/>
        </a:spcBef>
        <a:spcAft>
          <a:spcPct val="0"/>
        </a:spcAft>
        <a:defRPr sz="4400">
          <a:solidFill>
            <a:schemeClr val="tx2"/>
          </a:solidFill>
          <a:latin typeface="Arial" pitchFamily="34" charset="0"/>
          <a:ea typeface="宋体" pitchFamily="2" charset="-122"/>
        </a:defRPr>
      </a:lvl7pPr>
      <a:lvl8pPr marL="1371600" algn="ctr" rtl="0" eaLnBrk="1" fontAlgn="base" hangingPunct="1">
        <a:spcBef>
          <a:spcPct val="0"/>
        </a:spcBef>
        <a:spcAft>
          <a:spcPct val="0"/>
        </a:spcAft>
        <a:defRPr sz="4400">
          <a:solidFill>
            <a:schemeClr val="tx2"/>
          </a:solidFill>
          <a:latin typeface="Arial" pitchFamily="34" charset="0"/>
          <a:ea typeface="宋体" pitchFamily="2" charset="-122"/>
        </a:defRPr>
      </a:lvl8pPr>
      <a:lvl9pPr marL="1828800" algn="ctr" rtl="0" eaLnBrk="1" fontAlgn="base" hangingPunct="1">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ACTION RESEARCH IN SOCIAL SCIENCES</a:t>
            </a:r>
            <a:endParaRPr lang="en-IN" dirty="0"/>
          </a:p>
        </p:txBody>
      </p:sp>
      <p:sp>
        <p:nvSpPr>
          <p:cNvPr id="3" name="Subtitle 2"/>
          <p:cNvSpPr>
            <a:spLocks noGrp="1"/>
          </p:cNvSpPr>
          <p:nvPr>
            <p:ph type="subTitle" idx="1"/>
          </p:nvPr>
        </p:nvSpPr>
        <p:spPr>
          <a:xfrm>
            <a:off x="4932040" y="4221088"/>
            <a:ext cx="6400800" cy="1752600"/>
          </a:xfrm>
        </p:spPr>
        <p:txBody>
          <a:bodyPr/>
          <a:lstStyle/>
          <a:p>
            <a:r>
              <a:rPr lang="en-US" dirty="0" err="1" smtClean="0"/>
              <a:t>Priyanka</a:t>
            </a:r>
            <a:endParaRPr lang="en-US" dirty="0" smtClean="0"/>
          </a:p>
          <a:p>
            <a:r>
              <a:rPr lang="en-US" dirty="0" smtClean="0"/>
              <a:t>PALB 4118</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Objectives Of The Seminar</a:t>
            </a:r>
            <a:endParaRPr lang="en-IN" b="1" dirty="0">
              <a:solidFill>
                <a:schemeClr val="bg1"/>
              </a:solidFill>
            </a:endParaRPr>
          </a:p>
        </p:txBody>
      </p:sp>
      <p:sp>
        <p:nvSpPr>
          <p:cNvPr id="3" name="Content Placeholder 2"/>
          <p:cNvSpPr>
            <a:spLocks noGrp="1"/>
          </p:cNvSpPr>
          <p:nvPr>
            <p:ph idx="1"/>
          </p:nvPr>
        </p:nvSpPr>
        <p:spPr/>
        <p:txBody>
          <a:bodyPr/>
          <a:lstStyle/>
          <a:p>
            <a:r>
              <a:rPr lang="en-US" dirty="0" smtClean="0"/>
              <a:t>To know the origin and the concept of action research</a:t>
            </a:r>
          </a:p>
          <a:p>
            <a:r>
              <a:rPr lang="en-US" dirty="0" smtClean="0"/>
              <a:t>To get familiar with the process and various models of action research</a:t>
            </a:r>
          </a:p>
          <a:p>
            <a:r>
              <a:rPr lang="en-US" dirty="0" smtClean="0"/>
              <a:t>To review case study </a:t>
            </a:r>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844824"/>
            <a:ext cx="8610600" cy="2362200"/>
          </a:xfrm>
        </p:spPr>
        <p:txBody>
          <a:bodyPr anchor="b"/>
          <a:lstStyle/>
          <a:p>
            <a:pPr algn="l" eaLnBrk="1" hangingPunct="1">
              <a:lnSpc>
                <a:spcPct val="85000"/>
              </a:lnSpc>
              <a:spcAft>
                <a:spcPct val="100000"/>
              </a:spcAft>
            </a:pPr>
            <a:r>
              <a:rPr lang="en-US" sz="8000" dirty="0" smtClean="0"/>
              <a:t>What is </a:t>
            </a:r>
            <a:br>
              <a:rPr lang="en-US" sz="8000" dirty="0" smtClean="0"/>
            </a:br>
            <a:r>
              <a:rPr lang="en-US" sz="8000" dirty="0" smtClean="0"/>
              <a:t>Action Research?</a:t>
            </a:r>
            <a:endParaRPr lang="en-US" sz="8000" dirty="0" smtClean="0">
              <a:solidFill>
                <a:schemeClr val="tx1"/>
              </a:solidFill>
            </a:endParaRPr>
          </a:p>
        </p:txBody>
      </p:sp>
      <p:sp>
        <p:nvSpPr>
          <p:cNvPr id="3" name="TextBox 2"/>
          <p:cNvSpPr txBox="1"/>
          <p:nvPr/>
        </p:nvSpPr>
        <p:spPr>
          <a:xfrm>
            <a:off x="609600" y="2819400"/>
            <a:ext cx="6781800" cy="369332"/>
          </a:xfrm>
          <a:prstGeom prst="rect">
            <a:avLst/>
          </a:prstGeom>
          <a:noFill/>
        </p:spPr>
        <p:txBody>
          <a:bodyPr wrap="square" rtlCol="0">
            <a:spAutoFit/>
          </a:bodyPr>
          <a:lstStyle/>
          <a:p>
            <a:r>
              <a:rPr lang="en-US" dirty="0" smtClean="0">
                <a:solidFill>
                  <a:srgbClr val="FFFFFF"/>
                </a:solidFill>
              </a:rPr>
              <a:t>Dr. Gregory S. Waddell</a:t>
            </a:r>
            <a:endParaRPr lang="en-US" dirty="0">
              <a:solidFill>
                <a:srgbClr val="FFFFFF"/>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1340768"/>
            <a:ext cx="9144000" cy="1143000"/>
          </a:xfrm>
        </p:spPr>
        <p:txBody>
          <a:bodyPr/>
          <a:lstStyle/>
          <a:p>
            <a:pPr eaLnBrk="1" hangingPunct="1"/>
            <a:r>
              <a:rPr lang="en-US" dirty="0" smtClean="0"/>
              <a:t>According </a:t>
            </a:r>
            <a:r>
              <a:rPr lang="en-US" dirty="0" smtClean="0"/>
              <a:t>to </a:t>
            </a:r>
            <a:r>
              <a:rPr lang="en-US" dirty="0" smtClean="0"/>
              <a:t>experts . . .</a:t>
            </a:r>
          </a:p>
        </p:txBody>
      </p:sp>
      <p:sp>
        <p:nvSpPr>
          <p:cNvPr id="5123" name="Rectangle 3"/>
          <p:cNvSpPr>
            <a:spLocks noGrp="1" noChangeArrowheads="1"/>
          </p:cNvSpPr>
          <p:nvPr>
            <p:ph type="body" idx="1"/>
          </p:nvPr>
        </p:nvSpPr>
        <p:spPr>
          <a:xfrm>
            <a:off x="0" y="3284984"/>
            <a:ext cx="9144000" cy="1828800"/>
          </a:xfrm>
        </p:spPr>
        <p:txBody>
          <a:bodyPr/>
          <a:lstStyle/>
          <a:p>
            <a:pPr marL="0" indent="6350" algn="ctr" eaLnBrk="1" hangingPunct="1">
              <a:buNone/>
            </a:pPr>
            <a:r>
              <a:rPr lang="en-US" sz="11100" dirty="0" smtClean="0"/>
              <a:t>   </a:t>
            </a:r>
            <a:r>
              <a:rPr lang="en-US" sz="11100" dirty="0" smtClean="0"/>
              <a:t>it is . .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6"/>
          <p:cNvSpPr txBox="1">
            <a:spLocks noChangeArrowheads="1"/>
          </p:cNvSpPr>
          <p:nvPr/>
        </p:nvSpPr>
        <p:spPr bwMode="auto">
          <a:xfrm>
            <a:off x="0" y="1268760"/>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ctr" eaLnBrk="1" hangingPunct="1"/>
            <a:r>
              <a:rPr lang="en-US" sz="6000" dirty="0"/>
              <a:t>“a cycle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0" y="1196752"/>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ctr" eaLnBrk="1" hangingPunct="1"/>
            <a:r>
              <a:rPr lang="en-US" sz="6000" dirty="0"/>
              <a:t>“a cycle </a:t>
            </a:r>
          </a:p>
        </p:txBody>
      </p:sp>
      <p:sp>
        <p:nvSpPr>
          <p:cNvPr id="7171" name="Text Box 4"/>
          <p:cNvSpPr txBox="1">
            <a:spLocks noChangeArrowheads="1"/>
          </p:cNvSpPr>
          <p:nvPr/>
        </p:nvSpPr>
        <p:spPr bwMode="auto">
          <a:xfrm>
            <a:off x="2051720" y="2060848"/>
            <a:ext cx="79248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of posing questions,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0" y="1124744"/>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ctr" eaLnBrk="1" hangingPunct="1"/>
            <a:r>
              <a:rPr lang="en-US" sz="6000" dirty="0"/>
              <a:t>“a cycle </a:t>
            </a:r>
          </a:p>
        </p:txBody>
      </p:sp>
      <p:sp>
        <p:nvSpPr>
          <p:cNvPr id="8195" name="Text Box 4"/>
          <p:cNvSpPr txBox="1">
            <a:spLocks noChangeArrowheads="1"/>
          </p:cNvSpPr>
          <p:nvPr/>
        </p:nvSpPr>
        <p:spPr bwMode="auto">
          <a:xfrm>
            <a:off x="1907704" y="1988840"/>
            <a:ext cx="79248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of posing questions,</a:t>
            </a:r>
          </a:p>
        </p:txBody>
      </p:sp>
      <p:sp>
        <p:nvSpPr>
          <p:cNvPr id="8196" name="Text Box 5"/>
          <p:cNvSpPr txBox="1">
            <a:spLocks noChangeArrowheads="1"/>
          </p:cNvSpPr>
          <p:nvPr/>
        </p:nvSpPr>
        <p:spPr bwMode="auto">
          <a:xfrm>
            <a:off x="1979712" y="2734816"/>
            <a:ext cx="5715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gathering data,</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3"/>
          <p:cNvSpPr txBox="1">
            <a:spLocks noChangeArrowheads="1"/>
          </p:cNvSpPr>
          <p:nvPr/>
        </p:nvSpPr>
        <p:spPr bwMode="auto">
          <a:xfrm>
            <a:off x="-180528" y="1124744"/>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ctr" eaLnBrk="1" hangingPunct="1"/>
            <a:r>
              <a:rPr lang="en-US" sz="6000" dirty="0"/>
              <a:t>“a cycle </a:t>
            </a:r>
          </a:p>
        </p:txBody>
      </p:sp>
      <p:sp>
        <p:nvSpPr>
          <p:cNvPr id="9219" name="Text Box 4"/>
          <p:cNvSpPr txBox="1">
            <a:spLocks noChangeArrowheads="1"/>
          </p:cNvSpPr>
          <p:nvPr/>
        </p:nvSpPr>
        <p:spPr bwMode="auto">
          <a:xfrm>
            <a:off x="1687760" y="2010544"/>
            <a:ext cx="79248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of posing questions,</a:t>
            </a:r>
          </a:p>
        </p:txBody>
      </p:sp>
      <p:sp>
        <p:nvSpPr>
          <p:cNvPr id="9220" name="Text Box 5"/>
          <p:cNvSpPr txBox="1">
            <a:spLocks noChangeArrowheads="1"/>
          </p:cNvSpPr>
          <p:nvPr/>
        </p:nvSpPr>
        <p:spPr bwMode="auto">
          <a:xfrm>
            <a:off x="1737320" y="2780928"/>
            <a:ext cx="5715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gathering data,</a:t>
            </a:r>
          </a:p>
        </p:txBody>
      </p:sp>
      <p:sp>
        <p:nvSpPr>
          <p:cNvPr id="9221" name="Text Box 6"/>
          <p:cNvSpPr txBox="1">
            <a:spLocks noChangeArrowheads="1"/>
          </p:cNvSpPr>
          <p:nvPr/>
        </p:nvSpPr>
        <p:spPr bwMode="auto">
          <a:xfrm>
            <a:off x="1835696" y="3501008"/>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6000" dirty="0"/>
              <a:t>reflection,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533400" y="5791200"/>
            <a:ext cx="8077200" cy="91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spcBef>
                <a:spcPct val="50000"/>
              </a:spcBef>
            </a:pPr>
            <a:r>
              <a:rPr lang="en-US">
                <a:solidFill>
                  <a:schemeClr val="bg1"/>
                </a:solidFill>
                <a:latin typeface="Bookman Old Style" pitchFamily="18" charset="0"/>
              </a:rPr>
              <a:t>Eileen Ferrance, "Action Research," Providence, RI: The Education Alliance, 2000, available from www.alliance.brown.edu/pubs/themes_ed/act_research.pdf</a:t>
            </a:r>
          </a:p>
        </p:txBody>
      </p:sp>
      <p:sp>
        <p:nvSpPr>
          <p:cNvPr id="10243" name="Text Box 3"/>
          <p:cNvSpPr txBox="1">
            <a:spLocks noChangeArrowheads="1"/>
          </p:cNvSpPr>
          <p:nvPr/>
        </p:nvSpPr>
        <p:spPr bwMode="auto">
          <a:xfrm>
            <a:off x="-42664" y="1070248"/>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ctr" eaLnBrk="1" hangingPunct="1"/>
            <a:r>
              <a:rPr lang="en-US" sz="6000" dirty="0"/>
              <a:t>“a cycle </a:t>
            </a:r>
          </a:p>
        </p:txBody>
      </p:sp>
      <p:sp>
        <p:nvSpPr>
          <p:cNvPr id="10244" name="Text Box 4"/>
          <p:cNvSpPr txBox="1">
            <a:spLocks noChangeArrowheads="1"/>
          </p:cNvSpPr>
          <p:nvPr/>
        </p:nvSpPr>
        <p:spPr bwMode="auto">
          <a:xfrm>
            <a:off x="1687760" y="2060848"/>
            <a:ext cx="79248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of posing questions,</a:t>
            </a:r>
          </a:p>
        </p:txBody>
      </p:sp>
      <p:sp>
        <p:nvSpPr>
          <p:cNvPr id="10245" name="Text Box 5"/>
          <p:cNvSpPr txBox="1">
            <a:spLocks noChangeArrowheads="1"/>
          </p:cNvSpPr>
          <p:nvPr/>
        </p:nvSpPr>
        <p:spPr bwMode="auto">
          <a:xfrm>
            <a:off x="1665312" y="2996952"/>
            <a:ext cx="57150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lnSpc>
                <a:spcPct val="80000"/>
              </a:lnSpc>
            </a:pPr>
            <a:r>
              <a:rPr lang="en-US" sz="6000" dirty="0"/>
              <a:t>gathering data,</a:t>
            </a:r>
          </a:p>
        </p:txBody>
      </p:sp>
      <p:sp>
        <p:nvSpPr>
          <p:cNvPr id="10246" name="Text Box 6"/>
          <p:cNvSpPr txBox="1">
            <a:spLocks noChangeArrowheads="1"/>
          </p:cNvSpPr>
          <p:nvPr/>
        </p:nvSpPr>
        <p:spPr bwMode="auto">
          <a:xfrm>
            <a:off x="1757536" y="3573016"/>
            <a:ext cx="40386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eaLnBrk="1" hangingPunct="1"/>
            <a:r>
              <a:rPr lang="en-US" sz="6000" dirty="0"/>
              <a:t>reflection,</a:t>
            </a:r>
          </a:p>
        </p:txBody>
      </p:sp>
      <p:sp>
        <p:nvSpPr>
          <p:cNvPr id="10247" name="Text Box 7"/>
          <p:cNvSpPr txBox="1">
            <a:spLocks noChangeArrowheads="1"/>
          </p:cNvSpPr>
          <p:nvPr/>
        </p:nvSpPr>
        <p:spPr bwMode="auto">
          <a:xfrm>
            <a:off x="800100" y="4797152"/>
            <a:ext cx="83439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algn="r" eaLnBrk="1" hangingPunct="1">
              <a:lnSpc>
                <a:spcPct val="80000"/>
              </a:lnSpc>
            </a:pPr>
            <a:r>
              <a:rPr lang="en-US" sz="6000" dirty="0"/>
              <a:t> &amp; deciding on a course of action.”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48" y="188640"/>
            <a:ext cx="8769152" cy="1234480"/>
          </a:xfrm>
        </p:spPr>
        <p:txBody>
          <a:bodyPr/>
          <a:lstStyle/>
          <a:p>
            <a:r>
              <a:rPr lang="en-IN" dirty="0" smtClean="0">
                <a:solidFill>
                  <a:schemeClr val="bg1"/>
                </a:solidFill>
              </a:rPr>
              <a:t>ACTION RESEARCH  :   RETROSPECT</a:t>
            </a:r>
            <a:br>
              <a:rPr lang="en-IN" dirty="0" smtClean="0">
                <a:solidFill>
                  <a:schemeClr val="bg1"/>
                </a:solidFill>
              </a:rPr>
            </a:br>
            <a:endParaRPr lang="en-IN" dirty="0">
              <a:solidFill>
                <a:schemeClr val="bg1"/>
              </a:solidFill>
            </a:endParaRPr>
          </a:p>
        </p:txBody>
      </p:sp>
      <p:sp>
        <p:nvSpPr>
          <p:cNvPr id="3" name="Content Placeholder 2"/>
          <p:cNvSpPr>
            <a:spLocks noGrp="1"/>
          </p:cNvSpPr>
          <p:nvPr>
            <p:ph idx="1"/>
          </p:nvPr>
        </p:nvSpPr>
        <p:spPr>
          <a:xfrm>
            <a:off x="179512" y="1268760"/>
            <a:ext cx="8291264" cy="4925144"/>
          </a:xfrm>
        </p:spPr>
        <p:txBody>
          <a:bodyPr/>
          <a:lstStyle/>
          <a:p>
            <a:r>
              <a:rPr lang="en-IN" sz="2800" dirty="0" smtClean="0">
                <a:latin typeface="Times New Roman" pitchFamily="18" charset="0"/>
                <a:cs typeface="Times New Roman" pitchFamily="18" charset="0"/>
              </a:rPr>
              <a:t>The term "</a:t>
            </a:r>
            <a:r>
              <a:rPr lang="en-IN" sz="2800" b="1" dirty="0" smtClean="0">
                <a:solidFill>
                  <a:srgbClr val="0070C0"/>
                </a:solidFill>
                <a:latin typeface="Times New Roman" pitchFamily="18" charset="0"/>
                <a:cs typeface="Times New Roman" pitchFamily="18" charset="0"/>
              </a:rPr>
              <a:t>action research</a:t>
            </a:r>
            <a:r>
              <a:rPr lang="en-IN" sz="2800" dirty="0" smtClean="0">
                <a:latin typeface="Times New Roman" pitchFamily="18" charset="0"/>
                <a:cs typeface="Times New Roman" pitchFamily="18" charset="0"/>
              </a:rPr>
              <a:t>" was coined by the social psychologist </a:t>
            </a:r>
            <a:r>
              <a:rPr lang="en-IN" sz="2800" b="1" dirty="0" smtClean="0">
                <a:solidFill>
                  <a:srgbClr val="0070C0"/>
                </a:solidFill>
                <a:latin typeface="Times New Roman" pitchFamily="18" charset="0"/>
                <a:cs typeface="Times New Roman" pitchFamily="18" charset="0"/>
              </a:rPr>
              <a:t>Kurt </a:t>
            </a:r>
            <a:r>
              <a:rPr lang="en-IN" sz="2800" b="1" dirty="0" err="1" smtClean="0">
                <a:solidFill>
                  <a:srgbClr val="0070C0"/>
                </a:solidFill>
                <a:latin typeface="Times New Roman" pitchFamily="18" charset="0"/>
                <a:cs typeface="Times New Roman" pitchFamily="18" charset="0"/>
              </a:rPr>
              <a:t>Lewin</a:t>
            </a:r>
            <a:r>
              <a:rPr lang="en-IN" sz="2800" b="1" dirty="0" smtClean="0">
                <a:solidFill>
                  <a:srgbClr val="0070C0"/>
                </a:solidFill>
                <a:latin typeface="Times New Roman" pitchFamily="18" charset="0"/>
                <a:cs typeface="Times New Roman" pitchFamily="18" charset="0"/>
              </a:rPr>
              <a:t> </a:t>
            </a:r>
            <a:r>
              <a:rPr lang="en-IN" sz="2800" dirty="0" smtClean="0">
                <a:latin typeface="Times New Roman" pitchFamily="18" charset="0"/>
                <a:cs typeface="Times New Roman" pitchFamily="18" charset="0"/>
              </a:rPr>
              <a:t>in about 1944 (Marrow, 1969).</a:t>
            </a:r>
          </a:p>
          <a:p>
            <a:r>
              <a:rPr lang="en-IN" sz="2800" dirty="0" smtClean="0">
                <a:latin typeface="Times New Roman" pitchFamily="18" charset="0"/>
                <a:cs typeface="Times New Roman" pitchFamily="18" charset="0"/>
              </a:rPr>
              <a:t>He used the term to describe a form of research which could marry the experimental approach of social science with programs of social action in response to major social problems of the day.</a:t>
            </a:r>
          </a:p>
          <a:p>
            <a:r>
              <a:rPr lang="en-IN" sz="2800" dirty="0" smtClean="0">
                <a:latin typeface="Times New Roman" pitchFamily="18" charset="0"/>
                <a:cs typeface="Times New Roman" pitchFamily="18" charset="0"/>
              </a:rPr>
              <a:t>Through action research, </a:t>
            </a:r>
            <a:r>
              <a:rPr lang="en-IN" sz="2800" dirty="0" err="1" smtClean="0">
                <a:latin typeface="Times New Roman" pitchFamily="18" charset="0"/>
                <a:cs typeface="Times New Roman" pitchFamily="18" charset="0"/>
              </a:rPr>
              <a:t>Lewin</a:t>
            </a:r>
            <a:r>
              <a:rPr lang="en-IN" sz="280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argued</a:t>
            </a:r>
            <a:r>
              <a:rPr lang="en-IN" sz="2800" dirty="0" smtClean="0">
                <a:latin typeface="Times New Roman" pitchFamily="18" charset="0"/>
                <a:cs typeface="Times New Roman" pitchFamily="18" charset="0"/>
              </a:rPr>
              <a:t>,</a:t>
            </a:r>
          </a:p>
          <a:p>
            <a:pPr>
              <a:buNone/>
            </a:pPr>
            <a:r>
              <a:rPr lang="en-IN" sz="280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 </a:t>
            </a:r>
            <a:r>
              <a:rPr lang="en-IN" sz="2800" dirty="0" smtClean="0">
                <a:latin typeface="Times New Roman" pitchFamily="18" charset="0"/>
                <a:cs typeface="Times New Roman" pitchFamily="18" charset="0"/>
              </a:rPr>
              <a:t>advances in theory and</a:t>
            </a:r>
          </a:p>
          <a:p>
            <a:pPr>
              <a:buNone/>
            </a:pPr>
            <a:r>
              <a:rPr lang="en-IN" sz="2800" dirty="0" smtClean="0">
                <a:latin typeface="Times New Roman" pitchFamily="18" charset="0"/>
                <a:cs typeface="Times New Roman" pitchFamily="18" charset="0"/>
              </a:rPr>
              <a:t>    needed social changes might</a:t>
            </a:r>
          </a:p>
          <a:p>
            <a:pPr>
              <a:buNone/>
            </a:pPr>
            <a:r>
              <a:rPr lang="en-IN" sz="2800" dirty="0" smtClean="0">
                <a:latin typeface="Times New Roman" pitchFamily="18" charset="0"/>
                <a:cs typeface="Times New Roman" pitchFamily="18" charset="0"/>
              </a:rPr>
              <a:t>   simultaneously be achieved.</a:t>
            </a:r>
          </a:p>
          <a:p>
            <a:endParaRPr lang="en-IN" sz="2800" dirty="0">
              <a:latin typeface="Times New Roman" pitchFamily="18" charset="0"/>
              <a:cs typeface="Times New Roman" pitchFamily="18" charset="0"/>
            </a:endParaRPr>
          </a:p>
        </p:txBody>
      </p:sp>
      <p:pic>
        <p:nvPicPr>
          <p:cNvPr id="4" name="Picture 3" descr="lewin_kurt.jpg"/>
          <p:cNvPicPr>
            <a:picLocks noChangeAspect="1"/>
          </p:cNvPicPr>
          <p:nvPr/>
        </p:nvPicPr>
        <p:blipFill>
          <a:blip r:embed="rId2" cstate="print"/>
          <a:stretch>
            <a:fillRect/>
          </a:stretch>
        </p:blipFill>
        <p:spPr>
          <a:xfrm>
            <a:off x="6516216" y="4221088"/>
            <a:ext cx="2339330" cy="2222364"/>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179512" y="1556792"/>
            <a:ext cx="8507288" cy="4569371"/>
          </a:xfrm>
        </p:spPr>
        <p:txBody>
          <a:bodyPr/>
          <a:lstStyle/>
          <a:p>
            <a:pPr>
              <a:buNone/>
            </a:pPr>
            <a:r>
              <a:rPr lang="en-IN" sz="2800" dirty="0" smtClean="0">
                <a:latin typeface="Times New Roman" pitchFamily="18" charset="0"/>
                <a:cs typeface="Times New Roman" pitchFamily="18" charset="0"/>
              </a:rPr>
              <a:t>Action research, according to </a:t>
            </a:r>
            <a:r>
              <a:rPr lang="en-IN" sz="2800" dirty="0" err="1" smtClean="0">
                <a:latin typeface="Times New Roman" pitchFamily="18" charset="0"/>
                <a:cs typeface="Times New Roman" pitchFamily="18" charset="0"/>
              </a:rPr>
              <a:t>Lewin</a:t>
            </a:r>
            <a:r>
              <a:rPr lang="en-IN" sz="2800" dirty="0" smtClean="0">
                <a:latin typeface="Times New Roman" pitchFamily="18" charset="0"/>
                <a:cs typeface="Times New Roman" pitchFamily="18" charset="0"/>
              </a:rPr>
              <a:t>, "consisted of</a:t>
            </a:r>
          </a:p>
          <a:p>
            <a:r>
              <a:rPr lang="en-IN" sz="2800" dirty="0" smtClean="0">
                <a:latin typeface="Times New Roman" pitchFamily="18" charset="0"/>
                <a:cs typeface="Times New Roman" pitchFamily="18" charset="0"/>
              </a:rPr>
              <a:t>analysis, </a:t>
            </a:r>
          </a:p>
          <a:p>
            <a:r>
              <a:rPr lang="en-IN" sz="2800" dirty="0" smtClean="0">
                <a:latin typeface="Times New Roman" pitchFamily="18" charset="0"/>
                <a:cs typeface="Times New Roman" pitchFamily="18" charset="0"/>
              </a:rPr>
              <a:t>fact-finding, </a:t>
            </a:r>
          </a:p>
          <a:p>
            <a:r>
              <a:rPr lang="en-IN" sz="2800" dirty="0" smtClean="0">
                <a:latin typeface="Times New Roman" pitchFamily="18" charset="0"/>
                <a:cs typeface="Times New Roman" pitchFamily="18" charset="0"/>
              </a:rPr>
              <a:t>conceptualisation, </a:t>
            </a:r>
          </a:p>
          <a:p>
            <a:r>
              <a:rPr lang="en-IN" sz="2800" dirty="0" smtClean="0">
                <a:latin typeface="Times New Roman" pitchFamily="18" charset="0"/>
                <a:cs typeface="Times New Roman" pitchFamily="18" charset="0"/>
              </a:rPr>
              <a:t>planning, </a:t>
            </a:r>
          </a:p>
          <a:p>
            <a:r>
              <a:rPr lang="en-IN" sz="2800" dirty="0" smtClean="0">
                <a:latin typeface="Times New Roman" pitchFamily="18" charset="0"/>
                <a:cs typeface="Times New Roman" pitchFamily="18" charset="0"/>
              </a:rPr>
              <a:t>execution, </a:t>
            </a:r>
          </a:p>
          <a:p>
            <a:r>
              <a:rPr lang="en-IN" sz="2800" dirty="0" smtClean="0">
                <a:latin typeface="Times New Roman" pitchFamily="18" charset="0"/>
                <a:cs typeface="Times New Roman" pitchFamily="18" charset="0"/>
              </a:rPr>
              <a:t>more fact-finding or evaluation;</a:t>
            </a:r>
          </a:p>
          <a:p>
            <a:r>
              <a:rPr lang="en-IN" sz="2800" dirty="0" smtClean="0">
                <a:latin typeface="Times New Roman" pitchFamily="18" charset="0"/>
                <a:cs typeface="Times New Roman" pitchFamily="18" charset="0"/>
              </a:rPr>
              <a:t> and then a repetition of this whole circle of activities; indeed a spiral of such </a:t>
            </a:r>
            <a:r>
              <a:rPr lang="en-IN" sz="2800" dirty="0" smtClean="0">
                <a:latin typeface="Times New Roman" pitchFamily="18" charset="0"/>
                <a:cs typeface="Times New Roman" pitchFamily="18" charset="0"/>
              </a:rPr>
              <a:t>circles </a:t>
            </a:r>
            <a:endParaRPr lang="en-IN" sz="2800" dirty="0" smtClean="0">
              <a:latin typeface="Times New Roman" pitchFamily="18" charset="0"/>
              <a:cs typeface="Times New Roman" pitchFamily="18" charset="0"/>
            </a:endParaRPr>
          </a:p>
          <a:p>
            <a:pPr>
              <a:buNone/>
            </a:pPr>
            <a:endParaRPr lang="en-IN" sz="2800" dirty="0" smtClean="0">
              <a:latin typeface="Times New Roman" pitchFamily="18" charset="0"/>
              <a:cs typeface="Times New Roman" pitchFamily="18" charset="0"/>
            </a:endParaRPr>
          </a:p>
          <a:p>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92896"/>
            <a:ext cx="9144000" cy="685800"/>
          </a:xfrm>
        </p:spPr>
        <p:txBody>
          <a:bodyPr/>
          <a:lstStyle/>
          <a:p>
            <a:r>
              <a:rPr lang="en-IN" dirty="0" smtClean="0"/>
              <a:t>What  were the problems </a:t>
            </a:r>
            <a:br>
              <a:rPr lang="en-IN" dirty="0" smtClean="0"/>
            </a:br>
            <a:r>
              <a:rPr lang="en-IN" dirty="0" smtClean="0"/>
              <a:t>which impelled the originators of</a:t>
            </a:r>
            <a:br>
              <a:rPr lang="en-IN" dirty="0" smtClean="0"/>
            </a:br>
            <a:r>
              <a:rPr lang="en-IN" dirty="0" smtClean="0"/>
              <a:t> action research?</a:t>
            </a:r>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8" name="Content Placeholder 7" descr="P41_Soviet_Troops_269362k.jpg"/>
          <p:cNvPicPr>
            <a:picLocks noGrp="1" noChangeAspect="1"/>
          </p:cNvPicPr>
          <p:nvPr>
            <p:ph idx="1"/>
          </p:nvPr>
        </p:nvPicPr>
        <p:blipFill>
          <a:blip r:embed="rId2" cstate="print"/>
          <a:stretch>
            <a:fillRect/>
          </a:stretch>
        </p:blipFill>
        <p:spPr>
          <a:xfrm>
            <a:off x="0" y="0"/>
            <a:ext cx="9144000" cy="6858000"/>
          </a:xfrm>
        </p:spPr>
      </p:pic>
      <p:pic>
        <p:nvPicPr>
          <p:cNvPr id="9" name="Picture 8" descr="adolf-hitler-in-colour.jpg"/>
          <p:cNvPicPr>
            <a:picLocks noChangeAspect="1"/>
          </p:cNvPicPr>
          <p:nvPr/>
        </p:nvPicPr>
        <p:blipFill>
          <a:blip r:embed="rId3" cstate="print"/>
          <a:stretch>
            <a:fillRect/>
          </a:stretch>
        </p:blipFill>
        <p:spPr>
          <a:xfrm>
            <a:off x="4201083" y="0"/>
            <a:ext cx="4942917" cy="278092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pic>
        <p:nvPicPr>
          <p:cNvPr id="10" name="Picture 9" descr="democracy.jpeg"/>
          <p:cNvPicPr>
            <a:picLocks noChangeAspect="1"/>
          </p:cNvPicPr>
          <p:nvPr/>
        </p:nvPicPr>
        <p:blipFill>
          <a:blip r:embed="rId4" cstate="print"/>
          <a:stretch>
            <a:fillRect/>
          </a:stretch>
        </p:blipFill>
        <p:spPr>
          <a:xfrm>
            <a:off x="0" y="-1"/>
            <a:ext cx="3851920" cy="318560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descr="0,,4974292_4,00.jpg"/>
          <p:cNvPicPr>
            <a:picLocks noChangeAspect="1"/>
          </p:cNvPicPr>
          <p:nvPr/>
        </p:nvPicPr>
        <p:blipFill>
          <a:blip r:embed="rId5" cstate="print"/>
          <a:stretch>
            <a:fillRect/>
          </a:stretch>
        </p:blipFill>
        <p:spPr>
          <a:xfrm>
            <a:off x="4283968" y="188640"/>
            <a:ext cx="4650106" cy="5780484"/>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1484784"/>
            <a:ext cx="8229600" cy="4525963"/>
          </a:xfrm>
        </p:spPr>
        <p:txBody>
          <a:bodyPr/>
          <a:lstStyle/>
          <a:p>
            <a:r>
              <a:rPr lang="en-IN" sz="2800" dirty="0" smtClean="0"/>
              <a:t>The social psychologist </a:t>
            </a:r>
            <a:r>
              <a:rPr lang="en-IN" sz="2800" dirty="0" err="1" smtClean="0"/>
              <a:t>Lewin</a:t>
            </a:r>
            <a:r>
              <a:rPr lang="en-IN" sz="2800" dirty="0" smtClean="0"/>
              <a:t> was intensely concerned with all of these problems.</a:t>
            </a:r>
          </a:p>
          <a:p>
            <a:r>
              <a:rPr lang="en-IN" sz="2800" dirty="0" smtClean="0"/>
              <a:t>A German Jew, he had  fled Germany in 1933.</a:t>
            </a:r>
          </a:p>
          <a:p>
            <a:r>
              <a:rPr lang="en-IN" sz="2800" dirty="0" smtClean="0"/>
              <a:t>Known  for his development of a "field - theoretic" approach in social </a:t>
            </a:r>
            <a:r>
              <a:rPr lang="en-IN" sz="2800" dirty="0" smtClean="0"/>
              <a:t>psychology</a:t>
            </a:r>
          </a:p>
          <a:p>
            <a:r>
              <a:rPr lang="en-IN" sz="2800" dirty="0" smtClean="0"/>
              <a:t> </a:t>
            </a:r>
            <a:r>
              <a:rPr lang="en-IN" sz="2800" dirty="0" smtClean="0"/>
              <a:t>apart from "action research",</a:t>
            </a:r>
          </a:p>
          <a:p>
            <a:pPr>
              <a:buNone/>
            </a:pPr>
            <a:r>
              <a:rPr lang="en-IN" sz="2800" dirty="0" smtClean="0"/>
              <a:t> he was also the originator of the</a:t>
            </a:r>
          </a:p>
          <a:p>
            <a:pPr>
              <a:buNone/>
            </a:pPr>
            <a:r>
              <a:rPr lang="en-IN" sz="2800" dirty="0" smtClean="0"/>
              <a:t> -terms </a:t>
            </a:r>
          </a:p>
          <a:p>
            <a:pPr>
              <a:buNone/>
            </a:pPr>
            <a:r>
              <a:rPr lang="en-IN" sz="2800" dirty="0" smtClean="0"/>
              <a:t>“</a:t>
            </a:r>
            <a:r>
              <a:rPr lang="en-IN" b="1" dirty="0" err="1" smtClean="0">
                <a:solidFill>
                  <a:srgbClr val="0070C0"/>
                </a:solidFill>
              </a:rPr>
              <a:t>Groupdynamics</a:t>
            </a:r>
            <a:r>
              <a:rPr lang="en-IN" sz="2800" dirty="0" smtClean="0"/>
              <a:t>" and "</a:t>
            </a:r>
            <a:r>
              <a:rPr lang="en-IN" b="1" dirty="0" smtClean="0">
                <a:solidFill>
                  <a:srgbClr val="0070C0"/>
                </a:solidFill>
              </a:rPr>
              <a:t>sensitivity</a:t>
            </a:r>
            <a:endParaRPr lang="en-IN" sz="2800" b="1" dirty="0" smtClean="0">
              <a:solidFill>
                <a:srgbClr val="0070C0"/>
              </a:solidFill>
            </a:endParaRPr>
          </a:p>
          <a:p>
            <a:pPr>
              <a:buNone/>
            </a:pPr>
            <a:r>
              <a:rPr lang="en-IN" sz="2800" dirty="0" smtClean="0"/>
              <a:t> </a:t>
            </a:r>
            <a:r>
              <a:rPr lang="en-IN" b="1" dirty="0" smtClean="0">
                <a:solidFill>
                  <a:srgbClr val="0070C0"/>
                </a:solidFill>
              </a:rPr>
              <a:t>training</a:t>
            </a:r>
            <a:r>
              <a:rPr lang="en-IN" sz="2800" dirty="0" smtClean="0"/>
              <a:t>".</a:t>
            </a:r>
            <a:endParaRPr lang="en-IN" sz="2800" dirty="0"/>
          </a:p>
        </p:txBody>
      </p:sp>
      <p:pic>
        <p:nvPicPr>
          <p:cNvPr id="4" name="Picture 3" descr="lewin_kurt.jpg"/>
          <p:cNvPicPr>
            <a:picLocks noChangeAspect="1"/>
          </p:cNvPicPr>
          <p:nvPr/>
        </p:nvPicPr>
        <p:blipFill>
          <a:blip r:embed="rId2" cstate="print"/>
          <a:stretch>
            <a:fillRect/>
          </a:stretch>
        </p:blipFill>
        <p:spPr>
          <a:xfrm>
            <a:off x="5724128" y="3356992"/>
            <a:ext cx="3238500" cy="30765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685800"/>
          </a:xfrm>
        </p:spPr>
        <p:txBody>
          <a:bodyPr/>
          <a:lstStyle/>
          <a:p>
            <a:r>
              <a:rPr lang="en-IN" b="1" dirty="0" smtClean="0">
                <a:solidFill>
                  <a:schemeClr val="bg1"/>
                </a:solidFill>
              </a:rPr>
              <a:t>THE DEVELOPMENT OF ACTION RESEARCH</a:t>
            </a:r>
            <a:br>
              <a:rPr lang="en-IN" b="1" dirty="0" smtClean="0">
                <a:solidFill>
                  <a:schemeClr val="bg1"/>
                </a:solidFill>
              </a:rPr>
            </a:br>
            <a:endParaRPr lang="en-IN" dirty="0">
              <a:solidFill>
                <a:schemeClr val="bg1"/>
              </a:solidFill>
            </a:endParaRPr>
          </a:p>
        </p:txBody>
      </p:sp>
      <p:sp>
        <p:nvSpPr>
          <p:cNvPr id="3" name="Content Placeholder 2"/>
          <p:cNvSpPr>
            <a:spLocks noGrp="1"/>
          </p:cNvSpPr>
          <p:nvPr>
            <p:ph idx="1"/>
          </p:nvPr>
        </p:nvSpPr>
        <p:spPr/>
        <p:txBody>
          <a:bodyPr/>
          <a:lstStyle/>
          <a:p>
            <a:r>
              <a:rPr lang="en-IN" sz="2800" dirty="0" smtClean="0">
                <a:latin typeface="Times New Roman" pitchFamily="18" charset="0"/>
                <a:cs typeface="Times New Roman" pitchFamily="18" charset="0"/>
              </a:rPr>
              <a:t>The first explicit formulation of the idea of action research was made by Kurt </a:t>
            </a:r>
            <a:r>
              <a:rPr lang="en-IN" sz="2800" dirty="0" err="1" smtClean="0">
                <a:latin typeface="Times New Roman" pitchFamily="18" charset="0"/>
                <a:cs typeface="Times New Roman" pitchFamily="18" charset="0"/>
              </a:rPr>
              <a:t>Lewin</a:t>
            </a:r>
            <a:r>
              <a:rPr lang="en-IN" sz="2800" dirty="0" smtClean="0">
                <a:latin typeface="Times New Roman" pitchFamily="18" charset="0"/>
                <a:cs typeface="Times New Roman" pitchFamily="18" charset="0"/>
              </a:rPr>
              <a:t>, in the context of work with minority communities in urban areas in the Unites States (</a:t>
            </a:r>
            <a:r>
              <a:rPr lang="en-IN" sz="2800" dirty="0" err="1" smtClean="0">
                <a:latin typeface="Times New Roman" pitchFamily="18" charset="0"/>
                <a:cs typeface="Times New Roman" pitchFamily="18" charset="0"/>
              </a:rPr>
              <a:t>Lewin</a:t>
            </a:r>
            <a:r>
              <a:rPr lang="en-IN" sz="2800" dirty="0" smtClean="0">
                <a:latin typeface="Times New Roman" pitchFamily="18" charset="0"/>
                <a:cs typeface="Times New Roman" pitchFamily="18" charset="0"/>
              </a:rPr>
              <a:t> 1946)</a:t>
            </a:r>
          </a:p>
          <a:p>
            <a:endParaRPr lang="en-IN" sz="2800" dirty="0" smtClean="0">
              <a:latin typeface="Times New Roman" pitchFamily="18" charset="0"/>
              <a:cs typeface="Times New Roman" pitchFamily="18" charset="0"/>
            </a:endParaRPr>
          </a:p>
          <a:p>
            <a:r>
              <a:rPr lang="en-IN" sz="2800" dirty="0" err="1" smtClean="0">
                <a:latin typeface="Times New Roman" pitchFamily="18" charset="0"/>
                <a:cs typeface="Times New Roman" pitchFamily="18" charset="0"/>
              </a:rPr>
              <a:t>Friere</a:t>
            </a:r>
            <a:r>
              <a:rPr lang="en-IN" sz="2800" dirty="0" smtClean="0">
                <a:latin typeface="Times New Roman" pitchFamily="18" charset="0"/>
                <a:cs typeface="Times New Roman" pitchFamily="18" charset="0"/>
              </a:rPr>
              <a:t> (1982) focused on research based on “learning to do it by doing it”.</a:t>
            </a:r>
          </a:p>
          <a:p>
            <a:endParaRPr lang="en-IN" sz="2800" dirty="0" smtClean="0">
              <a:latin typeface="Times New Roman" pitchFamily="18" charset="0"/>
              <a:cs typeface="Times New Roman" pitchFamily="18" charset="0"/>
            </a:endParaRPr>
          </a:p>
          <a:p>
            <a:r>
              <a:rPr lang="en-IN" sz="2800" dirty="0" smtClean="0">
                <a:latin typeface="Times New Roman" pitchFamily="18" charset="0"/>
                <a:cs typeface="Times New Roman" pitchFamily="18" charset="0"/>
              </a:rPr>
              <a:t> He introduced a strong activist or </a:t>
            </a:r>
            <a:r>
              <a:rPr lang="en-IN" sz="2800" dirty="0" err="1" smtClean="0">
                <a:latin typeface="Times New Roman" pitchFamily="18" charset="0"/>
                <a:cs typeface="Times New Roman" pitchFamily="18" charset="0"/>
              </a:rPr>
              <a:t>emancipatory</a:t>
            </a:r>
            <a:r>
              <a:rPr lang="en-IN" sz="2800" dirty="0" smtClean="0">
                <a:latin typeface="Times New Roman" pitchFamily="18" charset="0"/>
                <a:cs typeface="Times New Roman" pitchFamily="18" charset="0"/>
              </a:rPr>
              <a:t> element into action research. </a:t>
            </a:r>
          </a:p>
          <a:p>
            <a:endParaRPr lang="en-IN" sz="2800" dirty="0" smtClean="0">
              <a:latin typeface="Times New Roman" pitchFamily="18" charset="0"/>
              <a:cs typeface="Times New Roman" pitchFamily="18" charset="0"/>
            </a:endParaRPr>
          </a:p>
          <a:p>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2800" dirty="0" smtClean="0">
                <a:latin typeface="Times New Roman" pitchFamily="18" charset="0"/>
                <a:cs typeface="Times New Roman" pitchFamily="18" charset="0"/>
              </a:rPr>
              <a:t>In this approach to action research the focus is on empowering people by allowing them to take control of the research process and addressing their own needs. </a:t>
            </a:r>
          </a:p>
          <a:p>
            <a:r>
              <a:rPr lang="en-IN" sz="2800" dirty="0" err="1" smtClean="0">
                <a:latin typeface="Times New Roman" pitchFamily="18" charset="0"/>
                <a:cs typeface="Times New Roman" pitchFamily="18" charset="0"/>
              </a:rPr>
              <a:t>Emancipatory</a:t>
            </a:r>
            <a:r>
              <a:rPr lang="en-IN" sz="2800" dirty="0" smtClean="0">
                <a:latin typeface="Times New Roman" pitchFamily="18" charset="0"/>
                <a:cs typeface="Times New Roman" pitchFamily="18" charset="0"/>
              </a:rPr>
              <a:t> learning and empowerment are strong thematic trends within the action research literature</a:t>
            </a:r>
          </a:p>
          <a:p>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bg1"/>
                </a:solidFill>
              </a:rPr>
              <a:t>Definition</a:t>
            </a:r>
            <a:endParaRPr lang="en-IN" sz="4800" b="1" dirty="0">
              <a:solidFill>
                <a:schemeClr val="bg1"/>
              </a:solidFill>
            </a:endParaRPr>
          </a:p>
        </p:txBody>
      </p:sp>
      <p:sp>
        <p:nvSpPr>
          <p:cNvPr id="3" name="Content Placeholder 2"/>
          <p:cNvSpPr>
            <a:spLocks noGrp="1"/>
          </p:cNvSpPr>
          <p:nvPr>
            <p:ph idx="1"/>
          </p:nvPr>
        </p:nvSpPr>
        <p:spPr/>
        <p:txBody>
          <a:bodyPr/>
          <a:lstStyle/>
          <a:p>
            <a:r>
              <a:rPr lang="en-IN" i="1" dirty="0" smtClean="0"/>
              <a:t>A process in which a group of people with a shared issue of concern collaboratively, systematically and deliberately plan, implement and evaluate actions. Action research combines action and investigation. The investigation informs action and the researchers learn from critical reflection on the action.</a:t>
            </a:r>
            <a:endParaRPr lang="en-IN" dirty="0" smtClean="0"/>
          </a:p>
          <a:p>
            <a:pPr>
              <a:buNone/>
            </a:pPr>
            <a:endParaRPr lang="en-US" dirty="0" smtClean="0"/>
          </a:p>
          <a:p>
            <a:pPr algn="r">
              <a:buNone/>
            </a:pPr>
            <a:r>
              <a:rPr lang="en-IN" dirty="0" smtClean="0"/>
              <a:t>(</a:t>
            </a:r>
            <a:r>
              <a:rPr lang="en-IN" dirty="0" err="1" smtClean="0"/>
              <a:t>Lewin</a:t>
            </a:r>
            <a:r>
              <a:rPr lang="en-IN" dirty="0" smtClean="0"/>
              <a:t>, 1946)</a:t>
            </a:r>
            <a:endParaRPr lang="en-IN"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56992"/>
            <a:ext cx="8229600" cy="685800"/>
          </a:xfrm>
        </p:spPr>
        <p:txBody>
          <a:bodyPr/>
          <a:lstStyle/>
          <a:p>
            <a:pPr algn="l"/>
            <a:r>
              <a:rPr lang="en-IN" sz="2400" b="1" i="1" dirty="0" smtClean="0">
                <a:latin typeface="Times New Roman" pitchFamily="18" charset="0"/>
                <a:cs typeface="Times New Roman" pitchFamily="18" charset="0"/>
              </a:rPr>
              <a:t/>
            </a:r>
            <a:br>
              <a:rPr lang="en-IN" sz="2400" b="1" i="1" dirty="0" smtClean="0">
                <a:latin typeface="Times New Roman" pitchFamily="18" charset="0"/>
                <a:cs typeface="Times New Roman" pitchFamily="18" charset="0"/>
              </a:rPr>
            </a:br>
            <a:r>
              <a:rPr lang="en-IN" sz="2400" b="1" dirty="0" smtClean="0">
                <a:latin typeface="Times New Roman" pitchFamily="18" charset="0"/>
                <a:cs typeface="Times New Roman" pitchFamily="18" charset="0"/>
              </a:rPr>
              <a:t> </a:t>
            </a: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Action research is used in real situations, rather than in contrived, experimental studies, since its primary focus is on solving real problems. </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 It can, however, be used by social scientists for preliminary or pilot research, especially when the situation is too ambiguous to frame a precise research question.  </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Mostly, though, in accordance with its principles, it is chosen when circumstances require flexibility, the involvement of the people in the research, or change must take place quickly or holistically.</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 </a:t>
            </a:r>
            <a:br>
              <a:rPr lang="en-IN" sz="2400" dirty="0" smtClean="0">
                <a:latin typeface="Times New Roman" pitchFamily="18" charset="0"/>
                <a:cs typeface="Times New Roman" pitchFamily="18" charset="0"/>
              </a:rPr>
            </a:b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4" name="Rectangle 3"/>
          <p:cNvSpPr/>
          <p:nvPr/>
        </p:nvSpPr>
        <p:spPr>
          <a:xfrm>
            <a:off x="323528" y="332657"/>
            <a:ext cx="7992888" cy="646331"/>
          </a:xfrm>
          <a:prstGeom prst="rect">
            <a:avLst/>
          </a:prstGeom>
        </p:spPr>
        <p:txBody>
          <a:bodyPr wrap="square">
            <a:spAutoFit/>
          </a:bodyPr>
          <a:lstStyle/>
          <a:p>
            <a:r>
              <a:rPr lang="en-IN" sz="3600" b="1" i="1" dirty="0" smtClean="0">
                <a:solidFill>
                  <a:schemeClr val="bg1"/>
                </a:solidFill>
              </a:rPr>
              <a:t>When   is   Action   Research   used   ???</a:t>
            </a:r>
            <a:endParaRPr lang="en-IN" sz="3600" dirty="0">
              <a:solidFill>
                <a:schemeClr val="bg1"/>
              </a:solidFill>
            </a:endParaRPr>
          </a:p>
        </p:txBody>
      </p:sp>
      <p:pic>
        <p:nvPicPr>
          <p:cNvPr id="5" name="Picture 4" descr="PB222616.jpg"/>
          <p:cNvPicPr>
            <a:picLocks noChangeAspect="1"/>
          </p:cNvPicPr>
          <p:nvPr/>
        </p:nvPicPr>
        <p:blipFill>
          <a:blip r:embed="rId2" cstate="print"/>
          <a:stretch>
            <a:fillRect/>
          </a:stretch>
        </p:blipFill>
        <p:spPr>
          <a:xfrm>
            <a:off x="2123728" y="5373216"/>
            <a:ext cx="6722170" cy="148478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2800" dirty="0" smtClean="0">
                <a:latin typeface="Times New Roman" pitchFamily="18" charset="0"/>
                <a:cs typeface="Times New Roman" pitchFamily="18" charset="0"/>
              </a:rPr>
              <a:t>It is often the case that those who apply this approach are practitioners  who wish to improve understanding of their practice, </a:t>
            </a:r>
          </a:p>
          <a:p>
            <a:r>
              <a:rPr lang="en-IN" sz="2800" dirty="0" smtClean="0">
                <a:latin typeface="Times New Roman" pitchFamily="18" charset="0"/>
                <a:cs typeface="Times New Roman" pitchFamily="18" charset="0"/>
              </a:rPr>
              <a:t>social change activists trying to mount an action campaign, or, </a:t>
            </a:r>
          </a:p>
          <a:p>
            <a:r>
              <a:rPr lang="en-IN" sz="2800" dirty="0" smtClean="0">
                <a:latin typeface="Times New Roman" pitchFamily="18" charset="0"/>
                <a:cs typeface="Times New Roman" pitchFamily="18" charset="0"/>
              </a:rPr>
              <a:t>more likely, academics who have been invited into an organization (or other domain) by decision-makers aware of a problem requiring action research, but lacking the requisite methodological knowledge to deal with it.</a:t>
            </a:r>
            <a:br>
              <a:rPr lang="en-IN" sz="2800" dirty="0" smtClean="0">
                <a:latin typeface="Times New Roman" pitchFamily="18" charset="0"/>
                <a:cs typeface="Times New Roman" pitchFamily="18" charset="0"/>
              </a:rPr>
            </a:br>
            <a:r>
              <a:rPr lang="en-IN" sz="2800" dirty="0" smtClean="0">
                <a:latin typeface="Times New Roman" pitchFamily="18" charset="0"/>
                <a:cs typeface="Times New Roman" pitchFamily="18" charset="0"/>
              </a:rPr>
              <a:t> </a:t>
            </a:r>
            <a:br>
              <a:rPr lang="en-IN" sz="2800" dirty="0" smtClean="0">
                <a:latin typeface="Times New Roman" pitchFamily="18" charset="0"/>
                <a:cs typeface="Times New Roman" pitchFamily="18" charset="0"/>
              </a:rPr>
            </a:br>
            <a:endParaRPr lang="en-IN"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bg1"/>
                </a:solidFill>
              </a:rPr>
              <a:t>Characteristics of action research</a:t>
            </a:r>
            <a:endParaRPr lang="en-IN" dirty="0">
              <a:solidFill>
                <a:schemeClr val="bg1"/>
              </a:solidFill>
            </a:endParaRPr>
          </a:p>
        </p:txBody>
      </p:sp>
      <p:sp>
        <p:nvSpPr>
          <p:cNvPr id="3" name="Content Placeholder 2"/>
          <p:cNvSpPr>
            <a:spLocks noGrp="1"/>
          </p:cNvSpPr>
          <p:nvPr>
            <p:ph idx="1"/>
          </p:nvPr>
        </p:nvSpPr>
        <p:spPr/>
        <p:txBody>
          <a:bodyPr/>
          <a:lstStyle/>
          <a:p>
            <a:pPr>
              <a:buNone/>
            </a:pPr>
            <a:r>
              <a:rPr lang="en-IN" dirty="0" smtClean="0"/>
              <a:t>1)Cyclic (or a spiral)</a:t>
            </a:r>
          </a:p>
          <a:p>
            <a:pPr>
              <a:buNone/>
            </a:pPr>
            <a:endParaRPr lang="en-IN" dirty="0" smtClean="0"/>
          </a:p>
          <a:p>
            <a:pPr>
              <a:buNone/>
            </a:pPr>
            <a:r>
              <a:rPr lang="en-US" dirty="0" smtClean="0"/>
              <a:t>2)</a:t>
            </a:r>
            <a:r>
              <a:rPr lang="en-IN" dirty="0" smtClean="0"/>
              <a:t>Qualitative</a:t>
            </a:r>
          </a:p>
          <a:p>
            <a:pPr>
              <a:buNone/>
            </a:pPr>
            <a:endParaRPr lang="en-IN" dirty="0" smtClean="0"/>
          </a:p>
          <a:p>
            <a:pPr>
              <a:buNone/>
            </a:pPr>
            <a:r>
              <a:rPr lang="en-IN" dirty="0" smtClean="0"/>
              <a:t>3)Participative</a:t>
            </a:r>
          </a:p>
          <a:p>
            <a:pPr>
              <a:buNone/>
            </a:pPr>
            <a:endParaRPr lang="en-IN" dirty="0" smtClean="0"/>
          </a:p>
          <a:p>
            <a:pPr>
              <a:buNone/>
            </a:pPr>
            <a:r>
              <a:rPr lang="en-US" dirty="0" smtClean="0"/>
              <a:t>4)</a:t>
            </a:r>
            <a:r>
              <a:rPr lang="en-IN" dirty="0" smtClean="0"/>
              <a:t> Adaptive and flexible</a:t>
            </a:r>
          </a:p>
          <a:p>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IN" sz="2400" dirty="0" smtClean="0">
                <a:latin typeface="Times New Roman" pitchFamily="18" charset="0"/>
                <a:cs typeface="Times New Roman" pitchFamily="18" charset="0"/>
              </a:rPr>
              <a:t>Action research can be a suitable methodology in the following types of situations:</a:t>
            </a:r>
          </a:p>
          <a:p>
            <a:pPr>
              <a:buNone/>
            </a:pPr>
            <a:endParaRPr lang="en-IN" sz="2400" dirty="0" smtClean="0">
              <a:latin typeface="Times New Roman" pitchFamily="18" charset="0"/>
              <a:cs typeface="Times New Roman" pitchFamily="18" charset="0"/>
            </a:endParaRPr>
          </a:p>
          <a:p>
            <a:r>
              <a:rPr lang="en-IN" sz="2400" dirty="0" smtClean="0">
                <a:latin typeface="Times New Roman" pitchFamily="18" charset="0"/>
                <a:cs typeface="Times New Roman" pitchFamily="18" charset="0"/>
              </a:rPr>
              <a:t> a problem being investigated is very complex (involving diverse elements)</a:t>
            </a:r>
          </a:p>
          <a:p>
            <a:r>
              <a:rPr lang="en-IN" sz="2400" dirty="0" smtClean="0">
                <a:latin typeface="Times New Roman" pitchFamily="18" charset="0"/>
                <a:cs typeface="Times New Roman" pitchFamily="18" charset="0"/>
              </a:rPr>
              <a:t> people don’t know where to start in solving a problem (and especially when they lack confidence due to the complexity of the problem)</a:t>
            </a:r>
          </a:p>
          <a:p>
            <a:r>
              <a:rPr lang="en-IN" sz="2400" dirty="0" smtClean="0">
                <a:latin typeface="Times New Roman" pitchFamily="18" charset="0"/>
                <a:cs typeface="Times New Roman" pitchFamily="18" charset="0"/>
              </a:rPr>
              <a:t> change involves people with differing perspectives or conflicting objectives and</a:t>
            </a:r>
          </a:p>
          <a:p>
            <a:r>
              <a:rPr lang="en-IN" sz="2400" dirty="0" smtClean="0">
                <a:latin typeface="Times New Roman" pitchFamily="18" charset="0"/>
                <a:cs typeface="Times New Roman" pitchFamily="18" charset="0"/>
              </a:rPr>
              <a:t>there is a need for a common vision or negotiated compromise;</a:t>
            </a:r>
          </a:p>
          <a:p>
            <a:r>
              <a:rPr lang="en-IN" sz="2400" dirty="0" smtClean="0">
                <a:latin typeface="Times New Roman" pitchFamily="18" charset="0"/>
                <a:cs typeface="Times New Roman" pitchFamily="18" charset="0"/>
              </a:rPr>
              <a:t> the situation or context is changing.</a:t>
            </a:r>
          </a:p>
          <a:p>
            <a:endParaRPr lang="en-IN"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Untitled.png"/>
          <p:cNvPicPr>
            <a:picLocks noGrp="1" noChangeAspect="1"/>
          </p:cNvPicPr>
          <p:nvPr>
            <p:ph idx="1"/>
          </p:nvPr>
        </p:nvPicPr>
        <p:blipFill>
          <a:blip r:embed="rId2" cstate="print"/>
          <a:stretch>
            <a:fillRect/>
          </a:stretch>
        </p:blipFill>
        <p:spPr>
          <a:xfrm>
            <a:off x="0" y="27385"/>
            <a:ext cx="9144000" cy="6857999"/>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5400" dirty="0" smtClean="0">
                <a:solidFill>
                  <a:schemeClr val="bg1"/>
                </a:solidFill>
              </a:rPr>
              <a:t>Major Theories</a:t>
            </a:r>
            <a:br>
              <a:rPr lang="en-IN" sz="5400" dirty="0" smtClean="0">
                <a:solidFill>
                  <a:schemeClr val="bg1"/>
                </a:solidFill>
              </a:rPr>
            </a:br>
            <a:endParaRPr lang="en-IN" sz="5400" dirty="0">
              <a:solidFill>
                <a:schemeClr val="bg1"/>
              </a:solidFill>
            </a:endParaRPr>
          </a:p>
        </p:txBody>
      </p:sp>
      <p:sp>
        <p:nvSpPr>
          <p:cNvPr id="3" name="Content Placeholder 2"/>
          <p:cNvSpPr>
            <a:spLocks noGrp="1"/>
          </p:cNvSpPr>
          <p:nvPr>
            <p:ph idx="1"/>
          </p:nvPr>
        </p:nvSpPr>
        <p:spPr/>
        <p:txBody>
          <a:bodyPr/>
          <a:lstStyle/>
          <a:p>
            <a:pPr marL="514350" indent="-514350">
              <a:buAutoNum type="arabicParenR"/>
            </a:pPr>
            <a:r>
              <a:rPr lang="en-IN" b="1" dirty="0" smtClean="0"/>
              <a:t>Chris </a:t>
            </a:r>
            <a:r>
              <a:rPr lang="en-IN" b="1" dirty="0" err="1" smtClean="0"/>
              <a:t>Argyris</a:t>
            </a:r>
            <a:r>
              <a:rPr lang="en-IN" b="1" dirty="0" smtClean="0"/>
              <a:t>' Action Science</a:t>
            </a:r>
          </a:p>
          <a:p>
            <a:pPr marL="514350" indent="-514350">
              <a:buAutoNum type="arabicParenR"/>
            </a:pPr>
            <a:endParaRPr lang="en-IN" b="1" dirty="0" smtClean="0"/>
          </a:p>
          <a:p>
            <a:r>
              <a:rPr lang="en-IN" sz="3000" dirty="0" smtClean="0">
                <a:latin typeface="Times New Roman" pitchFamily="18" charset="0"/>
                <a:cs typeface="Times New Roman" pitchFamily="18" charset="0"/>
              </a:rPr>
              <a:t>Chris </a:t>
            </a:r>
            <a:r>
              <a:rPr lang="en-IN" sz="3000" dirty="0" err="1" smtClean="0">
                <a:latin typeface="Times New Roman" pitchFamily="18" charset="0"/>
                <a:cs typeface="Times New Roman" pitchFamily="18" charset="0"/>
              </a:rPr>
              <a:t>Argyris</a:t>
            </a:r>
            <a:r>
              <a:rPr lang="en-IN" sz="3000" dirty="0" smtClean="0">
                <a:latin typeface="Times New Roman" pitchFamily="18" charset="0"/>
                <a:cs typeface="Times New Roman" pitchFamily="18" charset="0"/>
              </a:rPr>
              <a:t>' Action Science begins with the study of how human beings design their actions in difficult situations.</a:t>
            </a:r>
          </a:p>
          <a:p>
            <a:endParaRPr lang="en-IN" sz="3000" dirty="0" smtClean="0">
              <a:latin typeface="Times New Roman" pitchFamily="18" charset="0"/>
              <a:cs typeface="Times New Roman" pitchFamily="18" charset="0"/>
            </a:endParaRPr>
          </a:p>
          <a:p>
            <a:r>
              <a:rPr lang="en-IN" sz="3000" dirty="0" smtClean="0">
                <a:latin typeface="Times New Roman" pitchFamily="18" charset="0"/>
                <a:cs typeface="Times New Roman" pitchFamily="18" charset="0"/>
              </a:rPr>
              <a:t> Humans design their actions to achieve intended consequences and are governed by a set of environment variables</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dirty="0" smtClean="0"/>
              <a:t> </a:t>
            </a:r>
            <a:r>
              <a:rPr lang="en-IN" sz="3000" dirty="0" smtClean="0">
                <a:latin typeface="Times New Roman" pitchFamily="18" charset="0"/>
                <a:cs typeface="Times New Roman" pitchFamily="18" charset="0"/>
              </a:rPr>
              <a:t>How those governing variables are treated in designing actions are the key differences between single-loop learning and double-loop learning. </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t>2) </a:t>
            </a:r>
            <a:r>
              <a:rPr lang="en-IN" b="1" dirty="0" smtClean="0"/>
              <a:t>John Heron and Peter Reason's cooperative inquiry</a:t>
            </a:r>
          </a:p>
          <a:p>
            <a:r>
              <a:rPr lang="en-IN" sz="3000" dirty="0" smtClean="0">
                <a:latin typeface="Times New Roman" pitchFamily="18" charset="0"/>
                <a:cs typeface="Times New Roman" pitchFamily="18" charset="0"/>
              </a:rPr>
              <a:t>major idea of cooperative inquiry is to "research 'with' rather than 'on' people.”</a:t>
            </a:r>
          </a:p>
          <a:p>
            <a:endParaRPr lang="en-IN" sz="3000" dirty="0" smtClean="0">
              <a:latin typeface="Times New Roman" pitchFamily="18" charset="0"/>
              <a:cs typeface="Times New Roman" pitchFamily="18" charset="0"/>
            </a:endParaRPr>
          </a:p>
          <a:p>
            <a:r>
              <a:rPr lang="en-IN" sz="3000" dirty="0" smtClean="0">
                <a:latin typeface="Times New Roman" pitchFamily="18" charset="0"/>
                <a:cs typeface="Times New Roman" pitchFamily="18" charset="0"/>
              </a:rPr>
              <a:t> It emphasizes that all active participants are fully involved in research decisions as co-researchers.</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buNone/>
            </a:pPr>
            <a:r>
              <a:rPr lang="en-US" dirty="0" smtClean="0"/>
              <a:t>3) </a:t>
            </a:r>
            <a:r>
              <a:rPr lang="en-IN" b="1" dirty="0" smtClean="0"/>
              <a:t>Paulo </a:t>
            </a:r>
            <a:r>
              <a:rPr lang="en-IN" b="1" dirty="0" err="1" smtClean="0"/>
              <a:t>Freire's</a:t>
            </a:r>
            <a:r>
              <a:rPr lang="en-IN" b="1" dirty="0" smtClean="0"/>
              <a:t> participatory action research (PAR)</a:t>
            </a:r>
          </a:p>
          <a:p>
            <a:r>
              <a:rPr lang="en-IN" sz="3000" dirty="0" smtClean="0">
                <a:latin typeface="Times New Roman" pitchFamily="18" charset="0"/>
                <a:cs typeface="Times New Roman" pitchFamily="18" charset="0"/>
              </a:rPr>
              <a:t> PAR builds on the critical pedagogy put forward by Paulo </a:t>
            </a:r>
            <a:r>
              <a:rPr lang="en-IN" sz="3000" dirty="0" err="1" smtClean="0">
                <a:latin typeface="Times New Roman" pitchFamily="18" charset="0"/>
                <a:cs typeface="Times New Roman" pitchFamily="18" charset="0"/>
              </a:rPr>
              <a:t>Freire</a:t>
            </a:r>
            <a:r>
              <a:rPr lang="en-IN" sz="3000" dirty="0" smtClean="0">
                <a:latin typeface="Times New Roman" pitchFamily="18" charset="0"/>
                <a:cs typeface="Times New Roman" pitchFamily="18" charset="0"/>
              </a:rPr>
              <a:t> as a response to the traditional formal models of education where the “teacher” stands at the front and "imparts" information to the "students" who are passive recipients. </a:t>
            </a:r>
          </a:p>
          <a:p>
            <a:endParaRPr lang="en-IN" sz="3000" dirty="0" smtClean="0">
              <a:latin typeface="Times New Roman" pitchFamily="18" charset="0"/>
              <a:cs typeface="Times New Roman" pitchFamily="18" charset="0"/>
            </a:endParaRPr>
          </a:p>
          <a:p>
            <a:r>
              <a:rPr lang="en-IN" sz="3000" dirty="0" smtClean="0">
                <a:latin typeface="Times New Roman" pitchFamily="18" charset="0"/>
                <a:cs typeface="Times New Roman" pitchFamily="18" charset="0"/>
              </a:rPr>
              <a:t>This was further developed in "adult education" models throughout Latin America.</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1412776"/>
            <a:ext cx="8229600" cy="4525963"/>
          </a:xfrm>
        </p:spPr>
        <p:txBody>
          <a:bodyPr/>
          <a:lstStyle/>
          <a:p>
            <a:pPr>
              <a:buNone/>
            </a:pPr>
            <a:r>
              <a:rPr lang="en-US" dirty="0" smtClean="0"/>
              <a:t>4) </a:t>
            </a:r>
            <a:r>
              <a:rPr lang="en-IN" b="1" dirty="0" smtClean="0"/>
              <a:t>William Barry's living educational theory approach to action research</a:t>
            </a:r>
          </a:p>
          <a:p>
            <a:r>
              <a:rPr lang="en-IN" sz="3000" dirty="0" smtClean="0">
                <a:latin typeface="Times New Roman" pitchFamily="18" charset="0"/>
                <a:cs typeface="Times New Roman" pitchFamily="18" charset="0"/>
              </a:rPr>
              <a:t>The mission of the LET action researcher is to overcome workplace norms and self- </a:t>
            </a:r>
            <a:r>
              <a:rPr lang="en-IN" sz="3000" dirty="0" err="1" smtClean="0">
                <a:latin typeface="Times New Roman" pitchFamily="18" charset="0"/>
                <a:cs typeface="Times New Roman" pitchFamily="18" charset="0"/>
              </a:rPr>
              <a:t>behavior</a:t>
            </a:r>
            <a:r>
              <a:rPr lang="en-IN" sz="3000" dirty="0" smtClean="0">
                <a:latin typeface="Times New Roman" pitchFamily="18" charset="0"/>
                <a:cs typeface="Times New Roman" pitchFamily="18" charset="0"/>
              </a:rPr>
              <a:t> which contradict the researcher's values and beliefs. </a:t>
            </a:r>
          </a:p>
          <a:p>
            <a:r>
              <a:rPr lang="en-IN" sz="3000" dirty="0" smtClean="0">
                <a:latin typeface="Times New Roman" pitchFamily="18" charset="0"/>
                <a:cs typeface="Times New Roman" pitchFamily="18" charset="0"/>
              </a:rPr>
              <a:t>The vision of the LET researcher is to make an original contribution to knowledge through generating an educational theory proven to improve the learning of people within a social learning space</a:t>
            </a:r>
            <a:r>
              <a:rPr lang="en-IN" dirty="0" smtClean="0"/>
              <a:t>. </a:t>
            </a:r>
            <a:endParaRPr lang="en-IN"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4000" b="1" dirty="0" smtClean="0">
                <a:solidFill>
                  <a:schemeClr val="bg1"/>
                </a:solidFill>
                <a:latin typeface="Times New Roman" pitchFamily="18" charset="0"/>
                <a:cs typeface="Times New Roman" pitchFamily="18" charset="0"/>
              </a:rPr>
              <a:t>ACTION  RESEARCH  TOOLS</a:t>
            </a:r>
            <a:br>
              <a:rPr lang="en-IN" sz="4000" b="1" dirty="0" smtClean="0">
                <a:solidFill>
                  <a:schemeClr val="bg1"/>
                </a:solidFill>
                <a:latin typeface="Times New Roman" pitchFamily="18" charset="0"/>
                <a:cs typeface="Times New Roman" pitchFamily="18" charset="0"/>
              </a:rPr>
            </a:br>
            <a:endParaRPr lang="en-IN" sz="4000" dirty="0">
              <a:solidFill>
                <a:schemeClr val="bg1"/>
              </a:solidFill>
            </a:endParaRPr>
          </a:p>
        </p:txBody>
      </p:sp>
      <p:sp>
        <p:nvSpPr>
          <p:cNvPr id="3" name="Content Placeholder 2"/>
          <p:cNvSpPr>
            <a:spLocks noGrp="1"/>
          </p:cNvSpPr>
          <p:nvPr>
            <p:ph idx="1"/>
          </p:nvPr>
        </p:nvSpPr>
        <p:spPr>
          <a:xfrm>
            <a:off x="467544" y="1412776"/>
            <a:ext cx="8229600" cy="4525963"/>
          </a:xfrm>
        </p:spPr>
        <p:txBody>
          <a:bodyPr/>
          <a:lstStyle/>
          <a:p>
            <a:r>
              <a:rPr lang="en-IN" sz="2800" dirty="0" smtClean="0">
                <a:latin typeface="Times New Roman" pitchFamily="18" charset="0"/>
                <a:cs typeface="Times New Roman" pitchFamily="18" charset="0"/>
              </a:rPr>
              <a:t>Action Research is more of a holistic approach to problem-solving, rather than a single method for collecting and analyzing data.  </a:t>
            </a:r>
          </a:p>
          <a:p>
            <a:r>
              <a:rPr lang="en-IN" sz="2800" dirty="0" smtClean="0">
                <a:latin typeface="Times New Roman" pitchFamily="18" charset="0"/>
                <a:cs typeface="Times New Roman" pitchFamily="18" charset="0"/>
              </a:rPr>
              <a:t>generally common to the qualitative research paradigm, include: </a:t>
            </a:r>
          </a:p>
          <a:p>
            <a:r>
              <a:rPr lang="en-IN" sz="2800" dirty="0" smtClean="0">
                <a:latin typeface="Times New Roman" pitchFamily="18" charset="0"/>
                <a:cs typeface="Times New Roman" pitchFamily="18" charset="0"/>
              </a:rPr>
              <a:t>keeping a research journal, document collection and analysis, participant observation recordings, questionnaire surveys, structured and unstructured interviews, and case studies.</a:t>
            </a:r>
          </a:p>
          <a:p>
            <a:pPr>
              <a:buNone/>
            </a:pPr>
            <a:r>
              <a:rPr lang="en-IN" sz="2800" dirty="0" smtClean="0">
                <a:latin typeface="Times New Roman" pitchFamily="18" charset="0"/>
                <a:cs typeface="Times New Roman" pitchFamily="18" charset="0"/>
              </a:rPr>
              <a:t> </a:t>
            </a:r>
          </a:p>
          <a:p>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bg1"/>
                </a:solidFill>
              </a:rPr>
              <a:t>Role of the Action Researcher</a:t>
            </a:r>
            <a:br>
              <a:rPr lang="en-IN" b="1" dirty="0" smtClean="0">
                <a:solidFill>
                  <a:schemeClr val="bg1"/>
                </a:solidFill>
              </a:rPr>
            </a:br>
            <a:endParaRPr lang="en-IN" dirty="0">
              <a:solidFill>
                <a:schemeClr val="bg1"/>
              </a:solidFill>
            </a:endParaRPr>
          </a:p>
        </p:txBody>
      </p:sp>
      <p:sp>
        <p:nvSpPr>
          <p:cNvPr id="3" name="Content Placeholder 2"/>
          <p:cNvSpPr>
            <a:spLocks noGrp="1"/>
          </p:cNvSpPr>
          <p:nvPr>
            <p:ph idx="1"/>
          </p:nvPr>
        </p:nvSpPr>
        <p:spPr/>
        <p:txBody>
          <a:bodyPr/>
          <a:lstStyle/>
          <a:p>
            <a:r>
              <a:rPr lang="en-IN" sz="2800" dirty="0" smtClean="0">
                <a:latin typeface="Times New Roman" pitchFamily="18" charset="0"/>
                <a:cs typeface="Times New Roman" pitchFamily="18" charset="0"/>
              </a:rPr>
              <a:t>planner              leader</a:t>
            </a:r>
          </a:p>
          <a:p>
            <a:r>
              <a:rPr lang="en-IN" sz="2800" dirty="0" err="1" smtClean="0">
                <a:latin typeface="Times New Roman" pitchFamily="18" charset="0"/>
                <a:cs typeface="Times New Roman" pitchFamily="18" charset="0"/>
              </a:rPr>
              <a:t>catalyzer</a:t>
            </a:r>
            <a:r>
              <a:rPr lang="en-IN" sz="2800" dirty="0" smtClean="0">
                <a:latin typeface="Times New Roman" pitchFamily="18" charset="0"/>
                <a:cs typeface="Times New Roman" pitchFamily="18" charset="0"/>
              </a:rPr>
              <a:t>           facilitator</a:t>
            </a:r>
          </a:p>
          <a:p>
            <a:r>
              <a:rPr lang="en-IN" sz="2800" dirty="0" smtClean="0">
                <a:latin typeface="Times New Roman" pitchFamily="18" charset="0"/>
                <a:cs typeface="Times New Roman" pitchFamily="18" charset="0"/>
              </a:rPr>
              <a:t>teacher             designer</a:t>
            </a:r>
          </a:p>
          <a:p>
            <a:r>
              <a:rPr lang="en-IN" sz="2800" dirty="0" smtClean="0">
                <a:latin typeface="Times New Roman" pitchFamily="18" charset="0"/>
                <a:cs typeface="Times New Roman" pitchFamily="18" charset="0"/>
              </a:rPr>
              <a:t>listener              observer</a:t>
            </a:r>
          </a:p>
          <a:p>
            <a:r>
              <a:rPr lang="en-IN" sz="2800" dirty="0" smtClean="0">
                <a:latin typeface="Times New Roman" pitchFamily="18" charset="0"/>
                <a:cs typeface="Times New Roman" pitchFamily="18" charset="0"/>
              </a:rPr>
              <a:t>synthesizer        reporter</a:t>
            </a:r>
          </a:p>
          <a:p>
            <a:r>
              <a:rPr lang="en-IN" sz="2800" dirty="0" smtClean="0"/>
              <a:t>main role is to nurture local leaders to the point where they can take responsibility for the process.  </a:t>
            </a:r>
          </a:p>
          <a:p>
            <a:r>
              <a:rPr lang="en-IN" sz="2800" dirty="0" smtClean="0"/>
              <a:t>This point is reached they understand the methods and are able to carry on when the initiating researcher leaves.</a:t>
            </a:r>
            <a:endParaRPr lang="en-IN" sz="2800" dirty="0" smtClean="0">
              <a:latin typeface="Times New Roman" pitchFamily="18" charset="0"/>
              <a:cs typeface="Times New Roman" pitchFamily="18" charset="0"/>
            </a:endParaRPr>
          </a:p>
          <a:p>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6" name="Content Placeholder 5" descr="1.png"/>
          <p:cNvPicPr>
            <a:picLocks noGrp="1" noChangeAspect="1"/>
          </p:cNvPicPr>
          <p:nvPr>
            <p:ph idx="1"/>
          </p:nvPr>
        </p:nvPicPr>
        <p:blipFill>
          <a:blip r:embed="rId2" cstate="print"/>
          <a:srcRect l="9748" t="14951" r="23165" b="13454"/>
          <a:stretch>
            <a:fillRect/>
          </a:stretch>
        </p:blipFill>
        <p:spPr>
          <a:xfrm>
            <a:off x="0" y="0"/>
            <a:ext cx="9144000" cy="6741368"/>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2.png"/>
          <p:cNvPicPr>
            <a:picLocks noGrp="1" noChangeAspect="1"/>
          </p:cNvPicPr>
          <p:nvPr>
            <p:ph idx="1"/>
          </p:nvPr>
        </p:nvPicPr>
        <p:blipFill>
          <a:blip r:embed="rId2" cstate="print"/>
          <a:srcRect l="9748" t="18133" r="23165" b="11863"/>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4.png"/>
          <p:cNvPicPr>
            <a:picLocks noGrp="1" noChangeAspect="1"/>
          </p:cNvPicPr>
          <p:nvPr>
            <p:ph idx="1"/>
          </p:nvPr>
        </p:nvPicPr>
        <p:blipFill>
          <a:blip r:embed="rId2" cstate="print"/>
          <a:srcRect l="7959" t="18133" r="19587" b="10272"/>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6.png"/>
          <p:cNvPicPr>
            <a:picLocks noGrp="1" noChangeAspect="1"/>
          </p:cNvPicPr>
          <p:nvPr>
            <p:ph idx="1"/>
          </p:nvPr>
        </p:nvPicPr>
        <p:blipFill>
          <a:blip r:embed="rId2" cstate="print"/>
          <a:srcRect l="8853" t="18133" r="22270" b="10272"/>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8.png"/>
          <p:cNvPicPr>
            <a:picLocks noGrp="1" noChangeAspect="1"/>
          </p:cNvPicPr>
          <p:nvPr>
            <p:ph idx="1"/>
          </p:nvPr>
        </p:nvPicPr>
        <p:blipFill>
          <a:blip r:embed="rId2" cstate="print"/>
          <a:srcRect l="9748" t="19724" r="29426" b="8681"/>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9.png"/>
          <p:cNvPicPr>
            <a:picLocks noGrp="1" noChangeAspect="1"/>
          </p:cNvPicPr>
          <p:nvPr>
            <p:ph idx="1"/>
          </p:nvPr>
        </p:nvPicPr>
        <p:blipFill>
          <a:blip r:embed="rId2" cstate="print"/>
          <a:srcRect l="10642" t="18133" r="26743" b="15045"/>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10.png"/>
          <p:cNvPicPr>
            <a:picLocks noGrp="1" noChangeAspect="1"/>
          </p:cNvPicPr>
          <p:nvPr>
            <p:ph idx="1"/>
          </p:nvPr>
        </p:nvPicPr>
        <p:blipFill>
          <a:blip r:embed="rId2" cstate="print"/>
          <a:srcRect l="9748" t="19724" r="19587" b="11863"/>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11.png"/>
          <p:cNvPicPr>
            <a:picLocks noGrp="1" noChangeAspect="1"/>
          </p:cNvPicPr>
          <p:nvPr>
            <p:ph idx="1"/>
          </p:nvPr>
        </p:nvPicPr>
        <p:blipFill>
          <a:blip r:embed="rId2" cstate="print"/>
          <a:srcRect l="6170" t="14951" r="22270" b="13454"/>
          <a:stretch>
            <a:fillRect/>
          </a:stretch>
        </p:blipFill>
        <p:spPr>
          <a:xfrm>
            <a:off x="-1" y="0"/>
            <a:ext cx="9828705" cy="7173416"/>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12.png"/>
          <p:cNvPicPr>
            <a:picLocks noGrp="1" noChangeAspect="1"/>
          </p:cNvPicPr>
          <p:nvPr>
            <p:ph idx="1"/>
          </p:nvPr>
        </p:nvPicPr>
        <p:blipFill>
          <a:blip r:embed="rId2" cstate="print"/>
          <a:srcRect l="8853" t="14951" r="29426" b="8681"/>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13.png"/>
          <p:cNvPicPr>
            <a:picLocks noGrp="1" noChangeAspect="1"/>
          </p:cNvPicPr>
          <p:nvPr>
            <p:ph idx="1"/>
          </p:nvPr>
        </p:nvPicPr>
        <p:blipFill>
          <a:blip r:embed="rId2" cstate="print"/>
          <a:srcRect l="8853" t="18133" r="25848" b="10272"/>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14.png"/>
          <p:cNvPicPr>
            <a:picLocks noGrp="1" noChangeAspect="1"/>
          </p:cNvPicPr>
          <p:nvPr>
            <p:ph idx="1"/>
          </p:nvPr>
        </p:nvPicPr>
        <p:blipFill>
          <a:blip r:embed="rId2" cstate="print"/>
          <a:srcRect l="9748" t="18133" r="24954" b="11863"/>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15.png"/>
          <p:cNvPicPr>
            <a:picLocks noGrp="1" noChangeAspect="1"/>
          </p:cNvPicPr>
          <p:nvPr>
            <p:ph idx="1"/>
          </p:nvPr>
        </p:nvPicPr>
        <p:blipFill>
          <a:blip r:embed="rId2" cstate="print"/>
          <a:srcRect l="7959" t="16542" r="21376" b="21409"/>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763000" cy="1219200"/>
          </a:xfrm>
        </p:spPr>
        <p:txBody>
          <a:bodyPr/>
          <a:lstStyle/>
          <a:p>
            <a:r>
              <a:rPr lang="en-US" dirty="0" smtClean="0">
                <a:solidFill>
                  <a:schemeClr val="bg1"/>
                </a:solidFill>
              </a:rPr>
              <a:t>Strategies For Group/Self Evaluation</a:t>
            </a:r>
            <a:endParaRPr lang="en-IN" dirty="0">
              <a:solidFill>
                <a:schemeClr val="bg1"/>
              </a:solidFill>
            </a:endParaRPr>
          </a:p>
        </p:txBody>
      </p:sp>
      <p:sp>
        <p:nvSpPr>
          <p:cNvPr id="3" name="Content Placeholder 2"/>
          <p:cNvSpPr>
            <a:spLocks noGrp="1"/>
          </p:cNvSpPr>
          <p:nvPr>
            <p:ph idx="1"/>
          </p:nvPr>
        </p:nvSpPr>
        <p:spPr/>
        <p:txBody>
          <a:bodyPr/>
          <a:lstStyle/>
          <a:p>
            <a:r>
              <a:rPr lang="en-US" dirty="0" smtClean="0"/>
              <a:t>Daily informal personal reflection</a:t>
            </a:r>
          </a:p>
          <a:p>
            <a:r>
              <a:rPr lang="en-US" dirty="0" smtClean="0"/>
              <a:t>Weekly reviews(journal entry or informal meetings)</a:t>
            </a:r>
          </a:p>
          <a:p>
            <a:r>
              <a:rPr lang="en-US" dirty="0" smtClean="0"/>
              <a:t>Special effort evaluations for particular aspects of practice</a:t>
            </a:r>
          </a:p>
          <a:p>
            <a:r>
              <a:rPr lang="en-US" dirty="0" smtClean="0"/>
              <a:t>Monthly collective problem pooling sessions</a:t>
            </a:r>
          </a:p>
          <a:p>
            <a:r>
              <a:rPr lang="en-US" dirty="0" smtClean="0"/>
              <a:t>Annual “what we have achieved” and “where we are heading next year” workshops</a:t>
            </a:r>
            <a:endParaRPr lang="en-IN" dirty="0" smtClean="0"/>
          </a:p>
          <a:p>
            <a:endParaRPr lang="en-IN"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bg1"/>
                </a:solidFill>
              </a:rPr>
              <a:t>Ethical Considerations</a:t>
            </a:r>
            <a:r>
              <a:rPr lang="en-IN" dirty="0" smtClean="0">
                <a:solidFill>
                  <a:schemeClr val="bg1"/>
                </a:solidFill>
              </a:rPr>
              <a:t> </a:t>
            </a:r>
            <a:endParaRPr lang="en-IN" dirty="0">
              <a:solidFill>
                <a:schemeClr val="bg1"/>
              </a:solidFill>
            </a:endParaRPr>
          </a:p>
        </p:txBody>
      </p:sp>
      <p:sp>
        <p:nvSpPr>
          <p:cNvPr id="3" name="Content Placeholder 2"/>
          <p:cNvSpPr>
            <a:spLocks noGrp="1"/>
          </p:cNvSpPr>
          <p:nvPr>
            <p:ph idx="1"/>
          </p:nvPr>
        </p:nvSpPr>
        <p:spPr>
          <a:xfrm>
            <a:off x="395536" y="1268760"/>
            <a:ext cx="8291264" cy="4713387"/>
          </a:xfrm>
        </p:spPr>
        <p:txBody>
          <a:bodyPr/>
          <a:lstStyle/>
          <a:p>
            <a:pPr>
              <a:buNone/>
            </a:pPr>
            <a:r>
              <a:rPr lang="en-IN" sz="2800" dirty="0" smtClean="0">
                <a:latin typeface="Times New Roman" pitchFamily="18" charset="0"/>
                <a:cs typeface="Times New Roman" pitchFamily="18" charset="0"/>
              </a:rPr>
              <a:t> Richard Winter (1996) lists a number of principles:</a:t>
            </a:r>
          </a:p>
          <a:p>
            <a:pPr>
              <a:buNone/>
            </a:pPr>
            <a:endParaRPr lang="en-IN" sz="2800" dirty="0" smtClean="0">
              <a:latin typeface="Times New Roman" pitchFamily="18" charset="0"/>
              <a:cs typeface="Times New Roman" pitchFamily="18" charset="0"/>
            </a:endParaRPr>
          </a:p>
          <a:p>
            <a:r>
              <a:rPr lang="en-IN" sz="2800" dirty="0" smtClean="0">
                <a:latin typeface="Times New Roman" pitchFamily="18" charset="0"/>
                <a:cs typeface="Times New Roman" pitchFamily="18" charset="0"/>
              </a:rPr>
              <a:t>Make sure that the relevant persons, committees and authorities have been consulted, and that the principles guiding the work are accepted in advance by all.</a:t>
            </a:r>
          </a:p>
          <a:p>
            <a:r>
              <a:rPr lang="en-IN" sz="2800" dirty="0" smtClean="0">
                <a:latin typeface="Times New Roman" pitchFamily="18" charset="0"/>
                <a:cs typeface="Times New Roman" pitchFamily="18" charset="0"/>
              </a:rPr>
              <a:t> All participants must be allowed to influence the work, and the wishes of those who do not wish to participate must be respected.</a:t>
            </a:r>
          </a:p>
          <a:p>
            <a:r>
              <a:rPr lang="en-IN" sz="2800" dirty="0" smtClean="0">
                <a:latin typeface="Times New Roman" pitchFamily="18" charset="0"/>
                <a:cs typeface="Times New Roman" pitchFamily="18" charset="0"/>
              </a:rPr>
              <a:t> The development of the work must remain visible and open to suggestions from others.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2800" dirty="0" smtClean="0">
                <a:latin typeface="Times New Roman" pitchFamily="18" charset="0"/>
                <a:cs typeface="Times New Roman" pitchFamily="18" charset="0"/>
              </a:rPr>
              <a:t>  Permission must be obtained before making observations or examining documents produced for other purposes.</a:t>
            </a:r>
          </a:p>
          <a:p>
            <a:r>
              <a:rPr lang="en-IN" sz="2800" dirty="0" smtClean="0">
                <a:latin typeface="Times New Roman" pitchFamily="18" charset="0"/>
                <a:cs typeface="Times New Roman" pitchFamily="18" charset="0"/>
              </a:rPr>
              <a:t>   Descriptions of others’ work and points of view must be negotiated with those concerned before being published.</a:t>
            </a:r>
          </a:p>
          <a:p>
            <a:r>
              <a:rPr lang="en-IN" sz="2800" dirty="0" smtClean="0">
                <a:latin typeface="Times New Roman" pitchFamily="18" charset="0"/>
                <a:cs typeface="Times New Roman" pitchFamily="18" charset="0"/>
              </a:rPr>
              <a:t> The researcher must accept responsibility for maintaining confidentiality</a:t>
            </a:r>
          </a:p>
          <a:p>
            <a:endParaRPr lang="en-IN" sz="2800" dirty="0" smtClean="0">
              <a:latin typeface="Times New Roman" pitchFamily="18" charset="0"/>
              <a:cs typeface="Times New Roman" pitchFamily="18" charset="0"/>
            </a:endParaRPr>
          </a:p>
          <a:p>
            <a:endParaRPr lang="en-IN" sz="2800" dirty="0" smtClean="0">
              <a:latin typeface="Times New Roman" pitchFamily="18" charset="0"/>
              <a:cs typeface="Times New Roman" pitchFamily="18" charset="0"/>
            </a:endParaRPr>
          </a:p>
          <a:p>
            <a:endParaRPr lang="en-IN" sz="2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9600" cy="685800"/>
          </a:xfrm>
        </p:spPr>
        <p:txBody>
          <a:bodyPr/>
          <a:lstStyle/>
          <a:p>
            <a:r>
              <a:rPr lang="en-US" sz="5400" b="1" dirty="0" smtClean="0">
                <a:solidFill>
                  <a:schemeClr val="bg1"/>
                </a:solidFill>
              </a:rPr>
              <a:t>AR </a:t>
            </a:r>
            <a:r>
              <a:rPr lang="en-US" sz="3600" b="1" dirty="0" smtClean="0">
                <a:solidFill>
                  <a:schemeClr val="bg1"/>
                </a:solidFill>
              </a:rPr>
              <a:t>vs.</a:t>
            </a:r>
            <a:r>
              <a:rPr lang="en-US" sz="5400" b="1" dirty="0" smtClean="0">
                <a:solidFill>
                  <a:schemeClr val="bg1"/>
                </a:solidFill>
              </a:rPr>
              <a:t> </a:t>
            </a:r>
            <a:r>
              <a:rPr lang="en-US" sz="5400" b="1" dirty="0" smtClean="0">
                <a:solidFill>
                  <a:schemeClr val="bg1"/>
                </a:solidFill>
              </a:rPr>
              <a:t>PAR</a:t>
            </a:r>
            <a:endParaRPr lang="en-IN" sz="5400" b="1" dirty="0">
              <a:solidFill>
                <a:schemeClr val="bg1"/>
              </a:solidFill>
            </a:endParaRPr>
          </a:p>
        </p:txBody>
      </p:sp>
      <p:graphicFrame>
        <p:nvGraphicFramePr>
          <p:cNvPr id="4" name="Content Placeholder 3"/>
          <p:cNvGraphicFramePr>
            <a:graphicFrameLocks noGrp="1"/>
          </p:cNvGraphicFramePr>
          <p:nvPr>
            <p:ph idx="1"/>
          </p:nvPr>
        </p:nvGraphicFramePr>
        <p:xfrm>
          <a:off x="72008" y="1484784"/>
          <a:ext cx="8964488" cy="5120642"/>
        </p:xfrm>
        <a:graphic>
          <a:graphicData uri="http://schemas.openxmlformats.org/drawingml/2006/table">
            <a:tbl>
              <a:tblPr firstRow="1" bandRow="1">
                <a:tableStyleId>{5C22544A-7EE6-4342-B048-85BDC9FD1C3A}</a:tableStyleId>
              </a:tblPr>
              <a:tblGrid>
                <a:gridCol w="4482244"/>
                <a:gridCol w="4482244"/>
              </a:tblGrid>
              <a:tr h="731520">
                <a:tc>
                  <a:txBody>
                    <a:bodyPr/>
                    <a:lstStyle/>
                    <a:p>
                      <a:pPr marL="0" marR="0">
                        <a:spcBef>
                          <a:spcPts val="0"/>
                        </a:spcBef>
                        <a:spcAft>
                          <a:spcPts val="0"/>
                        </a:spcAft>
                      </a:pPr>
                      <a:r>
                        <a:rPr lang="en-IN" sz="2400" b="1" dirty="0" smtClean="0">
                          <a:latin typeface="Times New Roman"/>
                        </a:rPr>
                        <a:t>Action Research</a:t>
                      </a:r>
                      <a:endParaRPr lang="en-IN" sz="2400" dirty="0">
                        <a:latin typeface="Times New Roman"/>
                      </a:endParaRPr>
                    </a:p>
                  </a:txBody>
                  <a:tcPr marL="68580" marR="68580" marT="0" marB="0"/>
                </a:tc>
                <a:tc>
                  <a:txBody>
                    <a:bodyPr/>
                    <a:lstStyle/>
                    <a:p>
                      <a:pPr marL="0" marR="0">
                        <a:spcBef>
                          <a:spcPts val="0"/>
                        </a:spcBef>
                        <a:spcAft>
                          <a:spcPts val="0"/>
                        </a:spcAft>
                      </a:pPr>
                      <a:r>
                        <a:rPr lang="en-IN" sz="2400" b="1" dirty="0">
                          <a:latin typeface="Times New Roman"/>
                        </a:rPr>
                        <a:t>Participatory </a:t>
                      </a:r>
                      <a:r>
                        <a:rPr lang="en-IN" sz="2400" b="1" dirty="0" smtClean="0">
                          <a:latin typeface="Times New Roman"/>
                        </a:rPr>
                        <a:t>Action Research</a:t>
                      </a:r>
                      <a:endParaRPr lang="en-IN" sz="2400" dirty="0">
                        <a:latin typeface="Times New Roman"/>
                      </a:endParaRPr>
                    </a:p>
                  </a:txBody>
                  <a:tcPr marL="68580" marR="68580" marT="0" marB="0"/>
                </a:tc>
              </a:tr>
              <a:tr h="1463041">
                <a:tc>
                  <a:txBody>
                    <a:bodyPr/>
                    <a:lstStyle/>
                    <a:p>
                      <a:pPr marL="0" marR="0">
                        <a:spcBef>
                          <a:spcPts val="0"/>
                        </a:spcBef>
                        <a:spcAft>
                          <a:spcPts val="0"/>
                        </a:spcAft>
                      </a:pPr>
                      <a:r>
                        <a:rPr lang="en-IN" sz="2400" dirty="0">
                          <a:latin typeface="Times New Roman"/>
                        </a:rPr>
                        <a:t>Researcher achieves learning, and larger group may also learn</a:t>
                      </a:r>
                    </a:p>
                    <a:p>
                      <a:pPr marL="0" marR="0">
                        <a:spcBef>
                          <a:spcPts val="0"/>
                        </a:spcBef>
                        <a:spcAft>
                          <a:spcPts val="0"/>
                        </a:spcAft>
                      </a:pPr>
                      <a:r>
                        <a:rPr lang="en-IN" sz="2400" dirty="0">
                          <a:latin typeface="Times New Roman"/>
                        </a:rPr>
                        <a:t> </a:t>
                      </a:r>
                      <a:r>
                        <a:rPr lang="en-IN" sz="2400" i="1" dirty="0">
                          <a:solidFill>
                            <a:srgbClr val="0000FF"/>
                          </a:solidFill>
                          <a:latin typeface="Times New Roman"/>
                        </a:rPr>
                        <a:t> </a:t>
                      </a:r>
                      <a:endParaRPr lang="en-IN" sz="2400" dirty="0">
                        <a:latin typeface="Times New Roman"/>
                      </a:endParaRPr>
                    </a:p>
                  </a:txBody>
                  <a:tcPr marL="68580" marR="68580" marT="0" marB="0"/>
                </a:tc>
                <a:tc>
                  <a:txBody>
                    <a:bodyPr/>
                    <a:lstStyle/>
                    <a:p>
                      <a:pPr marL="0" marR="0">
                        <a:spcBef>
                          <a:spcPts val="0"/>
                        </a:spcBef>
                        <a:spcAft>
                          <a:spcPts val="0"/>
                        </a:spcAft>
                      </a:pPr>
                      <a:r>
                        <a:rPr lang="en-IN" sz="2400">
                          <a:latin typeface="Times New Roman"/>
                        </a:rPr>
                        <a:t>Participants (and researcher) achieve learning within larger group</a:t>
                      </a:r>
                    </a:p>
                    <a:p>
                      <a:pPr marL="0" marR="0">
                        <a:spcBef>
                          <a:spcPts val="0"/>
                        </a:spcBef>
                        <a:spcAft>
                          <a:spcPts val="0"/>
                        </a:spcAft>
                      </a:pPr>
                      <a:r>
                        <a:rPr lang="en-IN" sz="2400">
                          <a:latin typeface="Times New Roman"/>
                        </a:rPr>
                        <a:t> </a:t>
                      </a:r>
                    </a:p>
                  </a:txBody>
                  <a:tcPr marL="68580" marR="68580" marT="0" marB="0"/>
                </a:tc>
              </a:tr>
              <a:tr h="2194561">
                <a:tc>
                  <a:txBody>
                    <a:bodyPr/>
                    <a:lstStyle/>
                    <a:p>
                      <a:pPr marL="0" marR="0">
                        <a:spcBef>
                          <a:spcPts val="0"/>
                        </a:spcBef>
                        <a:spcAft>
                          <a:spcPts val="0"/>
                        </a:spcAft>
                      </a:pPr>
                      <a:r>
                        <a:rPr lang="en-IN" sz="2400">
                          <a:latin typeface="Times New Roman"/>
                        </a:rPr>
                        <a:t>The researcher facilitates the process, and collaborates with clients to create or actualize change. Researcher typically does not engage in change actions.</a:t>
                      </a:r>
                    </a:p>
                  </a:txBody>
                  <a:tcPr marL="68580" marR="68580" marT="0" marB="0"/>
                </a:tc>
                <a:tc>
                  <a:txBody>
                    <a:bodyPr/>
                    <a:lstStyle/>
                    <a:p>
                      <a:pPr marL="0" marR="0">
                        <a:spcBef>
                          <a:spcPts val="0"/>
                        </a:spcBef>
                        <a:spcAft>
                          <a:spcPts val="0"/>
                        </a:spcAft>
                      </a:pPr>
                      <a:r>
                        <a:rPr lang="en-IN" sz="2400">
                          <a:latin typeface="Times New Roman"/>
                        </a:rPr>
                        <a:t>Actions taken through process – action is incorporated into research itself</a:t>
                      </a:r>
                    </a:p>
                  </a:txBody>
                  <a:tcPr marL="68580" marR="68580" marT="0" marB="0"/>
                </a:tc>
              </a:tr>
              <a:tr h="731520">
                <a:tc>
                  <a:txBody>
                    <a:bodyPr/>
                    <a:lstStyle/>
                    <a:p>
                      <a:pPr marL="0" marR="0">
                        <a:spcBef>
                          <a:spcPts val="0"/>
                        </a:spcBef>
                        <a:spcAft>
                          <a:spcPts val="0"/>
                        </a:spcAft>
                      </a:pPr>
                      <a:r>
                        <a:rPr lang="en-IN" sz="2400" dirty="0">
                          <a:latin typeface="Times New Roman"/>
                        </a:rPr>
                        <a:t>Researcher collaborates with “clients”</a:t>
                      </a:r>
                    </a:p>
                  </a:txBody>
                  <a:tcPr marL="68580" marR="68580" marT="0" marB="0"/>
                </a:tc>
                <a:tc>
                  <a:txBody>
                    <a:bodyPr/>
                    <a:lstStyle/>
                    <a:p>
                      <a:pPr marL="0" marR="0">
                        <a:spcBef>
                          <a:spcPts val="0"/>
                        </a:spcBef>
                        <a:spcAft>
                          <a:spcPts val="0"/>
                        </a:spcAft>
                      </a:pPr>
                      <a:r>
                        <a:rPr lang="en-IN" sz="2400" dirty="0">
                          <a:latin typeface="Times New Roman"/>
                        </a:rPr>
                        <a:t>Researcher works with “participants”</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nvPr>
        </p:nvGraphicFramePr>
        <p:xfrm>
          <a:off x="179512" y="1484784"/>
          <a:ext cx="8712968" cy="4608511"/>
        </p:xfrm>
        <a:graphic>
          <a:graphicData uri="http://schemas.openxmlformats.org/drawingml/2006/table">
            <a:tbl>
              <a:tblPr firstRow="1" bandRow="1">
                <a:tableStyleId>{5C22544A-7EE6-4342-B048-85BDC9FD1C3A}</a:tableStyleId>
              </a:tblPr>
              <a:tblGrid>
                <a:gridCol w="4356484"/>
                <a:gridCol w="4356484"/>
              </a:tblGrid>
              <a:tr h="582044">
                <a:tc>
                  <a:txBody>
                    <a:bodyPr/>
                    <a:lstStyle/>
                    <a:p>
                      <a:pPr marL="0" marR="0">
                        <a:spcBef>
                          <a:spcPts val="0"/>
                        </a:spcBef>
                        <a:spcAft>
                          <a:spcPts val="0"/>
                        </a:spcAft>
                      </a:pPr>
                      <a:r>
                        <a:rPr lang="en-IN" sz="2400" b="1" dirty="0" smtClean="0">
                          <a:latin typeface="Times New Roman"/>
                        </a:rPr>
                        <a:t>Action Research</a:t>
                      </a:r>
                      <a:endParaRPr lang="en-IN" sz="2400" dirty="0">
                        <a:latin typeface="Times New Roman"/>
                      </a:endParaRPr>
                    </a:p>
                  </a:txBody>
                  <a:tcPr marL="68580" marR="68580" marT="0" marB="0"/>
                </a:tc>
                <a:tc>
                  <a:txBody>
                    <a:bodyPr/>
                    <a:lstStyle/>
                    <a:p>
                      <a:pPr marL="0" marR="0">
                        <a:spcBef>
                          <a:spcPts val="0"/>
                        </a:spcBef>
                        <a:spcAft>
                          <a:spcPts val="0"/>
                        </a:spcAft>
                      </a:pPr>
                      <a:r>
                        <a:rPr lang="en-IN" sz="2400" b="1" dirty="0">
                          <a:latin typeface="Times New Roman"/>
                        </a:rPr>
                        <a:t>Participatory </a:t>
                      </a:r>
                      <a:r>
                        <a:rPr lang="en-IN" sz="2400" b="1" dirty="0" smtClean="0">
                          <a:latin typeface="Times New Roman"/>
                        </a:rPr>
                        <a:t>Action Research</a:t>
                      </a:r>
                      <a:endParaRPr lang="en-IN" sz="2400" dirty="0">
                        <a:latin typeface="Times New Roman"/>
                      </a:endParaRPr>
                    </a:p>
                  </a:txBody>
                  <a:tcPr marL="68580" marR="68580" marT="0" marB="0"/>
                </a:tc>
              </a:tr>
              <a:tr h="1148141">
                <a:tc>
                  <a:txBody>
                    <a:bodyPr/>
                    <a:lstStyle/>
                    <a:p>
                      <a:pPr marL="0" marR="0">
                        <a:spcBef>
                          <a:spcPts val="0"/>
                        </a:spcBef>
                        <a:spcAft>
                          <a:spcPts val="0"/>
                        </a:spcAft>
                      </a:pPr>
                      <a:r>
                        <a:rPr lang="en-IN" sz="2400" dirty="0">
                          <a:latin typeface="Times New Roman"/>
                        </a:rPr>
                        <a:t>Researcher and clients engage in self-reflection</a:t>
                      </a:r>
                    </a:p>
                  </a:txBody>
                  <a:tcPr marL="68580" marR="68580" marT="0" marB="0"/>
                </a:tc>
                <a:tc>
                  <a:txBody>
                    <a:bodyPr/>
                    <a:lstStyle/>
                    <a:p>
                      <a:pPr marL="0" marR="0">
                        <a:spcBef>
                          <a:spcPts val="0"/>
                        </a:spcBef>
                        <a:spcAft>
                          <a:spcPts val="0"/>
                        </a:spcAft>
                      </a:pPr>
                      <a:r>
                        <a:rPr lang="en-IN" sz="2400">
                          <a:latin typeface="Times New Roman"/>
                        </a:rPr>
                        <a:t>Participant issues, actions and learning highlighted / No Expert</a:t>
                      </a:r>
                    </a:p>
                  </a:txBody>
                  <a:tcPr marL="68580" marR="68580" marT="0" marB="0"/>
                </a:tc>
              </a:tr>
              <a:tr h="1148141">
                <a:tc>
                  <a:txBody>
                    <a:bodyPr/>
                    <a:lstStyle/>
                    <a:p>
                      <a:pPr marL="0" marR="0">
                        <a:spcBef>
                          <a:spcPts val="0"/>
                        </a:spcBef>
                        <a:spcAft>
                          <a:spcPts val="0"/>
                        </a:spcAft>
                      </a:pPr>
                      <a:r>
                        <a:rPr lang="en-IN" sz="2400" dirty="0">
                          <a:latin typeface="Times New Roman"/>
                        </a:rPr>
                        <a:t>3rd party researcher engages in change as expert</a:t>
                      </a:r>
                    </a:p>
                  </a:txBody>
                  <a:tcPr marL="68580" marR="68580" marT="0" marB="0"/>
                </a:tc>
                <a:tc>
                  <a:txBody>
                    <a:bodyPr/>
                    <a:lstStyle/>
                    <a:p>
                      <a:pPr marL="0" marR="0">
                        <a:spcBef>
                          <a:spcPts val="0"/>
                        </a:spcBef>
                        <a:spcAft>
                          <a:spcPts val="0"/>
                        </a:spcAft>
                      </a:pPr>
                      <a:r>
                        <a:rPr lang="en-IN" sz="2400">
                          <a:latin typeface="Times New Roman"/>
                        </a:rPr>
                        <a:t>3</a:t>
                      </a:r>
                      <a:r>
                        <a:rPr lang="en-IN" sz="2400" baseline="30000">
                          <a:latin typeface="Times New Roman"/>
                        </a:rPr>
                        <a:t>rd</a:t>
                      </a:r>
                      <a:r>
                        <a:rPr lang="en-IN" sz="2400">
                          <a:latin typeface="Times New Roman"/>
                        </a:rPr>
                        <a:t> party group works to change self and larger groups</a:t>
                      </a:r>
                    </a:p>
                  </a:txBody>
                  <a:tcPr marL="68580" marR="68580" marT="0" marB="0"/>
                </a:tc>
              </a:tr>
              <a:tr h="582044">
                <a:tc>
                  <a:txBody>
                    <a:bodyPr/>
                    <a:lstStyle/>
                    <a:p>
                      <a:pPr marL="0" marR="0">
                        <a:spcBef>
                          <a:spcPts val="0"/>
                        </a:spcBef>
                        <a:spcAft>
                          <a:spcPts val="0"/>
                        </a:spcAft>
                      </a:pPr>
                      <a:r>
                        <a:rPr lang="en-IN" sz="2400" dirty="0">
                          <a:latin typeface="Times New Roman"/>
                        </a:rPr>
                        <a:t>Subjective</a:t>
                      </a:r>
                    </a:p>
                  </a:txBody>
                  <a:tcPr marL="68580" marR="68580" marT="0" marB="0"/>
                </a:tc>
                <a:tc>
                  <a:txBody>
                    <a:bodyPr/>
                    <a:lstStyle/>
                    <a:p>
                      <a:pPr marL="0" marR="0">
                        <a:spcBef>
                          <a:spcPts val="0"/>
                        </a:spcBef>
                        <a:spcAft>
                          <a:spcPts val="0"/>
                        </a:spcAft>
                      </a:pPr>
                      <a:r>
                        <a:rPr lang="en-IN" sz="2400" smtClean="0">
                          <a:latin typeface="Times New Roman"/>
                        </a:rPr>
                        <a:t>Holistic</a:t>
                      </a:r>
                      <a:endParaRPr lang="en-IN" sz="2400" dirty="0">
                        <a:latin typeface="Times New Roman"/>
                      </a:endParaRPr>
                    </a:p>
                  </a:txBody>
                  <a:tcPr marL="68580" marR="68580" marT="0" marB="0"/>
                </a:tc>
              </a:tr>
              <a:tr h="1148141">
                <a:tc>
                  <a:txBody>
                    <a:bodyPr/>
                    <a:lstStyle/>
                    <a:p>
                      <a:pPr marL="0" marR="0">
                        <a:spcBef>
                          <a:spcPts val="0"/>
                        </a:spcBef>
                        <a:spcAft>
                          <a:spcPts val="0"/>
                        </a:spcAft>
                      </a:pPr>
                      <a:r>
                        <a:rPr lang="en-IN" sz="2400" dirty="0">
                          <a:latin typeface="Times New Roman"/>
                        </a:rPr>
                        <a:t>Emergent property: improved capacity and wisdom</a:t>
                      </a:r>
                    </a:p>
                  </a:txBody>
                  <a:tcPr marL="68580" marR="68580" marT="0" marB="0"/>
                </a:tc>
                <a:tc>
                  <a:txBody>
                    <a:bodyPr/>
                    <a:lstStyle/>
                    <a:p>
                      <a:pPr marL="0" marR="0">
                        <a:spcBef>
                          <a:spcPts val="0"/>
                        </a:spcBef>
                        <a:spcAft>
                          <a:spcPts val="0"/>
                        </a:spcAft>
                      </a:pPr>
                      <a:r>
                        <a:rPr lang="en-IN" sz="2400" dirty="0">
                          <a:latin typeface="Times New Roman"/>
                        </a:rPr>
                        <a:t>Emergent property: creativity</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chemeClr val="bg1"/>
                </a:solidFill>
              </a:rPr>
              <a:t>Benefits</a:t>
            </a:r>
            <a:endParaRPr lang="en-IN" sz="4800" dirty="0">
              <a:solidFill>
                <a:schemeClr val="bg1"/>
              </a:solidFill>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For Kurt </a:t>
            </a:r>
            <a:r>
              <a:rPr lang="en-US" dirty="0" err="1" smtClean="0">
                <a:latin typeface="Times New Roman" pitchFamily="18" charset="0"/>
                <a:cs typeface="Times New Roman" pitchFamily="18" charset="0"/>
              </a:rPr>
              <a:t>Lewin</a:t>
            </a:r>
            <a:r>
              <a:rPr lang="en-US" dirty="0" smtClean="0">
                <a:latin typeface="Times New Roman" pitchFamily="18" charset="0"/>
                <a:cs typeface="Times New Roman" pitchFamily="18" charset="0"/>
              </a:rPr>
              <a:t> and many others, action research is a process of empowering those on the front lines of action to conduct research into their own </a:t>
            </a:r>
            <a:r>
              <a:rPr lang="en-US" dirty="0" err="1" smtClean="0">
                <a:latin typeface="Times New Roman" pitchFamily="18" charset="0"/>
                <a:cs typeface="Times New Roman" pitchFamily="18" charset="0"/>
              </a:rPr>
              <a:t>practices,rather</a:t>
            </a:r>
            <a:r>
              <a:rPr lang="en-US" dirty="0" smtClean="0">
                <a:latin typeface="Times New Roman" pitchFamily="18" charset="0"/>
                <a:cs typeface="Times New Roman" pitchFamily="18" charset="0"/>
              </a:rPr>
              <a:t> than relying on and more importantly –being subject to research findings of outsiders</a:t>
            </a:r>
            <a:endParaRPr lang="en-IN" dirty="0" smtClean="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Criticisms</a:t>
            </a:r>
            <a:endParaRPr lang="en-IN" dirty="0">
              <a:solidFill>
                <a:schemeClr val="bg1"/>
              </a:solidFill>
            </a:endParaRPr>
          </a:p>
        </p:txBody>
      </p:sp>
      <p:sp>
        <p:nvSpPr>
          <p:cNvPr id="3" name="Content Placeholder 2"/>
          <p:cNvSpPr>
            <a:spLocks noGrp="1"/>
          </p:cNvSpPr>
          <p:nvPr>
            <p:ph idx="1"/>
          </p:nvPr>
        </p:nvSpPr>
        <p:spPr/>
        <p:txBody>
          <a:bodyPr/>
          <a:lstStyle/>
          <a:p>
            <a:r>
              <a:rPr lang="en-US" dirty="0" smtClean="0"/>
              <a:t>Lengthy and time taking</a:t>
            </a:r>
          </a:p>
          <a:p>
            <a:r>
              <a:rPr lang="en-US" dirty="0" smtClean="0"/>
              <a:t>Potential for bias can question validity of research</a:t>
            </a:r>
          </a:p>
          <a:p>
            <a:r>
              <a:rPr lang="en-US" dirty="0" smtClean="0"/>
              <a:t>Results can’t be generalized</a:t>
            </a:r>
            <a:endParaRPr lang="en-IN" dirty="0" smtClean="0"/>
          </a:p>
          <a:p>
            <a:endParaRPr lang="en-IN"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a:xfrm>
            <a:off x="467544" y="2564904"/>
            <a:ext cx="8229600" cy="4525963"/>
          </a:xfrm>
        </p:spPr>
        <p:txBody>
          <a:bodyPr/>
          <a:lstStyle/>
          <a:p>
            <a:pPr algn="ctr">
              <a:buNone/>
            </a:pPr>
            <a:r>
              <a:rPr lang="en-US" sz="6600" b="1" dirty="0" smtClean="0"/>
              <a:t>MODELS OF ACTION RESEARCH</a:t>
            </a:r>
            <a:endParaRPr lang="en-IN" sz="6600" b="1"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EDU697-Assign-4-1.png"/>
          <p:cNvPicPr>
            <a:picLocks noGrp="1" noChangeAspect="1"/>
          </p:cNvPicPr>
          <p:nvPr>
            <p:ph idx="1"/>
          </p:nvPr>
        </p:nvPicPr>
        <p:blipFill>
          <a:blip r:embed="rId2" cstate="print"/>
          <a:stretch>
            <a:fillRect/>
          </a:stretch>
        </p:blipFill>
        <p:spPr>
          <a:xfrm>
            <a:off x="1" y="0"/>
            <a:ext cx="9144000" cy="6858000"/>
          </a:xfrm>
        </p:spPr>
      </p:pic>
      <p:sp>
        <p:nvSpPr>
          <p:cNvPr id="5" name="TextBox 4"/>
          <p:cNvSpPr txBox="1"/>
          <p:nvPr/>
        </p:nvSpPr>
        <p:spPr>
          <a:xfrm>
            <a:off x="179512" y="332656"/>
            <a:ext cx="1296144" cy="646331"/>
          </a:xfrm>
          <a:prstGeom prst="rect">
            <a:avLst/>
          </a:prstGeom>
          <a:solidFill>
            <a:schemeClr val="bg1"/>
          </a:solidFill>
        </p:spPr>
        <p:txBody>
          <a:bodyPr wrap="square" rtlCol="0">
            <a:spAutoFit/>
          </a:bodyPr>
          <a:lstStyle/>
          <a:p>
            <a:r>
              <a:rPr lang="en-US" dirty="0" err="1" smtClean="0">
                <a:solidFill>
                  <a:schemeClr val="bg1"/>
                </a:solidFill>
              </a:rPr>
              <a:t>Nn</a:t>
            </a:r>
            <a:endParaRPr lang="en-US" dirty="0" smtClean="0">
              <a:solidFill>
                <a:schemeClr val="bg1"/>
              </a:solidFill>
            </a:endParaRPr>
          </a:p>
          <a:p>
            <a:endParaRPr lang="en-IN" dirty="0">
              <a:solidFill>
                <a:schemeClr val="bg1"/>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lewin_action_research-Copy.gif"/>
          <p:cNvPicPr>
            <a:picLocks noGrp="1" noChangeAspect="1"/>
          </p:cNvPicPr>
          <p:nvPr>
            <p:ph idx="1"/>
          </p:nvPr>
        </p:nvPicPr>
        <p:blipFill>
          <a:blip r:embed="rId2" cstate="print"/>
          <a:stretch>
            <a:fillRect/>
          </a:stretch>
        </p:blipFill>
        <p:spPr>
          <a:xfrm>
            <a:off x="251520" y="1268760"/>
            <a:ext cx="8424936" cy="5414367"/>
          </a:xfrm>
        </p:spPr>
      </p:pic>
      <p:sp>
        <p:nvSpPr>
          <p:cNvPr id="5" name="TextBox 4"/>
          <p:cNvSpPr txBox="1"/>
          <p:nvPr/>
        </p:nvSpPr>
        <p:spPr>
          <a:xfrm>
            <a:off x="0" y="0"/>
            <a:ext cx="9144000" cy="1323439"/>
          </a:xfrm>
          <a:prstGeom prst="rect">
            <a:avLst/>
          </a:prstGeom>
          <a:solidFill>
            <a:schemeClr val="bg1"/>
          </a:solidFill>
        </p:spPr>
        <p:txBody>
          <a:bodyPr wrap="square" rtlCol="0">
            <a:spAutoFit/>
          </a:bodyPr>
          <a:lstStyle/>
          <a:p>
            <a:r>
              <a:rPr lang="en-IN" sz="2000" dirty="0" smtClean="0">
                <a:latin typeface="Times New Roman" pitchFamily="18" charset="0"/>
                <a:cs typeface="Times New Roman" pitchFamily="18" charset="0"/>
              </a:rPr>
              <a:t>• Kurt </a:t>
            </a:r>
            <a:r>
              <a:rPr lang="en-IN" sz="2000" dirty="0" err="1" smtClean="0">
                <a:latin typeface="Times New Roman" pitchFamily="18" charset="0"/>
                <a:cs typeface="Times New Roman" pitchFamily="18" charset="0"/>
              </a:rPr>
              <a:t>Lewin</a:t>
            </a:r>
            <a:r>
              <a:rPr lang="en-IN" sz="2000" dirty="0" smtClean="0">
                <a:latin typeface="Times New Roman" pitchFamily="18" charset="0"/>
                <a:cs typeface="Times New Roman" pitchFamily="18" charset="0"/>
              </a:rPr>
              <a:t> (Smith, 2007)—who, by the way, is credited with coining the term “action research”—also depicts an action research spiral, which includes fact finding, planning, taking action, evaluating, and amending the plan, before moving into a second action step</a:t>
            </a:r>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Untitled.png"/>
          <p:cNvPicPr>
            <a:picLocks noGrp="1" noChangeAspect="1"/>
          </p:cNvPicPr>
          <p:nvPr>
            <p:ph idx="1"/>
          </p:nvPr>
        </p:nvPicPr>
        <p:blipFill>
          <a:blip r:embed="rId2" cstate="print"/>
          <a:stretch>
            <a:fillRect/>
          </a:stretch>
        </p:blipFill>
        <p:spPr>
          <a:xfrm>
            <a:off x="0" y="0"/>
            <a:ext cx="9187670" cy="6858000"/>
          </a:xfr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calhoun1994_fig1.1.gif"/>
          <p:cNvPicPr>
            <a:picLocks noGrp="1" noChangeAspect="1"/>
          </p:cNvPicPr>
          <p:nvPr>
            <p:ph idx="1"/>
          </p:nvPr>
        </p:nvPicPr>
        <p:blipFill>
          <a:blip r:embed="rId2" cstate="print"/>
          <a:stretch>
            <a:fillRect/>
          </a:stretch>
        </p:blipFill>
        <p:spPr>
          <a:xfrm>
            <a:off x="251520" y="1700808"/>
            <a:ext cx="8496944" cy="4797152"/>
          </a:xfrm>
        </p:spPr>
      </p:pic>
      <p:sp>
        <p:nvSpPr>
          <p:cNvPr id="5" name="TextBox 4"/>
          <p:cNvSpPr txBox="1"/>
          <p:nvPr/>
        </p:nvSpPr>
        <p:spPr>
          <a:xfrm>
            <a:off x="0" y="0"/>
            <a:ext cx="9144000" cy="1631216"/>
          </a:xfrm>
          <a:prstGeom prst="rect">
            <a:avLst/>
          </a:prstGeom>
          <a:solidFill>
            <a:schemeClr val="bg1"/>
          </a:solidFill>
        </p:spPr>
        <p:txBody>
          <a:bodyPr wrap="square" rtlCol="0">
            <a:spAutoFit/>
          </a:bodyPr>
          <a:lstStyle/>
          <a:p>
            <a:r>
              <a:rPr lang="en-IN" sz="2000" dirty="0" smtClean="0">
                <a:latin typeface="Times New Roman" pitchFamily="18" charset="0"/>
                <a:cs typeface="Times New Roman" pitchFamily="18" charset="0"/>
              </a:rPr>
              <a:t>• Calhoun’s (1994) action research cycle, while not appearing as a “spiral,” still represents a process that is built around a cyclical notion. As she describes, the solid lines indicate the primary direction of the action research cycle through the phases, in numerical order. The dotted lines indicate backward and forward movement within the cycle as refinement or clarification of information is warranted</a:t>
            </a:r>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Untitled.png"/>
          <p:cNvPicPr>
            <a:picLocks noGrp="1" noChangeAspect="1"/>
          </p:cNvPicPr>
          <p:nvPr>
            <p:ph idx="1"/>
          </p:nvPr>
        </p:nvPicPr>
        <p:blipFill>
          <a:blip r:embed="rId2" cstate="print"/>
          <a:stretch>
            <a:fillRect/>
          </a:stretch>
        </p:blipFill>
        <p:spPr>
          <a:xfrm>
            <a:off x="0" y="0"/>
            <a:ext cx="9144000" cy="6858000"/>
          </a:xfrm>
        </p:spPr>
      </p:pic>
      <p:sp>
        <p:nvSpPr>
          <p:cNvPr id="5" name="TextBox 4"/>
          <p:cNvSpPr txBox="1"/>
          <p:nvPr/>
        </p:nvSpPr>
        <p:spPr>
          <a:xfrm>
            <a:off x="2267744" y="6084004"/>
            <a:ext cx="1152128" cy="369332"/>
          </a:xfrm>
          <a:prstGeom prst="rect">
            <a:avLst/>
          </a:prstGeom>
          <a:solidFill>
            <a:schemeClr val="bg1"/>
          </a:solidFill>
        </p:spPr>
        <p:txBody>
          <a:bodyPr wrap="square" rtlCol="0">
            <a:spAutoFit/>
          </a:bodyPr>
          <a:lstStyle/>
          <a:p>
            <a:endParaRPr lang="en-IN"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ctr">
              <a:buNone/>
            </a:pPr>
            <a:r>
              <a:rPr lang="en-IN" sz="4000" b="1" dirty="0" smtClean="0"/>
              <a:t>Action research to improve irrigation operations:</a:t>
            </a:r>
          </a:p>
          <a:p>
            <a:pPr algn="ctr">
              <a:buNone/>
            </a:pPr>
            <a:r>
              <a:rPr lang="en-IN" sz="4000" b="1" dirty="0" smtClean="0"/>
              <a:t> Example from India</a:t>
            </a:r>
          </a:p>
          <a:p>
            <a:pPr algn="ctr">
              <a:buNone/>
            </a:pPr>
            <a:endParaRPr lang="en-IN" sz="2400" i="1" dirty="0" smtClean="0"/>
          </a:p>
          <a:p>
            <a:pPr algn="ctr">
              <a:buNone/>
            </a:pPr>
            <a:endParaRPr lang="en-IN" sz="2400" i="1" dirty="0" smtClean="0"/>
          </a:p>
          <a:p>
            <a:pPr algn="ctr">
              <a:buNone/>
            </a:pPr>
            <a:r>
              <a:rPr lang="en-IN" sz="2400" i="1" dirty="0" smtClean="0"/>
              <a:t>-D.L. Vermilion and J.D. Brewer, Irrigation Specialists, International Irrigation Management Institute, Colombo, Sri Lanka,2006</a:t>
            </a:r>
            <a:endParaRPr lang="en-IN" sz="2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67544" y="1268760"/>
            <a:ext cx="8229600" cy="4525963"/>
          </a:xfrm>
        </p:spPr>
        <p:txBody>
          <a:bodyPr/>
          <a:lstStyle/>
          <a:p>
            <a:pPr>
              <a:buNone/>
            </a:pPr>
            <a:r>
              <a:rPr lang="en-IN" b="1" dirty="0" smtClean="0"/>
              <a:t>THE PALIGANJ DISTRIBUTARY CANAL, SONE COMMAND</a:t>
            </a:r>
            <a:endParaRPr lang="en-IN" dirty="0" smtClean="0"/>
          </a:p>
          <a:p>
            <a:r>
              <a:rPr lang="en-IN" dirty="0" smtClean="0"/>
              <a:t> </a:t>
            </a:r>
            <a:r>
              <a:rPr lang="en-IN" sz="2800" dirty="0" smtClean="0">
                <a:latin typeface="Times New Roman" pitchFamily="18" charset="0"/>
                <a:cs typeface="Times New Roman" pitchFamily="18" charset="0"/>
              </a:rPr>
              <a:t>creation of a farmers' </a:t>
            </a:r>
            <a:r>
              <a:rPr lang="en-IN" sz="2800" dirty="0" err="1" smtClean="0">
                <a:latin typeface="Times New Roman" pitchFamily="18" charset="0"/>
                <a:cs typeface="Times New Roman" pitchFamily="18" charset="0"/>
              </a:rPr>
              <a:t>distributary</a:t>
            </a:r>
            <a:r>
              <a:rPr lang="en-IN" sz="2800" dirty="0" smtClean="0">
                <a:latin typeface="Times New Roman" pitchFamily="18" charset="0"/>
                <a:cs typeface="Times New Roman" pitchFamily="18" charset="0"/>
              </a:rPr>
              <a:t> canal committee </a:t>
            </a:r>
          </a:p>
          <a:p>
            <a:r>
              <a:rPr lang="en-IN" sz="2800" dirty="0" smtClean="0">
                <a:latin typeface="Times New Roman" pitchFamily="18" charset="0"/>
                <a:cs typeface="Times New Roman" pitchFamily="18" charset="0"/>
              </a:rPr>
              <a:t> the introduction of new operational procedures for enhancing equity and management control in the </a:t>
            </a:r>
            <a:r>
              <a:rPr lang="en-IN" sz="2800" dirty="0" err="1" smtClean="0">
                <a:latin typeface="Times New Roman" pitchFamily="18" charset="0"/>
                <a:cs typeface="Times New Roman" pitchFamily="18" charset="0"/>
              </a:rPr>
              <a:t>Paliganj</a:t>
            </a:r>
            <a:r>
              <a:rPr lang="en-IN" sz="2800" dirty="0" smtClean="0">
                <a:latin typeface="Times New Roman" pitchFamily="18" charset="0"/>
                <a:cs typeface="Times New Roman" pitchFamily="18" charset="0"/>
              </a:rPr>
              <a:t> </a:t>
            </a:r>
            <a:r>
              <a:rPr lang="en-IN" sz="2800" dirty="0" err="1" smtClean="0">
                <a:latin typeface="Times New Roman" pitchFamily="18" charset="0"/>
                <a:cs typeface="Times New Roman" pitchFamily="18" charset="0"/>
              </a:rPr>
              <a:t>Distributary</a:t>
            </a:r>
            <a:r>
              <a:rPr lang="en-IN" sz="2800" dirty="0" smtClean="0">
                <a:latin typeface="Times New Roman" pitchFamily="18" charset="0"/>
                <a:cs typeface="Times New Roman" pitchFamily="18" charset="0"/>
              </a:rPr>
              <a:t> Canal of the </a:t>
            </a:r>
            <a:r>
              <a:rPr lang="en-IN" sz="2800" dirty="0" err="1" smtClean="0">
                <a:latin typeface="Times New Roman" pitchFamily="18" charset="0"/>
                <a:cs typeface="Times New Roman" pitchFamily="18" charset="0"/>
              </a:rPr>
              <a:t>Sone</a:t>
            </a:r>
            <a:r>
              <a:rPr lang="en-IN" sz="2800" dirty="0" smtClean="0">
                <a:latin typeface="Times New Roman" pitchFamily="18" charset="0"/>
                <a:cs typeface="Times New Roman" pitchFamily="18" charset="0"/>
              </a:rPr>
              <a:t> Command in Bihar, India. </a:t>
            </a:r>
          </a:p>
          <a:p>
            <a:r>
              <a:rPr lang="en-IN" sz="2800" dirty="0" smtClean="0">
                <a:latin typeface="Times New Roman" pitchFamily="18" charset="0"/>
                <a:cs typeface="Times New Roman" pitchFamily="18" charset="0"/>
              </a:rPr>
              <a:t>Involvement of farmers, agency staff and researchers in problem identification, proposing solutions, implementation and evaluation was essential in achieving results. </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w4367e33.gif"/>
          <p:cNvPicPr>
            <a:picLocks noGrp="1" noChangeAspect="1"/>
          </p:cNvPicPr>
          <p:nvPr>
            <p:ph idx="1"/>
          </p:nvPr>
        </p:nvPicPr>
        <p:blipFill>
          <a:blip r:embed="rId2" cstate="print"/>
          <a:stretch>
            <a:fillRect/>
          </a:stretch>
        </p:blipFill>
        <p:spPr>
          <a:xfrm>
            <a:off x="-612576" y="-459432"/>
            <a:ext cx="9756576" cy="7317432"/>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sz="3000" dirty="0" smtClean="0">
                <a:latin typeface="Times New Roman" pitchFamily="18" charset="0"/>
                <a:cs typeface="Times New Roman" pitchFamily="18" charset="0"/>
              </a:rPr>
              <a:t>Canal officers supply water to each outlet, from where </a:t>
            </a:r>
            <a:r>
              <a:rPr lang="en-US" sz="3000" dirty="0" err="1" smtClean="0">
                <a:latin typeface="Times New Roman" pitchFamily="18" charset="0"/>
                <a:cs typeface="Times New Roman" pitchFamily="18" charset="0"/>
              </a:rPr>
              <a:t>sattadar</a:t>
            </a:r>
            <a:r>
              <a:rPr lang="en-US" sz="3000" dirty="0" smtClean="0">
                <a:latin typeface="Times New Roman" pitchFamily="18" charset="0"/>
                <a:cs typeface="Times New Roman" pitchFamily="18" charset="0"/>
              </a:rPr>
              <a:t>(a farmer) provides water to the farmers on request.</a:t>
            </a:r>
          </a:p>
          <a:p>
            <a:r>
              <a:rPr lang="en-US" sz="3000" dirty="0" smtClean="0">
                <a:latin typeface="Times New Roman" pitchFamily="18" charset="0"/>
                <a:cs typeface="Times New Roman" pitchFamily="18" charset="0"/>
              </a:rPr>
              <a:t>Farmers near the outlet block the water to use as much water as they want.</a:t>
            </a:r>
          </a:p>
          <a:p>
            <a:r>
              <a:rPr lang="en-IN" sz="3000" dirty="0" smtClean="0">
                <a:latin typeface="Times New Roman" pitchFamily="18" charset="0"/>
                <a:cs typeface="Times New Roman" pitchFamily="18" charset="0"/>
              </a:rPr>
              <a:t>The agency tended to assume that all farmers within the command received water and all were assessed water charges, irrespective of whether water was actually delivered.</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251520" y="1340768"/>
            <a:ext cx="8435280" cy="4785395"/>
          </a:xfrm>
        </p:spPr>
        <p:txBody>
          <a:bodyPr/>
          <a:lstStyle/>
          <a:p>
            <a:r>
              <a:rPr lang="en-IN" sz="3000" dirty="0" smtClean="0">
                <a:latin typeface="Times New Roman" pitchFamily="18" charset="0"/>
                <a:cs typeface="Times New Roman" pitchFamily="18" charset="0"/>
              </a:rPr>
              <a:t>The Water and Land Management Institute (WALMI) was created in 1993 to train Bihar State irrigation engineers and others in improved irrigation and land management.</a:t>
            </a:r>
          </a:p>
          <a:p>
            <a:r>
              <a:rPr lang="en-IN" sz="3000" dirty="0" smtClean="0">
                <a:latin typeface="Times New Roman" pitchFamily="18" charset="0"/>
                <a:cs typeface="Times New Roman" pitchFamily="18" charset="0"/>
              </a:rPr>
              <a:t> In 1998, with support from the United States Agency for International Development (US AID), WALMI staff organized an Action Research Programme (ARP) at the </a:t>
            </a:r>
            <a:r>
              <a:rPr lang="en-IN" sz="3000" dirty="0" err="1" smtClean="0">
                <a:latin typeface="Times New Roman" pitchFamily="18" charset="0"/>
                <a:cs typeface="Times New Roman" pitchFamily="18" charset="0"/>
              </a:rPr>
              <a:t>Paliganj</a:t>
            </a:r>
            <a:r>
              <a:rPr lang="en-IN" sz="3000" dirty="0" smtClean="0">
                <a:latin typeface="Times New Roman" pitchFamily="18" charset="0"/>
                <a:cs typeface="Times New Roman" pitchFamily="18" charset="0"/>
              </a:rPr>
              <a:t>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to improve the performance of the canal network so as to improve the productivity and profitability of irrigated agriculture in the area.</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bg1"/>
                </a:solidFill>
              </a:rPr>
              <a:t>Defining the problem</a:t>
            </a:r>
            <a:endParaRPr lang="en-IN" dirty="0">
              <a:solidFill>
                <a:schemeClr val="bg1"/>
              </a:solidFill>
            </a:endParaRPr>
          </a:p>
        </p:txBody>
      </p:sp>
      <p:sp>
        <p:nvSpPr>
          <p:cNvPr id="3" name="Content Placeholder 2"/>
          <p:cNvSpPr>
            <a:spLocks noGrp="1"/>
          </p:cNvSpPr>
          <p:nvPr>
            <p:ph idx="1"/>
          </p:nvPr>
        </p:nvSpPr>
        <p:spPr>
          <a:xfrm>
            <a:off x="179512" y="1340768"/>
            <a:ext cx="8507288" cy="4785395"/>
          </a:xfrm>
        </p:spPr>
        <p:txBody>
          <a:bodyPr/>
          <a:lstStyle/>
          <a:p>
            <a:pPr>
              <a:buNone/>
            </a:pPr>
            <a:r>
              <a:rPr lang="en-IN" sz="3000" dirty="0" smtClean="0">
                <a:latin typeface="Times New Roman" pitchFamily="18" charset="0"/>
                <a:cs typeface="Times New Roman" pitchFamily="18" charset="0"/>
              </a:rPr>
              <a:t>Farmers and the AR team found many water distribution problems, including, among others: </a:t>
            </a:r>
          </a:p>
          <a:p>
            <a:r>
              <a:rPr lang="en-IN" sz="3000" dirty="0" smtClean="0">
                <a:latin typeface="Times New Roman" pitchFamily="18" charset="0"/>
                <a:cs typeface="Times New Roman" pitchFamily="18" charset="0"/>
              </a:rPr>
              <a:t>unreliable supply at the head of the </a:t>
            </a:r>
            <a:r>
              <a:rPr lang="en-IN" sz="3000" dirty="0" err="1" smtClean="0">
                <a:latin typeface="Times New Roman" pitchFamily="18" charset="0"/>
                <a:cs typeface="Times New Roman" pitchFamily="18" charset="0"/>
              </a:rPr>
              <a:t>Paliganj</a:t>
            </a:r>
            <a:r>
              <a:rPr lang="en-IN" sz="3000" dirty="0" smtClean="0">
                <a:latin typeface="Times New Roman" pitchFamily="18" charset="0"/>
                <a:cs typeface="Times New Roman" pitchFamily="18" charset="0"/>
              </a:rPr>
              <a:t> </a:t>
            </a:r>
            <a:r>
              <a:rPr lang="en-IN" sz="3000" dirty="0" err="1" smtClean="0">
                <a:latin typeface="Times New Roman" pitchFamily="18" charset="0"/>
                <a:cs typeface="Times New Roman" pitchFamily="18" charset="0"/>
              </a:rPr>
              <a:t>Distributary</a:t>
            </a:r>
            <a:endParaRPr lang="en-IN" sz="3000" dirty="0" smtClean="0">
              <a:latin typeface="Times New Roman" pitchFamily="18" charset="0"/>
              <a:cs typeface="Times New Roman" pitchFamily="18" charset="0"/>
            </a:endParaRPr>
          </a:p>
          <a:p>
            <a:r>
              <a:rPr lang="en-IN" sz="3000" dirty="0" smtClean="0">
                <a:latin typeface="Times New Roman" pitchFamily="18" charset="0"/>
                <a:cs typeface="Times New Roman" pitchFamily="18" charset="0"/>
              </a:rPr>
              <a:t>unavailability of water when required and excess water when not needed</a:t>
            </a:r>
          </a:p>
          <a:p>
            <a:r>
              <a:rPr lang="en-IN" sz="3000" dirty="0" smtClean="0">
                <a:latin typeface="Times New Roman" pitchFamily="18" charset="0"/>
                <a:cs typeface="Times New Roman" pitchFamily="18" charset="0"/>
              </a:rPr>
              <a:t> poor condition of the canals and structures, including broken and missing regulators</a:t>
            </a:r>
          </a:p>
          <a:p>
            <a:r>
              <a:rPr lang="en-IN" sz="3000" dirty="0" smtClean="0">
                <a:latin typeface="Times New Roman" pitchFamily="18" charset="0"/>
                <a:cs typeface="Times New Roman" pitchFamily="18" charset="0"/>
              </a:rPr>
              <a:t> open cuts in the canal banks to take water</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3000" dirty="0" smtClean="0">
                <a:latin typeface="Times New Roman" pitchFamily="18" charset="0"/>
                <a:cs typeface="Times New Roman" pitchFamily="18" charset="0"/>
              </a:rPr>
              <a:t>failure of agency officers to visit the area</a:t>
            </a:r>
          </a:p>
          <a:p>
            <a:r>
              <a:rPr lang="en-IN" sz="3000" dirty="0" smtClean="0">
                <a:latin typeface="Times New Roman" pitchFamily="18" charset="0"/>
                <a:cs typeface="Times New Roman" pitchFamily="18" charset="0"/>
              </a:rPr>
              <a:t> no channels for communication between farmers and officers</a:t>
            </a:r>
          </a:p>
          <a:p>
            <a:r>
              <a:rPr lang="en-IN" sz="3000" dirty="0" smtClean="0">
                <a:latin typeface="Times New Roman" pitchFamily="18" charset="0"/>
                <a:cs typeface="Times New Roman" pitchFamily="18" charset="0"/>
              </a:rPr>
              <a:t> and lack of a system for inter-village cooperation.</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bg1"/>
                </a:solidFill>
              </a:rPr>
              <a:t>Devising solutions</a:t>
            </a:r>
            <a:endParaRPr lang="en-IN" dirty="0">
              <a:solidFill>
                <a:schemeClr val="bg1"/>
              </a:solidFill>
            </a:endParaRPr>
          </a:p>
        </p:txBody>
      </p:sp>
      <p:sp>
        <p:nvSpPr>
          <p:cNvPr id="3" name="Content Placeholder 2"/>
          <p:cNvSpPr>
            <a:spLocks noGrp="1"/>
          </p:cNvSpPr>
          <p:nvPr>
            <p:ph idx="1"/>
          </p:nvPr>
        </p:nvSpPr>
        <p:spPr/>
        <p:txBody>
          <a:bodyPr/>
          <a:lstStyle/>
          <a:p>
            <a:r>
              <a:rPr lang="en-IN" sz="3000" dirty="0" smtClean="0">
                <a:latin typeface="Times New Roman" pitchFamily="18" charset="0"/>
                <a:cs typeface="Times New Roman" pitchFamily="18" charset="0"/>
              </a:rPr>
              <a:t>formation of a Farmers' Committee which represented 20 villages. Farmers and the AR team identified three problems for priority action:</a:t>
            </a:r>
          </a:p>
          <a:p>
            <a:r>
              <a:rPr lang="en-IN" sz="3000" dirty="0" smtClean="0">
                <a:latin typeface="Times New Roman" pitchFamily="18" charset="0"/>
                <a:cs typeface="Times New Roman" pitchFamily="18" charset="0"/>
              </a:rPr>
              <a:t> 'unattended' operation of the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canal</a:t>
            </a:r>
          </a:p>
          <a:p>
            <a:r>
              <a:rPr lang="en-IN" sz="3000" dirty="0" smtClean="0">
                <a:latin typeface="Times New Roman" pitchFamily="18" charset="0"/>
                <a:cs typeface="Times New Roman" pitchFamily="18" charset="0"/>
              </a:rPr>
              <a:t> lack of farmer involvement in irrigation management</a:t>
            </a:r>
          </a:p>
          <a:p>
            <a:r>
              <a:rPr lang="en-IN" sz="3000" dirty="0" smtClean="0">
                <a:latin typeface="Times New Roman" pitchFamily="18" charset="0"/>
                <a:cs typeface="Times New Roman" pitchFamily="18" charset="0"/>
              </a:rPr>
              <a:t>lack of communication between users and system managers.</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3000" dirty="0" smtClean="0">
                <a:latin typeface="Times New Roman" pitchFamily="18" charset="0"/>
                <a:cs typeface="Times New Roman" pitchFamily="18" charset="0"/>
              </a:rPr>
              <a:t> Farmers' Ad Hoc Canal Operation Committee was formed for handing operation of the system.</a:t>
            </a:r>
          </a:p>
          <a:p>
            <a:r>
              <a:rPr lang="en-IN" sz="3000" dirty="0" smtClean="0">
                <a:latin typeface="Times New Roman" pitchFamily="18" charset="0"/>
                <a:cs typeface="Times New Roman" pitchFamily="18" charset="0"/>
              </a:rPr>
              <a:t> Group 'walk-</a:t>
            </a:r>
            <a:r>
              <a:rPr lang="en-IN" sz="3000" dirty="0" err="1" smtClean="0">
                <a:latin typeface="Times New Roman" pitchFamily="18" charset="0"/>
                <a:cs typeface="Times New Roman" pitchFamily="18" charset="0"/>
              </a:rPr>
              <a:t>throughs</a:t>
            </a:r>
            <a:r>
              <a:rPr lang="en-IN" sz="3000" dirty="0" smtClean="0">
                <a:latin typeface="Times New Roman" pitchFamily="18" charset="0"/>
                <a:cs typeface="Times New Roman" pitchFamily="18" charset="0"/>
              </a:rPr>
              <a:t>' along the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canal were made by Committee members to identify problems with obstructions and unwanted water tapping</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3000" dirty="0" smtClean="0">
                <a:latin typeface="Times New Roman" pitchFamily="18" charset="0"/>
                <a:cs typeface="Times New Roman" pitchFamily="18" charset="0"/>
              </a:rPr>
              <a:t>Committee began implementing new arrangements for patrolling and removal of canal obstructions and tapping, rotational irrigation and maintenance.</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94928"/>
            <a:ext cx="8229600" cy="685800"/>
          </a:xfrm>
        </p:spPr>
        <p:txBody>
          <a:bodyPr/>
          <a:lstStyle/>
          <a:p>
            <a:r>
              <a:rPr lang="en-IN" b="1" dirty="0" smtClean="0">
                <a:solidFill>
                  <a:schemeClr val="bg1"/>
                </a:solidFill>
              </a:rPr>
              <a:t>Implementing innovations in canal operations</a:t>
            </a:r>
            <a:endParaRPr lang="en-IN" dirty="0">
              <a:solidFill>
                <a:schemeClr val="bg1"/>
              </a:solidFill>
            </a:endParaRPr>
          </a:p>
        </p:txBody>
      </p:sp>
      <p:sp>
        <p:nvSpPr>
          <p:cNvPr id="3" name="Content Placeholder 2"/>
          <p:cNvSpPr>
            <a:spLocks noGrp="1"/>
          </p:cNvSpPr>
          <p:nvPr>
            <p:ph idx="1"/>
          </p:nvPr>
        </p:nvSpPr>
        <p:spPr>
          <a:xfrm>
            <a:off x="179512" y="1124744"/>
            <a:ext cx="8507288" cy="4785395"/>
          </a:xfrm>
        </p:spPr>
        <p:txBody>
          <a:bodyPr/>
          <a:lstStyle/>
          <a:p>
            <a:r>
              <a:rPr lang="en-IN" sz="3000" dirty="0" smtClean="0">
                <a:latin typeface="Times New Roman" pitchFamily="18" charset="0"/>
                <a:cs typeface="Times New Roman" pitchFamily="18" charset="0"/>
              </a:rPr>
              <a:t>By early Oct.’99, farmers were removing canal obstructions and informing farmers of a new collective plan for improving operations. </a:t>
            </a:r>
          </a:p>
          <a:p>
            <a:r>
              <a:rPr lang="en-IN" sz="3000" dirty="0" smtClean="0">
                <a:latin typeface="Times New Roman" pitchFamily="18" charset="0"/>
                <a:cs typeface="Times New Roman" pitchFamily="18" charset="0"/>
              </a:rPr>
              <a:t>Water began reaching the tail end for the first time in ten years. </a:t>
            </a:r>
          </a:p>
          <a:p>
            <a:r>
              <a:rPr lang="en-IN" sz="3000" dirty="0" smtClean="0">
                <a:latin typeface="Times New Roman" pitchFamily="18" charset="0"/>
                <a:cs typeface="Times New Roman" pitchFamily="18" charset="0"/>
              </a:rPr>
              <a:t>For the 2000 </a:t>
            </a:r>
            <a:r>
              <a:rPr lang="en-IN" sz="3000" dirty="0" err="1" smtClean="0">
                <a:latin typeface="Times New Roman" pitchFamily="18" charset="0"/>
                <a:cs typeface="Times New Roman" pitchFamily="18" charset="0"/>
              </a:rPr>
              <a:t>kharif</a:t>
            </a:r>
            <a:r>
              <a:rPr lang="en-IN" sz="3000" dirty="0" smtClean="0">
                <a:latin typeface="Times New Roman" pitchFamily="18" charset="0"/>
                <a:cs typeface="Times New Roman" pitchFamily="18" charset="0"/>
              </a:rPr>
              <a:t> season, the Farmers' Committee adopted a simple operations plan developed with the help of the ARP team. </a:t>
            </a:r>
          </a:p>
          <a:p>
            <a:r>
              <a:rPr lang="en-IN" sz="3000" dirty="0" smtClean="0">
                <a:latin typeface="Times New Roman" pitchFamily="18" charset="0"/>
                <a:cs typeface="Times New Roman" pitchFamily="18" charset="0"/>
              </a:rPr>
              <a:t>The plan rotated water among five blocks - head, middle, tail, and </a:t>
            </a:r>
            <a:r>
              <a:rPr lang="en-IN" sz="3000" dirty="0" err="1" smtClean="0">
                <a:latin typeface="Times New Roman" pitchFamily="18" charset="0"/>
                <a:cs typeface="Times New Roman" pitchFamily="18" charset="0"/>
              </a:rPr>
              <a:t>Chandos</a:t>
            </a:r>
            <a:r>
              <a:rPr lang="en-IN" sz="3000" dirty="0" smtClean="0">
                <a:latin typeface="Times New Roman" pitchFamily="18" charset="0"/>
                <a:cs typeface="Times New Roman" pitchFamily="18" charset="0"/>
              </a:rPr>
              <a:t> and </a:t>
            </a:r>
            <a:r>
              <a:rPr lang="en-IN" sz="3000" dirty="0" err="1" smtClean="0">
                <a:latin typeface="Times New Roman" pitchFamily="18" charset="0"/>
                <a:cs typeface="Times New Roman" pitchFamily="18" charset="0"/>
              </a:rPr>
              <a:t>Bharatpura</a:t>
            </a:r>
            <a:r>
              <a:rPr lang="en-IN" sz="3000" dirty="0" smtClean="0">
                <a:latin typeface="Times New Roman" pitchFamily="18" charset="0"/>
                <a:cs typeface="Times New Roman" pitchFamily="18" charset="0"/>
              </a:rPr>
              <a:t> sub-distributaries - within the standard 10 day rotation for the whole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chemeClr val="bg1"/>
                </a:solidFill>
              </a:rPr>
              <a:t>Performance outcome</a:t>
            </a:r>
            <a:endParaRPr lang="en-IN" dirty="0">
              <a:solidFill>
                <a:schemeClr val="bg1"/>
              </a:solidFill>
            </a:endParaRPr>
          </a:p>
        </p:txBody>
      </p:sp>
      <p:sp>
        <p:nvSpPr>
          <p:cNvPr id="3" name="Content Placeholder 2"/>
          <p:cNvSpPr>
            <a:spLocks noGrp="1"/>
          </p:cNvSpPr>
          <p:nvPr>
            <p:ph idx="1"/>
          </p:nvPr>
        </p:nvSpPr>
        <p:spPr/>
        <p:txBody>
          <a:bodyPr/>
          <a:lstStyle/>
          <a:p>
            <a:r>
              <a:rPr lang="en-IN" sz="3000" dirty="0" smtClean="0">
                <a:latin typeface="Times New Roman" pitchFamily="18" charset="0"/>
                <a:cs typeface="Times New Roman" pitchFamily="18" charset="0"/>
              </a:rPr>
              <a:t>Between 1998 and 2003, the equity of </a:t>
            </a:r>
            <a:r>
              <a:rPr lang="en-IN" sz="3000" dirty="0" err="1" smtClean="0">
                <a:latin typeface="Times New Roman" pitchFamily="18" charset="0"/>
                <a:cs typeface="Times New Roman" pitchFamily="18" charset="0"/>
              </a:rPr>
              <a:t>kharif</a:t>
            </a:r>
            <a:r>
              <a:rPr lang="en-IN" sz="3000" dirty="0" smtClean="0">
                <a:latin typeface="Times New Roman" pitchFamily="18" charset="0"/>
                <a:cs typeface="Times New Roman" pitchFamily="18" charset="0"/>
              </a:rPr>
              <a:t> season water distribution among the five blocks of the </a:t>
            </a:r>
            <a:r>
              <a:rPr lang="en-IN" sz="3000" dirty="0" err="1" smtClean="0">
                <a:latin typeface="Times New Roman" pitchFamily="18" charset="0"/>
                <a:cs typeface="Times New Roman" pitchFamily="18" charset="0"/>
              </a:rPr>
              <a:t>Paliganj</a:t>
            </a:r>
            <a:r>
              <a:rPr lang="en-IN" sz="3000" dirty="0" smtClean="0">
                <a:latin typeface="Times New Roman" pitchFamily="18" charset="0"/>
                <a:cs typeface="Times New Roman" pitchFamily="18" charset="0"/>
              </a:rPr>
              <a:t>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improved significantly. </a:t>
            </a:r>
          </a:p>
          <a:p>
            <a:r>
              <a:rPr lang="en-IN" sz="3000" dirty="0" smtClean="0">
                <a:latin typeface="Times New Roman" pitchFamily="18" charset="0"/>
                <a:cs typeface="Times New Roman" pitchFamily="18" charset="0"/>
              </a:rPr>
              <a:t>Tail areas now receive a significantly higher fraction of the water. </a:t>
            </a:r>
          </a:p>
          <a:p>
            <a:r>
              <a:rPr lang="en-IN" sz="3000" dirty="0" smtClean="0">
                <a:latin typeface="Times New Roman" pitchFamily="18" charset="0"/>
                <a:cs typeface="Times New Roman" pitchFamily="18" charset="0"/>
              </a:rPr>
              <a:t>The tail-end section of </a:t>
            </a:r>
            <a:r>
              <a:rPr lang="en-IN" sz="3000" dirty="0" err="1" smtClean="0">
                <a:latin typeface="Times New Roman" pitchFamily="18" charset="0"/>
                <a:cs typeface="Times New Roman" pitchFamily="18" charset="0"/>
              </a:rPr>
              <a:t>Paliganj</a:t>
            </a:r>
            <a:r>
              <a:rPr lang="en-IN" sz="3000" dirty="0" smtClean="0">
                <a:latin typeface="Times New Roman" pitchFamily="18" charset="0"/>
                <a:cs typeface="Times New Roman" pitchFamily="18" charset="0"/>
              </a:rPr>
              <a:t>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Canal serves 30.7% of the irrigable area. Before the action research, this portion of the canal received only 10 to 12% of the water diverted into the canal. </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IN" sz="3000" dirty="0" smtClean="0">
                <a:latin typeface="Times New Roman" pitchFamily="18" charset="0"/>
                <a:cs typeface="Times New Roman" pitchFamily="18" charset="0"/>
              </a:rPr>
              <a:t> Between 2000 and 2003, the area irrigated by the </a:t>
            </a:r>
            <a:r>
              <a:rPr lang="en-IN" sz="3000" dirty="0" err="1" smtClean="0">
                <a:latin typeface="Times New Roman" pitchFamily="18" charset="0"/>
                <a:cs typeface="Times New Roman" pitchFamily="18" charset="0"/>
              </a:rPr>
              <a:t>Paliganj</a:t>
            </a:r>
            <a:r>
              <a:rPr lang="en-IN" sz="3000" dirty="0" smtClean="0">
                <a:latin typeface="Times New Roman" pitchFamily="18" charset="0"/>
                <a:cs typeface="Times New Roman" pitchFamily="18" charset="0"/>
              </a:rPr>
              <a:t> </a:t>
            </a:r>
            <a:r>
              <a:rPr lang="en-IN" sz="3000" dirty="0" err="1" smtClean="0">
                <a:latin typeface="Times New Roman" pitchFamily="18" charset="0"/>
                <a:cs typeface="Times New Roman" pitchFamily="18" charset="0"/>
              </a:rPr>
              <a:t>Distributary</a:t>
            </a:r>
            <a:r>
              <a:rPr lang="en-IN" sz="3000" dirty="0" smtClean="0">
                <a:latin typeface="Times New Roman" pitchFamily="18" charset="0"/>
                <a:cs typeface="Times New Roman" pitchFamily="18" charset="0"/>
              </a:rPr>
              <a:t> Canal during the </a:t>
            </a:r>
            <a:r>
              <a:rPr lang="en-IN" sz="3000" dirty="0" err="1" smtClean="0">
                <a:latin typeface="Times New Roman" pitchFamily="18" charset="0"/>
                <a:cs typeface="Times New Roman" pitchFamily="18" charset="0"/>
              </a:rPr>
              <a:t>kharif</a:t>
            </a:r>
            <a:r>
              <a:rPr lang="en-IN" sz="3000" dirty="0" smtClean="0">
                <a:latin typeface="Times New Roman" pitchFamily="18" charset="0"/>
                <a:cs typeface="Times New Roman" pitchFamily="18" charset="0"/>
              </a:rPr>
              <a:t> season rose from 3,614 ha in 2000 to 4,350 ha in 2003.</a:t>
            </a:r>
            <a:endParaRPr lang="en-IN"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CONCLUSION</a:t>
            </a:r>
            <a:endParaRPr lang="en-IN" b="1" dirty="0">
              <a:solidFill>
                <a:schemeClr val="bg1"/>
              </a:solidFill>
            </a:endParaRPr>
          </a:p>
        </p:txBody>
      </p:sp>
      <p:sp>
        <p:nvSpPr>
          <p:cNvPr id="3" name="Content Placeholder 2"/>
          <p:cNvSpPr>
            <a:spLocks noGrp="1"/>
          </p:cNvSpPr>
          <p:nvPr>
            <p:ph idx="1"/>
          </p:nvPr>
        </p:nvSpPr>
        <p:spPr/>
        <p:txBody>
          <a:bodyPr/>
          <a:lstStyle/>
          <a:p>
            <a:r>
              <a:rPr lang="en-IN" sz="2800" dirty="0" smtClean="0">
                <a:latin typeface="Times New Roman" pitchFamily="18" charset="0"/>
                <a:cs typeface="Times New Roman" pitchFamily="18" charset="0"/>
              </a:rPr>
              <a:t>action research can be particularly useful in community development, agricultural research and extension.</a:t>
            </a:r>
          </a:p>
          <a:p>
            <a:r>
              <a:rPr lang="en-IN" sz="2800" dirty="0" smtClean="0">
                <a:latin typeface="Times New Roman" pitchFamily="18" charset="0"/>
                <a:cs typeface="Times New Roman" pitchFamily="18" charset="0"/>
              </a:rPr>
              <a:t>One of the key points is that “promoting” change requires very close attention to the specific rural context and that action research is a very good means of working in such conditions, especially where it is difficult to know where to start because much is unknown. </a:t>
            </a:r>
          </a:p>
          <a:p>
            <a:r>
              <a:rPr lang="en-IN" sz="2800" dirty="0" smtClean="0">
                <a:latin typeface="Times New Roman" pitchFamily="18" charset="0"/>
                <a:cs typeface="Times New Roman" pitchFamily="18" charset="0"/>
              </a:rPr>
              <a:t>Action research is one way to avoid being paralysed by lack </a:t>
            </a:r>
            <a:r>
              <a:rPr lang="en-IN" sz="2800" smtClean="0">
                <a:latin typeface="Times New Roman" pitchFamily="18" charset="0"/>
                <a:cs typeface="Times New Roman" pitchFamily="18" charset="0"/>
              </a:rPr>
              <a:t>of detailed understanding</a:t>
            </a:r>
            <a:r>
              <a:rPr lang="en-IN" sz="2800" dirty="0" smtClean="0">
                <a:latin typeface="Times New Roman" pitchFamily="18" charset="0"/>
                <a:cs typeface="Times New Roman" pitchFamily="18" charset="0"/>
              </a:rPr>
              <a:t>.</a:t>
            </a:r>
            <a:endParaRPr lang="en-IN"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hristmas_design">
      <a:majorFont>
        <a:latin typeface="Calibri"/>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默认设计模板_2">
  <a:themeElements>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_2">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_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_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_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_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_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_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_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_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_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_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_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_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Theme2</Template>
  <TotalTime>584</TotalTime>
  <Words>2150</Words>
  <Application>Microsoft Office PowerPoint</Application>
  <PresentationFormat>On-screen Show (4:3)</PresentationFormat>
  <Paragraphs>248</Paragraphs>
  <Slides>68</Slides>
  <Notes>7</Notes>
  <HiddenSlides>0</HiddenSlides>
  <MMClips>0</MMClips>
  <ScaleCrop>false</ScaleCrop>
  <HeadingPairs>
    <vt:vector size="4" baseType="variant">
      <vt:variant>
        <vt:lpstr>Theme</vt:lpstr>
      </vt:variant>
      <vt:variant>
        <vt:i4>2</vt:i4>
      </vt:variant>
      <vt:variant>
        <vt:lpstr>Slide Titles</vt:lpstr>
      </vt:variant>
      <vt:variant>
        <vt:i4>68</vt:i4>
      </vt:variant>
    </vt:vector>
  </HeadingPairs>
  <TitlesOfParts>
    <vt:vector size="70" baseType="lpstr">
      <vt:lpstr>Theme2</vt:lpstr>
      <vt:lpstr>默认设计模板_2</vt:lpstr>
      <vt:lpstr>ACTION RESEARCH IN SOCIAL SCIENCES</vt:lpstr>
      <vt:lpstr>Objectives Of The Seminar</vt:lpstr>
      <vt:lpstr>What is  Action Research?</vt:lpstr>
      <vt:lpstr>According to experts . . .</vt:lpstr>
      <vt:lpstr>Slide 5</vt:lpstr>
      <vt:lpstr>Slide 6</vt:lpstr>
      <vt:lpstr>Slide 7</vt:lpstr>
      <vt:lpstr>Slide 8</vt:lpstr>
      <vt:lpstr>Slide 9</vt:lpstr>
      <vt:lpstr>ACTION RESEARCH  :   RETROSPECT </vt:lpstr>
      <vt:lpstr>Slide 11</vt:lpstr>
      <vt:lpstr>What  were the problems  which impelled the originators of  action research?</vt:lpstr>
      <vt:lpstr>Slide 13</vt:lpstr>
      <vt:lpstr>Slide 14</vt:lpstr>
      <vt:lpstr>THE DEVELOPMENT OF ACTION RESEARCH </vt:lpstr>
      <vt:lpstr>Slide 16</vt:lpstr>
      <vt:lpstr>Definition</vt:lpstr>
      <vt:lpstr>   Action research is used in real situations, rather than in contrived, experimental studies, since its primary focus is on solving real problems.    It can, however, be used by social scientists for preliminary or pilot research, especially when the situation is too ambiguous to frame a precise research question.    Mostly, though, in accordance with its principles, it is chosen when circumstances require flexibility, the involvement of the people in the research, or change must take place quickly or holistically.    </vt:lpstr>
      <vt:lpstr>Slide 19</vt:lpstr>
      <vt:lpstr>Characteristics of action research</vt:lpstr>
      <vt:lpstr>Slide 21</vt:lpstr>
      <vt:lpstr>Slide 22</vt:lpstr>
      <vt:lpstr>Major Theories </vt:lpstr>
      <vt:lpstr>Slide 24</vt:lpstr>
      <vt:lpstr>Slide 25</vt:lpstr>
      <vt:lpstr>Slide 26</vt:lpstr>
      <vt:lpstr>Slide 27</vt:lpstr>
      <vt:lpstr>ACTION  RESEARCH  TOOLS </vt:lpstr>
      <vt:lpstr>Role of the Action Researcher </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Strategies For Group/Self Evaluation</vt:lpstr>
      <vt:lpstr>Ethical Considerations </vt:lpstr>
      <vt:lpstr>Slide 44</vt:lpstr>
      <vt:lpstr>AR vs. PAR</vt:lpstr>
      <vt:lpstr>Slide 46</vt:lpstr>
      <vt:lpstr>Benefits</vt:lpstr>
      <vt:lpstr>Criticisms</vt:lpstr>
      <vt:lpstr>Slide 49</vt:lpstr>
      <vt:lpstr>Slide 50</vt:lpstr>
      <vt:lpstr>Slide 51</vt:lpstr>
      <vt:lpstr>Slide 52</vt:lpstr>
      <vt:lpstr>Slide 53</vt:lpstr>
      <vt:lpstr>Slide 54</vt:lpstr>
      <vt:lpstr>Slide 55</vt:lpstr>
      <vt:lpstr>Slide 56</vt:lpstr>
      <vt:lpstr>Slide 57</vt:lpstr>
      <vt:lpstr>Slide 58</vt:lpstr>
      <vt:lpstr>Slide 59</vt:lpstr>
      <vt:lpstr>Defining the problem</vt:lpstr>
      <vt:lpstr>Slide 61</vt:lpstr>
      <vt:lpstr>Devising solutions</vt:lpstr>
      <vt:lpstr>Slide 63</vt:lpstr>
      <vt:lpstr>Slide 64</vt:lpstr>
      <vt:lpstr>Implementing innovations in canal operations</vt:lpstr>
      <vt:lpstr>Performance outcome</vt:lpstr>
      <vt:lpstr>Slide 67</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dc:creator>
  <cp:lastModifiedBy>lenovo</cp:lastModifiedBy>
  <cp:revision>67</cp:revision>
  <dcterms:created xsi:type="dcterms:W3CDTF">2016-05-08T16:19:13Z</dcterms:created>
  <dcterms:modified xsi:type="dcterms:W3CDTF">2016-05-14T00:57:41Z</dcterms:modified>
</cp:coreProperties>
</file>