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58"/>
  </p:notesMasterIdLst>
  <p:sldIdLst>
    <p:sldId id="396" r:id="rId3"/>
    <p:sldId id="256" r:id="rId4"/>
    <p:sldId id="257" r:id="rId5"/>
    <p:sldId id="427" r:id="rId6"/>
    <p:sldId id="422" r:id="rId7"/>
    <p:sldId id="423" r:id="rId8"/>
    <p:sldId id="424" r:id="rId9"/>
    <p:sldId id="425" r:id="rId10"/>
    <p:sldId id="426" r:id="rId11"/>
    <p:sldId id="416" r:id="rId12"/>
    <p:sldId id="265" r:id="rId13"/>
    <p:sldId id="267" r:id="rId14"/>
    <p:sldId id="321" r:id="rId15"/>
    <p:sldId id="268" r:id="rId16"/>
    <p:sldId id="269" r:id="rId17"/>
    <p:sldId id="270" r:id="rId18"/>
    <p:sldId id="332" r:id="rId19"/>
    <p:sldId id="333" r:id="rId20"/>
    <p:sldId id="334" r:id="rId21"/>
    <p:sldId id="335" r:id="rId22"/>
    <p:sldId id="336" r:id="rId23"/>
    <p:sldId id="337" r:id="rId24"/>
    <p:sldId id="338" r:id="rId25"/>
    <p:sldId id="339" r:id="rId26"/>
    <p:sldId id="340" r:id="rId27"/>
    <p:sldId id="341" r:id="rId28"/>
    <p:sldId id="317" r:id="rId29"/>
    <p:sldId id="318" r:id="rId30"/>
    <p:sldId id="319" r:id="rId31"/>
    <p:sldId id="320" r:id="rId32"/>
    <p:sldId id="306" r:id="rId33"/>
    <p:sldId id="307" r:id="rId34"/>
    <p:sldId id="308" r:id="rId35"/>
    <p:sldId id="309" r:id="rId36"/>
    <p:sldId id="310" r:id="rId37"/>
    <p:sldId id="311" r:id="rId38"/>
    <p:sldId id="328" r:id="rId39"/>
    <p:sldId id="354" r:id="rId40"/>
    <p:sldId id="355" r:id="rId41"/>
    <p:sldId id="356" r:id="rId42"/>
    <p:sldId id="357" r:id="rId43"/>
    <p:sldId id="358" r:id="rId44"/>
    <p:sldId id="359" r:id="rId45"/>
    <p:sldId id="361" r:id="rId46"/>
    <p:sldId id="397" r:id="rId47"/>
    <p:sldId id="398" r:id="rId48"/>
    <p:sldId id="399" r:id="rId49"/>
    <p:sldId id="400" r:id="rId50"/>
    <p:sldId id="417" r:id="rId51"/>
    <p:sldId id="418" r:id="rId52"/>
    <p:sldId id="419" r:id="rId53"/>
    <p:sldId id="420" r:id="rId54"/>
    <p:sldId id="421" r:id="rId55"/>
    <p:sldId id="429" r:id="rId56"/>
    <p:sldId id="407" r:id="rId5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A0000"/>
    <a:srgbClr val="FF0000"/>
    <a:srgbClr val="FF0066"/>
    <a:srgbClr val="FF33CC"/>
    <a:srgbClr val="0000FF"/>
    <a:srgbClr val="71FF71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93CF47-0D12-4246-9BB9-46235146DA72}" type="datetimeFigureOut">
              <a:rPr lang="en-IN" smtClean="0"/>
              <a:t>18-06-2016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FAC091-FB36-4EE6-B734-6AACCF0A8A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04136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6F9A6D-DFA4-420D-B0DD-1C1CFC16682C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FAC091-FB36-4EE6-B734-6AACCF0A8A32}" type="slidenum">
              <a:rPr lang="en-IN" smtClean="0"/>
              <a:t>54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588833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C0EBAA-5CFF-46A2-9507-0373CA93C7E1}" type="datetimeFigureOut">
              <a:rPr lang="en-US" smtClean="0"/>
              <a:pPr/>
              <a:t>6/18/2016</a:t>
            </a:fld>
            <a:endParaRPr lang="en-IN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DC4F8D-A2C1-4B91-99E6-E59011613149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C0EBAA-5CFF-46A2-9507-0373CA93C7E1}" type="datetimeFigureOut">
              <a:rPr lang="en-US" smtClean="0"/>
              <a:pPr/>
              <a:t>6/18/2016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DC4F8D-A2C1-4B91-99E6-E59011613149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C0EBAA-5CFF-46A2-9507-0373CA93C7E1}" type="datetimeFigureOut">
              <a:rPr lang="en-US" smtClean="0"/>
              <a:pPr/>
              <a:t>6/18/2016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DC4F8D-A2C1-4B91-99E6-E59011613149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0EBAA-5CFF-46A2-9507-0373CA93C7E1}" type="datetimeFigureOut">
              <a:rPr lang="en-US" smtClean="0"/>
              <a:pPr/>
              <a:t>6/18/2016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C4F8D-A2C1-4B91-99E6-E59011613149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732268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0EBAA-5CFF-46A2-9507-0373CA93C7E1}" type="datetimeFigureOut">
              <a:rPr lang="en-US" smtClean="0"/>
              <a:pPr/>
              <a:t>6/18/2016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C4F8D-A2C1-4B91-99E6-E59011613149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019776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0EBAA-5CFF-46A2-9507-0373CA93C7E1}" type="datetimeFigureOut">
              <a:rPr lang="en-US" smtClean="0"/>
              <a:pPr/>
              <a:t>6/18/2016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C4F8D-A2C1-4B91-99E6-E59011613149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4653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0EBAA-5CFF-46A2-9507-0373CA93C7E1}" type="datetimeFigureOut">
              <a:rPr lang="en-US" smtClean="0"/>
              <a:pPr/>
              <a:t>6/18/2016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C4F8D-A2C1-4B91-99E6-E59011613149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9789703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0EBAA-5CFF-46A2-9507-0373CA93C7E1}" type="datetimeFigureOut">
              <a:rPr lang="en-US" smtClean="0"/>
              <a:pPr/>
              <a:t>6/18/2016</a:t>
            </a:fld>
            <a:endParaRPr lang="en-I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C4F8D-A2C1-4B91-99E6-E59011613149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807992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0EBAA-5CFF-46A2-9507-0373CA93C7E1}" type="datetimeFigureOut">
              <a:rPr lang="en-US" smtClean="0"/>
              <a:pPr/>
              <a:t>6/18/2016</a:t>
            </a:fld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C4F8D-A2C1-4B91-99E6-E59011613149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935441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0EBAA-5CFF-46A2-9507-0373CA93C7E1}" type="datetimeFigureOut">
              <a:rPr lang="en-US" smtClean="0"/>
              <a:pPr/>
              <a:t>6/18/2016</a:t>
            </a:fld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C4F8D-A2C1-4B91-99E6-E59011613149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68292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0EBAA-5CFF-46A2-9507-0373CA93C7E1}" type="datetimeFigureOut">
              <a:rPr lang="en-US" smtClean="0"/>
              <a:pPr/>
              <a:t>6/18/2016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C4F8D-A2C1-4B91-99E6-E59011613149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14140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C0EBAA-5CFF-46A2-9507-0373CA93C7E1}" type="datetimeFigureOut">
              <a:rPr lang="en-US" smtClean="0"/>
              <a:pPr/>
              <a:t>6/18/2016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DC4F8D-A2C1-4B91-99E6-E59011613149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0EBAA-5CFF-46A2-9507-0373CA93C7E1}" type="datetimeFigureOut">
              <a:rPr lang="en-US" smtClean="0"/>
              <a:pPr/>
              <a:t>6/18/2016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C4F8D-A2C1-4B91-99E6-E59011613149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966745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0EBAA-5CFF-46A2-9507-0373CA93C7E1}" type="datetimeFigureOut">
              <a:rPr lang="en-US" smtClean="0"/>
              <a:pPr/>
              <a:t>6/18/2016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C4F8D-A2C1-4B91-99E6-E59011613149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029318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0EBAA-5CFF-46A2-9507-0373CA93C7E1}" type="datetimeFigureOut">
              <a:rPr lang="en-US" smtClean="0"/>
              <a:pPr/>
              <a:t>6/18/2016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C4F8D-A2C1-4B91-99E6-E59011613149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85436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C0EBAA-5CFF-46A2-9507-0373CA93C7E1}" type="datetimeFigureOut">
              <a:rPr lang="en-US" smtClean="0"/>
              <a:pPr/>
              <a:t>6/18/2016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DC4F8D-A2C1-4B91-99E6-E59011613149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C0EBAA-5CFF-46A2-9507-0373CA93C7E1}" type="datetimeFigureOut">
              <a:rPr lang="en-US" smtClean="0"/>
              <a:pPr/>
              <a:t>6/18/2016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DC4F8D-A2C1-4B91-99E6-E59011613149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C0EBAA-5CFF-46A2-9507-0373CA93C7E1}" type="datetimeFigureOut">
              <a:rPr lang="en-US" smtClean="0"/>
              <a:pPr/>
              <a:t>6/18/2016</a:t>
            </a:fld>
            <a:endParaRPr lang="en-I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DC4F8D-A2C1-4B91-99E6-E59011613149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C0EBAA-5CFF-46A2-9507-0373CA93C7E1}" type="datetimeFigureOut">
              <a:rPr lang="en-US" smtClean="0"/>
              <a:pPr/>
              <a:t>6/18/2016</a:t>
            </a:fld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DC4F8D-A2C1-4B91-99E6-E59011613149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C0EBAA-5CFF-46A2-9507-0373CA93C7E1}" type="datetimeFigureOut">
              <a:rPr lang="en-US" smtClean="0"/>
              <a:pPr/>
              <a:t>6/18/2016</a:t>
            </a:fld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DC4F8D-A2C1-4B91-99E6-E59011613149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C0EBAA-5CFF-46A2-9507-0373CA93C7E1}" type="datetimeFigureOut">
              <a:rPr lang="en-US" smtClean="0"/>
              <a:pPr/>
              <a:t>6/18/2016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DC4F8D-A2C1-4B91-99E6-E59011613149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C0EBAA-5CFF-46A2-9507-0373CA93C7E1}" type="datetimeFigureOut">
              <a:rPr lang="en-US" smtClean="0"/>
              <a:pPr/>
              <a:t>6/18/2016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DC4F8D-A2C1-4B91-99E6-E59011613149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AC0EBAA-5CFF-46A2-9507-0373CA93C7E1}" type="datetimeFigureOut">
              <a:rPr lang="en-US" smtClean="0"/>
              <a:pPr/>
              <a:t>6/18/2016</a:t>
            </a:fld>
            <a:endParaRPr lang="en-IN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IN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9BDC4F8D-A2C1-4B91-99E6-E59011613149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C0EBAA-5CFF-46A2-9507-0373CA93C7E1}" type="datetimeFigureOut">
              <a:rPr lang="en-US" smtClean="0"/>
              <a:pPr/>
              <a:t>6/18/2016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DC4F8D-A2C1-4B91-99E6-E59011613149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91179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File:Bartlett_-_Extension_Meeting_-_Laos(2006).jp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578" name="Picture 2" descr="F:\laxmi\rcipp-1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Vertical Scroll 5"/>
          <p:cNvSpPr/>
          <p:nvPr/>
        </p:nvSpPr>
        <p:spPr>
          <a:xfrm rot="20787173">
            <a:off x="1588198" y="1016249"/>
            <a:ext cx="5158974" cy="4647693"/>
          </a:xfrm>
          <a:prstGeom prst="verticalScroll">
            <a:avLst>
              <a:gd name="adj" fmla="val 1793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urlz MT" pitchFamily="82" charset="0"/>
              </a:rPr>
              <a:t>Welcome to 2</a:t>
            </a:r>
            <a:r>
              <a:rPr lang="en-GB" sz="5400" b="1" cap="all" baseline="30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urlz MT" pitchFamily="82" charset="0"/>
              </a:rPr>
              <a:t>nd</a:t>
            </a:r>
            <a:r>
              <a:rPr lang="en-GB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urlz MT" pitchFamily="82" charset="0"/>
              </a:rPr>
              <a:t>  seminar</a:t>
            </a:r>
            <a:endParaRPr lang="en-US" sz="5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urlz MT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01328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29335" y="386080"/>
            <a:ext cx="8064896" cy="7386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Objectives</a:t>
            </a:r>
            <a:endParaRPr lang="en-IN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75583" y="1556792"/>
            <a:ext cx="8118648" cy="37856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just" fontAlgn="base">
              <a:buFont typeface="Wingdings" pitchFamily="2" charset="2"/>
              <a:buChar char="Ø"/>
            </a:pP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 know the concept of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private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Extension</a:t>
            </a:r>
          </a:p>
          <a:p>
            <a:pPr lvl="0" algn="just" fontAlgn="base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 fontAlgn="base">
              <a:buFont typeface="Wingdings" pitchFamily="2" charset="2"/>
              <a:buChar char="Ø"/>
            </a:pPr>
            <a:r>
              <a:rPr lang="en-US" sz="24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To know the important private extension service providers in </a:t>
            </a:r>
            <a:r>
              <a:rPr lang="en-US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India</a:t>
            </a:r>
          </a:p>
          <a:p>
            <a:pPr lvl="0" algn="just" fontAlgn="base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 fontAlgn="base">
              <a:buFont typeface="Wingdings" pitchFamily="2" charset="2"/>
              <a:buChar char="Ø"/>
            </a:pPr>
            <a:r>
              <a:rPr lang="en-US" sz="24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To understand the private extension approaches which could be tried in </a:t>
            </a:r>
            <a:r>
              <a:rPr lang="en-US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India</a:t>
            </a:r>
          </a:p>
          <a:p>
            <a:pPr marL="342900" lvl="0" indent="-342900" algn="just" fontAlgn="base">
              <a:buFont typeface="Wingdings" pitchFamily="2" charset="2"/>
              <a:buChar char="Ø"/>
            </a:pPr>
            <a:endParaRPr lang="en-US" sz="24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 fontAlgn="base">
              <a:buFont typeface="Wingdings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To review the case studies related to private 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extension</a:t>
            </a:r>
          </a:p>
          <a:p>
            <a:pPr marL="342900" lvl="0" indent="-342900" algn="just" fontAlgn="base">
              <a:buFont typeface="Wingdings" pitchFamily="2" charset="2"/>
              <a:buChar char="Ø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6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99592" y="20327"/>
            <a:ext cx="8172400" cy="507831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IN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Calligraphy" pitchFamily="66" charset="0"/>
                <a:cs typeface="Times New Roman" pitchFamily="18" charset="0"/>
              </a:rPr>
              <a:t>Concept of Private Extension</a:t>
            </a:r>
            <a:endParaRPr lang="en-IN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It involves personnel in the private sector that </a:t>
            </a:r>
            <a:r>
              <a:rPr lang="en-IN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delivers advisory services 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in the area of agriculture and is seen as an </a:t>
            </a:r>
            <a:r>
              <a:rPr lang="en-IN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alternative to public extension</a:t>
            </a:r>
          </a:p>
          <a:p>
            <a:pPr algn="just">
              <a:lnSpc>
                <a:spcPct val="150000"/>
              </a:lnSpc>
            </a:pP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“Services rendered in the area of agriculture and allied aspects by extension personnel </a:t>
            </a:r>
            <a:r>
              <a:rPr lang="en-IN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working in private agencies or organizations 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for which farmers are expected to pay a fee  and it can be viewed </a:t>
            </a:r>
            <a:r>
              <a:rPr lang="en-IN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as supplementary or alternative to public extension services”</a:t>
            </a:r>
            <a:endParaRPr lang="en-IN" sz="24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355976" y="5733256"/>
            <a:ext cx="41729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IN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Saravanan</a:t>
            </a:r>
            <a:r>
              <a:rPr lang="en-IN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IN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Shivalinge</a:t>
            </a:r>
            <a:r>
              <a:rPr lang="en-IN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Gowda</a:t>
            </a:r>
            <a:r>
              <a:rPr lang="en-IN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(1999)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1538" y="840916"/>
            <a:ext cx="8072462" cy="5078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lvl="1" algn="just">
              <a:lnSpc>
                <a:spcPct val="150000"/>
              </a:lnSpc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The most important reasons behind the issue of privatization of extension system are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71538" y="71414"/>
            <a:ext cx="8072462" cy="830997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Reasons Behind the Privatization Issue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3956131"/>
              </p:ext>
            </p:extLst>
          </p:nvPr>
        </p:nvGraphicFramePr>
        <p:xfrm>
          <a:off x="1071538" y="1370420"/>
          <a:ext cx="8072462" cy="53709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82225"/>
                <a:gridCol w="220159"/>
                <a:gridCol w="4770078"/>
              </a:tblGrid>
              <a:tr h="109611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IN" b="1" dirty="0" smtClean="0">
                          <a:latin typeface="Times New Roman" pitchFamily="18" charset="0"/>
                          <a:cs typeface="Times New Roman" pitchFamily="18" charset="0"/>
                        </a:rPr>
                        <a:t>To reduce financial burden on government</a:t>
                      </a:r>
                      <a:endParaRPr lang="en-IN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IN" dirty="0" smtClean="0"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lang="en-IN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IN" dirty="0" smtClean="0">
                          <a:latin typeface="Times New Roman" pitchFamily="18" charset="0"/>
                          <a:cs typeface="Times New Roman" pitchFamily="18" charset="0"/>
                        </a:rPr>
                        <a:t>Declining trend in government</a:t>
                      </a:r>
                      <a:r>
                        <a:rPr lang="en-IN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expenditure for extension</a:t>
                      </a:r>
                      <a:endParaRPr lang="en-IN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75377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IN" b="1" dirty="0" smtClean="0">
                          <a:latin typeface="Times New Roman" pitchFamily="18" charset="0"/>
                          <a:cs typeface="Times New Roman" pitchFamily="18" charset="0"/>
                        </a:rPr>
                        <a:t>Disappointing performance of public extension service</a:t>
                      </a:r>
                      <a:endParaRPr lang="en-IN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IN" dirty="0" smtClean="0"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lang="en-IN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IN" dirty="0" smtClean="0">
                          <a:latin typeface="Times New Roman" pitchFamily="18" charset="0"/>
                          <a:cs typeface="Times New Roman" pitchFamily="18" charset="0"/>
                        </a:rPr>
                        <a:t>Ineffective</a:t>
                      </a:r>
                      <a:r>
                        <a:rPr lang="en-IN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extension work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IN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Non viable transfer of technologies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IN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Unmatching with farmers needs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IN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Bureaucratic nature of extension  workers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IN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No accountability to farmer</a:t>
                      </a:r>
                      <a:endParaRPr lang="en-IN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76727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IN" b="1" dirty="0" smtClean="0">
                          <a:latin typeface="Times New Roman" pitchFamily="18" charset="0"/>
                          <a:cs typeface="Times New Roman" pitchFamily="18" charset="0"/>
                        </a:rPr>
                        <a:t>Low coverage of public extension system</a:t>
                      </a:r>
                      <a:endParaRPr lang="en-IN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IN" dirty="0" smtClean="0"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lang="en-IN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IN" dirty="0" smtClean="0">
                          <a:latin typeface="Times New Roman" pitchFamily="18" charset="0"/>
                          <a:cs typeface="Times New Roman" pitchFamily="18" charset="0"/>
                        </a:rPr>
                        <a:t>In terms of both time and services</a:t>
                      </a:r>
                      <a:endParaRPr lang="en-IN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75377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IN" b="1" dirty="0" smtClean="0">
                          <a:latin typeface="Times New Roman" pitchFamily="18" charset="0"/>
                          <a:cs typeface="Times New Roman" pitchFamily="18" charset="0"/>
                        </a:rPr>
                        <a:t>Wide extension worker : farmer ratio</a:t>
                      </a:r>
                      <a:r>
                        <a:rPr lang="en-IN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in India</a:t>
                      </a:r>
                      <a:endParaRPr lang="en-IN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IN" dirty="0" smtClean="0"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lang="en-IN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IN" dirty="0" smtClean="0">
                          <a:latin typeface="Times New Roman" pitchFamily="18" charset="0"/>
                          <a:cs typeface="Times New Roman" pitchFamily="18" charset="0"/>
                        </a:rPr>
                        <a:t>1:1000 extension worker to farmer ratio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IN" dirty="0" smtClean="0">
                          <a:latin typeface="Times New Roman" pitchFamily="18" charset="0"/>
                          <a:cs typeface="Times New Roman" pitchFamily="18" charset="0"/>
                        </a:rPr>
                        <a:t>25 percent of extension workers -  administrators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IN" dirty="0" smtClean="0">
                          <a:latin typeface="Times New Roman" pitchFamily="18" charset="0"/>
                          <a:cs typeface="Times New Roman" pitchFamily="18" charset="0"/>
                        </a:rPr>
                        <a:t>An extension worker attends office for about 250days in a year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IN" dirty="0" smtClean="0">
                          <a:latin typeface="Times New Roman" pitchFamily="18" charset="0"/>
                          <a:cs typeface="Times New Roman" pitchFamily="18" charset="0"/>
                        </a:rPr>
                        <a:t>50 percent time goes for administrative work</a:t>
                      </a:r>
                      <a:endParaRPr lang="en-IN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942779"/>
              </p:ext>
            </p:extLst>
          </p:nvPr>
        </p:nvGraphicFramePr>
        <p:xfrm>
          <a:off x="1043608" y="116632"/>
          <a:ext cx="7992889" cy="50077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93134"/>
                <a:gridCol w="293317"/>
                <a:gridCol w="4106438"/>
              </a:tblGrid>
              <a:tr h="250388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IN" b="1" dirty="0" smtClean="0">
                          <a:latin typeface="Times New Roman" pitchFamily="18" charset="0"/>
                          <a:cs typeface="Times New Roman" pitchFamily="18" charset="0"/>
                        </a:rPr>
                        <a:t>Commercialization of agriculture </a:t>
                      </a:r>
                      <a:endParaRPr lang="en-IN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IN" dirty="0" smtClean="0"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lang="en-IN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IN" dirty="0" smtClean="0">
                          <a:latin typeface="Times New Roman" pitchFamily="18" charset="0"/>
                          <a:cs typeface="Times New Roman" pitchFamily="18" charset="0"/>
                        </a:rPr>
                        <a:t>Shifting of agriculture from subsistence to commercialised agribusiness</a:t>
                      </a:r>
                    </a:p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IN" dirty="0" smtClean="0">
                          <a:latin typeface="Times New Roman" pitchFamily="18" charset="0"/>
                          <a:cs typeface="Times New Roman" pitchFamily="18" charset="0"/>
                        </a:rPr>
                        <a:t>Globalisation and liberalization era demand</a:t>
                      </a:r>
                      <a:r>
                        <a:rPr lang="en-IN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IN" dirty="0" smtClean="0">
                          <a:latin typeface="Times New Roman" pitchFamily="18" charset="0"/>
                          <a:cs typeface="Times New Roman" pitchFamily="18" charset="0"/>
                        </a:rPr>
                        <a:t>for effective alternative extension approach</a:t>
                      </a:r>
                      <a:endParaRPr lang="en-IN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50388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IN" b="1" dirty="0" smtClean="0">
                          <a:latin typeface="Times New Roman" pitchFamily="18" charset="0"/>
                          <a:cs typeface="Times New Roman" pitchFamily="18" charset="0"/>
                        </a:rPr>
                        <a:t>To reduce</a:t>
                      </a:r>
                      <a:r>
                        <a:rPr lang="en-IN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marketing problems</a:t>
                      </a:r>
                      <a:endParaRPr lang="en-IN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IN" dirty="0" smtClean="0"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lang="en-IN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IN" dirty="0" smtClean="0">
                          <a:latin typeface="Times New Roman" pitchFamily="18" charset="0"/>
                          <a:cs typeface="Times New Roman" pitchFamily="18" charset="0"/>
                        </a:rPr>
                        <a:t>Farmers are facing lot of marketing problems</a:t>
                      </a:r>
                    </a:p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IN" dirty="0" smtClean="0">
                          <a:latin typeface="Times New Roman" pitchFamily="18" charset="0"/>
                          <a:cs typeface="Times New Roman" pitchFamily="18" charset="0"/>
                        </a:rPr>
                        <a:t>Specialised nature of agriculture demands quick</a:t>
                      </a:r>
                      <a:r>
                        <a:rPr lang="en-IN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and technically sound marketing information  </a:t>
                      </a:r>
                      <a:endParaRPr lang="en-IN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1538" y="174114"/>
            <a:ext cx="7892950" cy="60631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IN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Assumptions Behind Private Extension</a:t>
            </a:r>
          </a:p>
          <a:p>
            <a:pPr algn="just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IN" sz="22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Generates new income, extension become economic input</a:t>
            </a:r>
          </a:p>
          <a:p>
            <a:pPr algn="just"/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IN" sz="220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Provides Demand-Driven Service</a:t>
            </a:r>
          </a:p>
          <a:p>
            <a:pPr algn="just"/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IN" sz="22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Increases the voice of farmers in the extension service</a:t>
            </a:r>
          </a:p>
          <a:p>
            <a:pPr algn="just"/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• More cost effective with efficient and quality service</a:t>
            </a:r>
            <a:endParaRPr lang="en-IN" sz="2200" dirty="0" smtClean="0">
              <a:solidFill>
                <a:srgbClr val="FF33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• Extension personnel become more client accountable</a:t>
            </a:r>
          </a:p>
          <a:p>
            <a:pPr algn="just"/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IN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Increases staff professionalism</a:t>
            </a:r>
          </a:p>
          <a:p>
            <a:pPr algn="just"/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• Clients (farmers) are more committed to the service</a:t>
            </a:r>
          </a:p>
          <a:p>
            <a:pPr algn="just"/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• Don’t concentrate on food grain production</a:t>
            </a:r>
          </a:p>
          <a:p>
            <a:pPr algn="just"/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1538" y="71414"/>
            <a:ext cx="7858180" cy="5155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IN" sz="2000" b="1" dirty="0" smtClean="0">
                <a:latin typeface="Lucida Calligraphy" pitchFamily="66" charset="0"/>
              </a:rPr>
              <a:t>Expected Elements in the Private Extension System</a:t>
            </a:r>
            <a:endParaRPr lang="en-IN" sz="2000" dirty="0">
              <a:latin typeface="Lucida Calligraphy" pitchFamily="66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6828501"/>
              </p:ext>
            </p:extLst>
          </p:nvPr>
        </p:nvGraphicFramePr>
        <p:xfrm>
          <a:off x="1071538" y="660106"/>
          <a:ext cx="7929618" cy="6126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46208"/>
                <a:gridCol w="5383410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IN" dirty="0" smtClean="0">
                          <a:solidFill>
                            <a:srgbClr val="FF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Objectives</a:t>
                      </a:r>
                      <a:endParaRPr lang="en-IN" dirty="0">
                        <a:solidFill>
                          <a:srgbClr val="FF33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IN" dirty="0" smtClean="0">
                          <a:solidFill>
                            <a:srgbClr val="FF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Profit maximization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IN" dirty="0" smtClean="0">
                          <a:solidFill>
                            <a:srgbClr val="FF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Efficiency</a:t>
                      </a:r>
                      <a:endParaRPr lang="en-IN" dirty="0">
                        <a:solidFill>
                          <a:srgbClr val="FF33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0" lang="en-IN" sz="1800" kern="1200" baseline="0" dirty="0" smtClean="0">
                          <a:solidFill>
                            <a:srgbClr val="FF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Target group</a:t>
                      </a:r>
                      <a:endParaRPr lang="en-IN" dirty="0">
                        <a:solidFill>
                          <a:srgbClr val="FF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0" lang="en-IN" sz="1800" kern="1200" baseline="0" dirty="0" smtClean="0">
                          <a:solidFill>
                            <a:srgbClr val="FF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Only those who can pay (commercial, big farmers)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0" lang="en-IN" sz="1800" kern="1200" baseline="0" dirty="0" smtClean="0">
                          <a:solidFill>
                            <a:srgbClr val="FF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More committed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0" lang="en-IN" sz="1800" kern="1200" baseline="0" dirty="0" smtClean="0">
                          <a:solidFill>
                            <a:srgbClr val="FF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Highly careful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0" lang="en-IN" sz="1800" kern="1200" baseline="0" dirty="0" smtClean="0">
                          <a:solidFill>
                            <a:srgbClr val="FF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Active participation</a:t>
                      </a:r>
                      <a:endParaRPr lang="en-IN" dirty="0">
                        <a:solidFill>
                          <a:srgbClr val="FF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IN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Offerings: Technologies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AutoNum type="arabicPeriod"/>
                      </a:pPr>
                      <a:endParaRPr lang="en-IN" dirty="0" smtClean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indent="0">
                        <a:lnSpc>
                          <a:spcPct val="150000"/>
                        </a:lnSpc>
                        <a:buNone/>
                      </a:pPr>
                      <a:endParaRPr lang="en-IN" dirty="0" smtClean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indent="-342900">
                        <a:lnSpc>
                          <a:spcPct val="150000"/>
                        </a:lnSpc>
                        <a:buNone/>
                      </a:pPr>
                      <a:r>
                        <a:rPr lang="en-IN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Input supply</a:t>
                      </a:r>
                      <a:endParaRPr lang="en-IN" dirty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0" lang="en-IN" sz="1800" kern="1200" baseline="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Location specific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0" lang="en-IN" sz="1800" kern="1200" baseline="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Demand driven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0" lang="en-IN" sz="1800" kern="1200" baseline="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Profitable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IN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Timely</a:t>
                      </a:r>
                      <a:endParaRPr lang="en-IN" dirty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50000"/>
                        </a:lnSpc>
                        <a:buNone/>
                      </a:pPr>
                      <a:r>
                        <a:rPr kumimoji="0" lang="en-IN" sz="1800" kern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Organization</a:t>
                      </a:r>
                      <a:endParaRPr lang="en-IN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0" lang="en-IN" sz="1800" kern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Private consultancy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0" lang="en-IN" sz="1800" kern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Commercial, agro-based firms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0" lang="en-IN" sz="1800" kern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Input agencies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0" lang="en-IN" sz="1800" kern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Farmer’s organizations etc.</a:t>
                      </a:r>
                      <a:endParaRPr lang="en-IN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2722697"/>
              </p:ext>
            </p:extLst>
          </p:nvPr>
        </p:nvGraphicFramePr>
        <p:xfrm>
          <a:off x="1142976" y="785794"/>
          <a:ext cx="7786742" cy="4480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54610"/>
                <a:gridCol w="4532132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0" lang="en-IN" sz="2000" kern="12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Extension personnel</a:t>
                      </a:r>
                      <a:endParaRPr lang="en-IN" sz="2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IN" sz="2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Accountable to farmers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0" lang="en-IN" sz="2000" kern="12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Highly motivated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0" lang="en-IN" sz="2000" kern="12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High professionalism</a:t>
                      </a:r>
                      <a:endParaRPr lang="en-IN" sz="2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0" lang="en-IN" sz="2000" kern="1200" baseline="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Funding</a:t>
                      </a:r>
                      <a:endParaRPr lang="en-IN" sz="2000" dirty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IN" sz="20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Clients contribution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IN" sz="20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Development agencies</a:t>
                      </a:r>
                      <a:endParaRPr lang="en-IN" sz="2000" dirty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0" lang="en-IN" sz="2000" kern="1200" baseline="0" dirty="0" smtClean="0">
                          <a:solidFill>
                            <a:schemeClr val="accent3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Extension service</a:t>
                      </a:r>
                      <a:endParaRPr lang="en-IN" sz="2000" dirty="0">
                        <a:solidFill>
                          <a:schemeClr val="accent3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0" lang="en-IN" sz="2000" kern="1200" baseline="0" dirty="0" smtClean="0">
                          <a:solidFill>
                            <a:schemeClr val="accent3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Advisory in nature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0" lang="en-IN" sz="2000" kern="1200" baseline="0" dirty="0" smtClean="0">
                          <a:solidFill>
                            <a:schemeClr val="accent3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Economic input, generates new income</a:t>
                      </a:r>
                      <a:endParaRPr lang="en-IN" sz="2000" dirty="0">
                        <a:solidFill>
                          <a:schemeClr val="accent3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0" lang="en-IN" sz="2000" kern="1200" baseline="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Methods</a:t>
                      </a:r>
                      <a:endParaRPr lang="en-IN" sz="2000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0" lang="en-IN" sz="2000" kern="1200" baseline="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Personal communication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0" lang="en-IN" sz="2000" kern="1200" baseline="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Low with group and mass communication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2976" y="1142984"/>
            <a:ext cx="7858180" cy="517064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IN" sz="2200" dirty="0" smtClean="0">
                <a:solidFill>
                  <a:srgbClr val="9A0000"/>
                </a:solidFill>
                <a:latin typeface="Times New Roman" pitchFamily="18" charset="0"/>
                <a:cs typeface="Times New Roman" pitchFamily="18" charset="0"/>
              </a:rPr>
              <a:t>Input agencies (dealing with seeds, fertilisers, pesticides, </a:t>
            </a:r>
            <a:r>
              <a:rPr lang="en-IN" sz="2200" dirty="0" err="1" smtClean="0">
                <a:solidFill>
                  <a:srgbClr val="9A0000"/>
                </a:solidFill>
                <a:latin typeface="Times New Roman" pitchFamily="18" charset="0"/>
                <a:cs typeface="Times New Roman" pitchFamily="18" charset="0"/>
              </a:rPr>
              <a:t>equipments</a:t>
            </a:r>
            <a:r>
              <a:rPr lang="en-IN" sz="2200" dirty="0" smtClean="0">
                <a:solidFill>
                  <a:srgbClr val="9A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457200" indent="-457200" algn="just">
              <a:buFont typeface="Wingdings" pitchFamily="2" charset="2"/>
              <a:buChar char="v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v"/>
            </a:pPr>
            <a:r>
              <a:rPr lang="en-IN" sz="2200" dirty="0" smtClean="0">
                <a:solidFill>
                  <a:srgbClr val="71FF71"/>
                </a:solidFill>
                <a:latin typeface="Times New Roman" pitchFamily="18" charset="0"/>
                <a:cs typeface="Times New Roman" pitchFamily="18" charset="0"/>
              </a:rPr>
              <a:t>Large agri-business firms (involved in manufacture and sale of inputs and purchase of farm produce)</a:t>
            </a:r>
          </a:p>
          <a:p>
            <a:pPr marL="457200" indent="-457200" algn="just">
              <a:buFont typeface="Wingdings" pitchFamily="2" charset="2"/>
              <a:buChar char="v"/>
            </a:pPr>
            <a:endParaRPr lang="en-IN" sz="2200" dirty="0" smtClean="0">
              <a:solidFill>
                <a:srgbClr val="71FF7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v"/>
            </a:pP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Farmer organisations and producer co-operatives</a:t>
            </a:r>
          </a:p>
          <a:p>
            <a:pPr marL="457200" indent="-457200" algn="just">
              <a:buFont typeface="Wingdings" pitchFamily="2" charset="2"/>
              <a:buChar char="v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v"/>
            </a:pPr>
            <a:r>
              <a:rPr lang="en-IN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Non-governmental organisations (NGOs)</a:t>
            </a:r>
          </a:p>
          <a:p>
            <a:pPr marL="457200" indent="-457200" algn="just">
              <a:buFont typeface="Wingdings" pitchFamily="2" charset="2"/>
              <a:buChar char="v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v"/>
            </a:pP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Media (print, radio and television)</a:t>
            </a:r>
          </a:p>
          <a:p>
            <a:pPr marL="457200" indent="-457200" algn="just">
              <a:buFont typeface="Wingdings" pitchFamily="2" charset="2"/>
              <a:buChar char="v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v"/>
            </a:pPr>
            <a:r>
              <a:rPr lang="en-IN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Financial agencies involved in rural credit delivery, and</a:t>
            </a:r>
          </a:p>
          <a:p>
            <a:pPr marL="457200" indent="-457200" algn="just">
              <a:buFont typeface="Wingdings" pitchFamily="2" charset="2"/>
              <a:buChar char="v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v"/>
            </a:pP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Consultancy services</a:t>
            </a:r>
            <a:endParaRPr lang="en-IN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42976" y="188640"/>
            <a:ext cx="7858180" cy="5539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IN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Calligraphy" pitchFamily="66" charset="0"/>
              </a:rPr>
              <a:t>Important private extension service providers </a:t>
            </a:r>
            <a:endParaRPr lang="en-IN" sz="2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Calligraphy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43608" y="116632"/>
            <a:ext cx="7992888" cy="60170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I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Input agency extension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About 2.82 lakh agro-input dealers are operating in rural areas covering all parts of the country</a:t>
            </a:r>
          </a:p>
          <a:p>
            <a:pPr marL="457200" indent="-4572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Though not equipped with adequate knowledge, dealers are one of the most important sources of information for farmers</a:t>
            </a:r>
          </a:p>
          <a:p>
            <a:pPr marL="457200" indent="-4572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Many agro-input companies perform some extension functions</a:t>
            </a:r>
          </a:p>
          <a:p>
            <a:pPr marL="457200" indent="-4572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 few of them also take up few demonstrations to publicize new products</a:t>
            </a:r>
          </a:p>
          <a:p>
            <a:pPr marL="457200" indent="-4572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200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eetings or seminars organised by line departments such as </a:t>
            </a:r>
            <a:r>
              <a:rPr lang="en-IN" sz="2200" dirty="0" err="1" smtClean="0">
                <a:latin typeface="Times New Roman" pitchFamily="18" charset="0"/>
                <a:cs typeface="Times New Roman" pitchFamily="18" charset="0"/>
              </a:rPr>
              <a:t>DoA</a:t>
            </a: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Major categories of agro-input companies include, those dealing with seeds, fertilisers, pesticides and agro-machinery</a:t>
            </a:r>
            <a:endParaRPr lang="en-IN" sz="2200" dirty="0">
              <a:solidFill>
                <a:srgbClr val="FF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1538" y="116632"/>
            <a:ext cx="7964958" cy="65864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IN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Agri-business firms (aggregators, processors)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9A0000"/>
                </a:solidFill>
                <a:latin typeface="Times New Roman" pitchFamily="18" charset="0"/>
                <a:cs typeface="Times New Roman" pitchFamily="18" charset="0"/>
              </a:rPr>
              <a:t>Major agri-business firms like ITC and Pepsi co during the last few years have initiated innovative arrangements to provide farmers with integrated production and marketing support</a:t>
            </a:r>
          </a:p>
          <a:p>
            <a:pPr marL="457200" indent="-4572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ITC’s extension effort revolves around e-</a:t>
            </a:r>
            <a:r>
              <a:rPr lang="en-IN" sz="22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chaupals</a:t>
            </a:r>
            <a:r>
              <a:rPr lang="en-IN" sz="2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, which are essentially village internet kiosks that enable access to information on weather, market prices and scientific practices</a:t>
            </a:r>
          </a:p>
          <a:p>
            <a:pPr marL="457200" indent="-4572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PepsiCo was a pioneer in the concept of contract farming under which the company transfers agricultural best practices and technology and procures the produce at a guaranteed price</a:t>
            </a:r>
          </a:p>
          <a:p>
            <a:pPr marL="457200" indent="-457200" algn="just">
              <a:buFont typeface="Wingdings" pitchFamily="2" charset="2"/>
              <a:buChar char="Ø"/>
            </a:pPr>
            <a:endParaRPr lang="en-IN" sz="22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endParaRPr lang="en-IN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42976" y="197171"/>
            <a:ext cx="7786742" cy="20313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IN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Calligraphy" pitchFamily="66" charset="0"/>
              </a:rPr>
              <a:t>Privatization of agricultural extension services in India: Approaches and case studies</a:t>
            </a:r>
            <a:endParaRPr lang="en-I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Calligraphy" pitchFamily="66" charset="0"/>
            </a:endParaRPr>
          </a:p>
        </p:txBody>
      </p:sp>
      <p:pic>
        <p:nvPicPr>
          <p:cNvPr id="7" name="Picture 2" descr="C:\Users\sureshkumar B\Desktop\research Ph.D. Forms\images (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29118" y="4293096"/>
            <a:ext cx="4800600" cy="2362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Rectangle 1"/>
          <p:cNvSpPr/>
          <p:nvPr/>
        </p:nvSpPr>
        <p:spPr>
          <a:xfrm>
            <a:off x="4499992" y="4800165"/>
            <a:ext cx="3487514" cy="1348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en-US" sz="2400" b="1" dirty="0">
                <a:latin typeface="Bookman Old Style" pitchFamily="18" charset="0"/>
              </a:rPr>
              <a:t>NAVEEN KUMAR P</a:t>
            </a:r>
          </a:p>
          <a:p>
            <a:pPr lvl="0">
              <a:spcBef>
                <a:spcPct val="20000"/>
              </a:spcBef>
              <a:defRPr/>
            </a:pPr>
            <a:r>
              <a:rPr lang="en-US" sz="2400" dirty="0">
                <a:latin typeface="Bookman Old Style" pitchFamily="18" charset="0"/>
              </a:rPr>
              <a:t>Ph. D. Scholar</a:t>
            </a:r>
          </a:p>
          <a:p>
            <a:pPr lvl="0">
              <a:spcBef>
                <a:spcPct val="20000"/>
              </a:spcBef>
              <a:defRPr/>
            </a:pPr>
            <a:r>
              <a:rPr lang="en-US" sz="2400" dirty="0">
                <a:latin typeface="Bookman Old Style" pitchFamily="18" charset="0"/>
              </a:rPr>
              <a:t>PALB-4021</a:t>
            </a:r>
            <a:endParaRPr lang="en-IN" sz="2400" dirty="0"/>
          </a:p>
        </p:txBody>
      </p:sp>
      <p:pic>
        <p:nvPicPr>
          <p:cNvPr id="8" name="Picture 7" descr="http://upload.wikimedia.org/wikipedia/commons/9/97/Bartlett_-_Extension_Meeting_-_Laos%282006%29.jpg">
            <a:hlinkClick r:id="rId3"/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2071" y="2367129"/>
            <a:ext cx="3521102" cy="42429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07596" y="188640"/>
            <a:ext cx="7786742" cy="65864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IN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Farmer organisations and producer co-operatives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User groups, including farmer interest groups, farmer clubs, commodity groups, women farmer groups, special interest groups’ etc play a very important role in extension</a:t>
            </a:r>
          </a:p>
          <a:p>
            <a:pPr marL="457200" indent="-4572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Government is also keen on promoting farmer organizations as it could create mechanism at the village level among farmer members to empower them for their own problem solving</a:t>
            </a:r>
          </a:p>
          <a:p>
            <a:pPr marL="457200" indent="-457200" algn="just">
              <a:buFont typeface="Wingdings" pitchFamily="2" charset="2"/>
              <a:buChar char="Ø"/>
            </a:pPr>
            <a:endParaRPr lang="en-IN" sz="22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endParaRPr lang="en-IN" sz="2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One of the oldest and most successful farmer organisations in India is the Grape Growers Association of Maharashtra  which provides a wide range of services to its member producers</a:t>
            </a:r>
          </a:p>
          <a:p>
            <a:pPr marL="457200" indent="-4572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07774" y="116632"/>
            <a:ext cx="7858180" cy="65556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IN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Non-Governmental (voluntary) organisations (NGOs)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NGOs active in rural development in India range from fewer than 10,000 to several hundred thousand depending on the type of classification used</a:t>
            </a:r>
          </a:p>
          <a:p>
            <a:pPr marL="457200" indent="-4572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15,000-20,000 are actively engaged in rural development</a:t>
            </a:r>
          </a:p>
          <a:p>
            <a:pPr algn="just"/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India has a number of NGOs with varying levels of capacity, implementing a wide range of programmes</a:t>
            </a:r>
          </a:p>
          <a:p>
            <a:pPr marL="457200" indent="-4572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9A0000"/>
                </a:solidFill>
                <a:latin typeface="Times New Roman" pitchFamily="18" charset="0"/>
                <a:cs typeface="Times New Roman" pitchFamily="18" charset="0"/>
              </a:rPr>
              <a:t>NGOs receive funding from the Government,  corporate bodies as well as international donors</a:t>
            </a:r>
          </a:p>
          <a:p>
            <a:pPr marL="457200" indent="-4572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N" sz="22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Bharatiya</a:t>
            </a:r>
            <a:r>
              <a:rPr lang="en-IN" sz="2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Agro-Industries Federation (BAIF), Professional Assistance for Development Action (PRADAN) and Action for Food Production (AFPRO)</a:t>
            </a:r>
            <a:endParaRPr lang="en-IN" sz="22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2976" y="285728"/>
            <a:ext cx="7858180" cy="65248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IN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Media and Information Technology</a:t>
            </a:r>
          </a:p>
          <a:p>
            <a:pPr algn="ctr"/>
            <a:endParaRPr lang="en-IN" sz="2200" b="1" i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widespread availability and convergence of information and communication technologies (ICTs) – computers, digital networks, telecommunication, television </a:t>
            </a:r>
            <a:r>
              <a:rPr lang="en-IN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etc</a:t>
            </a:r>
            <a:endParaRPr lang="en-IN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Private TV channels like E-TV started telecasting daily programmes on agriculture. E-TV currently telecast agricultural programmes in </a:t>
            </a:r>
            <a:r>
              <a:rPr lang="en-IN" sz="22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Telegu</a:t>
            </a:r>
            <a:r>
              <a:rPr lang="en-IN" sz="2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, Kannada and Marathi languages every day</a:t>
            </a:r>
          </a:p>
          <a:p>
            <a:pPr marL="457200" indent="-4572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endParaRPr lang="en-IN" sz="22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Similarly most of the private regional TV channels telecast agricultural programmes at least once a week</a:t>
            </a:r>
            <a:endParaRPr lang="en-IN" sz="22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2976" y="571480"/>
            <a:ext cx="7858180" cy="41549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Community Radio (CR) is another innovation in use of media and it is a short range radio station that caters to the information needs of communities living in surrounding areas</a:t>
            </a:r>
          </a:p>
          <a:p>
            <a:pPr marL="457200" indent="-4572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Newspapers and farm magazines are important sources of information for farmers</a:t>
            </a:r>
          </a:p>
          <a:p>
            <a:pPr marL="457200" indent="-4572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endParaRPr lang="en-IN" sz="2200" dirty="0" smtClean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Newspapers, especially those in local languages, provide at least one page every week for news and articles on different aspects of agriculture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1538" y="44624"/>
            <a:ext cx="8001056" cy="6186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IN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Financial Institutions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Financial institutions lending to agricultural sector provide advice and consultancy to potential borrowers on financial viability of their proposals</a:t>
            </a:r>
          </a:p>
          <a:p>
            <a:pPr marL="457200" indent="-4572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All banks involved in agricultural lending organises farmer meetings and seminars every year</a:t>
            </a:r>
          </a:p>
          <a:p>
            <a:pPr marL="457200" indent="-4572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Banks also lend limited financial assistance to other organisations or state Department of Agriculture for organising agricultural seminars and farmer meetings</a:t>
            </a:r>
          </a:p>
          <a:p>
            <a:pPr marL="457200" indent="-4572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NABARD has been supporting the establishment of farmer clubs. Farmers’ Clubs are </a:t>
            </a:r>
            <a:r>
              <a:rPr lang="en-IN" sz="22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grassroot</a:t>
            </a:r>
            <a:r>
              <a:rPr lang="en-IN" sz="2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level informal forums of farmers</a:t>
            </a:r>
          </a:p>
          <a:p>
            <a:pPr marL="457200" indent="-4572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The broad objective of setting up Farmers’ Clubs is to achieve prosperity for the farmers with overall agricultural development in its area of operation</a:t>
            </a:r>
            <a:endParaRPr lang="en-IN" sz="2200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71538" y="214290"/>
            <a:ext cx="7929618" cy="65556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IN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Consultancy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Farmers generally consult progressive farmers for information and advice related to production, post harvest management and marketing </a:t>
            </a:r>
          </a:p>
          <a:p>
            <a:pPr marL="457200" indent="-4572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Another major source of advice is the local input dealer</a:t>
            </a:r>
          </a:p>
          <a:p>
            <a:pPr marL="457200" indent="-457200" algn="just">
              <a:buFont typeface="Wingdings" pitchFamily="2" charset="2"/>
              <a:buChar char="Ø"/>
            </a:pPr>
            <a:endParaRPr lang="en-IN" sz="2200" dirty="0">
              <a:solidFill>
                <a:schemeClr val="accent3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Some input firms such as AGROCEL and </a:t>
            </a:r>
            <a:r>
              <a:rPr lang="en-IN" sz="2200" i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Tata Kisan Kendras provide free consultancy services</a:t>
            </a:r>
          </a:p>
          <a:p>
            <a:pPr marL="457200" indent="-457200" algn="just">
              <a:buFont typeface="Wingdings" pitchFamily="2" charset="2"/>
              <a:buChar char="Ø"/>
            </a:pPr>
            <a:endParaRPr lang="en-IN" sz="2200" i="1" dirty="0" smtClean="0">
              <a:solidFill>
                <a:schemeClr val="accent3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endParaRPr lang="en-IN" sz="2200" i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9A0000"/>
                </a:solidFill>
                <a:latin typeface="Times New Roman" pitchFamily="18" charset="0"/>
                <a:cs typeface="Times New Roman" pitchFamily="18" charset="0"/>
              </a:rPr>
              <a:t>Many professionals after retirement from agricultural research organizations have been providing consultancy to farmers</a:t>
            </a:r>
          </a:p>
          <a:p>
            <a:pPr marL="457200" indent="-457200" algn="just">
              <a:buFont typeface="Wingdings" pitchFamily="2" charset="2"/>
              <a:buChar char="Ø"/>
            </a:pPr>
            <a:endParaRPr lang="en-IN" sz="2200" dirty="0" smtClean="0">
              <a:solidFill>
                <a:srgbClr val="9A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At present big farmers, farmers growing commercial crops like coffee, tea, spices, flowers, grapes, pomegranate etc and those having large poultry units and dairy farms are availing consultancy services</a:t>
            </a:r>
            <a:endParaRPr lang="en-IN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2976" y="785794"/>
            <a:ext cx="7786742" cy="3139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Para technicians (those without professional degrees but trained in specific skills) do provide services for a fee in the area of artificial insemination, grafting, etc and charge for the service</a:t>
            </a:r>
          </a:p>
          <a:p>
            <a:pPr marL="457200" indent="-4572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Similarly </a:t>
            </a:r>
            <a:r>
              <a:rPr lang="en-IN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para</a:t>
            </a:r>
            <a:r>
              <a:rPr lang="en-IN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extension workers promoted by </a:t>
            </a:r>
            <a:r>
              <a:rPr lang="en-IN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DoA</a:t>
            </a:r>
            <a:r>
              <a:rPr lang="en-IN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in states such as UP, Rajasthan and Madhya Pradesh also provide limited extension services (message delivery and training) to fellow farmers in his/her village</a:t>
            </a:r>
            <a:endParaRPr lang="en-IN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2976" y="116632"/>
            <a:ext cx="7858180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IN" sz="2400" b="1" dirty="0" smtClean="0">
                <a:solidFill>
                  <a:srgbClr val="66FF66"/>
                </a:solidFill>
                <a:latin typeface="Times New Roman" pitchFamily="18" charset="0"/>
                <a:cs typeface="Times New Roman" pitchFamily="18" charset="0"/>
              </a:rPr>
              <a:t>Private Extension in India -SWOT analysis</a:t>
            </a:r>
            <a:endParaRPr lang="en-IN" sz="2400" dirty="0">
              <a:solidFill>
                <a:srgbClr val="66FF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42976" y="620688"/>
            <a:ext cx="7858180" cy="5509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IN" sz="2200" b="1" dirty="0" smtClean="0">
                <a:solidFill>
                  <a:srgbClr val="0070C0"/>
                </a:solidFill>
                <a:latin typeface="Lucida Calligraphy" pitchFamily="66" charset="0"/>
                <a:cs typeface="Times New Roman" pitchFamily="18" charset="0"/>
              </a:rPr>
              <a:t>Strengths:</a:t>
            </a:r>
          </a:p>
          <a:p>
            <a:pPr marL="180000" indent="-1800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Efficiency of delivery channels and economic efficiency </a:t>
            </a: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More demand – driven</a:t>
            </a: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High quality of services</a:t>
            </a: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Trained manpower, sustained finances and resource allocation</a:t>
            </a: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Closeness to markets. E.g.: input companies</a:t>
            </a: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Better linkages with research</a:t>
            </a: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Improved agricultural productivity and Standards of living</a:t>
            </a: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Flexible in program implementation and practical in approach</a:t>
            </a:r>
            <a:endParaRPr lang="en-IN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2976" y="214290"/>
            <a:ext cx="7786742" cy="65248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IN" sz="2200" b="1" dirty="0" smtClean="0">
                <a:solidFill>
                  <a:srgbClr val="0070C0"/>
                </a:solidFill>
                <a:latin typeface="Lucida Calligraphy" pitchFamily="66" charset="0"/>
                <a:cs typeface="Times New Roman" pitchFamily="18" charset="0"/>
              </a:rPr>
              <a:t>Weaknesses</a:t>
            </a: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More face-to-face contacts and less emphasis on mass media</a:t>
            </a: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Increased dependence of farmers and hence exploitation</a:t>
            </a: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Payments cannot be deferred nor based on impact; and extension becomes an economic input</a:t>
            </a: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Contradictory message flows from competing sources due to advertisements and publicity techniques </a:t>
            </a: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solidFill>
                <a:srgbClr val="FF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Human resource and organizational development are </a:t>
            </a:r>
            <a:r>
              <a:rPr lang="en-IN" sz="2200" dirty="0" err="1" smtClean="0">
                <a:latin typeface="Times New Roman" pitchFamily="18" charset="0"/>
                <a:cs typeface="Times New Roman" pitchFamily="18" charset="0"/>
              </a:rPr>
              <a:t>sidelined</a:t>
            </a: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Group formation will be totally missing in this process</a:t>
            </a:r>
            <a:endParaRPr lang="en-IN" sz="22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2976" y="428604"/>
            <a:ext cx="7858180" cy="6186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IN" sz="2200" b="1" dirty="0" smtClean="0">
                <a:solidFill>
                  <a:srgbClr val="0070C0"/>
                </a:solidFill>
                <a:latin typeface="Lucida Calligraphy" pitchFamily="66" charset="0"/>
                <a:cs typeface="Times New Roman" pitchFamily="18" charset="0"/>
              </a:rPr>
              <a:t>Opportunities</a:t>
            </a:r>
          </a:p>
          <a:p>
            <a:pPr marL="180000" indent="-1800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Support and control by clients leading to client orientation. Since farmers are paying money, they shall have the right to exercise and draw services</a:t>
            </a: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Availability of specialized services to specific clientele groups</a:t>
            </a: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Employment opportunities opened up due to more requirement of manpower</a:t>
            </a: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More export oriented due to more concentration on crops earning valuable foreign exchange</a:t>
            </a: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Increased accountability and commitment of Extension Personnel due to job demands and compulsion</a:t>
            </a:r>
            <a:endParaRPr lang="en-IN" sz="2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71538" y="989942"/>
            <a:ext cx="7748966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IN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Agricultural extension</a:t>
            </a:r>
            <a:r>
              <a:rPr lang="en-IN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is a general term meaning the application of scientific research and new knowledge to agricultural practices through farmer </a:t>
            </a:r>
            <a:r>
              <a:rPr lang="en-IN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education</a:t>
            </a:r>
            <a:endParaRPr lang="en-IN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1570" y="303274"/>
            <a:ext cx="7748934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IN" sz="2000" b="1" dirty="0" smtClean="0">
                <a:solidFill>
                  <a:srgbClr val="0000FF"/>
                </a:solidFill>
                <a:latin typeface="Lucida Calligraphy" pitchFamily="66" charset="0"/>
              </a:rPr>
              <a:t>INTRODUCTION</a:t>
            </a:r>
            <a:endParaRPr lang="en-IN" sz="2000" b="1" dirty="0">
              <a:solidFill>
                <a:srgbClr val="0000FF"/>
              </a:solidFill>
              <a:latin typeface="Lucida Calligraphy" pitchFamily="66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79598" y="3719822"/>
            <a:ext cx="7640906" cy="11339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IN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The term extension was first used to describe adult education programs in England in the second half of the 19th </a:t>
            </a:r>
            <a:r>
              <a:rPr lang="en-IN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century</a:t>
            </a:r>
            <a:endParaRPr lang="en-IN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2976" y="681881"/>
            <a:ext cx="7786742" cy="50475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IN" sz="2400" b="1" dirty="0" smtClean="0">
                <a:solidFill>
                  <a:srgbClr val="0070C0"/>
                </a:solidFill>
                <a:latin typeface="Lucida Calligraphy" pitchFamily="66" charset="0"/>
                <a:cs typeface="Times New Roman" pitchFamily="18" charset="0"/>
              </a:rPr>
              <a:t>Threats:</a:t>
            </a:r>
          </a:p>
          <a:p>
            <a:pPr marL="180000" indent="-1800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9A0000"/>
                </a:solidFill>
                <a:latin typeface="Times New Roman" pitchFamily="18" charset="0"/>
                <a:cs typeface="Times New Roman" pitchFamily="18" charset="0"/>
              </a:rPr>
              <a:t>Possible risk of marginalization of small farmers</a:t>
            </a:r>
            <a:r>
              <a:rPr lang="en-IN" sz="2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-an advent of ‘more pay - more receive ‘ philosophy</a:t>
            </a: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solidFill>
                <a:srgbClr val="9A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Market failure due to unauthentic multiplication of agencies providing products with no emphasis on quality. Obviously, a case of unhealthy competition. E g: Seed companies</a:t>
            </a: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9A0000"/>
                </a:solidFill>
                <a:latin typeface="Times New Roman" pitchFamily="18" charset="0"/>
                <a:cs typeface="Times New Roman" pitchFamily="18" charset="0"/>
              </a:rPr>
              <a:t>Social development of the people takes a backstage due to ‘profit motto’ of the actors</a:t>
            </a:r>
            <a:endParaRPr lang="en-IN" sz="2200" dirty="0">
              <a:solidFill>
                <a:srgbClr val="9A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2976" y="311987"/>
            <a:ext cx="7715304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IN" sz="2400" b="1" dirty="0" smtClean="0">
                <a:solidFill>
                  <a:srgbClr val="00B0F0"/>
                </a:solidFill>
                <a:latin typeface="Lucida Calligraphy" pitchFamily="66" charset="0"/>
              </a:rPr>
              <a:t>Private Extension  approaches which could be tried in India</a:t>
            </a:r>
            <a:endParaRPr lang="en-IN" sz="2400" dirty="0">
              <a:solidFill>
                <a:srgbClr val="00B0F0"/>
              </a:solidFill>
              <a:latin typeface="Lucida Calligraphy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42976" y="1428736"/>
            <a:ext cx="7715304" cy="34778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637200" lvl="1" indent="-180000" algn="just">
              <a:lnSpc>
                <a:spcPct val="200000"/>
              </a:lnSpc>
              <a:buFont typeface="Wingdings" pitchFamily="2" charset="2"/>
              <a:buChar char="v"/>
            </a:pPr>
            <a:r>
              <a:rPr lang="en-IN" sz="220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Share cropping system</a:t>
            </a:r>
          </a:p>
          <a:p>
            <a:pPr marL="637200" lvl="1" indent="-180000" algn="just">
              <a:lnSpc>
                <a:spcPct val="200000"/>
              </a:lnSpc>
              <a:buFont typeface="Wingdings" pitchFamily="2" charset="2"/>
              <a:buChar char="v"/>
            </a:pPr>
            <a:r>
              <a:rPr lang="en-IN" sz="2200" dirty="0" smtClean="0">
                <a:solidFill>
                  <a:srgbClr val="71FF71"/>
                </a:solidFill>
                <a:latin typeface="Times New Roman" pitchFamily="18" charset="0"/>
                <a:cs typeface="Times New Roman" pitchFamily="18" charset="0"/>
              </a:rPr>
              <a:t>Extension contract system</a:t>
            </a:r>
          </a:p>
          <a:p>
            <a:pPr marL="637200" lvl="1" indent="-180000" algn="just">
              <a:lnSpc>
                <a:spcPct val="200000"/>
              </a:lnSpc>
              <a:buFont typeface="Wingdings" pitchFamily="2" charset="2"/>
              <a:buChar char="v"/>
            </a:pPr>
            <a:r>
              <a:rPr lang="en-IN" sz="220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Village extension contract system</a:t>
            </a:r>
          </a:p>
          <a:p>
            <a:pPr marL="637200" lvl="1" indent="-180000" algn="just">
              <a:lnSpc>
                <a:spcPct val="200000"/>
              </a:lnSpc>
              <a:buFont typeface="Wingdings" pitchFamily="2" charset="2"/>
              <a:buChar char="v"/>
            </a:pPr>
            <a:r>
              <a:rPr lang="en-IN" sz="2200" dirty="0" smtClean="0">
                <a:solidFill>
                  <a:srgbClr val="66FF66"/>
                </a:solidFill>
                <a:latin typeface="Times New Roman" pitchFamily="18" charset="0"/>
                <a:cs typeface="Times New Roman" pitchFamily="18" charset="0"/>
              </a:rPr>
              <a:t>Contract farming</a:t>
            </a:r>
          </a:p>
          <a:p>
            <a:pPr marL="637200" lvl="1" indent="-180000" algn="just">
              <a:lnSpc>
                <a:spcPct val="200000"/>
              </a:lnSpc>
              <a:buFont typeface="Wingdings" pitchFamily="2" charset="2"/>
              <a:buChar char="v"/>
            </a:pPr>
            <a:r>
              <a:rPr lang="en-IN" sz="220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Public extension through private delivery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2976" y="285728"/>
            <a:ext cx="7786742" cy="6186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IN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Share cropping system</a:t>
            </a:r>
          </a:p>
          <a:p>
            <a:pPr marL="180000" indent="-1800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The extension worker provides advisory and inputs</a:t>
            </a: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Farmer uses his land and labour</a:t>
            </a: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9A0000"/>
                </a:solidFill>
                <a:latin typeface="Times New Roman" pitchFamily="18" charset="0"/>
                <a:cs typeface="Times New Roman" pitchFamily="18" charset="0"/>
              </a:rPr>
              <a:t>Extension worker share the crop with farmer for a profit </a:t>
            </a: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Hired labour and other costs are shared</a:t>
            </a: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The extension workers using his link easily obtain farm inputs from input dealers even for credit until the harvest </a:t>
            </a: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Share cropped field serves as a demonstration plot. Since, extension worker has a personal stake, it motivates him to put maximum effort</a:t>
            </a: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Extension worker can also enter into agreement with as many farmers as he can, depending on his financial position and time</a:t>
            </a:r>
            <a:endParaRPr lang="en-IN" sz="2200" dirty="0">
              <a:solidFill>
                <a:srgbClr val="FF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2976" y="188640"/>
            <a:ext cx="7786742" cy="65556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I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Extension contract system</a:t>
            </a:r>
          </a:p>
          <a:p>
            <a:pPr marL="180000" indent="-1800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Agricultural consultant / firm will provide advisory and inputs to individual farmer or group</a:t>
            </a: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cost of input is recovered after the harvest</a:t>
            </a:r>
            <a:endParaRPr lang="en-IN" sz="2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The extension worker / firm is compensated by the farmer with some percent of the value of the crop above the agreed target</a:t>
            </a: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If the harvest falls below the agreed target as a result of poor technical recommendations or non-supply of timely inputs, the compensation amount will be proportionately reduced</a:t>
            </a: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2976" y="116632"/>
            <a:ext cx="7858180" cy="60631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IN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Village extension contract system</a:t>
            </a:r>
          </a:p>
          <a:p>
            <a:pPr marL="180000" indent="-1800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An agricultural advisory committee consisting of representatives of farmers at village level hire consultancy</a:t>
            </a:r>
            <a:endParaRPr lang="en-IN" sz="22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Even </a:t>
            </a:r>
            <a:r>
              <a:rPr lang="en-IN" sz="2200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Panchayat</a:t>
            </a:r>
            <a:r>
              <a:rPr lang="en-IN" sz="22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can undertake similar role. Consultant work for the village as per the requirements of village, as mutually decided by committee and consultant</a:t>
            </a:r>
            <a:endParaRPr lang="en-IN" sz="22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The committee collect money from villagers based on some criteria like area / crop and pay for consultancy</a:t>
            </a:r>
            <a:endParaRPr lang="en-IN" sz="2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2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Here, consultancy is a group approach where as for specific visits farmer has to pay</a:t>
            </a:r>
            <a:endParaRPr lang="en-IN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2976" y="188640"/>
            <a:ext cx="7858180" cy="65248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I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Contract farming</a:t>
            </a:r>
          </a:p>
          <a:p>
            <a:pPr marL="180000" indent="-1800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agri-business firm provides all inputs and technology</a:t>
            </a: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It also supervises production process</a:t>
            </a:r>
            <a:endParaRPr lang="en-IN" sz="2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r>
              <a:rPr lang="en-IN" sz="2200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armer has to sell his product, as quality specified to the firm only, for a premium price</a:t>
            </a: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The firm process and sell the product</a:t>
            </a: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Here the farmer gets input, technology and market support</a:t>
            </a:r>
            <a:endParaRPr lang="en-IN" sz="2200" dirty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The firm gets quality products at reasonable price by eliminating the middlemen</a:t>
            </a:r>
            <a:endParaRPr lang="en-IN" sz="22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2976" y="500042"/>
            <a:ext cx="7786742" cy="58785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IN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Public extension through private delivery </a:t>
            </a:r>
          </a:p>
          <a:p>
            <a:pPr marL="180000" indent="-1800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Agricultural consultancy firms are graded and certified by a government agency</a:t>
            </a: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Depending on PESP capacity, extension services are awarded to competitive bidders at different levels i.e. state, district, block / village </a:t>
            </a:r>
            <a:r>
              <a:rPr lang="en-IN" sz="2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Panchayat</a:t>
            </a:r>
            <a:endParaRPr lang="en-IN" sz="2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The service cost is shared between government and clients i.e. Farmers in different proportions</a:t>
            </a:r>
            <a:endParaRPr lang="en-IN" sz="2200" dirty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9A0000"/>
                </a:solidFill>
                <a:latin typeface="Times New Roman" pitchFamily="18" charset="0"/>
                <a:cs typeface="Times New Roman" pitchFamily="18" charset="0"/>
              </a:rPr>
              <a:t>If the clients are not happy about the service, the consultancy firm will be replaced by others</a:t>
            </a:r>
          </a:p>
          <a:p>
            <a:pPr marL="180000" indent="-180000" algn="just">
              <a:buFont typeface="Wingdings" pitchFamily="2" charset="2"/>
              <a:buChar char="Ø"/>
            </a:pPr>
            <a:endParaRPr lang="en-IN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2975" y="1143546"/>
            <a:ext cx="7858181" cy="517064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The major drawback pointed out in private extension is the lack of human face and exploitation of marginal farmers</a:t>
            </a:r>
          </a:p>
          <a:p>
            <a:pPr marL="457200" indent="-457200" algn="just">
              <a:buFont typeface="Wingdings" pitchFamily="2" charset="2"/>
              <a:buChar char="v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v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v"/>
            </a:pPr>
            <a:r>
              <a:rPr lang="en-IN" sz="2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Small and marginal farmers who take up production of cereals and pulse crops are likely to be totally neglected</a:t>
            </a:r>
          </a:p>
          <a:p>
            <a:pPr marL="457200" indent="-457200" algn="just">
              <a:buFont typeface="Wingdings" pitchFamily="2" charset="2"/>
              <a:buChar char="v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v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v"/>
            </a:pPr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Privatization is bound to neglect less profitable crops</a:t>
            </a:r>
          </a:p>
          <a:p>
            <a:pPr marL="457200" indent="-457200" algn="just">
              <a:buFont typeface="Wingdings" pitchFamily="2" charset="2"/>
              <a:buChar char="v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v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v"/>
            </a:pPr>
            <a:r>
              <a:rPr lang="en-IN" sz="22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Privatization may not care for sustainability </a:t>
            </a:r>
          </a:p>
          <a:p>
            <a:pPr marL="457200" indent="-457200" algn="just">
              <a:buFont typeface="Wingdings" pitchFamily="2" charset="2"/>
              <a:buChar char="v"/>
            </a:pPr>
            <a:endParaRPr lang="en-IN" sz="22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v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v"/>
            </a:pPr>
            <a:endParaRPr lang="en-IN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42976" y="285728"/>
            <a:ext cx="7858148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I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Criticism against privatization of extension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9177" y="0"/>
            <a:ext cx="8124855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1071538" y="6150138"/>
            <a:ext cx="8072462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Conceptual Framework Depicting a Public, Private and NGO Partnership</a:t>
            </a:r>
            <a:endParaRPr lang="en-IN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1538" y="2113184"/>
            <a:ext cx="7858180" cy="181588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IN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Lucida Calligraphy" pitchFamily="66" charset="0"/>
              </a:rPr>
              <a:t>Case studies</a:t>
            </a:r>
          </a:p>
          <a:p>
            <a:pPr algn="ctr"/>
            <a:endParaRPr lang="en-IN" sz="2400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endParaRPr lang="en-IN" sz="2400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endParaRPr lang="en-IN" sz="2800" b="1" i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2976" y="385117"/>
            <a:ext cx="7858180" cy="50013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Based on pre-independence experiences of the early extension efforts, systematic, planned and country-wide extension system passed through various stages to meet the needs of farming community</a:t>
            </a:r>
          </a:p>
          <a:p>
            <a:pPr marL="180000" indent="-180000" algn="just">
              <a:lnSpc>
                <a:spcPct val="200000"/>
              </a:lnSpc>
              <a:buFont typeface="Wingdings" pitchFamily="2" charset="2"/>
              <a:buChar char="Ø"/>
            </a:pPr>
            <a:endParaRPr lang="en-IN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1800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2200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Immediately after the independence, organised extension activities were undertaken by the government through initiation of community development programme and others</a:t>
            </a:r>
            <a:endParaRPr lang="en-IN" sz="2200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433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14414" y="642918"/>
            <a:ext cx="7786742" cy="19389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IN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An analysis of public and private agricultural extension</a:t>
            </a:r>
          </a:p>
          <a:p>
            <a:pPr algn="ctr"/>
            <a:r>
              <a:rPr lang="en-IN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services in </a:t>
            </a:r>
            <a:r>
              <a:rPr lang="en-IN" sz="24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Balochistan</a:t>
            </a:r>
            <a:r>
              <a:rPr lang="en-IN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, Pakistan</a:t>
            </a:r>
          </a:p>
          <a:p>
            <a:pPr algn="ctr"/>
            <a:endParaRPr lang="en-IN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200000"/>
              </a:lnSpc>
            </a:pPr>
            <a:r>
              <a:rPr lang="en-IN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IN" sz="24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Mengal</a:t>
            </a:r>
            <a:r>
              <a:rPr lang="en-IN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, A. A., 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714356"/>
            <a:ext cx="8143900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>
          <a:xfrm>
            <a:off x="827584" y="908720"/>
            <a:ext cx="7848872" cy="511256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Comprehensive study on private extension service availing farmers in </a:t>
            </a:r>
            <a:r>
              <a:rPr lang="en-US" sz="24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Tarai</a:t>
            </a:r>
            <a:r>
              <a:rPr lang="en-US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region of </a:t>
            </a:r>
            <a:r>
              <a:rPr lang="en-US" sz="24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Uttarakhand</a:t>
            </a:r>
            <a:r>
              <a:rPr lang="en-US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IN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Itigi</a:t>
            </a:r>
            <a:r>
              <a:rPr lang="en-IN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Prabhakar</a:t>
            </a:r>
            <a:r>
              <a:rPr lang="en-IN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IN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et al</a:t>
            </a:r>
            <a:r>
              <a:rPr lang="en-IN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., </a:t>
            </a:r>
            <a:r>
              <a:rPr lang="en-IN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(2011</a:t>
            </a:r>
            <a:r>
              <a:rPr lang="en-IN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IN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334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Objective</a:t>
            </a:r>
          </a:p>
          <a:p>
            <a:pPr algn="just">
              <a:buFont typeface="Arial" charset="0"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	</a:t>
            </a:r>
            <a:r>
              <a:rPr lang="en-US" sz="24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To find out the activities provide by the PESP’s</a:t>
            </a:r>
          </a:p>
          <a:p>
            <a:pPr algn="just">
              <a:buFont typeface="Arial" charset="0"/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Methodology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Study area 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Tarai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region of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Uttarakhand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Research design: Analytical research design</a:t>
            </a:r>
          </a:p>
          <a:p>
            <a:pPr algn="just">
              <a:buFont typeface="Wingdings" pitchFamily="2" charset="2"/>
              <a:buChar char="Ø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Sample size n= 60 </a:t>
            </a:r>
          </a:p>
          <a:p>
            <a:pPr algn="just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IN" dirty="0" smtClean="0"/>
          </a:p>
        </p:txBody>
      </p:sp>
    </p:spTree>
    <p:extLst>
      <p:ext uri="{BB962C8B-B14F-4D97-AF65-F5344CB8AC3E}">
        <p14:creationId xmlns:p14="http://schemas.microsoft.com/office/powerpoint/2010/main" val="254946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Table1: sources of various services used by respondents </a:t>
            </a:r>
            <a:endParaRPr lang="en-IN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0448384"/>
              </p:ext>
            </p:extLst>
          </p:nvPr>
        </p:nvGraphicFramePr>
        <p:xfrm>
          <a:off x="152400" y="838200"/>
          <a:ext cx="8839200" cy="5654676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491067"/>
                <a:gridCol w="1642533"/>
                <a:gridCol w="838200"/>
                <a:gridCol w="838200"/>
                <a:gridCol w="914400"/>
                <a:gridCol w="838200"/>
                <a:gridCol w="838200"/>
                <a:gridCol w="838200"/>
                <a:gridCol w="838200"/>
                <a:gridCol w="762000"/>
              </a:tblGrid>
              <a:tr h="457251">
                <a:tc rowSpan="3">
                  <a:txBody>
                    <a:bodyPr/>
                    <a:lstStyle/>
                    <a:p>
                      <a:r>
                        <a:rPr lang="en-US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Sl.no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Services</a:t>
                      </a: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 anchor="ctr"/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Sources</a:t>
                      </a:r>
                      <a:endParaRPr lang="en-IN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 anchor="ctr"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  <a:tr h="640152">
                <a:tc vMerge="1">
                  <a:txBody>
                    <a:bodyPr/>
                    <a:lstStyle/>
                    <a:p>
                      <a:endParaRPr lang="en-IN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  <a:alpha val="2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IN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  <a:alpha val="2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SDA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>
                    <a:solidFill>
                      <a:schemeClr val="accent3">
                        <a:lumMod val="75000"/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PESPs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>
                    <a:solidFill>
                      <a:schemeClr val="accent3">
                        <a:lumMod val="75000"/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Agri. Univ./KVK 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>
                    <a:solidFill>
                      <a:schemeClr val="accent3">
                        <a:lumMod val="75000"/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Co.operatives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>
                    <a:solidFill>
                      <a:schemeClr val="accent3">
                        <a:lumMod val="75000"/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  <a:tr h="365801">
                <a:tc vMerge="1">
                  <a:txBody>
                    <a:bodyPr/>
                    <a:lstStyle/>
                    <a:p>
                      <a:endParaRPr lang="en-IN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</a:tr>
              <a:tr h="640152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Planting material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38.33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31.66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30.00</a:t>
                      </a:r>
                      <a:endParaRPr lang="en-IN" sz="18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00.00</a:t>
                      </a:r>
                      <a:endParaRPr lang="en-IN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</a:tr>
              <a:tr h="495356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Fertilizers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06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10.00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46.66</a:t>
                      </a:r>
                      <a:endParaRPr lang="en-IN" sz="18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00.00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43.33</a:t>
                      </a:r>
                      <a:endParaRPr lang="en-IN" sz="18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</a:tr>
              <a:tr h="640152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Cultivation practices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21.66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46.66</a:t>
                      </a:r>
                      <a:endParaRPr lang="en-IN" sz="18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31.66</a:t>
                      </a:r>
                      <a:endParaRPr lang="en-IN" sz="18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00.00</a:t>
                      </a:r>
                      <a:endParaRPr lang="en-IN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</a:tr>
              <a:tr h="640152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Plant protection measures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02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03.33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71.66</a:t>
                      </a:r>
                      <a:endParaRPr lang="en-IN" sz="18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25.00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00.00</a:t>
                      </a:r>
                      <a:endParaRPr lang="en-IN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</a:tr>
              <a:tr h="640152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Marketing information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31.66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68.33</a:t>
                      </a:r>
                      <a:endParaRPr lang="en-IN" sz="18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00.00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00.00</a:t>
                      </a:r>
                      <a:endParaRPr lang="en-IN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</a:tr>
              <a:tr h="495356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Soil testing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40.00</a:t>
                      </a:r>
                      <a:endParaRPr lang="en-IN" sz="18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31.66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28.33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00.00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</a:tr>
              <a:tr h="640152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veterinary services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45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75.00</a:t>
                      </a:r>
                      <a:endParaRPr lang="en-IN" sz="18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00.00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25.00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00.00</a:t>
                      </a:r>
                      <a:endParaRPr lang="en-IN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IN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</a:tr>
            </a:tbl>
          </a:graphicData>
        </a:graphic>
      </p:graphicFrame>
      <p:sp>
        <p:nvSpPr>
          <p:cNvPr id="44146" name="TextBox 3"/>
          <p:cNvSpPr txBox="1">
            <a:spLocks noChangeArrowheads="1"/>
          </p:cNvSpPr>
          <p:nvPr/>
        </p:nvSpPr>
        <p:spPr bwMode="auto">
          <a:xfrm flipH="1">
            <a:off x="8153400" y="533400"/>
            <a:ext cx="1295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b="1"/>
              <a:t>n=60</a:t>
            </a:r>
            <a:endParaRPr lang="en-IN" b="1"/>
          </a:p>
          <a:p>
            <a:endParaRPr lang="en-IN" b="1"/>
          </a:p>
        </p:txBody>
      </p:sp>
    </p:spTree>
    <p:extLst>
      <p:ext uri="{BB962C8B-B14F-4D97-AF65-F5344CB8AC3E}">
        <p14:creationId xmlns:p14="http://schemas.microsoft.com/office/powerpoint/2010/main" val="115211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Table.2 Relative importance of information as perceived by respondents.</a:t>
            </a:r>
            <a:endParaRPr lang="en-IN" dirty="0" smtClean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52400" y="1371600"/>
          <a:ext cx="8991601" cy="52117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9901"/>
                <a:gridCol w="3124900"/>
                <a:gridCol w="1577129"/>
                <a:gridCol w="907410"/>
                <a:gridCol w="2392261"/>
              </a:tblGrid>
              <a:tr h="685758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Sl. no</a:t>
                      </a:r>
                      <a:endParaRPr lang="en-IN" sz="1800" dirty="0"/>
                    </a:p>
                  </a:txBody>
                  <a:tcPr marT="45717" marB="4571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Type of information</a:t>
                      </a:r>
                      <a:endParaRPr lang="en-IN" sz="1800" dirty="0"/>
                    </a:p>
                  </a:txBody>
                  <a:tcPr marT="45717" marB="4571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Weighed mean score</a:t>
                      </a:r>
                      <a:endParaRPr lang="en-IN" sz="1800" dirty="0"/>
                    </a:p>
                  </a:txBody>
                  <a:tcPr marT="45717" marB="4571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Rank </a:t>
                      </a:r>
                      <a:endParaRPr lang="en-IN" sz="1800" dirty="0"/>
                    </a:p>
                  </a:txBody>
                  <a:tcPr marT="45717" marB="4571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Level </a:t>
                      </a:r>
                      <a:endParaRPr lang="en-IN" sz="1800" dirty="0"/>
                    </a:p>
                  </a:txBody>
                  <a:tcPr marT="45717" marB="45717" anchor="ctr"/>
                </a:tc>
              </a:tr>
              <a:tr h="37081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</a:t>
                      </a:r>
                      <a:endParaRPr lang="en-IN" sz="18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Planting material</a:t>
                      </a:r>
                      <a:endParaRPr lang="en-IN" sz="1800" dirty="0">
                        <a:solidFill>
                          <a:srgbClr val="C00000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3.32</a:t>
                      </a:r>
                      <a:endParaRPr lang="en-IN" sz="1800" dirty="0">
                        <a:solidFill>
                          <a:srgbClr val="C00000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I</a:t>
                      </a:r>
                      <a:endParaRPr lang="en-IN" sz="1800" dirty="0">
                        <a:solidFill>
                          <a:srgbClr val="C00000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Extremely</a:t>
                      </a:r>
                      <a:r>
                        <a:rPr lang="en-US" sz="1800" baseline="0" dirty="0" smtClean="0">
                          <a:solidFill>
                            <a:srgbClr val="C00000"/>
                          </a:solidFill>
                        </a:rPr>
                        <a:t> important</a:t>
                      </a:r>
                      <a:endParaRPr lang="en-IN" sz="1800" dirty="0">
                        <a:solidFill>
                          <a:srgbClr val="C00000"/>
                        </a:solidFill>
                      </a:endParaRPr>
                    </a:p>
                  </a:txBody>
                  <a:tcPr marT="45717" marB="45717"/>
                </a:tc>
              </a:tr>
              <a:tr h="37081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</a:t>
                      </a:r>
                      <a:endParaRPr lang="en-IN" sz="18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Cultivation practices </a:t>
                      </a:r>
                      <a:endParaRPr lang="en-IN" sz="1800" dirty="0">
                        <a:solidFill>
                          <a:srgbClr val="C00000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3.20</a:t>
                      </a:r>
                      <a:endParaRPr lang="en-IN" sz="1800" dirty="0">
                        <a:solidFill>
                          <a:srgbClr val="C00000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II</a:t>
                      </a:r>
                      <a:endParaRPr lang="en-IN" sz="1800" dirty="0">
                        <a:solidFill>
                          <a:srgbClr val="C00000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Extremely</a:t>
                      </a:r>
                      <a:r>
                        <a:rPr lang="en-US" sz="1800" baseline="0" dirty="0" smtClean="0">
                          <a:solidFill>
                            <a:srgbClr val="C00000"/>
                          </a:solidFill>
                        </a:rPr>
                        <a:t> important</a:t>
                      </a:r>
                      <a:endParaRPr lang="en-IN" sz="1800" dirty="0">
                        <a:solidFill>
                          <a:srgbClr val="C00000"/>
                        </a:solidFill>
                      </a:endParaRPr>
                    </a:p>
                  </a:txBody>
                  <a:tcPr marT="45717" marB="45717"/>
                </a:tc>
              </a:tr>
              <a:tr h="37081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</a:t>
                      </a:r>
                      <a:endParaRPr lang="en-IN" sz="18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Fertilizers</a:t>
                      </a:r>
                      <a:endParaRPr lang="en-IN" sz="18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3.18</a:t>
                      </a:r>
                      <a:endParaRPr lang="en-IN" sz="18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III</a:t>
                      </a:r>
                      <a:endParaRPr lang="en-IN" sz="18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Extremely</a:t>
                      </a:r>
                      <a:r>
                        <a:rPr lang="en-US" sz="1800" baseline="0" dirty="0" smtClean="0"/>
                        <a:t> important</a:t>
                      </a:r>
                      <a:endParaRPr lang="en-IN" sz="1800" dirty="0"/>
                    </a:p>
                  </a:txBody>
                  <a:tcPr marT="45717" marB="45717"/>
                </a:tc>
              </a:tr>
              <a:tr h="48765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4</a:t>
                      </a:r>
                      <a:endParaRPr lang="en-IN" sz="18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Plant protection measures</a:t>
                      </a:r>
                      <a:endParaRPr lang="en-IN" sz="18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3.05</a:t>
                      </a:r>
                      <a:endParaRPr lang="en-IN" sz="18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IV</a:t>
                      </a:r>
                      <a:endParaRPr lang="en-IN" sz="18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Extremely</a:t>
                      </a:r>
                      <a:r>
                        <a:rPr lang="en-US" sz="1800" baseline="0" dirty="0" smtClean="0"/>
                        <a:t> important</a:t>
                      </a:r>
                      <a:endParaRPr lang="en-IN" sz="1800" dirty="0"/>
                    </a:p>
                  </a:txBody>
                  <a:tcPr marT="45717" marB="45717"/>
                </a:tc>
              </a:tr>
              <a:tr h="37081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5</a:t>
                      </a:r>
                      <a:endParaRPr lang="en-IN" sz="18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Veterinary services</a:t>
                      </a:r>
                      <a:endParaRPr lang="en-IN" sz="1800" dirty="0">
                        <a:solidFill>
                          <a:srgbClr val="C00000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2.82</a:t>
                      </a:r>
                      <a:endParaRPr lang="en-IN" sz="1800" dirty="0">
                        <a:solidFill>
                          <a:srgbClr val="C00000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V</a:t>
                      </a:r>
                      <a:endParaRPr lang="en-IN" sz="1800" dirty="0">
                        <a:solidFill>
                          <a:srgbClr val="C00000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Very important </a:t>
                      </a:r>
                      <a:endParaRPr lang="en-IN" sz="1800" dirty="0">
                        <a:solidFill>
                          <a:srgbClr val="C00000"/>
                        </a:solidFill>
                      </a:endParaRPr>
                    </a:p>
                  </a:txBody>
                  <a:tcPr marT="45717" marB="45717"/>
                </a:tc>
              </a:tr>
              <a:tr h="37081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6</a:t>
                      </a:r>
                      <a:endParaRPr lang="en-IN" sz="18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Soil testing</a:t>
                      </a:r>
                      <a:endParaRPr lang="en-IN" sz="18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2.77</a:t>
                      </a:r>
                      <a:endParaRPr lang="en-IN" sz="18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VI</a:t>
                      </a:r>
                      <a:endParaRPr lang="en-IN" sz="18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Very important </a:t>
                      </a:r>
                      <a:endParaRPr lang="en-IN" sz="1800" dirty="0"/>
                    </a:p>
                  </a:txBody>
                  <a:tcPr marT="45717" marB="45717"/>
                </a:tc>
              </a:tr>
              <a:tr h="37081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7</a:t>
                      </a:r>
                      <a:endParaRPr lang="en-IN" sz="18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Marketing information</a:t>
                      </a:r>
                      <a:endParaRPr lang="en-IN" sz="18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2.58</a:t>
                      </a:r>
                      <a:endParaRPr lang="en-IN" sz="18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VII</a:t>
                      </a:r>
                      <a:endParaRPr lang="en-IN" sz="18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Very important </a:t>
                      </a:r>
                      <a:endParaRPr lang="en-IN" sz="1800" dirty="0"/>
                    </a:p>
                  </a:txBody>
                  <a:tcPr marT="45717" marB="45717"/>
                </a:tc>
              </a:tr>
              <a:tr h="37081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8</a:t>
                      </a:r>
                      <a:endParaRPr lang="en-IN" sz="18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Packaging information</a:t>
                      </a:r>
                      <a:endParaRPr lang="en-IN" sz="18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2.20</a:t>
                      </a:r>
                      <a:endParaRPr lang="en-IN" sz="18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VIII</a:t>
                      </a:r>
                      <a:endParaRPr lang="en-IN" sz="18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Very important </a:t>
                      </a:r>
                      <a:endParaRPr lang="en-IN" sz="1800" dirty="0"/>
                    </a:p>
                  </a:txBody>
                  <a:tcPr marT="45717" marB="45717"/>
                </a:tc>
              </a:tr>
              <a:tr h="37081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9</a:t>
                      </a:r>
                      <a:endParaRPr lang="en-IN" sz="18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Farmers training</a:t>
                      </a:r>
                      <a:endParaRPr lang="en-IN" sz="1800" dirty="0">
                        <a:solidFill>
                          <a:srgbClr val="C00000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1.88</a:t>
                      </a:r>
                      <a:endParaRPr lang="en-IN" sz="1800" dirty="0">
                        <a:solidFill>
                          <a:srgbClr val="C00000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IX</a:t>
                      </a:r>
                      <a:endParaRPr lang="en-IN" sz="1800" dirty="0">
                        <a:solidFill>
                          <a:srgbClr val="C00000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 Important  </a:t>
                      </a:r>
                      <a:endParaRPr lang="en-IN" sz="1800" dirty="0">
                        <a:solidFill>
                          <a:srgbClr val="C00000"/>
                        </a:solidFill>
                      </a:endParaRPr>
                    </a:p>
                  </a:txBody>
                  <a:tcPr marT="45717" marB="45717"/>
                </a:tc>
              </a:tr>
              <a:tr h="43177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10</a:t>
                      </a:r>
                      <a:endParaRPr lang="en-IN" sz="18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Harvesting technique</a:t>
                      </a:r>
                      <a:endParaRPr lang="en-IN" sz="18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1.42</a:t>
                      </a:r>
                      <a:endParaRPr lang="en-IN" sz="18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X</a:t>
                      </a:r>
                      <a:endParaRPr lang="en-IN" sz="18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 Important</a:t>
                      </a:r>
                      <a:endParaRPr lang="en-IN" sz="1800" dirty="0"/>
                    </a:p>
                  </a:txBody>
                  <a:tcPr marT="45717" marB="45717"/>
                </a:tc>
              </a:tr>
              <a:tr h="64004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11</a:t>
                      </a:r>
                      <a:endParaRPr lang="en-IN" sz="18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Post harvest processing information</a:t>
                      </a:r>
                      <a:endParaRPr lang="en-IN" sz="18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1.12</a:t>
                      </a:r>
                      <a:endParaRPr lang="en-IN" sz="18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XI</a:t>
                      </a:r>
                      <a:endParaRPr lang="en-IN" sz="18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 Important  </a:t>
                      </a:r>
                      <a:endParaRPr lang="en-IN" sz="1800" dirty="0"/>
                    </a:p>
                  </a:txBody>
                  <a:tcPr marT="45717" marB="45717"/>
                </a:tc>
              </a:tr>
            </a:tbl>
          </a:graphicData>
        </a:graphic>
      </p:graphicFrame>
      <p:sp>
        <p:nvSpPr>
          <p:cNvPr id="45139" name="Rectangle 4"/>
          <p:cNvSpPr>
            <a:spLocks noChangeArrowheads="1"/>
          </p:cNvSpPr>
          <p:nvPr/>
        </p:nvSpPr>
        <p:spPr bwMode="auto">
          <a:xfrm>
            <a:off x="7848600" y="990600"/>
            <a:ext cx="6556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n=60</a:t>
            </a:r>
            <a:endParaRPr lang="en-IN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698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3408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400" b="1" dirty="0"/>
              <a:t>Private Extension in </a:t>
            </a:r>
            <a:r>
              <a:rPr lang="en-US" sz="2400" b="1" dirty="0" smtClean="0"/>
              <a:t>Ginger: A successful Story in </a:t>
            </a:r>
            <a:r>
              <a:rPr lang="en-US" sz="2400" b="1" dirty="0" err="1" smtClean="0"/>
              <a:t>Telangana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6712"/>
            <a:ext cx="8435280" cy="5297234"/>
          </a:xfrm>
        </p:spPr>
        <p:txBody>
          <a:bodyPr>
            <a:normAutofit/>
          </a:bodyPr>
          <a:lstStyle/>
          <a:p>
            <a:pPr algn="just"/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Private sector </a:t>
            </a: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efforts 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can play an important role in case 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of high </a:t>
            </a: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value commodities, 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specialty products, technology </a:t>
            </a: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intensive production methods, 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new crops </a:t>
            </a: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commodities</a:t>
            </a:r>
          </a:p>
          <a:p>
            <a:pPr algn="just"/>
            <a:r>
              <a:rPr lang="en-US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Focus is an </a:t>
            </a:r>
            <a:r>
              <a:rPr lang="it-IT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innovative </a:t>
            </a:r>
            <a:r>
              <a:rPr lang="it-IT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private extension service model </a:t>
            </a:r>
            <a:r>
              <a:rPr lang="it-IT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ginger </a:t>
            </a:r>
            <a:r>
              <a:rPr lang="en-US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Medak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district of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Telangana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State </a:t>
            </a:r>
            <a:r>
              <a:rPr lang="en-US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which may </a:t>
            </a:r>
            <a:r>
              <a:rPr lang="en-US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be rated as resource poor </a:t>
            </a:r>
            <a:r>
              <a:rPr lang="en-US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area</a:t>
            </a:r>
            <a:endParaRPr lang="en-US" sz="2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236296" y="6444044"/>
            <a:ext cx="17326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C00000"/>
                </a:solidFill>
              </a:rPr>
              <a:t>Sasikumar</a:t>
            </a:r>
            <a:r>
              <a:rPr lang="en-US" b="1" dirty="0" smtClean="0">
                <a:solidFill>
                  <a:srgbClr val="C00000"/>
                </a:solidFill>
              </a:rPr>
              <a:t>, 2016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413"/>
          <a:stretch/>
        </p:blipFill>
        <p:spPr bwMode="auto">
          <a:xfrm>
            <a:off x="611560" y="2996952"/>
            <a:ext cx="8064896" cy="3468195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29721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2976" y="142852"/>
            <a:ext cx="7786742" cy="5539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IN" sz="2000" b="1" dirty="0" smtClean="0">
                <a:latin typeface="Lucida Calligraphy" pitchFamily="66" charset="0"/>
              </a:rPr>
              <a:t>Four generations of extension in India</a:t>
            </a:r>
            <a:endParaRPr lang="en-IN" sz="2000" dirty="0">
              <a:latin typeface="Lucida Calligraphy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42976" y="1101756"/>
            <a:ext cx="7786742" cy="5262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The development of extension services has differed from country to country. Despite the variations, it is possible to identify a general sequence of four periods or ‘'generation’’</a:t>
            </a:r>
          </a:p>
          <a:p>
            <a:pPr algn="just">
              <a:lnSpc>
                <a:spcPct val="150000"/>
              </a:lnSpc>
            </a:pP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1094400" lvl="2" indent="-457200">
              <a:lnSpc>
                <a:spcPct val="200000"/>
              </a:lnSpc>
              <a:buFont typeface="Wingdings" pitchFamily="2" charset="2"/>
              <a:buChar char="v"/>
            </a:pPr>
            <a:r>
              <a:rPr lang="en-IN" sz="2400" i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Colonial agriculture</a:t>
            </a:r>
          </a:p>
          <a:p>
            <a:pPr marL="1094400" lvl="2" indent="-457200">
              <a:lnSpc>
                <a:spcPct val="200000"/>
              </a:lnSpc>
              <a:buFont typeface="Wingdings" pitchFamily="2" charset="2"/>
              <a:buChar char="v"/>
            </a:pPr>
            <a:r>
              <a:rPr lang="en-IN" sz="2400" i="1" dirty="0" smtClean="0">
                <a:solidFill>
                  <a:srgbClr val="66FF66"/>
                </a:solidFill>
                <a:latin typeface="Times New Roman" pitchFamily="18" charset="0"/>
                <a:cs typeface="Times New Roman" pitchFamily="18" charset="0"/>
              </a:rPr>
              <a:t>Diverse top-down extension</a:t>
            </a:r>
          </a:p>
          <a:p>
            <a:pPr marL="1094400" lvl="2" indent="-457200">
              <a:lnSpc>
                <a:spcPct val="200000"/>
              </a:lnSpc>
              <a:buFont typeface="Wingdings" pitchFamily="2" charset="2"/>
              <a:buChar char="v"/>
            </a:pPr>
            <a:r>
              <a:rPr lang="en-IN" sz="2400" i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Unified top-down extension</a:t>
            </a:r>
          </a:p>
          <a:p>
            <a:pPr marL="1094400" lvl="2" indent="-457200">
              <a:lnSpc>
                <a:spcPct val="200000"/>
              </a:lnSpc>
              <a:buFont typeface="Wingdings" pitchFamily="2" charset="2"/>
              <a:buChar char="v"/>
            </a:pPr>
            <a:r>
              <a:rPr lang="en-IN" sz="2400" i="1" dirty="0" smtClean="0">
                <a:solidFill>
                  <a:srgbClr val="66FF66"/>
                </a:solidFill>
                <a:latin typeface="Times New Roman" pitchFamily="18" charset="0"/>
                <a:cs typeface="Times New Roman" pitchFamily="18" charset="0"/>
              </a:rPr>
              <a:t>Diverse bottom-up extension</a:t>
            </a:r>
          </a:p>
        </p:txBody>
      </p:sp>
    </p:spTree>
    <p:extLst>
      <p:ext uri="{BB962C8B-B14F-4D97-AF65-F5344CB8AC3E}">
        <p14:creationId xmlns:p14="http://schemas.microsoft.com/office/powerpoint/2010/main" val="337654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3768" y="44624"/>
            <a:ext cx="4032448" cy="57606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400" b="1" dirty="0"/>
              <a:t>B</a:t>
            </a:r>
            <a:r>
              <a:rPr lang="en-US" sz="2400" b="1" dirty="0" smtClean="0"/>
              <a:t>ackground 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620688"/>
            <a:ext cx="8640960" cy="605796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Mr. </a:t>
            </a:r>
            <a:r>
              <a:rPr lang="en-US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Sashikant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Patil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and Mr. Anil Kumar </a:t>
            </a:r>
            <a:r>
              <a:rPr lang="en-US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Bajpai</a:t>
            </a:r>
            <a:endParaRPr lang="en-US" sz="2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Mr. </a:t>
            </a:r>
            <a:r>
              <a:rPr lang="en-US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Sashikanth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Patil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is a progressive farmer </a:t>
            </a: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as well as active political 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leader</a:t>
            </a:r>
          </a:p>
          <a:p>
            <a:pPr algn="just"/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Mr. </a:t>
            </a:r>
            <a:r>
              <a:rPr lang="en-US" sz="2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Bajpai</a:t>
            </a: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Agricultural professional with more than 15 years of experience in agricultural 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marketing</a:t>
            </a:r>
          </a:p>
          <a:p>
            <a:pPr algn="just">
              <a:lnSpc>
                <a:spcPct val="150000"/>
              </a:lnSpc>
            </a:pP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Sugarcane -farm economy of </a:t>
            </a:r>
            <a:r>
              <a:rPr lang="en-US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Medak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district; 2007-08: more area</a:t>
            </a:r>
          </a:p>
          <a:p>
            <a:pPr algn="just">
              <a:lnSpc>
                <a:spcPct val="150000"/>
              </a:lnSpc>
            </a:pP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Production led to low price</a:t>
            </a:r>
          </a:p>
          <a:p>
            <a:pPr algn="just">
              <a:lnSpc>
                <a:spcPct val="150000"/>
              </a:lnSpc>
            </a:pP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Mr. </a:t>
            </a:r>
            <a:r>
              <a:rPr lang="en-US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Patil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(Chairman of CDC) crop diversification-logical solution</a:t>
            </a:r>
          </a:p>
          <a:p>
            <a:pPr algn="just"/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Visited a private seed firm in Chhattisgarh on a mission to learn about improved technologies in agriculture</a:t>
            </a:r>
          </a:p>
          <a:p>
            <a:pPr algn="just">
              <a:lnSpc>
                <a:spcPct val="150000"/>
              </a:lnSpc>
            </a:pP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Ginger farmers getting much higher yield &amp; profit in Chhattisgarh</a:t>
            </a:r>
          </a:p>
          <a:p>
            <a:pPr algn="just"/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Mr. </a:t>
            </a:r>
            <a:r>
              <a:rPr lang="en-US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Patil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did not miss the chance for a creative intervention in ginger cultivation in </a:t>
            </a:r>
            <a:r>
              <a:rPr lang="en-US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Medak</a:t>
            </a:r>
            <a:endParaRPr lang="en-US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092280" y="6309320"/>
            <a:ext cx="17326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C00000"/>
                </a:solidFill>
              </a:rPr>
              <a:t>Sasikumar</a:t>
            </a:r>
            <a:r>
              <a:rPr lang="en-US" b="1" dirty="0" smtClean="0">
                <a:solidFill>
                  <a:srgbClr val="C00000"/>
                </a:solidFill>
              </a:rPr>
              <a:t>, 2016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43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136904" cy="50405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2"/>
                </a:solidFill>
              </a:rPr>
              <a:t>Sowing seeds of success </a:t>
            </a:r>
            <a:endParaRPr lang="en-US" sz="2400" b="1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54461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Mr. </a:t>
            </a:r>
            <a:r>
              <a:rPr lang="en-US" sz="2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Patil</a:t>
            </a: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well </a:t>
            </a: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connected with 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farmers of </a:t>
            </a:r>
            <a:r>
              <a:rPr lang="en-US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Bidar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Telangana</a:t>
            </a:r>
            <a:endParaRPr lang="en-US" sz="2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Organized a </a:t>
            </a: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technical seminar 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Medak</a:t>
            </a: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&amp; </a:t>
            </a:r>
            <a:r>
              <a:rPr lang="en-US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Bidar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by bringing experts from the private 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firm in </a:t>
            </a: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Chhattisgarh during 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2008</a:t>
            </a:r>
          </a:p>
          <a:p>
            <a:pPr algn="just"/>
            <a:endParaRPr lang="en-US" sz="2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Mission:  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 improve the ginger </a:t>
            </a: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yield in </a:t>
            </a:r>
            <a:r>
              <a:rPr lang="en-US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Medak</a:t>
            </a: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 respectable </a:t>
            </a: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levels through adoption of 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improved technology </a:t>
            </a: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especially introducing the 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raised bed system </a:t>
            </a: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of cultivation with drip 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irrigation</a:t>
            </a:r>
          </a:p>
          <a:p>
            <a:pPr algn="just"/>
            <a:endParaRPr lang="en-US" sz="2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Need for </a:t>
            </a: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continuing 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advisory support &amp; demand </a:t>
            </a: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for marketing 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assistance from the farmers - prompted </a:t>
            </a: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Mr. </a:t>
            </a:r>
            <a:r>
              <a:rPr lang="en-US" sz="2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Patil</a:t>
            </a: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and Mr</a:t>
            </a: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Bajpai</a:t>
            </a: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establish 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Rapid Seeds Ltd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en-US" sz="2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236296" y="6444044"/>
            <a:ext cx="17326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C00000"/>
                </a:solidFill>
              </a:rPr>
              <a:t>Sasikumar</a:t>
            </a:r>
            <a:r>
              <a:rPr lang="en-US" b="1" dirty="0" smtClean="0">
                <a:solidFill>
                  <a:srgbClr val="C00000"/>
                </a:solidFill>
              </a:rPr>
              <a:t>, 2016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50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1027470"/>
            <a:ext cx="8784975" cy="358636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300 ginger farmers -AP, </a:t>
            </a:r>
            <a:r>
              <a:rPr lang="en-US" sz="2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Telangana</a:t>
            </a: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Karnataka and Tamil 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Nadu</a:t>
            </a: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Provides good </a:t>
            </a: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ginger seed 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material and </a:t>
            </a: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detailed 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guidance</a:t>
            </a: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farmers maintain a </a:t>
            </a:r>
            <a:r>
              <a:rPr lang="en-US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direct contact </a:t>
            </a: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with 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firm</a:t>
            </a: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Mr</a:t>
            </a: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Patil</a:t>
            </a: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&amp; Mr</a:t>
            </a: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ajpai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travels during crop </a:t>
            </a: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season to 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visit the plots</a:t>
            </a: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Disease free plots </a:t>
            </a: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for collection of seed ginger 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are identified</a:t>
            </a: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Offers a </a:t>
            </a: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price premium for 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seed material</a:t>
            </a: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Sell their </a:t>
            </a: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produce either in 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market or to the firm </a:t>
            </a:r>
            <a:endParaRPr lang="en-US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236296" y="6444044"/>
            <a:ext cx="18049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Sasikumar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2016</a:t>
            </a:r>
            <a:endParaRPr lang="en-U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87824" y="260648"/>
            <a:ext cx="3518399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Private Extension Model 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endParaRPr 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32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9025" y="692696"/>
            <a:ext cx="8605463" cy="41549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en-US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 Impact </a:t>
            </a:r>
            <a:r>
              <a:rPr lang="en-US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5.24 </a:t>
            </a:r>
            <a:r>
              <a:rPr lang="en-US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tonnes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/ha (2006-07) to 12 </a:t>
            </a:r>
            <a:r>
              <a:rPr lang="en-US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tonnes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/ha (2011-12)</a:t>
            </a:r>
          </a:p>
          <a:p>
            <a:pPr marL="342900" indent="-342900">
              <a:buFont typeface="Wingdings" pitchFamily="2" charset="2"/>
              <a:buChar char="ü"/>
            </a:pPr>
            <a:endParaRPr lang="en-US" sz="2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Reduces the </a:t>
            </a: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water demand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>
              <a:buFont typeface="Wingdings" pitchFamily="2" charset="2"/>
              <a:buChar char="ü"/>
            </a:pPr>
            <a:endParaRPr lang="en-US" sz="2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en-US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Conclusion: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PE services- viable business</a:t>
            </a: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opportunity </a:t>
            </a: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for enterprising persons as their 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service is </a:t>
            </a: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demand or need </a:t>
            </a: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driven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n-US" sz="2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different path treaded by Mr. </a:t>
            </a:r>
            <a:r>
              <a:rPr lang="en-US" sz="22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Patil</a:t>
            </a:r>
            <a:r>
              <a:rPr lang="en-US" sz="2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and Mr. </a:t>
            </a:r>
            <a:r>
              <a:rPr lang="en-US" sz="22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Bajpai</a:t>
            </a:r>
            <a:r>
              <a:rPr lang="en-US" sz="2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is scripting a new chapter in the evolving area of private extension in spice </a:t>
            </a:r>
            <a:r>
              <a:rPr lang="en-US" sz="2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crops</a:t>
            </a:r>
            <a:endParaRPr lang="en-US" sz="22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023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en-US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Conclusion</a:t>
            </a:r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r>
              <a:rPr lang="en-US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Providing demand driven services</a:t>
            </a:r>
          </a:p>
          <a:p>
            <a:endParaRPr lang="en-US" sz="2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Increasing  participation of the farmers in the extension</a:t>
            </a:r>
          </a:p>
          <a:p>
            <a:endParaRPr lang="en-US" sz="2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6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Cost effective with efficient and quality services</a:t>
            </a:r>
          </a:p>
          <a:p>
            <a:endParaRPr lang="en-US" sz="2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Private extension supplementing and complementing public sector extension</a:t>
            </a:r>
          </a:p>
          <a:p>
            <a:endParaRPr lang="en-US" sz="2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971600" y="5185264"/>
            <a:ext cx="6984776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Blip>
                <a:blip r:embed="rId3"/>
              </a:buBlip>
            </a:pPr>
            <a:r>
              <a:rPr lang="en-US" sz="2400" b="1" dirty="0" smtClean="0">
                <a:solidFill>
                  <a:srgbClr val="00B050"/>
                </a:solidFill>
              </a:rPr>
              <a:t>To increase </a:t>
            </a:r>
            <a:r>
              <a:rPr lang="en-US" sz="2400" b="1" dirty="0">
                <a:solidFill>
                  <a:srgbClr val="00B050"/>
                </a:solidFill>
              </a:rPr>
              <a:t>the competitiveness in the world and give justice to our farmers.</a:t>
            </a:r>
          </a:p>
        </p:txBody>
      </p:sp>
    </p:spTree>
    <p:extLst>
      <p:ext uri="{BB962C8B-B14F-4D97-AF65-F5344CB8AC3E}">
        <p14:creationId xmlns:p14="http://schemas.microsoft.com/office/powerpoint/2010/main" val="3062343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 rot="20864325">
            <a:off x="1750203" y="2592660"/>
            <a:ext cx="6575435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en-US" sz="6600" b="1" cap="none" spc="300" dirty="0" smtClean="0">
                <a:ln w="11430" cmpd="sng">
                  <a:solidFill>
                    <a:srgbClr val="00B05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Calligraphy" pitchFamily="66" charset="0"/>
              </a:rPr>
              <a:t>THANK U</a:t>
            </a:r>
            <a:endParaRPr lang="en-US" sz="6600" b="1" cap="none" spc="300" dirty="0">
              <a:ln w="11430" cmpd="sng">
                <a:solidFill>
                  <a:srgbClr val="00B05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Calligraphy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43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43786" y="688071"/>
            <a:ext cx="8100214" cy="6186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Experimental stations were established in a country by the colonial powers</a:t>
            </a:r>
          </a:p>
          <a:p>
            <a:pPr marL="342900" lvl="0" indent="-3429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en-US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342900" lvl="0" indent="-3429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The focus of attention was usually on export crops such as rubber, tea, cotton and sugar</a:t>
            </a:r>
          </a:p>
          <a:p>
            <a:pPr marL="342900" lvl="0" indent="-3429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en-US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342900" lvl="0" indent="-3429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FF0066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Technical advice was provided to plantation managers and large landowners </a:t>
            </a:r>
          </a:p>
          <a:p>
            <a:pPr marL="342900" lvl="0" indent="-3429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en-US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342900" lvl="0" indent="-3429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Assistance to small farmers who grew subsistence crops was rare, except in times of crisis</a:t>
            </a:r>
            <a:endParaRPr lang="en-US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043786" y="0"/>
            <a:ext cx="8100214" cy="62068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 algn="ctr"/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Colonial agriculture</a:t>
            </a:r>
            <a:r>
              <a:rPr lang="en-US" sz="28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en-US" sz="28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5092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8172400" cy="72008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 algn="ctr"/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en-US" sz="3100" b="1" dirty="0" smtClean="0">
                <a:solidFill>
                  <a:srgbClr val="66FF66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Diverse </a:t>
            </a:r>
            <a:r>
              <a:rPr lang="en-US" sz="3100" b="1" dirty="0">
                <a:solidFill>
                  <a:srgbClr val="66FF66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top-down </a:t>
            </a:r>
            <a:r>
              <a:rPr lang="en-US" sz="3100" b="1" dirty="0" smtClean="0">
                <a:solidFill>
                  <a:srgbClr val="66FF66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extension</a:t>
            </a:r>
            <a:r>
              <a:rPr lang="en-US" sz="4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en-US" sz="4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268760"/>
            <a:ext cx="7992888" cy="460851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80000" lvl="0" indent="-1800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After 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independence, commodity-based extension services emerged from the 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part  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of the colonial system, with production targets established as part of five-year development 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plans </a:t>
            </a: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US" sz="24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US" sz="24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180000" lvl="0" indent="-1800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In addition, various schemes were initiated to meet the needs of small farmers, with support from foreign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donors</a:t>
            </a:r>
          </a:p>
          <a:p>
            <a:pPr marL="180000" lvl="0" indent="-1800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en-US" sz="24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180000" lvl="0" indent="-1800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2200" dirty="0" smtClean="0">
                <a:solidFill>
                  <a:srgbClr val="00B0F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IADP, IAAP ,ICDP ,HYVP…</a:t>
            </a:r>
            <a:r>
              <a:rPr lang="en-US" sz="2200" dirty="0" err="1" smtClean="0">
                <a:solidFill>
                  <a:srgbClr val="00B0F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etc</a:t>
            </a:r>
            <a:endParaRPr lang="en-US" sz="2200" dirty="0" smtClean="0">
              <a:solidFill>
                <a:srgbClr val="00B0F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180000" lvl="0" indent="-1800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en-US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180000" lvl="0" indent="-1800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180000" lvl="0" indent="-1800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915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71600" y="476672"/>
            <a:ext cx="8172400" cy="646330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80000" lvl="0" indent="-1800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FF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During the 1970s and 1980's, the Training and Visit system (T&amp;V) was introduced by the World Bank </a:t>
            </a:r>
          </a:p>
          <a:p>
            <a:pPr marL="180000" lvl="0" indent="-1800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en-US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180000" lvl="0" indent="-1800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Existing organizations were merged into a single national service</a:t>
            </a:r>
          </a:p>
          <a:p>
            <a:pPr marL="180000" lvl="0" indent="-1800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en-US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180000" lvl="0" indent="-1800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FF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Regular messages were delivered to groups of farmers, promoting the adoption of "Green Revolution" technologies</a:t>
            </a:r>
          </a:p>
          <a:p>
            <a:pPr marL="180000" lvl="0" indent="-1800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en-US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180000" lvl="0" indent="-1800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delivery of 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public extension 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services is based on a 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supply driven, top 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down approach rather than 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 demand 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driven 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approach</a:t>
            </a:r>
            <a:endParaRPr lang="en-US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000" lvl="0" indent="-1800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971600" y="0"/>
            <a:ext cx="8172400" cy="40466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en-US" sz="27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Unified </a:t>
            </a:r>
            <a:r>
              <a:rPr lang="en-US" sz="2700" b="1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top-down </a:t>
            </a:r>
            <a:r>
              <a:rPr lang="en-US" sz="27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extension</a:t>
            </a:r>
            <a:r>
              <a:rPr lang="en-US" sz="4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en-US" sz="4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en-US" sz="4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en-US" sz="4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31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0"/>
            <a:ext cx="8172400" cy="54868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 algn="ctr"/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Diverse 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bottom-up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extension</a:t>
            </a:r>
            <a:r>
              <a:rPr lang="en-US" sz="4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en-US" sz="4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43608" y="692696"/>
            <a:ext cx="8100392" cy="60016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80000" lvl="0" indent="-1800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When World Bank funding came to an end, the T&amp;V system collapsed in many countries, leaving behind a patchwork of programs and projects funded from various other sources</a:t>
            </a:r>
          </a:p>
          <a:p>
            <a:pPr marL="180000" lvl="0" indent="-1800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en-US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US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180000" lvl="0" indent="-1800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66FF66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The decline of central planning, combined with a growing concern for sustainability and equity, has resulted in participatory methods gradually replacing top-down approaches</a:t>
            </a:r>
          </a:p>
          <a:p>
            <a:pPr marL="180000" lvl="0" indent="-1800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en-US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180000" lvl="0" indent="-1800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en-US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180000" lvl="0" indent="-1800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delivery of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private extension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services is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based on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 demand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driven, </a:t>
            </a:r>
            <a:r>
              <a:rPr lang="en-US" sz="2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bottom-up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approach</a:t>
            </a:r>
          </a:p>
          <a:p>
            <a:pPr marL="180000" lvl="0" indent="-1800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180000" lvl="0" indent="-1800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Therefore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private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extension </a:t>
            </a:r>
            <a:r>
              <a:rPr lang="en-US" sz="2400" dirty="0" smtClean="0">
                <a:latin typeface="Times New Roman"/>
                <a:ea typeface="Calibri"/>
              </a:rPr>
              <a:t>supplementary </a:t>
            </a:r>
            <a:r>
              <a:rPr lang="en-US" sz="2400" dirty="0">
                <a:latin typeface="Times New Roman"/>
                <a:ea typeface="Calibri"/>
              </a:rPr>
              <a:t>or alternative to public extension </a:t>
            </a:r>
            <a:r>
              <a:rPr lang="en-US" sz="2400" dirty="0" smtClean="0">
                <a:latin typeface="Times New Roman"/>
                <a:ea typeface="Calibri"/>
              </a:rPr>
              <a:t>services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14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3210</TotalTime>
  <Words>3114</Words>
  <Application>Microsoft Office PowerPoint</Application>
  <PresentationFormat>On-screen Show (4:3)</PresentationFormat>
  <Paragraphs>614</Paragraphs>
  <Slides>55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55</vt:i4>
      </vt:variant>
    </vt:vector>
  </HeadingPairs>
  <TitlesOfParts>
    <vt:vector size="57" baseType="lpstr">
      <vt:lpstr>Solstice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Colonial agriculture </vt:lpstr>
      <vt:lpstr> Diverse top-down extension </vt:lpstr>
      <vt:lpstr>  Unified top-down extension  </vt:lpstr>
      <vt:lpstr> Diverse bottom-up extension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Comprehensive study on private extension service availing farmers in Tarai region of Uttarakhand   Itigi Prabhakar, et al., (2011)</vt:lpstr>
      <vt:lpstr>PowerPoint Presentation</vt:lpstr>
      <vt:lpstr>Table1: sources of various services used by respondents </vt:lpstr>
      <vt:lpstr>Table.2 Relative importance of information as perceived by respondents.</vt:lpstr>
      <vt:lpstr>Private Extension in Ginger: A successful Story in Telangana</vt:lpstr>
      <vt:lpstr>Background </vt:lpstr>
      <vt:lpstr>Sowing seeds of success </vt:lpstr>
      <vt:lpstr>PowerPoint Presentation</vt:lpstr>
      <vt:lpstr>PowerPoint Presentation</vt:lpstr>
      <vt:lpstr> Conclusion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SATHISH</dc:creator>
  <cp:lastModifiedBy>navee</cp:lastModifiedBy>
  <cp:revision>244</cp:revision>
  <dcterms:created xsi:type="dcterms:W3CDTF">2013-10-30T08:02:19Z</dcterms:created>
  <dcterms:modified xsi:type="dcterms:W3CDTF">2016-06-18T02:49:46Z</dcterms:modified>
</cp:coreProperties>
</file>