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diagrams/layout1.xml" ContentType="application/vnd.openxmlformats-officedocument.drawingml.diagramLayout+xml"/>
  <Override PartName="/ppt/diagrams/data2.xml" ContentType="application/vnd.openxmlformats-officedocument.drawingml.diagramData+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diagrams/colors2.xml" ContentType="application/vnd.openxmlformats-officedocument.drawingml.diagramColors+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Override PartName="/ppt/diagrams/layout2.xml" ContentType="application/vnd.openxmlformats-officedocument.drawingml.diagramLayout+xml"/>
  <Override PartName="/ppt/slides/slide8.xml" ContentType="application/vnd.openxmlformats-officedocument.presentationml.slide+xml"/>
  <Override PartName="/ppt/slides/slide49.xml" ContentType="application/vnd.openxmlformats-officedocument.presentationml.slide+xml"/>
  <Override PartName="/ppt/diagrams/data1.xml" ContentType="application/vnd.openxmlformats-officedocument.drawingml.diagramData+xml"/>
  <Override PartName="/ppt/notesSlides/notesSlide4.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7"/>
  </p:notesMasterIdLst>
  <p:sldIdLst>
    <p:sldId id="321" r:id="rId2"/>
    <p:sldId id="256" r:id="rId3"/>
    <p:sldId id="264" r:id="rId4"/>
    <p:sldId id="468" r:id="rId5"/>
    <p:sldId id="469" r:id="rId6"/>
    <p:sldId id="409" r:id="rId7"/>
    <p:sldId id="436" r:id="rId8"/>
    <p:sldId id="355" r:id="rId9"/>
    <p:sldId id="356" r:id="rId10"/>
    <p:sldId id="360" r:id="rId11"/>
    <p:sldId id="427" r:id="rId12"/>
    <p:sldId id="428" r:id="rId13"/>
    <p:sldId id="471" r:id="rId14"/>
    <p:sldId id="472" r:id="rId15"/>
    <p:sldId id="319" r:id="rId16"/>
    <p:sldId id="420" r:id="rId17"/>
    <p:sldId id="421" r:id="rId18"/>
    <p:sldId id="474" r:id="rId19"/>
    <p:sldId id="422" r:id="rId20"/>
    <p:sldId id="486" r:id="rId21"/>
    <p:sldId id="475" r:id="rId22"/>
    <p:sldId id="476" r:id="rId23"/>
    <p:sldId id="477" r:id="rId24"/>
    <p:sldId id="478" r:id="rId25"/>
    <p:sldId id="479" r:id="rId26"/>
    <p:sldId id="504" r:id="rId27"/>
    <p:sldId id="492" r:id="rId28"/>
    <p:sldId id="490" r:id="rId29"/>
    <p:sldId id="500" r:id="rId30"/>
    <p:sldId id="503" r:id="rId31"/>
    <p:sldId id="501" r:id="rId32"/>
    <p:sldId id="374" r:id="rId33"/>
    <p:sldId id="493" r:id="rId34"/>
    <p:sldId id="375" r:id="rId35"/>
    <p:sldId id="494" r:id="rId36"/>
    <p:sldId id="495" r:id="rId37"/>
    <p:sldId id="496" r:id="rId38"/>
    <p:sldId id="377" r:id="rId39"/>
    <p:sldId id="506" r:id="rId40"/>
    <p:sldId id="502" r:id="rId41"/>
    <p:sldId id="467" r:id="rId42"/>
    <p:sldId id="397" r:id="rId43"/>
    <p:sldId id="463" r:id="rId44"/>
    <p:sldId id="464" r:id="rId45"/>
    <p:sldId id="466" r:id="rId46"/>
    <p:sldId id="505" r:id="rId47"/>
    <p:sldId id="438" r:id="rId48"/>
    <p:sldId id="439" r:id="rId49"/>
    <p:sldId id="440" r:id="rId50"/>
    <p:sldId id="443" r:id="rId51"/>
    <p:sldId id="442" r:id="rId52"/>
    <p:sldId id="461" r:id="rId53"/>
    <p:sldId id="462" r:id="rId54"/>
    <p:sldId id="417" r:id="rId55"/>
    <p:sldId id="265" r:id="rId5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0D05B"/>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vertBarState="maximized">
    <p:restoredLeft sz="34559" autoAdjust="0"/>
    <p:restoredTop sz="86380" autoAdjust="0"/>
  </p:normalViewPr>
  <p:slideViewPr>
    <p:cSldViewPr>
      <p:cViewPr varScale="1">
        <p:scale>
          <a:sx n="63" d="100"/>
          <a:sy n="63" d="100"/>
        </p:scale>
        <p:origin x="-1362" y="-96"/>
      </p:cViewPr>
      <p:guideLst>
        <p:guide orient="horz" pos="2160"/>
        <p:guide pos="2880"/>
      </p:guideLst>
    </p:cSldViewPr>
  </p:slideViewPr>
  <p:outlineViewPr>
    <p:cViewPr>
      <p:scale>
        <a:sx n="33" d="100"/>
        <a:sy n="33" d="100"/>
      </p:scale>
      <p:origin x="216"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notesMaster" Target="notesMasters/notesMaster1.xml"/><Relationship Id="rId61"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DD5CBB6-4945-4ACF-B0C1-39B7638DC90B}" type="doc">
      <dgm:prSet loTypeId="urn:microsoft.com/office/officeart/2005/8/layout/chevron2" loCatId="process" qsTypeId="urn:microsoft.com/office/officeart/2005/8/quickstyle/simple1" qsCatId="simple" csTypeId="urn:microsoft.com/office/officeart/2005/8/colors/accent1_2" csCatId="accent1" phldr="1"/>
      <dgm:spPr/>
      <dgm:t>
        <a:bodyPr/>
        <a:lstStyle/>
        <a:p>
          <a:endParaRPr lang="en-US"/>
        </a:p>
      </dgm:t>
    </dgm:pt>
    <dgm:pt modelId="{9DA22EFA-BABF-4A4E-A1BA-ABC83EF2B96B}">
      <dgm:prSet/>
      <dgm:spPr/>
      <dgm:t>
        <a:bodyPr/>
        <a:lstStyle/>
        <a:p>
          <a:pPr rtl="0"/>
          <a:endParaRPr lang="en-US" dirty="0"/>
        </a:p>
      </dgm:t>
    </dgm:pt>
    <dgm:pt modelId="{E5EC859E-2473-43C6-A0E5-89CB91967449}" type="parTrans" cxnId="{F01AE9F0-DD82-4108-AD59-106C9433DC27}">
      <dgm:prSet/>
      <dgm:spPr/>
      <dgm:t>
        <a:bodyPr/>
        <a:lstStyle/>
        <a:p>
          <a:endParaRPr lang="en-US"/>
        </a:p>
      </dgm:t>
    </dgm:pt>
    <dgm:pt modelId="{BBF74DD7-FCA7-40DF-8960-748927CD371C}" type="sibTrans" cxnId="{F01AE9F0-DD82-4108-AD59-106C9433DC27}">
      <dgm:prSet/>
      <dgm:spPr/>
      <dgm:t>
        <a:bodyPr/>
        <a:lstStyle/>
        <a:p>
          <a:endParaRPr lang="en-US"/>
        </a:p>
      </dgm:t>
    </dgm:pt>
    <dgm:pt modelId="{563DF60E-08D8-453D-A482-A2066B15E306}">
      <dgm:prSet/>
      <dgm:spPr/>
      <dgm:t>
        <a:bodyPr/>
        <a:lstStyle/>
        <a:p>
          <a:pPr rtl="0"/>
          <a:endParaRPr lang="en-US" dirty="0"/>
        </a:p>
      </dgm:t>
    </dgm:pt>
    <dgm:pt modelId="{E2B49360-9387-40D4-8EB6-9E8E7449248D}" type="parTrans" cxnId="{A90211D2-71F8-4C6B-B4FE-5908806DF198}">
      <dgm:prSet/>
      <dgm:spPr/>
      <dgm:t>
        <a:bodyPr/>
        <a:lstStyle/>
        <a:p>
          <a:endParaRPr lang="en-US"/>
        </a:p>
      </dgm:t>
    </dgm:pt>
    <dgm:pt modelId="{0E104454-7574-4D18-B6C4-5C769E53FD83}" type="sibTrans" cxnId="{A90211D2-71F8-4C6B-B4FE-5908806DF198}">
      <dgm:prSet/>
      <dgm:spPr/>
      <dgm:t>
        <a:bodyPr/>
        <a:lstStyle/>
        <a:p>
          <a:endParaRPr lang="en-US"/>
        </a:p>
      </dgm:t>
    </dgm:pt>
    <dgm:pt modelId="{A57B677D-2153-4D6F-AC0F-80078890EC85}">
      <dgm:prSet/>
      <dgm:spPr/>
      <dgm:t>
        <a:bodyPr/>
        <a:lstStyle/>
        <a:p>
          <a:pPr rtl="0"/>
          <a:endParaRPr lang="en-US" dirty="0"/>
        </a:p>
      </dgm:t>
    </dgm:pt>
    <dgm:pt modelId="{9FFE4949-6CD9-4CFB-BD0E-FDB2EE725173}" type="parTrans" cxnId="{FC261862-0D9D-499F-BED6-DADBFF5097A7}">
      <dgm:prSet/>
      <dgm:spPr/>
      <dgm:t>
        <a:bodyPr/>
        <a:lstStyle/>
        <a:p>
          <a:endParaRPr lang="en-US"/>
        </a:p>
      </dgm:t>
    </dgm:pt>
    <dgm:pt modelId="{6B08FE52-2D4E-4D15-B7A3-DADBECAE124E}" type="sibTrans" cxnId="{FC261862-0D9D-499F-BED6-DADBFF5097A7}">
      <dgm:prSet/>
      <dgm:spPr/>
      <dgm:t>
        <a:bodyPr/>
        <a:lstStyle/>
        <a:p>
          <a:endParaRPr lang="en-US"/>
        </a:p>
      </dgm:t>
    </dgm:pt>
    <dgm:pt modelId="{C91AFE83-031F-46DE-8E32-584F82293C36}">
      <dgm:prSet/>
      <dgm:spPr/>
      <dgm:t>
        <a:bodyPr/>
        <a:lstStyle/>
        <a:p>
          <a:pPr rtl="0"/>
          <a:endParaRPr lang="en-US" dirty="0"/>
        </a:p>
      </dgm:t>
    </dgm:pt>
    <dgm:pt modelId="{9A68DC0B-0C37-47DF-A934-0AAAA9DE5C01}" type="parTrans" cxnId="{88E0C733-A2CB-4CFC-84F2-A43CC4DE9D65}">
      <dgm:prSet/>
      <dgm:spPr/>
      <dgm:t>
        <a:bodyPr/>
        <a:lstStyle/>
        <a:p>
          <a:endParaRPr lang="en-US"/>
        </a:p>
      </dgm:t>
    </dgm:pt>
    <dgm:pt modelId="{1425D1CD-7B12-4CA9-8ADB-7277F54B1B98}" type="sibTrans" cxnId="{88E0C733-A2CB-4CFC-84F2-A43CC4DE9D65}">
      <dgm:prSet/>
      <dgm:spPr/>
      <dgm:t>
        <a:bodyPr/>
        <a:lstStyle/>
        <a:p>
          <a:endParaRPr lang="en-US"/>
        </a:p>
      </dgm:t>
    </dgm:pt>
    <dgm:pt modelId="{A8C95DB0-E3FA-4176-ACF9-F09F9CB33B7E}">
      <dgm:prSet/>
      <dgm:spPr/>
      <dgm:t>
        <a:bodyPr/>
        <a:lstStyle/>
        <a:p>
          <a:pPr rtl="0"/>
          <a:endParaRPr lang="en-US" dirty="0"/>
        </a:p>
      </dgm:t>
    </dgm:pt>
    <dgm:pt modelId="{3096BA90-2615-4B1A-BF4A-38B37ABD1C05}" type="parTrans" cxnId="{50633D88-C4E8-4F9B-8DAD-17336455CA43}">
      <dgm:prSet/>
      <dgm:spPr/>
      <dgm:t>
        <a:bodyPr/>
        <a:lstStyle/>
        <a:p>
          <a:endParaRPr lang="en-US"/>
        </a:p>
      </dgm:t>
    </dgm:pt>
    <dgm:pt modelId="{73A14325-04CF-4518-9C59-0336E6CC3D8F}" type="sibTrans" cxnId="{50633D88-C4E8-4F9B-8DAD-17336455CA43}">
      <dgm:prSet/>
      <dgm:spPr/>
      <dgm:t>
        <a:bodyPr/>
        <a:lstStyle/>
        <a:p>
          <a:endParaRPr lang="en-US"/>
        </a:p>
      </dgm:t>
    </dgm:pt>
    <dgm:pt modelId="{5A243E17-53E5-43DF-951C-7EA7D6A8DA08}">
      <dgm:prSet/>
      <dgm:spPr/>
      <dgm:t>
        <a:bodyPr/>
        <a:lstStyle/>
        <a:p>
          <a:pPr rtl="0"/>
          <a:endParaRPr lang="en-US" dirty="0"/>
        </a:p>
      </dgm:t>
    </dgm:pt>
    <dgm:pt modelId="{0AB4514D-1875-45C4-8AE6-59EE2DB00F0E}" type="parTrans" cxnId="{14C0A27E-1D30-457B-B86A-61590B82FC63}">
      <dgm:prSet/>
      <dgm:spPr/>
      <dgm:t>
        <a:bodyPr/>
        <a:lstStyle/>
        <a:p>
          <a:endParaRPr lang="en-US"/>
        </a:p>
      </dgm:t>
    </dgm:pt>
    <dgm:pt modelId="{238AFDEE-70B2-46AA-BF47-1F86374FA241}" type="sibTrans" cxnId="{14C0A27E-1D30-457B-B86A-61590B82FC63}">
      <dgm:prSet/>
      <dgm:spPr/>
      <dgm:t>
        <a:bodyPr/>
        <a:lstStyle/>
        <a:p>
          <a:endParaRPr lang="en-US"/>
        </a:p>
      </dgm:t>
    </dgm:pt>
    <dgm:pt modelId="{E62FF318-E6B7-473D-B286-93A73CA3A36C}">
      <dgm:prSet/>
      <dgm:spPr/>
      <dgm:t>
        <a:bodyPr/>
        <a:lstStyle/>
        <a:p>
          <a:pPr rtl="0"/>
          <a:endParaRPr lang="en-US" dirty="0"/>
        </a:p>
      </dgm:t>
    </dgm:pt>
    <dgm:pt modelId="{5E3F1F78-A47A-49ED-9C31-5BC4466F8F14}" type="parTrans" cxnId="{C02431A0-ED34-43F1-A332-08330441E75A}">
      <dgm:prSet/>
      <dgm:spPr/>
      <dgm:t>
        <a:bodyPr/>
        <a:lstStyle/>
        <a:p>
          <a:endParaRPr lang="en-US"/>
        </a:p>
      </dgm:t>
    </dgm:pt>
    <dgm:pt modelId="{0CC9BBC9-9C19-43E3-8B3A-DA08E7BF1A0F}" type="sibTrans" cxnId="{C02431A0-ED34-43F1-A332-08330441E75A}">
      <dgm:prSet/>
      <dgm:spPr/>
      <dgm:t>
        <a:bodyPr/>
        <a:lstStyle/>
        <a:p>
          <a:endParaRPr lang="en-US"/>
        </a:p>
      </dgm:t>
    </dgm:pt>
    <dgm:pt modelId="{77D14143-3714-4113-9E6E-CA3C75A60953}">
      <dgm:prSet custT="1"/>
      <dgm:spPr/>
      <dgm:t>
        <a:bodyPr/>
        <a:lstStyle/>
        <a:p>
          <a:pPr rtl="0"/>
          <a:r>
            <a:rPr lang="en-US" sz="2400" b="0" dirty="0" smtClean="0"/>
            <a:t>Introduction</a:t>
          </a:r>
          <a:r>
            <a:rPr lang="en-US" sz="2000" b="0" dirty="0" smtClean="0"/>
            <a:t> </a:t>
          </a:r>
          <a:endParaRPr lang="en-US" sz="2000" b="0" dirty="0"/>
        </a:p>
      </dgm:t>
    </dgm:pt>
    <dgm:pt modelId="{A7268783-3B09-42C6-B925-17A54C6F420A}" type="parTrans" cxnId="{D4D17996-4453-47EC-B4DA-1FE6D3025C28}">
      <dgm:prSet/>
      <dgm:spPr/>
      <dgm:t>
        <a:bodyPr/>
        <a:lstStyle/>
        <a:p>
          <a:endParaRPr lang="en-US"/>
        </a:p>
      </dgm:t>
    </dgm:pt>
    <dgm:pt modelId="{95B13398-C9D1-4E4C-BCFB-AE857A91CE22}" type="sibTrans" cxnId="{D4D17996-4453-47EC-B4DA-1FE6D3025C28}">
      <dgm:prSet/>
      <dgm:spPr/>
      <dgm:t>
        <a:bodyPr/>
        <a:lstStyle/>
        <a:p>
          <a:endParaRPr lang="en-US"/>
        </a:p>
      </dgm:t>
    </dgm:pt>
    <dgm:pt modelId="{7C9833C8-510E-4CB1-8F55-9562AD5394E0}">
      <dgm:prSet custT="1"/>
      <dgm:spPr/>
      <dgm:t>
        <a:bodyPr/>
        <a:lstStyle/>
        <a:p>
          <a:pPr rtl="0"/>
          <a:r>
            <a:rPr lang="en-US" sz="2400" dirty="0" smtClean="0"/>
            <a:t>Major activities of Climate Change Knowledge Network </a:t>
          </a:r>
          <a:endParaRPr lang="en-US" sz="2400" dirty="0"/>
        </a:p>
      </dgm:t>
    </dgm:pt>
    <dgm:pt modelId="{D02D80C5-1A16-4067-9628-892FE4C88E39}" type="parTrans" cxnId="{01C2B2EC-2630-42EC-96AA-ECE59F164672}">
      <dgm:prSet/>
      <dgm:spPr/>
      <dgm:t>
        <a:bodyPr/>
        <a:lstStyle/>
        <a:p>
          <a:endParaRPr lang="en-US"/>
        </a:p>
      </dgm:t>
    </dgm:pt>
    <dgm:pt modelId="{14CCCFA4-AE0E-4518-94EA-F4860CC2EE95}" type="sibTrans" cxnId="{01C2B2EC-2630-42EC-96AA-ECE59F164672}">
      <dgm:prSet/>
      <dgm:spPr/>
      <dgm:t>
        <a:bodyPr/>
        <a:lstStyle/>
        <a:p>
          <a:endParaRPr lang="en-US"/>
        </a:p>
      </dgm:t>
    </dgm:pt>
    <dgm:pt modelId="{B2749A0D-10BA-427B-A6C4-93E422DB8A62}">
      <dgm:prSet custT="1"/>
      <dgm:spPr/>
      <dgm:t>
        <a:bodyPr/>
        <a:lstStyle/>
        <a:p>
          <a:r>
            <a:rPr lang="en-US" sz="2400" b="0" dirty="0" smtClean="0">
              <a:latin typeface="+mj-lt"/>
              <a:cs typeface="Times New Roman" pitchFamily="18" charset="0"/>
            </a:rPr>
            <a:t>Concept of Climate Change Knowledge Network </a:t>
          </a:r>
          <a:endParaRPr lang="en-US" sz="2400" b="0" dirty="0">
            <a:latin typeface="+mj-lt"/>
            <a:cs typeface="Times New Roman" pitchFamily="18" charset="0"/>
          </a:endParaRPr>
        </a:p>
      </dgm:t>
    </dgm:pt>
    <dgm:pt modelId="{7E781949-15F0-445E-B33F-02467D20FFC1}" type="parTrans" cxnId="{D294D486-1412-4986-9D71-417D4859B117}">
      <dgm:prSet/>
      <dgm:spPr/>
      <dgm:t>
        <a:bodyPr/>
        <a:lstStyle/>
        <a:p>
          <a:endParaRPr lang="en-US"/>
        </a:p>
      </dgm:t>
    </dgm:pt>
    <dgm:pt modelId="{1C9BE09B-B950-4A19-9DF8-E58A759F89CF}" type="sibTrans" cxnId="{D294D486-1412-4986-9D71-417D4859B117}">
      <dgm:prSet/>
      <dgm:spPr/>
      <dgm:t>
        <a:bodyPr/>
        <a:lstStyle/>
        <a:p>
          <a:endParaRPr lang="en-US"/>
        </a:p>
      </dgm:t>
    </dgm:pt>
    <dgm:pt modelId="{597EB853-C085-430F-90F9-F06AC22A729D}">
      <dgm:prSet custT="1"/>
      <dgm:spPr/>
      <dgm:t>
        <a:bodyPr/>
        <a:lstStyle/>
        <a:p>
          <a:r>
            <a:rPr lang="en-US" sz="2400" dirty="0" smtClean="0">
              <a:solidFill>
                <a:schemeClr val="tx1"/>
              </a:solidFill>
            </a:rPr>
            <a:t>Work flow of Climate Change Knowledge Network </a:t>
          </a:r>
          <a:endParaRPr lang="en-US" sz="2400" dirty="0">
            <a:solidFill>
              <a:schemeClr val="bg1"/>
            </a:solidFill>
          </a:endParaRPr>
        </a:p>
      </dgm:t>
    </dgm:pt>
    <dgm:pt modelId="{16BF7E27-5CF1-486E-AD5A-9EA65FB6607F}" type="parTrans" cxnId="{F202D73A-80B0-4FFB-B914-C7BEDDB39184}">
      <dgm:prSet/>
      <dgm:spPr/>
      <dgm:t>
        <a:bodyPr/>
        <a:lstStyle/>
        <a:p>
          <a:endParaRPr lang="en-US"/>
        </a:p>
      </dgm:t>
    </dgm:pt>
    <dgm:pt modelId="{089E037F-B49C-4AC1-8489-73AF523BA557}" type="sibTrans" cxnId="{F202D73A-80B0-4FFB-B914-C7BEDDB39184}">
      <dgm:prSet/>
      <dgm:spPr/>
      <dgm:t>
        <a:bodyPr/>
        <a:lstStyle/>
        <a:p>
          <a:endParaRPr lang="en-US"/>
        </a:p>
      </dgm:t>
    </dgm:pt>
    <dgm:pt modelId="{F568B2A0-5E3B-46F3-8868-513C174F3EDF}">
      <dgm:prSet custT="1"/>
      <dgm:spPr/>
      <dgm:t>
        <a:bodyPr/>
        <a:lstStyle/>
        <a:p>
          <a:r>
            <a:rPr lang="en-US" sz="2400" dirty="0" smtClean="0"/>
            <a:t>Development of  knowledge components    </a:t>
          </a:r>
          <a:endParaRPr lang="en-US" sz="2400" dirty="0"/>
        </a:p>
      </dgm:t>
    </dgm:pt>
    <dgm:pt modelId="{7C368459-F889-4563-9341-B49565AA47A0}" type="parTrans" cxnId="{CC91A5AE-68A6-4EAF-B06D-AFF88C0DA3B5}">
      <dgm:prSet/>
      <dgm:spPr/>
      <dgm:t>
        <a:bodyPr/>
        <a:lstStyle/>
        <a:p>
          <a:endParaRPr lang="en-US"/>
        </a:p>
      </dgm:t>
    </dgm:pt>
    <dgm:pt modelId="{23F07586-F269-4C86-A7B9-8430790D0CAF}" type="sibTrans" cxnId="{CC91A5AE-68A6-4EAF-B06D-AFF88C0DA3B5}">
      <dgm:prSet/>
      <dgm:spPr/>
      <dgm:t>
        <a:bodyPr/>
        <a:lstStyle/>
        <a:p>
          <a:endParaRPr lang="en-US"/>
        </a:p>
      </dgm:t>
    </dgm:pt>
    <dgm:pt modelId="{8E9E3957-29C5-44A7-890D-504C1A841C70}">
      <dgm:prSet custT="1"/>
      <dgm:spPr/>
      <dgm:t>
        <a:bodyPr/>
        <a:lstStyle/>
        <a:p>
          <a:r>
            <a:rPr lang="en-US" sz="2400" dirty="0" smtClean="0"/>
            <a:t>Review of the study</a:t>
          </a:r>
          <a:endParaRPr lang="en-US" sz="2400" dirty="0"/>
        </a:p>
      </dgm:t>
    </dgm:pt>
    <dgm:pt modelId="{B27AB98F-9831-4F2B-A4DE-E8F836996B16}" type="parTrans" cxnId="{DD089AE7-B59B-49E9-81EE-239ED02B6EB0}">
      <dgm:prSet/>
      <dgm:spPr/>
      <dgm:t>
        <a:bodyPr/>
        <a:lstStyle/>
        <a:p>
          <a:endParaRPr lang="en-US"/>
        </a:p>
      </dgm:t>
    </dgm:pt>
    <dgm:pt modelId="{E4EE3DF8-A930-43AF-BEF7-9AC42BF79362}" type="sibTrans" cxnId="{DD089AE7-B59B-49E9-81EE-239ED02B6EB0}">
      <dgm:prSet/>
      <dgm:spPr/>
      <dgm:t>
        <a:bodyPr/>
        <a:lstStyle/>
        <a:p>
          <a:endParaRPr lang="en-US"/>
        </a:p>
      </dgm:t>
    </dgm:pt>
    <dgm:pt modelId="{888B7F6C-C6CD-4F4D-8175-5D10BA405714}">
      <dgm:prSet custT="1"/>
      <dgm:spPr/>
      <dgm:t>
        <a:bodyPr/>
        <a:lstStyle/>
        <a:p>
          <a:r>
            <a:rPr lang="en-US" sz="2400" dirty="0" smtClean="0"/>
            <a:t>Conclusion.</a:t>
          </a:r>
          <a:endParaRPr lang="en-US" sz="2400" dirty="0"/>
        </a:p>
      </dgm:t>
    </dgm:pt>
    <dgm:pt modelId="{5A7D43FF-0F80-4A7D-87FC-2E1694CEDB60}" type="parTrans" cxnId="{422610A7-D8F7-4EFA-B644-262BFF5F3404}">
      <dgm:prSet/>
      <dgm:spPr/>
      <dgm:t>
        <a:bodyPr/>
        <a:lstStyle/>
        <a:p>
          <a:endParaRPr lang="en-US"/>
        </a:p>
      </dgm:t>
    </dgm:pt>
    <dgm:pt modelId="{AC70F055-8D72-4288-BA2C-879DC1E66E72}" type="sibTrans" cxnId="{422610A7-D8F7-4EFA-B644-262BFF5F3404}">
      <dgm:prSet/>
      <dgm:spPr/>
      <dgm:t>
        <a:bodyPr/>
        <a:lstStyle/>
        <a:p>
          <a:endParaRPr lang="en-US"/>
        </a:p>
      </dgm:t>
    </dgm:pt>
    <dgm:pt modelId="{DA45235E-F161-4170-82F6-6BDC8D633418}" type="pres">
      <dgm:prSet presAssocID="{ADD5CBB6-4945-4ACF-B0C1-39B7638DC90B}" presName="linearFlow" presStyleCnt="0">
        <dgm:presLayoutVars>
          <dgm:dir/>
          <dgm:animLvl val="lvl"/>
          <dgm:resizeHandles val="exact"/>
        </dgm:presLayoutVars>
      </dgm:prSet>
      <dgm:spPr/>
      <dgm:t>
        <a:bodyPr/>
        <a:lstStyle/>
        <a:p>
          <a:endParaRPr lang="en-US"/>
        </a:p>
      </dgm:t>
    </dgm:pt>
    <dgm:pt modelId="{58F214B3-C31E-4789-BA54-C5C9C8E96DE6}" type="pres">
      <dgm:prSet presAssocID="{9DA22EFA-BABF-4A4E-A1BA-ABC83EF2B96B}" presName="composite" presStyleCnt="0"/>
      <dgm:spPr/>
    </dgm:pt>
    <dgm:pt modelId="{849388A1-EE79-4036-8DA9-8F064597A7E7}" type="pres">
      <dgm:prSet presAssocID="{9DA22EFA-BABF-4A4E-A1BA-ABC83EF2B96B}" presName="parentText" presStyleLbl="alignNode1" presStyleIdx="0" presStyleCnt="7">
        <dgm:presLayoutVars>
          <dgm:chMax val="1"/>
          <dgm:bulletEnabled val="1"/>
        </dgm:presLayoutVars>
      </dgm:prSet>
      <dgm:spPr/>
      <dgm:t>
        <a:bodyPr/>
        <a:lstStyle/>
        <a:p>
          <a:endParaRPr lang="en-US"/>
        </a:p>
      </dgm:t>
    </dgm:pt>
    <dgm:pt modelId="{E40C2681-A8A5-4454-852D-24997EAC7F15}" type="pres">
      <dgm:prSet presAssocID="{9DA22EFA-BABF-4A4E-A1BA-ABC83EF2B96B}" presName="descendantText" presStyleLbl="alignAcc1" presStyleIdx="0" presStyleCnt="7">
        <dgm:presLayoutVars>
          <dgm:bulletEnabled val="1"/>
        </dgm:presLayoutVars>
      </dgm:prSet>
      <dgm:spPr/>
      <dgm:t>
        <a:bodyPr/>
        <a:lstStyle/>
        <a:p>
          <a:endParaRPr lang="en-US"/>
        </a:p>
      </dgm:t>
    </dgm:pt>
    <dgm:pt modelId="{94775150-174D-43C5-808F-A3F46ABA286D}" type="pres">
      <dgm:prSet presAssocID="{BBF74DD7-FCA7-40DF-8960-748927CD371C}" presName="sp" presStyleCnt="0"/>
      <dgm:spPr/>
    </dgm:pt>
    <dgm:pt modelId="{8EF5331E-AFB6-4B45-8729-E35ADE7CC2DF}" type="pres">
      <dgm:prSet presAssocID="{563DF60E-08D8-453D-A482-A2066B15E306}" presName="composite" presStyleCnt="0"/>
      <dgm:spPr/>
    </dgm:pt>
    <dgm:pt modelId="{C126AEBD-5EE1-4964-A65A-1D9D64CEDC21}" type="pres">
      <dgm:prSet presAssocID="{563DF60E-08D8-453D-A482-A2066B15E306}" presName="parentText" presStyleLbl="alignNode1" presStyleIdx="1" presStyleCnt="7">
        <dgm:presLayoutVars>
          <dgm:chMax val="1"/>
          <dgm:bulletEnabled val="1"/>
        </dgm:presLayoutVars>
      </dgm:prSet>
      <dgm:spPr/>
      <dgm:t>
        <a:bodyPr/>
        <a:lstStyle/>
        <a:p>
          <a:endParaRPr lang="en-US"/>
        </a:p>
      </dgm:t>
    </dgm:pt>
    <dgm:pt modelId="{40AF1703-F8D7-4EAF-A89F-9813675578E8}" type="pres">
      <dgm:prSet presAssocID="{563DF60E-08D8-453D-A482-A2066B15E306}" presName="descendantText" presStyleLbl="alignAcc1" presStyleIdx="1" presStyleCnt="7" custScaleY="79644">
        <dgm:presLayoutVars>
          <dgm:bulletEnabled val="1"/>
        </dgm:presLayoutVars>
      </dgm:prSet>
      <dgm:spPr/>
      <dgm:t>
        <a:bodyPr/>
        <a:lstStyle/>
        <a:p>
          <a:endParaRPr lang="en-US"/>
        </a:p>
      </dgm:t>
    </dgm:pt>
    <dgm:pt modelId="{543CB9B1-AE6F-47E5-B972-FCCF5719D2A9}" type="pres">
      <dgm:prSet presAssocID="{0E104454-7574-4D18-B6C4-5C769E53FD83}" presName="sp" presStyleCnt="0"/>
      <dgm:spPr/>
    </dgm:pt>
    <dgm:pt modelId="{3F5778E3-ED83-497B-AD55-EF01485A83BB}" type="pres">
      <dgm:prSet presAssocID="{A57B677D-2153-4D6F-AC0F-80078890EC85}" presName="composite" presStyleCnt="0"/>
      <dgm:spPr/>
    </dgm:pt>
    <dgm:pt modelId="{D9F47004-DA42-4E7A-822E-68D76C907E54}" type="pres">
      <dgm:prSet presAssocID="{A57B677D-2153-4D6F-AC0F-80078890EC85}" presName="parentText" presStyleLbl="alignNode1" presStyleIdx="2" presStyleCnt="7">
        <dgm:presLayoutVars>
          <dgm:chMax val="1"/>
          <dgm:bulletEnabled val="1"/>
        </dgm:presLayoutVars>
      </dgm:prSet>
      <dgm:spPr/>
      <dgm:t>
        <a:bodyPr/>
        <a:lstStyle/>
        <a:p>
          <a:endParaRPr lang="en-US"/>
        </a:p>
      </dgm:t>
    </dgm:pt>
    <dgm:pt modelId="{CAF6BA1C-CC9B-4AF0-BA93-C9E56E1DA07E}" type="pres">
      <dgm:prSet presAssocID="{A57B677D-2153-4D6F-AC0F-80078890EC85}" presName="descendantText" presStyleLbl="alignAcc1" presStyleIdx="2" presStyleCnt="7" custScaleY="115450">
        <dgm:presLayoutVars>
          <dgm:bulletEnabled val="1"/>
        </dgm:presLayoutVars>
      </dgm:prSet>
      <dgm:spPr/>
      <dgm:t>
        <a:bodyPr/>
        <a:lstStyle/>
        <a:p>
          <a:endParaRPr lang="en-US"/>
        </a:p>
      </dgm:t>
    </dgm:pt>
    <dgm:pt modelId="{12E2D43D-4034-4D09-BED7-A21D638A30C3}" type="pres">
      <dgm:prSet presAssocID="{6B08FE52-2D4E-4D15-B7A3-DADBECAE124E}" presName="sp" presStyleCnt="0"/>
      <dgm:spPr/>
    </dgm:pt>
    <dgm:pt modelId="{A04B30C8-7786-40E4-AA0F-0F68D8297635}" type="pres">
      <dgm:prSet presAssocID="{C91AFE83-031F-46DE-8E32-584F82293C36}" presName="composite" presStyleCnt="0"/>
      <dgm:spPr/>
    </dgm:pt>
    <dgm:pt modelId="{1711A33D-04DF-4CEF-9FF7-3B86C8DB1388}" type="pres">
      <dgm:prSet presAssocID="{C91AFE83-031F-46DE-8E32-584F82293C36}" presName="parentText" presStyleLbl="alignNode1" presStyleIdx="3" presStyleCnt="7">
        <dgm:presLayoutVars>
          <dgm:chMax val="1"/>
          <dgm:bulletEnabled val="1"/>
        </dgm:presLayoutVars>
      </dgm:prSet>
      <dgm:spPr/>
      <dgm:t>
        <a:bodyPr/>
        <a:lstStyle/>
        <a:p>
          <a:endParaRPr lang="en-US"/>
        </a:p>
      </dgm:t>
    </dgm:pt>
    <dgm:pt modelId="{9DC77E1B-C2AA-4ED5-BE13-78EB6016AE05}" type="pres">
      <dgm:prSet presAssocID="{C91AFE83-031F-46DE-8E32-584F82293C36}" presName="descendantText" presStyleLbl="alignAcc1" presStyleIdx="3" presStyleCnt="7">
        <dgm:presLayoutVars>
          <dgm:bulletEnabled val="1"/>
        </dgm:presLayoutVars>
      </dgm:prSet>
      <dgm:spPr/>
      <dgm:t>
        <a:bodyPr/>
        <a:lstStyle/>
        <a:p>
          <a:endParaRPr lang="en-US"/>
        </a:p>
      </dgm:t>
    </dgm:pt>
    <dgm:pt modelId="{E510BA42-685F-4792-BC3D-51CE73A1C364}" type="pres">
      <dgm:prSet presAssocID="{1425D1CD-7B12-4CA9-8ADB-7277F54B1B98}" presName="sp" presStyleCnt="0"/>
      <dgm:spPr/>
    </dgm:pt>
    <dgm:pt modelId="{78910EBE-F7C7-40FF-A99D-9ECD2FFE12D4}" type="pres">
      <dgm:prSet presAssocID="{A8C95DB0-E3FA-4176-ACF9-F09F9CB33B7E}" presName="composite" presStyleCnt="0"/>
      <dgm:spPr/>
    </dgm:pt>
    <dgm:pt modelId="{307063E3-123B-4EFF-B50D-33DACDF407D2}" type="pres">
      <dgm:prSet presAssocID="{A8C95DB0-E3FA-4176-ACF9-F09F9CB33B7E}" presName="parentText" presStyleLbl="alignNode1" presStyleIdx="4" presStyleCnt="7">
        <dgm:presLayoutVars>
          <dgm:chMax val="1"/>
          <dgm:bulletEnabled val="1"/>
        </dgm:presLayoutVars>
      </dgm:prSet>
      <dgm:spPr/>
      <dgm:t>
        <a:bodyPr/>
        <a:lstStyle/>
        <a:p>
          <a:endParaRPr lang="en-US"/>
        </a:p>
      </dgm:t>
    </dgm:pt>
    <dgm:pt modelId="{99943DA6-BA61-4D1B-A67F-2412B6E347CA}" type="pres">
      <dgm:prSet presAssocID="{A8C95DB0-E3FA-4176-ACF9-F09F9CB33B7E}" presName="descendantText" presStyleLbl="alignAcc1" presStyleIdx="4" presStyleCnt="7" custLinFactNeighborX="981">
        <dgm:presLayoutVars>
          <dgm:bulletEnabled val="1"/>
        </dgm:presLayoutVars>
      </dgm:prSet>
      <dgm:spPr/>
      <dgm:t>
        <a:bodyPr/>
        <a:lstStyle/>
        <a:p>
          <a:endParaRPr lang="en-US"/>
        </a:p>
      </dgm:t>
    </dgm:pt>
    <dgm:pt modelId="{C065977E-5DE1-49D3-AA50-9310A8C154AE}" type="pres">
      <dgm:prSet presAssocID="{73A14325-04CF-4518-9C59-0336E6CC3D8F}" presName="sp" presStyleCnt="0"/>
      <dgm:spPr/>
    </dgm:pt>
    <dgm:pt modelId="{D4C05C6D-FFB5-41AE-B51D-6D7064706EB4}" type="pres">
      <dgm:prSet presAssocID="{5A243E17-53E5-43DF-951C-7EA7D6A8DA08}" presName="composite" presStyleCnt="0"/>
      <dgm:spPr/>
    </dgm:pt>
    <dgm:pt modelId="{FFAD0925-2911-489D-AC52-47F63F3A0D59}" type="pres">
      <dgm:prSet presAssocID="{5A243E17-53E5-43DF-951C-7EA7D6A8DA08}" presName="parentText" presStyleLbl="alignNode1" presStyleIdx="5" presStyleCnt="7">
        <dgm:presLayoutVars>
          <dgm:chMax val="1"/>
          <dgm:bulletEnabled val="1"/>
        </dgm:presLayoutVars>
      </dgm:prSet>
      <dgm:spPr/>
      <dgm:t>
        <a:bodyPr/>
        <a:lstStyle/>
        <a:p>
          <a:endParaRPr lang="en-US"/>
        </a:p>
      </dgm:t>
    </dgm:pt>
    <dgm:pt modelId="{CC5B2017-4F2E-468E-921F-095CD7A35ABE}" type="pres">
      <dgm:prSet presAssocID="{5A243E17-53E5-43DF-951C-7EA7D6A8DA08}" presName="descendantText" presStyleLbl="alignAcc1" presStyleIdx="5" presStyleCnt="7">
        <dgm:presLayoutVars>
          <dgm:bulletEnabled val="1"/>
        </dgm:presLayoutVars>
      </dgm:prSet>
      <dgm:spPr/>
      <dgm:t>
        <a:bodyPr/>
        <a:lstStyle/>
        <a:p>
          <a:endParaRPr lang="en-US"/>
        </a:p>
      </dgm:t>
    </dgm:pt>
    <dgm:pt modelId="{3DE89F2A-9F70-4DE3-BB2D-88E825693DF4}" type="pres">
      <dgm:prSet presAssocID="{238AFDEE-70B2-46AA-BF47-1F86374FA241}" presName="sp" presStyleCnt="0"/>
      <dgm:spPr/>
    </dgm:pt>
    <dgm:pt modelId="{21B59B89-3519-4BC3-98DF-A0B5BE3E6D87}" type="pres">
      <dgm:prSet presAssocID="{E62FF318-E6B7-473D-B286-93A73CA3A36C}" presName="composite" presStyleCnt="0"/>
      <dgm:spPr/>
    </dgm:pt>
    <dgm:pt modelId="{81162864-6F83-40D7-9E44-C43D434A06CD}" type="pres">
      <dgm:prSet presAssocID="{E62FF318-E6B7-473D-B286-93A73CA3A36C}" presName="parentText" presStyleLbl="alignNode1" presStyleIdx="6" presStyleCnt="7">
        <dgm:presLayoutVars>
          <dgm:chMax val="1"/>
          <dgm:bulletEnabled val="1"/>
        </dgm:presLayoutVars>
      </dgm:prSet>
      <dgm:spPr/>
      <dgm:t>
        <a:bodyPr/>
        <a:lstStyle/>
        <a:p>
          <a:endParaRPr lang="en-US"/>
        </a:p>
      </dgm:t>
    </dgm:pt>
    <dgm:pt modelId="{75A952F1-30F7-4C39-9CF3-83C35EEBE184}" type="pres">
      <dgm:prSet presAssocID="{E62FF318-E6B7-473D-B286-93A73CA3A36C}" presName="descendantText" presStyleLbl="alignAcc1" presStyleIdx="6" presStyleCnt="7">
        <dgm:presLayoutVars>
          <dgm:bulletEnabled val="1"/>
        </dgm:presLayoutVars>
      </dgm:prSet>
      <dgm:spPr/>
      <dgm:t>
        <a:bodyPr/>
        <a:lstStyle/>
        <a:p>
          <a:endParaRPr lang="en-US"/>
        </a:p>
      </dgm:t>
    </dgm:pt>
  </dgm:ptLst>
  <dgm:cxnLst>
    <dgm:cxn modelId="{AF4F7C5D-0AAB-49BF-8D23-8A4053AC08F5}" type="presOf" srcId="{E62FF318-E6B7-473D-B286-93A73CA3A36C}" destId="{81162864-6F83-40D7-9E44-C43D434A06CD}" srcOrd="0" destOrd="0" presId="urn:microsoft.com/office/officeart/2005/8/layout/chevron2"/>
    <dgm:cxn modelId="{422610A7-D8F7-4EFA-B644-262BFF5F3404}" srcId="{E62FF318-E6B7-473D-B286-93A73CA3A36C}" destId="{888B7F6C-C6CD-4F4D-8175-5D10BA405714}" srcOrd="0" destOrd="0" parTransId="{5A7D43FF-0F80-4A7D-87FC-2E1694CEDB60}" sibTransId="{AC70F055-8D72-4288-BA2C-879DC1E66E72}"/>
    <dgm:cxn modelId="{1E20E7B2-16E1-4168-B2D3-A3BEA5050A8F}" type="presOf" srcId="{888B7F6C-C6CD-4F4D-8175-5D10BA405714}" destId="{75A952F1-30F7-4C39-9CF3-83C35EEBE184}" srcOrd="0" destOrd="0" presId="urn:microsoft.com/office/officeart/2005/8/layout/chevron2"/>
    <dgm:cxn modelId="{0B13E669-F8C9-4A43-8B6C-1BE233BBAACD}" type="presOf" srcId="{B2749A0D-10BA-427B-A6C4-93E422DB8A62}" destId="{40AF1703-F8D7-4EAF-A89F-9813675578E8}" srcOrd="0" destOrd="0" presId="urn:microsoft.com/office/officeart/2005/8/layout/chevron2"/>
    <dgm:cxn modelId="{D294D486-1412-4986-9D71-417D4859B117}" srcId="{563DF60E-08D8-453D-A482-A2066B15E306}" destId="{B2749A0D-10BA-427B-A6C4-93E422DB8A62}" srcOrd="0" destOrd="0" parTransId="{7E781949-15F0-445E-B33F-02467D20FFC1}" sibTransId="{1C9BE09B-B950-4A19-9DF8-E58A759F89CF}"/>
    <dgm:cxn modelId="{A90211D2-71F8-4C6B-B4FE-5908806DF198}" srcId="{ADD5CBB6-4945-4ACF-B0C1-39B7638DC90B}" destId="{563DF60E-08D8-453D-A482-A2066B15E306}" srcOrd="1" destOrd="0" parTransId="{E2B49360-9387-40D4-8EB6-9E8E7449248D}" sibTransId="{0E104454-7574-4D18-B6C4-5C769E53FD83}"/>
    <dgm:cxn modelId="{01C2B2EC-2630-42EC-96AA-ECE59F164672}" srcId="{A57B677D-2153-4D6F-AC0F-80078890EC85}" destId="{7C9833C8-510E-4CB1-8F55-9562AD5394E0}" srcOrd="0" destOrd="0" parTransId="{D02D80C5-1A16-4067-9628-892FE4C88E39}" sibTransId="{14CCCFA4-AE0E-4518-94EA-F4860CC2EE95}"/>
    <dgm:cxn modelId="{5D67C8AD-F6EA-4C14-984B-7C45A6AC45A5}" type="presOf" srcId="{C91AFE83-031F-46DE-8E32-584F82293C36}" destId="{1711A33D-04DF-4CEF-9FF7-3B86C8DB1388}" srcOrd="0" destOrd="0" presId="urn:microsoft.com/office/officeart/2005/8/layout/chevron2"/>
    <dgm:cxn modelId="{09247244-BD59-4E58-9E99-875D472ECE7D}" type="presOf" srcId="{9DA22EFA-BABF-4A4E-A1BA-ABC83EF2B96B}" destId="{849388A1-EE79-4036-8DA9-8F064597A7E7}" srcOrd="0" destOrd="0" presId="urn:microsoft.com/office/officeart/2005/8/layout/chevron2"/>
    <dgm:cxn modelId="{B4FECB99-169C-4988-89E7-E4AFA26EADB7}" type="presOf" srcId="{8E9E3957-29C5-44A7-890D-504C1A841C70}" destId="{CC5B2017-4F2E-468E-921F-095CD7A35ABE}" srcOrd="0" destOrd="0" presId="urn:microsoft.com/office/officeart/2005/8/layout/chevron2"/>
    <dgm:cxn modelId="{D4D17996-4453-47EC-B4DA-1FE6D3025C28}" srcId="{9DA22EFA-BABF-4A4E-A1BA-ABC83EF2B96B}" destId="{77D14143-3714-4113-9E6E-CA3C75A60953}" srcOrd="0" destOrd="0" parTransId="{A7268783-3B09-42C6-B925-17A54C6F420A}" sibTransId="{95B13398-C9D1-4E4C-BCFB-AE857A91CE22}"/>
    <dgm:cxn modelId="{C02431A0-ED34-43F1-A332-08330441E75A}" srcId="{ADD5CBB6-4945-4ACF-B0C1-39B7638DC90B}" destId="{E62FF318-E6B7-473D-B286-93A73CA3A36C}" srcOrd="6" destOrd="0" parTransId="{5E3F1F78-A47A-49ED-9C31-5BC4466F8F14}" sibTransId="{0CC9BBC9-9C19-43E3-8B3A-DA08E7BF1A0F}"/>
    <dgm:cxn modelId="{0BEC0CDC-6517-408F-99DE-A23116E16C9A}" type="presOf" srcId="{A57B677D-2153-4D6F-AC0F-80078890EC85}" destId="{D9F47004-DA42-4E7A-822E-68D76C907E54}" srcOrd="0" destOrd="0" presId="urn:microsoft.com/office/officeart/2005/8/layout/chevron2"/>
    <dgm:cxn modelId="{6CDA738B-0896-476E-9BDB-129EDFACFDBF}" type="presOf" srcId="{F568B2A0-5E3B-46F3-8868-513C174F3EDF}" destId="{99943DA6-BA61-4D1B-A67F-2412B6E347CA}" srcOrd="0" destOrd="0" presId="urn:microsoft.com/office/officeart/2005/8/layout/chevron2"/>
    <dgm:cxn modelId="{DD93885D-6F14-4B68-B62C-766F6B3C9611}" type="presOf" srcId="{A8C95DB0-E3FA-4176-ACF9-F09F9CB33B7E}" destId="{307063E3-123B-4EFF-B50D-33DACDF407D2}" srcOrd="0" destOrd="0" presId="urn:microsoft.com/office/officeart/2005/8/layout/chevron2"/>
    <dgm:cxn modelId="{CC4F3ABB-FB91-43B0-B1DA-3F42BE94B114}" type="presOf" srcId="{7C9833C8-510E-4CB1-8F55-9562AD5394E0}" destId="{CAF6BA1C-CC9B-4AF0-BA93-C9E56E1DA07E}" srcOrd="0" destOrd="0" presId="urn:microsoft.com/office/officeart/2005/8/layout/chevron2"/>
    <dgm:cxn modelId="{C00BFC20-DA12-4910-A0FC-F2AC234572C0}" type="presOf" srcId="{77D14143-3714-4113-9E6E-CA3C75A60953}" destId="{E40C2681-A8A5-4454-852D-24997EAC7F15}" srcOrd="0" destOrd="0" presId="urn:microsoft.com/office/officeart/2005/8/layout/chevron2"/>
    <dgm:cxn modelId="{DD089AE7-B59B-49E9-81EE-239ED02B6EB0}" srcId="{5A243E17-53E5-43DF-951C-7EA7D6A8DA08}" destId="{8E9E3957-29C5-44A7-890D-504C1A841C70}" srcOrd="0" destOrd="0" parTransId="{B27AB98F-9831-4F2B-A4DE-E8F836996B16}" sibTransId="{E4EE3DF8-A930-43AF-BEF7-9AC42BF79362}"/>
    <dgm:cxn modelId="{14C0A27E-1D30-457B-B86A-61590B82FC63}" srcId="{ADD5CBB6-4945-4ACF-B0C1-39B7638DC90B}" destId="{5A243E17-53E5-43DF-951C-7EA7D6A8DA08}" srcOrd="5" destOrd="0" parTransId="{0AB4514D-1875-45C4-8AE6-59EE2DB00F0E}" sibTransId="{238AFDEE-70B2-46AA-BF47-1F86374FA241}"/>
    <dgm:cxn modelId="{405E1884-36FA-48A9-8CA7-348046E739ED}" type="presOf" srcId="{ADD5CBB6-4945-4ACF-B0C1-39B7638DC90B}" destId="{DA45235E-F161-4170-82F6-6BDC8D633418}" srcOrd="0" destOrd="0" presId="urn:microsoft.com/office/officeart/2005/8/layout/chevron2"/>
    <dgm:cxn modelId="{50633D88-C4E8-4F9B-8DAD-17336455CA43}" srcId="{ADD5CBB6-4945-4ACF-B0C1-39B7638DC90B}" destId="{A8C95DB0-E3FA-4176-ACF9-F09F9CB33B7E}" srcOrd="4" destOrd="0" parTransId="{3096BA90-2615-4B1A-BF4A-38B37ABD1C05}" sibTransId="{73A14325-04CF-4518-9C59-0336E6CC3D8F}"/>
    <dgm:cxn modelId="{88E0C733-A2CB-4CFC-84F2-A43CC4DE9D65}" srcId="{ADD5CBB6-4945-4ACF-B0C1-39B7638DC90B}" destId="{C91AFE83-031F-46DE-8E32-584F82293C36}" srcOrd="3" destOrd="0" parTransId="{9A68DC0B-0C37-47DF-A934-0AAAA9DE5C01}" sibTransId="{1425D1CD-7B12-4CA9-8ADB-7277F54B1B98}"/>
    <dgm:cxn modelId="{F01AE9F0-DD82-4108-AD59-106C9433DC27}" srcId="{ADD5CBB6-4945-4ACF-B0C1-39B7638DC90B}" destId="{9DA22EFA-BABF-4A4E-A1BA-ABC83EF2B96B}" srcOrd="0" destOrd="0" parTransId="{E5EC859E-2473-43C6-A0E5-89CB91967449}" sibTransId="{BBF74DD7-FCA7-40DF-8960-748927CD371C}"/>
    <dgm:cxn modelId="{24D4A62F-EEF3-4119-BC71-0663A407EAB0}" type="presOf" srcId="{5A243E17-53E5-43DF-951C-7EA7D6A8DA08}" destId="{FFAD0925-2911-489D-AC52-47F63F3A0D59}" srcOrd="0" destOrd="0" presId="urn:microsoft.com/office/officeart/2005/8/layout/chevron2"/>
    <dgm:cxn modelId="{533AA3B5-D3E5-4CB5-BA2F-7BAF6A701BDF}" type="presOf" srcId="{597EB853-C085-430F-90F9-F06AC22A729D}" destId="{9DC77E1B-C2AA-4ED5-BE13-78EB6016AE05}" srcOrd="0" destOrd="0" presId="urn:microsoft.com/office/officeart/2005/8/layout/chevron2"/>
    <dgm:cxn modelId="{FC261862-0D9D-499F-BED6-DADBFF5097A7}" srcId="{ADD5CBB6-4945-4ACF-B0C1-39B7638DC90B}" destId="{A57B677D-2153-4D6F-AC0F-80078890EC85}" srcOrd="2" destOrd="0" parTransId="{9FFE4949-6CD9-4CFB-BD0E-FDB2EE725173}" sibTransId="{6B08FE52-2D4E-4D15-B7A3-DADBECAE124E}"/>
    <dgm:cxn modelId="{CC91A5AE-68A6-4EAF-B06D-AFF88C0DA3B5}" srcId="{A8C95DB0-E3FA-4176-ACF9-F09F9CB33B7E}" destId="{F568B2A0-5E3B-46F3-8868-513C174F3EDF}" srcOrd="0" destOrd="0" parTransId="{7C368459-F889-4563-9341-B49565AA47A0}" sibTransId="{23F07586-F269-4C86-A7B9-8430790D0CAF}"/>
    <dgm:cxn modelId="{F202D73A-80B0-4FFB-B914-C7BEDDB39184}" srcId="{C91AFE83-031F-46DE-8E32-584F82293C36}" destId="{597EB853-C085-430F-90F9-F06AC22A729D}" srcOrd="0" destOrd="0" parTransId="{16BF7E27-5CF1-486E-AD5A-9EA65FB6607F}" sibTransId="{089E037F-B49C-4AC1-8489-73AF523BA557}"/>
    <dgm:cxn modelId="{0DD3D8D1-6C23-4511-901D-7405FD4CCA0F}" type="presOf" srcId="{563DF60E-08D8-453D-A482-A2066B15E306}" destId="{C126AEBD-5EE1-4964-A65A-1D9D64CEDC21}" srcOrd="0" destOrd="0" presId="urn:microsoft.com/office/officeart/2005/8/layout/chevron2"/>
    <dgm:cxn modelId="{15325778-006F-4F65-A666-2C38C13AF911}" type="presParOf" srcId="{DA45235E-F161-4170-82F6-6BDC8D633418}" destId="{58F214B3-C31E-4789-BA54-C5C9C8E96DE6}" srcOrd="0" destOrd="0" presId="urn:microsoft.com/office/officeart/2005/8/layout/chevron2"/>
    <dgm:cxn modelId="{8E5D7202-FE49-4A2B-BC12-5BB186A3FAD1}" type="presParOf" srcId="{58F214B3-C31E-4789-BA54-C5C9C8E96DE6}" destId="{849388A1-EE79-4036-8DA9-8F064597A7E7}" srcOrd="0" destOrd="0" presId="urn:microsoft.com/office/officeart/2005/8/layout/chevron2"/>
    <dgm:cxn modelId="{F268CBF3-6334-4AA3-A719-F71355DFD088}" type="presParOf" srcId="{58F214B3-C31E-4789-BA54-C5C9C8E96DE6}" destId="{E40C2681-A8A5-4454-852D-24997EAC7F15}" srcOrd="1" destOrd="0" presId="urn:microsoft.com/office/officeart/2005/8/layout/chevron2"/>
    <dgm:cxn modelId="{C171F825-1E0C-4391-9997-414D8D4B2A53}" type="presParOf" srcId="{DA45235E-F161-4170-82F6-6BDC8D633418}" destId="{94775150-174D-43C5-808F-A3F46ABA286D}" srcOrd="1" destOrd="0" presId="urn:microsoft.com/office/officeart/2005/8/layout/chevron2"/>
    <dgm:cxn modelId="{A7AA3257-D755-45EF-B5C6-6B96DF50A1D3}" type="presParOf" srcId="{DA45235E-F161-4170-82F6-6BDC8D633418}" destId="{8EF5331E-AFB6-4B45-8729-E35ADE7CC2DF}" srcOrd="2" destOrd="0" presId="urn:microsoft.com/office/officeart/2005/8/layout/chevron2"/>
    <dgm:cxn modelId="{546BD0E0-F826-4FB5-9F0E-8B2A37ACB68B}" type="presParOf" srcId="{8EF5331E-AFB6-4B45-8729-E35ADE7CC2DF}" destId="{C126AEBD-5EE1-4964-A65A-1D9D64CEDC21}" srcOrd="0" destOrd="0" presId="urn:microsoft.com/office/officeart/2005/8/layout/chevron2"/>
    <dgm:cxn modelId="{444279B7-047A-44FB-B0A0-CD8D051E6E72}" type="presParOf" srcId="{8EF5331E-AFB6-4B45-8729-E35ADE7CC2DF}" destId="{40AF1703-F8D7-4EAF-A89F-9813675578E8}" srcOrd="1" destOrd="0" presId="urn:microsoft.com/office/officeart/2005/8/layout/chevron2"/>
    <dgm:cxn modelId="{A0131BAF-DEFD-4485-8E61-A6DF68845F13}" type="presParOf" srcId="{DA45235E-F161-4170-82F6-6BDC8D633418}" destId="{543CB9B1-AE6F-47E5-B972-FCCF5719D2A9}" srcOrd="3" destOrd="0" presId="urn:microsoft.com/office/officeart/2005/8/layout/chevron2"/>
    <dgm:cxn modelId="{CBBFFB96-8DB2-4D2C-BF8B-5D51AB9BA140}" type="presParOf" srcId="{DA45235E-F161-4170-82F6-6BDC8D633418}" destId="{3F5778E3-ED83-497B-AD55-EF01485A83BB}" srcOrd="4" destOrd="0" presId="urn:microsoft.com/office/officeart/2005/8/layout/chevron2"/>
    <dgm:cxn modelId="{19C48FDF-AC7A-4709-9E33-3B4EEBE65596}" type="presParOf" srcId="{3F5778E3-ED83-497B-AD55-EF01485A83BB}" destId="{D9F47004-DA42-4E7A-822E-68D76C907E54}" srcOrd="0" destOrd="0" presId="urn:microsoft.com/office/officeart/2005/8/layout/chevron2"/>
    <dgm:cxn modelId="{86DAEB0F-A42E-4A03-9CA8-5BF3C006B732}" type="presParOf" srcId="{3F5778E3-ED83-497B-AD55-EF01485A83BB}" destId="{CAF6BA1C-CC9B-4AF0-BA93-C9E56E1DA07E}" srcOrd="1" destOrd="0" presId="urn:microsoft.com/office/officeart/2005/8/layout/chevron2"/>
    <dgm:cxn modelId="{493DF853-AB87-4376-819D-315E04C51E81}" type="presParOf" srcId="{DA45235E-F161-4170-82F6-6BDC8D633418}" destId="{12E2D43D-4034-4D09-BED7-A21D638A30C3}" srcOrd="5" destOrd="0" presId="urn:microsoft.com/office/officeart/2005/8/layout/chevron2"/>
    <dgm:cxn modelId="{6027F49A-FCA6-4C1A-9EDF-90DA92F37CD8}" type="presParOf" srcId="{DA45235E-F161-4170-82F6-6BDC8D633418}" destId="{A04B30C8-7786-40E4-AA0F-0F68D8297635}" srcOrd="6" destOrd="0" presId="urn:microsoft.com/office/officeart/2005/8/layout/chevron2"/>
    <dgm:cxn modelId="{543EC093-BD59-4997-A48C-82B1F76B1127}" type="presParOf" srcId="{A04B30C8-7786-40E4-AA0F-0F68D8297635}" destId="{1711A33D-04DF-4CEF-9FF7-3B86C8DB1388}" srcOrd="0" destOrd="0" presId="urn:microsoft.com/office/officeart/2005/8/layout/chevron2"/>
    <dgm:cxn modelId="{A6CA3317-7E81-4612-BA41-FD44472AE751}" type="presParOf" srcId="{A04B30C8-7786-40E4-AA0F-0F68D8297635}" destId="{9DC77E1B-C2AA-4ED5-BE13-78EB6016AE05}" srcOrd="1" destOrd="0" presId="urn:microsoft.com/office/officeart/2005/8/layout/chevron2"/>
    <dgm:cxn modelId="{F92BC243-7EF4-4513-9802-1C3DC85E7D57}" type="presParOf" srcId="{DA45235E-F161-4170-82F6-6BDC8D633418}" destId="{E510BA42-685F-4792-BC3D-51CE73A1C364}" srcOrd="7" destOrd="0" presId="urn:microsoft.com/office/officeart/2005/8/layout/chevron2"/>
    <dgm:cxn modelId="{F6C3E5D3-6D91-4186-9FE3-573354190AA6}" type="presParOf" srcId="{DA45235E-F161-4170-82F6-6BDC8D633418}" destId="{78910EBE-F7C7-40FF-A99D-9ECD2FFE12D4}" srcOrd="8" destOrd="0" presId="urn:microsoft.com/office/officeart/2005/8/layout/chevron2"/>
    <dgm:cxn modelId="{EF9DBB02-D1CC-4EAD-BF0D-21CF1E6DA976}" type="presParOf" srcId="{78910EBE-F7C7-40FF-A99D-9ECD2FFE12D4}" destId="{307063E3-123B-4EFF-B50D-33DACDF407D2}" srcOrd="0" destOrd="0" presId="urn:microsoft.com/office/officeart/2005/8/layout/chevron2"/>
    <dgm:cxn modelId="{FAA96EF9-737A-4CC8-A41C-1A960E76A704}" type="presParOf" srcId="{78910EBE-F7C7-40FF-A99D-9ECD2FFE12D4}" destId="{99943DA6-BA61-4D1B-A67F-2412B6E347CA}" srcOrd="1" destOrd="0" presId="urn:microsoft.com/office/officeart/2005/8/layout/chevron2"/>
    <dgm:cxn modelId="{76486330-E4E2-4BD8-9DA7-F0D559E69A11}" type="presParOf" srcId="{DA45235E-F161-4170-82F6-6BDC8D633418}" destId="{C065977E-5DE1-49D3-AA50-9310A8C154AE}" srcOrd="9" destOrd="0" presId="urn:microsoft.com/office/officeart/2005/8/layout/chevron2"/>
    <dgm:cxn modelId="{8DDC5C1E-F650-4121-9B40-DA992452BF6F}" type="presParOf" srcId="{DA45235E-F161-4170-82F6-6BDC8D633418}" destId="{D4C05C6D-FFB5-41AE-B51D-6D7064706EB4}" srcOrd="10" destOrd="0" presId="urn:microsoft.com/office/officeart/2005/8/layout/chevron2"/>
    <dgm:cxn modelId="{BAAE3979-4221-4A5D-9259-86DADCCAEC71}" type="presParOf" srcId="{D4C05C6D-FFB5-41AE-B51D-6D7064706EB4}" destId="{FFAD0925-2911-489D-AC52-47F63F3A0D59}" srcOrd="0" destOrd="0" presId="urn:microsoft.com/office/officeart/2005/8/layout/chevron2"/>
    <dgm:cxn modelId="{9D09D920-6FD1-4F36-8B9E-63ADD52EC6F3}" type="presParOf" srcId="{D4C05C6D-FFB5-41AE-B51D-6D7064706EB4}" destId="{CC5B2017-4F2E-468E-921F-095CD7A35ABE}" srcOrd="1" destOrd="0" presId="urn:microsoft.com/office/officeart/2005/8/layout/chevron2"/>
    <dgm:cxn modelId="{E7DCAA8A-6B8E-4D19-8E4F-68B692885D62}" type="presParOf" srcId="{DA45235E-F161-4170-82F6-6BDC8D633418}" destId="{3DE89F2A-9F70-4DE3-BB2D-88E825693DF4}" srcOrd="11" destOrd="0" presId="urn:microsoft.com/office/officeart/2005/8/layout/chevron2"/>
    <dgm:cxn modelId="{975DAAA2-3A72-4D31-98EC-E51D902D716C}" type="presParOf" srcId="{DA45235E-F161-4170-82F6-6BDC8D633418}" destId="{21B59B89-3519-4BC3-98DF-A0B5BE3E6D87}" srcOrd="12" destOrd="0" presId="urn:microsoft.com/office/officeart/2005/8/layout/chevron2"/>
    <dgm:cxn modelId="{BE93DC6A-7F2F-482D-91B9-8F3EE6619D7E}" type="presParOf" srcId="{21B59B89-3519-4BC3-98DF-A0B5BE3E6D87}" destId="{81162864-6F83-40D7-9E44-C43D434A06CD}" srcOrd="0" destOrd="0" presId="urn:microsoft.com/office/officeart/2005/8/layout/chevron2"/>
    <dgm:cxn modelId="{BF5F89FD-E4E5-47C8-B946-FB33EB5A4499}" type="presParOf" srcId="{21B59B89-3519-4BC3-98DF-A0B5BE3E6D87}" destId="{75A952F1-30F7-4C39-9CF3-83C35EEBE184}" srcOrd="1" destOrd="0" presId="urn:microsoft.com/office/officeart/2005/8/layout/chevron2"/>
  </dgm:cxnLst>
  <dgm:bg/>
  <dgm:whole/>
</dgm:dataModel>
</file>

<file path=ppt/diagrams/data2.xml><?xml version="1.0" encoding="utf-8"?>
<dgm:dataModel xmlns:dgm="http://schemas.openxmlformats.org/drawingml/2006/diagram" xmlns:a="http://schemas.openxmlformats.org/drawingml/2006/main">
  <dgm:ptLst>
    <dgm:pt modelId="{EB0786BA-72EF-4213-9431-92CD4D6C8FF9}" type="doc">
      <dgm:prSet loTypeId="urn:microsoft.com/office/officeart/2005/8/layout/chevron2" loCatId="process" qsTypeId="urn:microsoft.com/office/officeart/2005/8/quickstyle/3d3" qsCatId="3D" csTypeId="urn:microsoft.com/office/officeart/2005/8/colors/accent1_2" csCatId="accent1" phldr="1"/>
      <dgm:spPr/>
      <dgm:t>
        <a:bodyPr/>
        <a:lstStyle/>
        <a:p>
          <a:endParaRPr lang="en-US"/>
        </a:p>
      </dgm:t>
    </dgm:pt>
    <dgm:pt modelId="{EB7A2859-A9C8-4E5E-A19B-EE89FDD7D69D}">
      <dgm:prSet phldrT="[Text]" custT="1">
        <dgm:style>
          <a:lnRef idx="3">
            <a:schemeClr val="lt1"/>
          </a:lnRef>
          <a:fillRef idx="1">
            <a:schemeClr val="accent3"/>
          </a:fillRef>
          <a:effectRef idx="1">
            <a:schemeClr val="accent3"/>
          </a:effectRef>
          <a:fontRef idx="minor">
            <a:schemeClr val="lt1"/>
          </a:fontRef>
        </dgm:style>
      </dgm:prSet>
      <dgm:spPr>
        <a:ln/>
      </dgm:spPr>
      <dgm:t>
        <a:bodyPr/>
        <a:lstStyle/>
        <a:p>
          <a:pPr algn="ctr"/>
          <a:r>
            <a:rPr lang="en-US" sz="2800" b="0" dirty="0" smtClean="0">
              <a:solidFill>
                <a:schemeClr val="tx1"/>
              </a:solidFill>
              <a:latin typeface="Times New Roman" pitchFamily="18" charset="0"/>
              <a:cs typeface="Times New Roman" pitchFamily="18" charset="0"/>
            </a:rPr>
            <a:t>1</a:t>
          </a:r>
          <a:endParaRPr lang="en-US" sz="2800" b="0" dirty="0">
            <a:solidFill>
              <a:schemeClr val="tx1"/>
            </a:solidFill>
            <a:latin typeface="Times New Roman" pitchFamily="18" charset="0"/>
            <a:cs typeface="Times New Roman" pitchFamily="18" charset="0"/>
          </a:endParaRPr>
        </a:p>
      </dgm:t>
    </dgm:pt>
    <dgm:pt modelId="{B0B8E473-D80D-4838-97EE-FA2142F770C0}" type="parTrans" cxnId="{24F60E6D-799C-4673-AF7E-0E483318C2C4}">
      <dgm:prSet/>
      <dgm:spPr/>
      <dgm:t>
        <a:bodyPr/>
        <a:lstStyle/>
        <a:p>
          <a:pPr algn="ctr"/>
          <a:endParaRPr lang="en-US" sz="2800">
            <a:solidFill>
              <a:schemeClr val="tx1"/>
            </a:solidFill>
            <a:latin typeface="Bookman Old Style" pitchFamily="18" charset="0"/>
          </a:endParaRPr>
        </a:p>
      </dgm:t>
    </dgm:pt>
    <dgm:pt modelId="{F079BECE-1101-4F9C-BBA6-E0E02D8D171F}" type="sibTrans" cxnId="{24F60E6D-799C-4673-AF7E-0E483318C2C4}">
      <dgm:prSet/>
      <dgm:spPr/>
      <dgm:t>
        <a:bodyPr/>
        <a:lstStyle/>
        <a:p>
          <a:pPr algn="ctr"/>
          <a:endParaRPr lang="en-US" sz="2800">
            <a:solidFill>
              <a:schemeClr val="tx1"/>
            </a:solidFill>
            <a:latin typeface="Bookman Old Style" pitchFamily="18" charset="0"/>
          </a:endParaRPr>
        </a:p>
      </dgm:t>
    </dgm:pt>
    <dgm:pt modelId="{E5836DEB-414A-409A-98BF-D7195AA3564D}">
      <dgm:prSet phldrT="[Text]" custT="1">
        <dgm:style>
          <a:lnRef idx="2">
            <a:schemeClr val="accent3">
              <a:shade val="50000"/>
            </a:schemeClr>
          </a:lnRef>
          <a:fillRef idx="1">
            <a:schemeClr val="accent3"/>
          </a:fillRef>
          <a:effectRef idx="0">
            <a:schemeClr val="accent3"/>
          </a:effectRef>
          <a:fontRef idx="minor">
            <a:schemeClr val="lt1"/>
          </a:fontRef>
        </dgm:style>
      </dgm:prSet>
      <dgm:spPr/>
      <dgm:t>
        <a:bodyPr/>
        <a:lstStyle/>
        <a:p>
          <a:pPr algn="just"/>
          <a:r>
            <a:rPr lang="en-US" sz="2800" b="1" dirty="0" smtClean="0">
              <a:solidFill>
                <a:schemeClr val="bg1"/>
              </a:solidFill>
              <a:latin typeface="Times New Roman" pitchFamily="18" charset="0"/>
              <a:cs typeface="Times New Roman" pitchFamily="18" charset="0"/>
            </a:rPr>
            <a:t>To know the background and concept of Climate Change Knowledge Network in Indian Agriculture (CCKN-IA)</a:t>
          </a:r>
          <a:endParaRPr lang="en-US" sz="2800" b="1" dirty="0">
            <a:solidFill>
              <a:schemeClr val="bg1"/>
            </a:solidFill>
            <a:latin typeface="Times New Roman" pitchFamily="18" charset="0"/>
            <a:cs typeface="Times New Roman" pitchFamily="18" charset="0"/>
          </a:endParaRPr>
        </a:p>
      </dgm:t>
    </dgm:pt>
    <dgm:pt modelId="{3BFCC1FA-CAEF-477D-A389-F66DE77ACC65}" type="parTrans" cxnId="{1C1FB85E-7C9F-4C14-AB21-EA6D90FD24DE}">
      <dgm:prSet/>
      <dgm:spPr/>
      <dgm:t>
        <a:bodyPr/>
        <a:lstStyle/>
        <a:p>
          <a:pPr algn="ctr"/>
          <a:endParaRPr lang="en-US" sz="2800">
            <a:solidFill>
              <a:schemeClr val="tx1"/>
            </a:solidFill>
            <a:latin typeface="Bookman Old Style" pitchFamily="18" charset="0"/>
          </a:endParaRPr>
        </a:p>
      </dgm:t>
    </dgm:pt>
    <dgm:pt modelId="{B8791DEF-7D5B-456C-9CF2-8B238846FB6F}" type="sibTrans" cxnId="{1C1FB85E-7C9F-4C14-AB21-EA6D90FD24DE}">
      <dgm:prSet/>
      <dgm:spPr/>
      <dgm:t>
        <a:bodyPr/>
        <a:lstStyle/>
        <a:p>
          <a:pPr algn="ctr"/>
          <a:endParaRPr lang="en-US" sz="2800">
            <a:solidFill>
              <a:schemeClr val="tx1"/>
            </a:solidFill>
            <a:latin typeface="Bookman Old Style" pitchFamily="18" charset="0"/>
          </a:endParaRPr>
        </a:p>
      </dgm:t>
    </dgm:pt>
    <dgm:pt modelId="{B5593BEC-2DC7-49CD-8650-2E73B3B3AF03}">
      <dgm:prSet phldrT="[Text]" custT="1">
        <dgm:style>
          <a:lnRef idx="0">
            <a:schemeClr val="accent3"/>
          </a:lnRef>
          <a:fillRef idx="3">
            <a:schemeClr val="accent3"/>
          </a:fillRef>
          <a:effectRef idx="3">
            <a:schemeClr val="accent3"/>
          </a:effectRef>
          <a:fontRef idx="minor">
            <a:schemeClr val="lt1"/>
          </a:fontRef>
        </dgm:style>
      </dgm:prSet>
      <dgm:spPr>
        <a:ln/>
      </dgm:spPr>
      <dgm:t>
        <a:bodyPr/>
        <a:lstStyle/>
        <a:p>
          <a:pPr algn="ctr"/>
          <a:r>
            <a:rPr lang="en-US" sz="2800" b="0" dirty="0" smtClean="0">
              <a:solidFill>
                <a:schemeClr val="tx1"/>
              </a:solidFill>
              <a:latin typeface="Times New Roman" pitchFamily="18" charset="0"/>
              <a:cs typeface="Times New Roman" pitchFamily="18" charset="0"/>
            </a:rPr>
            <a:t>3</a:t>
          </a:r>
          <a:endParaRPr lang="en-US" sz="2800" b="0" dirty="0">
            <a:solidFill>
              <a:schemeClr val="tx1"/>
            </a:solidFill>
            <a:latin typeface="Times New Roman" pitchFamily="18" charset="0"/>
            <a:cs typeface="Times New Roman" pitchFamily="18" charset="0"/>
          </a:endParaRPr>
        </a:p>
      </dgm:t>
    </dgm:pt>
    <dgm:pt modelId="{B3778843-A0F5-42C6-81F4-2417EA138931}" type="sibTrans" cxnId="{FA2987A2-F953-4E87-A2FC-828512F957BD}">
      <dgm:prSet/>
      <dgm:spPr/>
      <dgm:t>
        <a:bodyPr/>
        <a:lstStyle/>
        <a:p>
          <a:pPr algn="ctr"/>
          <a:endParaRPr lang="en-US" sz="2800">
            <a:solidFill>
              <a:schemeClr val="tx1"/>
            </a:solidFill>
            <a:latin typeface="Bookman Old Style" pitchFamily="18" charset="0"/>
          </a:endParaRPr>
        </a:p>
      </dgm:t>
    </dgm:pt>
    <dgm:pt modelId="{619E483E-4C54-4D44-A9CD-B5BF7C8C1157}" type="parTrans" cxnId="{FA2987A2-F953-4E87-A2FC-828512F957BD}">
      <dgm:prSet/>
      <dgm:spPr/>
      <dgm:t>
        <a:bodyPr/>
        <a:lstStyle/>
        <a:p>
          <a:pPr algn="ctr"/>
          <a:endParaRPr lang="en-US" sz="2800">
            <a:solidFill>
              <a:schemeClr val="tx1"/>
            </a:solidFill>
            <a:latin typeface="Bookman Old Style" pitchFamily="18" charset="0"/>
          </a:endParaRPr>
        </a:p>
      </dgm:t>
    </dgm:pt>
    <dgm:pt modelId="{0A868D50-06E9-4510-B19A-244F93B9D83C}">
      <dgm:prSet phldrT="[Text]" custT="1">
        <dgm:style>
          <a:lnRef idx="1">
            <a:schemeClr val="accent3"/>
          </a:lnRef>
          <a:fillRef idx="3">
            <a:schemeClr val="accent3"/>
          </a:fillRef>
          <a:effectRef idx="2">
            <a:schemeClr val="accent3"/>
          </a:effectRef>
          <a:fontRef idx="minor">
            <a:schemeClr val="lt1"/>
          </a:fontRef>
        </dgm:style>
      </dgm:prSet>
      <dgm:spPr>
        <a:ln/>
      </dgm:spPr>
      <dgm:t>
        <a:bodyPr/>
        <a:lstStyle/>
        <a:p>
          <a:pPr algn="ctr"/>
          <a:r>
            <a:rPr lang="en-US" sz="2800" b="0" dirty="0" smtClean="0">
              <a:solidFill>
                <a:srgbClr val="002060"/>
              </a:solidFill>
              <a:latin typeface="Times New Roman" pitchFamily="18" charset="0"/>
              <a:cs typeface="Times New Roman" pitchFamily="18" charset="0"/>
            </a:rPr>
            <a:t>2</a:t>
          </a:r>
          <a:endParaRPr lang="en-US" sz="2800" b="0" dirty="0">
            <a:solidFill>
              <a:srgbClr val="002060"/>
            </a:solidFill>
            <a:latin typeface="Times New Roman" pitchFamily="18" charset="0"/>
            <a:cs typeface="Times New Roman" pitchFamily="18" charset="0"/>
          </a:endParaRPr>
        </a:p>
      </dgm:t>
    </dgm:pt>
    <dgm:pt modelId="{4C533E9E-9A7E-4506-8717-217BAABD1C2A}" type="parTrans" cxnId="{84CAA011-4F8E-4384-BB3E-FCB34A8E47E1}">
      <dgm:prSet/>
      <dgm:spPr/>
      <dgm:t>
        <a:bodyPr/>
        <a:lstStyle/>
        <a:p>
          <a:pPr algn="ctr"/>
          <a:endParaRPr lang="en-US" sz="2800">
            <a:latin typeface="Bookman Old Style" pitchFamily="18" charset="0"/>
          </a:endParaRPr>
        </a:p>
      </dgm:t>
    </dgm:pt>
    <dgm:pt modelId="{475F7E2D-9409-49C8-91D6-289819B54883}" type="sibTrans" cxnId="{84CAA011-4F8E-4384-BB3E-FCB34A8E47E1}">
      <dgm:prSet/>
      <dgm:spPr/>
      <dgm:t>
        <a:bodyPr/>
        <a:lstStyle/>
        <a:p>
          <a:pPr algn="ctr"/>
          <a:endParaRPr lang="en-US" sz="2800">
            <a:latin typeface="Bookman Old Style" pitchFamily="18" charset="0"/>
          </a:endParaRPr>
        </a:p>
      </dgm:t>
    </dgm:pt>
    <dgm:pt modelId="{E9AFA8D8-049E-4F5D-A6D0-1CA5B3103B4C}">
      <dgm:prSet custT="1">
        <dgm:style>
          <a:lnRef idx="1">
            <a:schemeClr val="accent3"/>
          </a:lnRef>
          <a:fillRef idx="2">
            <a:schemeClr val="accent3"/>
          </a:fillRef>
          <a:effectRef idx="1">
            <a:schemeClr val="accent3"/>
          </a:effectRef>
          <a:fontRef idx="minor">
            <a:schemeClr val="dk1"/>
          </a:fontRef>
        </dgm:style>
      </dgm:prSet>
      <dgm:spPr/>
      <dgm:t>
        <a:bodyPr/>
        <a:lstStyle/>
        <a:p>
          <a:pPr algn="just"/>
          <a:r>
            <a:rPr lang="en-US" sz="2800" b="1" dirty="0" smtClean="0">
              <a:solidFill>
                <a:srgbClr val="002060"/>
              </a:solidFill>
              <a:latin typeface="Times New Roman" pitchFamily="18" charset="0"/>
              <a:cs typeface="Times New Roman" pitchFamily="18" charset="0"/>
            </a:rPr>
            <a:t>To know the work flow of Climate Change Knowledge Network In Indian Agriculture</a:t>
          </a:r>
          <a:endParaRPr lang="en-US" sz="2800" b="1" dirty="0">
            <a:solidFill>
              <a:srgbClr val="002060"/>
            </a:solidFill>
            <a:latin typeface="Times New Roman" pitchFamily="18" charset="0"/>
            <a:cs typeface="Times New Roman" pitchFamily="18" charset="0"/>
          </a:endParaRPr>
        </a:p>
      </dgm:t>
    </dgm:pt>
    <dgm:pt modelId="{9526E303-965A-41A0-A9D3-89DCA3067521}" type="parTrans" cxnId="{54DAAD8A-22E9-46BC-B011-EEB7BFB9360E}">
      <dgm:prSet/>
      <dgm:spPr/>
      <dgm:t>
        <a:bodyPr/>
        <a:lstStyle/>
        <a:p>
          <a:pPr algn="ctr"/>
          <a:endParaRPr lang="en-US" sz="2800">
            <a:latin typeface="Bookman Old Style" pitchFamily="18" charset="0"/>
          </a:endParaRPr>
        </a:p>
      </dgm:t>
    </dgm:pt>
    <dgm:pt modelId="{02A44428-B1F1-429E-B054-9A7CCF5CC9D1}" type="sibTrans" cxnId="{54DAAD8A-22E9-46BC-B011-EEB7BFB9360E}">
      <dgm:prSet/>
      <dgm:spPr/>
      <dgm:t>
        <a:bodyPr/>
        <a:lstStyle/>
        <a:p>
          <a:pPr algn="ctr"/>
          <a:endParaRPr lang="en-US" sz="2800">
            <a:latin typeface="Bookman Old Style" pitchFamily="18" charset="0"/>
          </a:endParaRPr>
        </a:p>
      </dgm:t>
    </dgm:pt>
    <dgm:pt modelId="{3EABE141-321B-436E-989D-C7F3B4D0DEB2}">
      <dgm:prSet custT="1">
        <dgm:style>
          <a:lnRef idx="0">
            <a:schemeClr val="accent3"/>
          </a:lnRef>
          <a:fillRef idx="3">
            <a:schemeClr val="accent3"/>
          </a:fillRef>
          <a:effectRef idx="3">
            <a:schemeClr val="accent3"/>
          </a:effectRef>
          <a:fontRef idx="minor">
            <a:schemeClr val="lt1"/>
          </a:fontRef>
        </dgm:style>
      </dgm:prSet>
      <dgm:spPr/>
      <dgm:t>
        <a:bodyPr/>
        <a:lstStyle/>
        <a:p>
          <a:pPr algn="just"/>
          <a:r>
            <a:rPr lang="en-US" sz="2800" b="1" dirty="0" smtClean="0">
              <a:solidFill>
                <a:schemeClr val="bg1"/>
              </a:solidFill>
              <a:latin typeface="Times New Roman" pitchFamily="18" charset="0"/>
              <a:cs typeface="Times New Roman" pitchFamily="18" charset="0"/>
            </a:rPr>
            <a:t>To review the research studies related to the climate change knowledge network</a:t>
          </a:r>
          <a:endParaRPr lang="en-US" sz="2800" b="1" dirty="0">
            <a:solidFill>
              <a:schemeClr val="bg1"/>
            </a:solidFill>
            <a:latin typeface="Times New Roman" pitchFamily="18" charset="0"/>
            <a:cs typeface="Times New Roman" pitchFamily="18" charset="0"/>
          </a:endParaRPr>
        </a:p>
      </dgm:t>
    </dgm:pt>
    <dgm:pt modelId="{BEAFB8BA-2E81-4D87-80CF-0847D1440E01}" type="parTrans" cxnId="{864C05B9-7CD2-40B3-830E-DF695E101730}">
      <dgm:prSet/>
      <dgm:spPr/>
      <dgm:t>
        <a:bodyPr/>
        <a:lstStyle/>
        <a:p>
          <a:pPr algn="ctr"/>
          <a:endParaRPr lang="en-US" sz="2800">
            <a:latin typeface="Bookman Old Style" pitchFamily="18" charset="0"/>
          </a:endParaRPr>
        </a:p>
      </dgm:t>
    </dgm:pt>
    <dgm:pt modelId="{29A2579D-4675-4197-94C2-FE1AB75D83BD}" type="sibTrans" cxnId="{864C05B9-7CD2-40B3-830E-DF695E101730}">
      <dgm:prSet/>
      <dgm:spPr/>
      <dgm:t>
        <a:bodyPr/>
        <a:lstStyle/>
        <a:p>
          <a:pPr algn="ctr"/>
          <a:endParaRPr lang="en-US" sz="2800">
            <a:latin typeface="Bookman Old Style" pitchFamily="18" charset="0"/>
          </a:endParaRPr>
        </a:p>
      </dgm:t>
    </dgm:pt>
    <dgm:pt modelId="{E4230B50-7662-4F0B-9C68-A3DC45388467}" type="pres">
      <dgm:prSet presAssocID="{EB0786BA-72EF-4213-9431-92CD4D6C8FF9}" presName="linearFlow" presStyleCnt="0">
        <dgm:presLayoutVars>
          <dgm:dir/>
          <dgm:animLvl val="lvl"/>
          <dgm:resizeHandles val="exact"/>
        </dgm:presLayoutVars>
      </dgm:prSet>
      <dgm:spPr/>
      <dgm:t>
        <a:bodyPr/>
        <a:lstStyle/>
        <a:p>
          <a:endParaRPr lang="en-US"/>
        </a:p>
      </dgm:t>
    </dgm:pt>
    <dgm:pt modelId="{F3A346A8-C488-47E7-8813-3CD9E84B9480}" type="pres">
      <dgm:prSet presAssocID="{EB7A2859-A9C8-4E5E-A19B-EE89FDD7D69D}" presName="composite" presStyleCnt="0"/>
      <dgm:spPr/>
    </dgm:pt>
    <dgm:pt modelId="{F5B6A7A6-40C2-4256-A690-4F18FB158CC6}" type="pres">
      <dgm:prSet presAssocID="{EB7A2859-A9C8-4E5E-A19B-EE89FDD7D69D}" presName="parentText" presStyleLbl="alignNode1" presStyleIdx="0" presStyleCnt="3">
        <dgm:presLayoutVars>
          <dgm:chMax val="1"/>
          <dgm:bulletEnabled val="1"/>
        </dgm:presLayoutVars>
      </dgm:prSet>
      <dgm:spPr/>
      <dgm:t>
        <a:bodyPr/>
        <a:lstStyle/>
        <a:p>
          <a:endParaRPr lang="en-US"/>
        </a:p>
      </dgm:t>
    </dgm:pt>
    <dgm:pt modelId="{87DB2B62-56F9-4FCA-97D7-063D00D9EA51}" type="pres">
      <dgm:prSet presAssocID="{EB7A2859-A9C8-4E5E-A19B-EE89FDD7D69D}" presName="descendantText" presStyleLbl="alignAcc1" presStyleIdx="0" presStyleCnt="3" custScaleY="116841">
        <dgm:presLayoutVars>
          <dgm:bulletEnabled val="1"/>
        </dgm:presLayoutVars>
      </dgm:prSet>
      <dgm:spPr/>
      <dgm:t>
        <a:bodyPr/>
        <a:lstStyle/>
        <a:p>
          <a:endParaRPr lang="en-US"/>
        </a:p>
      </dgm:t>
    </dgm:pt>
    <dgm:pt modelId="{2B9FB8AD-99E2-43BE-A1BD-2590E97E1A8A}" type="pres">
      <dgm:prSet presAssocID="{F079BECE-1101-4F9C-BBA6-E0E02D8D171F}" presName="sp" presStyleCnt="0"/>
      <dgm:spPr/>
    </dgm:pt>
    <dgm:pt modelId="{6343A7BB-8BCA-44DC-9243-67D2C7F84744}" type="pres">
      <dgm:prSet presAssocID="{0A868D50-06E9-4510-B19A-244F93B9D83C}" presName="composite" presStyleCnt="0"/>
      <dgm:spPr/>
    </dgm:pt>
    <dgm:pt modelId="{61E6F4AA-8C14-4C1D-8ACF-1BC599BE9969}" type="pres">
      <dgm:prSet presAssocID="{0A868D50-06E9-4510-B19A-244F93B9D83C}" presName="parentText" presStyleLbl="alignNode1" presStyleIdx="1" presStyleCnt="3">
        <dgm:presLayoutVars>
          <dgm:chMax val="1"/>
          <dgm:bulletEnabled val="1"/>
        </dgm:presLayoutVars>
      </dgm:prSet>
      <dgm:spPr/>
      <dgm:t>
        <a:bodyPr/>
        <a:lstStyle/>
        <a:p>
          <a:endParaRPr lang="en-US"/>
        </a:p>
      </dgm:t>
    </dgm:pt>
    <dgm:pt modelId="{848C20D7-F53D-49CF-AA13-685B762F6E68}" type="pres">
      <dgm:prSet presAssocID="{0A868D50-06E9-4510-B19A-244F93B9D83C}" presName="descendantText" presStyleLbl="alignAcc1" presStyleIdx="1" presStyleCnt="3" custScaleY="109410">
        <dgm:presLayoutVars>
          <dgm:bulletEnabled val="1"/>
        </dgm:presLayoutVars>
      </dgm:prSet>
      <dgm:spPr/>
      <dgm:t>
        <a:bodyPr/>
        <a:lstStyle/>
        <a:p>
          <a:endParaRPr lang="en-US"/>
        </a:p>
      </dgm:t>
    </dgm:pt>
    <dgm:pt modelId="{659410F8-909D-428A-9EC2-036FA337F4B9}" type="pres">
      <dgm:prSet presAssocID="{475F7E2D-9409-49C8-91D6-289819B54883}" presName="sp" presStyleCnt="0"/>
      <dgm:spPr/>
    </dgm:pt>
    <dgm:pt modelId="{1F31B54E-7CE1-44FE-81A8-B8DEB7F1135F}" type="pres">
      <dgm:prSet presAssocID="{B5593BEC-2DC7-49CD-8650-2E73B3B3AF03}" presName="composite" presStyleCnt="0"/>
      <dgm:spPr/>
    </dgm:pt>
    <dgm:pt modelId="{9C24E473-5F57-404D-96D7-21836038B92C}" type="pres">
      <dgm:prSet presAssocID="{B5593BEC-2DC7-49CD-8650-2E73B3B3AF03}" presName="parentText" presStyleLbl="alignNode1" presStyleIdx="2" presStyleCnt="3">
        <dgm:presLayoutVars>
          <dgm:chMax val="1"/>
          <dgm:bulletEnabled val="1"/>
        </dgm:presLayoutVars>
      </dgm:prSet>
      <dgm:spPr/>
      <dgm:t>
        <a:bodyPr/>
        <a:lstStyle/>
        <a:p>
          <a:endParaRPr lang="en-US"/>
        </a:p>
      </dgm:t>
    </dgm:pt>
    <dgm:pt modelId="{AE900647-87B6-4A29-B39B-5B82AAD218A0}" type="pres">
      <dgm:prSet presAssocID="{B5593BEC-2DC7-49CD-8650-2E73B3B3AF03}" presName="descendantText" presStyleLbl="alignAcc1" presStyleIdx="2" presStyleCnt="3" custScaleY="133735">
        <dgm:presLayoutVars>
          <dgm:bulletEnabled val="1"/>
        </dgm:presLayoutVars>
      </dgm:prSet>
      <dgm:spPr/>
      <dgm:t>
        <a:bodyPr/>
        <a:lstStyle/>
        <a:p>
          <a:endParaRPr lang="en-US"/>
        </a:p>
      </dgm:t>
    </dgm:pt>
  </dgm:ptLst>
  <dgm:cxnLst>
    <dgm:cxn modelId="{54DAAD8A-22E9-46BC-B011-EEB7BFB9360E}" srcId="{0A868D50-06E9-4510-B19A-244F93B9D83C}" destId="{E9AFA8D8-049E-4F5D-A6D0-1CA5B3103B4C}" srcOrd="0" destOrd="0" parTransId="{9526E303-965A-41A0-A9D3-89DCA3067521}" sibTransId="{02A44428-B1F1-429E-B054-9A7CCF5CC9D1}"/>
    <dgm:cxn modelId="{24F60E6D-799C-4673-AF7E-0E483318C2C4}" srcId="{EB0786BA-72EF-4213-9431-92CD4D6C8FF9}" destId="{EB7A2859-A9C8-4E5E-A19B-EE89FDD7D69D}" srcOrd="0" destOrd="0" parTransId="{B0B8E473-D80D-4838-97EE-FA2142F770C0}" sibTransId="{F079BECE-1101-4F9C-BBA6-E0E02D8D171F}"/>
    <dgm:cxn modelId="{7DC1378B-4156-4230-B25F-AB91A72940FE}" type="presOf" srcId="{E5836DEB-414A-409A-98BF-D7195AA3564D}" destId="{87DB2B62-56F9-4FCA-97D7-063D00D9EA51}" srcOrd="0" destOrd="0" presId="urn:microsoft.com/office/officeart/2005/8/layout/chevron2"/>
    <dgm:cxn modelId="{864C05B9-7CD2-40B3-830E-DF695E101730}" srcId="{B5593BEC-2DC7-49CD-8650-2E73B3B3AF03}" destId="{3EABE141-321B-436E-989D-C7F3B4D0DEB2}" srcOrd="0" destOrd="0" parTransId="{BEAFB8BA-2E81-4D87-80CF-0847D1440E01}" sibTransId="{29A2579D-4675-4197-94C2-FE1AB75D83BD}"/>
    <dgm:cxn modelId="{FA2987A2-F953-4E87-A2FC-828512F957BD}" srcId="{EB0786BA-72EF-4213-9431-92CD4D6C8FF9}" destId="{B5593BEC-2DC7-49CD-8650-2E73B3B3AF03}" srcOrd="2" destOrd="0" parTransId="{619E483E-4C54-4D44-A9CD-B5BF7C8C1157}" sibTransId="{B3778843-A0F5-42C6-81F4-2417EA138931}"/>
    <dgm:cxn modelId="{F917F3A3-5CF2-4F38-988F-24F504B7882B}" type="presOf" srcId="{EB0786BA-72EF-4213-9431-92CD4D6C8FF9}" destId="{E4230B50-7662-4F0B-9C68-A3DC45388467}" srcOrd="0" destOrd="0" presId="urn:microsoft.com/office/officeart/2005/8/layout/chevron2"/>
    <dgm:cxn modelId="{2960980E-8EA4-4F2A-A30A-F5FBA89B25A7}" type="presOf" srcId="{3EABE141-321B-436E-989D-C7F3B4D0DEB2}" destId="{AE900647-87B6-4A29-B39B-5B82AAD218A0}" srcOrd="0" destOrd="0" presId="urn:microsoft.com/office/officeart/2005/8/layout/chevron2"/>
    <dgm:cxn modelId="{78F4E854-A6C8-4669-99B3-6E0C239534C9}" type="presOf" srcId="{EB7A2859-A9C8-4E5E-A19B-EE89FDD7D69D}" destId="{F5B6A7A6-40C2-4256-A690-4F18FB158CC6}" srcOrd="0" destOrd="0" presId="urn:microsoft.com/office/officeart/2005/8/layout/chevron2"/>
    <dgm:cxn modelId="{84CAA011-4F8E-4384-BB3E-FCB34A8E47E1}" srcId="{EB0786BA-72EF-4213-9431-92CD4D6C8FF9}" destId="{0A868D50-06E9-4510-B19A-244F93B9D83C}" srcOrd="1" destOrd="0" parTransId="{4C533E9E-9A7E-4506-8717-217BAABD1C2A}" sibTransId="{475F7E2D-9409-49C8-91D6-289819B54883}"/>
    <dgm:cxn modelId="{E969DEE2-BE15-41A2-A1BC-70EA8FDC09DD}" type="presOf" srcId="{E9AFA8D8-049E-4F5D-A6D0-1CA5B3103B4C}" destId="{848C20D7-F53D-49CF-AA13-685B762F6E68}" srcOrd="0" destOrd="0" presId="urn:microsoft.com/office/officeart/2005/8/layout/chevron2"/>
    <dgm:cxn modelId="{1C1FB85E-7C9F-4C14-AB21-EA6D90FD24DE}" srcId="{EB7A2859-A9C8-4E5E-A19B-EE89FDD7D69D}" destId="{E5836DEB-414A-409A-98BF-D7195AA3564D}" srcOrd="0" destOrd="0" parTransId="{3BFCC1FA-CAEF-477D-A389-F66DE77ACC65}" sibTransId="{B8791DEF-7D5B-456C-9CF2-8B238846FB6F}"/>
    <dgm:cxn modelId="{8E56C5EB-89A0-456E-ACD1-3CC08E453171}" type="presOf" srcId="{0A868D50-06E9-4510-B19A-244F93B9D83C}" destId="{61E6F4AA-8C14-4C1D-8ACF-1BC599BE9969}" srcOrd="0" destOrd="0" presId="urn:microsoft.com/office/officeart/2005/8/layout/chevron2"/>
    <dgm:cxn modelId="{37EDD3A3-62CE-4F12-ACB7-B6B8B3D22788}" type="presOf" srcId="{B5593BEC-2DC7-49CD-8650-2E73B3B3AF03}" destId="{9C24E473-5F57-404D-96D7-21836038B92C}" srcOrd="0" destOrd="0" presId="urn:microsoft.com/office/officeart/2005/8/layout/chevron2"/>
    <dgm:cxn modelId="{1F834E3B-908C-421D-BAEF-D67337749EC6}" type="presParOf" srcId="{E4230B50-7662-4F0B-9C68-A3DC45388467}" destId="{F3A346A8-C488-47E7-8813-3CD9E84B9480}" srcOrd="0" destOrd="0" presId="urn:microsoft.com/office/officeart/2005/8/layout/chevron2"/>
    <dgm:cxn modelId="{A8AF23BA-AD92-4CA5-BDFA-A76041F3EBAF}" type="presParOf" srcId="{F3A346A8-C488-47E7-8813-3CD9E84B9480}" destId="{F5B6A7A6-40C2-4256-A690-4F18FB158CC6}" srcOrd="0" destOrd="0" presId="urn:microsoft.com/office/officeart/2005/8/layout/chevron2"/>
    <dgm:cxn modelId="{ED00C869-6283-416B-A0AB-0AADE94A2406}" type="presParOf" srcId="{F3A346A8-C488-47E7-8813-3CD9E84B9480}" destId="{87DB2B62-56F9-4FCA-97D7-063D00D9EA51}" srcOrd="1" destOrd="0" presId="urn:microsoft.com/office/officeart/2005/8/layout/chevron2"/>
    <dgm:cxn modelId="{10172860-9552-43B3-97BA-D1AA13C3823C}" type="presParOf" srcId="{E4230B50-7662-4F0B-9C68-A3DC45388467}" destId="{2B9FB8AD-99E2-43BE-A1BD-2590E97E1A8A}" srcOrd="1" destOrd="0" presId="urn:microsoft.com/office/officeart/2005/8/layout/chevron2"/>
    <dgm:cxn modelId="{C934959B-A474-439F-913C-ADEC25E9DD1C}" type="presParOf" srcId="{E4230B50-7662-4F0B-9C68-A3DC45388467}" destId="{6343A7BB-8BCA-44DC-9243-67D2C7F84744}" srcOrd="2" destOrd="0" presId="urn:microsoft.com/office/officeart/2005/8/layout/chevron2"/>
    <dgm:cxn modelId="{60BF5A15-DC92-49A3-8F7A-BEB9528AEEB3}" type="presParOf" srcId="{6343A7BB-8BCA-44DC-9243-67D2C7F84744}" destId="{61E6F4AA-8C14-4C1D-8ACF-1BC599BE9969}" srcOrd="0" destOrd="0" presId="urn:microsoft.com/office/officeart/2005/8/layout/chevron2"/>
    <dgm:cxn modelId="{737ADE20-6264-4622-88D2-949D1017F927}" type="presParOf" srcId="{6343A7BB-8BCA-44DC-9243-67D2C7F84744}" destId="{848C20D7-F53D-49CF-AA13-685B762F6E68}" srcOrd="1" destOrd="0" presId="urn:microsoft.com/office/officeart/2005/8/layout/chevron2"/>
    <dgm:cxn modelId="{B73BF259-E2B2-4A8F-A218-256D211C2AC2}" type="presParOf" srcId="{E4230B50-7662-4F0B-9C68-A3DC45388467}" destId="{659410F8-909D-428A-9EC2-036FA337F4B9}" srcOrd="3" destOrd="0" presId="urn:microsoft.com/office/officeart/2005/8/layout/chevron2"/>
    <dgm:cxn modelId="{40F42DB6-3DA0-4060-8550-374AD067307A}" type="presParOf" srcId="{E4230B50-7662-4F0B-9C68-A3DC45388467}" destId="{1F31B54E-7CE1-44FE-81A8-B8DEB7F1135F}" srcOrd="4" destOrd="0" presId="urn:microsoft.com/office/officeart/2005/8/layout/chevron2"/>
    <dgm:cxn modelId="{3B7F0311-3E99-48A9-A2AC-188B2A9DA450}" type="presParOf" srcId="{1F31B54E-7CE1-44FE-81A8-B8DEB7F1135F}" destId="{9C24E473-5F57-404D-96D7-21836038B92C}" srcOrd="0" destOrd="0" presId="urn:microsoft.com/office/officeart/2005/8/layout/chevron2"/>
    <dgm:cxn modelId="{59437BE6-0FC6-4378-86B8-DEA4E57CB355}" type="presParOf" srcId="{1F31B54E-7CE1-44FE-81A8-B8DEB7F1135F}" destId="{AE900647-87B6-4A29-B39B-5B82AAD218A0}" srcOrd="1" destOrd="0" presId="urn:microsoft.com/office/officeart/2005/8/layout/chevron2"/>
  </dgm:cxnLst>
  <dgm:bg/>
  <dgm:whole/>
</dgm:dataModel>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A09B725-1DEA-4C55-B9E8-C3BCA88DF7AA}" type="datetimeFigureOut">
              <a:rPr lang="en-US" smtClean="0"/>
              <a:pPr/>
              <a:t>6/25/2016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FFDA38F-FE18-44F6-A038-59C845178D52}"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Slide Image Placeholder 1"/>
          <p:cNvSpPr>
            <a:spLocks noGrp="1" noRot="1" noChangeAspect="1" noTextEdit="1"/>
          </p:cNvSpPr>
          <p:nvPr>
            <p:ph type="sldImg"/>
          </p:nvPr>
        </p:nvSpPr>
        <p:spPr bwMode="auto">
          <a:noFill/>
          <a:ln>
            <a:solidFill>
              <a:srgbClr val="000000"/>
            </a:solidFill>
            <a:miter lim="800000"/>
            <a:headEnd/>
            <a:tailEnd/>
          </a:ln>
        </p:spPr>
      </p:sp>
      <p:sp>
        <p:nvSpPr>
          <p:cNvPr id="9523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kn-IN" smtClean="0"/>
          </a:p>
        </p:txBody>
      </p:sp>
      <p:sp>
        <p:nvSpPr>
          <p:cNvPr id="9523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619F982-8FAF-4F10-896A-BB28CA7EE09E}" type="slidenum">
              <a:rPr lang="en-US" smtClean="0"/>
              <a:pPr fontAlgn="base">
                <a:spcBef>
                  <a:spcPct val="0"/>
                </a:spcBef>
                <a:spcAft>
                  <a:spcPct val="0"/>
                </a:spcAft>
                <a:defRPr/>
              </a:pPr>
              <a:t>3</a:t>
            </a:fld>
            <a:endParaRPr lang="en-US" dirty="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3FFDA38F-FE18-44F6-A038-59C845178D52}" type="slidenum">
              <a:rPr lang="en-US" smtClean="0"/>
              <a:pPr/>
              <a:t>11</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EC51F1F5-98F7-47F9-8710-3CDE115A7B9C}" type="slidenum">
              <a:rPr lang="en-US"/>
              <a:pPr/>
              <a:t>13</a:t>
            </a:fld>
            <a:endParaRPr lang="en-US"/>
          </a:p>
        </p:txBody>
      </p:sp>
      <p:sp>
        <p:nvSpPr>
          <p:cNvPr id="430082" name="Rectangle 2"/>
          <p:cNvSpPr>
            <a:spLocks noGrp="1" noRot="1" noChangeAspect="1" noChangeArrowheads="1" noTextEdit="1"/>
          </p:cNvSpPr>
          <p:nvPr>
            <p:ph type="sldImg"/>
          </p:nvPr>
        </p:nvSpPr>
        <p:spPr>
          <a:xfrm>
            <a:off x="1143000" y="685800"/>
            <a:ext cx="4572000" cy="3429000"/>
          </a:xfrm>
          <a:ln/>
        </p:spPr>
      </p:sp>
      <p:sp>
        <p:nvSpPr>
          <p:cNvPr id="430083" name="Rectangle 3"/>
          <p:cNvSpPr>
            <a:spLocks noGrp="1" noChangeArrowheads="1"/>
          </p:cNvSpPr>
          <p:nvPr>
            <p:ph type="body" idx="1"/>
          </p:nvPr>
        </p:nvSpPr>
        <p:spPr>
          <a:xfrm>
            <a:off x="685494" y="4342939"/>
            <a:ext cx="5487013" cy="4114587"/>
          </a:xfrm>
        </p:spPr>
        <p:txBody>
          <a:bodyPr/>
          <a:lstStyle/>
          <a:p>
            <a:pPr>
              <a:lnSpc>
                <a:spcPct val="80000"/>
              </a:lnSpc>
            </a:pPr>
            <a:endParaRPr lang="en-GB" sz="700"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EC51F1F5-98F7-47F9-8710-3CDE115A7B9C}" type="slidenum">
              <a:rPr lang="en-US"/>
              <a:pPr/>
              <a:t>14</a:t>
            </a:fld>
            <a:endParaRPr lang="en-US"/>
          </a:p>
        </p:txBody>
      </p:sp>
      <p:sp>
        <p:nvSpPr>
          <p:cNvPr id="430082" name="Rectangle 2"/>
          <p:cNvSpPr>
            <a:spLocks noGrp="1" noRot="1" noChangeAspect="1" noChangeArrowheads="1" noTextEdit="1"/>
          </p:cNvSpPr>
          <p:nvPr>
            <p:ph type="sldImg"/>
          </p:nvPr>
        </p:nvSpPr>
        <p:spPr>
          <a:xfrm>
            <a:off x="1143000" y="685800"/>
            <a:ext cx="4572000" cy="3429000"/>
          </a:xfrm>
          <a:ln/>
        </p:spPr>
      </p:sp>
      <p:sp>
        <p:nvSpPr>
          <p:cNvPr id="430083" name="Rectangle 3"/>
          <p:cNvSpPr>
            <a:spLocks noGrp="1" noChangeArrowheads="1"/>
          </p:cNvSpPr>
          <p:nvPr>
            <p:ph type="body" idx="1"/>
          </p:nvPr>
        </p:nvSpPr>
        <p:spPr>
          <a:xfrm>
            <a:off x="685494" y="4342939"/>
            <a:ext cx="5487013" cy="4114587"/>
          </a:xfrm>
        </p:spPr>
        <p:txBody>
          <a:bodyPr/>
          <a:lstStyle/>
          <a:p>
            <a:pPr>
              <a:lnSpc>
                <a:spcPct val="80000"/>
              </a:lnSpc>
            </a:pPr>
            <a:endParaRPr lang="en-GB" sz="700"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3FFDA38F-FE18-44F6-A038-59C845178D52}" type="slidenum">
              <a:rPr lang="en-US" smtClean="0"/>
              <a:pPr/>
              <a:t>46</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606D21F-DC81-4631-9C4B-58FC49FCC0FB}" type="datetimeFigureOut">
              <a:rPr lang="en-US" smtClean="0"/>
              <a:pPr/>
              <a:t>6/25/2016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D94EDA-3655-42E3-850B-BB7BED850646}"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606D21F-DC81-4631-9C4B-58FC49FCC0FB}" type="datetimeFigureOut">
              <a:rPr lang="en-US" smtClean="0"/>
              <a:pPr/>
              <a:t>6/25/2016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D94EDA-3655-42E3-850B-BB7BED850646}"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606D21F-DC81-4631-9C4B-58FC49FCC0FB}" type="datetimeFigureOut">
              <a:rPr lang="en-US" smtClean="0"/>
              <a:pPr/>
              <a:t>6/25/2016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D94EDA-3655-42E3-850B-BB7BED850646}"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606D21F-DC81-4631-9C4B-58FC49FCC0FB}" type="datetimeFigureOut">
              <a:rPr lang="en-US" smtClean="0"/>
              <a:pPr/>
              <a:t>6/25/2016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D94EDA-3655-42E3-850B-BB7BED850646}"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606D21F-DC81-4631-9C4B-58FC49FCC0FB}" type="datetimeFigureOut">
              <a:rPr lang="en-US" smtClean="0"/>
              <a:pPr/>
              <a:t>6/25/2016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FD94EDA-3655-42E3-850B-BB7BED850646}"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606D21F-DC81-4631-9C4B-58FC49FCC0FB}" type="datetimeFigureOut">
              <a:rPr lang="en-US" smtClean="0"/>
              <a:pPr/>
              <a:t>6/25/2016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FD94EDA-3655-42E3-850B-BB7BED850646}"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606D21F-DC81-4631-9C4B-58FC49FCC0FB}" type="datetimeFigureOut">
              <a:rPr lang="en-US" smtClean="0"/>
              <a:pPr/>
              <a:t>6/25/2016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FD94EDA-3655-42E3-850B-BB7BED850646}"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606D21F-DC81-4631-9C4B-58FC49FCC0FB}" type="datetimeFigureOut">
              <a:rPr lang="en-US" smtClean="0"/>
              <a:pPr/>
              <a:t>6/25/2016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D94EDA-3655-42E3-850B-BB7BED850646}"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606D21F-DC81-4631-9C4B-58FC49FCC0FB}" type="datetimeFigureOut">
              <a:rPr lang="en-US" smtClean="0"/>
              <a:pPr/>
              <a:t>6/25/2016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D94EDA-3655-42E3-850B-BB7BED850646}"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606D21F-DC81-4631-9C4B-58FC49FCC0FB}" type="datetimeFigureOut">
              <a:rPr lang="en-US" smtClean="0"/>
              <a:pPr/>
              <a:t>6/25/2016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D94EDA-3655-42E3-850B-BB7BED850646}"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606D21F-DC81-4631-9C4B-58FC49FCC0FB}" type="datetimeFigureOut">
              <a:rPr lang="en-US" smtClean="0"/>
              <a:pPr/>
              <a:t>6/25/2016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D94EDA-3655-42E3-850B-BB7BED850646}"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606D21F-DC81-4631-9C4B-58FC49FCC0FB}" type="datetimeFigureOut">
              <a:rPr lang="en-US" smtClean="0"/>
              <a:pPr/>
              <a:t>6/25/2016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FD94EDA-3655-42E3-850B-BB7BED850646}"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openxmlformats.org/officeDocument/2006/relationships/image" Target="../media/image5.jpeg"/><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9.jpeg"/><Relationship Id="rId4" Type="http://schemas.openxmlformats.org/officeDocument/2006/relationships/image" Target="../media/image8.jpeg"/></Relationships>
</file>

<file path=ppt/slides/_rels/slide1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85800" y="1752600"/>
            <a:ext cx="7772400" cy="1830388"/>
          </a:xfrm>
        </p:spPr>
        <p:txBody>
          <a:bodyPr/>
          <a:lstStyle/>
          <a:p>
            <a:pPr eaLnBrk="1" hangingPunct="1">
              <a:defRPr/>
            </a:pPr>
            <a:endParaRPr lang="en-US" dirty="0"/>
          </a:p>
        </p:txBody>
      </p:sp>
      <p:sp>
        <p:nvSpPr>
          <p:cNvPr id="11267" name="Rectangle 3"/>
          <p:cNvSpPr>
            <a:spLocks noGrp="1" noChangeArrowheads="1"/>
          </p:cNvSpPr>
          <p:nvPr>
            <p:ph type="subTitle" idx="1"/>
          </p:nvPr>
        </p:nvSpPr>
        <p:spPr>
          <a:xfrm>
            <a:off x="685800" y="3611563"/>
            <a:ext cx="7772400" cy="1200150"/>
          </a:xfrm>
        </p:spPr>
        <p:txBody>
          <a:bodyPr/>
          <a:lstStyle/>
          <a:p>
            <a:pPr marR="0" eaLnBrk="1" hangingPunct="1"/>
            <a:endParaRPr lang="en-US" dirty="0" smtClean="0"/>
          </a:p>
        </p:txBody>
      </p:sp>
      <p:pic>
        <p:nvPicPr>
          <p:cNvPr id="11268" name="Picture 4" descr="NAYAGARA"/>
          <p:cNvPicPr>
            <a:picLocks noChangeAspect="1"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11269" name="Text Box 6"/>
          <p:cNvSpPr txBox="1">
            <a:spLocks noChangeArrowheads="1"/>
          </p:cNvSpPr>
          <p:nvPr/>
        </p:nvSpPr>
        <p:spPr bwMode="auto">
          <a:xfrm>
            <a:off x="2411413" y="2420938"/>
            <a:ext cx="2941637" cy="823912"/>
          </a:xfrm>
          <a:prstGeom prst="rect">
            <a:avLst/>
          </a:prstGeom>
          <a:noFill/>
          <a:ln w="9525">
            <a:noFill/>
            <a:miter lim="800000"/>
            <a:headEnd/>
            <a:tailEnd/>
          </a:ln>
        </p:spPr>
        <p:txBody>
          <a:bodyPr wrap="none">
            <a:spAutoFit/>
          </a:bodyPr>
          <a:lstStyle/>
          <a:p>
            <a:r>
              <a:rPr lang="en-US" sz="4800" b="1" dirty="0">
                <a:solidFill>
                  <a:srgbClr val="000000"/>
                </a:solidFill>
                <a:latin typeface="Algerian" pitchFamily="82" charset="0"/>
              </a:rPr>
              <a:t>welcome</a:t>
            </a:r>
            <a:endParaRPr lang="en-IN" sz="4800" b="1" dirty="0">
              <a:solidFill>
                <a:srgbClr val="000000"/>
              </a:solidFill>
              <a:latin typeface="Algerian" pitchFamily="82" charset="0"/>
            </a:endParaRPr>
          </a:p>
        </p:txBody>
      </p:sp>
    </p:spTree>
  </p:cSld>
  <p:clrMapOvr>
    <a:masterClrMapping/>
  </p:clrMapOvr>
  <p:transition>
    <p:wipe dir="u"/>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style>
          <a:lnRef idx="0">
            <a:schemeClr val="accent1"/>
          </a:lnRef>
          <a:fillRef idx="3">
            <a:schemeClr val="accent1"/>
          </a:fillRef>
          <a:effectRef idx="3">
            <a:schemeClr val="accent1"/>
          </a:effectRef>
          <a:fontRef idx="minor">
            <a:schemeClr val="lt1"/>
          </a:fontRef>
        </p:style>
        <p:txBody>
          <a:bodyPr/>
          <a:lstStyle/>
          <a:p>
            <a:r>
              <a:rPr lang="en-US" dirty="0" smtClean="0"/>
              <a:t>Climate Change Knowledge Network in Indian Agriculture</a:t>
            </a:r>
            <a:endParaRPr lang="en-US" dirty="0"/>
          </a:p>
        </p:txBody>
      </p:sp>
      <p:sp>
        <p:nvSpPr>
          <p:cNvPr id="3" name="Subtitle 2"/>
          <p:cNvSpPr>
            <a:spLocks noGrp="1"/>
          </p:cNvSpPr>
          <p:nvPr>
            <p:ph type="subTitle" idx="1"/>
          </p:nvPr>
        </p:nvSpPr>
        <p:spPr>
          <a:xfrm>
            <a:off x="4800600" y="3886200"/>
            <a:ext cx="4038600" cy="1752600"/>
          </a:xfrm>
        </p:spPr>
        <p:style>
          <a:lnRef idx="1">
            <a:schemeClr val="accent3"/>
          </a:lnRef>
          <a:fillRef idx="3">
            <a:schemeClr val="accent3"/>
          </a:fillRef>
          <a:effectRef idx="2">
            <a:schemeClr val="accent3"/>
          </a:effectRef>
          <a:fontRef idx="minor">
            <a:schemeClr val="lt1"/>
          </a:fontRef>
        </p:style>
        <p:txBody>
          <a:bodyPr>
            <a:normAutofit fontScale="92500" lnSpcReduction="20000"/>
          </a:bodyPr>
          <a:lstStyle/>
          <a:p>
            <a:r>
              <a:rPr lang="en-US" dirty="0" smtClean="0">
                <a:solidFill>
                  <a:srgbClr val="FF0000"/>
                </a:solidFill>
              </a:rPr>
              <a:t>Murthy M.A</a:t>
            </a:r>
          </a:p>
          <a:p>
            <a:r>
              <a:rPr lang="en-US" dirty="0" smtClean="0">
                <a:solidFill>
                  <a:srgbClr val="FF0000"/>
                </a:solidFill>
              </a:rPr>
              <a:t>III rd year </a:t>
            </a:r>
            <a:r>
              <a:rPr lang="en-US" dirty="0" err="1" smtClean="0">
                <a:solidFill>
                  <a:srgbClr val="FF0000"/>
                </a:solidFill>
              </a:rPr>
              <a:t>Ph.D</a:t>
            </a:r>
            <a:endParaRPr lang="en-US" dirty="0" smtClean="0">
              <a:solidFill>
                <a:srgbClr val="FF0000"/>
              </a:solidFill>
            </a:endParaRPr>
          </a:p>
          <a:p>
            <a:r>
              <a:rPr lang="en-US" dirty="0" smtClean="0">
                <a:solidFill>
                  <a:srgbClr val="FF0000"/>
                </a:solidFill>
              </a:rPr>
              <a:t>Department of Agricultural extension </a:t>
            </a:r>
            <a:endParaRPr lang="en-US" dirty="0">
              <a:solidFill>
                <a:srgbClr val="FF0000"/>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04800"/>
            <a:ext cx="5334000" cy="609600"/>
          </a:xfrm>
          <a:solidFill>
            <a:srgbClr val="00B050"/>
          </a:solidFill>
          <a:scene3d>
            <a:camera prst="obliqueTopLeft"/>
            <a:lightRig rig="threePt" dir="t"/>
          </a:scene3d>
        </p:spPr>
        <p:txBody>
          <a:bodyPr rtlCol="0">
            <a:normAutofit fontScale="90000"/>
          </a:bodyPr>
          <a:lstStyle/>
          <a:p>
            <a:pPr eaLnBrk="1" fontAlgn="auto" hangingPunct="1">
              <a:spcAft>
                <a:spcPts val="0"/>
              </a:spcAft>
              <a:defRPr/>
            </a:pPr>
            <a:r>
              <a:rPr lang="en-US" cap="all" dirty="0" smtClean="0">
                <a:ln w="9000" cmpd="sng">
                  <a:solidFill>
                    <a:schemeClr val="accent4">
                      <a:shade val="50000"/>
                      <a:satMod val="120000"/>
                    </a:schemeClr>
                  </a:solidFill>
                  <a:prstDash val="solid"/>
                </a:ln>
                <a:solidFill>
                  <a:schemeClr val="tx1">
                    <a:lumMod val="95000"/>
                    <a:lumOff val="5000"/>
                  </a:schemeClr>
                </a:solidFill>
                <a:effectLst>
                  <a:reflection blurRad="12700" stA="28000" endPos="45000" dist="1000" dir="5400000" sy="-100000" algn="bl" rotWithShape="0"/>
                </a:effectLst>
                <a:latin typeface="Times New Roman" pitchFamily="18" charset="0"/>
                <a:cs typeface="Times New Roman" pitchFamily="18" charset="0"/>
              </a:rPr>
              <a:t>Flow of Seminar</a:t>
            </a:r>
            <a:endParaRPr lang="en-US" cap="all" dirty="0">
              <a:ln w="9000" cmpd="sng">
                <a:solidFill>
                  <a:schemeClr val="accent4">
                    <a:shade val="50000"/>
                    <a:satMod val="120000"/>
                  </a:schemeClr>
                </a:solidFill>
                <a:prstDash val="solid"/>
              </a:ln>
              <a:solidFill>
                <a:schemeClr val="tx1">
                  <a:lumMod val="95000"/>
                  <a:lumOff val="5000"/>
                </a:schemeClr>
              </a:solidFill>
              <a:effectLst>
                <a:reflection blurRad="12700" stA="28000" endPos="45000" dist="1000" dir="5400000" sy="-100000" algn="bl" rotWithShape="0"/>
              </a:effectLst>
              <a:latin typeface="Times New Roman" pitchFamily="18" charset="0"/>
              <a:cs typeface="Times New Roman" pitchFamily="18" charset="0"/>
            </a:endParaRPr>
          </a:p>
        </p:txBody>
      </p:sp>
      <p:graphicFrame>
        <p:nvGraphicFramePr>
          <p:cNvPr id="4" name="Content Placeholder 4"/>
          <p:cNvGraphicFramePr>
            <a:graphicFrameLocks noGrp="1"/>
          </p:cNvGraphicFramePr>
          <p:nvPr>
            <p:ph idx="1"/>
          </p:nvPr>
        </p:nvGraphicFramePr>
        <p:xfrm>
          <a:off x="152400" y="1447800"/>
          <a:ext cx="8991600" cy="5410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Rectangle 4"/>
          <p:cNvSpPr/>
          <p:nvPr/>
        </p:nvSpPr>
        <p:spPr>
          <a:xfrm>
            <a:off x="6629400" y="685800"/>
            <a:ext cx="2133600" cy="923925"/>
          </a:xfrm>
          <a:prstGeom prst="rect">
            <a:avLst/>
          </a:prstGeom>
          <a:noFill/>
        </p:spPr>
        <p:txBody>
          <a:bodyPr>
            <a:spAutoFit/>
          </a:bodyPr>
          <a:lstStyle/>
          <a:p>
            <a:pPr algn="ctr" fontAlgn="auto">
              <a:spcBef>
                <a:spcPts val="0"/>
              </a:spcBef>
              <a:spcAft>
                <a:spcPts val="0"/>
              </a:spcAft>
              <a:defRPr/>
            </a:pPr>
            <a:endParaRPr lang="en-US" sz="5400" b="1" spc="200" dirty="0">
              <a:ln w="29210">
                <a:solidFill>
                  <a:schemeClr val="accent3">
                    <a:tint val="10000"/>
                  </a:schemeClr>
                </a:solidFill>
              </a:ln>
              <a:solidFill>
                <a:schemeClr val="accent3">
                  <a:satMod val="200000"/>
                  <a:alpha val="50000"/>
                </a:schemeClr>
              </a:solidFill>
              <a:effectLst>
                <a:innerShdw blurRad="50800" dist="50800" dir="8100000">
                  <a:srgbClr val="7D7D7D">
                    <a:alpha val="73000"/>
                  </a:srgbClr>
                </a:innerShdw>
              </a:effectLst>
              <a:latin typeface="+mn-lt"/>
              <a:cs typeface="+mn-cs"/>
            </a:endParaRPr>
          </a:p>
        </p:txBody>
      </p:sp>
      <p:pic>
        <p:nvPicPr>
          <p:cNvPr id="28677" name="Picture 2" descr="C:\Users\user\Desktop\vijay seminar\Water_files\220px-Water_droplet_blue_bg05.jpg"/>
          <p:cNvPicPr>
            <a:picLocks noChangeAspect="1" noChangeArrowheads="1"/>
          </p:cNvPicPr>
          <p:nvPr/>
        </p:nvPicPr>
        <p:blipFill>
          <a:blip r:embed="rId7"/>
          <a:srcRect/>
          <a:stretch>
            <a:fillRect/>
          </a:stretch>
        </p:blipFill>
        <p:spPr bwMode="auto">
          <a:xfrm>
            <a:off x="6096000" y="0"/>
            <a:ext cx="3048000" cy="1905000"/>
          </a:xfrm>
          <a:prstGeom prst="rect">
            <a:avLst/>
          </a:prstGeom>
          <a:noFill/>
          <a:ln w="9525">
            <a:noFill/>
            <a:miter lim="800000"/>
            <a:headEnd/>
            <a:tailEnd/>
          </a:ln>
        </p:spPr>
      </p:pic>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graphicEl>
                                              <a:dgm id="{849388A1-EE79-4036-8DA9-8F064597A7E7}"/>
                                            </p:graphicEl>
                                          </p:spTgt>
                                        </p:tgtEl>
                                        <p:attrNameLst>
                                          <p:attrName>style.visibility</p:attrName>
                                        </p:attrNameLst>
                                      </p:cBhvr>
                                      <p:to>
                                        <p:strVal val="visible"/>
                                      </p:to>
                                    </p:set>
                                    <p:anim calcmode="lin" valueType="num">
                                      <p:cBhvr additive="base">
                                        <p:cTn id="7" dur="500" fill="hold"/>
                                        <p:tgtEl>
                                          <p:spTgt spid="4">
                                            <p:graphicEl>
                                              <a:dgm id="{849388A1-EE79-4036-8DA9-8F064597A7E7}"/>
                                            </p:graphic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graphicEl>
                                              <a:dgm id="{849388A1-EE79-4036-8DA9-8F064597A7E7}"/>
                                            </p:graphic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4">
                                            <p:graphicEl>
                                              <a:dgm id="{C126AEBD-5EE1-4964-A65A-1D9D64CEDC21}"/>
                                            </p:graphicEl>
                                          </p:spTgt>
                                        </p:tgtEl>
                                        <p:attrNameLst>
                                          <p:attrName>style.visibility</p:attrName>
                                        </p:attrNameLst>
                                      </p:cBhvr>
                                      <p:to>
                                        <p:strVal val="visible"/>
                                      </p:to>
                                    </p:set>
                                    <p:anim calcmode="lin" valueType="num">
                                      <p:cBhvr additive="base">
                                        <p:cTn id="11" dur="500" fill="hold"/>
                                        <p:tgtEl>
                                          <p:spTgt spid="4">
                                            <p:graphicEl>
                                              <a:dgm id="{C126AEBD-5EE1-4964-A65A-1D9D64CEDC21}"/>
                                            </p:graphicEl>
                                          </p:spTgt>
                                        </p:tgtEl>
                                        <p:attrNameLst>
                                          <p:attrName>ppt_x</p:attrName>
                                        </p:attrNameLst>
                                      </p:cBhvr>
                                      <p:tavLst>
                                        <p:tav tm="0">
                                          <p:val>
                                            <p:strVal val="#ppt_x"/>
                                          </p:val>
                                        </p:tav>
                                        <p:tav tm="100000">
                                          <p:val>
                                            <p:strVal val="#ppt_x"/>
                                          </p:val>
                                        </p:tav>
                                      </p:tavLst>
                                    </p:anim>
                                    <p:anim calcmode="lin" valueType="num">
                                      <p:cBhvr additive="base">
                                        <p:cTn id="12" dur="500" fill="hold"/>
                                        <p:tgtEl>
                                          <p:spTgt spid="4">
                                            <p:graphicEl>
                                              <a:dgm id="{C126AEBD-5EE1-4964-A65A-1D9D64CEDC21}"/>
                                            </p:graphic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4">
                                            <p:graphicEl>
                                              <a:dgm id="{D9F47004-DA42-4E7A-822E-68D76C907E54}"/>
                                            </p:graphicEl>
                                          </p:spTgt>
                                        </p:tgtEl>
                                        <p:attrNameLst>
                                          <p:attrName>style.visibility</p:attrName>
                                        </p:attrNameLst>
                                      </p:cBhvr>
                                      <p:to>
                                        <p:strVal val="visible"/>
                                      </p:to>
                                    </p:set>
                                    <p:anim calcmode="lin" valueType="num">
                                      <p:cBhvr additive="base">
                                        <p:cTn id="15" dur="500" fill="hold"/>
                                        <p:tgtEl>
                                          <p:spTgt spid="4">
                                            <p:graphicEl>
                                              <a:dgm id="{D9F47004-DA42-4E7A-822E-68D76C907E54}"/>
                                            </p:graphicEl>
                                          </p:spTgt>
                                        </p:tgtEl>
                                        <p:attrNameLst>
                                          <p:attrName>ppt_x</p:attrName>
                                        </p:attrNameLst>
                                      </p:cBhvr>
                                      <p:tavLst>
                                        <p:tav tm="0">
                                          <p:val>
                                            <p:strVal val="#ppt_x"/>
                                          </p:val>
                                        </p:tav>
                                        <p:tav tm="100000">
                                          <p:val>
                                            <p:strVal val="#ppt_x"/>
                                          </p:val>
                                        </p:tav>
                                      </p:tavLst>
                                    </p:anim>
                                    <p:anim calcmode="lin" valueType="num">
                                      <p:cBhvr additive="base">
                                        <p:cTn id="16" dur="500" fill="hold"/>
                                        <p:tgtEl>
                                          <p:spTgt spid="4">
                                            <p:graphicEl>
                                              <a:dgm id="{D9F47004-DA42-4E7A-822E-68D76C907E54}"/>
                                            </p:graphicEl>
                                          </p:spTgt>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4">
                                            <p:graphicEl>
                                              <a:dgm id="{1711A33D-04DF-4CEF-9FF7-3B86C8DB1388}"/>
                                            </p:graphicEl>
                                          </p:spTgt>
                                        </p:tgtEl>
                                        <p:attrNameLst>
                                          <p:attrName>style.visibility</p:attrName>
                                        </p:attrNameLst>
                                      </p:cBhvr>
                                      <p:to>
                                        <p:strVal val="visible"/>
                                      </p:to>
                                    </p:set>
                                    <p:anim calcmode="lin" valueType="num">
                                      <p:cBhvr additive="base">
                                        <p:cTn id="19" dur="500" fill="hold"/>
                                        <p:tgtEl>
                                          <p:spTgt spid="4">
                                            <p:graphicEl>
                                              <a:dgm id="{1711A33D-04DF-4CEF-9FF7-3B86C8DB1388}"/>
                                            </p:graphic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graphicEl>
                                              <a:dgm id="{1711A33D-04DF-4CEF-9FF7-3B86C8DB1388}"/>
                                            </p:graphicEl>
                                          </p:spTgt>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4">
                                            <p:graphicEl>
                                              <a:dgm id="{307063E3-123B-4EFF-B50D-33DACDF407D2}"/>
                                            </p:graphicEl>
                                          </p:spTgt>
                                        </p:tgtEl>
                                        <p:attrNameLst>
                                          <p:attrName>style.visibility</p:attrName>
                                        </p:attrNameLst>
                                      </p:cBhvr>
                                      <p:to>
                                        <p:strVal val="visible"/>
                                      </p:to>
                                    </p:set>
                                    <p:anim calcmode="lin" valueType="num">
                                      <p:cBhvr additive="base">
                                        <p:cTn id="23" dur="500" fill="hold"/>
                                        <p:tgtEl>
                                          <p:spTgt spid="4">
                                            <p:graphicEl>
                                              <a:dgm id="{307063E3-123B-4EFF-B50D-33DACDF407D2}"/>
                                            </p:graphicEl>
                                          </p:spTgt>
                                        </p:tgtEl>
                                        <p:attrNameLst>
                                          <p:attrName>ppt_x</p:attrName>
                                        </p:attrNameLst>
                                      </p:cBhvr>
                                      <p:tavLst>
                                        <p:tav tm="0">
                                          <p:val>
                                            <p:strVal val="#ppt_x"/>
                                          </p:val>
                                        </p:tav>
                                        <p:tav tm="100000">
                                          <p:val>
                                            <p:strVal val="#ppt_x"/>
                                          </p:val>
                                        </p:tav>
                                      </p:tavLst>
                                    </p:anim>
                                    <p:anim calcmode="lin" valueType="num">
                                      <p:cBhvr additive="base">
                                        <p:cTn id="24" dur="500" fill="hold"/>
                                        <p:tgtEl>
                                          <p:spTgt spid="4">
                                            <p:graphicEl>
                                              <a:dgm id="{307063E3-123B-4EFF-B50D-33DACDF407D2}"/>
                                            </p:graphicEl>
                                          </p:spTgt>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4">
                                            <p:graphicEl>
                                              <a:dgm id="{FFAD0925-2911-489D-AC52-47F63F3A0D59}"/>
                                            </p:graphicEl>
                                          </p:spTgt>
                                        </p:tgtEl>
                                        <p:attrNameLst>
                                          <p:attrName>style.visibility</p:attrName>
                                        </p:attrNameLst>
                                      </p:cBhvr>
                                      <p:to>
                                        <p:strVal val="visible"/>
                                      </p:to>
                                    </p:set>
                                    <p:anim calcmode="lin" valueType="num">
                                      <p:cBhvr additive="base">
                                        <p:cTn id="27" dur="500" fill="hold"/>
                                        <p:tgtEl>
                                          <p:spTgt spid="4">
                                            <p:graphicEl>
                                              <a:dgm id="{FFAD0925-2911-489D-AC52-47F63F3A0D59}"/>
                                            </p:graphicEl>
                                          </p:spTgt>
                                        </p:tgtEl>
                                        <p:attrNameLst>
                                          <p:attrName>ppt_x</p:attrName>
                                        </p:attrNameLst>
                                      </p:cBhvr>
                                      <p:tavLst>
                                        <p:tav tm="0">
                                          <p:val>
                                            <p:strVal val="#ppt_x"/>
                                          </p:val>
                                        </p:tav>
                                        <p:tav tm="100000">
                                          <p:val>
                                            <p:strVal val="#ppt_x"/>
                                          </p:val>
                                        </p:tav>
                                      </p:tavLst>
                                    </p:anim>
                                    <p:anim calcmode="lin" valueType="num">
                                      <p:cBhvr additive="base">
                                        <p:cTn id="28" dur="500" fill="hold"/>
                                        <p:tgtEl>
                                          <p:spTgt spid="4">
                                            <p:graphicEl>
                                              <a:dgm id="{FFAD0925-2911-489D-AC52-47F63F3A0D59}"/>
                                            </p:graphicEl>
                                          </p:spTgt>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4">
                                            <p:graphicEl>
                                              <a:dgm id="{81162864-6F83-40D7-9E44-C43D434A06CD}"/>
                                            </p:graphicEl>
                                          </p:spTgt>
                                        </p:tgtEl>
                                        <p:attrNameLst>
                                          <p:attrName>style.visibility</p:attrName>
                                        </p:attrNameLst>
                                      </p:cBhvr>
                                      <p:to>
                                        <p:strVal val="visible"/>
                                      </p:to>
                                    </p:set>
                                    <p:anim calcmode="lin" valueType="num">
                                      <p:cBhvr additive="base">
                                        <p:cTn id="31" dur="500" fill="hold"/>
                                        <p:tgtEl>
                                          <p:spTgt spid="4">
                                            <p:graphicEl>
                                              <a:dgm id="{81162864-6F83-40D7-9E44-C43D434A06CD}"/>
                                            </p:graphicEl>
                                          </p:spTgt>
                                        </p:tgtEl>
                                        <p:attrNameLst>
                                          <p:attrName>ppt_x</p:attrName>
                                        </p:attrNameLst>
                                      </p:cBhvr>
                                      <p:tavLst>
                                        <p:tav tm="0">
                                          <p:val>
                                            <p:strVal val="#ppt_x"/>
                                          </p:val>
                                        </p:tav>
                                        <p:tav tm="100000">
                                          <p:val>
                                            <p:strVal val="#ppt_x"/>
                                          </p:val>
                                        </p:tav>
                                      </p:tavLst>
                                    </p:anim>
                                    <p:anim calcmode="lin" valueType="num">
                                      <p:cBhvr additive="base">
                                        <p:cTn id="32" dur="500" fill="hold"/>
                                        <p:tgtEl>
                                          <p:spTgt spid="4">
                                            <p:graphicEl>
                                              <a:dgm id="{81162864-6F83-40D7-9E44-C43D434A06CD}"/>
                                            </p:graphic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4">
                                            <p:graphicEl>
                                              <a:dgm id="{E40C2681-A8A5-4454-852D-24997EAC7F15}"/>
                                            </p:graphicEl>
                                          </p:spTgt>
                                        </p:tgtEl>
                                        <p:attrNameLst>
                                          <p:attrName>style.visibility</p:attrName>
                                        </p:attrNameLst>
                                      </p:cBhvr>
                                      <p:to>
                                        <p:strVal val="visible"/>
                                      </p:to>
                                    </p:set>
                                    <p:anim calcmode="lin" valueType="num">
                                      <p:cBhvr additive="base">
                                        <p:cTn id="37" dur="500" fill="hold"/>
                                        <p:tgtEl>
                                          <p:spTgt spid="4">
                                            <p:graphicEl>
                                              <a:dgm id="{E40C2681-A8A5-4454-852D-24997EAC7F15}"/>
                                            </p:graphicEl>
                                          </p:spTgt>
                                        </p:tgtEl>
                                        <p:attrNameLst>
                                          <p:attrName>ppt_x</p:attrName>
                                        </p:attrNameLst>
                                      </p:cBhvr>
                                      <p:tavLst>
                                        <p:tav tm="0">
                                          <p:val>
                                            <p:strVal val="#ppt_x"/>
                                          </p:val>
                                        </p:tav>
                                        <p:tav tm="100000">
                                          <p:val>
                                            <p:strVal val="#ppt_x"/>
                                          </p:val>
                                        </p:tav>
                                      </p:tavLst>
                                    </p:anim>
                                    <p:anim calcmode="lin" valueType="num">
                                      <p:cBhvr additive="base">
                                        <p:cTn id="38" dur="500" fill="hold"/>
                                        <p:tgtEl>
                                          <p:spTgt spid="4">
                                            <p:graphicEl>
                                              <a:dgm id="{E40C2681-A8A5-4454-852D-24997EAC7F15}"/>
                                            </p:graphicEl>
                                          </p:spTgt>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4">
                                            <p:graphicEl>
                                              <a:dgm id="{40AF1703-F8D7-4EAF-A89F-9813675578E8}"/>
                                            </p:graphicEl>
                                          </p:spTgt>
                                        </p:tgtEl>
                                        <p:attrNameLst>
                                          <p:attrName>style.visibility</p:attrName>
                                        </p:attrNameLst>
                                      </p:cBhvr>
                                      <p:to>
                                        <p:strVal val="visible"/>
                                      </p:to>
                                    </p:set>
                                    <p:anim calcmode="lin" valueType="num">
                                      <p:cBhvr additive="base">
                                        <p:cTn id="41" dur="500" fill="hold"/>
                                        <p:tgtEl>
                                          <p:spTgt spid="4">
                                            <p:graphicEl>
                                              <a:dgm id="{40AF1703-F8D7-4EAF-A89F-9813675578E8}"/>
                                            </p:graphicEl>
                                          </p:spTgt>
                                        </p:tgtEl>
                                        <p:attrNameLst>
                                          <p:attrName>ppt_x</p:attrName>
                                        </p:attrNameLst>
                                      </p:cBhvr>
                                      <p:tavLst>
                                        <p:tav tm="0">
                                          <p:val>
                                            <p:strVal val="#ppt_x"/>
                                          </p:val>
                                        </p:tav>
                                        <p:tav tm="100000">
                                          <p:val>
                                            <p:strVal val="#ppt_x"/>
                                          </p:val>
                                        </p:tav>
                                      </p:tavLst>
                                    </p:anim>
                                    <p:anim calcmode="lin" valueType="num">
                                      <p:cBhvr additive="base">
                                        <p:cTn id="42" dur="500" fill="hold"/>
                                        <p:tgtEl>
                                          <p:spTgt spid="4">
                                            <p:graphicEl>
                                              <a:dgm id="{40AF1703-F8D7-4EAF-A89F-9813675578E8}"/>
                                            </p:graphicEl>
                                          </p:spTgt>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4">
                                            <p:graphicEl>
                                              <a:dgm id="{CAF6BA1C-CC9B-4AF0-BA93-C9E56E1DA07E}"/>
                                            </p:graphicEl>
                                          </p:spTgt>
                                        </p:tgtEl>
                                        <p:attrNameLst>
                                          <p:attrName>style.visibility</p:attrName>
                                        </p:attrNameLst>
                                      </p:cBhvr>
                                      <p:to>
                                        <p:strVal val="visible"/>
                                      </p:to>
                                    </p:set>
                                    <p:anim calcmode="lin" valueType="num">
                                      <p:cBhvr additive="base">
                                        <p:cTn id="45" dur="500" fill="hold"/>
                                        <p:tgtEl>
                                          <p:spTgt spid="4">
                                            <p:graphicEl>
                                              <a:dgm id="{CAF6BA1C-CC9B-4AF0-BA93-C9E56E1DA07E}"/>
                                            </p:graphicEl>
                                          </p:spTgt>
                                        </p:tgtEl>
                                        <p:attrNameLst>
                                          <p:attrName>ppt_x</p:attrName>
                                        </p:attrNameLst>
                                      </p:cBhvr>
                                      <p:tavLst>
                                        <p:tav tm="0">
                                          <p:val>
                                            <p:strVal val="#ppt_x"/>
                                          </p:val>
                                        </p:tav>
                                        <p:tav tm="100000">
                                          <p:val>
                                            <p:strVal val="#ppt_x"/>
                                          </p:val>
                                        </p:tav>
                                      </p:tavLst>
                                    </p:anim>
                                    <p:anim calcmode="lin" valueType="num">
                                      <p:cBhvr additive="base">
                                        <p:cTn id="46" dur="500" fill="hold"/>
                                        <p:tgtEl>
                                          <p:spTgt spid="4">
                                            <p:graphicEl>
                                              <a:dgm id="{CAF6BA1C-CC9B-4AF0-BA93-C9E56E1DA07E}"/>
                                            </p:graphicEl>
                                          </p:spTgt>
                                        </p:tgtEl>
                                        <p:attrNameLst>
                                          <p:attrName>ppt_y</p:attrName>
                                        </p:attrNameLst>
                                      </p:cBhvr>
                                      <p:tavLst>
                                        <p:tav tm="0">
                                          <p:val>
                                            <p:strVal val="1+#ppt_h/2"/>
                                          </p:val>
                                        </p:tav>
                                        <p:tav tm="100000">
                                          <p:val>
                                            <p:strVal val="#ppt_y"/>
                                          </p:val>
                                        </p:tav>
                                      </p:tavLst>
                                    </p:anim>
                                  </p:childTnLst>
                                </p:cTn>
                              </p:par>
                              <p:par>
                                <p:cTn id="47" presetID="2" presetClass="entr" presetSubtype="4" fill="hold" grpId="0" nodeType="withEffect">
                                  <p:stCondLst>
                                    <p:cond delay="0"/>
                                  </p:stCondLst>
                                  <p:childTnLst>
                                    <p:set>
                                      <p:cBhvr>
                                        <p:cTn id="48" dur="1" fill="hold">
                                          <p:stCondLst>
                                            <p:cond delay="0"/>
                                          </p:stCondLst>
                                        </p:cTn>
                                        <p:tgtEl>
                                          <p:spTgt spid="4">
                                            <p:graphicEl>
                                              <a:dgm id="{9DC77E1B-C2AA-4ED5-BE13-78EB6016AE05}"/>
                                            </p:graphicEl>
                                          </p:spTgt>
                                        </p:tgtEl>
                                        <p:attrNameLst>
                                          <p:attrName>style.visibility</p:attrName>
                                        </p:attrNameLst>
                                      </p:cBhvr>
                                      <p:to>
                                        <p:strVal val="visible"/>
                                      </p:to>
                                    </p:set>
                                    <p:anim calcmode="lin" valueType="num">
                                      <p:cBhvr additive="base">
                                        <p:cTn id="49" dur="500" fill="hold"/>
                                        <p:tgtEl>
                                          <p:spTgt spid="4">
                                            <p:graphicEl>
                                              <a:dgm id="{9DC77E1B-C2AA-4ED5-BE13-78EB6016AE05}"/>
                                            </p:graphicEl>
                                          </p:spTgt>
                                        </p:tgtEl>
                                        <p:attrNameLst>
                                          <p:attrName>ppt_x</p:attrName>
                                        </p:attrNameLst>
                                      </p:cBhvr>
                                      <p:tavLst>
                                        <p:tav tm="0">
                                          <p:val>
                                            <p:strVal val="#ppt_x"/>
                                          </p:val>
                                        </p:tav>
                                        <p:tav tm="100000">
                                          <p:val>
                                            <p:strVal val="#ppt_x"/>
                                          </p:val>
                                        </p:tav>
                                      </p:tavLst>
                                    </p:anim>
                                    <p:anim calcmode="lin" valueType="num">
                                      <p:cBhvr additive="base">
                                        <p:cTn id="50" dur="500" fill="hold"/>
                                        <p:tgtEl>
                                          <p:spTgt spid="4">
                                            <p:graphicEl>
                                              <a:dgm id="{9DC77E1B-C2AA-4ED5-BE13-78EB6016AE05}"/>
                                            </p:graphicEl>
                                          </p:spTgt>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0"/>
                                  </p:stCondLst>
                                  <p:childTnLst>
                                    <p:set>
                                      <p:cBhvr>
                                        <p:cTn id="52" dur="1" fill="hold">
                                          <p:stCondLst>
                                            <p:cond delay="0"/>
                                          </p:stCondLst>
                                        </p:cTn>
                                        <p:tgtEl>
                                          <p:spTgt spid="4">
                                            <p:graphicEl>
                                              <a:dgm id="{99943DA6-BA61-4D1B-A67F-2412B6E347CA}"/>
                                            </p:graphicEl>
                                          </p:spTgt>
                                        </p:tgtEl>
                                        <p:attrNameLst>
                                          <p:attrName>style.visibility</p:attrName>
                                        </p:attrNameLst>
                                      </p:cBhvr>
                                      <p:to>
                                        <p:strVal val="visible"/>
                                      </p:to>
                                    </p:set>
                                    <p:anim calcmode="lin" valueType="num">
                                      <p:cBhvr additive="base">
                                        <p:cTn id="53" dur="500" fill="hold"/>
                                        <p:tgtEl>
                                          <p:spTgt spid="4">
                                            <p:graphicEl>
                                              <a:dgm id="{99943DA6-BA61-4D1B-A67F-2412B6E347CA}"/>
                                            </p:graphicEl>
                                          </p:spTgt>
                                        </p:tgtEl>
                                        <p:attrNameLst>
                                          <p:attrName>ppt_x</p:attrName>
                                        </p:attrNameLst>
                                      </p:cBhvr>
                                      <p:tavLst>
                                        <p:tav tm="0">
                                          <p:val>
                                            <p:strVal val="#ppt_x"/>
                                          </p:val>
                                        </p:tav>
                                        <p:tav tm="100000">
                                          <p:val>
                                            <p:strVal val="#ppt_x"/>
                                          </p:val>
                                        </p:tav>
                                      </p:tavLst>
                                    </p:anim>
                                    <p:anim calcmode="lin" valueType="num">
                                      <p:cBhvr additive="base">
                                        <p:cTn id="54" dur="500" fill="hold"/>
                                        <p:tgtEl>
                                          <p:spTgt spid="4">
                                            <p:graphicEl>
                                              <a:dgm id="{99943DA6-BA61-4D1B-A67F-2412B6E347CA}"/>
                                            </p:graphicEl>
                                          </p:spTgt>
                                        </p:tgtEl>
                                        <p:attrNameLst>
                                          <p:attrName>ppt_y</p:attrName>
                                        </p:attrNameLst>
                                      </p:cBhvr>
                                      <p:tavLst>
                                        <p:tav tm="0">
                                          <p:val>
                                            <p:strVal val="1+#ppt_h/2"/>
                                          </p:val>
                                        </p:tav>
                                        <p:tav tm="100000">
                                          <p:val>
                                            <p:strVal val="#ppt_y"/>
                                          </p:val>
                                        </p:tav>
                                      </p:tavLst>
                                    </p:anim>
                                  </p:childTnLst>
                                </p:cTn>
                              </p:par>
                              <p:par>
                                <p:cTn id="55" presetID="2" presetClass="entr" presetSubtype="4" fill="hold" grpId="0" nodeType="withEffect">
                                  <p:stCondLst>
                                    <p:cond delay="0"/>
                                  </p:stCondLst>
                                  <p:childTnLst>
                                    <p:set>
                                      <p:cBhvr>
                                        <p:cTn id="56" dur="1" fill="hold">
                                          <p:stCondLst>
                                            <p:cond delay="0"/>
                                          </p:stCondLst>
                                        </p:cTn>
                                        <p:tgtEl>
                                          <p:spTgt spid="4">
                                            <p:graphicEl>
                                              <a:dgm id="{CC5B2017-4F2E-468E-921F-095CD7A35ABE}"/>
                                            </p:graphicEl>
                                          </p:spTgt>
                                        </p:tgtEl>
                                        <p:attrNameLst>
                                          <p:attrName>style.visibility</p:attrName>
                                        </p:attrNameLst>
                                      </p:cBhvr>
                                      <p:to>
                                        <p:strVal val="visible"/>
                                      </p:to>
                                    </p:set>
                                    <p:anim calcmode="lin" valueType="num">
                                      <p:cBhvr additive="base">
                                        <p:cTn id="57" dur="500" fill="hold"/>
                                        <p:tgtEl>
                                          <p:spTgt spid="4">
                                            <p:graphicEl>
                                              <a:dgm id="{CC5B2017-4F2E-468E-921F-095CD7A35ABE}"/>
                                            </p:graphicEl>
                                          </p:spTgt>
                                        </p:tgtEl>
                                        <p:attrNameLst>
                                          <p:attrName>ppt_x</p:attrName>
                                        </p:attrNameLst>
                                      </p:cBhvr>
                                      <p:tavLst>
                                        <p:tav tm="0">
                                          <p:val>
                                            <p:strVal val="#ppt_x"/>
                                          </p:val>
                                        </p:tav>
                                        <p:tav tm="100000">
                                          <p:val>
                                            <p:strVal val="#ppt_x"/>
                                          </p:val>
                                        </p:tav>
                                      </p:tavLst>
                                    </p:anim>
                                    <p:anim calcmode="lin" valueType="num">
                                      <p:cBhvr additive="base">
                                        <p:cTn id="58" dur="500" fill="hold"/>
                                        <p:tgtEl>
                                          <p:spTgt spid="4">
                                            <p:graphicEl>
                                              <a:dgm id="{CC5B2017-4F2E-468E-921F-095CD7A35ABE}"/>
                                            </p:graphicEl>
                                          </p:spTgt>
                                        </p:tgtEl>
                                        <p:attrNameLst>
                                          <p:attrName>ppt_y</p:attrName>
                                        </p:attrNameLst>
                                      </p:cBhvr>
                                      <p:tavLst>
                                        <p:tav tm="0">
                                          <p:val>
                                            <p:strVal val="1+#ppt_h/2"/>
                                          </p:val>
                                        </p:tav>
                                        <p:tav tm="100000">
                                          <p:val>
                                            <p:strVal val="#ppt_y"/>
                                          </p:val>
                                        </p:tav>
                                      </p:tavLst>
                                    </p:anim>
                                  </p:childTnLst>
                                </p:cTn>
                              </p:par>
                              <p:par>
                                <p:cTn id="59" presetID="2" presetClass="entr" presetSubtype="4" fill="hold" grpId="0" nodeType="withEffect">
                                  <p:stCondLst>
                                    <p:cond delay="0"/>
                                  </p:stCondLst>
                                  <p:childTnLst>
                                    <p:set>
                                      <p:cBhvr>
                                        <p:cTn id="60" dur="1" fill="hold">
                                          <p:stCondLst>
                                            <p:cond delay="0"/>
                                          </p:stCondLst>
                                        </p:cTn>
                                        <p:tgtEl>
                                          <p:spTgt spid="4">
                                            <p:graphicEl>
                                              <a:dgm id="{75A952F1-30F7-4C39-9CF3-83C35EEBE184}"/>
                                            </p:graphicEl>
                                          </p:spTgt>
                                        </p:tgtEl>
                                        <p:attrNameLst>
                                          <p:attrName>style.visibility</p:attrName>
                                        </p:attrNameLst>
                                      </p:cBhvr>
                                      <p:to>
                                        <p:strVal val="visible"/>
                                      </p:to>
                                    </p:set>
                                    <p:anim calcmode="lin" valueType="num">
                                      <p:cBhvr additive="base">
                                        <p:cTn id="61" dur="500" fill="hold"/>
                                        <p:tgtEl>
                                          <p:spTgt spid="4">
                                            <p:graphicEl>
                                              <a:dgm id="{75A952F1-30F7-4C39-9CF3-83C35EEBE184}"/>
                                            </p:graphicEl>
                                          </p:spTgt>
                                        </p:tgtEl>
                                        <p:attrNameLst>
                                          <p:attrName>ppt_x</p:attrName>
                                        </p:attrNameLst>
                                      </p:cBhvr>
                                      <p:tavLst>
                                        <p:tav tm="0">
                                          <p:val>
                                            <p:strVal val="#ppt_x"/>
                                          </p:val>
                                        </p:tav>
                                        <p:tav tm="100000">
                                          <p:val>
                                            <p:strVal val="#ppt_x"/>
                                          </p:val>
                                        </p:tav>
                                      </p:tavLst>
                                    </p:anim>
                                    <p:anim calcmode="lin" valueType="num">
                                      <p:cBhvr additive="base">
                                        <p:cTn id="62" dur="500" fill="hold"/>
                                        <p:tgtEl>
                                          <p:spTgt spid="4">
                                            <p:graphicEl>
                                              <a:dgm id="{75A952F1-30F7-4C39-9CF3-83C35EEBE184}"/>
                                            </p:graphic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lvlAtOnce"/>
        </p:bldSub>
      </p:bldGraphic>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dirty="0" smtClean="0"/>
              <a:t>Introduction</a:t>
            </a:r>
            <a:endParaRPr lang="en-US" dirty="0"/>
          </a:p>
        </p:txBody>
      </p:sp>
      <p:sp>
        <p:nvSpPr>
          <p:cNvPr id="3" name="Content Placeholder 2"/>
          <p:cNvSpPr>
            <a:spLocks noGrp="1"/>
          </p:cNvSpPr>
          <p:nvPr>
            <p:ph idx="1"/>
          </p:nvPr>
        </p:nvSpPr>
        <p:spPr>
          <a:xfrm>
            <a:off x="457200" y="990600"/>
            <a:ext cx="8229600" cy="5410200"/>
          </a:xfrm>
          <a:blipFill>
            <a:blip r:embed="rId2"/>
            <a:tile tx="0" ty="0" sx="100000" sy="100000" flip="none" algn="tl"/>
          </a:blipFill>
          <a:ln>
            <a:noFill/>
          </a:ln>
          <a:effectLst/>
          <a:scene3d>
            <a:camera prst="orthographicFront">
              <a:rot lat="0" lon="0" rev="0"/>
            </a:camera>
            <a:lightRig rig="glow" dir="t">
              <a:rot lat="0" lon="0" rev="4800000"/>
            </a:lightRig>
          </a:scene3d>
          <a:sp3d prstMaterial="matte">
            <a:bevelT w="127000" h="63500"/>
          </a:sp3d>
        </p:spPr>
        <p:style>
          <a:lnRef idx="1">
            <a:schemeClr val="accent1"/>
          </a:lnRef>
          <a:fillRef idx="2">
            <a:schemeClr val="accent1"/>
          </a:fillRef>
          <a:effectRef idx="1">
            <a:schemeClr val="accent1"/>
          </a:effectRef>
          <a:fontRef idx="minor">
            <a:schemeClr val="dk1"/>
          </a:fontRef>
        </p:style>
        <p:txBody>
          <a:bodyPr>
            <a:noAutofit/>
          </a:bodyPr>
          <a:lstStyle/>
          <a:p>
            <a:pPr algn="just"/>
            <a:endParaRPr lang="en-US" sz="2400" dirty="0" smtClean="0"/>
          </a:p>
          <a:p>
            <a:pPr algn="just"/>
            <a:r>
              <a:rPr lang="en-US" sz="2400" dirty="0" smtClean="0"/>
              <a:t>Climate change presents India with major challenges. </a:t>
            </a:r>
          </a:p>
          <a:p>
            <a:pPr algn="just"/>
            <a:endParaRPr lang="en-US" sz="2400" dirty="0" smtClean="0"/>
          </a:p>
          <a:p>
            <a:pPr algn="just"/>
            <a:r>
              <a:rPr lang="en-US" sz="2400" dirty="0" smtClean="0"/>
              <a:t>In the course of the 21st century, the average decade temperature in the country increased by 0.6°C, and the trend continues upward. </a:t>
            </a:r>
          </a:p>
          <a:p>
            <a:pPr algn="just"/>
            <a:r>
              <a:rPr lang="en-US" sz="2400" dirty="0" smtClean="0"/>
              <a:t>Rainfall  is becoming scarce but intense, increasingly affecting the use of natural resources and agricultural production. </a:t>
            </a:r>
          </a:p>
          <a:p>
            <a:pPr algn="just"/>
            <a:endParaRPr lang="en-US" sz="2400" dirty="0" smtClean="0"/>
          </a:p>
          <a:p>
            <a:pPr algn="just"/>
            <a:r>
              <a:rPr lang="en-US" sz="2400" dirty="0" smtClean="0"/>
              <a:t>Almost 60% of agriculture in India is rain-fed and nearly 90 million farmers are small and marginal, especially vulnerable to climate changes. </a:t>
            </a:r>
          </a:p>
          <a:p>
            <a:pPr algn="just">
              <a:buNone/>
            </a:pPr>
            <a:endParaRPr lang="en-US" sz="2400" dirty="0"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style>
          <a:lnRef idx="1">
            <a:schemeClr val="accent5"/>
          </a:lnRef>
          <a:fillRef idx="3">
            <a:schemeClr val="accent5"/>
          </a:fillRef>
          <a:effectRef idx="2">
            <a:schemeClr val="accent5"/>
          </a:effectRef>
          <a:fontRef idx="minor">
            <a:schemeClr val="lt1"/>
          </a:fontRef>
        </p:style>
        <p:txBody>
          <a:bodyPr>
            <a:normAutofit fontScale="90000"/>
          </a:bodyPr>
          <a:lstStyle/>
          <a:p>
            <a:r>
              <a:rPr lang="en-US" dirty="0" smtClean="0"/>
              <a:t>cont….</a:t>
            </a:r>
            <a:endParaRPr lang="en-US" dirty="0"/>
          </a:p>
        </p:txBody>
      </p:sp>
      <p:sp>
        <p:nvSpPr>
          <p:cNvPr id="3" name="Content Placeholder 2"/>
          <p:cNvSpPr>
            <a:spLocks noGrp="1"/>
          </p:cNvSpPr>
          <p:nvPr>
            <p:ph idx="1"/>
          </p:nvPr>
        </p:nvSpPr>
        <p:spPr>
          <a:xfrm>
            <a:off x="381000" y="914400"/>
            <a:ext cx="8458200" cy="5715000"/>
          </a:xfrm>
          <a:blipFill>
            <a:blip r:embed="rId2"/>
            <a:tile tx="0" ty="0" sx="100000" sy="100000" flip="none" algn="tl"/>
          </a:blipFill>
          <a:ln>
            <a:noFill/>
          </a:ln>
          <a:effectLst/>
          <a:scene3d>
            <a:camera prst="orthographicFront">
              <a:rot lat="0" lon="0" rev="0"/>
            </a:camera>
            <a:lightRig rig="contrasting" dir="t">
              <a:rot lat="0" lon="0" rev="7800000"/>
            </a:lightRig>
          </a:scene3d>
          <a:sp3d>
            <a:bevelT w="139700" h="139700"/>
          </a:sp3d>
        </p:spPr>
        <p:style>
          <a:lnRef idx="1">
            <a:schemeClr val="accent6"/>
          </a:lnRef>
          <a:fillRef idx="2">
            <a:schemeClr val="accent6"/>
          </a:fillRef>
          <a:effectRef idx="1">
            <a:schemeClr val="accent6"/>
          </a:effectRef>
          <a:fontRef idx="minor">
            <a:schemeClr val="dk1"/>
          </a:fontRef>
        </p:style>
        <p:txBody>
          <a:bodyPr>
            <a:normAutofit lnSpcReduction="10000"/>
          </a:bodyPr>
          <a:lstStyle/>
          <a:p>
            <a:pPr algn="just"/>
            <a:endParaRPr lang="en-US" sz="2400" dirty="0" smtClean="0"/>
          </a:p>
          <a:p>
            <a:pPr algn="just"/>
            <a:r>
              <a:rPr lang="en-US" sz="2400" dirty="0" smtClean="0"/>
              <a:t>Farmers are in need of timely, authentic and localized knowledge in order to cope better and adapt to the effects of climate change</a:t>
            </a:r>
          </a:p>
          <a:p>
            <a:pPr algn="just"/>
            <a:endParaRPr lang="en-US" sz="2400" dirty="0" smtClean="0"/>
          </a:p>
          <a:p>
            <a:pPr algn="just"/>
            <a:r>
              <a:rPr lang="en-US" sz="2400" dirty="0" smtClean="0"/>
              <a:t>While there are existing organizations, experts and institutions regularly updating knowledge and expertise on climate change adaptation, better integration, exchange and localization of such knowledge is important. </a:t>
            </a:r>
          </a:p>
          <a:p>
            <a:pPr algn="just"/>
            <a:endParaRPr lang="en-US" sz="2400" dirty="0" smtClean="0"/>
          </a:p>
          <a:p>
            <a:pPr algn="just"/>
            <a:r>
              <a:rPr lang="en-US" sz="2400" dirty="0" smtClean="0"/>
              <a:t>There is need of revamping the existing Agricultural Knowledge and Information Networks and Systems (AKINS) and making it more dynamic, responsive and relevant to all stakeholders especially Indian farmers, is the core thrust area of the climate change knowledge network in Indian agriculture  project.</a:t>
            </a:r>
            <a:endParaRPr lang="en-US" sz="24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5"/>
          <p:cNvGraphicFramePr>
            <a:graphicFrameLocks noGrp="1"/>
          </p:cNvGraphicFramePr>
          <p:nvPr>
            <p:ph idx="1"/>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itle 4"/>
          <p:cNvSpPr>
            <a:spLocks noGrp="1"/>
          </p:cNvSpPr>
          <p:nvPr>
            <p:ph type="title"/>
          </p:nvPr>
        </p:nvSpPr>
        <p:spPr>
          <a:prstGeom prst="ellipse">
            <a:avLst/>
          </a:prstGeom>
          <a:blipFill>
            <a:blip r:embed="rId6"/>
            <a:tile tx="0" ty="0" sx="100000" sy="100000" flip="none" algn="tl"/>
          </a:blipFill>
        </p:spPr>
        <p:style>
          <a:lnRef idx="1">
            <a:schemeClr val="dk1"/>
          </a:lnRef>
          <a:fillRef idx="2">
            <a:schemeClr val="dk1"/>
          </a:fillRef>
          <a:effectRef idx="1">
            <a:schemeClr val="dk1"/>
          </a:effectRef>
          <a:fontRef idx="minor">
            <a:schemeClr val="dk1"/>
          </a:fontRef>
        </p:style>
        <p:txBody>
          <a:bodyPr rtlCol="0" anchor="ctr"/>
          <a:lstStyle/>
          <a:p>
            <a:pPr algn="ctr"/>
            <a:r>
              <a:rPr lang="en-US" sz="3200" b="1" dirty="0" smtClean="0">
                <a:solidFill>
                  <a:srgbClr val="FF0000"/>
                </a:solidFill>
                <a:latin typeface="Times New Roman" pitchFamily="18" charset="0"/>
                <a:cs typeface="Times New Roman" pitchFamily="18" charset="0"/>
              </a:rPr>
              <a:t>Objectives of the Seminar </a:t>
            </a:r>
            <a:endParaRPr lang="en-US" sz="3200" b="1" dirty="0">
              <a:solidFill>
                <a:srgbClr val="FF0000"/>
              </a:solidFill>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ppt_w*0.70"/>
                                          </p:val>
                                        </p:tav>
                                        <p:tav tm="100000">
                                          <p:val>
                                            <p:strVal val="#ppt_w"/>
                                          </p:val>
                                        </p:tav>
                                      </p:tavLst>
                                    </p:anim>
                                    <p:anim calcmode="lin" valueType="num">
                                      <p:cBhvr>
                                        <p:cTn id="8" dur="1000" fill="hold"/>
                                        <p:tgtEl>
                                          <p:spTgt spid="4"/>
                                        </p:tgtEl>
                                        <p:attrNameLst>
                                          <p:attrName>ppt_h</p:attrName>
                                        </p:attrNameLst>
                                      </p:cBhvr>
                                      <p:tavLst>
                                        <p:tav tm="0">
                                          <p:val>
                                            <p:strVal val="#ppt_h"/>
                                          </p:val>
                                        </p:tav>
                                        <p:tav tm="100000">
                                          <p:val>
                                            <p:strVal val="#ppt_h"/>
                                          </p:val>
                                        </p:tav>
                                      </p:tavLst>
                                    </p:anim>
                                    <p:animEffect transition="in" filter="fade">
                                      <p:cBhvr>
                                        <p:cTn id="9"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3">
            <a:schemeClr val="lt1"/>
          </a:lnRef>
          <a:fillRef idx="1">
            <a:schemeClr val="accent4"/>
          </a:fillRef>
          <a:effectRef idx="1">
            <a:schemeClr val="accent4"/>
          </a:effectRef>
          <a:fontRef idx="minor">
            <a:schemeClr val="lt1"/>
          </a:fontRef>
        </p:style>
        <p:txBody>
          <a:bodyPr/>
          <a:lstStyle/>
          <a:p>
            <a:r>
              <a:rPr lang="en-US" dirty="0" smtClean="0">
                <a:latin typeface="Agency FB" pitchFamily="34" charset="0"/>
              </a:rPr>
              <a:t>Definition of knowledge network</a:t>
            </a:r>
            <a:endParaRPr lang="en-US" dirty="0">
              <a:latin typeface="Agency FB" pitchFamily="34" charset="0"/>
            </a:endParaRPr>
          </a:p>
        </p:txBody>
      </p:sp>
      <p:sp>
        <p:nvSpPr>
          <p:cNvPr id="3" name="Content Placeholder 2"/>
          <p:cNvSpPr>
            <a:spLocks noGrp="1"/>
          </p:cNvSpPr>
          <p:nvPr>
            <p:ph idx="1"/>
          </p:nvPr>
        </p:nvSpPr>
        <p:spPr>
          <a:xfrm>
            <a:off x="457200" y="1600200"/>
            <a:ext cx="8229600" cy="4800600"/>
          </a:xfrm>
          <a:blipFill>
            <a:blip r:embed="rId2"/>
            <a:tile tx="0" ty="0" sx="100000" sy="100000" flip="none" algn="tl"/>
          </a:blipFill>
        </p:spPr>
        <p:style>
          <a:lnRef idx="1">
            <a:schemeClr val="accent3"/>
          </a:lnRef>
          <a:fillRef idx="2">
            <a:schemeClr val="accent3"/>
          </a:fillRef>
          <a:effectRef idx="1">
            <a:schemeClr val="accent3"/>
          </a:effectRef>
          <a:fontRef idx="minor">
            <a:schemeClr val="dk1"/>
          </a:fontRef>
        </p:style>
        <p:txBody>
          <a:bodyPr>
            <a:normAutofit/>
          </a:bodyPr>
          <a:lstStyle/>
          <a:p>
            <a:pPr algn="just"/>
            <a:endParaRPr lang="en-US" dirty="0" smtClean="0">
              <a:latin typeface="Browallia New" pitchFamily="34" charset="-34"/>
              <a:cs typeface="Browallia New" pitchFamily="34" charset="-34"/>
            </a:endParaRPr>
          </a:p>
          <a:p>
            <a:pPr algn="just">
              <a:buNone/>
            </a:pPr>
            <a:endParaRPr lang="en-US" dirty="0" smtClean="0"/>
          </a:p>
          <a:p>
            <a:pPr algn="just">
              <a:buNone/>
            </a:pPr>
            <a:r>
              <a:rPr lang="en-US" dirty="0" smtClean="0"/>
              <a:t>“</a:t>
            </a:r>
            <a:r>
              <a:rPr lang="en-US" dirty="0" smtClean="0">
                <a:latin typeface="Browallia New" pitchFamily="34" charset="-34"/>
                <a:cs typeface="Browallia New" pitchFamily="34" charset="-34"/>
              </a:rPr>
              <a:t>A combination of inter-organization relationships, polices , information content , work process and technology tools and architecture brought together to achieve collectively defined purposes</a:t>
            </a:r>
            <a:r>
              <a:rPr lang="en-US" dirty="0" smtClean="0"/>
              <a:t>” (Clark, H. C.1998)</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style>
          <a:lnRef idx="1">
            <a:schemeClr val="accent3"/>
          </a:lnRef>
          <a:fillRef idx="2">
            <a:schemeClr val="accent3"/>
          </a:fillRef>
          <a:effectRef idx="1">
            <a:schemeClr val="accent3"/>
          </a:effectRef>
          <a:fontRef idx="minor">
            <a:schemeClr val="dk1"/>
          </a:fontRef>
        </p:style>
        <p:txBody>
          <a:bodyPr>
            <a:normAutofit fontScale="90000"/>
          </a:bodyPr>
          <a:lstStyle/>
          <a:p>
            <a:r>
              <a:rPr lang="en-US" dirty="0" smtClean="0"/>
              <a:t>Introduction</a:t>
            </a:r>
            <a:endParaRPr lang="en-US" dirty="0"/>
          </a:p>
        </p:txBody>
      </p:sp>
      <p:sp>
        <p:nvSpPr>
          <p:cNvPr id="3" name="Content Placeholder 2"/>
          <p:cNvSpPr>
            <a:spLocks noGrp="1"/>
          </p:cNvSpPr>
          <p:nvPr>
            <p:ph idx="1"/>
          </p:nvPr>
        </p:nvSpPr>
        <p:spPr>
          <a:xfrm>
            <a:off x="457200" y="914400"/>
            <a:ext cx="8229600" cy="5211763"/>
          </a:xfrm>
          <a:blipFill>
            <a:blip r:embed="rId2"/>
            <a:tile tx="0" ty="0" sx="100000" sy="100000" flip="none" algn="tl"/>
          </a:blipFill>
        </p:spPr>
        <p:style>
          <a:lnRef idx="1">
            <a:schemeClr val="accent5"/>
          </a:lnRef>
          <a:fillRef idx="2">
            <a:schemeClr val="accent5"/>
          </a:fillRef>
          <a:effectRef idx="1">
            <a:schemeClr val="accent5"/>
          </a:effectRef>
          <a:fontRef idx="minor">
            <a:schemeClr val="dk1"/>
          </a:fontRef>
        </p:style>
        <p:txBody>
          <a:bodyPr>
            <a:normAutofit/>
          </a:bodyPr>
          <a:lstStyle/>
          <a:p>
            <a:pPr algn="just"/>
            <a:endParaRPr lang="en-US" sz="2000" b="1" dirty="0" smtClean="0">
              <a:latin typeface="Times New Roman" pitchFamily="18" charset="0"/>
              <a:cs typeface="Times New Roman" pitchFamily="18" charset="0"/>
            </a:endParaRPr>
          </a:p>
          <a:p>
            <a:pPr algn="just"/>
            <a:endParaRPr lang="en-US" sz="2400" dirty="0" smtClean="0">
              <a:latin typeface="Times New Roman" pitchFamily="18" charset="0"/>
              <a:cs typeface="Times New Roman" pitchFamily="18" charset="0"/>
            </a:endParaRPr>
          </a:p>
          <a:p>
            <a:pPr algn="just"/>
            <a:r>
              <a:rPr lang="en-US" sz="2400" dirty="0" smtClean="0">
                <a:latin typeface="Times New Roman" pitchFamily="18" charset="0"/>
                <a:cs typeface="Times New Roman" pitchFamily="18" charset="0"/>
              </a:rPr>
              <a:t>The Ministry of Agriculture, Government of </a:t>
            </a:r>
            <a:r>
              <a:rPr lang="en-US" sz="2400" smtClean="0">
                <a:latin typeface="Times New Roman" pitchFamily="18" charset="0"/>
                <a:cs typeface="Times New Roman" pitchFamily="18" charset="0"/>
              </a:rPr>
              <a:t>India  implemented </a:t>
            </a:r>
            <a:r>
              <a:rPr lang="en-US" sz="2400" dirty="0" smtClean="0">
                <a:latin typeface="Times New Roman" pitchFamily="18" charset="0"/>
                <a:cs typeface="Times New Roman" pitchFamily="18" charset="0"/>
              </a:rPr>
              <a:t>the project ‘</a:t>
            </a:r>
            <a:r>
              <a:rPr lang="en-US" sz="2400" dirty="0" smtClean="0">
                <a:solidFill>
                  <a:srgbClr val="FF0000"/>
                </a:solidFill>
                <a:latin typeface="Times New Roman" pitchFamily="18" charset="0"/>
                <a:cs typeface="Times New Roman" pitchFamily="18" charset="0"/>
              </a:rPr>
              <a:t>Establishment of Climate Change Knowledge Network in Indian Agriculture, called as CCKN-IA</a:t>
            </a:r>
            <a:r>
              <a:rPr lang="en-US" sz="2400" dirty="0" smtClean="0">
                <a:latin typeface="Times New Roman" pitchFamily="18" charset="0"/>
                <a:cs typeface="Times New Roman" pitchFamily="18" charset="0"/>
              </a:rPr>
              <a:t>’ with technical support from Deutsche Gesellschaft für Internationale  Zusammenarbeit GIZ). </a:t>
            </a:r>
          </a:p>
          <a:p>
            <a:pPr algn="just"/>
            <a:endParaRPr lang="en-US" sz="2400" dirty="0" smtClean="0">
              <a:latin typeface="Times New Roman" pitchFamily="18" charset="0"/>
              <a:cs typeface="Times New Roman" pitchFamily="18" charset="0"/>
            </a:endParaRPr>
          </a:p>
          <a:p>
            <a:pPr algn="just"/>
            <a:r>
              <a:rPr lang="en-US" sz="2400" dirty="0" smtClean="0">
                <a:latin typeface="Times New Roman" pitchFamily="18" charset="0"/>
                <a:cs typeface="Times New Roman" pitchFamily="18" charset="0"/>
              </a:rPr>
              <a:t>The specific objective of the CCKN-IA is to develop a Network Of Agricultural Knowledge and extension services for different stakeholders  at various levels.</a:t>
            </a:r>
            <a:endParaRPr lang="en-US"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style>
          <a:lnRef idx="3">
            <a:schemeClr val="lt1"/>
          </a:lnRef>
          <a:fillRef idx="1">
            <a:schemeClr val="accent3"/>
          </a:fillRef>
          <a:effectRef idx="1">
            <a:schemeClr val="accent3"/>
          </a:effectRef>
          <a:fontRef idx="minor">
            <a:schemeClr val="lt1"/>
          </a:fontRef>
        </p:style>
        <p:txBody>
          <a:bodyPr/>
          <a:lstStyle/>
          <a:p>
            <a:r>
              <a:rPr lang="en-US" dirty="0" smtClean="0"/>
              <a:t>Cont…</a:t>
            </a:r>
            <a:endParaRPr lang="en-US" dirty="0"/>
          </a:p>
        </p:txBody>
      </p:sp>
      <p:sp>
        <p:nvSpPr>
          <p:cNvPr id="3" name="Content Placeholder 2"/>
          <p:cNvSpPr>
            <a:spLocks noGrp="1"/>
          </p:cNvSpPr>
          <p:nvPr>
            <p:ph idx="1"/>
          </p:nvPr>
        </p:nvSpPr>
        <p:spPr>
          <a:blipFill>
            <a:blip r:embed="rId2"/>
            <a:tile tx="0" ty="0" sx="100000" sy="100000" flip="none" algn="tl"/>
          </a:blipFill>
        </p:spPr>
        <p:style>
          <a:lnRef idx="1">
            <a:schemeClr val="accent5"/>
          </a:lnRef>
          <a:fillRef idx="2">
            <a:schemeClr val="accent5"/>
          </a:fillRef>
          <a:effectRef idx="1">
            <a:schemeClr val="accent5"/>
          </a:effectRef>
          <a:fontRef idx="minor">
            <a:schemeClr val="dk1"/>
          </a:fontRef>
        </p:style>
        <p:txBody>
          <a:bodyPr>
            <a:normAutofit/>
          </a:bodyPr>
          <a:lstStyle/>
          <a:p>
            <a:pPr algn="just"/>
            <a:endParaRPr lang="en-US" sz="2400" dirty="0" smtClean="0"/>
          </a:p>
          <a:p>
            <a:pPr algn="just"/>
            <a:r>
              <a:rPr lang="en-US" sz="2400" dirty="0" smtClean="0"/>
              <a:t>CCKN-IA is a four year project, initiated in September, 2013 and has two phases - Inception phase of one year and Implementation phase of three years to ensure full participation of all stakeholders, right from the planning stage.</a:t>
            </a:r>
          </a:p>
          <a:p>
            <a:pPr algn="just"/>
            <a:endParaRPr lang="en-US" sz="2400" dirty="0" smtClean="0"/>
          </a:p>
          <a:p>
            <a:pPr algn="just"/>
            <a:r>
              <a:rPr lang="en-US" sz="2400" dirty="0" smtClean="0"/>
              <a:t> The core concept of this  network is  National and State level partners will have facilities for a two-way flow of communication for sharing data, solutions and relevant agricultural and climate information to different stakeholders at different levels including the farmers. </a:t>
            </a:r>
          </a:p>
          <a:p>
            <a:pPr algn="just"/>
            <a:endParaRPr lang="en-US" sz="24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3">
            <a:schemeClr val="lt1"/>
          </a:lnRef>
          <a:fillRef idx="1">
            <a:schemeClr val="accent2"/>
          </a:fillRef>
          <a:effectRef idx="1">
            <a:schemeClr val="accent2"/>
          </a:effectRef>
          <a:fontRef idx="minor">
            <a:schemeClr val="lt1"/>
          </a:fontRef>
        </p:style>
        <p:txBody>
          <a:bodyPr/>
          <a:lstStyle/>
          <a:p>
            <a:r>
              <a:rPr lang="en-US" dirty="0" smtClean="0"/>
              <a:t>Project  location</a:t>
            </a:r>
            <a:endParaRPr lang="en-US" dirty="0"/>
          </a:p>
        </p:txBody>
      </p:sp>
      <p:sp>
        <p:nvSpPr>
          <p:cNvPr id="3" name="Content Placeholder 2"/>
          <p:cNvSpPr>
            <a:spLocks noGrp="1"/>
          </p:cNvSpPr>
          <p:nvPr>
            <p:ph idx="1"/>
          </p:nvPr>
        </p:nvSpPr>
        <p:spPr>
          <a:blipFill>
            <a:blip r:embed="rId2"/>
            <a:tile tx="0" ty="0" sx="100000" sy="100000" flip="none" algn="tl"/>
          </a:blipFill>
        </p:spPr>
        <p:style>
          <a:lnRef idx="1">
            <a:schemeClr val="accent5"/>
          </a:lnRef>
          <a:fillRef idx="3">
            <a:schemeClr val="accent5"/>
          </a:fillRef>
          <a:effectRef idx="2">
            <a:schemeClr val="accent5"/>
          </a:effectRef>
          <a:fontRef idx="minor">
            <a:schemeClr val="lt1"/>
          </a:fontRef>
        </p:style>
        <p:txBody>
          <a:bodyPr>
            <a:normAutofit/>
          </a:bodyPr>
          <a:lstStyle/>
          <a:p>
            <a:pPr algn="just">
              <a:buNone/>
            </a:pPr>
            <a:endParaRPr lang="en-US" sz="2400" dirty="0" smtClean="0"/>
          </a:p>
          <a:p>
            <a:pPr algn="just"/>
            <a:endParaRPr lang="en-US" sz="2400" dirty="0" smtClean="0"/>
          </a:p>
          <a:p>
            <a:pPr algn="just"/>
            <a:r>
              <a:rPr lang="en-US" sz="2800" dirty="0" smtClean="0">
                <a:solidFill>
                  <a:srgbClr val="002060"/>
                </a:solidFill>
              </a:rPr>
              <a:t>CCKN-IA project  implemented in three states namely Jharkhand, Maharashtra and </a:t>
            </a:r>
            <a:r>
              <a:rPr lang="en-US" sz="2800" dirty="0" err="1" smtClean="0">
                <a:solidFill>
                  <a:srgbClr val="002060"/>
                </a:solidFill>
              </a:rPr>
              <a:t>Odisha</a:t>
            </a:r>
            <a:r>
              <a:rPr lang="en-US" sz="2800" dirty="0" smtClean="0">
                <a:solidFill>
                  <a:srgbClr val="002060"/>
                </a:solidFill>
              </a:rPr>
              <a:t> on a pilot basis in 6 districts (two districts in each state) and 12 blocks (2 blocks per selected district) to validate the measures/technologies developed under the project</a:t>
            </a:r>
            <a:r>
              <a:rPr lang="en-US" sz="2800" dirty="0" smtClean="0"/>
              <a:t>. </a:t>
            </a:r>
          </a:p>
          <a:p>
            <a:pPr algn="just">
              <a:buNone/>
            </a:pPr>
            <a:endParaRPr lang="en-US" sz="24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2"/>
          </a:lnRef>
          <a:fillRef idx="3">
            <a:schemeClr val="accent2"/>
          </a:fillRef>
          <a:effectRef idx="2">
            <a:schemeClr val="accent2"/>
          </a:effectRef>
          <a:fontRef idx="minor">
            <a:schemeClr val="lt1"/>
          </a:fontRef>
        </p:style>
        <p:txBody>
          <a:bodyPr/>
          <a:lstStyle/>
          <a:p>
            <a:r>
              <a:rPr lang="en-US" dirty="0" smtClean="0"/>
              <a:t>Major activities</a:t>
            </a:r>
            <a:endParaRPr lang="en-US" dirty="0"/>
          </a:p>
        </p:txBody>
      </p:sp>
      <p:sp>
        <p:nvSpPr>
          <p:cNvPr id="3" name="Content Placeholder 2"/>
          <p:cNvSpPr>
            <a:spLocks noGrp="1"/>
          </p:cNvSpPr>
          <p:nvPr>
            <p:ph idx="1"/>
          </p:nvPr>
        </p:nvSpPr>
        <p:spPr>
          <a:xfrm>
            <a:off x="457200" y="1447800"/>
            <a:ext cx="8229600" cy="4678363"/>
          </a:xfrm>
          <a:blipFill>
            <a:blip r:embed="rId3"/>
            <a:tile tx="0" ty="0" sx="100000" sy="100000" flip="none" algn="tl"/>
          </a:blipFill>
        </p:spPr>
        <p:style>
          <a:lnRef idx="2">
            <a:schemeClr val="dk1"/>
          </a:lnRef>
          <a:fillRef idx="1">
            <a:schemeClr val="lt1"/>
          </a:fillRef>
          <a:effectRef idx="0">
            <a:schemeClr val="dk1"/>
          </a:effectRef>
          <a:fontRef idx="minor">
            <a:schemeClr val="dk1"/>
          </a:fontRef>
        </p:style>
        <p:txBody>
          <a:bodyPr>
            <a:normAutofit/>
          </a:bodyPr>
          <a:lstStyle/>
          <a:p>
            <a:endParaRPr lang="en-US" dirty="0" smtClean="0"/>
          </a:p>
          <a:p>
            <a:pPr algn="just"/>
            <a:r>
              <a:rPr lang="en-US" sz="2400" dirty="0" smtClean="0"/>
              <a:t>Developing NICE (Network for Information on Climate (ex) Change) as web-based, open access and customizable technology platform for effective integration and exchange of information on climate change across all stakeholders. </a:t>
            </a:r>
          </a:p>
          <a:p>
            <a:pPr algn="just"/>
            <a:endParaRPr lang="en-US" sz="2400" dirty="0" smtClean="0"/>
          </a:p>
          <a:p>
            <a:pPr algn="just"/>
            <a:r>
              <a:rPr lang="en-US" sz="2400" dirty="0" smtClean="0"/>
              <a:t> Developing Quality Content: The project has a strong emphasis on quality of content developed and disseminated through NICE to the farmers. This will be ensured through established processes and engagement of domain experts. </a:t>
            </a:r>
          </a:p>
          <a:p>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style>
          <a:lnRef idx="0">
            <a:schemeClr val="accent3"/>
          </a:lnRef>
          <a:fillRef idx="3">
            <a:schemeClr val="accent3"/>
          </a:fillRef>
          <a:effectRef idx="3">
            <a:schemeClr val="accent3"/>
          </a:effectRef>
          <a:fontRef idx="minor">
            <a:schemeClr val="lt1"/>
          </a:fontRef>
        </p:style>
        <p:txBody>
          <a:bodyPr>
            <a:normAutofit fontScale="90000"/>
          </a:bodyPr>
          <a:lstStyle/>
          <a:p>
            <a:r>
              <a:rPr lang="en-US" dirty="0" smtClean="0"/>
              <a:t>Cont…</a:t>
            </a:r>
            <a:endParaRPr lang="en-US" dirty="0"/>
          </a:p>
        </p:txBody>
      </p:sp>
      <p:sp>
        <p:nvSpPr>
          <p:cNvPr id="3" name="Content Placeholder 2"/>
          <p:cNvSpPr>
            <a:spLocks noGrp="1"/>
          </p:cNvSpPr>
          <p:nvPr>
            <p:ph idx="1"/>
          </p:nvPr>
        </p:nvSpPr>
        <p:spPr>
          <a:xfrm>
            <a:off x="457200" y="1143000"/>
            <a:ext cx="8229600" cy="4983163"/>
          </a:xfrm>
          <a:blipFill>
            <a:blip r:embed="rId2"/>
            <a:tile tx="0" ty="0" sx="100000" sy="100000" flip="none" algn="tl"/>
          </a:blipFill>
        </p:spPr>
        <p:style>
          <a:lnRef idx="2">
            <a:schemeClr val="accent1"/>
          </a:lnRef>
          <a:fillRef idx="1">
            <a:schemeClr val="lt1"/>
          </a:fillRef>
          <a:effectRef idx="0">
            <a:schemeClr val="accent1"/>
          </a:effectRef>
          <a:fontRef idx="minor">
            <a:schemeClr val="dk1"/>
          </a:fontRef>
        </p:style>
        <p:txBody>
          <a:bodyPr>
            <a:normAutofit/>
          </a:bodyPr>
          <a:lstStyle/>
          <a:p>
            <a:pPr algn="just">
              <a:buFont typeface="Wingdings" pitchFamily="2" charset="2"/>
              <a:buChar char="Ø"/>
            </a:pPr>
            <a:endParaRPr lang="en-US" sz="2400" dirty="0" smtClean="0"/>
          </a:p>
          <a:p>
            <a:pPr algn="just">
              <a:buFont typeface="Wingdings" pitchFamily="2" charset="2"/>
              <a:buChar char="Ø"/>
            </a:pPr>
            <a:r>
              <a:rPr lang="en-US" sz="2400" dirty="0" smtClean="0"/>
              <a:t>Effective Dissemination: The CCKN-IA project will integrate various modes of dissemination to the farmers as well as other stakeholders that include SMS, out bound calls, videos, posters and others. </a:t>
            </a:r>
          </a:p>
          <a:p>
            <a:pPr algn="just">
              <a:buFont typeface="Wingdings" pitchFamily="2" charset="2"/>
              <a:buChar char="Ø"/>
            </a:pPr>
            <a:endParaRPr lang="en-US" sz="2400" dirty="0" smtClean="0"/>
          </a:p>
          <a:p>
            <a:pPr algn="just">
              <a:buFont typeface="Wingdings" pitchFamily="2" charset="2"/>
              <a:buChar char="Ø"/>
            </a:pPr>
            <a:r>
              <a:rPr lang="en-US" sz="2400" dirty="0" smtClean="0"/>
              <a:t>Capacity Building: Capacity Building will an intrinsic and critical part of all the interventions. This will include building capacities of human resources as well as institutional capacities</a:t>
            </a:r>
          </a:p>
          <a:p>
            <a:pPr algn="just">
              <a:buFont typeface="Wingdings" pitchFamily="2" charset="2"/>
              <a:buChar char="Ø"/>
            </a:pPr>
            <a:endParaRPr lang="en-US" sz="2400" dirty="0" smtClean="0"/>
          </a:p>
          <a:p>
            <a:pPr algn="just">
              <a:buFont typeface="Wingdings" pitchFamily="2" charset="2"/>
              <a:buChar char="Ø"/>
            </a:pPr>
            <a:endParaRPr lang="en-US" sz="2400" dirty="0" smtClean="0"/>
          </a:p>
          <a:p>
            <a:pPr algn="just">
              <a:buFont typeface="Wingdings" pitchFamily="2" charset="2"/>
              <a:buChar char="Ø"/>
            </a:pPr>
            <a:endParaRPr lang="en-US" sz="2400" dirty="0" smtClean="0"/>
          </a:p>
          <a:p>
            <a:pPr algn="just">
              <a:buNone/>
            </a:pPr>
            <a:endParaRPr lang="en-US" dirty="0" smtClean="0"/>
          </a:p>
          <a:p>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 name="Slide Number Placeholder 5"/>
          <p:cNvSpPr>
            <a:spLocks noGrp="1"/>
          </p:cNvSpPr>
          <p:nvPr>
            <p:ph type="sldNum" sz="quarter" idx="12"/>
          </p:nvPr>
        </p:nvSpPr>
        <p:spPr/>
        <p:txBody>
          <a:bodyPr/>
          <a:lstStyle/>
          <a:p>
            <a:fld id="{E49564E2-2E06-4204-A62F-AB0E6BC1FF20}" type="slidenum">
              <a:rPr lang="en-GB" altLang="en-US"/>
              <a:pPr/>
              <a:t>13</a:t>
            </a:fld>
            <a:endParaRPr lang="en-GB" altLang="en-US"/>
          </a:p>
        </p:txBody>
      </p:sp>
      <p:sp>
        <p:nvSpPr>
          <p:cNvPr id="429076" name="AutoShape 20"/>
          <p:cNvSpPr>
            <a:spLocks noChangeArrowheads="1"/>
          </p:cNvSpPr>
          <p:nvPr/>
        </p:nvSpPr>
        <p:spPr bwMode="auto">
          <a:xfrm>
            <a:off x="7543800" y="1600200"/>
            <a:ext cx="1295400" cy="1066800"/>
          </a:xfrm>
          <a:prstGeom prst="wedgeRectCallout">
            <a:avLst>
              <a:gd name="adj1" fmla="val -64428"/>
              <a:gd name="adj2" fmla="val -34297"/>
            </a:avLst>
          </a:prstGeom>
          <a:solidFill>
            <a:srgbClr val="E4E4E4"/>
          </a:solidFill>
          <a:ln w="12700" cap="sq" algn="ctr">
            <a:solidFill>
              <a:srgbClr val="C0C0C0"/>
            </a:solidFill>
            <a:miter lim="800000"/>
            <a:headEnd type="none" w="sm" len="sm"/>
            <a:tailEnd type="none" w="sm" len="sm"/>
          </a:ln>
          <a:effectLst/>
        </p:spPr>
        <p:txBody>
          <a:bodyPr lIns="90000" tIns="46800" rIns="90000" bIns="46800" anchor="ctr"/>
          <a:lstStyle/>
          <a:p>
            <a:pPr eaLnBrk="0" hangingPunct="0"/>
            <a:r>
              <a:rPr lang="en-GB" sz="1200" dirty="0"/>
              <a:t>e.g. </a:t>
            </a:r>
            <a:r>
              <a:rPr lang="en-GB" sz="1200" dirty="0" smtClean="0"/>
              <a:t>Migration</a:t>
            </a:r>
            <a:endParaRPr lang="en-GB" sz="1200" dirty="0"/>
          </a:p>
        </p:txBody>
      </p:sp>
      <p:sp>
        <p:nvSpPr>
          <p:cNvPr id="29" name="Title 28"/>
          <p:cNvSpPr>
            <a:spLocks noGrp="1"/>
          </p:cNvSpPr>
          <p:nvPr>
            <p:ph type="title"/>
          </p:nvPr>
        </p:nvSpPr>
        <p:spPr>
          <a:xfrm>
            <a:off x="457200" y="274638"/>
            <a:ext cx="8229600" cy="715962"/>
          </a:xfrm>
        </p:spPr>
        <p:txBody>
          <a:bodyPr>
            <a:normAutofit/>
          </a:bodyPr>
          <a:lstStyle/>
          <a:p>
            <a:r>
              <a:rPr lang="en-US" sz="3600" dirty="0" smtClean="0"/>
              <a:t>National level Partner and stakeholders</a:t>
            </a:r>
            <a:endParaRPr lang="en-US" sz="3600" dirty="0"/>
          </a:p>
        </p:txBody>
      </p:sp>
      <p:sp>
        <p:nvSpPr>
          <p:cNvPr id="22" name="Oval 21"/>
          <p:cNvSpPr/>
          <p:nvPr/>
        </p:nvSpPr>
        <p:spPr>
          <a:xfrm>
            <a:off x="6858000" y="1371600"/>
            <a:ext cx="2286000" cy="1447800"/>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Department of Agricultural Research and Education (DARE), </a:t>
            </a:r>
            <a:endParaRPr lang="en-US" dirty="0"/>
          </a:p>
        </p:txBody>
      </p:sp>
      <p:sp>
        <p:nvSpPr>
          <p:cNvPr id="26" name="Oval 25"/>
          <p:cNvSpPr/>
          <p:nvPr/>
        </p:nvSpPr>
        <p:spPr>
          <a:xfrm>
            <a:off x="609600" y="1219200"/>
            <a:ext cx="2362200" cy="1600200"/>
          </a:xfrm>
          <a:prstGeom prst="ellipse">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dirty="0" smtClean="0"/>
              <a:t>India Meteorological Department (IMD), </a:t>
            </a:r>
            <a:endParaRPr lang="en-US" dirty="0"/>
          </a:p>
        </p:txBody>
      </p:sp>
      <p:sp>
        <p:nvSpPr>
          <p:cNvPr id="27" name="Oval 26"/>
          <p:cNvSpPr/>
          <p:nvPr/>
        </p:nvSpPr>
        <p:spPr>
          <a:xfrm>
            <a:off x="6248400" y="2971800"/>
            <a:ext cx="2362200" cy="1676400"/>
          </a:xfrm>
          <a:prstGeom prst="ellipse">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National Centre of Organic Farming (NCOF), </a:t>
            </a:r>
            <a:endParaRPr lang="en-US" dirty="0"/>
          </a:p>
        </p:txBody>
      </p:sp>
      <p:sp>
        <p:nvSpPr>
          <p:cNvPr id="30" name="Oval 29"/>
          <p:cNvSpPr/>
          <p:nvPr/>
        </p:nvSpPr>
        <p:spPr>
          <a:xfrm>
            <a:off x="1676400" y="4419600"/>
            <a:ext cx="2057400" cy="1752600"/>
          </a:xfrm>
          <a:prstGeom prst="ellipse">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Central Research Institute for </a:t>
            </a:r>
            <a:r>
              <a:rPr lang="en-US" dirty="0" err="1" smtClean="0"/>
              <a:t>Dryland</a:t>
            </a:r>
            <a:r>
              <a:rPr lang="en-US" dirty="0" smtClean="0"/>
              <a:t> Agriculture (CRIDA) </a:t>
            </a:r>
            <a:endParaRPr lang="en-US" dirty="0"/>
          </a:p>
        </p:txBody>
      </p:sp>
      <p:sp>
        <p:nvSpPr>
          <p:cNvPr id="31" name="Oval 30"/>
          <p:cNvSpPr/>
          <p:nvPr/>
        </p:nvSpPr>
        <p:spPr>
          <a:xfrm>
            <a:off x="4800600" y="4876800"/>
            <a:ext cx="2438400" cy="1676400"/>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Central Arid Zone Research Institute (CAZRI),</a:t>
            </a:r>
            <a:endParaRPr lang="en-US" dirty="0"/>
          </a:p>
        </p:txBody>
      </p:sp>
      <p:sp>
        <p:nvSpPr>
          <p:cNvPr id="32" name="Oval 31"/>
          <p:cNvSpPr/>
          <p:nvPr/>
        </p:nvSpPr>
        <p:spPr>
          <a:xfrm>
            <a:off x="4038600" y="1143000"/>
            <a:ext cx="2209800" cy="1143000"/>
          </a:xfrm>
          <a:prstGeom prst="ellips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dirty="0" smtClean="0"/>
              <a:t>Indian Council of Agriculture Research (ICAR), </a:t>
            </a:r>
            <a:endParaRPr lang="en-US" dirty="0"/>
          </a:p>
        </p:txBody>
      </p:sp>
      <p:sp>
        <p:nvSpPr>
          <p:cNvPr id="33" name="Rectangle 32"/>
          <p:cNvSpPr/>
          <p:nvPr/>
        </p:nvSpPr>
        <p:spPr>
          <a:xfrm>
            <a:off x="2590800" y="2743200"/>
            <a:ext cx="3352800" cy="152400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Ministry of Agriculture (</a:t>
            </a:r>
            <a:r>
              <a:rPr lang="en-US" dirty="0" err="1" smtClean="0"/>
              <a:t>MoA</a:t>
            </a:r>
            <a:r>
              <a:rPr lang="en-US" dirty="0" smtClean="0"/>
              <a:t>),GOI</a:t>
            </a:r>
            <a:endParaRPr lang="en-US" dirty="0"/>
          </a:p>
        </p:txBody>
      </p:sp>
      <p:sp>
        <p:nvSpPr>
          <p:cNvPr id="35" name="Oval 34"/>
          <p:cNvSpPr/>
          <p:nvPr/>
        </p:nvSpPr>
        <p:spPr>
          <a:xfrm>
            <a:off x="304800" y="3124200"/>
            <a:ext cx="2057400" cy="1295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NGOs</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iterate type="lt">
                                    <p:tmPct val="0"/>
                                  </p:iterate>
                                  <p:childTnLst>
                                    <p:set>
                                      <p:cBhvr>
                                        <p:cTn id="6" dur="1" fill="hold">
                                          <p:stCondLst>
                                            <p:cond delay="0"/>
                                          </p:stCondLst>
                                        </p:cTn>
                                        <p:tgtEl>
                                          <p:spTgt spid="429076"/>
                                        </p:tgtEl>
                                        <p:attrNameLst>
                                          <p:attrName>style.visibility</p:attrName>
                                        </p:attrNameLst>
                                      </p:cBhvr>
                                      <p:to>
                                        <p:strVal val="visible"/>
                                      </p:to>
                                    </p:set>
                                    <p:animEffect transition="in" filter="box(in)">
                                      <p:cBhvr>
                                        <p:cTn id="7" dur="500"/>
                                        <p:tgtEl>
                                          <p:spTgt spid="42907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1" nodeType="clickEffect">
                                  <p:stCondLst>
                                    <p:cond delay="0"/>
                                  </p:stCondLst>
                                  <p:iterate type="lt">
                                    <p:tmPct val="0"/>
                                  </p:iterate>
                                  <p:childTnLst>
                                    <p:animEffect transition="out" filter="fade">
                                      <p:cBhvr>
                                        <p:cTn id="11" dur="500"/>
                                        <p:tgtEl>
                                          <p:spTgt spid="429076"/>
                                        </p:tgtEl>
                                      </p:cBhvr>
                                    </p:animEffect>
                                    <p:set>
                                      <p:cBhvr>
                                        <p:cTn id="12" dur="1" fill="hold">
                                          <p:stCondLst>
                                            <p:cond delay="499"/>
                                          </p:stCondLst>
                                        </p:cTn>
                                        <p:tgtEl>
                                          <p:spTgt spid="42907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9076" grpId="0" animBg="1"/>
      <p:bldP spid="429076" grpId="1" animBg="1"/>
    </p:bld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 name="Slide Number Placeholder 5"/>
          <p:cNvSpPr>
            <a:spLocks noGrp="1"/>
          </p:cNvSpPr>
          <p:nvPr>
            <p:ph type="sldNum" sz="quarter" idx="12"/>
          </p:nvPr>
        </p:nvSpPr>
        <p:spPr/>
        <p:txBody>
          <a:bodyPr/>
          <a:lstStyle/>
          <a:p>
            <a:fld id="{E49564E2-2E06-4204-A62F-AB0E6BC1FF20}" type="slidenum">
              <a:rPr lang="en-GB" altLang="en-US"/>
              <a:pPr/>
              <a:t>14</a:t>
            </a:fld>
            <a:endParaRPr lang="en-GB" altLang="en-US" dirty="0"/>
          </a:p>
        </p:txBody>
      </p:sp>
      <p:sp>
        <p:nvSpPr>
          <p:cNvPr id="429076" name="AutoShape 20"/>
          <p:cNvSpPr>
            <a:spLocks noChangeArrowheads="1"/>
          </p:cNvSpPr>
          <p:nvPr/>
        </p:nvSpPr>
        <p:spPr bwMode="auto">
          <a:xfrm>
            <a:off x="7543800" y="1600200"/>
            <a:ext cx="1295400" cy="1066800"/>
          </a:xfrm>
          <a:prstGeom prst="wedgeRectCallout">
            <a:avLst>
              <a:gd name="adj1" fmla="val -64428"/>
              <a:gd name="adj2" fmla="val -34297"/>
            </a:avLst>
          </a:prstGeom>
          <a:solidFill>
            <a:srgbClr val="E4E4E4"/>
          </a:solidFill>
          <a:ln w="12700" cap="sq" algn="ctr">
            <a:solidFill>
              <a:srgbClr val="C0C0C0"/>
            </a:solidFill>
            <a:miter lim="800000"/>
            <a:headEnd type="none" w="sm" len="sm"/>
            <a:tailEnd type="none" w="sm" len="sm"/>
          </a:ln>
          <a:effectLst/>
        </p:spPr>
        <p:txBody>
          <a:bodyPr lIns="90000" tIns="46800" rIns="90000" bIns="46800" anchor="ctr"/>
          <a:lstStyle/>
          <a:p>
            <a:pPr eaLnBrk="0" hangingPunct="0"/>
            <a:r>
              <a:rPr lang="en-GB" sz="1200" dirty="0"/>
              <a:t>e.g. </a:t>
            </a:r>
            <a:r>
              <a:rPr lang="en-GB" sz="1200" dirty="0" smtClean="0"/>
              <a:t>Migration</a:t>
            </a:r>
            <a:endParaRPr lang="en-GB" sz="1200" dirty="0"/>
          </a:p>
        </p:txBody>
      </p:sp>
      <p:sp>
        <p:nvSpPr>
          <p:cNvPr id="29" name="Title 28"/>
          <p:cNvSpPr>
            <a:spLocks noGrp="1"/>
          </p:cNvSpPr>
          <p:nvPr>
            <p:ph type="title"/>
          </p:nvPr>
        </p:nvSpPr>
        <p:spPr>
          <a:xfrm>
            <a:off x="457200" y="274638"/>
            <a:ext cx="8229600" cy="715962"/>
          </a:xfrm>
        </p:spPr>
        <p:txBody>
          <a:bodyPr>
            <a:normAutofit/>
          </a:bodyPr>
          <a:lstStyle/>
          <a:p>
            <a:r>
              <a:rPr lang="en-US" sz="3600" dirty="0" smtClean="0"/>
              <a:t>State  level Partner and stakeholders</a:t>
            </a:r>
            <a:endParaRPr lang="en-US" sz="3600" dirty="0"/>
          </a:p>
        </p:txBody>
      </p:sp>
      <p:sp>
        <p:nvSpPr>
          <p:cNvPr id="22" name="Oval 21"/>
          <p:cNvSpPr/>
          <p:nvPr/>
        </p:nvSpPr>
        <p:spPr>
          <a:xfrm>
            <a:off x="6858000" y="1371600"/>
            <a:ext cx="2286000" cy="1447800"/>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Climate Change Cell (CCC)</a:t>
            </a:r>
            <a:endParaRPr lang="en-US" dirty="0"/>
          </a:p>
        </p:txBody>
      </p:sp>
      <p:sp>
        <p:nvSpPr>
          <p:cNvPr id="26" name="Oval 25"/>
          <p:cNvSpPr/>
          <p:nvPr/>
        </p:nvSpPr>
        <p:spPr>
          <a:xfrm>
            <a:off x="609600" y="1219200"/>
            <a:ext cx="2362200" cy="1600200"/>
          </a:xfrm>
          <a:prstGeom prst="ellipse">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dirty="0" smtClean="0"/>
              <a:t>State Agricultural University (SAU), </a:t>
            </a:r>
            <a:endParaRPr lang="en-US" dirty="0"/>
          </a:p>
        </p:txBody>
      </p:sp>
      <p:sp>
        <p:nvSpPr>
          <p:cNvPr id="27" name="Oval 26"/>
          <p:cNvSpPr/>
          <p:nvPr/>
        </p:nvSpPr>
        <p:spPr>
          <a:xfrm>
            <a:off x="6248400" y="2971800"/>
            <a:ext cx="2362200" cy="1676400"/>
          </a:xfrm>
          <a:prstGeom prst="ellipse">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Subject Matter Specialists</a:t>
            </a:r>
            <a:endParaRPr lang="en-US" dirty="0"/>
          </a:p>
        </p:txBody>
      </p:sp>
      <p:sp>
        <p:nvSpPr>
          <p:cNvPr id="30" name="Oval 29"/>
          <p:cNvSpPr/>
          <p:nvPr/>
        </p:nvSpPr>
        <p:spPr>
          <a:xfrm>
            <a:off x="1676400" y="4419600"/>
            <a:ext cx="2057400" cy="1752600"/>
          </a:xfrm>
          <a:prstGeom prst="ellipse">
            <a:avLst/>
          </a:prstGeom>
          <a:blipFill>
            <a:blip r:embed="rId3"/>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smtClean="0">
                <a:solidFill>
                  <a:schemeClr val="tx1">
                    <a:lumMod val="85000"/>
                    <a:lumOff val="15000"/>
                  </a:schemeClr>
                </a:solidFill>
              </a:rPr>
              <a:t>NGOs</a:t>
            </a:r>
            <a:endParaRPr lang="en-US" sz="3200" dirty="0">
              <a:solidFill>
                <a:schemeClr val="tx1">
                  <a:lumMod val="85000"/>
                  <a:lumOff val="15000"/>
                </a:schemeClr>
              </a:solidFill>
            </a:endParaRPr>
          </a:p>
        </p:txBody>
      </p:sp>
      <p:sp>
        <p:nvSpPr>
          <p:cNvPr id="31" name="Oval 30"/>
          <p:cNvSpPr/>
          <p:nvPr/>
        </p:nvSpPr>
        <p:spPr>
          <a:xfrm>
            <a:off x="4800600" y="4876800"/>
            <a:ext cx="2438400" cy="1676400"/>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Agricultural Technology Information Centre (ATIC), </a:t>
            </a:r>
            <a:endParaRPr lang="en-US" dirty="0"/>
          </a:p>
        </p:txBody>
      </p:sp>
      <p:sp>
        <p:nvSpPr>
          <p:cNvPr id="32" name="Oval 31"/>
          <p:cNvSpPr/>
          <p:nvPr/>
        </p:nvSpPr>
        <p:spPr>
          <a:xfrm>
            <a:off x="3429000" y="1066800"/>
            <a:ext cx="3048000" cy="1219200"/>
          </a:xfrm>
          <a:prstGeom prst="ellipse">
            <a:avLst/>
          </a:prstGeom>
          <a:solidFill>
            <a:srgbClr val="FFC000"/>
          </a:solidFill>
        </p:spPr>
        <p:style>
          <a:lnRef idx="1">
            <a:schemeClr val="accent6"/>
          </a:lnRef>
          <a:fillRef idx="2">
            <a:schemeClr val="accent6"/>
          </a:fillRef>
          <a:effectRef idx="1">
            <a:schemeClr val="accent6"/>
          </a:effectRef>
          <a:fontRef idx="minor">
            <a:schemeClr val="dk1"/>
          </a:fontRef>
        </p:style>
        <p:txBody>
          <a:bodyPr rtlCol="0" anchor="ctr"/>
          <a:lstStyle/>
          <a:p>
            <a:pPr algn="ctr"/>
            <a:r>
              <a:rPr lang="en-US" dirty="0" smtClean="0"/>
              <a:t>Agricultural Technology Management Agency (ATMA), </a:t>
            </a:r>
            <a:endParaRPr lang="en-US" dirty="0"/>
          </a:p>
        </p:txBody>
      </p:sp>
      <p:sp>
        <p:nvSpPr>
          <p:cNvPr id="33" name="Rectangle 32"/>
          <p:cNvSpPr/>
          <p:nvPr/>
        </p:nvSpPr>
        <p:spPr>
          <a:xfrm>
            <a:off x="2590800" y="2743200"/>
            <a:ext cx="3352800" cy="1524000"/>
          </a:xfrm>
          <a:prstGeom prst="rect">
            <a:avLst/>
          </a:prstGeom>
          <a:blipFill>
            <a:blip r:embed="rId4"/>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solidFill>
                  <a:srgbClr val="FF0000"/>
                </a:solidFill>
              </a:rPr>
              <a:t>Department of Agriculture (</a:t>
            </a:r>
            <a:r>
              <a:rPr lang="en-US" sz="2800" dirty="0" err="1" smtClean="0">
                <a:solidFill>
                  <a:srgbClr val="FF0000"/>
                </a:solidFill>
              </a:rPr>
              <a:t>DoA</a:t>
            </a:r>
            <a:r>
              <a:rPr lang="en-US" sz="2800" dirty="0" smtClean="0">
                <a:solidFill>
                  <a:srgbClr val="FF0000"/>
                </a:solidFill>
              </a:rPr>
              <a:t>). </a:t>
            </a:r>
            <a:endParaRPr lang="en-US" sz="2800" dirty="0">
              <a:solidFill>
                <a:srgbClr val="FF0000"/>
              </a:solidFill>
            </a:endParaRPr>
          </a:p>
        </p:txBody>
      </p:sp>
      <p:sp>
        <p:nvSpPr>
          <p:cNvPr id="35" name="Oval 34"/>
          <p:cNvSpPr/>
          <p:nvPr/>
        </p:nvSpPr>
        <p:spPr>
          <a:xfrm>
            <a:off x="304800" y="3124200"/>
            <a:ext cx="2057400" cy="1295400"/>
          </a:xfrm>
          <a:prstGeom prst="ellipse">
            <a:avLst/>
          </a:prstGeom>
          <a:blipFill>
            <a:blip r:embed="rId5"/>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rgbClr val="0070C0"/>
                </a:solidFill>
              </a:rPr>
              <a:t>private actors</a:t>
            </a:r>
            <a:endParaRPr lang="en-US" dirty="0">
              <a:solidFill>
                <a:srgbClr val="0070C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iterate type="lt">
                                    <p:tmPct val="0"/>
                                  </p:iterate>
                                  <p:childTnLst>
                                    <p:set>
                                      <p:cBhvr>
                                        <p:cTn id="6" dur="1" fill="hold">
                                          <p:stCondLst>
                                            <p:cond delay="0"/>
                                          </p:stCondLst>
                                        </p:cTn>
                                        <p:tgtEl>
                                          <p:spTgt spid="429076"/>
                                        </p:tgtEl>
                                        <p:attrNameLst>
                                          <p:attrName>style.visibility</p:attrName>
                                        </p:attrNameLst>
                                      </p:cBhvr>
                                      <p:to>
                                        <p:strVal val="visible"/>
                                      </p:to>
                                    </p:set>
                                    <p:animEffect transition="in" filter="box(in)">
                                      <p:cBhvr>
                                        <p:cTn id="7" dur="500"/>
                                        <p:tgtEl>
                                          <p:spTgt spid="42907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1" nodeType="clickEffect">
                                  <p:stCondLst>
                                    <p:cond delay="0"/>
                                  </p:stCondLst>
                                  <p:iterate type="lt">
                                    <p:tmPct val="0"/>
                                  </p:iterate>
                                  <p:childTnLst>
                                    <p:animEffect transition="out" filter="fade">
                                      <p:cBhvr>
                                        <p:cTn id="11" dur="500"/>
                                        <p:tgtEl>
                                          <p:spTgt spid="429076"/>
                                        </p:tgtEl>
                                      </p:cBhvr>
                                    </p:animEffect>
                                    <p:set>
                                      <p:cBhvr>
                                        <p:cTn id="12" dur="1" fill="hold">
                                          <p:stCondLst>
                                            <p:cond delay="499"/>
                                          </p:stCondLst>
                                        </p:cTn>
                                        <p:tgtEl>
                                          <p:spTgt spid="42907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9076" grpId="0" animBg="1"/>
      <p:bldP spid="429076" grpId="1"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3"/>
          </a:lnRef>
          <a:fillRef idx="2">
            <a:schemeClr val="accent3"/>
          </a:fillRef>
          <a:effectRef idx="1">
            <a:schemeClr val="accent3"/>
          </a:effectRef>
          <a:fontRef idx="minor">
            <a:schemeClr val="dk1"/>
          </a:fontRef>
        </p:style>
        <p:txBody>
          <a:bodyPr/>
          <a:lstStyle/>
          <a:p>
            <a:r>
              <a:rPr lang="en-US" sz="4000" b="1" dirty="0" smtClean="0"/>
              <a:t>District, Block and Village level </a:t>
            </a:r>
            <a:endParaRPr lang="en-US" dirty="0"/>
          </a:p>
        </p:txBody>
      </p:sp>
      <p:sp>
        <p:nvSpPr>
          <p:cNvPr id="3" name="Content Placeholder 2"/>
          <p:cNvSpPr>
            <a:spLocks noGrp="1"/>
          </p:cNvSpPr>
          <p:nvPr>
            <p:ph idx="1"/>
          </p:nvPr>
        </p:nvSpPr>
        <p:spPr>
          <a:xfrm>
            <a:off x="457200" y="1600200"/>
            <a:ext cx="8229600" cy="4953000"/>
          </a:xfrm>
          <a:blipFill>
            <a:blip r:embed="rId2"/>
            <a:tile tx="0" ty="0" sx="100000" sy="100000" flip="none" algn="tl"/>
          </a:blipFill>
        </p:spPr>
        <p:style>
          <a:lnRef idx="1">
            <a:schemeClr val="accent1"/>
          </a:lnRef>
          <a:fillRef idx="2">
            <a:schemeClr val="accent1"/>
          </a:fillRef>
          <a:effectRef idx="1">
            <a:schemeClr val="accent1"/>
          </a:effectRef>
          <a:fontRef idx="minor">
            <a:schemeClr val="dk1"/>
          </a:fontRef>
        </p:style>
        <p:txBody>
          <a:bodyPr>
            <a:normAutofit/>
          </a:bodyPr>
          <a:lstStyle/>
          <a:p>
            <a:pPr algn="just"/>
            <a:r>
              <a:rPr lang="en-US" sz="2400" dirty="0" err="1" smtClean="0"/>
              <a:t>Krishi</a:t>
            </a:r>
            <a:r>
              <a:rPr lang="en-US" sz="2400" dirty="0" smtClean="0"/>
              <a:t> Vignyan Kendra's (KVKs) is  the main partner</a:t>
            </a:r>
          </a:p>
          <a:p>
            <a:pPr algn="just"/>
            <a:endParaRPr lang="en-US" sz="2400" dirty="0" smtClean="0"/>
          </a:p>
          <a:p>
            <a:pPr algn="just">
              <a:buNone/>
            </a:pPr>
            <a:r>
              <a:rPr lang="en-US" sz="2400" dirty="0" smtClean="0">
                <a:solidFill>
                  <a:srgbClr val="FF0000"/>
                </a:solidFill>
              </a:rPr>
              <a:t>  stake holders are;</a:t>
            </a:r>
          </a:p>
          <a:p>
            <a:pPr algn="just"/>
            <a:r>
              <a:rPr lang="en-US" sz="2400" dirty="0" smtClean="0"/>
              <a:t>Agriculture Extension personnel including Agriculture Extension Officers (AEOs), District Agriculture Officer (DAO), Block Agriculture Extension Officers (BAEOs), Block Technology Manager (BTM), Assistant Agriculture Officer (AAO) and  Village Level Extension Workers (VLEWs).</a:t>
            </a:r>
          </a:p>
          <a:p>
            <a:pPr algn="just"/>
            <a:r>
              <a:rPr lang="en-US" sz="2400" dirty="0" smtClean="0"/>
              <a:t>Input Suppliers, </a:t>
            </a:r>
            <a:r>
              <a:rPr lang="en-US" sz="2400" dirty="0" err="1" smtClean="0"/>
              <a:t>Sarpanch</a:t>
            </a:r>
            <a:r>
              <a:rPr lang="en-US" sz="2400" dirty="0" smtClean="0"/>
              <a:t>, Ward member, Block Agriculture Officer (BAO), NGOs, Village Agricultural Workers (VAWs), </a:t>
            </a:r>
            <a:r>
              <a:rPr lang="en-US" sz="2400" dirty="0" err="1" smtClean="0"/>
              <a:t>Krishak</a:t>
            </a:r>
            <a:r>
              <a:rPr lang="en-US" sz="2400" dirty="0" smtClean="0"/>
              <a:t> </a:t>
            </a:r>
            <a:r>
              <a:rPr lang="en-US" sz="2400" dirty="0" err="1" smtClean="0"/>
              <a:t>Mitras</a:t>
            </a:r>
            <a:r>
              <a:rPr lang="en-US" sz="2400" dirty="0" smtClean="0"/>
              <a:t> and the reference farming communities in operational villages.</a:t>
            </a:r>
          </a:p>
          <a:p>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style>
          <a:lnRef idx="1">
            <a:schemeClr val="accent3"/>
          </a:lnRef>
          <a:fillRef idx="2">
            <a:schemeClr val="accent3"/>
          </a:fillRef>
          <a:effectRef idx="1">
            <a:schemeClr val="accent3"/>
          </a:effectRef>
          <a:fontRef idx="minor">
            <a:schemeClr val="dk1"/>
          </a:fontRef>
        </p:style>
        <p:txBody>
          <a:bodyPr>
            <a:noAutofit/>
          </a:bodyPr>
          <a:lstStyle/>
          <a:p>
            <a:r>
              <a:rPr lang="en-US" sz="2800" b="1" dirty="0" smtClean="0"/>
              <a:t>INSTITUTIONAL SET UP OF CCKN-IA </a:t>
            </a:r>
            <a:endParaRPr lang="en-US" sz="2800" dirty="0"/>
          </a:p>
        </p:txBody>
      </p:sp>
      <p:sp>
        <p:nvSpPr>
          <p:cNvPr id="3" name="Content Placeholder 2"/>
          <p:cNvSpPr>
            <a:spLocks noGrp="1"/>
          </p:cNvSpPr>
          <p:nvPr>
            <p:ph idx="1"/>
          </p:nvPr>
        </p:nvSpPr>
        <p:spPr/>
        <p:txBody>
          <a:bodyPr/>
          <a:lstStyle/>
          <a:p>
            <a:endParaRPr lang="en-US"/>
          </a:p>
        </p:txBody>
      </p:sp>
      <p:pic>
        <p:nvPicPr>
          <p:cNvPr id="2050" name="Picture 2"/>
          <p:cNvPicPr>
            <a:picLocks noChangeAspect="1" noChangeArrowheads="1"/>
          </p:cNvPicPr>
          <p:nvPr/>
        </p:nvPicPr>
        <p:blipFill>
          <a:blip r:embed="rId2"/>
          <a:srcRect/>
          <a:stretch>
            <a:fillRect/>
          </a:stretch>
        </p:blipFill>
        <p:spPr bwMode="auto">
          <a:xfrm>
            <a:off x="0" y="1066800"/>
            <a:ext cx="9144000" cy="54102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74638"/>
            <a:ext cx="8686800" cy="563562"/>
          </a:xfrm>
        </p:spPr>
        <p:style>
          <a:lnRef idx="1">
            <a:schemeClr val="accent6"/>
          </a:lnRef>
          <a:fillRef idx="2">
            <a:schemeClr val="accent6"/>
          </a:fillRef>
          <a:effectRef idx="1">
            <a:schemeClr val="accent6"/>
          </a:effectRef>
          <a:fontRef idx="minor">
            <a:schemeClr val="dk1"/>
          </a:fontRef>
        </p:style>
        <p:txBody>
          <a:bodyPr>
            <a:normAutofit fontScale="90000"/>
          </a:bodyPr>
          <a:lstStyle/>
          <a:p>
            <a:r>
              <a:rPr lang="en-US" b="1" dirty="0" smtClean="0"/>
              <a:t>Consortium Approach</a:t>
            </a:r>
            <a:endParaRPr lang="en-US" dirty="0"/>
          </a:p>
        </p:txBody>
      </p:sp>
      <p:sp>
        <p:nvSpPr>
          <p:cNvPr id="3" name="Content Placeholder 2"/>
          <p:cNvSpPr>
            <a:spLocks noGrp="1"/>
          </p:cNvSpPr>
          <p:nvPr>
            <p:ph idx="1"/>
          </p:nvPr>
        </p:nvSpPr>
        <p:spPr>
          <a:xfrm>
            <a:off x="228600" y="990600"/>
            <a:ext cx="8686800" cy="5410200"/>
          </a:xfrm>
          <a:blipFill>
            <a:blip r:embed="rId2"/>
            <a:tile tx="0" ty="0" sx="100000" sy="100000" flip="none" algn="tl"/>
          </a:blipFill>
        </p:spPr>
        <p:style>
          <a:lnRef idx="1">
            <a:schemeClr val="dk1"/>
          </a:lnRef>
          <a:fillRef idx="2">
            <a:schemeClr val="dk1"/>
          </a:fillRef>
          <a:effectRef idx="1">
            <a:schemeClr val="dk1"/>
          </a:effectRef>
          <a:fontRef idx="minor">
            <a:schemeClr val="dk1"/>
          </a:fontRef>
        </p:style>
        <p:txBody>
          <a:bodyPr>
            <a:noAutofit/>
          </a:bodyPr>
          <a:lstStyle/>
          <a:p>
            <a:pPr algn="just"/>
            <a:endParaRPr lang="en-US" sz="2400" dirty="0" smtClean="0"/>
          </a:p>
          <a:p>
            <a:pPr algn="just"/>
            <a:endParaRPr lang="en-US" sz="2400" dirty="0" smtClean="0"/>
          </a:p>
          <a:p>
            <a:pPr algn="just"/>
            <a:r>
              <a:rPr lang="en-US" sz="2400" dirty="0" smtClean="0"/>
              <a:t>CCKN-IA consortium approach’ that would provide a platform for converging knowledge and expertise of diverse agencies at various levels.</a:t>
            </a:r>
          </a:p>
          <a:p>
            <a:pPr algn="just"/>
            <a:r>
              <a:rPr lang="en-US" sz="2400" dirty="0" smtClean="0"/>
              <a:t> Mechanisms like National Steering Committees (NSC), State Steering Committees (SSCs) and District Steering Committees (DCSs)/ District Working Groups (DWGs) have been established to provide the needed platform for bringing on board diverse partners to collectively think, guide and support the CCKN-IA project. </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3">
            <a:schemeClr val="lt1"/>
          </a:lnRef>
          <a:fillRef idx="1">
            <a:schemeClr val="accent3"/>
          </a:fillRef>
          <a:effectRef idx="1">
            <a:schemeClr val="accent3"/>
          </a:effectRef>
          <a:fontRef idx="minor">
            <a:schemeClr val="lt1"/>
          </a:fontRef>
        </p:style>
        <p:txBody>
          <a:bodyPr>
            <a:normAutofit/>
          </a:bodyPr>
          <a:lstStyle/>
          <a:p>
            <a:r>
              <a:rPr lang="en-US" sz="4000" dirty="0" smtClean="0"/>
              <a:t>Consortium Facilitation Agency</a:t>
            </a:r>
            <a:endParaRPr lang="en-US" sz="4000" dirty="0"/>
          </a:p>
        </p:txBody>
      </p:sp>
      <p:sp>
        <p:nvSpPr>
          <p:cNvPr id="3" name="Content Placeholder 2"/>
          <p:cNvSpPr>
            <a:spLocks noGrp="1"/>
          </p:cNvSpPr>
          <p:nvPr>
            <p:ph idx="1"/>
          </p:nvPr>
        </p:nvSpPr>
        <p:spPr>
          <a:blipFill>
            <a:blip r:embed="rId2"/>
            <a:tile tx="0" ty="0" sx="100000" sy="100000" flip="none" algn="tl"/>
          </a:blipFill>
        </p:spPr>
        <p:txBody>
          <a:bodyPr>
            <a:normAutofit/>
          </a:bodyPr>
          <a:lstStyle/>
          <a:p>
            <a:pPr algn="just">
              <a:buNone/>
            </a:pPr>
            <a:endParaRPr lang="en-US" dirty="0" smtClean="0"/>
          </a:p>
          <a:p>
            <a:pPr algn="just"/>
            <a:r>
              <a:rPr lang="en-US" sz="2800" dirty="0" smtClean="0"/>
              <a:t>The  Government nominated leading institute at state level appointed as ‘Consortium Facilitation Agency’ (CFA)</a:t>
            </a:r>
          </a:p>
          <a:p>
            <a:pPr algn="just"/>
            <a:endParaRPr lang="en-US" sz="2800" dirty="0" smtClean="0"/>
          </a:p>
          <a:p>
            <a:pPr algn="just"/>
            <a:r>
              <a:rPr lang="en-US" sz="2800" dirty="0" smtClean="0"/>
              <a:t>CFA coordinate and leverage skills and expertise of various existing and potential partners for implementation CCKN-IA at the state level.</a:t>
            </a:r>
          </a:p>
          <a:p>
            <a:pPr algn="just"/>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74638"/>
            <a:ext cx="8839200" cy="1143000"/>
          </a:xfrm>
        </p:spPr>
        <p:style>
          <a:lnRef idx="2">
            <a:schemeClr val="accent3">
              <a:shade val="50000"/>
            </a:schemeClr>
          </a:lnRef>
          <a:fillRef idx="1">
            <a:schemeClr val="accent3"/>
          </a:fillRef>
          <a:effectRef idx="0">
            <a:schemeClr val="accent3"/>
          </a:effectRef>
          <a:fontRef idx="minor">
            <a:schemeClr val="lt1"/>
          </a:fontRef>
        </p:style>
        <p:txBody>
          <a:bodyPr>
            <a:noAutofit/>
          </a:bodyPr>
          <a:lstStyle/>
          <a:p>
            <a:r>
              <a:rPr lang="en-US" sz="2400" dirty="0" smtClean="0"/>
              <a:t> parameters </a:t>
            </a:r>
            <a:r>
              <a:rPr lang="en-US" sz="2400" dirty="0" smtClean="0"/>
              <a:t>for </a:t>
            </a:r>
            <a:r>
              <a:rPr lang="en-US" sz="2400" dirty="0" smtClean="0"/>
              <a:t> </a:t>
            </a:r>
            <a:r>
              <a:rPr lang="en-US" sz="2400" dirty="0" smtClean="0"/>
              <a:t>identification of  the Consortium Facilitation Agency (CFA) </a:t>
            </a:r>
            <a:endParaRPr lang="en-US" sz="2400" dirty="0"/>
          </a:p>
        </p:txBody>
      </p:sp>
      <p:sp>
        <p:nvSpPr>
          <p:cNvPr id="3" name="Content Placeholder 2"/>
          <p:cNvSpPr>
            <a:spLocks noGrp="1"/>
          </p:cNvSpPr>
          <p:nvPr>
            <p:ph idx="1"/>
          </p:nvPr>
        </p:nvSpPr>
        <p:spPr>
          <a:xfrm>
            <a:off x="304800" y="1371600"/>
            <a:ext cx="8610600" cy="5257800"/>
          </a:xfrm>
          <a:blipFill>
            <a:blip r:embed="rId2"/>
            <a:tile tx="0" ty="0" sx="100000" sy="100000" flip="none" algn="tl"/>
          </a:blipFill>
        </p:spPr>
        <p:style>
          <a:lnRef idx="1">
            <a:schemeClr val="accent2"/>
          </a:lnRef>
          <a:fillRef idx="2">
            <a:schemeClr val="accent2"/>
          </a:fillRef>
          <a:effectRef idx="1">
            <a:schemeClr val="accent2"/>
          </a:effectRef>
          <a:fontRef idx="minor">
            <a:schemeClr val="dk1"/>
          </a:fontRef>
        </p:style>
        <p:txBody>
          <a:bodyPr>
            <a:noAutofit/>
          </a:bodyPr>
          <a:lstStyle/>
          <a:p>
            <a:pPr algn="just">
              <a:buFont typeface="Wingdings" pitchFamily="2" charset="2"/>
              <a:buChar char="Ø"/>
            </a:pPr>
            <a:r>
              <a:rPr lang="en-US" sz="2400" dirty="0" smtClean="0"/>
              <a:t>Should be a registered entity appointed and nominated by Central/State Government and demonstrated experience of minimum five (05) years of facilitating capacity building in the agriculture sector </a:t>
            </a:r>
          </a:p>
          <a:p>
            <a:pPr algn="just">
              <a:buFont typeface="Wingdings" pitchFamily="2" charset="2"/>
              <a:buChar char="Ø"/>
            </a:pPr>
            <a:endParaRPr lang="en-US" sz="2400" dirty="0" smtClean="0"/>
          </a:p>
          <a:p>
            <a:pPr algn="just">
              <a:buFont typeface="Wingdings" pitchFamily="2" charset="2"/>
              <a:buChar char="Ø"/>
            </a:pPr>
            <a:r>
              <a:rPr lang="en-US" sz="2400" dirty="0" smtClean="0"/>
              <a:t>Should have the ability to work across the state and at least in the project districts </a:t>
            </a:r>
          </a:p>
          <a:p>
            <a:pPr algn="just">
              <a:buFont typeface="Wingdings" pitchFamily="2" charset="2"/>
              <a:buChar char="Ø"/>
            </a:pPr>
            <a:endParaRPr lang="en-US" sz="2400" dirty="0" smtClean="0"/>
          </a:p>
          <a:p>
            <a:pPr algn="just">
              <a:buFont typeface="Wingdings" pitchFamily="2" charset="2"/>
              <a:buChar char="Ø"/>
            </a:pPr>
            <a:r>
              <a:rPr lang="en-US" sz="2400" dirty="0" smtClean="0"/>
              <a:t> Availability of dedicated resources and facilities for designing and conducting trainings on climate smart agriculture </a:t>
            </a:r>
          </a:p>
          <a:p>
            <a:pPr algn="just">
              <a:buFont typeface="Wingdings" pitchFamily="2" charset="2"/>
              <a:buChar char="Ø"/>
            </a:pPr>
            <a:endParaRPr lang="en-US" sz="2400" dirty="0" smtClean="0"/>
          </a:p>
          <a:p>
            <a:pPr algn="just">
              <a:buFont typeface="Wingdings" pitchFamily="2" charset="2"/>
              <a:buChar char="Ø"/>
            </a:pPr>
            <a:r>
              <a:rPr lang="en-US" sz="2400" dirty="0" smtClean="0"/>
              <a:t>Should have sound financial management systems and processes to be able to receive and manage foreign funds </a:t>
            </a:r>
          </a:p>
          <a:p>
            <a:endParaRPr lang="en-US" sz="2400"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1"/>
          </a:lnRef>
          <a:fillRef idx="2">
            <a:schemeClr val="accent1"/>
          </a:fillRef>
          <a:effectRef idx="1">
            <a:schemeClr val="accent1"/>
          </a:effectRef>
          <a:fontRef idx="minor">
            <a:schemeClr val="dk1"/>
          </a:fontRef>
        </p:style>
        <p:txBody>
          <a:bodyPr>
            <a:normAutofit fontScale="90000"/>
          </a:bodyPr>
          <a:lstStyle/>
          <a:p>
            <a:r>
              <a:rPr lang="en-US" dirty="0" smtClean="0"/>
              <a:t/>
            </a:r>
            <a:br>
              <a:rPr lang="en-US" dirty="0" smtClean="0"/>
            </a:br>
            <a:r>
              <a:rPr lang="en-US" dirty="0" smtClean="0"/>
              <a:t/>
            </a:r>
            <a:br>
              <a:rPr lang="en-US" dirty="0" smtClean="0"/>
            </a:br>
            <a:r>
              <a:rPr lang="en-US" dirty="0" smtClean="0"/>
              <a:t>Objective II .</a:t>
            </a:r>
            <a:r>
              <a:rPr lang="en-US" b="1" dirty="0" smtClean="0"/>
              <a:t> </a:t>
            </a:r>
            <a:r>
              <a:rPr lang="en-US" sz="3600" b="1" dirty="0" smtClean="0"/>
              <a:t>Work flow of CCKN-IA</a:t>
            </a:r>
            <a:r>
              <a:rPr lang="en-US" dirty="0" smtClean="0"/>
              <a:t/>
            </a:r>
            <a:br>
              <a:rPr lang="en-US" dirty="0" smtClean="0"/>
            </a:br>
            <a:r>
              <a:rPr lang="en-US" dirty="0" smtClean="0"/>
              <a:t/>
            </a:r>
            <a:br>
              <a:rPr lang="en-US" dirty="0" smtClean="0"/>
            </a:br>
            <a:endParaRPr lang="en-US" dirty="0"/>
          </a:p>
        </p:txBody>
      </p:sp>
      <p:sp>
        <p:nvSpPr>
          <p:cNvPr id="3" name="Content Placeholder 2"/>
          <p:cNvSpPr>
            <a:spLocks noGrp="1"/>
          </p:cNvSpPr>
          <p:nvPr>
            <p:ph idx="1"/>
          </p:nvPr>
        </p:nvSpPr>
        <p:spPr>
          <a:blipFill>
            <a:blip r:embed="rId2"/>
            <a:tile tx="0" ty="0" sx="100000" sy="100000" flip="none" algn="tl"/>
          </a:blipFill>
        </p:spPr>
        <p:style>
          <a:lnRef idx="1">
            <a:schemeClr val="accent6"/>
          </a:lnRef>
          <a:fillRef idx="2">
            <a:schemeClr val="accent6"/>
          </a:fillRef>
          <a:effectRef idx="1">
            <a:schemeClr val="accent6"/>
          </a:effectRef>
          <a:fontRef idx="minor">
            <a:schemeClr val="dk1"/>
          </a:fontRef>
        </p:style>
        <p:txBody>
          <a:bodyPr/>
          <a:lstStyle/>
          <a:p>
            <a:pPr lvl="0" algn="just"/>
            <a:endParaRPr lang="en-US" sz="2400" dirty="0" smtClean="0"/>
          </a:p>
          <a:p>
            <a:pPr lvl="0" algn="just">
              <a:buNone/>
            </a:pPr>
            <a:r>
              <a:rPr lang="en-US" sz="2400" dirty="0" smtClean="0"/>
              <a:t>The CCKN-IA work cycle is divided into six broad stages</a:t>
            </a:r>
          </a:p>
          <a:p>
            <a:pPr marL="457200" lvl="0" indent="-457200">
              <a:buFont typeface="+mj-lt"/>
              <a:buAutoNum type="arabicPeriod"/>
            </a:pPr>
            <a:r>
              <a:rPr lang="en-US" sz="2400" dirty="0" smtClean="0"/>
              <a:t>Development of network for information on climate (Ex) change (NICE) </a:t>
            </a:r>
          </a:p>
          <a:p>
            <a:pPr marL="457200" lvl="0" indent="-457200">
              <a:buFont typeface="+mj-lt"/>
              <a:buAutoNum type="arabicPeriod"/>
            </a:pPr>
            <a:r>
              <a:rPr lang="en-US" sz="2400" dirty="0" smtClean="0"/>
              <a:t>Creating Quality Content</a:t>
            </a:r>
          </a:p>
          <a:p>
            <a:pPr marL="457200" lvl="0" indent="-457200">
              <a:buFont typeface="+mj-lt"/>
              <a:buAutoNum type="arabicPeriod"/>
            </a:pPr>
            <a:r>
              <a:rPr lang="en-US" sz="2400" dirty="0" smtClean="0"/>
              <a:t>Content Review</a:t>
            </a:r>
          </a:p>
          <a:p>
            <a:pPr marL="457200" lvl="0" indent="-457200">
              <a:buFont typeface="+mj-lt"/>
              <a:buAutoNum type="arabicPeriod"/>
            </a:pPr>
            <a:r>
              <a:rPr lang="en-US" sz="2400" dirty="0" smtClean="0"/>
              <a:t>Content Management</a:t>
            </a:r>
          </a:p>
          <a:p>
            <a:pPr marL="457200" lvl="0" indent="-457200">
              <a:buFont typeface="+mj-lt"/>
              <a:buAutoNum type="arabicPeriod"/>
            </a:pPr>
            <a:r>
              <a:rPr lang="en-US" sz="2400" dirty="0" smtClean="0"/>
              <a:t>Translation </a:t>
            </a:r>
          </a:p>
          <a:p>
            <a:pPr marL="514350" indent="-514350">
              <a:buFont typeface="+mj-lt"/>
              <a:buAutoNum type="arabicPeriod"/>
            </a:pPr>
            <a:r>
              <a:rPr lang="en-US" sz="2400" dirty="0" smtClean="0"/>
              <a:t>Dissemination</a:t>
            </a:r>
            <a:endParaRPr lang="en-US" sz="2400"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3"/>
          </a:lnRef>
          <a:fillRef idx="2">
            <a:schemeClr val="accent3"/>
          </a:fillRef>
          <a:effectRef idx="1">
            <a:schemeClr val="accent3"/>
          </a:effectRef>
          <a:fontRef idx="minor">
            <a:schemeClr val="dk1"/>
          </a:fontRef>
        </p:style>
        <p:txBody>
          <a:bodyPr/>
          <a:lstStyle/>
          <a:p>
            <a:r>
              <a:rPr lang="en-US" dirty="0" smtClean="0"/>
              <a:t>Development of NICE frame work</a:t>
            </a:r>
            <a:endParaRPr lang="en-US" dirty="0"/>
          </a:p>
        </p:txBody>
      </p:sp>
      <p:sp>
        <p:nvSpPr>
          <p:cNvPr id="3" name="Content Placeholder 2"/>
          <p:cNvSpPr>
            <a:spLocks noGrp="1"/>
          </p:cNvSpPr>
          <p:nvPr>
            <p:ph idx="1"/>
          </p:nvPr>
        </p:nvSpPr>
        <p:spPr>
          <a:blipFill>
            <a:blip r:embed="rId2"/>
            <a:tile tx="0" ty="0" sx="100000" sy="100000" flip="none" algn="tl"/>
          </a:blipFill>
        </p:spPr>
        <p:style>
          <a:lnRef idx="1">
            <a:schemeClr val="accent6"/>
          </a:lnRef>
          <a:fillRef idx="2">
            <a:schemeClr val="accent6"/>
          </a:fillRef>
          <a:effectRef idx="1">
            <a:schemeClr val="accent6"/>
          </a:effectRef>
          <a:fontRef idx="minor">
            <a:schemeClr val="dk1"/>
          </a:fontRef>
        </p:style>
        <p:txBody>
          <a:bodyPr>
            <a:normAutofit/>
          </a:bodyPr>
          <a:lstStyle/>
          <a:p>
            <a:pPr algn="just"/>
            <a:endParaRPr lang="en-US" sz="2400" dirty="0" smtClean="0"/>
          </a:p>
          <a:p>
            <a:pPr algn="just">
              <a:buFont typeface="Wingdings" pitchFamily="2" charset="2"/>
              <a:buChar char="Ø"/>
            </a:pPr>
            <a:r>
              <a:rPr lang="en-US" sz="2400" dirty="0" smtClean="0"/>
              <a:t>CCKN-IA has developed a web based technology platform - ‘NICE’ OR </a:t>
            </a:r>
            <a:r>
              <a:rPr lang="en-US" sz="2400" dirty="0" smtClean="0">
                <a:solidFill>
                  <a:srgbClr val="FF0000"/>
                </a:solidFill>
              </a:rPr>
              <a:t>Network for Information on Climate </a:t>
            </a:r>
            <a:r>
              <a:rPr lang="en-US" sz="2400" dirty="0" smtClean="0"/>
              <a:t>(Ex) change.. </a:t>
            </a:r>
          </a:p>
          <a:p>
            <a:pPr algn="just">
              <a:buFont typeface="Wingdings" pitchFamily="2" charset="2"/>
              <a:buChar char="Ø"/>
            </a:pPr>
            <a:endParaRPr lang="en-US" sz="2400" dirty="0" smtClean="0"/>
          </a:p>
          <a:p>
            <a:pPr algn="just">
              <a:buFont typeface="Wingdings" pitchFamily="2" charset="2"/>
              <a:buChar char="Ø"/>
            </a:pPr>
            <a:r>
              <a:rPr lang="en-US" sz="2400" dirty="0" smtClean="0"/>
              <a:t>NICE enables exchange of weather variability early warnings, climate change research information and knowledge set across various institutions and farmers </a:t>
            </a:r>
          </a:p>
          <a:p>
            <a:pPr algn="just">
              <a:buFont typeface="Wingdings" pitchFamily="2" charset="2"/>
              <a:buChar char="Ø"/>
            </a:pPr>
            <a:r>
              <a:rPr lang="en-US" sz="2400" dirty="0" smtClean="0"/>
              <a:t>This platform connect national, state and block level agricultural knowledge organizations with  local agricultural extension delivery organizations and farmers</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style>
          <a:lnRef idx="1">
            <a:schemeClr val="accent6"/>
          </a:lnRef>
          <a:fillRef idx="3">
            <a:schemeClr val="accent6"/>
          </a:fillRef>
          <a:effectRef idx="2">
            <a:schemeClr val="accent6"/>
          </a:effectRef>
          <a:fontRef idx="minor">
            <a:schemeClr val="lt1"/>
          </a:fontRef>
        </p:style>
        <p:txBody>
          <a:bodyPr/>
          <a:lstStyle/>
          <a:p>
            <a:r>
              <a:rPr lang="en-US" dirty="0" smtClean="0"/>
              <a:t>Cont…</a:t>
            </a:r>
            <a:endParaRPr lang="en-US" dirty="0"/>
          </a:p>
        </p:txBody>
      </p:sp>
      <p:sp>
        <p:nvSpPr>
          <p:cNvPr id="3" name="Content Placeholder 2"/>
          <p:cNvSpPr>
            <a:spLocks noGrp="1"/>
          </p:cNvSpPr>
          <p:nvPr>
            <p:ph idx="1"/>
          </p:nvPr>
        </p:nvSpPr>
        <p:spPr>
          <a:blipFill>
            <a:blip r:embed="rId2"/>
            <a:tile tx="0" ty="0" sx="100000" sy="100000" flip="none" algn="tl"/>
          </a:blipFill>
        </p:spPr>
        <p:style>
          <a:lnRef idx="1">
            <a:schemeClr val="accent5"/>
          </a:lnRef>
          <a:fillRef idx="2">
            <a:schemeClr val="accent5"/>
          </a:fillRef>
          <a:effectRef idx="1">
            <a:schemeClr val="accent5"/>
          </a:effectRef>
          <a:fontRef idx="minor">
            <a:schemeClr val="dk1"/>
          </a:fontRef>
        </p:style>
        <p:txBody>
          <a:bodyPr>
            <a:normAutofit/>
          </a:bodyPr>
          <a:lstStyle/>
          <a:p>
            <a:pPr algn="just"/>
            <a:r>
              <a:rPr lang="en-US" sz="2400" dirty="0" smtClean="0"/>
              <a:t>NICE  adopted the web 3.0 technologies  to allow existing knowledge nodes ( knowledge producing organizations) to interact and collaborate with each other</a:t>
            </a:r>
          </a:p>
          <a:p>
            <a:pPr algn="just"/>
            <a:endParaRPr lang="en-US" sz="2400" dirty="0" smtClean="0"/>
          </a:p>
          <a:p>
            <a:pPr algn="just"/>
            <a:r>
              <a:rPr lang="en-US" sz="2400" dirty="0" smtClean="0"/>
              <a:t>The central hub located at the Ministry of </a:t>
            </a:r>
            <a:r>
              <a:rPr lang="en-US" sz="2400" dirty="0" err="1" smtClean="0"/>
              <a:t>Agriculture,</a:t>
            </a:r>
            <a:r>
              <a:rPr lang="en-US" sz="2400" dirty="0" err="1" smtClean="0"/>
              <a:t>GOI</a:t>
            </a:r>
            <a:r>
              <a:rPr lang="en-US" sz="2400" dirty="0" smtClean="0"/>
              <a:t>.</a:t>
            </a:r>
            <a:endParaRPr lang="en-US" sz="2400" dirty="0" smtClean="0"/>
          </a:p>
          <a:p>
            <a:pPr algn="just"/>
            <a:endParaRPr lang="en-US" sz="2400" dirty="0" smtClean="0"/>
          </a:p>
          <a:p>
            <a:pPr algn="just"/>
            <a:r>
              <a:rPr lang="en-US" sz="2400" dirty="0" smtClean="0"/>
              <a:t>Once the knowledge node links are established the knowledge organizations populate the platform with dynamic content and enable the knowledge repository to grow day by day </a:t>
            </a:r>
          </a:p>
          <a:p>
            <a:pPr algn="just"/>
            <a:endParaRPr lang="en-US" sz="2400"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8458200" cy="609600"/>
          </a:xfrm>
        </p:spPr>
        <p:style>
          <a:lnRef idx="1">
            <a:schemeClr val="accent2"/>
          </a:lnRef>
          <a:fillRef idx="3">
            <a:schemeClr val="accent2"/>
          </a:fillRef>
          <a:effectRef idx="2">
            <a:schemeClr val="accent2"/>
          </a:effectRef>
          <a:fontRef idx="minor">
            <a:schemeClr val="lt1"/>
          </a:fontRef>
        </p:style>
        <p:txBody>
          <a:bodyPr>
            <a:normAutofit fontScale="90000"/>
          </a:bodyPr>
          <a:lstStyle/>
          <a:p>
            <a:r>
              <a:rPr lang="en-US" dirty="0" smtClean="0"/>
              <a:t>NICE Platform</a:t>
            </a:r>
            <a:endParaRPr lang="en-US" dirty="0"/>
          </a:p>
        </p:txBody>
      </p:sp>
      <p:pic>
        <p:nvPicPr>
          <p:cNvPr id="4" name="Content Placeholder 3"/>
          <p:cNvPicPr>
            <a:picLocks noGrp="1"/>
          </p:cNvPicPr>
          <p:nvPr>
            <p:ph idx="1"/>
          </p:nvPr>
        </p:nvPicPr>
        <p:blipFill>
          <a:blip r:embed="rId2"/>
          <a:srcRect/>
          <a:stretch>
            <a:fillRect/>
          </a:stretch>
        </p:blipFill>
        <p:spPr bwMode="auto">
          <a:xfrm>
            <a:off x="304799" y="609600"/>
            <a:ext cx="8534401" cy="6096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p:cNvPicPr>
          <p:nvPr>
            <p:ph idx="1"/>
          </p:nvPr>
        </p:nvPicPr>
        <p:blipFill>
          <a:blip r:embed="rId2"/>
          <a:srcRect/>
          <a:stretch>
            <a:fillRect/>
          </a:stretch>
        </p:blipFill>
        <p:spPr bwMode="auto">
          <a:xfrm>
            <a:off x="0" y="0"/>
            <a:ext cx="9143999"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a:solidFill>
            <a:srgbClr val="FFFF00"/>
          </a:solidFill>
        </p:spPr>
        <p:style>
          <a:lnRef idx="2">
            <a:schemeClr val="accent1"/>
          </a:lnRef>
          <a:fillRef idx="1">
            <a:schemeClr val="lt1"/>
          </a:fillRef>
          <a:effectRef idx="0">
            <a:schemeClr val="accent1"/>
          </a:effectRef>
          <a:fontRef idx="minor">
            <a:schemeClr val="dk1"/>
          </a:fontRef>
        </p:style>
        <p:txBody>
          <a:bodyPr>
            <a:normAutofit fontScale="90000"/>
          </a:bodyPr>
          <a:lstStyle/>
          <a:p>
            <a:r>
              <a:rPr lang="en-US" dirty="0" smtClean="0"/>
              <a:t>Users</a:t>
            </a:r>
            <a:endParaRPr lang="en-US" dirty="0"/>
          </a:p>
        </p:txBody>
      </p:sp>
      <p:pic>
        <p:nvPicPr>
          <p:cNvPr id="4" name="Content Placeholder 3"/>
          <p:cNvPicPr>
            <a:picLocks noGrp="1"/>
          </p:cNvPicPr>
          <p:nvPr>
            <p:ph idx="1"/>
          </p:nvPr>
        </p:nvPicPr>
        <p:blipFill>
          <a:blip r:embed="rId2"/>
          <a:srcRect/>
          <a:stretch>
            <a:fillRect/>
          </a:stretch>
        </p:blipFill>
        <p:spPr bwMode="auto">
          <a:xfrm>
            <a:off x="228600" y="1066800"/>
            <a:ext cx="8762999" cy="5562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74638"/>
            <a:ext cx="8458200" cy="563562"/>
          </a:xfrm>
        </p:spPr>
        <p:style>
          <a:lnRef idx="1">
            <a:schemeClr val="accent1"/>
          </a:lnRef>
          <a:fillRef idx="2">
            <a:schemeClr val="accent1"/>
          </a:fillRef>
          <a:effectRef idx="1">
            <a:schemeClr val="accent1"/>
          </a:effectRef>
          <a:fontRef idx="minor">
            <a:schemeClr val="dk1"/>
          </a:fontRef>
        </p:style>
        <p:txBody>
          <a:bodyPr>
            <a:normAutofit fontScale="90000"/>
          </a:bodyPr>
          <a:lstStyle/>
          <a:p>
            <a:r>
              <a:rPr lang="en-US" dirty="0" smtClean="0"/>
              <a:t>weather</a:t>
            </a:r>
            <a:endParaRPr lang="en-US" dirty="0"/>
          </a:p>
        </p:txBody>
      </p:sp>
      <p:pic>
        <p:nvPicPr>
          <p:cNvPr id="4" name="Content Placeholder 3"/>
          <p:cNvPicPr>
            <a:picLocks noGrp="1"/>
          </p:cNvPicPr>
          <p:nvPr>
            <p:ph idx="1"/>
          </p:nvPr>
        </p:nvPicPr>
        <p:blipFill>
          <a:blip r:embed="rId2"/>
          <a:srcRect/>
          <a:stretch>
            <a:fillRect/>
          </a:stretch>
        </p:blipFill>
        <p:spPr bwMode="auto">
          <a:xfrm>
            <a:off x="228600" y="914400"/>
            <a:ext cx="8686800" cy="5715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style>
          <a:lnRef idx="1">
            <a:schemeClr val="accent2"/>
          </a:lnRef>
          <a:fillRef idx="2">
            <a:schemeClr val="accent2"/>
          </a:fillRef>
          <a:effectRef idx="1">
            <a:schemeClr val="accent2"/>
          </a:effectRef>
          <a:fontRef idx="minor">
            <a:schemeClr val="dk1"/>
          </a:fontRef>
        </p:style>
        <p:txBody>
          <a:bodyPr>
            <a:normAutofit fontScale="90000"/>
          </a:bodyPr>
          <a:lstStyle/>
          <a:p>
            <a:r>
              <a:rPr lang="en-US" dirty="0" smtClean="0"/>
              <a:t>Creating quality content</a:t>
            </a:r>
            <a:endParaRPr lang="en-US" dirty="0"/>
          </a:p>
        </p:txBody>
      </p:sp>
      <p:sp>
        <p:nvSpPr>
          <p:cNvPr id="3" name="Content Placeholder 2"/>
          <p:cNvSpPr>
            <a:spLocks noGrp="1"/>
          </p:cNvSpPr>
          <p:nvPr>
            <p:ph idx="1"/>
          </p:nvPr>
        </p:nvSpPr>
        <p:spPr>
          <a:xfrm>
            <a:off x="457200" y="990600"/>
            <a:ext cx="8229600" cy="5135563"/>
          </a:xfrm>
          <a:blipFill>
            <a:blip r:embed="rId2"/>
            <a:tile tx="0" ty="0" sx="100000" sy="100000" flip="none" algn="tl"/>
          </a:blipFill>
        </p:spPr>
        <p:txBody>
          <a:bodyPr>
            <a:normAutofit/>
          </a:bodyPr>
          <a:lstStyle/>
          <a:p>
            <a:pPr algn="just">
              <a:buFont typeface="Wingdings" pitchFamily="2" charset="2"/>
              <a:buChar char="Ø"/>
            </a:pPr>
            <a:endParaRPr lang="en-US" sz="2400" dirty="0" smtClean="0"/>
          </a:p>
          <a:p>
            <a:pPr algn="just">
              <a:buFont typeface="Wingdings" pitchFamily="2" charset="2"/>
              <a:buChar char="Ø"/>
            </a:pPr>
            <a:r>
              <a:rPr lang="en-US" sz="2400" dirty="0" smtClean="0"/>
              <a:t>Creating content is an important stage in CCKN-IA project.</a:t>
            </a:r>
          </a:p>
          <a:p>
            <a:pPr algn="just">
              <a:buFont typeface="Wingdings" pitchFamily="2" charset="2"/>
              <a:buChar char="Ø"/>
            </a:pPr>
            <a:r>
              <a:rPr lang="en-US" sz="2400" dirty="0" smtClean="0"/>
              <a:t>Content need assessment is  conducted every season in close consultation with farmers and scientist from agriculture  science centers based on inputs content is developed through</a:t>
            </a:r>
          </a:p>
          <a:p>
            <a:pPr algn="just"/>
            <a:r>
              <a:rPr lang="en-US" sz="2400" dirty="0" smtClean="0">
                <a:solidFill>
                  <a:srgbClr val="FF0000"/>
                </a:solidFill>
              </a:rPr>
              <a:t> Existing  content:</a:t>
            </a:r>
            <a:r>
              <a:rPr lang="en-US" sz="2400" dirty="0" smtClean="0"/>
              <a:t>  Partnership leverage  exist contents and knowledge products</a:t>
            </a:r>
          </a:p>
          <a:p>
            <a:pPr algn="just"/>
            <a:r>
              <a:rPr lang="en-US" sz="2400" dirty="0" smtClean="0">
                <a:solidFill>
                  <a:srgbClr val="FF0000"/>
                </a:solidFill>
              </a:rPr>
              <a:t>Localized need based  :</a:t>
            </a:r>
            <a:r>
              <a:rPr lang="en-US" sz="2400" dirty="0" smtClean="0"/>
              <a:t>The content topics will be developed based on feedback and needs of farmers, climate change trends and predictions as per the local agro-climatic needs </a:t>
            </a:r>
          </a:p>
          <a:p>
            <a:pPr algn="just"/>
            <a:r>
              <a:rPr lang="en-US" sz="2400" dirty="0" smtClean="0">
                <a:solidFill>
                  <a:srgbClr val="FF0000"/>
                </a:solidFill>
              </a:rPr>
              <a:t>Indigenous technical knowledge: </a:t>
            </a:r>
            <a:r>
              <a:rPr lang="en-US" sz="2400" dirty="0" smtClean="0"/>
              <a:t>CCKN-IA will be map and capture the relevant ITK practices for content creation</a:t>
            </a:r>
          </a:p>
          <a:p>
            <a:pPr algn="just"/>
            <a:endParaRPr lang="en-US" sz="2400" dirty="0" smtClean="0">
              <a:solidFill>
                <a:srgbClr val="FF0000"/>
              </a:solidFill>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382000" cy="533400"/>
          </a:xfrm>
          <a:blipFill>
            <a:blip r:embed="rId2"/>
            <a:tile tx="0" ty="0" sx="100000" sy="100000" flip="none" algn="tl"/>
          </a:blipFill>
        </p:spPr>
        <p:txBody>
          <a:bodyPr>
            <a:normAutofit fontScale="90000"/>
          </a:bodyPr>
          <a:lstStyle/>
          <a:p>
            <a:r>
              <a:rPr lang="en-US" dirty="0" smtClean="0"/>
              <a:t>Content structure</a:t>
            </a:r>
            <a:endParaRPr lang="en-US" dirty="0"/>
          </a:p>
        </p:txBody>
      </p:sp>
      <p:pic>
        <p:nvPicPr>
          <p:cNvPr id="4" name="Content Placeholder 3"/>
          <p:cNvPicPr>
            <a:picLocks noGrp="1"/>
          </p:cNvPicPr>
          <p:nvPr>
            <p:ph idx="1"/>
          </p:nvPr>
        </p:nvPicPr>
        <p:blipFill>
          <a:blip r:embed="rId3"/>
          <a:srcRect/>
          <a:stretch>
            <a:fillRect/>
          </a:stretch>
        </p:blipFill>
        <p:spPr bwMode="auto">
          <a:xfrm>
            <a:off x="228601" y="762000"/>
            <a:ext cx="8686800" cy="5867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487362"/>
          </a:xfrm>
        </p:spPr>
        <p:style>
          <a:lnRef idx="2">
            <a:schemeClr val="accent6">
              <a:shade val="50000"/>
            </a:schemeClr>
          </a:lnRef>
          <a:fillRef idx="1">
            <a:schemeClr val="accent6"/>
          </a:fillRef>
          <a:effectRef idx="0">
            <a:schemeClr val="accent6"/>
          </a:effectRef>
          <a:fontRef idx="minor">
            <a:schemeClr val="lt1"/>
          </a:fontRef>
        </p:style>
        <p:txBody>
          <a:bodyPr>
            <a:normAutofit fontScale="90000"/>
          </a:bodyPr>
          <a:lstStyle/>
          <a:p>
            <a:r>
              <a:rPr lang="en-US" dirty="0" smtClean="0"/>
              <a:t>Classification  of knowledge domains</a:t>
            </a:r>
            <a:endParaRPr lang="en-US" dirty="0"/>
          </a:p>
        </p:txBody>
      </p:sp>
      <p:pic>
        <p:nvPicPr>
          <p:cNvPr id="1026" name="Picture 2"/>
          <p:cNvPicPr>
            <a:picLocks noGrp="1" noChangeAspect="1" noChangeArrowheads="1"/>
          </p:cNvPicPr>
          <p:nvPr>
            <p:ph idx="1"/>
          </p:nvPr>
        </p:nvPicPr>
        <p:blipFill>
          <a:blip r:embed="rId2"/>
          <a:srcRect/>
          <a:stretch>
            <a:fillRect/>
          </a:stretch>
        </p:blipFill>
        <p:spPr bwMode="auto">
          <a:xfrm>
            <a:off x="0" y="838200"/>
            <a:ext cx="9144000" cy="60198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533400"/>
          </a:xfrm>
        </p:spPr>
        <p:style>
          <a:lnRef idx="1">
            <a:schemeClr val="accent1"/>
          </a:lnRef>
          <a:fillRef idx="2">
            <a:schemeClr val="accent1"/>
          </a:fillRef>
          <a:effectRef idx="1">
            <a:schemeClr val="accent1"/>
          </a:effectRef>
          <a:fontRef idx="minor">
            <a:schemeClr val="dk1"/>
          </a:fontRef>
        </p:style>
        <p:txBody>
          <a:bodyPr>
            <a:normAutofit fontScale="90000"/>
          </a:bodyPr>
          <a:lstStyle/>
          <a:p>
            <a:r>
              <a:rPr lang="en-US" dirty="0" smtClean="0"/>
              <a:t>Content form</a:t>
            </a:r>
            <a:endParaRPr lang="en-US" dirty="0"/>
          </a:p>
        </p:txBody>
      </p:sp>
      <p:pic>
        <p:nvPicPr>
          <p:cNvPr id="4" name="Content Placeholder 3"/>
          <p:cNvPicPr>
            <a:picLocks noGrp="1"/>
          </p:cNvPicPr>
          <p:nvPr>
            <p:ph idx="1"/>
          </p:nvPr>
        </p:nvPicPr>
        <p:blipFill>
          <a:blip r:embed="rId2"/>
          <a:srcRect/>
          <a:stretch>
            <a:fillRect/>
          </a:stretch>
        </p:blipFill>
        <p:spPr bwMode="auto">
          <a:xfrm>
            <a:off x="304800" y="609600"/>
            <a:ext cx="8610599" cy="6096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a:blipFill>
            <a:blip r:embed="rId2"/>
            <a:tile tx="0" ty="0" sx="100000" sy="100000" flip="none" algn="tl"/>
          </a:blipFill>
        </p:spPr>
        <p:txBody>
          <a:bodyPr>
            <a:normAutofit fontScale="90000"/>
          </a:bodyPr>
          <a:lstStyle/>
          <a:p>
            <a:r>
              <a:rPr lang="en-US" dirty="0" smtClean="0"/>
              <a:t>Content creators</a:t>
            </a:r>
            <a:endParaRPr lang="en-US" dirty="0"/>
          </a:p>
        </p:txBody>
      </p:sp>
      <p:pic>
        <p:nvPicPr>
          <p:cNvPr id="4" name="Content Placeholder 3"/>
          <p:cNvPicPr>
            <a:picLocks noGrp="1"/>
          </p:cNvPicPr>
          <p:nvPr>
            <p:ph idx="1"/>
          </p:nvPr>
        </p:nvPicPr>
        <p:blipFill>
          <a:blip r:embed="rId3"/>
          <a:srcRect/>
          <a:stretch>
            <a:fillRect/>
          </a:stretch>
        </p:blipFill>
        <p:spPr bwMode="auto">
          <a:xfrm>
            <a:off x="304800" y="762000"/>
            <a:ext cx="8686800" cy="5867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6">
              <a:lumMod val="75000"/>
            </a:schemeClr>
          </a:solidFill>
        </p:spPr>
        <p:txBody>
          <a:bodyPr/>
          <a:lstStyle/>
          <a:p>
            <a:r>
              <a:rPr lang="en-US" dirty="0" smtClean="0"/>
              <a:t>Content review</a:t>
            </a:r>
            <a:endParaRPr lang="en-US" dirty="0"/>
          </a:p>
        </p:txBody>
      </p:sp>
      <p:sp>
        <p:nvSpPr>
          <p:cNvPr id="3" name="Content Placeholder 2"/>
          <p:cNvSpPr>
            <a:spLocks noGrp="1"/>
          </p:cNvSpPr>
          <p:nvPr>
            <p:ph idx="1"/>
          </p:nvPr>
        </p:nvSpPr>
        <p:spPr>
          <a:blipFill>
            <a:blip r:embed="rId2"/>
            <a:tile tx="0" ty="0" sx="100000" sy="100000" flip="none" algn="tl"/>
          </a:blipFill>
        </p:spPr>
        <p:style>
          <a:lnRef idx="1">
            <a:schemeClr val="accent5"/>
          </a:lnRef>
          <a:fillRef idx="2">
            <a:schemeClr val="accent5"/>
          </a:fillRef>
          <a:effectRef idx="1">
            <a:schemeClr val="accent5"/>
          </a:effectRef>
          <a:fontRef idx="minor">
            <a:schemeClr val="dk1"/>
          </a:fontRef>
        </p:style>
        <p:txBody>
          <a:bodyPr>
            <a:normAutofit/>
          </a:bodyPr>
          <a:lstStyle/>
          <a:p>
            <a:pPr algn="just"/>
            <a:endParaRPr lang="en-US" sz="2400" dirty="0" smtClean="0"/>
          </a:p>
          <a:p>
            <a:pPr algn="just"/>
            <a:endParaRPr lang="en-US" sz="2400" dirty="0" smtClean="0"/>
          </a:p>
          <a:p>
            <a:pPr algn="just"/>
            <a:r>
              <a:rPr lang="en-US" sz="2400" dirty="0" smtClean="0"/>
              <a:t>CCKN-IA technology framework has a built-in ‘approval processes’ for the content created. </a:t>
            </a:r>
          </a:p>
          <a:p>
            <a:pPr algn="just"/>
            <a:endParaRPr lang="en-US" sz="2400" dirty="0" smtClean="0"/>
          </a:p>
          <a:p>
            <a:pPr algn="just"/>
            <a:r>
              <a:rPr lang="en-US" sz="2400" dirty="0" smtClean="0"/>
              <a:t>The </a:t>
            </a:r>
            <a:r>
              <a:rPr lang="en-US" sz="2400" dirty="0" smtClean="0"/>
              <a:t>CFA</a:t>
            </a:r>
            <a:r>
              <a:rPr lang="en-US" sz="2400" dirty="0" smtClean="0"/>
              <a:t> </a:t>
            </a:r>
            <a:r>
              <a:rPr lang="en-US" sz="2400" dirty="0" smtClean="0"/>
              <a:t>members will review the localized contents and validate/fine-tuned as per the farmer needs. Only the approved content will be disseminated to the farmers and other stakeholders</a:t>
            </a:r>
            <a:endParaRPr lang="en-US" sz="2400"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6"/>
          </a:lnRef>
          <a:fillRef idx="1">
            <a:schemeClr val="lt1"/>
          </a:fillRef>
          <a:effectRef idx="0">
            <a:schemeClr val="accent6"/>
          </a:effectRef>
          <a:fontRef idx="minor">
            <a:schemeClr val="dk1"/>
          </a:fontRef>
        </p:style>
        <p:txBody>
          <a:bodyPr>
            <a:noAutofit/>
          </a:bodyPr>
          <a:lstStyle/>
          <a:p>
            <a:r>
              <a:rPr lang="en-US" sz="2800" dirty="0" smtClean="0">
                <a:solidFill>
                  <a:srgbClr val="002060"/>
                </a:solidFill>
              </a:rPr>
              <a:t>The quality of the content will be assured on following parameters</a:t>
            </a:r>
            <a:r>
              <a:rPr lang="en-US" sz="2800" dirty="0" smtClean="0"/>
              <a:t>: </a:t>
            </a:r>
            <a:br>
              <a:rPr lang="en-US" sz="2800" dirty="0" smtClean="0"/>
            </a:br>
            <a:endParaRPr lang="en-US" sz="2800" dirty="0"/>
          </a:p>
        </p:txBody>
      </p:sp>
      <p:sp>
        <p:nvSpPr>
          <p:cNvPr id="3" name="Content Placeholder 2"/>
          <p:cNvSpPr>
            <a:spLocks noGrp="1"/>
          </p:cNvSpPr>
          <p:nvPr>
            <p:ph idx="1"/>
          </p:nvPr>
        </p:nvSpPr>
        <p:spPr>
          <a:blipFill>
            <a:blip r:embed="rId2"/>
            <a:tile tx="0" ty="0" sx="100000" sy="100000" flip="none" algn="tl"/>
          </a:blipFill>
        </p:spPr>
        <p:style>
          <a:lnRef idx="1">
            <a:schemeClr val="accent3"/>
          </a:lnRef>
          <a:fillRef idx="2">
            <a:schemeClr val="accent3"/>
          </a:fillRef>
          <a:effectRef idx="1">
            <a:schemeClr val="accent3"/>
          </a:effectRef>
          <a:fontRef idx="minor">
            <a:schemeClr val="dk1"/>
          </a:fontRef>
        </p:style>
        <p:txBody>
          <a:bodyPr>
            <a:normAutofit/>
          </a:bodyPr>
          <a:lstStyle/>
          <a:p>
            <a:pPr algn="just"/>
            <a:r>
              <a:rPr lang="en-US" sz="2600" dirty="0" smtClean="0"/>
              <a:t>Timeliness: The advisories created are aligned to the concurrent needs of farmers and timely delivered </a:t>
            </a:r>
          </a:p>
          <a:p>
            <a:pPr algn="just"/>
            <a:r>
              <a:rPr lang="en-US" sz="2600" dirty="0" smtClean="0"/>
              <a:t> Complete: the content should be complete (logically as well as technically) </a:t>
            </a:r>
          </a:p>
          <a:p>
            <a:pPr algn="just"/>
            <a:r>
              <a:rPr lang="en-US" sz="2600" dirty="0" smtClean="0"/>
              <a:t> Understandable: the advisories thus created should be in local language and use simple terms that could be understandable by a farmer </a:t>
            </a:r>
          </a:p>
          <a:p>
            <a:pPr algn="just"/>
            <a:r>
              <a:rPr lang="en-US" sz="2600" dirty="0" smtClean="0"/>
              <a:t> Relevance of the content: aligned to concurrent and local needs of the farmers </a:t>
            </a:r>
            <a:endParaRPr lang="en-US" b="1" dirty="0" smtClean="0"/>
          </a:p>
          <a:p>
            <a:endParaRPr lang="en-US"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style>
          <a:lnRef idx="3">
            <a:schemeClr val="lt1"/>
          </a:lnRef>
          <a:fillRef idx="1">
            <a:schemeClr val="accent6"/>
          </a:fillRef>
          <a:effectRef idx="1">
            <a:schemeClr val="accent6"/>
          </a:effectRef>
          <a:fontRef idx="minor">
            <a:schemeClr val="lt1"/>
          </a:fontRef>
        </p:style>
        <p:txBody>
          <a:bodyPr>
            <a:normAutofit fontScale="90000"/>
          </a:bodyPr>
          <a:lstStyle/>
          <a:p>
            <a:r>
              <a:rPr lang="en-US" dirty="0" smtClean="0"/>
              <a:t>Content management</a:t>
            </a:r>
            <a:endParaRPr lang="en-US" dirty="0"/>
          </a:p>
        </p:txBody>
      </p:sp>
      <p:sp>
        <p:nvSpPr>
          <p:cNvPr id="3" name="Content Placeholder 2"/>
          <p:cNvSpPr>
            <a:spLocks noGrp="1"/>
          </p:cNvSpPr>
          <p:nvPr>
            <p:ph idx="1"/>
          </p:nvPr>
        </p:nvSpPr>
        <p:spPr>
          <a:xfrm>
            <a:off x="0" y="1066800"/>
            <a:ext cx="9144000" cy="5791200"/>
          </a:xfrm>
          <a:blipFill>
            <a:blip r:embed="rId2"/>
            <a:tile tx="0" ty="0" sx="100000" sy="100000" flip="none" algn="tl"/>
          </a:blipFill>
        </p:spPr>
        <p:style>
          <a:lnRef idx="1">
            <a:schemeClr val="accent3"/>
          </a:lnRef>
          <a:fillRef idx="2">
            <a:schemeClr val="accent3"/>
          </a:fillRef>
          <a:effectRef idx="1">
            <a:schemeClr val="accent3"/>
          </a:effectRef>
          <a:fontRef idx="minor">
            <a:schemeClr val="dk1"/>
          </a:fontRef>
        </p:style>
        <p:txBody>
          <a:bodyPr>
            <a:normAutofit/>
          </a:bodyPr>
          <a:lstStyle/>
          <a:p>
            <a:pPr algn="just"/>
            <a:endParaRPr lang="en-US" dirty="0" smtClean="0"/>
          </a:p>
          <a:p>
            <a:pPr algn="just"/>
            <a:r>
              <a:rPr lang="en-US" sz="2600" dirty="0" smtClean="0"/>
              <a:t>Content management entails ensuring that the quality content is developed, approved and disseminated on a timely manner and as per the local needs and contexts. </a:t>
            </a:r>
          </a:p>
          <a:p>
            <a:pPr algn="just"/>
            <a:endParaRPr lang="en-US" sz="2600" dirty="0" smtClean="0">
              <a:solidFill>
                <a:srgbClr val="FF0000"/>
              </a:solidFill>
            </a:endParaRPr>
          </a:p>
          <a:p>
            <a:pPr algn="just"/>
            <a:r>
              <a:rPr lang="en-US" sz="2600" dirty="0" smtClean="0">
                <a:solidFill>
                  <a:srgbClr val="FF0000"/>
                </a:solidFill>
              </a:rPr>
              <a:t>Content manager plan important role in this process</a:t>
            </a:r>
            <a:endParaRPr lang="en-US" sz="2600" dirty="0" smtClean="0">
              <a:solidFill>
                <a:srgbClr val="7030A0"/>
              </a:solidFill>
            </a:endParaRPr>
          </a:p>
          <a:p>
            <a:pPr algn="just"/>
            <a:r>
              <a:rPr lang="en-US" sz="2600" dirty="0" smtClean="0"/>
              <a:t>Ensure that climate change adaptation content and topics are identified as per the local needs and contexts </a:t>
            </a:r>
          </a:p>
          <a:p>
            <a:pPr algn="just"/>
            <a:endParaRPr lang="en-US" sz="2600" dirty="0" smtClean="0"/>
          </a:p>
          <a:p>
            <a:pPr algn="just"/>
            <a:r>
              <a:rPr lang="en-US" sz="2600" dirty="0" smtClean="0"/>
              <a:t>Follow-up and make sure that content is created, reviewed and approved on a time-sensitive manner </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0" y="274638"/>
            <a:ext cx="9144000" cy="715962"/>
          </a:xfrm>
        </p:spPr>
        <p:style>
          <a:lnRef idx="2">
            <a:schemeClr val="accent1">
              <a:shade val="50000"/>
            </a:schemeClr>
          </a:lnRef>
          <a:fillRef idx="1">
            <a:schemeClr val="accent1"/>
          </a:fillRef>
          <a:effectRef idx="0">
            <a:schemeClr val="accent1"/>
          </a:effectRef>
          <a:fontRef idx="minor">
            <a:schemeClr val="lt1"/>
          </a:fontRef>
        </p:style>
        <p:txBody>
          <a:bodyPr>
            <a:normAutofit fontScale="90000"/>
          </a:bodyPr>
          <a:lstStyle/>
          <a:p>
            <a:r>
              <a:rPr lang="en-US" dirty="0" smtClean="0"/>
              <a:t>Expected role</a:t>
            </a:r>
            <a:endParaRPr lang="en-US" dirty="0"/>
          </a:p>
        </p:txBody>
      </p:sp>
      <p:pic>
        <p:nvPicPr>
          <p:cNvPr id="3075" name="Picture 3"/>
          <p:cNvPicPr>
            <a:picLocks noGrp="1" noChangeAspect="1" noChangeArrowheads="1"/>
          </p:cNvPicPr>
          <p:nvPr>
            <p:ph idx="1"/>
          </p:nvPr>
        </p:nvPicPr>
        <p:blipFill>
          <a:blip r:embed="rId2"/>
          <a:srcRect/>
          <a:stretch>
            <a:fillRect/>
          </a:stretch>
        </p:blipFill>
        <p:spPr bwMode="auto">
          <a:xfrm>
            <a:off x="228601" y="1066800"/>
            <a:ext cx="8915399" cy="57912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563562"/>
          </a:xfrm>
        </p:spPr>
        <p:style>
          <a:lnRef idx="1">
            <a:schemeClr val="accent3"/>
          </a:lnRef>
          <a:fillRef idx="2">
            <a:schemeClr val="accent3"/>
          </a:fillRef>
          <a:effectRef idx="1">
            <a:schemeClr val="accent3"/>
          </a:effectRef>
          <a:fontRef idx="minor">
            <a:schemeClr val="dk1"/>
          </a:fontRef>
        </p:style>
        <p:txBody>
          <a:bodyPr>
            <a:normAutofit fontScale="90000"/>
          </a:bodyPr>
          <a:lstStyle/>
          <a:p>
            <a:r>
              <a:rPr lang="en-US" dirty="0" smtClean="0"/>
              <a:t>Cont..</a:t>
            </a:r>
            <a:endParaRPr lang="en-US" dirty="0"/>
          </a:p>
        </p:txBody>
      </p:sp>
      <p:pic>
        <p:nvPicPr>
          <p:cNvPr id="4098" name="Picture 2"/>
          <p:cNvPicPr>
            <a:picLocks noGrp="1" noChangeAspect="1" noChangeArrowheads="1"/>
          </p:cNvPicPr>
          <p:nvPr>
            <p:ph idx="1"/>
          </p:nvPr>
        </p:nvPicPr>
        <p:blipFill>
          <a:blip r:embed="rId2"/>
          <a:srcRect/>
          <a:stretch>
            <a:fillRect/>
          </a:stretch>
        </p:blipFill>
        <p:spPr bwMode="auto">
          <a:xfrm>
            <a:off x="0" y="914400"/>
            <a:ext cx="9143999" cy="59436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3">
            <a:schemeClr val="lt1"/>
          </a:lnRef>
          <a:fillRef idx="1">
            <a:schemeClr val="accent1"/>
          </a:fillRef>
          <a:effectRef idx="1">
            <a:schemeClr val="accent1"/>
          </a:effectRef>
          <a:fontRef idx="minor">
            <a:schemeClr val="lt1"/>
          </a:fontRef>
        </p:style>
        <p:txBody>
          <a:bodyPr/>
          <a:lstStyle/>
          <a:p>
            <a:r>
              <a:rPr lang="en-US" b="1" dirty="0" smtClean="0"/>
              <a:t>Translation </a:t>
            </a:r>
            <a:endParaRPr lang="en-US" dirty="0"/>
          </a:p>
        </p:txBody>
      </p:sp>
      <p:sp>
        <p:nvSpPr>
          <p:cNvPr id="3" name="Content Placeholder 2"/>
          <p:cNvSpPr>
            <a:spLocks noGrp="1"/>
          </p:cNvSpPr>
          <p:nvPr>
            <p:ph idx="1"/>
          </p:nvPr>
        </p:nvSpPr>
        <p:spPr>
          <a:blipFill>
            <a:blip r:embed="rId2"/>
            <a:tile tx="0" ty="0" sx="100000" sy="100000" flip="none" algn="tl"/>
          </a:blipFill>
        </p:spPr>
        <p:txBody>
          <a:bodyPr>
            <a:normAutofit/>
          </a:bodyPr>
          <a:lstStyle/>
          <a:p>
            <a:pPr algn="just"/>
            <a:endParaRPr lang="en-US" sz="2400" dirty="0" smtClean="0"/>
          </a:p>
          <a:p>
            <a:pPr algn="just">
              <a:buNone/>
            </a:pPr>
            <a:endParaRPr lang="en-US" sz="2400" dirty="0" smtClean="0"/>
          </a:p>
          <a:p>
            <a:pPr algn="just"/>
            <a:endParaRPr lang="en-US" sz="2400" dirty="0" smtClean="0"/>
          </a:p>
          <a:p>
            <a:pPr algn="just"/>
            <a:r>
              <a:rPr lang="en-US" sz="2400" dirty="0" smtClean="0"/>
              <a:t>Once the content is developed, reviewed and approved; it would be translated into local languages by a language expert. Finally the translated content </a:t>
            </a:r>
            <a:r>
              <a:rPr lang="en-US" sz="2400" dirty="0" smtClean="0"/>
              <a:t>send to the  </a:t>
            </a:r>
            <a:r>
              <a:rPr lang="en-US" sz="2400" dirty="0" smtClean="0"/>
              <a:t>further process.</a:t>
            </a:r>
            <a:endParaRPr lang="en-US" sz="2400"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1">
              <a:shade val="50000"/>
            </a:schemeClr>
          </a:lnRef>
          <a:fillRef idx="1">
            <a:schemeClr val="accent1"/>
          </a:fillRef>
          <a:effectRef idx="0">
            <a:schemeClr val="accent1"/>
          </a:effectRef>
          <a:fontRef idx="minor">
            <a:schemeClr val="lt1"/>
          </a:fontRef>
        </p:style>
        <p:txBody>
          <a:bodyPr/>
          <a:lstStyle/>
          <a:p>
            <a:r>
              <a:rPr lang="en-US" b="1" dirty="0" smtClean="0"/>
              <a:t>Dissemination</a:t>
            </a:r>
            <a:endParaRPr lang="en-US" dirty="0"/>
          </a:p>
        </p:txBody>
      </p:sp>
      <p:sp>
        <p:nvSpPr>
          <p:cNvPr id="3" name="Content Placeholder 2"/>
          <p:cNvSpPr>
            <a:spLocks noGrp="1"/>
          </p:cNvSpPr>
          <p:nvPr>
            <p:ph idx="1"/>
          </p:nvPr>
        </p:nvSpPr>
        <p:spPr>
          <a:blipFill>
            <a:blip r:embed="rId2"/>
            <a:tile tx="0" ty="0" sx="100000" sy="100000" flip="none" algn="tl"/>
          </a:blipFill>
        </p:spPr>
        <p:style>
          <a:lnRef idx="1">
            <a:schemeClr val="accent6"/>
          </a:lnRef>
          <a:fillRef idx="2">
            <a:schemeClr val="accent6"/>
          </a:fillRef>
          <a:effectRef idx="1">
            <a:schemeClr val="accent6"/>
          </a:effectRef>
          <a:fontRef idx="minor">
            <a:schemeClr val="dk1"/>
          </a:fontRef>
        </p:style>
        <p:txBody>
          <a:bodyPr>
            <a:normAutofit/>
          </a:bodyPr>
          <a:lstStyle/>
          <a:p>
            <a:pPr algn="just"/>
            <a:r>
              <a:rPr lang="en-US" sz="2400" dirty="0" smtClean="0"/>
              <a:t>CCKN-IA support to the partners in dissemination of climate smart agricultural information and advisories to all stakeholders. This includes</a:t>
            </a:r>
          </a:p>
          <a:p>
            <a:endParaRPr lang="en-US" sz="2400" dirty="0" smtClean="0"/>
          </a:p>
          <a:p>
            <a:r>
              <a:rPr lang="en-US" sz="2400" dirty="0" smtClean="0"/>
              <a:t>Direct information to farmers through SMS, posters and videos</a:t>
            </a:r>
          </a:p>
          <a:p>
            <a:r>
              <a:rPr lang="en-US" sz="2400" dirty="0" smtClean="0"/>
              <a:t>Integration with existing </a:t>
            </a:r>
            <a:r>
              <a:rPr lang="en-US" sz="2400" dirty="0" err="1" smtClean="0"/>
              <a:t>Kisan</a:t>
            </a:r>
            <a:r>
              <a:rPr lang="en-US" sz="2400" dirty="0" smtClean="0"/>
              <a:t> Call </a:t>
            </a:r>
            <a:r>
              <a:rPr lang="en-US" sz="2400" dirty="0" err="1" smtClean="0"/>
              <a:t>Centres</a:t>
            </a:r>
            <a:r>
              <a:rPr lang="en-US" sz="2400" dirty="0" smtClean="0"/>
              <a:t> (KCCs) </a:t>
            </a:r>
          </a:p>
          <a:p>
            <a:pPr algn="just"/>
            <a:r>
              <a:rPr lang="en-US" sz="2400" dirty="0" smtClean="0"/>
              <a:t>For effective dissemination of information to farmers CCKN-IA use </a:t>
            </a:r>
            <a:r>
              <a:rPr lang="en-US" sz="2400" dirty="0" smtClean="0"/>
              <a:t>cadre </a:t>
            </a:r>
            <a:r>
              <a:rPr lang="en-US" sz="2400" dirty="0" smtClean="0"/>
              <a:t>of extension agents equipped with NICE application on the tablet .</a:t>
            </a:r>
          </a:p>
          <a:p>
            <a:endParaRPr lang="en-US" sz="2400"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rmAutofit fontScale="90000"/>
          </a:bodyPr>
          <a:lstStyle/>
          <a:p>
            <a:r>
              <a:rPr lang="en-US" dirty="0" smtClean="0"/>
              <a:t>Extension services and Information dissemination through field agent</a:t>
            </a:r>
            <a:endParaRPr lang="en-US" dirty="0"/>
          </a:p>
        </p:txBody>
      </p:sp>
      <p:pic>
        <p:nvPicPr>
          <p:cNvPr id="7170" name="Picture 2"/>
          <p:cNvPicPr>
            <a:picLocks noGrp="1" noChangeAspect="1" noChangeArrowheads="1"/>
          </p:cNvPicPr>
          <p:nvPr>
            <p:ph idx="1"/>
          </p:nvPr>
        </p:nvPicPr>
        <p:blipFill>
          <a:blip r:embed="rId2"/>
          <a:srcRect/>
          <a:stretch>
            <a:fillRect/>
          </a:stretch>
        </p:blipFill>
        <p:spPr bwMode="auto">
          <a:xfrm>
            <a:off x="0" y="1524000"/>
            <a:ext cx="9144000" cy="5334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style>
          <a:lnRef idx="1">
            <a:schemeClr val="accent3"/>
          </a:lnRef>
          <a:fillRef idx="2">
            <a:schemeClr val="accent3"/>
          </a:fillRef>
          <a:effectRef idx="1">
            <a:schemeClr val="accent3"/>
          </a:effectRef>
          <a:fontRef idx="minor">
            <a:schemeClr val="dk1"/>
          </a:fontRef>
        </p:style>
        <p:txBody>
          <a:bodyPr>
            <a:normAutofit fontScale="90000"/>
          </a:bodyPr>
          <a:lstStyle/>
          <a:p>
            <a:r>
              <a:rPr lang="en-US" dirty="0" smtClean="0"/>
              <a:t>Cont…</a:t>
            </a:r>
            <a:endParaRPr lang="en-US" dirty="0"/>
          </a:p>
        </p:txBody>
      </p:sp>
      <p:sp>
        <p:nvSpPr>
          <p:cNvPr id="3" name="Content Placeholder 2"/>
          <p:cNvSpPr>
            <a:spLocks noGrp="1"/>
          </p:cNvSpPr>
          <p:nvPr>
            <p:ph idx="1"/>
          </p:nvPr>
        </p:nvSpPr>
        <p:spPr>
          <a:xfrm>
            <a:off x="457200" y="1295400"/>
            <a:ext cx="8229600" cy="4830763"/>
          </a:xfrm>
          <a:blipFill>
            <a:blip r:embed="rId2"/>
            <a:tile tx="0" ty="0" sx="100000" sy="100000" flip="none" algn="tl"/>
          </a:blipFill>
        </p:spPr>
        <p:style>
          <a:lnRef idx="1">
            <a:schemeClr val="accent6"/>
          </a:lnRef>
          <a:fillRef idx="2">
            <a:schemeClr val="accent6"/>
          </a:fillRef>
          <a:effectRef idx="1">
            <a:schemeClr val="accent6"/>
          </a:effectRef>
          <a:fontRef idx="minor">
            <a:schemeClr val="dk1"/>
          </a:fontRef>
        </p:style>
        <p:txBody>
          <a:bodyPr/>
          <a:lstStyle/>
          <a:p>
            <a:pPr algn="just"/>
            <a:endParaRPr lang="en-US" sz="2400" dirty="0" smtClean="0"/>
          </a:p>
          <a:p>
            <a:pPr algn="just"/>
            <a:r>
              <a:rPr lang="en-US" sz="2400" dirty="0" smtClean="0"/>
              <a:t>The extension agents  receive Bi-weekly agro metrology  advisory  that contain information on weather forecast, weekly agriculture advisory, climate change adoption practices</a:t>
            </a:r>
            <a:r>
              <a:rPr lang="en-US" dirty="0" smtClean="0"/>
              <a:t>.</a:t>
            </a:r>
          </a:p>
          <a:p>
            <a:pPr algn="just"/>
            <a:r>
              <a:rPr lang="en-US" dirty="0" smtClean="0"/>
              <a:t> </a:t>
            </a:r>
            <a:r>
              <a:rPr lang="en-US" sz="2400" dirty="0" smtClean="0"/>
              <a:t>This information regularly hand written on black board that have been constructed at the center at village</a:t>
            </a:r>
            <a:r>
              <a:rPr lang="en-US" dirty="0" smtClean="0"/>
              <a:t>.</a:t>
            </a:r>
          </a:p>
          <a:p>
            <a:pPr algn="just"/>
            <a:endParaRPr lang="en-US" sz="2400" dirty="0" smtClean="0"/>
          </a:p>
          <a:p>
            <a:pPr algn="just"/>
            <a:r>
              <a:rPr lang="en-US" sz="2400" dirty="0" smtClean="0"/>
              <a:t>This is read, analyzed and discussed with farmers to adopt climate change  adoptions.</a:t>
            </a:r>
          </a:p>
          <a:p>
            <a:endParaRPr lang="en-US"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3">
            <a:schemeClr val="lt1"/>
          </a:lnRef>
          <a:fillRef idx="1">
            <a:schemeClr val="accent6"/>
          </a:fillRef>
          <a:effectRef idx="1">
            <a:schemeClr val="accent6"/>
          </a:effectRef>
          <a:fontRef idx="minor">
            <a:schemeClr val="lt1"/>
          </a:fontRef>
        </p:style>
        <p:txBody>
          <a:bodyPr>
            <a:normAutofit/>
          </a:bodyPr>
          <a:lstStyle/>
          <a:p>
            <a:r>
              <a:rPr lang="en-US" dirty="0" smtClean="0"/>
              <a:t>Content displayed at village level</a:t>
            </a:r>
            <a:endParaRPr lang="en-US" dirty="0"/>
          </a:p>
        </p:txBody>
      </p:sp>
      <p:pic>
        <p:nvPicPr>
          <p:cNvPr id="2050" name="Picture 2"/>
          <p:cNvPicPr>
            <a:picLocks noGrp="1" noChangeAspect="1" noChangeArrowheads="1"/>
          </p:cNvPicPr>
          <p:nvPr>
            <p:ph idx="1"/>
          </p:nvPr>
        </p:nvPicPr>
        <p:blipFill>
          <a:blip r:embed="rId2"/>
          <a:srcRect/>
          <a:stretch>
            <a:fillRect/>
          </a:stretch>
        </p:blipFill>
        <p:spPr bwMode="auto">
          <a:xfrm>
            <a:off x="228600" y="1676400"/>
            <a:ext cx="8534400" cy="48006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style>
          <a:lnRef idx="3">
            <a:schemeClr val="lt1"/>
          </a:lnRef>
          <a:fillRef idx="1">
            <a:schemeClr val="accent5"/>
          </a:fillRef>
          <a:effectRef idx="1">
            <a:schemeClr val="accent5"/>
          </a:effectRef>
          <a:fontRef idx="minor">
            <a:schemeClr val="lt1"/>
          </a:fontRef>
        </p:style>
        <p:txBody>
          <a:bodyPr>
            <a:normAutofit/>
          </a:bodyPr>
          <a:lstStyle/>
          <a:p>
            <a:r>
              <a:rPr lang="en-US" sz="3100" dirty="0" smtClean="0"/>
              <a:t>MONITORING, EVALUATION AND LEARNING (MEL</a:t>
            </a:r>
            <a:r>
              <a:rPr lang="en-US" sz="2800" dirty="0" smtClean="0"/>
              <a:t>)</a:t>
            </a:r>
            <a:r>
              <a:rPr lang="en-US" dirty="0" smtClean="0"/>
              <a:t> </a:t>
            </a:r>
            <a:endParaRPr lang="en-US" dirty="0"/>
          </a:p>
        </p:txBody>
      </p:sp>
      <p:sp>
        <p:nvSpPr>
          <p:cNvPr id="3" name="Content Placeholder 2"/>
          <p:cNvSpPr>
            <a:spLocks noGrp="1"/>
          </p:cNvSpPr>
          <p:nvPr>
            <p:ph idx="1"/>
          </p:nvPr>
        </p:nvSpPr>
        <p:spPr>
          <a:xfrm>
            <a:off x="457200" y="1295400"/>
            <a:ext cx="8229600" cy="4830763"/>
          </a:xfrm>
        </p:spPr>
        <p:style>
          <a:lnRef idx="1">
            <a:schemeClr val="accent3"/>
          </a:lnRef>
          <a:fillRef idx="2">
            <a:schemeClr val="accent3"/>
          </a:fillRef>
          <a:effectRef idx="1">
            <a:schemeClr val="accent3"/>
          </a:effectRef>
          <a:fontRef idx="minor">
            <a:schemeClr val="dk1"/>
          </a:fontRef>
        </p:style>
        <p:txBody>
          <a:bodyPr>
            <a:normAutofit/>
          </a:bodyPr>
          <a:lstStyle/>
          <a:p>
            <a:pPr algn="just"/>
            <a:endParaRPr lang="en-US" sz="2400" dirty="0" smtClean="0"/>
          </a:p>
          <a:p>
            <a:pPr algn="just"/>
            <a:r>
              <a:rPr lang="en-US" sz="2400" dirty="0" smtClean="0"/>
              <a:t>CCKN-IA  adopted the Monitoring, Evaluation and Learning (MEL) framework.</a:t>
            </a:r>
          </a:p>
          <a:p>
            <a:pPr algn="just"/>
            <a:r>
              <a:rPr lang="en-US" dirty="0" smtClean="0"/>
              <a:t> </a:t>
            </a:r>
            <a:r>
              <a:rPr lang="en-US" sz="2400" dirty="0" smtClean="0"/>
              <a:t>CFA to undertake annual audit and submit the audit report to CCKN-IA.</a:t>
            </a:r>
          </a:p>
          <a:p>
            <a:pPr algn="just"/>
            <a:r>
              <a:rPr lang="en-US" sz="2400" dirty="0" smtClean="0"/>
              <a:t> CFA to facilitate collection of success stories, case studies, high resolution photographs and share with all stakeholders as per need and demand at the state and national levels. </a:t>
            </a:r>
          </a:p>
          <a:p>
            <a:pPr algn="just"/>
            <a:r>
              <a:rPr lang="en-US" sz="2400" dirty="0" smtClean="0"/>
              <a:t>The project progress to be shared at the SSC and NSC meetings, monthly review meetings at block, district, state and national levels.</a:t>
            </a:r>
            <a:endParaRPr lang="en-US" sz="2400"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0"/>
            <a:ext cx="8458200" cy="838200"/>
          </a:xfrm>
        </p:spPr>
        <p:style>
          <a:lnRef idx="2">
            <a:schemeClr val="accent1">
              <a:shade val="50000"/>
            </a:schemeClr>
          </a:lnRef>
          <a:fillRef idx="1">
            <a:schemeClr val="accent1"/>
          </a:fillRef>
          <a:effectRef idx="0">
            <a:schemeClr val="accent1"/>
          </a:effectRef>
          <a:fontRef idx="minor">
            <a:schemeClr val="lt1"/>
          </a:fontRef>
        </p:style>
        <p:txBody>
          <a:bodyPr>
            <a:normAutofit fontScale="90000"/>
          </a:bodyPr>
          <a:lstStyle/>
          <a:p>
            <a:r>
              <a:rPr lang="en-US" dirty="0" smtClean="0"/>
              <a:t/>
            </a:r>
            <a:br>
              <a:rPr lang="en-US" dirty="0" smtClean="0"/>
            </a:br>
            <a:r>
              <a:rPr lang="en-US" sz="2700" b="1" dirty="0" smtClean="0"/>
              <a:t>Development  Crop Calendar </a:t>
            </a:r>
            <a:br>
              <a:rPr lang="en-US" sz="2700" b="1" dirty="0" smtClean="0"/>
            </a:br>
            <a:endParaRPr lang="en-US" sz="2700" dirty="0"/>
          </a:p>
        </p:txBody>
      </p:sp>
      <p:pic>
        <p:nvPicPr>
          <p:cNvPr id="3074" name="Picture 2"/>
          <p:cNvPicPr>
            <a:picLocks noGrp="1" noChangeAspect="1" noChangeArrowheads="1"/>
          </p:cNvPicPr>
          <p:nvPr>
            <p:ph idx="1"/>
          </p:nvPr>
        </p:nvPicPr>
        <p:blipFill>
          <a:blip r:embed="rId2"/>
          <a:srcRect/>
          <a:stretch>
            <a:fillRect/>
          </a:stretch>
        </p:blipFill>
        <p:spPr bwMode="auto">
          <a:xfrm>
            <a:off x="381000" y="1600200"/>
            <a:ext cx="8534400" cy="4953000"/>
          </a:xfrm>
          <a:prstGeom prst="rect">
            <a:avLst/>
          </a:prstGeom>
          <a:noFill/>
          <a:ln w="9525">
            <a:noFill/>
            <a:miter lim="800000"/>
            <a:headEnd/>
            <a:tailEnd/>
          </a:ln>
          <a:effectLst/>
        </p:spPr>
      </p:pic>
      <p:sp>
        <p:nvSpPr>
          <p:cNvPr id="4" name="Title 1"/>
          <p:cNvSpPr txBox="1">
            <a:spLocks/>
          </p:cNvSpPr>
          <p:nvPr/>
        </p:nvSpPr>
        <p:spPr>
          <a:xfrm>
            <a:off x="228600" y="228600"/>
            <a:ext cx="8686800" cy="533400"/>
          </a:xfrm>
          <a:prstGeom prst="rect">
            <a:avLst/>
          </a:prstGeom>
        </p:spPr>
        <p:style>
          <a:lnRef idx="3">
            <a:schemeClr val="lt1"/>
          </a:lnRef>
          <a:fillRef idx="1">
            <a:schemeClr val="accent3"/>
          </a:fillRef>
          <a:effectRef idx="1">
            <a:schemeClr val="accent3"/>
          </a:effectRef>
          <a:fontRef idx="minor">
            <a:schemeClr val="lt1"/>
          </a:fontRef>
        </p:style>
        <p:txBody>
          <a:bodyPr vert="horz" lIns="91440" tIns="45720" rIns="91440" bIns="45720" rtlCol="0" anchor="ctr">
            <a:normAutofit fontScale="82500" lnSpcReduction="2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1" i="0" u="none" strike="noStrike" kern="1200" cap="none" spc="0" normalizeH="0" baseline="0" noProof="0" dirty="0" smtClean="0">
                <a:ln>
                  <a:noFill/>
                </a:ln>
                <a:solidFill>
                  <a:schemeClr val="lt1"/>
                </a:solidFill>
                <a:effectLst/>
                <a:uLnTx/>
                <a:uFillTx/>
                <a:latin typeface="+mn-lt"/>
                <a:ea typeface="+mn-ea"/>
                <a:cs typeface="+mn-cs"/>
              </a:rPr>
              <a:t> </a:t>
            </a:r>
            <a:r>
              <a:rPr kumimoji="0" lang="en-US" sz="4400" b="0" i="0" u="none" strike="noStrike" kern="1200" cap="none" spc="0" normalizeH="0" baseline="0" noProof="0" dirty="0" smtClean="0">
                <a:ln>
                  <a:noFill/>
                </a:ln>
                <a:solidFill>
                  <a:srgbClr val="FF0000"/>
                </a:solidFill>
                <a:effectLst/>
                <a:uLnTx/>
                <a:uFillTx/>
                <a:latin typeface="+mn-lt"/>
                <a:ea typeface="+mn-ea"/>
                <a:cs typeface="+mn-cs"/>
              </a:rPr>
              <a:t>Development of knowledge component</a:t>
            </a:r>
            <a:endParaRPr kumimoji="0" lang="en-US" sz="4400" b="0" i="0" u="none" strike="noStrike" kern="1200" cap="none" spc="0" normalizeH="0" baseline="0" noProof="0" dirty="0">
              <a:ln>
                <a:noFill/>
              </a:ln>
              <a:solidFill>
                <a:srgbClr val="FF0000"/>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Publications </a:t>
            </a:r>
            <a:endParaRPr lang="en-US" dirty="0"/>
          </a:p>
        </p:txBody>
      </p:sp>
      <p:pic>
        <p:nvPicPr>
          <p:cNvPr id="1026" name="Picture 2"/>
          <p:cNvPicPr>
            <a:picLocks noGrp="1" noChangeAspect="1" noChangeArrowheads="1"/>
          </p:cNvPicPr>
          <p:nvPr>
            <p:ph sz="half" idx="1"/>
          </p:nvPr>
        </p:nvPicPr>
        <p:blipFill>
          <a:blip r:embed="rId2"/>
          <a:srcRect/>
          <a:stretch>
            <a:fillRect/>
          </a:stretch>
        </p:blipFill>
        <p:spPr bwMode="auto">
          <a:xfrm>
            <a:off x="595580" y="1600200"/>
            <a:ext cx="3900220" cy="4525963"/>
          </a:xfrm>
          <a:prstGeom prst="rect">
            <a:avLst/>
          </a:prstGeom>
          <a:noFill/>
          <a:ln w="9525">
            <a:noFill/>
            <a:miter lim="800000"/>
            <a:headEnd/>
            <a:tailEnd/>
          </a:ln>
          <a:effectLst/>
        </p:spPr>
      </p:pic>
      <p:pic>
        <p:nvPicPr>
          <p:cNvPr id="1027" name="Picture 3"/>
          <p:cNvPicPr>
            <a:picLocks noGrp="1" noChangeAspect="1" noChangeArrowheads="1"/>
          </p:cNvPicPr>
          <p:nvPr>
            <p:ph sz="half" idx="2"/>
          </p:nvPr>
        </p:nvPicPr>
        <p:blipFill>
          <a:blip r:embed="rId3"/>
          <a:srcRect/>
          <a:stretch>
            <a:fillRect/>
          </a:stretch>
        </p:blipFill>
        <p:spPr bwMode="auto">
          <a:xfrm>
            <a:off x="4724400" y="1600200"/>
            <a:ext cx="3683481" cy="4525963"/>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2">
              <a:shade val="50000"/>
            </a:schemeClr>
          </a:lnRef>
          <a:fillRef idx="1">
            <a:schemeClr val="accent2"/>
          </a:fillRef>
          <a:effectRef idx="0">
            <a:schemeClr val="accent2"/>
          </a:effectRef>
          <a:fontRef idx="minor">
            <a:schemeClr val="lt1"/>
          </a:fontRef>
        </p:style>
        <p:txBody>
          <a:bodyPr>
            <a:normAutofit/>
          </a:bodyPr>
          <a:lstStyle/>
          <a:p>
            <a:r>
              <a:rPr lang="en-US" b="1" dirty="0" smtClean="0"/>
              <a:t>CCKN-IA video production</a:t>
            </a:r>
            <a:endParaRPr lang="en-US" dirty="0"/>
          </a:p>
        </p:txBody>
      </p:sp>
      <p:sp>
        <p:nvSpPr>
          <p:cNvPr id="3" name="Content Placeholder 2"/>
          <p:cNvSpPr>
            <a:spLocks noGrp="1"/>
          </p:cNvSpPr>
          <p:nvPr>
            <p:ph idx="1"/>
          </p:nvPr>
        </p:nvSpPr>
        <p:spPr>
          <a:xfrm>
            <a:off x="457200" y="1600201"/>
            <a:ext cx="8229600" cy="1219200"/>
          </a:xfrm>
        </p:spPr>
        <p:txBody>
          <a:bodyPr/>
          <a:lstStyle/>
          <a:p>
            <a:pPr algn="just"/>
            <a:r>
              <a:rPr lang="en-US" sz="2000" dirty="0" smtClean="0"/>
              <a:t>CCKN-IA team at Jharkhand had produced a video for stakeholders on it objective, process, major strategies, and activities. The video can be found at </a:t>
            </a:r>
            <a:r>
              <a:rPr lang="en-US" sz="2000" dirty="0" smtClean="0">
                <a:solidFill>
                  <a:srgbClr val="0070C0"/>
                </a:solidFill>
              </a:rPr>
              <a:t>https://www.youtube.com/watch?v=qy0XqE5ByIE </a:t>
            </a:r>
          </a:p>
          <a:p>
            <a:endParaRPr lang="en-US" dirty="0"/>
          </a:p>
        </p:txBody>
      </p:sp>
      <p:pic>
        <p:nvPicPr>
          <p:cNvPr id="6146" name="Picture 2"/>
          <p:cNvPicPr>
            <a:picLocks noChangeAspect="1" noChangeArrowheads="1"/>
          </p:cNvPicPr>
          <p:nvPr/>
        </p:nvPicPr>
        <p:blipFill>
          <a:blip r:embed="rId2"/>
          <a:srcRect/>
          <a:stretch>
            <a:fillRect/>
          </a:stretch>
        </p:blipFill>
        <p:spPr bwMode="auto">
          <a:xfrm>
            <a:off x="381000" y="2667000"/>
            <a:ext cx="8534399" cy="3810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style>
          <a:lnRef idx="1">
            <a:schemeClr val="accent6"/>
          </a:lnRef>
          <a:fillRef idx="2">
            <a:schemeClr val="accent6"/>
          </a:fillRef>
          <a:effectRef idx="1">
            <a:schemeClr val="accent6"/>
          </a:effectRef>
          <a:fontRef idx="minor">
            <a:schemeClr val="dk1"/>
          </a:fontRef>
        </p:style>
        <p:txBody>
          <a:bodyPr>
            <a:normAutofit lnSpcReduction="10000"/>
          </a:bodyPr>
          <a:lstStyle/>
          <a:p>
            <a:pPr>
              <a:buNone/>
            </a:pPr>
            <a:r>
              <a:rPr lang="en-US" b="1" dirty="0" smtClean="0"/>
              <a:t> </a:t>
            </a:r>
          </a:p>
          <a:p>
            <a:pPr algn="just"/>
            <a:r>
              <a:rPr lang="en-US" sz="2400" dirty="0" smtClean="0"/>
              <a:t> Creating cadre of Master Trainers through structured Training of Trainers (TOT)/Master Trainers </a:t>
            </a:r>
          </a:p>
          <a:p>
            <a:pPr algn="just"/>
            <a:endParaRPr lang="en-US" sz="2400" dirty="0" smtClean="0"/>
          </a:p>
          <a:p>
            <a:pPr algn="just"/>
            <a:r>
              <a:rPr lang="en-US" sz="2400" dirty="0" smtClean="0"/>
              <a:t> Climate Change integrated into training modules of mandated State level training institutes like SAMETIs, KVKs and others </a:t>
            </a:r>
          </a:p>
          <a:p>
            <a:pPr algn="just"/>
            <a:endParaRPr lang="en-US" sz="2400" dirty="0" smtClean="0"/>
          </a:p>
          <a:p>
            <a:pPr algn="just"/>
            <a:r>
              <a:rPr lang="en-US" sz="2400" dirty="0" smtClean="0"/>
              <a:t>Technical trainings on use of technology platform to experts who would create content, users of the technology platform to manage and disseminate timely content and extension agents on extraction and use of information </a:t>
            </a:r>
          </a:p>
        </p:txBody>
      </p:sp>
      <p:sp>
        <p:nvSpPr>
          <p:cNvPr id="4" name="Title 3"/>
          <p:cNvSpPr>
            <a:spLocks noGrp="1"/>
          </p:cNvSpPr>
          <p:nvPr>
            <p:ph type="title"/>
          </p:nvPr>
        </p:nvSpPr>
        <p:spPr/>
        <p:style>
          <a:lnRef idx="1">
            <a:schemeClr val="accent2"/>
          </a:lnRef>
          <a:fillRef idx="2">
            <a:schemeClr val="accent2"/>
          </a:fillRef>
          <a:effectRef idx="1">
            <a:schemeClr val="accent2"/>
          </a:effectRef>
          <a:fontRef idx="minor">
            <a:schemeClr val="dk1"/>
          </a:fontRef>
        </p:style>
        <p:txBody>
          <a:bodyPr/>
          <a:lstStyle/>
          <a:p>
            <a:r>
              <a:rPr lang="en-US" dirty="0" smtClean="0"/>
              <a:t>Trainings and capacity building</a:t>
            </a:r>
            <a:endParaRPr lang="en-US" dirty="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0">
            <a:schemeClr val="accent1"/>
          </a:lnRef>
          <a:fillRef idx="3">
            <a:schemeClr val="accent1"/>
          </a:fillRef>
          <a:effectRef idx="3">
            <a:schemeClr val="accent1"/>
          </a:effectRef>
          <a:fontRef idx="minor">
            <a:schemeClr val="lt1"/>
          </a:fontRef>
        </p:style>
        <p:txBody>
          <a:bodyPr>
            <a:normAutofit/>
          </a:bodyPr>
          <a:lstStyle/>
          <a:p>
            <a:r>
              <a:rPr lang="en-US" sz="3600" dirty="0" smtClean="0"/>
              <a:t>III Objective : Review of research studies</a:t>
            </a:r>
            <a:endParaRPr lang="en-US" sz="3600" dirty="0"/>
          </a:p>
        </p:txBody>
      </p:sp>
      <p:sp>
        <p:nvSpPr>
          <p:cNvPr id="3" name="Content Placeholder 2"/>
          <p:cNvSpPr>
            <a:spLocks noGrp="1"/>
          </p:cNvSpPr>
          <p:nvPr>
            <p:ph idx="1"/>
          </p:nvPr>
        </p:nvSpPr>
        <p:spPr>
          <a:blipFill>
            <a:blip r:embed="rId2"/>
            <a:tile tx="0" ty="0" sx="100000" sy="100000" flip="none" algn="tl"/>
          </a:blipFill>
        </p:spPr>
        <p:style>
          <a:lnRef idx="1">
            <a:schemeClr val="accent5"/>
          </a:lnRef>
          <a:fillRef idx="2">
            <a:schemeClr val="accent5"/>
          </a:fillRef>
          <a:effectRef idx="1">
            <a:schemeClr val="accent5"/>
          </a:effectRef>
          <a:fontRef idx="minor">
            <a:schemeClr val="dk1"/>
          </a:fontRef>
        </p:style>
        <p:txBody>
          <a:bodyPr>
            <a:normAutofit/>
          </a:bodyPr>
          <a:lstStyle/>
          <a:p>
            <a:pPr algn="just"/>
            <a:endParaRPr lang="en-US" sz="2800" dirty="0" smtClean="0"/>
          </a:p>
          <a:p>
            <a:pPr algn="just">
              <a:buNone/>
            </a:pPr>
            <a:r>
              <a:rPr lang="en-US" sz="2800" dirty="0" smtClean="0"/>
              <a:t>  </a:t>
            </a:r>
          </a:p>
          <a:p>
            <a:pPr algn="just">
              <a:buNone/>
            </a:pPr>
            <a:r>
              <a:rPr lang="en-US" sz="2800" dirty="0" smtClean="0"/>
              <a:t>Farmers’ knowledge and communication network regarding climate and weather parameters in relation to crop management (Ravi kumar2013)</a:t>
            </a:r>
            <a:endParaRPr lang="en-US" sz="2800" dirty="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3">
            <a:schemeClr val="lt1"/>
          </a:lnRef>
          <a:fillRef idx="1">
            <a:schemeClr val="accent5"/>
          </a:fillRef>
          <a:effectRef idx="1">
            <a:schemeClr val="accent5"/>
          </a:effectRef>
          <a:fontRef idx="minor">
            <a:schemeClr val="lt1"/>
          </a:fontRef>
        </p:style>
        <p:txBody>
          <a:bodyPr>
            <a:normAutofit/>
          </a:bodyPr>
          <a:lstStyle/>
          <a:p>
            <a:r>
              <a:rPr lang="en-US" sz="2400" dirty="0" smtClean="0"/>
              <a:t>Knowledge network needs of the farmers about climate and weather in relation to crop management (N=120)</a:t>
            </a:r>
            <a:endParaRPr lang="en-US" sz="2400" dirty="0"/>
          </a:p>
        </p:txBody>
      </p:sp>
      <p:graphicFrame>
        <p:nvGraphicFramePr>
          <p:cNvPr id="4" name="Content Placeholder 3"/>
          <p:cNvGraphicFramePr>
            <a:graphicFrameLocks noGrp="1"/>
          </p:cNvGraphicFramePr>
          <p:nvPr>
            <p:ph idx="1"/>
          </p:nvPr>
        </p:nvGraphicFramePr>
        <p:xfrm>
          <a:off x="457200" y="1600200"/>
          <a:ext cx="8229600" cy="4267200"/>
        </p:xfrm>
        <a:graphic>
          <a:graphicData uri="http://schemas.openxmlformats.org/drawingml/2006/table">
            <a:tbl>
              <a:tblPr firstRow="1" bandRow="1">
                <a:tableStyleId>{5940675A-B579-460E-94D1-54222C63F5DA}</a:tableStyleId>
              </a:tblPr>
              <a:tblGrid>
                <a:gridCol w="685800"/>
                <a:gridCol w="3276600"/>
                <a:gridCol w="1676400"/>
                <a:gridCol w="1295400"/>
                <a:gridCol w="1295400"/>
              </a:tblGrid>
              <a:tr h="426720">
                <a:tc rowSpan="2">
                  <a:txBody>
                    <a:bodyPr/>
                    <a:lstStyle/>
                    <a:p>
                      <a:r>
                        <a:rPr lang="en-US" dirty="0" smtClean="0"/>
                        <a:t>S.I</a:t>
                      </a:r>
                      <a:endParaRPr lang="en-US" dirty="0"/>
                    </a:p>
                  </a:txBody>
                  <a:tcPr/>
                </a:tc>
                <a:tc rowSpan="2">
                  <a:txBody>
                    <a:bodyPr/>
                    <a:lstStyle/>
                    <a:p>
                      <a:r>
                        <a:rPr lang="en-US" dirty="0" smtClean="0"/>
                        <a:t>Knowledge</a:t>
                      </a:r>
                      <a:r>
                        <a:rPr lang="en-US" baseline="0" dirty="0" smtClean="0"/>
                        <a:t> network needed areas</a:t>
                      </a:r>
                      <a:endParaRPr lang="en-US" dirty="0"/>
                    </a:p>
                  </a:txBody>
                  <a:tcPr/>
                </a:tc>
                <a:tc gridSpan="3">
                  <a:txBody>
                    <a:bodyPr/>
                    <a:lstStyle/>
                    <a:p>
                      <a:r>
                        <a:rPr lang="en-US" dirty="0" smtClean="0"/>
                        <a:t>Frequency and percentage of respondents</a:t>
                      </a:r>
                      <a:endParaRPr lang="en-US" dirty="0"/>
                    </a:p>
                  </a:txBody>
                  <a:tcPr>
                    <a:lnB w="12700" cap="flat" cmpd="sng" algn="ctr">
                      <a:solidFill>
                        <a:schemeClr val="tx1"/>
                      </a:solidFill>
                      <a:prstDash val="sysDot"/>
                      <a:round/>
                      <a:headEnd type="none" w="med" len="med"/>
                      <a:tailEnd type="none" w="med" len="med"/>
                    </a:lnB>
                  </a:tcPr>
                </a:tc>
                <a:tc hMerge="1">
                  <a:txBody>
                    <a:bodyPr/>
                    <a:lstStyle/>
                    <a:p>
                      <a:endParaRPr lang="en-US" dirty="0"/>
                    </a:p>
                  </a:txBody>
                  <a:tcPr>
                    <a:lnB w="12700" cap="flat" cmpd="sng" algn="ctr">
                      <a:solidFill>
                        <a:schemeClr val="tx1"/>
                      </a:solidFill>
                      <a:prstDash val="sysDot"/>
                      <a:round/>
                      <a:headEnd type="none" w="med" len="med"/>
                      <a:tailEnd type="none" w="med" len="med"/>
                    </a:lnB>
                  </a:tcPr>
                </a:tc>
                <a:tc hMerge="1">
                  <a:txBody>
                    <a:bodyPr/>
                    <a:lstStyle/>
                    <a:p>
                      <a:endParaRPr lang="en-US" dirty="0"/>
                    </a:p>
                  </a:txBody>
                  <a:tcPr>
                    <a:lnB w="12700" cap="flat" cmpd="sng" algn="ctr">
                      <a:solidFill>
                        <a:schemeClr val="tx1"/>
                      </a:solidFill>
                      <a:prstDash val="sysDot"/>
                      <a:round/>
                      <a:headEnd type="none" w="med" len="med"/>
                      <a:tailEnd type="none" w="med" len="med"/>
                    </a:lnB>
                  </a:tcPr>
                </a:tc>
              </a:tr>
              <a:tr h="213360">
                <a:tc vMerge="1">
                  <a:txBody>
                    <a:bodyPr/>
                    <a:lstStyle/>
                    <a:p>
                      <a:endParaRPr lang="en-US"/>
                    </a:p>
                  </a:txBody>
                  <a:tcPr/>
                </a:tc>
                <a:tc vMerge="1">
                  <a:txBody>
                    <a:bodyPr/>
                    <a:lstStyle/>
                    <a:p>
                      <a:endParaRPr lang="en-US"/>
                    </a:p>
                  </a:txBody>
                  <a:tcPr/>
                </a:tc>
                <a:tc>
                  <a:txBody>
                    <a:bodyPr/>
                    <a:lstStyle/>
                    <a:p>
                      <a:r>
                        <a:rPr lang="en-US" dirty="0" smtClean="0"/>
                        <a:t>Not needed </a:t>
                      </a:r>
                      <a:endParaRPr lang="en-US" dirty="0"/>
                    </a:p>
                  </a:txBody>
                  <a:tcPr>
                    <a:lnT w="12700" cap="flat" cmpd="sng" algn="ctr">
                      <a:solidFill>
                        <a:schemeClr val="tx1"/>
                      </a:solidFill>
                      <a:prstDash val="sysDot"/>
                      <a:round/>
                      <a:headEnd type="none" w="med" len="med"/>
                      <a:tailEnd type="none" w="med" len="med"/>
                    </a:lnT>
                  </a:tcPr>
                </a:tc>
                <a:tc>
                  <a:txBody>
                    <a:bodyPr/>
                    <a:lstStyle/>
                    <a:p>
                      <a:r>
                        <a:rPr lang="en-US" dirty="0" smtClean="0"/>
                        <a:t>Some what</a:t>
                      </a:r>
                      <a:r>
                        <a:rPr lang="en-US" baseline="0" dirty="0" smtClean="0"/>
                        <a:t> needed</a:t>
                      </a:r>
                      <a:endParaRPr lang="en-US" dirty="0"/>
                    </a:p>
                  </a:txBody>
                  <a:tcPr>
                    <a:lnT w="12700" cap="flat" cmpd="sng" algn="ctr">
                      <a:solidFill>
                        <a:schemeClr val="tx1"/>
                      </a:solidFill>
                      <a:prstDash val="sysDot"/>
                      <a:round/>
                      <a:headEnd type="none" w="med" len="med"/>
                      <a:tailEnd type="none" w="med" len="med"/>
                    </a:lnT>
                  </a:tcPr>
                </a:tc>
                <a:tc>
                  <a:txBody>
                    <a:bodyPr/>
                    <a:lstStyle/>
                    <a:p>
                      <a:r>
                        <a:rPr lang="en-US" dirty="0" smtClean="0"/>
                        <a:t>Most needed</a:t>
                      </a:r>
                      <a:endParaRPr lang="en-US" dirty="0"/>
                    </a:p>
                  </a:txBody>
                  <a:tcPr>
                    <a:lnT w="12700" cap="flat" cmpd="sng" algn="ctr">
                      <a:solidFill>
                        <a:schemeClr val="tx1"/>
                      </a:solidFill>
                      <a:prstDash val="sysDot"/>
                      <a:round/>
                      <a:headEnd type="none" w="med" len="med"/>
                      <a:tailEnd type="none" w="med" len="med"/>
                    </a:lnT>
                  </a:tcPr>
                </a:tc>
              </a:tr>
              <a:tr h="370840">
                <a:tc>
                  <a:txBody>
                    <a:bodyPr/>
                    <a:lstStyle/>
                    <a:p>
                      <a:r>
                        <a:rPr lang="en-US" dirty="0" smtClean="0"/>
                        <a:t>1</a:t>
                      </a:r>
                      <a:endParaRPr lang="en-US" dirty="0"/>
                    </a:p>
                  </a:txBody>
                  <a:tcPr/>
                </a:tc>
                <a:tc>
                  <a:txBody>
                    <a:bodyPr/>
                    <a:lstStyle/>
                    <a:p>
                      <a:r>
                        <a:rPr lang="en-US" dirty="0" smtClean="0"/>
                        <a:t>General climate and weather parameters </a:t>
                      </a:r>
                      <a:endParaRPr lang="en-US" dirty="0"/>
                    </a:p>
                  </a:txBody>
                  <a:tcPr/>
                </a:tc>
                <a:tc>
                  <a:txBody>
                    <a:bodyPr/>
                    <a:lstStyle/>
                    <a:p>
                      <a:r>
                        <a:rPr lang="en-US" dirty="0" smtClean="0"/>
                        <a:t>      47</a:t>
                      </a:r>
                    </a:p>
                    <a:p>
                      <a:r>
                        <a:rPr lang="en-US" dirty="0" smtClean="0"/>
                        <a:t>    (39.2)</a:t>
                      </a:r>
                      <a:endParaRPr lang="en-US" dirty="0"/>
                    </a:p>
                  </a:txBody>
                  <a:tcPr/>
                </a:tc>
                <a:tc>
                  <a:txBody>
                    <a:bodyPr/>
                    <a:lstStyle/>
                    <a:p>
                      <a:r>
                        <a:rPr lang="en-US" dirty="0" smtClean="0"/>
                        <a:t>    65</a:t>
                      </a:r>
                    </a:p>
                    <a:p>
                      <a:r>
                        <a:rPr lang="en-US" dirty="0" smtClean="0"/>
                        <a:t>   (54.2)</a:t>
                      </a:r>
                      <a:endParaRPr lang="en-US" dirty="0"/>
                    </a:p>
                  </a:txBody>
                  <a:tcPr/>
                </a:tc>
                <a:tc>
                  <a:txBody>
                    <a:bodyPr/>
                    <a:lstStyle/>
                    <a:p>
                      <a:r>
                        <a:rPr lang="en-US" dirty="0" smtClean="0"/>
                        <a:t>     08</a:t>
                      </a:r>
                    </a:p>
                    <a:p>
                      <a:r>
                        <a:rPr lang="en-US" dirty="0" smtClean="0"/>
                        <a:t>   (6.6)</a:t>
                      </a:r>
                      <a:endParaRPr lang="en-US" dirty="0"/>
                    </a:p>
                  </a:txBody>
                  <a:tcPr/>
                </a:tc>
              </a:tr>
              <a:tr h="370840">
                <a:tc>
                  <a:txBody>
                    <a:bodyPr/>
                    <a:lstStyle/>
                    <a:p>
                      <a:r>
                        <a:rPr lang="en-US" dirty="0" smtClean="0"/>
                        <a:t>2</a:t>
                      </a:r>
                      <a:endParaRPr lang="en-US" dirty="0"/>
                    </a:p>
                  </a:txBody>
                  <a:tcPr/>
                </a:tc>
                <a:tc>
                  <a:txBody>
                    <a:bodyPr/>
                    <a:lstStyle/>
                    <a:p>
                      <a:r>
                        <a:rPr lang="en-US" dirty="0" smtClean="0"/>
                        <a:t>Crop planning </a:t>
                      </a:r>
                      <a:endParaRPr lang="en-US" dirty="0"/>
                    </a:p>
                  </a:txBody>
                  <a:tcPr/>
                </a:tc>
                <a:tc>
                  <a:txBody>
                    <a:bodyPr/>
                    <a:lstStyle/>
                    <a:p>
                      <a:r>
                        <a:rPr lang="en-US" dirty="0" smtClean="0"/>
                        <a:t>      32</a:t>
                      </a:r>
                    </a:p>
                    <a:p>
                      <a:r>
                        <a:rPr lang="en-US" dirty="0" smtClean="0"/>
                        <a:t>    (26.6)</a:t>
                      </a:r>
                      <a:endParaRPr lang="en-US" dirty="0"/>
                    </a:p>
                  </a:txBody>
                  <a:tcPr/>
                </a:tc>
                <a:tc>
                  <a:txBody>
                    <a:bodyPr/>
                    <a:lstStyle/>
                    <a:p>
                      <a:r>
                        <a:rPr lang="en-US" dirty="0" smtClean="0"/>
                        <a:t>     65</a:t>
                      </a:r>
                    </a:p>
                    <a:p>
                      <a:r>
                        <a:rPr lang="en-US" dirty="0" smtClean="0"/>
                        <a:t>  ( 54.2)</a:t>
                      </a:r>
                      <a:endParaRPr lang="en-US" dirty="0"/>
                    </a:p>
                  </a:txBody>
                  <a:tcPr/>
                </a:tc>
                <a:tc>
                  <a:txBody>
                    <a:bodyPr/>
                    <a:lstStyle/>
                    <a:p>
                      <a:r>
                        <a:rPr lang="en-US" dirty="0" smtClean="0"/>
                        <a:t>   23</a:t>
                      </a:r>
                    </a:p>
                    <a:p>
                      <a:r>
                        <a:rPr lang="en-US" dirty="0" smtClean="0"/>
                        <a:t>  (19.2)        </a:t>
                      </a:r>
                      <a:endParaRPr lang="en-US" dirty="0"/>
                    </a:p>
                  </a:txBody>
                  <a:tcPr/>
                </a:tc>
              </a:tr>
              <a:tr h="370840">
                <a:tc>
                  <a:txBody>
                    <a:bodyPr/>
                    <a:lstStyle/>
                    <a:p>
                      <a:r>
                        <a:rPr lang="en-US" dirty="0" smtClean="0">
                          <a:solidFill>
                            <a:srgbClr val="00B050"/>
                          </a:solidFill>
                        </a:rPr>
                        <a:t>3</a:t>
                      </a:r>
                      <a:endParaRPr lang="en-US" dirty="0">
                        <a:solidFill>
                          <a:srgbClr val="00B050"/>
                        </a:solidFill>
                      </a:endParaRPr>
                    </a:p>
                  </a:txBody>
                  <a:tcPr/>
                </a:tc>
                <a:tc>
                  <a:txBody>
                    <a:bodyPr/>
                    <a:lstStyle/>
                    <a:p>
                      <a:r>
                        <a:rPr lang="en-US" dirty="0" smtClean="0">
                          <a:solidFill>
                            <a:srgbClr val="00B050"/>
                          </a:solidFill>
                        </a:rPr>
                        <a:t>Crop production</a:t>
                      </a:r>
                      <a:endParaRPr lang="en-US" dirty="0">
                        <a:solidFill>
                          <a:srgbClr val="00B050"/>
                        </a:solidFill>
                      </a:endParaRPr>
                    </a:p>
                  </a:txBody>
                  <a:tcPr/>
                </a:tc>
                <a:tc>
                  <a:txBody>
                    <a:bodyPr/>
                    <a:lstStyle/>
                    <a:p>
                      <a:r>
                        <a:rPr lang="en-US" dirty="0" smtClean="0">
                          <a:solidFill>
                            <a:srgbClr val="00B050"/>
                          </a:solidFill>
                        </a:rPr>
                        <a:t>      </a:t>
                      </a:r>
                      <a:r>
                        <a:rPr lang="en-US" baseline="0" dirty="0" smtClean="0">
                          <a:solidFill>
                            <a:srgbClr val="00B050"/>
                          </a:solidFill>
                        </a:rPr>
                        <a:t> </a:t>
                      </a:r>
                      <a:r>
                        <a:rPr lang="en-US" dirty="0" smtClean="0">
                          <a:solidFill>
                            <a:srgbClr val="00B050"/>
                          </a:solidFill>
                        </a:rPr>
                        <a:t>0</a:t>
                      </a:r>
                      <a:endParaRPr lang="en-US" dirty="0">
                        <a:solidFill>
                          <a:srgbClr val="00B050"/>
                        </a:solidFill>
                      </a:endParaRPr>
                    </a:p>
                  </a:txBody>
                  <a:tcPr/>
                </a:tc>
                <a:tc>
                  <a:txBody>
                    <a:bodyPr/>
                    <a:lstStyle/>
                    <a:p>
                      <a:r>
                        <a:rPr lang="en-US" dirty="0" smtClean="0">
                          <a:solidFill>
                            <a:srgbClr val="00B050"/>
                          </a:solidFill>
                        </a:rPr>
                        <a:t>     26</a:t>
                      </a:r>
                    </a:p>
                    <a:p>
                      <a:r>
                        <a:rPr lang="en-US" dirty="0" smtClean="0">
                          <a:solidFill>
                            <a:srgbClr val="00B050"/>
                          </a:solidFill>
                        </a:rPr>
                        <a:t>   (21.7)</a:t>
                      </a:r>
                      <a:endParaRPr lang="en-US" dirty="0">
                        <a:solidFill>
                          <a:srgbClr val="00B050"/>
                        </a:solidFill>
                      </a:endParaRPr>
                    </a:p>
                  </a:txBody>
                  <a:tcPr/>
                </a:tc>
                <a:tc>
                  <a:txBody>
                    <a:bodyPr/>
                    <a:lstStyle/>
                    <a:p>
                      <a:r>
                        <a:rPr lang="en-US" dirty="0" smtClean="0">
                          <a:solidFill>
                            <a:srgbClr val="00B050"/>
                          </a:solidFill>
                        </a:rPr>
                        <a:t>   94</a:t>
                      </a:r>
                    </a:p>
                    <a:p>
                      <a:r>
                        <a:rPr lang="en-US" dirty="0" smtClean="0">
                          <a:solidFill>
                            <a:srgbClr val="00B050"/>
                          </a:solidFill>
                        </a:rPr>
                        <a:t>  (78.3)</a:t>
                      </a:r>
                      <a:endParaRPr lang="en-US" dirty="0">
                        <a:solidFill>
                          <a:srgbClr val="00B050"/>
                        </a:solidFill>
                      </a:endParaRPr>
                    </a:p>
                  </a:txBody>
                  <a:tcPr/>
                </a:tc>
              </a:tr>
              <a:tr h="370840">
                <a:tc>
                  <a:txBody>
                    <a:bodyPr/>
                    <a:lstStyle/>
                    <a:p>
                      <a:r>
                        <a:rPr lang="en-US" dirty="0" smtClean="0">
                          <a:solidFill>
                            <a:srgbClr val="FF0000"/>
                          </a:solidFill>
                        </a:rPr>
                        <a:t>4</a:t>
                      </a:r>
                      <a:endParaRPr lang="en-US" dirty="0">
                        <a:solidFill>
                          <a:srgbClr val="FF0000"/>
                        </a:solidFill>
                      </a:endParaRPr>
                    </a:p>
                  </a:txBody>
                  <a:tcPr/>
                </a:tc>
                <a:tc>
                  <a:txBody>
                    <a:bodyPr/>
                    <a:lstStyle/>
                    <a:p>
                      <a:r>
                        <a:rPr lang="en-US" dirty="0" smtClean="0">
                          <a:solidFill>
                            <a:srgbClr val="FF0000"/>
                          </a:solidFill>
                        </a:rPr>
                        <a:t>Crop protection</a:t>
                      </a:r>
                      <a:r>
                        <a:rPr lang="en-US" baseline="0" dirty="0" smtClean="0">
                          <a:solidFill>
                            <a:srgbClr val="FF0000"/>
                          </a:solidFill>
                        </a:rPr>
                        <a:t> </a:t>
                      </a:r>
                      <a:endParaRPr lang="en-US" dirty="0">
                        <a:solidFill>
                          <a:srgbClr val="FF0000"/>
                        </a:solidFill>
                      </a:endParaRPr>
                    </a:p>
                  </a:txBody>
                  <a:tcPr/>
                </a:tc>
                <a:tc>
                  <a:txBody>
                    <a:bodyPr/>
                    <a:lstStyle/>
                    <a:p>
                      <a:r>
                        <a:rPr lang="en-US" dirty="0" smtClean="0">
                          <a:solidFill>
                            <a:srgbClr val="FF0000"/>
                          </a:solidFill>
                        </a:rPr>
                        <a:t>       0</a:t>
                      </a:r>
                      <a:endParaRPr lang="en-US" dirty="0">
                        <a:solidFill>
                          <a:srgbClr val="FF0000"/>
                        </a:solidFill>
                      </a:endParaRPr>
                    </a:p>
                  </a:txBody>
                  <a:tcPr/>
                </a:tc>
                <a:tc>
                  <a:txBody>
                    <a:bodyPr/>
                    <a:lstStyle/>
                    <a:p>
                      <a:r>
                        <a:rPr lang="en-US" baseline="0" dirty="0" smtClean="0">
                          <a:solidFill>
                            <a:srgbClr val="FF0000"/>
                          </a:solidFill>
                        </a:rPr>
                        <a:t>   20</a:t>
                      </a:r>
                    </a:p>
                    <a:p>
                      <a:r>
                        <a:rPr lang="en-US" baseline="0" dirty="0" smtClean="0">
                          <a:solidFill>
                            <a:srgbClr val="FF0000"/>
                          </a:solidFill>
                        </a:rPr>
                        <a:t>   (16.7)</a:t>
                      </a:r>
                      <a:endParaRPr lang="en-US" dirty="0">
                        <a:solidFill>
                          <a:srgbClr val="FF0000"/>
                        </a:solidFill>
                      </a:endParaRPr>
                    </a:p>
                  </a:txBody>
                  <a:tcPr/>
                </a:tc>
                <a:tc>
                  <a:txBody>
                    <a:bodyPr/>
                    <a:lstStyle/>
                    <a:p>
                      <a:r>
                        <a:rPr lang="en-US" dirty="0" smtClean="0">
                          <a:solidFill>
                            <a:srgbClr val="FF0000"/>
                          </a:solidFill>
                        </a:rPr>
                        <a:t>   100</a:t>
                      </a:r>
                    </a:p>
                    <a:p>
                      <a:r>
                        <a:rPr lang="en-US" dirty="0" smtClean="0">
                          <a:solidFill>
                            <a:srgbClr val="FF0000"/>
                          </a:solidFill>
                        </a:rPr>
                        <a:t>   (83.3)</a:t>
                      </a:r>
                      <a:endParaRPr lang="en-US" dirty="0">
                        <a:solidFill>
                          <a:srgbClr val="FF0000"/>
                        </a:solidFill>
                      </a:endParaRPr>
                    </a:p>
                  </a:txBody>
                  <a:tcPr/>
                </a:tc>
              </a:tr>
              <a:tr h="370840">
                <a:tc>
                  <a:txBody>
                    <a:bodyPr/>
                    <a:lstStyle/>
                    <a:p>
                      <a:r>
                        <a:rPr lang="en-US" dirty="0" smtClean="0">
                          <a:solidFill>
                            <a:srgbClr val="7030A0"/>
                          </a:solidFill>
                        </a:rPr>
                        <a:t>5</a:t>
                      </a:r>
                      <a:endParaRPr lang="en-US" dirty="0">
                        <a:solidFill>
                          <a:srgbClr val="7030A0"/>
                        </a:solidFill>
                      </a:endParaRPr>
                    </a:p>
                  </a:txBody>
                  <a:tcPr/>
                </a:tc>
                <a:tc>
                  <a:txBody>
                    <a:bodyPr/>
                    <a:lstStyle/>
                    <a:p>
                      <a:r>
                        <a:rPr lang="en-US" dirty="0" smtClean="0">
                          <a:solidFill>
                            <a:srgbClr val="7030A0"/>
                          </a:solidFill>
                        </a:rPr>
                        <a:t>Post harvest management</a:t>
                      </a:r>
                      <a:endParaRPr lang="en-US" dirty="0">
                        <a:solidFill>
                          <a:srgbClr val="7030A0"/>
                        </a:solidFill>
                      </a:endParaRPr>
                    </a:p>
                  </a:txBody>
                  <a:tcPr/>
                </a:tc>
                <a:tc>
                  <a:txBody>
                    <a:bodyPr/>
                    <a:lstStyle/>
                    <a:p>
                      <a:r>
                        <a:rPr lang="en-US" dirty="0" smtClean="0">
                          <a:solidFill>
                            <a:srgbClr val="7030A0"/>
                          </a:solidFill>
                        </a:rPr>
                        <a:t>      17</a:t>
                      </a:r>
                    </a:p>
                    <a:p>
                      <a:r>
                        <a:rPr lang="en-US" dirty="0" smtClean="0">
                          <a:solidFill>
                            <a:srgbClr val="7030A0"/>
                          </a:solidFill>
                        </a:rPr>
                        <a:t>     (14.2)</a:t>
                      </a:r>
                      <a:endParaRPr lang="en-US" dirty="0">
                        <a:solidFill>
                          <a:srgbClr val="7030A0"/>
                        </a:solidFill>
                      </a:endParaRPr>
                    </a:p>
                  </a:txBody>
                  <a:tcPr/>
                </a:tc>
                <a:tc>
                  <a:txBody>
                    <a:bodyPr/>
                    <a:lstStyle/>
                    <a:p>
                      <a:r>
                        <a:rPr lang="en-US" dirty="0" smtClean="0">
                          <a:solidFill>
                            <a:srgbClr val="7030A0"/>
                          </a:solidFill>
                        </a:rPr>
                        <a:t>   80</a:t>
                      </a:r>
                    </a:p>
                    <a:p>
                      <a:r>
                        <a:rPr lang="en-US" dirty="0" smtClean="0">
                          <a:solidFill>
                            <a:srgbClr val="7030A0"/>
                          </a:solidFill>
                        </a:rPr>
                        <a:t>   (70.6)</a:t>
                      </a:r>
                      <a:endParaRPr lang="en-US" dirty="0">
                        <a:solidFill>
                          <a:srgbClr val="7030A0"/>
                        </a:solidFill>
                      </a:endParaRPr>
                    </a:p>
                  </a:txBody>
                  <a:tcPr/>
                </a:tc>
                <a:tc>
                  <a:txBody>
                    <a:bodyPr/>
                    <a:lstStyle/>
                    <a:p>
                      <a:r>
                        <a:rPr lang="en-US" dirty="0" smtClean="0">
                          <a:solidFill>
                            <a:srgbClr val="7030A0"/>
                          </a:solidFill>
                        </a:rPr>
                        <a:t>   19</a:t>
                      </a:r>
                    </a:p>
                    <a:p>
                      <a:r>
                        <a:rPr lang="en-US" dirty="0" smtClean="0">
                          <a:solidFill>
                            <a:srgbClr val="7030A0"/>
                          </a:solidFill>
                        </a:rPr>
                        <a:t>  (15.2)</a:t>
                      </a:r>
                      <a:endParaRPr lang="en-US" dirty="0">
                        <a:solidFill>
                          <a:srgbClr val="7030A0"/>
                        </a:solidFill>
                      </a:endParaRPr>
                    </a:p>
                  </a:txBody>
                  <a:tcPr/>
                </a:tc>
              </a:tr>
            </a:tbl>
          </a:graphicData>
        </a:graphic>
      </p:graphicFrame>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0">
            <a:schemeClr val="accent3"/>
          </a:lnRef>
          <a:fillRef idx="3">
            <a:schemeClr val="accent3"/>
          </a:fillRef>
          <a:effectRef idx="3">
            <a:schemeClr val="accent3"/>
          </a:effectRef>
          <a:fontRef idx="minor">
            <a:schemeClr val="lt1"/>
          </a:fontRef>
        </p:style>
        <p:txBody>
          <a:bodyPr>
            <a:normAutofit/>
          </a:bodyPr>
          <a:lstStyle/>
          <a:p>
            <a:r>
              <a:rPr lang="en-US" sz="2400" dirty="0" smtClean="0"/>
              <a:t>Training needs of the farmers about climate and weather in relation to crop management (N=120)</a:t>
            </a:r>
            <a:endParaRPr lang="en-US" sz="2400" dirty="0"/>
          </a:p>
        </p:txBody>
      </p:sp>
      <p:graphicFrame>
        <p:nvGraphicFramePr>
          <p:cNvPr id="4" name="Content Placeholder 3"/>
          <p:cNvGraphicFramePr>
            <a:graphicFrameLocks noGrp="1"/>
          </p:cNvGraphicFramePr>
          <p:nvPr>
            <p:ph idx="1"/>
          </p:nvPr>
        </p:nvGraphicFramePr>
        <p:xfrm>
          <a:off x="457200" y="1600200"/>
          <a:ext cx="8229600" cy="4267200"/>
        </p:xfrm>
        <a:graphic>
          <a:graphicData uri="http://schemas.openxmlformats.org/drawingml/2006/table">
            <a:tbl>
              <a:tblPr firstRow="1" bandRow="1">
                <a:tableStyleId>{5940675A-B579-460E-94D1-54222C63F5DA}</a:tableStyleId>
              </a:tblPr>
              <a:tblGrid>
                <a:gridCol w="685800"/>
                <a:gridCol w="3276600"/>
                <a:gridCol w="1676400"/>
                <a:gridCol w="1295400"/>
                <a:gridCol w="1295400"/>
              </a:tblGrid>
              <a:tr h="426720">
                <a:tc rowSpan="2">
                  <a:txBody>
                    <a:bodyPr/>
                    <a:lstStyle/>
                    <a:p>
                      <a:r>
                        <a:rPr lang="en-US" dirty="0" smtClean="0"/>
                        <a:t>S.I</a:t>
                      </a:r>
                      <a:endParaRPr lang="en-US" dirty="0"/>
                    </a:p>
                  </a:txBody>
                  <a:tcPr/>
                </a:tc>
                <a:tc rowSpan="2">
                  <a:txBody>
                    <a:bodyPr/>
                    <a:lstStyle/>
                    <a:p>
                      <a:r>
                        <a:rPr lang="en-US" baseline="0" dirty="0" smtClean="0"/>
                        <a:t>  </a:t>
                      </a:r>
                    </a:p>
                    <a:p>
                      <a:r>
                        <a:rPr lang="en-US" baseline="0" dirty="0" smtClean="0"/>
                        <a:t>Training  needed areas</a:t>
                      </a:r>
                      <a:endParaRPr lang="en-US" dirty="0"/>
                    </a:p>
                  </a:txBody>
                  <a:tcPr/>
                </a:tc>
                <a:tc gridSpan="3">
                  <a:txBody>
                    <a:bodyPr/>
                    <a:lstStyle/>
                    <a:p>
                      <a:r>
                        <a:rPr lang="en-US" dirty="0" smtClean="0"/>
                        <a:t>Frequency and percentage of respondents</a:t>
                      </a:r>
                      <a:endParaRPr lang="en-US" dirty="0"/>
                    </a:p>
                  </a:txBody>
                  <a:tcPr>
                    <a:lnB w="12700" cap="flat" cmpd="sng" algn="ctr">
                      <a:solidFill>
                        <a:schemeClr val="tx1"/>
                      </a:solidFill>
                      <a:prstDash val="sysDot"/>
                      <a:round/>
                      <a:headEnd type="none" w="med" len="med"/>
                      <a:tailEnd type="none" w="med" len="med"/>
                    </a:lnB>
                  </a:tcPr>
                </a:tc>
                <a:tc hMerge="1">
                  <a:txBody>
                    <a:bodyPr/>
                    <a:lstStyle/>
                    <a:p>
                      <a:endParaRPr lang="en-US" dirty="0"/>
                    </a:p>
                  </a:txBody>
                  <a:tcPr>
                    <a:lnB w="12700" cap="flat" cmpd="sng" algn="ctr">
                      <a:solidFill>
                        <a:schemeClr val="tx1"/>
                      </a:solidFill>
                      <a:prstDash val="sysDot"/>
                      <a:round/>
                      <a:headEnd type="none" w="med" len="med"/>
                      <a:tailEnd type="none" w="med" len="med"/>
                    </a:lnB>
                  </a:tcPr>
                </a:tc>
                <a:tc hMerge="1">
                  <a:txBody>
                    <a:bodyPr/>
                    <a:lstStyle/>
                    <a:p>
                      <a:endParaRPr lang="en-US" dirty="0"/>
                    </a:p>
                  </a:txBody>
                  <a:tcPr>
                    <a:lnB w="12700" cap="flat" cmpd="sng" algn="ctr">
                      <a:solidFill>
                        <a:schemeClr val="tx1"/>
                      </a:solidFill>
                      <a:prstDash val="sysDot"/>
                      <a:round/>
                      <a:headEnd type="none" w="med" len="med"/>
                      <a:tailEnd type="none" w="med" len="med"/>
                    </a:lnB>
                  </a:tcPr>
                </a:tc>
              </a:tr>
              <a:tr h="213360">
                <a:tc vMerge="1">
                  <a:txBody>
                    <a:bodyPr/>
                    <a:lstStyle/>
                    <a:p>
                      <a:endParaRPr lang="en-US"/>
                    </a:p>
                  </a:txBody>
                  <a:tcPr/>
                </a:tc>
                <a:tc vMerge="1">
                  <a:txBody>
                    <a:bodyPr/>
                    <a:lstStyle/>
                    <a:p>
                      <a:endParaRPr lang="en-US"/>
                    </a:p>
                  </a:txBody>
                  <a:tcPr/>
                </a:tc>
                <a:tc>
                  <a:txBody>
                    <a:bodyPr/>
                    <a:lstStyle/>
                    <a:p>
                      <a:r>
                        <a:rPr lang="en-US" dirty="0" smtClean="0"/>
                        <a:t>Not needed </a:t>
                      </a:r>
                      <a:endParaRPr lang="en-US" dirty="0"/>
                    </a:p>
                  </a:txBody>
                  <a:tcPr>
                    <a:lnT w="12700" cap="flat" cmpd="sng" algn="ctr">
                      <a:solidFill>
                        <a:schemeClr val="tx1"/>
                      </a:solidFill>
                      <a:prstDash val="sysDot"/>
                      <a:round/>
                      <a:headEnd type="none" w="med" len="med"/>
                      <a:tailEnd type="none" w="med" len="med"/>
                    </a:lnT>
                  </a:tcPr>
                </a:tc>
                <a:tc>
                  <a:txBody>
                    <a:bodyPr/>
                    <a:lstStyle/>
                    <a:p>
                      <a:r>
                        <a:rPr lang="en-US" dirty="0" smtClean="0"/>
                        <a:t>Some what</a:t>
                      </a:r>
                      <a:r>
                        <a:rPr lang="en-US" baseline="0" dirty="0" smtClean="0"/>
                        <a:t> needed</a:t>
                      </a:r>
                      <a:endParaRPr lang="en-US" dirty="0"/>
                    </a:p>
                  </a:txBody>
                  <a:tcPr>
                    <a:lnT w="12700" cap="flat" cmpd="sng" algn="ctr">
                      <a:solidFill>
                        <a:schemeClr val="tx1"/>
                      </a:solidFill>
                      <a:prstDash val="sysDot"/>
                      <a:round/>
                      <a:headEnd type="none" w="med" len="med"/>
                      <a:tailEnd type="none" w="med" len="med"/>
                    </a:lnT>
                  </a:tcPr>
                </a:tc>
                <a:tc>
                  <a:txBody>
                    <a:bodyPr/>
                    <a:lstStyle/>
                    <a:p>
                      <a:r>
                        <a:rPr lang="en-US" dirty="0" smtClean="0"/>
                        <a:t>Most needed</a:t>
                      </a:r>
                      <a:endParaRPr lang="en-US" dirty="0"/>
                    </a:p>
                  </a:txBody>
                  <a:tcPr>
                    <a:lnT w="12700" cap="flat" cmpd="sng" algn="ctr">
                      <a:solidFill>
                        <a:schemeClr val="tx1"/>
                      </a:solidFill>
                      <a:prstDash val="sysDot"/>
                      <a:round/>
                      <a:headEnd type="none" w="med" len="med"/>
                      <a:tailEnd type="none" w="med" len="med"/>
                    </a:lnT>
                  </a:tcPr>
                </a:tc>
              </a:tr>
              <a:tr h="370840">
                <a:tc>
                  <a:txBody>
                    <a:bodyPr/>
                    <a:lstStyle/>
                    <a:p>
                      <a:r>
                        <a:rPr lang="en-US" dirty="0" smtClean="0"/>
                        <a:t>1</a:t>
                      </a:r>
                      <a:endParaRPr lang="en-US" dirty="0"/>
                    </a:p>
                  </a:txBody>
                  <a:tcPr/>
                </a:tc>
                <a:tc>
                  <a:txBody>
                    <a:bodyPr/>
                    <a:lstStyle/>
                    <a:p>
                      <a:r>
                        <a:rPr lang="en-US" dirty="0" smtClean="0"/>
                        <a:t>General climate and weather parameters </a:t>
                      </a:r>
                      <a:endParaRPr lang="en-US" dirty="0"/>
                    </a:p>
                  </a:txBody>
                  <a:tcPr/>
                </a:tc>
                <a:tc>
                  <a:txBody>
                    <a:bodyPr/>
                    <a:lstStyle/>
                    <a:p>
                      <a:r>
                        <a:rPr lang="en-US" dirty="0" smtClean="0"/>
                        <a:t>      42</a:t>
                      </a:r>
                    </a:p>
                    <a:p>
                      <a:r>
                        <a:rPr lang="en-US" dirty="0" smtClean="0"/>
                        <a:t>    (35.0)</a:t>
                      </a:r>
                      <a:endParaRPr lang="en-US" dirty="0"/>
                    </a:p>
                  </a:txBody>
                  <a:tcPr/>
                </a:tc>
                <a:tc>
                  <a:txBody>
                    <a:bodyPr/>
                    <a:lstStyle/>
                    <a:p>
                      <a:r>
                        <a:rPr lang="en-US" dirty="0" smtClean="0"/>
                        <a:t>    65</a:t>
                      </a:r>
                    </a:p>
                    <a:p>
                      <a:r>
                        <a:rPr lang="en-US" dirty="0" smtClean="0"/>
                        <a:t>   (59.2)</a:t>
                      </a:r>
                      <a:endParaRPr lang="en-US" dirty="0"/>
                    </a:p>
                  </a:txBody>
                  <a:tcPr/>
                </a:tc>
                <a:tc>
                  <a:txBody>
                    <a:bodyPr/>
                    <a:lstStyle/>
                    <a:p>
                      <a:r>
                        <a:rPr lang="en-US" dirty="0" smtClean="0"/>
                        <a:t>     07</a:t>
                      </a:r>
                    </a:p>
                    <a:p>
                      <a:r>
                        <a:rPr lang="en-US" dirty="0" smtClean="0"/>
                        <a:t>   (5.8)</a:t>
                      </a:r>
                      <a:endParaRPr lang="en-US" dirty="0"/>
                    </a:p>
                  </a:txBody>
                  <a:tcPr/>
                </a:tc>
              </a:tr>
              <a:tr h="370840">
                <a:tc>
                  <a:txBody>
                    <a:bodyPr/>
                    <a:lstStyle/>
                    <a:p>
                      <a:r>
                        <a:rPr lang="en-US" dirty="0" smtClean="0"/>
                        <a:t>2</a:t>
                      </a:r>
                      <a:endParaRPr lang="en-US" dirty="0"/>
                    </a:p>
                  </a:txBody>
                  <a:tcPr/>
                </a:tc>
                <a:tc>
                  <a:txBody>
                    <a:bodyPr/>
                    <a:lstStyle/>
                    <a:p>
                      <a:r>
                        <a:rPr lang="en-US" dirty="0" smtClean="0"/>
                        <a:t>Crop planning </a:t>
                      </a:r>
                      <a:endParaRPr lang="en-US" dirty="0"/>
                    </a:p>
                  </a:txBody>
                  <a:tcPr/>
                </a:tc>
                <a:tc>
                  <a:txBody>
                    <a:bodyPr/>
                    <a:lstStyle/>
                    <a:p>
                      <a:r>
                        <a:rPr lang="en-US" dirty="0" smtClean="0"/>
                        <a:t>      18</a:t>
                      </a:r>
                    </a:p>
                    <a:p>
                      <a:r>
                        <a:rPr lang="en-US" dirty="0" smtClean="0"/>
                        <a:t>    (15.0)</a:t>
                      </a:r>
                      <a:endParaRPr lang="en-US" dirty="0"/>
                    </a:p>
                  </a:txBody>
                  <a:tcPr/>
                </a:tc>
                <a:tc>
                  <a:txBody>
                    <a:bodyPr/>
                    <a:lstStyle/>
                    <a:p>
                      <a:r>
                        <a:rPr lang="en-US" dirty="0" smtClean="0"/>
                        <a:t>     72</a:t>
                      </a:r>
                    </a:p>
                    <a:p>
                      <a:r>
                        <a:rPr lang="en-US" dirty="0" smtClean="0"/>
                        <a:t>  ( 60.0)</a:t>
                      </a:r>
                      <a:endParaRPr lang="en-US" dirty="0"/>
                    </a:p>
                  </a:txBody>
                  <a:tcPr/>
                </a:tc>
                <a:tc>
                  <a:txBody>
                    <a:bodyPr/>
                    <a:lstStyle/>
                    <a:p>
                      <a:r>
                        <a:rPr lang="en-US" dirty="0" smtClean="0"/>
                        <a:t>    30</a:t>
                      </a:r>
                    </a:p>
                    <a:p>
                      <a:r>
                        <a:rPr lang="en-US" dirty="0" smtClean="0"/>
                        <a:t>  (25.0)        </a:t>
                      </a:r>
                      <a:endParaRPr lang="en-US" dirty="0"/>
                    </a:p>
                  </a:txBody>
                  <a:tcPr/>
                </a:tc>
              </a:tr>
              <a:tr h="370840">
                <a:tc>
                  <a:txBody>
                    <a:bodyPr/>
                    <a:lstStyle/>
                    <a:p>
                      <a:r>
                        <a:rPr lang="en-US" dirty="0" smtClean="0">
                          <a:solidFill>
                            <a:srgbClr val="00B050"/>
                          </a:solidFill>
                        </a:rPr>
                        <a:t>3</a:t>
                      </a:r>
                      <a:endParaRPr lang="en-US" dirty="0">
                        <a:solidFill>
                          <a:srgbClr val="00B050"/>
                        </a:solidFill>
                      </a:endParaRPr>
                    </a:p>
                  </a:txBody>
                  <a:tcPr/>
                </a:tc>
                <a:tc>
                  <a:txBody>
                    <a:bodyPr/>
                    <a:lstStyle/>
                    <a:p>
                      <a:r>
                        <a:rPr lang="en-US" dirty="0" smtClean="0">
                          <a:solidFill>
                            <a:srgbClr val="00B050"/>
                          </a:solidFill>
                        </a:rPr>
                        <a:t>Crop production</a:t>
                      </a:r>
                      <a:endParaRPr lang="en-US" dirty="0">
                        <a:solidFill>
                          <a:srgbClr val="00B050"/>
                        </a:solidFill>
                      </a:endParaRPr>
                    </a:p>
                  </a:txBody>
                  <a:tcPr/>
                </a:tc>
                <a:tc>
                  <a:txBody>
                    <a:bodyPr/>
                    <a:lstStyle/>
                    <a:p>
                      <a:r>
                        <a:rPr lang="en-US" dirty="0" smtClean="0">
                          <a:solidFill>
                            <a:srgbClr val="00B050"/>
                          </a:solidFill>
                        </a:rPr>
                        <a:t>      </a:t>
                      </a:r>
                      <a:r>
                        <a:rPr lang="en-US" baseline="0" dirty="0" smtClean="0">
                          <a:solidFill>
                            <a:srgbClr val="00B050"/>
                          </a:solidFill>
                        </a:rPr>
                        <a:t> </a:t>
                      </a:r>
                      <a:r>
                        <a:rPr lang="en-US" dirty="0" smtClean="0">
                          <a:solidFill>
                            <a:srgbClr val="00B050"/>
                          </a:solidFill>
                        </a:rPr>
                        <a:t>0</a:t>
                      </a:r>
                      <a:endParaRPr lang="en-US" dirty="0">
                        <a:solidFill>
                          <a:srgbClr val="00B050"/>
                        </a:solidFill>
                      </a:endParaRPr>
                    </a:p>
                  </a:txBody>
                  <a:tcPr/>
                </a:tc>
                <a:tc>
                  <a:txBody>
                    <a:bodyPr/>
                    <a:lstStyle/>
                    <a:p>
                      <a:r>
                        <a:rPr lang="en-US" dirty="0" smtClean="0">
                          <a:solidFill>
                            <a:srgbClr val="00B050"/>
                          </a:solidFill>
                        </a:rPr>
                        <a:t>     32</a:t>
                      </a:r>
                    </a:p>
                    <a:p>
                      <a:r>
                        <a:rPr lang="en-US" dirty="0" smtClean="0">
                          <a:solidFill>
                            <a:srgbClr val="00B050"/>
                          </a:solidFill>
                        </a:rPr>
                        <a:t>   (26.7)</a:t>
                      </a:r>
                      <a:endParaRPr lang="en-US" dirty="0">
                        <a:solidFill>
                          <a:srgbClr val="00B050"/>
                        </a:solidFill>
                      </a:endParaRPr>
                    </a:p>
                  </a:txBody>
                  <a:tcPr/>
                </a:tc>
                <a:tc>
                  <a:txBody>
                    <a:bodyPr/>
                    <a:lstStyle/>
                    <a:p>
                      <a:r>
                        <a:rPr lang="en-US" dirty="0" smtClean="0">
                          <a:solidFill>
                            <a:srgbClr val="00B050"/>
                          </a:solidFill>
                        </a:rPr>
                        <a:t>   88</a:t>
                      </a:r>
                    </a:p>
                    <a:p>
                      <a:r>
                        <a:rPr lang="en-US" dirty="0" smtClean="0">
                          <a:solidFill>
                            <a:srgbClr val="00B050"/>
                          </a:solidFill>
                        </a:rPr>
                        <a:t>  (73.3)</a:t>
                      </a:r>
                      <a:endParaRPr lang="en-US" dirty="0">
                        <a:solidFill>
                          <a:srgbClr val="00B050"/>
                        </a:solidFill>
                      </a:endParaRPr>
                    </a:p>
                  </a:txBody>
                  <a:tcPr/>
                </a:tc>
              </a:tr>
              <a:tr h="370840">
                <a:tc>
                  <a:txBody>
                    <a:bodyPr/>
                    <a:lstStyle/>
                    <a:p>
                      <a:r>
                        <a:rPr lang="en-US" dirty="0" smtClean="0">
                          <a:solidFill>
                            <a:srgbClr val="FF0000"/>
                          </a:solidFill>
                        </a:rPr>
                        <a:t>4</a:t>
                      </a:r>
                      <a:endParaRPr lang="en-US" dirty="0">
                        <a:solidFill>
                          <a:srgbClr val="FF0000"/>
                        </a:solidFill>
                      </a:endParaRPr>
                    </a:p>
                  </a:txBody>
                  <a:tcPr/>
                </a:tc>
                <a:tc>
                  <a:txBody>
                    <a:bodyPr/>
                    <a:lstStyle/>
                    <a:p>
                      <a:r>
                        <a:rPr lang="en-US" dirty="0" smtClean="0">
                          <a:solidFill>
                            <a:srgbClr val="FF0000"/>
                          </a:solidFill>
                        </a:rPr>
                        <a:t>Crop protection</a:t>
                      </a:r>
                      <a:r>
                        <a:rPr lang="en-US" baseline="0" dirty="0" smtClean="0">
                          <a:solidFill>
                            <a:srgbClr val="FF0000"/>
                          </a:solidFill>
                        </a:rPr>
                        <a:t> </a:t>
                      </a:r>
                      <a:endParaRPr lang="en-US" dirty="0">
                        <a:solidFill>
                          <a:srgbClr val="FF0000"/>
                        </a:solidFill>
                      </a:endParaRPr>
                    </a:p>
                  </a:txBody>
                  <a:tcPr/>
                </a:tc>
                <a:tc>
                  <a:txBody>
                    <a:bodyPr/>
                    <a:lstStyle/>
                    <a:p>
                      <a:r>
                        <a:rPr lang="en-US" dirty="0" smtClean="0">
                          <a:solidFill>
                            <a:srgbClr val="FF0000"/>
                          </a:solidFill>
                        </a:rPr>
                        <a:t>       0</a:t>
                      </a:r>
                      <a:endParaRPr lang="en-US" dirty="0">
                        <a:solidFill>
                          <a:srgbClr val="FF0000"/>
                        </a:solidFill>
                      </a:endParaRPr>
                    </a:p>
                  </a:txBody>
                  <a:tcPr/>
                </a:tc>
                <a:tc>
                  <a:txBody>
                    <a:bodyPr/>
                    <a:lstStyle/>
                    <a:p>
                      <a:r>
                        <a:rPr lang="en-US" baseline="0" dirty="0" smtClean="0">
                          <a:solidFill>
                            <a:srgbClr val="FF0000"/>
                          </a:solidFill>
                        </a:rPr>
                        <a:t>   23</a:t>
                      </a:r>
                    </a:p>
                    <a:p>
                      <a:r>
                        <a:rPr lang="en-US" baseline="0" dirty="0" smtClean="0">
                          <a:solidFill>
                            <a:srgbClr val="FF0000"/>
                          </a:solidFill>
                        </a:rPr>
                        <a:t>   (19.2)</a:t>
                      </a:r>
                      <a:endParaRPr lang="en-US" dirty="0">
                        <a:solidFill>
                          <a:srgbClr val="FF0000"/>
                        </a:solidFill>
                      </a:endParaRPr>
                    </a:p>
                  </a:txBody>
                  <a:tcPr/>
                </a:tc>
                <a:tc>
                  <a:txBody>
                    <a:bodyPr/>
                    <a:lstStyle/>
                    <a:p>
                      <a:r>
                        <a:rPr lang="en-US" dirty="0" smtClean="0">
                          <a:solidFill>
                            <a:srgbClr val="FF0000"/>
                          </a:solidFill>
                        </a:rPr>
                        <a:t>   </a:t>
                      </a:r>
                      <a:r>
                        <a:rPr lang="en-US" baseline="0" dirty="0" smtClean="0">
                          <a:solidFill>
                            <a:srgbClr val="FF0000"/>
                          </a:solidFill>
                        </a:rPr>
                        <a:t> 97</a:t>
                      </a:r>
                      <a:endParaRPr lang="en-US" dirty="0" smtClean="0">
                        <a:solidFill>
                          <a:srgbClr val="FF0000"/>
                        </a:solidFill>
                      </a:endParaRPr>
                    </a:p>
                    <a:p>
                      <a:r>
                        <a:rPr lang="en-US" dirty="0" smtClean="0">
                          <a:solidFill>
                            <a:srgbClr val="FF0000"/>
                          </a:solidFill>
                        </a:rPr>
                        <a:t>   (80.8)</a:t>
                      </a:r>
                      <a:endParaRPr lang="en-US" dirty="0">
                        <a:solidFill>
                          <a:srgbClr val="FF0000"/>
                        </a:solidFill>
                      </a:endParaRPr>
                    </a:p>
                  </a:txBody>
                  <a:tcPr/>
                </a:tc>
              </a:tr>
              <a:tr h="370840">
                <a:tc>
                  <a:txBody>
                    <a:bodyPr/>
                    <a:lstStyle/>
                    <a:p>
                      <a:r>
                        <a:rPr lang="en-US" dirty="0" smtClean="0">
                          <a:solidFill>
                            <a:srgbClr val="0070C0"/>
                          </a:solidFill>
                        </a:rPr>
                        <a:t>5</a:t>
                      </a:r>
                      <a:endParaRPr lang="en-US" dirty="0">
                        <a:solidFill>
                          <a:srgbClr val="0070C0"/>
                        </a:solidFill>
                      </a:endParaRPr>
                    </a:p>
                  </a:txBody>
                  <a:tcPr/>
                </a:tc>
                <a:tc>
                  <a:txBody>
                    <a:bodyPr/>
                    <a:lstStyle/>
                    <a:p>
                      <a:r>
                        <a:rPr lang="en-US" dirty="0" smtClean="0">
                          <a:solidFill>
                            <a:srgbClr val="0070C0"/>
                          </a:solidFill>
                        </a:rPr>
                        <a:t>Post harvest management</a:t>
                      </a:r>
                      <a:endParaRPr lang="en-US" dirty="0">
                        <a:solidFill>
                          <a:srgbClr val="0070C0"/>
                        </a:solidFill>
                      </a:endParaRPr>
                    </a:p>
                  </a:txBody>
                  <a:tcPr/>
                </a:tc>
                <a:tc>
                  <a:txBody>
                    <a:bodyPr/>
                    <a:lstStyle/>
                    <a:p>
                      <a:r>
                        <a:rPr lang="en-US" dirty="0" smtClean="0">
                          <a:solidFill>
                            <a:srgbClr val="0070C0"/>
                          </a:solidFill>
                        </a:rPr>
                        <a:t>      14</a:t>
                      </a:r>
                    </a:p>
                    <a:p>
                      <a:r>
                        <a:rPr lang="en-US" dirty="0" smtClean="0">
                          <a:solidFill>
                            <a:srgbClr val="0070C0"/>
                          </a:solidFill>
                        </a:rPr>
                        <a:t>     (11.7)</a:t>
                      </a:r>
                      <a:endParaRPr lang="en-US" dirty="0">
                        <a:solidFill>
                          <a:srgbClr val="0070C0"/>
                        </a:solidFill>
                      </a:endParaRPr>
                    </a:p>
                  </a:txBody>
                  <a:tcPr/>
                </a:tc>
                <a:tc>
                  <a:txBody>
                    <a:bodyPr/>
                    <a:lstStyle/>
                    <a:p>
                      <a:r>
                        <a:rPr lang="en-US" dirty="0" smtClean="0">
                          <a:solidFill>
                            <a:srgbClr val="0070C0"/>
                          </a:solidFill>
                        </a:rPr>
                        <a:t>   88</a:t>
                      </a:r>
                    </a:p>
                    <a:p>
                      <a:r>
                        <a:rPr lang="en-US" dirty="0" smtClean="0">
                          <a:solidFill>
                            <a:srgbClr val="0070C0"/>
                          </a:solidFill>
                        </a:rPr>
                        <a:t>   (73.0)</a:t>
                      </a:r>
                      <a:endParaRPr lang="en-US" dirty="0">
                        <a:solidFill>
                          <a:srgbClr val="0070C0"/>
                        </a:solidFill>
                      </a:endParaRPr>
                    </a:p>
                  </a:txBody>
                  <a:tcPr/>
                </a:tc>
                <a:tc>
                  <a:txBody>
                    <a:bodyPr/>
                    <a:lstStyle/>
                    <a:p>
                      <a:r>
                        <a:rPr lang="en-US" dirty="0" smtClean="0">
                          <a:solidFill>
                            <a:srgbClr val="0070C0"/>
                          </a:solidFill>
                        </a:rPr>
                        <a:t>   18</a:t>
                      </a:r>
                    </a:p>
                    <a:p>
                      <a:r>
                        <a:rPr lang="en-US" dirty="0" smtClean="0">
                          <a:solidFill>
                            <a:srgbClr val="0070C0"/>
                          </a:solidFill>
                        </a:rPr>
                        <a:t>  (15.0)</a:t>
                      </a:r>
                      <a:endParaRPr lang="en-US" dirty="0">
                        <a:solidFill>
                          <a:srgbClr val="0070C0"/>
                        </a:solidFill>
                      </a:endParaRPr>
                    </a:p>
                  </a:txBody>
                  <a:tcPr/>
                </a:tc>
              </a:tr>
            </a:tbl>
          </a:graphicData>
        </a:graphic>
      </p:graphicFrame>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417638"/>
          </a:xfrm>
        </p:spPr>
        <p:style>
          <a:lnRef idx="1">
            <a:schemeClr val="accent3"/>
          </a:lnRef>
          <a:fillRef idx="3">
            <a:schemeClr val="accent3"/>
          </a:fillRef>
          <a:effectRef idx="2">
            <a:schemeClr val="accent3"/>
          </a:effectRef>
          <a:fontRef idx="minor">
            <a:schemeClr val="lt1"/>
          </a:fontRef>
        </p:style>
        <p:txBody>
          <a:bodyPr/>
          <a:lstStyle/>
          <a:p>
            <a:r>
              <a:rPr lang="en-US" dirty="0" smtClean="0"/>
              <a:t>CCKN-IA Project review</a:t>
            </a:r>
            <a:endParaRPr lang="en-US" dirty="0"/>
          </a:p>
        </p:txBody>
      </p:sp>
      <p:pic>
        <p:nvPicPr>
          <p:cNvPr id="1026" name="Picture 2" descr="C:\Users\Admin\Desktop\CCKN_IA-300x183.png"/>
          <p:cNvPicPr>
            <a:picLocks noGrp="1" noChangeAspect="1" noChangeArrowheads="1"/>
          </p:cNvPicPr>
          <p:nvPr>
            <p:ph idx="1"/>
          </p:nvPr>
        </p:nvPicPr>
        <p:blipFill>
          <a:blip r:embed="rId2"/>
          <a:srcRect/>
          <a:stretch>
            <a:fillRect/>
          </a:stretch>
        </p:blipFill>
        <p:spPr bwMode="auto">
          <a:xfrm>
            <a:off x="0" y="1371600"/>
            <a:ext cx="9144000" cy="5486400"/>
          </a:xfrm>
          <a:prstGeom prst="rect">
            <a:avLst/>
          </a:prstGeom>
          <a:noFill/>
        </p:spPr>
      </p:pic>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5"/>
          </a:lnRef>
          <a:fillRef idx="2">
            <a:schemeClr val="accent5"/>
          </a:fillRef>
          <a:effectRef idx="1">
            <a:schemeClr val="accent5"/>
          </a:effectRef>
          <a:fontRef idx="minor">
            <a:schemeClr val="dk1"/>
          </a:fontRef>
        </p:style>
        <p:txBody>
          <a:bodyPr>
            <a:normAutofit/>
          </a:bodyPr>
          <a:lstStyle/>
          <a:p>
            <a:r>
              <a:rPr lang="en-US" sz="3600" dirty="0" smtClean="0">
                <a:solidFill>
                  <a:srgbClr val="FF0000"/>
                </a:solidFill>
              </a:rPr>
              <a:t>CCKN-IA Project review</a:t>
            </a:r>
            <a:endParaRPr lang="en-US" sz="3600" dirty="0">
              <a:solidFill>
                <a:srgbClr val="FF0000"/>
              </a:solidFill>
            </a:endParaRPr>
          </a:p>
        </p:txBody>
      </p:sp>
      <p:sp>
        <p:nvSpPr>
          <p:cNvPr id="3" name="Content Placeholder 2"/>
          <p:cNvSpPr>
            <a:spLocks noGrp="1"/>
          </p:cNvSpPr>
          <p:nvPr>
            <p:ph idx="1"/>
          </p:nvPr>
        </p:nvSpPr>
        <p:spPr>
          <a:blipFill>
            <a:blip r:embed="rId2"/>
            <a:tile tx="0" ty="0" sx="100000" sy="100000" flip="none" algn="tl"/>
          </a:blipFill>
        </p:spPr>
        <p:txBody>
          <a:bodyPr>
            <a:normAutofit/>
          </a:bodyPr>
          <a:lstStyle/>
          <a:p>
            <a:pPr algn="just"/>
            <a:endParaRPr lang="en-US" sz="2400" dirty="0" smtClean="0"/>
          </a:p>
          <a:p>
            <a:pPr algn="just"/>
            <a:endParaRPr lang="en-US" sz="2400" dirty="0" smtClean="0"/>
          </a:p>
          <a:p>
            <a:pPr algn="just"/>
            <a:endParaRPr lang="en-US" sz="2400" dirty="0" smtClean="0"/>
          </a:p>
          <a:p>
            <a:pPr algn="just"/>
            <a:r>
              <a:rPr lang="en-US" sz="2400" dirty="0" smtClean="0"/>
              <a:t>This technology platform will be useful to mainstream CCA interventions, adaptation and mitigation </a:t>
            </a:r>
            <a:r>
              <a:rPr lang="en-US" sz="2400" dirty="0" smtClean="0"/>
              <a:t>strategies. This project covered </a:t>
            </a:r>
            <a:r>
              <a:rPr lang="en-US" sz="2400" dirty="0" smtClean="0"/>
              <a:t>about 278 villages across three states in India, 78 organizations attending in dissemination and 14,789 farmers registered with  having 15 thematic  domains (Anon., 2015).</a:t>
            </a: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fontScale="90000"/>
          </a:bodyPr>
          <a:lstStyle/>
          <a:p>
            <a:r>
              <a:rPr lang="en-US" dirty="0" smtClean="0"/>
              <a:t/>
            </a:r>
            <a:br>
              <a:rPr lang="en-US" dirty="0" smtClean="0"/>
            </a:br>
            <a:r>
              <a:rPr lang="en-US" dirty="0" smtClean="0"/>
              <a:t/>
            </a:r>
            <a:br>
              <a:rPr lang="en-US" dirty="0" smtClean="0"/>
            </a:br>
            <a:r>
              <a:rPr lang="en-US" sz="2000" dirty="0" smtClean="0"/>
              <a:t/>
            </a:r>
            <a:br>
              <a:rPr lang="en-US" sz="2000" dirty="0" smtClean="0"/>
            </a:br>
            <a:endParaRPr lang="en-US" sz="2000" dirty="0"/>
          </a:p>
        </p:txBody>
      </p:sp>
      <p:pic>
        <p:nvPicPr>
          <p:cNvPr id="1026" name="Picture 2"/>
          <p:cNvPicPr>
            <a:picLocks noGrp="1" noChangeAspect="1" noChangeArrowheads="1"/>
          </p:cNvPicPr>
          <p:nvPr>
            <p:ph idx="1"/>
          </p:nvPr>
        </p:nvPicPr>
        <p:blipFill>
          <a:blip r:embed="rId2"/>
          <a:srcRect/>
          <a:stretch>
            <a:fillRect/>
          </a:stretch>
        </p:blipFill>
        <p:spPr bwMode="auto">
          <a:xfrm>
            <a:off x="228600" y="228600"/>
            <a:ext cx="4038600" cy="6172200"/>
          </a:xfrm>
          <a:prstGeom prst="rect">
            <a:avLst/>
          </a:prstGeom>
          <a:ln>
            <a:headEnd/>
            <a:tailEnd/>
          </a:ln>
        </p:spPr>
        <p:style>
          <a:lnRef idx="3">
            <a:schemeClr val="lt1"/>
          </a:lnRef>
          <a:fillRef idx="1">
            <a:schemeClr val="accent3"/>
          </a:fillRef>
          <a:effectRef idx="1">
            <a:schemeClr val="accent3"/>
          </a:effectRef>
          <a:fontRef idx="minor">
            <a:schemeClr val="lt1"/>
          </a:fontRef>
        </p:style>
      </p:pic>
      <p:pic>
        <p:nvPicPr>
          <p:cNvPr id="1027" name="Picture 3"/>
          <p:cNvPicPr>
            <a:picLocks noChangeAspect="1" noChangeArrowheads="1"/>
          </p:cNvPicPr>
          <p:nvPr/>
        </p:nvPicPr>
        <p:blipFill>
          <a:blip r:embed="rId3"/>
          <a:srcRect/>
          <a:stretch>
            <a:fillRect/>
          </a:stretch>
        </p:blipFill>
        <p:spPr bwMode="auto">
          <a:xfrm>
            <a:off x="4419600" y="1066800"/>
            <a:ext cx="4724400" cy="5410200"/>
          </a:xfrm>
          <a:prstGeom prst="rect">
            <a:avLst/>
          </a:prstGeom>
          <a:noFill/>
          <a:ln w="9525">
            <a:noFill/>
            <a:miter lim="800000"/>
            <a:headEnd/>
            <a:tailEnd/>
          </a:ln>
          <a:effectLst/>
        </p:spPr>
      </p:pic>
      <p:sp>
        <p:nvSpPr>
          <p:cNvPr id="5" name="TextBox 4"/>
          <p:cNvSpPr txBox="1"/>
          <p:nvPr/>
        </p:nvSpPr>
        <p:spPr>
          <a:xfrm>
            <a:off x="609600" y="228600"/>
            <a:ext cx="8534400" cy="830997"/>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en-US" dirty="0" smtClean="0"/>
              <a:t>                                    </a:t>
            </a:r>
            <a:r>
              <a:rPr lang="en-US" sz="2400" dirty="0" smtClean="0"/>
              <a:t>Total registered   farmers on NICE</a:t>
            </a:r>
          </a:p>
          <a:p>
            <a:r>
              <a:rPr lang="en-US" sz="2400" dirty="0" smtClean="0"/>
              <a:t> </a:t>
            </a:r>
            <a:endParaRPr lang="en-US" sz="2400" dirty="0"/>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0"/>
            <a:ext cx="8229600" cy="914400"/>
          </a:xfrm>
        </p:spPr>
        <p:style>
          <a:lnRef idx="1">
            <a:schemeClr val="accent3"/>
          </a:lnRef>
          <a:fillRef idx="2">
            <a:schemeClr val="accent3"/>
          </a:fillRef>
          <a:effectRef idx="1">
            <a:schemeClr val="accent3"/>
          </a:effectRef>
          <a:fontRef idx="minor">
            <a:schemeClr val="dk1"/>
          </a:fontRef>
        </p:style>
        <p:txBody>
          <a:bodyPr>
            <a:normAutofit/>
          </a:bodyPr>
          <a:lstStyle/>
          <a:p>
            <a:r>
              <a:rPr lang="en-US" sz="3600" dirty="0" smtClean="0"/>
              <a:t> Content production</a:t>
            </a:r>
            <a:endParaRPr lang="en-US" sz="3600" dirty="0"/>
          </a:p>
        </p:txBody>
      </p:sp>
      <p:pic>
        <p:nvPicPr>
          <p:cNvPr id="2050" name="Picture 2"/>
          <p:cNvPicPr>
            <a:picLocks noGrp="1" noChangeAspect="1" noChangeArrowheads="1"/>
          </p:cNvPicPr>
          <p:nvPr>
            <p:ph idx="1"/>
          </p:nvPr>
        </p:nvPicPr>
        <p:blipFill>
          <a:blip r:embed="rId2"/>
          <a:srcRect/>
          <a:stretch>
            <a:fillRect/>
          </a:stretch>
        </p:blipFill>
        <p:spPr bwMode="auto">
          <a:xfrm>
            <a:off x="228600" y="685800"/>
            <a:ext cx="8305800" cy="6019799"/>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style>
          <a:lnRef idx="1">
            <a:schemeClr val="accent1"/>
          </a:lnRef>
          <a:fillRef idx="2">
            <a:schemeClr val="accent1"/>
          </a:fillRef>
          <a:effectRef idx="1">
            <a:schemeClr val="accent1"/>
          </a:effectRef>
          <a:fontRef idx="minor">
            <a:schemeClr val="dk1"/>
          </a:fontRef>
        </p:style>
        <p:txBody>
          <a:bodyPr/>
          <a:lstStyle/>
          <a:p>
            <a:r>
              <a:rPr lang="en-US" dirty="0" smtClean="0"/>
              <a:t>Conclusion</a:t>
            </a:r>
            <a:endParaRPr lang="en-US" dirty="0"/>
          </a:p>
        </p:txBody>
      </p:sp>
      <p:sp>
        <p:nvSpPr>
          <p:cNvPr id="3" name="Content Placeholder 2"/>
          <p:cNvSpPr>
            <a:spLocks noGrp="1"/>
          </p:cNvSpPr>
          <p:nvPr>
            <p:ph idx="1"/>
          </p:nvPr>
        </p:nvSpPr>
        <p:spPr/>
        <p:style>
          <a:lnRef idx="1">
            <a:schemeClr val="accent6"/>
          </a:lnRef>
          <a:fillRef idx="2">
            <a:schemeClr val="accent6"/>
          </a:fillRef>
          <a:effectRef idx="1">
            <a:schemeClr val="accent6"/>
          </a:effectRef>
          <a:fontRef idx="minor">
            <a:schemeClr val="dk1"/>
          </a:fontRef>
        </p:style>
        <p:txBody>
          <a:bodyPr>
            <a:normAutofit fontScale="92500" lnSpcReduction="10000"/>
          </a:bodyPr>
          <a:lstStyle/>
          <a:p>
            <a:pPr algn="just">
              <a:buFont typeface="Wingdings" pitchFamily="2" charset="2"/>
              <a:buChar char="Ø"/>
            </a:pPr>
            <a:r>
              <a:rPr lang="en-US" dirty="0" smtClean="0"/>
              <a:t>CCKN-IA believes that </a:t>
            </a:r>
            <a:r>
              <a:rPr lang="en-US" smtClean="0"/>
              <a:t>information </a:t>
            </a:r>
            <a:r>
              <a:rPr lang="en-US" smtClean="0"/>
              <a:t>is</a:t>
            </a:r>
            <a:r>
              <a:rPr lang="en-US" smtClean="0"/>
              <a:t> </a:t>
            </a:r>
            <a:r>
              <a:rPr lang="en-US" dirty="0" smtClean="0"/>
              <a:t>power. </a:t>
            </a:r>
          </a:p>
          <a:p>
            <a:pPr algn="just">
              <a:buFont typeface="Wingdings" pitchFamily="2" charset="2"/>
              <a:buChar char="Ø"/>
            </a:pPr>
            <a:r>
              <a:rPr lang="en-US" dirty="0" smtClean="0"/>
              <a:t>In order to adapt for climate change, CCKN-IA provides timely, relevant and hyper localized information to the farmers</a:t>
            </a:r>
            <a:r>
              <a:rPr lang="en-US" dirty="0" smtClean="0"/>
              <a:t>. </a:t>
            </a:r>
            <a:r>
              <a:rPr lang="en-US" dirty="0" smtClean="0"/>
              <a:t>It has shown to have important cross </a:t>
            </a:r>
            <a:r>
              <a:rPr lang="en-US" dirty="0" err="1" smtClean="0"/>
              <a:t>sectorial</a:t>
            </a:r>
            <a:r>
              <a:rPr lang="en-US" dirty="0" smtClean="0"/>
              <a:t> </a:t>
            </a:r>
            <a:r>
              <a:rPr lang="en-US" dirty="0" smtClean="0"/>
              <a:t>knowledge </a:t>
            </a:r>
            <a:r>
              <a:rPr lang="en-US" dirty="0" smtClean="0"/>
              <a:t>management  in the field of the climate change adaption  with high level ICT penetration  in rural areas and also it provides very unique solution for using technology to leverage of information for the benefits of farmers.</a:t>
            </a: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a:xfrm>
            <a:off x="7924800" y="6356350"/>
            <a:ext cx="762000" cy="365125"/>
          </a:xfrm>
        </p:spPr>
        <p:txBody>
          <a:bodyPr lIns="0" tIns="0" rIns="0" bIns="0" anchor="b"/>
          <a:lstStyle/>
          <a:p>
            <a:pPr>
              <a:defRPr/>
            </a:pPr>
            <a:fld id="{B1234297-35F9-4A0A-A6F3-8E93C8E12353}" type="slidenum">
              <a:rPr lang="en-US" sz="1200">
                <a:solidFill>
                  <a:schemeClr val="tx2">
                    <a:shade val="90000"/>
                  </a:schemeClr>
                </a:solidFill>
              </a:rPr>
              <a:pPr>
                <a:defRPr/>
              </a:pPr>
              <a:t>55</a:t>
            </a:fld>
            <a:endParaRPr lang="en-US" sz="1200">
              <a:solidFill>
                <a:schemeClr val="tx2">
                  <a:shade val="90000"/>
                </a:schemeClr>
              </a:solidFill>
            </a:endParaRPr>
          </a:p>
        </p:txBody>
      </p:sp>
      <p:sp>
        <p:nvSpPr>
          <p:cNvPr id="2" name="Title 1"/>
          <p:cNvSpPr>
            <a:spLocks noGrp="1"/>
          </p:cNvSpPr>
          <p:nvPr>
            <p:ph type="title" idx="4294967295"/>
          </p:nvPr>
        </p:nvSpPr>
        <p:spPr>
          <a:xfrm>
            <a:off x="0" y="304800"/>
            <a:ext cx="8686800" cy="609600"/>
          </a:xfrm>
        </p:spPr>
        <p:txBody>
          <a:bodyPr lIns="0" rIns="0" bIns="0" anchor="b">
            <a:normAutofit fontScale="90000"/>
          </a:bodyPr>
          <a:lstStyle/>
          <a:p>
            <a:pPr eaLnBrk="1" hangingPunct="1">
              <a:defRPr/>
            </a:pPr>
            <a:r>
              <a:rPr lang="en-US" b="1" smtClean="0">
                <a:solidFill>
                  <a:srgbClr val="FF0066"/>
                </a:solidFill>
                <a:latin typeface="Times New Roman" pitchFamily="18" charset="0"/>
              </a:rPr>
              <a:t>Thank</a:t>
            </a:r>
            <a:r>
              <a:rPr lang="en-US" sz="3900" b="1" smtClean="0">
                <a:solidFill>
                  <a:srgbClr val="FF0066"/>
                </a:solidFill>
                <a:latin typeface="Times New Roman" pitchFamily="18" charset="0"/>
              </a:rPr>
              <a:t> you</a:t>
            </a:r>
            <a:r>
              <a:rPr lang="en-US" sz="3100" b="1" smtClean="0">
                <a:solidFill>
                  <a:srgbClr val="FF66FF"/>
                </a:solidFill>
                <a:latin typeface="Times New Roman" pitchFamily="18" charset="0"/>
              </a:rPr>
              <a:t> </a:t>
            </a:r>
          </a:p>
        </p:txBody>
      </p:sp>
      <p:pic>
        <p:nvPicPr>
          <p:cNvPr id="69636" name="Picture 2" descr="C:\Documents and Settings\shewtha\My Documents\My Pictures\ICT home.jpg"/>
          <p:cNvPicPr>
            <a:picLocks noChangeAspect="1"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87045" name="Text Box 5"/>
          <p:cNvSpPr txBox="1">
            <a:spLocks noChangeArrowheads="1"/>
          </p:cNvSpPr>
          <p:nvPr/>
        </p:nvSpPr>
        <p:spPr bwMode="auto">
          <a:xfrm>
            <a:off x="2057400" y="2895600"/>
            <a:ext cx="4953000" cy="762000"/>
          </a:xfrm>
          <a:prstGeom prst="rect">
            <a:avLst/>
          </a:prstGeom>
          <a:solidFill>
            <a:srgbClr val="FF0066"/>
          </a:solidFill>
          <a:ln w="9525">
            <a:noFill/>
            <a:miter lim="800000"/>
            <a:headEnd/>
            <a:tailEnd/>
          </a:ln>
        </p:spPr>
        <p:txBody>
          <a:bodyPr>
            <a:spAutoFit/>
          </a:bodyPr>
          <a:lstStyle/>
          <a:p>
            <a:r>
              <a:rPr lang="en-US" sz="4400" b="1" u="none">
                <a:latin typeface="Lucida Calligraphy" pitchFamily="66" charset="0"/>
              </a:rPr>
              <a:t>Thank you</a:t>
            </a:r>
            <a:r>
              <a:rPr lang="en-US" sz="1800" u="none">
                <a:solidFill>
                  <a:srgbClr val="FF0066"/>
                </a:solidFill>
              </a:rPr>
              <a:t>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87045"/>
                                        </p:tgtEl>
                                        <p:attrNameLst>
                                          <p:attrName>style.visibility</p:attrName>
                                        </p:attrNameLst>
                                      </p:cBhvr>
                                      <p:to>
                                        <p:strVal val="visible"/>
                                      </p:to>
                                    </p:set>
                                    <p:animEffect transition="in" filter="diamond(in)">
                                      <p:cBhvr>
                                        <p:cTn id="7" dur="2000"/>
                                        <p:tgtEl>
                                          <p:spTgt spid="870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045"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3306</TotalTime>
  <Words>2374</Words>
  <Application>Microsoft Office PowerPoint</Application>
  <PresentationFormat>On-screen Show (4:3)</PresentationFormat>
  <Paragraphs>323</Paragraphs>
  <Slides>55</Slides>
  <Notes>5</Notes>
  <HiddenSlides>0</HiddenSlides>
  <MMClips>0</MMClips>
  <ScaleCrop>false</ScaleCrop>
  <HeadingPairs>
    <vt:vector size="4" baseType="variant">
      <vt:variant>
        <vt:lpstr>Theme</vt:lpstr>
      </vt:variant>
      <vt:variant>
        <vt:i4>1</vt:i4>
      </vt:variant>
      <vt:variant>
        <vt:lpstr>Slide Titles</vt:lpstr>
      </vt:variant>
      <vt:variant>
        <vt:i4>55</vt:i4>
      </vt:variant>
    </vt:vector>
  </HeadingPairs>
  <TitlesOfParts>
    <vt:vector size="56" baseType="lpstr">
      <vt:lpstr>Office Theme</vt:lpstr>
      <vt:lpstr>Slide 1</vt:lpstr>
      <vt:lpstr>Climate Change Knowledge Network in Indian Agriculture</vt:lpstr>
      <vt:lpstr>Flow of Seminar</vt:lpstr>
      <vt:lpstr>Introduction</vt:lpstr>
      <vt:lpstr>cont….</vt:lpstr>
      <vt:lpstr>Objectives of the Seminar </vt:lpstr>
      <vt:lpstr>Definition of knowledge network</vt:lpstr>
      <vt:lpstr>Introduction</vt:lpstr>
      <vt:lpstr>Cont…</vt:lpstr>
      <vt:lpstr>Project  location</vt:lpstr>
      <vt:lpstr>Major activities</vt:lpstr>
      <vt:lpstr>Cont…</vt:lpstr>
      <vt:lpstr>National level Partner and stakeholders</vt:lpstr>
      <vt:lpstr>State  level Partner and stakeholders</vt:lpstr>
      <vt:lpstr>District, Block and Village level </vt:lpstr>
      <vt:lpstr>INSTITUTIONAL SET UP OF CCKN-IA </vt:lpstr>
      <vt:lpstr>Consortium Approach</vt:lpstr>
      <vt:lpstr>Consortium Facilitation Agency</vt:lpstr>
      <vt:lpstr> parameters for  identification of  the Consortium Facilitation Agency (CFA) </vt:lpstr>
      <vt:lpstr>  Objective II . Work flow of CCKN-IA  </vt:lpstr>
      <vt:lpstr>Development of NICE frame work</vt:lpstr>
      <vt:lpstr>Cont…</vt:lpstr>
      <vt:lpstr>NICE Platform</vt:lpstr>
      <vt:lpstr>Slide 24</vt:lpstr>
      <vt:lpstr>Users</vt:lpstr>
      <vt:lpstr>weather</vt:lpstr>
      <vt:lpstr>Creating quality content</vt:lpstr>
      <vt:lpstr>Content structure</vt:lpstr>
      <vt:lpstr>Classification  of knowledge domains</vt:lpstr>
      <vt:lpstr>Content form</vt:lpstr>
      <vt:lpstr>Content creators</vt:lpstr>
      <vt:lpstr>Content review</vt:lpstr>
      <vt:lpstr>The quality of the content will be assured on following parameters:  </vt:lpstr>
      <vt:lpstr>Content management</vt:lpstr>
      <vt:lpstr>Expected role</vt:lpstr>
      <vt:lpstr>Cont..</vt:lpstr>
      <vt:lpstr>Translation </vt:lpstr>
      <vt:lpstr>Dissemination</vt:lpstr>
      <vt:lpstr>Extension services and Information dissemination through field agent</vt:lpstr>
      <vt:lpstr>Cont…</vt:lpstr>
      <vt:lpstr>Content displayed at village level</vt:lpstr>
      <vt:lpstr>MONITORING, EVALUATION AND LEARNING (MEL) </vt:lpstr>
      <vt:lpstr> Development  Crop Calendar  </vt:lpstr>
      <vt:lpstr>Publications </vt:lpstr>
      <vt:lpstr>CCKN-IA video production</vt:lpstr>
      <vt:lpstr>Trainings and capacity building</vt:lpstr>
      <vt:lpstr>III Objective : Review of research studies</vt:lpstr>
      <vt:lpstr>Knowledge network needs of the farmers about climate and weather in relation to crop management (N=120)</vt:lpstr>
      <vt:lpstr>Training needs of the farmers about climate and weather in relation to crop management (N=120)</vt:lpstr>
      <vt:lpstr>CCKN-IA Project review</vt:lpstr>
      <vt:lpstr>CCKN-IA Project review</vt:lpstr>
      <vt:lpstr>   </vt:lpstr>
      <vt:lpstr> Content production</vt:lpstr>
      <vt:lpstr>Conclusion</vt:lpstr>
      <vt:lpstr>Thank you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dc:title>
  <dc:creator>Admin</dc:creator>
  <cp:lastModifiedBy>Admin</cp:lastModifiedBy>
  <cp:revision>492</cp:revision>
  <dcterms:created xsi:type="dcterms:W3CDTF">2016-05-12T02:11:45Z</dcterms:created>
  <dcterms:modified xsi:type="dcterms:W3CDTF">2016-06-25T02:51:41Z</dcterms:modified>
</cp:coreProperties>
</file>