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92" r:id="rId1"/>
  </p:sldMasterIdLst>
  <p:notesMasterIdLst>
    <p:notesMasterId r:id="rId93"/>
  </p:notesMasterIdLst>
  <p:handoutMasterIdLst>
    <p:handoutMasterId r:id="rId94"/>
  </p:handoutMasterIdLst>
  <p:sldIdLst>
    <p:sldId id="256" r:id="rId2"/>
    <p:sldId id="257" r:id="rId3"/>
    <p:sldId id="340" r:id="rId4"/>
    <p:sldId id="341" r:id="rId5"/>
    <p:sldId id="319" r:id="rId6"/>
    <p:sldId id="337" r:id="rId7"/>
    <p:sldId id="331" r:id="rId8"/>
    <p:sldId id="458" r:id="rId9"/>
    <p:sldId id="460" r:id="rId10"/>
    <p:sldId id="461" r:id="rId11"/>
    <p:sldId id="462" r:id="rId12"/>
    <p:sldId id="463" r:id="rId13"/>
    <p:sldId id="464" r:id="rId14"/>
    <p:sldId id="465" r:id="rId15"/>
    <p:sldId id="505" r:id="rId16"/>
    <p:sldId id="506" r:id="rId17"/>
    <p:sldId id="467" r:id="rId18"/>
    <p:sldId id="468" r:id="rId19"/>
    <p:sldId id="470" r:id="rId20"/>
    <p:sldId id="469" r:id="rId21"/>
    <p:sldId id="475" r:id="rId22"/>
    <p:sldId id="515" r:id="rId23"/>
    <p:sldId id="556" r:id="rId24"/>
    <p:sldId id="509" r:id="rId25"/>
    <p:sldId id="510" r:id="rId26"/>
    <p:sldId id="560" r:id="rId27"/>
    <p:sldId id="561" r:id="rId28"/>
    <p:sldId id="511" r:id="rId29"/>
    <p:sldId id="557" r:id="rId30"/>
    <p:sldId id="336" r:id="rId31"/>
    <p:sldId id="514" r:id="rId32"/>
    <p:sldId id="516" r:id="rId33"/>
    <p:sldId id="477" r:id="rId34"/>
    <p:sldId id="478" r:id="rId35"/>
    <p:sldId id="520" r:id="rId36"/>
    <p:sldId id="472" r:id="rId37"/>
    <p:sldId id="558" r:id="rId38"/>
    <p:sldId id="555" r:id="rId39"/>
    <p:sldId id="553" r:id="rId40"/>
    <p:sldId id="290" r:id="rId41"/>
    <p:sldId id="347" r:id="rId42"/>
    <p:sldId id="346" r:id="rId43"/>
    <p:sldId id="348" r:id="rId44"/>
    <p:sldId id="349" r:id="rId45"/>
    <p:sldId id="344" r:id="rId46"/>
    <p:sldId id="501" r:id="rId47"/>
    <p:sldId id="345" r:id="rId48"/>
    <p:sldId id="503" r:id="rId49"/>
    <p:sldId id="358" r:id="rId50"/>
    <p:sldId id="359" r:id="rId51"/>
    <p:sldId id="360" r:id="rId52"/>
    <p:sldId id="534" r:id="rId53"/>
    <p:sldId id="479" r:id="rId54"/>
    <p:sldId id="480" r:id="rId55"/>
    <p:sldId id="481" r:id="rId56"/>
    <p:sldId id="521" r:id="rId57"/>
    <p:sldId id="385" r:id="rId58"/>
    <p:sldId id="386" r:id="rId59"/>
    <p:sldId id="387" r:id="rId60"/>
    <p:sldId id="389" r:id="rId61"/>
    <p:sldId id="390" r:id="rId62"/>
    <p:sldId id="392" r:id="rId63"/>
    <p:sldId id="398" r:id="rId64"/>
    <p:sldId id="399" r:id="rId65"/>
    <p:sldId id="400" r:id="rId66"/>
    <p:sldId id="401" r:id="rId67"/>
    <p:sldId id="326" r:id="rId68"/>
    <p:sldId id="483" r:id="rId69"/>
    <p:sldId id="434" r:id="rId70"/>
    <p:sldId id="435" r:id="rId71"/>
    <p:sldId id="485" r:id="rId72"/>
    <p:sldId id="486" r:id="rId73"/>
    <p:sldId id="546" r:id="rId74"/>
    <p:sldId id="547" r:id="rId75"/>
    <p:sldId id="548" r:id="rId76"/>
    <p:sldId id="549" r:id="rId77"/>
    <p:sldId id="550" r:id="rId78"/>
    <p:sldId id="415" r:id="rId79"/>
    <p:sldId id="492" r:id="rId80"/>
    <p:sldId id="493" r:id="rId81"/>
    <p:sldId id="494" r:id="rId82"/>
    <p:sldId id="495" r:id="rId83"/>
    <p:sldId id="496" r:id="rId84"/>
    <p:sldId id="497" r:id="rId85"/>
    <p:sldId id="498" r:id="rId86"/>
    <p:sldId id="500" r:id="rId87"/>
    <p:sldId id="559" r:id="rId88"/>
    <p:sldId id="562" r:id="rId89"/>
    <p:sldId id="439" r:id="rId90"/>
    <p:sldId id="440" r:id="rId91"/>
    <p:sldId id="446" r:id="rId9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5666"/>
    <a:srgbClr val="DEF5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94" autoAdjust="0"/>
    <p:restoredTop sz="94624" autoAdjust="0"/>
  </p:normalViewPr>
  <p:slideViewPr>
    <p:cSldViewPr>
      <p:cViewPr varScale="1">
        <p:scale>
          <a:sx n="70" d="100"/>
          <a:sy n="70" d="100"/>
        </p:scale>
        <p:origin x="1398" y="72"/>
      </p:cViewPr>
      <p:guideLst>
        <p:guide orient="horz" pos="2160"/>
        <p:guide pos="2880"/>
      </p:guideLst>
    </p:cSldViewPr>
  </p:slideViewPr>
  <p:outlineViewPr>
    <p:cViewPr>
      <p:scale>
        <a:sx n="33" d="100"/>
        <a:sy n="33" d="100"/>
      </p:scale>
      <p:origin x="48" y="8887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notesMaster" Target="notesMasters/notesMaster1.xml"/><Relationship Id="rId98"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7.jpeg"/><Relationship Id="rId1" Type="http://schemas.openxmlformats.org/officeDocument/2006/relationships/image" Target="../media/image9.jpeg"/><Relationship Id="rId4" Type="http://schemas.openxmlformats.org/officeDocument/2006/relationships/image" Target="../media/image11.jpeg"/></Relationships>
</file>

<file path=ppt/diagrams/_rels/data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2.jpeg"/><Relationship Id="rId1" Type="http://schemas.openxmlformats.org/officeDocument/2006/relationships/image" Target="../media/image6.jpeg"/></Relationships>
</file>

<file path=ppt/diagrams/_rels/data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image" Target="../media/image37.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7.jpeg"/><Relationship Id="rId1" Type="http://schemas.openxmlformats.org/officeDocument/2006/relationships/image" Target="../media/image9.jpeg"/><Relationship Id="rId4" Type="http://schemas.openxmlformats.org/officeDocument/2006/relationships/image" Target="../media/image11.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2.jpeg"/><Relationship Id="rId1" Type="http://schemas.openxmlformats.org/officeDocument/2006/relationships/image" Target="../media/image6.jpeg"/></Relationships>
</file>

<file path=ppt/diagrams/_rels/drawing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image" Target="../media/image37.jpe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AA39186-F246-4F2C-B0A7-59DC66B5454D}" type="doc">
      <dgm:prSet loTypeId="urn:microsoft.com/office/officeart/2005/8/layout/vList4#1" loCatId="list" qsTypeId="urn:microsoft.com/office/officeart/2005/8/quickstyle/simple1" qsCatId="simple" csTypeId="urn:microsoft.com/office/officeart/2005/8/colors/colorful5" csCatId="colorful" phldr="1"/>
      <dgm:spPr/>
      <dgm:t>
        <a:bodyPr/>
        <a:lstStyle/>
        <a:p>
          <a:endParaRPr lang="en-US"/>
        </a:p>
      </dgm:t>
    </dgm:pt>
    <dgm:pt modelId="{2644B6E4-07AC-43EA-9F84-94C6ABC87107}">
      <dgm:prSet phldrT="[Text]"/>
      <dgm:spPr/>
      <dgm:t>
        <a:bodyPr/>
        <a:lstStyle/>
        <a:p>
          <a:pPr algn="just"/>
          <a:r>
            <a:rPr lang="en-US" dirty="0" smtClean="0"/>
            <a:t>Women produce half of the world’s food and 60-80% in most developing countries</a:t>
          </a:r>
          <a:endParaRPr lang="en-US" dirty="0"/>
        </a:p>
      </dgm:t>
    </dgm:pt>
    <dgm:pt modelId="{C8890636-62CF-42AF-8833-9B3F4F3B1F9A}" type="parTrans" cxnId="{9398A7B7-B139-4623-A640-68BB43A59233}">
      <dgm:prSet/>
      <dgm:spPr/>
      <dgm:t>
        <a:bodyPr/>
        <a:lstStyle/>
        <a:p>
          <a:endParaRPr lang="en-US"/>
        </a:p>
      </dgm:t>
    </dgm:pt>
    <dgm:pt modelId="{BEA491F9-55B9-4AC9-BB73-A222D572A3E7}" type="sibTrans" cxnId="{9398A7B7-B139-4623-A640-68BB43A59233}">
      <dgm:prSet/>
      <dgm:spPr/>
      <dgm:t>
        <a:bodyPr/>
        <a:lstStyle/>
        <a:p>
          <a:endParaRPr lang="en-US"/>
        </a:p>
      </dgm:t>
    </dgm:pt>
    <dgm:pt modelId="{704348E5-D61E-4528-AB44-66CEA57D6203}">
      <dgm:prSet phldrT="[Text]"/>
      <dgm:spPr/>
      <dgm:t>
        <a:bodyPr/>
        <a:lstStyle/>
        <a:p>
          <a:r>
            <a:rPr lang="en-US" dirty="0" smtClean="0"/>
            <a:t>Women comprised 28% of the economically active population</a:t>
          </a:r>
          <a:endParaRPr lang="en-US" dirty="0"/>
        </a:p>
      </dgm:t>
    </dgm:pt>
    <dgm:pt modelId="{D273B02A-D3F1-4A9F-A0A1-610E0E686B29}" type="parTrans" cxnId="{ECDB437A-8921-41ED-B7E4-7F4EBFB6A71E}">
      <dgm:prSet/>
      <dgm:spPr/>
      <dgm:t>
        <a:bodyPr/>
        <a:lstStyle/>
        <a:p>
          <a:endParaRPr lang="en-US"/>
        </a:p>
      </dgm:t>
    </dgm:pt>
    <dgm:pt modelId="{88702820-F1C0-40E1-9BE0-5F4527FACA48}" type="sibTrans" cxnId="{ECDB437A-8921-41ED-B7E4-7F4EBFB6A71E}">
      <dgm:prSet/>
      <dgm:spPr/>
      <dgm:t>
        <a:bodyPr/>
        <a:lstStyle/>
        <a:p>
          <a:endParaRPr lang="en-US"/>
        </a:p>
      </dgm:t>
    </dgm:pt>
    <dgm:pt modelId="{992BF800-A7FB-4CA2-8B88-CBDA4125FC13}">
      <dgm:prSet phldrT="[Text]"/>
      <dgm:spPr/>
      <dgm:t>
        <a:bodyPr/>
        <a:lstStyle/>
        <a:p>
          <a:pPr rtl="0"/>
          <a:r>
            <a:rPr lang="en-US" dirty="0" smtClean="0"/>
            <a:t>Out of this, 63% in agriculture alone </a:t>
          </a:r>
          <a:endParaRPr lang="en-US" dirty="0"/>
        </a:p>
      </dgm:t>
    </dgm:pt>
    <dgm:pt modelId="{D1588C24-A37A-4680-A5E8-880E17F0C9D1}" type="parTrans" cxnId="{74F0A8DF-EA09-4FB6-8762-A4B9CF10D57D}">
      <dgm:prSet/>
      <dgm:spPr/>
      <dgm:t>
        <a:bodyPr/>
        <a:lstStyle/>
        <a:p>
          <a:endParaRPr lang="en-US"/>
        </a:p>
      </dgm:t>
    </dgm:pt>
    <dgm:pt modelId="{C3FA3886-080C-40C7-ABC0-88FC5444FE22}" type="sibTrans" cxnId="{74F0A8DF-EA09-4FB6-8762-A4B9CF10D57D}">
      <dgm:prSet/>
      <dgm:spPr/>
      <dgm:t>
        <a:bodyPr/>
        <a:lstStyle/>
        <a:p>
          <a:endParaRPr lang="en-US"/>
        </a:p>
      </dgm:t>
    </dgm:pt>
    <dgm:pt modelId="{831927B0-2728-4222-8053-D319342BA12C}">
      <dgm:prSet phldrT="[Text]"/>
      <dgm:spPr/>
      <dgm:t>
        <a:bodyPr/>
        <a:lstStyle/>
        <a:p>
          <a:pPr rtl="0"/>
          <a:r>
            <a:rPr lang="en-US" dirty="0" smtClean="0"/>
            <a:t>The contribution of women in farm production has been estimated at 55-66% of the total </a:t>
          </a:r>
          <a:r>
            <a:rPr lang="en-US" dirty="0" err="1" smtClean="0"/>
            <a:t>labour</a:t>
          </a:r>
          <a:endParaRPr lang="en-US" dirty="0"/>
        </a:p>
      </dgm:t>
    </dgm:pt>
    <dgm:pt modelId="{7DA58D13-FBB3-4FC2-B3A1-B6093DD55287}" type="parTrans" cxnId="{1A9A3D9F-AFCE-4F2A-B405-6BD73AE835C6}">
      <dgm:prSet/>
      <dgm:spPr/>
      <dgm:t>
        <a:bodyPr/>
        <a:lstStyle/>
        <a:p>
          <a:endParaRPr lang="en-US"/>
        </a:p>
      </dgm:t>
    </dgm:pt>
    <dgm:pt modelId="{21BFFD92-3E8F-4256-B72E-2CBBFAD313C0}" type="sibTrans" cxnId="{1A9A3D9F-AFCE-4F2A-B405-6BD73AE835C6}">
      <dgm:prSet/>
      <dgm:spPr/>
      <dgm:t>
        <a:bodyPr/>
        <a:lstStyle/>
        <a:p>
          <a:endParaRPr lang="en-US"/>
        </a:p>
      </dgm:t>
    </dgm:pt>
    <dgm:pt modelId="{180B9F1F-20CC-4DF1-B75D-B92A72329F06}" type="pres">
      <dgm:prSet presAssocID="{9AA39186-F246-4F2C-B0A7-59DC66B5454D}" presName="linear" presStyleCnt="0">
        <dgm:presLayoutVars>
          <dgm:dir/>
          <dgm:resizeHandles val="exact"/>
        </dgm:presLayoutVars>
      </dgm:prSet>
      <dgm:spPr/>
      <dgm:t>
        <a:bodyPr/>
        <a:lstStyle/>
        <a:p>
          <a:endParaRPr lang="en-US"/>
        </a:p>
      </dgm:t>
    </dgm:pt>
    <dgm:pt modelId="{FA725FB4-D4E9-4A02-B718-4C7C33ADD83B}" type="pres">
      <dgm:prSet presAssocID="{2644B6E4-07AC-43EA-9F84-94C6ABC87107}" presName="comp" presStyleCnt="0"/>
      <dgm:spPr/>
    </dgm:pt>
    <dgm:pt modelId="{0FC5D0C3-B9FB-40B0-8A61-EF9FCCEF8477}" type="pres">
      <dgm:prSet presAssocID="{2644B6E4-07AC-43EA-9F84-94C6ABC87107}" presName="box" presStyleLbl="node1" presStyleIdx="0" presStyleCnt="4"/>
      <dgm:spPr/>
      <dgm:t>
        <a:bodyPr/>
        <a:lstStyle/>
        <a:p>
          <a:endParaRPr lang="en-US"/>
        </a:p>
      </dgm:t>
    </dgm:pt>
    <dgm:pt modelId="{9E061CAA-4929-46E8-917E-3B71F717F6C6}" type="pres">
      <dgm:prSet presAssocID="{2644B6E4-07AC-43EA-9F84-94C6ABC87107}" presName="img" presStyleLbl="fgImgPlace1" presStyleIdx="0" presStyleCnt="4"/>
      <dgm:spPr>
        <a:blipFill rotWithShape="0">
          <a:blip xmlns:r="http://schemas.openxmlformats.org/officeDocument/2006/relationships" r:embed="rId1"/>
          <a:stretch>
            <a:fillRect/>
          </a:stretch>
        </a:blipFill>
      </dgm:spPr>
      <dgm:t>
        <a:bodyPr/>
        <a:lstStyle/>
        <a:p>
          <a:endParaRPr lang="en-US"/>
        </a:p>
      </dgm:t>
    </dgm:pt>
    <dgm:pt modelId="{0805D808-B8DE-49AB-826A-5CFC025D91B8}" type="pres">
      <dgm:prSet presAssocID="{2644B6E4-07AC-43EA-9F84-94C6ABC87107}" presName="text" presStyleLbl="node1" presStyleIdx="0" presStyleCnt="4">
        <dgm:presLayoutVars>
          <dgm:bulletEnabled val="1"/>
        </dgm:presLayoutVars>
      </dgm:prSet>
      <dgm:spPr/>
      <dgm:t>
        <a:bodyPr/>
        <a:lstStyle/>
        <a:p>
          <a:endParaRPr lang="en-US"/>
        </a:p>
      </dgm:t>
    </dgm:pt>
    <dgm:pt modelId="{3BE97905-8BA9-47EA-A9B9-B8E314B63736}" type="pres">
      <dgm:prSet presAssocID="{BEA491F9-55B9-4AC9-BB73-A222D572A3E7}" presName="spacer" presStyleCnt="0"/>
      <dgm:spPr/>
    </dgm:pt>
    <dgm:pt modelId="{E624EA20-6A26-44C9-BE1B-3FAB0A09A4B2}" type="pres">
      <dgm:prSet presAssocID="{704348E5-D61E-4528-AB44-66CEA57D6203}" presName="comp" presStyleCnt="0"/>
      <dgm:spPr/>
    </dgm:pt>
    <dgm:pt modelId="{6163653B-812D-4BB6-B57D-94304846686B}" type="pres">
      <dgm:prSet presAssocID="{704348E5-D61E-4528-AB44-66CEA57D6203}" presName="box" presStyleLbl="node1" presStyleIdx="1" presStyleCnt="4"/>
      <dgm:spPr/>
      <dgm:t>
        <a:bodyPr/>
        <a:lstStyle/>
        <a:p>
          <a:endParaRPr lang="en-US"/>
        </a:p>
      </dgm:t>
    </dgm:pt>
    <dgm:pt modelId="{015912D2-4B9F-4924-A076-556A4F9987FE}" type="pres">
      <dgm:prSet presAssocID="{704348E5-D61E-4528-AB44-66CEA57D6203}" presName="img" presStyleLbl="fgImgPlace1" presStyleIdx="1" presStyleCnt="4"/>
      <dgm:spPr>
        <a:blipFill rotWithShape="0">
          <a:blip xmlns:r="http://schemas.openxmlformats.org/officeDocument/2006/relationships" r:embed="rId2"/>
          <a:stretch>
            <a:fillRect/>
          </a:stretch>
        </a:blipFill>
      </dgm:spPr>
      <dgm:t>
        <a:bodyPr/>
        <a:lstStyle/>
        <a:p>
          <a:endParaRPr lang="en-US"/>
        </a:p>
      </dgm:t>
    </dgm:pt>
    <dgm:pt modelId="{3CC40B43-B3EB-49D0-A7D4-9CD16630D016}" type="pres">
      <dgm:prSet presAssocID="{704348E5-D61E-4528-AB44-66CEA57D6203}" presName="text" presStyleLbl="node1" presStyleIdx="1" presStyleCnt="4">
        <dgm:presLayoutVars>
          <dgm:bulletEnabled val="1"/>
        </dgm:presLayoutVars>
      </dgm:prSet>
      <dgm:spPr/>
      <dgm:t>
        <a:bodyPr/>
        <a:lstStyle/>
        <a:p>
          <a:endParaRPr lang="en-US"/>
        </a:p>
      </dgm:t>
    </dgm:pt>
    <dgm:pt modelId="{5242AB47-14B7-4503-9D4A-B189B8E19369}" type="pres">
      <dgm:prSet presAssocID="{88702820-F1C0-40E1-9BE0-5F4527FACA48}" presName="spacer" presStyleCnt="0"/>
      <dgm:spPr/>
    </dgm:pt>
    <dgm:pt modelId="{C28AFB62-6765-4ABC-8673-F5EA2BFC719F}" type="pres">
      <dgm:prSet presAssocID="{992BF800-A7FB-4CA2-8B88-CBDA4125FC13}" presName="comp" presStyleCnt="0"/>
      <dgm:spPr/>
    </dgm:pt>
    <dgm:pt modelId="{4822F913-B44D-417D-BB98-111277702094}" type="pres">
      <dgm:prSet presAssocID="{992BF800-A7FB-4CA2-8B88-CBDA4125FC13}" presName="box" presStyleLbl="node1" presStyleIdx="2" presStyleCnt="4"/>
      <dgm:spPr/>
      <dgm:t>
        <a:bodyPr/>
        <a:lstStyle/>
        <a:p>
          <a:endParaRPr lang="en-US"/>
        </a:p>
      </dgm:t>
    </dgm:pt>
    <dgm:pt modelId="{188E2ECB-DD3A-4E07-ACD4-DCFB9FB2B369}" type="pres">
      <dgm:prSet presAssocID="{992BF800-A7FB-4CA2-8B88-CBDA4125FC13}" presName="img" presStyleLbl="fgImgPlace1" presStyleIdx="2" presStyleCnt="4"/>
      <dgm:spPr>
        <a:blipFill rotWithShape="0">
          <a:blip xmlns:r="http://schemas.openxmlformats.org/officeDocument/2006/relationships" r:embed="rId3"/>
          <a:stretch>
            <a:fillRect/>
          </a:stretch>
        </a:blipFill>
      </dgm:spPr>
      <dgm:t>
        <a:bodyPr/>
        <a:lstStyle/>
        <a:p>
          <a:endParaRPr lang="en-US"/>
        </a:p>
      </dgm:t>
    </dgm:pt>
    <dgm:pt modelId="{0BEE2C76-D36D-4D81-9065-89F15F675E57}" type="pres">
      <dgm:prSet presAssocID="{992BF800-A7FB-4CA2-8B88-CBDA4125FC13}" presName="text" presStyleLbl="node1" presStyleIdx="2" presStyleCnt="4">
        <dgm:presLayoutVars>
          <dgm:bulletEnabled val="1"/>
        </dgm:presLayoutVars>
      </dgm:prSet>
      <dgm:spPr/>
      <dgm:t>
        <a:bodyPr/>
        <a:lstStyle/>
        <a:p>
          <a:endParaRPr lang="en-US"/>
        </a:p>
      </dgm:t>
    </dgm:pt>
    <dgm:pt modelId="{804653AE-8AB7-4F95-B40B-7CE9F929C539}" type="pres">
      <dgm:prSet presAssocID="{C3FA3886-080C-40C7-ABC0-88FC5444FE22}" presName="spacer" presStyleCnt="0"/>
      <dgm:spPr/>
    </dgm:pt>
    <dgm:pt modelId="{67916065-8888-4016-9CC5-A9D50FBBDFCB}" type="pres">
      <dgm:prSet presAssocID="{831927B0-2728-4222-8053-D319342BA12C}" presName="comp" presStyleCnt="0"/>
      <dgm:spPr/>
    </dgm:pt>
    <dgm:pt modelId="{4F0881CF-AB60-4B90-86A0-8159B69439B3}" type="pres">
      <dgm:prSet presAssocID="{831927B0-2728-4222-8053-D319342BA12C}" presName="box" presStyleLbl="node1" presStyleIdx="3" presStyleCnt="4"/>
      <dgm:spPr/>
      <dgm:t>
        <a:bodyPr/>
        <a:lstStyle/>
        <a:p>
          <a:endParaRPr lang="en-US"/>
        </a:p>
      </dgm:t>
    </dgm:pt>
    <dgm:pt modelId="{3914F6D0-4EE7-40D8-85D3-8FFCC6F10293}" type="pres">
      <dgm:prSet presAssocID="{831927B0-2728-4222-8053-D319342BA12C}" presName="img" presStyleLbl="fgImgPlace1" presStyleIdx="3" presStyleCnt="4"/>
      <dgm:spPr>
        <a:blipFill rotWithShape="0">
          <a:blip xmlns:r="http://schemas.openxmlformats.org/officeDocument/2006/relationships" r:embed="rId4"/>
          <a:stretch>
            <a:fillRect/>
          </a:stretch>
        </a:blipFill>
      </dgm:spPr>
      <dgm:t>
        <a:bodyPr/>
        <a:lstStyle/>
        <a:p>
          <a:endParaRPr lang="en-US"/>
        </a:p>
      </dgm:t>
    </dgm:pt>
    <dgm:pt modelId="{8E000CD1-5D2D-442B-92CA-8C0DBB02465E}" type="pres">
      <dgm:prSet presAssocID="{831927B0-2728-4222-8053-D319342BA12C}" presName="text" presStyleLbl="node1" presStyleIdx="3" presStyleCnt="4">
        <dgm:presLayoutVars>
          <dgm:bulletEnabled val="1"/>
        </dgm:presLayoutVars>
      </dgm:prSet>
      <dgm:spPr/>
      <dgm:t>
        <a:bodyPr/>
        <a:lstStyle/>
        <a:p>
          <a:endParaRPr lang="en-US"/>
        </a:p>
      </dgm:t>
    </dgm:pt>
  </dgm:ptLst>
  <dgm:cxnLst>
    <dgm:cxn modelId="{74F0A8DF-EA09-4FB6-8762-A4B9CF10D57D}" srcId="{9AA39186-F246-4F2C-B0A7-59DC66B5454D}" destId="{992BF800-A7FB-4CA2-8B88-CBDA4125FC13}" srcOrd="2" destOrd="0" parTransId="{D1588C24-A37A-4680-A5E8-880E17F0C9D1}" sibTransId="{C3FA3886-080C-40C7-ABC0-88FC5444FE22}"/>
    <dgm:cxn modelId="{ECDB437A-8921-41ED-B7E4-7F4EBFB6A71E}" srcId="{9AA39186-F246-4F2C-B0A7-59DC66B5454D}" destId="{704348E5-D61E-4528-AB44-66CEA57D6203}" srcOrd="1" destOrd="0" parTransId="{D273B02A-D3F1-4A9F-A0A1-610E0E686B29}" sibTransId="{88702820-F1C0-40E1-9BE0-5F4527FACA48}"/>
    <dgm:cxn modelId="{297268B1-8082-44F6-AB88-525CF976BAAB}" type="presOf" srcId="{704348E5-D61E-4528-AB44-66CEA57D6203}" destId="{6163653B-812D-4BB6-B57D-94304846686B}" srcOrd="0" destOrd="0" presId="urn:microsoft.com/office/officeart/2005/8/layout/vList4#1"/>
    <dgm:cxn modelId="{9398A7B7-B139-4623-A640-68BB43A59233}" srcId="{9AA39186-F246-4F2C-B0A7-59DC66B5454D}" destId="{2644B6E4-07AC-43EA-9F84-94C6ABC87107}" srcOrd="0" destOrd="0" parTransId="{C8890636-62CF-42AF-8833-9B3F4F3B1F9A}" sibTransId="{BEA491F9-55B9-4AC9-BB73-A222D572A3E7}"/>
    <dgm:cxn modelId="{F5DB464C-8CFF-49A4-B2AB-3F6C4B56E606}" type="presOf" srcId="{992BF800-A7FB-4CA2-8B88-CBDA4125FC13}" destId="{4822F913-B44D-417D-BB98-111277702094}" srcOrd="0" destOrd="0" presId="urn:microsoft.com/office/officeart/2005/8/layout/vList4#1"/>
    <dgm:cxn modelId="{1A9A3D9F-AFCE-4F2A-B405-6BD73AE835C6}" srcId="{9AA39186-F246-4F2C-B0A7-59DC66B5454D}" destId="{831927B0-2728-4222-8053-D319342BA12C}" srcOrd="3" destOrd="0" parTransId="{7DA58D13-FBB3-4FC2-B3A1-B6093DD55287}" sibTransId="{21BFFD92-3E8F-4256-B72E-2CBBFAD313C0}"/>
    <dgm:cxn modelId="{BCED92DB-1571-4642-AF78-D305975AB8CB}" type="presOf" srcId="{2644B6E4-07AC-43EA-9F84-94C6ABC87107}" destId="{0FC5D0C3-B9FB-40B0-8A61-EF9FCCEF8477}" srcOrd="0" destOrd="0" presId="urn:microsoft.com/office/officeart/2005/8/layout/vList4#1"/>
    <dgm:cxn modelId="{C0CE9250-E220-4AD4-BEE2-D770ED99164B}" type="presOf" srcId="{831927B0-2728-4222-8053-D319342BA12C}" destId="{4F0881CF-AB60-4B90-86A0-8159B69439B3}" srcOrd="0" destOrd="0" presId="urn:microsoft.com/office/officeart/2005/8/layout/vList4#1"/>
    <dgm:cxn modelId="{B87981ED-0CD5-4B58-80E0-A357588CD739}" type="presOf" srcId="{9AA39186-F246-4F2C-B0A7-59DC66B5454D}" destId="{180B9F1F-20CC-4DF1-B75D-B92A72329F06}" srcOrd="0" destOrd="0" presId="urn:microsoft.com/office/officeart/2005/8/layout/vList4#1"/>
    <dgm:cxn modelId="{0C530691-7B71-4F1C-BBBA-2D4301BC4217}" type="presOf" srcId="{704348E5-D61E-4528-AB44-66CEA57D6203}" destId="{3CC40B43-B3EB-49D0-A7D4-9CD16630D016}" srcOrd="1" destOrd="0" presId="urn:microsoft.com/office/officeart/2005/8/layout/vList4#1"/>
    <dgm:cxn modelId="{4C9DCBA1-9291-432E-B56D-845E9485DBA8}" type="presOf" srcId="{2644B6E4-07AC-43EA-9F84-94C6ABC87107}" destId="{0805D808-B8DE-49AB-826A-5CFC025D91B8}" srcOrd="1" destOrd="0" presId="urn:microsoft.com/office/officeart/2005/8/layout/vList4#1"/>
    <dgm:cxn modelId="{632D5078-CA00-496D-92F9-232F1C44D4F8}" type="presOf" srcId="{992BF800-A7FB-4CA2-8B88-CBDA4125FC13}" destId="{0BEE2C76-D36D-4D81-9065-89F15F675E57}" srcOrd="1" destOrd="0" presId="urn:microsoft.com/office/officeart/2005/8/layout/vList4#1"/>
    <dgm:cxn modelId="{4ADFF6EA-5BFC-483E-9A7B-9FCCF37C0449}" type="presOf" srcId="{831927B0-2728-4222-8053-D319342BA12C}" destId="{8E000CD1-5D2D-442B-92CA-8C0DBB02465E}" srcOrd="1" destOrd="0" presId="urn:microsoft.com/office/officeart/2005/8/layout/vList4#1"/>
    <dgm:cxn modelId="{5B71D8AA-8A38-4330-B356-454C7A6DAB5A}" type="presParOf" srcId="{180B9F1F-20CC-4DF1-B75D-B92A72329F06}" destId="{FA725FB4-D4E9-4A02-B718-4C7C33ADD83B}" srcOrd="0" destOrd="0" presId="urn:microsoft.com/office/officeart/2005/8/layout/vList4#1"/>
    <dgm:cxn modelId="{93617457-002D-4EFE-90EB-FFA4014F4815}" type="presParOf" srcId="{FA725FB4-D4E9-4A02-B718-4C7C33ADD83B}" destId="{0FC5D0C3-B9FB-40B0-8A61-EF9FCCEF8477}" srcOrd="0" destOrd="0" presId="urn:microsoft.com/office/officeart/2005/8/layout/vList4#1"/>
    <dgm:cxn modelId="{3B4F7BCC-B6B4-415A-9603-BFAC4C753750}" type="presParOf" srcId="{FA725FB4-D4E9-4A02-B718-4C7C33ADD83B}" destId="{9E061CAA-4929-46E8-917E-3B71F717F6C6}" srcOrd="1" destOrd="0" presId="urn:microsoft.com/office/officeart/2005/8/layout/vList4#1"/>
    <dgm:cxn modelId="{5A3B8384-2363-49D0-8D2B-1724972E9A0E}" type="presParOf" srcId="{FA725FB4-D4E9-4A02-B718-4C7C33ADD83B}" destId="{0805D808-B8DE-49AB-826A-5CFC025D91B8}" srcOrd="2" destOrd="0" presId="urn:microsoft.com/office/officeart/2005/8/layout/vList4#1"/>
    <dgm:cxn modelId="{1EA01BF0-AD15-4F21-B8F0-069C6E5F6621}" type="presParOf" srcId="{180B9F1F-20CC-4DF1-B75D-B92A72329F06}" destId="{3BE97905-8BA9-47EA-A9B9-B8E314B63736}" srcOrd="1" destOrd="0" presId="urn:microsoft.com/office/officeart/2005/8/layout/vList4#1"/>
    <dgm:cxn modelId="{E284A93C-63B1-43EE-B2B4-825046B30142}" type="presParOf" srcId="{180B9F1F-20CC-4DF1-B75D-B92A72329F06}" destId="{E624EA20-6A26-44C9-BE1B-3FAB0A09A4B2}" srcOrd="2" destOrd="0" presId="urn:microsoft.com/office/officeart/2005/8/layout/vList4#1"/>
    <dgm:cxn modelId="{02FEEAFD-2719-40B8-B1C3-42A448C90C11}" type="presParOf" srcId="{E624EA20-6A26-44C9-BE1B-3FAB0A09A4B2}" destId="{6163653B-812D-4BB6-B57D-94304846686B}" srcOrd="0" destOrd="0" presId="urn:microsoft.com/office/officeart/2005/8/layout/vList4#1"/>
    <dgm:cxn modelId="{5112214B-00E3-4ABE-95B0-5F21E08440EA}" type="presParOf" srcId="{E624EA20-6A26-44C9-BE1B-3FAB0A09A4B2}" destId="{015912D2-4B9F-4924-A076-556A4F9987FE}" srcOrd="1" destOrd="0" presId="urn:microsoft.com/office/officeart/2005/8/layout/vList4#1"/>
    <dgm:cxn modelId="{1B78C5E7-DF26-4118-821E-5BE40A1ED8D0}" type="presParOf" srcId="{E624EA20-6A26-44C9-BE1B-3FAB0A09A4B2}" destId="{3CC40B43-B3EB-49D0-A7D4-9CD16630D016}" srcOrd="2" destOrd="0" presId="urn:microsoft.com/office/officeart/2005/8/layout/vList4#1"/>
    <dgm:cxn modelId="{4E513270-552E-4A07-ACA3-C243A7C85741}" type="presParOf" srcId="{180B9F1F-20CC-4DF1-B75D-B92A72329F06}" destId="{5242AB47-14B7-4503-9D4A-B189B8E19369}" srcOrd="3" destOrd="0" presId="urn:microsoft.com/office/officeart/2005/8/layout/vList4#1"/>
    <dgm:cxn modelId="{3BCDBE61-65D4-457E-AEF3-C6A89573063B}" type="presParOf" srcId="{180B9F1F-20CC-4DF1-B75D-B92A72329F06}" destId="{C28AFB62-6765-4ABC-8673-F5EA2BFC719F}" srcOrd="4" destOrd="0" presId="urn:microsoft.com/office/officeart/2005/8/layout/vList4#1"/>
    <dgm:cxn modelId="{0F85708A-4299-49A4-85E2-3594DAE2208D}" type="presParOf" srcId="{C28AFB62-6765-4ABC-8673-F5EA2BFC719F}" destId="{4822F913-B44D-417D-BB98-111277702094}" srcOrd="0" destOrd="0" presId="urn:microsoft.com/office/officeart/2005/8/layout/vList4#1"/>
    <dgm:cxn modelId="{1627EB79-ADC3-46FF-8D25-B19A7D382A13}" type="presParOf" srcId="{C28AFB62-6765-4ABC-8673-F5EA2BFC719F}" destId="{188E2ECB-DD3A-4E07-ACD4-DCFB9FB2B369}" srcOrd="1" destOrd="0" presId="urn:microsoft.com/office/officeart/2005/8/layout/vList4#1"/>
    <dgm:cxn modelId="{C7530998-565C-4EF0-8CF2-AE5B009FC289}" type="presParOf" srcId="{C28AFB62-6765-4ABC-8673-F5EA2BFC719F}" destId="{0BEE2C76-D36D-4D81-9065-89F15F675E57}" srcOrd="2" destOrd="0" presId="urn:microsoft.com/office/officeart/2005/8/layout/vList4#1"/>
    <dgm:cxn modelId="{3B8AB48C-8E4E-4411-B99A-A65AEAC371BF}" type="presParOf" srcId="{180B9F1F-20CC-4DF1-B75D-B92A72329F06}" destId="{804653AE-8AB7-4F95-B40B-7CE9F929C539}" srcOrd="5" destOrd="0" presId="urn:microsoft.com/office/officeart/2005/8/layout/vList4#1"/>
    <dgm:cxn modelId="{7748D3C9-FA9F-44A5-85BF-0F54EE2B2500}" type="presParOf" srcId="{180B9F1F-20CC-4DF1-B75D-B92A72329F06}" destId="{67916065-8888-4016-9CC5-A9D50FBBDFCB}" srcOrd="6" destOrd="0" presId="urn:microsoft.com/office/officeart/2005/8/layout/vList4#1"/>
    <dgm:cxn modelId="{5C372669-5804-466D-86E7-E7802F4C2272}" type="presParOf" srcId="{67916065-8888-4016-9CC5-A9D50FBBDFCB}" destId="{4F0881CF-AB60-4B90-86A0-8159B69439B3}" srcOrd="0" destOrd="0" presId="urn:microsoft.com/office/officeart/2005/8/layout/vList4#1"/>
    <dgm:cxn modelId="{6608C5A1-7697-4B9F-BD8F-4DF523C0F8D6}" type="presParOf" srcId="{67916065-8888-4016-9CC5-A9D50FBBDFCB}" destId="{3914F6D0-4EE7-40D8-85D3-8FFCC6F10293}" srcOrd="1" destOrd="0" presId="urn:microsoft.com/office/officeart/2005/8/layout/vList4#1"/>
    <dgm:cxn modelId="{42ED4EBE-21BF-4E75-961C-BFDCC1F8C229}" type="presParOf" srcId="{67916065-8888-4016-9CC5-A9D50FBBDFCB}" destId="{8E000CD1-5D2D-442B-92CA-8C0DBB02465E}" srcOrd="2" destOrd="0" presId="urn:microsoft.com/office/officeart/2005/8/layout/vList4#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02E63B3-EF8E-4104-B154-01A44D8E0184}" type="doc">
      <dgm:prSet loTypeId="urn:microsoft.com/office/officeart/2005/8/layout/vList3#2" loCatId="list" qsTypeId="urn:microsoft.com/office/officeart/2005/8/quickstyle/3d3" qsCatId="3D" csTypeId="urn:microsoft.com/office/officeart/2005/8/colors/colorful4" csCatId="colorful" phldr="1"/>
      <dgm:spPr/>
    </dgm:pt>
    <dgm:pt modelId="{861901A0-BD8C-4130-8B20-698989254E91}">
      <dgm:prSet phldrT="[Text]" custT="1"/>
      <dgm:spPr/>
      <dgm:t>
        <a:bodyPr/>
        <a:lstStyle/>
        <a:p>
          <a:pPr algn="just"/>
          <a:r>
            <a:rPr kumimoji="0" lang="en-US" sz="2400" b="1" i="0" u="none" strike="noStrike" cap="none" normalizeH="0" baseline="0" dirty="0" smtClean="0">
              <a:ln/>
              <a:effectLst/>
              <a:latin typeface="Kruti Dev 016" pitchFamily="2" charset="0"/>
              <a:ea typeface="Times New Roman" pitchFamily="18" charset="0"/>
              <a:cs typeface="Times New Roman" pitchFamily="18" charset="0"/>
            </a:rPr>
            <a:t>Even if women enjoy ownership rights, they do not exercise control over resources </a:t>
          </a:r>
          <a:endParaRPr lang="en-US" sz="2400" b="1" dirty="0"/>
        </a:p>
      </dgm:t>
    </dgm:pt>
    <dgm:pt modelId="{34D4052E-EF34-4BEE-9C67-6E65987A357A}" type="parTrans" cxnId="{EB24CB55-E41F-4CFA-A192-94130AFB4044}">
      <dgm:prSet/>
      <dgm:spPr/>
      <dgm:t>
        <a:bodyPr/>
        <a:lstStyle/>
        <a:p>
          <a:endParaRPr lang="en-US"/>
        </a:p>
      </dgm:t>
    </dgm:pt>
    <dgm:pt modelId="{8EE4AC2B-D298-4763-A5D6-6DED325B4589}" type="sibTrans" cxnId="{EB24CB55-E41F-4CFA-A192-94130AFB4044}">
      <dgm:prSet/>
      <dgm:spPr/>
      <dgm:t>
        <a:bodyPr/>
        <a:lstStyle/>
        <a:p>
          <a:endParaRPr lang="en-US"/>
        </a:p>
      </dgm:t>
    </dgm:pt>
    <dgm:pt modelId="{0A4D7845-2DDC-4111-8B45-C6EF86CA92C2}">
      <dgm:prSet phldrT="[Text]" custT="1"/>
      <dgm:spPr/>
      <dgm:t>
        <a:bodyPr/>
        <a:lstStyle/>
        <a:p>
          <a:pPr algn="just" rtl="0"/>
          <a:r>
            <a:rPr lang="en-US" sz="2000" b="1" dirty="0" smtClean="0">
              <a:solidFill>
                <a:schemeClr val="tx1"/>
              </a:solidFill>
            </a:rPr>
            <a:t>Women are principal food providers but remain invisible partners in development</a:t>
          </a:r>
          <a:endParaRPr lang="en-US" sz="2000" b="1" dirty="0">
            <a:solidFill>
              <a:schemeClr val="tx1"/>
            </a:solidFill>
          </a:endParaRPr>
        </a:p>
      </dgm:t>
    </dgm:pt>
    <dgm:pt modelId="{627A8995-5072-4DDE-AE10-59F6BB0FE978}" type="parTrans" cxnId="{EE331EDA-73F3-414E-83CC-09C0A1AF10A7}">
      <dgm:prSet/>
      <dgm:spPr/>
      <dgm:t>
        <a:bodyPr/>
        <a:lstStyle/>
        <a:p>
          <a:endParaRPr lang="en-US"/>
        </a:p>
      </dgm:t>
    </dgm:pt>
    <dgm:pt modelId="{17C40A11-41BD-4656-A9AE-D88ABBFF7FB8}" type="sibTrans" cxnId="{EE331EDA-73F3-414E-83CC-09C0A1AF10A7}">
      <dgm:prSet/>
      <dgm:spPr/>
      <dgm:t>
        <a:bodyPr/>
        <a:lstStyle/>
        <a:p>
          <a:endParaRPr lang="en-US"/>
        </a:p>
      </dgm:t>
    </dgm:pt>
    <dgm:pt modelId="{974C7FA1-DCF0-4C28-A8A9-D66F73416E30}">
      <dgm:prSet phldrT="[Text]" custT="1"/>
      <dgm:spPr/>
      <dgm:t>
        <a:bodyPr/>
        <a:lstStyle/>
        <a:p>
          <a:pPr algn="just"/>
          <a:r>
            <a:rPr kumimoji="0" lang="en-US" sz="2400" b="1" i="0" u="none" strike="noStrike" cap="none" normalizeH="0" baseline="0" dirty="0" smtClean="0">
              <a:ln/>
              <a:effectLst/>
              <a:latin typeface="Kruti Dev 016" pitchFamily="2" charset="0"/>
              <a:ea typeface="Times New Roman" pitchFamily="18" charset="0"/>
              <a:cs typeface="Times New Roman" pitchFamily="18" charset="0"/>
            </a:rPr>
            <a:t>Women account for just 9.21% of the total 119 lakh farm land owners in our country which depicts that less than 10% of women are owning land in our country</a:t>
          </a:r>
          <a:endParaRPr lang="en-US" sz="2400" b="1" dirty="0"/>
        </a:p>
      </dgm:t>
    </dgm:pt>
    <dgm:pt modelId="{BB375271-F8DC-49A2-AB85-F632E371E371}" type="sibTrans" cxnId="{D9943C8E-39D5-42BE-B022-37C730C90616}">
      <dgm:prSet/>
      <dgm:spPr/>
      <dgm:t>
        <a:bodyPr/>
        <a:lstStyle/>
        <a:p>
          <a:endParaRPr lang="en-US"/>
        </a:p>
      </dgm:t>
    </dgm:pt>
    <dgm:pt modelId="{73D4C049-ED52-4DD2-960F-E4CBBB5A6539}" type="parTrans" cxnId="{D9943C8E-39D5-42BE-B022-37C730C90616}">
      <dgm:prSet/>
      <dgm:spPr/>
      <dgm:t>
        <a:bodyPr/>
        <a:lstStyle/>
        <a:p>
          <a:endParaRPr lang="en-US"/>
        </a:p>
      </dgm:t>
    </dgm:pt>
    <dgm:pt modelId="{B48CC31C-5A8B-45A0-A66C-217FC8B5E4A9}" type="pres">
      <dgm:prSet presAssocID="{102E63B3-EF8E-4104-B154-01A44D8E0184}" presName="linearFlow" presStyleCnt="0">
        <dgm:presLayoutVars>
          <dgm:dir/>
          <dgm:resizeHandles val="exact"/>
        </dgm:presLayoutVars>
      </dgm:prSet>
      <dgm:spPr/>
    </dgm:pt>
    <dgm:pt modelId="{5BC3EE1D-D53B-444D-AB86-EA0A90918816}" type="pres">
      <dgm:prSet presAssocID="{974C7FA1-DCF0-4C28-A8A9-D66F73416E30}" presName="composite" presStyleCnt="0"/>
      <dgm:spPr/>
    </dgm:pt>
    <dgm:pt modelId="{56C82024-EFCD-49F4-AF12-5933D2406C01}" type="pres">
      <dgm:prSet presAssocID="{974C7FA1-DCF0-4C28-A8A9-D66F73416E30}" presName="imgShp" presStyleLbl="fgImgPlace1" presStyleIdx="0" presStyleCnt="3"/>
      <dgm:spPr>
        <a:blipFill rotWithShape="0">
          <a:blip xmlns:r="http://schemas.openxmlformats.org/officeDocument/2006/relationships" r:embed="rId1"/>
          <a:stretch>
            <a:fillRect/>
          </a:stretch>
        </a:blipFill>
      </dgm:spPr>
    </dgm:pt>
    <dgm:pt modelId="{43C6E110-DCD8-447E-A3F1-96943BA78A48}" type="pres">
      <dgm:prSet presAssocID="{974C7FA1-DCF0-4C28-A8A9-D66F73416E30}" presName="txShp" presStyleLbl="node1" presStyleIdx="0" presStyleCnt="3" custScaleY="231911">
        <dgm:presLayoutVars>
          <dgm:bulletEnabled val="1"/>
        </dgm:presLayoutVars>
      </dgm:prSet>
      <dgm:spPr/>
      <dgm:t>
        <a:bodyPr/>
        <a:lstStyle/>
        <a:p>
          <a:endParaRPr lang="en-US"/>
        </a:p>
      </dgm:t>
    </dgm:pt>
    <dgm:pt modelId="{C5B64878-74C4-4D8F-B564-440BCD56D45C}" type="pres">
      <dgm:prSet presAssocID="{BB375271-F8DC-49A2-AB85-F632E371E371}" presName="spacing" presStyleCnt="0"/>
      <dgm:spPr/>
    </dgm:pt>
    <dgm:pt modelId="{9651DDEE-2A26-4931-88FA-D97BA20E0F5D}" type="pres">
      <dgm:prSet presAssocID="{861901A0-BD8C-4130-8B20-698989254E91}" presName="composite" presStyleCnt="0"/>
      <dgm:spPr/>
    </dgm:pt>
    <dgm:pt modelId="{6811F75F-E17B-4BC1-8463-BC6E2F3B02DA}" type="pres">
      <dgm:prSet presAssocID="{861901A0-BD8C-4130-8B20-698989254E91}" presName="imgShp" presStyleLbl="fgImgPlace1" presStyleIdx="1" presStyleCnt="3" custFlipHor="1"/>
      <dgm:spPr>
        <a:blipFill rotWithShape="0">
          <a:blip xmlns:r="http://schemas.openxmlformats.org/officeDocument/2006/relationships" r:embed="rId2"/>
          <a:stretch>
            <a:fillRect/>
          </a:stretch>
        </a:blipFill>
      </dgm:spPr>
    </dgm:pt>
    <dgm:pt modelId="{AB3A38B2-1CE5-49B3-B835-1268DF1C35E3}" type="pres">
      <dgm:prSet presAssocID="{861901A0-BD8C-4130-8B20-698989254E91}" presName="txShp" presStyleLbl="node1" presStyleIdx="1" presStyleCnt="3">
        <dgm:presLayoutVars>
          <dgm:bulletEnabled val="1"/>
        </dgm:presLayoutVars>
      </dgm:prSet>
      <dgm:spPr/>
      <dgm:t>
        <a:bodyPr/>
        <a:lstStyle/>
        <a:p>
          <a:endParaRPr lang="en-US"/>
        </a:p>
      </dgm:t>
    </dgm:pt>
    <dgm:pt modelId="{75C96E4D-6ED7-4521-BE17-9A84B079A0C4}" type="pres">
      <dgm:prSet presAssocID="{8EE4AC2B-D298-4763-A5D6-6DED325B4589}" presName="spacing" presStyleCnt="0"/>
      <dgm:spPr/>
    </dgm:pt>
    <dgm:pt modelId="{7A96BD37-EC2F-4D35-A8DE-78ED6F74E8D4}" type="pres">
      <dgm:prSet presAssocID="{0A4D7845-2DDC-4111-8B45-C6EF86CA92C2}" presName="composite" presStyleCnt="0"/>
      <dgm:spPr/>
    </dgm:pt>
    <dgm:pt modelId="{C18EC0AF-CABF-4F3C-AAAE-13735D6916CC}" type="pres">
      <dgm:prSet presAssocID="{0A4D7845-2DDC-4111-8B45-C6EF86CA92C2}" presName="imgShp" presStyleLbl="fgImgPlace1" presStyleIdx="2" presStyleCnt="3"/>
      <dgm:spPr>
        <a:blipFill rotWithShape="0">
          <a:blip xmlns:r="http://schemas.openxmlformats.org/officeDocument/2006/relationships" r:embed="rId3"/>
          <a:stretch>
            <a:fillRect/>
          </a:stretch>
        </a:blipFill>
      </dgm:spPr>
    </dgm:pt>
    <dgm:pt modelId="{9256A82A-1790-42F1-8E03-C8FC0788E982}" type="pres">
      <dgm:prSet presAssocID="{0A4D7845-2DDC-4111-8B45-C6EF86CA92C2}" presName="txShp" presStyleLbl="node1" presStyleIdx="2" presStyleCnt="3" custLinFactNeighborX="2450" custLinFactNeighborY="5120">
        <dgm:presLayoutVars>
          <dgm:bulletEnabled val="1"/>
        </dgm:presLayoutVars>
      </dgm:prSet>
      <dgm:spPr/>
      <dgm:t>
        <a:bodyPr/>
        <a:lstStyle/>
        <a:p>
          <a:endParaRPr lang="en-US"/>
        </a:p>
      </dgm:t>
    </dgm:pt>
  </dgm:ptLst>
  <dgm:cxnLst>
    <dgm:cxn modelId="{EB24CB55-E41F-4CFA-A192-94130AFB4044}" srcId="{102E63B3-EF8E-4104-B154-01A44D8E0184}" destId="{861901A0-BD8C-4130-8B20-698989254E91}" srcOrd="1" destOrd="0" parTransId="{34D4052E-EF34-4BEE-9C67-6E65987A357A}" sibTransId="{8EE4AC2B-D298-4763-A5D6-6DED325B4589}"/>
    <dgm:cxn modelId="{6DD84D1E-5D6F-4898-B34D-1B0E27D76B0F}" type="presOf" srcId="{974C7FA1-DCF0-4C28-A8A9-D66F73416E30}" destId="{43C6E110-DCD8-447E-A3F1-96943BA78A48}" srcOrd="0" destOrd="0" presId="urn:microsoft.com/office/officeart/2005/8/layout/vList3#2"/>
    <dgm:cxn modelId="{FD5225F7-BDC1-486D-AA91-B9E34D26ED00}" type="presOf" srcId="{861901A0-BD8C-4130-8B20-698989254E91}" destId="{AB3A38B2-1CE5-49B3-B835-1268DF1C35E3}" srcOrd="0" destOrd="0" presId="urn:microsoft.com/office/officeart/2005/8/layout/vList3#2"/>
    <dgm:cxn modelId="{693855D4-DEF3-4EC2-84A9-14401EDB358A}" type="presOf" srcId="{102E63B3-EF8E-4104-B154-01A44D8E0184}" destId="{B48CC31C-5A8B-45A0-A66C-217FC8B5E4A9}" srcOrd="0" destOrd="0" presId="urn:microsoft.com/office/officeart/2005/8/layout/vList3#2"/>
    <dgm:cxn modelId="{EE331EDA-73F3-414E-83CC-09C0A1AF10A7}" srcId="{102E63B3-EF8E-4104-B154-01A44D8E0184}" destId="{0A4D7845-2DDC-4111-8B45-C6EF86CA92C2}" srcOrd="2" destOrd="0" parTransId="{627A8995-5072-4DDE-AE10-59F6BB0FE978}" sibTransId="{17C40A11-41BD-4656-A9AE-D88ABBFF7FB8}"/>
    <dgm:cxn modelId="{D2C195D0-9600-42D8-B990-38DBA902A573}" type="presOf" srcId="{0A4D7845-2DDC-4111-8B45-C6EF86CA92C2}" destId="{9256A82A-1790-42F1-8E03-C8FC0788E982}" srcOrd="0" destOrd="0" presId="urn:microsoft.com/office/officeart/2005/8/layout/vList3#2"/>
    <dgm:cxn modelId="{D9943C8E-39D5-42BE-B022-37C730C90616}" srcId="{102E63B3-EF8E-4104-B154-01A44D8E0184}" destId="{974C7FA1-DCF0-4C28-A8A9-D66F73416E30}" srcOrd="0" destOrd="0" parTransId="{73D4C049-ED52-4DD2-960F-E4CBBB5A6539}" sibTransId="{BB375271-F8DC-49A2-AB85-F632E371E371}"/>
    <dgm:cxn modelId="{45EEF576-AD55-4F88-A94F-7B9C50F88AE9}" type="presParOf" srcId="{B48CC31C-5A8B-45A0-A66C-217FC8B5E4A9}" destId="{5BC3EE1D-D53B-444D-AB86-EA0A90918816}" srcOrd="0" destOrd="0" presId="urn:microsoft.com/office/officeart/2005/8/layout/vList3#2"/>
    <dgm:cxn modelId="{AA564ECC-5866-4D4A-9918-135E15D84EE9}" type="presParOf" srcId="{5BC3EE1D-D53B-444D-AB86-EA0A90918816}" destId="{56C82024-EFCD-49F4-AF12-5933D2406C01}" srcOrd="0" destOrd="0" presId="urn:microsoft.com/office/officeart/2005/8/layout/vList3#2"/>
    <dgm:cxn modelId="{592011FD-72A9-466D-AD03-ED219F98D98F}" type="presParOf" srcId="{5BC3EE1D-D53B-444D-AB86-EA0A90918816}" destId="{43C6E110-DCD8-447E-A3F1-96943BA78A48}" srcOrd="1" destOrd="0" presId="urn:microsoft.com/office/officeart/2005/8/layout/vList3#2"/>
    <dgm:cxn modelId="{1F0AB8FE-32D0-451B-86A0-516D8989C426}" type="presParOf" srcId="{B48CC31C-5A8B-45A0-A66C-217FC8B5E4A9}" destId="{C5B64878-74C4-4D8F-B564-440BCD56D45C}" srcOrd="1" destOrd="0" presId="urn:microsoft.com/office/officeart/2005/8/layout/vList3#2"/>
    <dgm:cxn modelId="{B7EE0A85-82DB-4742-8375-3B570C296DD5}" type="presParOf" srcId="{B48CC31C-5A8B-45A0-A66C-217FC8B5E4A9}" destId="{9651DDEE-2A26-4931-88FA-D97BA20E0F5D}" srcOrd="2" destOrd="0" presId="urn:microsoft.com/office/officeart/2005/8/layout/vList3#2"/>
    <dgm:cxn modelId="{6826D9A9-FC90-415F-BDC9-2DCF052BA989}" type="presParOf" srcId="{9651DDEE-2A26-4931-88FA-D97BA20E0F5D}" destId="{6811F75F-E17B-4BC1-8463-BC6E2F3B02DA}" srcOrd="0" destOrd="0" presId="urn:microsoft.com/office/officeart/2005/8/layout/vList3#2"/>
    <dgm:cxn modelId="{3C4FE6F8-2414-4917-B316-470B903409DB}" type="presParOf" srcId="{9651DDEE-2A26-4931-88FA-D97BA20E0F5D}" destId="{AB3A38B2-1CE5-49B3-B835-1268DF1C35E3}" srcOrd="1" destOrd="0" presId="urn:microsoft.com/office/officeart/2005/8/layout/vList3#2"/>
    <dgm:cxn modelId="{9B79D44B-4C24-4CC4-A9F5-FF4D501EAAE0}" type="presParOf" srcId="{B48CC31C-5A8B-45A0-A66C-217FC8B5E4A9}" destId="{75C96E4D-6ED7-4521-BE17-9A84B079A0C4}" srcOrd="3" destOrd="0" presId="urn:microsoft.com/office/officeart/2005/8/layout/vList3#2"/>
    <dgm:cxn modelId="{B21685FA-3175-48F4-8854-0A118C766071}" type="presParOf" srcId="{B48CC31C-5A8B-45A0-A66C-217FC8B5E4A9}" destId="{7A96BD37-EC2F-4D35-A8DE-78ED6F74E8D4}" srcOrd="4" destOrd="0" presId="urn:microsoft.com/office/officeart/2005/8/layout/vList3#2"/>
    <dgm:cxn modelId="{6635401F-5A87-4BE6-9392-A978D7B3E101}" type="presParOf" srcId="{7A96BD37-EC2F-4D35-A8DE-78ED6F74E8D4}" destId="{C18EC0AF-CABF-4F3C-AAAE-13735D6916CC}" srcOrd="0" destOrd="0" presId="urn:microsoft.com/office/officeart/2005/8/layout/vList3#2"/>
    <dgm:cxn modelId="{D150F218-8795-43C0-8748-CDDADD630CD6}" type="presParOf" srcId="{7A96BD37-EC2F-4D35-A8DE-78ED6F74E8D4}" destId="{9256A82A-1790-42F1-8E03-C8FC0788E982}" srcOrd="1" destOrd="0" presId="urn:microsoft.com/office/officeart/2005/8/layout/vList3#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C958210-B197-467D-97BD-4F296B160EBD}"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IN"/>
        </a:p>
      </dgm:t>
    </dgm:pt>
    <dgm:pt modelId="{614365F0-08C5-46B5-8AB2-93827FA226B6}">
      <dgm:prSet phldrT="[Text]" custT="1"/>
      <dgm:spPr>
        <a:solidFill>
          <a:srgbClr val="FF0000"/>
        </a:solidFill>
      </dgm:spPr>
      <dgm:t>
        <a:bodyPr/>
        <a:lstStyle/>
        <a:p>
          <a:r>
            <a:rPr lang="en-IN" sz="2400" dirty="0" smtClean="0">
              <a:solidFill>
                <a:schemeClr val="tx1"/>
              </a:solidFill>
            </a:rPr>
            <a:t>1</a:t>
          </a:r>
          <a:endParaRPr lang="en-IN" sz="2400" dirty="0">
            <a:solidFill>
              <a:schemeClr val="tx1"/>
            </a:solidFill>
          </a:endParaRPr>
        </a:p>
      </dgm:t>
    </dgm:pt>
    <dgm:pt modelId="{9D99E2C7-3D37-495C-9DEF-63F866B4F4DD}" type="parTrans" cxnId="{2DB9F9AC-7095-46CA-A111-FCC3F3ECA90A}">
      <dgm:prSet/>
      <dgm:spPr/>
      <dgm:t>
        <a:bodyPr/>
        <a:lstStyle/>
        <a:p>
          <a:endParaRPr lang="en-IN" sz="2400">
            <a:solidFill>
              <a:schemeClr val="tx1"/>
            </a:solidFill>
          </a:endParaRPr>
        </a:p>
      </dgm:t>
    </dgm:pt>
    <dgm:pt modelId="{F1810A85-6034-4EFD-8913-78162802E680}" type="sibTrans" cxnId="{2DB9F9AC-7095-46CA-A111-FCC3F3ECA90A}">
      <dgm:prSet/>
      <dgm:spPr/>
      <dgm:t>
        <a:bodyPr/>
        <a:lstStyle/>
        <a:p>
          <a:endParaRPr lang="en-IN" sz="2400">
            <a:solidFill>
              <a:schemeClr val="tx1"/>
            </a:solidFill>
          </a:endParaRPr>
        </a:p>
      </dgm:t>
    </dgm:pt>
    <dgm:pt modelId="{9B6C9330-C519-4E9C-9045-BCBE3F434EB4}">
      <dgm:prSet phldrT="[Text]" custT="1"/>
      <dgm:spPr>
        <a:solidFill>
          <a:srgbClr val="00B050"/>
        </a:solidFill>
      </dgm:spPr>
      <dgm:t>
        <a:bodyPr/>
        <a:lstStyle/>
        <a:p>
          <a:r>
            <a:rPr lang="en-IN" sz="2400" dirty="0" smtClean="0">
              <a:solidFill>
                <a:schemeClr val="tx1"/>
              </a:solidFill>
            </a:rPr>
            <a:t>2</a:t>
          </a:r>
          <a:endParaRPr lang="en-IN" sz="2400" dirty="0">
            <a:solidFill>
              <a:schemeClr val="tx1"/>
            </a:solidFill>
          </a:endParaRPr>
        </a:p>
      </dgm:t>
    </dgm:pt>
    <dgm:pt modelId="{C4AB9BBF-254E-416D-B90D-B40A64AFB58D}" type="parTrans" cxnId="{F9AEE431-67CA-4D26-B7CA-A8BA9AED4410}">
      <dgm:prSet/>
      <dgm:spPr/>
      <dgm:t>
        <a:bodyPr/>
        <a:lstStyle/>
        <a:p>
          <a:endParaRPr lang="en-IN" sz="2400">
            <a:solidFill>
              <a:schemeClr val="tx1"/>
            </a:solidFill>
          </a:endParaRPr>
        </a:p>
      </dgm:t>
    </dgm:pt>
    <dgm:pt modelId="{68B8326E-4DBA-4B3E-95BF-81DFD20F7501}" type="sibTrans" cxnId="{F9AEE431-67CA-4D26-B7CA-A8BA9AED4410}">
      <dgm:prSet/>
      <dgm:spPr/>
      <dgm:t>
        <a:bodyPr/>
        <a:lstStyle/>
        <a:p>
          <a:endParaRPr lang="en-IN" sz="2400">
            <a:solidFill>
              <a:schemeClr val="tx1"/>
            </a:solidFill>
          </a:endParaRPr>
        </a:p>
      </dgm:t>
    </dgm:pt>
    <dgm:pt modelId="{C6163795-7ED8-468C-9F95-8708548C9A79}">
      <dgm:prSet phldrT="[Text]" custT="1"/>
      <dgm:spPr/>
      <dgm:t>
        <a:bodyPr/>
        <a:lstStyle/>
        <a:p>
          <a:r>
            <a:rPr lang="en-IN" sz="2400" dirty="0" smtClean="0">
              <a:solidFill>
                <a:schemeClr val="tx1"/>
              </a:solidFill>
              <a:latin typeface="Times New Roman" pitchFamily="18" charset="0"/>
              <a:cs typeface="Times New Roman" pitchFamily="18" charset="0"/>
            </a:rPr>
            <a:t>To understand the concepts of Gender budgeting and Gender auditing</a:t>
          </a:r>
          <a:endParaRPr lang="en-IN" sz="2400" dirty="0">
            <a:solidFill>
              <a:schemeClr val="tx1"/>
            </a:solidFill>
          </a:endParaRPr>
        </a:p>
      </dgm:t>
    </dgm:pt>
    <dgm:pt modelId="{ABFC9727-2B5D-44F0-8757-37E0D847F5BB}" type="parTrans" cxnId="{5E61E97D-B5A7-4864-8A54-A0B116FA4373}">
      <dgm:prSet/>
      <dgm:spPr/>
      <dgm:t>
        <a:bodyPr/>
        <a:lstStyle/>
        <a:p>
          <a:endParaRPr lang="en-IN" sz="2400">
            <a:solidFill>
              <a:schemeClr val="tx1"/>
            </a:solidFill>
          </a:endParaRPr>
        </a:p>
      </dgm:t>
    </dgm:pt>
    <dgm:pt modelId="{8E3B08A0-6EBA-45C8-BD71-DE0179791A53}" type="sibTrans" cxnId="{5E61E97D-B5A7-4864-8A54-A0B116FA4373}">
      <dgm:prSet/>
      <dgm:spPr/>
      <dgm:t>
        <a:bodyPr/>
        <a:lstStyle/>
        <a:p>
          <a:endParaRPr lang="en-IN" sz="2400">
            <a:solidFill>
              <a:schemeClr val="tx1"/>
            </a:solidFill>
          </a:endParaRPr>
        </a:p>
      </dgm:t>
    </dgm:pt>
    <dgm:pt modelId="{67B762B2-B552-4A5A-A604-732E4DC7EBD4}">
      <dgm:prSet phldrT="[Text]" custT="1"/>
      <dgm:spPr>
        <a:solidFill>
          <a:schemeClr val="bg1">
            <a:lumMod val="95000"/>
          </a:schemeClr>
        </a:solidFill>
      </dgm:spPr>
      <dgm:t>
        <a:bodyPr/>
        <a:lstStyle/>
        <a:p>
          <a:r>
            <a:rPr lang="en-IN" sz="2400" dirty="0" smtClean="0">
              <a:solidFill>
                <a:schemeClr val="tx1"/>
              </a:solidFill>
            </a:rPr>
            <a:t>3</a:t>
          </a:r>
          <a:endParaRPr lang="en-IN" sz="2400" dirty="0">
            <a:solidFill>
              <a:schemeClr val="tx1"/>
            </a:solidFill>
          </a:endParaRPr>
        </a:p>
      </dgm:t>
    </dgm:pt>
    <dgm:pt modelId="{6DFFA0AF-83E4-44F9-AB93-2084CEA99932}" type="parTrans" cxnId="{DBAECA2C-E76F-4DEE-ADDA-5448D016C8BA}">
      <dgm:prSet/>
      <dgm:spPr/>
      <dgm:t>
        <a:bodyPr/>
        <a:lstStyle/>
        <a:p>
          <a:endParaRPr lang="en-IN" sz="2400">
            <a:solidFill>
              <a:schemeClr val="tx1"/>
            </a:solidFill>
          </a:endParaRPr>
        </a:p>
      </dgm:t>
    </dgm:pt>
    <dgm:pt modelId="{66C1306B-8BDF-4A39-99E8-411F2404EB05}" type="sibTrans" cxnId="{DBAECA2C-E76F-4DEE-ADDA-5448D016C8BA}">
      <dgm:prSet/>
      <dgm:spPr/>
      <dgm:t>
        <a:bodyPr/>
        <a:lstStyle/>
        <a:p>
          <a:endParaRPr lang="en-IN" sz="2400">
            <a:solidFill>
              <a:schemeClr val="tx1"/>
            </a:solidFill>
          </a:endParaRPr>
        </a:p>
      </dgm:t>
    </dgm:pt>
    <dgm:pt modelId="{BF86A263-994E-4768-811D-C10A3A41C2F5}">
      <dgm:prSet phldrT="[Tex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IN" sz="2400" dirty="0" smtClean="0">
              <a:solidFill>
                <a:schemeClr val="tx1"/>
              </a:solidFill>
              <a:latin typeface="Times New Roman" pitchFamily="18" charset="0"/>
              <a:cs typeface="Times New Roman" pitchFamily="18" charset="0"/>
            </a:rPr>
            <a:t>To review the existing institutional and policy approaches for Gender mainstreaming </a:t>
          </a:r>
          <a:endParaRPr lang="en-IN" sz="2400" dirty="0" smtClean="0">
            <a:solidFill>
              <a:schemeClr val="tx1"/>
            </a:solidFill>
          </a:endParaRPr>
        </a:p>
        <a:p>
          <a:pPr marL="228600" indent="0" defTabSz="933450">
            <a:lnSpc>
              <a:spcPct val="90000"/>
            </a:lnSpc>
            <a:spcBef>
              <a:spcPct val="0"/>
            </a:spcBef>
            <a:spcAft>
              <a:spcPct val="15000"/>
            </a:spcAft>
            <a:buNone/>
          </a:pPr>
          <a:endParaRPr lang="en-IN" sz="2400" dirty="0">
            <a:solidFill>
              <a:schemeClr val="tx1"/>
            </a:solidFill>
          </a:endParaRPr>
        </a:p>
      </dgm:t>
    </dgm:pt>
    <dgm:pt modelId="{A921BEA6-C486-4710-895D-8157390F988B}" type="parTrans" cxnId="{35744BB5-0444-4A5C-AF24-EA2E603CC131}">
      <dgm:prSet/>
      <dgm:spPr/>
      <dgm:t>
        <a:bodyPr/>
        <a:lstStyle/>
        <a:p>
          <a:endParaRPr lang="en-IN" sz="2400">
            <a:solidFill>
              <a:schemeClr val="tx1"/>
            </a:solidFill>
          </a:endParaRPr>
        </a:p>
      </dgm:t>
    </dgm:pt>
    <dgm:pt modelId="{EFB64B34-DACD-47D5-B15D-0D9BA0938B71}" type="sibTrans" cxnId="{35744BB5-0444-4A5C-AF24-EA2E603CC131}">
      <dgm:prSet/>
      <dgm:spPr/>
      <dgm:t>
        <a:bodyPr/>
        <a:lstStyle/>
        <a:p>
          <a:endParaRPr lang="en-IN" sz="2400">
            <a:solidFill>
              <a:schemeClr val="tx1"/>
            </a:solidFill>
          </a:endParaRPr>
        </a:p>
      </dgm:t>
    </dgm:pt>
    <dgm:pt modelId="{A0A1C9ED-363E-45A9-9932-98318F02CDFC}">
      <dgm:prSet phldrT="[Text]" custT="1"/>
      <dgm:spPr/>
      <dgm:t>
        <a:bodyPr/>
        <a:lstStyle/>
        <a:p>
          <a:r>
            <a:rPr lang="en-IN" sz="2400" dirty="0" smtClean="0">
              <a:solidFill>
                <a:schemeClr val="tx1"/>
              </a:solidFill>
              <a:latin typeface="Times New Roman" pitchFamily="18" charset="0"/>
              <a:cs typeface="Times New Roman" pitchFamily="18" charset="0"/>
            </a:rPr>
            <a:t>To study the concept of gender and Gender analysis </a:t>
          </a:r>
          <a:endParaRPr lang="en-IN" sz="2400" dirty="0">
            <a:solidFill>
              <a:schemeClr val="tx1"/>
            </a:solidFill>
          </a:endParaRPr>
        </a:p>
      </dgm:t>
    </dgm:pt>
    <dgm:pt modelId="{74369B78-8022-4D69-BE8D-3CB837D774C9}" type="sibTrans" cxnId="{9B9CD292-D68A-4C0A-8089-0BEEDD70CAF0}">
      <dgm:prSet/>
      <dgm:spPr/>
      <dgm:t>
        <a:bodyPr/>
        <a:lstStyle/>
        <a:p>
          <a:endParaRPr lang="en-IN" sz="2400">
            <a:solidFill>
              <a:schemeClr val="tx1"/>
            </a:solidFill>
          </a:endParaRPr>
        </a:p>
      </dgm:t>
    </dgm:pt>
    <dgm:pt modelId="{CB1F4CC6-65D9-4878-B5FF-44BA387AA1E3}" type="parTrans" cxnId="{9B9CD292-D68A-4C0A-8089-0BEEDD70CAF0}">
      <dgm:prSet/>
      <dgm:spPr/>
      <dgm:t>
        <a:bodyPr/>
        <a:lstStyle/>
        <a:p>
          <a:endParaRPr lang="en-IN" sz="2400">
            <a:solidFill>
              <a:schemeClr val="tx1"/>
            </a:solidFill>
          </a:endParaRPr>
        </a:p>
      </dgm:t>
    </dgm:pt>
    <dgm:pt modelId="{48C65010-E87D-466A-8A31-7AE2751AAAF8}">
      <dgm:prSet phldrT="[Text]" custT="1"/>
      <dgm:spPr>
        <a:solidFill>
          <a:srgbClr val="7030A0"/>
        </a:solidFill>
      </dgm:spPr>
      <dgm:t>
        <a:bodyPr/>
        <a:lstStyle/>
        <a:p>
          <a:r>
            <a:rPr lang="en-IN" sz="2400" dirty="0" smtClean="0">
              <a:solidFill>
                <a:schemeClr val="bg1"/>
              </a:solidFill>
            </a:rPr>
            <a:t>4</a:t>
          </a:r>
          <a:endParaRPr lang="en-IN" sz="2400" dirty="0">
            <a:solidFill>
              <a:schemeClr val="bg1"/>
            </a:solidFill>
          </a:endParaRPr>
        </a:p>
      </dgm:t>
    </dgm:pt>
    <dgm:pt modelId="{D2AADDD9-8261-42DA-9610-F9C2551A5665}" type="parTrans" cxnId="{69CC537B-1B99-4D04-B971-66EDAC19B7A5}">
      <dgm:prSet/>
      <dgm:spPr/>
      <dgm:t>
        <a:bodyPr/>
        <a:lstStyle/>
        <a:p>
          <a:endParaRPr lang="en-IN" sz="2400">
            <a:solidFill>
              <a:schemeClr val="tx1"/>
            </a:solidFill>
          </a:endParaRPr>
        </a:p>
      </dgm:t>
    </dgm:pt>
    <dgm:pt modelId="{347C3672-0CFE-4D11-A368-8514689C3ACA}" type="sibTrans" cxnId="{69CC537B-1B99-4D04-B971-66EDAC19B7A5}">
      <dgm:prSet/>
      <dgm:spPr/>
      <dgm:t>
        <a:bodyPr/>
        <a:lstStyle/>
        <a:p>
          <a:endParaRPr lang="en-IN" sz="2400">
            <a:solidFill>
              <a:schemeClr val="tx1"/>
            </a:solidFill>
          </a:endParaRPr>
        </a:p>
      </dgm:t>
    </dgm:pt>
    <dgm:pt modelId="{9DACB9C7-6906-4CDB-9B6D-AF487BE9A5E1}">
      <dgm:prSet custT="1"/>
      <dgm:spPr/>
      <dgm:t>
        <a:bodyPr/>
        <a:lstStyle/>
        <a:p>
          <a:r>
            <a:rPr lang="en-IN" sz="2400" dirty="0" smtClean="0">
              <a:solidFill>
                <a:schemeClr val="tx1"/>
              </a:solidFill>
              <a:latin typeface="Times New Roman" pitchFamily="18" charset="0"/>
              <a:cs typeface="Times New Roman" pitchFamily="18" charset="0"/>
            </a:rPr>
            <a:t>To study the Concept of Gender mainstreaming </a:t>
          </a:r>
          <a:endParaRPr lang="en-IN" sz="2400" dirty="0">
            <a:solidFill>
              <a:schemeClr val="tx1"/>
            </a:solidFill>
          </a:endParaRPr>
        </a:p>
      </dgm:t>
    </dgm:pt>
    <dgm:pt modelId="{0DA4D748-1602-458C-A17D-2E5AEFB786E6}" type="parTrans" cxnId="{161A586C-6E87-4633-8C31-6B30BBEA9482}">
      <dgm:prSet/>
      <dgm:spPr/>
      <dgm:t>
        <a:bodyPr/>
        <a:lstStyle/>
        <a:p>
          <a:endParaRPr lang="en-IN" sz="2400">
            <a:solidFill>
              <a:schemeClr val="tx1"/>
            </a:solidFill>
          </a:endParaRPr>
        </a:p>
      </dgm:t>
    </dgm:pt>
    <dgm:pt modelId="{00AABA67-5460-46EF-AC89-A90D67799830}" type="sibTrans" cxnId="{161A586C-6E87-4633-8C31-6B30BBEA9482}">
      <dgm:prSet/>
      <dgm:spPr/>
      <dgm:t>
        <a:bodyPr/>
        <a:lstStyle/>
        <a:p>
          <a:endParaRPr lang="en-IN" sz="2400">
            <a:solidFill>
              <a:schemeClr val="tx1"/>
            </a:solidFill>
          </a:endParaRPr>
        </a:p>
      </dgm:t>
    </dgm:pt>
    <dgm:pt modelId="{62BD3182-D0CE-4943-83C0-34A916E90841}" type="pres">
      <dgm:prSet presAssocID="{0C958210-B197-467D-97BD-4F296B160EBD}" presName="linearFlow" presStyleCnt="0">
        <dgm:presLayoutVars>
          <dgm:dir/>
          <dgm:animLvl val="lvl"/>
          <dgm:resizeHandles val="exact"/>
        </dgm:presLayoutVars>
      </dgm:prSet>
      <dgm:spPr/>
      <dgm:t>
        <a:bodyPr/>
        <a:lstStyle/>
        <a:p>
          <a:endParaRPr lang="en-IN"/>
        </a:p>
      </dgm:t>
    </dgm:pt>
    <dgm:pt modelId="{EA704D1F-9F60-4491-8254-DCC52878B400}" type="pres">
      <dgm:prSet presAssocID="{614365F0-08C5-46B5-8AB2-93827FA226B6}" presName="composite" presStyleCnt="0"/>
      <dgm:spPr/>
    </dgm:pt>
    <dgm:pt modelId="{90A05C10-FA77-4BA1-A0A9-5B5B7422602F}" type="pres">
      <dgm:prSet presAssocID="{614365F0-08C5-46B5-8AB2-93827FA226B6}" presName="parentText" presStyleLbl="alignNode1" presStyleIdx="0" presStyleCnt="4">
        <dgm:presLayoutVars>
          <dgm:chMax val="1"/>
          <dgm:bulletEnabled val="1"/>
        </dgm:presLayoutVars>
      </dgm:prSet>
      <dgm:spPr/>
      <dgm:t>
        <a:bodyPr/>
        <a:lstStyle/>
        <a:p>
          <a:endParaRPr lang="en-IN"/>
        </a:p>
      </dgm:t>
    </dgm:pt>
    <dgm:pt modelId="{967BC701-47F2-4E8D-9DDE-DE92B86777D8}" type="pres">
      <dgm:prSet presAssocID="{614365F0-08C5-46B5-8AB2-93827FA226B6}" presName="descendantText" presStyleLbl="alignAcc1" presStyleIdx="0" presStyleCnt="4">
        <dgm:presLayoutVars>
          <dgm:bulletEnabled val="1"/>
        </dgm:presLayoutVars>
      </dgm:prSet>
      <dgm:spPr/>
      <dgm:t>
        <a:bodyPr/>
        <a:lstStyle/>
        <a:p>
          <a:endParaRPr lang="en-IN"/>
        </a:p>
      </dgm:t>
    </dgm:pt>
    <dgm:pt modelId="{AB052E17-AB4E-4D05-BDCD-C55F052DFB17}" type="pres">
      <dgm:prSet presAssocID="{F1810A85-6034-4EFD-8913-78162802E680}" presName="sp" presStyleCnt="0"/>
      <dgm:spPr/>
    </dgm:pt>
    <dgm:pt modelId="{EC202D3A-4984-4C9E-A273-736644600214}" type="pres">
      <dgm:prSet presAssocID="{9B6C9330-C519-4E9C-9045-BCBE3F434EB4}" presName="composite" presStyleCnt="0"/>
      <dgm:spPr/>
    </dgm:pt>
    <dgm:pt modelId="{DD93CD75-A25D-49B0-99F8-B07B1E1F877E}" type="pres">
      <dgm:prSet presAssocID="{9B6C9330-C519-4E9C-9045-BCBE3F434EB4}" presName="parentText" presStyleLbl="alignNode1" presStyleIdx="1" presStyleCnt="4">
        <dgm:presLayoutVars>
          <dgm:chMax val="1"/>
          <dgm:bulletEnabled val="1"/>
        </dgm:presLayoutVars>
      </dgm:prSet>
      <dgm:spPr/>
      <dgm:t>
        <a:bodyPr/>
        <a:lstStyle/>
        <a:p>
          <a:endParaRPr lang="en-IN"/>
        </a:p>
      </dgm:t>
    </dgm:pt>
    <dgm:pt modelId="{368B6FC3-7B75-4CB5-ABDE-F7FB6DBAE712}" type="pres">
      <dgm:prSet presAssocID="{9B6C9330-C519-4E9C-9045-BCBE3F434EB4}" presName="descendantText" presStyleLbl="alignAcc1" presStyleIdx="1" presStyleCnt="4">
        <dgm:presLayoutVars>
          <dgm:bulletEnabled val="1"/>
        </dgm:presLayoutVars>
      </dgm:prSet>
      <dgm:spPr/>
      <dgm:t>
        <a:bodyPr/>
        <a:lstStyle/>
        <a:p>
          <a:endParaRPr lang="en-IN"/>
        </a:p>
      </dgm:t>
    </dgm:pt>
    <dgm:pt modelId="{728D520C-6F4D-44E0-BEC4-7B22D15FFB71}" type="pres">
      <dgm:prSet presAssocID="{68B8326E-4DBA-4B3E-95BF-81DFD20F7501}" presName="sp" presStyleCnt="0"/>
      <dgm:spPr/>
    </dgm:pt>
    <dgm:pt modelId="{9C621903-B6F2-49F2-9BDE-F8F71C1EABA8}" type="pres">
      <dgm:prSet presAssocID="{67B762B2-B552-4A5A-A604-732E4DC7EBD4}" presName="composite" presStyleCnt="0"/>
      <dgm:spPr/>
    </dgm:pt>
    <dgm:pt modelId="{EDE4039D-7B24-40F2-9DBC-A90CCC7C30AD}" type="pres">
      <dgm:prSet presAssocID="{67B762B2-B552-4A5A-A604-732E4DC7EBD4}" presName="parentText" presStyleLbl="alignNode1" presStyleIdx="2" presStyleCnt="4">
        <dgm:presLayoutVars>
          <dgm:chMax val="1"/>
          <dgm:bulletEnabled val="1"/>
        </dgm:presLayoutVars>
      </dgm:prSet>
      <dgm:spPr/>
      <dgm:t>
        <a:bodyPr/>
        <a:lstStyle/>
        <a:p>
          <a:endParaRPr lang="en-IN"/>
        </a:p>
      </dgm:t>
    </dgm:pt>
    <dgm:pt modelId="{2DA3D06D-892A-4D83-B397-FB09EA2095D8}" type="pres">
      <dgm:prSet presAssocID="{67B762B2-B552-4A5A-A604-732E4DC7EBD4}" presName="descendantText" presStyleLbl="alignAcc1" presStyleIdx="2" presStyleCnt="4">
        <dgm:presLayoutVars>
          <dgm:bulletEnabled val="1"/>
        </dgm:presLayoutVars>
      </dgm:prSet>
      <dgm:spPr/>
      <dgm:t>
        <a:bodyPr/>
        <a:lstStyle/>
        <a:p>
          <a:endParaRPr lang="en-IN"/>
        </a:p>
      </dgm:t>
    </dgm:pt>
    <dgm:pt modelId="{487C5DBC-169A-49A2-96D3-55E9830100C6}" type="pres">
      <dgm:prSet presAssocID="{66C1306B-8BDF-4A39-99E8-411F2404EB05}" presName="sp" presStyleCnt="0"/>
      <dgm:spPr/>
    </dgm:pt>
    <dgm:pt modelId="{B53B4F3E-2A93-408D-82AC-B7F80C407C9A}" type="pres">
      <dgm:prSet presAssocID="{48C65010-E87D-466A-8A31-7AE2751AAAF8}" presName="composite" presStyleCnt="0"/>
      <dgm:spPr/>
    </dgm:pt>
    <dgm:pt modelId="{403E568D-D3EF-4DF4-BAB9-8D490B57F046}" type="pres">
      <dgm:prSet presAssocID="{48C65010-E87D-466A-8A31-7AE2751AAAF8}" presName="parentText" presStyleLbl="alignNode1" presStyleIdx="3" presStyleCnt="4">
        <dgm:presLayoutVars>
          <dgm:chMax val="1"/>
          <dgm:bulletEnabled val="1"/>
        </dgm:presLayoutVars>
      </dgm:prSet>
      <dgm:spPr/>
      <dgm:t>
        <a:bodyPr/>
        <a:lstStyle/>
        <a:p>
          <a:endParaRPr lang="en-IN"/>
        </a:p>
      </dgm:t>
    </dgm:pt>
    <dgm:pt modelId="{528D1653-D33F-4BEB-B1E7-3B2CF739E915}" type="pres">
      <dgm:prSet presAssocID="{48C65010-E87D-466A-8A31-7AE2751AAAF8}" presName="descendantText" presStyleLbl="alignAcc1" presStyleIdx="3" presStyleCnt="4" custScaleY="126396">
        <dgm:presLayoutVars>
          <dgm:bulletEnabled val="1"/>
        </dgm:presLayoutVars>
      </dgm:prSet>
      <dgm:spPr/>
      <dgm:t>
        <a:bodyPr/>
        <a:lstStyle/>
        <a:p>
          <a:endParaRPr lang="en-IN"/>
        </a:p>
      </dgm:t>
    </dgm:pt>
  </dgm:ptLst>
  <dgm:cxnLst>
    <dgm:cxn modelId="{7AFB16E7-00B9-4450-B433-9D543F5BFA4C}" type="presOf" srcId="{9B6C9330-C519-4E9C-9045-BCBE3F434EB4}" destId="{DD93CD75-A25D-49B0-99F8-B07B1E1F877E}" srcOrd="0" destOrd="0" presId="urn:microsoft.com/office/officeart/2005/8/layout/chevron2"/>
    <dgm:cxn modelId="{C7A46A1F-0810-4F6E-A0FA-7D03F4BA263B}" type="presOf" srcId="{9DACB9C7-6906-4CDB-9B6D-AF487BE9A5E1}" destId="{2DA3D06D-892A-4D83-B397-FB09EA2095D8}" srcOrd="0" destOrd="0" presId="urn:microsoft.com/office/officeart/2005/8/layout/chevron2"/>
    <dgm:cxn modelId="{8E07ADFB-6BCD-47D0-AF9C-92B0770EB019}" type="presOf" srcId="{614365F0-08C5-46B5-8AB2-93827FA226B6}" destId="{90A05C10-FA77-4BA1-A0A9-5B5B7422602F}" srcOrd="0" destOrd="0" presId="urn:microsoft.com/office/officeart/2005/8/layout/chevron2"/>
    <dgm:cxn modelId="{708D3EF3-AAEC-4AD7-9BFB-31B2E3B9054F}" type="presOf" srcId="{BF86A263-994E-4768-811D-C10A3A41C2F5}" destId="{528D1653-D33F-4BEB-B1E7-3B2CF739E915}" srcOrd="0" destOrd="0" presId="urn:microsoft.com/office/officeart/2005/8/layout/chevron2"/>
    <dgm:cxn modelId="{DBAECA2C-E76F-4DEE-ADDA-5448D016C8BA}" srcId="{0C958210-B197-467D-97BD-4F296B160EBD}" destId="{67B762B2-B552-4A5A-A604-732E4DC7EBD4}" srcOrd="2" destOrd="0" parTransId="{6DFFA0AF-83E4-44F9-AB93-2084CEA99932}" sibTransId="{66C1306B-8BDF-4A39-99E8-411F2404EB05}"/>
    <dgm:cxn modelId="{2DB9F9AC-7095-46CA-A111-FCC3F3ECA90A}" srcId="{0C958210-B197-467D-97BD-4F296B160EBD}" destId="{614365F0-08C5-46B5-8AB2-93827FA226B6}" srcOrd="0" destOrd="0" parTransId="{9D99E2C7-3D37-495C-9DEF-63F866B4F4DD}" sibTransId="{F1810A85-6034-4EFD-8913-78162802E680}"/>
    <dgm:cxn modelId="{9B9CD292-D68A-4C0A-8089-0BEEDD70CAF0}" srcId="{614365F0-08C5-46B5-8AB2-93827FA226B6}" destId="{A0A1C9ED-363E-45A9-9932-98318F02CDFC}" srcOrd="0" destOrd="0" parTransId="{CB1F4CC6-65D9-4878-B5FF-44BA387AA1E3}" sibTransId="{74369B78-8022-4D69-BE8D-3CB837D774C9}"/>
    <dgm:cxn modelId="{F9AEE431-67CA-4D26-B7CA-A8BA9AED4410}" srcId="{0C958210-B197-467D-97BD-4F296B160EBD}" destId="{9B6C9330-C519-4E9C-9045-BCBE3F434EB4}" srcOrd="1" destOrd="0" parTransId="{C4AB9BBF-254E-416D-B90D-B40A64AFB58D}" sibTransId="{68B8326E-4DBA-4B3E-95BF-81DFD20F7501}"/>
    <dgm:cxn modelId="{8B9CAA72-E3C4-445C-A75E-02E73621D3A8}" type="presOf" srcId="{48C65010-E87D-466A-8A31-7AE2751AAAF8}" destId="{403E568D-D3EF-4DF4-BAB9-8D490B57F046}" srcOrd="0" destOrd="0" presId="urn:microsoft.com/office/officeart/2005/8/layout/chevron2"/>
    <dgm:cxn modelId="{69CC537B-1B99-4D04-B971-66EDAC19B7A5}" srcId="{0C958210-B197-467D-97BD-4F296B160EBD}" destId="{48C65010-E87D-466A-8A31-7AE2751AAAF8}" srcOrd="3" destOrd="0" parTransId="{D2AADDD9-8261-42DA-9610-F9C2551A5665}" sibTransId="{347C3672-0CFE-4D11-A368-8514689C3ACA}"/>
    <dgm:cxn modelId="{CD3BC663-6F25-4144-A2CA-EB290A2DB26D}" type="presOf" srcId="{67B762B2-B552-4A5A-A604-732E4DC7EBD4}" destId="{EDE4039D-7B24-40F2-9DBC-A90CCC7C30AD}" srcOrd="0" destOrd="0" presId="urn:microsoft.com/office/officeart/2005/8/layout/chevron2"/>
    <dgm:cxn modelId="{34BF9084-B7A6-48B4-AE5E-3AB253880D0A}" type="presOf" srcId="{A0A1C9ED-363E-45A9-9932-98318F02CDFC}" destId="{967BC701-47F2-4E8D-9DDE-DE92B86777D8}" srcOrd="0" destOrd="0" presId="urn:microsoft.com/office/officeart/2005/8/layout/chevron2"/>
    <dgm:cxn modelId="{25233497-D2B5-4727-A121-B9EE0AE5654C}" type="presOf" srcId="{C6163795-7ED8-468C-9F95-8708548C9A79}" destId="{368B6FC3-7B75-4CB5-ABDE-F7FB6DBAE712}" srcOrd="0" destOrd="0" presId="urn:microsoft.com/office/officeart/2005/8/layout/chevron2"/>
    <dgm:cxn modelId="{5E61E97D-B5A7-4864-8A54-A0B116FA4373}" srcId="{9B6C9330-C519-4E9C-9045-BCBE3F434EB4}" destId="{C6163795-7ED8-468C-9F95-8708548C9A79}" srcOrd="0" destOrd="0" parTransId="{ABFC9727-2B5D-44F0-8757-37E0D847F5BB}" sibTransId="{8E3B08A0-6EBA-45C8-BD71-DE0179791A53}"/>
    <dgm:cxn modelId="{35744BB5-0444-4A5C-AF24-EA2E603CC131}" srcId="{48C65010-E87D-466A-8A31-7AE2751AAAF8}" destId="{BF86A263-994E-4768-811D-C10A3A41C2F5}" srcOrd="0" destOrd="0" parTransId="{A921BEA6-C486-4710-895D-8157390F988B}" sibTransId="{EFB64B34-DACD-47D5-B15D-0D9BA0938B71}"/>
    <dgm:cxn modelId="{161A586C-6E87-4633-8C31-6B30BBEA9482}" srcId="{67B762B2-B552-4A5A-A604-732E4DC7EBD4}" destId="{9DACB9C7-6906-4CDB-9B6D-AF487BE9A5E1}" srcOrd="0" destOrd="0" parTransId="{0DA4D748-1602-458C-A17D-2E5AEFB786E6}" sibTransId="{00AABA67-5460-46EF-AC89-A90D67799830}"/>
    <dgm:cxn modelId="{59E8CC0A-DC91-4638-9A99-B4CBA821F36C}" type="presOf" srcId="{0C958210-B197-467D-97BD-4F296B160EBD}" destId="{62BD3182-D0CE-4943-83C0-34A916E90841}" srcOrd="0" destOrd="0" presId="urn:microsoft.com/office/officeart/2005/8/layout/chevron2"/>
    <dgm:cxn modelId="{CAFFE3F4-7F37-458D-9C2A-3F8D18A111FF}" type="presParOf" srcId="{62BD3182-D0CE-4943-83C0-34A916E90841}" destId="{EA704D1F-9F60-4491-8254-DCC52878B400}" srcOrd="0" destOrd="0" presId="urn:microsoft.com/office/officeart/2005/8/layout/chevron2"/>
    <dgm:cxn modelId="{C0CC7B95-CB1C-4933-9DB3-A75D35255A80}" type="presParOf" srcId="{EA704D1F-9F60-4491-8254-DCC52878B400}" destId="{90A05C10-FA77-4BA1-A0A9-5B5B7422602F}" srcOrd="0" destOrd="0" presId="urn:microsoft.com/office/officeart/2005/8/layout/chevron2"/>
    <dgm:cxn modelId="{1545C783-17CD-4C36-993A-EEDACE89374C}" type="presParOf" srcId="{EA704D1F-9F60-4491-8254-DCC52878B400}" destId="{967BC701-47F2-4E8D-9DDE-DE92B86777D8}" srcOrd="1" destOrd="0" presId="urn:microsoft.com/office/officeart/2005/8/layout/chevron2"/>
    <dgm:cxn modelId="{69C8F373-B3E8-4D7D-A46E-CB0152184F66}" type="presParOf" srcId="{62BD3182-D0CE-4943-83C0-34A916E90841}" destId="{AB052E17-AB4E-4D05-BDCD-C55F052DFB17}" srcOrd="1" destOrd="0" presId="urn:microsoft.com/office/officeart/2005/8/layout/chevron2"/>
    <dgm:cxn modelId="{721EBD02-ADE0-4BD2-BFA0-C492C6FA9580}" type="presParOf" srcId="{62BD3182-D0CE-4943-83C0-34A916E90841}" destId="{EC202D3A-4984-4C9E-A273-736644600214}" srcOrd="2" destOrd="0" presId="urn:microsoft.com/office/officeart/2005/8/layout/chevron2"/>
    <dgm:cxn modelId="{D0EE3783-0DA1-4B98-9B2F-C30A2A3208FD}" type="presParOf" srcId="{EC202D3A-4984-4C9E-A273-736644600214}" destId="{DD93CD75-A25D-49B0-99F8-B07B1E1F877E}" srcOrd="0" destOrd="0" presId="urn:microsoft.com/office/officeart/2005/8/layout/chevron2"/>
    <dgm:cxn modelId="{757CFDEB-F740-4544-934B-B88E85CF649B}" type="presParOf" srcId="{EC202D3A-4984-4C9E-A273-736644600214}" destId="{368B6FC3-7B75-4CB5-ABDE-F7FB6DBAE712}" srcOrd="1" destOrd="0" presId="urn:microsoft.com/office/officeart/2005/8/layout/chevron2"/>
    <dgm:cxn modelId="{808C7E12-2F3B-47EE-A1B8-B278845F891A}" type="presParOf" srcId="{62BD3182-D0CE-4943-83C0-34A916E90841}" destId="{728D520C-6F4D-44E0-BEC4-7B22D15FFB71}" srcOrd="3" destOrd="0" presId="urn:microsoft.com/office/officeart/2005/8/layout/chevron2"/>
    <dgm:cxn modelId="{C27EA618-7595-4889-BBB9-3AF2CA838578}" type="presParOf" srcId="{62BD3182-D0CE-4943-83C0-34A916E90841}" destId="{9C621903-B6F2-49F2-9BDE-F8F71C1EABA8}" srcOrd="4" destOrd="0" presId="urn:microsoft.com/office/officeart/2005/8/layout/chevron2"/>
    <dgm:cxn modelId="{7B5A7B2E-958C-4745-9424-5D1E4F4A4279}" type="presParOf" srcId="{9C621903-B6F2-49F2-9BDE-F8F71C1EABA8}" destId="{EDE4039D-7B24-40F2-9DBC-A90CCC7C30AD}" srcOrd="0" destOrd="0" presId="urn:microsoft.com/office/officeart/2005/8/layout/chevron2"/>
    <dgm:cxn modelId="{3FC182AD-B199-4D8F-813D-9CE764DCF483}" type="presParOf" srcId="{9C621903-B6F2-49F2-9BDE-F8F71C1EABA8}" destId="{2DA3D06D-892A-4D83-B397-FB09EA2095D8}" srcOrd="1" destOrd="0" presId="urn:microsoft.com/office/officeart/2005/8/layout/chevron2"/>
    <dgm:cxn modelId="{0CA03226-17DD-4609-99CB-AC942918D096}" type="presParOf" srcId="{62BD3182-D0CE-4943-83C0-34A916E90841}" destId="{487C5DBC-169A-49A2-96D3-55E9830100C6}" srcOrd="5" destOrd="0" presId="urn:microsoft.com/office/officeart/2005/8/layout/chevron2"/>
    <dgm:cxn modelId="{3ECCA89B-1146-4970-811E-754D69F35303}" type="presParOf" srcId="{62BD3182-D0CE-4943-83C0-34A916E90841}" destId="{B53B4F3E-2A93-408D-82AC-B7F80C407C9A}" srcOrd="6" destOrd="0" presId="urn:microsoft.com/office/officeart/2005/8/layout/chevron2"/>
    <dgm:cxn modelId="{D8859242-56F9-4910-BD64-BD6B3D1F45F3}" type="presParOf" srcId="{B53B4F3E-2A93-408D-82AC-B7F80C407C9A}" destId="{403E568D-D3EF-4DF4-BAB9-8D490B57F046}" srcOrd="0" destOrd="0" presId="urn:microsoft.com/office/officeart/2005/8/layout/chevron2"/>
    <dgm:cxn modelId="{ECEBC36B-913E-44F3-B2D8-7CFD43E50BBE}" type="presParOf" srcId="{B53B4F3E-2A93-408D-82AC-B7F80C407C9A}" destId="{528D1653-D33F-4BEB-B1E7-3B2CF739E915}"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4E6AD0B-6F8D-4EF9-B802-CDE36048F5CD}" type="doc">
      <dgm:prSet loTypeId="urn:microsoft.com/office/officeart/2005/8/layout/hList1" loCatId="list" qsTypeId="urn:microsoft.com/office/officeart/2005/8/quickstyle/3d3" qsCatId="3D" csTypeId="urn:microsoft.com/office/officeart/2005/8/colors/accent1_2" csCatId="accent1" phldr="1"/>
      <dgm:spPr/>
      <dgm:t>
        <a:bodyPr/>
        <a:lstStyle/>
        <a:p>
          <a:endParaRPr lang="en-US"/>
        </a:p>
      </dgm:t>
    </dgm:pt>
    <dgm:pt modelId="{84AD4208-409C-492C-AB97-0FDE55FB0ED1}">
      <dgm:prSet phldrT="[Text]"/>
      <dgm:spPr/>
      <dgm:t>
        <a:bodyPr/>
        <a:lstStyle/>
        <a:p>
          <a:pPr rtl="0"/>
          <a:r>
            <a:rPr lang="en-US" dirty="0" smtClean="0"/>
            <a:t>Dissection of the budget, how it addresses women based on health, education, employment, agriculture </a:t>
          </a:r>
          <a:r>
            <a:rPr lang="en-US" i="1" dirty="0" smtClean="0"/>
            <a:t>etc.</a:t>
          </a:r>
          <a:endParaRPr lang="en-US" i="1" dirty="0"/>
        </a:p>
      </dgm:t>
    </dgm:pt>
    <dgm:pt modelId="{283BE793-C940-4C0D-9298-F0C7F0842340}" type="parTrans" cxnId="{DA4F1F27-BE52-49E0-AEC9-34C21FF51DC6}">
      <dgm:prSet/>
      <dgm:spPr/>
      <dgm:t>
        <a:bodyPr/>
        <a:lstStyle/>
        <a:p>
          <a:endParaRPr lang="en-US"/>
        </a:p>
      </dgm:t>
    </dgm:pt>
    <dgm:pt modelId="{C8AAC674-B7D3-4F92-A6D1-BDA56056E7EA}" type="sibTrans" cxnId="{DA4F1F27-BE52-49E0-AEC9-34C21FF51DC6}">
      <dgm:prSet/>
      <dgm:spPr/>
      <dgm:t>
        <a:bodyPr/>
        <a:lstStyle/>
        <a:p>
          <a:endParaRPr lang="en-US"/>
        </a:p>
      </dgm:t>
    </dgm:pt>
    <dgm:pt modelId="{911CE72A-8EEF-495D-9E41-DFCBF18D8E71}">
      <dgm:prSet phldrT="[Text]" phldr="1"/>
      <dgm:spPr/>
      <dgm:t>
        <a:bodyPr/>
        <a:lstStyle/>
        <a:p>
          <a:endParaRPr lang="en-US"/>
        </a:p>
      </dgm:t>
    </dgm:pt>
    <dgm:pt modelId="{9491B502-AD2B-4D9F-A5B0-4897E8FAB3CD}" type="parTrans" cxnId="{B4719D60-27DA-44C8-A84A-B74C17D3CA35}">
      <dgm:prSet/>
      <dgm:spPr/>
      <dgm:t>
        <a:bodyPr/>
        <a:lstStyle/>
        <a:p>
          <a:endParaRPr lang="en-US"/>
        </a:p>
      </dgm:t>
    </dgm:pt>
    <dgm:pt modelId="{BFDEF460-CCDB-468F-83F3-FA35CE556261}" type="sibTrans" cxnId="{B4719D60-27DA-44C8-A84A-B74C17D3CA35}">
      <dgm:prSet/>
      <dgm:spPr/>
      <dgm:t>
        <a:bodyPr/>
        <a:lstStyle/>
        <a:p>
          <a:endParaRPr lang="en-US"/>
        </a:p>
      </dgm:t>
    </dgm:pt>
    <dgm:pt modelId="{0BB62FF6-752B-4527-8FCC-212474760BBF}">
      <dgm:prSet phldrT="[Text]"/>
      <dgm:spPr/>
      <dgm:t>
        <a:bodyPr/>
        <a:lstStyle/>
        <a:p>
          <a:pPr rtl="0"/>
          <a:r>
            <a:rPr lang="en-US" dirty="0" smtClean="0"/>
            <a:t>Seeing what percent of the budget is spent on women</a:t>
          </a:r>
          <a:endParaRPr lang="en-US" dirty="0"/>
        </a:p>
      </dgm:t>
    </dgm:pt>
    <dgm:pt modelId="{AE69BD5F-8327-4E38-ACDF-2B02D50E4CB3}" type="parTrans" cxnId="{54D741B5-8D2A-4743-8E22-D18929383D73}">
      <dgm:prSet/>
      <dgm:spPr/>
      <dgm:t>
        <a:bodyPr/>
        <a:lstStyle/>
        <a:p>
          <a:endParaRPr lang="en-US"/>
        </a:p>
      </dgm:t>
    </dgm:pt>
    <dgm:pt modelId="{4D1CFD14-350B-4A13-88C3-95769EAAD0EB}" type="sibTrans" cxnId="{54D741B5-8D2A-4743-8E22-D18929383D73}">
      <dgm:prSet/>
      <dgm:spPr/>
      <dgm:t>
        <a:bodyPr/>
        <a:lstStyle/>
        <a:p>
          <a:endParaRPr lang="en-US"/>
        </a:p>
      </dgm:t>
    </dgm:pt>
    <dgm:pt modelId="{2B5C5858-1992-4434-A5F1-DFC9FDCDD5D9}">
      <dgm:prSet phldrT="[Text]" phldr="1"/>
      <dgm:spPr/>
      <dgm:t>
        <a:bodyPr/>
        <a:lstStyle/>
        <a:p>
          <a:endParaRPr lang="en-US" dirty="0"/>
        </a:p>
      </dgm:t>
    </dgm:pt>
    <dgm:pt modelId="{FC08000E-42EA-4EE7-99F3-4D7674912A79}" type="sibTrans" cxnId="{83631ABC-2867-40D1-89DE-2B984AC78607}">
      <dgm:prSet/>
      <dgm:spPr/>
      <dgm:t>
        <a:bodyPr/>
        <a:lstStyle/>
        <a:p>
          <a:endParaRPr lang="en-US"/>
        </a:p>
      </dgm:t>
    </dgm:pt>
    <dgm:pt modelId="{D3AEA4C7-0BEF-489D-980B-EA0C349079E1}" type="parTrans" cxnId="{83631ABC-2867-40D1-89DE-2B984AC78607}">
      <dgm:prSet/>
      <dgm:spPr/>
      <dgm:t>
        <a:bodyPr/>
        <a:lstStyle/>
        <a:p>
          <a:endParaRPr lang="en-US"/>
        </a:p>
      </dgm:t>
    </dgm:pt>
    <dgm:pt modelId="{BD19F42B-4E9F-48A0-A4CD-BFFC6780D2E1}" type="pres">
      <dgm:prSet presAssocID="{A4E6AD0B-6F8D-4EF9-B802-CDE36048F5CD}" presName="Name0" presStyleCnt="0">
        <dgm:presLayoutVars>
          <dgm:dir/>
          <dgm:animLvl val="lvl"/>
          <dgm:resizeHandles val="exact"/>
        </dgm:presLayoutVars>
      </dgm:prSet>
      <dgm:spPr/>
      <dgm:t>
        <a:bodyPr/>
        <a:lstStyle/>
        <a:p>
          <a:endParaRPr lang="en-US"/>
        </a:p>
      </dgm:t>
    </dgm:pt>
    <dgm:pt modelId="{2593DC8D-1883-4F63-A8C9-B9373F9CE13B}" type="pres">
      <dgm:prSet presAssocID="{2B5C5858-1992-4434-A5F1-DFC9FDCDD5D9}" presName="composite" presStyleCnt="0"/>
      <dgm:spPr/>
    </dgm:pt>
    <dgm:pt modelId="{EEC504AC-5582-4BB7-9A2F-47B72FC85BAC}" type="pres">
      <dgm:prSet presAssocID="{2B5C5858-1992-4434-A5F1-DFC9FDCDD5D9}" presName="parTx" presStyleLbl="alignNode1" presStyleIdx="0" presStyleCnt="2">
        <dgm:presLayoutVars>
          <dgm:chMax val="0"/>
          <dgm:chPref val="0"/>
          <dgm:bulletEnabled val="1"/>
        </dgm:presLayoutVars>
      </dgm:prSet>
      <dgm:spPr/>
      <dgm:t>
        <a:bodyPr/>
        <a:lstStyle/>
        <a:p>
          <a:endParaRPr lang="en-US"/>
        </a:p>
      </dgm:t>
    </dgm:pt>
    <dgm:pt modelId="{FC002695-70A0-4BB7-A6FF-7173116EB900}" type="pres">
      <dgm:prSet presAssocID="{2B5C5858-1992-4434-A5F1-DFC9FDCDD5D9}" presName="desTx" presStyleLbl="alignAccFollowNode1" presStyleIdx="0" presStyleCnt="2" custLinFactNeighborY="2443">
        <dgm:presLayoutVars>
          <dgm:bulletEnabled val="1"/>
        </dgm:presLayoutVars>
      </dgm:prSet>
      <dgm:spPr/>
      <dgm:t>
        <a:bodyPr/>
        <a:lstStyle/>
        <a:p>
          <a:endParaRPr lang="en-US"/>
        </a:p>
      </dgm:t>
    </dgm:pt>
    <dgm:pt modelId="{28692245-0298-49E1-9D79-8F4010CA9FAF}" type="pres">
      <dgm:prSet presAssocID="{FC08000E-42EA-4EE7-99F3-4D7674912A79}" presName="space" presStyleCnt="0"/>
      <dgm:spPr/>
    </dgm:pt>
    <dgm:pt modelId="{19579248-E062-4E80-A559-B520E4B11CF3}" type="pres">
      <dgm:prSet presAssocID="{911CE72A-8EEF-495D-9E41-DFCBF18D8E71}" presName="composite" presStyleCnt="0"/>
      <dgm:spPr/>
    </dgm:pt>
    <dgm:pt modelId="{53F1C0C2-FD56-4EA3-843C-1D0C5394204E}" type="pres">
      <dgm:prSet presAssocID="{911CE72A-8EEF-495D-9E41-DFCBF18D8E71}" presName="parTx" presStyleLbl="alignNode1" presStyleIdx="1" presStyleCnt="2">
        <dgm:presLayoutVars>
          <dgm:chMax val="0"/>
          <dgm:chPref val="0"/>
          <dgm:bulletEnabled val="1"/>
        </dgm:presLayoutVars>
      </dgm:prSet>
      <dgm:spPr/>
      <dgm:t>
        <a:bodyPr/>
        <a:lstStyle/>
        <a:p>
          <a:endParaRPr lang="en-US"/>
        </a:p>
      </dgm:t>
    </dgm:pt>
    <dgm:pt modelId="{68F7AB87-8209-46C7-A1B4-822C36C458D0}" type="pres">
      <dgm:prSet presAssocID="{911CE72A-8EEF-495D-9E41-DFCBF18D8E71}" presName="desTx" presStyleLbl="alignAccFollowNode1" presStyleIdx="1" presStyleCnt="2">
        <dgm:presLayoutVars>
          <dgm:bulletEnabled val="1"/>
        </dgm:presLayoutVars>
      </dgm:prSet>
      <dgm:spPr/>
      <dgm:t>
        <a:bodyPr/>
        <a:lstStyle/>
        <a:p>
          <a:endParaRPr lang="en-US"/>
        </a:p>
      </dgm:t>
    </dgm:pt>
  </dgm:ptLst>
  <dgm:cxnLst>
    <dgm:cxn modelId="{83631ABC-2867-40D1-89DE-2B984AC78607}" srcId="{A4E6AD0B-6F8D-4EF9-B802-CDE36048F5CD}" destId="{2B5C5858-1992-4434-A5F1-DFC9FDCDD5D9}" srcOrd="0" destOrd="0" parTransId="{D3AEA4C7-0BEF-489D-980B-EA0C349079E1}" sibTransId="{FC08000E-42EA-4EE7-99F3-4D7674912A79}"/>
    <dgm:cxn modelId="{EC7F30F0-9E3F-4B2F-9882-5CB604B901DD}" type="presOf" srcId="{84AD4208-409C-492C-AB97-0FDE55FB0ED1}" destId="{FC002695-70A0-4BB7-A6FF-7173116EB900}" srcOrd="0" destOrd="0" presId="urn:microsoft.com/office/officeart/2005/8/layout/hList1"/>
    <dgm:cxn modelId="{DA4F1F27-BE52-49E0-AEC9-34C21FF51DC6}" srcId="{2B5C5858-1992-4434-A5F1-DFC9FDCDD5D9}" destId="{84AD4208-409C-492C-AB97-0FDE55FB0ED1}" srcOrd="0" destOrd="0" parTransId="{283BE793-C940-4C0D-9298-F0C7F0842340}" sibTransId="{C8AAC674-B7D3-4F92-A6D1-BDA56056E7EA}"/>
    <dgm:cxn modelId="{BB2318D3-4177-489D-83BB-958CC8BD1E47}" type="presOf" srcId="{0BB62FF6-752B-4527-8FCC-212474760BBF}" destId="{68F7AB87-8209-46C7-A1B4-822C36C458D0}" srcOrd="0" destOrd="0" presId="urn:microsoft.com/office/officeart/2005/8/layout/hList1"/>
    <dgm:cxn modelId="{CB795F35-8DFC-44EB-BEAD-611B39331546}" type="presOf" srcId="{911CE72A-8EEF-495D-9E41-DFCBF18D8E71}" destId="{53F1C0C2-FD56-4EA3-843C-1D0C5394204E}" srcOrd="0" destOrd="0" presId="urn:microsoft.com/office/officeart/2005/8/layout/hList1"/>
    <dgm:cxn modelId="{54D741B5-8D2A-4743-8E22-D18929383D73}" srcId="{911CE72A-8EEF-495D-9E41-DFCBF18D8E71}" destId="{0BB62FF6-752B-4527-8FCC-212474760BBF}" srcOrd="0" destOrd="0" parTransId="{AE69BD5F-8327-4E38-ACDF-2B02D50E4CB3}" sibTransId="{4D1CFD14-350B-4A13-88C3-95769EAAD0EB}"/>
    <dgm:cxn modelId="{F74016A9-A2E4-47F9-853A-037CE12FB01E}" type="presOf" srcId="{2B5C5858-1992-4434-A5F1-DFC9FDCDD5D9}" destId="{EEC504AC-5582-4BB7-9A2F-47B72FC85BAC}" srcOrd="0" destOrd="0" presId="urn:microsoft.com/office/officeart/2005/8/layout/hList1"/>
    <dgm:cxn modelId="{B4719D60-27DA-44C8-A84A-B74C17D3CA35}" srcId="{A4E6AD0B-6F8D-4EF9-B802-CDE36048F5CD}" destId="{911CE72A-8EEF-495D-9E41-DFCBF18D8E71}" srcOrd="1" destOrd="0" parTransId="{9491B502-AD2B-4D9F-A5B0-4897E8FAB3CD}" sibTransId="{BFDEF460-CCDB-468F-83F3-FA35CE556261}"/>
    <dgm:cxn modelId="{EBCEC197-323D-45BF-98FB-0DC62F968A82}" type="presOf" srcId="{A4E6AD0B-6F8D-4EF9-B802-CDE36048F5CD}" destId="{BD19F42B-4E9F-48A0-A4CD-BFFC6780D2E1}" srcOrd="0" destOrd="0" presId="urn:microsoft.com/office/officeart/2005/8/layout/hList1"/>
    <dgm:cxn modelId="{1F5C3290-000E-4EB2-9949-E52F2656A2D1}" type="presParOf" srcId="{BD19F42B-4E9F-48A0-A4CD-BFFC6780D2E1}" destId="{2593DC8D-1883-4F63-A8C9-B9373F9CE13B}" srcOrd="0" destOrd="0" presId="urn:microsoft.com/office/officeart/2005/8/layout/hList1"/>
    <dgm:cxn modelId="{E150A415-159E-4878-B11C-E556A5FE9A5D}" type="presParOf" srcId="{2593DC8D-1883-4F63-A8C9-B9373F9CE13B}" destId="{EEC504AC-5582-4BB7-9A2F-47B72FC85BAC}" srcOrd="0" destOrd="0" presId="urn:microsoft.com/office/officeart/2005/8/layout/hList1"/>
    <dgm:cxn modelId="{E6A3E0C8-25AA-4F46-8270-105F1906FE8E}" type="presParOf" srcId="{2593DC8D-1883-4F63-A8C9-B9373F9CE13B}" destId="{FC002695-70A0-4BB7-A6FF-7173116EB900}" srcOrd="1" destOrd="0" presId="urn:microsoft.com/office/officeart/2005/8/layout/hList1"/>
    <dgm:cxn modelId="{22294557-A2DE-4401-8334-3C10700C2071}" type="presParOf" srcId="{BD19F42B-4E9F-48A0-A4CD-BFFC6780D2E1}" destId="{28692245-0298-49E1-9D79-8F4010CA9FAF}" srcOrd="1" destOrd="0" presId="urn:microsoft.com/office/officeart/2005/8/layout/hList1"/>
    <dgm:cxn modelId="{F66617ED-A8AB-4043-B4BD-021E0841C982}" type="presParOf" srcId="{BD19F42B-4E9F-48A0-A4CD-BFFC6780D2E1}" destId="{19579248-E062-4E80-A559-B520E4B11CF3}" srcOrd="2" destOrd="0" presId="urn:microsoft.com/office/officeart/2005/8/layout/hList1"/>
    <dgm:cxn modelId="{99B5FDD4-69F2-4D99-BB5B-65E8A432630A}" type="presParOf" srcId="{19579248-E062-4E80-A559-B520E4B11CF3}" destId="{53F1C0C2-FD56-4EA3-843C-1D0C5394204E}" srcOrd="0" destOrd="0" presId="urn:microsoft.com/office/officeart/2005/8/layout/hList1"/>
    <dgm:cxn modelId="{B7EA6A5A-C152-4AF9-894A-A716BACDB1B0}" type="presParOf" srcId="{19579248-E062-4E80-A559-B520E4B11CF3}" destId="{68F7AB87-8209-46C7-A1B4-822C36C458D0}"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C19B756-49EF-4C68-8BA3-CC78ED540A18}"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IN"/>
        </a:p>
      </dgm:t>
    </dgm:pt>
    <dgm:pt modelId="{9727B16D-E502-441A-8EE0-B838B0C96065}">
      <dgm:prSet phldrT="[Text]" custT="1"/>
      <dgm:spPr/>
      <dgm:t>
        <a:bodyPr/>
        <a:lstStyle/>
        <a:p>
          <a:r>
            <a:rPr lang="en-IN" sz="1800" b="1" dirty="0" smtClean="0"/>
            <a:t>Stage 1</a:t>
          </a:r>
        </a:p>
        <a:p>
          <a:r>
            <a:rPr lang="en-IN" sz="1800" dirty="0" smtClean="0"/>
            <a:t>Analysis of budget from a gender perspective impact on women and men</a:t>
          </a:r>
          <a:endParaRPr lang="en-IN" sz="1800" dirty="0"/>
        </a:p>
      </dgm:t>
    </dgm:pt>
    <dgm:pt modelId="{E6CE30E3-71F4-472B-BD1A-4A52F1E63ABC}" type="parTrans" cxnId="{F324844B-9044-49DB-91F4-DC55B93AF29B}">
      <dgm:prSet/>
      <dgm:spPr/>
      <dgm:t>
        <a:bodyPr/>
        <a:lstStyle/>
        <a:p>
          <a:endParaRPr lang="en-IN" sz="2200"/>
        </a:p>
      </dgm:t>
    </dgm:pt>
    <dgm:pt modelId="{0E4E092C-AD61-448B-89D6-1F783A54A3EE}" type="sibTrans" cxnId="{F324844B-9044-49DB-91F4-DC55B93AF29B}">
      <dgm:prSet/>
      <dgm:spPr/>
      <dgm:t>
        <a:bodyPr/>
        <a:lstStyle/>
        <a:p>
          <a:endParaRPr lang="en-IN" sz="2200"/>
        </a:p>
      </dgm:t>
    </dgm:pt>
    <dgm:pt modelId="{1E676300-8F9D-41BA-BC69-F6AF8615EB15}">
      <dgm:prSet phldrT="[Text]" custT="1"/>
      <dgm:spPr/>
      <dgm:t>
        <a:bodyPr/>
        <a:lstStyle/>
        <a:p>
          <a:r>
            <a:rPr lang="en-IN" sz="2000" b="1" dirty="0" smtClean="0"/>
            <a:t>Stage 2</a:t>
          </a:r>
        </a:p>
        <a:p>
          <a:r>
            <a:rPr lang="en-IN" sz="1800" dirty="0" smtClean="0"/>
            <a:t>Reformulating</a:t>
          </a:r>
          <a:r>
            <a:rPr lang="en-IN" sz="2000" dirty="0" smtClean="0"/>
            <a:t> budgetary policies/ distribution of resources to achieve gender equality outcomes</a:t>
          </a:r>
          <a:endParaRPr lang="en-IN" sz="2000" dirty="0"/>
        </a:p>
      </dgm:t>
    </dgm:pt>
    <dgm:pt modelId="{49053007-D82E-4857-A3D7-EAEDF154A12E}" type="parTrans" cxnId="{98FBDB71-9997-4374-95C3-CC221597AE77}">
      <dgm:prSet/>
      <dgm:spPr/>
      <dgm:t>
        <a:bodyPr/>
        <a:lstStyle/>
        <a:p>
          <a:endParaRPr lang="en-IN" sz="2200"/>
        </a:p>
      </dgm:t>
    </dgm:pt>
    <dgm:pt modelId="{7BD03AAD-3BF1-4BCF-A6D7-6089E2C92C6B}" type="sibTrans" cxnId="{98FBDB71-9997-4374-95C3-CC221597AE77}">
      <dgm:prSet/>
      <dgm:spPr/>
      <dgm:t>
        <a:bodyPr/>
        <a:lstStyle/>
        <a:p>
          <a:endParaRPr lang="en-IN" sz="2200"/>
        </a:p>
      </dgm:t>
    </dgm:pt>
    <dgm:pt modelId="{063DAA89-A29D-4AA2-A8EF-38143A65223B}">
      <dgm:prSet phldrT="[Text]" custT="1"/>
      <dgm:spPr/>
      <dgm:t>
        <a:bodyPr/>
        <a:lstStyle/>
        <a:p>
          <a:r>
            <a:rPr lang="en-IN" sz="1800" b="1" dirty="0" smtClean="0"/>
            <a:t>Stage 3</a:t>
          </a:r>
        </a:p>
        <a:p>
          <a:r>
            <a:rPr lang="en-IN" sz="1800" dirty="0" smtClean="0"/>
            <a:t>Working systematically to embed gender within the budgetary process</a:t>
          </a:r>
          <a:endParaRPr lang="en-IN" sz="1800" dirty="0"/>
        </a:p>
      </dgm:t>
    </dgm:pt>
    <dgm:pt modelId="{DA792B93-3D77-4E2F-9586-4B71FE1C5A0C}" type="parTrans" cxnId="{483975CC-A336-41AA-B408-A965FA6A1AC0}">
      <dgm:prSet/>
      <dgm:spPr/>
      <dgm:t>
        <a:bodyPr/>
        <a:lstStyle/>
        <a:p>
          <a:endParaRPr lang="en-IN" sz="2200"/>
        </a:p>
      </dgm:t>
    </dgm:pt>
    <dgm:pt modelId="{19726C47-401C-414C-B862-EFD97CDF3CAC}" type="sibTrans" cxnId="{483975CC-A336-41AA-B408-A965FA6A1AC0}">
      <dgm:prSet/>
      <dgm:spPr/>
      <dgm:t>
        <a:bodyPr/>
        <a:lstStyle/>
        <a:p>
          <a:endParaRPr lang="en-IN" sz="2200"/>
        </a:p>
      </dgm:t>
    </dgm:pt>
    <dgm:pt modelId="{49CF3D0C-1282-4F86-ADED-272AE7F21483}" type="pres">
      <dgm:prSet presAssocID="{EC19B756-49EF-4C68-8BA3-CC78ED540A18}" presName="cycle" presStyleCnt="0">
        <dgm:presLayoutVars>
          <dgm:dir/>
          <dgm:resizeHandles val="exact"/>
        </dgm:presLayoutVars>
      </dgm:prSet>
      <dgm:spPr/>
      <dgm:t>
        <a:bodyPr/>
        <a:lstStyle/>
        <a:p>
          <a:endParaRPr lang="en-IN"/>
        </a:p>
      </dgm:t>
    </dgm:pt>
    <dgm:pt modelId="{3B2B93DC-CDC4-4081-A582-099A7FC31E52}" type="pres">
      <dgm:prSet presAssocID="{9727B16D-E502-441A-8EE0-B838B0C96065}" presName="dummy" presStyleCnt="0"/>
      <dgm:spPr/>
    </dgm:pt>
    <dgm:pt modelId="{894E5F95-4672-40B7-AA4B-BC79FF842BBD}" type="pres">
      <dgm:prSet presAssocID="{9727B16D-E502-441A-8EE0-B838B0C96065}" presName="node" presStyleLbl="revTx" presStyleIdx="0" presStyleCnt="3">
        <dgm:presLayoutVars>
          <dgm:bulletEnabled val="1"/>
        </dgm:presLayoutVars>
      </dgm:prSet>
      <dgm:spPr/>
      <dgm:t>
        <a:bodyPr/>
        <a:lstStyle/>
        <a:p>
          <a:endParaRPr lang="en-IN"/>
        </a:p>
      </dgm:t>
    </dgm:pt>
    <dgm:pt modelId="{E8408C55-F86E-4075-AE75-FCC2267A3FDE}" type="pres">
      <dgm:prSet presAssocID="{0E4E092C-AD61-448B-89D6-1F783A54A3EE}" presName="sibTrans" presStyleLbl="node1" presStyleIdx="0" presStyleCnt="3" custLinFactNeighborX="11376" custLinFactNeighborY="3708"/>
      <dgm:spPr/>
      <dgm:t>
        <a:bodyPr/>
        <a:lstStyle/>
        <a:p>
          <a:endParaRPr lang="en-IN"/>
        </a:p>
      </dgm:t>
    </dgm:pt>
    <dgm:pt modelId="{61765588-C5D7-49D4-8022-BF9E30458D5A}" type="pres">
      <dgm:prSet presAssocID="{1E676300-8F9D-41BA-BC69-F6AF8615EB15}" presName="dummy" presStyleCnt="0"/>
      <dgm:spPr/>
    </dgm:pt>
    <dgm:pt modelId="{C0C5B746-3B30-412F-9B9B-9521EBE40AEA}" type="pres">
      <dgm:prSet presAssocID="{1E676300-8F9D-41BA-BC69-F6AF8615EB15}" presName="node" presStyleLbl="revTx" presStyleIdx="1" presStyleCnt="3" custScaleX="151059">
        <dgm:presLayoutVars>
          <dgm:bulletEnabled val="1"/>
        </dgm:presLayoutVars>
      </dgm:prSet>
      <dgm:spPr/>
      <dgm:t>
        <a:bodyPr/>
        <a:lstStyle/>
        <a:p>
          <a:endParaRPr lang="en-IN"/>
        </a:p>
      </dgm:t>
    </dgm:pt>
    <dgm:pt modelId="{98E63FB5-691F-405C-8401-7E6777352FA6}" type="pres">
      <dgm:prSet presAssocID="{7BD03AAD-3BF1-4BCF-A6D7-6089E2C92C6B}" presName="sibTrans" presStyleLbl="node1" presStyleIdx="1" presStyleCnt="3" custLinFactNeighborX="-2180" custLinFactNeighborY="3026"/>
      <dgm:spPr/>
      <dgm:t>
        <a:bodyPr/>
        <a:lstStyle/>
        <a:p>
          <a:endParaRPr lang="en-IN"/>
        </a:p>
      </dgm:t>
    </dgm:pt>
    <dgm:pt modelId="{8174C4EB-676E-4DE9-81F8-29E0A9907B42}" type="pres">
      <dgm:prSet presAssocID="{063DAA89-A29D-4AA2-A8EF-38143A65223B}" presName="dummy" presStyleCnt="0"/>
      <dgm:spPr/>
    </dgm:pt>
    <dgm:pt modelId="{90D38E83-B87C-42F0-8435-29477F8C9018}" type="pres">
      <dgm:prSet presAssocID="{063DAA89-A29D-4AA2-A8EF-38143A65223B}" presName="node" presStyleLbl="revTx" presStyleIdx="2" presStyleCnt="3">
        <dgm:presLayoutVars>
          <dgm:bulletEnabled val="1"/>
        </dgm:presLayoutVars>
      </dgm:prSet>
      <dgm:spPr/>
      <dgm:t>
        <a:bodyPr/>
        <a:lstStyle/>
        <a:p>
          <a:endParaRPr lang="en-IN"/>
        </a:p>
      </dgm:t>
    </dgm:pt>
    <dgm:pt modelId="{A71DF0E2-1A73-4050-90B2-FFFABD942CF6}" type="pres">
      <dgm:prSet presAssocID="{19726C47-401C-414C-B862-EFD97CDF3CAC}" presName="sibTrans" presStyleLbl="node1" presStyleIdx="2" presStyleCnt="3"/>
      <dgm:spPr/>
      <dgm:t>
        <a:bodyPr/>
        <a:lstStyle/>
        <a:p>
          <a:endParaRPr lang="en-IN"/>
        </a:p>
      </dgm:t>
    </dgm:pt>
  </dgm:ptLst>
  <dgm:cxnLst>
    <dgm:cxn modelId="{47E44995-E804-45B3-AB03-EDCB155F7AA8}" type="presOf" srcId="{EC19B756-49EF-4C68-8BA3-CC78ED540A18}" destId="{49CF3D0C-1282-4F86-ADED-272AE7F21483}" srcOrd="0" destOrd="0" presId="urn:microsoft.com/office/officeart/2005/8/layout/cycle1"/>
    <dgm:cxn modelId="{483975CC-A336-41AA-B408-A965FA6A1AC0}" srcId="{EC19B756-49EF-4C68-8BA3-CC78ED540A18}" destId="{063DAA89-A29D-4AA2-A8EF-38143A65223B}" srcOrd="2" destOrd="0" parTransId="{DA792B93-3D77-4E2F-9586-4B71FE1C5A0C}" sibTransId="{19726C47-401C-414C-B862-EFD97CDF3CAC}"/>
    <dgm:cxn modelId="{087F0F70-790E-49C6-B7BB-2D7EDE87D973}" type="presOf" srcId="{19726C47-401C-414C-B862-EFD97CDF3CAC}" destId="{A71DF0E2-1A73-4050-90B2-FFFABD942CF6}" srcOrd="0" destOrd="0" presId="urn:microsoft.com/office/officeart/2005/8/layout/cycle1"/>
    <dgm:cxn modelId="{D1E95E4E-6F35-4143-AC79-DEBDA6A200D8}" type="presOf" srcId="{063DAA89-A29D-4AA2-A8EF-38143A65223B}" destId="{90D38E83-B87C-42F0-8435-29477F8C9018}" srcOrd="0" destOrd="0" presId="urn:microsoft.com/office/officeart/2005/8/layout/cycle1"/>
    <dgm:cxn modelId="{33385FD4-6947-499D-A120-9448499BEF1F}" type="presOf" srcId="{7BD03AAD-3BF1-4BCF-A6D7-6089E2C92C6B}" destId="{98E63FB5-691F-405C-8401-7E6777352FA6}" srcOrd="0" destOrd="0" presId="urn:microsoft.com/office/officeart/2005/8/layout/cycle1"/>
    <dgm:cxn modelId="{B226D320-4C64-41B7-82F6-4A9A03E7D009}" type="presOf" srcId="{0E4E092C-AD61-448B-89D6-1F783A54A3EE}" destId="{E8408C55-F86E-4075-AE75-FCC2267A3FDE}" srcOrd="0" destOrd="0" presId="urn:microsoft.com/office/officeart/2005/8/layout/cycle1"/>
    <dgm:cxn modelId="{FED13093-0030-4232-A8A1-2AD5A84A8FE9}" type="presOf" srcId="{1E676300-8F9D-41BA-BC69-F6AF8615EB15}" destId="{C0C5B746-3B30-412F-9B9B-9521EBE40AEA}" srcOrd="0" destOrd="0" presId="urn:microsoft.com/office/officeart/2005/8/layout/cycle1"/>
    <dgm:cxn modelId="{98FBDB71-9997-4374-95C3-CC221597AE77}" srcId="{EC19B756-49EF-4C68-8BA3-CC78ED540A18}" destId="{1E676300-8F9D-41BA-BC69-F6AF8615EB15}" srcOrd="1" destOrd="0" parTransId="{49053007-D82E-4857-A3D7-EAEDF154A12E}" sibTransId="{7BD03AAD-3BF1-4BCF-A6D7-6089E2C92C6B}"/>
    <dgm:cxn modelId="{C230A62B-2BC2-4679-9E17-3E3EE35D97C2}" type="presOf" srcId="{9727B16D-E502-441A-8EE0-B838B0C96065}" destId="{894E5F95-4672-40B7-AA4B-BC79FF842BBD}" srcOrd="0" destOrd="0" presId="urn:microsoft.com/office/officeart/2005/8/layout/cycle1"/>
    <dgm:cxn modelId="{F324844B-9044-49DB-91F4-DC55B93AF29B}" srcId="{EC19B756-49EF-4C68-8BA3-CC78ED540A18}" destId="{9727B16D-E502-441A-8EE0-B838B0C96065}" srcOrd="0" destOrd="0" parTransId="{E6CE30E3-71F4-472B-BD1A-4A52F1E63ABC}" sibTransId="{0E4E092C-AD61-448B-89D6-1F783A54A3EE}"/>
    <dgm:cxn modelId="{1AB152C3-EB27-484E-9207-00B53169099B}" type="presParOf" srcId="{49CF3D0C-1282-4F86-ADED-272AE7F21483}" destId="{3B2B93DC-CDC4-4081-A582-099A7FC31E52}" srcOrd="0" destOrd="0" presId="urn:microsoft.com/office/officeart/2005/8/layout/cycle1"/>
    <dgm:cxn modelId="{CC78DA0D-698A-4A1D-A605-DF74C3118C7A}" type="presParOf" srcId="{49CF3D0C-1282-4F86-ADED-272AE7F21483}" destId="{894E5F95-4672-40B7-AA4B-BC79FF842BBD}" srcOrd="1" destOrd="0" presId="urn:microsoft.com/office/officeart/2005/8/layout/cycle1"/>
    <dgm:cxn modelId="{9B18880D-DBD4-42F7-A821-6D78C3FF6131}" type="presParOf" srcId="{49CF3D0C-1282-4F86-ADED-272AE7F21483}" destId="{E8408C55-F86E-4075-AE75-FCC2267A3FDE}" srcOrd="2" destOrd="0" presId="urn:microsoft.com/office/officeart/2005/8/layout/cycle1"/>
    <dgm:cxn modelId="{CF47CFE2-C04F-4C4D-9D57-23E10D2CA4B1}" type="presParOf" srcId="{49CF3D0C-1282-4F86-ADED-272AE7F21483}" destId="{61765588-C5D7-49D4-8022-BF9E30458D5A}" srcOrd="3" destOrd="0" presId="urn:microsoft.com/office/officeart/2005/8/layout/cycle1"/>
    <dgm:cxn modelId="{B92CC909-9287-4867-BE63-CC6BB46C0D05}" type="presParOf" srcId="{49CF3D0C-1282-4F86-ADED-272AE7F21483}" destId="{C0C5B746-3B30-412F-9B9B-9521EBE40AEA}" srcOrd="4" destOrd="0" presId="urn:microsoft.com/office/officeart/2005/8/layout/cycle1"/>
    <dgm:cxn modelId="{4A551A18-238B-48AF-A0CB-5CDA2356E363}" type="presParOf" srcId="{49CF3D0C-1282-4F86-ADED-272AE7F21483}" destId="{98E63FB5-691F-405C-8401-7E6777352FA6}" srcOrd="5" destOrd="0" presId="urn:microsoft.com/office/officeart/2005/8/layout/cycle1"/>
    <dgm:cxn modelId="{7B738665-B8ED-45E3-AEBF-6EFB21208331}" type="presParOf" srcId="{49CF3D0C-1282-4F86-ADED-272AE7F21483}" destId="{8174C4EB-676E-4DE9-81F8-29E0A9907B42}" srcOrd="6" destOrd="0" presId="urn:microsoft.com/office/officeart/2005/8/layout/cycle1"/>
    <dgm:cxn modelId="{5AB66283-FA2C-4BD7-A8A6-E8A482B5A2C5}" type="presParOf" srcId="{49CF3D0C-1282-4F86-ADED-272AE7F21483}" destId="{90D38E83-B87C-42F0-8435-29477F8C9018}" srcOrd="7" destOrd="0" presId="urn:microsoft.com/office/officeart/2005/8/layout/cycle1"/>
    <dgm:cxn modelId="{F1A34E6A-7092-43AE-8C86-984CBD834D63}" type="presParOf" srcId="{49CF3D0C-1282-4F86-ADED-272AE7F21483}" destId="{A71DF0E2-1A73-4050-90B2-FFFABD942CF6}"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BA2CE4B-A4F9-4EDC-B214-56D9D14D4B8F}" type="doc">
      <dgm:prSet loTypeId="urn:microsoft.com/office/officeart/2005/8/layout/vList3#1" loCatId="list" qsTypeId="urn:microsoft.com/office/officeart/2005/8/quickstyle/simple1" qsCatId="simple" csTypeId="urn:microsoft.com/office/officeart/2005/8/colors/accent1_2" csCatId="accent1" phldr="1"/>
      <dgm:spPr/>
      <dgm:t>
        <a:bodyPr/>
        <a:lstStyle/>
        <a:p>
          <a:endParaRPr lang="en-US"/>
        </a:p>
      </dgm:t>
    </dgm:pt>
    <dgm:pt modelId="{54415476-85BF-4DC7-963C-336466CA98DD}">
      <dgm:prSet/>
      <dgm:spPr>
        <a:gradFill rotWithShape="0">
          <a:gsLst>
            <a:gs pos="0">
              <a:srgbClr val="000000"/>
            </a:gs>
            <a:gs pos="20000">
              <a:srgbClr val="000040"/>
            </a:gs>
            <a:gs pos="50000">
              <a:srgbClr val="400040"/>
            </a:gs>
            <a:gs pos="75000">
              <a:srgbClr val="8F0040"/>
            </a:gs>
            <a:gs pos="89999">
              <a:srgbClr val="F27300"/>
            </a:gs>
            <a:gs pos="100000">
              <a:srgbClr val="FFBF00"/>
            </a:gs>
          </a:gsLst>
          <a:lin ang="5400000" scaled="0"/>
        </a:gradFill>
      </dgm:spPr>
      <dgm:t>
        <a:bodyPr/>
        <a:lstStyle/>
        <a:p>
          <a:pPr rtl="0"/>
          <a:r>
            <a:rPr lang="en-US" dirty="0" smtClean="0"/>
            <a:t>Could increase</a:t>
          </a:r>
          <a:r>
            <a:rPr lang="en-US" baseline="0" dirty="0" smtClean="0"/>
            <a:t> yields on farms by 20 – 30 percent which…</a:t>
          </a:r>
          <a:endParaRPr lang="en-US" dirty="0"/>
        </a:p>
      </dgm:t>
    </dgm:pt>
    <dgm:pt modelId="{1A58D9D6-5692-41F3-AAF6-0EB271264EE9}" type="parTrans" cxnId="{89BB8B36-1DF3-4A92-981E-2CC338DC1B70}">
      <dgm:prSet/>
      <dgm:spPr/>
      <dgm:t>
        <a:bodyPr/>
        <a:lstStyle/>
        <a:p>
          <a:endParaRPr lang="en-US"/>
        </a:p>
      </dgm:t>
    </dgm:pt>
    <dgm:pt modelId="{3789B7CF-846D-4B8D-BFCE-0319237930DE}" type="sibTrans" cxnId="{89BB8B36-1DF3-4A92-981E-2CC338DC1B70}">
      <dgm:prSet/>
      <dgm:spPr/>
      <dgm:t>
        <a:bodyPr/>
        <a:lstStyle/>
        <a:p>
          <a:endParaRPr lang="en-US"/>
        </a:p>
      </dgm:t>
    </dgm:pt>
    <dgm:pt modelId="{FB8556C8-4D27-4F0B-B885-3BBFA03710E9}">
      <dgm:prSet/>
      <dgm:spPr>
        <a:gradFill rotWithShape="0">
          <a:gsLst>
            <a:gs pos="0">
              <a:srgbClr val="000000"/>
            </a:gs>
            <a:gs pos="20000">
              <a:srgbClr val="000040"/>
            </a:gs>
            <a:gs pos="50000">
              <a:srgbClr val="400040"/>
            </a:gs>
            <a:gs pos="75000">
              <a:srgbClr val="8F0040"/>
            </a:gs>
            <a:gs pos="89999">
              <a:srgbClr val="F27300"/>
            </a:gs>
            <a:gs pos="100000">
              <a:srgbClr val="FFBF00"/>
            </a:gs>
          </a:gsLst>
          <a:lin ang="5400000" scaled="0"/>
        </a:gradFill>
      </dgm:spPr>
      <dgm:t>
        <a:bodyPr/>
        <a:lstStyle/>
        <a:p>
          <a:pPr rtl="0"/>
          <a:r>
            <a:rPr lang="en-US" baseline="0" dirty="0" smtClean="0"/>
            <a:t>Could raise total agricultural output in developing countries 2.5 – 4 percent which…</a:t>
          </a:r>
          <a:endParaRPr lang="en-US" dirty="0"/>
        </a:p>
      </dgm:t>
    </dgm:pt>
    <dgm:pt modelId="{CA01F246-944A-4DF5-A7FC-13E6832826AA}" type="parTrans" cxnId="{0C47E799-626D-46B2-836B-6076EE6C352B}">
      <dgm:prSet/>
      <dgm:spPr/>
      <dgm:t>
        <a:bodyPr/>
        <a:lstStyle/>
        <a:p>
          <a:endParaRPr lang="en-US"/>
        </a:p>
      </dgm:t>
    </dgm:pt>
    <dgm:pt modelId="{98EB8A9A-1C97-4977-AF1F-A7A6A9D505E7}" type="sibTrans" cxnId="{0C47E799-626D-46B2-836B-6076EE6C352B}">
      <dgm:prSet/>
      <dgm:spPr/>
      <dgm:t>
        <a:bodyPr/>
        <a:lstStyle/>
        <a:p>
          <a:endParaRPr lang="en-US"/>
        </a:p>
      </dgm:t>
    </dgm:pt>
    <dgm:pt modelId="{BD91AAD8-3FCB-4F87-B81A-92AAA2C0533B}">
      <dgm:prSet/>
      <dgm:spPr>
        <a:gradFill rotWithShape="0">
          <a:gsLst>
            <a:gs pos="0">
              <a:srgbClr val="000000"/>
            </a:gs>
            <a:gs pos="20000">
              <a:srgbClr val="000040"/>
            </a:gs>
            <a:gs pos="50000">
              <a:srgbClr val="400040"/>
            </a:gs>
            <a:gs pos="75000">
              <a:srgbClr val="8F0040"/>
            </a:gs>
            <a:gs pos="89999">
              <a:srgbClr val="F27300"/>
            </a:gs>
            <a:gs pos="100000">
              <a:srgbClr val="FFBF00"/>
            </a:gs>
          </a:gsLst>
          <a:lin ang="5400000" scaled="0"/>
        </a:gradFill>
      </dgm:spPr>
      <dgm:t>
        <a:bodyPr/>
        <a:lstStyle/>
        <a:p>
          <a:pPr rtl="0"/>
          <a:r>
            <a:rPr lang="en-US" baseline="0" dirty="0" smtClean="0"/>
            <a:t>Could reduce the number of hungry people in the world by 12 – 17 percent</a:t>
          </a:r>
          <a:endParaRPr lang="en-US" dirty="0"/>
        </a:p>
      </dgm:t>
    </dgm:pt>
    <dgm:pt modelId="{84B1D122-F640-4E2A-AAD4-DE2D5454F455}" type="parTrans" cxnId="{37597EBA-5E5B-456F-8B9B-ADF29073FE2E}">
      <dgm:prSet/>
      <dgm:spPr/>
      <dgm:t>
        <a:bodyPr/>
        <a:lstStyle/>
        <a:p>
          <a:endParaRPr lang="en-US"/>
        </a:p>
      </dgm:t>
    </dgm:pt>
    <dgm:pt modelId="{BAE7AAAA-3292-48ED-BB89-8F73229279DD}" type="sibTrans" cxnId="{37597EBA-5E5B-456F-8B9B-ADF29073FE2E}">
      <dgm:prSet/>
      <dgm:spPr/>
      <dgm:t>
        <a:bodyPr/>
        <a:lstStyle/>
        <a:p>
          <a:endParaRPr lang="en-US"/>
        </a:p>
      </dgm:t>
    </dgm:pt>
    <dgm:pt modelId="{79FBB07C-EECF-4FD1-ACE7-69E770C10E45}" type="pres">
      <dgm:prSet presAssocID="{ABA2CE4B-A4F9-4EDC-B214-56D9D14D4B8F}" presName="linearFlow" presStyleCnt="0">
        <dgm:presLayoutVars>
          <dgm:dir/>
          <dgm:resizeHandles val="exact"/>
        </dgm:presLayoutVars>
      </dgm:prSet>
      <dgm:spPr/>
      <dgm:t>
        <a:bodyPr/>
        <a:lstStyle/>
        <a:p>
          <a:endParaRPr lang="en-US"/>
        </a:p>
      </dgm:t>
    </dgm:pt>
    <dgm:pt modelId="{FC71F41F-7B13-4250-9FA0-FDB7D3880F3C}" type="pres">
      <dgm:prSet presAssocID="{54415476-85BF-4DC7-963C-336466CA98DD}" presName="composite" presStyleCnt="0"/>
      <dgm:spPr/>
    </dgm:pt>
    <dgm:pt modelId="{C226CC54-683B-406B-80C1-ADE2DDC141AD}" type="pres">
      <dgm:prSet presAssocID="{54415476-85BF-4DC7-963C-336466CA98DD}" presName="imgShp" presStyleLbl="fgImgPlace1" presStyleIdx="0" presStyleCnt="3"/>
      <dgm:spPr>
        <a:blipFill>
          <a:blip xmlns:r="http://schemas.openxmlformats.org/officeDocument/2006/relationships" r:embed="rId1">
            <a:extLst/>
          </a:blip>
          <a:srcRect/>
          <a:stretch>
            <a:fillRect l="-23000" r="-23000"/>
          </a:stretch>
        </a:blipFill>
      </dgm:spPr>
    </dgm:pt>
    <dgm:pt modelId="{B7BAA474-8A38-4133-8982-21A19D1FB445}" type="pres">
      <dgm:prSet presAssocID="{54415476-85BF-4DC7-963C-336466CA98DD}" presName="txShp" presStyleLbl="node1" presStyleIdx="0" presStyleCnt="3">
        <dgm:presLayoutVars>
          <dgm:bulletEnabled val="1"/>
        </dgm:presLayoutVars>
      </dgm:prSet>
      <dgm:spPr/>
      <dgm:t>
        <a:bodyPr/>
        <a:lstStyle/>
        <a:p>
          <a:endParaRPr lang="en-US"/>
        </a:p>
      </dgm:t>
    </dgm:pt>
    <dgm:pt modelId="{D6E9117C-32CD-44EF-926B-1F3F1BC15931}" type="pres">
      <dgm:prSet presAssocID="{3789B7CF-846D-4B8D-BFCE-0319237930DE}" presName="spacing" presStyleCnt="0"/>
      <dgm:spPr/>
    </dgm:pt>
    <dgm:pt modelId="{84674CAC-BD5A-4A77-8749-C80726C65456}" type="pres">
      <dgm:prSet presAssocID="{FB8556C8-4D27-4F0B-B885-3BBFA03710E9}" presName="composite" presStyleCnt="0"/>
      <dgm:spPr/>
    </dgm:pt>
    <dgm:pt modelId="{189363BA-85CD-4741-9F3F-13DE200FA204}" type="pres">
      <dgm:prSet presAssocID="{FB8556C8-4D27-4F0B-B885-3BBFA03710E9}" presName="imgShp" presStyleLbl="fgImgPlace1" presStyleIdx="1" presStyleCnt="3"/>
      <dgm:spPr>
        <a:blipFill>
          <a:blip xmlns:r="http://schemas.openxmlformats.org/officeDocument/2006/relationships" r:embed="rId2">
            <a:extLst/>
          </a:blip>
          <a:srcRect/>
          <a:stretch>
            <a:fillRect l="-27000" r="-27000"/>
          </a:stretch>
        </a:blipFill>
      </dgm:spPr>
    </dgm:pt>
    <dgm:pt modelId="{660A0C91-845B-4E3B-B8BD-AAAA981FFEB4}" type="pres">
      <dgm:prSet presAssocID="{FB8556C8-4D27-4F0B-B885-3BBFA03710E9}" presName="txShp" presStyleLbl="node1" presStyleIdx="1" presStyleCnt="3">
        <dgm:presLayoutVars>
          <dgm:bulletEnabled val="1"/>
        </dgm:presLayoutVars>
      </dgm:prSet>
      <dgm:spPr/>
      <dgm:t>
        <a:bodyPr/>
        <a:lstStyle/>
        <a:p>
          <a:endParaRPr lang="en-US"/>
        </a:p>
      </dgm:t>
    </dgm:pt>
    <dgm:pt modelId="{36425D31-729F-45F3-905D-F36D0657F42C}" type="pres">
      <dgm:prSet presAssocID="{98EB8A9A-1C97-4977-AF1F-A7A6A9D505E7}" presName="spacing" presStyleCnt="0"/>
      <dgm:spPr/>
    </dgm:pt>
    <dgm:pt modelId="{120208B1-BDB4-404E-9B09-B4B451EBB4B4}" type="pres">
      <dgm:prSet presAssocID="{BD91AAD8-3FCB-4F87-B81A-92AAA2C0533B}" presName="composite" presStyleCnt="0"/>
      <dgm:spPr/>
    </dgm:pt>
    <dgm:pt modelId="{12211528-7E50-491D-9A99-D690855FF16C}" type="pres">
      <dgm:prSet presAssocID="{BD91AAD8-3FCB-4F87-B81A-92AAA2C0533B}" presName="imgShp" presStyleLbl="fgImgPlace1" presStyleIdx="2" presStyleCnt="3"/>
      <dgm:spPr>
        <a:blipFill>
          <a:blip xmlns:r="http://schemas.openxmlformats.org/officeDocument/2006/relationships" r:embed="rId3">
            <a:extLst/>
          </a:blip>
          <a:srcRect/>
          <a:stretch>
            <a:fillRect t="-26000" b="-26000"/>
          </a:stretch>
        </a:blipFill>
      </dgm:spPr>
    </dgm:pt>
    <dgm:pt modelId="{E23DA9B7-7CDE-44D5-A6EB-5C7BF00D993E}" type="pres">
      <dgm:prSet presAssocID="{BD91AAD8-3FCB-4F87-B81A-92AAA2C0533B}" presName="txShp" presStyleLbl="node1" presStyleIdx="2" presStyleCnt="3">
        <dgm:presLayoutVars>
          <dgm:bulletEnabled val="1"/>
        </dgm:presLayoutVars>
      </dgm:prSet>
      <dgm:spPr/>
      <dgm:t>
        <a:bodyPr/>
        <a:lstStyle/>
        <a:p>
          <a:endParaRPr lang="en-US"/>
        </a:p>
      </dgm:t>
    </dgm:pt>
  </dgm:ptLst>
  <dgm:cxnLst>
    <dgm:cxn modelId="{293DE466-C09C-48A6-B307-F2D974C3976C}" type="presOf" srcId="{54415476-85BF-4DC7-963C-336466CA98DD}" destId="{B7BAA474-8A38-4133-8982-21A19D1FB445}" srcOrd="0" destOrd="0" presId="urn:microsoft.com/office/officeart/2005/8/layout/vList3#1"/>
    <dgm:cxn modelId="{DA979065-AC8C-48F0-A8A5-FC8712BFF74D}" type="presOf" srcId="{FB8556C8-4D27-4F0B-B885-3BBFA03710E9}" destId="{660A0C91-845B-4E3B-B8BD-AAAA981FFEB4}" srcOrd="0" destOrd="0" presId="urn:microsoft.com/office/officeart/2005/8/layout/vList3#1"/>
    <dgm:cxn modelId="{30D03145-28F8-4CDE-93D3-FC90883531A7}" type="presOf" srcId="{BD91AAD8-3FCB-4F87-B81A-92AAA2C0533B}" destId="{E23DA9B7-7CDE-44D5-A6EB-5C7BF00D993E}" srcOrd="0" destOrd="0" presId="urn:microsoft.com/office/officeart/2005/8/layout/vList3#1"/>
    <dgm:cxn modelId="{37597EBA-5E5B-456F-8B9B-ADF29073FE2E}" srcId="{ABA2CE4B-A4F9-4EDC-B214-56D9D14D4B8F}" destId="{BD91AAD8-3FCB-4F87-B81A-92AAA2C0533B}" srcOrd="2" destOrd="0" parTransId="{84B1D122-F640-4E2A-AAD4-DE2D5454F455}" sibTransId="{BAE7AAAA-3292-48ED-BB89-8F73229279DD}"/>
    <dgm:cxn modelId="{89BB8B36-1DF3-4A92-981E-2CC338DC1B70}" srcId="{ABA2CE4B-A4F9-4EDC-B214-56D9D14D4B8F}" destId="{54415476-85BF-4DC7-963C-336466CA98DD}" srcOrd="0" destOrd="0" parTransId="{1A58D9D6-5692-41F3-AAF6-0EB271264EE9}" sibTransId="{3789B7CF-846D-4B8D-BFCE-0319237930DE}"/>
    <dgm:cxn modelId="{0A77D2FA-E654-46FF-A219-FA2A88C4DDC3}" type="presOf" srcId="{ABA2CE4B-A4F9-4EDC-B214-56D9D14D4B8F}" destId="{79FBB07C-EECF-4FD1-ACE7-69E770C10E45}" srcOrd="0" destOrd="0" presId="urn:microsoft.com/office/officeart/2005/8/layout/vList3#1"/>
    <dgm:cxn modelId="{0C47E799-626D-46B2-836B-6076EE6C352B}" srcId="{ABA2CE4B-A4F9-4EDC-B214-56D9D14D4B8F}" destId="{FB8556C8-4D27-4F0B-B885-3BBFA03710E9}" srcOrd="1" destOrd="0" parTransId="{CA01F246-944A-4DF5-A7FC-13E6832826AA}" sibTransId="{98EB8A9A-1C97-4977-AF1F-A7A6A9D505E7}"/>
    <dgm:cxn modelId="{514BD7AB-1DBE-47B2-A941-0204E6FE38C0}" type="presParOf" srcId="{79FBB07C-EECF-4FD1-ACE7-69E770C10E45}" destId="{FC71F41F-7B13-4250-9FA0-FDB7D3880F3C}" srcOrd="0" destOrd="0" presId="urn:microsoft.com/office/officeart/2005/8/layout/vList3#1"/>
    <dgm:cxn modelId="{7F65EAFE-5F28-4534-B89C-98944A8103BF}" type="presParOf" srcId="{FC71F41F-7B13-4250-9FA0-FDB7D3880F3C}" destId="{C226CC54-683B-406B-80C1-ADE2DDC141AD}" srcOrd="0" destOrd="0" presId="urn:microsoft.com/office/officeart/2005/8/layout/vList3#1"/>
    <dgm:cxn modelId="{78D6F768-8816-4D56-B97D-FFFB5E7C6124}" type="presParOf" srcId="{FC71F41F-7B13-4250-9FA0-FDB7D3880F3C}" destId="{B7BAA474-8A38-4133-8982-21A19D1FB445}" srcOrd="1" destOrd="0" presId="urn:microsoft.com/office/officeart/2005/8/layout/vList3#1"/>
    <dgm:cxn modelId="{4E31729D-4AC3-4BA1-950B-871B7FC74180}" type="presParOf" srcId="{79FBB07C-EECF-4FD1-ACE7-69E770C10E45}" destId="{D6E9117C-32CD-44EF-926B-1F3F1BC15931}" srcOrd="1" destOrd="0" presId="urn:microsoft.com/office/officeart/2005/8/layout/vList3#1"/>
    <dgm:cxn modelId="{B96DFCD2-FEB3-43E0-ADBF-9B0D90A68246}" type="presParOf" srcId="{79FBB07C-EECF-4FD1-ACE7-69E770C10E45}" destId="{84674CAC-BD5A-4A77-8749-C80726C65456}" srcOrd="2" destOrd="0" presId="urn:microsoft.com/office/officeart/2005/8/layout/vList3#1"/>
    <dgm:cxn modelId="{0D9AD52A-C997-4FB5-B1F9-D711585D27B1}" type="presParOf" srcId="{84674CAC-BD5A-4A77-8749-C80726C65456}" destId="{189363BA-85CD-4741-9F3F-13DE200FA204}" srcOrd="0" destOrd="0" presId="urn:microsoft.com/office/officeart/2005/8/layout/vList3#1"/>
    <dgm:cxn modelId="{B35BC166-BCA2-4074-BFD5-6E5F072975CA}" type="presParOf" srcId="{84674CAC-BD5A-4A77-8749-C80726C65456}" destId="{660A0C91-845B-4E3B-B8BD-AAAA981FFEB4}" srcOrd="1" destOrd="0" presId="urn:microsoft.com/office/officeart/2005/8/layout/vList3#1"/>
    <dgm:cxn modelId="{EC65AFFA-7514-4D5E-B8EC-878D48561101}" type="presParOf" srcId="{79FBB07C-EECF-4FD1-ACE7-69E770C10E45}" destId="{36425D31-729F-45F3-905D-F36D0657F42C}" srcOrd="3" destOrd="0" presId="urn:microsoft.com/office/officeart/2005/8/layout/vList3#1"/>
    <dgm:cxn modelId="{AC1B5E8B-3849-4896-B582-E8A1D1C94346}" type="presParOf" srcId="{79FBB07C-EECF-4FD1-ACE7-69E770C10E45}" destId="{120208B1-BDB4-404E-9B09-B4B451EBB4B4}" srcOrd="4" destOrd="0" presId="urn:microsoft.com/office/officeart/2005/8/layout/vList3#1"/>
    <dgm:cxn modelId="{4BD9194C-5C6C-4F6F-B5D0-28E52B483707}" type="presParOf" srcId="{120208B1-BDB4-404E-9B09-B4B451EBB4B4}" destId="{12211528-7E50-491D-9A99-D690855FF16C}" srcOrd="0" destOrd="0" presId="urn:microsoft.com/office/officeart/2005/8/layout/vList3#1"/>
    <dgm:cxn modelId="{B86B714B-A77F-4D5B-9611-CCF6C10EB8B9}" type="presParOf" srcId="{120208B1-BDB4-404E-9B09-B4B451EBB4B4}" destId="{E23DA9B7-7CDE-44D5-A6EB-5C7BF00D993E}" srcOrd="1" destOrd="0" presId="urn:microsoft.com/office/officeart/2005/8/layout/vList3#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C5D0C3-B9FB-40B0-8A61-EF9FCCEF8477}">
      <dsp:nvSpPr>
        <dsp:cNvPr id="0" name=""/>
        <dsp:cNvSpPr/>
      </dsp:nvSpPr>
      <dsp:spPr>
        <a:xfrm>
          <a:off x="0" y="0"/>
          <a:ext cx="7696200" cy="1310580"/>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just" defTabSz="1155700">
            <a:lnSpc>
              <a:spcPct val="90000"/>
            </a:lnSpc>
            <a:spcBef>
              <a:spcPct val="0"/>
            </a:spcBef>
            <a:spcAft>
              <a:spcPct val="35000"/>
            </a:spcAft>
          </a:pPr>
          <a:r>
            <a:rPr lang="en-US" sz="2600" kern="1200" dirty="0" smtClean="0"/>
            <a:t>Women produce half of the world’s food and 60-80% in most developing countries</a:t>
          </a:r>
          <a:endParaRPr lang="en-US" sz="2600" kern="1200" dirty="0"/>
        </a:p>
      </dsp:txBody>
      <dsp:txXfrm>
        <a:off x="1670298" y="0"/>
        <a:ext cx="6025901" cy="1310580"/>
      </dsp:txXfrm>
    </dsp:sp>
    <dsp:sp modelId="{9E061CAA-4929-46E8-917E-3B71F717F6C6}">
      <dsp:nvSpPr>
        <dsp:cNvPr id="0" name=""/>
        <dsp:cNvSpPr/>
      </dsp:nvSpPr>
      <dsp:spPr>
        <a:xfrm>
          <a:off x="131058" y="131058"/>
          <a:ext cx="1539240" cy="1048464"/>
        </a:xfrm>
        <a:prstGeom prst="roundRect">
          <a:avLst>
            <a:gd name="adj" fmla="val 1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163653B-812D-4BB6-B57D-94304846686B}">
      <dsp:nvSpPr>
        <dsp:cNvPr id="0" name=""/>
        <dsp:cNvSpPr/>
      </dsp:nvSpPr>
      <dsp:spPr>
        <a:xfrm>
          <a:off x="0" y="1441638"/>
          <a:ext cx="7696200" cy="1310580"/>
        </a:xfrm>
        <a:prstGeom prst="roundRect">
          <a:avLst>
            <a:gd name="adj" fmla="val 10000"/>
          </a:avLst>
        </a:prstGeom>
        <a:solidFill>
          <a:schemeClr val="accent5">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US" sz="2600" kern="1200" dirty="0" smtClean="0"/>
            <a:t>Women comprised 28% of the economically active population</a:t>
          </a:r>
          <a:endParaRPr lang="en-US" sz="2600" kern="1200" dirty="0"/>
        </a:p>
      </dsp:txBody>
      <dsp:txXfrm>
        <a:off x="1670298" y="1441638"/>
        <a:ext cx="6025901" cy="1310580"/>
      </dsp:txXfrm>
    </dsp:sp>
    <dsp:sp modelId="{015912D2-4B9F-4924-A076-556A4F9987FE}">
      <dsp:nvSpPr>
        <dsp:cNvPr id="0" name=""/>
        <dsp:cNvSpPr/>
      </dsp:nvSpPr>
      <dsp:spPr>
        <a:xfrm>
          <a:off x="131058" y="1572696"/>
          <a:ext cx="1539240" cy="1048464"/>
        </a:xfrm>
        <a:prstGeom prst="roundRect">
          <a:avLst>
            <a:gd name="adj" fmla="val 10000"/>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822F913-B44D-417D-BB98-111277702094}">
      <dsp:nvSpPr>
        <dsp:cNvPr id="0" name=""/>
        <dsp:cNvSpPr/>
      </dsp:nvSpPr>
      <dsp:spPr>
        <a:xfrm>
          <a:off x="0" y="2883277"/>
          <a:ext cx="7696200" cy="1310580"/>
        </a:xfrm>
        <a:prstGeom prst="roundRect">
          <a:avLst>
            <a:gd name="adj" fmla="val 10000"/>
          </a:avLst>
        </a:prstGeom>
        <a:solidFill>
          <a:schemeClr val="accent5">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en-US" sz="2600" kern="1200" dirty="0" smtClean="0"/>
            <a:t>Out of this, 63% in agriculture alone </a:t>
          </a:r>
          <a:endParaRPr lang="en-US" sz="2600" kern="1200" dirty="0"/>
        </a:p>
      </dsp:txBody>
      <dsp:txXfrm>
        <a:off x="1670298" y="2883277"/>
        <a:ext cx="6025901" cy="1310580"/>
      </dsp:txXfrm>
    </dsp:sp>
    <dsp:sp modelId="{188E2ECB-DD3A-4E07-ACD4-DCFB9FB2B369}">
      <dsp:nvSpPr>
        <dsp:cNvPr id="0" name=""/>
        <dsp:cNvSpPr/>
      </dsp:nvSpPr>
      <dsp:spPr>
        <a:xfrm>
          <a:off x="131058" y="3014335"/>
          <a:ext cx="1539240" cy="1048464"/>
        </a:xfrm>
        <a:prstGeom prst="roundRect">
          <a:avLst>
            <a:gd name="adj" fmla="val 10000"/>
          </a:avLst>
        </a:prstGeom>
        <a:blipFill rotWithShape="0">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F0881CF-AB60-4B90-86A0-8159B69439B3}">
      <dsp:nvSpPr>
        <dsp:cNvPr id="0" name=""/>
        <dsp:cNvSpPr/>
      </dsp:nvSpPr>
      <dsp:spPr>
        <a:xfrm>
          <a:off x="0" y="4324915"/>
          <a:ext cx="7696200" cy="1310580"/>
        </a:xfrm>
        <a:prstGeom prst="roundRect">
          <a:avLst>
            <a:gd name="adj" fmla="val 10000"/>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en-US" sz="2600" kern="1200" dirty="0" smtClean="0"/>
            <a:t>The contribution of women in farm production has been estimated at 55-66% of the total </a:t>
          </a:r>
          <a:r>
            <a:rPr lang="en-US" sz="2600" kern="1200" dirty="0" err="1" smtClean="0"/>
            <a:t>labour</a:t>
          </a:r>
          <a:endParaRPr lang="en-US" sz="2600" kern="1200" dirty="0"/>
        </a:p>
      </dsp:txBody>
      <dsp:txXfrm>
        <a:off x="1670298" y="4324915"/>
        <a:ext cx="6025901" cy="1310580"/>
      </dsp:txXfrm>
    </dsp:sp>
    <dsp:sp modelId="{3914F6D0-4EE7-40D8-85D3-8FFCC6F10293}">
      <dsp:nvSpPr>
        <dsp:cNvPr id="0" name=""/>
        <dsp:cNvSpPr/>
      </dsp:nvSpPr>
      <dsp:spPr>
        <a:xfrm>
          <a:off x="131058" y="4455973"/>
          <a:ext cx="1539240" cy="1048464"/>
        </a:xfrm>
        <a:prstGeom prst="roundRect">
          <a:avLst>
            <a:gd name="adj" fmla="val 10000"/>
          </a:avLst>
        </a:prstGeom>
        <a:blipFill rotWithShape="0">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C6E110-DCD8-447E-A3F1-96943BA78A48}">
      <dsp:nvSpPr>
        <dsp:cNvPr id="0" name=""/>
        <dsp:cNvSpPr/>
      </dsp:nvSpPr>
      <dsp:spPr>
        <a:xfrm rot="10800000">
          <a:off x="1549793" y="827"/>
          <a:ext cx="5168646" cy="2299778"/>
        </a:xfrm>
        <a:prstGeom prst="homePlate">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37296" tIns="91440" rIns="170688" bIns="91440" numCol="1" spcCol="1270" anchor="ctr" anchorCtr="0">
          <a:noAutofit/>
        </a:bodyPr>
        <a:lstStyle/>
        <a:p>
          <a:pPr lvl="0" algn="just" defTabSz="1066800">
            <a:lnSpc>
              <a:spcPct val="90000"/>
            </a:lnSpc>
            <a:spcBef>
              <a:spcPct val="0"/>
            </a:spcBef>
            <a:spcAft>
              <a:spcPct val="35000"/>
            </a:spcAft>
          </a:pPr>
          <a:r>
            <a:rPr kumimoji="0" lang="en-US" sz="2400" b="1" i="0" u="none" strike="noStrike" kern="1200" cap="none" normalizeH="0" baseline="0" dirty="0" smtClean="0">
              <a:ln/>
              <a:effectLst/>
              <a:latin typeface="Kruti Dev 016" pitchFamily="2" charset="0"/>
              <a:ea typeface="Times New Roman" pitchFamily="18" charset="0"/>
              <a:cs typeface="Times New Roman" pitchFamily="18" charset="0"/>
            </a:rPr>
            <a:t>Women account for just 9.21% of the total 119 lakh farm land owners in our country which depicts that less than 10% of women are owning land in our country</a:t>
          </a:r>
          <a:endParaRPr lang="en-US" sz="2400" b="1" kern="1200" dirty="0"/>
        </a:p>
      </dsp:txBody>
      <dsp:txXfrm rot="10800000">
        <a:off x="2124737" y="827"/>
        <a:ext cx="4593702" cy="2299778"/>
      </dsp:txXfrm>
    </dsp:sp>
    <dsp:sp modelId="{56C82024-EFCD-49F4-AF12-5933D2406C01}">
      <dsp:nvSpPr>
        <dsp:cNvPr id="0" name=""/>
        <dsp:cNvSpPr/>
      </dsp:nvSpPr>
      <dsp:spPr>
        <a:xfrm>
          <a:off x="1053960" y="654884"/>
          <a:ext cx="991664" cy="991664"/>
        </a:xfrm>
        <a:prstGeom prst="ellipse">
          <a:avLst/>
        </a:prstGeom>
        <a:blipFill rotWithShape="0">
          <a:blip xmlns:r="http://schemas.openxmlformats.org/officeDocument/2006/relationships" r:embed="rId1"/>
          <a:stretch>
            <a:fillRect/>
          </a:stretch>
        </a:blip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AB3A38B2-1CE5-49B3-B835-1268DF1C35E3}">
      <dsp:nvSpPr>
        <dsp:cNvPr id="0" name=""/>
        <dsp:cNvSpPr/>
      </dsp:nvSpPr>
      <dsp:spPr>
        <a:xfrm rot="10800000">
          <a:off x="1549793" y="2596624"/>
          <a:ext cx="5168646" cy="991664"/>
        </a:xfrm>
        <a:prstGeom prst="homePlate">
          <a:avLst/>
        </a:prstGeom>
        <a:solidFill>
          <a:schemeClr val="accent4">
            <a:hueOff val="-2232385"/>
            <a:satOff val="13449"/>
            <a:lumOff val="1078"/>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37296" tIns="91440" rIns="170688" bIns="91440" numCol="1" spcCol="1270" anchor="ctr" anchorCtr="0">
          <a:noAutofit/>
        </a:bodyPr>
        <a:lstStyle/>
        <a:p>
          <a:pPr lvl="0" algn="just" defTabSz="1066800">
            <a:lnSpc>
              <a:spcPct val="90000"/>
            </a:lnSpc>
            <a:spcBef>
              <a:spcPct val="0"/>
            </a:spcBef>
            <a:spcAft>
              <a:spcPct val="35000"/>
            </a:spcAft>
          </a:pPr>
          <a:r>
            <a:rPr kumimoji="0" lang="en-US" sz="2400" b="1" i="0" u="none" strike="noStrike" kern="1200" cap="none" normalizeH="0" baseline="0" dirty="0" smtClean="0">
              <a:ln/>
              <a:effectLst/>
              <a:latin typeface="Kruti Dev 016" pitchFamily="2" charset="0"/>
              <a:ea typeface="Times New Roman" pitchFamily="18" charset="0"/>
              <a:cs typeface="Times New Roman" pitchFamily="18" charset="0"/>
            </a:rPr>
            <a:t>Even if women enjoy ownership rights, they do not exercise control over resources </a:t>
          </a:r>
          <a:endParaRPr lang="en-US" sz="2400" b="1" kern="1200" dirty="0"/>
        </a:p>
      </dsp:txBody>
      <dsp:txXfrm rot="10800000">
        <a:off x="1797709" y="2596624"/>
        <a:ext cx="4920730" cy="991664"/>
      </dsp:txXfrm>
    </dsp:sp>
    <dsp:sp modelId="{6811F75F-E17B-4BC1-8463-BC6E2F3B02DA}">
      <dsp:nvSpPr>
        <dsp:cNvPr id="0" name=""/>
        <dsp:cNvSpPr/>
      </dsp:nvSpPr>
      <dsp:spPr>
        <a:xfrm flipH="1">
          <a:off x="1053960" y="2596624"/>
          <a:ext cx="991664" cy="991664"/>
        </a:xfrm>
        <a:prstGeom prst="ellipse">
          <a:avLst/>
        </a:prstGeom>
        <a:blipFill rotWithShape="0">
          <a:blip xmlns:r="http://schemas.openxmlformats.org/officeDocument/2006/relationships" r:embed="rId2"/>
          <a:stretch>
            <a:fillRect/>
          </a:stretch>
        </a:blip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9256A82A-1790-42F1-8E03-C8FC0788E982}">
      <dsp:nvSpPr>
        <dsp:cNvPr id="0" name=""/>
        <dsp:cNvSpPr/>
      </dsp:nvSpPr>
      <dsp:spPr>
        <a:xfrm rot="10800000">
          <a:off x="1676424" y="3885135"/>
          <a:ext cx="5168646" cy="991664"/>
        </a:xfrm>
        <a:prstGeom prst="homePlate">
          <a:avLst/>
        </a:prstGeom>
        <a:solidFill>
          <a:schemeClr val="accent4">
            <a:hueOff val="-4464770"/>
            <a:satOff val="26899"/>
            <a:lumOff val="2156"/>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37296" tIns="76200" rIns="142240" bIns="76200" numCol="1" spcCol="1270" anchor="ctr" anchorCtr="0">
          <a:noAutofit/>
        </a:bodyPr>
        <a:lstStyle/>
        <a:p>
          <a:pPr lvl="0" algn="just" defTabSz="889000" rtl="0">
            <a:lnSpc>
              <a:spcPct val="90000"/>
            </a:lnSpc>
            <a:spcBef>
              <a:spcPct val="0"/>
            </a:spcBef>
            <a:spcAft>
              <a:spcPct val="35000"/>
            </a:spcAft>
          </a:pPr>
          <a:r>
            <a:rPr lang="en-US" sz="2000" b="1" kern="1200" dirty="0" smtClean="0">
              <a:solidFill>
                <a:schemeClr val="tx1"/>
              </a:solidFill>
            </a:rPr>
            <a:t>Women are principal food providers but remain invisible partners in development</a:t>
          </a:r>
          <a:endParaRPr lang="en-US" sz="2000" b="1" kern="1200" dirty="0">
            <a:solidFill>
              <a:schemeClr val="tx1"/>
            </a:solidFill>
          </a:endParaRPr>
        </a:p>
      </dsp:txBody>
      <dsp:txXfrm rot="10800000">
        <a:off x="1924340" y="3885135"/>
        <a:ext cx="4920730" cy="991664"/>
      </dsp:txXfrm>
    </dsp:sp>
    <dsp:sp modelId="{C18EC0AF-CABF-4F3C-AAAE-13735D6916CC}">
      <dsp:nvSpPr>
        <dsp:cNvPr id="0" name=""/>
        <dsp:cNvSpPr/>
      </dsp:nvSpPr>
      <dsp:spPr>
        <a:xfrm>
          <a:off x="1053960" y="3884308"/>
          <a:ext cx="991664" cy="991664"/>
        </a:xfrm>
        <a:prstGeom prst="ellipse">
          <a:avLst/>
        </a:prstGeom>
        <a:blipFill rotWithShape="0">
          <a:blip xmlns:r="http://schemas.openxmlformats.org/officeDocument/2006/relationships" r:embed="rId3"/>
          <a:stretch>
            <a:fillRect/>
          </a:stretch>
        </a:blip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A05C10-FA77-4BA1-A0A9-5B5B7422602F}">
      <dsp:nvSpPr>
        <dsp:cNvPr id="0" name=""/>
        <dsp:cNvSpPr/>
      </dsp:nvSpPr>
      <dsp:spPr>
        <a:xfrm rot="5400000">
          <a:off x="-186041" y="190794"/>
          <a:ext cx="1240274" cy="868192"/>
        </a:xfrm>
        <a:prstGeom prst="chevron">
          <a:avLst/>
        </a:prstGeom>
        <a:solidFill>
          <a:srgbClr val="FF000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IN" sz="2400" kern="1200" dirty="0" smtClean="0">
              <a:solidFill>
                <a:schemeClr val="tx1"/>
              </a:solidFill>
            </a:rPr>
            <a:t>1</a:t>
          </a:r>
          <a:endParaRPr lang="en-IN" sz="2400" kern="1200" dirty="0">
            <a:solidFill>
              <a:schemeClr val="tx1"/>
            </a:solidFill>
          </a:endParaRPr>
        </a:p>
      </dsp:txBody>
      <dsp:txXfrm rot="-5400000">
        <a:off x="0" y="438849"/>
        <a:ext cx="868192" cy="372082"/>
      </dsp:txXfrm>
    </dsp:sp>
    <dsp:sp modelId="{967BC701-47F2-4E8D-9DDE-DE92B86777D8}">
      <dsp:nvSpPr>
        <dsp:cNvPr id="0" name=""/>
        <dsp:cNvSpPr/>
      </dsp:nvSpPr>
      <dsp:spPr>
        <a:xfrm rot="5400000">
          <a:off x="3955306" y="-3082361"/>
          <a:ext cx="806178" cy="6980407"/>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IN" sz="2400" kern="1200" dirty="0" smtClean="0">
              <a:solidFill>
                <a:schemeClr val="tx1"/>
              </a:solidFill>
              <a:latin typeface="Times New Roman" pitchFamily="18" charset="0"/>
              <a:cs typeface="Times New Roman" pitchFamily="18" charset="0"/>
            </a:rPr>
            <a:t>To study the concept of gender and Gender analysis </a:t>
          </a:r>
          <a:endParaRPr lang="en-IN" sz="2400" kern="1200" dirty="0">
            <a:solidFill>
              <a:schemeClr val="tx1"/>
            </a:solidFill>
          </a:endParaRPr>
        </a:p>
      </dsp:txBody>
      <dsp:txXfrm rot="-5400000">
        <a:off x="868192" y="44107"/>
        <a:ext cx="6941053" cy="727470"/>
      </dsp:txXfrm>
    </dsp:sp>
    <dsp:sp modelId="{DD93CD75-A25D-49B0-99F8-B07B1E1F877E}">
      <dsp:nvSpPr>
        <dsp:cNvPr id="0" name=""/>
        <dsp:cNvSpPr/>
      </dsp:nvSpPr>
      <dsp:spPr>
        <a:xfrm rot="5400000">
          <a:off x="-186041" y="1288134"/>
          <a:ext cx="1240274" cy="868192"/>
        </a:xfrm>
        <a:prstGeom prst="chevron">
          <a:avLst/>
        </a:prstGeom>
        <a:solidFill>
          <a:srgbClr val="00B05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IN" sz="2400" kern="1200" dirty="0" smtClean="0">
              <a:solidFill>
                <a:schemeClr val="tx1"/>
              </a:solidFill>
            </a:rPr>
            <a:t>2</a:t>
          </a:r>
          <a:endParaRPr lang="en-IN" sz="2400" kern="1200" dirty="0">
            <a:solidFill>
              <a:schemeClr val="tx1"/>
            </a:solidFill>
          </a:endParaRPr>
        </a:p>
      </dsp:txBody>
      <dsp:txXfrm rot="-5400000">
        <a:off x="0" y="1536189"/>
        <a:ext cx="868192" cy="372082"/>
      </dsp:txXfrm>
    </dsp:sp>
    <dsp:sp modelId="{368B6FC3-7B75-4CB5-ABDE-F7FB6DBAE712}">
      <dsp:nvSpPr>
        <dsp:cNvPr id="0" name=""/>
        <dsp:cNvSpPr/>
      </dsp:nvSpPr>
      <dsp:spPr>
        <a:xfrm rot="5400000">
          <a:off x="3955306" y="-1985021"/>
          <a:ext cx="806178" cy="6980407"/>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IN" sz="2400" kern="1200" dirty="0" smtClean="0">
              <a:solidFill>
                <a:schemeClr val="tx1"/>
              </a:solidFill>
              <a:latin typeface="Times New Roman" pitchFamily="18" charset="0"/>
              <a:cs typeface="Times New Roman" pitchFamily="18" charset="0"/>
            </a:rPr>
            <a:t>To understand the concepts of Gender budgeting and Gender auditing</a:t>
          </a:r>
          <a:endParaRPr lang="en-IN" sz="2400" kern="1200" dirty="0">
            <a:solidFill>
              <a:schemeClr val="tx1"/>
            </a:solidFill>
          </a:endParaRPr>
        </a:p>
      </dsp:txBody>
      <dsp:txXfrm rot="-5400000">
        <a:off x="868192" y="1141447"/>
        <a:ext cx="6941053" cy="727470"/>
      </dsp:txXfrm>
    </dsp:sp>
    <dsp:sp modelId="{EDE4039D-7B24-40F2-9DBC-A90CCC7C30AD}">
      <dsp:nvSpPr>
        <dsp:cNvPr id="0" name=""/>
        <dsp:cNvSpPr/>
      </dsp:nvSpPr>
      <dsp:spPr>
        <a:xfrm rot="5400000">
          <a:off x="-186041" y="2385473"/>
          <a:ext cx="1240274" cy="868192"/>
        </a:xfrm>
        <a:prstGeom prst="chevron">
          <a:avLst/>
        </a:prstGeom>
        <a:solidFill>
          <a:schemeClr val="bg1">
            <a:lumMod val="95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IN" sz="2400" kern="1200" dirty="0" smtClean="0">
              <a:solidFill>
                <a:schemeClr val="tx1"/>
              </a:solidFill>
            </a:rPr>
            <a:t>3</a:t>
          </a:r>
          <a:endParaRPr lang="en-IN" sz="2400" kern="1200" dirty="0">
            <a:solidFill>
              <a:schemeClr val="tx1"/>
            </a:solidFill>
          </a:endParaRPr>
        </a:p>
      </dsp:txBody>
      <dsp:txXfrm rot="-5400000">
        <a:off x="0" y="2633528"/>
        <a:ext cx="868192" cy="372082"/>
      </dsp:txXfrm>
    </dsp:sp>
    <dsp:sp modelId="{2DA3D06D-892A-4D83-B397-FB09EA2095D8}">
      <dsp:nvSpPr>
        <dsp:cNvPr id="0" name=""/>
        <dsp:cNvSpPr/>
      </dsp:nvSpPr>
      <dsp:spPr>
        <a:xfrm rot="5400000">
          <a:off x="3955306" y="-887681"/>
          <a:ext cx="806178" cy="6980407"/>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IN" sz="2400" kern="1200" dirty="0" smtClean="0">
              <a:solidFill>
                <a:schemeClr val="tx1"/>
              </a:solidFill>
              <a:latin typeface="Times New Roman" pitchFamily="18" charset="0"/>
              <a:cs typeface="Times New Roman" pitchFamily="18" charset="0"/>
            </a:rPr>
            <a:t>To study the Concept of Gender mainstreaming </a:t>
          </a:r>
          <a:endParaRPr lang="en-IN" sz="2400" kern="1200" dirty="0">
            <a:solidFill>
              <a:schemeClr val="tx1"/>
            </a:solidFill>
          </a:endParaRPr>
        </a:p>
      </dsp:txBody>
      <dsp:txXfrm rot="-5400000">
        <a:off x="868192" y="2238787"/>
        <a:ext cx="6941053" cy="727470"/>
      </dsp:txXfrm>
    </dsp:sp>
    <dsp:sp modelId="{403E568D-D3EF-4DF4-BAB9-8D490B57F046}">
      <dsp:nvSpPr>
        <dsp:cNvPr id="0" name=""/>
        <dsp:cNvSpPr/>
      </dsp:nvSpPr>
      <dsp:spPr>
        <a:xfrm rot="5400000">
          <a:off x="-186041" y="3589213"/>
          <a:ext cx="1240274" cy="868192"/>
        </a:xfrm>
        <a:prstGeom prst="chevron">
          <a:avLst/>
        </a:prstGeom>
        <a:solidFill>
          <a:srgbClr val="7030A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IN" sz="2400" kern="1200" dirty="0" smtClean="0">
              <a:solidFill>
                <a:schemeClr val="bg1"/>
              </a:solidFill>
            </a:rPr>
            <a:t>4</a:t>
          </a:r>
          <a:endParaRPr lang="en-IN" sz="2400" kern="1200" dirty="0">
            <a:solidFill>
              <a:schemeClr val="bg1"/>
            </a:solidFill>
          </a:endParaRPr>
        </a:p>
      </dsp:txBody>
      <dsp:txXfrm rot="-5400000">
        <a:off x="0" y="3837268"/>
        <a:ext cx="868192" cy="372082"/>
      </dsp:txXfrm>
    </dsp:sp>
    <dsp:sp modelId="{528D1653-D33F-4BEB-B1E7-3B2CF739E915}">
      <dsp:nvSpPr>
        <dsp:cNvPr id="0" name=""/>
        <dsp:cNvSpPr/>
      </dsp:nvSpPr>
      <dsp:spPr>
        <a:xfrm rot="5400000">
          <a:off x="3848907" y="316057"/>
          <a:ext cx="1018977" cy="6980407"/>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0" marR="0" lvl="1" indent="0" algn="l" defTabSz="914400" eaLnBrk="1" fontAlgn="auto" latinLnBrk="0" hangingPunct="1">
            <a:lnSpc>
              <a:spcPct val="100000"/>
            </a:lnSpc>
            <a:spcBef>
              <a:spcPct val="0"/>
            </a:spcBef>
            <a:spcAft>
              <a:spcPts val="0"/>
            </a:spcAft>
            <a:buClrTx/>
            <a:buSzTx/>
            <a:buFontTx/>
            <a:buChar char="••"/>
            <a:tabLst/>
            <a:defRPr/>
          </a:pPr>
          <a:r>
            <a:rPr lang="en-IN" sz="2400" kern="1200" dirty="0" smtClean="0">
              <a:solidFill>
                <a:schemeClr val="tx1"/>
              </a:solidFill>
              <a:latin typeface="Times New Roman" pitchFamily="18" charset="0"/>
              <a:cs typeface="Times New Roman" pitchFamily="18" charset="0"/>
            </a:rPr>
            <a:t>To review the existing institutional and policy approaches for Gender mainstreaming </a:t>
          </a:r>
          <a:endParaRPr lang="en-IN" sz="2400" kern="1200" dirty="0" smtClean="0">
            <a:solidFill>
              <a:schemeClr val="tx1"/>
            </a:solidFill>
          </a:endParaRPr>
        </a:p>
        <a:p>
          <a:pPr marL="228600" lvl="1" indent="0" algn="l" defTabSz="933450">
            <a:lnSpc>
              <a:spcPct val="90000"/>
            </a:lnSpc>
            <a:spcBef>
              <a:spcPct val="0"/>
            </a:spcBef>
            <a:spcAft>
              <a:spcPct val="15000"/>
            </a:spcAft>
            <a:buChar char="••"/>
          </a:pPr>
          <a:endParaRPr lang="en-IN" sz="2400" kern="1200" dirty="0">
            <a:solidFill>
              <a:schemeClr val="tx1"/>
            </a:solidFill>
          </a:endParaRPr>
        </a:p>
      </dsp:txBody>
      <dsp:txXfrm rot="-5400000">
        <a:off x="868192" y="3346514"/>
        <a:ext cx="6930665" cy="91949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C504AC-5582-4BB7-9A2F-47B72FC85BAC}">
      <dsp:nvSpPr>
        <dsp:cNvPr id="0" name=""/>
        <dsp:cNvSpPr/>
      </dsp:nvSpPr>
      <dsp:spPr>
        <a:xfrm>
          <a:off x="40" y="11779"/>
          <a:ext cx="3845569" cy="921600"/>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7584" tIns="130048" rIns="227584" bIns="130048" numCol="1" spcCol="1270" anchor="ctr" anchorCtr="0">
          <a:noAutofit/>
        </a:bodyPr>
        <a:lstStyle/>
        <a:p>
          <a:pPr lvl="0" algn="ctr" defTabSz="1422400">
            <a:lnSpc>
              <a:spcPct val="90000"/>
            </a:lnSpc>
            <a:spcBef>
              <a:spcPct val="0"/>
            </a:spcBef>
            <a:spcAft>
              <a:spcPct val="35000"/>
            </a:spcAft>
          </a:pPr>
          <a:endParaRPr lang="en-US" sz="3200" kern="1200" dirty="0"/>
        </a:p>
      </dsp:txBody>
      <dsp:txXfrm>
        <a:off x="40" y="11779"/>
        <a:ext cx="3845569" cy="921600"/>
      </dsp:txXfrm>
    </dsp:sp>
    <dsp:sp modelId="{FC002695-70A0-4BB7-A6FF-7173116EB900}">
      <dsp:nvSpPr>
        <dsp:cNvPr id="0" name=""/>
        <dsp:cNvSpPr/>
      </dsp:nvSpPr>
      <dsp:spPr>
        <a:xfrm>
          <a:off x="40" y="945159"/>
          <a:ext cx="3845569" cy="3601440"/>
        </a:xfrm>
        <a:prstGeom prst="rect">
          <a:avLst/>
        </a:prstGeom>
        <a:solidFill>
          <a:schemeClr val="accent1">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70688" tIns="170688" rIns="227584" bIns="256032" numCol="1" spcCol="1270" anchor="t" anchorCtr="0">
          <a:noAutofit/>
        </a:bodyPr>
        <a:lstStyle/>
        <a:p>
          <a:pPr marL="285750" lvl="1" indent="-285750" algn="l" defTabSz="1422400" rtl="0">
            <a:lnSpc>
              <a:spcPct val="90000"/>
            </a:lnSpc>
            <a:spcBef>
              <a:spcPct val="0"/>
            </a:spcBef>
            <a:spcAft>
              <a:spcPct val="15000"/>
            </a:spcAft>
            <a:buChar char="••"/>
          </a:pPr>
          <a:r>
            <a:rPr lang="en-US" sz="3200" kern="1200" dirty="0" smtClean="0"/>
            <a:t>Dissection of the budget, how it addresses women based on health, education, employment, agriculture </a:t>
          </a:r>
          <a:r>
            <a:rPr lang="en-US" sz="3200" i="1" kern="1200" dirty="0" smtClean="0"/>
            <a:t>etc.</a:t>
          </a:r>
          <a:endParaRPr lang="en-US" sz="3200" i="1" kern="1200" dirty="0"/>
        </a:p>
      </dsp:txBody>
      <dsp:txXfrm>
        <a:off x="40" y="945159"/>
        <a:ext cx="3845569" cy="3601440"/>
      </dsp:txXfrm>
    </dsp:sp>
    <dsp:sp modelId="{53F1C0C2-FD56-4EA3-843C-1D0C5394204E}">
      <dsp:nvSpPr>
        <dsp:cNvPr id="0" name=""/>
        <dsp:cNvSpPr/>
      </dsp:nvSpPr>
      <dsp:spPr>
        <a:xfrm>
          <a:off x="4383989" y="11779"/>
          <a:ext cx="3845569" cy="921600"/>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7584" tIns="130048" rIns="227584" bIns="130048" numCol="1" spcCol="1270" anchor="ctr" anchorCtr="0">
          <a:noAutofit/>
        </a:bodyPr>
        <a:lstStyle/>
        <a:p>
          <a:pPr lvl="0" algn="ctr" defTabSz="1422400">
            <a:lnSpc>
              <a:spcPct val="90000"/>
            </a:lnSpc>
            <a:spcBef>
              <a:spcPct val="0"/>
            </a:spcBef>
            <a:spcAft>
              <a:spcPct val="35000"/>
            </a:spcAft>
          </a:pPr>
          <a:endParaRPr lang="en-US" sz="3200" kern="1200"/>
        </a:p>
      </dsp:txBody>
      <dsp:txXfrm>
        <a:off x="4383989" y="11779"/>
        <a:ext cx="3845569" cy="921600"/>
      </dsp:txXfrm>
    </dsp:sp>
    <dsp:sp modelId="{68F7AB87-8209-46C7-A1B4-822C36C458D0}">
      <dsp:nvSpPr>
        <dsp:cNvPr id="0" name=""/>
        <dsp:cNvSpPr/>
      </dsp:nvSpPr>
      <dsp:spPr>
        <a:xfrm>
          <a:off x="4383989" y="933380"/>
          <a:ext cx="3845569" cy="3601440"/>
        </a:xfrm>
        <a:prstGeom prst="rect">
          <a:avLst/>
        </a:prstGeom>
        <a:solidFill>
          <a:schemeClr val="accent1">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70688" tIns="170688" rIns="227584" bIns="256032" numCol="1" spcCol="1270" anchor="t" anchorCtr="0">
          <a:noAutofit/>
        </a:bodyPr>
        <a:lstStyle/>
        <a:p>
          <a:pPr marL="285750" lvl="1" indent="-285750" algn="l" defTabSz="1422400" rtl="0">
            <a:lnSpc>
              <a:spcPct val="90000"/>
            </a:lnSpc>
            <a:spcBef>
              <a:spcPct val="0"/>
            </a:spcBef>
            <a:spcAft>
              <a:spcPct val="15000"/>
            </a:spcAft>
            <a:buChar char="••"/>
          </a:pPr>
          <a:r>
            <a:rPr lang="en-US" sz="3200" kern="1200" dirty="0" smtClean="0"/>
            <a:t>Seeing what percent of the budget is spent on women</a:t>
          </a:r>
          <a:endParaRPr lang="en-US" sz="3200" kern="1200" dirty="0"/>
        </a:p>
      </dsp:txBody>
      <dsp:txXfrm>
        <a:off x="4383989" y="933380"/>
        <a:ext cx="3845569" cy="360144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4E5F95-4672-40B7-AA4B-BC79FF842BBD}">
      <dsp:nvSpPr>
        <dsp:cNvPr id="0" name=""/>
        <dsp:cNvSpPr/>
      </dsp:nvSpPr>
      <dsp:spPr>
        <a:xfrm>
          <a:off x="3875235" y="344272"/>
          <a:ext cx="1750293" cy="17502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IN" sz="1800" b="1" kern="1200" dirty="0" smtClean="0"/>
            <a:t>Stage 1</a:t>
          </a:r>
        </a:p>
        <a:p>
          <a:pPr lvl="0" algn="ctr" defTabSz="800100">
            <a:lnSpc>
              <a:spcPct val="90000"/>
            </a:lnSpc>
            <a:spcBef>
              <a:spcPct val="0"/>
            </a:spcBef>
            <a:spcAft>
              <a:spcPct val="35000"/>
            </a:spcAft>
          </a:pPr>
          <a:r>
            <a:rPr lang="en-IN" sz="1800" kern="1200" dirty="0" smtClean="0"/>
            <a:t>Analysis of budget from a gender perspective impact on women and men</a:t>
          </a:r>
          <a:endParaRPr lang="en-IN" sz="1800" kern="1200" dirty="0"/>
        </a:p>
      </dsp:txBody>
      <dsp:txXfrm>
        <a:off x="3875235" y="344272"/>
        <a:ext cx="1750293" cy="1750293"/>
      </dsp:txXfrm>
    </dsp:sp>
    <dsp:sp modelId="{E8408C55-F86E-4075-AE75-FCC2267A3FDE}">
      <dsp:nvSpPr>
        <dsp:cNvPr id="0" name=""/>
        <dsp:cNvSpPr/>
      </dsp:nvSpPr>
      <dsp:spPr>
        <a:xfrm>
          <a:off x="1676387" y="152405"/>
          <a:ext cx="4143052" cy="4143052"/>
        </a:xfrm>
        <a:prstGeom prst="circularArrow">
          <a:avLst>
            <a:gd name="adj1" fmla="val 8238"/>
            <a:gd name="adj2" fmla="val 575231"/>
            <a:gd name="adj3" fmla="val 1766506"/>
            <a:gd name="adj4" fmla="val 49006"/>
            <a:gd name="adj5" fmla="val 9611"/>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0C5B746-3B30-412F-9B9B-9521EBE40AEA}">
      <dsp:nvSpPr>
        <dsp:cNvPr id="0" name=""/>
        <dsp:cNvSpPr/>
      </dsp:nvSpPr>
      <dsp:spPr>
        <a:xfrm>
          <a:off x="1954612" y="2896937"/>
          <a:ext cx="2643975" cy="17502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IN" sz="2000" b="1" kern="1200" dirty="0" smtClean="0"/>
            <a:t>Stage 2</a:t>
          </a:r>
        </a:p>
        <a:p>
          <a:pPr lvl="0" algn="ctr" defTabSz="889000">
            <a:lnSpc>
              <a:spcPct val="90000"/>
            </a:lnSpc>
            <a:spcBef>
              <a:spcPct val="0"/>
            </a:spcBef>
            <a:spcAft>
              <a:spcPct val="35000"/>
            </a:spcAft>
          </a:pPr>
          <a:r>
            <a:rPr lang="en-IN" sz="1800" kern="1200" dirty="0" smtClean="0"/>
            <a:t>Reformulating</a:t>
          </a:r>
          <a:r>
            <a:rPr lang="en-IN" sz="2000" kern="1200" dirty="0" smtClean="0"/>
            <a:t> budgetary policies/ distribution of resources to achieve gender equality outcomes</a:t>
          </a:r>
          <a:endParaRPr lang="en-IN" sz="2000" kern="1200" dirty="0"/>
        </a:p>
      </dsp:txBody>
      <dsp:txXfrm>
        <a:off x="1954612" y="2896937"/>
        <a:ext cx="2643975" cy="1750293"/>
      </dsp:txXfrm>
    </dsp:sp>
    <dsp:sp modelId="{98E63FB5-691F-405C-8401-7E6777352FA6}">
      <dsp:nvSpPr>
        <dsp:cNvPr id="0" name=""/>
        <dsp:cNvSpPr/>
      </dsp:nvSpPr>
      <dsp:spPr>
        <a:xfrm>
          <a:off x="1114755" y="124150"/>
          <a:ext cx="4143052" cy="4143052"/>
        </a:xfrm>
        <a:prstGeom prst="circularArrow">
          <a:avLst>
            <a:gd name="adj1" fmla="val 8238"/>
            <a:gd name="adj2" fmla="val 575231"/>
            <a:gd name="adj3" fmla="val 10175763"/>
            <a:gd name="adj4" fmla="val 8458264"/>
            <a:gd name="adj5" fmla="val 9611"/>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D38E83-B87C-42F0-8435-29477F8C9018}">
      <dsp:nvSpPr>
        <dsp:cNvPr id="0" name=""/>
        <dsp:cNvSpPr/>
      </dsp:nvSpPr>
      <dsp:spPr>
        <a:xfrm>
          <a:off x="927671" y="344272"/>
          <a:ext cx="1750293" cy="17502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IN" sz="1800" b="1" kern="1200" dirty="0" smtClean="0"/>
            <a:t>Stage 3</a:t>
          </a:r>
        </a:p>
        <a:p>
          <a:pPr lvl="0" algn="ctr" defTabSz="800100">
            <a:lnSpc>
              <a:spcPct val="90000"/>
            </a:lnSpc>
            <a:spcBef>
              <a:spcPct val="0"/>
            </a:spcBef>
            <a:spcAft>
              <a:spcPct val="35000"/>
            </a:spcAft>
          </a:pPr>
          <a:r>
            <a:rPr lang="en-IN" sz="1800" kern="1200" dirty="0" smtClean="0"/>
            <a:t>Working systematically to embed gender within the budgetary process</a:t>
          </a:r>
          <a:endParaRPr lang="en-IN" sz="1800" kern="1200" dirty="0"/>
        </a:p>
      </dsp:txBody>
      <dsp:txXfrm>
        <a:off x="927671" y="344272"/>
        <a:ext cx="1750293" cy="1750293"/>
      </dsp:txXfrm>
    </dsp:sp>
    <dsp:sp modelId="{A71DF0E2-1A73-4050-90B2-FFFABD942CF6}">
      <dsp:nvSpPr>
        <dsp:cNvPr id="0" name=""/>
        <dsp:cNvSpPr/>
      </dsp:nvSpPr>
      <dsp:spPr>
        <a:xfrm>
          <a:off x="1205073" y="-1218"/>
          <a:ext cx="4143052" cy="4143052"/>
        </a:xfrm>
        <a:prstGeom prst="circularArrow">
          <a:avLst>
            <a:gd name="adj1" fmla="val 8238"/>
            <a:gd name="adj2" fmla="val 575231"/>
            <a:gd name="adj3" fmla="val 16860509"/>
            <a:gd name="adj4" fmla="val 14964260"/>
            <a:gd name="adj5" fmla="val 9611"/>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BAA474-8A38-4133-8982-21A19D1FB445}">
      <dsp:nvSpPr>
        <dsp:cNvPr id="0" name=""/>
        <dsp:cNvSpPr/>
      </dsp:nvSpPr>
      <dsp:spPr>
        <a:xfrm rot="10800000">
          <a:off x="1692784" y="1710"/>
          <a:ext cx="5472684" cy="1257304"/>
        </a:xfrm>
        <a:prstGeom prst="homePlate">
          <a:avLst/>
        </a:prstGeom>
        <a:gradFill rotWithShape="0">
          <a:gsLst>
            <a:gs pos="0">
              <a:srgbClr val="000000"/>
            </a:gs>
            <a:gs pos="20000">
              <a:srgbClr val="000040"/>
            </a:gs>
            <a:gs pos="50000">
              <a:srgbClr val="400040"/>
            </a:gs>
            <a:gs pos="75000">
              <a:srgbClr val="8F0040"/>
            </a:gs>
            <a:gs pos="89999">
              <a:srgbClr val="F27300"/>
            </a:gs>
            <a:gs pos="100000">
              <a:srgbClr val="FFBF00"/>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4436" tIns="95250" rIns="177800" bIns="95250" numCol="1" spcCol="1270" anchor="ctr" anchorCtr="0">
          <a:noAutofit/>
        </a:bodyPr>
        <a:lstStyle/>
        <a:p>
          <a:pPr lvl="0" algn="ctr" defTabSz="1111250" rtl="0">
            <a:lnSpc>
              <a:spcPct val="90000"/>
            </a:lnSpc>
            <a:spcBef>
              <a:spcPct val="0"/>
            </a:spcBef>
            <a:spcAft>
              <a:spcPct val="35000"/>
            </a:spcAft>
          </a:pPr>
          <a:r>
            <a:rPr lang="en-US" sz="2500" kern="1200" dirty="0" smtClean="0"/>
            <a:t>Could increase</a:t>
          </a:r>
          <a:r>
            <a:rPr lang="en-US" sz="2500" kern="1200" baseline="0" dirty="0" smtClean="0"/>
            <a:t> yields on farms by 20 – 30 percent which…</a:t>
          </a:r>
          <a:endParaRPr lang="en-US" sz="2500" kern="1200" dirty="0"/>
        </a:p>
      </dsp:txBody>
      <dsp:txXfrm rot="10800000">
        <a:off x="2007110" y="1710"/>
        <a:ext cx="5158358" cy="1257304"/>
      </dsp:txXfrm>
    </dsp:sp>
    <dsp:sp modelId="{C226CC54-683B-406B-80C1-ADE2DDC141AD}">
      <dsp:nvSpPr>
        <dsp:cNvPr id="0" name=""/>
        <dsp:cNvSpPr/>
      </dsp:nvSpPr>
      <dsp:spPr>
        <a:xfrm>
          <a:off x="1064131" y="1710"/>
          <a:ext cx="1257304" cy="1257304"/>
        </a:xfrm>
        <a:prstGeom prst="ellipse">
          <a:avLst/>
        </a:prstGeom>
        <a:blipFill>
          <a:blip xmlns:r="http://schemas.openxmlformats.org/officeDocument/2006/relationships" r:embed="rId1">
            <a:extLst/>
          </a:blip>
          <a:srcRect/>
          <a:stretch>
            <a:fillRect l="-23000" r="-2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60A0C91-845B-4E3B-B8BD-AAAA981FFEB4}">
      <dsp:nvSpPr>
        <dsp:cNvPr id="0" name=""/>
        <dsp:cNvSpPr/>
      </dsp:nvSpPr>
      <dsp:spPr>
        <a:xfrm rot="10800000">
          <a:off x="1692784" y="1634329"/>
          <a:ext cx="5472684" cy="1257304"/>
        </a:xfrm>
        <a:prstGeom prst="homePlate">
          <a:avLst/>
        </a:prstGeom>
        <a:gradFill rotWithShape="0">
          <a:gsLst>
            <a:gs pos="0">
              <a:srgbClr val="000000"/>
            </a:gs>
            <a:gs pos="20000">
              <a:srgbClr val="000040"/>
            </a:gs>
            <a:gs pos="50000">
              <a:srgbClr val="400040"/>
            </a:gs>
            <a:gs pos="75000">
              <a:srgbClr val="8F0040"/>
            </a:gs>
            <a:gs pos="89999">
              <a:srgbClr val="F27300"/>
            </a:gs>
            <a:gs pos="100000">
              <a:srgbClr val="FFBF00"/>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4436" tIns="95250" rIns="177800" bIns="95250" numCol="1" spcCol="1270" anchor="ctr" anchorCtr="0">
          <a:noAutofit/>
        </a:bodyPr>
        <a:lstStyle/>
        <a:p>
          <a:pPr lvl="0" algn="ctr" defTabSz="1111250" rtl="0">
            <a:lnSpc>
              <a:spcPct val="90000"/>
            </a:lnSpc>
            <a:spcBef>
              <a:spcPct val="0"/>
            </a:spcBef>
            <a:spcAft>
              <a:spcPct val="35000"/>
            </a:spcAft>
          </a:pPr>
          <a:r>
            <a:rPr lang="en-US" sz="2500" kern="1200" baseline="0" dirty="0" smtClean="0"/>
            <a:t>Could raise total agricultural output in developing countries 2.5 – 4 percent which…</a:t>
          </a:r>
          <a:endParaRPr lang="en-US" sz="2500" kern="1200" dirty="0"/>
        </a:p>
      </dsp:txBody>
      <dsp:txXfrm rot="10800000">
        <a:off x="2007110" y="1634329"/>
        <a:ext cx="5158358" cy="1257304"/>
      </dsp:txXfrm>
    </dsp:sp>
    <dsp:sp modelId="{189363BA-85CD-4741-9F3F-13DE200FA204}">
      <dsp:nvSpPr>
        <dsp:cNvPr id="0" name=""/>
        <dsp:cNvSpPr/>
      </dsp:nvSpPr>
      <dsp:spPr>
        <a:xfrm>
          <a:off x="1064131" y="1634329"/>
          <a:ext cx="1257304" cy="1257304"/>
        </a:xfrm>
        <a:prstGeom prst="ellipse">
          <a:avLst/>
        </a:prstGeom>
        <a:blipFill>
          <a:blip xmlns:r="http://schemas.openxmlformats.org/officeDocument/2006/relationships" r:embed="rId2">
            <a:extLst/>
          </a:blip>
          <a:srcRect/>
          <a:stretch>
            <a:fillRect l="-27000" r="-2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23DA9B7-7CDE-44D5-A6EB-5C7BF00D993E}">
      <dsp:nvSpPr>
        <dsp:cNvPr id="0" name=""/>
        <dsp:cNvSpPr/>
      </dsp:nvSpPr>
      <dsp:spPr>
        <a:xfrm rot="10800000">
          <a:off x="1692784" y="3266948"/>
          <a:ext cx="5472684" cy="1257304"/>
        </a:xfrm>
        <a:prstGeom prst="homePlate">
          <a:avLst/>
        </a:prstGeom>
        <a:gradFill rotWithShape="0">
          <a:gsLst>
            <a:gs pos="0">
              <a:srgbClr val="000000"/>
            </a:gs>
            <a:gs pos="20000">
              <a:srgbClr val="000040"/>
            </a:gs>
            <a:gs pos="50000">
              <a:srgbClr val="400040"/>
            </a:gs>
            <a:gs pos="75000">
              <a:srgbClr val="8F0040"/>
            </a:gs>
            <a:gs pos="89999">
              <a:srgbClr val="F27300"/>
            </a:gs>
            <a:gs pos="100000">
              <a:srgbClr val="FFBF00"/>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4436" tIns="95250" rIns="177800" bIns="95250" numCol="1" spcCol="1270" anchor="ctr" anchorCtr="0">
          <a:noAutofit/>
        </a:bodyPr>
        <a:lstStyle/>
        <a:p>
          <a:pPr lvl="0" algn="ctr" defTabSz="1111250" rtl="0">
            <a:lnSpc>
              <a:spcPct val="90000"/>
            </a:lnSpc>
            <a:spcBef>
              <a:spcPct val="0"/>
            </a:spcBef>
            <a:spcAft>
              <a:spcPct val="35000"/>
            </a:spcAft>
          </a:pPr>
          <a:r>
            <a:rPr lang="en-US" sz="2500" kern="1200" baseline="0" dirty="0" smtClean="0"/>
            <a:t>Could reduce the number of hungry people in the world by 12 – 17 percent</a:t>
          </a:r>
          <a:endParaRPr lang="en-US" sz="2500" kern="1200" dirty="0"/>
        </a:p>
      </dsp:txBody>
      <dsp:txXfrm rot="10800000">
        <a:off x="2007110" y="3266948"/>
        <a:ext cx="5158358" cy="1257304"/>
      </dsp:txXfrm>
    </dsp:sp>
    <dsp:sp modelId="{12211528-7E50-491D-9A99-D690855FF16C}">
      <dsp:nvSpPr>
        <dsp:cNvPr id="0" name=""/>
        <dsp:cNvSpPr/>
      </dsp:nvSpPr>
      <dsp:spPr>
        <a:xfrm>
          <a:off x="1064131" y="3266948"/>
          <a:ext cx="1257304" cy="1257304"/>
        </a:xfrm>
        <a:prstGeom prst="ellipse">
          <a:avLst/>
        </a:prstGeom>
        <a:blipFill>
          <a:blip xmlns:r="http://schemas.openxmlformats.org/officeDocument/2006/relationships" r:embed="rId3">
            <a:extLst/>
          </a:blip>
          <a:srcRect/>
          <a:stretch>
            <a:fillRect t="-26000" b="-26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1">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2">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30AA0DC-14B7-49DF-806E-8524EF5B4655}" type="datetimeFigureOut">
              <a:rPr lang="en-US" smtClean="0"/>
              <a:pPr/>
              <a:t>6/11/2016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B955C95-C131-43B8-B75D-FD830EC743BD}" type="slidenum">
              <a:rPr lang="en-US" smtClean="0"/>
              <a:pPr/>
              <a:t>‹#›</a:t>
            </a:fld>
            <a:endParaRPr lang="en-US"/>
          </a:p>
        </p:txBody>
      </p:sp>
    </p:spTree>
    <p:extLst>
      <p:ext uri="{BB962C8B-B14F-4D97-AF65-F5344CB8AC3E}">
        <p14:creationId xmlns:p14="http://schemas.microsoft.com/office/powerpoint/2010/main" val="29077284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16D24C-2300-4282-89CD-F3737278C2C5}" type="datetimeFigureOut">
              <a:rPr lang="en-US" smtClean="0"/>
              <a:pPr/>
              <a:t>6/11/2016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7992E02-BAA8-404F-B799-4E4DD559D8F6}" type="slidenum">
              <a:rPr lang="en-US" smtClean="0"/>
              <a:pPr/>
              <a:t>‹#›</a:t>
            </a:fld>
            <a:endParaRPr lang="en-US"/>
          </a:p>
        </p:txBody>
      </p:sp>
    </p:spTree>
    <p:extLst>
      <p:ext uri="{BB962C8B-B14F-4D97-AF65-F5344CB8AC3E}">
        <p14:creationId xmlns:p14="http://schemas.microsoft.com/office/powerpoint/2010/main" val="5532430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en.wikipedia.org/wiki/Harvard_Institute_for_International_Development" TargetMode="External"/><Relationship Id="rId2" Type="http://schemas.openxmlformats.org/officeDocument/2006/relationships/slide" Target="../slides/slide14.xml"/><Relationship Id="rId1" Type="http://schemas.openxmlformats.org/officeDocument/2006/relationships/notesMaster" Target="../notesMasters/notesMaster1.xml"/><Relationship Id="rId6" Type="http://schemas.openxmlformats.org/officeDocument/2006/relationships/hyperlink" Target="http://en.wikipedia.org/wiki/Gender_analysis" TargetMode="External"/><Relationship Id="rId5" Type="http://schemas.openxmlformats.org/officeDocument/2006/relationships/hyperlink" Target="http://en.wikipedia.org/wiki/Catherine_Overholt" TargetMode="External"/><Relationship Id="rId4" Type="http://schemas.openxmlformats.org/officeDocument/2006/relationships/hyperlink" Target="http://en.wikipedia.org/wiki/USAID"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en.wikipedia.org/wiki/Harvard_Institute_for_International_Development" TargetMode="External"/><Relationship Id="rId2" Type="http://schemas.openxmlformats.org/officeDocument/2006/relationships/slide" Target="../slides/slide15.xml"/><Relationship Id="rId1" Type="http://schemas.openxmlformats.org/officeDocument/2006/relationships/notesMaster" Target="../notesMasters/notesMaster1.xml"/><Relationship Id="rId6" Type="http://schemas.openxmlformats.org/officeDocument/2006/relationships/hyperlink" Target="http://en.wikipedia.org/wiki/Gender_analysis" TargetMode="External"/><Relationship Id="rId5" Type="http://schemas.openxmlformats.org/officeDocument/2006/relationships/hyperlink" Target="http://en.wikipedia.org/wiki/Catherine_Overholt" TargetMode="External"/><Relationship Id="rId4" Type="http://schemas.openxmlformats.org/officeDocument/2006/relationships/hyperlink" Target="http://en.wikipedia.org/wiki/USAID"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180879-D5A8-4220-9FFB-DCD90D1C344A}" type="slidenum">
              <a:rPr lang="en-US" smtClean="0"/>
              <a:pPr/>
              <a:t>8</a:t>
            </a:fld>
            <a:endParaRPr lang="en-US"/>
          </a:p>
        </p:txBody>
      </p:sp>
    </p:spTree>
    <p:extLst>
      <p:ext uri="{BB962C8B-B14F-4D97-AF65-F5344CB8AC3E}">
        <p14:creationId xmlns:p14="http://schemas.microsoft.com/office/powerpoint/2010/main" val="711800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2180879-D5A8-4220-9FFB-DCD90D1C344A}" type="slidenum">
              <a:rPr lang="en-US" smtClean="0"/>
              <a:pPr/>
              <a:t>9</a:t>
            </a:fld>
            <a:endParaRPr lang="en-US"/>
          </a:p>
        </p:txBody>
      </p:sp>
    </p:spTree>
    <p:extLst>
      <p:ext uri="{BB962C8B-B14F-4D97-AF65-F5344CB8AC3E}">
        <p14:creationId xmlns:p14="http://schemas.microsoft.com/office/powerpoint/2010/main" val="19553322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2180879-D5A8-4220-9FFB-DCD90D1C344A}" type="slidenum">
              <a:rPr lang="en-US" smtClean="0"/>
              <a:pPr/>
              <a:t>10</a:t>
            </a:fld>
            <a:endParaRPr lang="en-US"/>
          </a:p>
        </p:txBody>
      </p:sp>
    </p:spTree>
    <p:extLst>
      <p:ext uri="{BB962C8B-B14F-4D97-AF65-F5344CB8AC3E}">
        <p14:creationId xmlns:p14="http://schemas.microsoft.com/office/powerpoint/2010/main" val="38461250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2180879-D5A8-4220-9FFB-DCD90D1C344A}" type="slidenum">
              <a:rPr lang="en-US" smtClean="0"/>
              <a:pPr/>
              <a:t>11</a:t>
            </a:fld>
            <a:endParaRPr lang="en-US"/>
          </a:p>
        </p:txBody>
      </p:sp>
    </p:spTree>
    <p:extLst>
      <p:ext uri="{BB962C8B-B14F-4D97-AF65-F5344CB8AC3E}">
        <p14:creationId xmlns:p14="http://schemas.microsoft.com/office/powerpoint/2010/main" val="7051440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52B9F7-F546-4979-8677-AB8E40ACCE9F}" type="slidenum">
              <a:rPr lang="en-US" smtClean="0"/>
              <a:pPr/>
              <a:t>12</a:t>
            </a:fld>
            <a:endParaRPr lang="en-US"/>
          </a:p>
        </p:txBody>
      </p:sp>
    </p:spTree>
    <p:extLst>
      <p:ext uri="{BB962C8B-B14F-4D97-AF65-F5344CB8AC3E}">
        <p14:creationId xmlns:p14="http://schemas.microsoft.com/office/powerpoint/2010/main" val="11663618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180879-D5A8-4220-9FFB-DCD90D1C344A}" type="slidenum">
              <a:rPr lang="en-US" smtClean="0"/>
              <a:pPr/>
              <a:t>13</a:t>
            </a:fld>
            <a:endParaRPr lang="en-US"/>
          </a:p>
        </p:txBody>
      </p:sp>
    </p:spTree>
    <p:extLst>
      <p:ext uri="{BB962C8B-B14F-4D97-AF65-F5344CB8AC3E}">
        <p14:creationId xmlns:p14="http://schemas.microsoft.com/office/powerpoint/2010/main" val="2251382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smtClean="0">
                <a:solidFill>
                  <a:srgbClr val="FF0000"/>
                </a:solidFill>
              </a:rPr>
              <a:t>A Standardized format that guide you to do GA</a:t>
            </a:r>
          </a:p>
          <a:p>
            <a:r>
              <a:rPr lang="en-US" dirty="0" smtClean="0">
                <a:solidFill>
                  <a:srgbClr val="FF0000"/>
                </a:solidFill>
              </a:rPr>
              <a:t>Frameworks are only tools, you have to decide how to confront the situation</a:t>
            </a:r>
          </a:p>
          <a:p>
            <a:r>
              <a:rPr lang="en-US" dirty="0" smtClean="0">
                <a:solidFill>
                  <a:srgbClr val="FF0000"/>
                </a:solidFill>
              </a:rPr>
              <a:t>Frameworks can be combined according to particular situations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The frameworks address different aspects of gender equality and therefore are useful in different situations. Harvard and Moser are particularly useful when analysing the division of labour in agriculture and in urban settings; Levy is useful for gender mainstreaming in institutions; GAM is useful when assessing gender differential impacts of projects at community level; </a:t>
            </a:r>
            <a:r>
              <a:rPr lang="en-GB" dirty="0" err="1" smtClean="0"/>
              <a:t>Longwe</a:t>
            </a:r>
            <a:r>
              <a:rPr lang="en-GB" dirty="0" smtClean="0"/>
              <a:t> is useful for assessment of empowerment of women due to interventions in all sectors; CVA deals mainly with humanitarian and disaster preparedness issues; POP is an expanded version of Harvard, dealing mainly with refugee issues; SRF is useful when dealing with sustainable development and institutional change</a:t>
            </a:r>
          </a:p>
          <a:p>
            <a:endParaRPr lang="en-US" dirty="0" smtClean="0"/>
          </a:p>
          <a:p>
            <a:r>
              <a:rPr lang="en-US" dirty="0" smtClean="0"/>
              <a:t>Harvard</a:t>
            </a:r>
            <a:r>
              <a:rPr lang="en-US" baseline="0" dirty="0" smtClean="0"/>
              <a:t> framework was developed at Harvard university. </a:t>
            </a:r>
            <a:r>
              <a:rPr kumimoji="1" lang="en-US" sz="1200" b="0" i="0" kern="1200" dirty="0" smtClean="0">
                <a:solidFill>
                  <a:schemeClr val="tx1"/>
                </a:solidFill>
                <a:latin typeface="Times New Roman" pitchFamily="18" charset="0"/>
                <a:ea typeface="+mn-ea"/>
                <a:cs typeface="+mn-cs"/>
              </a:rPr>
              <a:t>It is also called the Gender Roles Framework, was developed by the </a:t>
            </a:r>
            <a:r>
              <a:rPr kumimoji="1" lang="en-US" sz="1200" b="0" i="0" u="none" strike="noStrike" kern="1200" dirty="0" smtClean="0">
                <a:solidFill>
                  <a:schemeClr val="tx1"/>
                </a:solidFill>
                <a:latin typeface="Times New Roman" pitchFamily="18" charset="0"/>
                <a:ea typeface="+mn-ea"/>
                <a:cs typeface="+mn-cs"/>
                <a:hlinkClick r:id="rId3" tooltip="Harvard Institute for International Development"/>
              </a:rPr>
              <a:t>Harvard Institute for International Development</a:t>
            </a:r>
            <a:r>
              <a:rPr kumimoji="1" lang="en-US" sz="1200" b="0" i="0" kern="1200" dirty="0" smtClean="0">
                <a:solidFill>
                  <a:schemeClr val="tx1"/>
                </a:solidFill>
                <a:latin typeface="Times New Roman" pitchFamily="18" charset="0"/>
                <a:ea typeface="+mn-ea"/>
                <a:cs typeface="+mn-cs"/>
              </a:rPr>
              <a:t> in collaboration with the Women In Development office of </a:t>
            </a:r>
            <a:r>
              <a:rPr kumimoji="1" lang="en-US" sz="1200" b="0" i="0" u="none" strike="noStrike" kern="1200" dirty="0" smtClean="0">
                <a:solidFill>
                  <a:schemeClr val="tx1"/>
                </a:solidFill>
                <a:latin typeface="Times New Roman" pitchFamily="18" charset="0"/>
                <a:ea typeface="+mn-ea"/>
                <a:cs typeface="+mn-cs"/>
                <a:hlinkClick r:id="rId4" tooltip="USAID"/>
              </a:rPr>
              <a:t>USAID</a:t>
            </a:r>
            <a:r>
              <a:rPr kumimoji="1" lang="en-US" sz="1200" b="0" i="0" kern="1200" dirty="0" smtClean="0">
                <a:solidFill>
                  <a:schemeClr val="tx1"/>
                </a:solidFill>
                <a:latin typeface="Times New Roman" pitchFamily="18" charset="0"/>
                <a:ea typeface="+mn-ea"/>
                <a:cs typeface="+mn-cs"/>
              </a:rPr>
              <a:t>, and was first described in 1984 by </a:t>
            </a:r>
            <a:r>
              <a:rPr kumimoji="1" lang="en-US" sz="1200" b="0" i="0" u="none" strike="noStrike" kern="1200" dirty="0" smtClean="0">
                <a:solidFill>
                  <a:schemeClr val="tx1"/>
                </a:solidFill>
                <a:latin typeface="Times New Roman" pitchFamily="18" charset="0"/>
                <a:ea typeface="+mn-ea"/>
                <a:cs typeface="+mn-cs"/>
                <a:hlinkClick r:id="rId5" tooltip="Catherine Overholt"/>
              </a:rPr>
              <a:t>Catherine </a:t>
            </a:r>
            <a:r>
              <a:rPr kumimoji="1" lang="en-US" sz="1200" b="0" i="0" u="none" strike="noStrike" kern="1200" dirty="0" err="1" smtClean="0">
                <a:solidFill>
                  <a:schemeClr val="tx1"/>
                </a:solidFill>
                <a:latin typeface="Times New Roman" pitchFamily="18" charset="0"/>
                <a:ea typeface="+mn-ea"/>
                <a:cs typeface="+mn-cs"/>
                <a:hlinkClick r:id="rId5" tooltip="Catherine Overholt"/>
              </a:rPr>
              <a:t>Overholt</a:t>
            </a:r>
            <a:r>
              <a:rPr kumimoji="1" lang="en-US" sz="1200" b="0" i="0" kern="1200" dirty="0" err="1" smtClean="0">
                <a:solidFill>
                  <a:schemeClr val="tx1"/>
                </a:solidFill>
                <a:latin typeface="Times New Roman" pitchFamily="18" charset="0"/>
                <a:ea typeface="+mn-ea"/>
                <a:cs typeface="+mn-cs"/>
              </a:rPr>
              <a:t>and</a:t>
            </a:r>
            <a:r>
              <a:rPr kumimoji="1" lang="en-US" sz="1200" b="0" i="0" kern="1200" dirty="0" smtClean="0">
                <a:solidFill>
                  <a:schemeClr val="tx1"/>
                </a:solidFill>
                <a:latin typeface="Times New Roman" pitchFamily="18" charset="0"/>
                <a:ea typeface="+mn-ea"/>
                <a:cs typeface="+mn-cs"/>
              </a:rPr>
              <a:t> others. It was one of the earliest of such frameworks.</a:t>
            </a:r>
            <a:r>
              <a:rPr kumimoji="1" lang="en-US" sz="1200" b="0" i="0" u="none" strike="noStrike" kern="1200" baseline="30000" dirty="0" smtClean="0">
                <a:solidFill>
                  <a:schemeClr val="tx1"/>
                </a:solidFill>
                <a:latin typeface="Times New Roman" pitchFamily="18" charset="0"/>
                <a:ea typeface="+mn-ea"/>
                <a:cs typeface="+mn-cs"/>
                <a:hlinkClick r:id="rId6"/>
              </a:rPr>
              <a:t>[7]</a:t>
            </a:r>
            <a:r>
              <a:rPr kumimoji="1" lang="en-US" sz="1200" b="0" i="0" kern="1200" dirty="0" smtClean="0">
                <a:solidFill>
                  <a:schemeClr val="tx1"/>
                </a:solidFill>
                <a:latin typeface="Times New Roman" pitchFamily="18" charset="0"/>
                <a:ea typeface="+mn-ea"/>
                <a:cs typeface="+mn-cs"/>
              </a:rPr>
              <a:t> The starting point for the framework was the assumption that it makes economic sense for development aid projects to allocate resources to women as well as men, which will make development more efficient – a position named the “efficiency approach"</a:t>
            </a:r>
            <a:endParaRPr lang="en-US" baseline="0" dirty="0" smtClean="0"/>
          </a:p>
          <a:p>
            <a:endParaRPr lang="en-US" baseline="0" dirty="0" smtClean="0"/>
          </a:p>
          <a:p>
            <a:r>
              <a:rPr lang="en-US" baseline="0" dirty="0" smtClean="0"/>
              <a:t> Harvard framework informs planners about the situations, roles, resources, various social, economical and political influencing factors  and on the basis of this overall information, planners can design better and efficient projects</a:t>
            </a:r>
          </a:p>
          <a:p>
            <a:endParaRPr lang="en-US" baseline="0" dirty="0" smtClean="0"/>
          </a:p>
          <a:p>
            <a:r>
              <a:rPr lang="en-US" baseline="0" dirty="0" smtClean="0"/>
              <a:t>It improves the visibility because it generates the sex </a:t>
            </a:r>
            <a:r>
              <a:rPr lang="en-US" baseline="0" dirty="0" err="1" smtClean="0"/>
              <a:t>dissegrated</a:t>
            </a:r>
            <a:r>
              <a:rPr lang="en-US" baseline="0" dirty="0" smtClean="0"/>
              <a:t> data</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22180879-D5A8-4220-9FFB-DCD90D1C344A}" type="slidenum">
              <a:rPr lang="en-US" smtClean="0"/>
              <a:pPr/>
              <a:t>14</a:t>
            </a:fld>
            <a:endParaRPr lang="en-US"/>
          </a:p>
        </p:txBody>
      </p:sp>
    </p:spTree>
    <p:extLst>
      <p:ext uri="{BB962C8B-B14F-4D97-AF65-F5344CB8AC3E}">
        <p14:creationId xmlns:p14="http://schemas.microsoft.com/office/powerpoint/2010/main" val="31007933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smtClean="0">
                <a:solidFill>
                  <a:srgbClr val="FF0000"/>
                </a:solidFill>
              </a:rPr>
              <a:t>A Standardized format that guide you to do GA</a:t>
            </a:r>
          </a:p>
          <a:p>
            <a:r>
              <a:rPr lang="en-US" dirty="0" smtClean="0">
                <a:solidFill>
                  <a:srgbClr val="FF0000"/>
                </a:solidFill>
              </a:rPr>
              <a:t>Frameworks are only tools, you have to decide how to confront the situation</a:t>
            </a:r>
          </a:p>
          <a:p>
            <a:r>
              <a:rPr lang="en-US" dirty="0" smtClean="0">
                <a:solidFill>
                  <a:srgbClr val="FF0000"/>
                </a:solidFill>
              </a:rPr>
              <a:t>Frameworks can be combined according to particular situations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The frameworks address different aspects of gender equality and therefore are useful in different situations. Harvard and Moser are particularly useful when analysing the division of labour in agriculture and in urban settings; Levy is useful for gender mainstreaming in institutions; GAM is useful when assessing gender differential impacts of projects at community level; </a:t>
            </a:r>
            <a:r>
              <a:rPr lang="en-GB" dirty="0" err="1" smtClean="0"/>
              <a:t>Longwe</a:t>
            </a:r>
            <a:r>
              <a:rPr lang="en-GB" dirty="0" smtClean="0"/>
              <a:t> is useful for assessment of empowerment of women due to interventions in all sectors; CVA deals mainly with humanitarian and disaster preparedness issues; POP is an expanded version of Harvard, dealing mainly with refugee issues; SRF is useful when dealing with sustainable development and institutional change</a:t>
            </a:r>
          </a:p>
          <a:p>
            <a:endParaRPr lang="en-US" dirty="0" smtClean="0"/>
          </a:p>
          <a:p>
            <a:r>
              <a:rPr lang="en-US" dirty="0" smtClean="0"/>
              <a:t>Harvard</a:t>
            </a:r>
            <a:r>
              <a:rPr lang="en-US" baseline="0" dirty="0" smtClean="0"/>
              <a:t> framework was developed at Harvard university. </a:t>
            </a:r>
            <a:r>
              <a:rPr kumimoji="1" lang="en-US" sz="1200" b="0" i="0" kern="1200" dirty="0" smtClean="0">
                <a:solidFill>
                  <a:schemeClr val="tx1"/>
                </a:solidFill>
                <a:latin typeface="Times New Roman" pitchFamily="18" charset="0"/>
                <a:ea typeface="+mn-ea"/>
                <a:cs typeface="+mn-cs"/>
              </a:rPr>
              <a:t>It is also called the Gender Roles Framework, was developed by the </a:t>
            </a:r>
            <a:r>
              <a:rPr kumimoji="1" lang="en-US" sz="1200" b="0" i="0" u="none" strike="noStrike" kern="1200" dirty="0" smtClean="0">
                <a:solidFill>
                  <a:schemeClr val="tx1"/>
                </a:solidFill>
                <a:latin typeface="Times New Roman" pitchFamily="18" charset="0"/>
                <a:ea typeface="+mn-ea"/>
                <a:cs typeface="+mn-cs"/>
                <a:hlinkClick r:id="rId3" tooltip="Harvard Institute for International Development"/>
              </a:rPr>
              <a:t>Harvard Institute for International Development</a:t>
            </a:r>
            <a:r>
              <a:rPr kumimoji="1" lang="en-US" sz="1200" b="0" i="0" kern="1200" dirty="0" smtClean="0">
                <a:solidFill>
                  <a:schemeClr val="tx1"/>
                </a:solidFill>
                <a:latin typeface="Times New Roman" pitchFamily="18" charset="0"/>
                <a:ea typeface="+mn-ea"/>
                <a:cs typeface="+mn-cs"/>
              </a:rPr>
              <a:t> in collaboration with the Women In Development office of </a:t>
            </a:r>
            <a:r>
              <a:rPr kumimoji="1" lang="en-US" sz="1200" b="0" i="0" u="none" strike="noStrike" kern="1200" dirty="0" smtClean="0">
                <a:solidFill>
                  <a:schemeClr val="tx1"/>
                </a:solidFill>
                <a:latin typeface="Times New Roman" pitchFamily="18" charset="0"/>
                <a:ea typeface="+mn-ea"/>
                <a:cs typeface="+mn-cs"/>
                <a:hlinkClick r:id="rId4" tooltip="USAID"/>
              </a:rPr>
              <a:t>USAID</a:t>
            </a:r>
            <a:r>
              <a:rPr kumimoji="1" lang="en-US" sz="1200" b="0" i="0" kern="1200" dirty="0" smtClean="0">
                <a:solidFill>
                  <a:schemeClr val="tx1"/>
                </a:solidFill>
                <a:latin typeface="Times New Roman" pitchFamily="18" charset="0"/>
                <a:ea typeface="+mn-ea"/>
                <a:cs typeface="+mn-cs"/>
              </a:rPr>
              <a:t>, and was first described in 1984 by </a:t>
            </a:r>
            <a:r>
              <a:rPr kumimoji="1" lang="en-US" sz="1200" b="0" i="0" u="none" strike="noStrike" kern="1200" dirty="0" smtClean="0">
                <a:solidFill>
                  <a:schemeClr val="tx1"/>
                </a:solidFill>
                <a:latin typeface="Times New Roman" pitchFamily="18" charset="0"/>
                <a:ea typeface="+mn-ea"/>
                <a:cs typeface="+mn-cs"/>
                <a:hlinkClick r:id="rId5" tooltip="Catherine Overholt"/>
              </a:rPr>
              <a:t>Catherine </a:t>
            </a:r>
            <a:r>
              <a:rPr kumimoji="1" lang="en-US" sz="1200" b="0" i="0" u="none" strike="noStrike" kern="1200" dirty="0" err="1" smtClean="0">
                <a:solidFill>
                  <a:schemeClr val="tx1"/>
                </a:solidFill>
                <a:latin typeface="Times New Roman" pitchFamily="18" charset="0"/>
                <a:ea typeface="+mn-ea"/>
                <a:cs typeface="+mn-cs"/>
                <a:hlinkClick r:id="rId5" tooltip="Catherine Overholt"/>
              </a:rPr>
              <a:t>Overholt</a:t>
            </a:r>
            <a:r>
              <a:rPr kumimoji="1" lang="en-US" sz="1200" b="0" i="0" kern="1200" dirty="0" err="1" smtClean="0">
                <a:solidFill>
                  <a:schemeClr val="tx1"/>
                </a:solidFill>
                <a:latin typeface="Times New Roman" pitchFamily="18" charset="0"/>
                <a:ea typeface="+mn-ea"/>
                <a:cs typeface="+mn-cs"/>
              </a:rPr>
              <a:t>and</a:t>
            </a:r>
            <a:r>
              <a:rPr kumimoji="1" lang="en-US" sz="1200" b="0" i="0" kern="1200" dirty="0" smtClean="0">
                <a:solidFill>
                  <a:schemeClr val="tx1"/>
                </a:solidFill>
                <a:latin typeface="Times New Roman" pitchFamily="18" charset="0"/>
                <a:ea typeface="+mn-ea"/>
                <a:cs typeface="+mn-cs"/>
              </a:rPr>
              <a:t> others. It was one of the earliest of such frameworks.</a:t>
            </a:r>
            <a:r>
              <a:rPr kumimoji="1" lang="en-US" sz="1200" b="0" i="0" u="none" strike="noStrike" kern="1200" baseline="30000" dirty="0" smtClean="0">
                <a:solidFill>
                  <a:schemeClr val="tx1"/>
                </a:solidFill>
                <a:latin typeface="Times New Roman" pitchFamily="18" charset="0"/>
                <a:ea typeface="+mn-ea"/>
                <a:cs typeface="+mn-cs"/>
                <a:hlinkClick r:id="rId6"/>
              </a:rPr>
              <a:t>[7]</a:t>
            </a:r>
            <a:r>
              <a:rPr kumimoji="1" lang="en-US" sz="1200" b="0" i="0" kern="1200" dirty="0" smtClean="0">
                <a:solidFill>
                  <a:schemeClr val="tx1"/>
                </a:solidFill>
                <a:latin typeface="Times New Roman" pitchFamily="18" charset="0"/>
                <a:ea typeface="+mn-ea"/>
                <a:cs typeface="+mn-cs"/>
              </a:rPr>
              <a:t> The starting point for the framework was the assumption that it makes economic sense for development aid projects to allocate resources to women as well as men, which will make development more efficient – a position named the “efficiency approach"</a:t>
            </a:r>
            <a:endParaRPr lang="en-US" baseline="0" dirty="0" smtClean="0"/>
          </a:p>
          <a:p>
            <a:endParaRPr lang="en-US" baseline="0" dirty="0" smtClean="0"/>
          </a:p>
          <a:p>
            <a:r>
              <a:rPr lang="en-US" baseline="0" dirty="0" smtClean="0"/>
              <a:t> Harvard framework informs planners about the situations, roles, resources, various social, economical and political influencing factors  and on the basis of this overall information, planners can design better and efficient projects</a:t>
            </a:r>
          </a:p>
          <a:p>
            <a:endParaRPr lang="en-US" baseline="0" dirty="0" smtClean="0"/>
          </a:p>
          <a:p>
            <a:r>
              <a:rPr lang="en-US" baseline="0" dirty="0" smtClean="0"/>
              <a:t>It improves the visibility because it generates the sex </a:t>
            </a:r>
            <a:r>
              <a:rPr lang="en-US" baseline="0" dirty="0" err="1" smtClean="0"/>
              <a:t>dissegrated</a:t>
            </a:r>
            <a:r>
              <a:rPr lang="en-US" baseline="0" dirty="0" smtClean="0"/>
              <a:t> data</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22180879-D5A8-4220-9FFB-DCD90D1C344A}" type="slidenum">
              <a:rPr lang="en-US" smtClean="0"/>
              <a:pPr/>
              <a:t>15</a:t>
            </a:fld>
            <a:endParaRPr lang="en-US"/>
          </a:p>
        </p:txBody>
      </p:sp>
    </p:spTree>
    <p:extLst>
      <p:ext uri="{BB962C8B-B14F-4D97-AF65-F5344CB8AC3E}">
        <p14:creationId xmlns:p14="http://schemas.microsoft.com/office/powerpoint/2010/main" val="5115635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0C479DEA-F542-49A3-A8C9-2CBDE96DC22E}" type="slidenum">
              <a:rPr lang="en-US"/>
              <a:pPr>
                <a:defRPr/>
              </a:pPr>
              <a:t>17</a:t>
            </a:fld>
            <a:endParaRPr lang="en-US"/>
          </a:p>
        </p:txBody>
      </p:sp>
      <p:sp>
        <p:nvSpPr>
          <p:cNvPr id="460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Tree>
    <p:extLst>
      <p:ext uri="{BB962C8B-B14F-4D97-AF65-F5344CB8AC3E}">
        <p14:creationId xmlns:p14="http://schemas.microsoft.com/office/powerpoint/2010/main" val="3748653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787B220-68B2-44B8-95D8-DF83826BEC4C}" type="slidenum">
              <a:rPr lang="en-US"/>
              <a:pPr>
                <a:defRPr/>
              </a:pPr>
              <a:t>18</a:t>
            </a:fld>
            <a:endParaRPr lang="en-US"/>
          </a:p>
        </p:txBody>
      </p:sp>
      <p:sp>
        <p:nvSpPr>
          <p:cNvPr id="4813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Tree>
    <p:extLst>
      <p:ext uri="{BB962C8B-B14F-4D97-AF65-F5344CB8AC3E}">
        <p14:creationId xmlns:p14="http://schemas.microsoft.com/office/powerpoint/2010/main" val="10253932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EE011C4-C4C3-42EB-9598-E9EC2C986002}" type="slidenum">
              <a:rPr lang="en-US"/>
              <a:pPr>
                <a:defRPr/>
              </a:pPr>
              <a:t>20</a:t>
            </a:fld>
            <a:endParaRPr lang="en-US"/>
          </a:p>
        </p:txBody>
      </p:sp>
      <p:sp>
        <p:nvSpPr>
          <p:cNvPr id="50179" name="Rectangle 2"/>
          <p:cNvSpPr>
            <a:spLocks noGrp="1" noRot="1" noChangeAspect="1" noChangeArrowheads="1" noTextEdit="1"/>
          </p:cNvSpPr>
          <p:nvPr>
            <p:ph type="sldImg"/>
          </p:nvPr>
        </p:nvSpPr>
        <p:spPr bwMode="auto">
          <a:xfrm>
            <a:off x="1181100" y="696913"/>
            <a:ext cx="4648200" cy="3486150"/>
          </a:xfrm>
          <a:solidFill>
            <a:srgbClr val="FFFFFF"/>
          </a:solidFill>
          <a:ln>
            <a:solidFill>
              <a:srgbClr val="000000"/>
            </a:solidFill>
            <a:miter lim="800000"/>
            <a:headEnd/>
            <a:tailEnd/>
          </a:ln>
        </p:spPr>
      </p:sp>
      <p:sp>
        <p:nvSpPr>
          <p:cNvPr id="50180" name="Rectangle 3"/>
          <p:cNvSpPr>
            <a:spLocks noGrp="1" noChangeArrowheads="1"/>
          </p:cNvSpPr>
          <p:nvPr>
            <p:ph type="body" idx="1"/>
          </p:nvPr>
        </p:nvSpPr>
        <p:spPr bwMode="auto">
          <a:xfrm>
            <a:off x="935038" y="4416425"/>
            <a:ext cx="5140325" cy="4183063"/>
          </a:xfrm>
          <a:solidFill>
            <a:srgbClr val="FFFFFF"/>
          </a:solidFill>
          <a:ln>
            <a:solidFill>
              <a:srgbClr val="000000"/>
            </a:solidFill>
            <a:miter lim="800000"/>
            <a:headEnd/>
            <a:tailEnd/>
          </a:ln>
        </p:spPr>
        <p:txBody>
          <a:bodyPr wrap="square" numCol="1" anchor="t" anchorCtr="0" compatLnSpc="1">
            <a:prstTxWarp prst="textNoShape">
              <a:avLst/>
            </a:prstTxWarp>
          </a:bodyPr>
          <a:lstStyle/>
          <a:p>
            <a:endParaRPr lang="en-US" smtClean="0"/>
          </a:p>
        </p:txBody>
      </p:sp>
    </p:spTree>
    <p:extLst>
      <p:ext uri="{BB962C8B-B14F-4D97-AF65-F5344CB8AC3E}">
        <p14:creationId xmlns:p14="http://schemas.microsoft.com/office/powerpoint/2010/main" val="34070711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B7992E02-BAA8-404F-B799-4E4DD559D8F6}" type="slidenum">
              <a:rPr lang="en-US" smtClean="0"/>
              <a:pPr/>
              <a:t>39</a:t>
            </a:fld>
            <a:endParaRPr lang="en-US"/>
          </a:p>
        </p:txBody>
      </p:sp>
    </p:spTree>
    <p:extLst>
      <p:ext uri="{BB962C8B-B14F-4D97-AF65-F5344CB8AC3E}">
        <p14:creationId xmlns:p14="http://schemas.microsoft.com/office/powerpoint/2010/main" val="29555540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0244" name="Slide Number Placeholder 3"/>
          <p:cNvSpPr txBox="1">
            <a:spLocks noGrp="1"/>
          </p:cNvSpPr>
          <p:nvPr/>
        </p:nvSpPr>
        <p:spPr bwMode="auto">
          <a:xfrm>
            <a:off x="3883892" y="8685559"/>
            <a:ext cx="2972498" cy="456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fld id="{2624E0BE-4828-45EE-A941-77E600181E92}" type="slidenum">
              <a:rPr lang="en-US" altLang="en-US">
                <a:latin typeface="Arial" charset="0"/>
              </a:rPr>
              <a:pPr eaLnBrk="1" hangingPunct="1"/>
              <a:t>47</a:t>
            </a:fld>
            <a:endParaRPr lang="en-US" altLang="en-US">
              <a:latin typeface="Arial" charset="0"/>
            </a:endParaRPr>
          </a:p>
        </p:txBody>
      </p:sp>
    </p:spTree>
    <p:extLst>
      <p:ext uri="{BB962C8B-B14F-4D97-AF65-F5344CB8AC3E}">
        <p14:creationId xmlns:p14="http://schemas.microsoft.com/office/powerpoint/2010/main" val="4824291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0244" name="Slide Number Placeholder 3"/>
          <p:cNvSpPr txBox="1">
            <a:spLocks noGrp="1"/>
          </p:cNvSpPr>
          <p:nvPr/>
        </p:nvSpPr>
        <p:spPr bwMode="auto">
          <a:xfrm>
            <a:off x="3883892" y="8685559"/>
            <a:ext cx="2972498" cy="456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fld id="{2624E0BE-4828-45EE-A941-77E600181E92}" type="slidenum">
              <a:rPr lang="en-US" altLang="en-US">
                <a:latin typeface="Arial" charset="0"/>
              </a:rPr>
              <a:pPr eaLnBrk="1" hangingPunct="1"/>
              <a:t>48</a:t>
            </a:fld>
            <a:endParaRPr lang="en-US" altLang="en-US">
              <a:latin typeface="Arial" charset="0"/>
            </a:endParaRPr>
          </a:p>
        </p:txBody>
      </p:sp>
    </p:spTree>
    <p:extLst>
      <p:ext uri="{BB962C8B-B14F-4D97-AF65-F5344CB8AC3E}">
        <p14:creationId xmlns:p14="http://schemas.microsoft.com/office/powerpoint/2010/main" val="15743263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lvl1pPr>
              <a:defRPr>
                <a:solidFill>
                  <a:schemeClr val="tx1"/>
                </a:solidFill>
                <a:latin typeface="Arial" charset="0"/>
                <a:ea typeface="ＭＳ Ｐゴシック" pitchFamily="-92" charset="-128"/>
              </a:defRPr>
            </a:lvl1pPr>
            <a:lvl2pPr marL="742950" indent="-285750">
              <a:defRPr>
                <a:solidFill>
                  <a:schemeClr val="tx1"/>
                </a:solidFill>
                <a:latin typeface="Arial" charset="0"/>
                <a:ea typeface="ＭＳ Ｐゴシック" pitchFamily="-92" charset="-128"/>
              </a:defRPr>
            </a:lvl2pPr>
            <a:lvl3pPr marL="1143000" indent="-228600">
              <a:defRPr>
                <a:solidFill>
                  <a:schemeClr val="tx1"/>
                </a:solidFill>
                <a:latin typeface="Arial" charset="0"/>
                <a:ea typeface="ＭＳ Ｐゴシック" pitchFamily="-92" charset="-128"/>
              </a:defRPr>
            </a:lvl3pPr>
            <a:lvl4pPr marL="1600200" indent="-228600">
              <a:defRPr>
                <a:solidFill>
                  <a:schemeClr val="tx1"/>
                </a:solidFill>
                <a:latin typeface="Arial" charset="0"/>
                <a:ea typeface="ＭＳ Ｐゴシック" pitchFamily="-92" charset="-128"/>
              </a:defRPr>
            </a:lvl4pPr>
            <a:lvl5pPr marL="2057400" indent="-228600">
              <a:defRPr>
                <a:solidFill>
                  <a:schemeClr val="tx1"/>
                </a:solidFill>
                <a:latin typeface="Arial" charset="0"/>
                <a:ea typeface="ＭＳ Ｐゴシック" pitchFamily="-92"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92"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92"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92"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92" charset="-128"/>
              </a:defRPr>
            </a:lvl9pPr>
          </a:lstStyle>
          <a:p>
            <a:fld id="{6FE427CC-E9A3-4FDD-B201-6DF80282162B}" type="slidenum">
              <a:rPr lang="en-US">
                <a:latin typeface="Garamond" pitchFamily="18" charset="0"/>
              </a:rPr>
              <a:pPr/>
              <a:t>67</a:t>
            </a:fld>
            <a:endParaRPr lang="en-US">
              <a:latin typeface="Garamond" pitchFamily="18" charset="0"/>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p:spPr>
        <p:txBody>
          <a:bodyPr/>
          <a:lstStyle/>
          <a:p>
            <a:pPr eaLnBrk="1" hangingPunct="1"/>
            <a:r>
              <a:rPr lang="en-US" smtClean="0"/>
              <a:t>In the last session we saw that the way forward was addressing gender concerns.  Now lets see what this means.  Essentially we have to, for any planned action look at implications for men and women. Please take a minute to read this definition.</a:t>
            </a:r>
          </a:p>
          <a:p>
            <a:pPr eaLnBrk="1" hangingPunct="1"/>
            <a:r>
              <a:rPr lang="en-US" smtClean="0"/>
              <a:t>Any comments? </a:t>
            </a:r>
          </a:p>
        </p:txBody>
      </p:sp>
    </p:spTree>
    <p:extLst>
      <p:ext uri="{BB962C8B-B14F-4D97-AF65-F5344CB8AC3E}">
        <p14:creationId xmlns:p14="http://schemas.microsoft.com/office/powerpoint/2010/main" val="9733878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lvl1pPr>
              <a:defRPr>
                <a:solidFill>
                  <a:schemeClr val="tx1"/>
                </a:solidFill>
                <a:latin typeface="Arial" charset="0"/>
                <a:ea typeface="ＭＳ Ｐゴシック" pitchFamily="-92" charset="-128"/>
              </a:defRPr>
            </a:lvl1pPr>
            <a:lvl2pPr marL="742950" indent="-285750">
              <a:defRPr>
                <a:solidFill>
                  <a:schemeClr val="tx1"/>
                </a:solidFill>
                <a:latin typeface="Arial" charset="0"/>
                <a:ea typeface="ＭＳ Ｐゴシック" pitchFamily="-92" charset="-128"/>
              </a:defRPr>
            </a:lvl2pPr>
            <a:lvl3pPr marL="1143000" indent="-228600">
              <a:defRPr>
                <a:solidFill>
                  <a:schemeClr val="tx1"/>
                </a:solidFill>
                <a:latin typeface="Arial" charset="0"/>
                <a:ea typeface="ＭＳ Ｐゴシック" pitchFamily="-92" charset="-128"/>
              </a:defRPr>
            </a:lvl3pPr>
            <a:lvl4pPr marL="1600200" indent="-228600">
              <a:defRPr>
                <a:solidFill>
                  <a:schemeClr val="tx1"/>
                </a:solidFill>
                <a:latin typeface="Arial" charset="0"/>
                <a:ea typeface="ＭＳ Ｐゴシック" pitchFamily="-92" charset="-128"/>
              </a:defRPr>
            </a:lvl4pPr>
            <a:lvl5pPr marL="2057400" indent="-228600">
              <a:defRPr>
                <a:solidFill>
                  <a:schemeClr val="tx1"/>
                </a:solidFill>
                <a:latin typeface="Arial" charset="0"/>
                <a:ea typeface="ＭＳ Ｐゴシック" pitchFamily="-92"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92"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92"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92"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92" charset="-128"/>
              </a:defRPr>
            </a:lvl9pPr>
          </a:lstStyle>
          <a:p>
            <a:fld id="{59F03C46-8B4B-411F-81BD-B7D27BBBCC13}" type="slidenum">
              <a:rPr lang="en-US">
                <a:latin typeface="Garamond" pitchFamily="18" charset="0"/>
              </a:rPr>
              <a:pPr/>
              <a:t>78</a:t>
            </a:fld>
            <a:endParaRPr lang="en-US">
              <a:latin typeface="Garamond" pitchFamily="18" charset="0"/>
            </a:endParaRPr>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p:spPr>
        <p:txBody>
          <a:bodyPr/>
          <a:lstStyle/>
          <a:p>
            <a:pPr eaLnBrk="1" hangingPunct="1"/>
            <a:r>
              <a:rPr lang="en-US" smtClean="0"/>
              <a:t>So the more consciously we address gender, the better the chances of having a positive impact on women and men.</a:t>
            </a:r>
          </a:p>
          <a:p>
            <a:pPr eaLnBrk="1" hangingPunct="1"/>
            <a:r>
              <a:rPr lang="en-US" smtClean="0"/>
              <a:t>On this note we end our session on Mainstreaming Gender in Policies, Programs and Projects.</a:t>
            </a:r>
          </a:p>
        </p:txBody>
      </p:sp>
    </p:spTree>
    <p:extLst>
      <p:ext uri="{BB962C8B-B14F-4D97-AF65-F5344CB8AC3E}">
        <p14:creationId xmlns:p14="http://schemas.microsoft.com/office/powerpoint/2010/main" val="1612113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823AB0AB-C778-4072-9B65-B19A45419F6E}" type="slidenum">
              <a:rPr lang="en-US" sz="1200"/>
              <a:pPr eaLnBrk="1" hangingPunct="1"/>
              <a:t>89</a:t>
            </a:fld>
            <a:endParaRPr lang="en-US" sz="120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33771172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891ADD18-C6CF-4447-B9E4-1F93F5DFAE06}" type="datetime1">
              <a:rPr lang="en-US" smtClean="0"/>
              <a:pPr/>
              <a:t>6/11/2016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D248EFFB-8D10-42E7-BCA3-2A954BC6270B}" type="datetime1">
              <a:rPr lang="en-US" smtClean="0"/>
              <a:pPr/>
              <a:t>6/11/2016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E8E4C3F-9C82-4B71-927B-297BB0B75F33}" type="datetime1">
              <a:rPr lang="en-US" smtClean="0"/>
              <a:pPr/>
              <a:t>6/11/2016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D33EC213-272D-4634-92BD-F99537C60E8E}" type="datetime1">
              <a:rPr lang="en-US" smtClean="0"/>
              <a:pPr/>
              <a:t>6/11/2016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61340E38-6673-4A26-81F8-C0833911FA1A}" type="datetime1">
              <a:rPr lang="en-US" smtClean="0"/>
              <a:pPr/>
              <a:t>6/11/2016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E5F44A51-3D22-42FB-9333-BFC5490C5E92}" type="datetime1">
              <a:rPr lang="en-US" smtClean="0"/>
              <a:pPr/>
              <a:t>6/11/2016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C55EE2-3EE2-4D8B-9D28-BCB6AF75707E}" type="datetime1">
              <a:rPr lang="en-US" smtClean="0"/>
              <a:pPr/>
              <a:t>6/11/2016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201C61-CA08-4E35-BB1F-DFE03343E31D}" type="datetime1">
              <a:rPr lang="en-US" smtClean="0"/>
              <a:pPr/>
              <a:t>6/11/2016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99EFCC-51DD-4850-8C9C-9AF07D091285}" type="datetime1">
              <a:rPr lang="en-US" smtClean="0"/>
              <a:pPr/>
              <a:t>6/11/2016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8052BFFE-0891-4687-8479-48A837987587}" type="datetime1">
              <a:rPr lang="en-US" smtClean="0"/>
              <a:pPr/>
              <a:t>6/11/2016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D979918F-827C-4D9F-B9A9-6513252CC3C2}" type="datetime1">
              <a:rPr lang="en-US" smtClean="0"/>
              <a:pPr/>
              <a:t>6/11/2016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981200"/>
            <a:ext cx="8229600" cy="4114800"/>
          </a:xfrm>
        </p:spPr>
        <p:txBody>
          <a:bodyPr/>
          <a:lstStyle/>
          <a:p>
            <a:pPr lvl="0"/>
            <a:endParaRPr lang="en-US" noProof="0"/>
          </a:p>
        </p:txBody>
      </p:sp>
      <p:sp>
        <p:nvSpPr>
          <p:cNvPr id="4" name="Date Placeholder 3"/>
          <p:cNvSpPr>
            <a:spLocks noGrp="1"/>
          </p:cNvSpPr>
          <p:nvPr>
            <p:ph type="dt" sz="half" idx="10"/>
          </p:nvPr>
        </p:nvSpPr>
        <p:spPr>
          <a:xfrm>
            <a:off x="457200" y="6245225"/>
            <a:ext cx="2133600" cy="476250"/>
          </a:xfrm>
        </p:spPr>
        <p:txBody>
          <a:bodyPr/>
          <a:lstStyle>
            <a:lvl1pPr>
              <a:defRPr/>
            </a:lvl1pPr>
          </a:lstStyle>
          <a:p>
            <a:pPr>
              <a:defRPr/>
            </a:pPr>
            <a:fld id="{4B87AED1-DF68-4EAE-90AF-447D7D219B47}" type="datetime1">
              <a:rPr lang="en-US" smtClean="0"/>
              <a:pPr>
                <a:defRPr/>
              </a:pPr>
              <a:t>6/11/2016</a:t>
            </a:fld>
            <a:endParaRPr lang="en-US"/>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pPr>
              <a:defRPr/>
            </a:pPr>
            <a:fld id="{B84EA83E-2CF0-41AC-99EE-47263A609B7C}" type="slidenum">
              <a:rPr lang="en-US"/>
              <a:pPr>
                <a:defRPr/>
              </a:pPr>
              <a:t>‹#›</a:t>
            </a:fld>
            <a:endParaRPr lang="en-US"/>
          </a:p>
        </p:txBody>
      </p:sp>
    </p:spTree>
    <p:extLst>
      <p:ext uri="{BB962C8B-B14F-4D97-AF65-F5344CB8AC3E}">
        <p14:creationId xmlns:p14="http://schemas.microsoft.com/office/powerpoint/2010/main" val="135972650"/>
      </p:ext>
    </p:extLst>
  </p:cSld>
  <p:clrMapOvr>
    <a:masterClrMapping/>
  </p:clrMapOvr>
  <p:transition spd="slow">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pPr>
              <a:defRPr/>
            </a:pPr>
            <a:fld id="{66B3C313-A21F-4656-B9DC-26AAF0DDD58D}" type="datetime1">
              <a:rPr lang="en-US" smtClean="0"/>
              <a:pPr>
                <a:defRPr/>
              </a:pPr>
              <a:t>6/11/2016</a:t>
            </a:fld>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pPr>
              <a:defRPr/>
            </a:pPr>
            <a:fld id="{4195FD25-65CA-4DC4-A598-24A03D2FB8C7}" type="slidenum">
              <a:rPr lang="en-US"/>
              <a:pPr>
                <a:defRPr/>
              </a:pPr>
              <a:t>‹#›</a:t>
            </a:fld>
            <a:endParaRPr lang="en-US"/>
          </a:p>
        </p:txBody>
      </p:sp>
    </p:spTree>
    <p:extLst>
      <p:ext uri="{BB962C8B-B14F-4D97-AF65-F5344CB8AC3E}">
        <p14:creationId xmlns:p14="http://schemas.microsoft.com/office/powerpoint/2010/main" val="3701916200"/>
      </p:ext>
    </p:extLst>
  </p:cSld>
  <p:clrMapOvr>
    <a:masterClrMapping/>
  </p:clrMapOvr>
  <p:transition spd="slow">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F0B162-E0A8-4EFC-8C15-F0FDADB48A1E}" type="datetime1">
              <a:rPr lang="en-US" smtClean="0"/>
              <a:pPr/>
              <a:t>6/11/2016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93" r:id="rId1"/>
    <p:sldLayoutId id="2147483894" r:id="rId2"/>
    <p:sldLayoutId id="2147483895" r:id="rId3"/>
    <p:sldLayoutId id="2147483896" r:id="rId4"/>
    <p:sldLayoutId id="2147483897" r:id="rId5"/>
    <p:sldLayoutId id="2147483898" r:id="rId6"/>
    <p:sldLayoutId id="2147483899" r:id="rId7"/>
    <p:sldLayoutId id="2147483900" r:id="rId8"/>
    <p:sldLayoutId id="2147483901" r:id="rId9"/>
    <p:sldLayoutId id="2147483902" r:id="rId10"/>
    <p:sldLayoutId id="2147483903" r:id="rId11"/>
    <p:sldLayoutId id="2147483904" r:id="rId12"/>
    <p:sldLayoutId id="2147483905" r:id="rId13"/>
  </p:sldLayoutIdLst>
  <p:transition spd="slow">
    <p:wipe dir="r"/>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7.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4.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4.xml"/><Relationship Id="rId5" Type="http://schemas.openxmlformats.org/officeDocument/2006/relationships/image" Target="../media/image25.jpeg"/><Relationship Id="rId4" Type="http://schemas.openxmlformats.org/officeDocument/2006/relationships/image" Target="../media/image24.jpeg"/></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image" Target="../media/image30.jpg"/><Relationship Id="rId4" Type="http://schemas.openxmlformats.org/officeDocument/2006/relationships/image" Target="../media/image29.jpg"/></Relationships>
</file>

<file path=ppt/slides/_rels/slide40.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32.jpeg"/></Relationships>
</file>

<file path=ppt/slides/_rels/slide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 Id="rId5" Type="http://schemas.openxmlformats.org/officeDocument/2006/relationships/image" Target="../media/image45.jpeg"/><Relationship Id="rId4" Type="http://schemas.openxmlformats.org/officeDocument/2006/relationships/image" Target="../media/image4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Sundarbans.jpg"/>
          <p:cNvPicPr>
            <a:picLocks noGrp="1" noChangeAspect="1"/>
          </p:cNvPicPr>
          <p:nvPr>
            <p:ph idx="1"/>
          </p:nvPr>
        </p:nvPicPr>
        <p:blipFill>
          <a:blip r:embed="rId2" cstate="print"/>
          <a:stretch>
            <a:fillRect/>
          </a:stretch>
        </p:blipFill>
        <p:spPr>
          <a:xfrm>
            <a:off x="0" y="0"/>
            <a:ext cx="3099865" cy="2133600"/>
          </a:xfrm>
        </p:spPr>
      </p:pic>
      <p:sp>
        <p:nvSpPr>
          <p:cNvPr id="13313" name="Rectangle 1"/>
          <p:cNvSpPr>
            <a:spLocks noChangeArrowheads="1"/>
          </p:cNvSpPr>
          <p:nvPr/>
        </p:nvSpPr>
        <p:spPr bwMode="auto">
          <a:xfrm>
            <a:off x="0" y="1932801"/>
            <a:ext cx="9144000" cy="1200329"/>
          </a:xfrm>
          <a:prstGeom prst="rect">
            <a:avLst/>
          </a:prstGeom>
          <a:blipFill>
            <a:blip r:embed="rId3" cstate="print"/>
            <a:tile tx="0" ty="0" sx="100000" sy="100000" flip="none" algn="tl"/>
          </a:blipFill>
          <a:ln w="9525">
            <a:solidFill>
              <a:schemeClr val="tx1"/>
            </a:solid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dirty="0" smtClean="0">
                <a:ln>
                  <a:noFill/>
                </a:ln>
                <a:solidFill>
                  <a:schemeClr val="tx1"/>
                </a:solidFill>
                <a:effectLst>
                  <a:outerShdw blurRad="38100" dist="38100" dir="2700000" algn="tl">
                    <a:srgbClr val="000000">
                      <a:alpha val="43137"/>
                    </a:srgbClr>
                  </a:outerShdw>
                </a:effectLst>
                <a:latin typeface="Kruti Dev 016" pitchFamily="2" charset="0"/>
                <a:cs typeface="Arial" pitchFamily="34" charset="0"/>
              </a:rPr>
              <a:t>Gender</a:t>
            </a:r>
            <a:r>
              <a:rPr kumimoji="0" lang="en-US" sz="3600" b="1" i="0" u="none" strike="noStrike" cap="none" normalizeH="0" dirty="0" smtClean="0">
                <a:ln>
                  <a:noFill/>
                </a:ln>
                <a:solidFill>
                  <a:schemeClr val="tx1"/>
                </a:solidFill>
                <a:effectLst>
                  <a:outerShdw blurRad="38100" dist="38100" dir="2700000" algn="tl">
                    <a:srgbClr val="000000">
                      <a:alpha val="43137"/>
                    </a:srgbClr>
                  </a:outerShdw>
                </a:effectLst>
                <a:latin typeface="Kruti Dev 016" pitchFamily="2" charset="0"/>
                <a:cs typeface="Arial" pitchFamily="34" charset="0"/>
              </a:rPr>
              <a:t> analysis, budgeting , auditing and policy approaches to gender mainstreaming </a:t>
            </a:r>
            <a:endParaRPr kumimoji="0" lang="en-US" sz="3600" b="1" i="0" u="none" strike="noStrike" cap="none" normalizeH="0" baseline="0" dirty="0" smtClean="0">
              <a:ln>
                <a:noFill/>
              </a:ln>
              <a:solidFill>
                <a:schemeClr val="tx1"/>
              </a:solidFill>
              <a:effectLst>
                <a:outerShdw blurRad="38100" dist="38100" dir="2700000" algn="tl">
                  <a:srgbClr val="000000">
                    <a:alpha val="43137"/>
                  </a:srgbClr>
                </a:outerShdw>
              </a:effectLst>
              <a:latin typeface="Kruti Dev 016" pitchFamily="2" charset="0"/>
              <a:cs typeface="Arial" pitchFamily="34" charset="0"/>
            </a:endParaRPr>
          </a:p>
        </p:txBody>
      </p:sp>
      <p:pic>
        <p:nvPicPr>
          <p:cNvPr id="10" name="Picture 9" descr="20335250.cms.jpg"/>
          <p:cNvPicPr>
            <a:picLocks noChangeAspect="1"/>
          </p:cNvPicPr>
          <p:nvPr/>
        </p:nvPicPr>
        <p:blipFill>
          <a:blip r:embed="rId4" cstate="print"/>
          <a:stretch>
            <a:fillRect/>
          </a:stretch>
        </p:blipFill>
        <p:spPr>
          <a:xfrm>
            <a:off x="6096000" y="0"/>
            <a:ext cx="3048000" cy="1752600"/>
          </a:xfrm>
          <a:prstGeom prst="rect">
            <a:avLst/>
          </a:prstGeom>
        </p:spPr>
      </p:pic>
      <p:pic>
        <p:nvPicPr>
          <p:cNvPr id="11" name="Picture 10" descr="IMG_2922-21.jpg"/>
          <p:cNvPicPr>
            <a:picLocks noChangeAspect="1"/>
          </p:cNvPicPr>
          <p:nvPr/>
        </p:nvPicPr>
        <p:blipFill>
          <a:blip r:embed="rId5" cstate="print"/>
          <a:stretch>
            <a:fillRect/>
          </a:stretch>
        </p:blipFill>
        <p:spPr>
          <a:xfrm>
            <a:off x="3048000" y="0"/>
            <a:ext cx="3200400" cy="1828800"/>
          </a:xfrm>
          <a:prstGeom prst="rect">
            <a:avLst/>
          </a:prstGeom>
        </p:spPr>
      </p:pic>
      <p:sp>
        <p:nvSpPr>
          <p:cNvPr id="13" name="Rectangle 12"/>
          <p:cNvSpPr/>
          <p:nvPr/>
        </p:nvSpPr>
        <p:spPr>
          <a:xfrm>
            <a:off x="381000" y="4860429"/>
            <a:ext cx="8305800" cy="1569660"/>
          </a:xfrm>
          <a:prstGeom prst="rect">
            <a:avLst/>
          </a:prstGeom>
        </p:spPr>
        <p:txBody>
          <a:bodyPr wrap="square">
            <a:spAutoFit/>
          </a:bodyPr>
          <a:lstStyle/>
          <a:p>
            <a:pPr algn="ctr" eaLnBrk="0" hangingPunct="0"/>
            <a:r>
              <a:rPr lang="en-US" sz="3200" b="1" dirty="0" smtClean="0">
                <a:latin typeface="Kruti Dev 016" pitchFamily="2" charset="0"/>
              </a:rPr>
              <a:t>Ms. </a:t>
            </a:r>
            <a:r>
              <a:rPr lang="en-US" sz="3200" b="1" dirty="0" err="1" smtClean="0">
                <a:latin typeface="Kruti Dev 016" pitchFamily="2" charset="0"/>
              </a:rPr>
              <a:t>Swetha</a:t>
            </a:r>
            <a:r>
              <a:rPr lang="en-US" sz="3200" b="1" dirty="0" smtClean="0">
                <a:latin typeface="Kruti Dev 016" pitchFamily="2" charset="0"/>
              </a:rPr>
              <a:t>. B S </a:t>
            </a:r>
          </a:p>
          <a:p>
            <a:pPr algn="ctr" eaLnBrk="0" hangingPunct="0"/>
            <a:r>
              <a:rPr lang="en-US" sz="3200" b="1" dirty="0" smtClean="0">
                <a:latin typeface="Kruti Dev 016" pitchFamily="2" charset="0"/>
              </a:rPr>
              <a:t>III Ph.D. </a:t>
            </a:r>
          </a:p>
          <a:p>
            <a:pPr algn="ctr" eaLnBrk="0" hangingPunct="0"/>
            <a:r>
              <a:rPr lang="en-US" sz="3200" b="1" dirty="0" smtClean="0">
                <a:latin typeface="Kruti Dev 016" pitchFamily="2" charset="0"/>
              </a:rPr>
              <a:t>Department of Ag. Extensio</a:t>
            </a:r>
            <a:r>
              <a:rPr lang="en-US" sz="2800" b="1" dirty="0" smtClean="0">
                <a:latin typeface="Kruti Dev 016" pitchFamily="2" charset="0"/>
              </a:rPr>
              <a:t>n </a:t>
            </a:r>
          </a:p>
        </p:txBody>
      </p:sp>
      <p:grpSp>
        <p:nvGrpSpPr>
          <p:cNvPr id="17" name="Group 16"/>
          <p:cNvGrpSpPr/>
          <p:nvPr/>
        </p:nvGrpSpPr>
        <p:grpSpPr>
          <a:xfrm>
            <a:off x="0" y="3133130"/>
            <a:ext cx="9144000" cy="1752600"/>
            <a:chOff x="0" y="3505200"/>
            <a:chExt cx="9144000" cy="1752600"/>
          </a:xfrm>
        </p:grpSpPr>
        <p:pic>
          <p:nvPicPr>
            <p:cNvPr id="14" name="Picture 13" descr="34.jpg"/>
            <p:cNvPicPr>
              <a:picLocks noChangeAspect="1"/>
            </p:cNvPicPr>
            <p:nvPr/>
          </p:nvPicPr>
          <p:blipFill>
            <a:blip r:embed="rId6" cstate="print"/>
            <a:stretch>
              <a:fillRect/>
            </a:stretch>
          </p:blipFill>
          <p:spPr>
            <a:xfrm>
              <a:off x="0" y="3505200"/>
              <a:ext cx="2971800" cy="1743075"/>
            </a:xfrm>
            <a:prstGeom prst="rect">
              <a:avLst/>
            </a:prstGeom>
          </p:spPr>
        </p:pic>
        <p:pic>
          <p:nvPicPr>
            <p:cNvPr id="15" name="Picture 14" descr="FJGKKH.jpg"/>
            <p:cNvPicPr>
              <a:picLocks noChangeAspect="1"/>
            </p:cNvPicPr>
            <p:nvPr/>
          </p:nvPicPr>
          <p:blipFill>
            <a:blip r:embed="rId7" cstate="print"/>
            <a:stretch>
              <a:fillRect/>
            </a:stretch>
          </p:blipFill>
          <p:spPr>
            <a:xfrm>
              <a:off x="2971800" y="3505200"/>
              <a:ext cx="3048000" cy="1752600"/>
            </a:xfrm>
            <a:prstGeom prst="rect">
              <a:avLst/>
            </a:prstGeom>
          </p:spPr>
        </p:pic>
        <p:pic>
          <p:nvPicPr>
            <p:cNvPr id="16" name="Picture 15" descr="KKHHH.jpg"/>
            <p:cNvPicPr>
              <a:picLocks noChangeAspect="1"/>
            </p:cNvPicPr>
            <p:nvPr/>
          </p:nvPicPr>
          <p:blipFill>
            <a:blip r:embed="rId8" cstate="print"/>
            <a:stretch>
              <a:fillRect/>
            </a:stretch>
          </p:blipFill>
          <p:spPr>
            <a:xfrm>
              <a:off x="6019800" y="3505200"/>
              <a:ext cx="3124200" cy="1676400"/>
            </a:xfrm>
            <a:prstGeom prst="rect">
              <a:avLst/>
            </a:prstGeom>
          </p:spPr>
        </p:pic>
      </p:grpSp>
      <p:sp>
        <p:nvSpPr>
          <p:cNvPr id="12" name="Slide Number Placeholder 11"/>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ransition spd="slow">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s.png"/>
          <p:cNvPicPr>
            <a:picLocks noChangeAspect="1"/>
          </p:cNvPicPr>
          <p:nvPr/>
        </p:nvPicPr>
        <p:blipFill>
          <a:blip r:embed="rId2" cstate="print"/>
          <a:stretch>
            <a:fillRect/>
          </a:stretch>
        </p:blipFill>
        <p:spPr>
          <a:xfrm>
            <a:off x="0" y="4412"/>
            <a:ext cx="8844698" cy="6624987"/>
          </a:xfrm>
          <a:prstGeom prst="rect">
            <a:avLst/>
          </a:prstGeom>
        </p:spPr>
      </p:pic>
      <p:graphicFrame>
        <p:nvGraphicFramePr>
          <p:cNvPr id="20" name="Diagram 19"/>
          <p:cNvGraphicFramePr/>
          <p:nvPr>
            <p:extLst>
              <p:ext uri="{D42A27DB-BD31-4B8C-83A1-F6EECF244321}">
                <p14:modId xmlns:p14="http://schemas.microsoft.com/office/powerpoint/2010/main" val="2654287448"/>
              </p:ext>
            </p:extLst>
          </p:nvPr>
        </p:nvGraphicFramePr>
        <p:xfrm>
          <a:off x="685800" y="609600"/>
          <a:ext cx="7696200" cy="5638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ransition spd="slow">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SUJALA-III\Desktop\images.png"/>
          <p:cNvPicPr>
            <a:picLocks noChangeAspect="1" noChangeArrowheads="1"/>
          </p:cNvPicPr>
          <p:nvPr/>
        </p:nvPicPr>
        <p:blipFill>
          <a:blip r:embed="rId2" cstate="print"/>
          <a:srcRect/>
          <a:stretch>
            <a:fillRect/>
          </a:stretch>
        </p:blipFill>
        <p:spPr bwMode="auto">
          <a:xfrm>
            <a:off x="0" y="0"/>
            <a:ext cx="9155784" cy="6858000"/>
          </a:xfrm>
          <a:prstGeom prst="rect">
            <a:avLst/>
          </a:prstGeom>
          <a:noFill/>
        </p:spPr>
      </p:pic>
      <p:sp>
        <p:nvSpPr>
          <p:cNvPr id="5" name="Rectangle 4"/>
          <p:cNvSpPr/>
          <p:nvPr/>
        </p:nvSpPr>
        <p:spPr>
          <a:xfrm>
            <a:off x="3276600" y="602159"/>
            <a:ext cx="2743200" cy="769441"/>
          </a:xfrm>
          <a:prstGeom prst="rect">
            <a:avLst/>
          </a:prstGeom>
          <a:solidFill>
            <a:schemeClr val="accent3">
              <a:lumMod val="40000"/>
              <a:lumOff val="60000"/>
            </a:schemeClr>
          </a:solidFill>
        </p:spPr>
        <p:txBody>
          <a:bodyPr wrap="square">
            <a:spAutoFit/>
          </a:bodyPr>
          <a:lstStyle/>
          <a:p>
            <a:pPr lvl="0" algn="ctr" fontAlgn="base">
              <a:spcBef>
                <a:spcPct val="0"/>
              </a:spcBef>
              <a:spcAft>
                <a:spcPct val="0"/>
              </a:spcAft>
            </a:pPr>
            <a:r>
              <a:rPr lang="en-US" sz="4400" b="1" u="sng" dirty="0" smtClean="0">
                <a:latin typeface="Kruti Dev 016" pitchFamily="2" charset="0"/>
                <a:ea typeface="Times New Roman" pitchFamily="18" charset="0"/>
                <a:cs typeface="Times New Roman" pitchFamily="18" charset="0"/>
              </a:rPr>
              <a:t>FAO </a:t>
            </a:r>
            <a:endParaRPr lang="en-US" sz="4400" u="sng" dirty="0" smtClean="0">
              <a:latin typeface="Kruti Dev 016" pitchFamily="2" charset="0"/>
              <a:cs typeface="Arial" pitchFamily="34" charset="0"/>
            </a:endParaRPr>
          </a:p>
        </p:txBody>
      </p:sp>
      <p:graphicFrame>
        <p:nvGraphicFramePr>
          <p:cNvPr id="7" name="Diagram 6"/>
          <p:cNvGraphicFramePr/>
          <p:nvPr>
            <p:extLst>
              <p:ext uri="{D42A27DB-BD31-4B8C-83A1-F6EECF244321}">
                <p14:modId xmlns:p14="http://schemas.microsoft.com/office/powerpoint/2010/main" val="184454031"/>
              </p:ext>
            </p:extLst>
          </p:nvPr>
        </p:nvGraphicFramePr>
        <p:xfrm>
          <a:off x="685800" y="1447800"/>
          <a:ext cx="77724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extLst>
      <p:ext uri="{BB962C8B-B14F-4D97-AF65-F5344CB8AC3E}">
        <p14:creationId xmlns:p14="http://schemas.microsoft.com/office/powerpoint/2010/main" val="3587279683"/>
      </p:ext>
    </p:extLst>
  </p:cSld>
  <p:clrMapOvr>
    <a:masterClrMapping/>
  </p:clrMapOvr>
  <p:transition spd="slow">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SUJALA-III\Desktop\images.png"/>
          <p:cNvPicPr>
            <a:picLocks noChangeAspect="1" noChangeArrowheads="1"/>
          </p:cNvPicPr>
          <p:nvPr/>
        </p:nvPicPr>
        <p:blipFill>
          <a:blip r:embed="rId2" cstate="print"/>
          <a:srcRect/>
          <a:stretch>
            <a:fillRect/>
          </a:stretch>
        </p:blipFill>
        <p:spPr bwMode="auto">
          <a:xfrm>
            <a:off x="1" y="4412"/>
            <a:ext cx="9149892" cy="6853587"/>
          </a:xfrm>
          <a:prstGeom prst="rect">
            <a:avLst/>
          </a:prstGeom>
          <a:noFill/>
        </p:spPr>
      </p:pic>
      <p:sp>
        <p:nvSpPr>
          <p:cNvPr id="2" name="Title 1"/>
          <p:cNvSpPr>
            <a:spLocks noGrp="1"/>
          </p:cNvSpPr>
          <p:nvPr>
            <p:ph type="title"/>
          </p:nvPr>
        </p:nvSpPr>
        <p:spPr>
          <a:xfrm>
            <a:off x="838200" y="533400"/>
            <a:ext cx="7543800" cy="884238"/>
          </a:xfrm>
          <a:solidFill>
            <a:schemeClr val="accent3">
              <a:lumMod val="40000"/>
              <a:lumOff val="60000"/>
            </a:schemeClr>
          </a:solidFill>
        </p:spPr>
        <p:txBody>
          <a:bodyPr>
            <a:normAutofit fontScale="90000"/>
          </a:bodyPr>
          <a:lstStyle/>
          <a:p>
            <a:r>
              <a:rPr lang="en-US" sz="3200" b="1" dirty="0" smtClean="0">
                <a:latin typeface="Times New Roman" pitchFamily="18" charset="0"/>
                <a:cs typeface="Times New Roman" pitchFamily="18" charset="0"/>
              </a:rPr>
              <a:t>Women are still invisible partners in development?</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914400" y="1676400"/>
            <a:ext cx="7543800" cy="4525963"/>
          </a:xfrm>
        </p:spPr>
        <p:txBody>
          <a:bodyPr>
            <a:normAutofit/>
          </a:bodyPr>
          <a:lstStyle/>
          <a:p>
            <a:pPr algn="just">
              <a:lnSpc>
                <a:spcPct val="150000"/>
              </a:lnSpc>
              <a:buFont typeface="Wingdings" pitchFamily="2" charset="2"/>
              <a:buChar char="Ø"/>
            </a:pPr>
            <a:r>
              <a:rPr lang="en-US" sz="2500" dirty="0" smtClean="0">
                <a:latin typeface="Times New Roman" pitchFamily="18" charset="0"/>
                <a:cs typeface="Times New Roman" pitchFamily="18" charset="0"/>
              </a:rPr>
              <a:t>Lack of gender disaggregated data</a:t>
            </a:r>
          </a:p>
          <a:p>
            <a:pPr algn="just">
              <a:lnSpc>
                <a:spcPct val="150000"/>
              </a:lnSpc>
              <a:buFont typeface="Wingdings" pitchFamily="2" charset="2"/>
              <a:buChar char="Ø"/>
            </a:pPr>
            <a:r>
              <a:rPr lang="en-US" sz="2500" dirty="0" smtClean="0">
                <a:latin typeface="Times New Roman" pitchFamily="18" charset="0"/>
                <a:cs typeface="Times New Roman" pitchFamily="18" charset="0"/>
              </a:rPr>
              <a:t>Women’s contribution to agriculture is very poorly understood in the country</a:t>
            </a:r>
          </a:p>
          <a:p>
            <a:pPr algn="just">
              <a:lnSpc>
                <a:spcPct val="150000"/>
              </a:lnSpc>
              <a:buFont typeface="Wingdings" pitchFamily="2" charset="2"/>
              <a:buChar char="Ø"/>
            </a:pPr>
            <a:r>
              <a:rPr lang="en-US" sz="2500" dirty="0" smtClean="0">
                <a:latin typeface="Times New Roman" pitchFamily="18" charset="0"/>
                <a:cs typeface="Times New Roman" pitchFamily="18" charset="0"/>
              </a:rPr>
              <a:t>Women specific needs are ignored in development planning. </a:t>
            </a:r>
            <a:r>
              <a:rPr lang="en-US" sz="2500" dirty="0" err="1" smtClean="0">
                <a:latin typeface="Times New Roman" pitchFamily="18" charset="0"/>
                <a:cs typeface="Times New Roman" pitchFamily="18" charset="0"/>
              </a:rPr>
              <a:t>Eg</a:t>
            </a:r>
            <a:r>
              <a:rPr lang="en-US" sz="2500" dirty="0" smtClean="0">
                <a:latin typeface="Times New Roman" pitchFamily="18" charset="0"/>
                <a:cs typeface="Times New Roman" pitchFamily="18" charset="0"/>
              </a:rPr>
              <a:t> farm tools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pic>
        <p:nvPicPr>
          <p:cNvPr id="6" name="Picture 4" descr="http://exploreit.icrisat.org/sites/default/files/uploads/1378368825_5.jpg"/>
          <p:cNvPicPr>
            <a:picLocks noChangeAspect="1" noChangeArrowheads="1"/>
          </p:cNvPicPr>
          <p:nvPr/>
        </p:nvPicPr>
        <p:blipFill>
          <a:blip r:embed="rId3" cstate="print"/>
          <a:srcRect b="15159"/>
          <a:stretch>
            <a:fillRect/>
          </a:stretch>
        </p:blipFill>
        <p:spPr bwMode="auto">
          <a:xfrm>
            <a:off x="5250160" y="4355297"/>
            <a:ext cx="3131840" cy="2034035"/>
          </a:xfrm>
          <a:prstGeom prst="rect">
            <a:avLst/>
          </a:prstGeom>
          <a:noFill/>
        </p:spPr>
      </p:pic>
    </p:spTree>
    <p:extLst>
      <p:ext uri="{BB962C8B-B14F-4D97-AF65-F5344CB8AC3E}">
        <p14:creationId xmlns:p14="http://schemas.microsoft.com/office/powerpoint/2010/main" val="4018105172"/>
      </p:ext>
    </p:extLst>
  </p:cSld>
  <p:clrMapOvr>
    <a:masterClrMapping/>
  </p:clrMapOvr>
  <p:transition spd="slow">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SUJALA-III\Desktop\images.png"/>
          <p:cNvPicPr>
            <a:picLocks noChangeAspect="1" noChangeArrowheads="1"/>
          </p:cNvPicPr>
          <p:nvPr/>
        </p:nvPicPr>
        <p:blipFill>
          <a:blip r:embed="rId2" cstate="print"/>
          <a:srcRect/>
          <a:stretch>
            <a:fillRect/>
          </a:stretch>
        </p:blipFill>
        <p:spPr bwMode="auto">
          <a:xfrm>
            <a:off x="0" y="0"/>
            <a:ext cx="9155784" cy="6858000"/>
          </a:xfrm>
          <a:prstGeom prst="rect">
            <a:avLst/>
          </a:prstGeom>
          <a:noFill/>
        </p:spPr>
      </p:pic>
      <p:sp>
        <p:nvSpPr>
          <p:cNvPr id="4" name="Title 3"/>
          <p:cNvSpPr>
            <a:spLocks noGrp="1"/>
          </p:cNvSpPr>
          <p:nvPr>
            <p:ph type="title"/>
          </p:nvPr>
        </p:nvSpPr>
        <p:spPr>
          <a:xfrm>
            <a:off x="1371600" y="609600"/>
            <a:ext cx="6096000" cy="685800"/>
          </a:xfrm>
          <a:prstGeom prst="ellipse">
            <a:avLst/>
          </a:prstGeom>
          <a:solidFill>
            <a:srgbClr val="92D050"/>
          </a:solidFill>
        </p:spPr>
        <p:style>
          <a:lnRef idx="1">
            <a:schemeClr val="dk1"/>
          </a:lnRef>
          <a:fillRef idx="2">
            <a:schemeClr val="dk1"/>
          </a:fillRef>
          <a:effectRef idx="1">
            <a:schemeClr val="dk1"/>
          </a:effectRef>
          <a:fontRef idx="minor">
            <a:schemeClr val="dk1"/>
          </a:fontRef>
        </p:style>
        <p:txBody>
          <a:bodyPr rtlCol="0" anchor="ctr">
            <a:normAutofit fontScale="90000"/>
          </a:bodyPr>
          <a:lstStyle/>
          <a:p>
            <a:pPr algn="just"/>
            <a:r>
              <a:rPr lang="en-US" sz="2800" b="1" dirty="0" smtClean="0">
                <a:solidFill>
                  <a:schemeClr val="tx1"/>
                </a:solidFill>
                <a:latin typeface="Times New Roman" pitchFamily="18" charset="0"/>
                <a:cs typeface="Times New Roman" pitchFamily="18" charset="0"/>
              </a:rPr>
              <a:t>Objectives of the Seminar </a:t>
            </a:r>
            <a:endParaRPr lang="en-US" sz="2800" b="1" dirty="0">
              <a:solidFill>
                <a:schemeClr val="tx1"/>
              </a:solidFill>
              <a:latin typeface="Times New Roman" pitchFamily="18" charset="0"/>
              <a:cs typeface="Times New Roman" pitchFamily="18" charset="0"/>
            </a:endParaRPr>
          </a:p>
        </p:txBody>
      </p:sp>
      <p:sp>
        <p:nvSpPr>
          <p:cNvPr id="2" name="Content Placeholder 1"/>
          <p:cNvSpPr>
            <a:spLocks noGrp="1"/>
          </p:cNvSpPr>
          <p:nvPr>
            <p:ph idx="1"/>
          </p:nvPr>
        </p:nvSpPr>
        <p:spPr>
          <a:xfrm>
            <a:off x="228600" y="1600200"/>
            <a:ext cx="8915400" cy="5148072"/>
          </a:xfrm>
        </p:spPr>
        <p:txBody>
          <a:bodyPr>
            <a:normAutofit/>
          </a:bodyPr>
          <a:lstStyle/>
          <a:p>
            <a:pPr algn="just"/>
            <a:endParaRPr lang="en-IN" sz="2400" dirty="0" smtClean="0">
              <a:latin typeface="Times New Roman" pitchFamily="18" charset="0"/>
              <a:cs typeface="Times New Roman" pitchFamily="18" charset="0"/>
            </a:endParaRPr>
          </a:p>
          <a:p>
            <a:pPr marL="109728" indent="0" algn="just">
              <a:buNone/>
            </a:pPr>
            <a:endParaRPr lang="en-IN" sz="2400" dirty="0" smtClean="0">
              <a:latin typeface="Times New Roman" pitchFamily="18" charset="0"/>
              <a:cs typeface="Times New Roman" pitchFamily="18" charset="0"/>
            </a:endParaRPr>
          </a:p>
          <a:p>
            <a:pPr marL="109728" indent="0" algn="just">
              <a:buNone/>
            </a:pPr>
            <a:endParaRPr lang="en-IN" sz="2400" dirty="0" smtClean="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pPr/>
              <a:t>5</a:t>
            </a:fld>
            <a:endParaRPr lang="en-US"/>
          </a:p>
        </p:txBody>
      </p:sp>
      <p:graphicFrame>
        <p:nvGraphicFramePr>
          <p:cNvPr id="6" name="Diagram 5"/>
          <p:cNvGraphicFramePr/>
          <p:nvPr>
            <p:extLst>
              <p:ext uri="{D42A27DB-BD31-4B8C-83A1-F6EECF244321}">
                <p14:modId xmlns:p14="http://schemas.microsoft.com/office/powerpoint/2010/main" val="3493254880"/>
              </p:ext>
            </p:extLst>
          </p:nvPr>
        </p:nvGraphicFramePr>
        <p:xfrm>
          <a:off x="762000" y="1524000"/>
          <a:ext cx="78486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37796778"/>
      </p:ext>
    </p:extLst>
  </p:cSld>
  <p:clrMapOvr>
    <a:masterClrMapping/>
  </p:clrMapOvr>
  <p:transition spd="slow">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SUJALA-III\Desktop\images.png"/>
          <p:cNvPicPr>
            <a:picLocks noChangeAspect="1" noChangeArrowheads="1"/>
          </p:cNvPicPr>
          <p:nvPr/>
        </p:nvPicPr>
        <p:blipFill>
          <a:blip r:embed="rId2" cstate="print"/>
          <a:srcRect/>
          <a:stretch>
            <a:fillRect/>
          </a:stretch>
        </p:blipFill>
        <p:spPr bwMode="auto">
          <a:xfrm>
            <a:off x="0" y="0"/>
            <a:ext cx="9155784" cy="6858000"/>
          </a:xfrm>
          <a:prstGeom prst="rect">
            <a:avLst/>
          </a:prstGeom>
          <a:noFill/>
        </p:spPr>
      </p:pic>
      <p:sp>
        <p:nvSpPr>
          <p:cNvPr id="30721" name="Rectangle 1"/>
          <p:cNvSpPr>
            <a:spLocks noChangeArrowheads="1"/>
          </p:cNvSpPr>
          <p:nvPr/>
        </p:nvSpPr>
        <p:spPr bwMode="auto">
          <a:xfrm>
            <a:off x="685800" y="1675804"/>
            <a:ext cx="5562600" cy="3970318"/>
          </a:xfrm>
          <a:prstGeom prst="rect">
            <a:avLst/>
          </a:prstGeom>
          <a:solidFill>
            <a:schemeClr val="accent3">
              <a:lumMod val="20000"/>
              <a:lumOff val="80000"/>
            </a:schemeClr>
          </a:solidFill>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marL="344488" indent="-344488" algn="just" eaLnBrk="0" fontAlgn="base" hangingPunct="0">
              <a:lnSpc>
                <a:spcPct val="150000"/>
              </a:lnSpc>
              <a:spcBef>
                <a:spcPct val="0"/>
              </a:spcBef>
              <a:spcAft>
                <a:spcPct val="0"/>
              </a:spcAft>
              <a:buSzPct val="60000"/>
              <a:buBlip>
                <a:blip r:embed="rId3"/>
              </a:buBlip>
            </a:pPr>
            <a:r>
              <a:rPr lang="en-US" sz="2400" dirty="0" smtClean="0">
                <a:solidFill>
                  <a:schemeClr val="tx1"/>
                </a:solidFill>
                <a:latin typeface="Times New Roman" pitchFamily="18" charset="0"/>
                <a:cs typeface="Times New Roman" pitchFamily="18" charset="0"/>
              </a:rPr>
              <a:t>The term “gender” was first used by Ann and Oakley in 1970</a:t>
            </a:r>
          </a:p>
          <a:p>
            <a:pPr algn="just" eaLnBrk="0" fontAlgn="base" hangingPunct="0">
              <a:lnSpc>
                <a:spcPct val="150000"/>
              </a:lnSpc>
              <a:spcBef>
                <a:spcPct val="0"/>
              </a:spcBef>
              <a:spcAft>
                <a:spcPct val="0"/>
              </a:spcAft>
              <a:buSzPct val="60000"/>
            </a:pPr>
            <a:endParaRPr kumimoji="0" lang="en-US" sz="2400" i="0" u="none" strike="noStrike" cap="none" normalizeH="0" baseline="0" dirty="0" smtClean="0">
              <a:ln>
                <a:noFill/>
              </a:ln>
              <a:solidFill>
                <a:schemeClr val="tx1"/>
              </a:solidFill>
              <a:effectLst/>
              <a:latin typeface="Times New Roman" pitchFamily="18" charset="0"/>
              <a:cs typeface="Times New Roman" pitchFamily="18" charset="0"/>
            </a:endParaRPr>
          </a:p>
          <a:p>
            <a:pPr marL="344488" indent="-344488" algn="just" eaLnBrk="0" fontAlgn="base" hangingPunct="0">
              <a:lnSpc>
                <a:spcPct val="150000"/>
              </a:lnSpc>
              <a:spcBef>
                <a:spcPct val="0"/>
              </a:spcBef>
              <a:spcAft>
                <a:spcPct val="0"/>
              </a:spcAft>
              <a:buSzPct val="60000"/>
              <a:buBlip>
                <a:blip r:embed="rId3"/>
              </a:buBlip>
            </a:pPr>
            <a:r>
              <a:rPr kumimoji="0" lang="en-US" sz="2400" i="0" u="none" strike="noStrike" cap="none" normalizeH="0" baseline="0" dirty="0" smtClean="0">
                <a:ln>
                  <a:noFill/>
                </a:ln>
                <a:solidFill>
                  <a:schemeClr val="tx1"/>
                </a:solidFill>
                <a:effectLst/>
                <a:latin typeface="Times New Roman" pitchFamily="18" charset="0"/>
                <a:cs typeface="Times New Roman" pitchFamily="18" charset="0"/>
              </a:rPr>
              <a:t>Gender refers to “socially determined ideas and practices of what it is to be female or male (Reeves and Baden, 2000) </a:t>
            </a:r>
          </a:p>
        </p:txBody>
      </p:sp>
      <p:pic>
        <p:nvPicPr>
          <p:cNvPr id="5" name="Picture 4" descr="34.jpg"/>
          <p:cNvPicPr>
            <a:picLocks noChangeAspect="1"/>
          </p:cNvPicPr>
          <p:nvPr/>
        </p:nvPicPr>
        <p:blipFill>
          <a:blip r:embed="rId4" cstate="print"/>
          <a:stretch>
            <a:fillRect/>
          </a:stretch>
        </p:blipFill>
        <p:spPr>
          <a:xfrm>
            <a:off x="6324600" y="685800"/>
            <a:ext cx="2743200" cy="1743075"/>
          </a:xfrm>
          <a:prstGeom prst="rect">
            <a:avLst/>
          </a:prstGeom>
          <a:ln>
            <a:noFill/>
          </a:ln>
          <a:effectLst>
            <a:softEdge rad="112500"/>
          </a:effectLst>
        </p:spPr>
      </p:pic>
      <p:pic>
        <p:nvPicPr>
          <p:cNvPr id="6" name="Picture 5" descr="KKHHH.jpg"/>
          <p:cNvPicPr>
            <a:picLocks noChangeAspect="1"/>
          </p:cNvPicPr>
          <p:nvPr/>
        </p:nvPicPr>
        <p:blipFill>
          <a:blip r:embed="rId5" cstate="print"/>
          <a:stretch>
            <a:fillRect/>
          </a:stretch>
        </p:blipFill>
        <p:spPr>
          <a:xfrm>
            <a:off x="6324600" y="4343400"/>
            <a:ext cx="2819400" cy="1981200"/>
          </a:xfrm>
          <a:prstGeom prst="rect">
            <a:avLst/>
          </a:prstGeom>
          <a:ln>
            <a:noFill/>
          </a:ln>
          <a:effectLst>
            <a:softEdge rad="112500"/>
          </a:effectLst>
        </p:spPr>
      </p:pic>
      <p:pic>
        <p:nvPicPr>
          <p:cNvPr id="7" name="Picture 6" descr="FJGKKH.jpg"/>
          <p:cNvPicPr>
            <a:picLocks noChangeAspect="1"/>
          </p:cNvPicPr>
          <p:nvPr/>
        </p:nvPicPr>
        <p:blipFill>
          <a:blip r:embed="rId6" cstate="print"/>
          <a:stretch>
            <a:fillRect/>
          </a:stretch>
        </p:blipFill>
        <p:spPr>
          <a:xfrm>
            <a:off x="6324600" y="2438400"/>
            <a:ext cx="2724150" cy="1981200"/>
          </a:xfrm>
          <a:prstGeom prst="rect">
            <a:avLst/>
          </a:prstGeom>
          <a:ln>
            <a:noFill/>
          </a:ln>
          <a:effectLst>
            <a:softEdge rad="112500"/>
          </a:effectLst>
        </p:spPr>
      </p:pic>
      <p:sp>
        <p:nvSpPr>
          <p:cNvPr id="11" name="Rectangle 10"/>
          <p:cNvSpPr/>
          <p:nvPr/>
        </p:nvSpPr>
        <p:spPr>
          <a:xfrm>
            <a:off x="685800" y="533400"/>
            <a:ext cx="5562600" cy="584775"/>
          </a:xfrm>
          <a:prstGeom prst="rect">
            <a:avLst/>
          </a:prstGeom>
          <a:solidFill>
            <a:srgbClr val="FFC000"/>
          </a:solidFill>
          <a:ln>
            <a:solidFill>
              <a:schemeClr val="tx1"/>
            </a:solidFill>
          </a:ln>
        </p:spPr>
        <p:txBody>
          <a:bodyPr wrap="square">
            <a:spAutoFit/>
          </a:bodyPr>
          <a:lstStyle/>
          <a:p>
            <a:pPr marL="344488" indent="-344488" algn="ctr" fontAlgn="base">
              <a:spcBef>
                <a:spcPct val="0"/>
              </a:spcBef>
              <a:spcAft>
                <a:spcPct val="0"/>
              </a:spcAft>
              <a:buSzPct val="60000"/>
            </a:pPr>
            <a:r>
              <a:rPr lang="en-US" sz="3200" b="1" dirty="0" smtClean="0">
                <a:solidFill>
                  <a:srgbClr val="105666"/>
                </a:solidFill>
                <a:latin typeface="Kruti Dev 016" pitchFamily="2" charset="0"/>
                <a:cs typeface="Arial" pitchFamily="34" charset="0"/>
              </a:rPr>
              <a:t>What is gender?</a:t>
            </a:r>
          </a:p>
        </p:txBody>
      </p:sp>
      <p:sp>
        <p:nvSpPr>
          <p:cNvPr id="8" name="Slide Number Placeholder 7"/>
          <p:cNvSpPr>
            <a:spLocks noGrp="1"/>
          </p:cNvSpPr>
          <p:nvPr>
            <p:ph type="sldNum" sz="quarter" idx="12"/>
          </p:nvPr>
        </p:nvSpPr>
        <p:spPr/>
        <p:txBody>
          <a:bodyPr/>
          <a:lstStyle/>
          <a:p>
            <a:fld id="{B6F15528-21DE-4FAA-801E-634DDDAF4B2B}" type="slidenum">
              <a:rPr lang="en-US" smtClean="0"/>
              <a:pPr/>
              <a:t>6</a:t>
            </a:fld>
            <a:endParaRPr lang="en-US"/>
          </a:p>
        </p:txBody>
      </p:sp>
    </p:spTree>
    <p:extLst>
      <p:ext uri="{BB962C8B-B14F-4D97-AF65-F5344CB8AC3E}">
        <p14:creationId xmlns:p14="http://schemas.microsoft.com/office/powerpoint/2010/main" val="2509960533"/>
      </p:ext>
    </p:extLst>
  </p:cSld>
  <p:clrMapOvr>
    <a:masterClrMapping/>
  </p:clrMapOvr>
  <p:transition spd="slow">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SUJALA-III\Desktop\images.png"/>
          <p:cNvPicPr>
            <a:picLocks noChangeAspect="1" noChangeArrowheads="1"/>
          </p:cNvPicPr>
          <p:nvPr/>
        </p:nvPicPr>
        <p:blipFill>
          <a:blip r:embed="rId2" cstate="print"/>
          <a:srcRect/>
          <a:stretch>
            <a:fillRect/>
          </a:stretch>
        </p:blipFill>
        <p:spPr bwMode="auto">
          <a:xfrm>
            <a:off x="0" y="0"/>
            <a:ext cx="9155784" cy="6858000"/>
          </a:xfrm>
          <a:prstGeom prst="rect">
            <a:avLst/>
          </a:prstGeom>
          <a:noFill/>
        </p:spPr>
      </p:pic>
      <p:sp>
        <p:nvSpPr>
          <p:cNvPr id="15362" name="Rectangle 2"/>
          <p:cNvSpPr>
            <a:spLocks noGrp="1" noChangeArrowheads="1"/>
          </p:cNvSpPr>
          <p:nvPr>
            <p:ph type="ctrTitle"/>
          </p:nvPr>
        </p:nvSpPr>
        <p:spPr>
          <a:xfrm>
            <a:off x="838200" y="838200"/>
            <a:ext cx="6934200" cy="609600"/>
          </a:xfrm>
        </p:spPr>
        <p:txBody>
          <a:bodyPr/>
          <a:lstStyle/>
          <a:p>
            <a:pPr algn="just"/>
            <a:r>
              <a:rPr lang="en-US" sz="3200" u="sng" dirty="0" smtClean="0">
                <a:solidFill>
                  <a:srgbClr val="FF0000"/>
                </a:solidFill>
                <a:latin typeface="Times New Roman" pitchFamily="18" charset="0"/>
                <a:cs typeface="Times New Roman" pitchFamily="18" charset="0"/>
              </a:rPr>
              <a:t>Definition </a:t>
            </a:r>
          </a:p>
        </p:txBody>
      </p:sp>
      <p:sp>
        <p:nvSpPr>
          <p:cNvPr id="3075" name="Rectangle 3"/>
          <p:cNvSpPr>
            <a:spLocks noGrp="1" noChangeArrowheads="1"/>
          </p:cNvSpPr>
          <p:nvPr>
            <p:ph type="subTitle" idx="1"/>
          </p:nvPr>
        </p:nvSpPr>
        <p:spPr>
          <a:xfrm>
            <a:off x="685800" y="2057400"/>
            <a:ext cx="7620000" cy="4038600"/>
          </a:xfrm>
        </p:spPr>
        <p:txBody>
          <a:bodyPr>
            <a:normAutofit/>
          </a:bodyPr>
          <a:lstStyle/>
          <a:p>
            <a:pPr algn="just">
              <a:defRPr/>
            </a:pPr>
            <a:r>
              <a:rPr lang="en-US" sz="2800" dirty="0" smtClean="0">
                <a:solidFill>
                  <a:srgbClr val="002060"/>
                </a:solidFill>
                <a:latin typeface="Times New Roman" pitchFamily="18" charset="0"/>
                <a:cs typeface="Times New Roman" pitchFamily="18" charset="0"/>
              </a:rPr>
              <a:t>“Gender </a:t>
            </a:r>
            <a:r>
              <a:rPr lang="en-US" sz="2800" dirty="0">
                <a:solidFill>
                  <a:srgbClr val="002060"/>
                </a:solidFill>
                <a:latin typeface="Times New Roman" pitchFamily="18" charset="0"/>
                <a:cs typeface="Times New Roman" pitchFamily="18" charset="0"/>
              </a:rPr>
              <a:t>refers to the roles and responsibilities of men and women that are created in our families, our societies and our cultures. </a:t>
            </a:r>
            <a:endParaRPr lang="en-US" sz="2800" dirty="0" smtClean="0">
              <a:solidFill>
                <a:srgbClr val="002060"/>
              </a:solidFill>
              <a:latin typeface="Times New Roman" pitchFamily="18" charset="0"/>
              <a:cs typeface="Times New Roman" pitchFamily="18" charset="0"/>
            </a:endParaRPr>
          </a:p>
          <a:p>
            <a:pPr algn="just">
              <a:defRPr/>
            </a:pPr>
            <a:endParaRPr lang="en-US" sz="2800" dirty="0">
              <a:solidFill>
                <a:srgbClr val="002060"/>
              </a:solidFill>
              <a:latin typeface="Times New Roman" pitchFamily="18" charset="0"/>
              <a:cs typeface="Times New Roman" pitchFamily="18" charset="0"/>
            </a:endParaRPr>
          </a:p>
          <a:p>
            <a:pPr algn="just">
              <a:defRPr/>
            </a:pPr>
            <a:r>
              <a:rPr lang="en-US" sz="2800" dirty="0" smtClean="0">
                <a:solidFill>
                  <a:srgbClr val="002060"/>
                </a:solidFill>
                <a:latin typeface="Times New Roman" pitchFamily="18" charset="0"/>
                <a:cs typeface="Times New Roman" pitchFamily="18" charset="0"/>
              </a:rPr>
              <a:t>The </a:t>
            </a:r>
            <a:r>
              <a:rPr lang="en-US" sz="2800" dirty="0">
                <a:solidFill>
                  <a:srgbClr val="002060"/>
                </a:solidFill>
                <a:latin typeface="Times New Roman" pitchFamily="18" charset="0"/>
                <a:cs typeface="Times New Roman" pitchFamily="18" charset="0"/>
              </a:rPr>
              <a:t>concept of gender also includes the expectations held about the characteristics, aptitudes and likely </a:t>
            </a:r>
            <a:r>
              <a:rPr lang="en-US" sz="2800" dirty="0" smtClean="0">
                <a:solidFill>
                  <a:srgbClr val="002060"/>
                </a:solidFill>
                <a:latin typeface="Times New Roman" pitchFamily="18" charset="0"/>
                <a:cs typeface="Times New Roman" pitchFamily="18" charset="0"/>
              </a:rPr>
              <a:t>behaviors' </a:t>
            </a:r>
            <a:r>
              <a:rPr lang="en-US" sz="2800" dirty="0">
                <a:solidFill>
                  <a:srgbClr val="002060"/>
                </a:solidFill>
                <a:latin typeface="Times New Roman" pitchFamily="18" charset="0"/>
                <a:cs typeface="Times New Roman" pitchFamily="18" charset="0"/>
              </a:rPr>
              <a:t>of both women and men (femininity and masculinity</a:t>
            </a:r>
            <a:r>
              <a:rPr lang="en-US" sz="2800" dirty="0" smtClean="0">
                <a:solidFill>
                  <a:srgbClr val="002060"/>
                </a:solidFill>
                <a:latin typeface="Times New Roman" pitchFamily="18" charset="0"/>
                <a:cs typeface="Times New Roman" pitchFamily="18" charset="0"/>
              </a:rPr>
              <a:t>)”</a:t>
            </a:r>
            <a:endParaRPr lang="en-US" sz="2800" dirty="0">
              <a:solidFill>
                <a:srgbClr val="002060"/>
              </a:solidFill>
              <a:latin typeface="Times New Roman" pitchFamily="18" charset="0"/>
              <a:cs typeface="Times New Roman" pitchFamily="18" charset="0"/>
            </a:endParaRPr>
          </a:p>
          <a:p>
            <a:pPr algn="just">
              <a:defRPr/>
            </a:pPr>
            <a:endParaRPr lang="en-US" sz="28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2023869726"/>
      </p:ext>
    </p:extLst>
  </p:cSld>
  <p:clrMapOvr>
    <a:masterClrMapping/>
  </p:clrMapOvr>
  <p:transition spd="slow">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Users\SUJALA-III\Desktop\images.png"/>
          <p:cNvPicPr>
            <a:picLocks noChangeAspect="1" noChangeArrowheads="1"/>
          </p:cNvPicPr>
          <p:nvPr/>
        </p:nvPicPr>
        <p:blipFill>
          <a:blip r:embed="rId3" cstate="print"/>
          <a:srcRect/>
          <a:stretch>
            <a:fillRect/>
          </a:stretch>
        </p:blipFill>
        <p:spPr bwMode="auto">
          <a:xfrm>
            <a:off x="0" y="0"/>
            <a:ext cx="9155784" cy="6858000"/>
          </a:xfrm>
          <a:prstGeom prst="rect">
            <a:avLst/>
          </a:prstGeom>
          <a:noFill/>
        </p:spPr>
      </p:pic>
      <p:sp>
        <p:nvSpPr>
          <p:cNvPr id="2" name="Title 1"/>
          <p:cNvSpPr>
            <a:spLocks noGrp="1"/>
          </p:cNvSpPr>
          <p:nvPr>
            <p:ph type="title"/>
          </p:nvPr>
        </p:nvSpPr>
        <p:spPr>
          <a:xfrm>
            <a:off x="1143000" y="609600"/>
            <a:ext cx="6705600" cy="808038"/>
          </a:xfrm>
          <a:solidFill>
            <a:srgbClr val="92D050"/>
          </a:solidFill>
          <a:ln>
            <a:solidFill>
              <a:schemeClr val="tx1"/>
            </a:solidFill>
          </a:ln>
        </p:spPr>
        <p:txBody>
          <a:bodyPr>
            <a:normAutofit/>
          </a:bodyPr>
          <a:lstStyle/>
          <a:p>
            <a:pPr algn="just"/>
            <a:r>
              <a:rPr lang="en-US" sz="3200" b="1" dirty="0" smtClean="0">
                <a:latin typeface="Times New Roman" pitchFamily="18" charset="0"/>
                <a:cs typeface="Times New Roman" pitchFamily="18" charset="0"/>
              </a:rPr>
              <a:t>What is Gender Analysis……….</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609600" y="1600200"/>
            <a:ext cx="7772400" cy="4525963"/>
          </a:xfrm>
        </p:spPr>
        <p:txBody>
          <a:bodyPr>
            <a:normAutofit/>
          </a:bodyPr>
          <a:lstStyle/>
          <a:p>
            <a:pPr algn="just">
              <a:buNone/>
            </a:pPr>
            <a:r>
              <a:rPr lang="en-US" sz="2500" b="1" dirty="0" smtClean="0">
                <a:solidFill>
                  <a:srgbClr val="C00000"/>
                </a:solidFill>
                <a:latin typeface="Times New Roman" pitchFamily="18" charset="0"/>
                <a:cs typeface="Times New Roman" pitchFamily="18" charset="0"/>
              </a:rPr>
              <a:t>Gender analysis</a:t>
            </a:r>
            <a:r>
              <a:rPr lang="en-US" sz="2500" dirty="0" smtClean="0">
                <a:solidFill>
                  <a:srgbClr val="C00000"/>
                </a:solidFill>
                <a:latin typeface="Times New Roman" pitchFamily="18" charset="0"/>
                <a:cs typeface="Times New Roman" pitchFamily="18" charset="0"/>
              </a:rPr>
              <a:t> </a:t>
            </a:r>
            <a:r>
              <a:rPr lang="en-US" sz="2500" dirty="0" smtClean="0">
                <a:latin typeface="Times New Roman" pitchFamily="18" charset="0"/>
                <a:cs typeface="Times New Roman" pitchFamily="18" charset="0"/>
              </a:rPr>
              <a:t>is a </a:t>
            </a:r>
            <a:r>
              <a:rPr lang="en-US" sz="2500" u="sng" dirty="0" smtClean="0">
                <a:latin typeface="Times New Roman" pitchFamily="18" charset="0"/>
                <a:cs typeface="Times New Roman" pitchFamily="18" charset="0"/>
              </a:rPr>
              <a:t>tool</a:t>
            </a:r>
            <a:r>
              <a:rPr lang="en-US" sz="2500" dirty="0" smtClean="0">
                <a:latin typeface="Times New Roman" pitchFamily="18" charset="0"/>
                <a:cs typeface="Times New Roman" pitchFamily="18" charset="0"/>
              </a:rPr>
              <a:t>  to better </a:t>
            </a:r>
            <a:r>
              <a:rPr lang="en-US" sz="2500" u="sng" dirty="0" smtClean="0">
                <a:latin typeface="Times New Roman" pitchFamily="18" charset="0"/>
                <a:cs typeface="Times New Roman" pitchFamily="18" charset="0"/>
              </a:rPr>
              <a:t>understand</a:t>
            </a:r>
            <a:r>
              <a:rPr lang="en-US" sz="2500" dirty="0" smtClean="0">
                <a:latin typeface="Times New Roman" pitchFamily="18" charset="0"/>
                <a:cs typeface="Times New Roman" pitchFamily="18" charset="0"/>
              </a:rPr>
              <a:t> the different </a:t>
            </a:r>
            <a:r>
              <a:rPr lang="en-US" sz="2500" u="sng" dirty="0" smtClean="0">
                <a:latin typeface="Times New Roman" pitchFamily="18" charset="0"/>
                <a:cs typeface="Times New Roman" pitchFamily="18" charset="0"/>
              </a:rPr>
              <a:t>social, economic, cultural</a:t>
            </a:r>
            <a:r>
              <a:rPr lang="en-US" sz="2500" dirty="0" smtClean="0">
                <a:latin typeface="Times New Roman" pitchFamily="18" charset="0"/>
                <a:cs typeface="Times New Roman" pitchFamily="18" charset="0"/>
              </a:rPr>
              <a:t> and </a:t>
            </a:r>
            <a:r>
              <a:rPr lang="en-US" sz="2500" u="sng" dirty="0" smtClean="0">
                <a:latin typeface="Times New Roman" pitchFamily="18" charset="0"/>
                <a:cs typeface="Times New Roman" pitchFamily="18" charset="0"/>
              </a:rPr>
              <a:t>political realities</a:t>
            </a:r>
            <a:r>
              <a:rPr lang="en-US" sz="2500" dirty="0" smtClean="0">
                <a:latin typeface="Times New Roman" pitchFamily="18" charset="0"/>
                <a:cs typeface="Times New Roman" pitchFamily="18" charset="0"/>
              </a:rPr>
              <a:t> of </a:t>
            </a:r>
            <a:r>
              <a:rPr lang="en-US" sz="2500" u="sng" dirty="0" smtClean="0">
                <a:latin typeface="Times New Roman" pitchFamily="18" charset="0"/>
                <a:cs typeface="Times New Roman" pitchFamily="18" charset="0"/>
              </a:rPr>
              <a:t>women and men, girls and boys</a:t>
            </a:r>
            <a:r>
              <a:rPr lang="en-US" sz="2500" dirty="0" smtClean="0">
                <a:latin typeface="Times New Roman" pitchFamily="18" charset="0"/>
                <a:cs typeface="Times New Roman" pitchFamily="18" charset="0"/>
              </a:rPr>
              <a:t>.  </a:t>
            </a:r>
          </a:p>
          <a:p>
            <a:pPr algn="just">
              <a:buNone/>
            </a:pPr>
            <a:endParaRPr lang="en-US" sz="2500" dirty="0" smtClean="0">
              <a:latin typeface="Times New Roman" pitchFamily="18" charset="0"/>
              <a:cs typeface="Times New Roman" pitchFamily="18" charset="0"/>
            </a:endParaRPr>
          </a:p>
          <a:p>
            <a:pPr algn="just">
              <a:buNone/>
            </a:pPr>
            <a:r>
              <a:rPr lang="en-US" sz="2500" dirty="0" smtClean="0">
                <a:latin typeface="Times New Roman" pitchFamily="18" charset="0"/>
                <a:cs typeface="Times New Roman" pitchFamily="18" charset="0"/>
              </a:rPr>
              <a:t>		</a:t>
            </a:r>
            <a:r>
              <a:rPr lang="en-US" sz="2500" dirty="0" smtClean="0">
                <a:solidFill>
                  <a:srgbClr val="002060"/>
                </a:solidFill>
                <a:latin typeface="Times New Roman" pitchFamily="18" charset="0"/>
                <a:cs typeface="Times New Roman" pitchFamily="18" charset="0"/>
              </a:rPr>
              <a:t>Its core is understanding culture (underlying values, norms and beliefs), expressed in the construction of gender identities and inequalities. </a:t>
            </a:r>
          </a:p>
          <a:p>
            <a:pPr algn="just"/>
            <a:endParaRPr lang="en-US" sz="2500" dirty="0" smtClean="0">
              <a:solidFill>
                <a:srgbClr val="002060"/>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C683E943-E043-4F34-A873-C49605992E2B}" type="slidenum">
              <a:rPr lang="en-US" smtClean="0"/>
              <a:pPr/>
              <a:t>8</a:t>
            </a:fld>
            <a:endParaRPr lang="en-US"/>
          </a:p>
        </p:txBody>
      </p:sp>
    </p:spTree>
    <p:extLst>
      <p:ext uri="{BB962C8B-B14F-4D97-AF65-F5344CB8AC3E}">
        <p14:creationId xmlns:p14="http://schemas.microsoft.com/office/powerpoint/2010/main" val="541403523"/>
      </p:ext>
    </p:extLst>
  </p:cSld>
  <p:clrMapOvr>
    <a:masterClrMapping/>
  </p:clrMapOvr>
  <p:transition spd="slow">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Users\SUJALA-III\Desktop\images.png"/>
          <p:cNvPicPr>
            <a:picLocks noChangeAspect="1" noChangeArrowheads="1"/>
          </p:cNvPicPr>
          <p:nvPr/>
        </p:nvPicPr>
        <p:blipFill>
          <a:blip r:embed="rId3" cstate="print"/>
          <a:srcRect/>
          <a:stretch>
            <a:fillRect/>
          </a:stretch>
        </p:blipFill>
        <p:spPr bwMode="auto">
          <a:xfrm>
            <a:off x="0" y="0"/>
            <a:ext cx="9144000" cy="6849174"/>
          </a:xfrm>
          <a:prstGeom prst="rect">
            <a:avLst/>
          </a:prstGeom>
          <a:noFill/>
        </p:spPr>
      </p:pic>
      <p:sp>
        <p:nvSpPr>
          <p:cNvPr id="2" name="Title 1"/>
          <p:cNvSpPr>
            <a:spLocks noGrp="1"/>
          </p:cNvSpPr>
          <p:nvPr>
            <p:ph type="title"/>
          </p:nvPr>
        </p:nvSpPr>
        <p:spPr>
          <a:xfrm>
            <a:off x="685800" y="762000"/>
            <a:ext cx="7772400" cy="685800"/>
          </a:xfrm>
          <a:solidFill>
            <a:srgbClr val="92D050"/>
          </a:solidFill>
          <a:ln>
            <a:solidFill>
              <a:schemeClr val="tx1"/>
            </a:solidFill>
          </a:ln>
        </p:spPr>
        <p:txBody>
          <a:bodyPr>
            <a:normAutofit/>
          </a:bodyPr>
          <a:lstStyle/>
          <a:p>
            <a:r>
              <a:rPr lang="en-US" sz="3200" b="1" dirty="0" smtClean="0">
                <a:latin typeface="Times New Roman" pitchFamily="18" charset="0"/>
                <a:cs typeface="Times New Roman" pitchFamily="18" charset="0"/>
              </a:rPr>
              <a:t>What Gender Analysis Will Provide? </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458200" cy="4525963"/>
          </a:xfrm>
        </p:spPr>
        <p:txBody>
          <a:bodyPr>
            <a:noAutofit/>
          </a:bodyPr>
          <a:lstStyle/>
          <a:p>
            <a:pPr algn="just"/>
            <a:r>
              <a:rPr lang="en-US" sz="2500" dirty="0" smtClean="0">
                <a:latin typeface="Times New Roman" pitchFamily="18" charset="0"/>
                <a:cs typeface="Times New Roman" pitchFamily="18" charset="0"/>
              </a:rPr>
              <a:t>Analysis of the </a:t>
            </a:r>
            <a:r>
              <a:rPr lang="en-US" sz="2500" u="sng" dirty="0" smtClean="0">
                <a:latin typeface="Times New Roman" pitchFamily="18" charset="0"/>
                <a:cs typeface="Times New Roman" pitchFamily="18" charset="0"/>
              </a:rPr>
              <a:t>Division of </a:t>
            </a:r>
            <a:r>
              <a:rPr lang="en-US" sz="2500" u="sng" dirty="0" err="1" smtClean="0">
                <a:latin typeface="Times New Roman" pitchFamily="18" charset="0"/>
                <a:cs typeface="Times New Roman" pitchFamily="18" charset="0"/>
              </a:rPr>
              <a:t>Labour</a:t>
            </a:r>
            <a:r>
              <a:rPr lang="en-US" sz="2500" u="sng" dirty="0" smtClean="0">
                <a:latin typeface="Times New Roman" pitchFamily="18" charset="0"/>
                <a:cs typeface="Times New Roman" pitchFamily="18" charset="0"/>
              </a:rPr>
              <a:t> </a:t>
            </a:r>
            <a:r>
              <a:rPr lang="en-US" sz="2500" dirty="0" smtClean="0">
                <a:latin typeface="Times New Roman" pitchFamily="18" charset="0"/>
                <a:cs typeface="Times New Roman" pitchFamily="18" charset="0"/>
              </a:rPr>
              <a:t>and </a:t>
            </a:r>
            <a:r>
              <a:rPr lang="en-US" sz="2500" u="sng" dirty="0" smtClean="0">
                <a:latin typeface="Times New Roman" pitchFamily="18" charset="0"/>
                <a:cs typeface="Times New Roman" pitchFamily="18" charset="0"/>
              </a:rPr>
              <a:t>Access and Control of Resources</a:t>
            </a:r>
          </a:p>
          <a:p>
            <a:pPr algn="just"/>
            <a:r>
              <a:rPr lang="en-GB" sz="2500" dirty="0" smtClean="0">
                <a:latin typeface="Times New Roman" pitchFamily="18" charset="0"/>
                <a:cs typeface="Times New Roman" pitchFamily="18" charset="0"/>
              </a:rPr>
              <a:t>Understanding of </a:t>
            </a:r>
            <a:r>
              <a:rPr lang="en-GB" sz="2500" u="sng" dirty="0" smtClean="0">
                <a:latin typeface="Times New Roman" pitchFamily="18" charset="0"/>
                <a:cs typeface="Times New Roman" pitchFamily="18" charset="0"/>
              </a:rPr>
              <a:t>gender relations </a:t>
            </a:r>
            <a:r>
              <a:rPr lang="en-GB" sz="2500" dirty="0" smtClean="0">
                <a:latin typeface="Times New Roman" pitchFamily="18" charset="0"/>
                <a:cs typeface="Times New Roman" pitchFamily="18" charset="0"/>
              </a:rPr>
              <a:t>and </a:t>
            </a:r>
            <a:r>
              <a:rPr lang="en-US" sz="2500" dirty="0" smtClean="0">
                <a:latin typeface="Times New Roman" pitchFamily="18" charset="0"/>
                <a:cs typeface="Times New Roman" pitchFamily="18" charset="0"/>
              </a:rPr>
              <a:t>their </a:t>
            </a:r>
            <a:r>
              <a:rPr lang="en-US" sz="2500" u="sng" dirty="0" smtClean="0">
                <a:latin typeface="Times New Roman" pitchFamily="18" charset="0"/>
                <a:cs typeface="Times New Roman" pitchFamily="18" charset="0"/>
              </a:rPr>
              <a:t>Implications for development policy and implementation </a:t>
            </a:r>
          </a:p>
          <a:p>
            <a:pPr algn="just"/>
            <a:r>
              <a:rPr lang="en-GB" sz="2500" dirty="0" smtClean="0">
                <a:latin typeface="Times New Roman" pitchFamily="18" charset="0"/>
                <a:cs typeface="Times New Roman" pitchFamily="18" charset="0"/>
              </a:rPr>
              <a:t>Specific gender disaggregated statistics</a:t>
            </a:r>
          </a:p>
          <a:p>
            <a:pPr algn="just"/>
            <a:r>
              <a:rPr lang="en-US" sz="2500" dirty="0" smtClean="0">
                <a:latin typeface="Times New Roman" pitchFamily="18" charset="0"/>
                <a:cs typeface="Times New Roman" pitchFamily="18" charset="0"/>
              </a:rPr>
              <a:t>A Review of Women’s Priorities, Women’s Practical Needs and Strategic Interest and ways to address them</a:t>
            </a:r>
          </a:p>
          <a:p>
            <a:pPr algn="just"/>
            <a:r>
              <a:rPr lang="en-US" sz="2500" dirty="0" smtClean="0">
                <a:latin typeface="Times New Roman" pitchFamily="18" charset="0"/>
                <a:cs typeface="Times New Roman" pitchFamily="18" charset="0"/>
              </a:rPr>
              <a:t>A Review of Social, Economic, Political Power Dynamics</a:t>
            </a:r>
          </a:p>
          <a:p>
            <a:pPr algn="just">
              <a:buNone/>
            </a:pPr>
            <a:r>
              <a:rPr lang="en-US" sz="2500" b="1" u="sng" dirty="0" smtClean="0">
                <a:latin typeface="Times New Roman" pitchFamily="18" charset="0"/>
                <a:cs typeface="Times New Roman" pitchFamily="18" charset="0"/>
              </a:rPr>
              <a:t>Absence of GA propose high risk of program failure, less success or reinforce inequity</a:t>
            </a:r>
          </a:p>
        </p:txBody>
      </p:sp>
      <p:sp>
        <p:nvSpPr>
          <p:cNvPr id="4" name="Slide Number Placeholder 3"/>
          <p:cNvSpPr>
            <a:spLocks noGrp="1"/>
          </p:cNvSpPr>
          <p:nvPr>
            <p:ph type="sldNum" sz="quarter" idx="12"/>
          </p:nvPr>
        </p:nvSpPr>
        <p:spPr/>
        <p:txBody>
          <a:bodyPr/>
          <a:lstStyle/>
          <a:p>
            <a:fld id="{C683E943-E043-4F34-A873-C49605992E2B}" type="slidenum">
              <a:rPr lang="en-US" smtClean="0"/>
              <a:pPr/>
              <a:t>9</a:t>
            </a:fld>
            <a:endParaRPr lang="en-US"/>
          </a:p>
        </p:txBody>
      </p:sp>
    </p:spTree>
    <p:extLst>
      <p:ext uri="{BB962C8B-B14F-4D97-AF65-F5344CB8AC3E}">
        <p14:creationId xmlns:p14="http://schemas.microsoft.com/office/powerpoint/2010/main" val="1835136992"/>
      </p:ext>
    </p:extLst>
  </p:cSld>
  <p:clrMapOvr>
    <a:masterClrMapping/>
  </p:clrMapOvr>
  <p:transition spd="slow">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Users\SUJALA-III\Desktop\images.png"/>
          <p:cNvPicPr>
            <a:picLocks noChangeAspect="1" noChangeArrowheads="1"/>
          </p:cNvPicPr>
          <p:nvPr/>
        </p:nvPicPr>
        <p:blipFill>
          <a:blip r:embed="rId3" cstate="print"/>
          <a:srcRect/>
          <a:stretch>
            <a:fillRect/>
          </a:stretch>
        </p:blipFill>
        <p:spPr bwMode="auto">
          <a:xfrm>
            <a:off x="0" y="0"/>
            <a:ext cx="9144000" cy="6849174"/>
          </a:xfrm>
          <a:prstGeom prst="rect">
            <a:avLst/>
          </a:prstGeom>
          <a:noFill/>
        </p:spPr>
      </p:pic>
      <p:sp>
        <p:nvSpPr>
          <p:cNvPr id="2" name="Title 1"/>
          <p:cNvSpPr>
            <a:spLocks noGrp="1"/>
          </p:cNvSpPr>
          <p:nvPr>
            <p:ph type="title"/>
          </p:nvPr>
        </p:nvSpPr>
        <p:spPr>
          <a:xfrm>
            <a:off x="685800" y="685800"/>
            <a:ext cx="7848600" cy="685800"/>
          </a:xfrm>
          <a:solidFill>
            <a:srgbClr val="92D050"/>
          </a:solidFill>
        </p:spPr>
        <p:txBody>
          <a:bodyPr>
            <a:normAutofit fontScale="90000"/>
          </a:bodyPr>
          <a:lstStyle/>
          <a:p>
            <a:r>
              <a:rPr lang="en-US" dirty="0" smtClean="0">
                <a:latin typeface="Times New Roman" pitchFamily="18" charset="0"/>
                <a:cs typeface="Times New Roman" pitchFamily="18" charset="0"/>
              </a:rPr>
              <a:t>Some examples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lgn="just"/>
            <a:r>
              <a:rPr lang="en-US" sz="1800" dirty="0" smtClean="0">
                <a:latin typeface="Times New Roman" pitchFamily="18" charset="0"/>
                <a:cs typeface="Times New Roman" pitchFamily="18" charset="0"/>
              </a:rPr>
              <a:t>A gender analysis of health program will inform you how inequalities disadvantage women’s  health, the constraints women face, ways to overcome constraints. </a:t>
            </a:r>
          </a:p>
          <a:p>
            <a:pPr algn="just"/>
            <a:endParaRPr lang="en-US" sz="1800" dirty="0" smtClean="0">
              <a:latin typeface="Times New Roman" pitchFamily="18" charset="0"/>
              <a:cs typeface="Times New Roman" pitchFamily="18" charset="0"/>
            </a:endParaRPr>
          </a:p>
          <a:p>
            <a:pPr algn="just"/>
            <a:r>
              <a:rPr lang="en-US" sz="1800" dirty="0" smtClean="0">
                <a:latin typeface="Times New Roman" pitchFamily="18" charset="0"/>
                <a:cs typeface="Times New Roman" pitchFamily="18" charset="0"/>
              </a:rPr>
              <a:t>A gender analysis of women worker’s situations, their needs, work places, wages, market trends will provide practical information to advocate for all (women and men) worker’s rights</a:t>
            </a:r>
          </a:p>
          <a:p>
            <a:pPr algn="just"/>
            <a:endParaRPr lang="en-US" sz="1800" dirty="0" smtClean="0">
              <a:latin typeface="Times New Roman" pitchFamily="18" charset="0"/>
              <a:cs typeface="Times New Roman" pitchFamily="18" charset="0"/>
            </a:endParaRPr>
          </a:p>
          <a:p>
            <a:pPr algn="just"/>
            <a:r>
              <a:rPr lang="en-US" sz="1800" dirty="0" smtClean="0">
                <a:latin typeface="Times New Roman" pitchFamily="18" charset="0"/>
                <a:cs typeface="Times New Roman" pitchFamily="18" charset="0"/>
              </a:rPr>
              <a:t>A gender analysis of product supply chain will tell you women’s involvement  at different stages in the supply chain so to increase their visibility and gain economic benefits</a:t>
            </a:r>
          </a:p>
          <a:p>
            <a:pPr algn="just"/>
            <a:endParaRPr lang="en-US" sz="1800" dirty="0" smtClean="0">
              <a:latin typeface="Times New Roman" pitchFamily="18" charset="0"/>
              <a:cs typeface="Times New Roman" pitchFamily="18" charset="0"/>
            </a:endParaRPr>
          </a:p>
          <a:p>
            <a:pPr algn="just"/>
            <a:r>
              <a:rPr lang="en-US" sz="1800" dirty="0" smtClean="0">
                <a:latin typeface="Times New Roman" pitchFamily="18" charset="0"/>
                <a:cs typeface="Times New Roman" pitchFamily="18" charset="0"/>
              </a:rPr>
              <a:t>A gender analysis of water project will inform you where women collect water, what should be done to increase women’s access to safe water</a:t>
            </a:r>
          </a:p>
        </p:txBody>
      </p:sp>
      <p:sp>
        <p:nvSpPr>
          <p:cNvPr id="4" name="Slide Number Placeholder 3"/>
          <p:cNvSpPr>
            <a:spLocks noGrp="1"/>
          </p:cNvSpPr>
          <p:nvPr>
            <p:ph type="sldNum" sz="quarter" idx="12"/>
          </p:nvPr>
        </p:nvSpPr>
        <p:spPr/>
        <p:txBody>
          <a:bodyPr/>
          <a:lstStyle/>
          <a:p>
            <a:fld id="{C683E943-E043-4F34-A873-C49605992E2B}" type="slidenum">
              <a:rPr lang="en-US" smtClean="0"/>
              <a:pPr/>
              <a:t>10</a:t>
            </a:fld>
            <a:endParaRPr lang="en-US"/>
          </a:p>
        </p:txBody>
      </p:sp>
    </p:spTree>
    <p:extLst>
      <p:ext uri="{BB962C8B-B14F-4D97-AF65-F5344CB8AC3E}">
        <p14:creationId xmlns:p14="http://schemas.microsoft.com/office/powerpoint/2010/main" val="1306900234"/>
      </p:ext>
    </p:extLst>
  </p:cSld>
  <p:clrMapOvr>
    <a:masterClrMapping/>
  </p:clrMapOvr>
  <p:transition spd="slow">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Users\SUJALA-III\Desktop\images.png"/>
          <p:cNvPicPr>
            <a:picLocks noChangeAspect="1" noChangeArrowheads="1"/>
          </p:cNvPicPr>
          <p:nvPr/>
        </p:nvPicPr>
        <p:blipFill>
          <a:blip r:embed="rId3" cstate="print"/>
          <a:srcRect/>
          <a:stretch>
            <a:fillRect/>
          </a:stretch>
        </p:blipFill>
        <p:spPr bwMode="auto">
          <a:xfrm>
            <a:off x="0" y="0"/>
            <a:ext cx="9155784" cy="6858000"/>
          </a:xfrm>
          <a:prstGeom prst="rect">
            <a:avLst/>
          </a:prstGeom>
          <a:noFill/>
        </p:spPr>
      </p:pic>
      <p:sp>
        <p:nvSpPr>
          <p:cNvPr id="2" name="Title 1"/>
          <p:cNvSpPr>
            <a:spLocks noGrp="1"/>
          </p:cNvSpPr>
          <p:nvPr>
            <p:ph type="title"/>
          </p:nvPr>
        </p:nvSpPr>
        <p:spPr>
          <a:xfrm>
            <a:off x="762000" y="609600"/>
            <a:ext cx="7620000" cy="808038"/>
          </a:xfrm>
          <a:solidFill>
            <a:srgbClr val="92D050"/>
          </a:solidFill>
        </p:spPr>
        <p:txBody>
          <a:bodyPr>
            <a:normAutofit/>
          </a:bodyPr>
          <a:lstStyle/>
          <a:p>
            <a:r>
              <a:rPr lang="en-US" sz="3600" b="1" dirty="0" smtClean="0">
                <a:latin typeface="Times New Roman" pitchFamily="18" charset="0"/>
                <a:cs typeface="Times New Roman" pitchFamily="18" charset="0"/>
              </a:rPr>
              <a:t>When to conduct a Gender Analysis</a:t>
            </a:r>
            <a:endParaRPr lang="en-US" sz="36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lnSpc>
                <a:spcPct val="150000"/>
              </a:lnSpc>
              <a:buNone/>
            </a:pPr>
            <a:r>
              <a:rPr lang="en-US" sz="2800" dirty="0" smtClean="0">
                <a:latin typeface="Times New Roman" pitchFamily="18" charset="0"/>
                <a:cs typeface="Times New Roman" pitchFamily="18" charset="0"/>
              </a:rPr>
              <a:t>Gender Analysis should/can be undertaken at any/all stages of a program/project cycle, including: </a:t>
            </a:r>
          </a:p>
          <a:p>
            <a:pPr algn="just">
              <a:lnSpc>
                <a:spcPct val="150000"/>
              </a:lnSpc>
            </a:pPr>
            <a:r>
              <a:rPr lang="en-US" sz="2800" b="1" dirty="0" smtClean="0">
                <a:latin typeface="Times New Roman" pitchFamily="18" charset="0"/>
                <a:cs typeface="Times New Roman" pitchFamily="18" charset="0"/>
              </a:rPr>
              <a:t>Identification</a:t>
            </a:r>
            <a:r>
              <a:rPr lang="en-US" sz="2800" dirty="0" smtClean="0">
                <a:latin typeface="Times New Roman" pitchFamily="18" charset="0"/>
                <a:cs typeface="Times New Roman" pitchFamily="18" charset="0"/>
              </a:rPr>
              <a:t> of the project;</a:t>
            </a:r>
          </a:p>
          <a:p>
            <a:pPr algn="just">
              <a:lnSpc>
                <a:spcPct val="150000"/>
              </a:lnSpc>
            </a:pPr>
            <a:r>
              <a:rPr lang="en-US" sz="2800" b="1" dirty="0" smtClean="0">
                <a:latin typeface="Times New Roman" pitchFamily="18" charset="0"/>
                <a:cs typeface="Times New Roman" pitchFamily="18" charset="0"/>
              </a:rPr>
              <a:t>Planning or design </a:t>
            </a:r>
            <a:r>
              <a:rPr lang="en-US" sz="2800" dirty="0" smtClean="0">
                <a:latin typeface="Times New Roman" pitchFamily="18" charset="0"/>
                <a:cs typeface="Times New Roman" pitchFamily="18" charset="0"/>
              </a:rPr>
              <a:t>of the activity;</a:t>
            </a:r>
          </a:p>
          <a:p>
            <a:pPr algn="just">
              <a:lnSpc>
                <a:spcPct val="150000"/>
              </a:lnSpc>
            </a:pPr>
            <a:r>
              <a:rPr lang="en-US" sz="2800" b="1" dirty="0" smtClean="0">
                <a:latin typeface="Times New Roman" pitchFamily="18" charset="0"/>
                <a:cs typeface="Times New Roman" pitchFamily="18" charset="0"/>
              </a:rPr>
              <a:t>Implementation</a:t>
            </a:r>
            <a:r>
              <a:rPr lang="en-US" sz="2800" dirty="0" smtClean="0">
                <a:latin typeface="Times New Roman" pitchFamily="18" charset="0"/>
                <a:cs typeface="Times New Roman" pitchFamily="18" charset="0"/>
              </a:rPr>
              <a:t>; and </a:t>
            </a:r>
          </a:p>
          <a:p>
            <a:pPr algn="just">
              <a:lnSpc>
                <a:spcPct val="150000"/>
              </a:lnSpc>
            </a:pPr>
            <a:r>
              <a:rPr lang="en-US" sz="2800" b="1" dirty="0" smtClean="0">
                <a:latin typeface="Times New Roman" pitchFamily="18" charset="0"/>
                <a:cs typeface="Times New Roman" pitchFamily="18" charset="0"/>
              </a:rPr>
              <a:t>Monitoring and evaluation</a:t>
            </a:r>
            <a:r>
              <a:rPr lang="en-US" sz="2800" dirty="0" smtClean="0">
                <a:latin typeface="Times New Roman" pitchFamily="18" charset="0"/>
                <a:cs typeface="Times New Roman" pitchFamily="18" charset="0"/>
              </a:rPr>
              <a:t> of program</a:t>
            </a:r>
            <a:endParaRPr lang="en-US" sz="28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C683E943-E043-4F34-A873-C49605992E2B}" type="slidenum">
              <a:rPr lang="en-US" smtClean="0"/>
              <a:pPr/>
              <a:t>11</a:t>
            </a:fld>
            <a:endParaRPr lang="en-US"/>
          </a:p>
        </p:txBody>
      </p:sp>
    </p:spTree>
    <p:extLst>
      <p:ext uri="{BB962C8B-B14F-4D97-AF65-F5344CB8AC3E}">
        <p14:creationId xmlns:p14="http://schemas.microsoft.com/office/powerpoint/2010/main" val="245458610"/>
      </p:ext>
    </p:extLst>
  </p:cSld>
  <p:clrMapOvr>
    <a:masterClrMapping/>
  </p:clrMapOvr>
  <p:transition spd="slow">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Users\SUJALA-III\Desktop\images.png"/>
          <p:cNvPicPr>
            <a:picLocks noChangeAspect="1" noChangeArrowheads="1"/>
          </p:cNvPicPr>
          <p:nvPr/>
        </p:nvPicPr>
        <p:blipFill>
          <a:blip r:embed="rId3" cstate="print"/>
          <a:srcRect/>
          <a:stretch>
            <a:fillRect/>
          </a:stretch>
        </p:blipFill>
        <p:spPr bwMode="auto">
          <a:xfrm>
            <a:off x="0" y="0"/>
            <a:ext cx="9155784" cy="6858000"/>
          </a:xfrm>
          <a:prstGeom prst="rect">
            <a:avLst/>
          </a:prstGeom>
          <a:noFill/>
        </p:spPr>
      </p:pic>
      <p:sp>
        <p:nvSpPr>
          <p:cNvPr id="2" name="Title 1"/>
          <p:cNvSpPr>
            <a:spLocks noGrp="1"/>
          </p:cNvSpPr>
          <p:nvPr>
            <p:ph type="title"/>
          </p:nvPr>
        </p:nvSpPr>
        <p:spPr>
          <a:xfrm>
            <a:off x="838200" y="533400"/>
            <a:ext cx="7848600" cy="884238"/>
          </a:xfrm>
          <a:solidFill>
            <a:srgbClr val="FFC000"/>
          </a:solidFill>
          <a:ln>
            <a:solidFill>
              <a:schemeClr val="tx1"/>
            </a:solidFill>
          </a:ln>
        </p:spPr>
        <p:txBody>
          <a:bodyPr>
            <a:normAutofit/>
          </a:bodyPr>
          <a:lstStyle/>
          <a:p>
            <a:r>
              <a:rPr lang="en-US" sz="3600" dirty="0" smtClean="0">
                <a:latin typeface="Times New Roman" pitchFamily="18" charset="0"/>
                <a:cs typeface="Times New Roman" pitchFamily="18" charset="0"/>
              </a:rPr>
              <a:t>Who should do gender analysis</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a:xfrm>
            <a:off x="533400" y="1600200"/>
            <a:ext cx="7924800" cy="4572000"/>
          </a:xfrm>
        </p:spPr>
        <p:txBody>
          <a:bodyPr>
            <a:normAutofit/>
          </a:bodyPr>
          <a:lstStyle/>
          <a:p>
            <a:pPr algn="just"/>
            <a:r>
              <a:rPr lang="en-US" sz="2500" dirty="0" smtClean="0">
                <a:latin typeface="Times New Roman" pitchFamily="18" charset="0"/>
                <a:cs typeface="Times New Roman" pitchFamily="18" charset="0"/>
              </a:rPr>
              <a:t>Government</a:t>
            </a:r>
          </a:p>
          <a:p>
            <a:pPr algn="just"/>
            <a:r>
              <a:rPr lang="en-US" sz="2500" dirty="0" smtClean="0">
                <a:latin typeface="Times New Roman" pitchFamily="18" charset="0"/>
                <a:cs typeface="Times New Roman" pitchFamily="18" charset="0"/>
              </a:rPr>
              <a:t>Policy makers</a:t>
            </a:r>
          </a:p>
          <a:p>
            <a:pPr algn="just"/>
            <a:r>
              <a:rPr lang="en-US" sz="2500" dirty="0" smtClean="0">
                <a:latin typeface="Times New Roman" pitchFamily="18" charset="0"/>
                <a:cs typeface="Times New Roman" pitchFamily="18" charset="0"/>
              </a:rPr>
              <a:t>Donors</a:t>
            </a:r>
          </a:p>
          <a:p>
            <a:pPr algn="just"/>
            <a:r>
              <a:rPr lang="en-US" sz="2500" dirty="0" smtClean="0">
                <a:latin typeface="Times New Roman" pitchFamily="18" charset="0"/>
                <a:cs typeface="Times New Roman" pitchFamily="18" charset="0"/>
              </a:rPr>
              <a:t>Program Managers</a:t>
            </a:r>
          </a:p>
          <a:p>
            <a:pPr algn="just"/>
            <a:r>
              <a:rPr lang="en-US" sz="2500" dirty="0" smtClean="0">
                <a:latin typeface="Times New Roman" pitchFamily="18" charset="0"/>
                <a:cs typeface="Times New Roman" pitchFamily="18" charset="0"/>
              </a:rPr>
              <a:t>Development Staff</a:t>
            </a:r>
          </a:p>
          <a:p>
            <a:pPr algn="just"/>
            <a:r>
              <a:rPr lang="en-US" sz="2500" dirty="0" smtClean="0">
                <a:latin typeface="Times New Roman" pitchFamily="18" charset="0"/>
                <a:cs typeface="Times New Roman" pitchFamily="18" charset="0"/>
              </a:rPr>
              <a:t>Field workers, etc.</a:t>
            </a:r>
          </a:p>
          <a:p>
            <a:pPr algn="just">
              <a:buFont typeface="Wingdings" pitchFamily="2" charset="2"/>
              <a:buChar char="v"/>
            </a:pPr>
            <a:r>
              <a:rPr lang="en-US" sz="2500" dirty="0" smtClean="0">
                <a:latin typeface="Times New Roman" pitchFamily="18" charset="0"/>
                <a:cs typeface="Times New Roman" pitchFamily="18" charset="0"/>
              </a:rPr>
              <a:t>GA should be participatory involving key stakeholders from the field where the intervention is to take place</a:t>
            </a:r>
          </a:p>
          <a:p>
            <a:pPr algn="just">
              <a:buFont typeface="Wingdings" pitchFamily="2" charset="2"/>
              <a:buChar char="v"/>
            </a:pPr>
            <a:r>
              <a:rPr lang="en-US" sz="2500" dirty="0" smtClean="0">
                <a:latin typeface="Times New Roman" pitchFamily="18" charset="0"/>
                <a:cs typeface="Times New Roman" pitchFamily="18" charset="0"/>
              </a:rPr>
              <a:t>Gender Analysis can be conducted through a variety of Tools and Frameworks</a:t>
            </a:r>
          </a:p>
          <a:p>
            <a:pPr algn="just"/>
            <a:endParaRPr lang="en-US" sz="2500" dirty="0">
              <a:solidFill>
                <a:srgbClr val="FF0000"/>
              </a:solidFill>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55205F5C-B26F-421B-BE44-0D7D22D652F1}" type="slidenum">
              <a:rPr lang="en-GB" smtClean="0"/>
              <a:pPr/>
              <a:t>12</a:t>
            </a:fld>
            <a:endParaRPr lang="en-GB"/>
          </a:p>
        </p:txBody>
      </p:sp>
    </p:spTree>
    <p:extLst>
      <p:ext uri="{BB962C8B-B14F-4D97-AF65-F5344CB8AC3E}">
        <p14:creationId xmlns:p14="http://schemas.microsoft.com/office/powerpoint/2010/main" val="3736249113"/>
      </p:ext>
    </p:extLst>
  </p:cSld>
  <p:clrMapOvr>
    <a:masterClrMapping/>
  </p:clrMapOvr>
  <p:transition spd="slow">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C:\Users\SUJALA-III\Desktop\images.png"/>
          <p:cNvPicPr>
            <a:picLocks noChangeAspect="1" noChangeArrowheads="1"/>
          </p:cNvPicPr>
          <p:nvPr/>
        </p:nvPicPr>
        <p:blipFill>
          <a:blip r:embed="rId3" cstate="print"/>
          <a:srcRect/>
          <a:stretch>
            <a:fillRect/>
          </a:stretch>
        </p:blipFill>
        <p:spPr bwMode="auto">
          <a:xfrm>
            <a:off x="0" y="0"/>
            <a:ext cx="9155784" cy="6858000"/>
          </a:xfrm>
          <a:prstGeom prst="rect">
            <a:avLst/>
          </a:prstGeom>
          <a:noFill/>
        </p:spPr>
      </p:pic>
      <p:sp>
        <p:nvSpPr>
          <p:cNvPr id="2" name="Title 1"/>
          <p:cNvSpPr>
            <a:spLocks noGrp="1"/>
          </p:cNvSpPr>
          <p:nvPr>
            <p:ph type="title"/>
          </p:nvPr>
        </p:nvSpPr>
        <p:spPr>
          <a:xfrm>
            <a:off x="1066800" y="533400"/>
            <a:ext cx="7010400" cy="884238"/>
          </a:xfrm>
          <a:solidFill>
            <a:srgbClr val="92D050"/>
          </a:solidFill>
        </p:spPr>
        <p:txBody>
          <a:bodyPr>
            <a:normAutofit/>
          </a:bodyPr>
          <a:lstStyle/>
          <a:p>
            <a:r>
              <a:rPr lang="en-US" sz="3500" b="1" dirty="0" smtClean="0">
                <a:latin typeface="Times New Roman" pitchFamily="18" charset="0"/>
                <a:cs typeface="Times New Roman" pitchFamily="18" charset="0"/>
              </a:rPr>
              <a:t>How To Do Gender Analysis</a:t>
            </a:r>
            <a:endParaRPr lang="en-US" sz="3500" b="1" dirty="0">
              <a:latin typeface="Times New Roman" pitchFamily="18" charset="0"/>
              <a:cs typeface="Times New Roman" pitchFamily="18" charset="0"/>
            </a:endParaRPr>
          </a:p>
        </p:txBody>
      </p:sp>
      <p:sp>
        <p:nvSpPr>
          <p:cNvPr id="3" name="Content Placeholder 2"/>
          <p:cNvSpPr>
            <a:spLocks noGrp="1"/>
          </p:cNvSpPr>
          <p:nvPr>
            <p:ph idx="1"/>
          </p:nvPr>
        </p:nvSpPr>
        <p:spPr>
          <a:xfrm>
            <a:off x="762000" y="1600200"/>
            <a:ext cx="7543800" cy="4525963"/>
          </a:xfrm>
        </p:spPr>
        <p:txBody>
          <a:bodyPr>
            <a:normAutofit fontScale="70000" lnSpcReduction="20000"/>
          </a:bodyPr>
          <a:lstStyle/>
          <a:p>
            <a:pPr algn="just"/>
            <a:r>
              <a:rPr lang="en-US" dirty="0" smtClean="0">
                <a:latin typeface="Times New Roman" pitchFamily="18" charset="0"/>
                <a:cs typeface="Times New Roman" pitchFamily="18" charset="0"/>
              </a:rPr>
              <a:t>Collect Relevant Data: Sex–disaggregated information for analysis (Who does what? Gender roles, responsibilities, priorities of men and women both within and outside the household? Who has what? Who controls what?)</a:t>
            </a:r>
          </a:p>
          <a:p>
            <a:pPr algn="just"/>
            <a:endParaRPr lang="en-US"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Identify Relevant Gender Issues (women’s and men’s practical needs and strategic interests)</a:t>
            </a:r>
          </a:p>
          <a:p>
            <a:pPr algn="just"/>
            <a:endParaRPr lang="en-US"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Understand the institutional, economic, social, and political contexts (What are the differences, constraints, influences, power dynamics between women and men?)</a:t>
            </a:r>
          </a:p>
          <a:p>
            <a:pPr algn="just"/>
            <a:endParaRPr lang="en-US"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Understand the priorities and needs of both men and women affected by the project (what do they need/want?)</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C683E943-E043-4F34-A873-C49605992E2B}" type="slidenum">
              <a:rPr lang="en-US" smtClean="0"/>
              <a:pPr/>
              <a:t>13</a:t>
            </a:fld>
            <a:endParaRPr lang="en-US"/>
          </a:p>
        </p:txBody>
      </p:sp>
    </p:spTree>
    <p:extLst>
      <p:ext uri="{BB962C8B-B14F-4D97-AF65-F5344CB8AC3E}">
        <p14:creationId xmlns:p14="http://schemas.microsoft.com/office/powerpoint/2010/main" val="1264831603"/>
      </p:ext>
    </p:extLst>
  </p:cSld>
  <p:clrMapOvr>
    <a:masterClrMapping/>
  </p:clrMapOvr>
  <p:transition spd="slow">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Users\SUJALA-III\Desktop\images.png"/>
          <p:cNvPicPr>
            <a:picLocks noChangeAspect="1" noChangeArrowheads="1"/>
          </p:cNvPicPr>
          <p:nvPr/>
        </p:nvPicPr>
        <p:blipFill>
          <a:blip r:embed="rId3" cstate="print"/>
          <a:srcRect/>
          <a:stretch>
            <a:fillRect/>
          </a:stretch>
        </p:blipFill>
        <p:spPr bwMode="auto">
          <a:xfrm>
            <a:off x="0" y="0"/>
            <a:ext cx="9155784" cy="6858000"/>
          </a:xfrm>
          <a:prstGeom prst="rect">
            <a:avLst/>
          </a:prstGeom>
          <a:noFill/>
        </p:spPr>
      </p:pic>
      <p:sp>
        <p:nvSpPr>
          <p:cNvPr id="2" name="Title 1"/>
          <p:cNvSpPr>
            <a:spLocks noGrp="1"/>
          </p:cNvSpPr>
          <p:nvPr>
            <p:ph type="title"/>
          </p:nvPr>
        </p:nvSpPr>
        <p:spPr>
          <a:xfrm>
            <a:off x="609600" y="609600"/>
            <a:ext cx="8001000" cy="762000"/>
          </a:xfrm>
          <a:solidFill>
            <a:schemeClr val="accent6">
              <a:lumMod val="40000"/>
              <a:lumOff val="60000"/>
            </a:schemeClr>
          </a:solidFill>
          <a:ln>
            <a:solidFill>
              <a:schemeClr val="tx1"/>
            </a:solidFill>
          </a:ln>
        </p:spPr>
        <p:txBody>
          <a:bodyPr>
            <a:normAutofit/>
          </a:bodyPr>
          <a:lstStyle/>
          <a:p>
            <a:r>
              <a:rPr lang="da-DK" sz="3600" b="1" dirty="0" smtClean="0">
                <a:latin typeface="Times New Roman" pitchFamily="18" charset="0"/>
                <a:cs typeface="Times New Roman" pitchFamily="18" charset="0"/>
              </a:rPr>
              <a:t>Gender Analysis Frameworks</a:t>
            </a:r>
            <a:endParaRPr lang="en-US" sz="3600" b="1" dirty="0">
              <a:latin typeface="Times New Roman" pitchFamily="18" charset="0"/>
              <a:cs typeface="Times New Roman" pitchFamily="18" charset="0"/>
            </a:endParaRPr>
          </a:p>
        </p:txBody>
      </p:sp>
      <p:sp>
        <p:nvSpPr>
          <p:cNvPr id="4" name="Rectangle 3"/>
          <p:cNvSpPr>
            <a:spLocks noGrp="1" noChangeArrowheads="1"/>
          </p:cNvSpPr>
          <p:nvPr>
            <p:ph idx="1"/>
          </p:nvPr>
        </p:nvSpPr>
        <p:spPr>
          <a:xfrm>
            <a:off x="457200" y="2484437"/>
            <a:ext cx="8229600" cy="4525963"/>
          </a:xfrm>
        </p:spPr>
        <p:txBody>
          <a:bodyPr>
            <a:normAutofit/>
          </a:bodyPr>
          <a:lstStyle/>
          <a:p>
            <a:pPr algn="just">
              <a:lnSpc>
                <a:spcPct val="150000"/>
              </a:lnSpc>
            </a:pPr>
            <a:r>
              <a:rPr lang="da-DK" sz="2400" b="1" dirty="0" smtClean="0">
                <a:solidFill>
                  <a:srgbClr val="00B050"/>
                </a:solidFill>
                <a:latin typeface="Times New Roman" pitchFamily="18" charset="0"/>
                <a:cs typeface="Times New Roman" pitchFamily="18" charset="0"/>
              </a:rPr>
              <a:t>Harvard Analytical framework </a:t>
            </a:r>
          </a:p>
          <a:p>
            <a:pPr algn="just">
              <a:lnSpc>
                <a:spcPct val="150000"/>
              </a:lnSpc>
            </a:pPr>
            <a:r>
              <a:rPr lang="da-DK" sz="2400" b="1" dirty="0" smtClean="0">
                <a:solidFill>
                  <a:srgbClr val="00B050"/>
                </a:solidFill>
                <a:latin typeface="Times New Roman" pitchFamily="18" charset="0"/>
                <a:cs typeface="Times New Roman" pitchFamily="18" charset="0"/>
              </a:rPr>
              <a:t>Moser’s Gender Planning Framework</a:t>
            </a:r>
            <a:endParaRPr lang="da-DK" sz="2400" b="1" dirty="0">
              <a:solidFill>
                <a:srgbClr val="00B050"/>
              </a:solidFill>
              <a:latin typeface="Times New Roman" pitchFamily="18" charset="0"/>
              <a:cs typeface="Times New Roman" pitchFamily="18" charset="0"/>
            </a:endParaRPr>
          </a:p>
          <a:p>
            <a:pPr algn="just">
              <a:lnSpc>
                <a:spcPct val="150000"/>
              </a:lnSpc>
            </a:pPr>
            <a:r>
              <a:rPr lang="da-DK" sz="2400" b="1" dirty="0" smtClean="0">
                <a:solidFill>
                  <a:srgbClr val="00B050"/>
                </a:solidFill>
                <a:latin typeface="Times New Roman" pitchFamily="18" charset="0"/>
                <a:cs typeface="Times New Roman" pitchFamily="18" charset="0"/>
              </a:rPr>
              <a:t>Gender </a:t>
            </a:r>
            <a:r>
              <a:rPr lang="da-DK" sz="2400" b="1" dirty="0">
                <a:solidFill>
                  <a:srgbClr val="00B050"/>
                </a:solidFill>
                <a:latin typeface="Times New Roman" pitchFamily="18" charset="0"/>
                <a:cs typeface="Times New Roman" pitchFamily="18" charset="0"/>
              </a:rPr>
              <a:t>analysis matrix (GAM)</a:t>
            </a:r>
          </a:p>
          <a:p>
            <a:pPr algn="just">
              <a:lnSpc>
                <a:spcPct val="150000"/>
              </a:lnSpc>
            </a:pPr>
            <a:r>
              <a:rPr lang="da-DK" sz="2400" b="1" dirty="0">
                <a:solidFill>
                  <a:srgbClr val="00B050"/>
                </a:solidFill>
                <a:latin typeface="Times New Roman" pitchFamily="18" charset="0"/>
                <a:cs typeface="Times New Roman" pitchFamily="18" charset="0"/>
              </a:rPr>
              <a:t>Equality and empowerment framework (Sara Longwe</a:t>
            </a:r>
            <a:r>
              <a:rPr lang="da-DK" sz="2400" b="1" dirty="0" smtClean="0">
                <a:solidFill>
                  <a:srgbClr val="00B050"/>
                </a:solidFill>
                <a:latin typeface="Times New Roman" pitchFamily="18" charset="0"/>
                <a:cs typeface="Times New Roman" pitchFamily="18" charset="0"/>
              </a:rPr>
              <a:t>)</a:t>
            </a:r>
            <a:endParaRPr lang="da-DK" sz="2400" b="1" dirty="0">
              <a:solidFill>
                <a:srgbClr val="00B050"/>
              </a:solidFill>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C683E943-E043-4F34-A873-C49605992E2B}" type="slidenum">
              <a:rPr lang="en-US" smtClean="0"/>
              <a:pPr/>
              <a:t>14</a:t>
            </a:fld>
            <a:endParaRPr lang="en-US"/>
          </a:p>
        </p:txBody>
      </p:sp>
    </p:spTree>
    <p:extLst>
      <p:ext uri="{BB962C8B-B14F-4D97-AF65-F5344CB8AC3E}">
        <p14:creationId xmlns:p14="http://schemas.microsoft.com/office/powerpoint/2010/main" val="1258974091"/>
      </p:ext>
    </p:extLst>
  </p:cSld>
  <p:clrMapOvr>
    <a:masterClrMapping/>
  </p:clrMapOvr>
  <p:transition spd="slow">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Users\SUJALA-III\Desktop\images.png"/>
          <p:cNvPicPr>
            <a:picLocks noChangeAspect="1" noChangeArrowheads="1"/>
          </p:cNvPicPr>
          <p:nvPr/>
        </p:nvPicPr>
        <p:blipFill>
          <a:blip r:embed="rId3" cstate="print"/>
          <a:srcRect/>
          <a:stretch>
            <a:fillRect/>
          </a:stretch>
        </p:blipFill>
        <p:spPr bwMode="auto">
          <a:xfrm>
            <a:off x="0" y="0"/>
            <a:ext cx="9155784" cy="6858000"/>
          </a:xfrm>
          <a:prstGeom prst="rect">
            <a:avLst/>
          </a:prstGeom>
          <a:noFill/>
        </p:spPr>
      </p:pic>
      <p:sp>
        <p:nvSpPr>
          <p:cNvPr id="2" name="Title 1"/>
          <p:cNvSpPr>
            <a:spLocks noGrp="1"/>
          </p:cNvSpPr>
          <p:nvPr>
            <p:ph type="title"/>
          </p:nvPr>
        </p:nvSpPr>
        <p:spPr>
          <a:xfrm>
            <a:off x="609600" y="609600"/>
            <a:ext cx="8001000" cy="762000"/>
          </a:xfrm>
          <a:solidFill>
            <a:schemeClr val="accent6">
              <a:lumMod val="40000"/>
              <a:lumOff val="60000"/>
            </a:schemeClr>
          </a:solidFill>
          <a:ln>
            <a:solidFill>
              <a:schemeClr val="tx1"/>
            </a:solidFill>
          </a:ln>
        </p:spPr>
        <p:txBody>
          <a:bodyPr>
            <a:normAutofit/>
          </a:bodyPr>
          <a:lstStyle/>
          <a:p>
            <a:r>
              <a:rPr lang="da-DK" sz="3600" b="1" dirty="0">
                <a:solidFill>
                  <a:srgbClr val="00B050"/>
                </a:solidFill>
                <a:latin typeface="Times New Roman" pitchFamily="18" charset="0"/>
                <a:cs typeface="Times New Roman" pitchFamily="18" charset="0"/>
              </a:rPr>
              <a:t>Harvard Analytical framework</a:t>
            </a:r>
            <a:endParaRPr lang="en-US" sz="3600" b="1" dirty="0">
              <a:latin typeface="Times New Roman" pitchFamily="18" charset="0"/>
              <a:cs typeface="Times New Roman" pitchFamily="18" charset="0"/>
            </a:endParaRPr>
          </a:p>
        </p:txBody>
      </p:sp>
      <p:sp>
        <p:nvSpPr>
          <p:cNvPr id="4" name="Rectangle 3"/>
          <p:cNvSpPr>
            <a:spLocks noGrp="1" noChangeArrowheads="1"/>
          </p:cNvSpPr>
          <p:nvPr>
            <p:ph idx="1"/>
          </p:nvPr>
        </p:nvSpPr>
        <p:spPr/>
        <p:txBody>
          <a:bodyPr>
            <a:normAutofit/>
          </a:bodyPr>
          <a:lstStyle/>
          <a:p>
            <a:r>
              <a:rPr lang="en-IN" dirty="0">
                <a:solidFill>
                  <a:srgbClr val="7030A0"/>
                </a:solidFill>
              </a:rPr>
              <a:t>Aims</a:t>
            </a:r>
          </a:p>
          <a:p>
            <a:endParaRPr lang="en-IN" sz="1800" dirty="0">
              <a:solidFill>
                <a:srgbClr val="7030A0"/>
              </a:solidFill>
            </a:endParaRPr>
          </a:p>
          <a:p>
            <a:pPr marL="514350" indent="-514350">
              <a:buFont typeface="+mj-lt"/>
              <a:buAutoNum type="arabicPeriod"/>
            </a:pPr>
            <a:r>
              <a:rPr lang="en-IN" sz="2400" dirty="0">
                <a:latin typeface="Times New Roman" panose="02020603050405020304" pitchFamily="18" charset="0"/>
                <a:cs typeface="Times New Roman" panose="02020603050405020304" pitchFamily="18" charset="0"/>
              </a:rPr>
              <a:t>To demonstrate that there is an economic rationale in investing women as well as men </a:t>
            </a:r>
          </a:p>
          <a:p>
            <a:pPr marL="514350" indent="-514350">
              <a:buFont typeface="+mj-lt"/>
              <a:buAutoNum type="arabicPeriod"/>
            </a:pPr>
            <a:r>
              <a:rPr lang="en-IN" sz="2400" dirty="0">
                <a:latin typeface="Times New Roman" panose="02020603050405020304" pitchFamily="18" charset="0"/>
                <a:cs typeface="Times New Roman" panose="02020603050405020304" pitchFamily="18" charset="0"/>
              </a:rPr>
              <a:t>To assist planners in designing more efficient projects and improve overall productivity</a:t>
            </a:r>
          </a:p>
          <a:p>
            <a:pPr marL="514350" indent="-514350">
              <a:buFont typeface="+mj-lt"/>
              <a:buAutoNum type="arabicPeriod"/>
            </a:pPr>
            <a:r>
              <a:rPr lang="en-IN" sz="2400" dirty="0">
                <a:latin typeface="Times New Roman" panose="02020603050405020304" pitchFamily="18" charset="0"/>
                <a:cs typeface="Times New Roman" panose="02020603050405020304" pitchFamily="18" charset="0"/>
              </a:rPr>
              <a:t>To emphasise </a:t>
            </a:r>
            <a:r>
              <a:rPr lang="en-IN" sz="2400" dirty="0" smtClean="0">
                <a:latin typeface="Times New Roman" panose="02020603050405020304" pitchFamily="18" charset="0"/>
                <a:cs typeface="Times New Roman" panose="02020603050405020304" pitchFamily="18" charset="0"/>
              </a:rPr>
              <a:t>the </a:t>
            </a:r>
            <a:r>
              <a:rPr lang="en-IN" sz="2400" dirty="0">
                <a:latin typeface="Times New Roman" panose="02020603050405020304" pitchFamily="18" charset="0"/>
                <a:cs typeface="Times New Roman" panose="02020603050405020304" pitchFamily="18" charset="0"/>
              </a:rPr>
              <a:t>importance of better information as the basis for meeting the efficiency/ equity goal</a:t>
            </a:r>
          </a:p>
          <a:p>
            <a:pPr marL="514350" indent="-514350">
              <a:buFont typeface="+mj-lt"/>
              <a:buAutoNum type="arabicPeriod"/>
            </a:pPr>
            <a:r>
              <a:rPr lang="en-IN" sz="2400" dirty="0">
                <a:latin typeface="Times New Roman" panose="02020603050405020304" pitchFamily="18" charset="0"/>
                <a:cs typeface="Times New Roman" panose="02020603050405020304" pitchFamily="18" charset="0"/>
              </a:rPr>
              <a:t>To map the work of men and women in the community and highlight the kea </a:t>
            </a:r>
            <a:r>
              <a:rPr lang="en-IN" sz="2400" dirty="0" smtClean="0">
                <a:latin typeface="Times New Roman" panose="02020603050405020304" pitchFamily="18" charset="0"/>
                <a:cs typeface="Times New Roman" panose="02020603050405020304" pitchFamily="18" charset="0"/>
              </a:rPr>
              <a:t>differences  </a:t>
            </a:r>
            <a:endParaRPr lang="en-IN" sz="2400" dirty="0">
              <a:latin typeface="Times New Roman" panose="02020603050405020304" pitchFamily="18" charset="0"/>
              <a:cs typeface="Times New Roman" panose="02020603050405020304" pitchFamily="18" charset="0"/>
            </a:endParaRPr>
          </a:p>
          <a:p>
            <a:pPr algn="just">
              <a:lnSpc>
                <a:spcPct val="150000"/>
              </a:lnSpc>
            </a:pPr>
            <a:endParaRPr lang="da-DK" sz="2400" b="1"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C683E943-E043-4F34-A873-C49605992E2B}" type="slidenum">
              <a:rPr lang="en-US" smtClean="0"/>
              <a:pPr/>
              <a:t>15</a:t>
            </a:fld>
            <a:endParaRPr lang="en-US"/>
          </a:p>
        </p:txBody>
      </p:sp>
    </p:spTree>
    <p:extLst>
      <p:ext uri="{BB962C8B-B14F-4D97-AF65-F5344CB8AC3E}">
        <p14:creationId xmlns:p14="http://schemas.microsoft.com/office/powerpoint/2010/main" val="1014885433"/>
      </p:ext>
    </p:extLst>
  </p:cSld>
  <p:clrMapOvr>
    <a:masterClrMapping/>
  </p:clrMapOvr>
  <p:transition spd="slow">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pic>
        <p:nvPicPr>
          <p:cNvPr id="5" name="Picture 3" descr="figure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589912"/>
            <a:ext cx="9731541" cy="7311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2160290"/>
      </p:ext>
    </p:extLst>
  </p:cSld>
  <p:clrMapOvr>
    <a:masterClrMapping/>
  </p:clrMapOvr>
  <p:transition spd="slow">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Users\SUJALA-III\Desktop\images.png"/>
          <p:cNvPicPr>
            <a:picLocks noChangeAspect="1" noChangeArrowheads="1"/>
          </p:cNvPicPr>
          <p:nvPr/>
        </p:nvPicPr>
        <p:blipFill>
          <a:blip r:embed="rId3" cstate="print"/>
          <a:srcRect/>
          <a:stretch>
            <a:fillRect/>
          </a:stretch>
        </p:blipFill>
        <p:spPr bwMode="auto">
          <a:xfrm>
            <a:off x="0" y="0"/>
            <a:ext cx="9155784" cy="6858000"/>
          </a:xfrm>
          <a:prstGeom prst="rect">
            <a:avLst/>
          </a:prstGeom>
          <a:noFill/>
        </p:spPr>
      </p:pic>
      <p:sp>
        <p:nvSpPr>
          <p:cNvPr id="66" name="Slide Number Placeholder 3"/>
          <p:cNvSpPr>
            <a:spLocks noGrp="1"/>
          </p:cNvSpPr>
          <p:nvPr>
            <p:ph type="sldNum" sz="quarter" idx="12"/>
          </p:nvPr>
        </p:nvSpPr>
        <p:spPr/>
        <p:txBody>
          <a:bodyPr/>
          <a:lstStyle/>
          <a:p>
            <a:pPr>
              <a:defRPr/>
            </a:pPr>
            <a:fld id="{1E09CD63-B7F7-459E-9AE4-1239E919E91D}" type="slidenum">
              <a:rPr lang="en-US"/>
              <a:pPr>
                <a:defRPr/>
              </a:pPr>
              <a:t>17</a:t>
            </a:fld>
            <a:endParaRPr lang="en-US"/>
          </a:p>
        </p:txBody>
      </p:sp>
      <p:grpSp>
        <p:nvGrpSpPr>
          <p:cNvPr id="45059" name="Group 124"/>
          <p:cNvGrpSpPr>
            <a:grpSpLocks/>
          </p:cNvGrpSpPr>
          <p:nvPr/>
        </p:nvGrpSpPr>
        <p:grpSpPr bwMode="auto">
          <a:xfrm>
            <a:off x="838200" y="1219200"/>
            <a:ext cx="7772400" cy="5029200"/>
            <a:chOff x="-3" y="448"/>
            <a:chExt cx="3806" cy="4871"/>
          </a:xfrm>
        </p:grpSpPr>
        <p:grpSp>
          <p:nvGrpSpPr>
            <p:cNvPr id="45062" name="Group 122"/>
            <p:cNvGrpSpPr>
              <a:grpSpLocks/>
            </p:cNvGrpSpPr>
            <p:nvPr/>
          </p:nvGrpSpPr>
          <p:grpSpPr bwMode="auto">
            <a:xfrm>
              <a:off x="0" y="451"/>
              <a:ext cx="3800" cy="4865"/>
              <a:chOff x="0" y="451"/>
              <a:chExt cx="3800" cy="4865"/>
            </a:xfrm>
          </p:grpSpPr>
          <p:grpSp>
            <p:nvGrpSpPr>
              <p:cNvPr id="45064" name="Group 85"/>
              <p:cNvGrpSpPr>
                <a:grpSpLocks/>
              </p:cNvGrpSpPr>
              <p:nvPr/>
            </p:nvGrpSpPr>
            <p:grpSpPr bwMode="auto">
              <a:xfrm>
                <a:off x="0" y="451"/>
                <a:ext cx="1262" cy="403"/>
                <a:chOff x="0" y="451"/>
                <a:chExt cx="1262" cy="403"/>
              </a:xfrm>
            </p:grpSpPr>
            <p:sp>
              <p:nvSpPr>
                <p:cNvPr id="45119" name="Rectangle 65"/>
                <p:cNvSpPr>
                  <a:spLocks noChangeArrowheads="1"/>
                </p:cNvSpPr>
                <p:nvPr/>
              </p:nvSpPr>
              <p:spPr bwMode="auto">
                <a:xfrm>
                  <a:off x="43" y="451"/>
                  <a:ext cx="117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1400">
                      <a:latin typeface="Tahoma" panose="020B0604030504040204" pitchFamily="34" charset="0"/>
                      <a:cs typeface="Times New Roman" panose="02020603050405020304" pitchFamily="18" charset="0"/>
                    </a:rPr>
                    <a:t> </a:t>
                  </a:r>
                </a:p>
                <a:p>
                  <a:endParaRPr lang="en-US" sz="1400">
                    <a:latin typeface="Tahoma" panose="020B0604030504040204" pitchFamily="34" charset="0"/>
                  </a:endParaRPr>
                </a:p>
              </p:txBody>
            </p:sp>
            <p:sp>
              <p:nvSpPr>
                <p:cNvPr id="45120" name="Rectangle 84"/>
                <p:cNvSpPr>
                  <a:spLocks noChangeArrowheads="1"/>
                </p:cNvSpPr>
                <p:nvPr/>
              </p:nvSpPr>
              <p:spPr bwMode="auto">
                <a:xfrm>
                  <a:off x="0" y="451"/>
                  <a:ext cx="126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en-US"/>
                </a:p>
              </p:txBody>
            </p:sp>
          </p:grpSp>
          <p:grpSp>
            <p:nvGrpSpPr>
              <p:cNvPr id="45065" name="Group 87"/>
              <p:cNvGrpSpPr>
                <a:grpSpLocks/>
              </p:cNvGrpSpPr>
              <p:nvPr/>
            </p:nvGrpSpPr>
            <p:grpSpPr bwMode="auto">
              <a:xfrm>
                <a:off x="1262" y="451"/>
                <a:ext cx="1276" cy="403"/>
                <a:chOff x="1262" y="451"/>
                <a:chExt cx="1276" cy="403"/>
              </a:xfrm>
            </p:grpSpPr>
            <p:sp>
              <p:nvSpPr>
                <p:cNvPr id="45117" name="Rectangle 66"/>
                <p:cNvSpPr>
                  <a:spLocks noChangeArrowheads="1"/>
                </p:cNvSpPr>
                <p:nvPr/>
              </p:nvSpPr>
              <p:spPr bwMode="auto">
                <a:xfrm>
                  <a:off x="1305" y="451"/>
                  <a:ext cx="1190"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b="1">
                      <a:solidFill>
                        <a:srgbClr val="990000"/>
                      </a:solidFill>
                      <a:latin typeface="Tahoma" panose="020B0604030504040204" pitchFamily="34" charset="0"/>
                      <a:cs typeface="Times New Roman" panose="02020603050405020304" pitchFamily="18" charset="0"/>
                    </a:rPr>
                    <a:t>Males</a:t>
                  </a:r>
                </a:p>
                <a:p>
                  <a:endParaRPr lang="en-US" b="1">
                    <a:solidFill>
                      <a:srgbClr val="990000"/>
                    </a:solidFill>
                    <a:latin typeface="Tahoma" panose="020B0604030504040204" pitchFamily="34" charset="0"/>
                  </a:endParaRPr>
                </a:p>
              </p:txBody>
            </p:sp>
            <p:sp>
              <p:nvSpPr>
                <p:cNvPr id="45118" name="Rectangle 86"/>
                <p:cNvSpPr>
                  <a:spLocks noChangeArrowheads="1"/>
                </p:cNvSpPr>
                <p:nvPr/>
              </p:nvSpPr>
              <p:spPr bwMode="auto">
                <a:xfrm>
                  <a:off x="1262" y="451"/>
                  <a:ext cx="1276"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en-US"/>
                </a:p>
              </p:txBody>
            </p:sp>
          </p:grpSp>
          <p:grpSp>
            <p:nvGrpSpPr>
              <p:cNvPr id="45066" name="Group 89"/>
              <p:cNvGrpSpPr>
                <a:grpSpLocks/>
              </p:cNvGrpSpPr>
              <p:nvPr/>
            </p:nvGrpSpPr>
            <p:grpSpPr bwMode="auto">
              <a:xfrm>
                <a:off x="2538" y="451"/>
                <a:ext cx="1262" cy="403"/>
                <a:chOff x="2538" y="451"/>
                <a:chExt cx="1262" cy="403"/>
              </a:xfrm>
            </p:grpSpPr>
            <p:sp>
              <p:nvSpPr>
                <p:cNvPr id="45115" name="Rectangle 67"/>
                <p:cNvSpPr>
                  <a:spLocks noChangeArrowheads="1"/>
                </p:cNvSpPr>
                <p:nvPr/>
              </p:nvSpPr>
              <p:spPr bwMode="auto">
                <a:xfrm>
                  <a:off x="2581" y="451"/>
                  <a:ext cx="1176"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b="1">
                      <a:solidFill>
                        <a:srgbClr val="990000"/>
                      </a:solidFill>
                      <a:latin typeface="Tahoma" panose="020B0604030504040204" pitchFamily="34" charset="0"/>
                      <a:cs typeface="Times New Roman" panose="02020603050405020304" pitchFamily="18" charset="0"/>
                    </a:rPr>
                    <a:t>Females</a:t>
                  </a:r>
                </a:p>
                <a:p>
                  <a:endParaRPr lang="en-US" b="1">
                    <a:solidFill>
                      <a:srgbClr val="990000"/>
                    </a:solidFill>
                    <a:latin typeface="Tahoma" panose="020B0604030504040204" pitchFamily="34" charset="0"/>
                  </a:endParaRPr>
                </a:p>
              </p:txBody>
            </p:sp>
            <p:sp>
              <p:nvSpPr>
                <p:cNvPr id="45116" name="Rectangle 88"/>
                <p:cNvSpPr>
                  <a:spLocks noChangeArrowheads="1"/>
                </p:cNvSpPr>
                <p:nvPr/>
              </p:nvSpPr>
              <p:spPr bwMode="auto">
                <a:xfrm>
                  <a:off x="2538" y="451"/>
                  <a:ext cx="1262" cy="403"/>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en-US"/>
                </a:p>
              </p:txBody>
            </p:sp>
          </p:grpSp>
          <p:grpSp>
            <p:nvGrpSpPr>
              <p:cNvPr id="45067" name="Group 91"/>
              <p:cNvGrpSpPr>
                <a:grpSpLocks/>
              </p:cNvGrpSpPr>
              <p:nvPr/>
            </p:nvGrpSpPr>
            <p:grpSpPr bwMode="auto">
              <a:xfrm>
                <a:off x="0" y="854"/>
                <a:ext cx="3800" cy="394"/>
                <a:chOff x="0" y="854"/>
                <a:chExt cx="3800" cy="394"/>
              </a:xfrm>
            </p:grpSpPr>
            <p:sp>
              <p:nvSpPr>
                <p:cNvPr id="45113" name="Rectangle 68"/>
                <p:cNvSpPr>
                  <a:spLocks noChangeArrowheads="1"/>
                </p:cNvSpPr>
                <p:nvPr/>
              </p:nvSpPr>
              <p:spPr bwMode="auto">
                <a:xfrm>
                  <a:off x="43" y="854"/>
                  <a:ext cx="3714" cy="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b="1">
                      <a:solidFill>
                        <a:srgbClr val="008000"/>
                      </a:solidFill>
                      <a:latin typeface="Tahoma" panose="020B0604030504040204" pitchFamily="34" charset="0"/>
                      <a:cs typeface="Times New Roman" panose="02020603050405020304" pitchFamily="18" charset="0"/>
                    </a:rPr>
                    <a:t>Crop Production</a:t>
                  </a:r>
                </a:p>
                <a:p>
                  <a:endParaRPr lang="en-US" sz="2000">
                    <a:latin typeface="Tahoma" panose="020B0604030504040204" pitchFamily="34" charset="0"/>
                  </a:endParaRPr>
                </a:p>
              </p:txBody>
            </p:sp>
            <p:sp>
              <p:nvSpPr>
                <p:cNvPr id="45114" name="Rectangle 90"/>
                <p:cNvSpPr>
                  <a:spLocks noChangeArrowheads="1"/>
                </p:cNvSpPr>
                <p:nvPr/>
              </p:nvSpPr>
              <p:spPr bwMode="auto">
                <a:xfrm>
                  <a:off x="0" y="854"/>
                  <a:ext cx="3800" cy="394"/>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en-US"/>
                </a:p>
              </p:txBody>
            </p:sp>
          </p:grpSp>
          <p:grpSp>
            <p:nvGrpSpPr>
              <p:cNvPr id="45068" name="Group 93"/>
              <p:cNvGrpSpPr>
                <a:grpSpLocks/>
              </p:cNvGrpSpPr>
              <p:nvPr/>
            </p:nvGrpSpPr>
            <p:grpSpPr bwMode="auto">
              <a:xfrm>
                <a:off x="0" y="1248"/>
                <a:ext cx="1262" cy="818"/>
                <a:chOff x="0" y="1248"/>
                <a:chExt cx="1262" cy="818"/>
              </a:xfrm>
            </p:grpSpPr>
            <p:sp>
              <p:nvSpPr>
                <p:cNvPr id="45111" name="Rectangle 69"/>
                <p:cNvSpPr>
                  <a:spLocks noChangeArrowheads="1"/>
                </p:cNvSpPr>
                <p:nvPr/>
              </p:nvSpPr>
              <p:spPr bwMode="auto">
                <a:xfrm>
                  <a:off x="43" y="1248"/>
                  <a:ext cx="1176" cy="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1400" b="1" dirty="0">
                      <a:solidFill>
                        <a:srgbClr val="990000"/>
                      </a:solidFill>
                      <a:latin typeface="Tahoma" panose="020B0604030504040204" pitchFamily="34" charset="0"/>
                      <a:cs typeface="Times New Roman" panose="02020603050405020304" pitchFamily="18" charset="0"/>
                    </a:rPr>
                    <a:t>Crop ………….. or Field 1</a:t>
                  </a:r>
                </a:p>
                <a:p>
                  <a:r>
                    <a:rPr lang="en-US" sz="1400" b="1" dirty="0">
                      <a:solidFill>
                        <a:srgbClr val="990000"/>
                      </a:solidFill>
                      <a:latin typeface="Tahoma" panose="020B0604030504040204" pitchFamily="34" charset="0"/>
                      <a:cs typeface="Times New Roman" panose="02020603050405020304" pitchFamily="18" charset="0"/>
                    </a:rPr>
                    <a:t>   Task-1 …………………..</a:t>
                  </a:r>
                </a:p>
                <a:p>
                  <a:r>
                    <a:rPr lang="en-US" sz="1400" b="1" dirty="0">
                      <a:solidFill>
                        <a:srgbClr val="990000"/>
                      </a:solidFill>
                      <a:latin typeface="Tahoma" panose="020B0604030504040204" pitchFamily="34" charset="0"/>
                      <a:cs typeface="Times New Roman" panose="02020603050405020304" pitchFamily="18" charset="0"/>
                    </a:rPr>
                    <a:t>   Task-2…………………...</a:t>
                  </a:r>
                </a:p>
                <a:p>
                  <a:r>
                    <a:rPr lang="en-US" sz="1400" b="1" dirty="0">
                      <a:solidFill>
                        <a:srgbClr val="990000"/>
                      </a:solidFill>
                      <a:latin typeface="Tahoma" panose="020B0604030504040204" pitchFamily="34" charset="0"/>
                      <a:cs typeface="Times New Roman" panose="02020603050405020304" pitchFamily="18" charset="0"/>
                    </a:rPr>
                    <a:t>   Task-3…………………..</a:t>
                  </a:r>
                </a:p>
                <a:p>
                  <a:r>
                    <a:rPr lang="en-US" sz="1400" b="1" dirty="0">
                      <a:solidFill>
                        <a:srgbClr val="990000"/>
                      </a:solidFill>
                      <a:latin typeface="Tahoma" panose="020B0604030504040204" pitchFamily="34" charset="0"/>
                      <a:cs typeface="Times New Roman" panose="02020603050405020304" pitchFamily="18" charset="0"/>
                    </a:rPr>
                    <a:t>…………………………….</a:t>
                  </a:r>
                </a:p>
                <a:p>
                  <a:endParaRPr lang="en-US" sz="1400" b="1" dirty="0">
                    <a:solidFill>
                      <a:srgbClr val="990000"/>
                    </a:solidFill>
                    <a:latin typeface="Tahoma" panose="020B0604030504040204" pitchFamily="34" charset="0"/>
                  </a:endParaRPr>
                </a:p>
              </p:txBody>
            </p:sp>
            <p:sp>
              <p:nvSpPr>
                <p:cNvPr id="45112" name="Rectangle 92"/>
                <p:cNvSpPr>
                  <a:spLocks noChangeArrowheads="1"/>
                </p:cNvSpPr>
                <p:nvPr/>
              </p:nvSpPr>
              <p:spPr bwMode="auto">
                <a:xfrm>
                  <a:off x="0" y="1248"/>
                  <a:ext cx="1262" cy="818"/>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en-US"/>
                </a:p>
              </p:txBody>
            </p:sp>
          </p:grpSp>
          <p:grpSp>
            <p:nvGrpSpPr>
              <p:cNvPr id="45069" name="Group 95"/>
              <p:cNvGrpSpPr>
                <a:grpSpLocks/>
              </p:cNvGrpSpPr>
              <p:nvPr/>
            </p:nvGrpSpPr>
            <p:grpSpPr bwMode="auto">
              <a:xfrm>
                <a:off x="1262" y="1248"/>
                <a:ext cx="1276" cy="818"/>
                <a:chOff x="1262" y="1248"/>
                <a:chExt cx="1276" cy="818"/>
              </a:xfrm>
            </p:grpSpPr>
            <p:sp>
              <p:nvSpPr>
                <p:cNvPr id="45109" name="Rectangle 70"/>
                <p:cNvSpPr>
                  <a:spLocks noChangeArrowheads="1"/>
                </p:cNvSpPr>
                <p:nvPr/>
              </p:nvSpPr>
              <p:spPr bwMode="auto">
                <a:xfrm>
                  <a:off x="1305" y="1248"/>
                  <a:ext cx="1190" cy="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1400">
                      <a:latin typeface="Tahoma" panose="020B0604030504040204" pitchFamily="34" charset="0"/>
                      <a:cs typeface="Times New Roman" panose="02020603050405020304" pitchFamily="18" charset="0"/>
                    </a:rPr>
                    <a:t> </a:t>
                  </a:r>
                </a:p>
                <a:p>
                  <a:r>
                    <a:rPr lang="en-US" sz="1400">
                      <a:solidFill>
                        <a:srgbClr val="990000"/>
                      </a:solidFill>
                      <a:latin typeface="Tahoma" panose="020B0604030504040204" pitchFamily="34" charset="0"/>
                      <a:cs typeface="Times New Roman" panose="02020603050405020304" pitchFamily="18" charset="0"/>
                    </a:rPr>
                    <a:t>……………………………..</a:t>
                  </a:r>
                </a:p>
                <a:p>
                  <a:r>
                    <a:rPr lang="en-US" sz="1400">
                      <a:solidFill>
                        <a:srgbClr val="990000"/>
                      </a:solidFill>
                      <a:latin typeface="Tahoma" panose="020B0604030504040204" pitchFamily="34" charset="0"/>
                      <a:cs typeface="Times New Roman" panose="02020603050405020304" pitchFamily="18" charset="0"/>
                    </a:rPr>
                    <a:t>…………………………….</a:t>
                  </a:r>
                </a:p>
                <a:p>
                  <a:r>
                    <a:rPr lang="en-US" sz="1400">
                      <a:solidFill>
                        <a:srgbClr val="990000"/>
                      </a:solidFill>
                      <a:latin typeface="Tahoma" panose="020B0604030504040204" pitchFamily="34" charset="0"/>
                      <a:cs typeface="Times New Roman" panose="02020603050405020304" pitchFamily="18" charset="0"/>
                    </a:rPr>
                    <a:t>…………………………….</a:t>
                  </a:r>
                </a:p>
                <a:p>
                  <a:r>
                    <a:rPr lang="en-US" sz="1400">
                      <a:solidFill>
                        <a:srgbClr val="990000"/>
                      </a:solidFill>
                      <a:latin typeface="Tahoma" panose="020B0604030504040204" pitchFamily="34" charset="0"/>
                      <a:cs typeface="Times New Roman" panose="02020603050405020304" pitchFamily="18" charset="0"/>
                    </a:rPr>
                    <a:t>…………………………….</a:t>
                  </a:r>
                </a:p>
                <a:p>
                  <a:endParaRPr lang="en-US" sz="1400">
                    <a:solidFill>
                      <a:srgbClr val="990000"/>
                    </a:solidFill>
                    <a:latin typeface="Tahoma" panose="020B0604030504040204" pitchFamily="34" charset="0"/>
                  </a:endParaRPr>
                </a:p>
              </p:txBody>
            </p:sp>
            <p:sp>
              <p:nvSpPr>
                <p:cNvPr id="45110" name="Rectangle 94"/>
                <p:cNvSpPr>
                  <a:spLocks noChangeArrowheads="1"/>
                </p:cNvSpPr>
                <p:nvPr/>
              </p:nvSpPr>
              <p:spPr bwMode="auto">
                <a:xfrm>
                  <a:off x="1262" y="1248"/>
                  <a:ext cx="1276" cy="818"/>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en-US"/>
                </a:p>
              </p:txBody>
            </p:sp>
          </p:grpSp>
          <p:grpSp>
            <p:nvGrpSpPr>
              <p:cNvPr id="45070" name="Group 97"/>
              <p:cNvGrpSpPr>
                <a:grpSpLocks/>
              </p:cNvGrpSpPr>
              <p:nvPr/>
            </p:nvGrpSpPr>
            <p:grpSpPr bwMode="auto">
              <a:xfrm>
                <a:off x="2538" y="1248"/>
                <a:ext cx="1262" cy="818"/>
                <a:chOff x="2538" y="1248"/>
                <a:chExt cx="1262" cy="818"/>
              </a:xfrm>
            </p:grpSpPr>
            <p:sp>
              <p:nvSpPr>
                <p:cNvPr id="45107" name="Rectangle 71"/>
                <p:cNvSpPr>
                  <a:spLocks noChangeArrowheads="1"/>
                </p:cNvSpPr>
                <p:nvPr/>
              </p:nvSpPr>
              <p:spPr bwMode="auto">
                <a:xfrm>
                  <a:off x="2581" y="1248"/>
                  <a:ext cx="1176" cy="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1400">
                      <a:latin typeface="Tahoma" panose="020B0604030504040204" pitchFamily="34" charset="0"/>
                      <a:cs typeface="Times New Roman" panose="02020603050405020304" pitchFamily="18" charset="0"/>
                    </a:rPr>
                    <a:t> </a:t>
                  </a:r>
                </a:p>
                <a:p>
                  <a:r>
                    <a:rPr lang="en-US" sz="1400">
                      <a:solidFill>
                        <a:srgbClr val="990000"/>
                      </a:solidFill>
                      <a:latin typeface="Tahoma" panose="020B0604030504040204" pitchFamily="34" charset="0"/>
                      <a:cs typeface="Times New Roman" panose="02020603050405020304" pitchFamily="18" charset="0"/>
                    </a:rPr>
                    <a:t>……………………………..</a:t>
                  </a:r>
                </a:p>
                <a:p>
                  <a:r>
                    <a:rPr lang="en-US" sz="1400">
                      <a:solidFill>
                        <a:srgbClr val="990000"/>
                      </a:solidFill>
                      <a:latin typeface="Tahoma" panose="020B0604030504040204" pitchFamily="34" charset="0"/>
                      <a:cs typeface="Times New Roman" panose="02020603050405020304" pitchFamily="18" charset="0"/>
                    </a:rPr>
                    <a:t>…………………………….</a:t>
                  </a:r>
                </a:p>
                <a:p>
                  <a:r>
                    <a:rPr lang="en-US" sz="1400">
                      <a:solidFill>
                        <a:srgbClr val="990000"/>
                      </a:solidFill>
                      <a:latin typeface="Tahoma" panose="020B0604030504040204" pitchFamily="34" charset="0"/>
                      <a:cs typeface="Times New Roman" panose="02020603050405020304" pitchFamily="18" charset="0"/>
                    </a:rPr>
                    <a:t>…………………………….</a:t>
                  </a:r>
                </a:p>
                <a:p>
                  <a:r>
                    <a:rPr lang="en-US" sz="1400">
                      <a:solidFill>
                        <a:srgbClr val="990000"/>
                      </a:solidFill>
                      <a:latin typeface="Tahoma" panose="020B0604030504040204" pitchFamily="34" charset="0"/>
                      <a:cs typeface="Times New Roman" panose="02020603050405020304" pitchFamily="18" charset="0"/>
                    </a:rPr>
                    <a:t>…………………………….</a:t>
                  </a:r>
                </a:p>
                <a:p>
                  <a:endParaRPr lang="en-US" sz="1400">
                    <a:latin typeface="Tahoma" panose="020B0604030504040204" pitchFamily="34" charset="0"/>
                  </a:endParaRPr>
                </a:p>
              </p:txBody>
            </p:sp>
            <p:sp>
              <p:nvSpPr>
                <p:cNvPr id="45108" name="Rectangle 96"/>
                <p:cNvSpPr>
                  <a:spLocks noChangeArrowheads="1"/>
                </p:cNvSpPr>
                <p:nvPr/>
              </p:nvSpPr>
              <p:spPr bwMode="auto">
                <a:xfrm>
                  <a:off x="2538" y="1248"/>
                  <a:ext cx="1262" cy="818"/>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en-US"/>
                </a:p>
              </p:txBody>
            </p:sp>
          </p:grpSp>
          <p:grpSp>
            <p:nvGrpSpPr>
              <p:cNvPr id="45071" name="Group 99"/>
              <p:cNvGrpSpPr>
                <a:grpSpLocks/>
              </p:cNvGrpSpPr>
              <p:nvPr/>
            </p:nvGrpSpPr>
            <p:grpSpPr bwMode="auto">
              <a:xfrm>
                <a:off x="0" y="2066"/>
                <a:ext cx="3800" cy="412"/>
                <a:chOff x="0" y="2066"/>
                <a:chExt cx="3800" cy="412"/>
              </a:xfrm>
            </p:grpSpPr>
            <p:sp>
              <p:nvSpPr>
                <p:cNvPr id="45105" name="Rectangle 72"/>
                <p:cNvSpPr>
                  <a:spLocks noChangeArrowheads="1"/>
                </p:cNvSpPr>
                <p:nvPr/>
              </p:nvSpPr>
              <p:spPr bwMode="auto">
                <a:xfrm>
                  <a:off x="43" y="2142"/>
                  <a:ext cx="3714" cy="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b="1" dirty="0">
                      <a:solidFill>
                        <a:srgbClr val="008000"/>
                      </a:solidFill>
                      <a:latin typeface="Tahoma" panose="020B0604030504040204" pitchFamily="34" charset="0"/>
                      <a:cs typeface="Times New Roman" panose="02020603050405020304" pitchFamily="18" charset="0"/>
                    </a:rPr>
                    <a:t>Livestock Production</a:t>
                  </a:r>
                </a:p>
                <a:p>
                  <a:endParaRPr lang="en-US" sz="2000" dirty="0">
                    <a:solidFill>
                      <a:srgbClr val="008000"/>
                    </a:solidFill>
                    <a:latin typeface="Tahoma" panose="020B0604030504040204" pitchFamily="34" charset="0"/>
                  </a:endParaRPr>
                </a:p>
              </p:txBody>
            </p:sp>
            <p:sp>
              <p:nvSpPr>
                <p:cNvPr id="45106" name="Rectangle 98"/>
                <p:cNvSpPr>
                  <a:spLocks noChangeArrowheads="1"/>
                </p:cNvSpPr>
                <p:nvPr/>
              </p:nvSpPr>
              <p:spPr bwMode="auto">
                <a:xfrm>
                  <a:off x="0" y="2066"/>
                  <a:ext cx="3800" cy="33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en-US"/>
                </a:p>
              </p:txBody>
            </p:sp>
          </p:grpSp>
          <p:grpSp>
            <p:nvGrpSpPr>
              <p:cNvPr id="45072" name="Group 101"/>
              <p:cNvGrpSpPr>
                <a:grpSpLocks/>
              </p:cNvGrpSpPr>
              <p:nvPr/>
            </p:nvGrpSpPr>
            <p:grpSpPr bwMode="auto">
              <a:xfrm>
                <a:off x="0" y="2402"/>
                <a:ext cx="1262" cy="818"/>
                <a:chOff x="0" y="2402"/>
                <a:chExt cx="1262" cy="818"/>
              </a:xfrm>
            </p:grpSpPr>
            <p:sp>
              <p:nvSpPr>
                <p:cNvPr id="45103" name="Rectangle 73"/>
                <p:cNvSpPr>
                  <a:spLocks noChangeArrowheads="1"/>
                </p:cNvSpPr>
                <p:nvPr/>
              </p:nvSpPr>
              <p:spPr bwMode="auto">
                <a:xfrm>
                  <a:off x="43" y="2402"/>
                  <a:ext cx="1176" cy="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1400" b="1">
                      <a:solidFill>
                        <a:srgbClr val="990000"/>
                      </a:solidFill>
                      <a:latin typeface="Tahoma" panose="020B0604030504040204" pitchFamily="34" charset="0"/>
                      <a:cs typeface="Times New Roman" panose="02020603050405020304" pitchFamily="18" charset="0"/>
                    </a:rPr>
                    <a:t>Activity……….………….. Activity……….…………..</a:t>
                  </a:r>
                </a:p>
                <a:p>
                  <a:r>
                    <a:rPr lang="en-US" sz="1400" b="1">
                      <a:solidFill>
                        <a:srgbClr val="990000"/>
                      </a:solidFill>
                      <a:latin typeface="Tahoma" panose="020B0604030504040204" pitchFamily="34" charset="0"/>
                      <a:cs typeface="Times New Roman" panose="02020603050405020304" pitchFamily="18" charset="0"/>
                    </a:rPr>
                    <a:t>Activity……….…………..</a:t>
                  </a:r>
                </a:p>
                <a:p>
                  <a:r>
                    <a:rPr lang="en-US" sz="1400" b="1">
                      <a:solidFill>
                        <a:srgbClr val="990000"/>
                      </a:solidFill>
                      <a:latin typeface="Tahoma" panose="020B0604030504040204" pitchFamily="34" charset="0"/>
                      <a:cs typeface="Times New Roman" panose="02020603050405020304" pitchFamily="18" charset="0"/>
                    </a:rPr>
                    <a:t>Activity……….…………...</a:t>
                  </a:r>
                </a:p>
              </p:txBody>
            </p:sp>
            <p:sp>
              <p:nvSpPr>
                <p:cNvPr id="45104" name="Rectangle 100"/>
                <p:cNvSpPr>
                  <a:spLocks noChangeArrowheads="1"/>
                </p:cNvSpPr>
                <p:nvPr/>
              </p:nvSpPr>
              <p:spPr bwMode="auto">
                <a:xfrm>
                  <a:off x="0" y="2402"/>
                  <a:ext cx="1262" cy="818"/>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en-US"/>
                </a:p>
              </p:txBody>
            </p:sp>
          </p:grpSp>
          <p:grpSp>
            <p:nvGrpSpPr>
              <p:cNvPr id="45073" name="Group 103"/>
              <p:cNvGrpSpPr>
                <a:grpSpLocks/>
              </p:cNvGrpSpPr>
              <p:nvPr/>
            </p:nvGrpSpPr>
            <p:grpSpPr bwMode="auto">
              <a:xfrm>
                <a:off x="1262" y="2402"/>
                <a:ext cx="1276" cy="818"/>
                <a:chOff x="1262" y="2402"/>
                <a:chExt cx="1276" cy="818"/>
              </a:xfrm>
            </p:grpSpPr>
            <p:sp>
              <p:nvSpPr>
                <p:cNvPr id="45101" name="Rectangle 74"/>
                <p:cNvSpPr>
                  <a:spLocks noChangeArrowheads="1"/>
                </p:cNvSpPr>
                <p:nvPr/>
              </p:nvSpPr>
              <p:spPr bwMode="auto">
                <a:xfrm>
                  <a:off x="1305" y="2402"/>
                  <a:ext cx="1190" cy="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1400" dirty="0">
                      <a:latin typeface="Tahoma" panose="020B0604030504040204" pitchFamily="34" charset="0"/>
                      <a:cs typeface="Times New Roman" panose="02020603050405020304" pitchFamily="18" charset="0"/>
                    </a:rPr>
                    <a:t> </a:t>
                  </a:r>
                  <a:r>
                    <a:rPr lang="en-US" sz="1400" dirty="0">
                      <a:solidFill>
                        <a:srgbClr val="990000"/>
                      </a:solidFill>
                      <a:latin typeface="Tahoma" panose="020B0604030504040204" pitchFamily="34" charset="0"/>
                      <a:cs typeface="Times New Roman" panose="02020603050405020304" pitchFamily="18" charset="0"/>
                    </a:rPr>
                    <a:t>……………………………..</a:t>
                  </a:r>
                </a:p>
                <a:p>
                  <a:r>
                    <a:rPr lang="en-US" sz="1400" dirty="0">
                      <a:solidFill>
                        <a:srgbClr val="990000"/>
                      </a:solidFill>
                      <a:latin typeface="Tahoma" panose="020B0604030504040204" pitchFamily="34" charset="0"/>
                      <a:cs typeface="Times New Roman" panose="02020603050405020304" pitchFamily="18" charset="0"/>
                    </a:rPr>
                    <a:t>…………………………….</a:t>
                  </a:r>
                </a:p>
                <a:p>
                  <a:r>
                    <a:rPr lang="en-US" sz="1400" dirty="0">
                      <a:solidFill>
                        <a:srgbClr val="990000"/>
                      </a:solidFill>
                      <a:latin typeface="Tahoma" panose="020B0604030504040204" pitchFamily="34" charset="0"/>
                      <a:cs typeface="Times New Roman" panose="02020603050405020304" pitchFamily="18" charset="0"/>
                    </a:rPr>
                    <a:t>…………………………….</a:t>
                  </a:r>
                </a:p>
                <a:p>
                  <a:r>
                    <a:rPr lang="en-US" sz="1400" dirty="0">
                      <a:solidFill>
                        <a:srgbClr val="990000"/>
                      </a:solidFill>
                      <a:latin typeface="Tahoma" panose="020B0604030504040204" pitchFamily="34" charset="0"/>
                      <a:cs typeface="Times New Roman" panose="02020603050405020304" pitchFamily="18" charset="0"/>
                    </a:rPr>
                    <a:t>…………………………….</a:t>
                  </a:r>
                </a:p>
                <a:p>
                  <a:endParaRPr lang="en-US" sz="1400" dirty="0">
                    <a:latin typeface="Tahoma" panose="020B0604030504040204" pitchFamily="34" charset="0"/>
                    <a:cs typeface="Times New Roman" panose="02020603050405020304" pitchFamily="18" charset="0"/>
                  </a:endParaRPr>
                </a:p>
                <a:p>
                  <a:endParaRPr lang="en-US" sz="1400" dirty="0">
                    <a:latin typeface="Tahoma" panose="020B0604030504040204" pitchFamily="34" charset="0"/>
                  </a:endParaRPr>
                </a:p>
              </p:txBody>
            </p:sp>
            <p:sp>
              <p:nvSpPr>
                <p:cNvPr id="45102" name="Rectangle 102"/>
                <p:cNvSpPr>
                  <a:spLocks noChangeArrowheads="1"/>
                </p:cNvSpPr>
                <p:nvPr/>
              </p:nvSpPr>
              <p:spPr bwMode="auto">
                <a:xfrm>
                  <a:off x="1262" y="2402"/>
                  <a:ext cx="1276" cy="818"/>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en-US"/>
                </a:p>
              </p:txBody>
            </p:sp>
          </p:grpSp>
          <p:grpSp>
            <p:nvGrpSpPr>
              <p:cNvPr id="45074" name="Group 105"/>
              <p:cNvGrpSpPr>
                <a:grpSpLocks/>
              </p:cNvGrpSpPr>
              <p:nvPr/>
            </p:nvGrpSpPr>
            <p:grpSpPr bwMode="auto">
              <a:xfrm>
                <a:off x="2538" y="2402"/>
                <a:ext cx="1262" cy="818"/>
                <a:chOff x="2538" y="2402"/>
                <a:chExt cx="1262" cy="818"/>
              </a:xfrm>
            </p:grpSpPr>
            <p:sp>
              <p:nvSpPr>
                <p:cNvPr id="45099" name="Rectangle 75"/>
                <p:cNvSpPr>
                  <a:spLocks noChangeArrowheads="1"/>
                </p:cNvSpPr>
                <p:nvPr/>
              </p:nvSpPr>
              <p:spPr bwMode="auto">
                <a:xfrm>
                  <a:off x="2581" y="2402"/>
                  <a:ext cx="1176" cy="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1400">
                      <a:latin typeface="Tahoma" panose="020B0604030504040204" pitchFamily="34" charset="0"/>
                      <a:cs typeface="Times New Roman" panose="02020603050405020304" pitchFamily="18" charset="0"/>
                    </a:rPr>
                    <a:t> </a:t>
                  </a:r>
                  <a:r>
                    <a:rPr lang="en-US" sz="1400">
                      <a:solidFill>
                        <a:srgbClr val="990000"/>
                      </a:solidFill>
                      <a:latin typeface="Tahoma" panose="020B0604030504040204" pitchFamily="34" charset="0"/>
                      <a:cs typeface="Times New Roman" panose="02020603050405020304" pitchFamily="18" charset="0"/>
                    </a:rPr>
                    <a:t>……………………………..</a:t>
                  </a:r>
                </a:p>
                <a:p>
                  <a:r>
                    <a:rPr lang="en-US" sz="1400">
                      <a:solidFill>
                        <a:srgbClr val="990000"/>
                      </a:solidFill>
                      <a:latin typeface="Tahoma" panose="020B0604030504040204" pitchFamily="34" charset="0"/>
                      <a:cs typeface="Times New Roman" panose="02020603050405020304" pitchFamily="18" charset="0"/>
                    </a:rPr>
                    <a:t>…………………………….</a:t>
                  </a:r>
                </a:p>
                <a:p>
                  <a:r>
                    <a:rPr lang="en-US" sz="1400">
                      <a:solidFill>
                        <a:srgbClr val="990000"/>
                      </a:solidFill>
                      <a:latin typeface="Tahoma" panose="020B0604030504040204" pitchFamily="34" charset="0"/>
                      <a:cs typeface="Times New Roman" panose="02020603050405020304" pitchFamily="18" charset="0"/>
                    </a:rPr>
                    <a:t>…………………………….</a:t>
                  </a:r>
                </a:p>
                <a:p>
                  <a:r>
                    <a:rPr lang="en-US" sz="1400">
                      <a:solidFill>
                        <a:srgbClr val="990000"/>
                      </a:solidFill>
                      <a:latin typeface="Tahoma" panose="020B0604030504040204" pitchFamily="34" charset="0"/>
                      <a:cs typeface="Times New Roman" panose="02020603050405020304" pitchFamily="18" charset="0"/>
                    </a:rPr>
                    <a:t>…………………………….</a:t>
                  </a:r>
                </a:p>
                <a:p>
                  <a:endParaRPr lang="en-US" sz="1400">
                    <a:latin typeface="Tahoma" panose="020B0604030504040204" pitchFamily="34" charset="0"/>
                  </a:endParaRPr>
                </a:p>
              </p:txBody>
            </p:sp>
            <p:sp>
              <p:nvSpPr>
                <p:cNvPr id="45100" name="Rectangle 104"/>
                <p:cNvSpPr>
                  <a:spLocks noChangeArrowheads="1"/>
                </p:cNvSpPr>
                <p:nvPr/>
              </p:nvSpPr>
              <p:spPr bwMode="auto">
                <a:xfrm>
                  <a:off x="2538" y="2402"/>
                  <a:ext cx="1262" cy="818"/>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en-US"/>
                </a:p>
              </p:txBody>
            </p:sp>
          </p:grpSp>
          <p:grpSp>
            <p:nvGrpSpPr>
              <p:cNvPr id="45075" name="Group 107"/>
              <p:cNvGrpSpPr>
                <a:grpSpLocks/>
              </p:cNvGrpSpPr>
              <p:nvPr/>
            </p:nvGrpSpPr>
            <p:grpSpPr bwMode="auto">
              <a:xfrm>
                <a:off x="0" y="3220"/>
                <a:ext cx="3800" cy="336"/>
                <a:chOff x="0" y="3220"/>
                <a:chExt cx="3800" cy="336"/>
              </a:xfrm>
            </p:grpSpPr>
            <p:sp>
              <p:nvSpPr>
                <p:cNvPr id="45097" name="Rectangle 76"/>
                <p:cNvSpPr>
                  <a:spLocks noChangeArrowheads="1"/>
                </p:cNvSpPr>
                <p:nvPr/>
              </p:nvSpPr>
              <p:spPr bwMode="auto">
                <a:xfrm>
                  <a:off x="43" y="3220"/>
                  <a:ext cx="3714" cy="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b="1">
                      <a:solidFill>
                        <a:srgbClr val="008000"/>
                      </a:solidFill>
                      <a:latin typeface="Tahoma" panose="020B0604030504040204" pitchFamily="34" charset="0"/>
                      <a:cs typeface="Times New Roman" panose="02020603050405020304" pitchFamily="18" charset="0"/>
                    </a:rPr>
                    <a:t>Household Production</a:t>
                  </a:r>
                </a:p>
                <a:p>
                  <a:endParaRPr lang="en-US" sz="2000" b="1">
                    <a:solidFill>
                      <a:srgbClr val="008000"/>
                    </a:solidFill>
                    <a:latin typeface="Tahoma" panose="020B0604030504040204" pitchFamily="34" charset="0"/>
                  </a:endParaRPr>
                </a:p>
              </p:txBody>
            </p:sp>
            <p:sp>
              <p:nvSpPr>
                <p:cNvPr id="45098" name="Rectangle 106"/>
                <p:cNvSpPr>
                  <a:spLocks noChangeArrowheads="1"/>
                </p:cNvSpPr>
                <p:nvPr/>
              </p:nvSpPr>
              <p:spPr bwMode="auto">
                <a:xfrm>
                  <a:off x="0" y="3220"/>
                  <a:ext cx="3800" cy="33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en-US"/>
                </a:p>
              </p:txBody>
            </p:sp>
          </p:grpSp>
          <p:grpSp>
            <p:nvGrpSpPr>
              <p:cNvPr id="45076" name="Group 109"/>
              <p:cNvGrpSpPr>
                <a:grpSpLocks/>
              </p:cNvGrpSpPr>
              <p:nvPr/>
            </p:nvGrpSpPr>
            <p:grpSpPr bwMode="auto">
              <a:xfrm>
                <a:off x="0" y="3556"/>
                <a:ext cx="1262" cy="712"/>
                <a:chOff x="0" y="3556"/>
                <a:chExt cx="1262" cy="712"/>
              </a:xfrm>
            </p:grpSpPr>
            <p:sp>
              <p:nvSpPr>
                <p:cNvPr id="45095" name="Rectangle 77"/>
                <p:cNvSpPr>
                  <a:spLocks noChangeArrowheads="1"/>
                </p:cNvSpPr>
                <p:nvPr/>
              </p:nvSpPr>
              <p:spPr bwMode="auto">
                <a:xfrm>
                  <a:off x="43" y="3556"/>
                  <a:ext cx="1176" cy="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1400" b="1" dirty="0">
                      <a:solidFill>
                        <a:srgbClr val="990000"/>
                      </a:solidFill>
                      <a:latin typeface="Tahoma" panose="020B0604030504040204" pitchFamily="34" charset="0"/>
                      <a:cs typeface="Times New Roman" panose="02020603050405020304" pitchFamily="18" charset="0"/>
                    </a:rPr>
                    <a:t>Activity……….………….. Activity……….…………..</a:t>
                  </a:r>
                </a:p>
                <a:p>
                  <a:r>
                    <a:rPr lang="en-US" sz="1400" b="1" dirty="0">
                      <a:solidFill>
                        <a:srgbClr val="990000"/>
                      </a:solidFill>
                      <a:latin typeface="Tahoma" panose="020B0604030504040204" pitchFamily="34" charset="0"/>
                      <a:cs typeface="Times New Roman" panose="02020603050405020304" pitchFamily="18" charset="0"/>
                    </a:rPr>
                    <a:t>Activity……….…………..</a:t>
                  </a:r>
                </a:p>
                <a:p>
                  <a:r>
                    <a:rPr lang="en-US" sz="1400" b="1" dirty="0">
                      <a:solidFill>
                        <a:srgbClr val="990000"/>
                      </a:solidFill>
                      <a:latin typeface="Tahoma" panose="020B0604030504040204" pitchFamily="34" charset="0"/>
                      <a:cs typeface="Times New Roman" panose="02020603050405020304" pitchFamily="18" charset="0"/>
                    </a:rPr>
                    <a:t>Activity……….…………...</a:t>
                  </a:r>
                  <a:endParaRPr lang="en-US" sz="1400" b="1" dirty="0">
                    <a:latin typeface="Tahoma" panose="020B0604030504040204" pitchFamily="34" charset="0"/>
                    <a:cs typeface="Times New Roman" panose="02020603050405020304" pitchFamily="18" charset="0"/>
                  </a:endParaRPr>
                </a:p>
                <a:p>
                  <a:endParaRPr lang="en-US" sz="1400" dirty="0">
                    <a:latin typeface="Tahoma" panose="020B0604030504040204" pitchFamily="34" charset="0"/>
                  </a:endParaRPr>
                </a:p>
              </p:txBody>
            </p:sp>
            <p:sp>
              <p:nvSpPr>
                <p:cNvPr id="45096" name="Rectangle 108"/>
                <p:cNvSpPr>
                  <a:spLocks noChangeArrowheads="1"/>
                </p:cNvSpPr>
                <p:nvPr/>
              </p:nvSpPr>
              <p:spPr bwMode="auto">
                <a:xfrm>
                  <a:off x="0" y="3556"/>
                  <a:ext cx="1262" cy="712"/>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en-US"/>
                </a:p>
              </p:txBody>
            </p:sp>
          </p:grpSp>
          <p:grpSp>
            <p:nvGrpSpPr>
              <p:cNvPr id="45077" name="Group 111"/>
              <p:cNvGrpSpPr>
                <a:grpSpLocks/>
              </p:cNvGrpSpPr>
              <p:nvPr/>
            </p:nvGrpSpPr>
            <p:grpSpPr bwMode="auto">
              <a:xfrm>
                <a:off x="1262" y="3556"/>
                <a:ext cx="1276" cy="712"/>
                <a:chOff x="1262" y="3556"/>
                <a:chExt cx="1276" cy="712"/>
              </a:xfrm>
            </p:grpSpPr>
            <p:sp>
              <p:nvSpPr>
                <p:cNvPr id="45093" name="Rectangle 78"/>
                <p:cNvSpPr>
                  <a:spLocks noChangeArrowheads="1"/>
                </p:cNvSpPr>
                <p:nvPr/>
              </p:nvSpPr>
              <p:spPr bwMode="auto">
                <a:xfrm>
                  <a:off x="1305" y="3556"/>
                  <a:ext cx="1190" cy="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1400">
                      <a:solidFill>
                        <a:srgbClr val="990000"/>
                      </a:solidFill>
                      <a:latin typeface="Tahoma" panose="020B0604030504040204" pitchFamily="34" charset="0"/>
                      <a:cs typeface="Times New Roman" panose="02020603050405020304" pitchFamily="18" charset="0"/>
                    </a:rPr>
                    <a:t>……………………………..</a:t>
                  </a:r>
                </a:p>
                <a:p>
                  <a:r>
                    <a:rPr lang="en-US" sz="1400">
                      <a:solidFill>
                        <a:srgbClr val="990000"/>
                      </a:solidFill>
                      <a:latin typeface="Tahoma" panose="020B0604030504040204" pitchFamily="34" charset="0"/>
                      <a:cs typeface="Times New Roman" panose="02020603050405020304" pitchFamily="18" charset="0"/>
                    </a:rPr>
                    <a:t>…………………………….</a:t>
                  </a:r>
                </a:p>
                <a:p>
                  <a:r>
                    <a:rPr lang="en-US" sz="1400">
                      <a:solidFill>
                        <a:srgbClr val="990000"/>
                      </a:solidFill>
                      <a:latin typeface="Tahoma" panose="020B0604030504040204" pitchFamily="34" charset="0"/>
                      <a:cs typeface="Times New Roman" panose="02020603050405020304" pitchFamily="18" charset="0"/>
                    </a:rPr>
                    <a:t>…………………………….</a:t>
                  </a:r>
                </a:p>
                <a:p>
                  <a:r>
                    <a:rPr lang="en-US" sz="1400">
                      <a:solidFill>
                        <a:srgbClr val="990000"/>
                      </a:solidFill>
                      <a:latin typeface="Tahoma" panose="020B0604030504040204" pitchFamily="34" charset="0"/>
                      <a:cs typeface="Times New Roman" panose="02020603050405020304" pitchFamily="18" charset="0"/>
                    </a:rPr>
                    <a:t>…………………………….</a:t>
                  </a:r>
                </a:p>
              </p:txBody>
            </p:sp>
            <p:sp>
              <p:nvSpPr>
                <p:cNvPr id="45094" name="Rectangle 110"/>
                <p:cNvSpPr>
                  <a:spLocks noChangeArrowheads="1"/>
                </p:cNvSpPr>
                <p:nvPr/>
              </p:nvSpPr>
              <p:spPr bwMode="auto">
                <a:xfrm>
                  <a:off x="1262" y="3556"/>
                  <a:ext cx="1276" cy="712"/>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en-US"/>
                </a:p>
              </p:txBody>
            </p:sp>
          </p:grpSp>
          <p:grpSp>
            <p:nvGrpSpPr>
              <p:cNvPr id="45078" name="Group 113"/>
              <p:cNvGrpSpPr>
                <a:grpSpLocks/>
              </p:cNvGrpSpPr>
              <p:nvPr/>
            </p:nvGrpSpPr>
            <p:grpSpPr bwMode="auto">
              <a:xfrm>
                <a:off x="2538" y="3556"/>
                <a:ext cx="1262" cy="712"/>
                <a:chOff x="2538" y="3556"/>
                <a:chExt cx="1262" cy="712"/>
              </a:xfrm>
            </p:grpSpPr>
            <p:sp>
              <p:nvSpPr>
                <p:cNvPr id="45091" name="Rectangle 79"/>
                <p:cNvSpPr>
                  <a:spLocks noChangeArrowheads="1"/>
                </p:cNvSpPr>
                <p:nvPr/>
              </p:nvSpPr>
              <p:spPr bwMode="auto">
                <a:xfrm>
                  <a:off x="2581" y="3556"/>
                  <a:ext cx="1176" cy="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1400">
                      <a:solidFill>
                        <a:srgbClr val="990000"/>
                      </a:solidFill>
                      <a:latin typeface="Tahoma" panose="020B0604030504040204" pitchFamily="34" charset="0"/>
                      <a:cs typeface="Times New Roman" panose="02020603050405020304" pitchFamily="18" charset="0"/>
                    </a:rPr>
                    <a:t>……………………………..</a:t>
                  </a:r>
                </a:p>
                <a:p>
                  <a:r>
                    <a:rPr lang="en-US" sz="1400">
                      <a:solidFill>
                        <a:srgbClr val="990000"/>
                      </a:solidFill>
                      <a:latin typeface="Tahoma" panose="020B0604030504040204" pitchFamily="34" charset="0"/>
                      <a:cs typeface="Times New Roman" panose="02020603050405020304" pitchFamily="18" charset="0"/>
                    </a:rPr>
                    <a:t>…………………………….</a:t>
                  </a:r>
                </a:p>
                <a:p>
                  <a:r>
                    <a:rPr lang="en-US" sz="1400">
                      <a:solidFill>
                        <a:srgbClr val="990000"/>
                      </a:solidFill>
                      <a:latin typeface="Tahoma" panose="020B0604030504040204" pitchFamily="34" charset="0"/>
                      <a:cs typeface="Times New Roman" panose="02020603050405020304" pitchFamily="18" charset="0"/>
                    </a:rPr>
                    <a:t>…………………………….</a:t>
                  </a:r>
                </a:p>
                <a:p>
                  <a:r>
                    <a:rPr lang="en-US" sz="1400">
                      <a:solidFill>
                        <a:srgbClr val="990000"/>
                      </a:solidFill>
                      <a:latin typeface="Tahoma" panose="020B0604030504040204" pitchFamily="34" charset="0"/>
                      <a:cs typeface="Times New Roman" panose="02020603050405020304" pitchFamily="18" charset="0"/>
                    </a:rPr>
                    <a:t>…………………………….</a:t>
                  </a:r>
                </a:p>
                <a:p>
                  <a:endParaRPr lang="en-US" sz="1400">
                    <a:latin typeface="Tahoma" panose="020B0604030504040204" pitchFamily="34" charset="0"/>
                  </a:endParaRPr>
                </a:p>
              </p:txBody>
            </p:sp>
            <p:sp>
              <p:nvSpPr>
                <p:cNvPr id="45092" name="Rectangle 112"/>
                <p:cNvSpPr>
                  <a:spLocks noChangeArrowheads="1"/>
                </p:cNvSpPr>
                <p:nvPr/>
              </p:nvSpPr>
              <p:spPr bwMode="auto">
                <a:xfrm>
                  <a:off x="2538" y="3556"/>
                  <a:ext cx="1262" cy="712"/>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en-US"/>
                </a:p>
              </p:txBody>
            </p:sp>
          </p:grpSp>
          <p:grpSp>
            <p:nvGrpSpPr>
              <p:cNvPr id="45079" name="Group 115"/>
              <p:cNvGrpSpPr>
                <a:grpSpLocks/>
              </p:cNvGrpSpPr>
              <p:nvPr/>
            </p:nvGrpSpPr>
            <p:grpSpPr bwMode="auto">
              <a:xfrm>
                <a:off x="0" y="4268"/>
                <a:ext cx="3800" cy="442"/>
                <a:chOff x="0" y="4268"/>
                <a:chExt cx="3800" cy="442"/>
              </a:xfrm>
            </p:grpSpPr>
            <p:sp>
              <p:nvSpPr>
                <p:cNvPr id="45089" name="Rectangle 80"/>
                <p:cNvSpPr>
                  <a:spLocks noChangeArrowheads="1"/>
                </p:cNvSpPr>
                <p:nvPr/>
              </p:nvSpPr>
              <p:spPr bwMode="auto">
                <a:xfrm>
                  <a:off x="43" y="4374"/>
                  <a:ext cx="3714" cy="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b="1" dirty="0">
                      <a:solidFill>
                        <a:srgbClr val="008000"/>
                      </a:solidFill>
                      <a:latin typeface="Tahoma" panose="020B0604030504040204" pitchFamily="34" charset="0"/>
                      <a:cs typeface="Times New Roman" panose="02020603050405020304" pitchFamily="18" charset="0"/>
                    </a:rPr>
                    <a:t>Off-farm Production</a:t>
                  </a:r>
                </a:p>
                <a:p>
                  <a:endParaRPr lang="en-US" sz="2000" b="1" dirty="0">
                    <a:latin typeface="Tahoma" panose="020B0604030504040204" pitchFamily="34" charset="0"/>
                  </a:endParaRPr>
                </a:p>
              </p:txBody>
            </p:sp>
            <p:sp>
              <p:nvSpPr>
                <p:cNvPr id="45090" name="Rectangle 114"/>
                <p:cNvSpPr>
                  <a:spLocks noChangeArrowheads="1"/>
                </p:cNvSpPr>
                <p:nvPr/>
              </p:nvSpPr>
              <p:spPr bwMode="auto">
                <a:xfrm>
                  <a:off x="0" y="4268"/>
                  <a:ext cx="3800" cy="33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en-US"/>
                </a:p>
              </p:txBody>
            </p:sp>
          </p:grpSp>
          <p:grpSp>
            <p:nvGrpSpPr>
              <p:cNvPr id="45080" name="Group 117"/>
              <p:cNvGrpSpPr>
                <a:grpSpLocks/>
              </p:cNvGrpSpPr>
              <p:nvPr/>
            </p:nvGrpSpPr>
            <p:grpSpPr bwMode="auto">
              <a:xfrm>
                <a:off x="0" y="4604"/>
                <a:ext cx="1262" cy="712"/>
                <a:chOff x="0" y="4604"/>
                <a:chExt cx="1262" cy="712"/>
              </a:xfrm>
            </p:grpSpPr>
            <p:sp>
              <p:nvSpPr>
                <p:cNvPr id="45087" name="Rectangle 81"/>
                <p:cNvSpPr>
                  <a:spLocks noChangeArrowheads="1"/>
                </p:cNvSpPr>
                <p:nvPr/>
              </p:nvSpPr>
              <p:spPr bwMode="auto">
                <a:xfrm>
                  <a:off x="43" y="4604"/>
                  <a:ext cx="1176" cy="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1400" b="1">
                      <a:solidFill>
                        <a:srgbClr val="990000"/>
                      </a:solidFill>
                      <a:latin typeface="Tahoma" panose="020B0604030504040204" pitchFamily="34" charset="0"/>
                      <a:cs typeface="Times New Roman" panose="02020603050405020304" pitchFamily="18" charset="0"/>
                    </a:rPr>
                    <a:t>Activity……….………….. Activity……….…………..</a:t>
                  </a:r>
                </a:p>
                <a:p>
                  <a:r>
                    <a:rPr lang="en-US" sz="1400" b="1">
                      <a:solidFill>
                        <a:srgbClr val="990000"/>
                      </a:solidFill>
                      <a:latin typeface="Tahoma" panose="020B0604030504040204" pitchFamily="34" charset="0"/>
                      <a:cs typeface="Times New Roman" panose="02020603050405020304" pitchFamily="18" charset="0"/>
                    </a:rPr>
                    <a:t>Activity……….…………..</a:t>
                  </a:r>
                </a:p>
                <a:p>
                  <a:r>
                    <a:rPr lang="en-US" sz="1400" b="1">
                      <a:solidFill>
                        <a:srgbClr val="990000"/>
                      </a:solidFill>
                      <a:latin typeface="Tahoma" panose="020B0604030504040204" pitchFamily="34" charset="0"/>
                      <a:cs typeface="Times New Roman" panose="02020603050405020304" pitchFamily="18" charset="0"/>
                    </a:rPr>
                    <a:t>Activity……….…………...</a:t>
                  </a:r>
                </a:p>
                <a:p>
                  <a:endParaRPr lang="en-US" sz="1400">
                    <a:latin typeface="Tahoma" panose="020B0604030504040204" pitchFamily="34" charset="0"/>
                  </a:endParaRPr>
                </a:p>
              </p:txBody>
            </p:sp>
            <p:sp>
              <p:nvSpPr>
                <p:cNvPr id="45088" name="Rectangle 116"/>
                <p:cNvSpPr>
                  <a:spLocks noChangeArrowheads="1"/>
                </p:cNvSpPr>
                <p:nvPr/>
              </p:nvSpPr>
              <p:spPr bwMode="auto">
                <a:xfrm>
                  <a:off x="0" y="4604"/>
                  <a:ext cx="1262" cy="712"/>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en-US"/>
                </a:p>
              </p:txBody>
            </p:sp>
          </p:grpSp>
          <p:grpSp>
            <p:nvGrpSpPr>
              <p:cNvPr id="45081" name="Group 119"/>
              <p:cNvGrpSpPr>
                <a:grpSpLocks/>
              </p:cNvGrpSpPr>
              <p:nvPr/>
            </p:nvGrpSpPr>
            <p:grpSpPr bwMode="auto">
              <a:xfrm>
                <a:off x="1262" y="4604"/>
                <a:ext cx="1276" cy="712"/>
                <a:chOff x="1262" y="4604"/>
                <a:chExt cx="1276" cy="712"/>
              </a:xfrm>
            </p:grpSpPr>
            <p:sp>
              <p:nvSpPr>
                <p:cNvPr id="45085" name="Rectangle 82"/>
                <p:cNvSpPr>
                  <a:spLocks noChangeArrowheads="1"/>
                </p:cNvSpPr>
                <p:nvPr/>
              </p:nvSpPr>
              <p:spPr bwMode="auto">
                <a:xfrm>
                  <a:off x="1305" y="4604"/>
                  <a:ext cx="1190" cy="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1400">
                      <a:solidFill>
                        <a:srgbClr val="990000"/>
                      </a:solidFill>
                      <a:latin typeface="Tahoma" panose="020B0604030504040204" pitchFamily="34" charset="0"/>
                      <a:cs typeface="Times New Roman" panose="02020603050405020304" pitchFamily="18" charset="0"/>
                    </a:rPr>
                    <a:t>……………………………..</a:t>
                  </a:r>
                </a:p>
                <a:p>
                  <a:r>
                    <a:rPr lang="en-US" sz="1400">
                      <a:solidFill>
                        <a:srgbClr val="990000"/>
                      </a:solidFill>
                      <a:latin typeface="Tahoma" panose="020B0604030504040204" pitchFamily="34" charset="0"/>
                      <a:cs typeface="Times New Roman" panose="02020603050405020304" pitchFamily="18" charset="0"/>
                    </a:rPr>
                    <a:t>…………………………….</a:t>
                  </a:r>
                </a:p>
                <a:p>
                  <a:r>
                    <a:rPr lang="en-US" sz="1400">
                      <a:solidFill>
                        <a:srgbClr val="990000"/>
                      </a:solidFill>
                      <a:latin typeface="Tahoma" panose="020B0604030504040204" pitchFamily="34" charset="0"/>
                      <a:cs typeface="Times New Roman" panose="02020603050405020304" pitchFamily="18" charset="0"/>
                    </a:rPr>
                    <a:t>…………………………….</a:t>
                  </a:r>
                </a:p>
                <a:p>
                  <a:r>
                    <a:rPr lang="en-US" sz="1400">
                      <a:solidFill>
                        <a:srgbClr val="990000"/>
                      </a:solidFill>
                      <a:latin typeface="Tahoma" panose="020B0604030504040204" pitchFamily="34" charset="0"/>
                      <a:cs typeface="Times New Roman" panose="02020603050405020304" pitchFamily="18" charset="0"/>
                    </a:rPr>
                    <a:t>…………………………….</a:t>
                  </a:r>
                </a:p>
                <a:p>
                  <a:endParaRPr lang="en-US" sz="1400">
                    <a:latin typeface="Tahoma" panose="020B0604030504040204" pitchFamily="34" charset="0"/>
                  </a:endParaRPr>
                </a:p>
              </p:txBody>
            </p:sp>
            <p:sp>
              <p:nvSpPr>
                <p:cNvPr id="45086" name="Rectangle 118"/>
                <p:cNvSpPr>
                  <a:spLocks noChangeArrowheads="1"/>
                </p:cNvSpPr>
                <p:nvPr/>
              </p:nvSpPr>
              <p:spPr bwMode="auto">
                <a:xfrm>
                  <a:off x="1262" y="4604"/>
                  <a:ext cx="1276" cy="712"/>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en-US"/>
                </a:p>
              </p:txBody>
            </p:sp>
          </p:grpSp>
          <p:grpSp>
            <p:nvGrpSpPr>
              <p:cNvPr id="45082" name="Group 121"/>
              <p:cNvGrpSpPr>
                <a:grpSpLocks/>
              </p:cNvGrpSpPr>
              <p:nvPr/>
            </p:nvGrpSpPr>
            <p:grpSpPr bwMode="auto">
              <a:xfrm>
                <a:off x="2538" y="4604"/>
                <a:ext cx="1262" cy="712"/>
                <a:chOff x="2538" y="4604"/>
                <a:chExt cx="1262" cy="712"/>
              </a:xfrm>
            </p:grpSpPr>
            <p:sp>
              <p:nvSpPr>
                <p:cNvPr id="45083" name="Rectangle 83"/>
                <p:cNvSpPr>
                  <a:spLocks noChangeArrowheads="1"/>
                </p:cNvSpPr>
                <p:nvPr/>
              </p:nvSpPr>
              <p:spPr bwMode="auto">
                <a:xfrm>
                  <a:off x="2581" y="4604"/>
                  <a:ext cx="1176" cy="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1400">
                      <a:solidFill>
                        <a:srgbClr val="990000"/>
                      </a:solidFill>
                      <a:latin typeface="Tahoma" panose="020B0604030504040204" pitchFamily="34" charset="0"/>
                      <a:cs typeface="Times New Roman" panose="02020603050405020304" pitchFamily="18" charset="0"/>
                    </a:rPr>
                    <a:t>……………………………..</a:t>
                  </a:r>
                </a:p>
                <a:p>
                  <a:r>
                    <a:rPr lang="en-US" sz="1400">
                      <a:solidFill>
                        <a:srgbClr val="990000"/>
                      </a:solidFill>
                      <a:latin typeface="Tahoma" panose="020B0604030504040204" pitchFamily="34" charset="0"/>
                      <a:cs typeface="Times New Roman" panose="02020603050405020304" pitchFamily="18" charset="0"/>
                    </a:rPr>
                    <a:t>…………………………….</a:t>
                  </a:r>
                </a:p>
                <a:p>
                  <a:r>
                    <a:rPr lang="en-US" sz="1400">
                      <a:solidFill>
                        <a:srgbClr val="990000"/>
                      </a:solidFill>
                      <a:latin typeface="Tahoma" panose="020B0604030504040204" pitchFamily="34" charset="0"/>
                      <a:cs typeface="Times New Roman" panose="02020603050405020304" pitchFamily="18" charset="0"/>
                    </a:rPr>
                    <a:t>…………………………….</a:t>
                  </a:r>
                </a:p>
                <a:p>
                  <a:r>
                    <a:rPr lang="en-US" sz="1400">
                      <a:solidFill>
                        <a:srgbClr val="990000"/>
                      </a:solidFill>
                      <a:latin typeface="Tahoma" panose="020B0604030504040204" pitchFamily="34" charset="0"/>
                      <a:cs typeface="Times New Roman" panose="02020603050405020304" pitchFamily="18" charset="0"/>
                    </a:rPr>
                    <a:t>…………………………….</a:t>
                  </a:r>
                </a:p>
                <a:p>
                  <a:endParaRPr lang="en-US" sz="1400">
                    <a:latin typeface="Tahoma" panose="020B0604030504040204" pitchFamily="34" charset="0"/>
                  </a:endParaRPr>
                </a:p>
              </p:txBody>
            </p:sp>
            <p:sp>
              <p:nvSpPr>
                <p:cNvPr id="45084" name="Rectangle 120"/>
                <p:cNvSpPr>
                  <a:spLocks noChangeArrowheads="1"/>
                </p:cNvSpPr>
                <p:nvPr/>
              </p:nvSpPr>
              <p:spPr bwMode="auto">
                <a:xfrm>
                  <a:off x="2538" y="4604"/>
                  <a:ext cx="1262" cy="712"/>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en-US"/>
                </a:p>
              </p:txBody>
            </p:sp>
          </p:grpSp>
        </p:grpSp>
        <p:sp>
          <p:nvSpPr>
            <p:cNvPr id="45063" name="Rectangle 123"/>
            <p:cNvSpPr>
              <a:spLocks noChangeArrowheads="1"/>
            </p:cNvSpPr>
            <p:nvPr/>
          </p:nvSpPr>
          <p:spPr bwMode="auto">
            <a:xfrm>
              <a:off x="-3" y="448"/>
              <a:ext cx="3806" cy="4871"/>
            </a:xfrm>
            <a:prstGeom prst="rect">
              <a:avLst/>
            </a:prstGeom>
            <a:noFill/>
            <a:ln w="11112">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endParaRPr lang="en-US"/>
            </a:p>
          </p:txBody>
        </p:sp>
      </p:grpSp>
      <p:sp>
        <p:nvSpPr>
          <p:cNvPr id="45060" name="Rectangle 125"/>
          <p:cNvSpPr>
            <a:spLocks noChangeArrowheads="1"/>
          </p:cNvSpPr>
          <p:nvPr/>
        </p:nvSpPr>
        <p:spPr bwMode="auto">
          <a:xfrm>
            <a:off x="3175" y="7331075"/>
            <a:ext cx="9144000"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1200">
                <a:latin typeface="Tahoma" panose="020B0604030504040204" pitchFamily="34" charset="0"/>
                <a:cs typeface="Times New Roman" panose="02020603050405020304" pitchFamily="18" charset="0"/>
              </a:rPr>
              <a:t> </a:t>
            </a:r>
          </a:p>
          <a:p>
            <a:endParaRPr lang="en-US">
              <a:latin typeface="Tahoma" panose="020B0604030504040204" pitchFamily="34" charset="0"/>
            </a:endParaRPr>
          </a:p>
        </p:txBody>
      </p:sp>
      <p:sp>
        <p:nvSpPr>
          <p:cNvPr id="45061" name="Text Box 126"/>
          <p:cNvSpPr txBox="1">
            <a:spLocks noChangeArrowheads="1"/>
          </p:cNvSpPr>
          <p:nvPr/>
        </p:nvSpPr>
        <p:spPr bwMode="auto">
          <a:xfrm>
            <a:off x="228600" y="228600"/>
            <a:ext cx="8610600" cy="400110"/>
          </a:xfrm>
          <a:prstGeom prst="rect">
            <a:avLst/>
          </a:prstGeom>
          <a:solidFill>
            <a:schemeClr val="accent6">
              <a:lumMod val="40000"/>
              <a:lumOff val="60000"/>
            </a:schemeClr>
          </a:solidFill>
          <a:ln>
            <a:solidFill>
              <a:schemeClr val="tx1"/>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US" sz="2000" b="1" dirty="0">
                <a:solidFill>
                  <a:srgbClr val="0000FF"/>
                </a:solidFill>
                <a:latin typeface="Tahoma" panose="020B0604030504040204" pitchFamily="34" charset="0"/>
              </a:rPr>
              <a:t>  GENDER ANALYSIS </a:t>
            </a:r>
            <a:r>
              <a:rPr lang="en-US" sz="2000" b="1" dirty="0" smtClean="0">
                <a:solidFill>
                  <a:srgbClr val="0000FF"/>
                </a:solidFill>
                <a:latin typeface="Tahoma" panose="020B0604030504040204" pitchFamily="34" charset="0"/>
              </a:rPr>
              <a:t>: </a:t>
            </a:r>
            <a:r>
              <a:rPr lang="en-IN" sz="2000" b="1" dirty="0" smtClean="0"/>
              <a:t>Harvard </a:t>
            </a:r>
            <a:r>
              <a:rPr lang="en-IN" sz="2000" b="1" dirty="0"/>
              <a:t>tool 1: </a:t>
            </a:r>
            <a:r>
              <a:rPr lang="en-IN" sz="2000" dirty="0"/>
              <a:t>The activity </a:t>
            </a:r>
            <a:r>
              <a:rPr lang="en-IN" sz="2000" dirty="0" smtClean="0"/>
              <a:t>profile</a:t>
            </a:r>
            <a:endParaRPr lang="en-IN" sz="2000" dirty="0"/>
          </a:p>
        </p:txBody>
      </p:sp>
      <p:sp>
        <p:nvSpPr>
          <p:cNvPr id="65" name="TextBox 64"/>
          <p:cNvSpPr txBox="1"/>
          <p:nvPr/>
        </p:nvSpPr>
        <p:spPr>
          <a:xfrm>
            <a:off x="3276600" y="762000"/>
            <a:ext cx="2057400" cy="369332"/>
          </a:xfrm>
          <a:prstGeom prst="rect">
            <a:avLst/>
          </a:prstGeom>
          <a:solidFill>
            <a:schemeClr val="accent3">
              <a:lumMod val="20000"/>
              <a:lumOff val="80000"/>
            </a:schemeClr>
          </a:solidFill>
        </p:spPr>
        <p:txBody>
          <a:bodyPr wrap="square" rtlCol="0">
            <a:spAutoFit/>
          </a:bodyPr>
          <a:lstStyle/>
          <a:p>
            <a:pPr algn="ctr"/>
            <a:r>
              <a:rPr lang="en-US" b="1" dirty="0" smtClean="0">
                <a:solidFill>
                  <a:srgbClr val="0000FF"/>
                </a:solidFill>
                <a:latin typeface="Tahoma" panose="020B0604030504040204" pitchFamily="34" charset="0"/>
              </a:rPr>
              <a:t> Activities</a:t>
            </a:r>
            <a:endParaRPr lang="en-IN" dirty="0"/>
          </a:p>
        </p:txBody>
      </p:sp>
    </p:spTree>
    <p:extLst>
      <p:ext uri="{BB962C8B-B14F-4D97-AF65-F5344CB8AC3E}">
        <p14:creationId xmlns:p14="http://schemas.microsoft.com/office/powerpoint/2010/main" val="195476631"/>
      </p:ext>
    </p:extLst>
  </p:cSld>
  <p:clrMapOvr>
    <a:masterClrMapping/>
  </p:clrMapOvr>
  <p:transition spd="slow">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C:\Users\SUJALA-III\Desktop\images.png"/>
          <p:cNvPicPr>
            <a:picLocks noChangeAspect="1" noChangeArrowheads="1"/>
          </p:cNvPicPr>
          <p:nvPr/>
        </p:nvPicPr>
        <p:blipFill>
          <a:blip r:embed="rId3" cstate="print"/>
          <a:srcRect/>
          <a:stretch>
            <a:fillRect/>
          </a:stretch>
        </p:blipFill>
        <p:spPr bwMode="auto">
          <a:xfrm>
            <a:off x="0" y="0"/>
            <a:ext cx="9155784" cy="6858000"/>
          </a:xfrm>
          <a:prstGeom prst="rect">
            <a:avLst/>
          </a:prstGeom>
          <a:noFill/>
        </p:spPr>
      </p:pic>
      <p:sp>
        <p:nvSpPr>
          <p:cNvPr id="79" name="Slide Number Placeholder 3"/>
          <p:cNvSpPr>
            <a:spLocks noGrp="1"/>
          </p:cNvSpPr>
          <p:nvPr>
            <p:ph type="sldNum" sz="quarter" idx="12"/>
          </p:nvPr>
        </p:nvSpPr>
        <p:spPr/>
        <p:txBody>
          <a:bodyPr/>
          <a:lstStyle/>
          <a:p>
            <a:pPr>
              <a:defRPr/>
            </a:pPr>
            <a:fld id="{67CBD502-3158-4AFD-89B0-7B0CC91EDB7F}" type="slidenum">
              <a:rPr lang="en-US"/>
              <a:pPr>
                <a:defRPr/>
              </a:pPr>
              <a:t>18</a:t>
            </a:fld>
            <a:endParaRPr lang="en-US"/>
          </a:p>
        </p:txBody>
      </p:sp>
      <p:sp>
        <p:nvSpPr>
          <p:cNvPr id="47107" name="Rectangle 2"/>
          <p:cNvSpPr>
            <a:spLocks noChangeArrowheads="1"/>
          </p:cNvSpPr>
          <p:nvPr/>
        </p:nvSpPr>
        <p:spPr bwMode="auto">
          <a:xfrm>
            <a:off x="685800" y="533400"/>
            <a:ext cx="7772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Trebuchet MS" panose="020B0603020202020204" pitchFamily="34" charset="0"/>
              </a:defRPr>
            </a:lvl1pPr>
            <a:lvl2pPr marL="742950" indent="-285750">
              <a:spcBef>
                <a:spcPct val="20000"/>
              </a:spcBef>
              <a:buFont typeface="Arial" panose="020B0604020202020204" pitchFamily="34" charset="0"/>
              <a:buChar char="–"/>
              <a:defRPr sz="2800">
                <a:solidFill>
                  <a:schemeClr val="tx1"/>
                </a:solidFill>
                <a:latin typeface="Trebuchet MS" panose="020B0603020202020204" pitchFamily="34" charset="0"/>
              </a:defRPr>
            </a:lvl2pPr>
            <a:lvl3pPr marL="1143000" indent="-228600">
              <a:spcBef>
                <a:spcPct val="20000"/>
              </a:spcBef>
              <a:buFont typeface="Arial" panose="020B0604020202020204" pitchFamily="34" charset="0"/>
              <a:buChar char="•"/>
              <a:defRPr sz="2400">
                <a:solidFill>
                  <a:schemeClr val="tx1"/>
                </a:solidFill>
                <a:latin typeface="Trebuchet MS" panose="020B0603020202020204" pitchFamily="34" charset="0"/>
              </a:defRPr>
            </a:lvl3pPr>
            <a:lvl4pPr marL="1600200" indent="-228600">
              <a:spcBef>
                <a:spcPct val="20000"/>
              </a:spcBef>
              <a:buFont typeface="Arial" panose="020B0604020202020204" pitchFamily="34" charset="0"/>
              <a:buChar char="–"/>
              <a:defRPr sz="2000">
                <a:solidFill>
                  <a:schemeClr val="tx1"/>
                </a:solidFill>
                <a:latin typeface="Trebuchet MS" panose="020B0603020202020204" pitchFamily="34" charset="0"/>
              </a:defRPr>
            </a:lvl4pPr>
            <a:lvl5pPr marL="2057400" indent="-228600">
              <a:spcBef>
                <a:spcPct val="20000"/>
              </a:spcBef>
              <a:buFont typeface="Arial" panose="020B0604020202020204" pitchFamily="34" charset="0"/>
              <a:buChar char="»"/>
              <a:defRPr sz="2000">
                <a:solidFill>
                  <a:schemeClr val="tx1"/>
                </a:solidFill>
                <a:latin typeface="Trebuchet MS" panose="020B0603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rebuchet MS" panose="020B0603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rebuchet MS" panose="020B0603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rebuchet MS" panose="020B0603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rebuchet MS" panose="020B0603020202020204" pitchFamily="34" charset="0"/>
              </a:defRPr>
            </a:lvl9pPr>
          </a:lstStyle>
          <a:p>
            <a:pPr algn="ctr">
              <a:spcBef>
                <a:spcPct val="0"/>
              </a:spcBef>
              <a:buFontTx/>
              <a:buNone/>
            </a:pPr>
            <a:r>
              <a:rPr lang="en-US" sz="2000" b="1" dirty="0">
                <a:solidFill>
                  <a:schemeClr val="tx2"/>
                </a:solidFill>
                <a:latin typeface="Tahoma" panose="020B0604030504040204" pitchFamily="34" charset="0"/>
              </a:rPr>
              <a:t>GENDER ANALYSIS </a:t>
            </a:r>
          </a:p>
          <a:p>
            <a:pPr algn="ctr">
              <a:spcBef>
                <a:spcPct val="0"/>
              </a:spcBef>
              <a:buFontTx/>
              <a:buNone/>
            </a:pPr>
            <a:r>
              <a:rPr lang="en-US" sz="1600" b="1" i="1" dirty="0" smtClean="0">
                <a:solidFill>
                  <a:srgbClr val="006600"/>
                </a:solidFill>
                <a:latin typeface="Tahoma" panose="020B0604030504040204" pitchFamily="34" charset="0"/>
              </a:rPr>
              <a:t>ACTIVITIES </a:t>
            </a:r>
            <a:r>
              <a:rPr lang="en-US" sz="1600" b="1" i="1" dirty="0">
                <a:solidFill>
                  <a:srgbClr val="006600"/>
                </a:solidFill>
                <a:latin typeface="Tahoma" panose="020B0604030504040204" pitchFamily="34" charset="0"/>
              </a:rPr>
              <a:t>OF DAIRY</a:t>
            </a:r>
            <a:r>
              <a:rPr lang="en-US" sz="2000" b="1" dirty="0">
                <a:solidFill>
                  <a:schemeClr val="tx2"/>
                </a:solidFill>
                <a:latin typeface="Verdana" panose="020B0604030504040204" pitchFamily="34" charset="0"/>
              </a:rPr>
              <a:t>  </a:t>
            </a:r>
          </a:p>
        </p:txBody>
      </p:sp>
      <p:graphicFrame>
        <p:nvGraphicFramePr>
          <p:cNvPr id="78946" name="Group 98"/>
          <p:cNvGraphicFramePr>
            <a:graphicFrameLocks noGrp="1"/>
          </p:cNvGraphicFramePr>
          <p:nvPr/>
        </p:nvGraphicFramePr>
        <p:xfrm>
          <a:off x="762000" y="1143000"/>
          <a:ext cx="7848600" cy="5029202"/>
        </p:xfrm>
        <a:graphic>
          <a:graphicData uri="http://schemas.openxmlformats.org/drawingml/2006/table">
            <a:tbl>
              <a:tblPr/>
              <a:tblGrid>
                <a:gridCol w="838200"/>
                <a:gridCol w="4038600"/>
                <a:gridCol w="838200"/>
                <a:gridCol w="1143000"/>
                <a:gridCol w="990600"/>
              </a:tblGrid>
              <a:tr h="390525">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err="1" smtClean="0">
                          <a:ln>
                            <a:noFill/>
                          </a:ln>
                          <a:solidFill>
                            <a:srgbClr val="006600"/>
                          </a:solidFill>
                          <a:effectLst/>
                          <a:latin typeface="Verdana" panose="020B0604030504040204" pitchFamily="34" charset="0"/>
                        </a:rPr>
                        <a:t>S.No</a:t>
                      </a:r>
                      <a:endParaRPr kumimoji="0" lang="en-US" sz="1600" b="1" i="0" u="none" strike="noStrike" cap="none" normalizeH="0" baseline="0" dirty="0" smtClean="0">
                        <a:ln>
                          <a:noFill/>
                        </a:ln>
                        <a:solidFill>
                          <a:srgbClr val="006600"/>
                        </a:solidFill>
                        <a:effectLst/>
                        <a:latin typeface="Verdana" panose="020B060403050404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smtClean="0">
                          <a:ln>
                            <a:noFill/>
                          </a:ln>
                          <a:solidFill>
                            <a:srgbClr val="006600"/>
                          </a:solidFill>
                          <a:effectLst/>
                          <a:latin typeface="Verdana" panose="020B0604030504040204" pitchFamily="34" charset="0"/>
                        </a:rPr>
                        <a:t>Activities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smtClean="0">
                          <a:ln>
                            <a:noFill/>
                          </a:ln>
                          <a:solidFill>
                            <a:srgbClr val="006600"/>
                          </a:solidFill>
                          <a:effectLst/>
                          <a:latin typeface="Verdana" panose="020B0604030504040204" pitchFamily="34" charset="0"/>
                        </a:rPr>
                        <a:t>Male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smtClean="0">
                          <a:ln>
                            <a:noFill/>
                          </a:ln>
                          <a:solidFill>
                            <a:srgbClr val="006600"/>
                          </a:solidFill>
                          <a:effectLst/>
                          <a:latin typeface="Verdana" panose="020B0604030504040204" pitchFamily="34" charset="0"/>
                        </a:rPr>
                        <a:t>Female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smtClean="0">
                          <a:ln>
                            <a:noFill/>
                          </a:ln>
                          <a:solidFill>
                            <a:srgbClr val="006600"/>
                          </a:solidFill>
                          <a:effectLst/>
                          <a:latin typeface="Verdana" panose="020B0604030504040204" pitchFamily="34" charset="0"/>
                        </a:rPr>
                        <a:t>Others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373063">
                <a:tc>
                  <a:txBody>
                    <a:bodyPr/>
                    <a:lstStyle>
                      <a:lvl1pPr marL="533400" indent="-533400" algn="l">
                        <a:spcBef>
                          <a:spcPct val="20000"/>
                        </a:spcBef>
                        <a:defRPr sz="2800">
                          <a:solidFill>
                            <a:schemeClr val="tx1"/>
                          </a:solidFill>
                          <a:latin typeface="Times New Roman" panose="02020603050405020304" pitchFamily="18" charset="0"/>
                        </a:defRPr>
                      </a:lvl1pPr>
                      <a:lvl2pPr marL="914400" indent="-457200" algn="l">
                        <a:spcBef>
                          <a:spcPct val="20000"/>
                        </a:spcBef>
                        <a:defRPr sz="2400">
                          <a:solidFill>
                            <a:schemeClr val="tx1"/>
                          </a:solidFill>
                          <a:latin typeface="Times New Roman" panose="02020603050405020304" pitchFamily="18" charset="0"/>
                        </a:defRPr>
                      </a:lvl2pPr>
                      <a:lvl3pPr marL="1295400" indent="-381000" algn="l">
                        <a:spcBef>
                          <a:spcPct val="20000"/>
                        </a:spcBef>
                        <a:defRPr sz="2000">
                          <a:solidFill>
                            <a:schemeClr val="tx1"/>
                          </a:solidFill>
                          <a:latin typeface="Times New Roman" panose="02020603050405020304" pitchFamily="18" charset="0"/>
                        </a:defRPr>
                      </a:lvl3pPr>
                      <a:lvl4pPr marL="1714500" indent="-342900" algn="l">
                        <a:spcBef>
                          <a:spcPct val="20000"/>
                        </a:spcBef>
                        <a:defRPr>
                          <a:solidFill>
                            <a:schemeClr val="tx1"/>
                          </a:solidFill>
                          <a:latin typeface="Times New Roman" panose="02020603050405020304" pitchFamily="18" charset="0"/>
                        </a:defRPr>
                      </a:lvl4pPr>
                      <a:lvl5pPr marL="2171700" indent="-342900" algn="l">
                        <a:spcBef>
                          <a:spcPct val="20000"/>
                        </a:spcBef>
                        <a:defRPr>
                          <a:solidFill>
                            <a:schemeClr val="tx1"/>
                          </a:solidFill>
                          <a:latin typeface="Times New Roman" panose="02020603050405020304" pitchFamily="18" charset="0"/>
                        </a:defRPr>
                      </a:lvl5pPr>
                      <a:lvl6pPr marL="2628900" indent="-342900" fontAlgn="base">
                        <a:spcBef>
                          <a:spcPct val="20000"/>
                        </a:spcBef>
                        <a:spcAft>
                          <a:spcPct val="0"/>
                        </a:spcAft>
                        <a:defRPr>
                          <a:solidFill>
                            <a:schemeClr val="tx1"/>
                          </a:solidFill>
                          <a:latin typeface="Times New Roman" panose="02020603050405020304" pitchFamily="18" charset="0"/>
                        </a:defRPr>
                      </a:lvl6pPr>
                      <a:lvl7pPr marL="3086100" indent="-342900" fontAlgn="base">
                        <a:spcBef>
                          <a:spcPct val="20000"/>
                        </a:spcBef>
                        <a:spcAft>
                          <a:spcPct val="0"/>
                        </a:spcAft>
                        <a:defRPr>
                          <a:solidFill>
                            <a:schemeClr val="tx1"/>
                          </a:solidFill>
                          <a:latin typeface="Times New Roman" panose="02020603050405020304" pitchFamily="18" charset="0"/>
                        </a:defRPr>
                      </a:lvl7pPr>
                      <a:lvl8pPr marL="3543300" indent="-342900" fontAlgn="base">
                        <a:spcBef>
                          <a:spcPct val="20000"/>
                        </a:spcBef>
                        <a:spcAft>
                          <a:spcPct val="0"/>
                        </a:spcAft>
                        <a:defRPr>
                          <a:solidFill>
                            <a:schemeClr val="tx1"/>
                          </a:solidFill>
                          <a:latin typeface="Times New Roman" panose="02020603050405020304" pitchFamily="18" charset="0"/>
                        </a:defRPr>
                      </a:lvl8pPr>
                      <a:lvl9pPr marL="4000500" indent="-342900" fontAlgn="base">
                        <a:spcBef>
                          <a:spcPct val="20000"/>
                        </a:spcBef>
                        <a:spcAft>
                          <a:spcPct val="0"/>
                        </a:spcAft>
                        <a:defRPr>
                          <a:solidFill>
                            <a:schemeClr val="tx1"/>
                          </a:solidFill>
                          <a:latin typeface="Times New Roman" panose="02020603050405020304" pitchFamily="18" charset="0"/>
                        </a:defRPr>
                      </a:lvl9pPr>
                    </a:lstStyle>
                    <a:p>
                      <a:pPr marL="533400" marR="0" lvl="0" indent="-53340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990000"/>
                          </a:solidFill>
                          <a:effectLst/>
                          <a:latin typeface="Verdana" panose="020B0604030504040204" pitchFamily="34"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990000"/>
                          </a:solidFill>
                          <a:effectLst/>
                          <a:latin typeface="Verdana" panose="020B0604030504040204" pitchFamily="34" charset="0"/>
                        </a:rPr>
                        <a:t>Selection of breed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rgbClr val="FF0000"/>
                        </a:solidFill>
                        <a:effectLst/>
                        <a:latin typeface="Verdana" panose="020B060403050404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rgbClr val="FF0000"/>
                        </a:solidFill>
                        <a:effectLst/>
                        <a:latin typeface="Verdana" panose="020B060403050404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rgbClr val="FF0000"/>
                        </a:solidFill>
                        <a:effectLst/>
                        <a:latin typeface="Verdana" panose="020B060403050404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374650">
                <a:tc>
                  <a:txBody>
                    <a:bodyPr/>
                    <a:lstStyle>
                      <a:lvl1pPr marL="533400" indent="-533400" algn="l">
                        <a:spcBef>
                          <a:spcPct val="20000"/>
                        </a:spcBef>
                        <a:defRPr sz="2800">
                          <a:solidFill>
                            <a:schemeClr val="tx1"/>
                          </a:solidFill>
                          <a:latin typeface="Times New Roman" panose="02020603050405020304" pitchFamily="18" charset="0"/>
                        </a:defRPr>
                      </a:lvl1pPr>
                      <a:lvl2pPr marL="914400" indent="-457200" algn="l">
                        <a:spcBef>
                          <a:spcPct val="20000"/>
                        </a:spcBef>
                        <a:defRPr sz="2400">
                          <a:solidFill>
                            <a:schemeClr val="tx1"/>
                          </a:solidFill>
                          <a:latin typeface="Times New Roman" panose="02020603050405020304" pitchFamily="18" charset="0"/>
                        </a:defRPr>
                      </a:lvl2pPr>
                      <a:lvl3pPr marL="1295400" indent="-381000" algn="l">
                        <a:spcBef>
                          <a:spcPct val="20000"/>
                        </a:spcBef>
                        <a:defRPr sz="2000">
                          <a:solidFill>
                            <a:schemeClr val="tx1"/>
                          </a:solidFill>
                          <a:latin typeface="Times New Roman" panose="02020603050405020304" pitchFamily="18" charset="0"/>
                        </a:defRPr>
                      </a:lvl3pPr>
                      <a:lvl4pPr marL="1714500" indent="-342900" algn="l">
                        <a:spcBef>
                          <a:spcPct val="20000"/>
                        </a:spcBef>
                        <a:defRPr>
                          <a:solidFill>
                            <a:schemeClr val="tx1"/>
                          </a:solidFill>
                          <a:latin typeface="Times New Roman" panose="02020603050405020304" pitchFamily="18" charset="0"/>
                        </a:defRPr>
                      </a:lvl4pPr>
                      <a:lvl5pPr marL="2171700" indent="-342900" algn="l">
                        <a:spcBef>
                          <a:spcPct val="20000"/>
                        </a:spcBef>
                        <a:defRPr>
                          <a:solidFill>
                            <a:schemeClr val="tx1"/>
                          </a:solidFill>
                          <a:latin typeface="Times New Roman" panose="02020603050405020304" pitchFamily="18" charset="0"/>
                        </a:defRPr>
                      </a:lvl5pPr>
                      <a:lvl6pPr marL="2628900" indent="-342900" fontAlgn="base">
                        <a:spcBef>
                          <a:spcPct val="20000"/>
                        </a:spcBef>
                        <a:spcAft>
                          <a:spcPct val="0"/>
                        </a:spcAft>
                        <a:defRPr>
                          <a:solidFill>
                            <a:schemeClr val="tx1"/>
                          </a:solidFill>
                          <a:latin typeface="Times New Roman" panose="02020603050405020304" pitchFamily="18" charset="0"/>
                        </a:defRPr>
                      </a:lvl6pPr>
                      <a:lvl7pPr marL="3086100" indent="-342900" fontAlgn="base">
                        <a:spcBef>
                          <a:spcPct val="20000"/>
                        </a:spcBef>
                        <a:spcAft>
                          <a:spcPct val="0"/>
                        </a:spcAft>
                        <a:defRPr>
                          <a:solidFill>
                            <a:schemeClr val="tx1"/>
                          </a:solidFill>
                          <a:latin typeface="Times New Roman" panose="02020603050405020304" pitchFamily="18" charset="0"/>
                        </a:defRPr>
                      </a:lvl7pPr>
                      <a:lvl8pPr marL="3543300" indent="-342900" fontAlgn="base">
                        <a:spcBef>
                          <a:spcPct val="20000"/>
                        </a:spcBef>
                        <a:spcAft>
                          <a:spcPct val="0"/>
                        </a:spcAft>
                        <a:defRPr>
                          <a:solidFill>
                            <a:schemeClr val="tx1"/>
                          </a:solidFill>
                          <a:latin typeface="Times New Roman" panose="02020603050405020304" pitchFamily="18" charset="0"/>
                        </a:defRPr>
                      </a:lvl8pPr>
                      <a:lvl9pPr marL="4000500" indent="-342900" fontAlgn="base">
                        <a:spcBef>
                          <a:spcPct val="20000"/>
                        </a:spcBef>
                        <a:spcAft>
                          <a:spcPct val="0"/>
                        </a:spcAft>
                        <a:defRPr>
                          <a:solidFill>
                            <a:schemeClr val="tx1"/>
                          </a:solidFill>
                          <a:latin typeface="Times New Roman" panose="02020603050405020304" pitchFamily="18" charset="0"/>
                        </a:defRPr>
                      </a:lvl9pPr>
                    </a:lstStyle>
                    <a:p>
                      <a:pPr marL="533400" marR="0" lvl="0" indent="-53340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990000"/>
                          </a:solidFill>
                          <a:effectLst/>
                          <a:latin typeface="Verdana" panose="020B0604030504040204" pitchFamily="34"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990000"/>
                          </a:solidFill>
                          <a:effectLst/>
                          <a:latin typeface="Verdana" panose="020B0604030504040204" pitchFamily="34" charset="0"/>
                        </a:rPr>
                        <a:t>Rearing the animal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rgbClr val="FF0000"/>
                        </a:solidFill>
                        <a:effectLst/>
                        <a:latin typeface="Verdana" panose="020B060403050404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rgbClr val="FF0000"/>
                        </a:solidFill>
                        <a:effectLst/>
                        <a:latin typeface="Verdana" panose="020B060403050404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rgbClr val="FF0000"/>
                        </a:solidFill>
                        <a:effectLst/>
                        <a:latin typeface="Verdana" panose="020B060403050404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374650">
                <a:tc>
                  <a:txBody>
                    <a:bodyPr/>
                    <a:lstStyle>
                      <a:lvl1pPr marL="533400" indent="-533400" algn="l">
                        <a:spcBef>
                          <a:spcPct val="20000"/>
                        </a:spcBef>
                        <a:defRPr sz="2800">
                          <a:solidFill>
                            <a:schemeClr val="tx1"/>
                          </a:solidFill>
                          <a:latin typeface="Times New Roman" panose="02020603050405020304" pitchFamily="18" charset="0"/>
                        </a:defRPr>
                      </a:lvl1pPr>
                      <a:lvl2pPr marL="914400" indent="-457200" algn="l">
                        <a:spcBef>
                          <a:spcPct val="20000"/>
                        </a:spcBef>
                        <a:defRPr sz="2400">
                          <a:solidFill>
                            <a:schemeClr val="tx1"/>
                          </a:solidFill>
                          <a:latin typeface="Times New Roman" panose="02020603050405020304" pitchFamily="18" charset="0"/>
                        </a:defRPr>
                      </a:lvl2pPr>
                      <a:lvl3pPr marL="1295400" indent="-381000" algn="l">
                        <a:spcBef>
                          <a:spcPct val="20000"/>
                        </a:spcBef>
                        <a:defRPr sz="2000">
                          <a:solidFill>
                            <a:schemeClr val="tx1"/>
                          </a:solidFill>
                          <a:latin typeface="Times New Roman" panose="02020603050405020304" pitchFamily="18" charset="0"/>
                        </a:defRPr>
                      </a:lvl3pPr>
                      <a:lvl4pPr marL="1714500" indent="-342900" algn="l">
                        <a:spcBef>
                          <a:spcPct val="20000"/>
                        </a:spcBef>
                        <a:defRPr>
                          <a:solidFill>
                            <a:schemeClr val="tx1"/>
                          </a:solidFill>
                          <a:latin typeface="Times New Roman" panose="02020603050405020304" pitchFamily="18" charset="0"/>
                        </a:defRPr>
                      </a:lvl4pPr>
                      <a:lvl5pPr marL="2171700" indent="-342900" algn="l">
                        <a:spcBef>
                          <a:spcPct val="20000"/>
                        </a:spcBef>
                        <a:defRPr>
                          <a:solidFill>
                            <a:schemeClr val="tx1"/>
                          </a:solidFill>
                          <a:latin typeface="Times New Roman" panose="02020603050405020304" pitchFamily="18" charset="0"/>
                        </a:defRPr>
                      </a:lvl5pPr>
                      <a:lvl6pPr marL="2628900" indent="-342900" fontAlgn="base">
                        <a:spcBef>
                          <a:spcPct val="20000"/>
                        </a:spcBef>
                        <a:spcAft>
                          <a:spcPct val="0"/>
                        </a:spcAft>
                        <a:defRPr>
                          <a:solidFill>
                            <a:schemeClr val="tx1"/>
                          </a:solidFill>
                          <a:latin typeface="Times New Roman" panose="02020603050405020304" pitchFamily="18" charset="0"/>
                        </a:defRPr>
                      </a:lvl6pPr>
                      <a:lvl7pPr marL="3086100" indent="-342900" fontAlgn="base">
                        <a:spcBef>
                          <a:spcPct val="20000"/>
                        </a:spcBef>
                        <a:spcAft>
                          <a:spcPct val="0"/>
                        </a:spcAft>
                        <a:defRPr>
                          <a:solidFill>
                            <a:schemeClr val="tx1"/>
                          </a:solidFill>
                          <a:latin typeface="Times New Roman" panose="02020603050405020304" pitchFamily="18" charset="0"/>
                        </a:defRPr>
                      </a:lvl7pPr>
                      <a:lvl8pPr marL="3543300" indent="-342900" fontAlgn="base">
                        <a:spcBef>
                          <a:spcPct val="20000"/>
                        </a:spcBef>
                        <a:spcAft>
                          <a:spcPct val="0"/>
                        </a:spcAft>
                        <a:defRPr>
                          <a:solidFill>
                            <a:schemeClr val="tx1"/>
                          </a:solidFill>
                          <a:latin typeface="Times New Roman" panose="02020603050405020304" pitchFamily="18" charset="0"/>
                        </a:defRPr>
                      </a:lvl8pPr>
                      <a:lvl9pPr marL="4000500" indent="-342900" fontAlgn="base">
                        <a:spcBef>
                          <a:spcPct val="20000"/>
                        </a:spcBef>
                        <a:spcAft>
                          <a:spcPct val="0"/>
                        </a:spcAft>
                        <a:defRPr>
                          <a:solidFill>
                            <a:schemeClr val="tx1"/>
                          </a:solidFill>
                          <a:latin typeface="Times New Roman" panose="02020603050405020304" pitchFamily="18" charset="0"/>
                        </a:defRPr>
                      </a:lvl9pPr>
                    </a:lstStyle>
                    <a:p>
                      <a:pPr marL="533400" marR="0" lvl="0" indent="-53340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990000"/>
                          </a:solidFill>
                          <a:effectLst/>
                          <a:latin typeface="Verdana" panose="020B0604030504040204" pitchFamily="34"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990000"/>
                          </a:solidFill>
                          <a:effectLst/>
                          <a:latin typeface="Verdana" panose="020B0604030504040204" pitchFamily="34" charset="0"/>
                        </a:rPr>
                        <a:t>Purchase of animals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rgbClr val="FF0000"/>
                        </a:solidFill>
                        <a:effectLst/>
                        <a:latin typeface="Verdana" panose="020B060403050404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rgbClr val="FF0000"/>
                        </a:solidFill>
                        <a:effectLst/>
                        <a:latin typeface="Verdana" panose="020B060403050404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rgbClr val="FF0000"/>
                        </a:solidFill>
                        <a:effectLst/>
                        <a:latin typeface="Verdana" panose="020B060403050404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374650">
                <a:tc>
                  <a:txBody>
                    <a:bodyPr/>
                    <a:lstStyle>
                      <a:lvl1pPr marL="533400" indent="-533400" algn="l">
                        <a:spcBef>
                          <a:spcPct val="20000"/>
                        </a:spcBef>
                        <a:defRPr sz="2800">
                          <a:solidFill>
                            <a:schemeClr val="tx1"/>
                          </a:solidFill>
                          <a:latin typeface="Times New Roman" panose="02020603050405020304" pitchFamily="18" charset="0"/>
                        </a:defRPr>
                      </a:lvl1pPr>
                      <a:lvl2pPr marL="914400" indent="-457200" algn="l">
                        <a:spcBef>
                          <a:spcPct val="20000"/>
                        </a:spcBef>
                        <a:defRPr sz="2400">
                          <a:solidFill>
                            <a:schemeClr val="tx1"/>
                          </a:solidFill>
                          <a:latin typeface="Times New Roman" panose="02020603050405020304" pitchFamily="18" charset="0"/>
                        </a:defRPr>
                      </a:lvl2pPr>
                      <a:lvl3pPr marL="1295400" indent="-381000" algn="l">
                        <a:spcBef>
                          <a:spcPct val="20000"/>
                        </a:spcBef>
                        <a:defRPr sz="2000">
                          <a:solidFill>
                            <a:schemeClr val="tx1"/>
                          </a:solidFill>
                          <a:latin typeface="Times New Roman" panose="02020603050405020304" pitchFamily="18" charset="0"/>
                        </a:defRPr>
                      </a:lvl3pPr>
                      <a:lvl4pPr marL="1714500" indent="-342900" algn="l">
                        <a:spcBef>
                          <a:spcPct val="20000"/>
                        </a:spcBef>
                        <a:defRPr>
                          <a:solidFill>
                            <a:schemeClr val="tx1"/>
                          </a:solidFill>
                          <a:latin typeface="Times New Roman" panose="02020603050405020304" pitchFamily="18" charset="0"/>
                        </a:defRPr>
                      </a:lvl4pPr>
                      <a:lvl5pPr marL="2171700" indent="-342900" algn="l">
                        <a:spcBef>
                          <a:spcPct val="20000"/>
                        </a:spcBef>
                        <a:defRPr>
                          <a:solidFill>
                            <a:schemeClr val="tx1"/>
                          </a:solidFill>
                          <a:latin typeface="Times New Roman" panose="02020603050405020304" pitchFamily="18" charset="0"/>
                        </a:defRPr>
                      </a:lvl5pPr>
                      <a:lvl6pPr marL="2628900" indent="-342900" fontAlgn="base">
                        <a:spcBef>
                          <a:spcPct val="20000"/>
                        </a:spcBef>
                        <a:spcAft>
                          <a:spcPct val="0"/>
                        </a:spcAft>
                        <a:defRPr>
                          <a:solidFill>
                            <a:schemeClr val="tx1"/>
                          </a:solidFill>
                          <a:latin typeface="Times New Roman" panose="02020603050405020304" pitchFamily="18" charset="0"/>
                        </a:defRPr>
                      </a:lvl6pPr>
                      <a:lvl7pPr marL="3086100" indent="-342900" fontAlgn="base">
                        <a:spcBef>
                          <a:spcPct val="20000"/>
                        </a:spcBef>
                        <a:spcAft>
                          <a:spcPct val="0"/>
                        </a:spcAft>
                        <a:defRPr>
                          <a:solidFill>
                            <a:schemeClr val="tx1"/>
                          </a:solidFill>
                          <a:latin typeface="Times New Roman" panose="02020603050405020304" pitchFamily="18" charset="0"/>
                        </a:defRPr>
                      </a:lvl7pPr>
                      <a:lvl8pPr marL="3543300" indent="-342900" fontAlgn="base">
                        <a:spcBef>
                          <a:spcPct val="20000"/>
                        </a:spcBef>
                        <a:spcAft>
                          <a:spcPct val="0"/>
                        </a:spcAft>
                        <a:defRPr>
                          <a:solidFill>
                            <a:schemeClr val="tx1"/>
                          </a:solidFill>
                          <a:latin typeface="Times New Roman" panose="02020603050405020304" pitchFamily="18" charset="0"/>
                        </a:defRPr>
                      </a:lvl8pPr>
                      <a:lvl9pPr marL="4000500" indent="-342900" fontAlgn="base">
                        <a:spcBef>
                          <a:spcPct val="20000"/>
                        </a:spcBef>
                        <a:spcAft>
                          <a:spcPct val="0"/>
                        </a:spcAft>
                        <a:defRPr>
                          <a:solidFill>
                            <a:schemeClr val="tx1"/>
                          </a:solidFill>
                          <a:latin typeface="Times New Roman" panose="02020603050405020304" pitchFamily="18" charset="0"/>
                        </a:defRPr>
                      </a:lvl9pPr>
                    </a:lstStyle>
                    <a:p>
                      <a:pPr marL="533400" marR="0" lvl="0" indent="-53340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990000"/>
                          </a:solidFill>
                          <a:effectLst/>
                          <a:latin typeface="Verdana" panose="020B0604030504040204" pitchFamily="34" charset="0"/>
                        </a:rPr>
                        <a:t>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990000"/>
                          </a:solidFill>
                          <a:effectLst/>
                          <a:latin typeface="Verdana" panose="020B0604030504040204" pitchFamily="34" charset="0"/>
                        </a:rPr>
                        <a:t>Feeding the animal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rgbClr val="FF0000"/>
                        </a:solidFill>
                        <a:effectLst/>
                        <a:latin typeface="Verdana" panose="020B060403050404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rgbClr val="FF0000"/>
                        </a:solidFill>
                        <a:effectLst/>
                        <a:latin typeface="Verdana" panose="020B060403050404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rgbClr val="FF0000"/>
                        </a:solidFill>
                        <a:effectLst/>
                        <a:latin typeface="Verdana" panose="020B060403050404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654050">
                <a:tc>
                  <a:txBody>
                    <a:bodyPr/>
                    <a:lstStyle>
                      <a:lvl1pPr marL="533400" indent="-533400" algn="l">
                        <a:spcBef>
                          <a:spcPct val="20000"/>
                        </a:spcBef>
                        <a:defRPr sz="2800">
                          <a:solidFill>
                            <a:schemeClr val="tx1"/>
                          </a:solidFill>
                          <a:latin typeface="Times New Roman" panose="02020603050405020304" pitchFamily="18" charset="0"/>
                        </a:defRPr>
                      </a:lvl1pPr>
                      <a:lvl2pPr marL="914400" indent="-457200" algn="l">
                        <a:spcBef>
                          <a:spcPct val="20000"/>
                        </a:spcBef>
                        <a:defRPr sz="2400">
                          <a:solidFill>
                            <a:schemeClr val="tx1"/>
                          </a:solidFill>
                          <a:latin typeface="Times New Roman" panose="02020603050405020304" pitchFamily="18" charset="0"/>
                        </a:defRPr>
                      </a:lvl2pPr>
                      <a:lvl3pPr marL="1295400" indent="-381000" algn="l">
                        <a:spcBef>
                          <a:spcPct val="20000"/>
                        </a:spcBef>
                        <a:defRPr sz="2000">
                          <a:solidFill>
                            <a:schemeClr val="tx1"/>
                          </a:solidFill>
                          <a:latin typeface="Times New Roman" panose="02020603050405020304" pitchFamily="18" charset="0"/>
                        </a:defRPr>
                      </a:lvl3pPr>
                      <a:lvl4pPr marL="1714500" indent="-342900" algn="l">
                        <a:spcBef>
                          <a:spcPct val="20000"/>
                        </a:spcBef>
                        <a:defRPr>
                          <a:solidFill>
                            <a:schemeClr val="tx1"/>
                          </a:solidFill>
                          <a:latin typeface="Times New Roman" panose="02020603050405020304" pitchFamily="18" charset="0"/>
                        </a:defRPr>
                      </a:lvl4pPr>
                      <a:lvl5pPr marL="2171700" indent="-342900" algn="l">
                        <a:spcBef>
                          <a:spcPct val="20000"/>
                        </a:spcBef>
                        <a:defRPr>
                          <a:solidFill>
                            <a:schemeClr val="tx1"/>
                          </a:solidFill>
                          <a:latin typeface="Times New Roman" panose="02020603050405020304" pitchFamily="18" charset="0"/>
                        </a:defRPr>
                      </a:lvl5pPr>
                      <a:lvl6pPr marL="2628900" indent="-342900" fontAlgn="base">
                        <a:spcBef>
                          <a:spcPct val="20000"/>
                        </a:spcBef>
                        <a:spcAft>
                          <a:spcPct val="0"/>
                        </a:spcAft>
                        <a:defRPr>
                          <a:solidFill>
                            <a:schemeClr val="tx1"/>
                          </a:solidFill>
                          <a:latin typeface="Times New Roman" panose="02020603050405020304" pitchFamily="18" charset="0"/>
                        </a:defRPr>
                      </a:lvl6pPr>
                      <a:lvl7pPr marL="3086100" indent="-342900" fontAlgn="base">
                        <a:spcBef>
                          <a:spcPct val="20000"/>
                        </a:spcBef>
                        <a:spcAft>
                          <a:spcPct val="0"/>
                        </a:spcAft>
                        <a:defRPr>
                          <a:solidFill>
                            <a:schemeClr val="tx1"/>
                          </a:solidFill>
                          <a:latin typeface="Times New Roman" panose="02020603050405020304" pitchFamily="18" charset="0"/>
                        </a:defRPr>
                      </a:lvl7pPr>
                      <a:lvl8pPr marL="3543300" indent="-342900" fontAlgn="base">
                        <a:spcBef>
                          <a:spcPct val="20000"/>
                        </a:spcBef>
                        <a:spcAft>
                          <a:spcPct val="0"/>
                        </a:spcAft>
                        <a:defRPr>
                          <a:solidFill>
                            <a:schemeClr val="tx1"/>
                          </a:solidFill>
                          <a:latin typeface="Times New Roman" panose="02020603050405020304" pitchFamily="18" charset="0"/>
                        </a:defRPr>
                      </a:lvl8pPr>
                      <a:lvl9pPr marL="4000500" indent="-342900" fontAlgn="base">
                        <a:spcBef>
                          <a:spcPct val="20000"/>
                        </a:spcBef>
                        <a:spcAft>
                          <a:spcPct val="0"/>
                        </a:spcAft>
                        <a:defRPr>
                          <a:solidFill>
                            <a:schemeClr val="tx1"/>
                          </a:solidFill>
                          <a:latin typeface="Times New Roman" panose="02020603050405020304" pitchFamily="18" charset="0"/>
                        </a:defRPr>
                      </a:lvl9pPr>
                    </a:lstStyle>
                    <a:p>
                      <a:pPr marL="533400" marR="0" lvl="0" indent="-53340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990000"/>
                          </a:solidFill>
                          <a:effectLst/>
                          <a:latin typeface="Verdana" panose="020B0604030504040204" pitchFamily="34"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990000"/>
                          </a:solidFill>
                          <a:effectLst/>
                          <a:latin typeface="Verdana" panose="020B0604030504040204" pitchFamily="34" charset="0"/>
                        </a:rPr>
                        <a:t>Washing and cleaning the animals </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990000"/>
                          </a:solidFill>
                          <a:effectLst/>
                          <a:latin typeface="Verdana" panose="020B0604030504040204" pitchFamily="34" charset="0"/>
                        </a:rPr>
                        <a:t>and cattle sheds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rgbClr val="FF0000"/>
                        </a:solidFill>
                        <a:effectLst/>
                        <a:latin typeface="Verdana" panose="020B060403050404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rgbClr val="FF0000"/>
                        </a:solidFill>
                        <a:effectLst/>
                        <a:latin typeface="Verdana" panose="020B060403050404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rgbClr val="FF0000"/>
                        </a:solidFill>
                        <a:effectLst/>
                        <a:latin typeface="Verdana" panose="020B060403050404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428625">
                <a:tc>
                  <a:txBody>
                    <a:bodyPr/>
                    <a:lstStyle>
                      <a:lvl1pPr marL="533400" indent="-533400" algn="l">
                        <a:spcBef>
                          <a:spcPct val="20000"/>
                        </a:spcBef>
                        <a:defRPr sz="2800">
                          <a:solidFill>
                            <a:schemeClr val="tx1"/>
                          </a:solidFill>
                          <a:latin typeface="Times New Roman" panose="02020603050405020304" pitchFamily="18" charset="0"/>
                        </a:defRPr>
                      </a:lvl1pPr>
                      <a:lvl2pPr marL="914400" indent="-457200" algn="l">
                        <a:spcBef>
                          <a:spcPct val="20000"/>
                        </a:spcBef>
                        <a:defRPr sz="2400">
                          <a:solidFill>
                            <a:schemeClr val="tx1"/>
                          </a:solidFill>
                          <a:latin typeface="Times New Roman" panose="02020603050405020304" pitchFamily="18" charset="0"/>
                        </a:defRPr>
                      </a:lvl2pPr>
                      <a:lvl3pPr marL="1295400" indent="-381000" algn="l">
                        <a:spcBef>
                          <a:spcPct val="20000"/>
                        </a:spcBef>
                        <a:defRPr sz="2000">
                          <a:solidFill>
                            <a:schemeClr val="tx1"/>
                          </a:solidFill>
                          <a:latin typeface="Times New Roman" panose="02020603050405020304" pitchFamily="18" charset="0"/>
                        </a:defRPr>
                      </a:lvl3pPr>
                      <a:lvl4pPr marL="1714500" indent="-342900" algn="l">
                        <a:spcBef>
                          <a:spcPct val="20000"/>
                        </a:spcBef>
                        <a:defRPr>
                          <a:solidFill>
                            <a:schemeClr val="tx1"/>
                          </a:solidFill>
                          <a:latin typeface="Times New Roman" panose="02020603050405020304" pitchFamily="18" charset="0"/>
                        </a:defRPr>
                      </a:lvl4pPr>
                      <a:lvl5pPr marL="2171700" indent="-342900" algn="l">
                        <a:spcBef>
                          <a:spcPct val="20000"/>
                        </a:spcBef>
                        <a:defRPr>
                          <a:solidFill>
                            <a:schemeClr val="tx1"/>
                          </a:solidFill>
                          <a:latin typeface="Times New Roman" panose="02020603050405020304" pitchFamily="18" charset="0"/>
                        </a:defRPr>
                      </a:lvl5pPr>
                      <a:lvl6pPr marL="2628900" indent="-342900" fontAlgn="base">
                        <a:spcBef>
                          <a:spcPct val="20000"/>
                        </a:spcBef>
                        <a:spcAft>
                          <a:spcPct val="0"/>
                        </a:spcAft>
                        <a:defRPr>
                          <a:solidFill>
                            <a:schemeClr val="tx1"/>
                          </a:solidFill>
                          <a:latin typeface="Times New Roman" panose="02020603050405020304" pitchFamily="18" charset="0"/>
                        </a:defRPr>
                      </a:lvl6pPr>
                      <a:lvl7pPr marL="3086100" indent="-342900" fontAlgn="base">
                        <a:spcBef>
                          <a:spcPct val="20000"/>
                        </a:spcBef>
                        <a:spcAft>
                          <a:spcPct val="0"/>
                        </a:spcAft>
                        <a:defRPr>
                          <a:solidFill>
                            <a:schemeClr val="tx1"/>
                          </a:solidFill>
                          <a:latin typeface="Times New Roman" panose="02020603050405020304" pitchFamily="18" charset="0"/>
                        </a:defRPr>
                      </a:lvl7pPr>
                      <a:lvl8pPr marL="3543300" indent="-342900" fontAlgn="base">
                        <a:spcBef>
                          <a:spcPct val="20000"/>
                        </a:spcBef>
                        <a:spcAft>
                          <a:spcPct val="0"/>
                        </a:spcAft>
                        <a:defRPr>
                          <a:solidFill>
                            <a:schemeClr val="tx1"/>
                          </a:solidFill>
                          <a:latin typeface="Times New Roman" panose="02020603050405020304" pitchFamily="18" charset="0"/>
                        </a:defRPr>
                      </a:lvl8pPr>
                      <a:lvl9pPr marL="4000500" indent="-342900" fontAlgn="base">
                        <a:spcBef>
                          <a:spcPct val="20000"/>
                        </a:spcBef>
                        <a:spcAft>
                          <a:spcPct val="0"/>
                        </a:spcAft>
                        <a:defRPr>
                          <a:solidFill>
                            <a:schemeClr val="tx1"/>
                          </a:solidFill>
                          <a:latin typeface="Times New Roman" panose="02020603050405020304" pitchFamily="18" charset="0"/>
                        </a:defRPr>
                      </a:lvl9pPr>
                    </a:lstStyle>
                    <a:p>
                      <a:pPr marL="533400" marR="0" lvl="0" indent="-53340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990000"/>
                          </a:solidFill>
                          <a:effectLst/>
                          <a:latin typeface="Verdana" panose="020B0604030504040204" pitchFamily="34" charset="0"/>
                        </a:rPr>
                        <a:t>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990000"/>
                          </a:solidFill>
                          <a:effectLst/>
                          <a:latin typeface="Verdana" panose="020B0604030504040204" pitchFamily="34" charset="0"/>
                        </a:rPr>
                        <a:t>Watering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rgbClr val="FF0000"/>
                        </a:solidFill>
                        <a:effectLst/>
                        <a:latin typeface="Verdana" panose="020B060403050404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rgbClr val="FF0000"/>
                        </a:solidFill>
                        <a:effectLst/>
                        <a:latin typeface="Verdana" panose="020B060403050404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rgbClr val="FF0000"/>
                        </a:solidFill>
                        <a:effectLst/>
                        <a:latin typeface="Verdana" panose="020B060403050404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655638">
                <a:tc>
                  <a:txBody>
                    <a:bodyPr/>
                    <a:lstStyle>
                      <a:lvl1pPr marL="533400" indent="-533400" algn="l">
                        <a:spcBef>
                          <a:spcPct val="20000"/>
                        </a:spcBef>
                        <a:defRPr sz="2800">
                          <a:solidFill>
                            <a:schemeClr val="tx1"/>
                          </a:solidFill>
                          <a:latin typeface="Times New Roman" panose="02020603050405020304" pitchFamily="18" charset="0"/>
                        </a:defRPr>
                      </a:lvl1pPr>
                      <a:lvl2pPr marL="914400" indent="-457200" algn="l">
                        <a:spcBef>
                          <a:spcPct val="20000"/>
                        </a:spcBef>
                        <a:defRPr sz="2400">
                          <a:solidFill>
                            <a:schemeClr val="tx1"/>
                          </a:solidFill>
                          <a:latin typeface="Times New Roman" panose="02020603050405020304" pitchFamily="18" charset="0"/>
                        </a:defRPr>
                      </a:lvl2pPr>
                      <a:lvl3pPr marL="1295400" indent="-381000" algn="l">
                        <a:spcBef>
                          <a:spcPct val="20000"/>
                        </a:spcBef>
                        <a:defRPr sz="2000">
                          <a:solidFill>
                            <a:schemeClr val="tx1"/>
                          </a:solidFill>
                          <a:latin typeface="Times New Roman" panose="02020603050405020304" pitchFamily="18" charset="0"/>
                        </a:defRPr>
                      </a:lvl3pPr>
                      <a:lvl4pPr marL="1714500" indent="-342900" algn="l">
                        <a:spcBef>
                          <a:spcPct val="20000"/>
                        </a:spcBef>
                        <a:defRPr>
                          <a:solidFill>
                            <a:schemeClr val="tx1"/>
                          </a:solidFill>
                          <a:latin typeface="Times New Roman" panose="02020603050405020304" pitchFamily="18" charset="0"/>
                        </a:defRPr>
                      </a:lvl4pPr>
                      <a:lvl5pPr marL="2171700" indent="-342900" algn="l">
                        <a:spcBef>
                          <a:spcPct val="20000"/>
                        </a:spcBef>
                        <a:defRPr>
                          <a:solidFill>
                            <a:schemeClr val="tx1"/>
                          </a:solidFill>
                          <a:latin typeface="Times New Roman" panose="02020603050405020304" pitchFamily="18" charset="0"/>
                        </a:defRPr>
                      </a:lvl5pPr>
                      <a:lvl6pPr marL="2628900" indent="-342900" fontAlgn="base">
                        <a:spcBef>
                          <a:spcPct val="20000"/>
                        </a:spcBef>
                        <a:spcAft>
                          <a:spcPct val="0"/>
                        </a:spcAft>
                        <a:defRPr>
                          <a:solidFill>
                            <a:schemeClr val="tx1"/>
                          </a:solidFill>
                          <a:latin typeface="Times New Roman" panose="02020603050405020304" pitchFamily="18" charset="0"/>
                        </a:defRPr>
                      </a:lvl6pPr>
                      <a:lvl7pPr marL="3086100" indent="-342900" fontAlgn="base">
                        <a:spcBef>
                          <a:spcPct val="20000"/>
                        </a:spcBef>
                        <a:spcAft>
                          <a:spcPct val="0"/>
                        </a:spcAft>
                        <a:defRPr>
                          <a:solidFill>
                            <a:schemeClr val="tx1"/>
                          </a:solidFill>
                          <a:latin typeface="Times New Roman" panose="02020603050405020304" pitchFamily="18" charset="0"/>
                        </a:defRPr>
                      </a:lvl7pPr>
                      <a:lvl8pPr marL="3543300" indent="-342900" fontAlgn="base">
                        <a:spcBef>
                          <a:spcPct val="20000"/>
                        </a:spcBef>
                        <a:spcAft>
                          <a:spcPct val="0"/>
                        </a:spcAft>
                        <a:defRPr>
                          <a:solidFill>
                            <a:schemeClr val="tx1"/>
                          </a:solidFill>
                          <a:latin typeface="Times New Roman" panose="02020603050405020304" pitchFamily="18" charset="0"/>
                        </a:defRPr>
                      </a:lvl8pPr>
                      <a:lvl9pPr marL="4000500" indent="-342900" fontAlgn="base">
                        <a:spcBef>
                          <a:spcPct val="20000"/>
                        </a:spcBef>
                        <a:spcAft>
                          <a:spcPct val="0"/>
                        </a:spcAft>
                        <a:defRPr>
                          <a:solidFill>
                            <a:schemeClr val="tx1"/>
                          </a:solidFill>
                          <a:latin typeface="Times New Roman" panose="02020603050405020304" pitchFamily="18" charset="0"/>
                        </a:defRPr>
                      </a:lvl9pPr>
                    </a:lstStyle>
                    <a:p>
                      <a:pPr marL="533400" marR="0" lvl="0" indent="-53340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990000"/>
                          </a:solidFill>
                          <a:effectLst/>
                          <a:latin typeface="Verdana" panose="020B0604030504040204" pitchFamily="34" charset="0"/>
                        </a:rPr>
                        <a:t>7</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990000"/>
                          </a:solidFill>
                          <a:effectLst/>
                          <a:latin typeface="Verdana" panose="020B0604030504040204" pitchFamily="34" charset="0"/>
                        </a:rPr>
                        <a:t>Identification of diseases and administering medicines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rgbClr val="FF0000"/>
                        </a:solidFill>
                        <a:effectLst/>
                        <a:latin typeface="Verdana" panose="020B060403050404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rgbClr val="FF0000"/>
                        </a:solidFill>
                        <a:effectLst/>
                        <a:latin typeface="Verdana" panose="020B060403050404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rgbClr val="FF0000"/>
                        </a:solidFill>
                        <a:effectLst/>
                        <a:latin typeface="Verdana" panose="020B060403050404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374650">
                <a:tc>
                  <a:txBody>
                    <a:bodyPr/>
                    <a:lstStyle>
                      <a:lvl1pPr marL="533400" indent="-533400" algn="l">
                        <a:spcBef>
                          <a:spcPct val="20000"/>
                        </a:spcBef>
                        <a:defRPr sz="2800">
                          <a:solidFill>
                            <a:schemeClr val="tx1"/>
                          </a:solidFill>
                          <a:latin typeface="Times New Roman" panose="02020603050405020304" pitchFamily="18" charset="0"/>
                        </a:defRPr>
                      </a:lvl1pPr>
                      <a:lvl2pPr marL="914400" indent="-457200" algn="l">
                        <a:spcBef>
                          <a:spcPct val="20000"/>
                        </a:spcBef>
                        <a:defRPr sz="2400">
                          <a:solidFill>
                            <a:schemeClr val="tx1"/>
                          </a:solidFill>
                          <a:latin typeface="Times New Roman" panose="02020603050405020304" pitchFamily="18" charset="0"/>
                        </a:defRPr>
                      </a:lvl2pPr>
                      <a:lvl3pPr marL="1295400" indent="-381000" algn="l">
                        <a:spcBef>
                          <a:spcPct val="20000"/>
                        </a:spcBef>
                        <a:defRPr sz="2000">
                          <a:solidFill>
                            <a:schemeClr val="tx1"/>
                          </a:solidFill>
                          <a:latin typeface="Times New Roman" panose="02020603050405020304" pitchFamily="18" charset="0"/>
                        </a:defRPr>
                      </a:lvl3pPr>
                      <a:lvl4pPr marL="1714500" indent="-342900" algn="l">
                        <a:spcBef>
                          <a:spcPct val="20000"/>
                        </a:spcBef>
                        <a:defRPr>
                          <a:solidFill>
                            <a:schemeClr val="tx1"/>
                          </a:solidFill>
                          <a:latin typeface="Times New Roman" panose="02020603050405020304" pitchFamily="18" charset="0"/>
                        </a:defRPr>
                      </a:lvl4pPr>
                      <a:lvl5pPr marL="2171700" indent="-342900" algn="l">
                        <a:spcBef>
                          <a:spcPct val="20000"/>
                        </a:spcBef>
                        <a:defRPr>
                          <a:solidFill>
                            <a:schemeClr val="tx1"/>
                          </a:solidFill>
                          <a:latin typeface="Times New Roman" panose="02020603050405020304" pitchFamily="18" charset="0"/>
                        </a:defRPr>
                      </a:lvl5pPr>
                      <a:lvl6pPr marL="2628900" indent="-342900" fontAlgn="base">
                        <a:spcBef>
                          <a:spcPct val="20000"/>
                        </a:spcBef>
                        <a:spcAft>
                          <a:spcPct val="0"/>
                        </a:spcAft>
                        <a:defRPr>
                          <a:solidFill>
                            <a:schemeClr val="tx1"/>
                          </a:solidFill>
                          <a:latin typeface="Times New Roman" panose="02020603050405020304" pitchFamily="18" charset="0"/>
                        </a:defRPr>
                      </a:lvl6pPr>
                      <a:lvl7pPr marL="3086100" indent="-342900" fontAlgn="base">
                        <a:spcBef>
                          <a:spcPct val="20000"/>
                        </a:spcBef>
                        <a:spcAft>
                          <a:spcPct val="0"/>
                        </a:spcAft>
                        <a:defRPr>
                          <a:solidFill>
                            <a:schemeClr val="tx1"/>
                          </a:solidFill>
                          <a:latin typeface="Times New Roman" panose="02020603050405020304" pitchFamily="18" charset="0"/>
                        </a:defRPr>
                      </a:lvl7pPr>
                      <a:lvl8pPr marL="3543300" indent="-342900" fontAlgn="base">
                        <a:spcBef>
                          <a:spcPct val="20000"/>
                        </a:spcBef>
                        <a:spcAft>
                          <a:spcPct val="0"/>
                        </a:spcAft>
                        <a:defRPr>
                          <a:solidFill>
                            <a:schemeClr val="tx1"/>
                          </a:solidFill>
                          <a:latin typeface="Times New Roman" panose="02020603050405020304" pitchFamily="18" charset="0"/>
                        </a:defRPr>
                      </a:lvl8pPr>
                      <a:lvl9pPr marL="4000500" indent="-342900" fontAlgn="base">
                        <a:spcBef>
                          <a:spcPct val="20000"/>
                        </a:spcBef>
                        <a:spcAft>
                          <a:spcPct val="0"/>
                        </a:spcAft>
                        <a:defRPr>
                          <a:solidFill>
                            <a:schemeClr val="tx1"/>
                          </a:solidFill>
                          <a:latin typeface="Times New Roman" panose="02020603050405020304" pitchFamily="18" charset="0"/>
                        </a:defRPr>
                      </a:lvl9pPr>
                    </a:lstStyle>
                    <a:p>
                      <a:pPr marL="533400" marR="0" lvl="0" indent="-53340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990000"/>
                          </a:solidFill>
                          <a:effectLst/>
                          <a:latin typeface="Verdana" panose="020B0604030504040204" pitchFamily="34" charset="0"/>
                        </a:rPr>
                        <a:t>8</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990000"/>
                          </a:solidFill>
                          <a:effectLst/>
                          <a:latin typeface="Verdana" panose="020B0604030504040204" pitchFamily="34" charset="0"/>
                        </a:rPr>
                        <a:t>Milking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rgbClr val="FF0000"/>
                        </a:solidFill>
                        <a:effectLst/>
                        <a:latin typeface="Verdana" panose="020B060403050404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rgbClr val="FF0000"/>
                        </a:solidFill>
                        <a:effectLst/>
                        <a:latin typeface="Verdana" panose="020B060403050404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rgbClr val="FF0000"/>
                        </a:solidFill>
                        <a:effectLst/>
                        <a:latin typeface="Verdana" panose="020B060403050404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373063">
                <a:tc>
                  <a:txBody>
                    <a:bodyPr/>
                    <a:lstStyle>
                      <a:lvl1pPr marL="533400" indent="-533400" algn="l">
                        <a:spcBef>
                          <a:spcPct val="20000"/>
                        </a:spcBef>
                        <a:defRPr sz="2800">
                          <a:solidFill>
                            <a:schemeClr val="tx1"/>
                          </a:solidFill>
                          <a:latin typeface="Times New Roman" panose="02020603050405020304" pitchFamily="18" charset="0"/>
                        </a:defRPr>
                      </a:lvl1pPr>
                      <a:lvl2pPr marL="914400" indent="-457200" algn="l">
                        <a:spcBef>
                          <a:spcPct val="20000"/>
                        </a:spcBef>
                        <a:defRPr sz="2400">
                          <a:solidFill>
                            <a:schemeClr val="tx1"/>
                          </a:solidFill>
                          <a:latin typeface="Times New Roman" panose="02020603050405020304" pitchFamily="18" charset="0"/>
                        </a:defRPr>
                      </a:lvl2pPr>
                      <a:lvl3pPr marL="1295400" indent="-381000" algn="l">
                        <a:spcBef>
                          <a:spcPct val="20000"/>
                        </a:spcBef>
                        <a:defRPr sz="2000">
                          <a:solidFill>
                            <a:schemeClr val="tx1"/>
                          </a:solidFill>
                          <a:latin typeface="Times New Roman" panose="02020603050405020304" pitchFamily="18" charset="0"/>
                        </a:defRPr>
                      </a:lvl3pPr>
                      <a:lvl4pPr marL="1714500" indent="-342900" algn="l">
                        <a:spcBef>
                          <a:spcPct val="20000"/>
                        </a:spcBef>
                        <a:defRPr>
                          <a:solidFill>
                            <a:schemeClr val="tx1"/>
                          </a:solidFill>
                          <a:latin typeface="Times New Roman" panose="02020603050405020304" pitchFamily="18" charset="0"/>
                        </a:defRPr>
                      </a:lvl4pPr>
                      <a:lvl5pPr marL="2171700" indent="-342900" algn="l">
                        <a:spcBef>
                          <a:spcPct val="20000"/>
                        </a:spcBef>
                        <a:defRPr>
                          <a:solidFill>
                            <a:schemeClr val="tx1"/>
                          </a:solidFill>
                          <a:latin typeface="Times New Roman" panose="02020603050405020304" pitchFamily="18" charset="0"/>
                        </a:defRPr>
                      </a:lvl5pPr>
                      <a:lvl6pPr marL="2628900" indent="-342900" fontAlgn="base">
                        <a:spcBef>
                          <a:spcPct val="20000"/>
                        </a:spcBef>
                        <a:spcAft>
                          <a:spcPct val="0"/>
                        </a:spcAft>
                        <a:defRPr>
                          <a:solidFill>
                            <a:schemeClr val="tx1"/>
                          </a:solidFill>
                          <a:latin typeface="Times New Roman" panose="02020603050405020304" pitchFamily="18" charset="0"/>
                        </a:defRPr>
                      </a:lvl6pPr>
                      <a:lvl7pPr marL="3086100" indent="-342900" fontAlgn="base">
                        <a:spcBef>
                          <a:spcPct val="20000"/>
                        </a:spcBef>
                        <a:spcAft>
                          <a:spcPct val="0"/>
                        </a:spcAft>
                        <a:defRPr>
                          <a:solidFill>
                            <a:schemeClr val="tx1"/>
                          </a:solidFill>
                          <a:latin typeface="Times New Roman" panose="02020603050405020304" pitchFamily="18" charset="0"/>
                        </a:defRPr>
                      </a:lvl7pPr>
                      <a:lvl8pPr marL="3543300" indent="-342900" fontAlgn="base">
                        <a:spcBef>
                          <a:spcPct val="20000"/>
                        </a:spcBef>
                        <a:spcAft>
                          <a:spcPct val="0"/>
                        </a:spcAft>
                        <a:defRPr>
                          <a:solidFill>
                            <a:schemeClr val="tx1"/>
                          </a:solidFill>
                          <a:latin typeface="Times New Roman" panose="02020603050405020304" pitchFamily="18" charset="0"/>
                        </a:defRPr>
                      </a:lvl8pPr>
                      <a:lvl9pPr marL="4000500" indent="-342900" fontAlgn="base">
                        <a:spcBef>
                          <a:spcPct val="20000"/>
                        </a:spcBef>
                        <a:spcAft>
                          <a:spcPct val="0"/>
                        </a:spcAft>
                        <a:defRPr>
                          <a:solidFill>
                            <a:schemeClr val="tx1"/>
                          </a:solidFill>
                          <a:latin typeface="Times New Roman" panose="02020603050405020304" pitchFamily="18" charset="0"/>
                        </a:defRPr>
                      </a:lvl9pPr>
                    </a:lstStyle>
                    <a:p>
                      <a:pPr marL="533400" marR="0" lvl="0" indent="-53340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990000"/>
                          </a:solidFill>
                          <a:effectLst/>
                          <a:latin typeface="Verdana" panose="020B0604030504040204" pitchFamily="34" charset="0"/>
                        </a:rPr>
                        <a:t>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990000"/>
                          </a:solidFill>
                          <a:effectLst/>
                          <a:latin typeface="Verdana" panose="020B0604030504040204" pitchFamily="34" charset="0"/>
                        </a:rPr>
                        <a:t>Marketing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rgbClr val="FF0000"/>
                        </a:solidFill>
                        <a:effectLst/>
                        <a:latin typeface="Verdana" panose="020B060403050404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rgbClr val="FF0000"/>
                        </a:solidFill>
                        <a:effectLst/>
                        <a:latin typeface="Verdana" panose="020B060403050404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rgbClr val="FF0000"/>
                        </a:solidFill>
                        <a:effectLst/>
                        <a:latin typeface="Verdana" panose="020B060403050404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655638">
                <a:tc>
                  <a:txBody>
                    <a:bodyPr/>
                    <a:lstStyle>
                      <a:lvl1pPr marL="533400" indent="-533400" algn="l">
                        <a:spcBef>
                          <a:spcPct val="20000"/>
                        </a:spcBef>
                        <a:defRPr sz="2800">
                          <a:solidFill>
                            <a:schemeClr val="tx1"/>
                          </a:solidFill>
                          <a:latin typeface="Times New Roman" panose="02020603050405020304" pitchFamily="18" charset="0"/>
                        </a:defRPr>
                      </a:lvl1pPr>
                      <a:lvl2pPr marL="914400" indent="-457200" algn="l">
                        <a:spcBef>
                          <a:spcPct val="20000"/>
                        </a:spcBef>
                        <a:defRPr sz="2400">
                          <a:solidFill>
                            <a:schemeClr val="tx1"/>
                          </a:solidFill>
                          <a:latin typeface="Times New Roman" panose="02020603050405020304" pitchFamily="18" charset="0"/>
                        </a:defRPr>
                      </a:lvl2pPr>
                      <a:lvl3pPr marL="1295400" indent="-381000" algn="l">
                        <a:spcBef>
                          <a:spcPct val="20000"/>
                        </a:spcBef>
                        <a:defRPr sz="2000">
                          <a:solidFill>
                            <a:schemeClr val="tx1"/>
                          </a:solidFill>
                          <a:latin typeface="Times New Roman" panose="02020603050405020304" pitchFamily="18" charset="0"/>
                        </a:defRPr>
                      </a:lvl3pPr>
                      <a:lvl4pPr marL="1714500" indent="-342900" algn="l">
                        <a:spcBef>
                          <a:spcPct val="20000"/>
                        </a:spcBef>
                        <a:defRPr>
                          <a:solidFill>
                            <a:schemeClr val="tx1"/>
                          </a:solidFill>
                          <a:latin typeface="Times New Roman" panose="02020603050405020304" pitchFamily="18" charset="0"/>
                        </a:defRPr>
                      </a:lvl4pPr>
                      <a:lvl5pPr marL="2171700" indent="-342900" algn="l">
                        <a:spcBef>
                          <a:spcPct val="20000"/>
                        </a:spcBef>
                        <a:defRPr>
                          <a:solidFill>
                            <a:schemeClr val="tx1"/>
                          </a:solidFill>
                          <a:latin typeface="Times New Roman" panose="02020603050405020304" pitchFamily="18" charset="0"/>
                        </a:defRPr>
                      </a:lvl5pPr>
                      <a:lvl6pPr marL="2628900" indent="-342900" fontAlgn="base">
                        <a:spcBef>
                          <a:spcPct val="20000"/>
                        </a:spcBef>
                        <a:spcAft>
                          <a:spcPct val="0"/>
                        </a:spcAft>
                        <a:defRPr>
                          <a:solidFill>
                            <a:schemeClr val="tx1"/>
                          </a:solidFill>
                          <a:latin typeface="Times New Roman" panose="02020603050405020304" pitchFamily="18" charset="0"/>
                        </a:defRPr>
                      </a:lvl6pPr>
                      <a:lvl7pPr marL="3086100" indent="-342900" fontAlgn="base">
                        <a:spcBef>
                          <a:spcPct val="20000"/>
                        </a:spcBef>
                        <a:spcAft>
                          <a:spcPct val="0"/>
                        </a:spcAft>
                        <a:defRPr>
                          <a:solidFill>
                            <a:schemeClr val="tx1"/>
                          </a:solidFill>
                          <a:latin typeface="Times New Roman" panose="02020603050405020304" pitchFamily="18" charset="0"/>
                        </a:defRPr>
                      </a:lvl7pPr>
                      <a:lvl8pPr marL="3543300" indent="-342900" fontAlgn="base">
                        <a:spcBef>
                          <a:spcPct val="20000"/>
                        </a:spcBef>
                        <a:spcAft>
                          <a:spcPct val="0"/>
                        </a:spcAft>
                        <a:defRPr>
                          <a:solidFill>
                            <a:schemeClr val="tx1"/>
                          </a:solidFill>
                          <a:latin typeface="Times New Roman" panose="02020603050405020304" pitchFamily="18" charset="0"/>
                        </a:defRPr>
                      </a:lvl8pPr>
                      <a:lvl9pPr marL="4000500" indent="-342900" fontAlgn="base">
                        <a:spcBef>
                          <a:spcPct val="20000"/>
                        </a:spcBef>
                        <a:spcAft>
                          <a:spcPct val="0"/>
                        </a:spcAft>
                        <a:defRPr>
                          <a:solidFill>
                            <a:schemeClr val="tx1"/>
                          </a:solidFill>
                          <a:latin typeface="Times New Roman" panose="02020603050405020304" pitchFamily="18" charset="0"/>
                        </a:defRPr>
                      </a:lvl9pPr>
                    </a:lstStyle>
                    <a:p>
                      <a:pPr marL="533400" marR="0" lvl="0" indent="-53340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990000"/>
                          </a:solidFill>
                          <a:effectLst/>
                          <a:latin typeface="Verdana" panose="020B0604030504040204" pitchFamily="34" charset="0"/>
                        </a:rPr>
                        <a:t>10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rgbClr val="990000"/>
                          </a:solidFill>
                          <a:effectLst/>
                          <a:latin typeface="Verdana" panose="020B0604030504040204" pitchFamily="34" charset="0"/>
                        </a:rPr>
                        <a:t>Processing of milk and preparation </a:t>
                      </a:r>
                    </a:p>
                    <a:p>
                      <a:pPr marL="0" marR="0" lvl="0" indent="0" algn="just"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rgbClr val="990000"/>
                          </a:solidFill>
                          <a:effectLst/>
                          <a:latin typeface="Verdana" panose="020B0604030504040204" pitchFamily="34" charset="0"/>
                        </a:rPr>
                        <a:t>of milk products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dirty="0" smtClean="0">
                        <a:ln>
                          <a:noFill/>
                        </a:ln>
                        <a:solidFill>
                          <a:srgbClr val="FF0000"/>
                        </a:solidFill>
                        <a:effectLst/>
                        <a:latin typeface="Verdana" panose="020B060403050404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rgbClr val="FF0000"/>
                        </a:solidFill>
                        <a:effectLst/>
                        <a:latin typeface="Verdana" panose="020B060403050404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dirty="0" smtClean="0">
                        <a:ln>
                          <a:noFill/>
                        </a:ln>
                        <a:solidFill>
                          <a:srgbClr val="FF0000"/>
                        </a:solidFill>
                        <a:effectLst/>
                        <a:latin typeface="Verdana" panose="020B060403050404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096695077"/>
      </p:ext>
    </p:extLst>
  </p:cSld>
  <p:clrMapOvr>
    <a:masterClrMapping/>
  </p:clrMapOvr>
  <p:transition spd="slow">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C:\Users\SUJALA-III\Desktop\images.png"/>
          <p:cNvPicPr>
            <a:picLocks noChangeAspect="1" noChangeArrowheads="1"/>
          </p:cNvPicPr>
          <p:nvPr/>
        </p:nvPicPr>
        <p:blipFill>
          <a:blip r:embed="rId2" cstate="print"/>
          <a:srcRect/>
          <a:stretch>
            <a:fillRect/>
          </a:stretch>
        </p:blipFill>
        <p:spPr bwMode="auto">
          <a:xfrm>
            <a:off x="0" y="0"/>
            <a:ext cx="9155784" cy="6858000"/>
          </a:xfrm>
          <a:prstGeom prst="rect">
            <a:avLst/>
          </a:prstGeom>
          <a:noFill/>
        </p:spPr>
      </p:pic>
      <p:sp>
        <p:nvSpPr>
          <p:cNvPr id="52226" name="Rectangle 43"/>
          <p:cNvSpPr>
            <a:spLocks noGrp="1" noChangeArrowheads="1"/>
          </p:cNvSpPr>
          <p:nvPr>
            <p:ph type="title"/>
          </p:nvPr>
        </p:nvSpPr>
        <p:spPr>
          <a:xfrm>
            <a:off x="609600" y="609600"/>
            <a:ext cx="7772400" cy="685800"/>
          </a:xfrm>
          <a:solidFill>
            <a:schemeClr val="accent3">
              <a:lumMod val="20000"/>
              <a:lumOff val="80000"/>
            </a:schemeClr>
          </a:solidFill>
          <a:ln>
            <a:solidFill>
              <a:schemeClr val="tx1"/>
            </a:solidFill>
          </a:ln>
        </p:spPr>
        <p:txBody>
          <a:bodyPr/>
          <a:lstStyle/>
          <a:p>
            <a:r>
              <a:rPr lang="en-US" sz="3600" dirty="0" smtClean="0">
                <a:latin typeface="Times New Roman" pitchFamily="18" charset="0"/>
                <a:cs typeface="Times New Roman" pitchFamily="18" charset="0"/>
              </a:rPr>
              <a:t>Activity Profile</a:t>
            </a:r>
          </a:p>
        </p:txBody>
      </p:sp>
      <p:sp>
        <p:nvSpPr>
          <p:cNvPr id="52227" name="Rectangle 3"/>
          <p:cNvSpPr>
            <a:spLocks noGrp="1" noChangeArrowheads="1"/>
          </p:cNvSpPr>
          <p:nvPr>
            <p:ph type="body" sz="half" idx="1"/>
          </p:nvPr>
        </p:nvSpPr>
        <p:spPr>
          <a:xfrm>
            <a:off x="457200" y="1981200"/>
            <a:ext cx="4033838" cy="4114800"/>
          </a:xfrm>
        </p:spPr>
        <p:txBody>
          <a:bodyPr/>
          <a:lstStyle/>
          <a:p>
            <a:pPr algn="just">
              <a:buFont typeface="Wingdings" panose="05000000000000000000" pitchFamily="2" charset="2"/>
              <a:buNone/>
            </a:pPr>
            <a:r>
              <a:rPr lang="en-US" sz="2400" smtClean="0">
                <a:latin typeface="Times New Roman" pitchFamily="18" charset="0"/>
                <a:cs typeface="Times New Roman" pitchFamily="18" charset="0"/>
              </a:rPr>
              <a:t>				</a:t>
            </a:r>
          </a:p>
        </p:txBody>
      </p:sp>
      <p:graphicFrame>
        <p:nvGraphicFramePr>
          <p:cNvPr id="28785" name="Group 113"/>
          <p:cNvGraphicFramePr>
            <a:graphicFrameLocks noGrp="1"/>
          </p:cNvGraphicFramePr>
          <p:nvPr>
            <p:ph sz="half" idx="2"/>
          </p:nvPr>
        </p:nvGraphicFramePr>
        <p:xfrm>
          <a:off x="685799" y="1740398"/>
          <a:ext cx="7696200" cy="3593602"/>
        </p:xfrm>
        <a:graphic>
          <a:graphicData uri="http://schemas.openxmlformats.org/drawingml/2006/table">
            <a:tbl>
              <a:tblPr/>
              <a:tblGrid>
                <a:gridCol w="3297731"/>
                <a:gridCol w="1075347"/>
                <a:gridCol w="860278"/>
                <a:gridCol w="1147037"/>
                <a:gridCol w="1315807"/>
              </a:tblGrid>
              <a:tr h="1057339">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US" sz="2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Times New Roman" pitchFamily="18" charset="0"/>
                        </a:rPr>
                        <a:t>Activity</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US" sz="2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Times New Roman" pitchFamily="18" charset="0"/>
                        </a:rPr>
                        <a:t>Women</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US" sz="2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Times New Roman" pitchFamily="18" charset="0"/>
                        </a:rPr>
                        <a:t>Men</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US" sz="2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Times New Roman" pitchFamily="18" charset="0"/>
                        </a:rPr>
                        <a:t>Girls</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US" sz="2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Times New Roman" pitchFamily="18" charset="0"/>
                        </a:rPr>
                        <a:t>Boys</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0">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US" sz="2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Times New Roman" pitchFamily="18" charset="0"/>
                        </a:rPr>
                        <a:t>Reproductive activities</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2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2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2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2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0">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US" sz="2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Times New Roman" pitchFamily="18" charset="0"/>
                        </a:rPr>
                        <a:t>Productive activities</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2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2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2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2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0">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US" sz="2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Times New Roman" pitchFamily="18" charset="0"/>
                        </a:rPr>
                        <a:t>Community management activities</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2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2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2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2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20805">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US" sz="2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Times New Roman" pitchFamily="18" charset="0"/>
                        </a:rPr>
                        <a:t>Community politics activities</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2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2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22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22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 name="Slide Number Placeholder 4"/>
          <p:cNvSpPr>
            <a:spLocks noGrp="1"/>
          </p:cNvSpPr>
          <p:nvPr>
            <p:ph type="sldNum" sz="quarter" idx="12"/>
          </p:nvPr>
        </p:nvSpPr>
        <p:spPr/>
        <p:txBody>
          <a:bodyPr/>
          <a:lstStyle/>
          <a:p>
            <a:pPr>
              <a:defRPr/>
            </a:pPr>
            <a:fld id="{4195FD25-65CA-4DC4-A598-24A03D2FB8C7}" type="slidenum">
              <a:rPr lang="en-US" smtClean="0"/>
              <a:pPr>
                <a:defRPr/>
              </a:pPr>
              <a:t>19</a:t>
            </a:fld>
            <a:endParaRPr lang="en-US"/>
          </a:p>
        </p:txBody>
      </p:sp>
    </p:spTree>
    <p:extLst>
      <p:ext uri="{BB962C8B-B14F-4D97-AF65-F5344CB8AC3E}">
        <p14:creationId xmlns:p14="http://schemas.microsoft.com/office/powerpoint/2010/main" val="3561035872"/>
      </p:ext>
    </p:extLst>
  </p:cSld>
  <p:clrMapOvr>
    <a:masterClrMapping/>
  </p:clrMapOvr>
  <p:transition spd="slow">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C:\Users\SUJALA-III\Desktop\images.png"/>
          <p:cNvPicPr>
            <a:picLocks noChangeAspect="1" noChangeArrowheads="1"/>
          </p:cNvPicPr>
          <p:nvPr/>
        </p:nvPicPr>
        <p:blipFill>
          <a:blip r:embed="rId3" cstate="print"/>
          <a:srcRect/>
          <a:stretch>
            <a:fillRect/>
          </a:stretch>
        </p:blipFill>
        <p:spPr bwMode="auto">
          <a:xfrm>
            <a:off x="0" y="0"/>
            <a:ext cx="8915400" cy="6677944"/>
          </a:xfrm>
          <a:prstGeom prst="rect">
            <a:avLst/>
          </a:prstGeom>
          <a:noFill/>
        </p:spPr>
      </p:pic>
      <p:sp>
        <p:nvSpPr>
          <p:cNvPr id="75" name="Slide Number Placeholder 3"/>
          <p:cNvSpPr>
            <a:spLocks noGrp="1"/>
          </p:cNvSpPr>
          <p:nvPr>
            <p:ph type="sldNum" sz="quarter" idx="12"/>
          </p:nvPr>
        </p:nvSpPr>
        <p:spPr/>
        <p:txBody>
          <a:bodyPr/>
          <a:lstStyle/>
          <a:p>
            <a:pPr>
              <a:defRPr/>
            </a:pPr>
            <a:fld id="{729A575D-F0D0-4D3B-B306-D7128F282711}" type="slidenum">
              <a:rPr lang="en-US"/>
              <a:pPr>
                <a:defRPr/>
              </a:pPr>
              <a:t>20</a:t>
            </a:fld>
            <a:endParaRPr lang="en-US"/>
          </a:p>
        </p:txBody>
      </p:sp>
      <p:sp>
        <p:nvSpPr>
          <p:cNvPr id="49155" name="Rectangle 2"/>
          <p:cNvSpPr>
            <a:spLocks noChangeArrowheads="1"/>
          </p:cNvSpPr>
          <p:nvPr/>
        </p:nvSpPr>
        <p:spPr bwMode="auto">
          <a:xfrm>
            <a:off x="685800" y="1143000"/>
            <a:ext cx="7772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Trebuchet MS" panose="020B0603020202020204" pitchFamily="34" charset="0"/>
              </a:defRPr>
            </a:lvl1pPr>
            <a:lvl2pPr marL="742950" indent="-285750">
              <a:spcBef>
                <a:spcPct val="20000"/>
              </a:spcBef>
              <a:buFont typeface="Arial" panose="020B0604020202020204" pitchFamily="34" charset="0"/>
              <a:buChar char="–"/>
              <a:defRPr sz="2800">
                <a:solidFill>
                  <a:schemeClr val="tx1"/>
                </a:solidFill>
                <a:latin typeface="Trebuchet MS" panose="020B0603020202020204" pitchFamily="34" charset="0"/>
              </a:defRPr>
            </a:lvl2pPr>
            <a:lvl3pPr marL="1143000" indent="-228600">
              <a:spcBef>
                <a:spcPct val="20000"/>
              </a:spcBef>
              <a:buFont typeface="Arial" panose="020B0604020202020204" pitchFamily="34" charset="0"/>
              <a:buChar char="•"/>
              <a:defRPr sz="2400">
                <a:solidFill>
                  <a:schemeClr val="tx1"/>
                </a:solidFill>
                <a:latin typeface="Trebuchet MS" panose="020B0603020202020204" pitchFamily="34" charset="0"/>
              </a:defRPr>
            </a:lvl3pPr>
            <a:lvl4pPr marL="1600200" indent="-228600">
              <a:spcBef>
                <a:spcPct val="20000"/>
              </a:spcBef>
              <a:buFont typeface="Arial" panose="020B0604020202020204" pitchFamily="34" charset="0"/>
              <a:buChar char="–"/>
              <a:defRPr sz="2000">
                <a:solidFill>
                  <a:schemeClr val="tx1"/>
                </a:solidFill>
                <a:latin typeface="Trebuchet MS" panose="020B0603020202020204" pitchFamily="34" charset="0"/>
              </a:defRPr>
            </a:lvl4pPr>
            <a:lvl5pPr marL="2057400" indent="-228600">
              <a:spcBef>
                <a:spcPct val="20000"/>
              </a:spcBef>
              <a:buFont typeface="Arial" panose="020B0604020202020204" pitchFamily="34" charset="0"/>
              <a:buChar char="»"/>
              <a:defRPr sz="2000">
                <a:solidFill>
                  <a:schemeClr val="tx1"/>
                </a:solidFill>
                <a:latin typeface="Trebuchet MS" panose="020B0603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rebuchet MS" panose="020B0603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rebuchet MS" panose="020B0603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rebuchet MS" panose="020B0603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rebuchet MS" panose="020B0603020202020204" pitchFamily="34" charset="0"/>
              </a:defRPr>
            </a:lvl9pPr>
          </a:lstStyle>
          <a:p>
            <a:pPr algn="ctr">
              <a:spcBef>
                <a:spcPct val="0"/>
              </a:spcBef>
              <a:buFontTx/>
              <a:buNone/>
            </a:pPr>
            <a:endParaRPr lang="en-US" sz="2000" b="1">
              <a:solidFill>
                <a:schemeClr val="tx2"/>
              </a:solidFill>
              <a:latin typeface="Tahoma" panose="020B0604030504040204" pitchFamily="34" charset="0"/>
            </a:endParaRPr>
          </a:p>
        </p:txBody>
      </p:sp>
      <p:sp>
        <p:nvSpPr>
          <p:cNvPr id="49156" name="Rectangle 3"/>
          <p:cNvSpPr>
            <a:spLocks noChangeArrowheads="1"/>
          </p:cNvSpPr>
          <p:nvPr/>
        </p:nvSpPr>
        <p:spPr bwMode="auto">
          <a:xfrm>
            <a:off x="0" y="1295400"/>
            <a:ext cx="8839200"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Font typeface="Arial" panose="020B0604020202020204" pitchFamily="34" charset="0"/>
              <a:buChar char="•"/>
              <a:defRPr sz="3200">
                <a:solidFill>
                  <a:schemeClr val="tx1"/>
                </a:solidFill>
                <a:latin typeface="Trebuchet MS" panose="020B0603020202020204" pitchFamily="34" charset="0"/>
              </a:defRPr>
            </a:lvl1pPr>
            <a:lvl2pPr marL="742950" indent="-285750">
              <a:spcBef>
                <a:spcPct val="20000"/>
              </a:spcBef>
              <a:buFont typeface="Arial" panose="020B0604020202020204" pitchFamily="34" charset="0"/>
              <a:buChar char="–"/>
              <a:defRPr sz="2800">
                <a:solidFill>
                  <a:schemeClr val="tx1"/>
                </a:solidFill>
                <a:latin typeface="Trebuchet MS" panose="020B0603020202020204" pitchFamily="34" charset="0"/>
              </a:defRPr>
            </a:lvl2pPr>
            <a:lvl3pPr marL="1143000" indent="-228600">
              <a:spcBef>
                <a:spcPct val="20000"/>
              </a:spcBef>
              <a:buFont typeface="Arial" panose="020B0604020202020204" pitchFamily="34" charset="0"/>
              <a:buChar char="•"/>
              <a:defRPr sz="2400">
                <a:solidFill>
                  <a:schemeClr val="tx1"/>
                </a:solidFill>
                <a:latin typeface="Trebuchet MS" panose="020B0603020202020204" pitchFamily="34" charset="0"/>
              </a:defRPr>
            </a:lvl3pPr>
            <a:lvl4pPr marL="1600200" indent="-228600">
              <a:spcBef>
                <a:spcPct val="20000"/>
              </a:spcBef>
              <a:buFont typeface="Arial" panose="020B0604020202020204" pitchFamily="34" charset="0"/>
              <a:buChar char="–"/>
              <a:defRPr sz="2000">
                <a:solidFill>
                  <a:schemeClr val="tx1"/>
                </a:solidFill>
                <a:latin typeface="Trebuchet MS" panose="020B0603020202020204" pitchFamily="34" charset="0"/>
              </a:defRPr>
            </a:lvl4pPr>
            <a:lvl5pPr marL="2057400" indent="-228600">
              <a:spcBef>
                <a:spcPct val="20000"/>
              </a:spcBef>
              <a:buFont typeface="Arial" panose="020B0604020202020204" pitchFamily="34" charset="0"/>
              <a:buChar char="»"/>
              <a:defRPr sz="2000">
                <a:solidFill>
                  <a:schemeClr val="tx1"/>
                </a:solidFill>
                <a:latin typeface="Trebuchet MS" panose="020B0603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Trebuchet MS" panose="020B0603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Trebuchet MS" panose="020B0603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Trebuchet MS" panose="020B0603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Trebuchet MS" panose="020B0603020202020204" pitchFamily="34" charset="0"/>
              </a:defRPr>
            </a:lvl9pPr>
          </a:lstStyle>
          <a:p>
            <a:pPr algn="just">
              <a:lnSpc>
                <a:spcPct val="125000"/>
              </a:lnSpc>
              <a:buFontTx/>
              <a:buNone/>
            </a:pPr>
            <a:endParaRPr lang="en-US" sz="2000">
              <a:solidFill>
                <a:srgbClr val="990000"/>
              </a:solidFill>
              <a:latin typeface="Tahoma" panose="020B0604030504040204" pitchFamily="34" charset="0"/>
              <a:cs typeface="Times New Roman" panose="02020603050405020304" pitchFamily="18" charset="0"/>
            </a:endParaRPr>
          </a:p>
        </p:txBody>
      </p:sp>
      <p:graphicFrame>
        <p:nvGraphicFramePr>
          <p:cNvPr id="134148" name="Group 4"/>
          <p:cNvGraphicFramePr>
            <a:graphicFrameLocks noGrp="1"/>
          </p:cNvGraphicFramePr>
          <p:nvPr/>
        </p:nvGraphicFramePr>
        <p:xfrm>
          <a:off x="685800" y="1447800"/>
          <a:ext cx="7543800" cy="4648202"/>
        </p:xfrm>
        <a:graphic>
          <a:graphicData uri="http://schemas.openxmlformats.org/drawingml/2006/table">
            <a:tbl>
              <a:tblPr/>
              <a:tblGrid>
                <a:gridCol w="2735263"/>
                <a:gridCol w="1036637"/>
                <a:gridCol w="800100"/>
                <a:gridCol w="1049338"/>
                <a:gridCol w="738187"/>
                <a:gridCol w="1184275"/>
              </a:tblGrid>
              <a:tr h="492125">
                <a:tc rowSpan="2">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6600"/>
                          </a:solidFill>
                          <a:effectLst/>
                          <a:latin typeface="Tahoma" panose="020B0604030504040204" pitchFamily="34" charset="0"/>
                        </a:rPr>
                        <a:t>Resource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6600"/>
                          </a:solidFill>
                          <a:effectLst/>
                          <a:latin typeface="Tahoma" panose="020B0604030504040204" pitchFamily="34" charset="0"/>
                        </a:rPr>
                        <a:t> </a:t>
                      </a:r>
                    </a:p>
                  </a:txBody>
                  <a:tcP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6600"/>
                          </a:solidFill>
                          <a:effectLst/>
                          <a:latin typeface="Tahoma" panose="020B0604030504040204" pitchFamily="34" charset="0"/>
                        </a:rPr>
                        <a:t>Access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6600"/>
                          </a:solidFill>
                          <a:effectLst/>
                          <a:latin typeface="Tahoma" panose="020B0604030504040204" pitchFamily="34" charset="0"/>
                        </a:rPr>
                        <a:t>Control</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rowSpan="2">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6600"/>
                          </a:solidFill>
                          <a:effectLst/>
                          <a:latin typeface="Tahoma" panose="020B0604030504040204" pitchFamily="34" charset="0"/>
                        </a:rPr>
                        <a:t>comment</a:t>
                      </a: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90538">
                <a:tc vMerge="1">
                  <a:txBody>
                    <a:bodyPr/>
                    <a:lstStyle/>
                    <a:p>
                      <a:endParaRPr lang="en-US"/>
                    </a:p>
                  </a:txBody>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6600"/>
                          </a:solidFill>
                          <a:effectLst/>
                          <a:latin typeface="Tahoma" panose="020B0604030504040204" pitchFamily="34" charset="0"/>
                        </a:rPr>
                        <a:t>Women</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6600"/>
                          </a:solidFill>
                          <a:effectLst/>
                          <a:latin typeface="Tahoma" panose="020B0604030504040204" pitchFamily="34" charset="0"/>
                        </a:rPr>
                        <a:t>Men</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6600"/>
                          </a:solidFill>
                          <a:effectLst/>
                          <a:latin typeface="Tahoma" panose="020B0604030504040204" pitchFamily="34" charset="0"/>
                        </a:rPr>
                        <a:t>Women</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6600"/>
                          </a:solidFill>
                          <a:effectLst/>
                          <a:latin typeface="Tahoma" panose="020B0604030504040204" pitchFamily="34" charset="0"/>
                        </a:rPr>
                        <a:t>Men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492125">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rgbClr val="990000"/>
                          </a:solidFill>
                          <a:effectLst/>
                          <a:latin typeface="Tahoma" panose="020B0604030504040204" pitchFamily="34" charset="0"/>
                        </a:rPr>
                        <a:t>Land </a:t>
                      </a:r>
                    </a:p>
                  </a:txBody>
                  <a:tcP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rgbClr val="000000"/>
                        </a:solidFill>
                        <a:effectLst/>
                        <a:latin typeface="Tahoma" panose="020B060403050404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rgbClr val="000000"/>
                        </a:solidFill>
                        <a:effectLst/>
                        <a:latin typeface="Tahoma" panose="020B060403050404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rgbClr val="000000"/>
                        </a:solidFill>
                        <a:effectLst/>
                        <a:latin typeface="Tahoma" panose="020B060403050404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rgbClr val="000000"/>
                        </a:solidFill>
                        <a:effectLst/>
                        <a:latin typeface="Tahoma" panose="020B060403050404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rgbClr val="000000"/>
                        </a:solidFill>
                        <a:effectLst/>
                        <a:latin typeface="Tahoma" panose="020B0604030504040204" pitchFamily="34" charset="0"/>
                      </a:endParaRP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90538">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rgbClr val="990000"/>
                          </a:solidFill>
                          <a:effectLst/>
                          <a:latin typeface="Tahoma" panose="020B0604030504040204" pitchFamily="34" charset="0"/>
                        </a:rPr>
                        <a:t>Equipment </a:t>
                      </a:r>
                    </a:p>
                  </a:txBody>
                  <a:tcP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rgbClr val="000000"/>
                        </a:solidFill>
                        <a:effectLst/>
                        <a:latin typeface="Tahoma" panose="020B060403050404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rgbClr val="000000"/>
                        </a:solidFill>
                        <a:effectLst/>
                        <a:latin typeface="Tahoma" panose="020B060403050404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rgbClr val="000000"/>
                        </a:solidFill>
                        <a:effectLst/>
                        <a:latin typeface="Tahoma" panose="020B060403050404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rgbClr val="000000"/>
                        </a:solidFill>
                        <a:effectLst/>
                        <a:latin typeface="Tahoma" panose="020B060403050404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rgbClr val="000000"/>
                        </a:solidFill>
                        <a:effectLst/>
                        <a:latin typeface="Tahoma" panose="020B0604030504040204" pitchFamily="34" charset="0"/>
                      </a:endParaRP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92125">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rgbClr val="990000"/>
                          </a:solidFill>
                          <a:effectLst/>
                          <a:latin typeface="Tahoma" panose="020B0604030504040204" pitchFamily="34" charset="0"/>
                        </a:rPr>
                        <a:t>Labour</a:t>
                      </a:r>
                    </a:p>
                  </a:txBody>
                  <a:tcP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rgbClr val="000000"/>
                        </a:solidFill>
                        <a:effectLst/>
                        <a:latin typeface="Tahoma" panose="020B060403050404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rgbClr val="000000"/>
                        </a:solidFill>
                        <a:effectLst/>
                        <a:latin typeface="Tahoma" panose="020B060403050404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rgbClr val="000000"/>
                        </a:solidFill>
                        <a:effectLst/>
                        <a:latin typeface="Tahoma" panose="020B060403050404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rgbClr val="000000"/>
                        </a:solidFill>
                        <a:effectLst/>
                        <a:latin typeface="Tahoma" panose="020B060403050404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rgbClr val="000000"/>
                        </a:solidFill>
                        <a:effectLst/>
                        <a:latin typeface="Tahoma" panose="020B0604030504040204" pitchFamily="34" charset="0"/>
                      </a:endParaRP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90538">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rgbClr val="990000"/>
                          </a:solidFill>
                          <a:effectLst/>
                          <a:latin typeface="Tahoma" panose="020B0604030504040204" pitchFamily="34" charset="0"/>
                        </a:rPr>
                        <a:t>Cash</a:t>
                      </a:r>
                    </a:p>
                  </a:txBody>
                  <a:tcP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rgbClr val="000000"/>
                        </a:solidFill>
                        <a:effectLst/>
                        <a:latin typeface="Tahoma" panose="020B060403050404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rgbClr val="000000"/>
                        </a:solidFill>
                        <a:effectLst/>
                        <a:latin typeface="Tahoma" panose="020B060403050404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rgbClr val="000000"/>
                        </a:solidFill>
                        <a:effectLst/>
                        <a:latin typeface="Tahoma" panose="020B060403050404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rgbClr val="000000"/>
                        </a:solidFill>
                        <a:effectLst/>
                        <a:latin typeface="Tahoma" panose="020B060403050404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rgbClr val="000000"/>
                        </a:solidFill>
                        <a:effectLst/>
                        <a:latin typeface="Tahoma" panose="020B0604030504040204" pitchFamily="34" charset="0"/>
                      </a:endParaRP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17550">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rgbClr val="990000"/>
                          </a:solidFill>
                          <a:effectLst/>
                          <a:latin typeface="Tahoma" panose="020B0604030504040204" pitchFamily="34" charset="0"/>
                        </a:rPr>
                        <a:t>Employment  opportunities </a:t>
                      </a:r>
                    </a:p>
                  </a:txBody>
                  <a:tcP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rgbClr val="000000"/>
                        </a:solidFill>
                        <a:effectLst/>
                        <a:latin typeface="Tahoma" panose="020B060403050404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rgbClr val="000000"/>
                        </a:solidFill>
                        <a:effectLst/>
                        <a:latin typeface="Tahoma" panose="020B060403050404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rgbClr val="000000"/>
                        </a:solidFill>
                        <a:effectLst/>
                        <a:latin typeface="Tahoma" panose="020B060403050404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rgbClr val="000000"/>
                        </a:solidFill>
                        <a:effectLst/>
                        <a:latin typeface="Tahoma" panose="020B060403050404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rgbClr val="000000"/>
                        </a:solidFill>
                        <a:effectLst/>
                        <a:latin typeface="Tahoma" panose="020B0604030504040204" pitchFamily="34" charset="0"/>
                      </a:endParaRP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90538">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rgbClr val="990000"/>
                          </a:solidFill>
                          <a:effectLst/>
                          <a:latin typeface="Tahoma" panose="020B0604030504040204" pitchFamily="34" charset="0"/>
                        </a:rPr>
                        <a:t>Education / Trainings </a:t>
                      </a:r>
                    </a:p>
                  </a:txBody>
                  <a:tcP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rgbClr val="000000"/>
                        </a:solidFill>
                        <a:effectLst/>
                        <a:latin typeface="Tahoma" panose="020B060403050404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rgbClr val="000000"/>
                        </a:solidFill>
                        <a:effectLst/>
                        <a:latin typeface="Tahoma" panose="020B060403050404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rgbClr val="000000"/>
                        </a:solidFill>
                        <a:effectLst/>
                        <a:latin typeface="Tahoma" panose="020B060403050404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rgbClr val="000000"/>
                        </a:solidFill>
                        <a:effectLst/>
                        <a:latin typeface="Tahoma" panose="020B060403050404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rgbClr val="000000"/>
                        </a:solidFill>
                        <a:effectLst/>
                        <a:latin typeface="Tahoma" panose="020B0604030504040204" pitchFamily="34" charset="0"/>
                      </a:endParaRP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92125">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rgbClr val="990000"/>
                          </a:solidFill>
                          <a:effectLst/>
                          <a:latin typeface="Tahoma" panose="020B0604030504040204" pitchFamily="34" charset="0"/>
                        </a:rPr>
                        <a:t>Others </a:t>
                      </a:r>
                    </a:p>
                  </a:txBody>
                  <a:tcP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rgbClr val="000000"/>
                        </a:solidFill>
                        <a:effectLst/>
                        <a:latin typeface="Tahoma" panose="020B060403050404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rgbClr val="000000"/>
                        </a:solidFill>
                        <a:effectLst/>
                        <a:latin typeface="Tahoma" panose="020B060403050404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rgbClr val="000000"/>
                        </a:solidFill>
                        <a:effectLst/>
                        <a:latin typeface="Tahoma" panose="020B060403050404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rgbClr val="000000"/>
                        </a:solidFill>
                        <a:effectLst/>
                        <a:latin typeface="Tahoma" panose="020B060403050404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Times New Roman" panose="02020603050405020304" pitchFamily="18" charset="0"/>
                        </a:defRPr>
                      </a:lvl1pPr>
                      <a:lvl2pPr algn="l">
                        <a:spcBef>
                          <a:spcPct val="20000"/>
                        </a:spcBef>
                        <a:defRPr sz="2400">
                          <a:solidFill>
                            <a:schemeClr val="tx1"/>
                          </a:solidFill>
                          <a:latin typeface="Times New Roman" panose="02020603050405020304" pitchFamily="18" charset="0"/>
                        </a:defRPr>
                      </a:lvl2pPr>
                      <a:lvl3pPr algn="l">
                        <a:spcBef>
                          <a:spcPct val="20000"/>
                        </a:spcBef>
                        <a:defRPr sz="2000">
                          <a:solidFill>
                            <a:schemeClr val="tx1"/>
                          </a:solidFill>
                          <a:latin typeface="Times New Roman" panose="02020603050405020304" pitchFamily="18" charset="0"/>
                        </a:defRPr>
                      </a:lvl3pPr>
                      <a:lvl4pPr algn="l">
                        <a:spcBef>
                          <a:spcPct val="20000"/>
                        </a:spcBef>
                        <a:defRPr>
                          <a:solidFill>
                            <a:schemeClr val="tx1"/>
                          </a:solidFill>
                          <a:latin typeface="Times New Roman" panose="02020603050405020304" pitchFamily="18" charset="0"/>
                        </a:defRPr>
                      </a:lvl4pPr>
                      <a:lvl5pPr algn="l">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rgbClr val="000000"/>
                        </a:solidFill>
                        <a:effectLst/>
                        <a:latin typeface="Tahoma" panose="020B0604030504040204" pitchFamily="34" charset="0"/>
                      </a:endParaRP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9225" name="Text Box 72"/>
          <p:cNvSpPr txBox="1">
            <a:spLocks noChangeArrowheads="1"/>
          </p:cNvSpPr>
          <p:nvPr/>
        </p:nvSpPr>
        <p:spPr bwMode="auto">
          <a:xfrm>
            <a:off x="1676400" y="685800"/>
            <a:ext cx="5410200" cy="400110"/>
          </a:xfrm>
          <a:prstGeom prst="rect">
            <a:avLst/>
          </a:prstGeom>
          <a:solidFill>
            <a:schemeClr val="accent3">
              <a:lumMod val="20000"/>
              <a:lumOff val="8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spcBef>
                <a:spcPct val="50000"/>
              </a:spcBef>
            </a:pPr>
            <a:r>
              <a:rPr lang="en-IN" sz="2000" b="1" dirty="0"/>
              <a:t>Harvard tool </a:t>
            </a:r>
            <a:r>
              <a:rPr lang="en-IN" sz="2000" b="1" dirty="0" smtClean="0"/>
              <a:t>II : </a:t>
            </a:r>
            <a:r>
              <a:rPr lang="en-US" sz="2000" b="1" dirty="0" smtClean="0">
                <a:solidFill>
                  <a:schemeClr val="tx2"/>
                </a:solidFill>
                <a:latin typeface="Tahoma" panose="020B0604030504040204" pitchFamily="34" charset="0"/>
              </a:rPr>
              <a:t>Access </a:t>
            </a:r>
            <a:r>
              <a:rPr lang="en-US" sz="2000" b="1" dirty="0">
                <a:solidFill>
                  <a:schemeClr val="tx2"/>
                </a:solidFill>
                <a:latin typeface="Tahoma" panose="020B0604030504040204" pitchFamily="34" charset="0"/>
              </a:rPr>
              <a:t>and Control Profile</a:t>
            </a:r>
          </a:p>
        </p:txBody>
      </p:sp>
    </p:spTree>
    <p:extLst>
      <p:ext uri="{BB962C8B-B14F-4D97-AF65-F5344CB8AC3E}">
        <p14:creationId xmlns:p14="http://schemas.microsoft.com/office/powerpoint/2010/main" val="1876368330"/>
      </p:ext>
    </p:extLst>
  </p:cSld>
  <p:clrMapOvr>
    <a:masterClrMapping/>
  </p:clrMapOvr>
  <p:transition spd="slow">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Users\SUJALA-III\Desktop\images.png"/>
          <p:cNvPicPr>
            <a:picLocks noChangeAspect="1" noChangeArrowheads="1"/>
          </p:cNvPicPr>
          <p:nvPr/>
        </p:nvPicPr>
        <p:blipFill>
          <a:blip r:embed="rId2" cstate="print"/>
          <a:srcRect/>
          <a:stretch>
            <a:fillRect/>
          </a:stretch>
        </p:blipFill>
        <p:spPr bwMode="auto">
          <a:xfrm>
            <a:off x="0" y="0"/>
            <a:ext cx="9155784" cy="6858000"/>
          </a:xfrm>
          <a:prstGeom prst="rect">
            <a:avLst/>
          </a:prstGeom>
          <a:noFill/>
        </p:spPr>
      </p:pic>
      <p:sp>
        <p:nvSpPr>
          <p:cNvPr id="2" name="TextBox 1"/>
          <p:cNvSpPr txBox="1"/>
          <p:nvPr/>
        </p:nvSpPr>
        <p:spPr>
          <a:xfrm>
            <a:off x="762000" y="609600"/>
            <a:ext cx="7924800" cy="523220"/>
          </a:xfrm>
          <a:prstGeom prst="rect">
            <a:avLst/>
          </a:prstGeom>
          <a:solidFill>
            <a:schemeClr val="accent6">
              <a:lumMod val="20000"/>
              <a:lumOff val="80000"/>
            </a:schemeClr>
          </a:solidFill>
        </p:spPr>
        <p:txBody>
          <a:bodyPr wrap="square" rtlCol="0">
            <a:spAutoFit/>
          </a:bodyPr>
          <a:lstStyle/>
          <a:p>
            <a:pPr algn="ctr"/>
            <a:r>
              <a:rPr lang="en-IN" sz="2800" b="1" dirty="0"/>
              <a:t>Harvard Tool </a:t>
            </a:r>
            <a:r>
              <a:rPr lang="en-IN" sz="2800" b="1" dirty="0" smtClean="0"/>
              <a:t>3: </a:t>
            </a:r>
            <a:r>
              <a:rPr lang="en-IN" sz="2800" b="1" dirty="0"/>
              <a:t>Influencing </a:t>
            </a:r>
            <a:r>
              <a:rPr lang="en-IN" sz="2800" b="1" dirty="0" smtClean="0"/>
              <a:t>factors</a:t>
            </a:r>
            <a:endParaRPr lang="en-IN" sz="2800" b="1" dirty="0"/>
          </a:p>
        </p:txBody>
      </p:sp>
      <p:graphicFrame>
        <p:nvGraphicFramePr>
          <p:cNvPr id="3" name="Table 2"/>
          <p:cNvGraphicFramePr>
            <a:graphicFrameLocks noGrp="1"/>
          </p:cNvGraphicFramePr>
          <p:nvPr>
            <p:extLst/>
          </p:nvPr>
        </p:nvGraphicFramePr>
        <p:xfrm>
          <a:off x="762000" y="1524000"/>
          <a:ext cx="7543800" cy="4495800"/>
        </p:xfrm>
        <a:graphic>
          <a:graphicData uri="http://schemas.openxmlformats.org/drawingml/2006/table">
            <a:tbl>
              <a:tblPr firstRow="1" bandRow="1">
                <a:tableStyleId>{5C22544A-7EE6-4342-B048-85BDC9FD1C3A}</a:tableStyleId>
              </a:tblPr>
              <a:tblGrid>
                <a:gridCol w="4310743"/>
                <a:gridCol w="1539551"/>
                <a:gridCol w="1693506"/>
              </a:tblGrid>
              <a:tr h="460452">
                <a:tc gridSpan="3">
                  <a:txBody>
                    <a:bodyPr/>
                    <a:lstStyle/>
                    <a:p>
                      <a:r>
                        <a:rPr lang="en-IN" dirty="0" smtClean="0">
                          <a:latin typeface="Times New Roman" pitchFamily="18" charset="0"/>
                          <a:cs typeface="Times New Roman" pitchFamily="18" charset="0"/>
                        </a:rPr>
                        <a:t>Example of</a:t>
                      </a:r>
                      <a:r>
                        <a:rPr lang="en-IN" baseline="0" dirty="0" smtClean="0">
                          <a:latin typeface="Times New Roman" pitchFamily="18" charset="0"/>
                          <a:cs typeface="Times New Roman" pitchFamily="18" charset="0"/>
                        </a:rPr>
                        <a:t>  Harvard Tool 3:  </a:t>
                      </a:r>
                      <a:r>
                        <a:rPr lang="en-IN" dirty="0" smtClean="0">
                          <a:latin typeface="Times New Roman" pitchFamily="18" charset="0"/>
                          <a:cs typeface="Times New Roman" pitchFamily="18" charset="0"/>
                        </a:rPr>
                        <a:t>Influencing factors</a:t>
                      </a:r>
                      <a:endParaRPr lang="en-IN" baseline="0" dirty="0" smtClean="0">
                        <a:latin typeface="Times New Roman" pitchFamily="18" charset="0"/>
                        <a:cs typeface="Times New Roman" pitchFamily="18" charset="0"/>
                      </a:endParaRPr>
                    </a:p>
                  </a:txBody>
                  <a:tcPr/>
                </a:tc>
                <a:tc hMerge="1">
                  <a:txBody>
                    <a:bodyPr/>
                    <a:lstStyle/>
                    <a:p>
                      <a:endParaRPr lang="en-IN" dirty="0"/>
                    </a:p>
                  </a:txBody>
                  <a:tcPr/>
                </a:tc>
                <a:tc hMerge="1">
                  <a:txBody>
                    <a:bodyPr/>
                    <a:lstStyle/>
                    <a:p>
                      <a:endParaRPr lang="en-IN" dirty="0"/>
                    </a:p>
                  </a:txBody>
                  <a:tcPr/>
                </a:tc>
              </a:tr>
              <a:tr h="466847">
                <a:tc>
                  <a:txBody>
                    <a:bodyPr/>
                    <a:lstStyle/>
                    <a:p>
                      <a:pPr algn="ctr"/>
                      <a:r>
                        <a:rPr lang="en-IN" b="1" dirty="0" smtClean="0">
                          <a:latin typeface="Times New Roman" pitchFamily="18" charset="0"/>
                          <a:cs typeface="Times New Roman" pitchFamily="18" charset="0"/>
                        </a:rPr>
                        <a:t>Influencing Factors</a:t>
                      </a:r>
                      <a:endParaRPr lang="en-IN" b="1" dirty="0">
                        <a:latin typeface="Times New Roman" pitchFamily="18" charset="0"/>
                        <a:cs typeface="Times New Roman" pitchFamily="18" charset="0"/>
                      </a:endParaRPr>
                    </a:p>
                  </a:txBody>
                  <a:tcPr/>
                </a:tc>
                <a:tc>
                  <a:txBody>
                    <a:bodyPr/>
                    <a:lstStyle/>
                    <a:p>
                      <a:pPr algn="ctr"/>
                      <a:r>
                        <a:rPr lang="en-IN" b="1" dirty="0" smtClean="0">
                          <a:latin typeface="Times New Roman" pitchFamily="18" charset="0"/>
                          <a:cs typeface="Times New Roman" pitchFamily="18" charset="0"/>
                        </a:rPr>
                        <a:t>Constraints</a:t>
                      </a:r>
                      <a:endParaRPr lang="en-IN" b="1" dirty="0">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b="1" dirty="0" smtClean="0">
                          <a:latin typeface="Times New Roman" pitchFamily="18" charset="0"/>
                          <a:cs typeface="Times New Roman" pitchFamily="18" charset="0"/>
                        </a:rPr>
                        <a:t>Opportunities</a:t>
                      </a:r>
                      <a:endParaRPr lang="en-IN" b="1" dirty="0">
                        <a:latin typeface="Times New Roman" pitchFamily="18" charset="0"/>
                        <a:cs typeface="Times New Roman" pitchFamily="18" charset="0"/>
                      </a:endParaRPr>
                    </a:p>
                  </a:txBody>
                  <a:tcPr/>
                </a:tc>
              </a:tr>
              <a:tr h="3568501">
                <a:tc>
                  <a:txBody>
                    <a:bodyPr/>
                    <a:lstStyle/>
                    <a:p>
                      <a:pPr marL="285750" indent="-285750">
                        <a:buFont typeface="Arial" pitchFamily="34" charset="0"/>
                        <a:buChar char="•"/>
                      </a:pPr>
                      <a:r>
                        <a:rPr lang="en-IN" b="1" dirty="0" smtClean="0">
                          <a:latin typeface="Times New Roman" pitchFamily="18" charset="0"/>
                          <a:cs typeface="Times New Roman" pitchFamily="18" charset="0"/>
                        </a:rPr>
                        <a:t>Community norms and social hierarchy </a:t>
                      </a:r>
                    </a:p>
                    <a:p>
                      <a:pPr marL="285750" indent="-285750">
                        <a:buFont typeface="Arial" pitchFamily="34" charset="0"/>
                        <a:buChar char="•"/>
                      </a:pPr>
                      <a:r>
                        <a:rPr lang="en-IN" b="1" dirty="0" smtClean="0">
                          <a:latin typeface="Times New Roman" pitchFamily="18" charset="0"/>
                          <a:cs typeface="Times New Roman" pitchFamily="18" charset="0"/>
                        </a:rPr>
                        <a:t>Demographic factors </a:t>
                      </a:r>
                    </a:p>
                    <a:p>
                      <a:pPr marL="285750" indent="-285750">
                        <a:buFont typeface="Arial" pitchFamily="34" charset="0"/>
                        <a:buChar char="•"/>
                      </a:pPr>
                      <a:r>
                        <a:rPr lang="en-IN" b="1" dirty="0" smtClean="0">
                          <a:latin typeface="Times New Roman" pitchFamily="18" charset="0"/>
                          <a:cs typeface="Times New Roman" pitchFamily="18" charset="0"/>
                        </a:rPr>
                        <a:t>Institutional structures </a:t>
                      </a:r>
                    </a:p>
                    <a:p>
                      <a:pPr marL="285750" indent="-285750">
                        <a:buFont typeface="Arial" pitchFamily="34" charset="0"/>
                        <a:buChar char="•"/>
                      </a:pPr>
                      <a:r>
                        <a:rPr lang="en-IN" b="1" dirty="0" smtClean="0">
                          <a:latin typeface="Times New Roman" pitchFamily="18" charset="0"/>
                          <a:cs typeface="Times New Roman" pitchFamily="18" charset="0"/>
                        </a:rPr>
                        <a:t>Economic factors </a:t>
                      </a:r>
                    </a:p>
                    <a:p>
                      <a:pPr marL="285750" indent="-285750">
                        <a:buFont typeface="Arial" pitchFamily="34" charset="0"/>
                        <a:buChar char="•"/>
                      </a:pPr>
                      <a:r>
                        <a:rPr lang="en-IN" b="1" dirty="0" smtClean="0">
                          <a:latin typeface="Times New Roman" pitchFamily="18" charset="0"/>
                          <a:cs typeface="Times New Roman" pitchFamily="18" charset="0"/>
                        </a:rPr>
                        <a:t>Political factors </a:t>
                      </a:r>
                    </a:p>
                    <a:p>
                      <a:pPr marL="285750" indent="-285750">
                        <a:buFont typeface="Arial" pitchFamily="34" charset="0"/>
                        <a:buChar char="•"/>
                      </a:pPr>
                      <a:r>
                        <a:rPr lang="en-IN" b="1" dirty="0" smtClean="0">
                          <a:latin typeface="Times New Roman" pitchFamily="18" charset="0"/>
                          <a:cs typeface="Times New Roman" pitchFamily="18" charset="0"/>
                        </a:rPr>
                        <a:t>Legal parameters </a:t>
                      </a:r>
                    </a:p>
                    <a:p>
                      <a:pPr marL="285750" indent="-285750">
                        <a:buFont typeface="Arial" pitchFamily="34" charset="0"/>
                        <a:buChar char="•"/>
                      </a:pPr>
                      <a:r>
                        <a:rPr lang="en-IN" b="1" dirty="0" smtClean="0">
                          <a:latin typeface="Times New Roman" pitchFamily="18" charset="0"/>
                          <a:cs typeface="Times New Roman" pitchFamily="18" charset="0"/>
                        </a:rPr>
                        <a:t>Training </a:t>
                      </a:r>
                    </a:p>
                    <a:p>
                      <a:pPr marL="285750" indent="-285750">
                        <a:buFont typeface="Arial" pitchFamily="34" charset="0"/>
                        <a:buChar char="•"/>
                      </a:pPr>
                      <a:r>
                        <a:rPr lang="en-IN" b="1" dirty="0" smtClean="0">
                          <a:latin typeface="Times New Roman" pitchFamily="18" charset="0"/>
                          <a:cs typeface="Times New Roman" pitchFamily="18" charset="0"/>
                        </a:rPr>
                        <a:t>Attitude of community to development workers</a:t>
                      </a:r>
                      <a:endParaRPr lang="en-IN" b="0" dirty="0">
                        <a:latin typeface="Times New Roman" pitchFamily="18" charset="0"/>
                        <a:cs typeface="Times New Roman" pitchFamily="18" charset="0"/>
                      </a:endParaRPr>
                    </a:p>
                  </a:txBody>
                  <a:tcPr/>
                </a:tc>
                <a:tc>
                  <a:txBody>
                    <a:bodyPr/>
                    <a:lstStyle/>
                    <a:p>
                      <a:endParaRPr lang="en-IN" dirty="0">
                        <a:latin typeface="Times New Roman" pitchFamily="18" charset="0"/>
                        <a:cs typeface="Times New Roman" pitchFamily="18" charset="0"/>
                      </a:endParaRPr>
                    </a:p>
                  </a:txBody>
                  <a:tcPr/>
                </a:tc>
                <a:tc>
                  <a:txBody>
                    <a:bodyPr/>
                    <a:lstStyle/>
                    <a:p>
                      <a:endParaRPr lang="en-IN" dirty="0">
                        <a:latin typeface="Times New Roman" pitchFamily="18" charset="0"/>
                        <a:cs typeface="Times New Roman" pitchFamily="18" charset="0"/>
                      </a:endParaRPr>
                    </a:p>
                  </a:txBody>
                  <a:tcPr/>
                </a:tc>
              </a:tr>
            </a:tbl>
          </a:graphicData>
        </a:graphic>
      </p:graphicFrame>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extLst>
      <p:ext uri="{BB962C8B-B14F-4D97-AF65-F5344CB8AC3E}">
        <p14:creationId xmlns:p14="http://schemas.microsoft.com/office/powerpoint/2010/main" val="776633730"/>
      </p:ext>
    </p:extLst>
  </p:cSld>
  <p:clrMapOvr>
    <a:masterClrMapping/>
  </p:clrMapOvr>
  <p:transition spd="slow">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Users\SUJALA-III\Desktop\images.png"/>
          <p:cNvPicPr>
            <a:picLocks noChangeAspect="1" noChangeArrowheads="1"/>
          </p:cNvPicPr>
          <p:nvPr/>
        </p:nvPicPr>
        <p:blipFill>
          <a:blip r:embed="rId2" cstate="print"/>
          <a:srcRect/>
          <a:stretch>
            <a:fillRect/>
          </a:stretch>
        </p:blipFill>
        <p:spPr bwMode="auto">
          <a:xfrm>
            <a:off x="0" y="-100131"/>
            <a:ext cx="9155784" cy="6858000"/>
          </a:xfrm>
          <a:prstGeom prst="rect">
            <a:avLst/>
          </a:prstGeom>
          <a:noFill/>
        </p:spPr>
      </p:pic>
      <p:sp>
        <p:nvSpPr>
          <p:cNvPr id="2" name="TextBox 1"/>
          <p:cNvSpPr txBox="1"/>
          <p:nvPr/>
        </p:nvSpPr>
        <p:spPr>
          <a:xfrm>
            <a:off x="762000" y="609600"/>
            <a:ext cx="7924800" cy="523220"/>
          </a:xfrm>
          <a:prstGeom prst="rect">
            <a:avLst/>
          </a:prstGeom>
          <a:solidFill>
            <a:schemeClr val="accent6">
              <a:lumMod val="20000"/>
              <a:lumOff val="80000"/>
            </a:schemeClr>
          </a:solidFill>
        </p:spPr>
        <p:txBody>
          <a:bodyPr wrap="square" rtlCol="0">
            <a:spAutoFit/>
          </a:bodyPr>
          <a:lstStyle/>
          <a:p>
            <a:pPr algn="ctr"/>
            <a:r>
              <a:rPr lang="en-IN" sz="2800" b="1" dirty="0" smtClean="0">
                <a:solidFill>
                  <a:srgbClr val="00B050"/>
                </a:solidFill>
              </a:rPr>
              <a:t>Uses of the framework </a:t>
            </a:r>
            <a:endParaRPr lang="en-IN" sz="2800" b="1" dirty="0">
              <a:solidFill>
                <a:srgbClr val="00B05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
        <p:nvSpPr>
          <p:cNvPr id="5" name="TextBox 4"/>
          <p:cNvSpPr txBox="1"/>
          <p:nvPr/>
        </p:nvSpPr>
        <p:spPr>
          <a:xfrm>
            <a:off x="609600" y="1600200"/>
            <a:ext cx="8042586" cy="4708981"/>
          </a:xfrm>
          <a:prstGeom prst="rect">
            <a:avLst/>
          </a:prstGeom>
          <a:noFill/>
        </p:spPr>
        <p:txBody>
          <a:bodyPr wrap="none" rtlCol="0">
            <a:spAutoFit/>
          </a:bodyPr>
          <a:lstStyle/>
          <a:p>
            <a:pPr marL="342900" indent="-342900">
              <a:buAutoNum type="arabicPeriod"/>
            </a:pPr>
            <a:r>
              <a:rPr lang="en-IN" sz="2000" dirty="0" smtClean="0">
                <a:latin typeface="Times New Roman" panose="02020603050405020304" pitchFamily="18" charset="0"/>
                <a:cs typeface="Times New Roman" panose="02020603050405020304" pitchFamily="18" charset="0"/>
              </a:rPr>
              <a:t>Best suited for project planning, rather than program or policy planning </a:t>
            </a:r>
          </a:p>
          <a:p>
            <a:pPr marL="342900" indent="-342900">
              <a:buAutoNum type="arabicPeriod"/>
            </a:pPr>
            <a:endParaRPr lang="en-IN" sz="2000" dirty="0" smtClean="0">
              <a:latin typeface="Times New Roman" panose="02020603050405020304" pitchFamily="18" charset="0"/>
              <a:cs typeface="Times New Roman" panose="02020603050405020304" pitchFamily="18" charset="0"/>
            </a:endParaRPr>
          </a:p>
          <a:p>
            <a:pPr marL="342900" indent="-342900">
              <a:buAutoNum type="arabicPeriod"/>
            </a:pPr>
            <a:r>
              <a:rPr lang="en-IN" sz="2000" dirty="0" smtClean="0">
                <a:latin typeface="Times New Roman" panose="02020603050405020304" pitchFamily="18" charset="0"/>
                <a:cs typeface="Times New Roman" panose="02020603050405020304" pitchFamily="18" charset="0"/>
              </a:rPr>
              <a:t>For baseline data collection</a:t>
            </a:r>
          </a:p>
          <a:p>
            <a:pPr marL="342900" indent="-342900">
              <a:buAutoNum type="arabicPeriod"/>
            </a:pPr>
            <a:endParaRPr lang="en-IN" sz="2000" dirty="0" smtClean="0">
              <a:latin typeface="Times New Roman" panose="02020603050405020304" pitchFamily="18" charset="0"/>
              <a:cs typeface="Times New Roman" panose="02020603050405020304" pitchFamily="18" charset="0"/>
            </a:endParaRPr>
          </a:p>
          <a:p>
            <a:pPr marL="342900" indent="-342900">
              <a:buAutoNum type="arabicPeriod"/>
            </a:pPr>
            <a:r>
              <a:rPr lang="en-IN" sz="2000" dirty="0" smtClean="0">
                <a:latin typeface="Times New Roman" panose="02020603050405020304" pitchFamily="18" charset="0"/>
                <a:cs typeface="Times New Roman" panose="02020603050405020304" pitchFamily="18" charset="0"/>
              </a:rPr>
              <a:t>It is practical and hands on</a:t>
            </a:r>
          </a:p>
          <a:p>
            <a:pPr marL="342900" indent="-342900">
              <a:buAutoNum type="arabicPeriod"/>
            </a:pPr>
            <a:endParaRPr lang="en-IN" sz="2000" dirty="0" smtClean="0">
              <a:latin typeface="Times New Roman" panose="02020603050405020304" pitchFamily="18" charset="0"/>
              <a:cs typeface="Times New Roman" panose="02020603050405020304" pitchFamily="18" charset="0"/>
            </a:endParaRPr>
          </a:p>
          <a:p>
            <a:pPr marL="342900" indent="-342900">
              <a:buAutoNum type="arabicPeriod"/>
            </a:pPr>
            <a:r>
              <a:rPr lang="en-IN" sz="2000" dirty="0" smtClean="0">
                <a:latin typeface="Times New Roman" panose="02020603050405020304" pitchFamily="18" charset="0"/>
                <a:cs typeface="Times New Roman" panose="02020603050405020304" pitchFamily="18" charset="0"/>
              </a:rPr>
              <a:t>Once data have been collected, it gives a clear picture of who does what, </a:t>
            </a:r>
          </a:p>
          <a:p>
            <a:r>
              <a:rPr lang="en-IN" sz="2000" dirty="0">
                <a:latin typeface="Times New Roman" panose="02020603050405020304" pitchFamily="18" charset="0"/>
                <a:cs typeface="Times New Roman" panose="02020603050405020304" pitchFamily="18" charset="0"/>
              </a:rPr>
              <a:t> </a:t>
            </a:r>
            <a:r>
              <a:rPr lang="en-IN" sz="2000" dirty="0" smtClean="0">
                <a:latin typeface="Times New Roman" panose="02020603050405020304" pitchFamily="18" charset="0"/>
                <a:cs typeface="Times New Roman" panose="02020603050405020304" pitchFamily="18" charset="0"/>
              </a:rPr>
              <a:t>      when and with what recourses.</a:t>
            </a:r>
          </a:p>
          <a:p>
            <a:endParaRPr lang="en-IN" sz="2000" dirty="0" smtClean="0">
              <a:latin typeface="Times New Roman" panose="02020603050405020304" pitchFamily="18" charset="0"/>
              <a:cs typeface="Times New Roman" panose="02020603050405020304" pitchFamily="18" charset="0"/>
            </a:endParaRPr>
          </a:p>
          <a:p>
            <a:r>
              <a:rPr lang="en-IN" sz="2000" dirty="0" smtClean="0">
                <a:latin typeface="Times New Roman" panose="02020603050405020304" pitchFamily="18" charset="0"/>
                <a:cs typeface="Times New Roman" panose="02020603050405020304" pitchFamily="18" charset="0"/>
              </a:rPr>
              <a:t>5. It makes women’s roles and work visible</a:t>
            </a:r>
          </a:p>
          <a:p>
            <a:endParaRPr lang="en-IN" sz="2000" dirty="0" smtClean="0">
              <a:latin typeface="Times New Roman" panose="02020603050405020304" pitchFamily="18" charset="0"/>
              <a:cs typeface="Times New Roman" panose="02020603050405020304" pitchFamily="18" charset="0"/>
            </a:endParaRPr>
          </a:p>
          <a:p>
            <a:r>
              <a:rPr lang="en-IN" sz="2000" dirty="0" smtClean="0">
                <a:latin typeface="Times New Roman" panose="02020603050405020304" pitchFamily="18" charset="0"/>
                <a:cs typeface="Times New Roman" panose="02020603050405020304" pitchFamily="18" charset="0"/>
              </a:rPr>
              <a:t>6. It can be easily adapted to a variety of settings and situations</a:t>
            </a:r>
          </a:p>
          <a:p>
            <a:r>
              <a:rPr lang="en-IN" sz="2000" dirty="0" smtClean="0"/>
              <a:t> </a:t>
            </a:r>
          </a:p>
          <a:p>
            <a:r>
              <a:rPr lang="en-IN" sz="2000" dirty="0" smtClean="0"/>
              <a:t>	(</a:t>
            </a:r>
            <a:r>
              <a:rPr lang="en-IN" dirty="0" smtClean="0"/>
              <a:t>The </a:t>
            </a:r>
            <a:r>
              <a:rPr lang="en-IN" dirty="0"/>
              <a:t>Harvard Analytical </a:t>
            </a:r>
            <a:r>
              <a:rPr lang="en-IN" dirty="0" smtClean="0"/>
              <a:t>Framework-</a:t>
            </a:r>
            <a:r>
              <a:rPr lang="en-IN" i="1" dirty="0"/>
              <a:t> Gender Roles in </a:t>
            </a:r>
            <a:r>
              <a:rPr lang="en-IN" i="1" dirty="0" smtClean="0"/>
              <a:t>Development</a:t>
            </a:r>
          </a:p>
          <a:p>
            <a:r>
              <a:rPr lang="en-IN" dirty="0" smtClean="0"/>
              <a:t> 		by </a:t>
            </a:r>
            <a:r>
              <a:rPr lang="en-IN" dirty="0" err="1" smtClean="0"/>
              <a:t>Overholt</a:t>
            </a:r>
            <a:r>
              <a:rPr lang="en-IN" dirty="0"/>
              <a:t>, </a:t>
            </a:r>
            <a:r>
              <a:rPr lang="en-IN" dirty="0" smtClean="0"/>
              <a:t>Anderson, Austin</a:t>
            </a:r>
            <a:r>
              <a:rPr lang="en-IN" dirty="0"/>
              <a:t>, and Cloud (1985</a:t>
            </a:r>
            <a:r>
              <a:rPr lang="en-IN" dirty="0" smtClean="0"/>
              <a:t>))</a:t>
            </a:r>
            <a:endParaRPr lang="en-IN" dirty="0"/>
          </a:p>
        </p:txBody>
      </p:sp>
    </p:spTree>
    <p:extLst>
      <p:ext uri="{BB962C8B-B14F-4D97-AF65-F5344CB8AC3E}">
        <p14:creationId xmlns:p14="http://schemas.microsoft.com/office/powerpoint/2010/main" val="1124430951"/>
      </p:ext>
    </p:extLst>
  </p:cSld>
  <p:clrMapOvr>
    <a:masterClrMapping/>
  </p:clrMapOvr>
  <p:transition spd="slow">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23</a:t>
            </a:fld>
            <a:endParaRPr lang="en-US"/>
          </a:p>
        </p:txBody>
      </p:sp>
      <p:sp>
        <p:nvSpPr>
          <p:cNvPr id="3" name="Rectangle 2"/>
          <p:cNvSpPr/>
          <p:nvPr/>
        </p:nvSpPr>
        <p:spPr>
          <a:xfrm>
            <a:off x="457200" y="381000"/>
            <a:ext cx="4572000" cy="923330"/>
          </a:xfrm>
          <a:prstGeom prst="rect">
            <a:avLst/>
          </a:prstGeom>
        </p:spPr>
        <p:txBody>
          <a:bodyPr>
            <a:spAutoFit/>
          </a:bodyPr>
          <a:lstStyle/>
          <a:p>
            <a:r>
              <a:rPr lang="en-IN" b="1" dirty="0">
                <a:latin typeface="Arial" panose="020B0604020202020204" pitchFamily="34" charset="0"/>
              </a:rPr>
              <a:t>Case study of the Harvard Analytical Framework: Indonesia</a:t>
            </a:r>
          </a:p>
          <a:p>
            <a:r>
              <a:rPr lang="en-IN" b="1" dirty="0">
                <a:latin typeface="Arial" panose="020B0604020202020204" pitchFamily="34" charset="0"/>
              </a:rPr>
              <a:t>Community Forestry Project</a:t>
            </a:r>
            <a:endParaRPr lang="en-IN" dirty="0"/>
          </a:p>
        </p:txBody>
      </p:sp>
      <p:pic>
        <p:nvPicPr>
          <p:cNvPr id="4" name="Picture 3"/>
          <p:cNvPicPr>
            <a:picLocks noChangeAspect="1"/>
          </p:cNvPicPr>
          <p:nvPr/>
        </p:nvPicPr>
        <p:blipFill>
          <a:blip r:embed="rId2"/>
          <a:stretch>
            <a:fillRect/>
          </a:stretch>
        </p:blipFill>
        <p:spPr>
          <a:xfrm>
            <a:off x="685800" y="1524000"/>
            <a:ext cx="7696199" cy="4832349"/>
          </a:xfrm>
          <a:prstGeom prst="rect">
            <a:avLst/>
          </a:prstGeom>
        </p:spPr>
      </p:pic>
      <p:cxnSp>
        <p:nvCxnSpPr>
          <p:cNvPr id="6" name="Straight Connector 5"/>
          <p:cNvCxnSpPr/>
          <p:nvPr/>
        </p:nvCxnSpPr>
        <p:spPr>
          <a:xfrm>
            <a:off x="685800" y="1524000"/>
            <a:ext cx="7696199"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6829720"/>
      </p:ext>
    </p:extLst>
  </p:cSld>
  <p:clrMapOvr>
    <a:masterClrMapping/>
  </p:clrMapOvr>
  <p:transition spd="slow">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Users\SUJALA-III\Desktop\images.png"/>
          <p:cNvPicPr>
            <a:picLocks noChangeAspect="1" noChangeArrowheads="1"/>
          </p:cNvPicPr>
          <p:nvPr/>
        </p:nvPicPr>
        <p:blipFill>
          <a:blip r:embed="rId2" cstate="print"/>
          <a:srcRect/>
          <a:stretch>
            <a:fillRect/>
          </a:stretch>
        </p:blipFill>
        <p:spPr bwMode="auto">
          <a:xfrm>
            <a:off x="0" y="0"/>
            <a:ext cx="9155784" cy="6858000"/>
          </a:xfrm>
          <a:prstGeom prst="rect">
            <a:avLst/>
          </a:prstGeom>
          <a:noFill/>
        </p:spPr>
      </p:pic>
      <p:sp>
        <p:nvSpPr>
          <p:cNvPr id="2" name="Rectangle 1"/>
          <p:cNvSpPr/>
          <p:nvPr/>
        </p:nvSpPr>
        <p:spPr>
          <a:xfrm>
            <a:off x="1371600" y="685800"/>
            <a:ext cx="6553200" cy="738664"/>
          </a:xfrm>
          <a:prstGeom prst="rect">
            <a:avLst/>
          </a:prstGeom>
          <a:solidFill>
            <a:srgbClr val="92D050"/>
          </a:solidFill>
          <a:ln>
            <a:solidFill>
              <a:schemeClr val="tx1"/>
            </a:solidFill>
          </a:ln>
        </p:spPr>
        <p:txBody>
          <a:bodyPr wrap="square">
            <a:spAutoFit/>
          </a:bodyPr>
          <a:lstStyle/>
          <a:p>
            <a:pPr algn="ctr">
              <a:lnSpc>
                <a:spcPct val="150000"/>
              </a:lnSpc>
            </a:pPr>
            <a:r>
              <a:rPr lang="da-DK" sz="2800" b="1" dirty="0">
                <a:solidFill>
                  <a:srgbClr val="C00000"/>
                </a:solidFill>
                <a:latin typeface="Times New Roman" pitchFamily="18" charset="0"/>
                <a:cs typeface="Times New Roman" pitchFamily="18" charset="0"/>
              </a:rPr>
              <a:t>Moser’s Gender Planning Framework</a:t>
            </a:r>
          </a:p>
        </p:txBody>
      </p:sp>
      <p:sp>
        <p:nvSpPr>
          <p:cNvPr id="3" name="TextBox 2"/>
          <p:cNvSpPr txBox="1"/>
          <p:nvPr/>
        </p:nvSpPr>
        <p:spPr>
          <a:xfrm>
            <a:off x="609600" y="1771471"/>
            <a:ext cx="7977187" cy="1200329"/>
          </a:xfrm>
          <a:prstGeom prst="rect">
            <a:avLst/>
          </a:prstGeom>
          <a:noFill/>
        </p:spPr>
        <p:txBody>
          <a:bodyPr wrap="square" rtlCol="0">
            <a:spAutoFit/>
          </a:bodyPr>
          <a:lstStyle/>
          <a:p>
            <a:pPr marL="342900" indent="-342900" algn="just">
              <a:buFont typeface="Arial" panose="020B0604020202020204" pitchFamily="34" charset="0"/>
              <a:buChar char="•"/>
            </a:pPr>
            <a:r>
              <a:rPr lang="en-IN" sz="2400" dirty="0" smtClean="0">
                <a:solidFill>
                  <a:srgbClr val="0070C0"/>
                </a:solidFill>
                <a:latin typeface="Times New Roman" panose="02020603050405020304" pitchFamily="18" charset="0"/>
                <a:cs typeface="Times New Roman" panose="02020603050405020304" pitchFamily="18" charset="0"/>
              </a:rPr>
              <a:t>Caroline Moser </a:t>
            </a:r>
            <a:r>
              <a:rPr lang="en-IN" sz="2400" dirty="0" smtClean="0">
                <a:latin typeface="Times New Roman" panose="02020603050405020304" pitchFamily="18" charset="0"/>
                <a:cs typeface="Times New Roman" panose="02020603050405020304" pitchFamily="18" charset="0"/>
              </a:rPr>
              <a:t>developed </a:t>
            </a:r>
            <a:r>
              <a:rPr lang="en-IN" sz="2400" dirty="0">
                <a:latin typeface="Times New Roman" panose="02020603050405020304" pitchFamily="18" charset="0"/>
                <a:cs typeface="Times New Roman" panose="02020603050405020304" pitchFamily="18" charset="0"/>
              </a:rPr>
              <a:t>it as a method of gender analysis </a:t>
            </a:r>
            <a:r>
              <a:rPr lang="en-IN" sz="2400" dirty="0" smtClean="0">
                <a:latin typeface="Times New Roman" panose="02020603050405020304" pitchFamily="18" charset="0"/>
                <a:cs typeface="Times New Roman" panose="02020603050405020304" pitchFamily="18" charset="0"/>
              </a:rPr>
              <a:t>    Development </a:t>
            </a:r>
            <a:r>
              <a:rPr lang="en-IN" sz="2400" dirty="0">
                <a:latin typeface="Times New Roman" panose="02020603050405020304" pitchFamily="18" charset="0"/>
                <a:cs typeface="Times New Roman" panose="02020603050405020304" pitchFamily="18" charset="0"/>
              </a:rPr>
              <a:t>Planning </a:t>
            </a:r>
            <a:r>
              <a:rPr lang="en-IN" sz="2400" dirty="0" smtClean="0">
                <a:latin typeface="Times New Roman" panose="02020603050405020304" pitchFamily="18" charset="0"/>
                <a:cs typeface="Times New Roman" panose="02020603050405020304" pitchFamily="18" charset="0"/>
              </a:rPr>
              <a:t>Unit (DPU)</a:t>
            </a:r>
          </a:p>
          <a:p>
            <a:pPr algn="just"/>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   University </a:t>
            </a:r>
            <a:r>
              <a:rPr lang="en-IN" sz="2400" dirty="0">
                <a:latin typeface="Times New Roman" panose="02020603050405020304" pitchFamily="18" charset="0"/>
                <a:cs typeface="Times New Roman" panose="02020603050405020304" pitchFamily="18" charset="0"/>
              </a:rPr>
              <a:t>of London, UK in the early 1980s. </a:t>
            </a:r>
            <a:endParaRPr lang="en-IN" sz="2400" dirty="0" smtClean="0">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pPr/>
              <a:t>24</a:t>
            </a:fld>
            <a:endParaRPr lang="en-US"/>
          </a:p>
        </p:txBody>
      </p:sp>
      <p:sp>
        <p:nvSpPr>
          <p:cNvPr id="6" name="Rectangle 5"/>
          <p:cNvSpPr/>
          <p:nvPr/>
        </p:nvSpPr>
        <p:spPr>
          <a:xfrm>
            <a:off x="1066800" y="3276600"/>
            <a:ext cx="6705600" cy="3046988"/>
          </a:xfrm>
          <a:prstGeom prst="rect">
            <a:avLst/>
          </a:prstGeom>
        </p:spPr>
        <p:txBody>
          <a:bodyPr wrap="square">
            <a:spAutoFit/>
          </a:bodyPr>
          <a:lstStyle/>
          <a:p>
            <a:pPr algn="ctr"/>
            <a:r>
              <a:rPr lang="en-IN" sz="2400" b="1" dirty="0">
                <a:solidFill>
                  <a:srgbClr val="C00000"/>
                </a:solidFill>
                <a:latin typeface="Times New Roman" panose="02020603050405020304" pitchFamily="18" charset="0"/>
              </a:rPr>
              <a:t>At the heart of the Moser Framework are three concepts:</a:t>
            </a:r>
          </a:p>
          <a:p>
            <a:pPr>
              <a:lnSpc>
                <a:spcPct val="150000"/>
              </a:lnSpc>
            </a:pPr>
            <a:r>
              <a:rPr lang="en-IN" sz="2400" dirty="0">
                <a:latin typeface="Times New Roman" panose="02020603050405020304" pitchFamily="18" charset="0"/>
              </a:rPr>
              <a:t>• Women's triple role;</a:t>
            </a:r>
          </a:p>
          <a:p>
            <a:pPr>
              <a:lnSpc>
                <a:spcPct val="150000"/>
              </a:lnSpc>
            </a:pPr>
            <a:r>
              <a:rPr lang="en-IN" sz="2400" dirty="0">
                <a:latin typeface="Times New Roman" panose="02020603050405020304" pitchFamily="18" charset="0"/>
              </a:rPr>
              <a:t>• Practical and strategic gender needs;</a:t>
            </a:r>
          </a:p>
          <a:p>
            <a:pPr>
              <a:lnSpc>
                <a:spcPct val="150000"/>
              </a:lnSpc>
            </a:pPr>
            <a:r>
              <a:rPr lang="en-IN" sz="2400" dirty="0">
                <a:latin typeface="Times New Roman" panose="02020603050405020304" pitchFamily="18" charset="0"/>
              </a:rPr>
              <a:t>• Categories of WID/GAD policy approaches (policy matrix).</a:t>
            </a:r>
            <a:endParaRPr lang="en-IN" sz="2400" dirty="0"/>
          </a:p>
        </p:txBody>
      </p:sp>
    </p:spTree>
    <p:extLst>
      <p:ext uri="{BB962C8B-B14F-4D97-AF65-F5344CB8AC3E}">
        <p14:creationId xmlns:p14="http://schemas.microsoft.com/office/powerpoint/2010/main" val="4152632628"/>
      </p:ext>
    </p:extLst>
  </p:cSld>
  <p:clrMapOvr>
    <a:masterClrMapping/>
  </p:clrMapOvr>
  <p:transition spd="slow">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Users\SUJALA-III\Desktop\images.png"/>
          <p:cNvPicPr>
            <a:picLocks noChangeAspect="1" noChangeArrowheads="1"/>
          </p:cNvPicPr>
          <p:nvPr/>
        </p:nvPicPr>
        <p:blipFill>
          <a:blip r:embed="rId2" cstate="print"/>
          <a:srcRect/>
          <a:stretch>
            <a:fillRect/>
          </a:stretch>
        </p:blipFill>
        <p:spPr bwMode="auto">
          <a:xfrm>
            <a:off x="-11784" y="76200"/>
            <a:ext cx="9155784" cy="6858000"/>
          </a:xfrm>
          <a:prstGeom prst="rect">
            <a:avLst/>
          </a:prstGeom>
          <a:noFill/>
        </p:spPr>
      </p:pic>
      <p:sp>
        <p:nvSpPr>
          <p:cNvPr id="2" name="Rectangle 1"/>
          <p:cNvSpPr/>
          <p:nvPr/>
        </p:nvSpPr>
        <p:spPr>
          <a:xfrm>
            <a:off x="762000" y="685800"/>
            <a:ext cx="7696200" cy="954107"/>
          </a:xfrm>
          <a:prstGeom prst="rect">
            <a:avLst/>
          </a:prstGeom>
          <a:solidFill>
            <a:srgbClr val="92D050"/>
          </a:solidFill>
          <a:ln>
            <a:solidFill>
              <a:schemeClr val="tx1"/>
            </a:solidFill>
          </a:ln>
        </p:spPr>
        <p:txBody>
          <a:bodyPr wrap="square">
            <a:spAutoFit/>
          </a:bodyPr>
          <a:lstStyle/>
          <a:p>
            <a:pPr algn="ctr"/>
            <a:r>
              <a:rPr lang="en-IN" sz="2800" b="1" i="1" dirty="0"/>
              <a:t>Moser Tool 1: Gender roles identification / triple role</a:t>
            </a:r>
            <a:endParaRPr lang="da-DK" sz="2800" b="1" dirty="0">
              <a:solidFill>
                <a:srgbClr val="C00000"/>
              </a:solidFill>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pPr/>
              <a:t>25</a:t>
            </a:fld>
            <a:endParaRPr lang="en-US"/>
          </a:p>
        </p:txBody>
      </p:sp>
      <p:sp>
        <p:nvSpPr>
          <p:cNvPr id="6" name="Rectangle 5"/>
          <p:cNvSpPr/>
          <p:nvPr/>
        </p:nvSpPr>
        <p:spPr>
          <a:xfrm>
            <a:off x="1066800" y="3276600"/>
            <a:ext cx="6705600" cy="579967"/>
          </a:xfrm>
          <a:prstGeom prst="rect">
            <a:avLst/>
          </a:prstGeom>
        </p:spPr>
        <p:txBody>
          <a:bodyPr wrap="square">
            <a:spAutoFit/>
          </a:bodyPr>
          <a:lstStyle/>
          <a:p>
            <a:pPr>
              <a:lnSpc>
                <a:spcPct val="150000"/>
              </a:lnSpc>
            </a:pPr>
            <a:r>
              <a:rPr lang="en-IN" sz="2400" dirty="0" smtClean="0">
                <a:latin typeface="Times New Roman" panose="02020603050405020304" pitchFamily="18" charset="0"/>
              </a:rPr>
              <a:t>1. </a:t>
            </a:r>
            <a:endParaRPr lang="en-IN" sz="2400" dirty="0">
              <a:latin typeface="Times New Roman" panose="02020603050405020304" pitchFamily="18" charset="0"/>
            </a:endParaRPr>
          </a:p>
        </p:txBody>
      </p:sp>
      <p:sp>
        <p:nvSpPr>
          <p:cNvPr id="4" name="Rectangle 3"/>
          <p:cNvSpPr/>
          <p:nvPr/>
        </p:nvSpPr>
        <p:spPr>
          <a:xfrm>
            <a:off x="990600" y="1927324"/>
            <a:ext cx="6934200" cy="3046988"/>
          </a:xfrm>
          <a:prstGeom prst="rect">
            <a:avLst/>
          </a:prstGeom>
        </p:spPr>
        <p:txBody>
          <a:bodyPr wrap="square">
            <a:spAutoFit/>
          </a:bodyPr>
          <a:lstStyle/>
          <a:p>
            <a:pPr algn="just"/>
            <a:r>
              <a:rPr lang="en-US" sz="2400" b="1" dirty="0">
                <a:latin typeface="Bookman Old Style" panose="02050604050505020204" pitchFamily="18" charset="0"/>
                <a:cs typeface="Times New Roman" pitchFamily="18" charset="0"/>
              </a:rPr>
              <a:t>Productive Roles:</a:t>
            </a:r>
          </a:p>
          <a:p>
            <a:pPr algn="just"/>
            <a:endParaRPr lang="en-US" sz="2400" b="1" dirty="0">
              <a:latin typeface="Bookman Old Style" panose="02050604050505020204" pitchFamily="18" charset="0"/>
              <a:cs typeface="Times New Roman" pitchFamily="18" charset="0"/>
            </a:endParaRPr>
          </a:p>
          <a:p>
            <a:pPr algn="just"/>
            <a:r>
              <a:rPr lang="en-US" sz="2400" b="1" dirty="0">
                <a:latin typeface="Bookman Old Style" panose="02050604050505020204" pitchFamily="18" charset="0"/>
                <a:cs typeface="Times New Roman" pitchFamily="18" charset="0"/>
              </a:rPr>
              <a:t>Reproductive Roles:</a:t>
            </a:r>
          </a:p>
          <a:p>
            <a:pPr algn="just"/>
            <a:endParaRPr lang="en-US" sz="2400" b="1" dirty="0">
              <a:latin typeface="Bookman Old Style" panose="02050604050505020204" pitchFamily="18" charset="0"/>
              <a:cs typeface="Times New Roman" pitchFamily="18" charset="0"/>
            </a:endParaRPr>
          </a:p>
          <a:p>
            <a:pPr algn="just"/>
            <a:r>
              <a:rPr lang="en-US" sz="2400" b="1" dirty="0">
                <a:latin typeface="Bookman Old Style" panose="02050604050505020204" pitchFamily="18" charset="0"/>
                <a:cs typeface="Times New Roman" pitchFamily="18" charset="0"/>
              </a:rPr>
              <a:t>Community </a:t>
            </a:r>
            <a:r>
              <a:rPr lang="en-US" sz="2400" b="1" dirty="0" smtClean="0">
                <a:latin typeface="Bookman Old Style" panose="02050604050505020204" pitchFamily="18" charset="0"/>
                <a:cs typeface="Times New Roman" pitchFamily="18" charset="0"/>
              </a:rPr>
              <a:t>Role– </a:t>
            </a:r>
          </a:p>
          <a:p>
            <a:pPr marL="342900" indent="-342900" algn="just">
              <a:lnSpc>
                <a:spcPct val="150000"/>
              </a:lnSpc>
              <a:buFont typeface="Arial" panose="020B0604020202020204" pitchFamily="34" charset="0"/>
              <a:buChar char="•"/>
            </a:pPr>
            <a:r>
              <a:rPr lang="en-IN" sz="2400" dirty="0" smtClean="0">
                <a:latin typeface="Bookman Old Style" panose="02050604050505020204" pitchFamily="18" charset="0"/>
              </a:rPr>
              <a:t>	Community-managing activities</a:t>
            </a:r>
            <a:endParaRPr lang="en-IN" sz="2400" dirty="0">
              <a:latin typeface="Bookman Old Style" panose="02050604050505020204" pitchFamily="18" charset="0"/>
            </a:endParaRPr>
          </a:p>
          <a:p>
            <a:pPr marL="342900" indent="-342900" algn="just">
              <a:lnSpc>
                <a:spcPct val="150000"/>
              </a:lnSpc>
              <a:buFont typeface="Arial" panose="020B0604020202020204" pitchFamily="34" charset="0"/>
              <a:buChar char="•"/>
            </a:pPr>
            <a:r>
              <a:rPr lang="en-IN" sz="2400" dirty="0" smtClean="0">
                <a:latin typeface="Bookman Old Style" panose="02050604050505020204" pitchFamily="18" charset="0"/>
              </a:rPr>
              <a:t>	Community </a:t>
            </a:r>
            <a:r>
              <a:rPr lang="en-IN" sz="2400" dirty="0">
                <a:latin typeface="Bookman Old Style" panose="02050604050505020204" pitchFamily="18" charset="0"/>
              </a:rPr>
              <a:t>politics</a:t>
            </a:r>
            <a:endParaRPr lang="en-US" sz="2400" b="1" dirty="0">
              <a:latin typeface="Bookman Old Style" panose="02050604050505020204" pitchFamily="18" charset="0"/>
              <a:cs typeface="Times New Roman" pitchFamily="18" charset="0"/>
            </a:endParaRPr>
          </a:p>
        </p:txBody>
      </p:sp>
    </p:spTree>
    <p:extLst>
      <p:ext uri="{BB962C8B-B14F-4D97-AF65-F5344CB8AC3E}">
        <p14:creationId xmlns:p14="http://schemas.microsoft.com/office/powerpoint/2010/main" val="93932172"/>
      </p:ext>
    </p:extLst>
  </p:cSld>
  <p:clrMapOvr>
    <a:masterClrMapping/>
  </p:clrMapOvr>
  <p:transition spd="slow">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7727950" cy="1143000"/>
          </a:xfrm>
        </p:spPr>
        <p:txBody>
          <a:bodyPr rtlCol="0">
            <a:normAutofit fontScale="90000"/>
          </a:bodyPr>
          <a:lstStyle/>
          <a:p>
            <a:pPr eaLnBrk="1" fontAlgn="auto" hangingPunct="1">
              <a:spcAft>
                <a:spcPts val="0"/>
              </a:spcAft>
              <a:defRPr/>
            </a:pPr>
            <a:r>
              <a:rPr lang="en-US" dirty="0" smtClean="0">
                <a:solidFill>
                  <a:schemeClr val="tx2">
                    <a:satMod val="130000"/>
                  </a:schemeClr>
                </a:solidFill>
              </a:rPr>
              <a:t>Some </a:t>
            </a:r>
            <a:r>
              <a:rPr lang="en-US" dirty="0" smtClean="0">
                <a:solidFill>
                  <a:schemeClr val="tx2">
                    <a:satMod val="130000"/>
                  </a:schemeClr>
                </a:solidFill>
              </a:rPr>
              <a:t>recognized….. </a:t>
            </a:r>
            <a:r>
              <a:rPr lang="en-US" dirty="0" smtClean="0">
                <a:solidFill>
                  <a:schemeClr val="tx2">
                    <a:satMod val="130000"/>
                  </a:schemeClr>
                </a:solidFill>
              </a:rPr>
              <a:t>Some hidden…</a:t>
            </a:r>
            <a:endParaRPr lang="en-US" dirty="0">
              <a:solidFill>
                <a:schemeClr val="tx2">
                  <a:satMod val="130000"/>
                </a:schemeClr>
              </a:solidFill>
            </a:endParaRPr>
          </a:p>
        </p:txBody>
      </p:sp>
      <p:pic>
        <p:nvPicPr>
          <p:cNvPr id="5123" name="Content Placeholder 4" descr="CA472T67.jpg"/>
          <p:cNvPicPr>
            <a:picLocks noGrp="1" noChangeAspect="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3962400" y="1752600"/>
            <a:ext cx="2133600" cy="1476375"/>
          </a:xfrm>
        </p:spPr>
      </p:pic>
      <p:pic>
        <p:nvPicPr>
          <p:cNvPr id="5124" name="Content Placeholder 5" descr="images17.jpg"/>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1524000" y="3581400"/>
            <a:ext cx="2138363" cy="2857500"/>
          </a:xfrm>
        </p:spPr>
      </p:pic>
      <p:pic>
        <p:nvPicPr>
          <p:cNvPr id="5125" name="Content Placeholder 5" descr="CAPS2D2R.jpg"/>
          <p:cNvPicPr>
            <a:picLocks noGrp="1" noChangeAspect="1"/>
          </p:cNvPicPr>
          <p:nvPr>
            <p:ph sz="half" idx="4294967295"/>
          </p:nvPr>
        </p:nvPicPr>
        <p:blipFill>
          <a:blip r:embed="rId4">
            <a:extLst>
              <a:ext uri="{28A0092B-C50C-407E-A947-70E740481C1C}">
                <a14:useLocalDpi xmlns:a14="http://schemas.microsoft.com/office/drawing/2010/main" val="0"/>
              </a:ext>
            </a:extLst>
          </a:blip>
          <a:srcRect/>
          <a:stretch>
            <a:fillRect/>
          </a:stretch>
        </p:blipFill>
        <p:spPr>
          <a:xfrm>
            <a:off x="928688" y="1571625"/>
            <a:ext cx="2143125" cy="1428750"/>
          </a:xfrm>
        </p:spPr>
      </p:pic>
      <p:pic>
        <p:nvPicPr>
          <p:cNvPr id="5126" name="Picture 7" descr="images32.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495800" y="3733800"/>
            <a:ext cx="2214563" cy="262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Content Placeholder 4" descr="CA2D4D01.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172200" y="2362200"/>
            <a:ext cx="2601913" cy="178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Content Placeholder 4" descr="CA2D4D01.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096000" y="2370303"/>
            <a:ext cx="2601913" cy="178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8011378"/>
      </p:ext>
    </p:extLst>
  </p:cSld>
  <p:clrMapOvr>
    <a:masterClrMapping/>
  </p:clrMapOvr>
  <p:transition spd="slow">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8324850" cy="1143000"/>
          </a:xfrm>
        </p:spPr>
        <p:txBody>
          <a:bodyPr rtlCol="0">
            <a:normAutofit/>
          </a:bodyPr>
          <a:lstStyle/>
          <a:p>
            <a:pPr eaLnBrk="1" fontAlgn="auto" hangingPunct="1">
              <a:spcAft>
                <a:spcPts val="0"/>
              </a:spcAft>
              <a:defRPr/>
            </a:pPr>
            <a:r>
              <a:rPr lang="en-US" dirty="0" smtClean="0">
                <a:solidFill>
                  <a:schemeClr val="tx2">
                    <a:satMod val="130000"/>
                  </a:schemeClr>
                </a:solidFill>
              </a:rPr>
              <a:t>This results in different needs</a:t>
            </a:r>
            <a:endParaRPr lang="en-IN" dirty="0">
              <a:solidFill>
                <a:schemeClr val="tx2">
                  <a:satMod val="130000"/>
                </a:schemeClr>
              </a:solidFill>
            </a:endParaRPr>
          </a:p>
        </p:txBody>
      </p:sp>
      <p:pic>
        <p:nvPicPr>
          <p:cNvPr id="6147" name="Content Placeholder 4" descr="images56.jpg"/>
          <p:cNvPicPr>
            <a:picLocks noGrp="1" noChangeAspect="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714375" y="1928813"/>
            <a:ext cx="2411413" cy="1614487"/>
          </a:xfrm>
        </p:spPr>
      </p:pic>
      <p:pic>
        <p:nvPicPr>
          <p:cNvPr id="6148" name="Picture 8" descr="CAQ70T2F.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86250" y="1857375"/>
            <a:ext cx="1714500"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6" descr="CARTJREW.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00500" y="1357313"/>
            <a:ext cx="2571750"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9" descr="woman%20carry%20wood%20on%20head%20deforestation%20Orissa%20India%201_jpg.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0" y="4191000"/>
            <a:ext cx="2714625" cy="192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2679249"/>
      </p:ext>
    </p:extLst>
  </p:cSld>
  <p:clrMapOvr>
    <a:masterClrMapping/>
  </p:clrMapOvr>
  <p:transition spd="slow">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Users\SUJALA-III\Desktop\images.png"/>
          <p:cNvPicPr>
            <a:picLocks noChangeAspect="1" noChangeArrowheads="1"/>
          </p:cNvPicPr>
          <p:nvPr/>
        </p:nvPicPr>
        <p:blipFill>
          <a:blip r:embed="rId2" cstate="print"/>
          <a:srcRect/>
          <a:stretch>
            <a:fillRect/>
          </a:stretch>
        </p:blipFill>
        <p:spPr bwMode="auto">
          <a:xfrm>
            <a:off x="-11784" y="76200"/>
            <a:ext cx="9155784" cy="6858000"/>
          </a:xfrm>
          <a:prstGeom prst="rect">
            <a:avLst/>
          </a:prstGeom>
          <a:noFill/>
        </p:spPr>
      </p:pic>
      <p:sp>
        <p:nvSpPr>
          <p:cNvPr id="2" name="Rectangle 1"/>
          <p:cNvSpPr/>
          <p:nvPr/>
        </p:nvSpPr>
        <p:spPr>
          <a:xfrm>
            <a:off x="762000" y="685800"/>
            <a:ext cx="7696200" cy="523220"/>
          </a:xfrm>
          <a:prstGeom prst="rect">
            <a:avLst/>
          </a:prstGeom>
          <a:solidFill>
            <a:srgbClr val="92D050"/>
          </a:solidFill>
          <a:ln>
            <a:solidFill>
              <a:schemeClr val="tx1"/>
            </a:solidFill>
          </a:ln>
        </p:spPr>
        <p:txBody>
          <a:bodyPr wrap="square">
            <a:spAutoFit/>
          </a:bodyPr>
          <a:lstStyle/>
          <a:p>
            <a:pPr algn="ctr"/>
            <a:r>
              <a:rPr lang="en-IN" sz="2800" b="1" i="1" dirty="0" smtClean="0"/>
              <a:t>Moser </a:t>
            </a:r>
            <a:r>
              <a:rPr lang="en-IN" sz="2800" b="1" i="1" dirty="0"/>
              <a:t>Tool 2: Gender needs assessment</a:t>
            </a:r>
            <a:endParaRPr lang="da-DK" sz="2800" b="1" dirty="0">
              <a:solidFill>
                <a:srgbClr val="C00000"/>
              </a:solidFill>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pPr/>
              <a:t>28</a:t>
            </a:fld>
            <a:endParaRPr lang="en-US"/>
          </a:p>
        </p:txBody>
      </p:sp>
      <p:sp>
        <p:nvSpPr>
          <p:cNvPr id="6" name="Rectangle 5"/>
          <p:cNvSpPr/>
          <p:nvPr/>
        </p:nvSpPr>
        <p:spPr>
          <a:xfrm>
            <a:off x="1066800" y="3276600"/>
            <a:ext cx="6705600" cy="579967"/>
          </a:xfrm>
          <a:prstGeom prst="rect">
            <a:avLst/>
          </a:prstGeom>
        </p:spPr>
        <p:txBody>
          <a:bodyPr wrap="square">
            <a:spAutoFit/>
          </a:bodyPr>
          <a:lstStyle/>
          <a:p>
            <a:pPr>
              <a:lnSpc>
                <a:spcPct val="150000"/>
              </a:lnSpc>
            </a:pPr>
            <a:r>
              <a:rPr lang="en-IN" sz="2400" dirty="0" smtClean="0">
                <a:latin typeface="Times New Roman" panose="02020603050405020304" pitchFamily="18" charset="0"/>
              </a:rPr>
              <a:t>1</a:t>
            </a:r>
            <a:r>
              <a:rPr lang="en-IN" sz="2400" smtClean="0">
                <a:latin typeface="Times New Roman" panose="02020603050405020304" pitchFamily="18" charset="0"/>
              </a:rPr>
              <a:t>. </a:t>
            </a:r>
            <a:endParaRPr lang="en-IN" sz="2400" dirty="0">
              <a:latin typeface="Times New Roman" panose="02020603050405020304" pitchFamily="18" charset="0"/>
            </a:endParaRPr>
          </a:p>
        </p:txBody>
      </p:sp>
      <p:sp>
        <p:nvSpPr>
          <p:cNvPr id="4" name="Rectangle 3"/>
          <p:cNvSpPr/>
          <p:nvPr/>
        </p:nvSpPr>
        <p:spPr>
          <a:xfrm>
            <a:off x="527508" y="1371600"/>
            <a:ext cx="8077200" cy="5816977"/>
          </a:xfrm>
          <a:prstGeom prst="rect">
            <a:avLst/>
          </a:prstGeom>
        </p:spPr>
        <p:txBody>
          <a:bodyPr wrap="square">
            <a:spAutoFit/>
          </a:bodyPr>
          <a:lstStyle/>
          <a:p>
            <a:r>
              <a:rPr lang="en-IN" b="1" dirty="0" smtClean="0">
                <a:solidFill>
                  <a:srgbClr val="C00000"/>
                </a:solidFill>
              </a:rPr>
              <a:t>1. P</a:t>
            </a:r>
            <a:r>
              <a:rPr lang="en-IN" sz="2400" b="1" dirty="0" smtClean="0">
                <a:solidFill>
                  <a:srgbClr val="C00000"/>
                </a:solidFill>
              </a:rPr>
              <a:t>ractical </a:t>
            </a:r>
            <a:r>
              <a:rPr lang="en-IN" sz="2400" b="1" dirty="0">
                <a:solidFill>
                  <a:srgbClr val="C00000"/>
                </a:solidFill>
              </a:rPr>
              <a:t>gender needs</a:t>
            </a:r>
            <a:r>
              <a:rPr lang="en-IN" sz="2400" b="1" dirty="0"/>
              <a:t>: </a:t>
            </a:r>
            <a:r>
              <a:rPr lang="en-IN" sz="2400" dirty="0"/>
              <a:t>Moser defines practical gender needs as those </a:t>
            </a:r>
            <a:r>
              <a:rPr lang="en-IN" sz="2400" dirty="0" smtClean="0"/>
              <a:t>which, if </a:t>
            </a:r>
            <a:r>
              <a:rPr lang="en-IN" sz="2400" dirty="0"/>
              <a:t>they were met, would assist women in their </a:t>
            </a:r>
            <a:r>
              <a:rPr lang="en-IN" sz="2400" dirty="0" smtClean="0"/>
              <a:t>practical</a:t>
            </a:r>
            <a:r>
              <a:rPr lang="en-IN" sz="2400" dirty="0"/>
              <a:t> </a:t>
            </a:r>
            <a:r>
              <a:rPr lang="en-IN" sz="2400" dirty="0" smtClean="0"/>
              <a:t>gender </a:t>
            </a:r>
            <a:r>
              <a:rPr lang="en-IN" sz="2400" dirty="0"/>
              <a:t>needs may include</a:t>
            </a:r>
            <a:r>
              <a:rPr lang="en-IN" sz="2400" dirty="0" smtClean="0"/>
              <a:t>:</a:t>
            </a:r>
          </a:p>
          <a:p>
            <a:endParaRPr lang="en-IN" dirty="0"/>
          </a:p>
          <a:p>
            <a:endParaRPr lang="en-IN" dirty="0"/>
          </a:p>
          <a:p>
            <a:endParaRPr lang="en-IN" dirty="0">
              <a:solidFill>
                <a:srgbClr val="C00000"/>
              </a:solidFill>
            </a:endParaRPr>
          </a:p>
          <a:p>
            <a:r>
              <a:rPr lang="en-IN" dirty="0" smtClean="0">
                <a:solidFill>
                  <a:srgbClr val="C00000"/>
                </a:solidFill>
              </a:rPr>
              <a:t>2</a:t>
            </a:r>
            <a:r>
              <a:rPr lang="en-IN" sz="2400" dirty="0" smtClean="0">
                <a:solidFill>
                  <a:srgbClr val="C00000"/>
                </a:solidFill>
              </a:rPr>
              <a:t>.  </a:t>
            </a:r>
            <a:r>
              <a:rPr lang="en-IN" sz="2400" b="1" dirty="0" smtClean="0">
                <a:solidFill>
                  <a:srgbClr val="C00000"/>
                </a:solidFill>
              </a:rPr>
              <a:t>Strategic gender needs: </a:t>
            </a:r>
            <a:r>
              <a:rPr lang="en-IN" sz="2400" dirty="0"/>
              <a:t>Moser defines these as the needs which, if </a:t>
            </a:r>
            <a:r>
              <a:rPr lang="en-IN" sz="2400" dirty="0" smtClean="0"/>
              <a:t>they were </a:t>
            </a:r>
            <a:r>
              <a:rPr lang="en-IN" sz="2400" dirty="0"/>
              <a:t>met, would enable women to transform existing imbalances of </a:t>
            </a:r>
            <a:r>
              <a:rPr lang="en-IN" sz="2400" dirty="0" smtClean="0"/>
              <a:t>power between </a:t>
            </a:r>
            <a:r>
              <a:rPr lang="en-IN" sz="2400" dirty="0"/>
              <a:t>women and men</a:t>
            </a:r>
            <a:r>
              <a:rPr lang="en-IN" sz="2400" dirty="0" smtClean="0"/>
              <a:t>.</a:t>
            </a:r>
          </a:p>
          <a:p>
            <a:r>
              <a:rPr lang="en-IN" sz="2400" dirty="0"/>
              <a:t>Challenges to the gender division of labour;</a:t>
            </a:r>
          </a:p>
          <a:p>
            <a:endParaRPr lang="en-IN" sz="2400" b="1" dirty="0">
              <a:cs typeface="Times New Roman" pitchFamily="18" charset="0"/>
            </a:endParaRPr>
          </a:p>
          <a:p>
            <a:endParaRPr lang="en-IN" b="1" dirty="0" smtClean="0">
              <a:latin typeface="Times New Roman" pitchFamily="18" charset="0"/>
              <a:cs typeface="Times New Roman" pitchFamily="18" charset="0"/>
            </a:endParaRPr>
          </a:p>
          <a:p>
            <a:endParaRPr lang="en-IN" b="1" dirty="0">
              <a:latin typeface="Times New Roman" pitchFamily="18" charset="0"/>
              <a:cs typeface="Times New Roman" pitchFamily="18" charset="0"/>
            </a:endParaRPr>
          </a:p>
          <a:p>
            <a:endParaRPr lang="en-IN" b="1" dirty="0" smtClean="0">
              <a:latin typeface="Times New Roman" pitchFamily="18" charset="0"/>
              <a:cs typeface="Times New Roman" pitchFamily="18" charset="0"/>
            </a:endParaRPr>
          </a:p>
          <a:p>
            <a:endParaRPr lang="en-IN" b="1" dirty="0">
              <a:latin typeface="Times New Roman" pitchFamily="18" charset="0"/>
              <a:cs typeface="Times New Roman" pitchFamily="18" charset="0"/>
            </a:endParaRPr>
          </a:p>
          <a:p>
            <a:endParaRPr lang="en-IN" b="1" dirty="0" smtClean="0">
              <a:latin typeface="Times New Roman" pitchFamily="18" charset="0"/>
              <a:cs typeface="Times New Roman" pitchFamily="18" charset="0"/>
            </a:endParaRPr>
          </a:p>
          <a:p>
            <a:endParaRPr lang="en-IN" b="1" dirty="0">
              <a:latin typeface="Times New Roman" pitchFamily="18" charset="0"/>
              <a:cs typeface="Times New Roman" pitchFamily="18" charset="0"/>
            </a:endParaRPr>
          </a:p>
          <a:p>
            <a:endParaRPr lang="en-US" b="1" dirty="0">
              <a:latin typeface="Times New Roman" pitchFamily="18" charset="0"/>
              <a:cs typeface="Times New Roman" pitchFamily="18" charset="0"/>
            </a:endParaRPr>
          </a:p>
        </p:txBody>
      </p:sp>
    </p:spTree>
    <p:extLst>
      <p:ext uri="{BB962C8B-B14F-4D97-AF65-F5344CB8AC3E}">
        <p14:creationId xmlns:p14="http://schemas.microsoft.com/office/powerpoint/2010/main" val="454564231"/>
      </p:ext>
    </p:extLst>
  </p:cSld>
  <p:clrMapOvr>
    <a:masterClrMapping/>
  </p:clrMapOvr>
  <p:transition spd="slow">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29</a:t>
            </a:fld>
            <a:endParaRPr lang="en-US"/>
          </a:p>
        </p:txBody>
      </p:sp>
      <p:pic>
        <p:nvPicPr>
          <p:cNvPr id="3" name="Picture 2"/>
          <p:cNvPicPr>
            <a:picLocks noChangeAspect="1"/>
          </p:cNvPicPr>
          <p:nvPr/>
        </p:nvPicPr>
        <p:blipFill>
          <a:blip r:embed="rId2"/>
          <a:stretch>
            <a:fillRect/>
          </a:stretch>
        </p:blipFill>
        <p:spPr>
          <a:xfrm>
            <a:off x="302202" y="1371600"/>
            <a:ext cx="8408482" cy="5181600"/>
          </a:xfrm>
          <a:prstGeom prst="rect">
            <a:avLst/>
          </a:prstGeom>
        </p:spPr>
      </p:pic>
      <p:sp>
        <p:nvSpPr>
          <p:cNvPr id="4" name="Rectangle 3"/>
          <p:cNvSpPr/>
          <p:nvPr/>
        </p:nvSpPr>
        <p:spPr>
          <a:xfrm>
            <a:off x="152400" y="381000"/>
            <a:ext cx="8382000" cy="646331"/>
          </a:xfrm>
          <a:prstGeom prst="rect">
            <a:avLst/>
          </a:prstGeom>
        </p:spPr>
        <p:txBody>
          <a:bodyPr wrap="square">
            <a:spAutoFit/>
          </a:bodyPr>
          <a:lstStyle/>
          <a:p>
            <a:r>
              <a:rPr lang="en-IN" b="1" dirty="0">
                <a:latin typeface="Arial" panose="020B0604020202020204" pitchFamily="34" charset="0"/>
              </a:rPr>
              <a:t>Case study of the Harvard Analytical Framework: Indonesia</a:t>
            </a:r>
          </a:p>
          <a:p>
            <a:r>
              <a:rPr lang="en-IN" b="1" dirty="0">
                <a:latin typeface="Arial" panose="020B0604020202020204" pitchFamily="34" charset="0"/>
              </a:rPr>
              <a:t>Community Forestry Project</a:t>
            </a:r>
            <a:endParaRPr lang="en-IN" dirty="0"/>
          </a:p>
        </p:txBody>
      </p:sp>
    </p:spTree>
    <p:extLst>
      <p:ext uri="{BB962C8B-B14F-4D97-AF65-F5344CB8AC3E}">
        <p14:creationId xmlns:p14="http://schemas.microsoft.com/office/powerpoint/2010/main" val="1403895671"/>
      </p:ext>
    </p:extLst>
  </p:cSld>
  <p:clrMapOvr>
    <a:masterClrMapping/>
  </p:clrMapOvr>
  <p:transition spd="slow">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SUJALA-III\Desktop\images.png"/>
          <p:cNvPicPr>
            <a:picLocks noChangeAspect="1" noChangeArrowheads="1"/>
          </p:cNvPicPr>
          <p:nvPr/>
        </p:nvPicPr>
        <p:blipFill>
          <a:blip r:embed="rId2" cstate="print"/>
          <a:srcRect/>
          <a:stretch>
            <a:fillRect/>
          </a:stretch>
        </p:blipFill>
        <p:spPr bwMode="auto">
          <a:xfrm>
            <a:off x="0" y="0"/>
            <a:ext cx="9144000" cy="6849174"/>
          </a:xfrm>
          <a:prstGeom prst="rect">
            <a:avLst/>
          </a:prstGeom>
          <a:noFill/>
        </p:spPr>
      </p:pic>
      <p:sp>
        <p:nvSpPr>
          <p:cNvPr id="28674" name="Rectangle 2"/>
          <p:cNvSpPr>
            <a:spLocks noGrp="1" noChangeArrowheads="1"/>
          </p:cNvSpPr>
          <p:nvPr>
            <p:ph type="title"/>
          </p:nvPr>
        </p:nvSpPr>
        <p:spPr>
          <a:xfrm>
            <a:off x="609600" y="609600"/>
            <a:ext cx="7924800" cy="533400"/>
          </a:xfrm>
          <a:solidFill>
            <a:srgbClr val="92D050"/>
          </a:solidFill>
          <a:ln>
            <a:solidFill>
              <a:schemeClr val="tx1"/>
            </a:solidFill>
          </a:ln>
        </p:spPr>
        <p:txBody>
          <a:bodyPr/>
          <a:lstStyle/>
          <a:p>
            <a:pPr algn="ctr"/>
            <a:r>
              <a:rPr lang="en-US" sz="2800" dirty="0" smtClean="0">
                <a:latin typeface="Times New Roman" pitchFamily="18" charset="0"/>
                <a:cs typeface="Times New Roman" pitchFamily="18" charset="0"/>
              </a:rPr>
              <a:t>Practical and Strategic Gender Needs</a:t>
            </a:r>
          </a:p>
        </p:txBody>
      </p:sp>
      <p:graphicFrame>
        <p:nvGraphicFramePr>
          <p:cNvPr id="29752" name="Group 56"/>
          <p:cNvGraphicFramePr>
            <a:graphicFrameLocks noGrp="1"/>
          </p:cNvGraphicFramePr>
          <p:nvPr>
            <p:ph type="tbl" idx="1"/>
            <p:extLst>
              <p:ext uri="{D42A27DB-BD31-4B8C-83A1-F6EECF244321}">
                <p14:modId xmlns:p14="http://schemas.microsoft.com/office/powerpoint/2010/main" val="1819058199"/>
              </p:ext>
            </p:extLst>
          </p:nvPr>
        </p:nvGraphicFramePr>
        <p:xfrm>
          <a:off x="609600" y="1236650"/>
          <a:ext cx="7924800" cy="5076887"/>
        </p:xfrm>
        <a:graphic>
          <a:graphicData uri="http://schemas.openxmlformats.org/drawingml/2006/table">
            <a:tbl>
              <a:tblPr/>
              <a:tblGrid>
                <a:gridCol w="3764280"/>
                <a:gridCol w="4160520"/>
              </a:tblGrid>
              <a:tr h="311683">
                <a:tc>
                  <a:txBody>
                    <a:bodyPr/>
                    <a:lstStyle>
                      <a:lvl1pPr algn="l">
                        <a:defRPr sz="2800">
                          <a:solidFill>
                            <a:schemeClr val="tx1"/>
                          </a:solidFill>
                          <a:latin typeface="Times New Roman" panose="02020603050405020304" pitchFamily="18" charset="0"/>
                        </a:defRPr>
                      </a:lvl1pPr>
                      <a:lvl2pPr algn="l">
                        <a:buClr>
                          <a:schemeClr val="accent2"/>
                        </a:buClr>
                        <a:buFont typeface="Wingdings" panose="05000000000000000000" pitchFamily="2" charset="2"/>
                        <a:defRPr sz="2400">
                          <a:solidFill>
                            <a:schemeClr val="tx1"/>
                          </a:solidFill>
                          <a:latin typeface="Times New Roman" panose="02020603050405020304" pitchFamily="18" charset="0"/>
                        </a:defRPr>
                      </a:lvl2pPr>
                      <a:lvl3pPr algn="l">
                        <a:defRPr sz="2000">
                          <a:solidFill>
                            <a:schemeClr val="tx1"/>
                          </a:solidFill>
                          <a:latin typeface="Times New Roman" panose="02020603050405020304" pitchFamily="18" charset="0"/>
                        </a:defRPr>
                      </a:lvl3pPr>
                      <a:lvl4pPr algn="l">
                        <a:buClr>
                          <a:schemeClr val="tx2"/>
                        </a:buClr>
                        <a:buFont typeface="Wingdings" panose="05000000000000000000" pitchFamily="2" charset="2"/>
                        <a:defRPr>
                          <a:solidFill>
                            <a:schemeClr val="tx1"/>
                          </a:solidFill>
                          <a:latin typeface="Times New Roman" panose="02020603050405020304" pitchFamily="18" charset="0"/>
                        </a:defRPr>
                      </a:lvl4pPr>
                      <a:lvl5pPr algn="l">
                        <a:buClr>
                          <a:schemeClr val="tx2"/>
                        </a:buClr>
                        <a:buFont typeface="Wingdings" panose="05000000000000000000" pitchFamily="2" charset="2"/>
                        <a:defRPr>
                          <a:solidFill>
                            <a:schemeClr val="tx1"/>
                          </a:solidFill>
                          <a:latin typeface="Times New Roman" panose="02020603050405020304" pitchFamily="18" charset="0"/>
                        </a:defRPr>
                      </a:lvl5pPr>
                      <a:lvl6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6pPr>
                      <a:lvl7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7pPr>
                      <a:lvl8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8pPr>
                      <a:lvl9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1"/>
                          </a:solidFill>
                          <a:effectLst/>
                          <a:latin typeface="Times New Roman" panose="02020603050405020304" pitchFamily="18" charset="0"/>
                        </a:rPr>
                        <a:t>Practical gender needs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defRPr sz="2800">
                          <a:solidFill>
                            <a:schemeClr val="tx1"/>
                          </a:solidFill>
                          <a:latin typeface="Times New Roman" panose="02020603050405020304" pitchFamily="18" charset="0"/>
                        </a:defRPr>
                      </a:lvl1pPr>
                      <a:lvl2pPr algn="l">
                        <a:buClr>
                          <a:schemeClr val="accent2"/>
                        </a:buClr>
                        <a:buFont typeface="Wingdings" panose="05000000000000000000" pitchFamily="2" charset="2"/>
                        <a:defRPr sz="2400">
                          <a:solidFill>
                            <a:schemeClr val="tx1"/>
                          </a:solidFill>
                          <a:latin typeface="Times New Roman" panose="02020603050405020304" pitchFamily="18" charset="0"/>
                        </a:defRPr>
                      </a:lvl2pPr>
                      <a:lvl3pPr algn="l">
                        <a:defRPr sz="2000">
                          <a:solidFill>
                            <a:schemeClr val="tx1"/>
                          </a:solidFill>
                          <a:latin typeface="Times New Roman" panose="02020603050405020304" pitchFamily="18" charset="0"/>
                        </a:defRPr>
                      </a:lvl3pPr>
                      <a:lvl4pPr algn="l">
                        <a:buClr>
                          <a:schemeClr val="tx2"/>
                        </a:buClr>
                        <a:buFont typeface="Wingdings" panose="05000000000000000000" pitchFamily="2" charset="2"/>
                        <a:defRPr>
                          <a:solidFill>
                            <a:schemeClr val="tx1"/>
                          </a:solidFill>
                          <a:latin typeface="Times New Roman" panose="02020603050405020304" pitchFamily="18" charset="0"/>
                        </a:defRPr>
                      </a:lvl4pPr>
                      <a:lvl5pPr algn="l">
                        <a:buClr>
                          <a:schemeClr val="tx2"/>
                        </a:buClr>
                        <a:buFont typeface="Wingdings" panose="05000000000000000000" pitchFamily="2" charset="2"/>
                        <a:defRPr>
                          <a:solidFill>
                            <a:schemeClr val="tx1"/>
                          </a:solidFill>
                          <a:latin typeface="Times New Roman" panose="02020603050405020304" pitchFamily="18" charset="0"/>
                        </a:defRPr>
                      </a:lvl5pPr>
                      <a:lvl6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6pPr>
                      <a:lvl7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7pPr>
                      <a:lvl8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8pPr>
                      <a:lvl9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1"/>
                          </a:solidFill>
                          <a:effectLst/>
                          <a:latin typeface="Times New Roman" panose="02020603050405020304" pitchFamily="18" charset="0"/>
                        </a:rPr>
                        <a:t>Strategic Gender Needs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1683">
                <a:tc>
                  <a:txBody>
                    <a:bodyPr/>
                    <a:lstStyle>
                      <a:lvl1pPr algn="l">
                        <a:defRPr sz="2800">
                          <a:solidFill>
                            <a:schemeClr val="tx1"/>
                          </a:solidFill>
                          <a:latin typeface="Times New Roman" panose="02020603050405020304" pitchFamily="18" charset="0"/>
                        </a:defRPr>
                      </a:lvl1pPr>
                      <a:lvl2pPr algn="l">
                        <a:buClr>
                          <a:schemeClr val="accent2"/>
                        </a:buClr>
                        <a:buFont typeface="Wingdings" panose="05000000000000000000" pitchFamily="2" charset="2"/>
                        <a:defRPr sz="2400">
                          <a:solidFill>
                            <a:schemeClr val="tx1"/>
                          </a:solidFill>
                          <a:latin typeface="Times New Roman" panose="02020603050405020304" pitchFamily="18" charset="0"/>
                        </a:defRPr>
                      </a:lvl2pPr>
                      <a:lvl3pPr algn="l">
                        <a:defRPr sz="2000">
                          <a:solidFill>
                            <a:schemeClr val="tx1"/>
                          </a:solidFill>
                          <a:latin typeface="Times New Roman" panose="02020603050405020304" pitchFamily="18" charset="0"/>
                        </a:defRPr>
                      </a:lvl3pPr>
                      <a:lvl4pPr algn="l">
                        <a:buClr>
                          <a:schemeClr val="tx2"/>
                        </a:buClr>
                        <a:buFont typeface="Wingdings" panose="05000000000000000000" pitchFamily="2" charset="2"/>
                        <a:defRPr>
                          <a:solidFill>
                            <a:schemeClr val="tx1"/>
                          </a:solidFill>
                          <a:latin typeface="Times New Roman" panose="02020603050405020304" pitchFamily="18" charset="0"/>
                        </a:defRPr>
                      </a:lvl4pPr>
                      <a:lvl5pPr algn="l">
                        <a:buClr>
                          <a:schemeClr val="tx2"/>
                        </a:buClr>
                        <a:buFont typeface="Wingdings" panose="05000000000000000000" pitchFamily="2" charset="2"/>
                        <a:defRPr>
                          <a:solidFill>
                            <a:schemeClr val="tx1"/>
                          </a:solidFill>
                          <a:latin typeface="Times New Roman" panose="02020603050405020304" pitchFamily="18" charset="0"/>
                        </a:defRPr>
                      </a:lvl5pPr>
                      <a:lvl6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6pPr>
                      <a:lvl7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7pPr>
                      <a:lvl8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8pPr>
                      <a:lvl9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anose="02020603050405020304" pitchFamily="18" charset="0"/>
                        </a:rPr>
                        <a:t>Tend to be immediate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defRPr sz="2800">
                          <a:solidFill>
                            <a:schemeClr val="tx1"/>
                          </a:solidFill>
                          <a:latin typeface="Times New Roman" panose="02020603050405020304" pitchFamily="18" charset="0"/>
                        </a:defRPr>
                      </a:lvl1pPr>
                      <a:lvl2pPr algn="l">
                        <a:buClr>
                          <a:schemeClr val="accent2"/>
                        </a:buClr>
                        <a:buFont typeface="Wingdings" panose="05000000000000000000" pitchFamily="2" charset="2"/>
                        <a:defRPr sz="2400">
                          <a:solidFill>
                            <a:schemeClr val="tx1"/>
                          </a:solidFill>
                          <a:latin typeface="Times New Roman" panose="02020603050405020304" pitchFamily="18" charset="0"/>
                        </a:defRPr>
                      </a:lvl2pPr>
                      <a:lvl3pPr algn="l">
                        <a:defRPr sz="2000">
                          <a:solidFill>
                            <a:schemeClr val="tx1"/>
                          </a:solidFill>
                          <a:latin typeface="Times New Roman" panose="02020603050405020304" pitchFamily="18" charset="0"/>
                        </a:defRPr>
                      </a:lvl3pPr>
                      <a:lvl4pPr algn="l">
                        <a:buClr>
                          <a:schemeClr val="tx2"/>
                        </a:buClr>
                        <a:buFont typeface="Wingdings" panose="05000000000000000000" pitchFamily="2" charset="2"/>
                        <a:defRPr>
                          <a:solidFill>
                            <a:schemeClr val="tx1"/>
                          </a:solidFill>
                          <a:latin typeface="Times New Roman" panose="02020603050405020304" pitchFamily="18" charset="0"/>
                        </a:defRPr>
                      </a:lvl4pPr>
                      <a:lvl5pPr algn="l">
                        <a:buClr>
                          <a:schemeClr val="tx2"/>
                        </a:buClr>
                        <a:buFont typeface="Wingdings" panose="05000000000000000000" pitchFamily="2" charset="2"/>
                        <a:defRPr>
                          <a:solidFill>
                            <a:schemeClr val="tx1"/>
                          </a:solidFill>
                          <a:latin typeface="Times New Roman" panose="02020603050405020304" pitchFamily="18" charset="0"/>
                        </a:defRPr>
                      </a:lvl5pPr>
                      <a:lvl6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6pPr>
                      <a:lvl7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7pPr>
                      <a:lvl8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8pPr>
                      <a:lvl9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anose="02020603050405020304" pitchFamily="18" charset="0"/>
                        </a:rPr>
                        <a:t>Tend to be long term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1683">
                <a:tc>
                  <a:txBody>
                    <a:bodyPr/>
                    <a:lstStyle>
                      <a:lvl1pPr algn="l">
                        <a:defRPr sz="2800">
                          <a:solidFill>
                            <a:schemeClr val="tx1"/>
                          </a:solidFill>
                          <a:latin typeface="Times New Roman" panose="02020603050405020304" pitchFamily="18" charset="0"/>
                        </a:defRPr>
                      </a:lvl1pPr>
                      <a:lvl2pPr algn="l">
                        <a:buClr>
                          <a:schemeClr val="accent2"/>
                        </a:buClr>
                        <a:buFont typeface="Wingdings" panose="05000000000000000000" pitchFamily="2" charset="2"/>
                        <a:defRPr sz="2400">
                          <a:solidFill>
                            <a:schemeClr val="tx1"/>
                          </a:solidFill>
                          <a:latin typeface="Times New Roman" panose="02020603050405020304" pitchFamily="18" charset="0"/>
                        </a:defRPr>
                      </a:lvl2pPr>
                      <a:lvl3pPr algn="l">
                        <a:defRPr sz="2000">
                          <a:solidFill>
                            <a:schemeClr val="tx1"/>
                          </a:solidFill>
                          <a:latin typeface="Times New Roman" panose="02020603050405020304" pitchFamily="18" charset="0"/>
                        </a:defRPr>
                      </a:lvl3pPr>
                      <a:lvl4pPr algn="l">
                        <a:buClr>
                          <a:schemeClr val="tx2"/>
                        </a:buClr>
                        <a:buFont typeface="Wingdings" panose="05000000000000000000" pitchFamily="2" charset="2"/>
                        <a:defRPr>
                          <a:solidFill>
                            <a:schemeClr val="tx1"/>
                          </a:solidFill>
                          <a:latin typeface="Times New Roman" panose="02020603050405020304" pitchFamily="18" charset="0"/>
                        </a:defRPr>
                      </a:lvl4pPr>
                      <a:lvl5pPr algn="l">
                        <a:buClr>
                          <a:schemeClr val="tx2"/>
                        </a:buClr>
                        <a:buFont typeface="Wingdings" panose="05000000000000000000" pitchFamily="2" charset="2"/>
                        <a:defRPr>
                          <a:solidFill>
                            <a:schemeClr val="tx1"/>
                          </a:solidFill>
                          <a:latin typeface="Times New Roman" panose="02020603050405020304" pitchFamily="18" charset="0"/>
                        </a:defRPr>
                      </a:lvl5pPr>
                      <a:lvl6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6pPr>
                      <a:lvl7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7pPr>
                      <a:lvl8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8pPr>
                      <a:lvl9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anose="02020603050405020304" pitchFamily="18" charset="0"/>
                        </a:rPr>
                        <a:t>Unique to particular Women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defRPr sz="2800">
                          <a:solidFill>
                            <a:schemeClr val="tx1"/>
                          </a:solidFill>
                          <a:latin typeface="Times New Roman" panose="02020603050405020304" pitchFamily="18" charset="0"/>
                        </a:defRPr>
                      </a:lvl1pPr>
                      <a:lvl2pPr algn="l">
                        <a:buClr>
                          <a:schemeClr val="accent2"/>
                        </a:buClr>
                        <a:buFont typeface="Wingdings" panose="05000000000000000000" pitchFamily="2" charset="2"/>
                        <a:defRPr sz="2400">
                          <a:solidFill>
                            <a:schemeClr val="tx1"/>
                          </a:solidFill>
                          <a:latin typeface="Times New Roman" panose="02020603050405020304" pitchFamily="18" charset="0"/>
                        </a:defRPr>
                      </a:lvl2pPr>
                      <a:lvl3pPr algn="l">
                        <a:defRPr sz="2000">
                          <a:solidFill>
                            <a:schemeClr val="tx1"/>
                          </a:solidFill>
                          <a:latin typeface="Times New Roman" panose="02020603050405020304" pitchFamily="18" charset="0"/>
                        </a:defRPr>
                      </a:lvl3pPr>
                      <a:lvl4pPr algn="l">
                        <a:buClr>
                          <a:schemeClr val="tx2"/>
                        </a:buClr>
                        <a:buFont typeface="Wingdings" panose="05000000000000000000" pitchFamily="2" charset="2"/>
                        <a:defRPr>
                          <a:solidFill>
                            <a:schemeClr val="tx1"/>
                          </a:solidFill>
                          <a:latin typeface="Times New Roman" panose="02020603050405020304" pitchFamily="18" charset="0"/>
                        </a:defRPr>
                      </a:lvl4pPr>
                      <a:lvl5pPr algn="l">
                        <a:buClr>
                          <a:schemeClr val="tx2"/>
                        </a:buClr>
                        <a:buFont typeface="Wingdings" panose="05000000000000000000" pitchFamily="2" charset="2"/>
                        <a:defRPr>
                          <a:solidFill>
                            <a:schemeClr val="tx1"/>
                          </a:solidFill>
                          <a:latin typeface="Times New Roman" panose="02020603050405020304" pitchFamily="18" charset="0"/>
                        </a:defRPr>
                      </a:lvl5pPr>
                      <a:lvl6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6pPr>
                      <a:lvl7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7pPr>
                      <a:lvl8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8pPr>
                      <a:lvl9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anose="02020603050405020304" pitchFamily="18" charset="0"/>
                        </a:rPr>
                        <a:t>Common to almost all women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79207">
                <a:tc>
                  <a:txBody>
                    <a:bodyPr/>
                    <a:lstStyle>
                      <a:lvl1pPr algn="l">
                        <a:defRPr sz="2800">
                          <a:solidFill>
                            <a:schemeClr val="tx1"/>
                          </a:solidFill>
                          <a:latin typeface="Times New Roman" panose="02020603050405020304" pitchFamily="18" charset="0"/>
                        </a:defRPr>
                      </a:lvl1pPr>
                      <a:lvl2pPr algn="l">
                        <a:buClr>
                          <a:schemeClr val="accent2"/>
                        </a:buClr>
                        <a:buFont typeface="Wingdings" panose="05000000000000000000" pitchFamily="2" charset="2"/>
                        <a:defRPr sz="2400">
                          <a:solidFill>
                            <a:schemeClr val="tx1"/>
                          </a:solidFill>
                          <a:latin typeface="Times New Roman" panose="02020603050405020304" pitchFamily="18" charset="0"/>
                        </a:defRPr>
                      </a:lvl2pPr>
                      <a:lvl3pPr algn="l">
                        <a:defRPr sz="2000">
                          <a:solidFill>
                            <a:schemeClr val="tx1"/>
                          </a:solidFill>
                          <a:latin typeface="Times New Roman" panose="02020603050405020304" pitchFamily="18" charset="0"/>
                        </a:defRPr>
                      </a:lvl3pPr>
                      <a:lvl4pPr algn="l">
                        <a:buClr>
                          <a:schemeClr val="tx2"/>
                        </a:buClr>
                        <a:buFont typeface="Wingdings" panose="05000000000000000000" pitchFamily="2" charset="2"/>
                        <a:defRPr>
                          <a:solidFill>
                            <a:schemeClr val="tx1"/>
                          </a:solidFill>
                          <a:latin typeface="Times New Roman" panose="02020603050405020304" pitchFamily="18" charset="0"/>
                        </a:defRPr>
                      </a:lvl4pPr>
                      <a:lvl5pPr algn="l">
                        <a:buClr>
                          <a:schemeClr val="tx2"/>
                        </a:buClr>
                        <a:buFont typeface="Wingdings" panose="05000000000000000000" pitchFamily="2" charset="2"/>
                        <a:defRPr>
                          <a:solidFill>
                            <a:schemeClr val="tx1"/>
                          </a:solidFill>
                          <a:latin typeface="Times New Roman" panose="02020603050405020304" pitchFamily="18" charset="0"/>
                        </a:defRPr>
                      </a:lvl5pPr>
                      <a:lvl6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6pPr>
                      <a:lvl7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7pPr>
                      <a:lvl8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8pPr>
                      <a:lvl9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anose="02020603050405020304" pitchFamily="18" charset="0"/>
                        </a:rPr>
                        <a:t>Relate to daily needs Food, Water, Housing, Income, Health etc.,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defRPr sz="2800">
                          <a:solidFill>
                            <a:schemeClr val="tx1"/>
                          </a:solidFill>
                          <a:latin typeface="Times New Roman" panose="02020603050405020304" pitchFamily="18" charset="0"/>
                        </a:defRPr>
                      </a:lvl1pPr>
                      <a:lvl2pPr algn="l">
                        <a:buClr>
                          <a:schemeClr val="accent2"/>
                        </a:buClr>
                        <a:buFont typeface="Wingdings" panose="05000000000000000000" pitchFamily="2" charset="2"/>
                        <a:defRPr sz="2400">
                          <a:solidFill>
                            <a:schemeClr val="tx1"/>
                          </a:solidFill>
                          <a:latin typeface="Times New Roman" panose="02020603050405020304" pitchFamily="18" charset="0"/>
                        </a:defRPr>
                      </a:lvl2pPr>
                      <a:lvl3pPr algn="l">
                        <a:defRPr sz="2000">
                          <a:solidFill>
                            <a:schemeClr val="tx1"/>
                          </a:solidFill>
                          <a:latin typeface="Times New Roman" panose="02020603050405020304" pitchFamily="18" charset="0"/>
                        </a:defRPr>
                      </a:lvl3pPr>
                      <a:lvl4pPr algn="l">
                        <a:buClr>
                          <a:schemeClr val="tx2"/>
                        </a:buClr>
                        <a:buFont typeface="Wingdings" panose="05000000000000000000" pitchFamily="2" charset="2"/>
                        <a:defRPr>
                          <a:solidFill>
                            <a:schemeClr val="tx1"/>
                          </a:solidFill>
                          <a:latin typeface="Times New Roman" panose="02020603050405020304" pitchFamily="18" charset="0"/>
                        </a:defRPr>
                      </a:lvl4pPr>
                      <a:lvl5pPr algn="l">
                        <a:buClr>
                          <a:schemeClr val="tx2"/>
                        </a:buClr>
                        <a:buFont typeface="Wingdings" panose="05000000000000000000" pitchFamily="2" charset="2"/>
                        <a:defRPr>
                          <a:solidFill>
                            <a:schemeClr val="tx1"/>
                          </a:solidFill>
                          <a:latin typeface="Times New Roman" panose="02020603050405020304" pitchFamily="18" charset="0"/>
                        </a:defRPr>
                      </a:lvl5pPr>
                      <a:lvl6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6pPr>
                      <a:lvl7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7pPr>
                      <a:lvl8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8pPr>
                      <a:lvl9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anose="02020603050405020304" pitchFamily="18" charset="0"/>
                        </a:rPr>
                        <a:t>Relate to the disadvantaged Position Subordination, Lack of Resources, Education, Violence etc.,</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12969">
                <a:tc>
                  <a:txBody>
                    <a:bodyPr/>
                    <a:lstStyle>
                      <a:lvl1pPr algn="l">
                        <a:defRPr sz="2800">
                          <a:solidFill>
                            <a:schemeClr val="tx1"/>
                          </a:solidFill>
                          <a:latin typeface="Times New Roman" panose="02020603050405020304" pitchFamily="18" charset="0"/>
                        </a:defRPr>
                      </a:lvl1pPr>
                      <a:lvl2pPr algn="l">
                        <a:buClr>
                          <a:schemeClr val="accent2"/>
                        </a:buClr>
                        <a:buFont typeface="Wingdings" panose="05000000000000000000" pitchFamily="2" charset="2"/>
                        <a:defRPr sz="2400">
                          <a:solidFill>
                            <a:schemeClr val="tx1"/>
                          </a:solidFill>
                          <a:latin typeface="Times New Roman" panose="02020603050405020304" pitchFamily="18" charset="0"/>
                        </a:defRPr>
                      </a:lvl2pPr>
                      <a:lvl3pPr algn="l">
                        <a:defRPr sz="2000">
                          <a:solidFill>
                            <a:schemeClr val="tx1"/>
                          </a:solidFill>
                          <a:latin typeface="Times New Roman" panose="02020603050405020304" pitchFamily="18" charset="0"/>
                        </a:defRPr>
                      </a:lvl3pPr>
                      <a:lvl4pPr algn="l">
                        <a:buClr>
                          <a:schemeClr val="tx2"/>
                        </a:buClr>
                        <a:buFont typeface="Wingdings" panose="05000000000000000000" pitchFamily="2" charset="2"/>
                        <a:defRPr>
                          <a:solidFill>
                            <a:schemeClr val="tx1"/>
                          </a:solidFill>
                          <a:latin typeface="Times New Roman" panose="02020603050405020304" pitchFamily="18" charset="0"/>
                        </a:defRPr>
                      </a:lvl4pPr>
                      <a:lvl5pPr algn="l">
                        <a:buClr>
                          <a:schemeClr val="tx2"/>
                        </a:buClr>
                        <a:buFont typeface="Wingdings" panose="05000000000000000000" pitchFamily="2" charset="2"/>
                        <a:defRPr>
                          <a:solidFill>
                            <a:schemeClr val="tx1"/>
                          </a:solidFill>
                          <a:latin typeface="Times New Roman" panose="02020603050405020304" pitchFamily="18" charset="0"/>
                        </a:defRPr>
                      </a:lvl5pPr>
                      <a:lvl6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6pPr>
                      <a:lvl7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7pPr>
                      <a:lvl8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8pPr>
                      <a:lvl9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anose="02020603050405020304" pitchFamily="18" charset="0"/>
                        </a:rPr>
                        <a:t>Always identifiable by target groups, Water, Food, Medicine, Land, Fuel, Fodder etc.,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defRPr sz="2800">
                          <a:solidFill>
                            <a:schemeClr val="tx1"/>
                          </a:solidFill>
                          <a:latin typeface="Times New Roman" panose="02020603050405020304" pitchFamily="18" charset="0"/>
                        </a:defRPr>
                      </a:lvl1pPr>
                      <a:lvl2pPr algn="l">
                        <a:buClr>
                          <a:schemeClr val="accent2"/>
                        </a:buClr>
                        <a:buFont typeface="Wingdings" panose="05000000000000000000" pitchFamily="2" charset="2"/>
                        <a:defRPr sz="2400">
                          <a:solidFill>
                            <a:schemeClr val="tx1"/>
                          </a:solidFill>
                          <a:latin typeface="Times New Roman" panose="02020603050405020304" pitchFamily="18" charset="0"/>
                        </a:defRPr>
                      </a:lvl2pPr>
                      <a:lvl3pPr algn="l">
                        <a:defRPr sz="2000">
                          <a:solidFill>
                            <a:schemeClr val="tx1"/>
                          </a:solidFill>
                          <a:latin typeface="Times New Roman" panose="02020603050405020304" pitchFamily="18" charset="0"/>
                        </a:defRPr>
                      </a:lvl3pPr>
                      <a:lvl4pPr algn="l">
                        <a:buClr>
                          <a:schemeClr val="tx2"/>
                        </a:buClr>
                        <a:buFont typeface="Wingdings" panose="05000000000000000000" pitchFamily="2" charset="2"/>
                        <a:defRPr>
                          <a:solidFill>
                            <a:schemeClr val="tx1"/>
                          </a:solidFill>
                          <a:latin typeface="Times New Roman" panose="02020603050405020304" pitchFamily="18" charset="0"/>
                        </a:defRPr>
                      </a:lvl4pPr>
                      <a:lvl5pPr algn="l">
                        <a:buClr>
                          <a:schemeClr val="tx2"/>
                        </a:buClr>
                        <a:buFont typeface="Wingdings" panose="05000000000000000000" pitchFamily="2" charset="2"/>
                        <a:defRPr>
                          <a:solidFill>
                            <a:schemeClr val="tx1"/>
                          </a:solidFill>
                          <a:latin typeface="Times New Roman" panose="02020603050405020304" pitchFamily="18" charset="0"/>
                        </a:defRPr>
                      </a:lvl5pPr>
                      <a:lvl6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6pPr>
                      <a:lvl7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7pPr>
                      <a:lvl8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8pPr>
                      <a:lvl9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anose="02020603050405020304" pitchFamily="18" charset="0"/>
                        </a:rPr>
                        <a:t>Not always easily identifiable by target group sense of self-esteem, self confidence, ability to mobilize, organise, leadership and management skills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79207">
                <a:tc>
                  <a:txBody>
                    <a:bodyPr/>
                    <a:lstStyle>
                      <a:lvl1pPr algn="l">
                        <a:defRPr sz="2800">
                          <a:solidFill>
                            <a:schemeClr val="tx1"/>
                          </a:solidFill>
                          <a:latin typeface="Times New Roman" panose="02020603050405020304" pitchFamily="18" charset="0"/>
                        </a:defRPr>
                      </a:lvl1pPr>
                      <a:lvl2pPr algn="l">
                        <a:buClr>
                          <a:schemeClr val="accent2"/>
                        </a:buClr>
                        <a:buFont typeface="Wingdings" panose="05000000000000000000" pitchFamily="2" charset="2"/>
                        <a:defRPr sz="2400">
                          <a:solidFill>
                            <a:schemeClr val="tx1"/>
                          </a:solidFill>
                          <a:latin typeface="Times New Roman" panose="02020603050405020304" pitchFamily="18" charset="0"/>
                        </a:defRPr>
                      </a:lvl2pPr>
                      <a:lvl3pPr algn="l">
                        <a:defRPr sz="2000">
                          <a:solidFill>
                            <a:schemeClr val="tx1"/>
                          </a:solidFill>
                          <a:latin typeface="Times New Roman" panose="02020603050405020304" pitchFamily="18" charset="0"/>
                        </a:defRPr>
                      </a:lvl3pPr>
                      <a:lvl4pPr algn="l">
                        <a:buClr>
                          <a:schemeClr val="tx2"/>
                        </a:buClr>
                        <a:buFont typeface="Wingdings" panose="05000000000000000000" pitchFamily="2" charset="2"/>
                        <a:defRPr>
                          <a:solidFill>
                            <a:schemeClr val="tx1"/>
                          </a:solidFill>
                          <a:latin typeface="Times New Roman" panose="02020603050405020304" pitchFamily="18" charset="0"/>
                        </a:defRPr>
                      </a:lvl4pPr>
                      <a:lvl5pPr algn="l">
                        <a:buClr>
                          <a:schemeClr val="tx2"/>
                        </a:buClr>
                        <a:buFont typeface="Wingdings" panose="05000000000000000000" pitchFamily="2" charset="2"/>
                        <a:defRPr>
                          <a:solidFill>
                            <a:schemeClr val="tx1"/>
                          </a:solidFill>
                          <a:latin typeface="Times New Roman" panose="02020603050405020304" pitchFamily="18" charset="0"/>
                        </a:defRPr>
                      </a:lvl5pPr>
                      <a:lvl6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6pPr>
                      <a:lvl7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7pPr>
                      <a:lvl8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8pPr>
                      <a:lvl9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anose="02020603050405020304" pitchFamily="18" charset="0"/>
                        </a:rPr>
                        <a:t>Responding to PGN does not change the existing power relations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defRPr sz="2800">
                          <a:solidFill>
                            <a:schemeClr val="tx1"/>
                          </a:solidFill>
                          <a:latin typeface="Times New Roman" panose="02020603050405020304" pitchFamily="18" charset="0"/>
                        </a:defRPr>
                      </a:lvl1pPr>
                      <a:lvl2pPr algn="l">
                        <a:buClr>
                          <a:schemeClr val="accent2"/>
                        </a:buClr>
                        <a:buFont typeface="Wingdings" panose="05000000000000000000" pitchFamily="2" charset="2"/>
                        <a:defRPr sz="2400">
                          <a:solidFill>
                            <a:schemeClr val="tx1"/>
                          </a:solidFill>
                          <a:latin typeface="Times New Roman" panose="02020603050405020304" pitchFamily="18" charset="0"/>
                        </a:defRPr>
                      </a:lvl2pPr>
                      <a:lvl3pPr algn="l">
                        <a:defRPr sz="2000">
                          <a:solidFill>
                            <a:schemeClr val="tx1"/>
                          </a:solidFill>
                          <a:latin typeface="Times New Roman" panose="02020603050405020304" pitchFamily="18" charset="0"/>
                        </a:defRPr>
                      </a:lvl3pPr>
                      <a:lvl4pPr algn="l">
                        <a:buClr>
                          <a:schemeClr val="tx2"/>
                        </a:buClr>
                        <a:buFont typeface="Wingdings" panose="05000000000000000000" pitchFamily="2" charset="2"/>
                        <a:defRPr>
                          <a:solidFill>
                            <a:schemeClr val="tx1"/>
                          </a:solidFill>
                          <a:latin typeface="Times New Roman" panose="02020603050405020304" pitchFamily="18" charset="0"/>
                        </a:defRPr>
                      </a:lvl4pPr>
                      <a:lvl5pPr algn="l">
                        <a:buClr>
                          <a:schemeClr val="tx2"/>
                        </a:buClr>
                        <a:buFont typeface="Wingdings" panose="05000000000000000000" pitchFamily="2" charset="2"/>
                        <a:defRPr>
                          <a:solidFill>
                            <a:schemeClr val="tx1"/>
                          </a:solidFill>
                          <a:latin typeface="Times New Roman" panose="02020603050405020304" pitchFamily="18" charset="0"/>
                        </a:defRPr>
                      </a:lvl5pPr>
                      <a:lvl6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6pPr>
                      <a:lvl7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7pPr>
                      <a:lvl8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8pPr>
                      <a:lvl9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anose="02020603050405020304" pitchFamily="18" charset="0"/>
                        </a:rPr>
                        <a:t>Responding to SGN wants to change unequal gender relations by getting women in decision making position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5445">
                <a:tc>
                  <a:txBody>
                    <a:bodyPr/>
                    <a:lstStyle>
                      <a:lvl1pPr algn="l">
                        <a:defRPr sz="2800">
                          <a:solidFill>
                            <a:schemeClr val="tx1"/>
                          </a:solidFill>
                          <a:latin typeface="Times New Roman" panose="02020603050405020304" pitchFamily="18" charset="0"/>
                        </a:defRPr>
                      </a:lvl1pPr>
                      <a:lvl2pPr algn="l">
                        <a:buClr>
                          <a:schemeClr val="accent2"/>
                        </a:buClr>
                        <a:buFont typeface="Wingdings" panose="05000000000000000000" pitchFamily="2" charset="2"/>
                        <a:defRPr sz="2400">
                          <a:solidFill>
                            <a:schemeClr val="tx1"/>
                          </a:solidFill>
                          <a:latin typeface="Times New Roman" panose="02020603050405020304" pitchFamily="18" charset="0"/>
                        </a:defRPr>
                      </a:lvl2pPr>
                      <a:lvl3pPr algn="l">
                        <a:defRPr sz="2000">
                          <a:solidFill>
                            <a:schemeClr val="tx1"/>
                          </a:solidFill>
                          <a:latin typeface="Times New Roman" panose="02020603050405020304" pitchFamily="18" charset="0"/>
                        </a:defRPr>
                      </a:lvl3pPr>
                      <a:lvl4pPr algn="l">
                        <a:buClr>
                          <a:schemeClr val="tx2"/>
                        </a:buClr>
                        <a:buFont typeface="Wingdings" panose="05000000000000000000" pitchFamily="2" charset="2"/>
                        <a:defRPr>
                          <a:solidFill>
                            <a:schemeClr val="tx1"/>
                          </a:solidFill>
                          <a:latin typeface="Times New Roman" panose="02020603050405020304" pitchFamily="18" charset="0"/>
                        </a:defRPr>
                      </a:lvl4pPr>
                      <a:lvl5pPr algn="l">
                        <a:buClr>
                          <a:schemeClr val="tx2"/>
                        </a:buClr>
                        <a:buFont typeface="Wingdings" panose="05000000000000000000" pitchFamily="2" charset="2"/>
                        <a:defRPr>
                          <a:solidFill>
                            <a:schemeClr val="tx1"/>
                          </a:solidFill>
                          <a:latin typeface="Times New Roman" panose="02020603050405020304" pitchFamily="18" charset="0"/>
                        </a:defRPr>
                      </a:lvl5pPr>
                      <a:lvl6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6pPr>
                      <a:lvl7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7pPr>
                      <a:lvl8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8pPr>
                      <a:lvl9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anose="02020603050405020304" pitchFamily="18" charset="0"/>
                        </a:rPr>
                        <a:t>Responding to PNG can improve the living condition of women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defRPr sz="2800">
                          <a:solidFill>
                            <a:schemeClr val="tx1"/>
                          </a:solidFill>
                          <a:latin typeface="Times New Roman" panose="02020603050405020304" pitchFamily="18" charset="0"/>
                        </a:defRPr>
                      </a:lvl1pPr>
                      <a:lvl2pPr algn="l">
                        <a:buClr>
                          <a:schemeClr val="accent2"/>
                        </a:buClr>
                        <a:buFont typeface="Wingdings" panose="05000000000000000000" pitchFamily="2" charset="2"/>
                        <a:defRPr sz="2400">
                          <a:solidFill>
                            <a:schemeClr val="tx1"/>
                          </a:solidFill>
                          <a:latin typeface="Times New Roman" panose="02020603050405020304" pitchFamily="18" charset="0"/>
                        </a:defRPr>
                      </a:lvl2pPr>
                      <a:lvl3pPr algn="l">
                        <a:defRPr sz="2000">
                          <a:solidFill>
                            <a:schemeClr val="tx1"/>
                          </a:solidFill>
                          <a:latin typeface="Times New Roman" panose="02020603050405020304" pitchFamily="18" charset="0"/>
                        </a:defRPr>
                      </a:lvl3pPr>
                      <a:lvl4pPr algn="l">
                        <a:buClr>
                          <a:schemeClr val="tx2"/>
                        </a:buClr>
                        <a:buFont typeface="Wingdings" panose="05000000000000000000" pitchFamily="2" charset="2"/>
                        <a:defRPr>
                          <a:solidFill>
                            <a:schemeClr val="tx1"/>
                          </a:solidFill>
                          <a:latin typeface="Times New Roman" panose="02020603050405020304" pitchFamily="18" charset="0"/>
                        </a:defRPr>
                      </a:lvl4pPr>
                      <a:lvl5pPr algn="l">
                        <a:buClr>
                          <a:schemeClr val="tx2"/>
                        </a:buClr>
                        <a:buFont typeface="Wingdings" panose="05000000000000000000" pitchFamily="2" charset="2"/>
                        <a:defRPr>
                          <a:solidFill>
                            <a:schemeClr val="tx1"/>
                          </a:solidFill>
                          <a:latin typeface="Times New Roman" panose="02020603050405020304" pitchFamily="18" charset="0"/>
                        </a:defRPr>
                      </a:lvl5pPr>
                      <a:lvl6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6pPr>
                      <a:lvl7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7pPr>
                      <a:lvl8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8pPr>
                      <a:lvl9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anose="02020603050405020304" pitchFamily="18" charset="0"/>
                        </a:rPr>
                        <a:t>Responding to SGN can improve the position of women in the society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79207">
                <a:tc>
                  <a:txBody>
                    <a:bodyPr/>
                    <a:lstStyle>
                      <a:lvl1pPr algn="l">
                        <a:defRPr sz="2800">
                          <a:solidFill>
                            <a:schemeClr val="tx1"/>
                          </a:solidFill>
                          <a:latin typeface="Times New Roman" panose="02020603050405020304" pitchFamily="18" charset="0"/>
                        </a:defRPr>
                      </a:lvl1pPr>
                      <a:lvl2pPr algn="l">
                        <a:buClr>
                          <a:schemeClr val="accent2"/>
                        </a:buClr>
                        <a:buFont typeface="Wingdings" panose="05000000000000000000" pitchFamily="2" charset="2"/>
                        <a:defRPr sz="2400">
                          <a:solidFill>
                            <a:schemeClr val="tx1"/>
                          </a:solidFill>
                          <a:latin typeface="Times New Roman" panose="02020603050405020304" pitchFamily="18" charset="0"/>
                        </a:defRPr>
                      </a:lvl2pPr>
                      <a:lvl3pPr algn="l">
                        <a:defRPr sz="2000">
                          <a:solidFill>
                            <a:schemeClr val="tx1"/>
                          </a:solidFill>
                          <a:latin typeface="Times New Roman" panose="02020603050405020304" pitchFamily="18" charset="0"/>
                        </a:defRPr>
                      </a:lvl3pPr>
                      <a:lvl4pPr algn="l">
                        <a:buClr>
                          <a:schemeClr val="tx2"/>
                        </a:buClr>
                        <a:buFont typeface="Wingdings" panose="05000000000000000000" pitchFamily="2" charset="2"/>
                        <a:defRPr>
                          <a:solidFill>
                            <a:schemeClr val="tx1"/>
                          </a:solidFill>
                          <a:latin typeface="Times New Roman" panose="02020603050405020304" pitchFamily="18" charset="0"/>
                        </a:defRPr>
                      </a:lvl4pPr>
                      <a:lvl5pPr algn="l">
                        <a:buClr>
                          <a:schemeClr val="tx2"/>
                        </a:buClr>
                        <a:buFont typeface="Wingdings" panose="05000000000000000000" pitchFamily="2" charset="2"/>
                        <a:defRPr>
                          <a:solidFill>
                            <a:schemeClr val="tx1"/>
                          </a:solidFill>
                          <a:latin typeface="Times New Roman" panose="02020603050405020304" pitchFamily="18" charset="0"/>
                        </a:defRPr>
                      </a:lvl5pPr>
                      <a:lvl6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6pPr>
                      <a:lvl7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7pPr>
                      <a:lvl8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8pPr>
                      <a:lvl9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anose="02020603050405020304" pitchFamily="18" charset="0"/>
                        </a:rPr>
                        <a:t>Involves women as beneficiaries and perhaps as participants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defRPr sz="2800">
                          <a:solidFill>
                            <a:schemeClr val="tx1"/>
                          </a:solidFill>
                          <a:latin typeface="Times New Roman" panose="02020603050405020304" pitchFamily="18" charset="0"/>
                        </a:defRPr>
                      </a:lvl1pPr>
                      <a:lvl2pPr algn="l">
                        <a:buClr>
                          <a:schemeClr val="accent2"/>
                        </a:buClr>
                        <a:buFont typeface="Wingdings" panose="05000000000000000000" pitchFamily="2" charset="2"/>
                        <a:defRPr sz="2400">
                          <a:solidFill>
                            <a:schemeClr val="tx1"/>
                          </a:solidFill>
                          <a:latin typeface="Times New Roman" panose="02020603050405020304" pitchFamily="18" charset="0"/>
                        </a:defRPr>
                      </a:lvl2pPr>
                      <a:lvl3pPr algn="l">
                        <a:defRPr sz="2000">
                          <a:solidFill>
                            <a:schemeClr val="tx1"/>
                          </a:solidFill>
                          <a:latin typeface="Times New Roman" panose="02020603050405020304" pitchFamily="18" charset="0"/>
                        </a:defRPr>
                      </a:lvl3pPr>
                      <a:lvl4pPr algn="l">
                        <a:buClr>
                          <a:schemeClr val="tx2"/>
                        </a:buClr>
                        <a:buFont typeface="Wingdings" panose="05000000000000000000" pitchFamily="2" charset="2"/>
                        <a:defRPr>
                          <a:solidFill>
                            <a:schemeClr val="tx1"/>
                          </a:solidFill>
                          <a:latin typeface="Times New Roman" panose="02020603050405020304" pitchFamily="18" charset="0"/>
                        </a:defRPr>
                      </a:lvl4pPr>
                      <a:lvl5pPr algn="l">
                        <a:buClr>
                          <a:schemeClr val="tx2"/>
                        </a:buClr>
                        <a:buFont typeface="Wingdings" panose="05000000000000000000" pitchFamily="2" charset="2"/>
                        <a:defRPr>
                          <a:solidFill>
                            <a:schemeClr val="tx1"/>
                          </a:solidFill>
                          <a:latin typeface="Times New Roman" panose="02020603050405020304" pitchFamily="18" charset="0"/>
                        </a:defRPr>
                      </a:lvl5pPr>
                      <a:lvl6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6pPr>
                      <a:lvl7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7pPr>
                      <a:lvl8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8pPr>
                      <a:lvl9pPr fontAlgn="base">
                        <a:spcBef>
                          <a:spcPct val="20000"/>
                        </a:spcBef>
                        <a:spcAft>
                          <a:spcPct val="0"/>
                        </a:spcAft>
                        <a:buClr>
                          <a:schemeClr val="tx2"/>
                        </a:buClr>
                        <a:buFont typeface="Wingdings" panose="05000000000000000000" pitchFamily="2" charset="2"/>
                        <a:defRPr>
                          <a:solidFill>
                            <a:schemeClr val="tx1"/>
                          </a:solidFill>
                          <a:latin typeface="Times New Roman" panose="02020603050405020304" pitchFamily="18" charset="0"/>
                        </a:defRPr>
                      </a:lvl9p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anose="02020603050405020304" pitchFamily="18" charset="0"/>
                        </a:rPr>
                        <a:t>Involves women as agents or enables women to become agents of change of development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 name="Slide Number Placeholder 3"/>
          <p:cNvSpPr>
            <a:spLocks noGrp="1"/>
          </p:cNvSpPr>
          <p:nvPr>
            <p:ph type="sldNum" sz="quarter" idx="12"/>
          </p:nvPr>
        </p:nvSpPr>
        <p:spPr/>
        <p:txBody>
          <a:bodyPr/>
          <a:lstStyle/>
          <a:p>
            <a:pPr>
              <a:defRPr/>
            </a:pPr>
            <a:fld id="{B84EA83E-2CF0-41AC-99EE-47263A609B7C}" type="slidenum">
              <a:rPr lang="en-US" smtClean="0"/>
              <a:pPr>
                <a:defRPr/>
              </a:pPr>
              <a:t>30</a:t>
            </a:fld>
            <a:endParaRPr lang="en-US"/>
          </a:p>
        </p:txBody>
      </p:sp>
    </p:spTree>
    <p:extLst>
      <p:ext uri="{BB962C8B-B14F-4D97-AF65-F5344CB8AC3E}">
        <p14:creationId xmlns:p14="http://schemas.microsoft.com/office/powerpoint/2010/main" val="3043775094"/>
      </p:ext>
    </p:extLst>
  </p:cSld>
  <p:clrMapOvr>
    <a:masterClrMapping/>
  </p:clrMapOvr>
  <p:transition spd="slow">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Users\SUJALA-III\Desktop\images.png"/>
          <p:cNvPicPr>
            <a:picLocks noChangeAspect="1" noChangeArrowheads="1"/>
          </p:cNvPicPr>
          <p:nvPr/>
        </p:nvPicPr>
        <p:blipFill>
          <a:blip r:embed="rId2" cstate="print"/>
          <a:srcRect/>
          <a:stretch>
            <a:fillRect/>
          </a:stretch>
        </p:blipFill>
        <p:spPr bwMode="auto">
          <a:xfrm>
            <a:off x="-11784" y="-28433"/>
            <a:ext cx="9155784" cy="6858000"/>
          </a:xfrm>
          <a:prstGeom prst="rect">
            <a:avLst/>
          </a:prstGeom>
          <a:noFill/>
        </p:spPr>
      </p:pic>
      <p:sp>
        <p:nvSpPr>
          <p:cNvPr id="2" name="Rectangle 1"/>
          <p:cNvSpPr/>
          <p:nvPr/>
        </p:nvSpPr>
        <p:spPr>
          <a:xfrm>
            <a:off x="228600" y="685800"/>
            <a:ext cx="8686800" cy="954107"/>
          </a:xfrm>
          <a:prstGeom prst="rect">
            <a:avLst/>
          </a:prstGeom>
          <a:solidFill>
            <a:srgbClr val="92D050"/>
          </a:solidFill>
          <a:ln>
            <a:solidFill>
              <a:schemeClr val="tx1"/>
            </a:solidFill>
          </a:ln>
        </p:spPr>
        <p:txBody>
          <a:bodyPr wrap="square">
            <a:spAutoFit/>
          </a:bodyPr>
          <a:lstStyle/>
          <a:p>
            <a:r>
              <a:rPr lang="en-IN" sz="2800" b="1" i="1" dirty="0"/>
              <a:t>Moser Tool </a:t>
            </a:r>
            <a:r>
              <a:rPr lang="en-IN" sz="2800" b="1" i="1" dirty="0" smtClean="0"/>
              <a:t>4: </a:t>
            </a:r>
            <a:r>
              <a:rPr lang="en-IN" sz="2800" b="1" i="1" dirty="0"/>
              <a:t>Distinguishing between different aims in interventions: </a:t>
            </a:r>
            <a:r>
              <a:rPr lang="en-IN" sz="2800" b="1" i="1" dirty="0" smtClean="0"/>
              <a:t>the WID/GAD </a:t>
            </a:r>
            <a:r>
              <a:rPr lang="en-IN" sz="2800" b="1" i="1" dirty="0"/>
              <a:t>Policy Matrix</a:t>
            </a:r>
            <a:endParaRPr lang="en-IN" sz="2800" b="1" i="1" dirty="0">
              <a:latin typeface="Times New Roman" panose="02020603050405020304" pitchFamily="18" charset="0"/>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pPr/>
              <a:t>31</a:t>
            </a:fld>
            <a:endParaRPr lang="en-US"/>
          </a:p>
        </p:txBody>
      </p:sp>
      <p:sp>
        <p:nvSpPr>
          <p:cNvPr id="6" name="Rectangle 5"/>
          <p:cNvSpPr/>
          <p:nvPr/>
        </p:nvSpPr>
        <p:spPr>
          <a:xfrm>
            <a:off x="1066800" y="3276600"/>
            <a:ext cx="6705600" cy="579967"/>
          </a:xfrm>
          <a:prstGeom prst="rect">
            <a:avLst/>
          </a:prstGeom>
        </p:spPr>
        <p:txBody>
          <a:bodyPr wrap="square">
            <a:spAutoFit/>
          </a:bodyPr>
          <a:lstStyle/>
          <a:p>
            <a:pPr>
              <a:lnSpc>
                <a:spcPct val="150000"/>
              </a:lnSpc>
            </a:pPr>
            <a:r>
              <a:rPr lang="en-IN" sz="2400" dirty="0" smtClean="0">
                <a:latin typeface="Times New Roman" panose="02020603050405020304" pitchFamily="18" charset="0"/>
              </a:rPr>
              <a:t>1</a:t>
            </a:r>
            <a:endParaRPr lang="en-IN" sz="2400" dirty="0">
              <a:latin typeface="Times New Roman" panose="02020603050405020304" pitchFamily="18" charset="0"/>
            </a:endParaRPr>
          </a:p>
        </p:txBody>
      </p:sp>
      <p:sp>
        <p:nvSpPr>
          <p:cNvPr id="4" name="Rectangle 3"/>
          <p:cNvSpPr/>
          <p:nvPr/>
        </p:nvSpPr>
        <p:spPr>
          <a:xfrm>
            <a:off x="990600" y="1905000"/>
            <a:ext cx="7543800" cy="4154984"/>
          </a:xfrm>
          <a:prstGeom prst="rect">
            <a:avLst/>
          </a:prstGeom>
        </p:spPr>
        <p:txBody>
          <a:bodyPr wrap="square">
            <a:spAutoFit/>
          </a:bodyPr>
          <a:lstStyle/>
          <a:p>
            <a:pPr marL="342900" indent="-342900">
              <a:buFont typeface="Arial" panose="020B0604020202020204" pitchFamily="34" charset="0"/>
              <a:buChar char="•"/>
            </a:pPr>
            <a:r>
              <a:rPr lang="en-IN" sz="2400" dirty="0">
                <a:latin typeface="Times New Roman" panose="02020603050405020304" pitchFamily="18" charset="0"/>
              </a:rPr>
              <a:t>This is mainly a tool for </a:t>
            </a:r>
            <a:r>
              <a:rPr lang="en-IN" sz="2400" dirty="0" smtClean="0">
                <a:latin typeface="Times New Roman" panose="02020603050405020304" pitchFamily="18" charset="0"/>
              </a:rPr>
              <a:t>evaluation</a:t>
            </a:r>
            <a:endParaRPr lang="en-IN" sz="2400" dirty="0">
              <a:latin typeface="Times New Roman" panose="02020603050405020304" pitchFamily="18" charset="0"/>
            </a:endParaRPr>
          </a:p>
          <a:p>
            <a:pPr marL="342900" indent="-342900">
              <a:buFont typeface="Arial" panose="020B0604020202020204" pitchFamily="34" charset="0"/>
              <a:buChar char="•"/>
            </a:pPr>
            <a:endParaRPr lang="en-IN" sz="2400" dirty="0" smtClean="0">
              <a:latin typeface="Times New Roman" panose="02020603050405020304" pitchFamily="18" charset="0"/>
            </a:endParaRPr>
          </a:p>
          <a:p>
            <a:pPr marL="342900" indent="-342900">
              <a:buFont typeface="Arial" panose="020B0604020202020204" pitchFamily="34" charset="0"/>
              <a:buChar char="•"/>
            </a:pPr>
            <a:r>
              <a:rPr lang="en-IN" sz="2400" dirty="0" smtClean="0">
                <a:latin typeface="Times New Roman" panose="02020603050405020304" pitchFamily="18" charset="0"/>
              </a:rPr>
              <a:t>To examine </a:t>
            </a:r>
            <a:r>
              <a:rPr lang="en-IN" sz="2400" dirty="0">
                <a:latin typeface="Times New Roman" panose="02020603050405020304" pitchFamily="18" charset="0"/>
              </a:rPr>
              <a:t>what approach has been </a:t>
            </a:r>
            <a:r>
              <a:rPr lang="en-IN" sz="2400" dirty="0" smtClean="0">
                <a:latin typeface="Times New Roman" panose="02020603050405020304" pitchFamily="18" charset="0"/>
              </a:rPr>
              <a:t>used in </a:t>
            </a:r>
            <a:r>
              <a:rPr lang="en-IN" sz="2400" dirty="0">
                <a:latin typeface="Times New Roman" panose="02020603050405020304" pitchFamily="18" charset="0"/>
              </a:rPr>
              <a:t>an existing project, programme, or policy. </a:t>
            </a:r>
            <a:endParaRPr lang="en-IN" sz="2400" dirty="0" smtClean="0">
              <a:latin typeface="Times New Roman" panose="02020603050405020304" pitchFamily="18" charset="0"/>
            </a:endParaRPr>
          </a:p>
          <a:p>
            <a:pPr marL="342900" indent="-342900">
              <a:buFont typeface="Arial" panose="020B0604020202020204" pitchFamily="34" charset="0"/>
              <a:buChar char="•"/>
            </a:pPr>
            <a:endParaRPr lang="en-IN" sz="2400" dirty="0" smtClean="0">
              <a:latin typeface="Times New Roman" panose="02020603050405020304" pitchFamily="18" charset="0"/>
            </a:endParaRPr>
          </a:p>
          <a:p>
            <a:pPr marL="342900" indent="-342900">
              <a:buFont typeface="Arial" panose="020B0604020202020204" pitchFamily="34" charset="0"/>
              <a:buChar char="•"/>
            </a:pPr>
            <a:r>
              <a:rPr lang="en-IN" sz="2400" dirty="0" smtClean="0">
                <a:latin typeface="Times New Roman" panose="02020603050405020304" pitchFamily="18" charset="0"/>
              </a:rPr>
              <a:t>It can </a:t>
            </a:r>
            <a:r>
              <a:rPr lang="en-IN" sz="2400" dirty="0">
                <a:latin typeface="Times New Roman" panose="02020603050405020304" pitchFamily="18" charset="0"/>
              </a:rPr>
              <a:t>also be used </a:t>
            </a:r>
            <a:r>
              <a:rPr lang="en-IN" sz="2400" dirty="0" smtClean="0">
                <a:latin typeface="Times New Roman" panose="02020603050405020304" pitchFamily="18" charset="0"/>
              </a:rPr>
              <a:t>to consider </a:t>
            </a:r>
            <a:r>
              <a:rPr lang="en-IN" sz="2400" dirty="0">
                <a:latin typeface="Times New Roman" panose="02020603050405020304" pitchFamily="18" charset="0"/>
              </a:rPr>
              <a:t>what would be most suitable approach for future work</a:t>
            </a:r>
            <a:r>
              <a:rPr lang="en-IN" sz="2400" dirty="0" smtClean="0">
                <a:latin typeface="Times New Roman" panose="02020603050405020304" pitchFamily="18" charset="0"/>
              </a:rPr>
              <a:t>.</a:t>
            </a:r>
          </a:p>
          <a:p>
            <a:pPr marL="342900" indent="-342900">
              <a:buFont typeface="Arial" panose="020B0604020202020204" pitchFamily="34" charset="0"/>
              <a:buChar char="•"/>
            </a:pPr>
            <a:endParaRPr lang="en-IN" sz="2400" dirty="0" smtClean="0">
              <a:latin typeface="Times New Roman" panose="02020603050405020304" pitchFamily="18" charset="0"/>
            </a:endParaRPr>
          </a:p>
          <a:p>
            <a:pPr marL="342900" indent="-342900">
              <a:buFont typeface="Arial" panose="020B0604020202020204" pitchFamily="34" charset="0"/>
              <a:buChar char="•"/>
            </a:pPr>
            <a:r>
              <a:rPr lang="en-IN" sz="2400" dirty="0" smtClean="0">
                <a:latin typeface="Times New Roman" panose="02020603050405020304" pitchFamily="18" charset="0"/>
              </a:rPr>
              <a:t>Examining the </a:t>
            </a:r>
            <a:r>
              <a:rPr lang="en-IN" sz="2400" dirty="0">
                <a:latin typeface="Times New Roman" panose="02020603050405020304" pitchFamily="18" charset="0"/>
              </a:rPr>
              <a:t>policy approaches can help you anticipate some of their </a:t>
            </a:r>
            <a:r>
              <a:rPr lang="en-IN" sz="2400" dirty="0" smtClean="0">
                <a:latin typeface="Times New Roman" panose="02020603050405020304" pitchFamily="18" charset="0"/>
              </a:rPr>
              <a:t>inherent weaknesses</a:t>
            </a:r>
            <a:r>
              <a:rPr lang="en-IN" sz="2400" dirty="0">
                <a:latin typeface="Times New Roman" panose="02020603050405020304" pitchFamily="18" charset="0"/>
              </a:rPr>
              <a:t>, constraints, and possible pitfalls.</a:t>
            </a:r>
            <a:endParaRPr lang="en-IN" sz="2400" dirty="0"/>
          </a:p>
        </p:txBody>
      </p:sp>
    </p:spTree>
    <p:extLst>
      <p:ext uri="{BB962C8B-B14F-4D97-AF65-F5344CB8AC3E}">
        <p14:creationId xmlns:p14="http://schemas.microsoft.com/office/powerpoint/2010/main" val="3896214962"/>
      </p:ext>
    </p:extLst>
  </p:cSld>
  <p:clrMapOvr>
    <a:masterClrMapping/>
  </p:clrMapOvr>
  <p:transition spd="slow">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Users\SUJALA-III\Desktop\images.png"/>
          <p:cNvPicPr>
            <a:picLocks noChangeAspect="1" noChangeArrowheads="1"/>
          </p:cNvPicPr>
          <p:nvPr/>
        </p:nvPicPr>
        <p:blipFill>
          <a:blip r:embed="rId2" cstate="print"/>
          <a:srcRect/>
          <a:stretch>
            <a:fillRect/>
          </a:stretch>
        </p:blipFill>
        <p:spPr bwMode="auto">
          <a:xfrm>
            <a:off x="-11784" y="-28433"/>
            <a:ext cx="9155784" cy="6858000"/>
          </a:xfrm>
          <a:prstGeom prst="rect">
            <a:avLst/>
          </a:prstGeom>
          <a:noFill/>
        </p:spPr>
      </p:pic>
      <p:sp>
        <p:nvSpPr>
          <p:cNvPr id="2" name="Rectangle 1"/>
          <p:cNvSpPr/>
          <p:nvPr/>
        </p:nvSpPr>
        <p:spPr>
          <a:xfrm>
            <a:off x="228600" y="685800"/>
            <a:ext cx="8686800" cy="523220"/>
          </a:xfrm>
          <a:prstGeom prst="rect">
            <a:avLst/>
          </a:prstGeom>
          <a:solidFill>
            <a:srgbClr val="92D050"/>
          </a:solidFill>
          <a:ln>
            <a:solidFill>
              <a:schemeClr val="tx1"/>
            </a:solidFill>
          </a:ln>
        </p:spPr>
        <p:txBody>
          <a:bodyPr wrap="square">
            <a:spAutoFit/>
          </a:bodyPr>
          <a:lstStyle/>
          <a:p>
            <a:r>
              <a:rPr lang="en-IN" sz="2800" b="1" i="1" dirty="0" smtClean="0">
                <a:latin typeface="Times New Roman" panose="02020603050405020304" pitchFamily="18" charset="0"/>
              </a:rPr>
              <a:t>Uses of the Moser’s framework </a:t>
            </a:r>
            <a:endParaRPr lang="en-IN" sz="2800" b="1" i="1" dirty="0">
              <a:latin typeface="Times New Roman" panose="02020603050405020304" pitchFamily="18" charset="0"/>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pPr/>
              <a:t>32</a:t>
            </a:fld>
            <a:endParaRPr lang="en-US"/>
          </a:p>
        </p:txBody>
      </p:sp>
      <p:sp>
        <p:nvSpPr>
          <p:cNvPr id="6" name="Rectangle 5"/>
          <p:cNvSpPr/>
          <p:nvPr/>
        </p:nvSpPr>
        <p:spPr>
          <a:xfrm>
            <a:off x="1066800" y="3276600"/>
            <a:ext cx="6705600" cy="579967"/>
          </a:xfrm>
          <a:prstGeom prst="rect">
            <a:avLst/>
          </a:prstGeom>
        </p:spPr>
        <p:txBody>
          <a:bodyPr wrap="square">
            <a:spAutoFit/>
          </a:bodyPr>
          <a:lstStyle/>
          <a:p>
            <a:pPr>
              <a:lnSpc>
                <a:spcPct val="150000"/>
              </a:lnSpc>
            </a:pPr>
            <a:r>
              <a:rPr lang="en-IN" sz="2400" dirty="0" smtClean="0">
                <a:latin typeface="Times New Roman" panose="02020603050405020304" pitchFamily="18" charset="0"/>
              </a:rPr>
              <a:t>1</a:t>
            </a:r>
            <a:endParaRPr lang="en-IN" sz="2400" dirty="0">
              <a:latin typeface="Times New Roman" panose="02020603050405020304" pitchFamily="18" charset="0"/>
            </a:endParaRPr>
          </a:p>
        </p:txBody>
      </p:sp>
      <p:sp>
        <p:nvSpPr>
          <p:cNvPr id="4" name="Rectangle 3"/>
          <p:cNvSpPr/>
          <p:nvPr/>
        </p:nvSpPr>
        <p:spPr>
          <a:xfrm>
            <a:off x="838200" y="1295400"/>
            <a:ext cx="7543800" cy="4524315"/>
          </a:xfrm>
          <a:prstGeom prst="rect">
            <a:avLst/>
          </a:prstGeom>
        </p:spPr>
        <p:txBody>
          <a:bodyPr wrap="square">
            <a:spAutoFit/>
          </a:bodyPr>
          <a:lstStyle/>
          <a:p>
            <a:pPr marL="342900" indent="-342900">
              <a:buFont typeface="Arial" panose="020B0604020202020204" pitchFamily="34" charset="0"/>
              <a:buChar char="•"/>
            </a:pPr>
            <a:r>
              <a:rPr lang="en-IN" sz="2400" dirty="0" smtClean="0"/>
              <a:t>Used for planning at all levels from policies to projects</a:t>
            </a:r>
          </a:p>
          <a:p>
            <a:pPr marL="342900" indent="-342900">
              <a:buFont typeface="Arial" panose="020B0604020202020204" pitchFamily="34" charset="0"/>
              <a:buChar char="•"/>
            </a:pPr>
            <a:endParaRPr lang="en-IN" sz="2400" dirty="0" smtClean="0"/>
          </a:p>
          <a:p>
            <a:pPr marL="342900" indent="-342900">
              <a:buFont typeface="Arial" panose="020B0604020202020204" pitchFamily="34" charset="0"/>
              <a:buChar char="•"/>
            </a:pPr>
            <a:r>
              <a:rPr lang="en-IN" sz="2400" dirty="0" smtClean="0"/>
              <a:t>Conceptualises planning as aiming to challenge unequal gender relations and support women’s empowerment </a:t>
            </a:r>
          </a:p>
          <a:p>
            <a:pPr marL="342900" indent="-342900">
              <a:buFont typeface="Arial" panose="020B0604020202020204" pitchFamily="34" charset="0"/>
              <a:buChar char="•"/>
            </a:pPr>
            <a:endParaRPr lang="en-IN" sz="2400" dirty="0" smtClean="0"/>
          </a:p>
          <a:p>
            <a:pPr marL="342900" indent="-342900">
              <a:buFont typeface="Arial" panose="020B0604020202020204" pitchFamily="34" charset="0"/>
              <a:buChar char="•"/>
            </a:pPr>
            <a:r>
              <a:rPr lang="en-IN" sz="2400" dirty="0" smtClean="0"/>
              <a:t>Makes all work visible and valuable to planners through the concept of triple roles </a:t>
            </a:r>
          </a:p>
          <a:p>
            <a:pPr marL="342900" indent="-342900">
              <a:buFont typeface="Arial" panose="020B0604020202020204" pitchFamily="34" charset="0"/>
              <a:buChar char="•"/>
            </a:pPr>
            <a:endParaRPr lang="en-IN" sz="2400" dirty="0"/>
          </a:p>
          <a:p>
            <a:pPr marL="342900" indent="-342900">
              <a:buFont typeface="Arial" panose="020B0604020202020204" pitchFamily="34" charset="0"/>
              <a:buChar char="•"/>
            </a:pPr>
            <a:r>
              <a:rPr lang="en-IN" sz="2400" dirty="0" smtClean="0"/>
              <a:t>Distinguishes between types of gender needs</a:t>
            </a:r>
          </a:p>
          <a:p>
            <a:endParaRPr lang="en-IN" sz="2400" dirty="0" smtClean="0"/>
          </a:p>
          <a:p>
            <a:pPr marL="342900" indent="-342900">
              <a:buFont typeface="Arial" panose="020B0604020202020204" pitchFamily="34" charset="0"/>
              <a:buChar char="•"/>
            </a:pPr>
            <a:r>
              <a:rPr lang="en-IN" sz="2400" dirty="0" smtClean="0"/>
              <a:t>Categorises policy approaches </a:t>
            </a:r>
          </a:p>
          <a:p>
            <a:pPr marL="342900" indent="-342900">
              <a:buFont typeface="Arial" panose="020B0604020202020204" pitchFamily="34" charset="0"/>
              <a:buChar char="•"/>
            </a:pPr>
            <a:endParaRPr lang="en-IN" sz="2400" dirty="0" smtClean="0"/>
          </a:p>
        </p:txBody>
      </p:sp>
      <p:sp>
        <p:nvSpPr>
          <p:cNvPr id="3" name="TextBox 2"/>
          <p:cNvSpPr txBox="1"/>
          <p:nvPr/>
        </p:nvSpPr>
        <p:spPr>
          <a:xfrm>
            <a:off x="2524831" y="5830669"/>
            <a:ext cx="6085769" cy="646331"/>
          </a:xfrm>
          <a:prstGeom prst="rect">
            <a:avLst/>
          </a:prstGeom>
          <a:noFill/>
        </p:spPr>
        <p:txBody>
          <a:bodyPr wrap="none" rtlCol="0">
            <a:spAutoFit/>
          </a:bodyPr>
          <a:lstStyle/>
          <a:p>
            <a:r>
              <a:rPr lang="en-IN" i="1" dirty="0" smtClean="0"/>
              <a:t>Gender </a:t>
            </a:r>
            <a:r>
              <a:rPr lang="en-IN" i="1" dirty="0"/>
              <a:t>Planning in </a:t>
            </a:r>
            <a:r>
              <a:rPr lang="en-IN" i="1" dirty="0" smtClean="0"/>
              <a:t>Development: Theory</a:t>
            </a:r>
            <a:r>
              <a:rPr lang="en-IN" i="1" dirty="0"/>
              <a:t>, Practice and Training</a:t>
            </a:r>
            <a:r>
              <a:rPr lang="en-IN" i="1" dirty="0" smtClean="0"/>
              <a:t>,</a:t>
            </a:r>
          </a:p>
          <a:p>
            <a:r>
              <a:rPr lang="en-IN" i="1" dirty="0" smtClean="0"/>
              <a:t>by </a:t>
            </a:r>
            <a:r>
              <a:rPr lang="en-IN" dirty="0"/>
              <a:t>Caroline </a:t>
            </a:r>
            <a:r>
              <a:rPr lang="en-IN" dirty="0" smtClean="0"/>
              <a:t>Moser 1993, </a:t>
            </a:r>
            <a:r>
              <a:rPr lang="en-IN" dirty="0" err="1" smtClean="0"/>
              <a:t>Routledge</a:t>
            </a:r>
            <a:r>
              <a:rPr lang="en-IN" dirty="0"/>
              <a:t>, London, </a:t>
            </a:r>
          </a:p>
        </p:txBody>
      </p:sp>
    </p:spTree>
    <p:extLst>
      <p:ext uri="{BB962C8B-B14F-4D97-AF65-F5344CB8AC3E}">
        <p14:creationId xmlns:p14="http://schemas.microsoft.com/office/powerpoint/2010/main" val="3310788190"/>
      </p:ext>
    </p:extLst>
  </p:cSld>
  <p:clrMapOvr>
    <a:masterClrMapping/>
  </p:clrMapOvr>
  <p:transition spd="slow">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Users\SUJALA-III\Desktop\images.png"/>
          <p:cNvPicPr>
            <a:picLocks noChangeAspect="1" noChangeArrowheads="1"/>
          </p:cNvPicPr>
          <p:nvPr/>
        </p:nvPicPr>
        <p:blipFill>
          <a:blip r:embed="rId2" cstate="print"/>
          <a:srcRect/>
          <a:stretch>
            <a:fillRect/>
          </a:stretch>
        </p:blipFill>
        <p:spPr bwMode="auto">
          <a:xfrm>
            <a:off x="0" y="0"/>
            <a:ext cx="9155784" cy="6858000"/>
          </a:xfrm>
          <a:prstGeom prst="rect">
            <a:avLst/>
          </a:prstGeom>
          <a:noFill/>
        </p:spPr>
      </p:pic>
      <p:sp>
        <p:nvSpPr>
          <p:cNvPr id="2" name="Rectangle 1"/>
          <p:cNvSpPr/>
          <p:nvPr/>
        </p:nvSpPr>
        <p:spPr>
          <a:xfrm>
            <a:off x="1300832" y="682555"/>
            <a:ext cx="6248400" cy="661207"/>
          </a:xfrm>
          <a:prstGeom prst="rect">
            <a:avLst/>
          </a:prstGeom>
          <a:solidFill>
            <a:srgbClr val="92D050"/>
          </a:solidFill>
          <a:ln>
            <a:solidFill>
              <a:schemeClr val="tx1"/>
            </a:solidFill>
          </a:ln>
        </p:spPr>
        <p:txBody>
          <a:bodyPr wrap="square">
            <a:spAutoFit/>
          </a:bodyPr>
          <a:lstStyle/>
          <a:p>
            <a:pPr algn="ctr">
              <a:lnSpc>
                <a:spcPct val="150000"/>
              </a:lnSpc>
            </a:pPr>
            <a:r>
              <a:rPr lang="da-DK" sz="2800" b="1" dirty="0">
                <a:solidFill>
                  <a:srgbClr val="FF0000"/>
                </a:solidFill>
                <a:latin typeface="Times New Roman" pitchFamily="18" charset="0"/>
                <a:cs typeface="Times New Roman" pitchFamily="18" charset="0"/>
              </a:rPr>
              <a:t>Gender </a:t>
            </a:r>
            <a:r>
              <a:rPr lang="da-DK" sz="2800" b="1" dirty="0" smtClean="0">
                <a:solidFill>
                  <a:srgbClr val="FF0000"/>
                </a:solidFill>
                <a:latin typeface="Times New Roman" pitchFamily="18" charset="0"/>
                <a:cs typeface="Times New Roman" pitchFamily="18" charset="0"/>
              </a:rPr>
              <a:t>Analysis Matrix (</a:t>
            </a:r>
            <a:r>
              <a:rPr lang="da-DK" sz="2800" b="1" dirty="0">
                <a:solidFill>
                  <a:srgbClr val="FF0000"/>
                </a:solidFill>
                <a:latin typeface="Times New Roman" pitchFamily="18" charset="0"/>
                <a:cs typeface="Times New Roman" pitchFamily="18" charset="0"/>
              </a:rPr>
              <a:t>GAM)</a:t>
            </a:r>
          </a:p>
        </p:txBody>
      </p:sp>
      <p:sp>
        <p:nvSpPr>
          <p:cNvPr id="3" name="TextBox 2"/>
          <p:cNvSpPr txBox="1"/>
          <p:nvPr/>
        </p:nvSpPr>
        <p:spPr>
          <a:xfrm>
            <a:off x="762000" y="1447800"/>
            <a:ext cx="7977187" cy="4093428"/>
          </a:xfrm>
          <a:prstGeom prst="rect">
            <a:avLst/>
          </a:prstGeom>
          <a:noFill/>
        </p:spPr>
        <p:txBody>
          <a:bodyPr wrap="square" rtlCol="0">
            <a:spAutoFit/>
          </a:bodyPr>
          <a:lstStyle/>
          <a:p>
            <a:pPr algn="just"/>
            <a:r>
              <a:rPr lang="en-IN" sz="2400" dirty="0" smtClean="0">
                <a:latin typeface="Times New Roman" pitchFamily="18" charset="0"/>
                <a:cs typeface="Times New Roman" pitchFamily="18" charset="0"/>
              </a:rPr>
              <a:t>Aims</a:t>
            </a:r>
          </a:p>
          <a:p>
            <a:pPr marL="342900" indent="-342900">
              <a:buFont typeface="Arial" panose="020B0604020202020204" pitchFamily="34" charset="0"/>
              <a:buChar char="•"/>
            </a:pPr>
            <a:r>
              <a:rPr lang="en-IN" sz="2400" dirty="0"/>
              <a:t>The GAM aims to help determine the different impact </a:t>
            </a:r>
            <a:r>
              <a:rPr lang="en-IN" sz="2400" dirty="0" smtClean="0"/>
              <a:t>development interventions </a:t>
            </a:r>
            <a:r>
              <a:rPr lang="en-IN" sz="2400" dirty="0"/>
              <a:t>have on women and men</a:t>
            </a:r>
            <a:r>
              <a:rPr lang="en-IN" sz="2400" dirty="0" smtClean="0"/>
              <a:t>,</a:t>
            </a:r>
          </a:p>
          <a:p>
            <a:r>
              <a:rPr lang="en-IN" sz="2400" dirty="0" smtClean="0"/>
              <a:t>	</a:t>
            </a:r>
            <a:r>
              <a:rPr lang="en-IN" sz="2000" dirty="0" smtClean="0"/>
              <a:t>by </a:t>
            </a:r>
            <a:r>
              <a:rPr lang="en-IN" sz="2000" dirty="0"/>
              <a:t>providing a </a:t>
            </a:r>
            <a:r>
              <a:rPr lang="en-IN" sz="2000" dirty="0" smtClean="0"/>
              <a:t>community-based technique </a:t>
            </a:r>
            <a:r>
              <a:rPr lang="en-IN" sz="2000" dirty="0"/>
              <a:t>for </a:t>
            </a:r>
            <a:r>
              <a:rPr lang="en-IN" sz="2000" dirty="0" smtClean="0"/>
              <a:t>identifying </a:t>
            </a:r>
            <a:r>
              <a:rPr lang="en-IN" sz="2000" dirty="0"/>
              <a:t>and </a:t>
            </a:r>
            <a:r>
              <a:rPr lang="en-IN" sz="2000" dirty="0" smtClean="0"/>
              <a:t>   	 analysing </a:t>
            </a:r>
            <a:r>
              <a:rPr lang="en-IN" sz="2000" dirty="0"/>
              <a:t>gender differences. </a:t>
            </a:r>
            <a:endParaRPr lang="en-IN" sz="2000" dirty="0" smtClean="0"/>
          </a:p>
          <a:p>
            <a:endParaRPr lang="en-IN" sz="2400" dirty="0" smtClean="0"/>
          </a:p>
          <a:p>
            <a:pPr marL="342900" indent="-342900">
              <a:buFont typeface="Arial" panose="020B0604020202020204" pitchFamily="34" charset="0"/>
              <a:buChar char="•"/>
            </a:pPr>
            <a:r>
              <a:rPr lang="en-IN" sz="2400" dirty="0" smtClean="0"/>
              <a:t>The </a:t>
            </a:r>
            <a:r>
              <a:rPr lang="en-IN" sz="2400" dirty="0"/>
              <a:t>GAM </a:t>
            </a:r>
            <a:r>
              <a:rPr lang="en-IN" sz="2400" dirty="0" smtClean="0"/>
              <a:t>use </a:t>
            </a:r>
            <a:r>
              <a:rPr lang="en-IN" sz="2400" dirty="0"/>
              <a:t>is intended to initiate a process of </a:t>
            </a:r>
            <a:r>
              <a:rPr lang="en-IN" sz="2400" dirty="0" smtClean="0"/>
              <a:t>analysis by </a:t>
            </a:r>
            <a:r>
              <a:rPr lang="en-IN" sz="2400" dirty="0"/>
              <a:t>community members themselves. </a:t>
            </a:r>
            <a:endParaRPr lang="en-IN" sz="2400" dirty="0" smtClean="0"/>
          </a:p>
          <a:p>
            <a:pPr marL="342900" indent="-342900">
              <a:buFont typeface="Arial" panose="020B0604020202020204" pitchFamily="34" charset="0"/>
              <a:buChar char="•"/>
            </a:pPr>
            <a:endParaRPr lang="en-IN" sz="2400" dirty="0" smtClean="0"/>
          </a:p>
          <a:p>
            <a:pPr marL="342900" indent="-342900">
              <a:buFont typeface="Arial" panose="020B0604020202020204" pitchFamily="34" charset="0"/>
              <a:buChar char="•"/>
            </a:pPr>
            <a:r>
              <a:rPr lang="en-IN" sz="2400" dirty="0" smtClean="0"/>
              <a:t>It </a:t>
            </a:r>
            <a:r>
              <a:rPr lang="en-IN" sz="2400" dirty="0"/>
              <a:t>encourages the community to </a:t>
            </a:r>
            <a:r>
              <a:rPr lang="en-IN" sz="2400" dirty="0" smtClean="0"/>
              <a:t>identify and </a:t>
            </a:r>
            <a:r>
              <a:rPr lang="en-IN" sz="2400" dirty="0"/>
              <a:t>constructively challenge their assumptions about gender roles.</a:t>
            </a:r>
            <a:endParaRPr lang="en-IN" sz="2400" dirty="0">
              <a:latin typeface="Times New Roman" pitchFamily="18" charset="0"/>
              <a:cs typeface="Times New Roman" pitchFamily="18" charset="0"/>
            </a:endParaRPr>
          </a:p>
        </p:txBody>
      </p:sp>
      <p:sp>
        <p:nvSpPr>
          <p:cNvPr id="4" name="TextBox 3"/>
          <p:cNvSpPr txBox="1"/>
          <p:nvPr/>
        </p:nvSpPr>
        <p:spPr>
          <a:xfrm>
            <a:off x="1371600" y="5569803"/>
            <a:ext cx="6175793" cy="830997"/>
          </a:xfrm>
          <a:prstGeom prst="rect">
            <a:avLst/>
          </a:prstGeom>
          <a:solidFill>
            <a:schemeClr val="accent6">
              <a:lumMod val="20000"/>
              <a:lumOff val="80000"/>
            </a:schemeClr>
          </a:solidFill>
        </p:spPr>
        <p:txBody>
          <a:bodyPr wrap="none" rtlCol="0">
            <a:spAutoFit/>
          </a:bodyPr>
          <a:lstStyle/>
          <a:p>
            <a:pPr marL="357188" indent="-357188"/>
            <a:r>
              <a:rPr lang="en-IN" sz="2400" dirty="0"/>
              <a:t>GAM Tool </a:t>
            </a:r>
            <a:r>
              <a:rPr lang="en-IN" sz="2400" dirty="0" smtClean="0"/>
              <a:t>: </a:t>
            </a:r>
            <a:r>
              <a:rPr lang="en-IN" sz="2400" dirty="0"/>
              <a:t>1: Analysis at four </a:t>
            </a:r>
            <a:r>
              <a:rPr lang="en-IN" sz="2400" dirty="0" smtClean="0"/>
              <a:t>'levels 'of </a:t>
            </a:r>
            <a:r>
              <a:rPr lang="en-IN" sz="2400" dirty="0"/>
              <a:t>society</a:t>
            </a:r>
          </a:p>
          <a:p>
            <a:pPr marL="357188" indent="-357188"/>
            <a:r>
              <a:rPr lang="en-IN" sz="2400" dirty="0" smtClean="0"/>
              <a:t>	          2</a:t>
            </a:r>
            <a:r>
              <a:rPr lang="en-IN" sz="2400" dirty="0"/>
              <a:t>: Analysis of four kinds of impact</a:t>
            </a:r>
          </a:p>
        </p:txBody>
      </p:sp>
      <p:sp>
        <p:nvSpPr>
          <p:cNvPr id="5" name="Slide Number Placeholder 4"/>
          <p:cNvSpPr>
            <a:spLocks noGrp="1"/>
          </p:cNvSpPr>
          <p:nvPr>
            <p:ph type="sldNum" sz="quarter" idx="12"/>
          </p:nvPr>
        </p:nvSpPr>
        <p:spPr/>
        <p:txBody>
          <a:bodyPr/>
          <a:lstStyle/>
          <a:p>
            <a:fld id="{B6F15528-21DE-4FAA-801E-634DDDAF4B2B}" type="slidenum">
              <a:rPr lang="en-US" smtClean="0"/>
              <a:pPr/>
              <a:t>33</a:t>
            </a:fld>
            <a:endParaRPr lang="en-US"/>
          </a:p>
        </p:txBody>
      </p:sp>
    </p:spTree>
    <p:extLst>
      <p:ext uri="{BB962C8B-B14F-4D97-AF65-F5344CB8AC3E}">
        <p14:creationId xmlns:p14="http://schemas.microsoft.com/office/powerpoint/2010/main" val="3444263656"/>
      </p:ext>
    </p:extLst>
  </p:cSld>
  <p:clrMapOvr>
    <a:masterClrMapping/>
  </p:clrMapOvr>
  <p:transition spd="slow">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C:\Users\SUJALA-III\Desktop\images.png"/>
          <p:cNvPicPr>
            <a:picLocks noChangeAspect="1" noChangeArrowheads="1"/>
          </p:cNvPicPr>
          <p:nvPr/>
        </p:nvPicPr>
        <p:blipFill>
          <a:blip r:embed="rId2" cstate="print"/>
          <a:srcRect/>
          <a:stretch>
            <a:fillRect/>
          </a:stretch>
        </p:blipFill>
        <p:spPr bwMode="auto">
          <a:xfrm>
            <a:off x="0" y="0"/>
            <a:ext cx="9155784" cy="6858000"/>
          </a:xfrm>
          <a:prstGeom prst="rect">
            <a:avLst/>
          </a:prstGeom>
          <a:noFill/>
        </p:spPr>
      </p:pic>
      <p:graphicFrame>
        <p:nvGraphicFramePr>
          <p:cNvPr id="2" name="Table 1"/>
          <p:cNvGraphicFramePr>
            <a:graphicFrameLocks noGrp="1"/>
          </p:cNvGraphicFramePr>
          <p:nvPr>
            <p:extLst/>
          </p:nvPr>
        </p:nvGraphicFramePr>
        <p:xfrm>
          <a:off x="685800" y="1600200"/>
          <a:ext cx="7848600" cy="3200400"/>
        </p:xfrm>
        <a:graphic>
          <a:graphicData uri="http://schemas.openxmlformats.org/drawingml/2006/table">
            <a:tbl>
              <a:tblPr firstRow="1" bandRow="1">
                <a:tableStyleId>{5C22544A-7EE6-4342-B048-85BDC9FD1C3A}</a:tableStyleId>
              </a:tblPr>
              <a:tblGrid>
                <a:gridCol w="2057400"/>
                <a:gridCol w="1371600"/>
                <a:gridCol w="1280160"/>
                <a:gridCol w="1569720"/>
                <a:gridCol w="1569720"/>
              </a:tblGrid>
              <a:tr h="548105">
                <a:tc gridSpan="5">
                  <a:txBody>
                    <a:bodyPr/>
                    <a:lstStyle/>
                    <a:p>
                      <a:r>
                        <a:rPr lang="en-IN" sz="2400" dirty="0" smtClean="0"/>
                        <a:t>Example of GAM</a:t>
                      </a:r>
                      <a:endParaRPr lang="en-IN" sz="2400" dirty="0"/>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r>
              <a:tr h="518695">
                <a:tc>
                  <a:txBody>
                    <a:bodyPr/>
                    <a:lstStyle/>
                    <a:p>
                      <a:endParaRPr lang="en-IN" sz="2400"/>
                    </a:p>
                  </a:txBody>
                  <a:tcPr/>
                </a:tc>
                <a:tc>
                  <a:txBody>
                    <a:bodyPr/>
                    <a:lstStyle/>
                    <a:p>
                      <a:r>
                        <a:rPr lang="en-IN" sz="2400" dirty="0" smtClean="0"/>
                        <a:t>Labour</a:t>
                      </a:r>
                      <a:endParaRPr lang="en-IN" sz="2400" dirty="0"/>
                    </a:p>
                  </a:txBody>
                  <a:tcPr/>
                </a:tc>
                <a:tc>
                  <a:txBody>
                    <a:bodyPr/>
                    <a:lstStyle/>
                    <a:p>
                      <a:r>
                        <a:rPr lang="en-IN" sz="2400" dirty="0" smtClean="0"/>
                        <a:t>Time</a:t>
                      </a:r>
                      <a:endParaRPr lang="en-IN" sz="2400" dirty="0"/>
                    </a:p>
                  </a:txBody>
                  <a:tcPr/>
                </a:tc>
                <a:tc>
                  <a:txBody>
                    <a:bodyPr/>
                    <a:lstStyle/>
                    <a:p>
                      <a:r>
                        <a:rPr lang="en-IN" sz="2400" dirty="0" smtClean="0"/>
                        <a:t>Resources</a:t>
                      </a:r>
                      <a:endParaRPr lang="en-IN"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2400" dirty="0" smtClean="0"/>
                        <a:t>Culture</a:t>
                      </a:r>
                      <a:endParaRPr lang="en-IN" sz="2400" dirty="0"/>
                    </a:p>
                  </a:txBody>
                  <a:tcPr/>
                </a:tc>
              </a:tr>
              <a:tr h="548105">
                <a:tc>
                  <a:txBody>
                    <a:bodyPr/>
                    <a:lstStyle/>
                    <a:p>
                      <a:r>
                        <a:rPr lang="en-IN" sz="2400" dirty="0" smtClean="0"/>
                        <a:t>Women</a:t>
                      </a:r>
                    </a:p>
                  </a:txBody>
                  <a:tcPr/>
                </a:tc>
                <a:tc>
                  <a:txBody>
                    <a:bodyPr/>
                    <a:lstStyle/>
                    <a:p>
                      <a:endParaRPr lang="en-IN" sz="2400"/>
                    </a:p>
                  </a:txBody>
                  <a:tcPr/>
                </a:tc>
                <a:tc>
                  <a:txBody>
                    <a:bodyPr/>
                    <a:lstStyle/>
                    <a:p>
                      <a:endParaRPr lang="en-IN" sz="2400"/>
                    </a:p>
                  </a:txBody>
                  <a:tcPr/>
                </a:tc>
                <a:tc>
                  <a:txBody>
                    <a:bodyPr/>
                    <a:lstStyle/>
                    <a:p>
                      <a:endParaRPr lang="en-IN" sz="2400"/>
                    </a:p>
                  </a:txBody>
                  <a:tcPr/>
                </a:tc>
                <a:tc>
                  <a:txBody>
                    <a:bodyPr/>
                    <a:lstStyle/>
                    <a:p>
                      <a:endParaRPr lang="en-IN" sz="2400"/>
                    </a:p>
                  </a:txBody>
                  <a:tcPr/>
                </a:tc>
              </a:tr>
              <a:tr h="54810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2400" dirty="0" smtClean="0"/>
                        <a:t>Men</a:t>
                      </a:r>
                      <a:endParaRPr lang="en-IN" sz="2400" dirty="0"/>
                    </a:p>
                  </a:txBody>
                  <a:tcPr/>
                </a:tc>
                <a:tc>
                  <a:txBody>
                    <a:bodyPr/>
                    <a:lstStyle/>
                    <a:p>
                      <a:endParaRPr lang="en-IN" sz="2400"/>
                    </a:p>
                  </a:txBody>
                  <a:tcPr/>
                </a:tc>
                <a:tc>
                  <a:txBody>
                    <a:bodyPr/>
                    <a:lstStyle/>
                    <a:p>
                      <a:endParaRPr lang="en-IN" sz="2400"/>
                    </a:p>
                  </a:txBody>
                  <a:tcPr/>
                </a:tc>
                <a:tc>
                  <a:txBody>
                    <a:bodyPr/>
                    <a:lstStyle/>
                    <a:p>
                      <a:endParaRPr lang="en-IN" sz="2400"/>
                    </a:p>
                  </a:txBody>
                  <a:tcPr/>
                </a:tc>
                <a:tc>
                  <a:txBody>
                    <a:bodyPr/>
                    <a:lstStyle/>
                    <a:p>
                      <a:endParaRPr lang="en-IN" sz="2400"/>
                    </a:p>
                  </a:txBody>
                  <a:tcPr/>
                </a:tc>
              </a:tr>
              <a:tr h="54810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2400" dirty="0" smtClean="0"/>
                        <a:t>Household</a:t>
                      </a:r>
                      <a:endParaRPr lang="en-IN" sz="2400" dirty="0"/>
                    </a:p>
                  </a:txBody>
                  <a:tcPr/>
                </a:tc>
                <a:tc>
                  <a:txBody>
                    <a:bodyPr/>
                    <a:lstStyle/>
                    <a:p>
                      <a:endParaRPr lang="en-IN" sz="2400"/>
                    </a:p>
                  </a:txBody>
                  <a:tcPr/>
                </a:tc>
                <a:tc>
                  <a:txBody>
                    <a:bodyPr/>
                    <a:lstStyle/>
                    <a:p>
                      <a:endParaRPr lang="en-IN" sz="2400"/>
                    </a:p>
                  </a:txBody>
                  <a:tcPr/>
                </a:tc>
                <a:tc>
                  <a:txBody>
                    <a:bodyPr/>
                    <a:lstStyle/>
                    <a:p>
                      <a:endParaRPr lang="en-IN" sz="2400"/>
                    </a:p>
                  </a:txBody>
                  <a:tcPr/>
                </a:tc>
                <a:tc>
                  <a:txBody>
                    <a:bodyPr/>
                    <a:lstStyle/>
                    <a:p>
                      <a:endParaRPr lang="en-IN" sz="2400"/>
                    </a:p>
                  </a:txBody>
                  <a:tcPr/>
                </a:tc>
              </a:tr>
              <a:tr h="48928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2400" dirty="0" smtClean="0"/>
                        <a:t>Community</a:t>
                      </a:r>
                      <a:endParaRPr lang="en-IN" sz="2400" dirty="0"/>
                    </a:p>
                  </a:txBody>
                  <a:tcPr/>
                </a:tc>
                <a:tc>
                  <a:txBody>
                    <a:bodyPr/>
                    <a:lstStyle/>
                    <a:p>
                      <a:endParaRPr lang="en-IN" sz="2400"/>
                    </a:p>
                  </a:txBody>
                  <a:tcPr/>
                </a:tc>
                <a:tc>
                  <a:txBody>
                    <a:bodyPr/>
                    <a:lstStyle/>
                    <a:p>
                      <a:endParaRPr lang="en-IN" sz="2400"/>
                    </a:p>
                  </a:txBody>
                  <a:tcPr/>
                </a:tc>
                <a:tc>
                  <a:txBody>
                    <a:bodyPr/>
                    <a:lstStyle/>
                    <a:p>
                      <a:endParaRPr lang="en-IN" sz="2400"/>
                    </a:p>
                  </a:txBody>
                  <a:tcPr/>
                </a:tc>
                <a:tc>
                  <a:txBody>
                    <a:bodyPr/>
                    <a:lstStyle/>
                    <a:p>
                      <a:endParaRPr lang="en-IN" sz="2400" dirty="0"/>
                    </a:p>
                  </a:txBody>
                  <a:tcPr/>
                </a:tc>
              </a:tr>
            </a:tbl>
          </a:graphicData>
        </a:graphic>
      </p:graphicFrame>
      <p:sp>
        <p:nvSpPr>
          <p:cNvPr id="4" name="Slide Number Placeholder 3"/>
          <p:cNvSpPr>
            <a:spLocks noGrp="1"/>
          </p:cNvSpPr>
          <p:nvPr>
            <p:ph type="sldNum" sz="quarter" idx="12"/>
          </p:nvPr>
        </p:nvSpPr>
        <p:spPr/>
        <p:txBody>
          <a:bodyPr/>
          <a:lstStyle/>
          <a:p>
            <a:fld id="{B6F15528-21DE-4FAA-801E-634DDDAF4B2B}" type="slidenum">
              <a:rPr lang="en-US" smtClean="0"/>
              <a:pPr/>
              <a:t>34</a:t>
            </a:fld>
            <a:endParaRPr lang="en-US"/>
          </a:p>
        </p:txBody>
      </p:sp>
      <p:sp>
        <p:nvSpPr>
          <p:cNvPr id="5" name="Rectangle 4"/>
          <p:cNvSpPr/>
          <p:nvPr/>
        </p:nvSpPr>
        <p:spPr>
          <a:xfrm>
            <a:off x="1371600" y="5754469"/>
            <a:ext cx="7543800" cy="646331"/>
          </a:xfrm>
          <a:prstGeom prst="rect">
            <a:avLst/>
          </a:prstGeom>
        </p:spPr>
        <p:txBody>
          <a:bodyPr wrap="square">
            <a:spAutoFit/>
          </a:bodyPr>
          <a:lstStyle/>
          <a:p>
            <a:r>
              <a:rPr lang="en-IN" b="1" i="1" dirty="0">
                <a:latin typeface="Times New Roman" panose="02020603050405020304" pitchFamily="18" charset="0"/>
              </a:rPr>
              <a:t>Manual on Gender Analysis Training for </a:t>
            </a:r>
            <a:r>
              <a:rPr lang="en-IN" b="1" i="1" dirty="0" smtClean="0">
                <a:latin typeface="Times New Roman" panose="02020603050405020304" pitchFamily="18" charset="0"/>
              </a:rPr>
              <a:t>Grassroots Workers</a:t>
            </a:r>
            <a:r>
              <a:rPr lang="en-IN" b="1" i="1" dirty="0">
                <a:latin typeface="Times New Roman" panose="02020603050405020304" pitchFamily="18" charset="0"/>
              </a:rPr>
              <a:t>, </a:t>
            </a:r>
            <a:r>
              <a:rPr lang="en-IN" b="1" dirty="0">
                <a:latin typeface="Times New Roman" panose="02020603050405020304" pitchFamily="18" charset="0"/>
              </a:rPr>
              <a:t>by A. Rani Parker, published by UNIFEM in 1993. </a:t>
            </a:r>
            <a:endParaRPr lang="en-IN" b="1" dirty="0"/>
          </a:p>
        </p:txBody>
      </p:sp>
    </p:spTree>
    <p:extLst>
      <p:ext uri="{BB962C8B-B14F-4D97-AF65-F5344CB8AC3E}">
        <p14:creationId xmlns:p14="http://schemas.microsoft.com/office/powerpoint/2010/main" val="658708036"/>
      </p:ext>
    </p:extLst>
  </p:cSld>
  <p:clrMapOvr>
    <a:masterClrMapping/>
  </p:clrMapOvr>
  <p:transition spd="slow">
    <p:wipe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35</a:t>
            </a:fld>
            <a:endParaRPr lang="en-US"/>
          </a:p>
        </p:txBody>
      </p:sp>
      <p:sp>
        <p:nvSpPr>
          <p:cNvPr id="3" name="Rectangle 2"/>
          <p:cNvSpPr/>
          <p:nvPr/>
        </p:nvSpPr>
        <p:spPr>
          <a:xfrm>
            <a:off x="1901650" y="304800"/>
            <a:ext cx="6045245" cy="369332"/>
          </a:xfrm>
          <a:prstGeom prst="rect">
            <a:avLst/>
          </a:prstGeom>
        </p:spPr>
        <p:txBody>
          <a:bodyPr wrap="none">
            <a:spAutoFit/>
          </a:bodyPr>
          <a:lstStyle/>
          <a:p>
            <a:r>
              <a:rPr lang="en-IN" b="1" dirty="0">
                <a:latin typeface="Arial" panose="020B0604020202020204" pitchFamily="34" charset="0"/>
              </a:rPr>
              <a:t>Case study of GAM: Potable water in </a:t>
            </a:r>
            <a:r>
              <a:rPr lang="en-IN" b="1" dirty="0" err="1">
                <a:latin typeface="Arial" panose="020B0604020202020204" pitchFamily="34" charset="0"/>
              </a:rPr>
              <a:t>Ouled</a:t>
            </a:r>
            <a:r>
              <a:rPr lang="en-IN" b="1" dirty="0">
                <a:latin typeface="Arial" panose="020B0604020202020204" pitchFamily="34" charset="0"/>
              </a:rPr>
              <a:t> </a:t>
            </a:r>
            <a:r>
              <a:rPr lang="en-IN" b="1" dirty="0" err="1">
                <a:latin typeface="Arial" panose="020B0604020202020204" pitchFamily="34" charset="0"/>
              </a:rPr>
              <a:t>Hamouda</a:t>
            </a:r>
            <a:endParaRPr lang="en-IN" sz="4000" dirty="0"/>
          </a:p>
        </p:txBody>
      </p:sp>
      <p:pic>
        <p:nvPicPr>
          <p:cNvPr id="4" name="Picture 3"/>
          <p:cNvPicPr>
            <a:picLocks noChangeAspect="1"/>
          </p:cNvPicPr>
          <p:nvPr/>
        </p:nvPicPr>
        <p:blipFill>
          <a:blip r:embed="rId2"/>
          <a:stretch>
            <a:fillRect/>
          </a:stretch>
        </p:blipFill>
        <p:spPr>
          <a:xfrm>
            <a:off x="0" y="76200"/>
            <a:ext cx="9144000" cy="6781799"/>
          </a:xfrm>
          <a:prstGeom prst="rect">
            <a:avLst/>
          </a:prstGeom>
        </p:spPr>
      </p:pic>
    </p:spTree>
    <p:extLst>
      <p:ext uri="{BB962C8B-B14F-4D97-AF65-F5344CB8AC3E}">
        <p14:creationId xmlns:p14="http://schemas.microsoft.com/office/powerpoint/2010/main" val="2669385305"/>
      </p:ext>
    </p:extLst>
  </p:cSld>
  <p:clrMapOvr>
    <a:masterClrMapping/>
  </p:clrMapOvr>
  <p:transition spd="slow">
    <p:wipe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C:\Users\SUJALA-III\Desktop\images.png"/>
          <p:cNvPicPr>
            <a:picLocks noChangeAspect="1" noChangeArrowheads="1"/>
          </p:cNvPicPr>
          <p:nvPr/>
        </p:nvPicPr>
        <p:blipFill>
          <a:blip r:embed="rId2" cstate="print"/>
          <a:srcRect/>
          <a:stretch>
            <a:fillRect/>
          </a:stretch>
        </p:blipFill>
        <p:spPr bwMode="auto">
          <a:xfrm>
            <a:off x="0" y="0"/>
            <a:ext cx="9155784" cy="6858000"/>
          </a:xfrm>
          <a:prstGeom prst="rect">
            <a:avLst/>
          </a:prstGeom>
          <a:noFill/>
        </p:spPr>
      </p:pic>
      <p:sp>
        <p:nvSpPr>
          <p:cNvPr id="54274" name="Rectangle 2"/>
          <p:cNvSpPr>
            <a:spLocks noGrp="1" noChangeArrowheads="1"/>
          </p:cNvSpPr>
          <p:nvPr>
            <p:ph type="title"/>
          </p:nvPr>
        </p:nvSpPr>
        <p:spPr>
          <a:xfrm>
            <a:off x="609600" y="533400"/>
            <a:ext cx="7848600" cy="609600"/>
          </a:xfrm>
          <a:solidFill>
            <a:schemeClr val="accent3">
              <a:lumMod val="60000"/>
              <a:lumOff val="40000"/>
            </a:schemeClr>
          </a:solidFill>
          <a:ln>
            <a:solidFill>
              <a:schemeClr val="tx1"/>
            </a:solidFill>
          </a:ln>
        </p:spPr>
        <p:txBody>
          <a:bodyPr/>
          <a:lstStyle/>
          <a:p>
            <a:r>
              <a:rPr lang="en-US" sz="2400" b="1" dirty="0" smtClean="0">
                <a:latin typeface="Times New Roman" pitchFamily="18" charset="0"/>
                <a:cs typeface="Times New Roman" pitchFamily="18" charset="0"/>
              </a:rPr>
              <a:t>Decision making matrix</a:t>
            </a:r>
          </a:p>
        </p:txBody>
      </p:sp>
      <p:graphicFrame>
        <p:nvGraphicFramePr>
          <p:cNvPr id="38065" name="Group 177"/>
          <p:cNvGraphicFramePr>
            <a:graphicFrameLocks noGrp="1"/>
          </p:cNvGraphicFramePr>
          <p:nvPr>
            <p:ph type="tbl" idx="1"/>
          </p:nvPr>
        </p:nvGraphicFramePr>
        <p:xfrm>
          <a:off x="609600" y="1280160"/>
          <a:ext cx="7924799" cy="4663440"/>
        </p:xfrm>
        <a:graphic>
          <a:graphicData uri="http://schemas.openxmlformats.org/drawingml/2006/table">
            <a:tbl>
              <a:tblPr/>
              <a:tblGrid>
                <a:gridCol w="1585266"/>
                <a:gridCol w="909578"/>
                <a:gridCol w="675687"/>
                <a:gridCol w="718491"/>
                <a:gridCol w="865246"/>
                <a:gridCol w="675687"/>
                <a:gridCol w="660400"/>
                <a:gridCol w="880533"/>
                <a:gridCol w="953911"/>
              </a:tblGrid>
              <a:tr h="314087">
                <a:tc rowSpan="2">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Topic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Initiation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Discussion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Decision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Implementation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r h="324370">
                <a:tc vMerge="1">
                  <a:txBody>
                    <a:bodyPr/>
                    <a:lstStyle/>
                    <a:p>
                      <a:endParaRPr lang="en-US"/>
                    </a:p>
                  </a:txBody>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W</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W</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W</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W</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9518">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Children’s Education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9518">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Purchased of land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9518">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Selection of crop</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9518">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Construction of House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9518">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To Start Business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0543">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To Join SHG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49609">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Treatment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SzPct val="65000"/>
                        <a:buFont typeface="Wingdings" panose="05000000000000000000" pitchFamily="2" charset="2"/>
                        <a:defRPr sz="28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1pPr>
                      <a:lvl2pPr>
                        <a:spcBef>
                          <a:spcPct val="20000"/>
                        </a:spcBef>
                        <a:buClr>
                          <a:schemeClr val="folHlink"/>
                        </a:buClr>
                        <a:buSzPct val="65000"/>
                        <a:buFont typeface="Wingdings" panose="05000000000000000000" pitchFamily="2" charset="2"/>
                        <a:defRPr sz="24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spcBef>
                          <a:spcPct val="20000"/>
                        </a:spcBef>
                        <a:buClr>
                          <a:schemeClr val="hlink"/>
                        </a:buClr>
                        <a:buSzPct val="65000"/>
                        <a:buFont typeface="Wingdings" panose="05000000000000000000" pitchFamily="2" charset="2"/>
                        <a:defRPr sz="2000">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spcBef>
                          <a:spcPct val="20000"/>
                        </a:spcBef>
                        <a:buClr>
                          <a:schemeClr val="fo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spcBef>
                          <a:spcPct val="20000"/>
                        </a:spcBef>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fontAlgn="base">
                        <a:spcBef>
                          <a:spcPct val="20000"/>
                        </a:spcBef>
                        <a:spcAft>
                          <a:spcPct val="0"/>
                        </a:spcAft>
                        <a:buClr>
                          <a:schemeClr val="hlink"/>
                        </a:buClr>
                        <a:buSzPct val="65000"/>
                        <a:buFont typeface="Wingdings" panose="05000000000000000000" pitchFamily="2" charset="2"/>
                        <a:defRPr>
                          <a:solidFill>
                            <a:schemeClr val="tx1"/>
                          </a:solidFill>
                          <a:effectLst>
                            <a:outerShdw blurRad="38100" dist="38100" dir="2700000" algn="tl">
                              <a:srgbClr val="000000"/>
                            </a:outerShdw>
                          </a:effectLst>
                          <a:latin typeface="Tahom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None/>
                        <a:tabLst/>
                      </a:pPr>
                      <a:endParaRPr kumimoji="0" lang="en-US" sz="18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 name="Slide Number Placeholder 3"/>
          <p:cNvSpPr>
            <a:spLocks noGrp="1"/>
          </p:cNvSpPr>
          <p:nvPr>
            <p:ph type="sldNum" sz="quarter" idx="12"/>
          </p:nvPr>
        </p:nvSpPr>
        <p:spPr/>
        <p:txBody>
          <a:bodyPr/>
          <a:lstStyle/>
          <a:p>
            <a:pPr>
              <a:defRPr/>
            </a:pPr>
            <a:fld id="{B84EA83E-2CF0-41AC-99EE-47263A609B7C}" type="slidenum">
              <a:rPr lang="en-US" smtClean="0"/>
              <a:pPr>
                <a:defRPr/>
              </a:pPr>
              <a:t>36</a:t>
            </a:fld>
            <a:endParaRPr lang="en-US"/>
          </a:p>
        </p:txBody>
      </p:sp>
    </p:spTree>
    <p:extLst>
      <p:ext uri="{BB962C8B-B14F-4D97-AF65-F5344CB8AC3E}">
        <p14:creationId xmlns:p14="http://schemas.microsoft.com/office/powerpoint/2010/main" val="802068701"/>
      </p:ext>
    </p:extLst>
  </p:cSld>
  <p:clrMapOvr>
    <a:masterClrMapping/>
  </p:clrMapOvr>
  <p:transition spd="slow">
    <p:wipe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5" name="Table Placeholder 4"/>
          <p:cNvPicPr>
            <a:picLocks noGrp="1" noChangeAspect="1"/>
          </p:cNvPicPr>
          <p:nvPr>
            <p:ph type="tbl" idx="1"/>
          </p:nvPr>
        </p:nvPicPr>
        <p:blipFill>
          <a:blip r:embed="rId2"/>
          <a:stretch>
            <a:fillRect/>
          </a:stretch>
        </p:blipFill>
        <p:spPr>
          <a:xfrm>
            <a:off x="457200" y="0"/>
            <a:ext cx="7162800" cy="5791200"/>
          </a:xfrm>
          <a:prstGeom prst="rect">
            <a:avLst/>
          </a:prstGeom>
        </p:spPr>
      </p:pic>
      <p:sp>
        <p:nvSpPr>
          <p:cNvPr id="4" name="Slide Number Placeholder 3"/>
          <p:cNvSpPr>
            <a:spLocks noGrp="1"/>
          </p:cNvSpPr>
          <p:nvPr>
            <p:ph type="sldNum" sz="quarter" idx="12"/>
          </p:nvPr>
        </p:nvSpPr>
        <p:spPr/>
        <p:txBody>
          <a:bodyPr/>
          <a:lstStyle/>
          <a:p>
            <a:pPr>
              <a:defRPr/>
            </a:pPr>
            <a:fld id="{B84EA83E-2CF0-41AC-99EE-47263A609B7C}" type="slidenum">
              <a:rPr lang="en-US" smtClean="0"/>
              <a:pPr>
                <a:defRPr/>
              </a:pPr>
              <a:t>37</a:t>
            </a:fld>
            <a:endParaRPr lang="en-US"/>
          </a:p>
        </p:txBody>
      </p:sp>
      <p:sp>
        <p:nvSpPr>
          <p:cNvPr id="6" name="TextBox 5"/>
          <p:cNvSpPr txBox="1"/>
          <p:nvPr/>
        </p:nvSpPr>
        <p:spPr>
          <a:xfrm>
            <a:off x="685800" y="6248400"/>
            <a:ext cx="8415830" cy="1200329"/>
          </a:xfrm>
          <a:prstGeom prst="rect">
            <a:avLst/>
          </a:prstGeom>
          <a:noFill/>
        </p:spPr>
        <p:txBody>
          <a:bodyPr wrap="none" rtlCol="0">
            <a:spAutoFit/>
          </a:bodyPr>
          <a:lstStyle/>
          <a:p>
            <a:r>
              <a:rPr lang="en-IN" dirty="0" smtClean="0"/>
              <a:t>Gender difference in decision making Pattern of Hill vegetables growers- </a:t>
            </a:r>
            <a:r>
              <a:rPr lang="en-IN" dirty="0" err="1" smtClean="0"/>
              <a:t>Uttarakand</a:t>
            </a:r>
            <a:r>
              <a:rPr lang="en-IN" dirty="0" smtClean="0"/>
              <a:t> </a:t>
            </a:r>
          </a:p>
          <a:p>
            <a:r>
              <a:rPr lang="en-IN" dirty="0"/>
              <a:t> </a:t>
            </a:r>
            <a:r>
              <a:rPr lang="en-IN" dirty="0" smtClean="0"/>
              <a:t>                                                                                        (</a:t>
            </a:r>
            <a:r>
              <a:rPr lang="en-IN" dirty="0" err="1" smtClean="0"/>
              <a:t>Sonu</a:t>
            </a:r>
            <a:r>
              <a:rPr lang="en-IN" dirty="0" smtClean="0"/>
              <a:t> </a:t>
            </a:r>
            <a:r>
              <a:rPr lang="en-IN" dirty="0" err="1" smtClean="0"/>
              <a:t>Fartyal</a:t>
            </a:r>
            <a:r>
              <a:rPr lang="en-IN" dirty="0" smtClean="0"/>
              <a:t> and Surya </a:t>
            </a:r>
            <a:r>
              <a:rPr lang="en-IN" dirty="0" err="1" smtClean="0"/>
              <a:t>Rathor</a:t>
            </a:r>
            <a:r>
              <a:rPr lang="en-IN" dirty="0" smtClean="0"/>
              <a:t>, 2104)</a:t>
            </a:r>
          </a:p>
          <a:p>
            <a:r>
              <a:rPr lang="en-IN" dirty="0"/>
              <a:t>	</a:t>
            </a:r>
            <a:r>
              <a:rPr lang="en-IN" dirty="0" smtClean="0"/>
              <a:t>			</a:t>
            </a:r>
          </a:p>
          <a:p>
            <a:endParaRPr lang="en-IN" dirty="0"/>
          </a:p>
        </p:txBody>
      </p:sp>
    </p:spTree>
    <p:extLst>
      <p:ext uri="{BB962C8B-B14F-4D97-AF65-F5344CB8AC3E}">
        <p14:creationId xmlns:p14="http://schemas.microsoft.com/office/powerpoint/2010/main" val="525826240"/>
      </p:ext>
    </p:extLst>
  </p:cSld>
  <p:clrMapOvr>
    <a:masterClrMapping/>
  </p:clrMapOvr>
  <p:transition spd="slow">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0070C0"/>
                </a:solidFill>
                <a:latin typeface="Times New Roman" pitchFamily="18" charset="0"/>
                <a:cs typeface="Times New Roman" pitchFamily="18" charset="0"/>
              </a:rPr>
              <a:t>D. Women’s Empowerment framework </a:t>
            </a:r>
            <a:endParaRPr lang="en-IN" dirty="0">
              <a:solidFill>
                <a:srgbClr val="0070C0"/>
              </a:solidFill>
            </a:endParaRPr>
          </a:p>
        </p:txBody>
      </p:sp>
      <p:sp>
        <p:nvSpPr>
          <p:cNvPr id="4" name="Slide Number Placeholder 3"/>
          <p:cNvSpPr>
            <a:spLocks noGrp="1"/>
          </p:cNvSpPr>
          <p:nvPr>
            <p:ph type="sldNum" sz="quarter" idx="12"/>
          </p:nvPr>
        </p:nvSpPr>
        <p:spPr/>
        <p:txBody>
          <a:bodyPr/>
          <a:lstStyle/>
          <a:p>
            <a:pPr>
              <a:defRPr/>
            </a:pPr>
            <a:fld id="{B84EA83E-2CF0-41AC-99EE-47263A609B7C}" type="slidenum">
              <a:rPr lang="en-US" smtClean="0"/>
              <a:pPr>
                <a:defRPr/>
              </a:pPr>
              <a:t>38</a:t>
            </a:fld>
            <a:endParaRPr lang="en-US"/>
          </a:p>
        </p:txBody>
      </p:sp>
      <p:sp>
        <p:nvSpPr>
          <p:cNvPr id="5" name="Rectangle 4"/>
          <p:cNvSpPr/>
          <p:nvPr/>
        </p:nvSpPr>
        <p:spPr>
          <a:xfrm>
            <a:off x="304800" y="1981200"/>
            <a:ext cx="8229600" cy="3108543"/>
          </a:xfrm>
          <a:prstGeom prst="rect">
            <a:avLst/>
          </a:prstGeom>
        </p:spPr>
        <p:txBody>
          <a:bodyPr wrap="square">
            <a:spAutoFit/>
          </a:bodyPr>
          <a:lstStyle/>
          <a:p>
            <a:pPr marL="285750" indent="-285750">
              <a:buFont typeface="Arial" panose="020B0604020202020204" pitchFamily="34" charset="0"/>
              <a:buChar char="•"/>
            </a:pPr>
            <a:r>
              <a:rPr lang="en-IN" sz="2800" dirty="0"/>
              <a:t>Developed </a:t>
            </a:r>
            <a:r>
              <a:rPr lang="en-IN" sz="2800" dirty="0" smtClean="0"/>
              <a:t>by </a:t>
            </a:r>
            <a:endParaRPr lang="en-IN" sz="2800" dirty="0" smtClean="0">
              <a:solidFill>
                <a:srgbClr val="C00000"/>
              </a:solidFill>
            </a:endParaRPr>
          </a:p>
          <a:p>
            <a:pPr marL="285750" indent="-285750">
              <a:buFont typeface="Arial" panose="020B0604020202020204" pitchFamily="34" charset="0"/>
              <a:buChar char="•"/>
            </a:pPr>
            <a:r>
              <a:rPr lang="en-IN" sz="2800" dirty="0" smtClean="0"/>
              <a:t>Gender </a:t>
            </a:r>
            <a:r>
              <a:rPr lang="en-IN" sz="2800" dirty="0"/>
              <a:t>expert from </a:t>
            </a:r>
            <a:r>
              <a:rPr lang="en-IN" sz="2800" dirty="0" smtClean="0"/>
              <a:t>Lusaka, Zambia</a:t>
            </a:r>
          </a:p>
          <a:p>
            <a:pPr marL="285750" indent="-285750">
              <a:buFont typeface="Arial" panose="020B0604020202020204" pitchFamily="34" charset="0"/>
              <a:buChar char="•"/>
            </a:pPr>
            <a:endParaRPr lang="en-IN" sz="2800" dirty="0" smtClean="0"/>
          </a:p>
          <a:p>
            <a:pPr marL="285750" indent="-285750">
              <a:buFont typeface="Arial" panose="020B0604020202020204" pitchFamily="34" charset="0"/>
              <a:buChar char="•"/>
            </a:pPr>
            <a:r>
              <a:rPr lang="en-IN" sz="2800" dirty="0" smtClean="0">
                <a:solidFill>
                  <a:srgbClr val="C00000"/>
                </a:solidFill>
              </a:rPr>
              <a:t>Aim – </a:t>
            </a:r>
            <a:r>
              <a:rPr lang="en-IN" sz="2800" dirty="0" smtClean="0"/>
              <a:t>to achieve women’s Empowerment by enabling women to achieve equal control over the factors of production and participate  equally in the development process  </a:t>
            </a:r>
            <a:endParaRPr lang="en-IN" sz="2800" dirty="0"/>
          </a:p>
        </p:txBody>
      </p:sp>
    </p:spTree>
    <p:extLst>
      <p:ext uri="{BB962C8B-B14F-4D97-AF65-F5344CB8AC3E}">
        <p14:creationId xmlns:p14="http://schemas.microsoft.com/office/powerpoint/2010/main" val="617839198"/>
      </p:ext>
    </p:extLst>
  </p:cSld>
  <p:clrMapOvr>
    <a:masterClrMapping/>
  </p:clrMapOvr>
  <p:transition spd="slow">
    <p:wipe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C:\Users\SUJALA-III\Desktop\images.png"/>
          <p:cNvPicPr>
            <a:picLocks noChangeAspect="1" noChangeArrowheads="1"/>
          </p:cNvPicPr>
          <p:nvPr/>
        </p:nvPicPr>
        <p:blipFill>
          <a:blip r:embed="rId3" cstate="print"/>
          <a:srcRect/>
          <a:stretch>
            <a:fillRect/>
          </a:stretch>
        </p:blipFill>
        <p:spPr bwMode="auto">
          <a:xfrm>
            <a:off x="0" y="0"/>
            <a:ext cx="9155784" cy="6858000"/>
          </a:xfrm>
          <a:prstGeom prst="rect">
            <a:avLst/>
          </a:prstGeom>
          <a:noFill/>
        </p:spPr>
      </p:pic>
      <p:sp>
        <p:nvSpPr>
          <p:cNvPr id="4" name="Slide Number Placeholder 3"/>
          <p:cNvSpPr>
            <a:spLocks noGrp="1"/>
          </p:cNvSpPr>
          <p:nvPr>
            <p:ph type="sldNum" sz="quarter" idx="12"/>
          </p:nvPr>
        </p:nvSpPr>
        <p:spPr/>
        <p:txBody>
          <a:bodyPr/>
          <a:lstStyle/>
          <a:p>
            <a:pPr>
              <a:defRPr/>
            </a:pPr>
            <a:fld id="{B84EA83E-2CF0-41AC-99EE-47263A609B7C}" type="slidenum">
              <a:rPr lang="en-US" smtClean="0"/>
              <a:pPr>
                <a:defRPr/>
              </a:pPr>
              <a:t>39</a:t>
            </a:fld>
            <a:endParaRPr lang="en-US"/>
          </a:p>
        </p:txBody>
      </p:sp>
      <p:pic>
        <p:nvPicPr>
          <p:cNvPr id="9" name="Table Placeholder 8"/>
          <p:cNvPicPr>
            <a:picLocks noGrp="1" noChangeAspect="1"/>
          </p:cNvPicPr>
          <p:nvPr>
            <p:ph type="tbl" idx="1"/>
          </p:nvPr>
        </p:nvPicPr>
        <p:blipFill>
          <a:blip r:embed="rId4">
            <a:extLst>
              <a:ext uri="{28A0092B-C50C-407E-A947-70E740481C1C}">
                <a14:useLocalDpi xmlns:a14="http://schemas.microsoft.com/office/drawing/2010/main" val="0"/>
              </a:ext>
            </a:extLst>
          </a:blip>
          <a:stretch>
            <a:fillRect/>
          </a:stretch>
        </p:blipFill>
        <p:spPr bwMode="auto">
          <a:xfrm>
            <a:off x="2118254" y="3364457"/>
            <a:ext cx="4831292" cy="2898775"/>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6" descr="data:image/png;base64,iVBORw0KGgoAAAANSUhEUgAAAMwAAAD2CAMAAACtHZgLAAAAilBMVEX///8AAABERESJiYno6OiTk5Pj4+McHByEhISGhoaNjY37+/vp6emQkJCAgICYmJgYGBjLy8va2tqioqLFxcXS0tKxsbHe3t67u7uoqKjBwcHw8PCdnZ0RERHv7+8zMzM7OzsvLy84ODgiIiJ5eXlxcXFLS0thYWFoaGhWVlZISEgoKCggICBiYmIaGX/gAAAgAElEQVR4nO19CZuqvLJuIoLMyDyKqKAg+v//3q1KAAGHtu3ufc8+Z9V+dn9LhZA3VUlqDIS8SYeAEJ9GhHhU+/Jiazf64DQnoObZtYuMRAtC3Gjy7bKhTf5u375N9ERITY+EmG+AUWl4+5DRuqqq8mnDJQmgWTpFu19IzfHz3n5BDSVk1QKQ4gCfHAn+pDkJdfh3ir/nDv4Nicb+u9a6awiCWXZtSBLJNbwNL4Rb/CUHQ6CF9Yl/mfKhoirc92dgLJovaUx9fLhPKT1r5FTUlMY7Cl+SCr5KiE0zSi8aqSyyhC/alIPReRNwdVlU5NQSEtMUPyKnoT2Vku1mQz1EvTfZtSY8K/4zMDa1I0qoK9GA0MXSpjU50UyiNPDplbiApKKaR/fLrhNVQXLqcjD7otgaJKBiXuFtK5ghNPfgloAPjkxJum7yFK7PadQ97g+xEHiSvCX1KaKSR20cOgCjkS3IAoxvsQexookNXdGoiNfL1F1qGgdTmWYZwOUEfgTOXBiYNCFpDNdzMGR9JeR4Bnjsnoie4Mo2etWjn1BbbQUQD4XCAyUUlBx7tz2wubtZg8zQENgHqC12fUmBTRwMnzMFTmjkDAdDxBU9jsCcEAJpruxauMygJQ7a31AJQg2jv27gmTBJBEpGYHawuMI09m5gHE1LNg0Hw1eCZoO9BM7Af0WaZtBcPuWMRgMuZUuUsZrunnTl5xRQmLSEghBptNEkQND0YI7QOQeAOpwzTMzOAOR45GDcCIjgZBIATE3D/ELTEgRKga86MIcj0Ui96dZ92uYarCnBX4GRaAF/T8gVD1eqfMwZALaCftrwq8Y5gyseF5OAMgrJmdJmW+PcBmFN8QJhVyEYEF2USoUkIF6M8BqanGj6V2h83B9Sj7C/2E3cWpYgQrjZkDBCYcJffd6D1PO63VVCwnlj26SF3i6TlMD9OdyxXGKzqY+32riG9FNeY3d7f4Xld6itn/+2tJs3tIv/QVSYz39z/3CS/Am9HHntv4ov/+intFQEQVDEX22Sr1OagS1/pqZox48sHJEe2vbQfvTIJyRwhd6jq7ZdPTVuXpJNP1qqrd/frdQezOfK48dgOENjmlDqWXTjwz7uUGrAdwqlp5S0oDzhx11M7B29wFPAAKHLuhbpOqzpPmcr7VEHTcBfg24QrNetfwMTgRaGhgNFdYEGR3oKD8xKO+FDgjV2Aa5asy8UaGtvUdkHMPLhAzCmqioJDOfRW9EmogV8dUhK2AcUmkWbLWka6OYBFLEop1enosuUUvUUHmkJ2ouSURnQW/7+At3eJBX19IbGKQMjR0EEMHZibVPLKdmdASgzwRW0n2Jtgwpngzm3g0/1mRQ0yqgJBsfCqGBcApp9AOZwuWxUUMN9sLlycqSgLoK6AWowjDJyKaDE2tE8oTC/YHegooZOArwQzAHmMdgXqKD5CbBiCVbXIGZIqYsS4whMdPDOENCDMRQi364toVFKdwYwO8RttKQwhA5eK1Dh21iGOWMAEGgK9eMMvzqtUlTOwdpMaXiML4l8BI2+2O4RDMrgEdT7FaAAGaLtfrujTgLdQJNzWAAC3DhdZuN4aGwDGBXAuNDXJKLb/X7Tkqb0NvFCp3qEIAKqCzhiqH1ePwGj34OBr45bDfmM+uDOoqEpw5SpKKiROghc1oFZd2AaXZJSgt3Rx2DYnEHjDGZkJkkIRujBAFSmkgYHoZSodQE12seLU9Sr4YI6/sBes6iv68t8CkYFcSlJu0O+g51IKXQU7K4A229iDuZ8A1NTtLWlHoxy4wwDoxNmQrg0uYGJNJgeJFjADehpgCemKNUw82QOxiaH7xtsFjdBlgimooTPmUVLKa5OtMUlyAErJqW4FcGkb6nODcwFugS2bM7kdA3TlnEmB6ABxWHoOZNxzjSnIxU0mC8hXIEOBJeeTgh3D2J4Ra7E8DTAYHIwHjSXfBeMhqZhlBAJZQomiR3B4zVXROHTM9Fn/QnhUexfkeqCRGfMYoGuJsCpAH7QYhU+aahH4G+xwS4WmTKpZ/zGiCQ+ccESsnK4Ep1toojeM3yoxK7xRQtuDtFVoxlwgfUbO2D232VqvCb37/yL/3lKnf/fPfhH/xto+V9Jj1clh/5Xkvy/CcwTxVP7r6TfmmT/6B/9o3/0j/7RP/pH/+gf/aN/9I/+0T/6R//oH/1fJNtCepYUoZ2WJAgICaaRLKk69XE6h93/q9m8jv/pnTvm/3yW5uLQgLRNn4jdk0Ybqw8IN+z+pwUNn9Dx43Se3cs7u3TKdJoYblOJ7FX+7+b3Y23N9tM7BzAV3TvUIS3wwGwwpYduPQbmZJJi0yoBJjVzfqTUTG6c4f81moheHAFTtuUqoWsQQ0zzVdk9GsaWNzaJDrRZEokmdEHauKSNfmSZtCqTjbhg6fTqelV8GJ/dHSzDUHXAIrqUeqycolkTi8b+kTIwhwY+1XZAdWAJDxMKtzzLZiPC/SHcfwoorTPoXL0pojMNAWdsUZNcZBLRIwmpb1PTLjaYgyEsNEpFhdKsYpk6QUQrgFREC5r62/bTAoHterPZwODhCGF6OCYcnC4kiFmCBaa5sDkTM1FTVuyemG5orjUaB4P3RwBGJ2fMKV+QmqZkSUXMpcFkCaMlZkvhJpaN7lDbZ8kEdAtNnlhuAD4zw/wcCWB7PxEzngyB6RXEv4EhEWa89GDYr01DeJq5Qw2NFl2UvRczzIrAzl7OwBnsa+VhukJAQ4dqF/jPtSKbdlEU1PNZygKMXkoFkDlXp9vFYkc1TDbC/Izm44T6bs5gegVLjkAwzQVGNF5GIzAx9svnpUyYLQSiwtN9x2COHRj8ipbYL+CHRKhLU1j+InIpQt9ZdulxDIyCYHIqO76jEaMH84MFQMvzXCObLRYZeJjyr9GW1WuVVB9zBrjBgUc4Yc7dctzQnN0/AeORhAZYeMIyUyp6gAGAnmJhANk6/gwMWR8JiNsA5vOlecsDbdDDQ7uHp1xpQaEHNS2bM00wE+yChUnrnQ3fdcmpBT3DOsVSz7p9hjJ24JyhBan36zM9aDDn9geUqAgWFQfLm1J6UdaXnjMnXBW7fJqjyRYAjVWAVPRVkvcrCuMACATCNoMlPEWzlKUPI5+ZHrEkIuckgEf7sqWh/Hc3BaaVk4QtaEt2f0J84J2HukJC6oUmiLi42oLK7lCWsPrivzS3BHnVFJxtMTzTgsVRgB8lwwTQIYyVJmskNZTwcWe/Q9KrXE+NLN7MnKyLn3fl5/QSzIK+mxL7PwMMeZXllSfv8l76BSH5R/8n6b8mr+A+M+Vu7jj3K8MDxfbuNu3+Iu/BffOFRbq/5F1yNnc303kOXWzML9HuZ3lYzvmX3nfLuF8S/VkupXN+1M33SN3O7cyIzmrGUkGdm7K6dDfErjnnnyTN4Umqeiex1SxbXmk/tpvJdtHq02+Om6GEnJNniNb0Ek2S5qOem4I6/SbFvO4pxYY6T8DW6Hoz+WJXvKi/e03RflFMU6AkuqJT5UgURXXa91y6G/VAEcyp7C3vLgI9R5xLbAyPG5fUQYd2n+5U1wUYExOREehqNSmtCVXowsSlwaoyp6OumYKgTP0eeNG0TMmDluYSu1uv1mM9+bRYFJ/VEZHlDsAUEyECLCs6/iY2gDXCuFspKzGdjLonC4JgjscgZxdNniYiTSXWZ4+7zTbWofazBS0rEMxu1K8IW1+PnC6pYBiiqo5FgXVzOupYwDatM+MXzVkMrJkIUbWBx21uC5jFOvQ4kfEr2m2roi7b0WiBRglYRs6lSEwC1Y+EW7e0UJqPul+imJmjuca5N7koFixRdIXx4qWBMbTasHMgOO33MIm3l0+q6BwY7xYt5uGb8OQTLNq5dQu646EJcuNenpI01LR8NOqBQ7wyz4PbhFimIGhE02+3aUFKMhg2eyQHbhnaNEiDfjSTfRztXF+dLYxvU3tX3Xjn4bSVu/3wfsFJyvlw5vein1l3XzljfymWhB9+4O3d3SWnovU+oR6Mli9D3/aiwE30TDbL6npqjkDnM8h5pR4Xi/MZPzena1Wapr103SDybD9c5tpTMOFs0wwPPyh+3t5Z3GMwWhrakSsaZt0UO6At0H6/s/LrvihwsvbEwdw+FsUuys8wBfAOvLNoahPWxcgO0wmfpRkY6fCDU0KKOR/IpSba0o9ctWyKLXa/to7jfuNinteLGU3BAO2jfPZNsVVEhLYtmlJ1I5/lki9nYNLDD6p6zxPtIXUi99KegQWjka+tZtarDMCcJ7QoAczkm3swsOZaN87tgWGLk6JSZbJpa4c7tfZ96s4aIZIXK6ctglgdZn1AMKzDfS9aMW1apAOny+WyqYx2dbl0X+Bv6yBf3MaEIx7A3PDt1+1ue1JiT+rBfLqUAdUNrNBqw2Cw5s+Xw5k/iPe/2J6sI/T7ApsppxVV0yPudqvhqzWAGf7Nf6FBjrpK/9Xl0O5a02IP6QaG05ppIcCn7UkNHI20H4MJo2YxwFgMYM6s9ba9YGc2TbbY8B53hGDQ+bdZAQ/4qrArjW6uw13rDf4a5C3t7+CINmWGDa4ucBc+lHFr3Q7I8KHHov5Em/HdGpoc85yDuKwO7NF99+kxgyfuinPTnOq6KktTDnTXsKakCtPPomrrKqzfZVXjCn4udu2altkAjTUP3Nqu28WYUUDbXe1+x6iRgmq7Ha2tCANYcVkPHKCbNfb/BDsG6FSjTgIZke6KM1KF2ReGrVtctRzfalb1qVkU7bpHhRJ5AUzFGFJRbLdV8BaHHHGxu0kWtAFT+tKjoJvdooFNTzBGXeC9G0iN9EydEHwHCunkK8HWRfV2z9BM16whl/XpWLSU9lJ4aUFOziOZ2y3EL6rgHLHYFmN+tKsOxWp/PFWmOoLAe846K1qZGwdBFCWeZ9uO5DhOGILG2Zcf5bE5lCJJEvwEv0u+bXteEkVBELuZJXZNDdD4k4Sybs67TYdp1Y55BF19gSdodgOSxX53YTjoGrbnUu1BdAgMMYuh86COOKNOP6MxmGcEIB1Qh5IoiDOGrIPFnquU1+O2E73LDljU49k1D/Wb3OjnO3Bkd+hxVMKAAh+AEDwEoI9piR3BkYaBxpGOY9fNsm4KIQnCMOSWlWWuC5cgJxkrfWxvOWkQ2/MQFkfFMYly1Ww5oAOMegdovzXmSmwqtEXPEhAtANIeGQ7WG1W14iAB+Vneet+NopuJqnwjZUzCQ5pcotxuVUWUVYAHyufoQY6dBLFlMEw4rma9WMH6AyLXM6hohYmaEHQz5VwwJKtjhXIlchgRoOhbZuNlGcKo5687+4oe38maFlSLKdX9+AGmKLZ6REq9QA6t2qKDs70JW3rdcqZscUfbnUzGEFXNAo/DWEJTgWsJZofg9mw+qGZP0Am2GqAYsVATUtRR/xl/Y3MeVuzbreZtfMatm4IIqOy+H16QsQXHEsvmAvy5bDl7tteOOUu2pZwXO5gnq0ZBjqgG6K14v+QngWv0GLre45MVlS0BCVsClnqeph/7nLU0zcEY6qe/a3GMHbYeFQxtwrq09JPYYIDKM06gHYNTFMyfl/N5D1DovmRILFDA8aZogMERCGzmgDn1dcd/WqanpWjqJVGcqZxrXS+6QYa+ZYhHrA8MDlsJcB1oCpwrMFW2JkfiAEPswBokSHUDzw/zb3RvuWDHuUwoXUwaqN/3f2m55HsgH70ommJgAyAnATyWVa1Aq8W5UzSERDBfznvQ82qEEvuAJMn4TUqGpt/7GIan07Pjr2c+bodOVtDTndn3NaUSCIvAIVkR4gkAjgg6+noPaLYRQauwACwyaH8uMMV3GT/c5BMYnNhBKOjAj44Nnq/hXBuHVLRO46CqSHg6x5+B4aSFXiwjoMyHFSFWResKaHDa1wTFbbXaVBZqiFLomoqgRj8IgwDVLI9CwxQHF0/9PHgnSiywgGuqVg5VE2r9AAyjpScKipnBIheBMnIGjRRxMDDAGBN2WV2SfEUWlPiHYdRTdwLuQmYcoBHxKAlBzDDYLLLDWn8KhiwDWOdkW5JyS7ROwBoGBqf/AYQOOBOgbz5SUMoyL/x8PWLnquiUbDBB7YhZZTamdOmkrgkpYZ4mlFx/AEaymZwpEZ6bGBiWCoxBA7ggZsHlbG9YhuUvQWm0Xb4Uq3Hi6J9A8tGBW1FSnwjZCgOYlIEBrhB59yFnctg1Rb4CuDYop0s/Myx5xaWsMIm/47Nmva5wCbCZBmsHYr8yC6AH+NL3/LsGbfE4VIk2Z4AAYEDMctpkNfpH2m2N+UnfihqlEqBw1W5tlg1Ym7GftgumYYPefLZTgj1gsk2zhXmzw1VADHyukttRBvoL36xgiVeYWuGH+jtbvRPH7NDNOICL4f8a6E62C2YM/hjFsFn7X54voqV6p2UKo21TyQI71LGDfiDCunwFrQVsa9w0mcPyxLSZArX+y0kA9sCmFHIjIwT1TlRu2nCnhylcleGaTPpLRfnQedRkba7SKHKnrw1PVkRQeYd+ARLRMo+gFK8PTN0sTryZiuuZe4RD97XKFIEBEKr7oKANmKZKJtcRYTmH7QtU+N7eBIMTyAdyRoSf2Q9oYybM8kGFE6xoRb5pm4Oy2T0EZSKxw94EBCBMlVFOLV0DlD3XNIc56LadAbBD45JuTzLT0UZDwUAxprviSP9/qPvLb9JDS2BoAdTljBlRox4wQWE6Wdkc0KhBtwrrejuOFpx2g2nGjOX1uZa5IWDAsPjhxDKWuLufGWaCMuvaE5PspZnWNyF0Bhqq4vMnovYOOBDIqeBejsE8252mu7y32BdjPAioOKHtzyxmA2w0Zipxc31k9nOLmXkmuJlijRA+5wr022JyGTO57Gznm0OgewIzB9F6RtsZrLLOcF6NkBSL9i5JZONVneXcOwG4G2BxqmTR6sw15gSARw8PlnqauSf0ZeeHCZkvxuH+mpD5bCT+89SbMWmGuQCS3gXAHACGWTX7TQdk5AIoWrO8y2zP6Znk1n47ds8ccDdiDrl20fuZBtcGSDRf0UAixlikb9DkLoevZDfnTOfGQG9TcWGODOjN6jB2zmz3VhrROzASL0Gwle325gFEx9mFtcF8Z+vdualLxbg5L8ees8HfwpexgRm3vg9s4ova4MsB0bx5zQafmSoDikXLfWbMC39hbrPFgGSr2DzxYQ7Gge/4pmwLM5dmsUUe8fa4b7Ytjqe6NBWj90BOvZrqWzT1Zg5OaLms6ua4P3TOTB5MAH5MXLTo0BRY5NjCNIs5GA+/7IN+zNm8nzibmbd51YckBp8/OhSaU11VpiwYY6/zzFH+4hdVwf5fmwZdQxvauZn7kMiKeZonrub9yNWssryHOZhonnzhxGWxm4QzGJcQ02F1C7SMghkwlusDk4TjsWma0/VaM6o48Q/19XSCH49HnJQ8vnELbKxuba4wBlAUsxgAcKQo45smZNLVIzAgepivME2D0RPxtN9ti2nQ8sxAYYjmcFmNAkizANMLmgaeRvexqBMG1KYhpwVz/e/2JzGZZOVE1wbXhDswGYzQNojiez1r6bklD9ktZtQFz5DvO4z6jaBM+nlP48swLrjbdu3PMXTt7xal6y3vukawDKG9X80EGtcvKpG0MHHNBkOzD0B1wG6BzWIUFZ8Tj69jNLOY3vcABIZpG3RHPFdld5f+uNERVeE7pw/nfhIL9XnLR/Ihqmc4H/f4EQbG6e25FuLE/8qOstEOvE+GIPx9Oe9RzvyksCezkd6/D+w5gD3j5L6pmFf4XWPw9PRAzPL7R05rqeTbUWCp5bU5FoMcoSAxSXpE+04IuRQWx+YKKiAaftK3Xbw6fVq0Yf/8WH60DkHt9Pp4GGgmArNUmW6JOxGPsXlMMdZ/elqpQJ87xejfvSXpb+hVhxX6oxdYaTlou6ArurCrY1oTZjV1ugPbfnEzBW0BQwgWj8B9X7AmFLyqHfG//2oh9P/GIqiEu8305MH5BjlOe5jQet/UphUkzl2m85e0Xb/6FY9afos0jBOUx/bW8y+2yVcb6A3e9mRmkf9wd3xA/kxhmZFBv2xI8mKz6SHcIfhSk5mqNHe3d7jakxDb8yzuO3q+LjOaZ95NKAe9Zs9RzPrPhWezWbUwNY488aTC1JNbcK/35JQl0zlB2TyitbTeDHryegKKPecox/7z/uZPi8g7ah9XdWq+W+MrpkasGGyb/bm51mUpq8ZcuX9C06sMFdYKzDLZchNmM0LFIG3L4LHDcPKau0eU3V+g2UYxxsFknNlnVal8bJ09NM0wywQNswkmxqXGvQf05UaypNNUOz3GdKv1iBmXBZjOgjjL2IDOjVNOuPdvbDIPlnPnChxlmvQNDAkZmL5wPe7X9AYJAdXRROSCr087L0ZlEbm17+cHw4FrqGHdMh14wkYfcH5MU5/Nk2tGiSYcFgcFOtJxd1tmAFAT3PBsNw+6P6V4SPD2mp4lmBxwRKcg96GhEw1VqVvCht4nvgwuV5YQIdx5NxXUaYzOYxZ0HjPMvrklrjio641SMkSzPl96IQc8Zidv/hsvosjxNRzIxAPnCQBpm0rt/GZijO7NZT+e3K8JD75za772ayp3vkwYIO7KdIbW/SSIxc5tBmbHquMQrHHMk1G/oxUf2Qn8LWMKIClqlS05Q05BH2cwph7nmZvZfE1Td/PUySwbXaKO3iVVdDkZ8mnHx3eDrw1N77LFHxG+gKHkUOi2Nli6RswzCdBvbQnyOMDBe60IbGBh/qDXDKe+xEQQq87zFEjDP/iBzSIUypFUZuig6TGOWCZYzHGPiCKekyGcDow9GxqJd8Vvj0ij5RV9HptNIyMSVC9y3UkCSxkPu5rxbA3preDTG49NWcYJpt+Lt9AM/kG1Tc/7nIyyYANNq/e0SO/IHDUNMEXNkjDXoZmeCUbG5syD/uN7cfZj48IpYFy6L6SZlb5OSfMyp1fLJcfDOFevQsCQ6nmYZKpoyQUK25vV1FhPtG4xxwHTNexYYIL0VbKGfNSd7XgX8+ioWmVaGaeBBvhmlFTDtB8ey0RtTfcxiYEVCb33Aokag4SwdmWOLkWYhmNFztcLh9Kwkzvi9iKTdBG3znFTkSIlyXYXkLwgiSquLZiRu5VJZJjBYkCWzQoTBZLz/ivx1ySelCEES93B+PJmtXrPKj5g7oloBPrSBqnN3kxwUJAzzZI6ErUlWluhhbkZoUSDBL/QYpp5NMmpv6QJmk0nlWxKZ1uStnVOi3eeoEeYxuAt9cDABJNuC/mCdpj8bRke7F+YexK80FtHJMCcWehEWsY0kPDlMiBmMGcskDwvhzkTHwgpK5CuYB0TmEsn0UE5pOQQ4wtOvyYp6RJMlp5hNQDmrUT6Enh4US01AvXDj9m0D+wvrUCFHQKSr4/xIZJQnhMGRq0xiSakxD0D4Fprz/E+1hgYn2LsAV9uHX2hmOROlLFpA5N4uYxUC7v43grg4AKwqSzD8jAK5PEVwBRcWAKeJ51xMNYeX/TVgwEOBPj+0FhiB+WQvRVc8BViuACcxBQUdOtCVi/AgE2exF1GhhB7GJyyoV8N6+E7WNCtgYtFIVuGGDmoH2KWV7/DCGIc4fY8hyUzMD6tFwtziWBCuoigu2A9rDTgTLxvC5qG8Pu5JnRvXAWwRxo8byiYi1mqh7jfZKrcqwoCFgcBOZFoWFXLFrN3391U8nLMAvNPMt4M7v4syVG+hf8Fyw142RjsnCFfkaQI68nZg/yI/ZdlZXjEvWqowUuRpoUwl1NcmsMoxfdxa3qkh102Q2aM0jO7PMYufA+ypopGzaCsv/EeO5cpQZh+ikqAGHvOkAmAWZNjlbKHhiCZVuN20UBQbPB/zLQBBUc+M+egzZSYzpIBU0aRUZNRRqmzfaOgYkR9eHvpeDH0QywxIwPZsvlWnUbT63SHphQREAyQM0RTmbrsWg+ym+fq8EDVdfTVXLUe3SIM+cwd4fhhaolRHddcb95Q85salA0WJjchNpvianb5weO0DyZ8Q64LUxbnnR3Rs0xzllTM1H+eijNuvE9kwISMbWfSrCktP3hHUSgPZiYCGowaMC/ZErCck9TlN3CDmGVju5wyTP9H6lO3R0UAD9pxWA5wl4+hVM2ud8sBktZNyV3y/2vSuHctqgdHBnoxLoDIFHt7U7QeDefH1DMZ84K43Yz1n+gI6KO10BcZ54olfOlRm4JReg3bK1c3zwzLBmgHj0af4MAzXoIua8QJvy5C6T0bzPLnSTijPAZDLq9NsRr5M9DNtTe4eIHkfS8fNlXVm72wDKrN2PPHfU0Hlgsgq4OfRrz5mDqXxE22WPY/l7ibO2SexSCqclU35+1q6j3DZ+/kpNd1Y0NUvzdpUlWcFPkTPTF4id+9F/CwWxyxXrlU1Il/7y0noCHwJIBjsetyAEY+QO7XvGb2uIT9wYEOX1COt9zp2FJi1fxwzYmTefAu4w+H3b44szSAPgOg7KhPBriyPAAMdFzGSQCrcYvcO1uUrj2b6xGegXB3cMhr0tk9Dy0GHnfePPOcr77OAujDHHe39iDoAf3mj1z4iYwdM773rsMlu0d5YWezmIbZbEfhmK+C/w+Jpxh1VFxl0MJeLLxSrsP8V793KICEU9N23gn6ajqLPJf1cbuaB5vWd3QXbGr3TVWKTCN/r2tqgFbqdyhU4kR4N+YzgZZLqPJi+m5Vn45dCkeXwXCGyVSjtx01ltGpBt8hR3HuT3D64pYAtprv4OfFOzxxE1W5u9DFdJHrKjv5SQ3f8lXF36/UxuYD4euHaDnwIcDKtsm28R6Ngh9i/Ga90feG+EaS8moFzFlartDvkE97O6fnl2KRMFPOX00eX/mwGmZ+olRHuI5lQq99zLvejTQrLR2XBPZlgLwYdRxxmjWCmLKnTgf30/MAbOVuCUj9yOIJrTNZAYOnLw/uNOEnsRh96m3uoghzCcVvrOB+kU4/fH89yufkTg0scOGGg4PokxOWs86GfS1xeOEAAAvKSURBVFYpWAQ92X0majir/h2KWadCi5r5zNH1YHzfpeB26ozmxzcgXWGt10dq9EF/j7OplfaMMHDAE2778og+KOP1hbI9IMEdqWbW54ebhEqn0UlBL1rGOFLDno0Dqtzbz3ehpWff81t59W83OljJmA2IAE9fN5YrL9JLviKDRdrCrEcChkHSFdZ6rG7j1s+xc6Mj/LpPGO8ib4aijC5gPpCuge5+hZUedLW7LCjDH2wxrd9TfpDbgzdrrto1iGEFXQ9tLDFifFDNpilZpQ6vDebxyWVfGuzMjmzTboc2aikWyySO44pd4fco1IQVGlnghfAwHpRBUjMQNvHrMOZzSpVEYo3B0CTQuBO5apdvgQhMuj1T4+kG3kwfLdfoph0TTYgyJL+h64+V6Zgj15/DgzKsC4Kjy99/a/uIgNEMCkZq/Fjt5MhCSdDYUUdExP5hyENLCYqCxpYf9hfnLXvbs0TwzfImXK3j6o4N63gBDXgNNL+4P7FSY4lSRu+UtfUcC2WROVH8o2Q7h9k1sZOHATrJTMVNbrEah4UVKywjoDGJFzvawncnGuHJ4NQjRwtfu77JCa0pTTxKa4mShDZwW0m31DHhW7PsLq5PdBZyBRmzWAVjEOZhzDrys8RBD0ZE9fRlALJlZrM8o6QLXi+wQ1pM05SGMPy2SzYZiVfkmBEaYkU2VUl1InKFTn9AGESEauRqkk1ESvg1Q696tWWu9jlJCcxPM5Z028BDYH4EJjZEDNRgWe29guexvEHomY+vK4gL+OuHlCpaShnqY+ZQQTkusLZRbHDOOMiZC2hJaXakMpbWlmUKrWhUr2T89RGllqDI4RLR/GT+D2A8PGMgnvtEckxecaiGDnnqczCplhy3GH/RMgATUtjz0x4MckbLtWhXazRLS5ODwfgGAHoGJrUtWG+S5S+ASfCYTG+5DANW1WhNc78r6tltQ66N5lLCwDggVAEl+1qvWpQomOJZjWAMANNo0N3WhX84KJIV2cQaiNm21OQ1qcx7MLkfsXUgCDmWH4qZ1i0AGHRy+Vom9AepEYx90KtGtAa98gGeRC/pWwpdz4/0qJNrTHyw63U8fNetcaL7lPgbugvJlR6DA1Ho0ZJJvqc7iZQiWd7ApKiZc60oSyQcTOyI8KN0WJAigS3NrKoWHmDwTAMYLhF1sx/nJc9I43vNEGVSYw99v93SLPxol0Fyuk0zS1gRbsjPo+h3angoL6mDrf+zVA20t3lCkdVh6BQbK+BRodBzu03z8wOBB0qzkTrDPcXOqEhYGB15whWbLokumdTRTipn+6Q5YciYGceu0N/RR7ecxO3VGeuHMtZRaA36noGKZu+2Z8lNXGO+jxy9qtSchpr6ixWhP3aI+9YxNjs8+KsTs74DZzBmuAng+eOi0y4aKaqDHTOPM01zzEZYTVnoa77HJafsMJMHJsAvkWa7j4yzWeiC5QPaXfZlf/rUqH4uYzGBLgPQntTMdtz+wjj7BeLHNWh+YKgzs9ngiVoPwmjfIsZdnqE5NZuNwO+PLfo1MIOrJPcDS3jo0LDcIff0brwfdV8aHWck3js0gCNiMAoB3J00/jEtJ4dJM5f5A3/ZOKNZHCRqSlz2pq6mB74mWJanZWbLXwVz58bK2aEW6gNQU3RvegH7ccASrfuI5fL+DPgfgXncWLdlW2js37LIJznnXf/n340vFAR+FsOzo1SeP/8Dujv2+gGqlB9/wY/HexKp7TPObT5Z4m7x+MrFvPz68d8G87I5DQ8p00e9frN4Xs/zVHt9osjyjbH8Jhg9TR8u9xqmvX7nDIAnpOdPVDt4rv67YNJH+aHPYdytw/eJAU8gPUQET/9FMMjrORD9MQK2feB5Gm5/0idTZTqH4HB8KD+6Qn+E6z6ghki+X5D2nNJxHrCWz1Hw2F93BOLbxA/j6XXLKYfGA8fCnb/5mhtp0CfyKQymFCqjNH/0G3eDb9+dodMdg+JmhjC+B/3XLEduhGfoff6DA70eU9eipo+AYFFjZ8cIGY8KfMdA0zReJOGKHSYVg0z6DVDXlvRretnwZCZn+YDEjyzWAVb0MF/nHrz254vWWfyd8YqfkNU9BuGkn5/n95QkqV/yl0s7Vlgmuv8kV+rwYSVuGtqxUJom2OjLgTnztec3KA01DiUMFLPMHp+bwMmmhx94uFI/UErT9blAa9q72Q7fok7CYrO07Nczo7pmWKeb1rSR8GzLFca7ZFrYeILHPsK/29cuMCkAxvuMO78//ZHYSPmKbH3Fdo1GIbps2yYsKdbl+9Qg5l6Pae626FGOD8T7qshCS2Qz+F2tbEz4npXQFOQvI3GYZb6v2ImGJEaXOQl9Qi1e5FACV+Gv9+Vwp6JgJojl96c/Ek4YVxZk9QspW/DXaNoYJNBJgzW7KaFNVSkScUq6Sdnf1zNBD0xBEZy/YgyfNMsIXZpm7D8fL4m6jmPj60wDPDzTouxdCVuYN25ouYRQz4Xl4VXKOMYxFMV0+eb5B0hI99Yo5kNHPMaDnANGGXMZF0fi0i0tibajF+oAn2p8VzGtj1Rjfx+PBkvNM1k0qF/O/gZM93aipZRYPLBpymJwn+rC43z4ssncY8PqMx9xHmF0No1wtqRRctdHjZ+Sy1s2Aqfb0/5IykjHG9w1YfyQPwJ3OLPMgPAzLzqaqHZfKscaxM24VwH+You5UV96zTQzDKF3QXzubJb7CDrmk6AFOR9/jdtyXUKHa91OluaN4CmZgzIjLf9KxDpy/f5NWAwQ5mkZStebseP4Vio7ccmOC2gHz63SH/vtOdJIb/7opNjvgSlDMrHLlrwQhQXwey/zy7rmsX+dgTKYwi1NLRqmfn9bX/0mgWaLUzKdmmejkxWnhdvPwgCC2hdmhA+Mzd54Vn9d95+SpQgmf4Q2B3RDxc8rZDEZjMcMxEuDRpUZDxoYeQFE84/BGCAg5m0fe8818573SZqdYityIfhDYvNBnq2YGrrM3ujtUxT5/WG8mgEy8B8AA+bMQx0D110slO/OmpDC28m53uhY3ZAnPbLa+qf+P8Qyfwfnr5MMe2UEXXncg7w7axcr/J/7aTBcxua/7T9bfzUVR03+YzClJZl3iSdYGg4W/Chn7K2Fudt3ZAsDpdPXmQks9e6PwaQuvhx39FR2gDjfG5/2+T6+Ob+InzUQe33GFLArRx7+XlT2GTklD8hrDjs7fdJBZThs2zQVDLlb/StPhtfrqMpNC5iiYymAvXHhl473Sdnfd0nOMGBr4fnZk7FlCZa4mX95ohw6d0PmMrOEGV/RuEhgtbRkAPQLaQxfUWSGQY+EJZDKLDVwAFDmRMN3q1Xd5K7Aej49t8W0ZeczGyDJpuub3yv4+ZjyDonCMhzvE91pTAKqEL9zni1pntPg60HG7FL51vQf62U9BXznNK3k8aZ2Kkm5LljRvB1pRKeph8dZefiGDk8DFoXBUz1Ft12OR/nBuya/QRKumqb43KuRtWSDiYo1aXYnqunU2W3atF1U1NfAkrYiWr46y484LluXf5CP/T4l+BbmV4qGTfE9Gv42xmy4o5jSFD5rJ0KKDJ0cmEuHhxy8oBRttcc1Ir9MCOZlGrtG1S2pBOpE9HRaCwAGj26wa7oBMGAO0aZZvD41w8dH/CyH8U3KSxQC+cWbBvcbGZYATC5lEUkGxqcOOWYsexMzOV8o93oisDdw/wfWZSCbZfmD8vXsDMKSRkSieCJQsDxnOc1DqnlUiqjMzghq6lx8fFofOs0FE6EI5g/enPstchS53+BkXJvnq6jdwuJwhN44i41AtFZLd+gsN7yKtJibXtHT3ShosDK7Sr99yeZ/ZPp33RXMwYOB2gt7UcVHHgh8VVYSW/JozwR1IvoP7TIdSSgPN82qV2hEtyvWWD6L6zPjFAwdD5WZTtOeaDPyXQL1f4JyO1DnmuY0Y5P3E5NlMIT+wNc0153l+FUQ669Jw3RaYXDkfUJDbrH3xvlW/wHSdAffEz4p6XkBrU/SNDtN23P+2nf5EaHh7HtdKZ36EMnttZlf5zN9l/4fXMahDfdNJwsAAAAASUVORK5CYII="/>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8" name="AutoShape 10" descr="data:image/png;base64,iVBORw0KGgoAAAANSUhEUgAAAMwAAAD2CAMAAACtHZgLAAAAilBMVEX///8AAABERESJiYno6OiTk5Pj4+McHByEhISGhoaNjY37+/vp6emQkJCAgICYmJgYGBjLy8va2tqioqLFxcXS0tKxsbHe3t67u7uoqKjBwcHw8PCdnZ0RERHv7+8zMzM7OzsvLy84ODgiIiJ5eXlxcXFLS0thYWFoaGhWVlZISEgoKCggICBiYmIaGX/gAAAgAElEQVR4nO19CZuqvLJuIoLMyDyKqKAg+v//3q1KAAGHtu3ufc8+Z9V+dn9LhZA3VUlqDIS8SYeAEJ9GhHhU+/Jiazf64DQnoObZtYuMRAtC3Gjy7bKhTf5u375N9ERITY+EmG+AUWl4+5DRuqqq8mnDJQmgWTpFu19IzfHz3n5BDSVk1QKQ4gCfHAn+pDkJdfh3ir/nDv4Nicb+u9a6awiCWXZtSBLJNbwNL4Rb/CUHQ6CF9Yl/mfKhoirc92dgLJovaUx9fLhPKT1r5FTUlMY7Cl+SCr5KiE0zSi8aqSyyhC/alIPReRNwdVlU5NQSEtMUPyKnoT2Vku1mQz1EvTfZtSY8K/4zMDa1I0qoK9GA0MXSpjU50UyiNPDplbiApKKaR/fLrhNVQXLqcjD7otgaJKBiXuFtK5ghNPfgloAPjkxJum7yFK7PadQ97g+xEHiSvCX1KaKSR20cOgCjkS3IAoxvsQexookNXdGoiNfL1F1qGgdTmWYZwOUEfgTOXBiYNCFpDNdzMGR9JeR4Bnjsnoie4Mo2etWjn1BbbQUQD4XCAyUUlBx7tz2wubtZg8zQENgHqC12fUmBTRwMnzMFTmjkDAdDxBU9jsCcEAJpruxauMygJQ7a31AJQg2jv27gmTBJBEpGYHawuMI09m5gHE1LNg0Hw1eCZoO9BM7Af0WaZtBcPuWMRgMuZUuUsZrunnTl5xRQmLSEghBptNEkQND0YI7QOQeAOpwzTMzOAOR45GDcCIjgZBIATE3D/ELTEgRKga86MIcj0Ui96dZ92uYarCnBX4GRaAF/T8gVD1eqfMwZALaCftrwq8Y5gyseF5OAMgrJmdJmW+PcBmFN8QJhVyEYEF2USoUkIF6M8BqanGj6V2h83B9Sj7C/2E3cWpYgQrjZkDBCYcJffd6D1PO63VVCwnlj26SF3i6TlMD9OdyxXGKzqY+32riG9FNeY3d7f4Xld6itn/+2tJs3tIv/QVSYz39z/3CS/Am9HHntv4ov/+intFQEQVDEX22Sr1OagS1/pqZox48sHJEe2vbQfvTIJyRwhd6jq7ZdPTVuXpJNP1qqrd/frdQezOfK48dgOENjmlDqWXTjwz7uUGrAdwqlp5S0oDzhx11M7B29wFPAAKHLuhbpOqzpPmcr7VEHTcBfg24QrNetfwMTgRaGhgNFdYEGR3oKD8xKO+FDgjV2Aa5asy8UaGtvUdkHMPLhAzCmqioJDOfRW9EmogV8dUhK2AcUmkWbLWka6OYBFLEop1enosuUUvUUHmkJ2ouSURnQW/7+At3eJBX19IbGKQMjR0EEMHZibVPLKdmdASgzwRW0n2Jtgwpngzm3g0/1mRQ0yqgJBsfCqGBcApp9AOZwuWxUUMN9sLlycqSgLoK6AWowjDJyKaDE2tE8oTC/YHegooZOArwQzAHmMdgXqKD5CbBiCVbXIGZIqYsS4whMdPDOENCDMRQi364toVFKdwYwO8RttKQwhA5eK1Dh21iGOWMAEGgK9eMMvzqtUlTOwdpMaXiML4l8BI2+2O4RDMrgEdT7FaAAGaLtfrujTgLdQJNzWAAC3DhdZuN4aGwDGBXAuNDXJKLb/X7Tkqb0NvFCp3qEIAKqCzhiqH1ePwGj34OBr45bDfmM+uDOoqEpw5SpKKiROghc1oFZd2AaXZJSgt3Rx2DYnEHjDGZkJkkIRujBAFSmkgYHoZSodQE12seLU9Sr4YI6/sBes6iv68t8CkYFcSlJu0O+g51IKXQU7K4A229iDuZ8A1NTtLWlHoxy4wwDoxNmQrg0uYGJNJgeJFjADehpgCemKNUw82QOxiaH7xtsFjdBlgimooTPmUVLKa5OtMUlyAErJqW4FcGkb6nODcwFugS2bM7kdA3TlnEmB6ABxWHoOZNxzjSnIxU0mC8hXIEOBJeeTgh3D2J4Ra7E8DTAYHIwHjSXfBeMhqZhlBAJZQomiR3B4zVXROHTM9Fn/QnhUexfkeqCRGfMYoGuJsCpAH7QYhU+aahH4G+xwS4WmTKpZ/zGiCQ+ccESsnK4Ep1toojeM3yoxK7xRQtuDtFVoxlwgfUbO2D232VqvCb37/yL/3lKnf/fPfhH/xto+V9Jj1clh/5Xkvy/CcwTxVP7r6TfmmT/6B/9o3/0j/7RP/pH/+gf/aN/9I/+0T/6R//oH/1fJNtCepYUoZ2WJAgICaaRLKk69XE6h93/q9m8jv/pnTvm/3yW5uLQgLRNn4jdk0Ybqw8IN+z+pwUNn9Dx43Se3cs7u3TKdJoYblOJ7FX+7+b3Y23N9tM7BzAV3TvUIS3wwGwwpYduPQbmZJJi0yoBJjVzfqTUTG6c4f81moheHAFTtuUqoWsQQ0zzVdk9GsaWNzaJDrRZEokmdEHauKSNfmSZtCqTjbhg6fTqelV8GJ/dHSzDUHXAIrqUeqycolkTi8b+kTIwhwY+1XZAdWAJDxMKtzzLZiPC/SHcfwoorTPoXL0pojMNAWdsUZNcZBLRIwmpb1PTLjaYgyEsNEpFhdKsYpk6QUQrgFREC5r62/bTAoHterPZwODhCGF6OCYcnC4kiFmCBaa5sDkTM1FTVuyemG5orjUaB4P3RwBGJ2fMKV+QmqZkSUXMpcFkCaMlZkvhJpaN7lDbZ8kEdAtNnlhuAD4zw/wcCWB7PxEzngyB6RXEv4EhEWa89GDYr01DeJq5Qw2NFl2UvRczzIrAzl7OwBnsa+VhukJAQ4dqF/jPtSKbdlEU1PNZygKMXkoFkDlXp9vFYkc1TDbC/Izm44T6bs5gegVLjkAwzQVGNF5GIzAx9svnpUyYLQSiwtN9x2COHRj8ipbYL+CHRKhLU1j+InIpQt9ZdulxDIyCYHIqO76jEaMH84MFQMvzXCObLRYZeJjyr9GW1WuVVB9zBrjBgUc4Yc7dctzQnN0/AeORhAZYeMIyUyp6gAGAnmJhANk6/gwMWR8JiNsA5vOlecsDbdDDQ7uHp1xpQaEHNS2bM00wE+yChUnrnQ3fdcmpBT3DOsVSz7p9hjJ24JyhBan36zM9aDDn9geUqAgWFQfLm1J6UdaXnjMnXBW7fJqjyRYAjVWAVPRVkvcrCuMACATCNoMlPEWzlKUPI5+ZHrEkIuckgEf7sqWh/Hc3BaaVk4QtaEt2f0J84J2HukJC6oUmiLi42oLK7lCWsPrivzS3BHnVFJxtMTzTgsVRgB8lwwTQIYyVJmskNZTwcWe/Q9KrXE+NLN7MnKyLn3fl5/QSzIK+mxL7PwMMeZXllSfv8l76BSH5R/8n6b8mr+A+M+Vu7jj3K8MDxfbuNu3+Iu/BffOFRbq/5F1yNnc303kOXWzML9HuZ3lYzvmX3nfLuF8S/VkupXN+1M33SN3O7cyIzmrGUkGdm7K6dDfErjnnnyTN4Umqeiex1SxbXmk/tpvJdtHq02+Om6GEnJNniNb0Ek2S5qOem4I6/SbFvO4pxYY6T8DW6Hoz+WJXvKi/e03RflFMU6AkuqJT5UgURXXa91y6G/VAEcyp7C3vLgI9R5xLbAyPG5fUQYd2n+5U1wUYExOREehqNSmtCVXowsSlwaoyp6OumYKgTP0eeNG0TMmDluYSu1uv1mM9+bRYFJ/VEZHlDsAUEyECLCs6/iY2gDXCuFspKzGdjLonC4JgjscgZxdNniYiTSXWZ4+7zTbWofazBS0rEMxu1K8IW1+PnC6pYBiiqo5FgXVzOupYwDatM+MXzVkMrJkIUbWBx21uC5jFOvQ4kfEr2m2roi7b0WiBRglYRs6lSEwC1Y+EW7e0UJqPul+imJmjuca5N7koFixRdIXx4qWBMbTasHMgOO33MIm3l0+q6BwY7xYt5uGb8OQTLNq5dQu646EJcuNenpI01LR8NOqBQ7wyz4PbhFimIGhE02+3aUFKMhg2eyQHbhnaNEiDfjSTfRztXF+dLYxvU3tX3Xjn4bSVu/3wfsFJyvlw5vein1l3XzljfymWhB9+4O3d3SWnovU+oR6Mli9D3/aiwE30TDbL6npqjkDnM8h5pR4Xi/MZPzena1Wapr103SDybD9c5tpTMOFs0wwPPyh+3t5Z3GMwWhrakSsaZt0UO6At0H6/s/LrvihwsvbEwdw+FsUuys8wBfAOvLNoahPWxcgO0wmfpRkY6fCDU0KKOR/IpSba0o9ctWyKLXa/to7jfuNinteLGU3BAO2jfPZNsVVEhLYtmlJ1I5/lki9nYNLDD6p6zxPtIXUi99KegQWjka+tZtarDMCcJ7QoAczkm3swsOZaN87tgWGLk6JSZbJpa4c7tfZ96s4aIZIXK6ctglgdZn1AMKzDfS9aMW1apAOny+WyqYx2dbl0X+Bv6yBf3MaEIx7A3PDt1+1ue1JiT+rBfLqUAdUNrNBqw2Cw5s+Xw5k/iPe/2J6sI/T7ApsppxVV0yPudqvhqzWAGf7Nf6FBjrpK/9Xl0O5a02IP6QaG05ppIcCn7UkNHI20H4MJo2YxwFgMYM6s9ba9YGc2TbbY8B53hGDQ+bdZAQ/4qrArjW6uw13rDf4a5C3t7+CINmWGDa4ucBc+lHFr3Q7I8KHHov5Em/HdGpoc85yDuKwO7NF99+kxgyfuinPTnOq6KktTDnTXsKakCtPPomrrKqzfZVXjCn4udu2altkAjTUP3Nqu28WYUUDbXe1+x6iRgmq7Ha2tCANYcVkPHKCbNfb/BDsG6FSjTgIZke6KM1KF2ReGrVtctRzfalb1qVkU7bpHhRJ5AUzFGFJRbLdV8BaHHHGxu0kWtAFT+tKjoJvdooFNTzBGXeC9G0iN9EydEHwHCunkK8HWRfV2z9BM16whl/XpWLSU9lJ4aUFOziOZ2y3EL6rgHLHYFmN+tKsOxWp/PFWmOoLAe846K1qZGwdBFCWeZ9uO5DhOGILG2Zcf5bE5lCJJEvwEv0u+bXteEkVBELuZJXZNDdD4k4Sybs67TYdp1Y55BF19gSdodgOSxX53YTjoGrbnUu1BdAgMMYuh86COOKNOP6MxmGcEIB1Qh5IoiDOGrIPFnquU1+O2E73LDljU49k1D/Wb3OjnO3Bkd+hxVMKAAh+AEDwEoI9piR3BkYaBxpGOY9fNsm4KIQnCMOSWlWWuC5cgJxkrfWxvOWkQ2/MQFkfFMYly1Ww5oAOMegdovzXmSmwqtEXPEhAtANIeGQ7WG1W14iAB+Vneet+NopuJqnwjZUzCQ5pcotxuVUWUVYAHyufoQY6dBLFlMEw4rma9WMH6AyLXM6hohYmaEHQz5VwwJKtjhXIlchgRoOhbZuNlGcKo5687+4oe38maFlSLKdX9+AGmKLZ6REq9QA6t2qKDs70JW3rdcqZscUfbnUzGEFXNAo/DWEJTgWsJZofg9mw+qGZP0Am2GqAYsVATUtRR/xl/Y3MeVuzbreZtfMatm4IIqOy+H16QsQXHEsvmAvy5bDl7tteOOUu2pZwXO5gnq0ZBjqgG6K14v+QngWv0GLre45MVlS0BCVsClnqeph/7nLU0zcEY6qe/a3GMHbYeFQxtwrq09JPYYIDKM06gHYNTFMyfl/N5D1DovmRILFDA8aZogMERCGzmgDn1dcd/WqanpWjqJVGcqZxrXS+6QYa+ZYhHrA8MDlsJcB1oCpwrMFW2JkfiAEPswBokSHUDzw/zb3RvuWDHuUwoXUwaqN/3f2m55HsgH70ommJgAyAnATyWVa1Aq8W5UzSERDBfznvQ82qEEvuAJMn4TUqGpt/7GIan07Pjr2c+bodOVtDTndn3NaUSCIvAIVkR4gkAjgg6+noPaLYRQauwACwyaH8uMMV3GT/c5BMYnNhBKOjAj44Nnq/hXBuHVLRO46CqSHg6x5+B4aSFXiwjoMyHFSFWResKaHDa1wTFbbXaVBZqiFLomoqgRj8IgwDVLI9CwxQHF0/9PHgnSiywgGuqVg5VE2r9AAyjpScKipnBIheBMnIGjRRxMDDAGBN2WV2SfEUWlPiHYdRTdwLuQmYcoBHxKAlBzDDYLLLDWn8KhiwDWOdkW5JyS7ROwBoGBqf/AYQOOBOgbz5SUMoyL/x8PWLnquiUbDBB7YhZZTamdOmkrgkpYZ4mlFx/AEaymZwpEZ6bGBiWCoxBA7ggZsHlbG9YhuUvQWm0Xb4Uq3Hi6J9A8tGBW1FSnwjZCgOYlIEBrhB59yFnctg1Rb4CuDYop0s/Myx5xaWsMIm/47Nmva5wCbCZBmsHYr8yC6AH+NL3/LsGbfE4VIk2Z4AAYEDMctpkNfpH2m2N+UnfihqlEqBw1W5tlg1Ym7GftgumYYPefLZTgj1gsk2zhXmzw1VADHyukttRBvoL36xgiVeYWuGH+jtbvRPH7NDNOICL4f8a6E62C2YM/hjFsFn7X54voqV6p2UKo21TyQI71LGDfiDCunwFrQVsa9w0mcPyxLSZArX+y0kA9sCmFHIjIwT1TlRu2nCnhylcleGaTPpLRfnQedRkba7SKHKnrw1PVkRQeYd+ARLRMo+gFK8PTN0sTryZiuuZe4RD97XKFIEBEKr7oKANmKZKJtcRYTmH7QtU+N7eBIMTyAdyRoSf2Q9oYybM8kGFE6xoRb5pm4Oy2T0EZSKxw94EBCBMlVFOLV0DlD3XNIc56LadAbBD45JuTzLT0UZDwUAxprviSP9/qPvLb9JDS2BoAdTljBlRox4wQWE6Wdkc0KhBtwrrejuOFpx2g2nGjOX1uZa5IWDAsPjhxDKWuLufGWaCMuvaE5PspZnWNyF0Bhqq4vMnovYOOBDIqeBejsE8252mu7y32BdjPAioOKHtzyxmA2w0Zipxc31k9nOLmXkmuJlijRA+5wr022JyGTO57Gznm0OgewIzB9F6RtsZrLLOcF6NkBSL9i5JZONVneXcOwG4G2BxqmTR6sw15gSARw8PlnqauSf0ZeeHCZkvxuH+mpD5bCT+89SbMWmGuQCS3gXAHACGWTX7TQdk5AIoWrO8y2zP6Znk1n47ds8ccDdiDrl20fuZBtcGSDRf0UAixlikb9DkLoevZDfnTOfGQG9TcWGODOjN6jB2zmz3VhrROzASL0Gwle325gFEx9mFtcF8Z+vdualLxbg5L8ees8HfwpexgRm3vg9s4ova4MsB0bx5zQafmSoDikXLfWbMC39hbrPFgGSr2DzxYQ7Gge/4pmwLM5dmsUUe8fa4b7Ytjqe6NBWj90BOvZrqWzT1Zg5OaLms6ua4P3TOTB5MAH5MXLTo0BRY5NjCNIs5GA+/7IN+zNm8nzibmbd51YckBp8/OhSaU11VpiwYY6/zzFH+4hdVwf5fmwZdQxvauZn7kMiKeZonrub9yNWssryHOZhonnzhxGWxm4QzGJcQ02F1C7SMghkwlusDk4TjsWma0/VaM6o48Q/19XSCH49HnJQ8vnELbKxuba4wBlAUsxgAcKQo45smZNLVIzAgepivME2D0RPxtN9ti2nQ8sxAYYjmcFmNAkizANMLmgaeRvexqBMG1KYhpwVz/e/2JzGZZOVE1wbXhDswGYzQNojiez1r6bklD9ktZtQFz5DvO4z6jaBM+nlP48swLrjbdu3PMXTt7xal6y3vukawDKG9X80EGtcvKpG0MHHNBkOzD0B1wG6BzWIUFZ8Tj69jNLOY3vcABIZpG3RHPFdld5f+uNERVeE7pw/nfhIL9XnLR/Ihqmc4H/f4EQbG6e25FuLE/8qOstEOvE+GIPx9Oe9RzvyksCezkd6/D+w5gD3j5L6pmFf4XWPw9PRAzPL7R05rqeTbUWCp5bU5FoMcoSAxSXpE+04IuRQWx+YKKiAaftK3Xbw6fVq0Yf/8WH60DkHt9Pp4GGgmArNUmW6JOxGPsXlMMdZ/elqpQJ87xejfvSXpb+hVhxX6oxdYaTlou6ArurCrY1oTZjV1ugPbfnEzBW0BQwgWj8B9X7AmFLyqHfG//2oh9P/GIqiEu8305MH5BjlOe5jQet/UphUkzl2m85e0Xb/6FY9afos0jBOUx/bW8y+2yVcb6A3e9mRmkf9wd3xA/kxhmZFBv2xI8mKz6SHcIfhSk5mqNHe3d7jakxDb8yzuO3q+LjOaZ95NKAe9Zs9RzPrPhWezWbUwNY488aTC1JNbcK/35JQl0zlB2TyitbTeDHryegKKPecox/7z/uZPi8g7ah9XdWq+W+MrpkasGGyb/bm51mUpq8ZcuX9C06sMFdYKzDLZchNmM0LFIG3L4LHDcPKau0eU3V+g2UYxxsFknNlnVal8bJ09NM0wywQNswkmxqXGvQf05UaypNNUOz3GdKv1iBmXBZjOgjjL2IDOjVNOuPdvbDIPlnPnChxlmvQNDAkZmL5wPe7X9AYJAdXRROSCr087L0ZlEbm17+cHw4FrqGHdMh14wkYfcH5MU5/Nk2tGiSYcFgcFOtJxd1tmAFAT3PBsNw+6P6V4SPD2mp4lmBxwRKcg96GhEw1VqVvCht4nvgwuV5YQIdx5NxXUaYzOYxZ0HjPMvrklrjio641SMkSzPl96IQc8Zidv/hsvosjxNRzIxAPnCQBpm0rt/GZijO7NZT+e3K8JD75za772ayp3vkwYIO7KdIbW/SSIxc5tBmbHquMQrHHMk1G/oxUf2Qn8LWMKIClqlS05Q05BH2cwph7nmZvZfE1Td/PUySwbXaKO3iVVdDkZ8mnHx3eDrw1N77LFHxG+gKHkUOi2Nli6RswzCdBvbQnyOMDBe60IbGBh/qDXDKe+xEQQq87zFEjDP/iBzSIUypFUZuig6TGOWCZYzHGPiCKekyGcDow9GxqJd8Vvj0ij5RV9HptNIyMSVC9y3UkCSxkPu5rxbA3preDTG49NWcYJpt+Lt9AM/kG1Tc/7nIyyYANNq/e0SO/IHDUNMEXNkjDXoZmeCUbG5syD/uN7cfZj48IpYFy6L6SZlb5OSfMyp1fLJcfDOFevQsCQ6nmYZKpoyQUK25vV1FhPtG4xxwHTNexYYIL0VbKGfNSd7XgX8+ioWmVaGaeBBvhmlFTDtB8ey0RtTfcxiYEVCb33Aokag4SwdmWOLkWYhmNFztcLh9Kwkzvi9iKTdBG3znFTkSIlyXYXkLwgiSquLZiRu5VJZJjBYkCWzQoTBZLz/ivx1ySelCEES93B+PJmtXrPKj5g7oloBPrSBqnN3kxwUJAzzZI6ErUlWluhhbkZoUSDBL/QYpp5NMmpv6QJmk0nlWxKZ1uStnVOi3eeoEeYxuAt9cDABJNuC/mCdpj8bRke7F+YexK80FtHJMCcWehEWsY0kPDlMiBmMGcskDwvhzkTHwgpK5CuYB0TmEsn0UE5pOQQ4wtOvyYp6RJMlp5hNQDmrUT6Enh4US01AvXDj9m0D+wvrUCFHQKSr4/xIZJQnhMGRq0xiSakxD0D4Fprz/E+1hgYn2LsAV9uHX2hmOROlLFpA5N4uYxUC7v43grg4AKwqSzD8jAK5PEVwBRcWAKeJ51xMNYeX/TVgwEOBPj+0FhiB+WQvRVc8BViuACcxBQUdOtCVi/AgE2exF1GhhB7GJyyoV8N6+E7WNCtgYtFIVuGGDmoH2KWV7/DCGIc4fY8hyUzMD6tFwtziWBCuoigu2A9rDTgTLxvC5qG8Pu5JnRvXAWwRxo8byiYi1mqh7jfZKrcqwoCFgcBOZFoWFXLFrN3391U8nLMAvNPMt4M7v4syVG+hf8Fyw142RjsnCFfkaQI68nZg/yI/ZdlZXjEvWqowUuRpoUwl1NcmsMoxfdxa3qkh102Q2aM0jO7PMYufA+ypopGzaCsv/EeO5cpQZh+ikqAGHvOkAmAWZNjlbKHhiCZVuN20UBQbPB/zLQBBUc+M+egzZSYzpIBU0aRUZNRRqmzfaOgYkR9eHvpeDH0QywxIwPZsvlWnUbT63SHphQREAyQM0RTmbrsWg+ym+fq8EDVdfTVXLUe3SIM+cwd4fhhaolRHddcb95Q85salA0WJjchNpvianb5weO0DyZ8Q64LUxbnnR3Rs0xzllTM1H+eijNuvE9kwISMbWfSrCktP3hHUSgPZiYCGowaMC/ZErCck9TlN3CDmGVju5wyTP9H6lO3R0UAD9pxWA5wl4+hVM2ud8sBktZNyV3y/2vSuHctqgdHBnoxLoDIFHt7U7QeDefH1DMZ84K43Yz1n+gI6KO10BcZ54olfOlRm4JReg3bK1c3zwzLBmgHj0af4MAzXoIua8QJvy5C6T0bzPLnSTijPAZDLq9NsRr5M9DNtTe4eIHkfS8fNlXVm72wDKrN2PPHfU0Hlgsgq4OfRrz5mDqXxE22WPY/l7ibO2SexSCqclU35+1q6j3DZ+/kpNd1Y0NUvzdpUlWcFPkTPTF4id+9F/CwWxyxXrlU1Il/7y0noCHwJIBjsetyAEY+QO7XvGb2uIT9wYEOX1COt9zp2FJi1fxwzYmTefAu4w+H3b44szSAPgOg7KhPBriyPAAMdFzGSQCrcYvcO1uUrj2b6xGegXB3cMhr0tk9Dy0GHnfePPOcr77OAujDHHe39iDoAf3mj1z4iYwdM773rsMlu0d5YWezmIbZbEfhmK+C/w+Jpxh1VFxl0MJeLLxSrsP8V793KICEU9N23gn6ajqLPJf1cbuaB5vWd3QXbGr3TVWKTCN/r2tqgFbqdyhU4kR4N+YzgZZLqPJi+m5Vn45dCkeXwXCGyVSjtx01ltGpBt8hR3HuT3D64pYAtprv4OfFOzxxE1W5u9DFdJHrKjv5SQ3f8lXF36/UxuYD4euHaDnwIcDKtsm28R6Ngh9i/Ga90feG+EaS8moFzFlartDvkE97O6fnl2KRMFPOX00eX/mwGmZ+olRHuI5lQq99zLvejTQrLR2XBPZlgLwYdRxxmjWCmLKnTgf30/MAbOVuCUj9yOIJrTNZAYOnLw/uNOEnsRh96m3uoghzCcVvrOB+kU4/fH89yufkTg0scOGGg4PokxOWs86GfS1xeOEAAAvKSURBVFYpWAQ92X0majir/h2KWadCi5r5zNH1YHzfpeB26ozmxzcgXWGt10dq9EF/j7OplfaMMHDAE2778og+KOP1hbI9IMEdqWbW54ebhEqn0UlBL1rGOFLDno0Dqtzbz3ehpWff81t59W83OljJmA2IAE9fN5YrL9JLviKDRdrCrEcChkHSFdZ6rG7j1s+xc6Mj/LpPGO8ib4aijC5gPpCuge5+hZUedLW7LCjDH2wxrd9TfpDbgzdrrto1iGEFXQ9tLDFifFDNpilZpQ6vDebxyWVfGuzMjmzTboc2aikWyySO44pd4fco1IQVGlnghfAwHpRBUjMQNvHrMOZzSpVEYo3B0CTQuBO5apdvgQhMuj1T4+kG3kwfLdfoph0TTYgyJL+h64+V6Zgj15/DgzKsC4Kjy99/a/uIgNEMCkZq/Fjt5MhCSdDYUUdExP5hyENLCYqCxpYf9hfnLXvbs0TwzfImXK3j6o4N63gBDXgNNL+4P7FSY4lSRu+UtfUcC2WROVH8o2Q7h9k1sZOHATrJTMVNbrEah4UVKywjoDGJFzvawncnGuHJ4NQjRwtfu77JCa0pTTxKa4mShDZwW0m31DHhW7PsLq5PdBZyBRmzWAVjEOZhzDrys8RBD0ZE9fRlALJlZrM8o6QLXi+wQ1pM05SGMPy2SzYZiVfkmBEaYkU2VUl1InKFTn9AGESEauRqkk1ESvg1Q696tWWu9jlJCcxPM5Z028BDYH4EJjZEDNRgWe29guexvEHomY+vK4gL+OuHlCpaShnqY+ZQQTkusLZRbHDOOMiZC2hJaXakMpbWlmUKrWhUr2T89RGllqDI4RLR/GT+D2A8PGMgnvtEckxecaiGDnnqczCplhy3GH/RMgATUtjz0x4MckbLtWhXazRLS5ODwfgGAHoGJrUtWG+S5S+ASfCYTG+5DANW1WhNc78r6tltQ66N5lLCwDggVAEl+1qvWpQomOJZjWAMANNo0N3WhX84KJIV2cQaiNm21OQ1qcx7MLkfsXUgCDmWH4qZ1i0AGHRy+Vom9AepEYx90KtGtAa98gGeRC/pWwpdz4/0qJNrTHyw63U8fNetcaL7lPgbugvJlR6DA1Ho0ZJJvqc7iZQiWd7ApKiZc60oSyQcTOyI8KN0WJAigS3NrKoWHmDwTAMYLhF1sx/nJc9I43vNEGVSYw99v93SLPxol0Fyuk0zS1gRbsjPo+h3angoL6mDrf+zVA20t3lCkdVh6BQbK+BRodBzu03z8wOBB0qzkTrDPcXOqEhYGB15whWbLokumdTRTipn+6Q5YciYGceu0N/RR7ecxO3VGeuHMtZRaA36noGKZu+2Z8lNXGO+jxy9qtSchpr6ixWhP3aI+9YxNjs8+KsTs74DZzBmuAng+eOi0y4aKaqDHTOPM01zzEZYTVnoa77HJafsMJMHJsAvkWa7j4yzWeiC5QPaXfZlf/rUqH4uYzGBLgPQntTMdtz+wjj7BeLHNWh+YKgzs9ngiVoPwmjfIsZdnqE5NZuNwO+PLfo1MIOrJPcDS3jo0LDcIff0brwfdV8aHWck3js0gCNiMAoB3J00/jEtJ4dJM5f5A3/ZOKNZHCRqSlz2pq6mB74mWJanZWbLXwVz58bK2aEW6gNQU3RvegH7ccASrfuI5fL+DPgfgXncWLdlW2js37LIJznnXf/n340vFAR+FsOzo1SeP/8Dujv2+gGqlB9/wY/HexKp7TPObT5Z4m7x+MrFvPz68d8G87I5DQ8p00e9frN4Xs/zVHt9osjyjbH8Jhg9TR8u9xqmvX7nDIAnpOdPVDt4rv67YNJH+aHPYdytw/eJAU8gPUQET/9FMMjrORD9MQK2feB5Gm5/0idTZTqH4HB8KD+6Qn+E6z6ghki+X5D2nNJxHrCWz1Hw2F93BOLbxA/j6XXLKYfGA8fCnb/5mhtp0CfyKQymFCqjNH/0G3eDb9+dodMdg+JmhjC+B/3XLEduhGfoff6DA70eU9eipo+AYFFjZ8cIGY8KfMdA0zReJOGKHSYVg0z6DVDXlvRretnwZCZn+YDEjyzWAVb0MF/nHrz254vWWfyd8YqfkNU9BuGkn5/n95QkqV/yl0s7Vlgmuv8kV+rwYSVuGtqxUJom2OjLgTnztec3KA01DiUMFLPMHp+bwMmmhx94uFI/UErT9blAa9q72Q7fok7CYrO07Nczo7pmWKeb1rSR8GzLFca7ZFrYeILHPsK/29cuMCkAxvuMO78//ZHYSPmKbH3Fdo1GIbps2yYsKdbl+9Qg5l6Pae626FGOD8T7qshCS2Qz+F2tbEz4npXQFOQvI3GYZb6v2ImGJEaXOQl9Qi1e5FACV+Gv9+Vwp6JgJojl96c/Ek4YVxZk9QspW/DXaNoYJNBJgzW7KaFNVSkScUq6Sdnf1zNBD0xBEZy/YgyfNMsIXZpm7D8fL4m6jmPj60wDPDzTouxdCVuYN25ouYRQz4Xl4VXKOMYxFMV0+eb5B0hI99Yo5kNHPMaDnANGGXMZF0fi0i0tibajF+oAn2p8VzGtj1Rjfx+PBkvNM1k0qF/O/gZM93aipZRYPLBpymJwn+rC43z4ssncY8PqMx9xHmF0No1wtqRRctdHjZ+Sy1s2Aqfb0/5IykjHG9w1YfyQPwJ3OLPMgPAzLzqaqHZfKscaxM24VwH+You5UV96zTQzDKF3QXzubJb7CDrmk6AFOR9/jdtyXUKHa91OluaN4CmZgzIjLf9KxDpy/f5NWAwQ5mkZStebseP4Vio7ccmOC2gHz63SH/vtOdJIb/7opNjvgSlDMrHLlrwQhQXwey/zy7rmsX+dgTKYwi1NLRqmfn9bX/0mgWaLUzKdmmejkxWnhdvPwgCC2hdmhA+Mzd54Vn9d95+SpQgmf4Q2B3RDxc8rZDEZjMcMxEuDRpUZDxoYeQFE84/BGCAg5m0fe8818573SZqdYityIfhDYvNBnq2YGrrM3ujtUxT5/WG8mgEy8B8AA+bMQx0D110slO/OmpDC28m53uhY3ZAnPbLa+qf+P8Qyfwfnr5MMe2UEXXncg7w7axcr/J/7aTBcxua/7T9bfzUVR03+YzClJZl3iSdYGg4W/Chn7K2Fudt3ZAsDpdPXmQks9e6PwaQuvhx39FR2gDjfG5/2+T6+Ob+InzUQe33GFLArRx7+XlT2GTklD8hrDjs7fdJBZThs2zQVDLlb/StPhtfrqMpNC5iiYymAvXHhl473Sdnfd0nOMGBr4fnZk7FlCZa4mX95ohw6d0PmMrOEGV/RuEhgtbRkAPQLaQxfUWSGQY+EJZDKLDVwAFDmRMN3q1Xd5K7Aej49t8W0ZeczGyDJpuub3yv4+ZjyDonCMhzvE91pTAKqEL9zni1pntPg60HG7FL51vQf62U9BXznNK3k8aZ2Kkm5LljRvB1pRKeph8dZefiGDk8DFoXBUz1Ft12OR/nBuya/QRKumqb43KuRtWSDiYo1aXYnqunU2W3atF1U1NfAkrYiWr46y484LluXf5CP/T4l+BbmV4qGTfE9Gv42xmy4o5jSFD5rJ0KKDJ0cmEuHhxy8oBRttcc1Ir9MCOZlGrtG1S2pBOpE9HRaCwAGj26wa7oBMGAO0aZZvD41w8dH/CyH8U3KSxQC+cWbBvcbGZYATC5lEUkGxqcOOWYsexMzOV8o93oisDdw/wfWZSCbZfmD8vXsDMKSRkSieCJQsDxnOc1DqnlUiqjMzghq6lx8fFofOs0FE6EI5g/enPstchS53+BkXJvnq6jdwuJwhN44i41AtFZLd+gsN7yKtJibXtHT3ShosDK7Sr99yeZ/ZPp33RXMwYOB2gt7UcVHHgh8VVYSW/JozwR1IvoP7TIdSSgPN82qV2hEtyvWWD6L6zPjFAwdD5WZTtOeaDPyXQL1f4JyO1DnmuY0Y5P3E5NlMIT+wNc0153l+FUQ669Jw3RaYXDkfUJDbrH3xvlW/wHSdAffEz4p6XkBrU/SNDtN23P+2nf5EaHh7HtdKZ36EMnttZlf5zN9l/4fXMahDfdNJwsAAAAASUVORK5CYII="/>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71693" y="649809"/>
            <a:ext cx="4524413" cy="2714648"/>
          </a:xfrm>
          <a:prstGeom prst="rect">
            <a:avLst/>
          </a:prstGeom>
        </p:spPr>
      </p:pic>
    </p:spTree>
    <p:extLst>
      <p:ext uri="{BB962C8B-B14F-4D97-AF65-F5344CB8AC3E}">
        <p14:creationId xmlns:p14="http://schemas.microsoft.com/office/powerpoint/2010/main" val="131790997"/>
      </p:ext>
    </p:extLst>
  </p:cSld>
  <p:clrMapOvr>
    <a:masterClrMapping/>
  </p:clrMapOvr>
  <p:transition spd="slow">
    <p:wipe dir="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C:\Users\SUJALA-III\Desktop\images.png"/>
          <p:cNvPicPr>
            <a:picLocks noChangeAspect="1" noChangeArrowheads="1"/>
          </p:cNvPicPr>
          <p:nvPr/>
        </p:nvPicPr>
        <p:blipFill>
          <a:blip r:embed="rId2" cstate="print"/>
          <a:srcRect/>
          <a:stretch>
            <a:fillRect/>
          </a:stretch>
        </p:blipFill>
        <p:spPr bwMode="auto">
          <a:xfrm>
            <a:off x="-11784" y="0"/>
            <a:ext cx="9155784" cy="6858000"/>
          </a:xfrm>
          <a:prstGeom prst="rect">
            <a:avLst/>
          </a:prstGeom>
          <a:noFill/>
        </p:spPr>
      </p:pic>
      <p:sp>
        <p:nvSpPr>
          <p:cNvPr id="5" name="Rectangle 4"/>
          <p:cNvSpPr/>
          <p:nvPr/>
        </p:nvSpPr>
        <p:spPr>
          <a:xfrm>
            <a:off x="685800" y="587514"/>
            <a:ext cx="7924800" cy="707886"/>
          </a:xfrm>
          <a:prstGeom prst="rect">
            <a:avLst/>
          </a:prstGeom>
          <a:noFill/>
        </p:spPr>
        <p:style>
          <a:lnRef idx="2">
            <a:schemeClr val="accent1"/>
          </a:lnRef>
          <a:fillRef idx="1">
            <a:schemeClr val="lt1"/>
          </a:fillRef>
          <a:effectRef idx="0">
            <a:schemeClr val="accent1"/>
          </a:effectRef>
          <a:fontRef idx="minor">
            <a:schemeClr val="dk1"/>
          </a:fontRef>
        </p:style>
        <p:txBody>
          <a:bodyPr wrap="square">
            <a:spAutoFit/>
          </a:bodyPr>
          <a:lstStyle/>
          <a:p>
            <a:pPr lvl="0" algn="ctr" fontAlgn="base">
              <a:spcBef>
                <a:spcPct val="0"/>
              </a:spcBef>
              <a:spcAft>
                <a:spcPct val="0"/>
              </a:spcAft>
            </a:pPr>
            <a:r>
              <a:rPr lang="en-US" sz="4000" dirty="0" smtClean="0">
                <a:latin typeface="Arial" pitchFamily="34" charset="0"/>
                <a:cs typeface="Arial" pitchFamily="34" charset="0"/>
              </a:rPr>
              <a:t>Gender budgeting</a:t>
            </a:r>
          </a:p>
        </p:txBody>
      </p:sp>
      <p:graphicFrame>
        <p:nvGraphicFramePr>
          <p:cNvPr id="6" name="Diagram 5"/>
          <p:cNvGraphicFramePr/>
          <p:nvPr>
            <p:extLst>
              <p:ext uri="{D42A27DB-BD31-4B8C-83A1-F6EECF244321}">
                <p14:modId xmlns:p14="http://schemas.microsoft.com/office/powerpoint/2010/main" val="732675470"/>
              </p:ext>
            </p:extLst>
          </p:nvPr>
        </p:nvGraphicFramePr>
        <p:xfrm>
          <a:off x="457200" y="1397000"/>
          <a:ext cx="8229600" cy="4546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descr="untitled.png"/>
          <p:cNvPicPr>
            <a:picLocks noChangeAspect="1"/>
          </p:cNvPicPr>
          <p:nvPr/>
        </p:nvPicPr>
        <p:blipFill>
          <a:blip r:embed="rId8" cstate="print"/>
          <a:stretch>
            <a:fillRect/>
          </a:stretch>
        </p:blipFill>
        <p:spPr>
          <a:xfrm>
            <a:off x="457200" y="1447801"/>
            <a:ext cx="3886200" cy="761999"/>
          </a:xfrm>
          <a:prstGeom prst="rect">
            <a:avLst/>
          </a:prstGeom>
        </p:spPr>
      </p:pic>
      <p:pic>
        <p:nvPicPr>
          <p:cNvPr id="8" name="Picture 7" descr="untitled.png"/>
          <p:cNvPicPr>
            <a:picLocks noChangeAspect="1"/>
          </p:cNvPicPr>
          <p:nvPr/>
        </p:nvPicPr>
        <p:blipFill>
          <a:blip r:embed="rId8" cstate="print"/>
          <a:stretch>
            <a:fillRect/>
          </a:stretch>
        </p:blipFill>
        <p:spPr>
          <a:xfrm>
            <a:off x="4800600" y="1447800"/>
            <a:ext cx="3886200" cy="761999"/>
          </a:xfrm>
          <a:prstGeom prst="rect">
            <a:avLst/>
          </a:prstGeom>
        </p:spPr>
      </p:pic>
      <p:pic>
        <p:nvPicPr>
          <p:cNvPr id="9" name="Picture 8" descr="150411-ps0.jpg"/>
          <p:cNvPicPr>
            <a:picLocks noChangeAspect="1"/>
          </p:cNvPicPr>
          <p:nvPr/>
        </p:nvPicPr>
        <p:blipFill>
          <a:blip r:embed="rId9" cstate="print">
            <a:clrChange>
              <a:clrFrom>
                <a:srgbClr val="FFFFFF"/>
              </a:clrFrom>
              <a:clrTo>
                <a:srgbClr val="FFFFFF">
                  <a:alpha val="0"/>
                </a:srgbClr>
              </a:clrTo>
            </a:clrChange>
          </a:blip>
          <a:srcRect b="10187"/>
          <a:stretch>
            <a:fillRect/>
          </a:stretch>
        </p:blipFill>
        <p:spPr>
          <a:xfrm>
            <a:off x="609600" y="511314"/>
            <a:ext cx="762000" cy="762000"/>
          </a:xfrm>
          <a:prstGeom prst="rect">
            <a:avLst/>
          </a:prstGeom>
        </p:spPr>
      </p:pic>
      <p:pic>
        <p:nvPicPr>
          <p:cNvPr id="10" name="Picture 9" descr="150411-ps0.jpg"/>
          <p:cNvPicPr>
            <a:picLocks noChangeAspect="1"/>
          </p:cNvPicPr>
          <p:nvPr/>
        </p:nvPicPr>
        <p:blipFill>
          <a:blip r:embed="rId9" cstate="print">
            <a:clrChange>
              <a:clrFrom>
                <a:srgbClr val="FFFFFF"/>
              </a:clrFrom>
              <a:clrTo>
                <a:srgbClr val="FFFFFF">
                  <a:alpha val="0"/>
                </a:srgbClr>
              </a:clrTo>
            </a:clrChange>
          </a:blip>
          <a:srcRect b="10187"/>
          <a:stretch>
            <a:fillRect/>
          </a:stretch>
        </p:blipFill>
        <p:spPr>
          <a:xfrm>
            <a:off x="7772400" y="511314"/>
            <a:ext cx="762000" cy="762000"/>
          </a:xfrm>
          <a:prstGeom prst="rect">
            <a:avLst/>
          </a:prstGeom>
        </p:spPr>
      </p:pic>
      <p:sp>
        <p:nvSpPr>
          <p:cNvPr id="11" name="Slide Number Placeholder 10"/>
          <p:cNvSpPr>
            <a:spLocks noGrp="1"/>
          </p:cNvSpPr>
          <p:nvPr>
            <p:ph type="sldNum" sz="quarter" idx="12"/>
          </p:nvPr>
        </p:nvSpPr>
        <p:spPr/>
        <p:txBody>
          <a:bodyPr/>
          <a:lstStyle/>
          <a:p>
            <a:fld id="{B6F15528-21DE-4FAA-801E-634DDDAF4B2B}" type="slidenum">
              <a:rPr lang="en-US" smtClean="0"/>
              <a:pPr/>
              <a:t>40</a:t>
            </a:fld>
            <a:endParaRPr lang="en-US"/>
          </a:p>
        </p:txBody>
      </p:sp>
    </p:spTree>
    <p:extLst>
      <p:ext uri="{BB962C8B-B14F-4D97-AF65-F5344CB8AC3E}">
        <p14:creationId xmlns:p14="http://schemas.microsoft.com/office/powerpoint/2010/main" val="826534759"/>
      </p:ext>
    </p:extLst>
  </p:cSld>
  <p:clrMapOvr>
    <a:masterClrMapping/>
  </p:clrMapOvr>
  <p:transition spd="slow">
    <p:wipe dir="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C:\Users\SUJALA-III\Desktop\images.png"/>
          <p:cNvPicPr>
            <a:picLocks noChangeAspect="1" noChangeArrowheads="1"/>
          </p:cNvPicPr>
          <p:nvPr/>
        </p:nvPicPr>
        <p:blipFill>
          <a:blip r:embed="rId2" cstate="print"/>
          <a:srcRect/>
          <a:stretch>
            <a:fillRect/>
          </a:stretch>
        </p:blipFill>
        <p:spPr bwMode="auto">
          <a:xfrm>
            <a:off x="0" y="0"/>
            <a:ext cx="9155784" cy="6858000"/>
          </a:xfrm>
          <a:prstGeom prst="rect">
            <a:avLst/>
          </a:prstGeom>
          <a:noFill/>
        </p:spPr>
      </p:pic>
      <p:sp>
        <p:nvSpPr>
          <p:cNvPr id="2" name="Rectangle 1"/>
          <p:cNvSpPr/>
          <p:nvPr/>
        </p:nvSpPr>
        <p:spPr>
          <a:xfrm>
            <a:off x="745086" y="1788616"/>
            <a:ext cx="7789314" cy="4154984"/>
          </a:xfrm>
          <a:prstGeom prst="rect">
            <a:avLst/>
          </a:prstGeom>
        </p:spPr>
        <p:txBody>
          <a:bodyPr wrap="square">
            <a:spAutoFit/>
          </a:bodyPr>
          <a:lstStyle/>
          <a:p>
            <a:pPr marL="185738" indent="-185738" algn="just">
              <a:buFont typeface="Arial" pitchFamily="34" charset="0"/>
              <a:buChar char="•"/>
            </a:pPr>
            <a:r>
              <a:rPr lang="en-IN" sz="2400" dirty="0" smtClean="0">
                <a:latin typeface="Times New Roman" pitchFamily="18" charset="0"/>
                <a:cs typeface="Times New Roman" pitchFamily="18" charset="0"/>
              </a:rPr>
              <a:t>Contributing </a:t>
            </a:r>
            <a:r>
              <a:rPr lang="en-IN" sz="2400" dirty="0">
                <a:latin typeface="Times New Roman" pitchFamily="18" charset="0"/>
                <a:cs typeface="Times New Roman" pitchFamily="18" charset="0"/>
              </a:rPr>
              <a:t>to Good Governance and effective service delivery </a:t>
            </a:r>
            <a:endParaRPr lang="en-IN" sz="2400" dirty="0" smtClean="0">
              <a:latin typeface="Times New Roman" pitchFamily="18" charset="0"/>
              <a:cs typeface="Times New Roman" pitchFamily="18" charset="0"/>
            </a:endParaRPr>
          </a:p>
          <a:p>
            <a:pPr marL="185738" indent="-185738" algn="just">
              <a:buFont typeface="Arial" pitchFamily="34" charset="0"/>
              <a:buChar char="•"/>
            </a:pPr>
            <a:r>
              <a:rPr lang="en-IN" sz="2400" dirty="0" smtClean="0">
                <a:latin typeface="Times New Roman" pitchFamily="18" charset="0"/>
                <a:cs typeface="Times New Roman" pitchFamily="18" charset="0"/>
              </a:rPr>
              <a:t>It </a:t>
            </a:r>
            <a:r>
              <a:rPr lang="en-IN" sz="2400" dirty="0">
                <a:latin typeface="Times New Roman" pitchFamily="18" charset="0"/>
                <a:cs typeface="Times New Roman" pitchFamily="18" charset="0"/>
              </a:rPr>
              <a:t>is a way of linking equality policy with macroeconomic policy. </a:t>
            </a:r>
            <a:endParaRPr lang="en-IN" sz="2400" dirty="0" smtClean="0">
              <a:latin typeface="Times New Roman" pitchFamily="18" charset="0"/>
              <a:cs typeface="Times New Roman" pitchFamily="18" charset="0"/>
            </a:endParaRPr>
          </a:p>
          <a:p>
            <a:pPr marL="185738" indent="-185738" algn="just">
              <a:buFont typeface="Arial" pitchFamily="34" charset="0"/>
              <a:buChar char="•"/>
            </a:pPr>
            <a:r>
              <a:rPr lang="en-IN" sz="2400" dirty="0" smtClean="0">
                <a:latin typeface="Times New Roman" pitchFamily="18" charset="0"/>
                <a:cs typeface="Times New Roman" pitchFamily="18" charset="0"/>
              </a:rPr>
              <a:t>It </a:t>
            </a:r>
            <a:r>
              <a:rPr lang="en-IN" sz="2400" dirty="0">
                <a:latin typeface="Times New Roman" pitchFamily="18" charset="0"/>
                <a:cs typeface="Times New Roman" pitchFamily="18" charset="0"/>
              </a:rPr>
              <a:t>is based on the premise that budgets are not gender neutral. </a:t>
            </a:r>
            <a:endParaRPr lang="en-IN" sz="2400" dirty="0" smtClean="0">
              <a:latin typeface="Times New Roman" pitchFamily="18" charset="0"/>
              <a:cs typeface="Times New Roman" pitchFamily="18" charset="0"/>
            </a:endParaRPr>
          </a:p>
          <a:p>
            <a:pPr marL="185738" indent="-185738" algn="just">
              <a:buFont typeface="Arial" pitchFamily="34" charset="0"/>
              <a:buChar char="•"/>
            </a:pPr>
            <a:r>
              <a:rPr lang="en-IN" sz="2400" dirty="0" smtClean="0">
                <a:latin typeface="Times New Roman" pitchFamily="18" charset="0"/>
                <a:cs typeface="Times New Roman" pitchFamily="18" charset="0"/>
              </a:rPr>
              <a:t>It </a:t>
            </a:r>
            <a:r>
              <a:rPr lang="en-IN" sz="2400" dirty="0">
                <a:latin typeface="Times New Roman" pitchFamily="18" charset="0"/>
                <a:cs typeface="Times New Roman" pitchFamily="18" charset="0"/>
              </a:rPr>
              <a:t>is not a separate budget. </a:t>
            </a:r>
            <a:endParaRPr lang="en-IN" sz="2400" dirty="0" smtClean="0">
              <a:latin typeface="Times New Roman" pitchFamily="18" charset="0"/>
              <a:cs typeface="Times New Roman" pitchFamily="18" charset="0"/>
            </a:endParaRPr>
          </a:p>
          <a:p>
            <a:pPr marL="185738" indent="-185738" algn="just">
              <a:buFont typeface="Arial" pitchFamily="34" charset="0"/>
              <a:buChar char="•"/>
            </a:pPr>
            <a:r>
              <a:rPr lang="en-IN" sz="2400" dirty="0" smtClean="0">
                <a:latin typeface="Times New Roman" pitchFamily="18" charset="0"/>
                <a:cs typeface="Times New Roman" pitchFamily="18" charset="0"/>
              </a:rPr>
              <a:t>It </a:t>
            </a:r>
            <a:r>
              <a:rPr lang="en-IN" sz="2400" dirty="0">
                <a:latin typeface="Times New Roman" pitchFamily="18" charset="0"/>
                <a:cs typeface="Times New Roman" pitchFamily="18" charset="0"/>
              </a:rPr>
              <a:t>is a way of expediting gender mainstreaming. </a:t>
            </a:r>
            <a:endParaRPr lang="en-IN" sz="2400" dirty="0" smtClean="0">
              <a:latin typeface="Times New Roman" pitchFamily="18" charset="0"/>
              <a:cs typeface="Times New Roman" pitchFamily="18" charset="0"/>
            </a:endParaRPr>
          </a:p>
          <a:p>
            <a:pPr marL="185738" indent="-185738" algn="just">
              <a:buFont typeface="Arial" pitchFamily="34" charset="0"/>
              <a:buChar char="•"/>
            </a:pPr>
            <a:r>
              <a:rPr lang="en-IN" sz="2400" dirty="0" smtClean="0">
                <a:latin typeface="Times New Roman" pitchFamily="18" charset="0"/>
                <a:cs typeface="Times New Roman" pitchFamily="18" charset="0"/>
              </a:rPr>
              <a:t>It </a:t>
            </a:r>
            <a:r>
              <a:rPr lang="en-IN" sz="2400" dirty="0">
                <a:latin typeface="Times New Roman" pitchFamily="18" charset="0"/>
                <a:cs typeface="Times New Roman" pitchFamily="18" charset="0"/>
              </a:rPr>
              <a:t>means close scrutiny of the outcomes of budgets. </a:t>
            </a:r>
            <a:endParaRPr lang="en-IN" sz="2400" dirty="0" smtClean="0">
              <a:latin typeface="Times New Roman" pitchFamily="18" charset="0"/>
              <a:cs typeface="Times New Roman" pitchFamily="18" charset="0"/>
            </a:endParaRPr>
          </a:p>
          <a:p>
            <a:pPr marL="185738" indent="-185738" algn="just">
              <a:buFont typeface="Arial" pitchFamily="34" charset="0"/>
              <a:buChar char="•"/>
            </a:pPr>
            <a:r>
              <a:rPr lang="en-IN" sz="2400" dirty="0" smtClean="0">
                <a:latin typeface="Times New Roman" pitchFamily="18" charset="0"/>
                <a:cs typeface="Times New Roman" pitchFamily="18" charset="0"/>
              </a:rPr>
              <a:t>It </a:t>
            </a:r>
            <a:r>
              <a:rPr lang="en-IN" sz="2400" dirty="0">
                <a:latin typeface="Times New Roman" pitchFamily="18" charset="0"/>
                <a:cs typeface="Times New Roman" pitchFamily="18" charset="0"/>
              </a:rPr>
              <a:t>allows for better targeting, and therefore more efficient allocation of public expenditure.</a:t>
            </a:r>
          </a:p>
        </p:txBody>
      </p:sp>
      <p:sp>
        <p:nvSpPr>
          <p:cNvPr id="3" name="TextBox 2"/>
          <p:cNvSpPr txBox="1"/>
          <p:nvPr/>
        </p:nvSpPr>
        <p:spPr>
          <a:xfrm>
            <a:off x="2286000" y="838200"/>
            <a:ext cx="4045018" cy="461665"/>
          </a:xfrm>
          <a:prstGeom prst="rect">
            <a:avLst/>
          </a:prstGeom>
          <a:solidFill>
            <a:schemeClr val="accent6"/>
          </a:solidFill>
        </p:spPr>
        <p:txBody>
          <a:bodyPr wrap="none" rtlCol="0">
            <a:spAutoFit/>
          </a:bodyPr>
          <a:lstStyle/>
          <a:p>
            <a:r>
              <a:rPr lang="en-IN" sz="2400" b="1" dirty="0"/>
              <a:t>What is GENDER BUDGETING</a:t>
            </a:r>
            <a:r>
              <a:rPr lang="en-IN" sz="2400" b="1" dirty="0" smtClean="0"/>
              <a:t>?</a:t>
            </a:r>
            <a:endParaRPr lang="en-IN" sz="2400" b="1"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41</a:t>
            </a:fld>
            <a:endParaRPr lang="en-US"/>
          </a:p>
        </p:txBody>
      </p:sp>
    </p:spTree>
    <p:extLst>
      <p:ext uri="{BB962C8B-B14F-4D97-AF65-F5344CB8AC3E}">
        <p14:creationId xmlns:p14="http://schemas.microsoft.com/office/powerpoint/2010/main" val="3802797902"/>
      </p:ext>
    </p:extLst>
  </p:cSld>
  <p:clrMapOvr>
    <a:masterClrMapping/>
  </p:clrMapOvr>
  <p:transition spd="slow">
    <p:wipe dir="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C:\Users\SUJALA-III\Desktop\images.png"/>
          <p:cNvPicPr>
            <a:picLocks noChangeAspect="1" noChangeArrowheads="1"/>
          </p:cNvPicPr>
          <p:nvPr/>
        </p:nvPicPr>
        <p:blipFill>
          <a:blip r:embed="rId2" cstate="print"/>
          <a:srcRect/>
          <a:stretch>
            <a:fillRect/>
          </a:stretch>
        </p:blipFill>
        <p:spPr bwMode="auto">
          <a:xfrm>
            <a:off x="0" y="0"/>
            <a:ext cx="9155784" cy="6858000"/>
          </a:xfrm>
          <a:prstGeom prst="rect">
            <a:avLst/>
          </a:prstGeom>
          <a:noFill/>
        </p:spPr>
      </p:pic>
      <p:sp>
        <p:nvSpPr>
          <p:cNvPr id="21507" name="Title 2"/>
          <p:cNvSpPr>
            <a:spLocks noGrp="1"/>
          </p:cNvSpPr>
          <p:nvPr>
            <p:ph type="title"/>
          </p:nvPr>
        </p:nvSpPr>
        <p:spPr>
          <a:xfrm>
            <a:off x="914400" y="457200"/>
            <a:ext cx="8229600" cy="1143000"/>
          </a:xfrm>
        </p:spPr>
        <p:txBody>
          <a:bodyPr rtlCol="0">
            <a:normAutofit/>
          </a:bodyPr>
          <a:lstStyle/>
          <a:p>
            <a:pPr algn="just" eaLnBrk="1" fontAlgn="auto" hangingPunct="1">
              <a:spcAft>
                <a:spcPts val="0"/>
              </a:spcAft>
              <a:defRPr/>
            </a:pPr>
            <a:r>
              <a:rPr lang="en-US" b="1" dirty="0" smtClean="0">
                <a:effectLst>
                  <a:outerShdw blurRad="38100" dist="38100" dir="2700000" algn="tl">
                    <a:srgbClr val="000000">
                      <a:alpha val="43137"/>
                    </a:srgbClr>
                  </a:outerShdw>
                </a:effectLst>
                <a:latin typeface="Times New Roman" pitchFamily="18" charset="0"/>
                <a:cs typeface="Times New Roman" pitchFamily="18" charset="0"/>
              </a:rPr>
              <a:t>What is GB? </a:t>
            </a:r>
            <a:endParaRPr lang="en-IN" b="1" dirty="0" smtClean="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 name="Content Placeholder 1"/>
          <p:cNvSpPr>
            <a:spLocks noGrp="1"/>
          </p:cNvSpPr>
          <p:nvPr>
            <p:ph idx="1"/>
          </p:nvPr>
        </p:nvSpPr>
        <p:spPr>
          <a:xfrm>
            <a:off x="381000" y="1828800"/>
            <a:ext cx="8472488" cy="4648200"/>
          </a:xfrm>
        </p:spPr>
        <p:txBody>
          <a:bodyPr rtlCol="0">
            <a:normAutofit lnSpcReduction="10000"/>
          </a:bodyPr>
          <a:lstStyle/>
          <a:p>
            <a:pPr algn="just" eaLnBrk="1" fontAlgn="auto" hangingPunct="1">
              <a:spcAft>
                <a:spcPts val="0"/>
              </a:spcAft>
              <a:buFont typeface="Wingdings" pitchFamily="2" charset="2"/>
              <a:buNone/>
              <a:defRPr/>
            </a:pPr>
            <a:r>
              <a:rPr lang="en-US" sz="2400" b="1" dirty="0" smtClean="0">
                <a:effectLst>
                  <a:outerShdw blurRad="38100" dist="38100" dir="2700000" algn="tl">
                    <a:srgbClr val="C0C0C0"/>
                  </a:outerShdw>
                </a:effectLst>
                <a:latin typeface="Times New Roman" pitchFamily="18" charset="0"/>
                <a:cs typeface="Times New Roman" pitchFamily="18" charset="0"/>
              </a:rPr>
              <a:t>     </a:t>
            </a:r>
            <a:r>
              <a:rPr lang="en-US" sz="2600" b="1" dirty="0" smtClean="0">
                <a:latin typeface="Times New Roman" pitchFamily="18" charset="0"/>
                <a:cs typeface="Times New Roman" pitchFamily="18" charset="0"/>
              </a:rPr>
              <a:t>Gender Budgeting </a:t>
            </a:r>
            <a:r>
              <a:rPr lang="en-US" sz="2600" dirty="0" smtClean="0">
                <a:latin typeface="Times New Roman" pitchFamily="18" charset="0"/>
                <a:cs typeface="Times New Roman" pitchFamily="18" charset="0"/>
              </a:rPr>
              <a:t>is a </a:t>
            </a:r>
            <a:r>
              <a:rPr lang="en-US" sz="2600" b="1" dirty="0" smtClean="0">
                <a:solidFill>
                  <a:srgbClr val="FF0000"/>
                </a:solidFill>
                <a:latin typeface="Times New Roman" pitchFamily="18" charset="0"/>
                <a:cs typeface="Times New Roman" pitchFamily="18" charset="0"/>
              </a:rPr>
              <a:t>process</a:t>
            </a:r>
            <a:r>
              <a:rPr lang="en-US" sz="2600" dirty="0" smtClean="0">
                <a:latin typeface="Times New Roman" pitchFamily="18" charset="0"/>
                <a:cs typeface="Times New Roman" pitchFamily="18" charset="0"/>
              </a:rPr>
              <a:t> which helps to look at General Budgets from a Gender Perspective. It is an exercise to translate stated gender commitments of the Government into budgetary commitments. </a:t>
            </a:r>
          </a:p>
          <a:p>
            <a:pPr algn="just" eaLnBrk="1" fontAlgn="auto" hangingPunct="1">
              <a:spcAft>
                <a:spcPts val="0"/>
              </a:spcAft>
              <a:buFont typeface="Wingdings" pitchFamily="2" charset="2"/>
              <a:buNone/>
              <a:defRPr/>
            </a:pPr>
            <a:endParaRPr lang="en-US" sz="2600" dirty="0" smtClean="0">
              <a:latin typeface="Times New Roman" pitchFamily="18" charset="0"/>
              <a:cs typeface="Times New Roman" pitchFamily="18" charset="0"/>
            </a:endParaRPr>
          </a:p>
          <a:p>
            <a:pPr algn="just" eaLnBrk="1" fontAlgn="auto" hangingPunct="1">
              <a:spcAft>
                <a:spcPts val="0"/>
              </a:spcAft>
              <a:buFont typeface="Wingdings" pitchFamily="2" charset="2"/>
              <a:buNone/>
              <a:defRPr/>
            </a:pPr>
            <a:r>
              <a:rPr lang="en-US" sz="2600" dirty="0" smtClean="0">
                <a:latin typeface="Times New Roman" pitchFamily="18" charset="0"/>
                <a:cs typeface="Times New Roman" pitchFamily="18" charset="0"/>
              </a:rPr>
              <a:t>	It does not seek to create a separate budget, nor divide the </a:t>
            </a:r>
            <a:r>
              <a:rPr lang="en-US" sz="2600" b="1" dirty="0" smtClean="0">
                <a:latin typeface="Times New Roman" pitchFamily="18" charset="0"/>
                <a:cs typeface="Times New Roman" pitchFamily="18" charset="0"/>
              </a:rPr>
              <a:t>budget - 50% for women and 50% for men,  </a:t>
            </a:r>
            <a:r>
              <a:rPr lang="en-US" sz="2600" dirty="0" smtClean="0">
                <a:latin typeface="Times New Roman" pitchFamily="18" charset="0"/>
                <a:cs typeface="Times New Roman" pitchFamily="18" charset="0"/>
              </a:rPr>
              <a:t>but to provide affirmative action to address the specific needs of women</a:t>
            </a:r>
          </a:p>
          <a:p>
            <a:pPr algn="just" eaLnBrk="1" fontAlgn="auto" hangingPunct="1">
              <a:spcAft>
                <a:spcPts val="0"/>
              </a:spcAft>
              <a:buFont typeface="Wingdings" pitchFamily="2" charset="2"/>
              <a:buNone/>
              <a:defRPr/>
            </a:pPr>
            <a:r>
              <a:rPr lang="en-US" sz="2400" dirty="0" smtClean="0">
                <a:effectLst>
                  <a:outerShdw blurRad="38100" dist="38100" dir="2700000" algn="tl">
                    <a:srgbClr val="C0C0C0"/>
                  </a:outerShdw>
                </a:effectLst>
                <a:latin typeface="Times New Roman" pitchFamily="18" charset="0"/>
                <a:cs typeface="Times New Roman" pitchFamily="18" charset="0"/>
              </a:rPr>
              <a:t>	</a:t>
            </a:r>
          </a:p>
          <a:p>
            <a:pPr algn="just" eaLnBrk="1" fontAlgn="auto" hangingPunct="1">
              <a:spcAft>
                <a:spcPts val="0"/>
              </a:spcAft>
              <a:buFont typeface="Wingdings" pitchFamily="2" charset="2"/>
              <a:buNone/>
              <a:defRPr/>
            </a:pPr>
            <a:r>
              <a:rPr lang="en-US" sz="2400" dirty="0" smtClean="0">
                <a:effectLst>
                  <a:outerShdw blurRad="38100" dist="38100" dir="2700000" algn="tl">
                    <a:srgbClr val="C0C0C0"/>
                  </a:outerShdw>
                </a:effectLst>
                <a:latin typeface="Times New Roman" pitchFamily="18" charset="0"/>
                <a:cs typeface="Times New Roman" pitchFamily="18" charset="0"/>
              </a:rPr>
              <a:t>	</a:t>
            </a:r>
          </a:p>
          <a:p>
            <a:pPr algn="just" eaLnBrk="1" fontAlgn="auto" hangingPunct="1">
              <a:spcAft>
                <a:spcPts val="0"/>
              </a:spcAft>
              <a:buFont typeface="Arial" panose="020B0604020202020204" pitchFamily="34" charset="0"/>
              <a:buChar char="•"/>
              <a:defRPr/>
            </a:pPr>
            <a:endParaRPr lang="en-IN"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42</a:t>
            </a:fld>
            <a:endParaRPr lang="en-US"/>
          </a:p>
        </p:txBody>
      </p:sp>
    </p:spTree>
    <p:extLst>
      <p:ext uri="{BB962C8B-B14F-4D97-AF65-F5344CB8AC3E}">
        <p14:creationId xmlns:p14="http://schemas.microsoft.com/office/powerpoint/2010/main" val="4055160199"/>
      </p:ext>
    </p:extLst>
  </p:cSld>
  <p:clrMapOvr>
    <a:masterClrMapping/>
  </p:clrMapOvr>
  <p:transition spd="slow">
    <p:wipe dir="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Users\SUJALA-III\Desktop\images.png"/>
          <p:cNvPicPr>
            <a:picLocks noChangeAspect="1" noChangeArrowheads="1"/>
          </p:cNvPicPr>
          <p:nvPr/>
        </p:nvPicPr>
        <p:blipFill>
          <a:blip r:embed="rId2" cstate="print"/>
          <a:srcRect/>
          <a:stretch>
            <a:fillRect/>
          </a:stretch>
        </p:blipFill>
        <p:spPr bwMode="auto">
          <a:xfrm>
            <a:off x="0" y="0"/>
            <a:ext cx="9144000" cy="6849174"/>
          </a:xfrm>
          <a:prstGeom prst="rect">
            <a:avLst/>
          </a:prstGeom>
          <a:noFill/>
        </p:spPr>
      </p:pic>
      <p:sp>
        <p:nvSpPr>
          <p:cNvPr id="23554" name="Rectangle 2"/>
          <p:cNvSpPr>
            <a:spLocks noGrp="1" noChangeArrowheads="1"/>
          </p:cNvSpPr>
          <p:nvPr>
            <p:ph type="title" idx="4294967295"/>
          </p:nvPr>
        </p:nvSpPr>
        <p:spPr>
          <a:xfrm>
            <a:off x="557213" y="214313"/>
            <a:ext cx="8586787" cy="1233487"/>
          </a:xfrm>
        </p:spPr>
        <p:txBody>
          <a:bodyPr rtlCol="0">
            <a:normAutofit/>
          </a:bodyPr>
          <a:lstStyle/>
          <a:p>
            <a:pPr algn="just" eaLnBrk="1" fontAlgn="auto" hangingPunct="1">
              <a:spcAft>
                <a:spcPts val="0"/>
              </a:spcAft>
              <a:defRPr/>
            </a:pPr>
            <a:r>
              <a:rPr lang="en-US" sz="4000" b="1" dirty="0" smtClean="0">
                <a:effectLst>
                  <a:outerShdw blurRad="38100" dist="38100" dir="2700000" algn="tl">
                    <a:srgbClr val="000000">
                      <a:alpha val="43137"/>
                    </a:srgbClr>
                  </a:outerShdw>
                </a:effectLst>
                <a:latin typeface="Times New Roman" pitchFamily="18" charset="0"/>
                <a:cs typeface="Times New Roman" pitchFamily="18" charset="0"/>
              </a:rPr>
              <a:t>Why GRB?</a:t>
            </a:r>
          </a:p>
        </p:txBody>
      </p:sp>
      <p:sp>
        <p:nvSpPr>
          <p:cNvPr id="12291" name="Rectangle 4"/>
          <p:cNvSpPr>
            <a:spLocks noChangeArrowheads="1"/>
          </p:cNvSpPr>
          <p:nvPr/>
        </p:nvSpPr>
        <p:spPr bwMode="auto">
          <a:xfrm>
            <a:off x="533400" y="3276600"/>
            <a:ext cx="1219200" cy="914400"/>
          </a:xfrm>
          <a:prstGeom prst="rect">
            <a:avLst/>
          </a:prstGeom>
          <a:solidFill>
            <a:schemeClr val="accent1"/>
          </a:solidFill>
          <a:ln w="9525">
            <a:solidFill>
              <a:schemeClr val="tx1"/>
            </a:solidFill>
            <a:miter lim="800000"/>
            <a:headEnd/>
            <a:tailEnd/>
          </a:ln>
        </p:spPr>
        <p:txBody>
          <a:bodyPr wrap="none" anchor="ctr"/>
          <a:lstStyle/>
          <a:p>
            <a:pPr algn="ctr" eaLnBrk="1" hangingPunct="1"/>
            <a:r>
              <a:rPr lang="en-US" altLang="en-US">
                <a:solidFill>
                  <a:srgbClr val="800000"/>
                </a:solidFill>
              </a:rPr>
              <a:t>Goal:</a:t>
            </a:r>
            <a:r>
              <a:rPr lang="en-US" altLang="en-US"/>
              <a:t> </a:t>
            </a:r>
          </a:p>
          <a:p>
            <a:pPr algn="ctr" eaLnBrk="1" hangingPunct="1"/>
            <a:r>
              <a:rPr lang="en-US" altLang="en-US"/>
              <a:t>Gender</a:t>
            </a:r>
          </a:p>
          <a:p>
            <a:pPr algn="ctr" eaLnBrk="1" hangingPunct="1"/>
            <a:r>
              <a:rPr lang="en-US" altLang="en-US"/>
              <a:t>Equality</a:t>
            </a:r>
          </a:p>
        </p:txBody>
      </p:sp>
      <p:sp>
        <p:nvSpPr>
          <p:cNvPr id="12292" name="Rectangle 5"/>
          <p:cNvSpPr>
            <a:spLocks noChangeArrowheads="1"/>
          </p:cNvSpPr>
          <p:nvPr/>
        </p:nvSpPr>
        <p:spPr bwMode="auto">
          <a:xfrm>
            <a:off x="2209800" y="3124200"/>
            <a:ext cx="1600200" cy="1143000"/>
          </a:xfrm>
          <a:prstGeom prst="rect">
            <a:avLst/>
          </a:prstGeom>
          <a:solidFill>
            <a:schemeClr val="accent1"/>
          </a:solidFill>
          <a:ln w="9525">
            <a:solidFill>
              <a:schemeClr val="tx1"/>
            </a:solidFill>
            <a:miter lim="800000"/>
            <a:headEnd/>
            <a:tailEnd/>
          </a:ln>
        </p:spPr>
        <p:txBody>
          <a:bodyPr wrap="none" anchor="ctr"/>
          <a:lstStyle/>
          <a:p>
            <a:pPr algn="ctr" eaLnBrk="1" hangingPunct="1"/>
            <a:r>
              <a:rPr lang="en-US" altLang="en-US">
                <a:solidFill>
                  <a:srgbClr val="800000"/>
                </a:solidFill>
              </a:rPr>
              <a:t>Strategy:</a:t>
            </a:r>
            <a:r>
              <a:rPr lang="en-US" altLang="en-US"/>
              <a:t> </a:t>
            </a:r>
          </a:p>
          <a:p>
            <a:pPr algn="ctr" eaLnBrk="1" hangingPunct="1"/>
            <a:r>
              <a:rPr lang="en-US" altLang="en-US"/>
              <a:t>Twin-track</a:t>
            </a:r>
          </a:p>
          <a:p>
            <a:pPr algn="ctr" eaLnBrk="1" hangingPunct="1"/>
            <a:r>
              <a:rPr lang="en-US" altLang="en-US"/>
              <a:t>Gender</a:t>
            </a:r>
          </a:p>
          <a:p>
            <a:pPr algn="ctr" eaLnBrk="1" hangingPunct="1"/>
            <a:r>
              <a:rPr lang="en-US" altLang="en-US"/>
              <a:t>mainstreaming</a:t>
            </a:r>
          </a:p>
        </p:txBody>
      </p:sp>
      <p:sp>
        <p:nvSpPr>
          <p:cNvPr id="12293" name="Rectangle 6"/>
          <p:cNvSpPr>
            <a:spLocks noChangeArrowheads="1"/>
          </p:cNvSpPr>
          <p:nvPr/>
        </p:nvSpPr>
        <p:spPr bwMode="auto">
          <a:xfrm>
            <a:off x="4419600" y="1752600"/>
            <a:ext cx="2362200" cy="1219200"/>
          </a:xfrm>
          <a:prstGeom prst="rect">
            <a:avLst/>
          </a:prstGeom>
          <a:solidFill>
            <a:schemeClr val="accent1"/>
          </a:solidFill>
          <a:ln w="9525">
            <a:solidFill>
              <a:schemeClr val="tx1"/>
            </a:solidFill>
            <a:miter lim="800000"/>
            <a:headEnd/>
            <a:tailEnd/>
          </a:ln>
        </p:spPr>
        <p:txBody>
          <a:bodyPr wrap="none" anchor="ctr"/>
          <a:lstStyle/>
          <a:p>
            <a:pPr marL="457200" indent="-457200" algn="ctr" eaLnBrk="1" hangingPunct="1">
              <a:buFontTx/>
              <a:buAutoNum type="arabicPeriod"/>
            </a:pPr>
            <a:r>
              <a:rPr lang="en-US" altLang="en-US" dirty="0"/>
              <a:t>Integration of </a:t>
            </a:r>
          </a:p>
          <a:p>
            <a:pPr marL="457200" indent="-457200" algn="ctr" eaLnBrk="1" hangingPunct="1"/>
            <a:r>
              <a:rPr lang="en-US" altLang="en-US" dirty="0"/>
              <a:t>women’s &amp; men’s</a:t>
            </a:r>
          </a:p>
          <a:p>
            <a:pPr marL="457200" indent="-457200" algn="ctr" eaLnBrk="1" hangingPunct="1"/>
            <a:r>
              <a:rPr lang="en-US" altLang="en-US" dirty="0"/>
              <a:t>Concerns in all</a:t>
            </a:r>
          </a:p>
          <a:p>
            <a:pPr marL="457200" indent="-457200" algn="ctr" eaLnBrk="1" hangingPunct="1"/>
            <a:r>
              <a:rPr lang="en-US" altLang="en-US" dirty="0"/>
              <a:t>policies &amp; projects</a:t>
            </a:r>
          </a:p>
        </p:txBody>
      </p:sp>
      <p:sp>
        <p:nvSpPr>
          <p:cNvPr id="12294" name="Rectangle 7"/>
          <p:cNvSpPr>
            <a:spLocks noChangeArrowheads="1"/>
          </p:cNvSpPr>
          <p:nvPr/>
        </p:nvSpPr>
        <p:spPr bwMode="auto">
          <a:xfrm>
            <a:off x="4343400" y="4572000"/>
            <a:ext cx="2438400" cy="1447800"/>
          </a:xfrm>
          <a:prstGeom prst="rect">
            <a:avLst/>
          </a:prstGeom>
          <a:solidFill>
            <a:schemeClr val="accent1"/>
          </a:solidFill>
          <a:ln w="9525">
            <a:solidFill>
              <a:schemeClr val="tx1"/>
            </a:solidFill>
            <a:miter lim="800000"/>
            <a:headEnd/>
            <a:tailEnd/>
          </a:ln>
        </p:spPr>
        <p:txBody>
          <a:bodyPr wrap="none" anchor="ctr"/>
          <a:lstStyle/>
          <a:p>
            <a:pPr algn="ctr" eaLnBrk="1" hangingPunct="1"/>
            <a:r>
              <a:rPr lang="en-US" altLang="en-US" dirty="0"/>
              <a:t>2. Specific activities</a:t>
            </a:r>
          </a:p>
          <a:p>
            <a:pPr algn="ctr" eaLnBrk="1" hangingPunct="1"/>
            <a:r>
              <a:rPr lang="en-US" altLang="en-US" dirty="0"/>
              <a:t>aimed at </a:t>
            </a:r>
          </a:p>
          <a:p>
            <a:pPr algn="ctr" eaLnBrk="1" hangingPunct="1"/>
            <a:r>
              <a:rPr lang="en-US" altLang="en-US" dirty="0"/>
              <a:t>empowering</a:t>
            </a:r>
          </a:p>
          <a:p>
            <a:pPr algn="ctr" eaLnBrk="1" hangingPunct="1"/>
            <a:r>
              <a:rPr lang="en-US" altLang="en-US" dirty="0"/>
              <a:t>women</a:t>
            </a:r>
          </a:p>
        </p:txBody>
      </p:sp>
      <p:sp>
        <p:nvSpPr>
          <p:cNvPr id="12295" name="Rectangle 8"/>
          <p:cNvSpPr>
            <a:spLocks noChangeArrowheads="1"/>
          </p:cNvSpPr>
          <p:nvPr/>
        </p:nvSpPr>
        <p:spPr bwMode="auto">
          <a:xfrm>
            <a:off x="7162800" y="2209800"/>
            <a:ext cx="1447800" cy="914400"/>
          </a:xfrm>
          <a:prstGeom prst="rect">
            <a:avLst/>
          </a:prstGeom>
          <a:solidFill>
            <a:schemeClr val="accent1"/>
          </a:solidFill>
          <a:ln w="9525">
            <a:solidFill>
              <a:schemeClr val="tx1"/>
            </a:solidFill>
            <a:miter lim="800000"/>
            <a:headEnd/>
            <a:tailEnd/>
          </a:ln>
        </p:spPr>
        <p:txBody>
          <a:bodyPr wrap="none" anchor="ctr"/>
          <a:lstStyle/>
          <a:p>
            <a:pPr algn="ctr" eaLnBrk="1" hangingPunct="1"/>
            <a:r>
              <a:rPr lang="en-US" altLang="en-US"/>
              <a:t>Equality</a:t>
            </a:r>
          </a:p>
        </p:txBody>
      </p:sp>
      <p:sp>
        <p:nvSpPr>
          <p:cNvPr id="12296" name="Rectangle 9"/>
          <p:cNvSpPr>
            <a:spLocks noChangeArrowheads="1"/>
          </p:cNvSpPr>
          <p:nvPr/>
        </p:nvSpPr>
        <p:spPr bwMode="auto">
          <a:xfrm>
            <a:off x="7162800" y="4800600"/>
            <a:ext cx="1447800" cy="1066800"/>
          </a:xfrm>
          <a:prstGeom prst="rect">
            <a:avLst/>
          </a:prstGeom>
          <a:solidFill>
            <a:schemeClr val="accent1"/>
          </a:solidFill>
          <a:ln w="9525">
            <a:solidFill>
              <a:schemeClr val="tx1"/>
            </a:solidFill>
            <a:miter lim="800000"/>
            <a:headEnd/>
            <a:tailEnd/>
          </a:ln>
        </p:spPr>
        <p:txBody>
          <a:bodyPr wrap="none" anchor="ctr"/>
          <a:lstStyle/>
          <a:p>
            <a:pPr algn="ctr" eaLnBrk="1" hangingPunct="1"/>
            <a:r>
              <a:rPr lang="en-US" altLang="en-US" dirty="0"/>
              <a:t>Empowerment</a:t>
            </a:r>
          </a:p>
          <a:p>
            <a:pPr algn="ctr" eaLnBrk="1" hangingPunct="1"/>
            <a:r>
              <a:rPr lang="en-US" altLang="en-US" dirty="0"/>
              <a:t>Of women</a:t>
            </a:r>
          </a:p>
        </p:txBody>
      </p:sp>
      <p:sp>
        <p:nvSpPr>
          <p:cNvPr id="12297" name="Line 10"/>
          <p:cNvSpPr>
            <a:spLocks noChangeShapeType="1"/>
          </p:cNvSpPr>
          <p:nvPr/>
        </p:nvSpPr>
        <p:spPr bwMode="auto">
          <a:xfrm>
            <a:off x="1676400" y="3733800"/>
            <a:ext cx="533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2298" name="Line 11"/>
          <p:cNvSpPr>
            <a:spLocks noChangeShapeType="1"/>
          </p:cNvSpPr>
          <p:nvPr/>
        </p:nvSpPr>
        <p:spPr bwMode="auto">
          <a:xfrm flipV="1">
            <a:off x="3886200" y="2743200"/>
            <a:ext cx="53340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2299" name="Line 12"/>
          <p:cNvSpPr>
            <a:spLocks noChangeShapeType="1"/>
          </p:cNvSpPr>
          <p:nvPr/>
        </p:nvSpPr>
        <p:spPr bwMode="auto">
          <a:xfrm>
            <a:off x="3733800" y="4343400"/>
            <a:ext cx="53340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2300" name="Line 13"/>
          <p:cNvSpPr>
            <a:spLocks noChangeShapeType="1"/>
          </p:cNvSpPr>
          <p:nvPr/>
        </p:nvSpPr>
        <p:spPr bwMode="auto">
          <a:xfrm>
            <a:off x="6324600" y="2971800"/>
            <a:ext cx="838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2301" name="Line 14"/>
          <p:cNvSpPr>
            <a:spLocks noChangeShapeType="1"/>
          </p:cNvSpPr>
          <p:nvPr/>
        </p:nvSpPr>
        <p:spPr bwMode="auto">
          <a:xfrm>
            <a:off x="6629400" y="5638800"/>
            <a:ext cx="609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2302" name="Line 15"/>
          <p:cNvSpPr>
            <a:spLocks noChangeShapeType="1"/>
          </p:cNvSpPr>
          <p:nvPr/>
        </p:nvSpPr>
        <p:spPr bwMode="auto">
          <a:xfrm>
            <a:off x="7848600" y="3124200"/>
            <a:ext cx="0" cy="167640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71696" name="Text Box 16"/>
          <p:cNvSpPr txBox="1">
            <a:spLocks noChangeArrowheads="1"/>
          </p:cNvSpPr>
          <p:nvPr/>
        </p:nvSpPr>
        <p:spPr bwMode="auto">
          <a:xfrm>
            <a:off x="7215188" y="3857625"/>
            <a:ext cx="1690687" cy="461963"/>
          </a:xfrm>
          <a:prstGeom prst="rect">
            <a:avLst/>
          </a:prstGeom>
          <a:noFill/>
          <a:ln w="9525">
            <a:noFill/>
            <a:miter lim="800000"/>
            <a:headEnd/>
            <a:tailEnd/>
          </a:ln>
          <a:effectLst/>
        </p:spPr>
        <p:txBody>
          <a:bodyPr wrap="none">
            <a:spAutoFit/>
          </a:bodyPr>
          <a:lstStyle/>
          <a:p>
            <a:pPr eaLnBrk="1" hangingPunct="1">
              <a:defRPr/>
            </a:pPr>
            <a:r>
              <a:rPr lang="en-US" sz="2400" dirty="0">
                <a:solidFill>
                  <a:srgbClr val="CE0A50"/>
                </a:solidFill>
                <a:effectLst>
                  <a:outerShdw blurRad="38100" dist="38100" dir="2700000" algn="tl">
                    <a:srgbClr val="000000">
                      <a:alpha val="43137"/>
                    </a:srgbClr>
                  </a:outerShdw>
                </a:effectLst>
              </a:rPr>
              <a:t>Outcomes</a:t>
            </a:r>
          </a:p>
        </p:txBody>
      </p:sp>
      <p:sp>
        <p:nvSpPr>
          <p:cNvPr id="16" name="Slide Number Placeholder 15"/>
          <p:cNvSpPr>
            <a:spLocks noGrp="1"/>
          </p:cNvSpPr>
          <p:nvPr>
            <p:ph type="sldNum" sz="quarter" idx="12"/>
          </p:nvPr>
        </p:nvSpPr>
        <p:spPr/>
        <p:txBody>
          <a:bodyPr/>
          <a:lstStyle/>
          <a:p>
            <a:fld id="{B6F15528-21DE-4FAA-801E-634DDDAF4B2B}" type="slidenum">
              <a:rPr lang="en-US" smtClean="0"/>
              <a:pPr/>
              <a:t>43</a:t>
            </a:fld>
            <a:endParaRPr lang="en-US"/>
          </a:p>
        </p:txBody>
      </p:sp>
    </p:spTree>
    <p:extLst>
      <p:ext uri="{BB962C8B-B14F-4D97-AF65-F5344CB8AC3E}">
        <p14:creationId xmlns:p14="http://schemas.microsoft.com/office/powerpoint/2010/main" val="240671071"/>
      </p:ext>
    </p:extLst>
  </p:cSld>
  <p:clrMapOvr>
    <a:masterClrMapping/>
  </p:clrMapOvr>
  <p:transition spd="slow">
    <p:wipe dir="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Users\SUJALA-III\Desktop\images.png"/>
          <p:cNvPicPr>
            <a:picLocks noChangeAspect="1" noChangeArrowheads="1"/>
          </p:cNvPicPr>
          <p:nvPr/>
        </p:nvPicPr>
        <p:blipFill>
          <a:blip r:embed="rId2" cstate="print"/>
          <a:srcRect/>
          <a:stretch>
            <a:fillRect/>
          </a:stretch>
        </p:blipFill>
        <p:spPr bwMode="auto">
          <a:xfrm>
            <a:off x="0" y="0"/>
            <a:ext cx="9155784" cy="6858000"/>
          </a:xfrm>
          <a:prstGeom prst="rect">
            <a:avLst/>
          </a:prstGeom>
          <a:noFill/>
        </p:spPr>
      </p:pic>
      <p:sp>
        <p:nvSpPr>
          <p:cNvPr id="2" name="TextBox 1"/>
          <p:cNvSpPr txBox="1"/>
          <p:nvPr/>
        </p:nvSpPr>
        <p:spPr>
          <a:xfrm>
            <a:off x="2286000" y="609600"/>
            <a:ext cx="4929939" cy="461665"/>
          </a:xfrm>
          <a:prstGeom prst="rect">
            <a:avLst/>
          </a:prstGeom>
          <a:solidFill>
            <a:srgbClr val="92D050"/>
          </a:solidFill>
          <a:ln>
            <a:solidFill>
              <a:schemeClr val="tx1"/>
            </a:solidFill>
          </a:ln>
        </p:spPr>
        <p:txBody>
          <a:bodyPr wrap="none" rtlCol="0">
            <a:spAutoFit/>
          </a:bodyPr>
          <a:lstStyle/>
          <a:p>
            <a:r>
              <a:rPr lang="en-IN" sz="2400" b="1" dirty="0"/>
              <a:t>The three stages of gender budgeting</a:t>
            </a:r>
          </a:p>
        </p:txBody>
      </p:sp>
      <p:graphicFrame>
        <p:nvGraphicFramePr>
          <p:cNvPr id="3" name="Diagram 2"/>
          <p:cNvGraphicFramePr/>
          <p:nvPr>
            <p:extLst/>
          </p:nvPr>
        </p:nvGraphicFramePr>
        <p:xfrm>
          <a:off x="1447800" y="1219200"/>
          <a:ext cx="65532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fld id="{B6F15528-21DE-4FAA-801E-634DDDAF4B2B}" type="slidenum">
              <a:rPr lang="en-US" smtClean="0"/>
              <a:pPr/>
              <a:t>44</a:t>
            </a:fld>
            <a:endParaRPr lang="en-US"/>
          </a:p>
        </p:txBody>
      </p:sp>
    </p:spTree>
    <p:extLst>
      <p:ext uri="{BB962C8B-B14F-4D97-AF65-F5344CB8AC3E}">
        <p14:creationId xmlns:p14="http://schemas.microsoft.com/office/powerpoint/2010/main" val="2402720342"/>
      </p:ext>
    </p:extLst>
  </p:cSld>
  <p:clrMapOvr>
    <a:masterClrMapping/>
  </p:clrMapOvr>
  <p:transition spd="slow">
    <p:wipe dir="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C:\Users\SUJALA-III\Desktop\images.png"/>
          <p:cNvPicPr>
            <a:picLocks noChangeAspect="1" noChangeArrowheads="1"/>
          </p:cNvPicPr>
          <p:nvPr/>
        </p:nvPicPr>
        <p:blipFill>
          <a:blip r:embed="rId2" cstate="print"/>
          <a:srcRect/>
          <a:stretch>
            <a:fillRect/>
          </a:stretch>
        </p:blipFill>
        <p:spPr bwMode="auto">
          <a:xfrm>
            <a:off x="0" y="0"/>
            <a:ext cx="8850591" cy="6629400"/>
          </a:xfrm>
          <a:prstGeom prst="rect">
            <a:avLst/>
          </a:prstGeom>
          <a:noFill/>
        </p:spPr>
      </p:pic>
      <p:sp>
        <p:nvSpPr>
          <p:cNvPr id="8194" name="Rectangle 2"/>
          <p:cNvSpPr>
            <a:spLocks noGrp="1" noChangeArrowheads="1"/>
          </p:cNvSpPr>
          <p:nvPr>
            <p:ph type="title"/>
          </p:nvPr>
        </p:nvSpPr>
        <p:spPr>
          <a:xfrm>
            <a:off x="533400" y="533400"/>
            <a:ext cx="7772400" cy="838200"/>
          </a:xfrm>
          <a:solidFill>
            <a:srgbClr val="FFC000"/>
          </a:solidFill>
          <a:ln>
            <a:solidFill>
              <a:schemeClr val="tx1"/>
            </a:solidFill>
          </a:ln>
        </p:spPr>
        <p:txBody>
          <a:bodyPr>
            <a:normAutofit/>
          </a:bodyPr>
          <a:lstStyle/>
          <a:p>
            <a:r>
              <a:rPr lang="en-US" altLang="en-US" sz="3200" b="1" dirty="0" smtClean="0">
                <a:latin typeface="Times New Roman" pitchFamily="18" charset="0"/>
                <a:cs typeface="Times New Roman" pitchFamily="18" charset="0"/>
              </a:rPr>
              <a:t>Institutionalizing GB in India </a:t>
            </a:r>
            <a:r>
              <a:rPr lang="en-US" altLang="en-US" sz="3200" dirty="0" smtClean="0">
                <a:latin typeface="Times New Roman" pitchFamily="18" charset="0"/>
                <a:cs typeface="Times New Roman" pitchFamily="18" charset="0"/>
              </a:rPr>
              <a:t> </a:t>
            </a:r>
          </a:p>
        </p:txBody>
      </p:sp>
      <p:sp>
        <p:nvSpPr>
          <p:cNvPr id="147459" name="Rectangle 3"/>
          <p:cNvSpPr>
            <a:spLocks noGrp="1" noChangeArrowheads="1"/>
          </p:cNvSpPr>
          <p:nvPr>
            <p:ph idx="1"/>
          </p:nvPr>
        </p:nvSpPr>
        <p:spPr>
          <a:xfrm>
            <a:off x="609600" y="1600200"/>
            <a:ext cx="7696200" cy="4495800"/>
          </a:xfrm>
        </p:spPr>
        <p:txBody>
          <a:bodyPr>
            <a:normAutofit fontScale="92500"/>
          </a:bodyPr>
          <a:lstStyle/>
          <a:p>
            <a:pPr algn="just">
              <a:buFont typeface="Arial" charset="0"/>
              <a:buNone/>
              <a:defRPr/>
            </a:pPr>
            <a:r>
              <a:rPr lang="en-US" sz="2200" dirty="0" smtClean="0">
                <a:latin typeface="Times New Roman" pitchFamily="18" charset="0"/>
                <a:cs typeface="Times New Roman" pitchFamily="18" charset="0"/>
              </a:rPr>
              <a:t>(1) </a:t>
            </a:r>
            <a:r>
              <a:rPr lang="en-US" sz="2200" b="1" dirty="0" smtClean="0">
                <a:effectLst>
                  <a:outerShdw blurRad="38100" dist="38100" dir="2700000" algn="tl">
                    <a:srgbClr val="000000">
                      <a:alpha val="43137"/>
                    </a:srgbClr>
                  </a:outerShdw>
                </a:effectLst>
                <a:latin typeface="Times New Roman" pitchFamily="18" charset="0"/>
                <a:cs typeface="Times New Roman" pitchFamily="18" charset="0"/>
              </a:rPr>
              <a:t>7</a:t>
            </a:r>
            <a:r>
              <a:rPr lang="en-US" sz="2200" b="1" baseline="30000" dirty="0" smtClean="0">
                <a:effectLst>
                  <a:outerShdw blurRad="38100" dist="38100" dir="2700000" algn="tl">
                    <a:srgbClr val="000000">
                      <a:alpha val="43137"/>
                    </a:srgbClr>
                  </a:outerShdw>
                </a:effectLst>
                <a:latin typeface="Times New Roman" pitchFamily="18" charset="0"/>
                <a:cs typeface="Times New Roman" pitchFamily="18" charset="0"/>
              </a:rPr>
              <a:t>th</a:t>
            </a:r>
            <a:r>
              <a:rPr lang="en-US" sz="2200" b="1" dirty="0" smtClean="0">
                <a:effectLst>
                  <a:outerShdw blurRad="38100" dist="38100" dir="2700000" algn="tl">
                    <a:srgbClr val="000000">
                      <a:alpha val="43137"/>
                    </a:srgbClr>
                  </a:outerShdw>
                </a:effectLst>
                <a:latin typeface="Times New Roman" pitchFamily="18" charset="0"/>
                <a:cs typeface="Times New Roman" pitchFamily="18" charset="0"/>
              </a:rPr>
              <a:t> FYP 1985- </a:t>
            </a:r>
            <a:r>
              <a:rPr lang="en-US" sz="2200" dirty="0" smtClean="0">
                <a:latin typeface="Times New Roman" pitchFamily="18" charset="0"/>
                <a:cs typeface="Times New Roman" pitchFamily="18" charset="0"/>
              </a:rPr>
              <a:t>Ministry of Human Resource Development  set up - Dept. for WCD constituted in HRD Ministry</a:t>
            </a:r>
          </a:p>
          <a:p>
            <a:pPr algn="just">
              <a:buFont typeface="Arial" charset="0"/>
              <a:buNone/>
              <a:defRPr/>
            </a:pPr>
            <a:r>
              <a:rPr lang="en-US" sz="2200" b="1" dirty="0" smtClean="0">
                <a:solidFill>
                  <a:srgbClr val="FF0000"/>
                </a:solidFill>
                <a:latin typeface="Times New Roman" pitchFamily="18" charset="0"/>
                <a:cs typeface="Times New Roman" pitchFamily="18" charset="0"/>
              </a:rPr>
              <a:t>	27 major women specific schemes</a:t>
            </a:r>
            <a:r>
              <a:rPr lang="en-US" sz="2200" dirty="0" smtClean="0">
                <a:latin typeface="Times New Roman" pitchFamily="18" charset="0"/>
                <a:cs typeface="Times New Roman" pitchFamily="18" charset="0"/>
              </a:rPr>
              <a:t> identified for  monitoring to assess quantum of funds/benefits flowing to women</a:t>
            </a:r>
          </a:p>
          <a:p>
            <a:pPr algn="just">
              <a:buFont typeface="Arial" charset="0"/>
              <a:buNone/>
              <a:defRPr/>
            </a:pPr>
            <a:endParaRPr lang="en-US" sz="2200" dirty="0" smtClean="0">
              <a:latin typeface="Times New Roman" pitchFamily="18" charset="0"/>
              <a:cs typeface="Times New Roman" pitchFamily="18" charset="0"/>
            </a:endParaRPr>
          </a:p>
          <a:p>
            <a:pPr algn="just">
              <a:buFont typeface="Arial" charset="0"/>
              <a:buNone/>
              <a:defRPr/>
            </a:pPr>
            <a:r>
              <a:rPr lang="en-US" sz="2200" dirty="0" smtClean="0">
                <a:latin typeface="Times New Roman" pitchFamily="18" charset="0"/>
                <a:cs typeface="Times New Roman" pitchFamily="18" charset="0"/>
              </a:rPr>
              <a:t>(2) </a:t>
            </a:r>
            <a:r>
              <a:rPr lang="en-US" sz="2200" b="1" dirty="0" smtClean="0">
                <a:effectLst>
                  <a:outerShdw blurRad="38100" dist="38100" dir="2700000" algn="tl">
                    <a:srgbClr val="000000">
                      <a:alpha val="43137"/>
                    </a:srgbClr>
                  </a:outerShdw>
                </a:effectLst>
                <a:latin typeface="Times New Roman" pitchFamily="18" charset="0"/>
                <a:cs typeface="Times New Roman" pitchFamily="18" charset="0"/>
              </a:rPr>
              <a:t>8</a:t>
            </a:r>
            <a:r>
              <a:rPr lang="en-US" sz="2200" b="1" baseline="30000" dirty="0" smtClean="0">
                <a:effectLst>
                  <a:outerShdw blurRad="38100" dist="38100" dir="2700000" algn="tl">
                    <a:srgbClr val="000000">
                      <a:alpha val="43137"/>
                    </a:srgbClr>
                  </a:outerShdw>
                </a:effectLst>
                <a:latin typeface="Times New Roman" pitchFamily="18" charset="0"/>
                <a:cs typeface="Times New Roman" pitchFamily="18" charset="0"/>
              </a:rPr>
              <a:t>th</a:t>
            </a:r>
            <a:r>
              <a:rPr lang="en-US" sz="2200" b="1" dirty="0" smtClean="0">
                <a:effectLst>
                  <a:outerShdw blurRad="38100" dist="38100" dir="2700000" algn="tl">
                    <a:srgbClr val="000000">
                      <a:alpha val="43137"/>
                    </a:srgbClr>
                  </a:outerShdw>
                </a:effectLst>
                <a:latin typeface="Times New Roman" pitchFamily="18" charset="0"/>
                <a:cs typeface="Times New Roman" pitchFamily="18" charset="0"/>
              </a:rPr>
              <a:t> FYP(1992-97)</a:t>
            </a:r>
            <a:r>
              <a:rPr lang="en-US" sz="2200" dirty="0" smtClean="0">
                <a:solidFill>
                  <a:srgbClr val="7030A0"/>
                </a:solidFill>
                <a:latin typeface="Times New Roman" pitchFamily="18" charset="0"/>
                <a:cs typeface="Times New Roman" pitchFamily="18" charset="0"/>
              </a:rPr>
              <a:t> </a:t>
            </a:r>
            <a:r>
              <a:rPr lang="en-US" sz="2200" dirty="0" smtClean="0">
                <a:latin typeface="Times New Roman" pitchFamily="18" charset="0"/>
                <a:cs typeface="Times New Roman" pitchFamily="18" charset="0"/>
              </a:rPr>
              <a:t>for the first time highlighted the need to ensure a definite flow of funds from general developmental sectors to women</a:t>
            </a:r>
          </a:p>
          <a:p>
            <a:pPr algn="just">
              <a:buFont typeface="Arial" charset="0"/>
              <a:buNone/>
              <a:defRPr/>
            </a:pPr>
            <a:endParaRPr lang="en-US" sz="2200" dirty="0" smtClean="0">
              <a:latin typeface="Times New Roman" pitchFamily="18" charset="0"/>
              <a:cs typeface="Times New Roman" pitchFamily="18" charset="0"/>
            </a:endParaRPr>
          </a:p>
          <a:p>
            <a:pPr algn="just">
              <a:buFont typeface="Arial" charset="0"/>
              <a:buNone/>
              <a:defRPr/>
            </a:pPr>
            <a:r>
              <a:rPr lang="en-US" sz="2200" dirty="0" smtClean="0">
                <a:latin typeface="Times New Roman" pitchFamily="18" charset="0"/>
                <a:cs typeface="Times New Roman" pitchFamily="18" charset="0"/>
              </a:rPr>
              <a:t>(3) </a:t>
            </a:r>
            <a:r>
              <a:rPr lang="en-US" sz="2200" b="1" dirty="0" smtClean="0">
                <a:effectLst>
                  <a:outerShdw blurRad="38100" dist="38100" dir="2700000" algn="tl">
                    <a:srgbClr val="000000">
                      <a:alpha val="43137"/>
                    </a:srgbClr>
                  </a:outerShdw>
                </a:effectLst>
                <a:latin typeface="Times New Roman" pitchFamily="18" charset="0"/>
                <a:cs typeface="Times New Roman" pitchFamily="18" charset="0"/>
              </a:rPr>
              <a:t>9</a:t>
            </a:r>
            <a:r>
              <a:rPr lang="en-US" sz="2200" b="1" baseline="30000" dirty="0" smtClean="0">
                <a:effectLst>
                  <a:outerShdw blurRad="38100" dist="38100" dir="2700000" algn="tl">
                    <a:srgbClr val="000000">
                      <a:alpha val="43137"/>
                    </a:srgbClr>
                  </a:outerShdw>
                </a:effectLst>
                <a:latin typeface="Times New Roman" pitchFamily="18" charset="0"/>
                <a:cs typeface="Times New Roman" pitchFamily="18" charset="0"/>
              </a:rPr>
              <a:t>th</a:t>
            </a:r>
            <a:r>
              <a:rPr lang="en-US" sz="2200" b="1" dirty="0" smtClean="0">
                <a:effectLst>
                  <a:outerShdw blurRad="38100" dist="38100" dir="2700000" algn="tl">
                    <a:srgbClr val="000000">
                      <a:alpha val="43137"/>
                    </a:srgbClr>
                  </a:outerShdw>
                </a:effectLst>
                <a:latin typeface="Times New Roman" pitchFamily="18" charset="0"/>
                <a:cs typeface="Times New Roman" pitchFamily="18" charset="0"/>
              </a:rPr>
              <a:t> FYP (1997-2002) </a:t>
            </a:r>
            <a:r>
              <a:rPr lang="en-US" sz="2200" b="1" dirty="0" smtClean="0">
                <a:solidFill>
                  <a:srgbClr val="6600CC"/>
                </a:solidFill>
                <a:latin typeface="Times New Roman" pitchFamily="18" charset="0"/>
                <a:cs typeface="Times New Roman" pitchFamily="18" charset="0"/>
              </a:rPr>
              <a:t>Women’s Component Plan</a:t>
            </a:r>
            <a:r>
              <a:rPr lang="en-US" sz="2200" dirty="0" smtClean="0">
                <a:latin typeface="Times New Roman" pitchFamily="18" charset="0"/>
                <a:cs typeface="Times New Roman" pitchFamily="18" charset="0"/>
              </a:rPr>
              <a:t>- 30% of funds were sought to be ear-marked in all women related sectors – inter-</a:t>
            </a:r>
            <a:r>
              <a:rPr lang="en-US" sz="2200" dirty="0" err="1" smtClean="0">
                <a:latin typeface="Times New Roman" pitchFamily="18" charset="0"/>
                <a:cs typeface="Times New Roman" pitchFamily="18" charset="0"/>
              </a:rPr>
              <a:t>sectoral</a:t>
            </a:r>
            <a:r>
              <a:rPr lang="en-US" sz="2200" dirty="0" smtClean="0">
                <a:latin typeface="Times New Roman" pitchFamily="18" charset="0"/>
                <a:cs typeface="Times New Roman" pitchFamily="18" charset="0"/>
              </a:rPr>
              <a:t> review and multi-sector approach. Special vigil to be kept on the flow of the earmarked funds/benefits.  </a:t>
            </a:r>
          </a:p>
          <a:p>
            <a:pPr algn="just">
              <a:buFont typeface="Arial" charset="0"/>
              <a:buNone/>
              <a:defRPr/>
            </a:pPr>
            <a:endParaRPr lang="en-US" sz="2200" dirty="0" smtClean="0">
              <a:latin typeface="Times New Roman" pitchFamily="18" charset="0"/>
              <a:cs typeface="Times New Roman" pitchFamily="18" charset="0"/>
            </a:endParaRPr>
          </a:p>
          <a:p>
            <a:pPr algn="just">
              <a:buFont typeface="Arial" charset="0"/>
              <a:buNone/>
              <a:defRPr/>
            </a:pPr>
            <a:endParaRPr lang="en-US" sz="2200" dirty="0" smtClean="0">
              <a:latin typeface="Times New Roman" pitchFamily="18" charset="0"/>
              <a:cs typeface="Times New Roman" pitchFamily="18" charset="0"/>
            </a:endParaRPr>
          </a:p>
          <a:p>
            <a:pPr algn="just">
              <a:defRPr/>
            </a:pPr>
            <a:endParaRPr lang="en-US" sz="22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45</a:t>
            </a:fld>
            <a:endParaRPr lang="en-US"/>
          </a:p>
        </p:txBody>
      </p:sp>
    </p:spTree>
    <p:extLst>
      <p:ext uri="{BB962C8B-B14F-4D97-AF65-F5344CB8AC3E}">
        <p14:creationId xmlns:p14="http://schemas.microsoft.com/office/powerpoint/2010/main" val="243373701"/>
      </p:ext>
    </p:extLst>
  </p:cSld>
  <p:clrMapOvr>
    <a:masterClrMapping/>
  </p:clrMapOvr>
  <p:transition spd="slow">
    <p:wipe dir="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5" name="Picture 3" descr="C:\Users\SUJALA-III\Desktop\images.png"/>
          <p:cNvPicPr>
            <a:picLocks noChangeAspect="1" noChangeArrowheads="1"/>
          </p:cNvPicPr>
          <p:nvPr/>
        </p:nvPicPr>
        <p:blipFill>
          <a:blip r:embed="rId2" cstate="print"/>
          <a:srcRect/>
          <a:stretch>
            <a:fillRect/>
          </a:stretch>
        </p:blipFill>
        <p:spPr bwMode="auto">
          <a:xfrm>
            <a:off x="0" y="0"/>
            <a:ext cx="9155784" cy="6858000"/>
          </a:xfrm>
          <a:prstGeom prst="rect">
            <a:avLst/>
          </a:prstGeom>
          <a:noFill/>
        </p:spPr>
      </p:pic>
      <p:sp>
        <p:nvSpPr>
          <p:cNvPr id="3" name="Title 2"/>
          <p:cNvSpPr>
            <a:spLocks noGrp="1"/>
          </p:cNvSpPr>
          <p:nvPr>
            <p:ph type="title"/>
          </p:nvPr>
        </p:nvSpPr>
        <p:spPr/>
        <p:txBody>
          <a:bodyPr/>
          <a:lstStyle/>
          <a:p>
            <a:pPr algn="r"/>
            <a:r>
              <a:rPr lang="en-IN" dirty="0" smtClean="0"/>
              <a:t>Contd..</a:t>
            </a:r>
            <a:endParaRPr lang="en-IN" dirty="0"/>
          </a:p>
        </p:txBody>
      </p:sp>
      <p:sp>
        <p:nvSpPr>
          <p:cNvPr id="2" name="Content Placeholder 1"/>
          <p:cNvSpPr>
            <a:spLocks noGrp="1"/>
          </p:cNvSpPr>
          <p:nvPr>
            <p:ph idx="1"/>
          </p:nvPr>
        </p:nvSpPr>
        <p:spPr/>
        <p:txBody>
          <a:bodyPr>
            <a:normAutofit fontScale="85000" lnSpcReduction="20000"/>
          </a:bodyPr>
          <a:lstStyle/>
          <a:p>
            <a:pPr algn="just">
              <a:lnSpc>
                <a:spcPct val="150000"/>
              </a:lnSpc>
              <a:buFont typeface="Arial" charset="0"/>
              <a:buNone/>
              <a:defRPr/>
            </a:pPr>
            <a:r>
              <a:rPr lang="en-US" sz="2200" dirty="0" smtClean="0">
                <a:latin typeface="Times New Roman" pitchFamily="18" charset="0"/>
                <a:cs typeface="Times New Roman" pitchFamily="18" charset="0"/>
              </a:rPr>
              <a:t>(4) </a:t>
            </a:r>
            <a:r>
              <a:rPr lang="en-US" sz="2200" b="1" dirty="0" smtClean="0">
                <a:effectLst>
                  <a:outerShdw blurRad="38100" dist="38100" dir="2700000" algn="tl">
                    <a:srgbClr val="000000">
                      <a:alpha val="43137"/>
                    </a:srgbClr>
                  </a:outerShdw>
                </a:effectLst>
                <a:latin typeface="Times New Roman" pitchFamily="18" charset="0"/>
                <a:cs typeface="Times New Roman" pitchFamily="18" charset="0"/>
              </a:rPr>
              <a:t>10</a:t>
            </a:r>
            <a:r>
              <a:rPr lang="en-US" sz="2200" b="1" baseline="30000" dirty="0" smtClean="0">
                <a:effectLst>
                  <a:outerShdw blurRad="38100" dist="38100" dir="2700000" algn="tl">
                    <a:srgbClr val="000000">
                      <a:alpha val="43137"/>
                    </a:srgbClr>
                  </a:outerShdw>
                </a:effectLst>
                <a:latin typeface="Times New Roman" pitchFamily="18" charset="0"/>
                <a:cs typeface="Times New Roman" pitchFamily="18" charset="0"/>
              </a:rPr>
              <a:t>th</a:t>
            </a:r>
            <a:r>
              <a:rPr lang="en-US" sz="2200" b="1" dirty="0" smtClean="0">
                <a:effectLst>
                  <a:outerShdw blurRad="38100" dist="38100" dir="2700000" algn="tl">
                    <a:srgbClr val="000000">
                      <a:alpha val="43137"/>
                    </a:srgbClr>
                  </a:outerShdw>
                </a:effectLst>
                <a:latin typeface="Times New Roman" pitchFamily="18" charset="0"/>
                <a:cs typeface="Times New Roman" pitchFamily="18" charset="0"/>
              </a:rPr>
              <a:t> FYP (2002-2007</a:t>
            </a:r>
            <a:r>
              <a:rPr lang="en-US" sz="22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sz="2200" dirty="0" smtClean="0">
                <a:solidFill>
                  <a:srgbClr val="000000"/>
                </a:solidFill>
                <a:latin typeface="Times New Roman" pitchFamily="18" charset="0"/>
                <a:cs typeface="Times New Roman" pitchFamily="18" charset="0"/>
              </a:rPr>
              <a:t>Reinforces commitment to gender budgeting to establish its gender-differential impact and to translate gender commitments into budgetary commitments. GB Statement the new entry point introduced in the Union Budget</a:t>
            </a:r>
            <a:endParaRPr lang="en-US" sz="2200" dirty="0" smtClean="0">
              <a:latin typeface="Times New Roman" pitchFamily="18" charset="0"/>
              <a:cs typeface="Times New Roman" pitchFamily="18" charset="0"/>
            </a:endParaRPr>
          </a:p>
          <a:p>
            <a:pPr algn="just">
              <a:lnSpc>
                <a:spcPct val="150000"/>
              </a:lnSpc>
              <a:buFontTx/>
              <a:buNone/>
              <a:defRPr/>
            </a:pPr>
            <a:r>
              <a:rPr lang="en-US" sz="2200" dirty="0" smtClean="0">
                <a:latin typeface="Times New Roman" pitchFamily="18" charset="0"/>
                <a:cs typeface="Times New Roman" pitchFamily="18" charset="0"/>
              </a:rPr>
              <a:t>(5) </a:t>
            </a:r>
            <a:r>
              <a:rPr lang="en-US" sz="2200" b="1" dirty="0" smtClean="0">
                <a:effectLst>
                  <a:outerShdw blurRad="38100" dist="38100" dir="2700000" algn="tl">
                    <a:srgbClr val="000000">
                      <a:alpha val="43137"/>
                    </a:srgbClr>
                  </a:outerShdw>
                </a:effectLst>
                <a:latin typeface="Times New Roman" pitchFamily="18" charset="0"/>
                <a:cs typeface="Times New Roman" pitchFamily="18" charset="0"/>
              </a:rPr>
              <a:t>11</a:t>
            </a:r>
            <a:r>
              <a:rPr lang="en-US" sz="2200" b="1" baseline="30000" dirty="0" smtClean="0">
                <a:effectLst>
                  <a:outerShdw blurRad="38100" dist="38100" dir="2700000" algn="tl">
                    <a:srgbClr val="000000">
                      <a:alpha val="43137"/>
                    </a:srgbClr>
                  </a:outerShdw>
                </a:effectLst>
                <a:latin typeface="Times New Roman" pitchFamily="18" charset="0"/>
                <a:cs typeface="Times New Roman" pitchFamily="18" charset="0"/>
              </a:rPr>
              <a:t>th</a:t>
            </a:r>
            <a:r>
              <a:rPr lang="en-US" sz="2200" b="1" dirty="0" smtClean="0">
                <a:effectLst>
                  <a:outerShdw blurRad="38100" dist="38100" dir="2700000" algn="tl">
                    <a:srgbClr val="000000">
                      <a:alpha val="43137"/>
                    </a:srgbClr>
                  </a:outerShdw>
                </a:effectLst>
                <a:latin typeface="Times New Roman" pitchFamily="18" charset="0"/>
                <a:cs typeface="Times New Roman" pitchFamily="18" charset="0"/>
              </a:rPr>
              <a:t> FYP (2007 -2012) – </a:t>
            </a:r>
            <a:r>
              <a:rPr lang="en-US" sz="2200" b="1" i="1"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Focussed</a:t>
            </a:r>
            <a:r>
              <a:rPr lang="en-US" sz="2200" dirty="0" smtClean="0">
                <a:latin typeface="Times New Roman" pitchFamily="18" charset="0"/>
                <a:cs typeface="Times New Roman" pitchFamily="18" charset="0"/>
              </a:rPr>
              <a:t> on adequate provisions to be made in policies and schemes across </a:t>
            </a:r>
            <a:r>
              <a:rPr lang="en-US" sz="2200" dirty="0" err="1" smtClean="0">
                <a:latin typeface="Times New Roman" pitchFamily="18" charset="0"/>
                <a:cs typeface="Times New Roman" pitchFamily="18" charset="0"/>
              </a:rPr>
              <a:t>Mins</a:t>
            </a:r>
            <a:r>
              <a:rPr lang="en-US" sz="2200" dirty="0" smtClean="0">
                <a:latin typeface="Times New Roman" pitchFamily="18" charset="0"/>
                <a:cs typeface="Times New Roman" pitchFamily="18" charset="0"/>
              </a:rPr>
              <a:t>/</a:t>
            </a:r>
            <a:r>
              <a:rPr lang="en-US" sz="2200" dirty="0" err="1" smtClean="0">
                <a:latin typeface="Times New Roman" pitchFamily="18" charset="0"/>
                <a:cs typeface="Times New Roman" pitchFamily="18" charset="0"/>
              </a:rPr>
              <a:t>Depts</a:t>
            </a:r>
            <a:r>
              <a:rPr lang="en-US" sz="2200" dirty="0" smtClean="0">
                <a:latin typeface="Times New Roman" pitchFamily="18" charset="0"/>
                <a:cs typeface="Times New Roman" pitchFamily="18" charset="0"/>
              </a:rPr>
              <a:t> &amp;strict adherence to GRB across the board.</a:t>
            </a:r>
          </a:p>
          <a:p>
            <a:pPr algn="just">
              <a:lnSpc>
                <a:spcPct val="150000"/>
              </a:lnSpc>
              <a:buFont typeface="Arial" charset="0"/>
              <a:buNone/>
              <a:defRPr/>
            </a:pPr>
            <a:r>
              <a:rPr lang="en-US" sz="2200" dirty="0" smtClean="0">
                <a:latin typeface="Times New Roman" pitchFamily="18" charset="0"/>
                <a:cs typeface="Times New Roman" pitchFamily="18" charset="0"/>
              </a:rPr>
              <a:t>(6) </a:t>
            </a:r>
            <a:r>
              <a:rPr lang="en-US" sz="2200" b="1" dirty="0" smtClean="0">
                <a:effectLst>
                  <a:outerShdw blurRad="38100" dist="38100" dir="2700000" algn="tl">
                    <a:srgbClr val="000000">
                      <a:alpha val="43137"/>
                    </a:srgbClr>
                  </a:outerShdw>
                </a:effectLst>
                <a:latin typeface="Times New Roman" pitchFamily="18" charset="0"/>
                <a:cs typeface="Times New Roman" pitchFamily="18" charset="0"/>
              </a:rPr>
              <a:t>12</a:t>
            </a:r>
            <a:r>
              <a:rPr lang="en-US" sz="2200" b="1" baseline="30000" dirty="0" smtClean="0">
                <a:effectLst>
                  <a:outerShdw blurRad="38100" dist="38100" dir="2700000" algn="tl">
                    <a:srgbClr val="000000">
                      <a:alpha val="43137"/>
                    </a:srgbClr>
                  </a:outerShdw>
                </a:effectLst>
                <a:latin typeface="Times New Roman" pitchFamily="18" charset="0"/>
                <a:cs typeface="Times New Roman" pitchFamily="18" charset="0"/>
              </a:rPr>
              <a:t>th</a:t>
            </a:r>
            <a:r>
              <a:rPr lang="en-US" sz="2200" b="1" dirty="0" smtClean="0">
                <a:effectLst>
                  <a:outerShdw blurRad="38100" dist="38100" dir="2700000" algn="tl">
                    <a:srgbClr val="000000">
                      <a:alpha val="43137"/>
                    </a:srgbClr>
                  </a:outerShdw>
                </a:effectLst>
                <a:latin typeface="Times New Roman" pitchFamily="18" charset="0"/>
                <a:cs typeface="Times New Roman" pitchFamily="18" charset="0"/>
              </a:rPr>
              <a:t> FYP  (2012-2017)</a:t>
            </a:r>
            <a:r>
              <a:rPr lang="en-IN" sz="2200" dirty="0" smtClean="0">
                <a:latin typeface="Times New Roman" pitchFamily="18" charset="0"/>
                <a:cs typeface="Times New Roman" pitchFamily="18" charset="0"/>
              </a:rPr>
              <a:t> envisages strengthening of GB initiatives e.g., modification of planning and budget approval systems to make gender clearance and specific approvals of GBCs mandatory , GB and gender audit in Rural and ULBs</a:t>
            </a:r>
            <a:endParaRPr lang="en-US" sz="2200" dirty="0" smtClean="0">
              <a:latin typeface="Times New Roman" pitchFamily="18" charset="0"/>
              <a:cs typeface="Times New Roman" pitchFamily="18" charset="0"/>
            </a:endParaRPr>
          </a:p>
          <a:p>
            <a:pPr>
              <a:lnSpc>
                <a:spcPct val="150000"/>
              </a:lnSpc>
            </a:pPr>
            <a:endParaRPr lang="en-IN" sz="22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46</a:t>
            </a:fld>
            <a:endParaRPr lang="en-US"/>
          </a:p>
        </p:txBody>
      </p:sp>
    </p:spTree>
  </p:cSld>
  <p:clrMapOvr>
    <a:masterClrMapping/>
  </p:clrMapOvr>
  <p:transition spd="slow">
    <p:wipe dir="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C:\Users\SUJALA-III\Desktop\images.png"/>
          <p:cNvPicPr>
            <a:picLocks noChangeAspect="1" noChangeArrowheads="1"/>
          </p:cNvPicPr>
          <p:nvPr/>
        </p:nvPicPr>
        <p:blipFill>
          <a:blip r:embed="rId3" cstate="print"/>
          <a:srcRect/>
          <a:stretch>
            <a:fillRect/>
          </a:stretch>
        </p:blipFill>
        <p:spPr bwMode="auto">
          <a:xfrm>
            <a:off x="0" y="0"/>
            <a:ext cx="9144000" cy="6849174"/>
          </a:xfrm>
          <a:prstGeom prst="rect">
            <a:avLst/>
          </a:prstGeom>
          <a:noFill/>
        </p:spPr>
      </p:pic>
      <p:graphicFrame>
        <p:nvGraphicFramePr>
          <p:cNvPr id="106549" name="Group 53"/>
          <p:cNvGraphicFramePr>
            <a:graphicFrameLocks noGrp="1"/>
          </p:cNvGraphicFramePr>
          <p:nvPr>
            <p:ph idx="4294967295"/>
          </p:nvPr>
        </p:nvGraphicFramePr>
        <p:xfrm>
          <a:off x="1066800" y="1295401"/>
          <a:ext cx="7239000" cy="4694865"/>
        </p:xfrm>
        <a:graphic>
          <a:graphicData uri="http://schemas.openxmlformats.org/drawingml/2006/table">
            <a:tbl>
              <a:tblPr/>
              <a:tblGrid>
                <a:gridCol w="1343319"/>
                <a:gridCol w="2353191"/>
                <a:gridCol w="3542490"/>
              </a:tblGrid>
              <a:tr h="77628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chemeClr val="tx1"/>
                          </a:solidFill>
                          <a:effectLst>
                            <a:outerShdw blurRad="38100" dist="38100" dir="2700000" algn="tl">
                              <a:srgbClr val="C0C0C0"/>
                            </a:outerShdw>
                          </a:effectLst>
                          <a:latin typeface="Arial Narrow" pitchFamily="34" charset="0"/>
                          <a:cs typeface="Arial" charset="0"/>
                        </a:rPr>
                        <a:t>Year</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outerShdw blurRad="38100" dist="38100" dir="2700000" algn="tl">
                              <a:srgbClr val="C0C0C0"/>
                            </a:outerShdw>
                          </a:effectLst>
                          <a:latin typeface="Arial Narrow" pitchFamily="34" charset="0"/>
                          <a:cs typeface="Arial" charset="0"/>
                        </a:rPr>
                        <a:t>No. of Ministries  (No. of Demands)</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outerShdw blurRad="38100" dist="38100" dir="2700000" algn="tl">
                              <a:srgbClr val="C0C0C0"/>
                            </a:outerShdw>
                          </a:effectLst>
                          <a:latin typeface="Arial Narrow" pitchFamily="34" charset="0"/>
                          <a:cs typeface="Arial" charset="0"/>
                        </a:rPr>
                        <a:t>Total Magnitude of Gender Budget (BE) (in Rs. </a:t>
                      </a:r>
                      <a:r>
                        <a:rPr kumimoji="0" lang="en-US" sz="2400" b="0" i="0" u="none" strike="noStrike" cap="none" normalizeH="0" baseline="0" dirty="0" err="1" smtClean="0">
                          <a:ln>
                            <a:noFill/>
                          </a:ln>
                          <a:solidFill>
                            <a:schemeClr val="tx1"/>
                          </a:solidFill>
                          <a:effectLst>
                            <a:outerShdw blurRad="38100" dist="38100" dir="2700000" algn="tl">
                              <a:srgbClr val="C0C0C0"/>
                            </a:outerShdw>
                          </a:effectLst>
                          <a:latin typeface="Arial Narrow" pitchFamily="34" charset="0"/>
                          <a:cs typeface="Arial" charset="0"/>
                        </a:rPr>
                        <a:t>crore</a:t>
                      </a:r>
                      <a:r>
                        <a:rPr kumimoji="0" lang="en-US" sz="2400" b="0" i="0" u="none" strike="noStrike" cap="none" normalizeH="0" baseline="0" dirty="0" smtClean="0">
                          <a:ln>
                            <a:noFill/>
                          </a:ln>
                          <a:solidFill>
                            <a:schemeClr val="tx1"/>
                          </a:solidFill>
                          <a:effectLst>
                            <a:outerShdw blurRad="38100" dist="38100" dir="2700000" algn="tl">
                              <a:srgbClr val="C0C0C0"/>
                            </a:outerShdw>
                          </a:effectLst>
                          <a:latin typeface="Arial Narrow" pitchFamily="34" charset="0"/>
                          <a:cs typeface="Arial" charset="0"/>
                        </a:rPr>
                        <a:t>)</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757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chemeClr val="tx1"/>
                          </a:solidFill>
                          <a:effectLst>
                            <a:outerShdw blurRad="38100" dist="38100" dir="2700000" algn="tl">
                              <a:srgbClr val="C0C0C0"/>
                            </a:outerShdw>
                          </a:effectLst>
                          <a:latin typeface="Arial Narrow" pitchFamily="34" charset="0"/>
                          <a:cs typeface="Arial" charset="0"/>
                        </a:rPr>
                        <a:t>2005-06</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outerShdw blurRad="38100" dist="38100" dir="2700000" algn="tl">
                              <a:srgbClr val="C0C0C0"/>
                            </a:outerShdw>
                          </a:effectLst>
                          <a:latin typeface="Arial Narrow" pitchFamily="34" charset="0"/>
                          <a:cs typeface="Arial" charset="0"/>
                        </a:rPr>
                        <a:t>9 ( 10)</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outerShdw blurRad="38100" dist="38100" dir="2700000" algn="tl">
                              <a:srgbClr val="C0C0C0"/>
                            </a:outerShdw>
                          </a:effectLst>
                          <a:latin typeface="Arial Narrow" pitchFamily="34" charset="0"/>
                          <a:cs typeface="Arial" charset="0"/>
                        </a:rPr>
                        <a:t>14378.68  </a:t>
                      </a:r>
                      <a:r>
                        <a:rPr kumimoji="0" lang="en-US" sz="2400" b="1" i="0" u="none" strike="noStrike" cap="none" normalizeH="0" baseline="0" smtClean="0">
                          <a:ln>
                            <a:noFill/>
                          </a:ln>
                          <a:solidFill>
                            <a:schemeClr val="tx1"/>
                          </a:solidFill>
                          <a:effectLst>
                            <a:outerShdw blurRad="38100" dist="38100" dir="2700000" algn="tl">
                              <a:srgbClr val="C0C0C0"/>
                            </a:outerShdw>
                          </a:effectLst>
                          <a:latin typeface="Arial Narrow" pitchFamily="34" charset="0"/>
                          <a:cs typeface="Arial" charset="0"/>
                        </a:rPr>
                        <a:t>(2.79 %)</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361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chemeClr val="tx1"/>
                          </a:solidFill>
                          <a:effectLst>
                            <a:outerShdw blurRad="38100" dist="38100" dir="2700000" algn="tl">
                              <a:srgbClr val="C0C0C0"/>
                            </a:outerShdw>
                          </a:effectLst>
                          <a:latin typeface="Arial Narrow" pitchFamily="34" charset="0"/>
                          <a:cs typeface="Arial" charset="0"/>
                        </a:rPr>
                        <a:t>2006-07</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outerShdw blurRad="38100" dist="38100" dir="2700000" algn="tl">
                              <a:srgbClr val="C0C0C0"/>
                            </a:outerShdw>
                          </a:effectLst>
                          <a:latin typeface="Arial Narrow" pitchFamily="34" charset="0"/>
                          <a:cs typeface="Arial" charset="0"/>
                        </a:rPr>
                        <a:t>18 (24)</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outerShdw blurRad="38100" dist="38100" dir="2700000" algn="tl">
                              <a:srgbClr val="C0C0C0"/>
                            </a:outerShdw>
                          </a:effectLst>
                          <a:latin typeface="Arial Narrow" pitchFamily="34" charset="0"/>
                          <a:cs typeface="Arial" charset="0"/>
                        </a:rPr>
                        <a:t>28736.53 </a:t>
                      </a:r>
                      <a:r>
                        <a:rPr kumimoji="0" lang="en-US" sz="2400" b="1" i="0" u="none" strike="noStrike" cap="none" normalizeH="0" baseline="0" smtClean="0">
                          <a:ln>
                            <a:noFill/>
                          </a:ln>
                          <a:solidFill>
                            <a:schemeClr val="tx1"/>
                          </a:solidFill>
                          <a:effectLst>
                            <a:outerShdw blurRad="38100" dist="38100" dir="2700000" algn="tl">
                              <a:srgbClr val="C0C0C0"/>
                            </a:outerShdw>
                          </a:effectLst>
                          <a:latin typeface="Arial Narrow" pitchFamily="34" charset="0"/>
                          <a:cs typeface="Arial" charset="0"/>
                        </a:rPr>
                        <a:t>(5.09%)</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757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chemeClr val="tx1"/>
                          </a:solidFill>
                          <a:effectLst>
                            <a:outerShdw blurRad="38100" dist="38100" dir="2700000" algn="tl">
                              <a:srgbClr val="C0C0C0"/>
                            </a:outerShdw>
                          </a:effectLst>
                          <a:latin typeface="Arial Narrow" pitchFamily="34" charset="0"/>
                          <a:cs typeface="Arial" charset="0"/>
                        </a:rPr>
                        <a:t>2007-08</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outerShdw blurRad="38100" dist="38100" dir="2700000" algn="tl">
                              <a:srgbClr val="C0C0C0"/>
                            </a:outerShdw>
                          </a:effectLst>
                          <a:latin typeface="Arial Narrow" pitchFamily="34" charset="0"/>
                          <a:cs typeface="Arial" charset="0"/>
                        </a:rPr>
                        <a:t>27 (33)</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outerShdw blurRad="38100" dist="38100" dir="2700000" algn="tl">
                              <a:srgbClr val="C0C0C0"/>
                            </a:outerShdw>
                          </a:effectLst>
                          <a:latin typeface="Arial Narrow" pitchFamily="34" charset="0"/>
                          <a:cs typeface="Arial" charset="0"/>
                        </a:rPr>
                        <a:t>31177.96 </a:t>
                      </a:r>
                      <a:r>
                        <a:rPr kumimoji="0" lang="en-US" sz="2400" b="1" i="0" u="none" strike="noStrike" cap="none" normalizeH="0" baseline="0" smtClean="0">
                          <a:ln>
                            <a:noFill/>
                          </a:ln>
                          <a:solidFill>
                            <a:schemeClr val="tx1"/>
                          </a:solidFill>
                          <a:effectLst>
                            <a:outerShdw blurRad="38100" dist="38100" dir="2700000" algn="tl">
                              <a:srgbClr val="C0C0C0"/>
                            </a:outerShdw>
                          </a:effectLst>
                          <a:latin typeface="Arial Narrow" pitchFamily="34" charset="0"/>
                          <a:cs typeface="Arial" charset="0"/>
                        </a:rPr>
                        <a:t>(4.5%)</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056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chemeClr val="tx1"/>
                          </a:solidFill>
                          <a:effectLst>
                            <a:outerShdw blurRad="38100" dist="38100" dir="2700000" algn="tl">
                              <a:srgbClr val="C0C0C0"/>
                            </a:outerShdw>
                          </a:effectLst>
                          <a:latin typeface="Arial Narrow" pitchFamily="34" charset="0"/>
                          <a:cs typeface="Arial" charset="0"/>
                        </a:rPr>
                        <a:t>2008-09</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outerShdw blurRad="38100" dist="38100" dir="2700000" algn="tl">
                              <a:srgbClr val="C0C0C0"/>
                            </a:outerShdw>
                          </a:effectLst>
                          <a:latin typeface="Arial Narrow" pitchFamily="34" charset="0"/>
                          <a:cs typeface="Arial" charset="0"/>
                        </a:rPr>
                        <a:t>27 (33)</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outerShdw blurRad="38100" dist="38100" dir="2700000" algn="tl">
                              <a:srgbClr val="C0C0C0"/>
                            </a:outerShdw>
                          </a:effectLst>
                          <a:latin typeface="Arial Narrow" pitchFamily="34" charset="0"/>
                          <a:cs typeface="Arial" charset="0"/>
                        </a:rPr>
                        <a:t>27661.67 </a:t>
                      </a:r>
                      <a:r>
                        <a:rPr kumimoji="0" lang="en-US" sz="2400" b="1" i="0" u="none" strike="noStrike" cap="none" normalizeH="0" baseline="0" smtClean="0">
                          <a:ln>
                            <a:noFill/>
                          </a:ln>
                          <a:solidFill>
                            <a:schemeClr val="tx1"/>
                          </a:solidFill>
                          <a:effectLst>
                            <a:outerShdw blurRad="38100" dist="38100" dir="2700000" algn="tl">
                              <a:srgbClr val="C0C0C0"/>
                            </a:outerShdw>
                          </a:effectLst>
                          <a:latin typeface="Arial Narrow" pitchFamily="34" charset="0"/>
                          <a:cs typeface="Arial" charset="0"/>
                        </a:rPr>
                        <a:t>(3.68%)</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6564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chemeClr val="tx1"/>
                          </a:solidFill>
                          <a:effectLst>
                            <a:outerShdw blurRad="38100" dist="38100" dir="2700000" algn="tl">
                              <a:srgbClr val="C0C0C0"/>
                            </a:outerShdw>
                          </a:effectLst>
                          <a:latin typeface="Arial Narrow" pitchFamily="34" charset="0"/>
                          <a:cs typeface="Arial" charset="0"/>
                        </a:rPr>
                        <a:t>2009-10</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outerShdw blurRad="38100" dist="38100" dir="2700000" algn="tl">
                              <a:srgbClr val="C0C0C0"/>
                            </a:outerShdw>
                          </a:effectLst>
                          <a:latin typeface="Arial Narrow" pitchFamily="34" charset="0"/>
                          <a:cs typeface="Arial" charset="0"/>
                        </a:rPr>
                        <a:t>28 (33)</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Narrow" pitchFamily="34" charset="0"/>
                          <a:cs typeface="Arial" charset="0"/>
                        </a:rPr>
                        <a:t>56857.61</a:t>
                      </a:r>
                      <a:r>
                        <a:rPr kumimoji="0" lang="en-US" sz="2400" b="1" i="0" u="none" strike="noStrike" cap="none" normalizeH="0" baseline="0" smtClean="0">
                          <a:ln>
                            <a:noFill/>
                          </a:ln>
                          <a:solidFill>
                            <a:schemeClr val="tx1"/>
                          </a:solidFill>
                          <a:effectLst/>
                          <a:latin typeface="Arial Narrow" pitchFamily="34" charset="0"/>
                          <a:cs typeface="Arial" charset="0"/>
                        </a:rPr>
                        <a:t> (5.57%)</a:t>
                      </a:r>
                      <a:endParaRPr kumimoji="0" lang="en-US" sz="2400" b="1" i="0" u="none" strike="noStrike" cap="none" normalizeH="0" baseline="0" smtClean="0">
                        <a:ln>
                          <a:noFill/>
                        </a:ln>
                        <a:solidFill>
                          <a:schemeClr val="tx1"/>
                        </a:solidFill>
                        <a:effectLst>
                          <a:outerShdw blurRad="38100" dist="38100" dir="2700000" algn="tl">
                            <a:srgbClr val="C0C0C0"/>
                          </a:outerShdw>
                        </a:effectLst>
                        <a:latin typeface="Arial Narrow" pitchFamily="34" charset="0"/>
                        <a:cs typeface="Arial"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6564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chemeClr val="tx1"/>
                          </a:solidFill>
                          <a:effectLst>
                            <a:outerShdw blurRad="38100" dist="38100" dir="2700000" algn="tl">
                              <a:srgbClr val="C0C0C0"/>
                            </a:outerShdw>
                          </a:effectLst>
                          <a:latin typeface="Arial Narrow" pitchFamily="34" charset="0"/>
                          <a:cs typeface="Arial" charset="0"/>
                        </a:rPr>
                        <a:t>2010-11</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outerShdw blurRad="38100" dist="38100" dir="2700000" algn="tl">
                              <a:srgbClr val="C0C0C0"/>
                            </a:outerShdw>
                          </a:effectLst>
                          <a:latin typeface="Arial Narrow" pitchFamily="34" charset="0"/>
                          <a:cs typeface="Arial" charset="0"/>
                        </a:rPr>
                        <a:t>28 (33)</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outerShdw blurRad="38100" dist="38100" dir="2700000" algn="tl">
                              <a:srgbClr val="C0C0C0"/>
                            </a:outerShdw>
                          </a:effectLst>
                          <a:latin typeface="Arial Narrow" pitchFamily="34" charset="0"/>
                          <a:cs typeface="Arial" charset="0"/>
                        </a:rPr>
                        <a:t>67749.80 </a:t>
                      </a:r>
                      <a:r>
                        <a:rPr kumimoji="0" lang="en-US" sz="2400" b="1" i="0" u="none" strike="noStrike" cap="none" normalizeH="0" baseline="0" dirty="0" smtClean="0">
                          <a:ln>
                            <a:noFill/>
                          </a:ln>
                          <a:solidFill>
                            <a:schemeClr val="tx1"/>
                          </a:solidFill>
                          <a:effectLst>
                            <a:outerShdw blurRad="38100" dist="38100" dir="2700000" algn="tl">
                              <a:srgbClr val="C0C0C0"/>
                            </a:outerShdw>
                          </a:effectLst>
                          <a:latin typeface="Arial Narrow" pitchFamily="34" charset="0"/>
                          <a:cs typeface="Arial" charset="0"/>
                        </a:rPr>
                        <a:t>(6.11%)</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6564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chemeClr val="tx1"/>
                          </a:solidFill>
                          <a:effectLst>
                            <a:outerShdw blurRad="38100" dist="38100" dir="2700000" algn="tl">
                              <a:srgbClr val="C0C0C0"/>
                            </a:outerShdw>
                          </a:effectLst>
                          <a:latin typeface="Arial Narrow" pitchFamily="34" charset="0"/>
                          <a:cs typeface="Arial" charset="0"/>
                        </a:rPr>
                        <a:t>2011-12</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outerShdw blurRad="38100" dist="38100" dir="2700000" algn="tl">
                              <a:srgbClr val="C0C0C0"/>
                            </a:outerShdw>
                          </a:effectLst>
                          <a:latin typeface="Arial Narrow" pitchFamily="34" charset="0"/>
                          <a:cs typeface="Arial" charset="0"/>
                        </a:rPr>
                        <a:t>29 (36)</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outerShdw blurRad="38100" dist="38100" dir="2700000" algn="tl">
                              <a:srgbClr val="C0C0C0"/>
                            </a:outerShdw>
                          </a:effectLst>
                          <a:latin typeface="Arial Narrow" pitchFamily="34" charset="0"/>
                          <a:cs typeface="Arial" charset="0"/>
                        </a:rPr>
                        <a:t>78251.02 </a:t>
                      </a:r>
                      <a:r>
                        <a:rPr kumimoji="0" lang="en-US" sz="2400" b="1" i="0" u="none" strike="noStrike" cap="none" normalizeH="0" baseline="0" dirty="0" smtClean="0">
                          <a:ln>
                            <a:noFill/>
                          </a:ln>
                          <a:solidFill>
                            <a:schemeClr val="tx1"/>
                          </a:solidFill>
                          <a:effectLst>
                            <a:outerShdw blurRad="38100" dist="38100" dir="2700000" algn="tl">
                              <a:srgbClr val="000000">
                                <a:alpha val="43137"/>
                              </a:srgbClr>
                            </a:outerShdw>
                          </a:effectLst>
                          <a:latin typeface="Arial Narrow" pitchFamily="34" charset="0"/>
                          <a:cs typeface="Arial" charset="0"/>
                        </a:rPr>
                        <a:t>(6.22%)</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6564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rgbClr val="FF0000"/>
                          </a:solidFill>
                          <a:effectLst>
                            <a:outerShdw blurRad="38100" dist="38100" dir="2700000" algn="tl">
                              <a:srgbClr val="000000">
                                <a:alpha val="43137"/>
                              </a:srgbClr>
                            </a:outerShdw>
                          </a:effectLst>
                          <a:latin typeface="Arial Narrow" pitchFamily="34" charset="0"/>
                          <a:cs typeface="Arial" charset="0"/>
                        </a:rPr>
                        <a:t>2012-13</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rgbClr val="FF0000"/>
                          </a:solidFill>
                          <a:effectLst>
                            <a:outerShdw blurRad="38100" dist="38100" dir="2700000" algn="tl">
                              <a:srgbClr val="000000">
                                <a:alpha val="43137"/>
                              </a:srgbClr>
                            </a:outerShdw>
                          </a:effectLst>
                          <a:latin typeface="Arial Narrow" pitchFamily="34" charset="0"/>
                          <a:cs typeface="Arial" charset="0"/>
                        </a:rPr>
                        <a:t>29 (34)</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rgbClr val="FF0000"/>
                          </a:solidFill>
                          <a:effectLst>
                            <a:outerShdw blurRad="38100" dist="38100" dir="2700000" algn="tl">
                              <a:srgbClr val="000000">
                                <a:alpha val="43137"/>
                              </a:srgbClr>
                            </a:outerShdw>
                          </a:effectLst>
                          <a:latin typeface="Arial Narrow" pitchFamily="34" charset="0"/>
                          <a:cs typeface="Arial" charset="0"/>
                        </a:rPr>
                        <a:t>88142.80 (5.91%)</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9261" name="Slide Number Placeholder 52"/>
          <p:cNvSpPr txBox="1">
            <a:spLocks noGrp="1"/>
          </p:cNvSpPr>
          <p:nvPr/>
        </p:nvSpPr>
        <p:spPr bwMode="auto">
          <a:xfrm>
            <a:off x="7924800" y="6356350"/>
            <a:ext cx="762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eaLnBrk="1" hangingPunct="1"/>
            <a:fld id="{B5AB3528-A157-4CBF-AFE3-7FBFA167BF9E}" type="slidenum">
              <a:rPr lang="en-US" altLang="en-US" sz="1200">
                <a:solidFill>
                  <a:srgbClr val="1D4577"/>
                </a:solidFill>
                <a:latin typeface="Arial" charset="0"/>
              </a:rPr>
              <a:pPr eaLnBrk="1" hangingPunct="1"/>
              <a:t>47</a:t>
            </a:fld>
            <a:endParaRPr lang="en-US" altLang="en-US" sz="1200">
              <a:solidFill>
                <a:srgbClr val="1D4577"/>
              </a:solidFill>
              <a:latin typeface="Arial" charset="0"/>
            </a:endParaRPr>
          </a:p>
        </p:txBody>
      </p:sp>
      <p:sp>
        <p:nvSpPr>
          <p:cNvPr id="9262" name="Rectangle 1"/>
          <p:cNvSpPr>
            <a:spLocks noChangeArrowheads="1"/>
          </p:cNvSpPr>
          <p:nvPr/>
        </p:nvSpPr>
        <p:spPr bwMode="auto">
          <a:xfrm>
            <a:off x="990600" y="6096000"/>
            <a:ext cx="7286625" cy="27622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eaLnBrk="1" hangingPunct="1"/>
            <a:r>
              <a:rPr lang="en-US" altLang="en-US" sz="1200" b="1" dirty="0"/>
              <a:t>Source: GB Statements, All Years, Ministry of Finance, Expenditure Budget, Vol. I.</a:t>
            </a:r>
            <a:endParaRPr lang="en-US" altLang="en-US" b="1" dirty="0"/>
          </a:p>
        </p:txBody>
      </p:sp>
      <p:sp>
        <p:nvSpPr>
          <p:cNvPr id="15399" name="Text Box 54"/>
          <p:cNvSpPr txBox="1">
            <a:spLocks noChangeArrowheads="1"/>
          </p:cNvSpPr>
          <p:nvPr/>
        </p:nvSpPr>
        <p:spPr bwMode="auto">
          <a:xfrm>
            <a:off x="1371600" y="533400"/>
            <a:ext cx="6705600" cy="701675"/>
          </a:xfrm>
          <a:prstGeom prst="rect">
            <a:avLst/>
          </a:prstGeom>
          <a:solidFill>
            <a:schemeClr val="accent6">
              <a:lumMod val="20000"/>
              <a:lumOff val="80000"/>
            </a:schemeClr>
          </a:solidFill>
          <a:ln w="9525">
            <a:solidFill>
              <a:schemeClr val="tx1"/>
            </a:solidFill>
            <a:miter lim="800000"/>
            <a:headEnd/>
            <a:tailEnd/>
          </a:ln>
        </p:spPr>
        <p:txBody>
          <a:bodyPr>
            <a:spAutoFit/>
          </a:bodyPr>
          <a:lstStyle/>
          <a:p>
            <a:pPr algn="ctr" eaLnBrk="1" hangingPunct="1">
              <a:spcBef>
                <a:spcPct val="50000"/>
              </a:spcBef>
              <a:defRPr/>
            </a:pPr>
            <a:r>
              <a:rPr lang="en-US" sz="4000" dirty="0">
                <a:latin typeface="+mj-lt"/>
              </a:rPr>
              <a:t>Status of GB in India</a:t>
            </a:r>
          </a:p>
        </p:txBody>
      </p:sp>
    </p:spTree>
    <p:extLst>
      <p:ext uri="{BB962C8B-B14F-4D97-AF65-F5344CB8AC3E}">
        <p14:creationId xmlns:p14="http://schemas.microsoft.com/office/powerpoint/2010/main" val="4263096739"/>
      </p:ext>
    </p:extLst>
  </p:cSld>
  <p:clrMapOvr>
    <a:masterClrMapping/>
  </p:clrMapOvr>
  <p:transition spd="slow">
    <p:wipe dir="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C:\Users\SUJALA-III\Desktop\images.png"/>
          <p:cNvPicPr>
            <a:picLocks noChangeAspect="1" noChangeArrowheads="1"/>
          </p:cNvPicPr>
          <p:nvPr/>
        </p:nvPicPr>
        <p:blipFill>
          <a:blip r:embed="rId3" cstate="print"/>
          <a:srcRect/>
          <a:stretch>
            <a:fillRect/>
          </a:stretch>
        </p:blipFill>
        <p:spPr bwMode="auto">
          <a:xfrm>
            <a:off x="0" y="0"/>
            <a:ext cx="9144000" cy="6849174"/>
          </a:xfrm>
          <a:prstGeom prst="rect">
            <a:avLst/>
          </a:prstGeom>
          <a:noFill/>
        </p:spPr>
      </p:pic>
      <p:graphicFrame>
        <p:nvGraphicFramePr>
          <p:cNvPr id="106549" name="Group 53"/>
          <p:cNvGraphicFramePr>
            <a:graphicFrameLocks noGrp="1"/>
          </p:cNvGraphicFramePr>
          <p:nvPr>
            <p:ph idx="4294967295"/>
            <p:extLst>
              <p:ext uri="{D42A27DB-BD31-4B8C-83A1-F6EECF244321}">
                <p14:modId xmlns:p14="http://schemas.microsoft.com/office/powerpoint/2010/main" val="3800967674"/>
              </p:ext>
            </p:extLst>
          </p:nvPr>
        </p:nvGraphicFramePr>
        <p:xfrm>
          <a:off x="152400" y="1295401"/>
          <a:ext cx="8991600" cy="4983437"/>
        </p:xfrm>
        <a:graphic>
          <a:graphicData uri="http://schemas.openxmlformats.org/drawingml/2006/table">
            <a:tbl>
              <a:tblPr/>
              <a:tblGrid>
                <a:gridCol w="4724400"/>
                <a:gridCol w="4267200"/>
              </a:tblGrid>
              <a:tr h="45719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rgbClr val="C0000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Gender Budget (BE) (in Rs. </a:t>
                      </a:r>
                      <a:r>
                        <a:rPr kumimoji="0" lang="en-US" sz="2000" b="1" i="0" u="none" strike="noStrike" cap="none" normalizeH="0" baseline="0" dirty="0" err="1" smtClean="0">
                          <a:ln>
                            <a:noFill/>
                          </a:ln>
                          <a:solidFill>
                            <a:srgbClr val="C0000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crore</a:t>
                      </a:r>
                      <a:r>
                        <a:rPr kumimoji="0" lang="en-US" sz="2000" b="1" i="0" u="none" strike="noStrike" cap="none" normalizeH="0" baseline="0" dirty="0" smtClean="0">
                          <a:ln>
                            <a:noFill/>
                          </a:ln>
                          <a:solidFill>
                            <a:srgbClr val="C0000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428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lang="en-IN" sz="2000" b="0" i="0" kern="1200" dirty="0" smtClean="0">
                          <a:solidFill>
                            <a:srgbClr val="002060"/>
                          </a:solidFill>
                          <a:effectLst/>
                          <a:latin typeface="Times New Roman" panose="02020603050405020304" pitchFamily="18" charset="0"/>
                          <a:ea typeface="+mn-ea"/>
                          <a:cs typeface="Times New Roman" panose="02020603050405020304" pitchFamily="18" charset="0"/>
                        </a:rPr>
                        <a:t>Total outlay of the Gender Budget Statement </a:t>
                      </a:r>
                      <a:endParaRPr kumimoji="0" lang="en-US" sz="2000" b="0" i="0" u="none" strike="noStrike" cap="none" normalizeH="0" baseline="0" dirty="0" smtClean="0">
                        <a:ln>
                          <a:noFill/>
                        </a:ln>
                        <a:solidFill>
                          <a:srgbClr val="002060"/>
                        </a:solidFill>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lang="en-IN" sz="2000" b="1" i="0" kern="1200" dirty="0" err="1" smtClean="0">
                          <a:solidFill>
                            <a:schemeClr val="tx1"/>
                          </a:solidFill>
                          <a:effectLst/>
                          <a:latin typeface="Times New Roman" panose="02020603050405020304" pitchFamily="18" charset="0"/>
                          <a:ea typeface="+mn-ea"/>
                          <a:cs typeface="Times New Roman" panose="02020603050405020304" pitchFamily="18" charset="0"/>
                        </a:rPr>
                        <a:t>Rs</a:t>
                      </a:r>
                      <a:r>
                        <a:rPr lang="en-IN" sz="2000" b="1" i="0" kern="1200" dirty="0" smtClean="0">
                          <a:solidFill>
                            <a:schemeClr val="tx1"/>
                          </a:solidFill>
                          <a:effectLst/>
                          <a:latin typeface="Times New Roman" panose="02020603050405020304" pitchFamily="18" charset="0"/>
                          <a:ea typeface="+mn-ea"/>
                          <a:cs typeface="Times New Roman" panose="02020603050405020304" pitchFamily="18" charset="0"/>
                        </a:rPr>
                        <a:t>. 90, 625 </a:t>
                      </a:r>
                      <a:r>
                        <a:rPr lang="en-IN" sz="2000" b="1" i="0" kern="1200" dirty="0" err="1" smtClean="0">
                          <a:solidFill>
                            <a:schemeClr val="tx1"/>
                          </a:solidFill>
                          <a:effectLst/>
                          <a:latin typeface="Times New Roman" panose="02020603050405020304" pitchFamily="18" charset="0"/>
                          <a:ea typeface="+mn-ea"/>
                          <a:cs typeface="Times New Roman" panose="02020603050405020304" pitchFamily="18" charset="0"/>
                        </a:rPr>
                        <a:t>Crores</a:t>
                      </a:r>
                      <a:r>
                        <a:rPr lang="en-IN" sz="2000" b="1" i="0" kern="1200" dirty="0" smtClean="0">
                          <a:solidFill>
                            <a:schemeClr val="tx1"/>
                          </a:solidFill>
                          <a:effectLst/>
                          <a:latin typeface="Times New Roman" panose="02020603050405020304" pitchFamily="18" charset="0"/>
                          <a:ea typeface="+mn-ea"/>
                          <a:cs typeface="Times New Roman" panose="02020603050405020304" pitchFamily="18" charset="0"/>
                        </a:rPr>
                        <a:t> (4.46%.)</a:t>
                      </a:r>
                      <a:endParaRPr kumimoji="0" lang="en-US" sz="2000" b="1" i="0" u="none" strike="noStrike" cap="none" normalizeH="0" baseline="0" dirty="0" smtClean="0">
                        <a:ln>
                          <a:noFill/>
                        </a:ln>
                        <a:solidFill>
                          <a:schemeClr val="tx1"/>
                        </a:solidFill>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41974">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en-IN" sz="2000" b="0" i="0" u="none" strike="noStrike" kern="1200" dirty="0" smtClean="0">
                          <a:solidFill>
                            <a:srgbClr val="002060"/>
                          </a:solidFill>
                          <a:effectLst/>
                          <a:latin typeface="Times New Roman" panose="02020603050405020304" pitchFamily="18" charset="0"/>
                          <a:ea typeface="+mn-ea"/>
                          <a:cs typeface="Times New Roman" panose="02020603050405020304" pitchFamily="18" charset="0"/>
                        </a:rPr>
                        <a:t>Indira Gandhi </a:t>
                      </a:r>
                      <a:r>
                        <a:rPr lang="en-IN" sz="2000" b="0" i="0" u="none" strike="noStrike" kern="1200" dirty="0" err="1" smtClean="0">
                          <a:solidFill>
                            <a:srgbClr val="002060"/>
                          </a:solidFill>
                          <a:effectLst/>
                          <a:latin typeface="Times New Roman" panose="02020603050405020304" pitchFamily="18" charset="0"/>
                          <a:ea typeface="+mn-ea"/>
                          <a:cs typeface="Times New Roman" panose="02020603050405020304" pitchFamily="18" charset="0"/>
                        </a:rPr>
                        <a:t>Matritva</a:t>
                      </a:r>
                      <a:r>
                        <a:rPr lang="en-IN" sz="2000" b="0" i="0" u="none" strike="noStrike" kern="1200" dirty="0" smtClean="0">
                          <a:solidFill>
                            <a:srgbClr val="002060"/>
                          </a:solidFill>
                          <a:effectLst/>
                          <a:latin typeface="Times New Roman" panose="02020603050405020304" pitchFamily="18" charset="0"/>
                          <a:ea typeface="+mn-ea"/>
                          <a:cs typeface="Times New Roman" panose="02020603050405020304" pitchFamily="18" charset="0"/>
                        </a:rPr>
                        <a:t> </a:t>
                      </a:r>
                      <a:r>
                        <a:rPr lang="en-IN" sz="2000" b="0" i="0" u="none" strike="noStrike" kern="1200" dirty="0" err="1" smtClean="0">
                          <a:solidFill>
                            <a:srgbClr val="002060"/>
                          </a:solidFill>
                          <a:effectLst/>
                          <a:latin typeface="Times New Roman" panose="02020603050405020304" pitchFamily="18" charset="0"/>
                          <a:ea typeface="+mn-ea"/>
                          <a:cs typeface="Times New Roman" panose="02020603050405020304" pitchFamily="18" charset="0"/>
                        </a:rPr>
                        <a:t>Yojana</a:t>
                      </a:r>
                      <a:r>
                        <a:rPr lang="en-IN" sz="2000" b="0" i="0" u="none" strike="noStrike" kern="1200" dirty="0" smtClean="0">
                          <a:solidFill>
                            <a:srgbClr val="002060"/>
                          </a:solidFill>
                          <a:effectLst/>
                          <a:latin typeface="Times New Roman" panose="02020603050405020304" pitchFamily="18" charset="0"/>
                          <a:ea typeface="+mn-ea"/>
                          <a:cs typeface="Times New Roman" panose="02020603050405020304" pitchFamily="18" charset="0"/>
                        </a:rPr>
                        <a:t> (IGMSY)</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lang="en-IN" sz="2000" b="1" i="0" kern="1200" dirty="0" err="1" smtClean="0">
                          <a:solidFill>
                            <a:schemeClr val="tx1"/>
                          </a:solidFill>
                          <a:effectLst/>
                          <a:latin typeface="Times New Roman" panose="02020603050405020304" pitchFamily="18" charset="0"/>
                          <a:ea typeface="+mn-ea"/>
                          <a:cs typeface="Times New Roman" panose="02020603050405020304" pitchFamily="18" charset="0"/>
                        </a:rPr>
                        <a:t>Rs</a:t>
                      </a:r>
                      <a:r>
                        <a:rPr lang="en-IN" sz="2000" b="1" i="0" kern="1200" dirty="0" smtClean="0">
                          <a:solidFill>
                            <a:schemeClr val="tx1"/>
                          </a:solidFill>
                          <a:effectLst/>
                          <a:latin typeface="Times New Roman" panose="02020603050405020304" pitchFamily="18" charset="0"/>
                          <a:ea typeface="+mn-ea"/>
                          <a:cs typeface="Times New Roman" panose="02020603050405020304" pitchFamily="18" charset="0"/>
                        </a:rPr>
                        <a:t>. 400 </a:t>
                      </a:r>
                      <a:r>
                        <a:rPr lang="en-IN" sz="2000" b="1" i="0" kern="1200" dirty="0" err="1" smtClean="0">
                          <a:solidFill>
                            <a:schemeClr val="tx1"/>
                          </a:solidFill>
                          <a:effectLst/>
                          <a:latin typeface="Times New Roman" panose="02020603050405020304" pitchFamily="18" charset="0"/>
                          <a:ea typeface="+mn-ea"/>
                          <a:cs typeface="Times New Roman" panose="02020603050405020304" pitchFamily="18" charset="0"/>
                        </a:rPr>
                        <a:t>Crore</a:t>
                      </a:r>
                      <a:r>
                        <a:rPr lang="en-IN" sz="2000" b="1" i="0" kern="1200" dirty="0" smtClean="0">
                          <a:solidFill>
                            <a:schemeClr val="tx1"/>
                          </a:solidFill>
                          <a:effectLst/>
                          <a:latin typeface="Times New Roman" panose="02020603050405020304" pitchFamily="18" charset="0"/>
                          <a:ea typeface="+mn-ea"/>
                          <a:cs typeface="Times New Roman" panose="02020603050405020304" pitchFamily="18" charset="0"/>
                        </a:rPr>
                        <a:t>, </a:t>
                      </a:r>
                      <a:r>
                        <a:rPr lang="en-IN" sz="2000" b="1" i="0" kern="1200" dirty="0" err="1" smtClean="0">
                          <a:solidFill>
                            <a:schemeClr val="tx1"/>
                          </a:solidFill>
                          <a:effectLst/>
                          <a:latin typeface="Times New Roman" panose="02020603050405020304" pitchFamily="18" charset="0"/>
                          <a:ea typeface="+mn-ea"/>
                          <a:cs typeface="Times New Roman" panose="02020603050405020304" pitchFamily="18" charset="0"/>
                        </a:rPr>
                        <a:t>Rs</a:t>
                      </a:r>
                      <a:r>
                        <a:rPr lang="en-IN" sz="2000" b="1" i="0" kern="1200" dirty="0" smtClean="0">
                          <a:solidFill>
                            <a:schemeClr val="tx1"/>
                          </a:solidFill>
                          <a:effectLst/>
                          <a:latin typeface="Times New Roman" panose="02020603050405020304" pitchFamily="18" charset="0"/>
                          <a:ea typeface="+mn-ea"/>
                          <a:cs typeface="Times New Roman" panose="02020603050405020304" pitchFamily="18" charset="0"/>
                        </a:rPr>
                        <a:t>. 460 </a:t>
                      </a:r>
                      <a:r>
                        <a:rPr lang="en-IN" sz="2000" b="1" i="0" kern="1200" dirty="0" err="1" smtClean="0">
                          <a:solidFill>
                            <a:schemeClr val="tx1"/>
                          </a:solidFill>
                          <a:effectLst/>
                          <a:latin typeface="Times New Roman" panose="02020603050405020304" pitchFamily="18" charset="0"/>
                          <a:ea typeface="+mn-ea"/>
                          <a:cs typeface="Times New Roman" panose="02020603050405020304" pitchFamily="18" charset="0"/>
                        </a:rPr>
                        <a:t>crores</a:t>
                      </a:r>
                      <a:endParaRPr kumimoji="0" lang="en-US" sz="2000" b="1" i="0" u="none" strike="noStrike" cap="none" normalizeH="0" baseline="0" dirty="0" smtClean="0">
                        <a:ln>
                          <a:noFill/>
                        </a:ln>
                        <a:solidFill>
                          <a:schemeClr val="tx1"/>
                        </a:solidFill>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428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lang="en-IN" sz="2000" b="0" i="0" kern="1200" dirty="0" smtClean="0">
                          <a:solidFill>
                            <a:srgbClr val="002060"/>
                          </a:solidFill>
                          <a:effectLst/>
                          <a:latin typeface="Times New Roman" panose="02020603050405020304" pitchFamily="18" charset="0"/>
                          <a:ea typeface="+mn-ea"/>
                          <a:cs typeface="Times New Roman" panose="02020603050405020304" pitchFamily="18" charset="0"/>
                        </a:rPr>
                        <a:t>Rajiv Gandhi Scheme for Empowerment of Adolescent Girls (RGSEAG)</a:t>
                      </a:r>
                      <a:endParaRPr kumimoji="0" lang="en-US" sz="2000" b="0" i="0" u="none" strike="noStrike" cap="none" normalizeH="0" baseline="0" dirty="0" smtClean="0">
                        <a:ln>
                          <a:noFill/>
                        </a:ln>
                        <a:solidFill>
                          <a:srgbClr val="002060"/>
                        </a:solidFill>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lang="en-IN" sz="2000" b="1" i="0" kern="1200" dirty="0" err="1" smtClean="0">
                          <a:solidFill>
                            <a:schemeClr val="tx1"/>
                          </a:solidFill>
                          <a:effectLst/>
                          <a:latin typeface="+mn-lt"/>
                          <a:ea typeface="+mn-ea"/>
                          <a:cs typeface="+mn-cs"/>
                        </a:rPr>
                        <a:t>Rs</a:t>
                      </a:r>
                      <a:r>
                        <a:rPr lang="en-IN" sz="2000" b="1" i="0" kern="1200" dirty="0" smtClean="0">
                          <a:solidFill>
                            <a:schemeClr val="tx1"/>
                          </a:solidFill>
                          <a:effectLst/>
                          <a:latin typeface="+mn-lt"/>
                          <a:ea typeface="+mn-ea"/>
                          <a:cs typeface="+mn-cs"/>
                        </a:rPr>
                        <a:t>. 460 </a:t>
                      </a:r>
                      <a:r>
                        <a:rPr lang="en-IN" sz="2000" b="1" i="0" kern="1200" dirty="0" err="1" smtClean="0">
                          <a:solidFill>
                            <a:schemeClr val="tx1"/>
                          </a:solidFill>
                          <a:effectLst/>
                          <a:latin typeface="+mn-lt"/>
                          <a:ea typeface="+mn-ea"/>
                          <a:cs typeface="+mn-cs"/>
                        </a:rPr>
                        <a:t>crores</a:t>
                      </a:r>
                      <a:r>
                        <a:rPr lang="en-IN" sz="2000" b="1" i="0" kern="1200" dirty="0" smtClean="0">
                          <a:solidFill>
                            <a:schemeClr val="tx1"/>
                          </a:solidFill>
                          <a:effectLst/>
                          <a:latin typeface="+mn-lt"/>
                          <a:ea typeface="+mn-ea"/>
                          <a:cs typeface="+mn-cs"/>
                        </a:rPr>
                        <a:t> </a:t>
                      </a:r>
                      <a:endParaRPr kumimoji="0" lang="en-US" sz="2000" b="1" i="0" u="none" strike="noStrike" cap="none" normalizeH="0" baseline="0" dirty="0" smtClean="0">
                        <a:ln>
                          <a:noFill/>
                        </a:ln>
                        <a:solidFill>
                          <a:schemeClr val="tx1"/>
                        </a:solidFill>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174">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en-IN" sz="2000" b="0" i="0" u="none" strike="noStrike" kern="1200" dirty="0" err="1" smtClean="0">
                          <a:solidFill>
                            <a:srgbClr val="002060"/>
                          </a:solidFill>
                          <a:effectLst/>
                          <a:latin typeface="Times New Roman" panose="02020603050405020304" pitchFamily="18" charset="0"/>
                          <a:ea typeface="+mn-ea"/>
                          <a:cs typeface="Times New Roman" panose="02020603050405020304" pitchFamily="18" charset="0"/>
                        </a:rPr>
                        <a:t>Nirbhaya</a:t>
                      </a:r>
                      <a:r>
                        <a:rPr lang="en-IN" sz="2000" b="0" i="0" u="none" strike="noStrike" kern="1200" dirty="0" smtClean="0">
                          <a:solidFill>
                            <a:srgbClr val="002060"/>
                          </a:solidFill>
                          <a:effectLst/>
                          <a:latin typeface="Times New Roman" panose="02020603050405020304" pitchFamily="18" charset="0"/>
                          <a:ea typeface="+mn-ea"/>
                          <a:cs typeface="Times New Roman" panose="02020603050405020304" pitchFamily="18" charset="0"/>
                        </a:rPr>
                        <a:t> Fund</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lang="en-IN" sz="2000" b="1" i="0" kern="1200" dirty="0" err="1" smtClean="0">
                          <a:solidFill>
                            <a:schemeClr val="tx1"/>
                          </a:solidFill>
                          <a:effectLst/>
                          <a:latin typeface="Times New Roman" panose="02020603050405020304" pitchFamily="18" charset="0"/>
                          <a:ea typeface="+mn-ea"/>
                          <a:cs typeface="Times New Roman" panose="02020603050405020304" pitchFamily="18" charset="0"/>
                        </a:rPr>
                        <a:t>Rs</a:t>
                      </a:r>
                      <a:r>
                        <a:rPr lang="en-IN" sz="2000" b="1" i="0" kern="1200" dirty="0" smtClean="0">
                          <a:solidFill>
                            <a:schemeClr val="tx1"/>
                          </a:solidFill>
                          <a:effectLst/>
                          <a:latin typeface="Times New Roman" panose="02020603050405020304" pitchFamily="18" charset="0"/>
                          <a:ea typeface="+mn-ea"/>
                          <a:cs typeface="Times New Roman" panose="02020603050405020304" pitchFamily="18" charset="0"/>
                        </a:rPr>
                        <a:t>. 500 cores</a:t>
                      </a:r>
                      <a:r>
                        <a:rPr kumimoji="0" lang="en-IN" sz="2000" b="1" i="0" u="none" strike="noStrike" kern="1200" cap="none" normalizeH="0" baseline="0" dirty="0" smtClean="0">
                          <a:ln>
                            <a:noFill/>
                          </a:ln>
                          <a:solidFill>
                            <a:schemeClr val="tx1"/>
                          </a:solidFill>
                          <a:effectLst/>
                          <a:latin typeface="Times New Roman" panose="02020603050405020304" pitchFamily="18" charset="0"/>
                          <a:ea typeface="+mn-ea"/>
                          <a:cs typeface="Times New Roman" panose="02020603050405020304" pitchFamily="18" charset="0"/>
                        </a:rPr>
                        <a:t> </a:t>
                      </a:r>
                      <a:endParaRPr kumimoji="0" lang="en-US" sz="2000" b="1" i="0" u="none" strike="noStrike" cap="none" normalizeH="0" baseline="0" dirty="0" smtClean="0">
                        <a:ln>
                          <a:noFill/>
                        </a:ln>
                        <a:solidFill>
                          <a:schemeClr val="tx1"/>
                        </a:solidFill>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346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lang="en-IN" sz="2000" b="0" i="0" kern="1200" dirty="0" smtClean="0">
                          <a:solidFill>
                            <a:srgbClr val="002060"/>
                          </a:solidFill>
                          <a:effectLst/>
                          <a:latin typeface="Times New Roman" panose="02020603050405020304" pitchFamily="18" charset="0"/>
                          <a:ea typeface="+mn-ea"/>
                          <a:cs typeface="Times New Roman" panose="02020603050405020304" pitchFamily="18" charset="0"/>
                        </a:rPr>
                        <a:t>National Mission for Empowerment of Women</a:t>
                      </a:r>
                      <a:endParaRPr kumimoji="0" lang="en-US" sz="2000" b="0" i="0" u="none" strike="noStrike" cap="none" normalizeH="0" baseline="0" dirty="0" smtClean="0">
                        <a:ln>
                          <a:noFill/>
                        </a:ln>
                        <a:solidFill>
                          <a:srgbClr val="002060"/>
                        </a:solidFill>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lang="en-IN" sz="2000" b="1" i="0" kern="1200" dirty="0" smtClean="0">
                          <a:solidFill>
                            <a:schemeClr val="tx1"/>
                          </a:solidFill>
                          <a:effectLst/>
                          <a:latin typeface="Times New Roman" panose="02020603050405020304" pitchFamily="18" charset="0"/>
                          <a:ea typeface="+mn-ea"/>
                          <a:cs typeface="Times New Roman" panose="02020603050405020304" pitchFamily="18" charset="0"/>
                        </a:rPr>
                        <a:t>50 </a:t>
                      </a:r>
                      <a:r>
                        <a:rPr lang="en-IN" sz="2000" b="1" i="0" kern="1200" dirty="0" err="1" smtClean="0">
                          <a:solidFill>
                            <a:schemeClr val="tx1"/>
                          </a:solidFill>
                          <a:effectLst/>
                          <a:latin typeface="Times New Roman" panose="02020603050405020304" pitchFamily="18" charset="0"/>
                          <a:ea typeface="+mn-ea"/>
                          <a:cs typeface="Times New Roman" panose="02020603050405020304" pitchFamily="18" charset="0"/>
                        </a:rPr>
                        <a:t>crore</a:t>
                      </a:r>
                      <a:r>
                        <a:rPr lang="en-IN" sz="2000" b="1" i="0" kern="1200" dirty="0" smtClean="0">
                          <a:solidFill>
                            <a:schemeClr val="tx1"/>
                          </a:solidFill>
                          <a:effectLst/>
                          <a:latin typeface="Times New Roman" panose="02020603050405020304" pitchFamily="18" charset="0"/>
                          <a:ea typeface="+mn-ea"/>
                          <a:cs typeface="Times New Roman" panose="02020603050405020304" pitchFamily="18" charset="0"/>
                        </a:rPr>
                        <a:t>. </a:t>
                      </a:r>
                      <a:endParaRPr kumimoji="0" lang="en-US" sz="2000" b="1" i="0" u="none" strike="noStrike" cap="none" normalizeH="0" baseline="0" dirty="0" smtClean="0">
                        <a:ln>
                          <a:noFill/>
                        </a:ln>
                        <a:solidFill>
                          <a:schemeClr val="tx1"/>
                        </a:solidFill>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346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lang="en-IN" sz="2000" b="0" i="0" kern="1200" dirty="0" smtClean="0">
                          <a:solidFill>
                            <a:srgbClr val="002060"/>
                          </a:solidFill>
                          <a:effectLst/>
                          <a:latin typeface="Times New Roman" panose="02020603050405020304" pitchFamily="18" charset="0"/>
                          <a:ea typeface="+mn-ea"/>
                          <a:cs typeface="Times New Roman" panose="02020603050405020304" pitchFamily="18" charset="0"/>
                        </a:rPr>
                        <a:t>Support to Training and Employment Programme (STEP)</a:t>
                      </a:r>
                      <a:endParaRPr kumimoji="0" lang="en-US" sz="2000" b="0" i="0" u="none" strike="noStrike" cap="none" normalizeH="0" baseline="0" dirty="0" smtClean="0">
                        <a:ln>
                          <a:noFill/>
                        </a:ln>
                        <a:solidFill>
                          <a:srgbClr val="002060"/>
                        </a:solidFill>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lang="en-IN" sz="2000" b="1" i="0" kern="1200" dirty="0" smtClean="0">
                          <a:solidFill>
                            <a:schemeClr val="tx1"/>
                          </a:solidFill>
                          <a:effectLst/>
                          <a:latin typeface="Times New Roman" panose="02020603050405020304" pitchFamily="18" charset="0"/>
                          <a:ea typeface="+mn-ea"/>
                          <a:cs typeface="Times New Roman" panose="02020603050405020304" pitchFamily="18" charset="0"/>
                        </a:rPr>
                        <a:t>500 </a:t>
                      </a:r>
                      <a:r>
                        <a:rPr lang="en-IN" sz="2000" b="1" i="0" kern="1200" dirty="0" err="1" smtClean="0">
                          <a:solidFill>
                            <a:schemeClr val="tx1"/>
                          </a:solidFill>
                          <a:effectLst/>
                          <a:latin typeface="Times New Roman" panose="02020603050405020304" pitchFamily="18" charset="0"/>
                          <a:ea typeface="+mn-ea"/>
                          <a:cs typeface="Times New Roman" panose="02020603050405020304" pitchFamily="18" charset="0"/>
                        </a:rPr>
                        <a:t>crores</a:t>
                      </a:r>
                      <a:endParaRPr kumimoji="0" lang="en-US" sz="2000" b="1" i="0" u="none" strike="noStrike" cap="none" normalizeH="0" baseline="0" dirty="0" smtClean="0">
                        <a:ln>
                          <a:noFill/>
                        </a:ln>
                        <a:solidFill>
                          <a:schemeClr val="tx1"/>
                        </a:solidFill>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346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lang="en-IN" sz="2000" b="0" i="0" kern="1200" dirty="0" smtClean="0">
                          <a:solidFill>
                            <a:srgbClr val="002060"/>
                          </a:solidFill>
                          <a:effectLst/>
                          <a:latin typeface="Times New Roman" panose="02020603050405020304" pitchFamily="18" charset="0"/>
                          <a:ea typeface="+mn-ea"/>
                          <a:cs typeface="Times New Roman" panose="02020603050405020304" pitchFamily="18" charset="0"/>
                        </a:rPr>
                        <a:t>Cost of providing these LPG connections</a:t>
                      </a:r>
                      <a:endParaRPr kumimoji="0" lang="en-US" sz="2000" b="0" i="0" u="none" strike="noStrike" cap="none" normalizeH="0" baseline="0" dirty="0" smtClean="0">
                        <a:ln>
                          <a:noFill/>
                        </a:ln>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en-IN" sz="2000" b="1" i="0" kern="1200" dirty="0" err="1" smtClean="0">
                          <a:solidFill>
                            <a:schemeClr val="tx1"/>
                          </a:solidFill>
                          <a:effectLst/>
                          <a:latin typeface="Times New Roman" panose="02020603050405020304" pitchFamily="18" charset="0"/>
                          <a:ea typeface="+mn-ea"/>
                          <a:cs typeface="Times New Roman" panose="02020603050405020304" pitchFamily="18" charset="0"/>
                        </a:rPr>
                        <a:t>Rs</a:t>
                      </a:r>
                      <a:r>
                        <a:rPr lang="en-IN" sz="2000" b="1" i="0" kern="1200" dirty="0" smtClean="0">
                          <a:solidFill>
                            <a:schemeClr val="tx1"/>
                          </a:solidFill>
                          <a:effectLst/>
                          <a:latin typeface="Times New Roman" panose="02020603050405020304" pitchFamily="18" charset="0"/>
                          <a:ea typeface="+mn-ea"/>
                          <a:cs typeface="Times New Roman" panose="02020603050405020304" pitchFamily="18" charset="0"/>
                        </a:rPr>
                        <a:t>. 2000 </a:t>
                      </a:r>
                      <a:r>
                        <a:rPr lang="en-IN" sz="2000" b="1" i="0" kern="1200" dirty="0" err="1" smtClean="0">
                          <a:solidFill>
                            <a:schemeClr val="tx1"/>
                          </a:solidFill>
                          <a:effectLst/>
                          <a:latin typeface="Times New Roman" panose="02020603050405020304" pitchFamily="18" charset="0"/>
                          <a:ea typeface="+mn-ea"/>
                          <a:cs typeface="Times New Roman" panose="02020603050405020304" pitchFamily="18" charset="0"/>
                        </a:rPr>
                        <a:t>Crore</a:t>
                      </a:r>
                      <a:endParaRPr kumimoji="0" lang="en-US" sz="2000" b="1" i="0" u="none" strike="noStrike" cap="none" normalizeH="0" baseline="0" dirty="0" smtClean="0">
                        <a:ln>
                          <a:noFill/>
                        </a:ln>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1" i="0" u="none" strike="noStrike" cap="none" normalizeH="0" baseline="0" dirty="0" smtClean="0">
                        <a:ln>
                          <a:noFill/>
                        </a:ln>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9261" name="Slide Number Placeholder 52"/>
          <p:cNvSpPr txBox="1">
            <a:spLocks noGrp="1"/>
          </p:cNvSpPr>
          <p:nvPr/>
        </p:nvSpPr>
        <p:spPr bwMode="auto">
          <a:xfrm>
            <a:off x="7924800" y="6356350"/>
            <a:ext cx="762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eaLnBrk="1" hangingPunct="1"/>
            <a:fld id="{B5AB3528-A157-4CBF-AFE3-7FBFA167BF9E}" type="slidenum">
              <a:rPr lang="en-US" altLang="en-US" sz="1200">
                <a:solidFill>
                  <a:srgbClr val="1D4577"/>
                </a:solidFill>
                <a:latin typeface="Arial" charset="0"/>
              </a:rPr>
              <a:pPr eaLnBrk="1" hangingPunct="1"/>
              <a:t>48</a:t>
            </a:fld>
            <a:endParaRPr lang="en-US" altLang="en-US" sz="1200">
              <a:solidFill>
                <a:srgbClr val="1D4577"/>
              </a:solidFill>
              <a:latin typeface="Arial" charset="0"/>
            </a:endParaRPr>
          </a:p>
        </p:txBody>
      </p:sp>
      <p:sp>
        <p:nvSpPr>
          <p:cNvPr id="15399" name="Text Box 54"/>
          <p:cNvSpPr txBox="1">
            <a:spLocks noChangeArrowheads="1"/>
          </p:cNvSpPr>
          <p:nvPr/>
        </p:nvSpPr>
        <p:spPr bwMode="auto">
          <a:xfrm>
            <a:off x="1371600" y="533400"/>
            <a:ext cx="6705600" cy="701675"/>
          </a:xfrm>
          <a:prstGeom prst="rect">
            <a:avLst/>
          </a:prstGeom>
          <a:solidFill>
            <a:schemeClr val="accent6">
              <a:lumMod val="20000"/>
              <a:lumOff val="80000"/>
            </a:schemeClr>
          </a:solidFill>
          <a:ln w="9525">
            <a:solidFill>
              <a:schemeClr val="tx1"/>
            </a:solidFill>
            <a:miter lim="800000"/>
            <a:headEnd/>
            <a:tailEnd/>
          </a:ln>
        </p:spPr>
        <p:txBody>
          <a:bodyPr>
            <a:spAutoFit/>
          </a:bodyPr>
          <a:lstStyle/>
          <a:p>
            <a:pPr algn="ctr" eaLnBrk="1" hangingPunct="1">
              <a:spcBef>
                <a:spcPct val="50000"/>
              </a:spcBef>
              <a:defRPr/>
            </a:pPr>
            <a:r>
              <a:rPr lang="en-US" sz="4000" dirty="0" smtClean="0">
                <a:latin typeface="+mj-lt"/>
              </a:rPr>
              <a:t>Gender Budget 2016-17 </a:t>
            </a:r>
            <a:endParaRPr lang="en-US" sz="4000" dirty="0">
              <a:latin typeface="+mj-lt"/>
            </a:endParaRPr>
          </a:p>
        </p:txBody>
      </p:sp>
    </p:spTree>
    <p:extLst>
      <p:ext uri="{BB962C8B-B14F-4D97-AF65-F5344CB8AC3E}">
        <p14:creationId xmlns:p14="http://schemas.microsoft.com/office/powerpoint/2010/main" val="3507601946"/>
      </p:ext>
    </p:extLst>
  </p:cSld>
  <p:clrMapOvr>
    <a:masterClrMapping/>
  </p:clrMapOvr>
  <p:transition spd="slow">
    <p:wipe dir="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SUJALA-III\Desktop\images.png"/>
          <p:cNvPicPr>
            <a:picLocks noChangeAspect="1" noChangeArrowheads="1"/>
          </p:cNvPicPr>
          <p:nvPr/>
        </p:nvPicPr>
        <p:blipFill>
          <a:blip r:embed="rId2" cstate="print"/>
          <a:srcRect/>
          <a:stretch>
            <a:fillRect/>
          </a:stretch>
        </p:blipFill>
        <p:spPr bwMode="auto">
          <a:xfrm>
            <a:off x="0" y="0"/>
            <a:ext cx="9155784" cy="6858000"/>
          </a:xfrm>
          <a:prstGeom prst="rect">
            <a:avLst/>
          </a:prstGeom>
          <a:noFill/>
        </p:spPr>
      </p:pic>
      <p:sp>
        <p:nvSpPr>
          <p:cNvPr id="2" name="Title 1"/>
          <p:cNvSpPr>
            <a:spLocks noGrp="1"/>
          </p:cNvSpPr>
          <p:nvPr>
            <p:ph type="title"/>
          </p:nvPr>
        </p:nvSpPr>
        <p:spPr>
          <a:xfrm>
            <a:off x="1066800" y="762000"/>
            <a:ext cx="7315200" cy="838200"/>
          </a:xfrm>
          <a:solidFill>
            <a:srgbClr val="92D050"/>
          </a:solidFill>
          <a:ln>
            <a:solidFill>
              <a:schemeClr val="tx1"/>
            </a:solidFill>
          </a:ln>
        </p:spPr>
        <p:txBody>
          <a:bodyPr/>
          <a:lstStyle/>
          <a:p>
            <a:pPr>
              <a:defRPr/>
            </a:pPr>
            <a:r>
              <a:rPr lang="en-US" dirty="0" smtClean="0">
                <a:latin typeface="Times New Roman" pitchFamily="18" charset="0"/>
                <a:cs typeface="Times New Roman" pitchFamily="18" charset="0"/>
              </a:rPr>
              <a:t>What is Gender Audit?</a:t>
            </a:r>
            <a:endParaRPr lang="en-IN" dirty="0">
              <a:latin typeface="Times New Roman" pitchFamily="18" charset="0"/>
              <a:cs typeface="Times New Roman" pitchFamily="18" charset="0"/>
            </a:endParaRPr>
          </a:p>
        </p:txBody>
      </p:sp>
      <p:sp>
        <p:nvSpPr>
          <p:cNvPr id="3" name="Content Placeholder 2"/>
          <p:cNvSpPr>
            <a:spLocks noGrp="1"/>
          </p:cNvSpPr>
          <p:nvPr>
            <p:ph idx="1"/>
          </p:nvPr>
        </p:nvSpPr>
        <p:spPr>
          <a:xfrm>
            <a:off x="609600" y="1752600"/>
            <a:ext cx="8007350" cy="4191000"/>
          </a:xfrm>
        </p:spPr>
        <p:txBody>
          <a:bodyPr>
            <a:noAutofit/>
          </a:bodyPr>
          <a:lstStyle/>
          <a:p>
            <a:pPr algn="just">
              <a:spcBef>
                <a:spcPct val="0"/>
              </a:spcBef>
              <a:defRPr/>
            </a:pPr>
            <a:r>
              <a:rPr lang="en-US" sz="2400" dirty="0" smtClean="0">
                <a:latin typeface="Times New Roman" pitchFamily="18" charset="0"/>
                <a:cs typeface="Times New Roman" pitchFamily="18" charset="0"/>
              </a:rPr>
              <a:t>A </a:t>
            </a:r>
            <a:r>
              <a:rPr lang="en-US" sz="2400" b="1" dirty="0" smtClean="0">
                <a:solidFill>
                  <a:schemeClr val="tx2">
                    <a:lumMod val="60000"/>
                    <a:lumOff val="40000"/>
                  </a:schemeClr>
                </a:solidFill>
                <a:latin typeface="Times New Roman" pitchFamily="18" charset="0"/>
                <a:cs typeface="Times New Roman" pitchFamily="18" charset="0"/>
              </a:rPr>
              <a:t>tool</a:t>
            </a:r>
            <a:r>
              <a:rPr lang="en-US" sz="2400" dirty="0" smtClean="0">
                <a:latin typeface="Times New Roman" pitchFamily="18" charset="0"/>
                <a:cs typeface="Times New Roman" pitchFamily="18" charset="0"/>
              </a:rPr>
              <a:t> to assess the extent of Gender mainstreaming accomplished </a:t>
            </a:r>
          </a:p>
          <a:p>
            <a:pPr algn="just">
              <a:spcBef>
                <a:spcPct val="0"/>
              </a:spcBef>
              <a:defRPr/>
            </a:pPr>
            <a:r>
              <a:rPr lang="en-US" sz="2400" dirty="0" smtClean="0">
                <a:latin typeface="Times New Roman" pitchFamily="18" charset="0"/>
                <a:cs typeface="Times New Roman" pitchFamily="18" charset="0"/>
              </a:rPr>
              <a:t>It helps to assess the differential reach and impact of projects and policies on women and men.</a:t>
            </a:r>
          </a:p>
          <a:p>
            <a:pPr algn="just">
              <a:spcBef>
                <a:spcPct val="0"/>
              </a:spcBef>
              <a:buFont typeface="Wingdings" pitchFamily="2" charset="2"/>
              <a:buNone/>
              <a:defRPr/>
            </a:pPr>
            <a:endParaRPr lang="en-US" sz="2400" dirty="0" smtClean="0">
              <a:latin typeface="Times New Roman" pitchFamily="18" charset="0"/>
              <a:cs typeface="Times New Roman" pitchFamily="18" charset="0"/>
            </a:endParaRPr>
          </a:p>
          <a:p>
            <a:pPr algn="just">
              <a:spcBef>
                <a:spcPct val="0"/>
              </a:spcBef>
              <a:defRPr/>
            </a:pPr>
            <a:r>
              <a:rPr lang="en-US" sz="2400" dirty="0" smtClean="0">
                <a:latin typeface="Times New Roman" pitchFamily="18" charset="0"/>
                <a:cs typeface="Times New Roman" pitchFamily="18" charset="0"/>
              </a:rPr>
              <a:t>Its aim is to see whether the </a:t>
            </a:r>
            <a:r>
              <a:rPr lang="en-US" sz="2400" b="1" dirty="0" smtClean="0">
                <a:solidFill>
                  <a:schemeClr val="tx2">
                    <a:lumMod val="60000"/>
                    <a:lumOff val="40000"/>
                  </a:schemeClr>
                </a:solidFill>
                <a:latin typeface="Times New Roman" pitchFamily="18" charset="0"/>
                <a:cs typeface="Times New Roman" pitchFamily="18" charset="0"/>
              </a:rPr>
              <a:t>policy, </a:t>
            </a:r>
            <a:r>
              <a:rPr lang="en-US" sz="2400" b="1" dirty="0" err="1" smtClean="0">
                <a:solidFill>
                  <a:schemeClr val="tx2">
                    <a:lumMod val="60000"/>
                    <a:lumOff val="40000"/>
                  </a:schemeClr>
                </a:solidFill>
                <a:latin typeface="Times New Roman" pitchFamily="18" charset="0"/>
                <a:cs typeface="Times New Roman" pitchFamily="18" charset="0"/>
              </a:rPr>
              <a:t>programme</a:t>
            </a:r>
            <a:r>
              <a:rPr lang="en-US" sz="2400" b="1" dirty="0" smtClean="0">
                <a:solidFill>
                  <a:schemeClr val="tx2">
                    <a:lumMod val="60000"/>
                    <a:lumOff val="40000"/>
                  </a:schemeClr>
                </a:solidFill>
                <a:latin typeface="Times New Roman" pitchFamily="18" charset="0"/>
                <a:cs typeface="Times New Roman" pitchFamily="18" charset="0"/>
              </a:rPr>
              <a:t> guidelines, practices, systems, procedures and budgets</a:t>
            </a:r>
            <a:r>
              <a:rPr lang="en-US" sz="2400" b="1" dirty="0" smtClean="0">
                <a:solidFill>
                  <a:srgbClr val="990000"/>
                </a:solidFill>
                <a:latin typeface="Times New Roman" pitchFamily="18" charset="0"/>
                <a:cs typeface="Times New Roman" pitchFamily="18" charset="0"/>
              </a:rPr>
              <a:t> </a:t>
            </a:r>
            <a:r>
              <a:rPr lang="en-US" sz="2400" dirty="0" smtClean="0">
                <a:latin typeface="Times New Roman" pitchFamily="18" charset="0"/>
                <a:cs typeface="Times New Roman" pitchFamily="18" charset="0"/>
              </a:rPr>
              <a:t>are being used in the most effective way to deliver the Governments commitments to gender equality. </a:t>
            </a:r>
          </a:p>
          <a:p>
            <a:pPr algn="just">
              <a:defRPr/>
            </a:pPr>
            <a:endParaRPr lang="en-IN" sz="24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fld id="{028CF725-82F8-4353-9912-9D61CE598A62}" type="slidenum">
              <a:rPr lang="en-US" altLang="en-US" sz="1400"/>
              <a:pPr/>
              <a:t>49</a:t>
            </a:fld>
            <a:endParaRPr lang="en-US" altLang="en-US" sz="1400"/>
          </a:p>
        </p:txBody>
      </p:sp>
    </p:spTree>
    <p:extLst>
      <p:ext uri="{BB962C8B-B14F-4D97-AF65-F5344CB8AC3E}">
        <p14:creationId xmlns:p14="http://schemas.microsoft.com/office/powerpoint/2010/main" val="4122840936"/>
      </p:ext>
    </p:extLst>
  </p:cSld>
  <p:clrMapOvr>
    <a:masterClrMapping/>
  </p:clrMapOvr>
  <p:transition spd="slow">
    <p:wipe dir="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SUJALA-III\Desktop\images.png"/>
          <p:cNvPicPr>
            <a:picLocks noChangeAspect="1" noChangeArrowheads="1"/>
          </p:cNvPicPr>
          <p:nvPr/>
        </p:nvPicPr>
        <p:blipFill>
          <a:blip r:embed="rId2" cstate="print"/>
          <a:srcRect/>
          <a:stretch>
            <a:fillRect/>
          </a:stretch>
        </p:blipFill>
        <p:spPr bwMode="auto">
          <a:xfrm>
            <a:off x="0" y="0"/>
            <a:ext cx="9155784" cy="6858000"/>
          </a:xfrm>
          <a:prstGeom prst="rect">
            <a:avLst/>
          </a:prstGeom>
          <a:noFill/>
        </p:spPr>
      </p:pic>
      <p:sp>
        <p:nvSpPr>
          <p:cNvPr id="2" name="Title 1"/>
          <p:cNvSpPr>
            <a:spLocks noGrp="1"/>
          </p:cNvSpPr>
          <p:nvPr>
            <p:ph type="title"/>
          </p:nvPr>
        </p:nvSpPr>
        <p:spPr>
          <a:xfrm>
            <a:off x="838200" y="685800"/>
            <a:ext cx="7391400" cy="731838"/>
          </a:xfrm>
          <a:solidFill>
            <a:srgbClr val="92D050"/>
          </a:solidFill>
          <a:ln>
            <a:solidFill>
              <a:schemeClr val="tx1"/>
            </a:solidFill>
          </a:ln>
        </p:spPr>
        <p:txBody>
          <a:bodyPr>
            <a:normAutofit fontScale="90000"/>
          </a:bodyPr>
          <a:lstStyle/>
          <a:p>
            <a:pPr algn="just">
              <a:defRPr/>
            </a:pPr>
            <a:r>
              <a:rPr lang="en-US" dirty="0" smtClean="0">
                <a:latin typeface="Times New Roman" pitchFamily="18" charset="0"/>
                <a:cs typeface="Times New Roman" pitchFamily="18" charset="0"/>
              </a:rPr>
              <a:t>Objectives of the Gender Audit</a:t>
            </a:r>
            <a:endParaRPr lang="en-IN" dirty="0">
              <a:latin typeface="Times New Roman" pitchFamily="18" charset="0"/>
              <a:cs typeface="Times New Roman" pitchFamily="18" charset="0"/>
            </a:endParaRPr>
          </a:p>
        </p:txBody>
      </p:sp>
      <p:sp>
        <p:nvSpPr>
          <p:cNvPr id="3" name="Content Placeholder 2"/>
          <p:cNvSpPr>
            <a:spLocks noGrp="1"/>
          </p:cNvSpPr>
          <p:nvPr>
            <p:ph idx="1"/>
          </p:nvPr>
        </p:nvSpPr>
        <p:spPr>
          <a:xfrm>
            <a:off x="533400" y="1219200"/>
            <a:ext cx="8001000" cy="4800600"/>
          </a:xfrm>
        </p:spPr>
        <p:txBody>
          <a:bodyPr>
            <a:normAutofit fontScale="62500" lnSpcReduction="20000"/>
          </a:bodyPr>
          <a:lstStyle/>
          <a:p>
            <a:pPr algn="just">
              <a:defRPr/>
            </a:pPr>
            <a:endParaRPr lang="en-IN" dirty="0" smtClean="0">
              <a:latin typeface="Times New Roman" pitchFamily="18" charset="0"/>
              <a:cs typeface="Times New Roman" pitchFamily="18" charset="0"/>
            </a:endParaRPr>
          </a:p>
          <a:p>
            <a:pPr algn="just">
              <a:defRPr/>
            </a:pPr>
            <a:r>
              <a:rPr lang="en-IN" dirty="0" smtClean="0">
                <a:latin typeface="Times New Roman" pitchFamily="18" charset="0"/>
                <a:cs typeface="Times New Roman" pitchFamily="18" charset="0"/>
              </a:rPr>
              <a:t>Examine whether the  programme guidelines, practices, systems, procedures, and resources are being used in the most effective way to deliver the gender specific scheme’s commitment to gender equality. </a:t>
            </a:r>
          </a:p>
          <a:p>
            <a:pPr algn="just">
              <a:buFont typeface="Wingdings" pitchFamily="2" charset="2"/>
              <a:buNone/>
              <a:defRPr/>
            </a:pPr>
            <a:endParaRPr lang="en-IN" dirty="0" smtClean="0">
              <a:latin typeface="Times New Roman" pitchFamily="18" charset="0"/>
              <a:cs typeface="Times New Roman" pitchFamily="18" charset="0"/>
            </a:endParaRPr>
          </a:p>
          <a:p>
            <a:pPr algn="just">
              <a:defRPr/>
            </a:pPr>
            <a:r>
              <a:rPr lang="en-IN" dirty="0" smtClean="0">
                <a:latin typeface="Times New Roman" pitchFamily="18" charset="0"/>
                <a:cs typeface="Times New Roman" pitchFamily="18" charset="0"/>
              </a:rPr>
              <a:t>Assess the extent of gender mainstreaming in terms of the development and delivery of products and services </a:t>
            </a:r>
          </a:p>
          <a:p>
            <a:pPr algn="just">
              <a:buFont typeface="Wingdings" pitchFamily="2" charset="2"/>
              <a:buNone/>
              <a:defRPr/>
            </a:pPr>
            <a:endParaRPr lang="en-IN" dirty="0" smtClean="0">
              <a:latin typeface="Times New Roman" pitchFamily="18" charset="0"/>
              <a:cs typeface="Times New Roman" pitchFamily="18" charset="0"/>
            </a:endParaRPr>
          </a:p>
          <a:p>
            <a:pPr algn="just">
              <a:defRPr/>
            </a:pPr>
            <a:r>
              <a:rPr lang="en-IN" dirty="0" smtClean="0">
                <a:latin typeface="Times New Roman" pitchFamily="18" charset="0"/>
                <a:cs typeface="Times New Roman" pitchFamily="18" charset="0"/>
              </a:rPr>
              <a:t>Analyze the expenditure pattern of the allocated financial resources and its reach to the last women beneficiary.</a:t>
            </a:r>
          </a:p>
          <a:p>
            <a:pPr algn="just">
              <a:defRPr/>
            </a:pPr>
            <a:r>
              <a:rPr lang="en-IN" dirty="0" smtClean="0">
                <a:latin typeface="Times New Roman" pitchFamily="18" charset="0"/>
                <a:cs typeface="Times New Roman" pitchFamily="18" charset="0"/>
              </a:rPr>
              <a:t>Examine whether the programme has addressed the specific needs to women.</a:t>
            </a:r>
          </a:p>
          <a:p>
            <a:pPr algn="just">
              <a:buFont typeface="Wingdings" pitchFamily="2" charset="2"/>
              <a:buNone/>
              <a:defRPr/>
            </a:pPr>
            <a:endParaRPr lang="en-IN" dirty="0" smtClean="0">
              <a:latin typeface="Times New Roman" pitchFamily="18" charset="0"/>
              <a:cs typeface="Times New Roman" pitchFamily="18" charset="0"/>
            </a:endParaRPr>
          </a:p>
          <a:p>
            <a:pPr algn="just">
              <a:defRPr/>
            </a:pPr>
            <a:r>
              <a:rPr lang="en-IN" dirty="0" smtClean="0">
                <a:latin typeface="Times New Roman" pitchFamily="18" charset="0"/>
                <a:cs typeface="Times New Roman" pitchFamily="18" charset="0"/>
              </a:rPr>
              <a:t>Assess the level of resources allocated and spent on the same as well as its adequacy.</a:t>
            </a:r>
            <a:endParaRPr lang="en-IN" sz="1300" dirty="0" smtClean="0">
              <a:solidFill>
                <a:srgbClr val="000000"/>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fld id="{539E837D-7D8C-40AB-981A-1AE3002149E9}" type="slidenum">
              <a:rPr lang="en-US" altLang="en-US" sz="1400"/>
              <a:pPr/>
              <a:t>50</a:t>
            </a:fld>
            <a:endParaRPr lang="en-US" altLang="en-US" sz="1400"/>
          </a:p>
        </p:txBody>
      </p:sp>
    </p:spTree>
    <p:extLst>
      <p:ext uri="{BB962C8B-B14F-4D97-AF65-F5344CB8AC3E}">
        <p14:creationId xmlns:p14="http://schemas.microsoft.com/office/powerpoint/2010/main" val="1673064042"/>
      </p:ext>
    </p:extLst>
  </p:cSld>
  <p:clrMapOvr>
    <a:masterClrMapping/>
  </p:clrMapOvr>
  <p:transition spd="slow">
    <p:wipe dir="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SUJALA-III\Desktop\images.png"/>
          <p:cNvPicPr>
            <a:picLocks noChangeAspect="1" noChangeArrowheads="1"/>
          </p:cNvPicPr>
          <p:nvPr/>
        </p:nvPicPr>
        <p:blipFill>
          <a:blip r:embed="rId2" cstate="print"/>
          <a:srcRect/>
          <a:stretch>
            <a:fillRect/>
          </a:stretch>
        </p:blipFill>
        <p:spPr bwMode="auto">
          <a:xfrm>
            <a:off x="0" y="0"/>
            <a:ext cx="9155784" cy="6858000"/>
          </a:xfrm>
          <a:prstGeom prst="rect">
            <a:avLst/>
          </a:prstGeom>
          <a:noFill/>
        </p:spPr>
      </p:pic>
      <p:sp>
        <p:nvSpPr>
          <p:cNvPr id="2" name="Title 1"/>
          <p:cNvSpPr>
            <a:spLocks noGrp="1"/>
          </p:cNvSpPr>
          <p:nvPr>
            <p:ph type="title"/>
          </p:nvPr>
        </p:nvSpPr>
        <p:spPr>
          <a:xfrm>
            <a:off x="1066800" y="762000"/>
            <a:ext cx="7239000" cy="990600"/>
          </a:xfrm>
          <a:solidFill>
            <a:schemeClr val="accent5">
              <a:lumMod val="40000"/>
              <a:lumOff val="60000"/>
            </a:schemeClr>
          </a:solidFill>
        </p:spPr>
        <p:txBody>
          <a:bodyPr>
            <a:normAutofit/>
          </a:bodyPr>
          <a:lstStyle/>
          <a:p>
            <a:pPr>
              <a:defRPr/>
            </a:pPr>
            <a:r>
              <a:rPr lang="en-US" sz="3200" b="1" dirty="0" smtClean="0">
                <a:latin typeface="Times New Roman" pitchFamily="18" charset="0"/>
                <a:cs typeface="Times New Roman" pitchFamily="18" charset="0"/>
              </a:rPr>
              <a:t>Objectives of the Gender Audit</a:t>
            </a:r>
            <a:endParaRPr lang="en-IN"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533400" y="1676400"/>
            <a:ext cx="8229600" cy="4953000"/>
          </a:xfrm>
        </p:spPr>
        <p:txBody>
          <a:bodyPr>
            <a:normAutofit/>
          </a:bodyPr>
          <a:lstStyle/>
          <a:p>
            <a:pPr algn="just">
              <a:lnSpc>
                <a:spcPct val="150000"/>
              </a:lnSpc>
              <a:defRPr/>
            </a:pPr>
            <a:r>
              <a:rPr lang="en-IN" sz="2500" dirty="0" smtClean="0">
                <a:latin typeface="Times New Roman" pitchFamily="18" charset="0"/>
                <a:cs typeface="Times New Roman" pitchFamily="18" charset="0"/>
              </a:rPr>
              <a:t>Identifies critical gaps, challenges and recommends ways of addressing them</a:t>
            </a:r>
          </a:p>
          <a:p>
            <a:pPr algn="just">
              <a:lnSpc>
                <a:spcPct val="150000"/>
              </a:lnSpc>
              <a:defRPr/>
            </a:pPr>
            <a:r>
              <a:rPr lang="en-IN" sz="2500" dirty="0" smtClean="0">
                <a:latin typeface="Times New Roman" pitchFamily="18" charset="0"/>
                <a:cs typeface="Times New Roman" pitchFamily="18" charset="0"/>
              </a:rPr>
              <a:t>Design and evaluate appropriate output indicators for the programme with in a Gender perspective. </a:t>
            </a:r>
          </a:p>
          <a:p>
            <a:pPr algn="just">
              <a:lnSpc>
                <a:spcPct val="150000"/>
              </a:lnSpc>
              <a:defRPr/>
            </a:pPr>
            <a:r>
              <a:rPr lang="en-IN" sz="2500" dirty="0" smtClean="0">
                <a:latin typeface="Times New Roman" pitchFamily="18" charset="0"/>
                <a:cs typeface="Times New Roman" pitchFamily="18" charset="0"/>
              </a:rPr>
              <a:t>Documents good practices towards the achievement of gender equality</a:t>
            </a:r>
            <a:r>
              <a:rPr lang="en-IN" sz="2500" dirty="0" smtClean="0">
                <a:solidFill>
                  <a:srgbClr val="000000"/>
                </a:solidFill>
                <a:latin typeface="Times New Roman" pitchFamily="18" charset="0"/>
                <a:cs typeface="Times New Roman" pitchFamily="18" charset="0"/>
              </a:rPr>
              <a:t>.</a:t>
            </a:r>
            <a:r>
              <a:rPr lang="en-IN" sz="2500" dirty="0" smtClean="0">
                <a:latin typeface="Times New Roman" pitchFamily="18" charset="0"/>
                <a:cs typeface="Times New Roman" pitchFamily="18" charset="0"/>
              </a:rPr>
              <a:t> </a:t>
            </a:r>
          </a:p>
          <a:p>
            <a:pPr algn="just">
              <a:lnSpc>
                <a:spcPct val="150000"/>
              </a:lnSpc>
              <a:defRPr/>
            </a:pPr>
            <a:r>
              <a:rPr lang="en-IN" sz="2500" dirty="0" smtClean="0">
                <a:latin typeface="Times New Roman" pitchFamily="18" charset="0"/>
                <a:cs typeface="Times New Roman" pitchFamily="18" charset="0"/>
              </a:rPr>
              <a:t>Establish a baseline</a:t>
            </a:r>
            <a:endParaRPr lang="en-IN" sz="2500" dirty="0" smtClean="0">
              <a:solidFill>
                <a:srgbClr val="000000"/>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fld id="{76F57E7D-5709-4885-B49A-BADAACE2A816}" type="slidenum">
              <a:rPr lang="en-US" altLang="en-US" sz="1400"/>
              <a:pPr/>
              <a:t>51</a:t>
            </a:fld>
            <a:endParaRPr lang="en-US" altLang="en-US" sz="1400"/>
          </a:p>
        </p:txBody>
      </p:sp>
    </p:spTree>
    <p:extLst>
      <p:ext uri="{BB962C8B-B14F-4D97-AF65-F5344CB8AC3E}">
        <p14:creationId xmlns:p14="http://schemas.microsoft.com/office/powerpoint/2010/main" val="4061711614"/>
      </p:ext>
    </p:extLst>
  </p:cSld>
  <p:clrMapOvr>
    <a:masterClrMapping/>
  </p:clrMapOvr>
  <p:transition spd="slow">
    <p:wipe dir="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1000" y="838200"/>
            <a:ext cx="8385175" cy="914400"/>
          </a:xfrm>
        </p:spPr>
        <p:txBody>
          <a:bodyPr lIns="0" rIns="0" bIns="0" anchor="b">
            <a:normAutofit fontScale="90000"/>
          </a:bodyPr>
          <a:lstStyle/>
          <a:p>
            <a:pPr algn="ctr" eaLnBrk="1" hangingPunct="1">
              <a:defRPr/>
            </a:pPr>
            <a:r>
              <a:rPr lang="en-US" sz="4000" b="1" dirty="0" smtClean="0">
                <a:latin typeface="Arial Narrow" pitchFamily="34" charset="0"/>
              </a:rPr>
              <a:t>When can a GA be conducted? </a:t>
            </a:r>
            <a:r>
              <a:rPr lang="en-US" sz="3900" u="sng" dirty="0" smtClean="0"/>
              <a:t/>
            </a:r>
            <a:br>
              <a:rPr lang="en-US" sz="3900" u="sng" dirty="0" smtClean="0"/>
            </a:br>
            <a:endParaRPr lang="en-US" sz="3900" dirty="0" smtClean="0"/>
          </a:p>
        </p:txBody>
      </p:sp>
      <p:sp>
        <p:nvSpPr>
          <p:cNvPr id="67587" name="Content Placeholder 2"/>
          <p:cNvSpPr>
            <a:spLocks noGrp="1"/>
          </p:cNvSpPr>
          <p:nvPr>
            <p:ph idx="4294967295"/>
          </p:nvPr>
        </p:nvSpPr>
        <p:spPr>
          <a:xfrm>
            <a:off x="228600" y="1371600"/>
            <a:ext cx="8534400" cy="4495800"/>
          </a:xfrm>
        </p:spPr>
        <p:txBody>
          <a:bodyPr/>
          <a:lstStyle/>
          <a:p>
            <a:pPr marL="273050" indent="-273050" eaLnBrk="1" hangingPunct="1">
              <a:defRPr/>
            </a:pPr>
            <a:r>
              <a:rPr lang="en-US" sz="2400" dirty="0" smtClean="0">
                <a:latin typeface="Arial Narrow" pitchFamily="34" charset="0"/>
              </a:rPr>
              <a:t>GA is an </a:t>
            </a:r>
            <a:r>
              <a:rPr lang="en-US" sz="2400" b="1" dirty="0" smtClean="0">
                <a:solidFill>
                  <a:srgbClr val="C00000"/>
                </a:solidFill>
                <a:latin typeface="Arial Narrow" pitchFamily="34" charset="0"/>
              </a:rPr>
              <a:t>ongoing process of review </a:t>
            </a:r>
            <a:r>
              <a:rPr lang="en-US" sz="2400" dirty="0" smtClean="0">
                <a:latin typeface="Arial Narrow" pitchFamily="34" charset="0"/>
              </a:rPr>
              <a:t>to improve the capacity of the</a:t>
            </a:r>
            <a:r>
              <a:rPr lang="en-US" sz="2400" b="1" dirty="0" smtClean="0">
                <a:solidFill>
                  <a:srgbClr val="C00000"/>
                </a:solidFill>
                <a:latin typeface="Arial Narrow" pitchFamily="34" charset="0"/>
              </a:rPr>
              <a:t> </a:t>
            </a:r>
            <a:r>
              <a:rPr lang="en-US" sz="2400" dirty="0" smtClean="0">
                <a:latin typeface="Arial Narrow" pitchFamily="34" charset="0"/>
              </a:rPr>
              <a:t>Government to deliver schemes/</a:t>
            </a:r>
            <a:r>
              <a:rPr lang="en-US" sz="2400" dirty="0" err="1" smtClean="0">
                <a:latin typeface="Arial Narrow" pitchFamily="34" charset="0"/>
              </a:rPr>
              <a:t>programmes</a:t>
            </a:r>
            <a:r>
              <a:rPr lang="en-US" sz="2400" dirty="0" smtClean="0">
                <a:latin typeface="Arial Narrow" pitchFamily="34" charset="0"/>
              </a:rPr>
              <a:t> more effectively and formulate strategies that will lead to gender equality. </a:t>
            </a:r>
          </a:p>
          <a:p>
            <a:pPr marL="273050" indent="-273050" eaLnBrk="1" hangingPunct="1">
              <a:defRPr/>
            </a:pPr>
            <a:r>
              <a:rPr lang="en-US" sz="2400" dirty="0" smtClean="0">
                <a:latin typeface="Arial Narrow" pitchFamily="34" charset="0"/>
              </a:rPr>
              <a:t>GA should particularly be carried out </a:t>
            </a:r>
            <a:r>
              <a:rPr lang="en-US" sz="2400" b="1" dirty="0" smtClean="0">
                <a:solidFill>
                  <a:srgbClr val="990000"/>
                </a:solidFill>
                <a:latin typeface="Arial Narrow" pitchFamily="34" charset="0"/>
              </a:rPr>
              <a:t>as and when each project is completed</a:t>
            </a:r>
          </a:p>
          <a:p>
            <a:pPr marL="273050" indent="-273050" eaLnBrk="1" hangingPunct="1">
              <a:defRPr/>
            </a:pPr>
            <a:r>
              <a:rPr lang="en-US" sz="2400" dirty="0" smtClean="0">
                <a:latin typeface="Arial Narrow" pitchFamily="34" charset="0"/>
              </a:rPr>
              <a:t>GA can be a </a:t>
            </a:r>
            <a:r>
              <a:rPr lang="en-US" sz="2400" b="1" dirty="0" smtClean="0">
                <a:solidFill>
                  <a:srgbClr val="C00000"/>
                </a:solidFill>
                <a:latin typeface="Arial Narrow" pitchFamily="34" charset="0"/>
              </a:rPr>
              <a:t>useful tool </a:t>
            </a:r>
            <a:r>
              <a:rPr lang="en-US" sz="2400" dirty="0" smtClean="0">
                <a:latin typeface="Arial Narrow" pitchFamily="34" charset="0"/>
              </a:rPr>
              <a:t>in the GPs/Block’s/District’s performance monitoring framework particularly while preparing the District / State Annual Plan for the next financial year. </a:t>
            </a:r>
          </a:p>
          <a:p>
            <a:pPr marL="273050" indent="-273050" eaLnBrk="1" hangingPunct="1">
              <a:defRPr/>
            </a:pPr>
            <a:r>
              <a:rPr lang="en-US" sz="2400" dirty="0" smtClean="0">
                <a:latin typeface="Arial Narrow" pitchFamily="34" charset="0"/>
              </a:rPr>
              <a:t>The results of the first Gender Audit can become the </a:t>
            </a:r>
            <a:r>
              <a:rPr lang="en-US" sz="2400" b="1" dirty="0" smtClean="0">
                <a:solidFill>
                  <a:srgbClr val="990000"/>
                </a:solidFill>
                <a:latin typeface="Arial Narrow" pitchFamily="34" charset="0"/>
              </a:rPr>
              <a:t>baseline</a:t>
            </a:r>
            <a:r>
              <a:rPr lang="en-US" sz="2400" dirty="0" smtClean="0">
                <a:latin typeface="Arial Narrow" pitchFamily="34" charset="0"/>
              </a:rPr>
              <a:t> against which to measure progress. The Annual Plan should refer to the findings of the previous gender audits.</a:t>
            </a:r>
          </a:p>
          <a:p>
            <a:pPr marL="273050" indent="-273050" eaLnBrk="1" hangingPunct="1">
              <a:buFont typeface="Wingdings" panose="05000000000000000000" pitchFamily="2" charset="2"/>
              <a:buNone/>
              <a:defRPr/>
            </a:pPr>
            <a:endParaRPr lang="en-US" sz="2400" dirty="0" smtClean="0">
              <a:latin typeface="Arial Narrow" pitchFamily="34" charset="0"/>
            </a:endParaRPr>
          </a:p>
        </p:txBody>
      </p:sp>
      <p:sp>
        <p:nvSpPr>
          <p:cNvPr id="4" name="Date Placeholder 3"/>
          <p:cNvSpPr txBox="1">
            <a:spLocks noGrp="1"/>
          </p:cNvSpPr>
          <p:nvPr/>
        </p:nvSpPr>
        <p:spPr>
          <a:xfrm>
            <a:off x="457200" y="6356350"/>
            <a:ext cx="2133600" cy="365125"/>
          </a:xfrm>
          <a:prstGeom prst="rect">
            <a:avLst/>
          </a:prstGeom>
          <a:noFill/>
        </p:spPr>
        <p:txBody>
          <a:bodyPr lIns="0" tIns="0" rIns="0" bIns="0" anchor="b"/>
          <a:lstStyle/>
          <a:p>
            <a:pPr eaLnBrk="1" hangingPunct="1">
              <a:defRPr/>
            </a:pPr>
            <a:fld id="{C4A9B8CB-FDB3-4CF2-955D-8148E8DA953F}" type="datetime1">
              <a:rPr lang="en-US" sz="1200">
                <a:solidFill>
                  <a:schemeClr val="tx2">
                    <a:shade val="90000"/>
                  </a:schemeClr>
                </a:solidFill>
                <a:latin typeface="Arial" charset="0"/>
                <a:cs typeface="Arial" charset="0"/>
              </a:rPr>
              <a:pPr eaLnBrk="1" hangingPunct="1">
                <a:defRPr/>
              </a:pPr>
              <a:t>6/11/2016</a:t>
            </a:fld>
            <a:endParaRPr lang="en-US" sz="1200">
              <a:solidFill>
                <a:schemeClr val="tx2">
                  <a:shade val="90000"/>
                </a:schemeClr>
              </a:solidFill>
              <a:latin typeface="Arial" charset="0"/>
              <a:cs typeface="Arial" charset="0"/>
            </a:endParaRPr>
          </a:p>
        </p:txBody>
      </p:sp>
      <p:sp>
        <p:nvSpPr>
          <p:cNvPr id="14341" name="Slide Number Placeholder 4"/>
          <p:cNvSpPr txBox="1">
            <a:spLocks noGrp="1"/>
          </p:cNvSpPr>
          <p:nvPr/>
        </p:nvSpPr>
        <p:spPr bwMode="auto">
          <a:xfrm>
            <a:off x="7924800" y="6356350"/>
            <a:ext cx="762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ClrTx/>
              <a:buFontTx/>
              <a:buNone/>
            </a:pPr>
            <a:fld id="{AC5FEA68-D128-4381-80AA-6B217EA23BF4}" type="slidenum">
              <a:rPr lang="en-US" altLang="en-US" sz="1200">
                <a:solidFill>
                  <a:srgbClr val="F2E18D"/>
                </a:solidFill>
              </a:rPr>
              <a:pPr algn="r" eaLnBrk="1" hangingPunct="1">
                <a:spcBef>
                  <a:spcPct val="0"/>
                </a:spcBef>
                <a:buClrTx/>
                <a:buFontTx/>
                <a:buNone/>
              </a:pPr>
              <a:t>52</a:t>
            </a:fld>
            <a:endParaRPr lang="en-US" altLang="en-US" sz="1200">
              <a:solidFill>
                <a:srgbClr val="F2E18D"/>
              </a:solidFill>
            </a:endParaRPr>
          </a:p>
        </p:txBody>
      </p:sp>
    </p:spTree>
    <p:extLst>
      <p:ext uri="{BB962C8B-B14F-4D97-AF65-F5344CB8AC3E}">
        <p14:creationId xmlns:p14="http://schemas.microsoft.com/office/powerpoint/2010/main" val="3686555375"/>
      </p:ext>
    </p:extLst>
  </p:cSld>
  <p:clrMapOvr>
    <a:masterClrMapping/>
  </p:clrMapOvr>
  <p:transition spd="slow">
    <p:wipe dir="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SUJALA-III\Desktop\images.png"/>
          <p:cNvPicPr>
            <a:picLocks noChangeAspect="1" noChangeArrowheads="1"/>
          </p:cNvPicPr>
          <p:nvPr/>
        </p:nvPicPr>
        <p:blipFill>
          <a:blip r:embed="rId2" cstate="print"/>
          <a:srcRect/>
          <a:stretch>
            <a:fillRect/>
          </a:stretch>
        </p:blipFill>
        <p:spPr bwMode="auto">
          <a:xfrm>
            <a:off x="0" y="0"/>
            <a:ext cx="9155784" cy="6858000"/>
          </a:xfrm>
          <a:prstGeom prst="rect">
            <a:avLst/>
          </a:prstGeom>
          <a:noFill/>
        </p:spPr>
      </p:pic>
      <p:sp>
        <p:nvSpPr>
          <p:cNvPr id="3" name="Title 2"/>
          <p:cNvSpPr>
            <a:spLocks noGrp="1"/>
          </p:cNvSpPr>
          <p:nvPr>
            <p:ph type="title"/>
          </p:nvPr>
        </p:nvSpPr>
        <p:spPr>
          <a:xfrm>
            <a:off x="685800" y="609600"/>
            <a:ext cx="7772400" cy="808038"/>
          </a:xfrm>
          <a:solidFill>
            <a:schemeClr val="accent5">
              <a:lumMod val="40000"/>
              <a:lumOff val="60000"/>
            </a:schemeClr>
          </a:solidFill>
          <a:ln>
            <a:solidFill>
              <a:schemeClr val="tx1"/>
            </a:solidFill>
          </a:ln>
        </p:spPr>
        <p:txBody>
          <a:bodyPr>
            <a:noAutofit/>
          </a:bodyPr>
          <a:lstStyle/>
          <a:p>
            <a:r>
              <a:rPr lang="en-IN" sz="2800" b="1" dirty="0" smtClean="0">
                <a:effectLst/>
                <a:latin typeface="Times New Roman" pitchFamily="18" charset="0"/>
                <a:cs typeface="Times New Roman" pitchFamily="18" charset="0"/>
              </a:rPr>
              <a:t>METHODOLOGIES </a:t>
            </a:r>
            <a:r>
              <a:rPr lang="en-IN" sz="2800" b="1" dirty="0">
                <a:effectLst/>
                <a:latin typeface="Times New Roman" pitchFamily="18" charset="0"/>
                <a:cs typeface="Times New Roman" pitchFamily="18" charset="0"/>
              </a:rPr>
              <a:t>OF GENDER </a:t>
            </a:r>
            <a:r>
              <a:rPr lang="en-IN" sz="2800" b="1" dirty="0" smtClean="0">
                <a:effectLst/>
                <a:latin typeface="Times New Roman" pitchFamily="18" charset="0"/>
                <a:cs typeface="Times New Roman" pitchFamily="18" charset="0"/>
              </a:rPr>
              <a:t>AUDIT</a:t>
            </a:r>
            <a:endParaRPr lang="en-IN" sz="2800" b="1" dirty="0">
              <a:latin typeface="Times New Roman" pitchFamily="18" charset="0"/>
              <a:cs typeface="Times New Roman" pitchFamily="18" charset="0"/>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193364172"/>
              </p:ext>
            </p:extLst>
          </p:nvPr>
        </p:nvGraphicFramePr>
        <p:xfrm>
          <a:off x="533400" y="1676400"/>
          <a:ext cx="8000999" cy="4838482"/>
        </p:xfrm>
        <a:graphic>
          <a:graphicData uri="http://schemas.openxmlformats.org/drawingml/2006/table">
            <a:tbl>
              <a:tblPr>
                <a:tableStyleId>{5C22544A-7EE6-4342-B048-85BDC9FD1C3A}</a:tableStyleId>
              </a:tblPr>
              <a:tblGrid>
                <a:gridCol w="838200"/>
                <a:gridCol w="2362200"/>
                <a:gridCol w="2994945"/>
                <a:gridCol w="1805654"/>
              </a:tblGrid>
              <a:tr h="315686">
                <a:tc>
                  <a:txBody>
                    <a:bodyPr/>
                    <a:lstStyle/>
                    <a:p>
                      <a:pPr algn="just">
                        <a:lnSpc>
                          <a:spcPct val="115000"/>
                        </a:lnSpc>
                        <a:spcAft>
                          <a:spcPts val="0"/>
                        </a:spcAft>
                      </a:pPr>
                      <a:r>
                        <a:rPr lang="en-IN" sz="2000" b="1" dirty="0">
                          <a:effectLst/>
                        </a:rPr>
                        <a:t>Levels </a:t>
                      </a:r>
                      <a:endParaRPr lang="en-IN"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IN" sz="2000" b="1" dirty="0">
                          <a:effectLst/>
                        </a:rPr>
                        <a:t>Description </a:t>
                      </a:r>
                      <a:endParaRPr lang="en-IN"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IN" sz="2000" b="1" dirty="0">
                          <a:effectLst/>
                        </a:rPr>
                        <a:t>Review of documents </a:t>
                      </a:r>
                      <a:endParaRPr lang="en-IN"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IN" sz="2000" b="1" dirty="0">
                          <a:effectLst/>
                        </a:rPr>
                        <a:t>Methodological strategies </a:t>
                      </a:r>
                      <a:endParaRPr lang="en-IN"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894114">
                <a:tc>
                  <a:txBody>
                    <a:bodyPr/>
                    <a:lstStyle/>
                    <a:p>
                      <a:pPr algn="just">
                        <a:lnSpc>
                          <a:spcPct val="115000"/>
                        </a:lnSpc>
                        <a:spcBef>
                          <a:spcPts val="600"/>
                        </a:spcBef>
                        <a:spcAft>
                          <a:spcPts val="600"/>
                        </a:spcAft>
                      </a:pPr>
                      <a:r>
                        <a:rPr lang="en-IN" sz="2000" dirty="0" smtClean="0">
                          <a:effectLst/>
                        </a:rPr>
                        <a:t>Policy </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IN" sz="2000" dirty="0">
                          <a:effectLst/>
                        </a:rPr>
                        <a:t>Women’s policy </a:t>
                      </a:r>
                    </a:p>
                    <a:p>
                      <a:pPr>
                        <a:lnSpc>
                          <a:spcPct val="115000"/>
                        </a:lnSpc>
                        <a:spcAft>
                          <a:spcPts val="0"/>
                        </a:spcAft>
                      </a:pPr>
                      <a:r>
                        <a:rPr lang="en-IN" sz="2000" dirty="0">
                          <a:effectLst/>
                        </a:rPr>
                        <a:t>Quantitative analysis of local government projects </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IN" sz="1400" dirty="0">
                          <a:effectLst/>
                        </a:rPr>
                        <a:t> </a:t>
                      </a:r>
                    </a:p>
                    <a:p>
                      <a:pPr marL="342900" lvl="0" indent="-342900">
                        <a:lnSpc>
                          <a:spcPct val="115000"/>
                        </a:lnSpc>
                        <a:spcAft>
                          <a:spcPts val="0"/>
                        </a:spcAft>
                        <a:buFont typeface="+mj-lt"/>
                        <a:buAutoNum type="arabicPeriod"/>
                      </a:pPr>
                      <a:r>
                        <a:rPr lang="en-IN" sz="1600" dirty="0">
                          <a:effectLst/>
                        </a:rPr>
                        <a:t>Women’s policy </a:t>
                      </a:r>
                    </a:p>
                    <a:p>
                      <a:pPr marL="342900" lvl="0" indent="-342900">
                        <a:lnSpc>
                          <a:spcPct val="115000"/>
                        </a:lnSpc>
                        <a:spcAft>
                          <a:spcPts val="0"/>
                        </a:spcAft>
                        <a:buFont typeface="+mj-lt"/>
                        <a:buAutoNum type="arabicPeriod"/>
                      </a:pPr>
                      <a:r>
                        <a:rPr lang="en-IN" sz="1600" dirty="0">
                          <a:effectLst/>
                        </a:rPr>
                        <a:t>Women’s status study report </a:t>
                      </a:r>
                    </a:p>
                    <a:p>
                      <a:pPr marL="342900" lvl="0" indent="-342900">
                        <a:lnSpc>
                          <a:spcPct val="115000"/>
                        </a:lnSpc>
                        <a:spcAft>
                          <a:spcPts val="0"/>
                        </a:spcAft>
                        <a:buFont typeface="+mj-lt"/>
                        <a:buAutoNum type="arabicPeriod"/>
                      </a:pPr>
                      <a:r>
                        <a:rPr lang="en-IN" sz="1600" dirty="0">
                          <a:effectLst/>
                        </a:rPr>
                        <a:t>Guidelines </a:t>
                      </a:r>
                    </a:p>
                    <a:p>
                      <a:pPr marL="342900" lvl="0" indent="-342900">
                        <a:lnSpc>
                          <a:spcPct val="115000"/>
                        </a:lnSpc>
                        <a:spcAft>
                          <a:spcPts val="0"/>
                        </a:spcAft>
                        <a:buFont typeface="+mj-lt"/>
                        <a:buAutoNum type="arabicPeriod"/>
                      </a:pPr>
                      <a:r>
                        <a:rPr lang="en-IN" sz="1600" dirty="0">
                          <a:effectLst/>
                        </a:rPr>
                        <a:t>Development document </a:t>
                      </a:r>
                    </a:p>
                    <a:p>
                      <a:pPr marL="342900" lvl="0" indent="-342900">
                        <a:lnSpc>
                          <a:spcPct val="115000"/>
                        </a:lnSpc>
                        <a:spcAft>
                          <a:spcPts val="0"/>
                        </a:spcAft>
                        <a:buFont typeface="+mj-lt"/>
                        <a:buAutoNum type="arabicPeriod"/>
                      </a:pPr>
                      <a:r>
                        <a:rPr lang="en-IN" sz="1600" dirty="0">
                          <a:effectLst/>
                        </a:rPr>
                        <a:t>Development report </a:t>
                      </a:r>
                    </a:p>
                    <a:p>
                      <a:pPr marL="342900" lvl="0" indent="-342900">
                        <a:lnSpc>
                          <a:spcPct val="115000"/>
                        </a:lnSpc>
                        <a:spcAft>
                          <a:spcPts val="0"/>
                        </a:spcAft>
                        <a:buFont typeface="+mj-lt"/>
                        <a:buAutoNum type="arabicPeriod"/>
                      </a:pPr>
                      <a:r>
                        <a:rPr lang="en-IN" sz="1600" dirty="0">
                          <a:effectLst/>
                        </a:rPr>
                        <a:t>Annual project documents</a:t>
                      </a:r>
                      <a:r>
                        <a:rPr lang="en-IN" sz="1400" dirty="0">
                          <a:effectLst/>
                        </a:rPr>
                        <a:t> </a:t>
                      </a:r>
                    </a:p>
                    <a:p>
                      <a:pPr>
                        <a:lnSpc>
                          <a:spcPct val="115000"/>
                        </a:lnSpc>
                        <a:spcAft>
                          <a:spcPts val="0"/>
                        </a:spcAft>
                      </a:pPr>
                      <a:r>
                        <a:rPr lang="en-IN" sz="1400" dirty="0">
                          <a:effectLst/>
                        </a:rPr>
                        <a:t> </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IN" sz="1600" dirty="0" smtClean="0">
                          <a:effectLst/>
                        </a:rPr>
                        <a:t>Content </a:t>
                      </a:r>
                      <a:r>
                        <a:rPr lang="en-IN" sz="1600" dirty="0">
                          <a:effectLst/>
                        </a:rPr>
                        <a:t>analysis </a:t>
                      </a:r>
                    </a:p>
                    <a:p>
                      <a:pPr>
                        <a:lnSpc>
                          <a:spcPct val="115000"/>
                        </a:lnSpc>
                        <a:spcAft>
                          <a:spcPts val="0"/>
                        </a:spcAft>
                      </a:pPr>
                      <a:r>
                        <a:rPr lang="en-IN" sz="1600" dirty="0">
                          <a:effectLst/>
                        </a:rPr>
                        <a:t>Focus group discussions with Sector experts, elected representatives, Secretary, Working Group members. </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894114">
                <a:tc>
                  <a:txBody>
                    <a:bodyPr/>
                    <a:lstStyle/>
                    <a:p>
                      <a:pPr algn="just">
                        <a:lnSpc>
                          <a:spcPct val="115000"/>
                        </a:lnSpc>
                        <a:spcAft>
                          <a:spcPts val="0"/>
                        </a:spcAft>
                      </a:pPr>
                      <a:r>
                        <a:rPr lang="en-IN" sz="20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Plan </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IN"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In depth case studies of the projects </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IN" sz="1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Number of projects for gender equality </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IN" sz="1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Number of projects for women’s empowerment </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IN" sz="1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Analysis and review of sector-wise resource allocation; related documents and project documents </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4" name="Slide Number Placeholder 3"/>
          <p:cNvSpPr>
            <a:spLocks noGrp="1"/>
          </p:cNvSpPr>
          <p:nvPr>
            <p:ph type="sldNum" sz="quarter" idx="12"/>
          </p:nvPr>
        </p:nvSpPr>
        <p:spPr/>
        <p:txBody>
          <a:bodyPr/>
          <a:lstStyle/>
          <a:p>
            <a:fld id="{B6F15528-21DE-4FAA-801E-634DDDAF4B2B}" type="slidenum">
              <a:rPr lang="en-US" smtClean="0"/>
              <a:pPr/>
              <a:t>53</a:t>
            </a:fld>
            <a:endParaRPr lang="en-US"/>
          </a:p>
        </p:txBody>
      </p:sp>
    </p:spTree>
    <p:extLst>
      <p:ext uri="{BB962C8B-B14F-4D97-AF65-F5344CB8AC3E}">
        <p14:creationId xmlns:p14="http://schemas.microsoft.com/office/powerpoint/2010/main" val="1607606430"/>
      </p:ext>
    </p:extLst>
  </p:cSld>
  <p:clrMapOvr>
    <a:masterClrMapping/>
  </p:clrMapOvr>
  <p:transition spd="slow">
    <p:wipe dir="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SUJALA-III\Desktop\images.png"/>
          <p:cNvPicPr>
            <a:picLocks noChangeAspect="1" noChangeArrowheads="1"/>
          </p:cNvPicPr>
          <p:nvPr/>
        </p:nvPicPr>
        <p:blipFill>
          <a:blip r:embed="rId2" cstate="print"/>
          <a:srcRect/>
          <a:stretch>
            <a:fillRect/>
          </a:stretch>
        </p:blipFill>
        <p:spPr bwMode="auto">
          <a:xfrm>
            <a:off x="0" y="0"/>
            <a:ext cx="9155784" cy="6858000"/>
          </a:xfrm>
          <a:prstGeom prst="rect">
            <a:avLst/>
          </a:prstGeom>
          <a:noFill/>
        </p:spPr>
      </p:pic>
      <p:sp>
        <p:nvSpPr>
          <p:cNvPr id="3" name="Title 2"/>
          <p:cNvSpPr>
            <a:spLocks noGrp="1"/>
          </p:cNvSpPr>
          <p:nvPr>
            <p:ph type="title"/>
          </p:nvPr>
        </p:nvSpPr>
        <p:spPr/>
        <p:txBody>
          <a:bodyPr/>
          <a:lstStyle/>
          <a:p>
            <a:pPr algn="just"/>
            <a:endParaRPr lang="en-IN">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91548440"/>
              </p:ext>
            </p:extLst>
          </p:nvPr>
        </p:nvGraphicFramePr>
        <p:xfrm>
          <a:off x="457201" y="533400"/>
          <a:ext cx="8229599" cy="5830266"/>
        </p:xfrm>
        <a:graphic>
          <a:graphicData uri="http://schemas.openxmlformats.org/drawingml/2006/table">
            <a:tbl>
              <a:tblPr>
                <a:tableStyleId>{5C22544A-7EE6-4342-B048-85BDC9FD1C3A}</a:tableStyleId>
              </a:tblPr>
              <a:tblGrid>
                <a:gridCol w="1295399"/>
                <a:gridCol w="2497371"/>
                <a:gridCol w="2579585"/>
                <a:gridCol w="1857244"/>
              </a:tblGrid>
              <a:tr h="818334">
                <a:tc>
                  <a:txBody>
                    <a:bodyPr/>
                    <a:lstStyle/>
                    <a:p>
                      <a:pPr algn="just">
                        <a:lnSpc>
                          <a:spcPct val="115000"/>
                        </a:lnSpc>
                        <a:spcAft>
                          <a:spcPts val="0"/>
                        </a:spcAft>
                      </a:pPr>
                      <a:r>
                        <a:rPr lang="en-IN" sz="2000" b="1" dirty="0">
                          <a:effectLst/>
                        </a:rPr>
                        <a:t>Levels </a:t>
                      </a:r>
                      <a:endParaRPr lang="en-IN"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IN" sz="2000" b="1" dirty="0">
                          <a:effectLst/>
                        </a:rPr>
                        <a:t>Description </a:t>
                      </a:r>
                      <a:endParaRPr lang="en-IN"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IN" sz="2000" b="1" dirty="0">
                          <a:effectLst/>
                        </a:rPr>
                        <a:t>Review of documents </a:t>
                      </a:r>
                      <a:endParaRPr lang="en-IN"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IN" sz="2000" b="1" dirty="0">
                          <a:effectLst/>
                        </a:rPr>
                        <a:t>Methodological strategies </a:t>
                      </a:r>
                      <a:endParaRPr lang="en-IN"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277876">
                <a:tc>
                  <a:txBody>
                    <a:bodyPr/>
                    <a:lstStyle/>
                    <a:p>
                      <a:pPr indent="-152400">
                        <a:lnSpc>
                          <a:spcPct val="115000"/>
                        </a:lnSpc>
                        <a:spcAft>
                          <a:spcPts val="0"/>
                        </a:spcAft>
                      </a:pPr>
                      <a:r>
                        <a:rPr lang="en-IN" sz="12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IN"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Institutional level </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IN" sz="1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Whether the institution is women friendly, number of women and men in each institution, vacancies and process of filling up vacancies etc</a:t>
                      </a:r>
                      <a:r>
                        <a:rPr lang="en-IN"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IN" sz="1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Projects for poverty alleviation </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IN" sz="1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Projects for sustainable livelihoods </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IN" sz="1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Health </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IN" sz="1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Small scale industry </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IN" sz="1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Focus group discussions with beneficiaries, implementing officers and field visits </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IN" sz="1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Carry out gendered cost benefit analysis </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529228">
                <a:tc>
                  <a:txBody>
                    <a:bodyPr/>
                    <a:lstStyle/>
                    <a:p>
                      <a:pPr indent="-152400">
                        <a:lnSpc>
                          <a:spcPct val="115000"/>
                        </a:lnSpc>
                        <a:spcAft>
                          <a:spcPts val="0"/>
                        </a:spcAft>
                      </a:pP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p>
                      <a:pPr indent="-152400">
                        <a:lnSpc>
                          <a:spcPct val="115000"/>
                        </a:lnSpc>
                        <a:spcAft>
                          <a:spcPts val="0"/>
                        </a:spcAft>
                      </a:pPr>
                      <a:r>
                        <a:rPr lang="en-IN"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Structural level </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IN" sz="1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Quantitative and qualitative analysis of the following local government structures </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mj-lt"/>
                        <a:buAutoNum type="arabicPeriod"/>
                      </a:pPr>
                      <a:r>
                        <a:rPr lang="en-IN" sz="1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Gram </a:t>
                      </a:r>
                      <a:r>
                        <a:rPr lang="en-IN" sz="16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Sabha</a:t>
                      </a:r>
                      <a:r>
                        <a:rPr lang="en-IN" sz="1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Ward </a:t>
                      </a:r>
                      <a:r>
                        <a:rPr lang="en-IN" sz="16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Sabha</a:t>
                      </a:r>
                      <a:r>
                        <a:rPr lang="en-IN" sz="1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mj-lt"/>
                        <a:buAutoNum type="arabicPeriod"/>
                      </a:pPr>
                      <a:r>
                        <a:rPr lang="en-IN" sz="1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Working Groups </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mj-lt"/>
                        <a:buAutoNum type="arabicPeriod"/>
                      </a:pPr>
                      <a:r>
                        <a:rPr lang="en-IN" sz="1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Standing Committee (Administrative Committee) </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IN"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IN"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Whether institutions provide basic facilities for women? </a:t>
                      </a:r>
                      <a:endParaRPr lang="en-IN"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IN"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Whether there is a women friendly atmosphere? </a:t>
                      </a:r>
                      <a:endParaRPr lang="en-IN"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IN"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Whether there is an anti-sexual harassment committee? </a:t>
                      </a:r>
                      <a:endParaRPr lang="en-IN"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IN"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Whether personnel are aware of innovative projects for gender equality? </a:t>
                      </a:r>
                      <a:endParaRPr lang="en-IN"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IN"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The basis for appointment, promotion, transfer etc. </a:t>
                      </a:r>
                      <a:endParaRPr lang="en-IN"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IN"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Conservation </a:t>
                      </a:r>
                      <a:endParaRPr lang="en-IN"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IN"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Focus Group Discussions with members of Gram </a:t>
                      </a:r>
                      <a:r>
                        <a:rPr lang="en-IN" sz="1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Sabha</a:t>
                      </a:r>
                      <a:r>
                        <a:rPr lang="en-IN"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Working Group members and elected representatives </a:t>
                      </a:r>
                      <a:endParaRPr lang="en-IN"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IN"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Review records and cross checking </a:t>
                      </a:r>
                      <a:endParaRPr lang="en-IN"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IN"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Check attendance books and reports </a:t>
                      </a:r>
                      <a:endParaRPr lang="en-IN"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5" name="Slide Number Placeholder 4"/>
          <p:cNvSpPr>
            <a:spLocks noGrp="1"/>
          </p:cNvSpPr>
          <p:nvPr>
            <p:ph type="sldNum" sz="quarter" idx="12"/>
          </p:nvPr>
        </p:nvSpPr>
        <p:spPr/>
        <p:txBody>
          <a:bodyPr/>
          <a:lstStyle/>
          <a:p>
            <a:fld id="{B6F15528-21DE-4FAA-801E-634DDDAF4B2B}" type="slidenum">
              <a:rPr lang="en-US" smtClean="0"/>
              <a:pPr/>
              <a:t>54</a:t>
            </a:fld>
            <a:endParaRPr lang="en-US"/>
          </a:p>
        </p:txBody>
      </p:sp>
    </p:spTree>
    <p:extLst>
      <p:ext uri="{BB962C8B-B14F-4D97-AF65-F5344CB8AC3E}">
        <p14:creationId xmlns:p14="http://schemas.microsoft.com/office/powerpoint/2010/main" val="2648958918"/>
      </p:ext>
    </p:extLst>
  </p:cSld>
  <p:clrMapOvr>
    <a:masterClrMapping/>
  </p:clrMapOvr>
  <p:transition spd="slow">
    <p:wipe dir="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C:\Users\SUJALA-III\Desktop\images.png"/>
          <p:cNvPicPr>
            <a:picLocks noChangeAspect="1" noChangeArrowheads="1"/>
          </p:cNvPicPr>
          <p:nvPr/>
        </p:nvPicPr>
        <p:blipFill>
          <a:blip r:embed="rId2" cstate="print"/>
          <a:srcRect/>
          <a:stretch>
            <a:fillRect/>
          </a:stretch>
        </p:blipFill>
        <p:spPr bwMode="auto">
          <a:xfrm>
            <a:off x="0" y="0"/>
            <a:ext cx="9155784" cy="6858000"/>
          </a:xfrm>
          <a:prstGeom prst="rect">
            <a:avLst/>
          </a:prstGeom>
          <a:noFill/>
        </p:spPr>
      </p:pic>
      <p:sp>
        <p:nvSpPr>
          <p:cNvPr id="3" name="Title 2"/>
          <p:cNvSpPr>
            <a:spLocks noGrp="1"/>
          </p:cNvSpPr>
          <p:nvPr>
            <p:ph type="title"/>
          </p:nvPr>
        </p:nvSpPr>
        <p:spPr/>
        <p:txBody>
          <a:bodyPr/>
          <a:lstStyle/>
          <a:p>
            <a:pPr algn="just"/>
            <a:endParaRPr lang="en-IN"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87636313"/>
              </p:ext>
            </p:extLst>
          </p:nvPr>
        </p:nvGraphicFramePr>
        <p:xfrm>
          <a:off x="152400" y="138113"/>
          <a:ext cx="8839200" cy="6226654"/>
        </p:xfrm>
        <a:graphic>
          <a:graphicData uri="http://schemas.openxmlformats.org/drawingml/2006/table">
            <a:tbl>
              <a:tblPr>
                <a:tableStyleId>{F5AB1C69-6EDB-4FF4-983F-18BD219EF322}</a:tableStyleId>
              </a:tblPr>
              <a:tblGrid>
                <a:gridCol w="1114854"/>
                <a:gridCol w="2298358"/>
                <a:gridCol w="2798117"/>
                <a:gridCol w="2627871"/>
              </a:tblGrid>
              <a:tr h="744007">
                <a:tc>
                  <a:txBody>
                    <a:bodyPr/>
                    <a:lstStyle/>
                    <a:p>
                      <a:pPr algn="just">
                        <a:lnSpc>
                          <a:spcPct val="115000"/>
                        </a:lnSpc>
                        <a:spcAft>
                          <a:spcPts val="0"/>
                        </a:spcAft>
                      </a:pPr>
                      <a:r>
                        <a:rPr lang="en-IN" sz="2000" b="1" dirty="0">
                          <a:effectLst/>
                        </a:rPr>
                        <a:t>Levels </a:t>
                      </a:r>
                      <a:endParaRPr lang="en-IN"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IN" sz="2000" b="1" dirty="0">
                          <a:effectLst/>
                        </a:rPr>
                        <a:t>Description </a:t>
                      </a:r>
                      <a:endParaRPr lang="en-IN"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IN" sz="2000" b="1" dirty="0">
                          <a:effectLst/>
                        </a:rPr>
                        <a:t>Review of documents </a:t>
                      </a:r>
                      <a:endParaRPr lang="en-IN"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IN" sz="2000" b="1" dirty="0">
                          <a:effectLst/>
                        </a:rPr>
                        <a:t>Methodological strategies </a:t>
                      </a:r>
                      <a:endParaRPr lang="en-IN"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5482647">
                <a:tc>
                  <a:txBody>
                    <a:bodyPr/>
                    <a:lstStyle/>
                    <a:p>
                      <a:pPr indent="-152400">
                        <a:lnSpc>
                          <a:spcPct val="115000"/>
                        </a:lnSpc>
                        <a:spcAft>
                          <a:spcPts val="0"/>
                        </a:spcAft>
                      </a:pPr>
                      <a:r>
                        <a:rPr lang="en-IN" sz="2000" dirty="0" smtClean="0">
                          <a:effectLst/>
                        </a:rPr>
                        <a:t> </a:t>
                      </a:r>
                      <a:r>
                        <a:rPr lang="en-IN" sz="2000" dirty="0">
                          <a:effectLst/>
                        </a:rPr>
                        <a:t>Process level </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IN" sz="2000" dirty="0">
                          <a:effectLst/>
                        </a:rPr>
                        <a:t>Analysis of all decentralization processes </a:t>
                      </a:r>
                    </a:p>
                    <a:p>
                      <a:pPr>
                        <a:lnSpc>
                          <a:spcPct val="115000"/>
                        </a:lnSpc>
                        <a:spcAft>
                          <a:spcPts val="0"/>
                        </a:spcAft>
                      </a:pPr>
                      <a:r>
                        <a:rPr lang="en-IN" sz="2000" dirty="0">
                          <a:effectLst/>
                        </a:rPr>
                        <a:t>- Planning </a:t>
                      </a:r>
                    </a:p>
                    <a:p>
                      <a:pPr>
                        <a:lnSpc>
                          <a:spcPct val="115000"/>
                        </a:lnSpc>
                        <a:spcAft>
                          <a:spcPts val="0"/>
                        </a:spcAft>
                      </a:pPr>
                      <a:r>
                        <a:rPr lang="en-IN" sz="2000" dirty="0">
                          <a:effectLst/>
                        </a:rPr>
                        <a:t>- Implementation </a:t>
                      </a:r>
                    </a:p>
                    <a:p>
                      <a:pPr>
                        <a:lnSpc>
                          <a:spcPct val="115000"/>
                        </a:lnSpc>
                        <a:spcAft>
                          <a:spcPts val="0"/>
                        </a:spcAft>
                      </a:pPr>
                      <a:r>
                        <a:rPr lang="en-IN" sz="2000" dirty="0">
                          <a:effectLst/>
                        </a:rPr>
                        <a:t>- Monitoring </a:t>
                      </a:r>
                    </a:p>
                    <a:p>
                      <a:pPr>
                        <a:lnSpc>
                          <a:spcPct val="115000"/>
                        </a:lnSpc>
                        <a:spcAft>
                          <a:spcPts val="0"/>
                        </a:spcAft>
                      </a:pPr>
                      <a:r>
                        <a:rPr lang="en-IN" sz="2000" dirty="0">
                          <a:effectLst/>
                        </a:rPr>
                        <a:t>- Evaluation </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IN" sz="2000" dirty="0">
                          <a:effectLst/>
                        </a:rPr>
                        <a:t>Participation, interventions, role of women in discussions and in decision making (Governing bodies) </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IN" sz="2000" dirty="0">
                          <a:effectLst/>
                        </a:rPr>
                        <a:t>Observation, minutes of meetings and focus group discussions </a:t>
                      </a:r>
                    </a:p>
                    <a:p>
                      <a:pPr>
                        <a:lnSpc>
                          <a:spcPct val="115000"/>
                        </a:lnSpc>
                        <a:spcAft>
                          <a:spcPts val="0"/>
                        </a:spcAft>
                      </a:pPr>
                      <a:r>
                        <a:rPr lang="en-IN" sz="2000" dirty="0">
                          <a:effectLst/>
                        </a:rPr>
                        <a:t>- Process documentation and analysis. </a:t>
                      </a:r>
                    </a:p>
                    <a:p>
                      <a:pPr>
                        <a:lnSpc>
                          <a:spcPct val="115000"/>
                        </a:lnSpc>
                        <a:spcAft>
                          <a:spcPts val="0"/>
                        </a:spcAft>
                      </a:pPr>
                      <a:r>
                        <a:rPr lang="en-IN" sz="2000" dirty="0">
                          <a:effectLst/>
                        </a:rPr>
                        <a:t>- Interviews with governing body members </a:t>
                      </a:r>
                    </a:p>
                    <a:p>
                      <a:pPr>
                        <a:lnSpc>
                          <a:spcPct val="115000"/>
                        </a:lnSpc>
                        <a:spcAft>
                          <a:spcPts val="0"/>
                        </a:spcAft>
                      </a:pPr>
                      <a:r>
                        <a:rPr lang="en-IN" sz="2000" dirty="0">
                          <a:effectLst/>
                        </a:rPr>
                        <a:t>- Focus group discussions with monitoring committee members </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5" name="Rectangle 4"/>
          <p:cNvSpPr/>
          <p:nvPr/>
        </p:nvSpPr>
        <p:spPr>
          <a:xfrm>
            <a:off x="609600" y="5715000"/>
            <a:ext cx="7848600" cy="729430"/>
          </a:xfrm>
          <a:prstGeom prst="rect">
            <a:avLst/>
          </a:prstGeom>
        </p:spPr>
        <p:txBody>
          <a:bodyPr wrap="square">
            <a:spAutoFit/>
          </a:bodyPr>
          <a:lstStyle/>
          <a:p>
            <a:pPr algn="just">
              <a:lnSpc>
                <a:spcPct val="115000"/>
              </a:lnSpc>
              <a:spcAft>
                <a:spcPts val="0"/>
              </a:spcAft>
            </a:pPr>
            <a:r>
              <a:rPr lang="en-IN"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Source : Gender Planning, Budgeting and Auditing, </a:t>
            </a:r>
            <a:r>
              <a:rPr lang="en-IN" b="1"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Sakhi</a:t>
            </a:r>
            <a:r>
              <a:rPr lang="en-IN"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Women’s Resource Centre, 2006</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55</a:t>
            </a:fld>
            <a:endParaRPr lang="en-US"/>
          </a:p>
        </p:txBody>
      </p:sp>
    </p:spTree>
    <p:extLst>
      <p:ext uri="{BB962C8B-B14F-4D97-AF65-F5344CB8AC3E}">
        <p14:creationId xmlns:p14="http://schemas.microsoft.com/office/powerpoint/2010/main" val="1301024247"/>
      </p:ext>
    </p:extLst>
  </p:cSld>
  <p:clrMapOvr>
    <a:masterClrMapping/>
  </p:clrMapOvr>
  <p:transition spd="slow">
    <p:wipe dir="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idx="4294967295"/>
          </p:nvPr>
        </p:nvSpPr>
        <p:spPr>
          <a:xfrm>
            <a:off x="533400" y="457200"/>
            <a:ext cx="8229600" cy="762000"/>
          </a:xfrm>
        </p:spPr>
        <p:txBody>
          <a:bodyPr lIns="0" rIns="0" bIns="0" anchor="b"/>
          <a:lstStyle/>
          <a:p>
            <a:pPr algn="ctr" eaLnBrk="1" hangingPunct="1">
              <a:defRPr/>
            </a:pPr>
            <a:r>
              <a:rPr lang="en-US" sz="3200" b="0" dirty="0" smtClean="0">
                <a:solidFill>
                  <a:srgbClr val="FF0000"/>
                </a:solidFill>
                <a:latin typeface="Arial Narrow" pitchFamily="34" charset="0"/>
              </a:rPr>
              <a:t>Gender Audit Score Card – The Methodological Tool</a:t>
            </a:r>
          </a:p>
        </p:txBody>
      </p:sp>
      <p:sp>
        <p:nvSpPr>
          <p:cNvPr id="69635" name="Content Placeholder 2"/>
          <p:cNvSpPr>
            <a:spLocks noGrp="1"/>
          </p:cNvSpPr>
          <p:nvPr>
            <p:ph idx="4294967295"/>
          </p:nvPr>
        </p:nvSpPr>
        <p:spPr>
          <a:xfrm>
            <a:off x="457200" y="1676400"/>
            <a:ext cx="8229600" cy="4389438"/>
          </a:xfrm>
        </p:spPr>
        <p:txBody>
          <a:bodyPr/>
          <a:lstStyle/>
          <a:p>
            <a:pPr marL="273050" indent="-273050" eaLnBrk="1" hangingPunct="1">
              <a:buFont typeface="Wingdings" panose="05000000000000000000" pitchFamily="2" charset="2"/>
              <a:buNone/>
              <a:defRPr/>
            </a:pPr>
            <a:r>
              <a:rPr lang="en-US" sz="2400" dirty="0" smtClean="0">
                <a:latin typeface="Arial Narrow" pitchFamily="34" charset="0"/>
              </a:rPr>
              <a:t>A simple, easily understood, system of scoring may be </a:t>
            </a:r>
          </a:p>
          <a:p>
            <a:pPr marL="273050" indent="-273050" eaLnBrk="1" hangingPunct="1">
              <a:buFont typeface="Wingdings" panose="05000000000000000000" pitchFamily="2" charset="2"/>
              <a:buNone/>
              <a:defRPr/>
            </a:pPr>
            <a:endParaRPr lang="en-US" sz="2400" dirty="0" smtClean="0">
              <a:latin typeface="Arial Narrow" pitchFamily="34" charset="0"/>
            </a:endParaRPr>
          </a:p>
          <a:p>
            <a:pPr marL="273050" indent="-273050" eaLnBrk="1" hangingPunct="1">
              <a:defRPr/>
            </a:pPr>
            <a:endParaRPr lang="en-US" dirty="0" smtClean="0"/>
          </a:p>
          <a:p>
            <a:pPr marL="273050" indent="-273050" eaLnBrk="1" hangingPunct="1">
              <a:defRPr/>
            </a:pPr>
            <a:endParaRPr lang="en-US" dirty="0" smtClean="0"/>
          </a:p>
          <a:p>
            <a:pPr marL="273050" indent="-273050" eaLnBrk="1" hangingPunct="1">
              <a:buFont typeface="Wingdings" panose="05000000000000000000" pitchFamily="2" charset="2"/>
              <a:buNone/>
              <a:defRPr/>
            </a:pPr>
            <a:endParaRPr lang="en-US" dirty="0" smtClean="0"/>
          </a:p>
          <a:p>
            <a:pPr marL="273050" indent="-273050" eaLnBrk="1" hangingPunct="1">
              <a:buFont typeface="Wingdings" panose="05000000000000000000" pitchFamily="2" charset="2"/>
              <a:buNone/>
              <a:defRPr/>
            </a:pPr>
            <a:endParaRPr lang="en-US" dirty="0" smtClean="0"/>
          </a:p>
          <a:p>
            <a:pPr marL="273050" indent="-273050" eaLnBrk="1" hangingPunct="1">
              <a:buFont typeface="Wingdings" panose="05000000000000000000" pitchFamily="2" charset="2"/>
              <a:buNone/>
              <a:defRPr/>
            </a:pPr>
            <a:endParaRPr lang="en-US" dirty="0" smtClean="0"/>
          </a:p>
          <a:p>
            <a:pPr marL="273050" indent="-273050" eaLnBrk="1" hangingPunct="1">
              <a:buFont typeface="Wingdings" panose="05000000000000000000" pitchFamily="2" charset="2"/>
              <a:buNone/>
              <a:defRPr/>
            </a:pPr>
            <a:endParaRPr lang="en-US" dirty="0" smtClean="0"/>
          </a:p>
          <a:p>
            <a:pPr marL="273050" indent="-273050" eaLnBrk="1" hangingPunct="1">
              <a:buFont typeface="Wingdings" panose="05000000000000000000" pitchFamily="2" charset="2"/>
              <a:buNone/>
              <a:defRPr/>
            </a:pPr>
            <a:endParaRPr lang="en-US" dirty="0" smtClean="0"/>
          </a:p>
          <a:p>
            <a:pPr marL="273050" indent="-273050" eaLnBrk="1" hangingPunct="1">
              <a:defRPr/>
            </a:pPr>
            <a:endParaRPr lang="en-US" dirty="0" smtClean="0"/>
          </a:p>
        </p:txBody>
      </p:sp>
      <p:graphicFrame>
        <p:nvGraphicFramePr>
          <p:cNvPr id="69663" name="Group 31"/>
          <p:cNvGraphicFramePr>
            <a:graphicFrameLocks noGrp="1"/>
          </p:cNvGraphicFramePr>
          <p:nvPr>
            <p:extLst>
              <p:ext uri="{D42A27DB-BD31-4B8C-83A1-F6EECF244321}">
                <p14:modId xmlns:p14="http://schemas.microsoft.com/office/powerpoint/2010/main" val="3138257702"/>
              </p:ext>
            </p:extLst>
          </p:nvPr>
        </p:nvGraphicFramePr>
        <p:xfrm>
          <a:off x="533400" y="2362199"/>
          <a:ext cx="7620000" cy="4175621"/>
        </p:xfrm>
        <a:graphic>
          <a:graphicData uri="http://schemas.openxmlformats.org/drawingml/2006/table">
            <a:tbl>
              <a:tblPr/>
              <a:tblGrid>
                <a:gridCol w="2057400"/>
                <a:gridCol w="5562600"/>
              </a:tblGrid>
              <a:tr h="460291">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200" b="1" i="0" u="none" strike="noStrike" cap="none" normalizeH="0" baseline="0" dirty="0" smtClean="0">
                        <a:ln>
                          <a:noFill/>
                        </a:ln>
                        <a:solidFill>
                          <a:srgbClr val="FFFFFF"/>
                        </a:solidFill>
                        <a:effectLst>
                          <a:outerShdw blurRad="38100" dist="38100" dir="2700000" algn="tl">
                            <a:srgbClr val="000000"/>
                          </a:outerShdw>
                        </a:effectLst>
                        <a:latin typeface="Arial" charset="0"/>
                        <a:cs typeface="Arial" charset="0"/>
                      </a:endParaRPr>
                    </a:p>
                  </a:txBody>
                  <a:tcPr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200" b="1" i="0" u="none" strike="noStrike" cap="none" normalizeH="0" baseline="0" smtClean="0">
                        <a:ln>
                          <a:noFill/>
                        </a:ln>
                        <a:solidFill>
                          <a:srgbClr val="FFFFFF"/>
                        </a:solidFill>
                        <a:effectLst>
                          <a:outerShdw blurRad="38100" dist="38100" dir="2700000" algn="tl">
                            <a:srgbClr val="000000"/>
                          </a:outerShdw>
                        </a:effectLst>
                        <a:latin typeface="Arial" charset="0"/>
                        <a:cs typeface="Arial" charset="0"/>
                      </a:endParaRPr>
                    </a:p>
                  </a:txBody>
                  <a:tcPr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alpha val="50000"/>
                      </a:schemeClr>
                    </a:solidFill>
                  </a:tcPr>
                </a:tc>
              </a:tr>
              <a:tr h="460291">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smtClean="0">
                        <a:ln>
                          <a:noFill/>
                        </a:ln>
                        <a:solidFill>
                          <a:srgbClr val="000000"/>
                        </a:solidFill>
                        <a:effectLst>
                          <a:outerShdw blurRad="38100" dist="38100" dir="2700000" algn="tl">
                            <a:srgbClr val="FFFFFF"/>
                          </a:outerShdw>
                        </a:effectLst>
                        <a:latin typeface="Arial" charset="0"/>
                        <a:cs typeface="Arial" charset="0"/>
                      </a:endParaRPr>
                    </a:p>
                  </a:txBody>
                  <a:tcPr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Arial" charset="0"/>
                          <a:cs typeface="Arial" charset="0"/>
                        </a:rPr>
                        <a:t>Objective/indicator has been fully achieved</a:t>
                      </a:r>
                    </a:p>
                  </a:txBody>
                  <a:tcPr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alpha val="50000"/>
                      </a:schemeClr>
                    </a:solidFill>
                  </a:tcPr>
                </a:tc>
              </a:tr>
              <a:tr h="1413814">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smtClean="0">
                        <a:ln>
                          <a:noFill/>
                        </a:ln>
                        <a:solidFill>
                          <a:srgbClr val="000000"/>
                        </a:solidFill>
                        <a:effectLst>
                          <a:outerShdw blurRad="38100" dist="38100" dir="2700000" algn="tl">
                            <a:srgbClr val="FFFFFF"/>
                          </a:outerShdw>
                        </a:effectLst>
                        <a:latin typeface="Arial" charset="0"/>
                        <a:cs typeface="Arial" charset="0"/>
                      </a:endParaRPr>
                    </a:p>
                  </a:txBody>
                  <a:tcPr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0000"/>
                        </a:solidFill>
                        <a:effectLst>
                          <a:outerShdw blurRad="38100" dist="38100" dir="2700000" algn="tl">
                            <a:srgbClr val="FFFFFF"/>
                          </a:outerShdw>
                        </a:effectLst>
                        <a:latin typeface="Arial" charset="0"/>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outerShdw blurRad="38100" dist="38100" dir="2700000" algn="tl">
                              <a:srgbClr val="FFFFFF"/>
                            </a:outerShdw>
                          </a:effectLst>
                          <a:latin typeface="Arial" charset="0"/>
                          <a:cs typeface="Arial" charset="0"/>
                        </a:rPr>
                        <a:t>Objective/indicator has been mostly achieved, and action is in place to fully achieve it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0000"/>
                        </a:solidFill>
                        <a:effectLst>
                          <a:outerShdw blurRad="38100" dist="38100" dir="2700000" algn="tl">
                            <a:srgbClr val="FFFFFF"/>
                          </a:outerShdw>
                        </a:effectLst>
                        <a:latin typeface="Arial" charset="0"/>
                        <a:cs typeface="Arial" charset="0"/>
                      </a:endParaRPr>
                    </a:p>
                  </a:txBody>
                  <a:tcPr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alpha val="50000"/>
                      </a:schemeClr>
                    </a:solidFill>
                  </a:tcPr>
                </a:tc>
              </a:tr>
              <a:tr h="1085013">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smtClean="0">
                        <a:ln>
                          <a:noFill/>
                        </a:ln>
                        <a:solidFill>
                          <a:srgbClr val="000000"/>
                        </a:solidFill>
                        <a:effectLst>
                          <a:outerShdw blurRad="38100" dist="38100" dir="2700000" algn="tl">
                            <a:srgbClr val="FFFFFF"/>
                          </a:outerShdw>
                        </a:effectLst>
                        <a:latin typeface="Arial" charset="0"/>
                        <a:cs typeface="Arial" charset="0"/>
                      </a:endParaRPr>
                    </a:p>
                  </a:txBody>
                  <a:tcPr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outerShdw blurRad="38100" dist="38100" dir="2700000" algn="tl">
                              <a:srgbClr val="FFFFFF"/>
                            </a:outerShdw>
                          </a:effectLst>
                          <a:latin typeface="Arial" charset="0"/>
                          <a:cs typeface="Arial" charset="0"/>
                        </a:rPr>
                        <a:t>Objective/indicator has been partly achieved, but there remain concerns about some aspects.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smtClean="0">
                        <a:ln>
                          <a:noFill/>
                        </a:ln>
                        <a:solidFill>
                          <a:srgbClr val="000000"/>
                        </a:solidFill>
                        <a:effectLst>
                          <a:outerShdw blurRad="38100" dist="38100" dir="2700000" algn="tl">
                            <a:srgbClr val="FFFFFF"/>
                          </a:outerShdw>
                        </a:effectLst>
                        <a:latin typeface="Arial" charset="0"/>
                        <a:cs typeface="Arial" charset="0"/>
                      </a:endParaRPr>
                    </a:p>
                  </a:txBody>
                  <a:tcPr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alpha val="50000"/>
                      </a:schemeClr>
                    </a:solidFill>
                  </a:tcPr>
                </a:tc>
              </a:tr>
              <a:tr h="756212">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smtClean="0">
                        <a:ln>
                          <a:noFill/>
                        </a:ln>
                        <a:solidFill>
                          <a:srgbClr val="000000"/>
                        </a:solidFill>
                        <a:effectLst>
                          <a:outerShdw blurRad="38100" dist="38100" dir="2700000" algn="tl">
                            <a:srgbClr val="FFFFFF"/>
                          </a:outerShdw>
                        </a:effectLst>
                        <a:latin typeface="Arial" charset="0"/>
                        <a:cs typeface="Arial" charset="0"/>
                      </a:endParaRPr>
                    </a:p>
                  </a:txBody>
                  <a:tcPr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outerShdw blurRad="38100" dist="38100" dir="2700000" algn="tl">
                              <a:srgbClr val="FFFFFF"/>
                            </a:outerShdw>
                          </a:effectLst>
                          <a:latin typeface="Arial" charset="0"/>
                          <a:cs typeface="Arial" charset="0"/>
                        </a:rPr>
                        <a:t>Objective/indicator has not been achieved at all, and there are no plans for achieving it. </a:t>
                      </a:r>
                    </a:p>
                  </a:txBody>
                  <a:tcPr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alpha val="50000"/>
                      </a:schemeClr>
                    </a:solidFill>
                  </a:tcPr>
                </a:tc>
              </a:tr>
            </a:tbl>
          </a:graphicData>
        </a:graphic>
      </p:graphicFrame>
      <p:sp>
        <p:nvSpPr>
          <p:cNvPr id="5" name="Oval 4"/>
          <p:cNvSpPr/>
          <p:nvPr/>
        </p:nvSpPr>
        <p:spPr>
          <a:xfrm>
            <a:off x="1295400" y="2895600"/>
            <a:ext cx="609600" cy="53340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Oval 5"/>
          <p:cNvSpPr/>
          <p:nvPr/>
        </p:nvSpPr>
        <p:spPr>
          <a:xfrm>
            <a:off x="1295400" y="3810000"/>
            <a:ext cx="609600" cy="53340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7" name="Oval 6"/>
          <p:cNvSpPr/>
          <p:nvPr/>
        </p:nvSpPr>
        <p:spPr>
          <a:xfrm>
            <a:off x="1295400" y="4953000"/>
            <a:ext cx="609600" cy="533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Oval 7"/>
          <p:cNvSpPr/>
          <p:nvPr/>
        </p:nvSpPr>
        <p:spPr>
          <a:xfrm>
            <a:off x="1295400" y="5867400"/>
            <a:ext cx="609600" cy="5334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9" name="Date Placeholder 8"/>
          <p:cNvSpPr txBox="1">
            <a:spLocks noGrp="1"/>
          </p:cNvSpPr>
          <p:nvPr/>
        </p:nvSpPr>
        <p:spPr>
          <a:xfrm>
            <a:off x="457200" y="6356350"/>
            <a:ext cx="2133600" cy="365125"/>
          </a:xfrm>
          <a:prstGeom prst="rect">
            <a:avLst/>
          </a:prstGeom>
          <a:noFill/>
        </p:spPr>
        <p:txBody>
          <a:bodyPr lIns="0" tIns="0" rIns="0" bIns="0" anchor="b"/>
          <a:lstStyle/>
          <a:p>
            <a:pPr eaLnBrk="1" hangingPunct="1">
              <a:defRPr/>
            </a:pPr>
            <a:fld id="{C886E71C-A6A3-426A-83BE-0FD098FD5218}" type="datetime1">
              <a:rPr lang="en-US" sz="1200">
                <a:solidFill>
                  <a:schemeClr val="tx2">
                    <a:shade val="90000"/>
                  </a:schemeClr>
                </a:solidFill>
                <a:latin typeface="Arial" charset="0"/>
                <a:cs typeface="Arial" charset="0"/>
              </a:rPr>
              <a:pPr eaLnBrk="1" hangingPunct="1">
                <a:defRPr/>
              </a:pPr>
              <a:t>6/11/2016</a:t>
            </a:fld>
            <a:endParaRPr lang="en-US" sz="1200" dirty="0">
              <a:solidFill>
                <a:schemeClr val="tx2">
                  <a:shade val="90000"/>
                </a:schemeClr>
              </a:solidFill>
              <a:latin typeface="Arial" charset="0"/>
              <a:cs typeface="Arial" charset="0"/>
            </a:endParaRPr>
          </a:p>
        </p:txBody>
      </p:sp>
      <p:sp>
        <p:nvSpPr>
          <p:cNvPr id="16413" name="Slide Number Placeholder 9"/>
          <p:cNvSpPr txBox="1">
            <a:spLocks noGrp="1"/>
          </p:cNvSpPr>
          <p:nvPr/>
        </p:nvSpPr>
        <p:spPr bwMode="auto">
          <a:xfrm>
            <a:off x="7924800" y="6356350"/>
            <a:ext cx="762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r" eaLnBrk="1" hangingPunct="1">
              <a:spcBef>
                <a:spcPct val="0"/>
              </a:spcBef>
              <a:buClrTx/>
              <a:buFontTx/>
              <a:buNone/>
            </a:pPr>
            <a:fld id="{D59CF222-410C-4E53-9F8B-4CB5644187CA}" type="slidenum">
              <a:rPr lang="en-US" altLang="en-US" sz="1200">
                <a:solidFill>
                  <a:srgbClr val="F2E18D"/>
                </a:solidFill>
              </a:rPr>
              <a:pPr algn="r" eaLnBrk="1" hangingPunct="1">
                <a:spcBef>
                  <a:spcPct val="0"/>
                </a:spcBef>
                <a:buClrTx/>
                <a:buFontTx/>
                <a:buNone/>
              </a:pPr>
              <a:t>56</a:t>
            </a:fld>
            <a:endParaRPr lang="en-US" altLang="en-US" sz="1200">
              <a:solidFill>
                <a:srgbClr val="F2E18D"/>
              </a:solidFill>
            </a:endParaRPr>
          </a:p>
        </p:txBody>
      </p:sp>
    </p:spTree>
    <p:extLst>
      <p:ext uri="{BB962C8B-B14F-4D97-AF65-F5344CB8AC3E}">
        <p14:creationId xmlns:p14="http://schemas.microsoft.com/office/powerpoint/2010/main" val="3413120656"/>
      </p:ext>
    </p:extLst>
  </p:cSld>
  <p:clrMapOvr>
    <a:masterClrMapping/>
  </p:clrMapOvr>
  <p:transition spd="slow">
    <p:wipe dir="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SUJALA-III\Desktop\images.png"/>
          <p:cNvPicPr>
            <a:picLocks noChangeAspect="1" noChangeArrowheads="1"/>
          </p:cNvPicPr>
          <p:nvPr/>
        </p:nvPicPr>
        <p:blipFill>
          <a:blip r:embed="rId2" cstate="print"/>
          <a:srcRect/>
          <a:stretch>
            <a:fillRect/>
          </a:stretch>
        </p:blipFill>
        <p:spPr bwMode="auto">
          <a:xfrm>
            <a:off x="0" y="0"/>
            <a:ext cx="9155784" cy="6858000"/>
          </a:xfrm>
          <a:prstGeom prst="rect">
            <a:avLst/>
          </a:prstGeom>
          <a:noFill/>
        </p:spPr>
      </p:pic>
      <p:sp>
        <p:nvSpPr>
          <p:cNvPr id="34818" name="Title 1"/>
          <p:cNvSpPr>
            <a:spLocks noGrp="1"/>
          </p:cNvSpPr>
          <p:nvPr>
            <p:ph type="title"/>
          </p:nvPr>
        </p:nvSpPr>
        <p:spPr>
          <a:xfrm>
            <a:off x="609600" y="609600"/>
            <a:ext cx="7924800" cy="914400"/>
          </a:xfrm>
          <a:solidFill>
            <a:schemeClr val="accent3"/>
          </a:solidFill>
          <a:ln>
            <a:solidFill>
              <a:schemeClr val="tx1"/>
            </a:solidFill>
          </a:ln>
        </p:spPr>
        <p:txBody>
          <a:bodyPr>
            <a:noAutofit/>
          </a:bodyPr>
          <a:lstStyle/>
          <a:p>
            <a:pPr algn="ctr"/>
            <a:r>
              <a:rPr lang="en-US" altLang="en-US" sz="3200" dirty="0" smtClean="0">
                <a:latin typeface="Times New Roman" pitchFamily="18" charset="0"/>
                <a:cs typeface="Times New Roman" pitchFamily="18" charset="0"/>
              </a:rPr>
              <a:t>Policy Approaches to Women and Development:</a:t>
            </a:r>
          </a:p>
        </p:txBody>
      </p:sp>
      <p:sp>
        <p:nvSpPr>
          <p:cNvPr id="3" name="Content Placeholder 2"/>
          <p:cNvSpPr>
            <a:spLocks noGrp="1"/>
          </p:cNvSpPr>
          <p:nvPr>
            <p:ph idx="1"/>
          </p:nvPr>
        </p:nvSpPr>
        <p:spPr>
          <a:xfrm>
            <a:off x="914400" y="1905000"/>
            <a:ext cx="7696200" cy="4525963"/>
          </a:xfrm>
        </p:spPr>
        <p:txBody>
          <a:bodyPr>
            <a:normAutofit/>
          </a:bodyPr>
          <a:lstStyle/>
          <a:p>
            <a:pPr algn="just">
              <a:defRPr/>
            </a:pPr>
            <a:r>
              <a:rPr lang="en-US" sz="2500" dirty="0" smtClean="0">
                <a:latin typeface="Times New Roman" pitchFamily="18" charset="0"/>
                <a:cs typeface="Times New Roman" pitchFamily="18" charset="0"/>
              </a:rPr>
              <a:t>The Welfare Approach</a:t>
            </a:r>
          </a:p>
          <a:p>
            <a:pPr algn="just">
              <a:defRPr/>
            </a:pPr>
            <a:r>
              <a:rPr lang="en-US" sz="2500" dirty="0" smtClean="0">
                <a:latin typeface="Times New Roman" pitchFamily="18" charset="0"/>
                <a:cs typeface="Times New Roman" pitchFamily="18" charset="0"/>
              </a:rPr>
              <a:t>Women In Development (WID)</a:t>
            </a:r>
          </a:p>
          <a:p>
            <a:pPr lvl="1" algn="just">
              <a:defRPr/>
            </a:pPr>
            <a:r>
              <a:rPr lang="en-US" sz="2500" dirty="0" smtClean="0">
                <a:latin typeface="Times New Roman" pitchFamily="18" charset="0"/>
                <a:cs typeface="Times New Roman" pitchFamily="18" charset="0"/>
              </a:rPr>
              <a:t>The Equity Approach</a:t>
            </a:r>
          </a:p>
          <a:p>
            <a:pPr lvl="1" algn="just">
              <a:defRPr/>
            </a:pPr>
            <a:r>
              <a:rPr lang="en-US" sz="2500" dirty="0" smtClean="0">
                <a:latin typeface="Times New Roman" pitchFamily="18" charset="0"/>
                <a:cs typeface="Times New Roman" pitchFamily="18" charset="0"/>
              </a:rPr>
              <a:t>The Anti-poverty Approach</a:t>
            </a:r>
          </a:p>
          <a:p>
            <a:pPr lvl="1" algn="just">
              <a:defRPr/>
            </a:pPr>
            <a:r>
              <a:rPr lang="en-US" sz="2500" dirty="0" smtClean="0">
                <a:latin typeface="Times New Roman" pitchFamily="18" charset="0"/>
                <a:cs typeface="Times New Roman" pitchFamily="18" charset="0"/>
              </a:rPr>
              <a:t>The Efficiency Approach</a:t>
            </a:r>
          </a:p>
          <a:p>
            <a:pPr algn="just">
              <a:defRPr/>
            </a:pPr>
            <a:r>
              <a:rPr lang="en-US" sz="2500" dirty="0" smtClean="0">
                <a:latin typeface="Times New Roman" pitchFamily="18" charset="0"/>
                <a:cs typeface="Times New Roman" pitchFamily="18" charset="0"/>
              </a:rPr>
              <a:t>Gender And Development (GAD)</a:t>
            </a:r>
          </a:p>
          <a:p>
            <a:pPr lvl="1" algn="just">
              <a:defRPr/>
            </a:pPr>
            <a:r>
              <a:rPr lang="en-US" sz="2500" dirty="0" smtClean="0">
                <a:latin typeface="Times New Roman" pitchFamily="18" charset="0"/>
                <a:cs typeface="Times New Roman" pitchFamily="18" charset="0"/>
              </a:rPr>
              <a:t>The Empowerment Approach</a:t>
            </a:r>
          </a:p>
          <a:p>
            <a:pPr marL="57150" indent="0" algn="just">
              <a:buFont typeface="Wingdings" panose="05000000000000000000" pitchFamily="2" charset="2"/>
              <a:buNone/>
              <a:defRPr/>
            </a:pPr>
            <a:endParaRPr lang="en-US" sz="25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57</a:t>
            </a:fld>
            <a:endParaRPr lang="en-US"/>
          </a:p>
        </p:txBody>
      </p:sp>
    </p:spTree>
    <p:extLst>
      <p:ext uri="{BB962C8B-B14F-4D97-AF65-F5344CB8AC3E}">
        <p14:creationId xmlns:p14="http://schemas.microsoft.com/office/powerpoint/2010/main" val="490804074"/>
      </p:ext>
    </p:extLst>
  </p:cSld>
  <p:clrMapOvr>
    <a:masterClrMapping/>
  </p:clrMapOvr>
  <p:transition spd="slow">
    <p:wipe dir="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SUJALA-III\Desktop\images.png"/>
          <p:cNvPicPr>
            <a:picLocks noChangeAspect="1" noChangeArrowheads="1"/>
          </p:cNvPicPr>
          <p:nvPr/>
        </p:nvPicPr>
        <p:blipFill>
          <a:blip r:embed="rId2" cstate="print"/>
          <a:srcRect/>
          <a:stretch>
            <a:fillRect/>
          </a:stretch>
        </p:blipFill>
        <p:spPr bwMode="auto">
          <a:xfrm>
            <a:off x="0" y="0"/>
            <a:ext cx="9155784" cy="6858000"/>
          </a:xfrm>
          <a:prstGeom prst="rect">
            <a:avLst/>
          </a:prstGeom>
          <a:noFill/>
        </p:spPr>
      </p:pic>
      <p:sp>
        <p:nvSpPr>
          <p:cNvPr id="35842" name="Title 1"/>
          <p:cNvSpPr>
            <a:spLocks noGrp="1"/>
          </p:cNvSpPr>
          <p:nvPr>
            <p:ph type="title"/>
          </p:nvPr>
        </p:nvSpPr>
        <p:spPr>
          <a:xfrm>
            <a:off x="914400" y="609600"/>
            <a:ext cx="7467600" cy="762000"/>
          </a:xfrm>
          <a:solidFill>
            <a:schemeClr val="accent3"/>
          </a:solidFill>
          <a:ln>
            <a:solidFill>
              <a:schemeClr val="tx1"/>
            </a:solidFill>
          </a:ln>
        </p:spPr>
        <p:txBody>
          <a:bodyPr>
            <a:normAutofit fontScale="90000"/>
          </a:bodyPr>
          <a:lstStyle/>
          <a:p>
            <a:r>
              <a:rPr lang="en-US" altLang="en-US" sz="3200" dirty="0" smtClean="0">
                <a:latin typeface="Times New Roman" pitchFamily="18" charset="0"/>
                <a:cs typeface="Times New Roman" pitchFamily="18" charset="0"/>
              </a:rPr>
              <a:t>Policy Approaches to Women and Development: Welfare to GAD</a:t>
            </a:r>
          </a:p>
        </p:txBody>
      </p:sp>
      <p:sp>
        <p:nvSpPr>
          <p:cNvPr id="3" name="Content Placeholder 2"/>
          <p:cNvSpPr>
            <a:spLocks noGrp="1"/>
          </p:cNvSpPr>
          <p:nvPr>
            <p:ph idx="1"/>
          </p:nvPr>
        </p:nvSpPr>
        <p:spPr>
          <a:xfrm>
            <a:off x="533400" y="1905000"/>
            <a:ext cx="8229600" cy="4525963"/>
          </a:xfrm>
        </p:spPr>
        <p:txBody>
          <a:bodyPr>
            <a:normAutofit/>
          </a:bodyPr>
          <a:lstStyle/>
          <a:p>
            <a:pPr algn="just">
              <a:defRPr/>
            </a:pPr>
            <a:r>
              <a:rPr lang="en-US" sz="2200" b="1" dirty="0" smtClean="0">
                <a:latin typeface="Times New Roman" pitchFamily="18" charset="0"/>
                <a:cs typeface="Times New Roman" pitchFamily="18" charset="0"/>
              </a:rPr>
              <a:t>Post-Independence: The welfare approach</a:t>
            </a:r>
          </a:p>
          <a:p>
            <a:pPr lvl="1" algn="just">
              <a:defRPr/>
            </a:pPr>
            <a:r>
              <a:rPr lang="en-US" sz="2200" dirty="0" smtClean="0">
                <a:latin typeface="Times New Roman" pitchFamily="18" charset="0"/>
                <a:cs typeface="Times New Roman" pitchFamily="18" charset="0"/>
              </a:rPr>
              <a:t>A Community Development </a:t>
            </a:r>
            <a:r>
              <a:rPr lang="en-US" sz="2200" dirty="0" err="1" smtClean="0">
                <a:latin typeface="Times New Roman" pitchFamily="18" charset="0"/>
                <a:cs typeface="Times New Roman" pitchFamily="18" charset="0"/>
              </a:rPr>
              <a:t>Programme</a:t>
            </a:r>
            <a:r>
              <a:rPr lang="en-US" sz="2200" dirty="0" smtClean="0">
                <a:latin typeface="Times New Roman" pitchFamily="18" charset="0"/>
                <a:cs typeface="Times New Roman" pitchFamily="18" charset="0"/>
              </a:rPr>
              <a:t> (CDP) was launched in 1952 to improve agriculture and transform village society.</a:t>
            </a:r>
          </a:p>
          <a:p>
            <a:pPr lvl="1" algn="just">
              <a:defRPr/>
            </a:pPr>
            <a:r>
              <a:rPr lang="en-US" sz="2200" dirty="0" smtClean="0">
                <a:latin typeface="Times New Roman" pitchFamily="18" charset="0"/>
                <a:cs typeface="Times New Roman" pitchFamily="18" charset="0"/>
              </a:rPr>
              <a:t> It provided for the appointment of two </a:t>
            </a:r>
            <a:r>
              <a:rPr lang="en-US" sz="2200" i="1" dirty="0" smtClean="0">
                <a:latin typeface="Times New Roman" pitchFamily="18" charset="0"/>
                <a:cs typeface="Times New Roman" pitchFamily="18" charset="0"/>
              </a:rPr>
              <a:t>gram </a:t>
            </a:r>
            <a:r>
              <a:rPr lang="en-US" sz="2200" i="1" dirty="0" err="1" smtClean="0">
                <a:latin typeface="Times New Roman" pitchFamily="18" charset="0"/>
                <a:cs typeface="Times New Roman" pitchFamily="18" charset="0"/>
              </a:rPr>
              <a:t>sevikas</a:t>
            </a:r>
            <a:r>
              <a:rPr lang="en-US" sz="2200" i="1" dirty="0" smtClean="0">
                <a:latin typeface="Times New Roman" pitchFamily="18" charset="0"/>
                <a:cs typeface="Times New Roman" pitchFamily="18" charset="0"/>
              </a:rPr>
              <a:t> </a:t>
            </a:r>
            <a:r>
              <a:rPr lang="en-US" sz="2200" dirty="0" smtClean="0">
                <a:latin typeface="Times New Roman" pitchFamily="18" charset="0"/>
                <a:cs typeface="Times New Roman" pitchFamily="18" charset="0"/>
              </a:rPr>
              <a:t>(village level workers) and a </a:t>
            </a:r>
            <a:r>
              <a:rPr lang="en-US" sz="2200" i="1" dirty="0" err="1" smtClean="0">
                <a:latin typeface="Times New Roman" pitchFamily="18" charset="0"/>
                <a:cs typeface="Times New Roman" pitchFamily="18" charset="0"/>
              </a:rPr>
              <a:t>mukya</a:t>
            </a:r>
            <a:r>
              <a:rPr lang="en-US" sz="2200" dirty="0" smtClean="0">
                <a:latin typeface="Times New Roman" pitchFamily="18" charset="0"/>
                <a:cs typeface="Times New Roman" pitchFamily="18" charset="0"/>
              </a:rPr>
              <a:t> </a:t>
            </a:r>
            <a:r>
              <a:rPr lang="en-US" sz="2200" i="1" dirty="0" err="1" smtClean="0">
                <a:latin typeface="Times New Roman" pitchFamily="18" charset="0"/>
                <a:cs typeface="Times New Roman" pitchFamily="18" charset="0"/>
              </a:rPr>
              <a:t>sevika</a:t>
            </a:r>
            <a:r>
              <a:rPr lang="en-US" sz="2200" dirty="0" smtClean="0">
                <a:latin typeface="Times New Roman" pitchFamily="18" charset="0"/>
                <a:cs typeface="Times New Roman" pitchFamily="18" charset="0"/>
              </a:rPr>
              <a:t> (woman animator) in each block. </a:t>
            </a:r>
          </a:p>
          <a:p>
            <a:pPr lvl="1" algn="just">
              <a:defRPr/>
            </a:pPr>
            <a:r>
              <a:rPr lang="en-US" sz="2200" dirty="0" smtClean="0">
                <a:latin typeface="Times New Roman" pitchFamily="18" charset="0"/>
                <a:cs typeface="Times New Roman" pitchFamily="18" charset="0"/>
              </a:rPr>
              <a:t>Attempts were also made to organize women into </a:t>
            </a:r>
            <a:r>
              <a:rPr lang="en-US" sz="2200" i="1" dirty="0" err="1" smtClean="0">
                <a:latin typeface="Times New Roman" pitchFamily="18" charset="0"/>
                <a:cs typeface="Times New Roman" pitchFamily="18" charset="0"/>
              </a:rPr>
              <a:t>mahila</a:t>
            </a:r>
            <a:r>
              <a:rPr lang="en-US" sz="2200" i="1" dirty="0" smtClean="0">
                <a:latin typeface="Times New Roman" pitchFamily="18" charset="0"/>
                <a:cs typeface="Times New Roman" pitchFamily="18" charset="0"/>
              </a:rPr>
              <a:t> </a:t>
            </a:r>
            <a:r>
              <a:rPr lang="en-US" sz="2200" i="1" dirty="0" err="1" smtClean="0">
                <a:latin typeface="Times New Roman" pitchFamily="18" charset="0"/>
                <a:cs typeface="Times New Roman" pitchFamily="18" charset="0"/>
              </a:rPr>
              <a:t>mandals</a:t>
            </a:r>
            <a:r>
              <a:rPr lang="en-US" sz="2200" i="1" dirty="0" smtClean="0">
                <a:latin typeface="Times New Roman" pitchFamily="18" charset="0"/>
                <a:cs typeface="Times New Roman" pitchFamily="18" charset="0"/>
              </a:rPr>
              <a:t> </a:t>
            </a:r>
            <a:r>
              <a:rPr lang="en-US" sz="2200" dirty="0" smtClean="0">
                <a:latin typeface="Times New Roman" pitchFamily="18" charset="0"/>
                <a:cs typeface="Times New Roman" pitchFamily="18" charset="0"/>
              </a:rPr>
              <a:t>(women's groups). </a:t>
            </a:r>
          </a:p>
          <a:p>
            <a:pPr lvl="1" algn="just">
              <a:defRPr/>
            </a:pPr>
            <a:r>
              <a:rPr lang="en-US" sz="2200" dirty="0" smtClean="0">
                <a:solidFill>
                  <a:srgbClr val="FF0000"/>
                </a:solidFill>
                <a:latin typeface="Times New Roman" pitchFamily="18" charset="0"/>
                <a:cs typeface="Times New Roman" pitchFamily="18" charset="0"/>
              </a:rPr>
              <a:t>They reinforced women's traditional roles </a:t>
            </a:r>
            <a:r>
              <a:rPr lang="en-US" sz="2200" dirty="0" smtClean="0">
                <a:latin typeface="Times New Roman" pitchFamily="18" charset="0"/>
                <a:cs typeface="Times New Roman" pitchFamily="18" charset="0"/>
              </a:rPr>
              <a:t>(the mother-child dyad), saw the household as an undifferentiated unit with man as the head and (economic) provider and were largely </a:t>
            </a:r>
            <a:r>
              <a:rPr lang="en-US" sz="2200" dirty="0" smtClean="0">
                <a:solidFill>
                  <a:srgbClr val="FF0000"/>
                </a:solidFill>
                <a:latin typeface="Times New Roman" pitchFamily="18" charset="0"/>
                <a:cs typeface="Times New Roman" pitchFamily="18" charset="0"/>
              </a:rPr>
              <a:t>nonthreatening to the patriarchal </a:t>
            </a:r>
            <a:r>
              <a:rPr lang="en-US" sz="2200" dirty="0" smtClean="0">
                <a:latin typeface="Times New Roman" pitchFamily="18" charset="0"/>
                <a:cs typeface="Times New Roman" pitchFamily="18" charset="0"/>
              </a:rPr>
              <a:t>order.</a:t>
            </a:r>
          </a:p>
          <a:p>
            <a:pPr marL="457200" lvl="1" indent="0" algn="just">
              <a:buFont typeface="Wingdings" panose="05000000000000000000" pitchFamily="2" charset="2"/>
              <a:buNone/>
              <a:defRPr/>
            </a:pPr>
            <a:endParaRPr lang="en-US" sz="2200" dirty="0" smtClean="0">
              <a:latin typeface="Times New Roman" pitchFamily="18" charset="0"/>
              <a:cs typeface="Times New Roman" pitchFamily="18" charset="0"/>
            </a:endParaRPr>
          </a:p>
          <a:p>
            <a:pPr algn="just">
              <a:defRPr/>
            </a:pPr>
            <a:endParaRPr lang="en-US" sz="2200" dirty="0" smtClean="0">
              <a:latin typeface="Times New Roman" pitchFamily="18" charset="0"/>
              <a:cs typeface="Times New Roman" pitchFamily="18" charset="0"/>
            </a:endParaRPr>
          </a:p>
          <a:p>
            <a:pPr algn="just">
              <a:defRPr/>
            </a:pPr>
            <a:endParaRPr lang="en-US" sz="22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58</a:t>
            </a:fld>
            <a:endParaRPr lang="en-US"/>
          </a:p>
        </p:txBody>
      </p:sp>
    </p:spTree>
    <p:extLst>
      <p:ext uri="{BB962C8B-B14F-4D97-AF65-F5344CB8AC3E}">
        <p14:creationId xmlns:p14="http://schemas.microsoft.com/office/powerpoint/2010/main" val="2331263619"/>
      </p:ext>
    </p:extLst>
  </p:cSld>
  <p:clrMapOvr>
    <a:masterClrMapping/>
  </p:clrMapOvr>
  <p:transition spd="slow">
    <p:wipe dir="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SUJALA-III\Desktop\images.png"/>
          <p:cNvPicPr>
            <a:picLocks noChangeAspect="1" noChangeArrowheads="1"/>
          </p:cNvPicPr>
          <p:nvPr/>
        </p:nvPicPr>
        <p:blipFill>
          <a:blip r:embed="rId2" cstate="print"/>
          <a:srcRect/>
          <a:stretch>
            <a:fillRect/>
          </a:stretch>
        </p:blipFill>
        <p:spPr bwMode="auto">
          <a:xfrm>
            <a:off x="0" y="0"/>
            <a:ext cx="9155784" cy="6858000"/>
          </a:xfrm>
          <a:prstGeom prst="rect">
            <a:avLst/>
          </a:prstGeom>
          <a:noFill/>
        </p:spPr>
      </p:pic>
      <p:sp>
        <p:nvSpPr>
          <p:cNvPr id="36866" name="Title 1"/>
          <p:cNvSpPr>
            <a:spLocks noGrp="1"/>
          </p:cNvSpPr>
          <p:nvPr>
            <p:ph type="title"/>
          </p:nvPr>
        </p:nvSpPr>
        <p:spPr>
          <a:xfrm>
            <a:off x="685800" y="609600"/>
            <a:ext cx="7793038" cy="838200"/>
          </a:xfrm>
          <a:solidFill>
            <a:schemeClr val="accent3"/>
          </a:solidFill>
          <a:ln>
            <a:solidFill>
              <a:schemeClr val="tx1"/>
            </a:solidFill>
          </a:ln>
        </p:spPr>
        <p:txBody>
          <a:bodyPr>
            <a:normAutofit fontScale="90000"/>
          </a:bodyPr>
          <a:lstStyle/>
          <a:p>
            <a:pPr algn="ctr"/>
            <a:r>
              <a:rPr lang="en-US" altLang="en-US" sz="3600" dirty="0" smtClean="0">
                <a:latin typeface="Times New Roman" pitchFamily="18" charset="0"/>
                <a:cs typeface="Times New Roman" pitchFamily="18" charset="0"/>
              </a:rPr>
              <a:t>Policy Approaches : Women in Development</a:t>
            </a:r>
          </a:p>
        </p:txBody>
      </p:sp>
      <p:sp>
        <p:nvSpPr>
          <p:cNvPr id="36867" name="Content Placeholder 2"/>
          <p:cNvSpPr>
            <a:spLocks noGrp="1"/>
          </p:cNvSpPr>
          <p:nvPr>
            <p:ph idx="1"/>
          </p:nvPr>
        </p:nvSpPr>
        <p:spPr>
          <a:xfrm>
            <a:off x="685800" y="1752600"/>
            <a:ext cx="7772400" cy="4114800"/>
          </a:xfrm>
        </p:spPr>
        <p:txBody>
          <a:bodyPr>
            <a:noAutofit/>
          </a:bodyPr>
          <a:lstStyle/>
          <a:p>
            <a:pPr algn="just"/>
            <a:r>
              <a:rPr lang="en-US" altLang="en-US" sz="2200" dirty="0" smtClean="0">
                <a:solidFill>
                  <a:srgbClr val="FF0000"/>
                </a:solidFill>
                <a:latin typeface="Times New Roman" pitchFamily="18" charset="0"/>
                <a:cs typeface="Times New Roman" pitchFamily="18" charset="0"/>
              </a:rPr>
              <a:t>Equity Approach: 1970’s </a:t>
            </a:r>
            <a:r>
              <a:rPr lang="en-US" altLang="en-US" sz="2200" dirty="0" smtClean="0">
                <a:latin typeface="Times New Roman" pitchFamily="18" charset="0"/>
                <a:cs typeface="Times New Roman" pitchFamily="18" charset="0"/>
              </a:rPr>
              <a:t>...</a:t>
            </a:r>
          </a:p>
          <a:p>
            <a:pPr lvl="1" algn="just"/>
            <a:r>
              <a:rPr lang="en-US" altLang="en-US" sz="2200" dirty="0" smtClean="0">
                <a:latin typeface="Times New Roman" pitchFamily="18" charset="0"/>
                <a:cs typeface="Times New Roman" pitchFamily="18" charset="0"/>
              </a:rPr>
              <a:t>Report of  Status of Women  Committee (1974), “</a:t>
            </a:r>
            <a:r>
              <a:rPr lang="en-US" altLang="en-US" sz="2200" dirty="0" smtClean="0">
                <a:solidFill>
                  <a:srgbClr val="FF0000"/>
                </a:solidFill>
                <a:latin typeface="Times New Roman" pitchFamily="18" charset="0"/>
                <a:cs typeface="Times New Roman" pitchFamily="18" charset="0"/>
              </a:rPr>
              <a:t>Towards Equality”</a:t>
            </a:r>
            <a:r>
              <a:rPr lang="en-US" altLang="en-US" sz="2200" dirty="0" smtClean="0">
                <a:latin typeface="Times New Roman" pitchFamily="18" charset="0"/>
                <a:cs typeface="Times New Roman" pitchFamily="18" charset="0"/>
              </a:rPr>
              <a:t>, concluded that two to three decades of planned development had seen a worsening of women's situation on various fronts. </a:t>
            </a:r>
          </a:p>
          <a:p>
            <a:pPr lvl="1" algn="just"/>
            <a:r>
              <a:rPr lang="en-US" altLang="en-US" sz="2200" dirty="0" smtClean="0">
                <a:latin typeface="Times New Roman" pitchFamily="18" charset="0"/>
                <a:cs typeface="Times New Roman" pitchFamily="18" charset="0"/>
              </a:rPr>
              <a:t>Spurred by the activities under the UN Decade for Women (1975-85), the 1970s can be seen as the first phase of the women's movement in India with the emergence of extensive campaigns against all forms of violence. </a:t>
            </a:r>
          </a:p>
          <a:p>
            <a:pPr lvl="1" algn="just"/>
            <a:r>
              <a:rPr lang="en-US" altLang="en-US" sz="2200" dirty="0" smtClean="0">
                <a:latin typeface="Times New Roman" pitchFamily="18" charset="0"/>
                <a:cs typeface="Times New Roman" pitchFamily="18" charset="0"/>
              </a:rPr>
              <a:t>Public awareness on the declining sex ratio and violence against women, provided support to women victims and sought legal reforms in antiquated laws.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59</a:t>
            </a:fld>
            <a:endParaRPr lang="en-US"/>
          </a:p>
        </p:txBody>
      </p:sp>
    </p:spTree>
    <p:extLst>
      <p:ext uri="{BB962C8B-B14F-4D97-AF65-F5344CB8AC3E}">
        <p14:creationId xmlns:p14="http://schemas.microsoft.com/office/powerpoint/2010/main" val="1347548067"/>
      </p:ext>
    </p:extLst>
  </p:cSld>
  <p:clrMapOvr>
    <a:masterClrMapping/>
  </p:clrMapOvr>
  <p:transition spd="slow">
    <p:wipe dir="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SUJALA-III\Desktop\images.png"/>
          <p:cNvPicPr>
            <a:picLocks noChangeAspect="1" noChangeArrowheads="1"/>
          </p:cNvPicPr>
          <p:nvPr/>
        </p:nvPicPr>
        <p:blipFill>
          <a:blip r:embed="rId2" cstate="print"/>
          <a:srcRect/>
          <a:stretch>
            <a:fillRect/>
          </a:stretch>
        </p:blipFill>
        <p:spPr bwMode="auto">
          <a:xfrm>
            <a:off x="0" y="0"/>
            <a:ext cx="9155784" cy="6858000"/>
          </a:xfrm>
          <a:prstGeom prst="rect">
            <a:avLst/>
          </a:prstGeom>
          <a:noFill/>
        </p:spPr>
      </p:pic>
      <p:sp>
        <p:nvSpPr>
          <p:cNvPr id="38914" name="Title 1"/>
          <p:cNvSpPr>
            <a:spLocks noGrp="1"/>
          </p:cNvSpPr>
          <p:nvPr>
            <p:ph type="title"/>
          </p:nvPr>
        </p:nvSpPr>
        <p:spPr>
          <a:xfrm>
            <a:off x="979489" y="533400"/>
            <a:ext cx="7250112" cy="685800"/>
          </a:xfrm>
          <a:solidFill>
            <a:schemeClr val="accent3"/>
          </a:solidFill>
          <a:ln>
            <a:solidFill>
              <a:schemeClr val="tx1"/>
            </a:solidFill>
          </a:ln>
        </p:spPr>
        <p:txBody>
          <a:bodyPr>
            <a:normAutofit/>
          </a:bodyPr>
          <a:lstStyle/>
          <a:p>
            <a:r>
              <a:rPr lang="en-US" altLang="en-US" sz="3200" dirty="0" smtClean="0">
                <a:latin typeface="Times New Roman" pitchFamily="18" charset="0"/>
                <a:cs typeface="Times New Roman" pitchFamily="18" charset="0"/>
              </a:rPr>
              <a:t>Women in Development</a:t>
            </a:r>
          </a:p>
        </p:txBody>
      </p:sp>
      <p:sp>
        <p:nvSpPr>
          <p:cNvPr id="3" name="Content Placeholder 2"/>
          <p:cNvSpPr>
            <a:spLocks noGrp="1"/>
          </p:cNvSpPr>
          <p:nvPr>
            <p:ph idx="1"/>
          </p:nvPr>
        </p:nvSpPr>
        <p:spPr>
          <a:xfrm>
            <a:off x="609600" y="1295400"/>
            <a:ext cx="7924800" cy="4114800"/>
          </a:xfrm>
        </p:spPr>
        <p:txBody>
          <a:bodyPr>
            <a:noAutofit/>
          </a:bodyPr>
          <a:lstStyle/>
          <a:p>
            <a:pPr algn="just">
              <a:defRPr/>
            </a:pPr>
            <a:r>
              <a:rPr lang="en-US" sz="2000" b="1" dirty="0" smtClean="0">
                <a:solidFill>
                  <a:srgbClr val="FF0000"/>
                </a:solidFill>
                <a:latin typeface="Times New Roman" pitchFamily="18" charset="0"/>
                <a:cs typeface="Times New Roman" pitchFamily="18" charset="0"/>
              </a:rPr>
              <a:t>The anti-poverty approach: 1980’s...</a:t>
            </a:r>
          </a:p>
          <a:p>
            <a:pPr lvl="1" algn="just">
              <a:defRPr/>
            </a:pPr>
            <a:r>
              <a:rPr lang="en-US" sz="2000" dirty="0">
                <a:latin typeface="Times New Roman" pitchFamily="18" charset="0"/>
                <a:cs typeface="Times New Roman" pitchFamily="18" charset="0"/>
              </a:rPr>
              <a:t>A</a:t>
            </a:r>
            <a:r>
              <a:rPr lang="en-US" sz="2000" dirty="0" smtClean="0">
                <a:latin typeface="Times New Roman" pitchFamily="18" charset="0"/>
                <a:cs typeface="Times New Roman" pitchFamily="18" charset="0"/>
              </a:rPr>
              <a:t> large number of (one-third ) rural households around the world headed by women</a:t>
            </a:r>
            <a:r>
              <a:rPr lang="en-US" sz="2000" dirty="0">
                <a:latin typeface="Times New Roman" pitchFamily="18" charset="0"/>
                <a:cs typeface="Times New Roman" pitchFamily="18" charset="0"/>
              </a:rPr>
              <a:t>.</a:t>
            </a:r>
            <a:endParaRPr lang="en-US" sz="2000" dirty="0" smtClean="0">
              <a:latin typeface="Times New Roman" pitchFamily="18" charset="0"/>
              <a:cs typeface="Times New Roman" pitchFamily="18" charset="0"/>
            </a:endParaRPr>
          </a:p>
          <a:p>
            <a:pPr lvl="1" algn="just">
              <a:defRPr/>
            </a:pPr>
            <a:r>
              <a:rPr lang="en-US" sz="2000" dirty="0" smtClean="0">
                <a:latin typeface="Times New Roman" pitchFamily="18" charset="0"/>
                <a:cs typeface="Times New Roman" pitchFamily="18" charset="0"/>
              </a:rPr>
              <a:t>Large-scale migration from rural areas </a:t>
            </a:r>
            <a:r>
              <a:rPr lang="en-US" sz="2000" dirty="0">
                <a:latin typeface="Times New Roman" pitchFamily="18" charset="0"/>
                <a:cs typeface="Times New Roman" pitchFamily="18" charset="0"/>
              </a:rPr>
              <a:t>,</a:t>
            </a:r>
            <a:r>
              <a:rPr lang="en-US" sz="2000" dirty="0" smtClean="0">
                <a:latin typeface="Times New Roman" pitchFamily="18" charset="0"/>
                <a:cs typeface="Times New Roman" pitchFamily="18" charset="0"/>
              </a:rPr>
              <a:t> compulsion for women  to take care of  landholdings, little resources and expertise. </a:t>
            </a:r>
          </a:p>
          <a:p>
            <a:pPr lvl="1" algn="just">
              <a:defRP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W</a:t>
            </a:r>
            <a:r>
              <a:rPr lang="en-US" sz="2000" dirty="0" smtClean="0">
                <a:latin typeface="Times New Roman" pitchFamily="18" charset="0"/>
                <a:cs typeface="Times New Roman" pitchFamily="18" charset="0"/>
              </a:rPr>
              <a:t>omen's poverty was not a problem of subordination vis-a-vis men, but one of underdevelopment -  lack of  access to or control over productive resources including land, credit, skills, information and knowledge.</a:t>
            </a:r>
          </a:p>
          <a:p>
            <a:pPr lvl="1" algn="just">
              <a:defRPr/>
            </a:pPr>
            <a:r>
              <a:rPr lang="en-US" sz="2000" dirty="0" smtClean="0">
                <a:latin typeface="Times New Roman" pitchFamily="18" charset="0"/>
                <a:cs typeface="Times New Roman" pitchFamily="18" charset="0"/>
              </a:rPr>
              <a:t>Initiation of  poverty alleviation </a:t>
            </a:r>
            <a:r>
              <a:rPr lang="en-US" sz="2000" dirty="0" err="1" smtClean="0">
                <a:latin typeface="Times New Roman" pitchFamily="18" charset="0"/>
                <a:cs typeface="Times New Roman" pitchFamily="18" charset="0"/>
              </a:rPr>
              <a:t>programmes</a:t>
            </a:r>
            <a:r>
              <a:rPr lang="en-US" sz="2000" dirty="0" smtClean="0">
                <a:latin typeface="Times New Roman" pitchFamily="18" charset="0"/>
                <a:cs typeface="Times New Roman" pitchFamily="18" charset="0"/>
              </a:rPr>
              <a:t> to be either targeted at women directly (DWCRA) or have special quotas for them (IRDP, TRYSEM, STEP, JRY).</a:t>
            </a:r>
          </a:p>
          <a:p>
            <a:pPr lvl="1" algn="just">
              <a:defRPr/>
            </a:pPr>
            <a:r>
              <a:rPr lang="en-US" sz="2000" dirty="0" smtClean="0">
                <a:latin typeface="Times New Roman" pitchFamily="18" charset="0"/>
                <a:cs typeface="Times New Roman" pitchFamily="18" charset="0"/>
              </a:rPr>
              <a:t>Savings and credit activities were an integral part of these schemes, which ranged from self-employment through enterprise promotion to wage employment.</a:t>
            </a:r>
          </a:p>
          <a:p>
            <a:pPr lvl="1" algn="just">
              <a:defRPr/>
            </a:pPr>
            <a:endParaRPr lang="en-US" sz="2000" dirty="0" smtClean="0">
              <a:latin typeface="Times New Roman" pitchFamily="18" charset="0"/>
              <a:cs typeface="Times New Roman" pitchFamily="18" charset="0"/>
            </a:endParaRPr>
          </a:p>
          <a:p>
            <a:pPr marL="0" indent="0" algn="just">
              <a:buFont typeface="Wingdings" panose="05000000000000000000" pitchFamily="2" charset="2"/>
              <a:buNone/>
              <a:defRPr/>
            </a:pPr>
            <a:endParaRPr lang="en-US" sz="20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60</a:t>
            </a:fld>
            <a:endParaRPr lang="en-US"/>
          </a:p>
        </p:txBody>
      </p:sp>
    </p:spTree>
    <p:extLst>
      <p:ext uri="{BB962C8B-B14F-4D97-AF65-F5344CB8AC3E}">
        <p14:creationId xmlns:p14="http://schemas.microsoft.com/office/powerpoint/2010/main" val="3765445120"/>
      </p:ext>
    </p:extLst>
  </p:cSld>
  <p:clrMapOvr>
    <a:masterClrMapping/>
  </p:clrMapOvr>
  <p:transition spd="slow">
    <p:wipe dir="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SUJALA-III\Desktop\images.png"/>
          <p:cNvPicPr>
            <a:picLocks noChangeAspect="1" noChangeArrowheads="1"/>
          </p:cNvPicPr>
          <p:nvPr/>
        </p:nvPicPr>
        <p:blipFill>
          <a:blip r:embed="rId2" cstate="print"/>
          <a:srcRect/>
          <a:stretch>
            <a:fillRect/>
          </a:stretch>
        </p:blipFill>
        <p:spPr bwMode="auto">
          <a:xfrm>
            <a:off x="0" y="0"/>
            <a:ext cx="9155784" cy="6858000"/>
          </a:xfrm>
          <a:prstGeom prst="rect">
            <a:avLst/>
          </a:prstGeom>
          <a:noFill/>
        </p:spPr>
      </p:pic>
      <p:sp>
        <p:nvSpPr>
          <p:cNvPr id="39938" name="Title 1"/>
          <p:cNvSpPr>
            <a:spLocks noGrp="1"/>
          </p:cNvSpPr>
          <p:nvPr>
            <p:ph type="title"/>
          </p:nvPr>
        </p:nvSpPr>
        <p:spPr>
          <a:xfrm>
            <a:off x="685800" y="609600"/>
            <a:ext cx="7793038" cy="533400"/>
          </a:xfrm>
          <a:solidFill>
            <a:schemeClr val="accent3"/>
          </a:solidFill>
          <a:ln>
            <a:solidFill>
              <a:schemeClr val="tx1"/>
            </a:solidFill>
          </a:ln>
        </p:spPr>
        <p:txBody>
          <a:bodyPr>
            <a:normAutofit fontScale="90000"/>
          </a:bodyPr>
          <a:lstStyle/>
          <a:p>
            <a:r>
              <a:rPr lang="en-US" altLang="en-US" dirty="0" smtClean="0">
                <a:latin typeface="Times New Roman" pitchFamily="18" charset="0"/>
                <a:cs typeface="Times New Roman" pitchFamily="18" charset="0"/>
              </a:rPr>
              <a:t>Women in Development</a:t>
            </a:r>
          </a:p>
        </p:txBody>
      </p:sp>
      <p:sp>
        <p:nvSpPr>
          <p:cNvPr id="38915" name="Content Placeholder 2"/>
          <p:cNvSpPr>
            <a:spLocks noGrp="1"/>
          </p:cNvSpPr>
          <p:nvPr>
            <p:ph idx="1"/>
          </p:nvPr>
        </p:nvSpPr>
        <p:spPr>
          <a:xfrm>
            <a:off x="685800" y="1524000"/>
            <a:ext cx="7772400" cy="4114800"/>
          </a:xfrm>
        </p:spPr>
        <p:txBody>
          <a:bodyPr>
            <a:normAutofit/>
          </a:bodyPr>
          <a:lstStyle/>
          <a:p>
            <a:pPr marL="0" indent="0" algn="just">
              <a:buFont typeface="Wingdings" panose="05000000000000000000" pitchFamily="2" charset="2"/>
              <a:buNone/>
              <a:defRPr/>
            </a:pPr>
            <a:r>
              <a:rPr lang="en-US" altLang="en-US" dirty="0" smtClean="0">
                <a:solidFill>
                  <a:srgbClr val="FF0000"/>
                </a:solidFill>
                <a:latin typeface="Times New Roman" pitchFamily="18" charset="0"/>
                <a:cs typeface="Times New Roman" pitchFamily="18" charset="0"/>
              </a:rPr>
              <a:t>Efficiency Approach </a:t>
            </a:r>
          </a:p>
          <a:p>
            <a:pPr algn="just">
              <a:defRPr/>
            </a:pPr>
            <a:r>
              <a:rPr lang="en-US" altLang="en-US" sz="2000" dirty="0" smtClean="0">
                <a:latin typeface="Times New Roman" pitchFamily="18" charset="0"/>
                <a:cs typeface="Times New Roman" pitchFamily="18" charset="0"/>
              </a:rPr>
              <a:t>Investment  in women as a productive resource to ensure that development is more efficient and effective.</a:t>
            </a:r>
          </a:p>
          <a:p>
            <a:pPr algn="just">
              <a:defRPr/>
            </a:pPr>
            <a:r>
              <a:rPr lang="en-US" altLang="en-US" sz="2000" dirty="0" smtClean="0">
                <a:latin typeface="Times New Roman" pitchFamily="18" charset="0"/>
                <a:cs typeface="Times New Roman" pitchFamily="18" charset="0"/>
              </a:rPr>
              <a:t>Women are seen more or less entirely in terms of service delivery, capacity and ability to extend the working day - the underlying rationale being that 'women can always cope' (with more work).</a:t>
            </a:r>
          </a:p>
          <a:p>
            <a:pPr algn="just">
              <a:defRPr/>
            </a:pPr>
            <a:r>
              <a:rPr lang="en-US" altLang="en-US" sz="2000" dirty="0" smtClean="0">
                <a:latin typeface="Times New Roman" pitchFamily="18" charset="0"/>
                <a:cs typeface="Times New Roman" pitchFamily="18" charset="0"/>
              </a:rPr>
              <a:t>The purpose of this approach is to ensure that development is made more 'efficient' and 'effective' through women's economic contribution.</a:t>
            </a:r>
          </a:p>
          <a:p>
            <a:pPr algn="just">
              <a:defRPr/>
            </a:pPr>
            <a:r>
              <a:rPr lang="en-US" altLang="en-US" sz="2000" dirty="0" smtClean="0">
                <a:latin typeface="Times New Roman" pitchFamily="18" charset="0"/>
                <a:cs typeface="Times New Roman" pitchFamily="18" charset="0"/>
              </a:rPr>
              <a:t>The main assumption is that increased economic participation automatically leads to increased equity. </a:t>
            </a:r>
            <a:endParaRPr lang="en-US" altLang="en-US" sz="2000" dirty="0">
              <a:latin typeface="Times New Roman" pitchFamily="18" charset="0"/>
              <a:cs typeface="Times New Roman" pitchFamily="18" charset="0"/>
            </a:endParaRPr>
          </a:p>
          <a:p>
            <a:pPr algn="just">
              <a:defRPr/>
            </a:pPr>
            <a:r>
              <a:rPr lang="en-US" altLang="en-US" sz="2000" dirty="0" smtClean="0">
                <a:latin typeface="Times New Roman" pitchFamily="18" charset="0"/>
                <a:cs typeface="Times New Roman" pitchFamily="18" charset="0"/>
              </a:rPr>
              <a:t> </a:t>
            </a:r>
            <a:r>
              <a:rPr lang="en-US" altLang="en-US" sz="2000" dirty="0">
                <a:latin typeface="Times New Roman" pitchFamily="18" charset="0"/>
                <a:cs typeface="Times New Roman" pitchFamily="18" charset="0"/>
              </a:rPr>
              <a:t>T</a:t>
            </a:r>
            <a:r>
              <a:rPr lang="en-US" altLang="en-US" sz="2000" dirty="0" smtClean="0">
                <a:latin typeface="Times New Roman" pitchFamily="18" charset="0"/>
                <a:cs typeface="Times New Roman" pitchFamily="18" charset="0"/>
              </a:rPr>
              <a:t>his approach shifted the focus away from 'women' to 'development</a:t>
            </a:r>
            <a:r>
              <a:rPr lang="en-US" altLang="en-US" sz="2000" dirty="0">
                <a:latin typeface="Times New Roman" pitchFamily="18" charset="0"/>
                <a:cs typeface="Times New Roman" pitchFamily="18" charset="0"/>
              </a:rPr>
              <a:t>.</a:t>
            </a:r>
            <a:endParaRPr lang="en-US" altLang="en-US" sz="2000" dirty="0" smtClean="0">
              <a:latin typeface="Times New Roman" pitchFamily="18" charset="0"/>
              <a:cs typeface="Times New Roman" pitchFamily="18" charset="0"/>
            </a:endParaRPr>
          </a:p>
          <a:p>
            <a:pPr algn="just">
              <a:defRPr/>
            </a:pPr>
            <a:endParaRPr lang="en-US" altLang="en-US" sz="2000" dirty="0" smtClean="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61</a:t>
            </a:fld>
            <a:endParaRPr lang="en-US"/>
          </a:p>
        </p:txBody>
      </p:sp>
    </p:spTree>
    <p:extLst>
      <p:ext uri="{BB962C8B-B14F-4D97-AF65-F5344CB8AC3E}">
        <p14:creationId xmlns:p14="http://schemas.microsoft.com/office/powerpoint/2010/main" val="2285981992"/>
      </p:ext>
    </p:extLst>
  </p:cSld>
  <p:clrMapOvr>
    <a:masterClrMapping/>
  </p:clrMapOvr>
  <p:transition spd="slow">
    <p:wipe dir="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SUJALA-III\Desktop\images.png"/>
          <p:cNvPicPr>
            <a:picLocks noChangeAspect="1" noChangeArrowheads="1"/>
          </p:cNvPicPr>
          <p:nvPr/>
        </p:nvPicPr>
        <p:blipFill>
          <a:blip r:embed="rId2" cstate="print"/>
          <a:srcRect/>
          <a:stretch>
            <a:fillRect/>
          </a:stretch>
        </p:blipFill>
        <p:spPr bwMode="auto">
          <a:xfrm>
            <a:off x="0" y="0"/>
            <a:ext cx="9155784" cy="6858000"/>
          </a:xfrm>
          <a:prstGeom prst="rect">
            <a:avLst/>
          </a:prstGeom>
          <a:noFill/>
        </p:spPr>
      </p:pic>
      <p:sp>
        <p:nvSpPr>
          <p:cNvPr id="41986" name="Title 1"/>
          <p:cNvSpPr>
            <a:spLocks noGrp="1"/>
          </p:cNvSpPr>
          <p:nvPr>
            <p:ph type="title"/>
          </p:nvPr>
        </p:nvSpPr>
        <p:spPr>
          <a:xfrm>
            <a:off x="685800" y="533400"/>
            <a:ext cx="7696200" cy="838200"/>
          </a:xfrm>
          <a:solidFill>
            <a:schemeClr val="accent3"/>
          </a:solidFill>
        </p:spPr>
        <p:txBody>
          <a:bodyPr/>
          <a:lstStyle/>
          <a:p>
            <a:r>
              <a:rPr lang="en-US" altLang="en-US" dirty="0" smtClean="0">
                <a:ln>
                  <a:solidFill>
                    <a:schemeClr val="tx1"/>
                  </a:solidFill>
                </a:ln>
                <a:latin typeface="Times New Roman" pitchFamily="18" charset="0"/>
                <a:cs typeface="Times New Roman" pitchFamily="18" charset="0"/>
              </a:rPr>
              <a:t>GAD</a:t>
            </a:r>
          </a:p>
        </p:txBody>
      </p:sp>
      <p:sp>
        <p:nvSpPr>
          <p:cNvPr id="41987" name="Content Placeholder 2"/>
          <p:cNvSpPr>
            <a:spLocks noGrp="1"/>
          </p:cNvSpPr>
          <p:nvPr>
            <p:ph idx="1"/>
          </p:nvPr>
        </p:nvSpPr>
        <p:spPr/>
        <p:txBody>
          <a:bodyPr>
            <a:normAutofit/>
          </a:bodyPr>
          <a:lstStyle/>
          <a:p>
            <a:pPr algn="just"/>
            <a:r>
              <a:rPr lang="en-US" altLang="en-US" sz="2800" dirty="0" smtClean="0">
                <a:latin typeface="Times New Roman" pitchFamily="18" charset="0"/>
                <a:cs typeface="Times New Roman" pitchFamily="18" charset="0"/>
              </a:rPr>
              <a:t>The GAD concept emerged in the 1980s out of the criticisms of the earlier WID concept, and has its roots in socialist feminism:  </a:t>
            </a:r>
          </a:p>
          <a:p>
            <a:pPr lvl="1" algn="just"/>
            <a:r>
              <a:rPr lang="en-US" altLang="en-US" sz="2400" dirty="0" smtClean="0">
                <a:latin typeface="Times New Roman" pitchFamily="18" charset="0"/>
                <a:cs typeface="Times New Roman" pitchFamily="18" charset="0"/>
              </a:rPr>
              <a:t>Socialist feminists have identified the social construction of production and reproduction as the basis of women's oppression </a:t>
            </a:r>
          </a:p>
          <a:p>
            <a:pPr lvl="1" algn="just"/>
            <a:r>
              <a:rPr lang="en-US" altLang="en-US" sz="2400" dirty="0" smtClean="0">
                <a:latin typeface="Times New Roman" pitchFamily="18" charset="0"/>
                <a:cs typeface="Times New Roman" pitchFamily="18" charset="0"/>
              </a:rPr>
              <a:t>Need to pay attention on the social relations of gender, questioning the validity of roles that have been ascribed to both women and men in different societies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62</a:t>
            </a:fld>
            <a:endParaRPr lang="en-US"/>
          </a:p>
        </p:txBody>
      </p:sp>
    </p:spTree>
    <p:extLst>
      <p:ext uri="{BB962C8B-B14F-4D97-AF65-F5344CB8AC3E}">
        <p14:creationId xmlns:p14="http://schemas.microsoft.com/office/powerpoint/2010/main" val="4234075415"/>
      </p:ext>
    </p:extLst>
  </p:cSld>
  <p:clrMapOvr>
    <a:masterClrMapping/>
  </p:clrMapOvr>
  <p:transition spd="slow">
    <p:wipe dir="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SUJALA-III\Desktop\images.png"/>
          <p:cNvPicPr>
            <a:picLocks noChangeAspect="1" noChangeArrowheads="1"/>
          </p:cNvPicPr>
          <p:nvPr/>
        </p:nvPicPr>
        <p:blipFill>
          <a:blip r:embed="rId2" cstate="print"/>
          <a:srcRect/>
          <a:stretch>
            <a:fillRect/>
          </a:stretch>
        </p:blipFill>
        <p:spPr bwMode="auto">
          <a:xfrm>
            <a:off x="0" y="0"/>
            <a:ext cx="9155784" cy="6858000"/>
          </a:xfrm>
          <a:prstGeom prst="rect">
            <a:avLst/>
          </a:prstGeom>
          <a:noFill/>
        </p:spPr>
      </p:pic>
      <p:sp>
        <p:nvSpPr>
          <p:cNvPr id="48130" name="Title 1"/>
          <p:cNvSpPr>
            <a:spLocks noGrp="1"/>
          </p:cNvSpPr>
          <p:nvPr>
            <p:ph type="title"/>
          </p:nvPr>
        </p:nvSpPr>
        <p:spPr>
          <a:xfrm>
            <a:off x="685800" y="609600"/>
            <a:ext cx="7696200" cy="808038"/>
          </a:xfrm>
          <a:solidFill>
            <a:schemeClr val="accent6">
              <a:lumMod val="20000"/>
              <a:lumOff val="80000"/>
            </a:schemeClr>
          </a:solidFill>
          <a:ln>
            <a:solidFill>
              <a:schemeClr val="tx1"/>
            </a:solidFill>
          </a:ln>
        </p:spPr>
        <p:txBody>
          <a:bodyPr>
            <a:normAutofit/>
          </a:bodyPr>
          <a:lstStyle/>
          <a:p>
            <a:r>
              <a:rPr lang="en-US" altLang="en-US" sz="3600" dirty="0" smtClean="0">
                <a:solidFill>
                  <a:srgbClr val="0070C0"/>
                </a:solidFill>
                <a:latin typeface="Times New Roman" pitchFamily="18" charset="0"/>
                <a:cs typeface="Times New Roman" pitchFamily="18" charset="0"/>
              </a:rPr>
              <a:t>The Empowerment Approach </a:t>
            </a:r>
          </a:p>
        </p:txBody>
      </p:sp>
      <p:sp>
        <p:nvSpPr>
          <p:cNvPr id="48131" name="Content Placeholder 2"/>
          <p:cNvSpPr>
            <a:spLocks noGrp="1"/>
          </p:cNvSpPr>
          <p:nvPr>
            <p:ph idx="1"/>
          </p:nvPr>
        </p:nvSpPr>
        <p:spPr/>
        <p:txBody>
          <a:bodyPr>
            <a:normAutofit/>
          </a:bodyPr>
          <a:lstStyle/>
          <a:p>
            <a:pPr algn="just"/>
            <a:r>
              <a:rPr lang="en-US" altLang="en-US" sz="2000" dirty="0" smtClean="0">
                <a:latin typeface="Times New Roman" pitchFamily="18" charset="0"/>
                <a:cs typeface="Times New Roman" pitchFamily="18" charset="0"/>
              </a:rPr>
              <a:t>The capacity of women to increase their own self-reliance and internal strength. This is identified as the right to determine choices in life and to influence the direction of change, through the ability to gain control over material and nonmaterial resources. (Moser, 1989). </a:t>
            </a:r>
          </a:p>
          <a:p>
            <a:pPr algn="just"/>
            <a:endParaRPr lang="en-US" altLang="en-US" sz="2000" dirty="0" smtClean="0">
              <a:latin typeface="Times New Roman" pitchFamily="18" charset="0"/>
              <a:cs typeface="Times New Roman" pitchFamily="18" charset="0"/>
            </a:endParaRPr>
          </a:p>
          <a:p>
            <a:pPr algn="just"/>
            <a:r>
              <a:rPr lang="en-US" altLang="en-US" sz="2000" dirty="0">
                <a:latin typeface="Times New Roman" pitchFamily="18" charset="0"/>
                <a:cs typeface="Times New Roman" pitchFamily="18" charset="0"/>
              </a:rPr>
              <a:t>The structures of inequity start within the family, and reach all levels of socio-economic, political, and cultural structures of our societies. </a:t>
            </a:r>
            <a:endParaRPr lang="en-US" altLang="en-US" sz="2000" dirty="0" smtClean="0">
              <a:latin typeface="Times New Roman" pitchFamily="18" charset="0"/>
              <a:cs typeface="Times New Roman" pitchFamily="18" charset="0"/>
            </a:endParaRPr>
          </a:p>
          <a:p>
            <a:pPr algn="just"/>
            <a:endParaRPr lang="en-US" altLang="en-US" sz="2000" dirty="0">
              <a:latin typeface="Times New Roman" pitchFamily="18" charset="0"/>
              <a:cs typeface="Times New Roman" pitchFamily="18" charset="0"/>
            </a:endParaRPr>
          </a:p>
          <a:p>
            <a:pPr algn="just"/>
            <a:r>
              <a:rPr lang="en-US" altLang="en-US" sz="2000" dirty="0">
                <a:latin typeface="Times New Roman" pitchFamily="18" charset="0"/>
                <a:cs typeface="Times New Roman" pitchFamily="18" charset="0"/>
              </a:rPr>
              <a:t>The empowerment approach views the issue of women's gender subordination within this complex socio-political, economic, and cultural context. It therefore understands that the solutions proposed need to be accordingly sophisticated: </a:t>
            </a:r>
          </a:p>
          <a:p>
            <a:pPr algn="just"/>
            <a:endParaRPr lang="en-US" altLang="en-US" sz="2800" dirty="0" smtClean="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63</a:t>
            </a:fld>
            <a:endParaRPr lang="en-US"/>
          </a:p>
        </p:txBody>
      </p:sp>
    </p:spTree>
    <p:extLst>
      <p:ext uri="{BB962C8B-B14F-4D97-AF65-F5344CB8AC3E}">
        <p14:creationId xmlns:p14="http://schemas.microsoft.com/office/powerpoint/2010/main" val="2638572944"/>
      </p:ext>
    </p:extLst>
  </p:cSld>
  <p:clrMapOvr>
    <a:masterClrMapping/>
  </p:clrMapOvr>
  <p:transition spd="slow">
    <p:wipe dir="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SUJALA-III\Desktop\images.png"/>
          <p:cNvPicPr>
            <a:picLocks noChangeAspect="1" noChangeArrowheads="1"/>
          </p:cNvPicPr>
          <p:nvPr/>
        </p:nvPicPr>
        <p:blipFill>
          <a:blip r:embed="rId2" cstate="print"/>
          <a:srcRect/>
          <a:stretch>
            <a:fillRect/>
          </a:stretch>
        </p:blipFill>
        <p:spPr bwMode="auto">
          <a:xfrm>
            <a:off x="0" y="0"/>
            <a:ext cx="9155784" cy="6858000"/>
          </a:xfrm>
          <a:prstGeom prst="rect">
            <a:avLst/>
          </a:prstGeom>
          <a:noFill/>
        </p:spPr>
      </p:pic>
      <p:sp>
        <p:nvSpPr>
          <p:cNvPr id="49154" name="Title 1"/>
          <p:cNvSpPr>
            <a:spLocks noGrp="1"/>
          </p:cNvSpPr>
          <p:nvPr>
            <p:ph type="title"/>
          </p:nvPr>
        </p:nvSpPr>
        <p:spPr>
          <a:xfrm>
            <a:off x="2722562" y="-304800"/>
            <a:ext cx="7793038" cy="1143000"/>
          </a:xfrm>
        </p:spPr>
        <p:txBody>
          <a:bodyPr/>
          <a:lstStyle/>
          <a:p>
            <a:pPr algn="just"/>
            <a:r>
              <a:rPr lang="en-US" altLang="en-US" dirty="0" smtClean="0">
                <a:latin typeface="Times New Roman" pitchFamily="18" charset="0"/>
                <a:cs typeface="Times New Roman" pitchFamily="18" charset="0"/>
              </a:rPr>
              <a:t>WID &amp; GAD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68391374"/>
              </p:ext>
            </p:extLst>
          </p:nvPr>
        </p:nvGraphicFramePr>
        <p:xfrm>
          <a:off x="228600" y="640080"/>
          <a:ext cx="8650288" cy="6309360"/>
        </p:xfrm>
        <a:graphic>
          <a:graphicData uri="http://schemas.openxmlformats.org/drawingml/2006/table">
            <a:tbl>
              <a:tblPr firstRow="1" bandRow="1">
                <a:tableStyleId>{5C22544A-7EE6-4342-B048-85BDC9FD1C3A}</a:tableStyleId>
              </a:tblPr>
              <a:tblGrid>
                <a:gridCol w="4325144"/>
                <a:gridCol w="4325144"/>
              </a:tblGrid>
              <a:tr h="370840">
                <a:tc>
                  <a:txBody>
                    <a:bodyPr/>
                    <a:lstStyle/>
                    <a:p>
                      <a:pPr algn="ctr"/>
                      <a:r>
                        <a:rPr lang="en-US" sz="2400" dirty="0" smtClean="0">
                          <a:solidFill>
                            <a:schemeClr val="tx1"/>
                          </a:solidFill>
                        </a:rPr>
                        <a:t>WID</a:t>
                      </a:r>
                      <a:endParaRPr lang="en-US" sz="2400" dirty="0">
                        <a:solidFill>
                          <a:schemeClr val="tx1"/>
                        </a:solidFill>
                      </a:endParaRPr>
                    </a:p>
                  </a:txBody>
                  <a:tcPr/>
                </a:tc>
                <a:tc>
                  <a:txBody>
                    <a:bodyPr/>
                    <a:lstStyle/>
                    <a:p>
                      <a:pPr algn="ctr"/>
                      <a:r>
                        <a:rPr lang="en-US" sz="2400" dirty="0" smtClean="0">
                          <a:solidFill>
                            <a:schemeClr val="tx1"/>
                          </a:solidFill>
                        </a:rPr>
                        <a:t>GAD</a:t>
                      </a:r>
                      <a:endParaRPr lang="en-US" sz="2400" dirty="0">
                        <a:solidFill>
                          <a:schemeClr val="tx1"/>
                        </a:solidFill>
                      </a:endParaRPr>
                    </a:p>
                  </a:txBody>
                  <a:tcPr/>
                </a:tc>
              </a:tr>
              <a:tr h="370840">
                <a:tc>
                  <a:txBody>
                    <a:bodyPr/>
                    <a:lstStyle/>
                    <a:p>
                      <a:r>
                        <a:rPr lang="en-US" sz="2400" dirty="0" smtClean="0">
                          <a:solidFill>
                            <a:srgbClr val="FF0000"/>
                          </a:solidFill>
                        </a:rPr>
                        <a:t>The Approach</a:t>
                      </a:r>
                      <a:endParaRPr lang="en-US" sz="2400" dirty="0">
                        <a:solidFill>
                          <a:srgbClr val="FF0000"/>
                        </a:solidFill>
                      </a:endParaRPr>
                    </a:p>
                  </a:txBody>
                  <a:tcPr/>
                </a:tc>
                <a:tc>
                  <a:txBody>
                    <a:bodyPr/>
                    <a:lstStyle/>
                    <a:p>
                      <a:endParaRPr lang="en-US" sz="2000" dirty="0"/>
                    </a:p>
                  </a:txBody>
                  <a:tcPr/>
                </a:tc>
              </a:tr>
              <a:tr h="370840">
                <a:tc>
                  <a:txBody>
                    <a:bodyPr/>
                    <a:lstStyle/>
                    <a:p>
                      <a:r>
                        <a:rPr lang="en-US" sz="2000" dirty="0" smtClean="0"/>
                        <a:t>An approach which views women as the problem</a:t>
                      </a:r>
                      <a:endParaRPr lang="en-US" sz="2000" dirty="0"/>
                    </a:p>
                  </a:txBody>
                  <a:tcPr/>
                </a:tc>
                <a:tc>
                  <a:txBody>
                    <a:bodyPr/>
                    <a:lstStyle/>
                    <a:p>
                      <a:r>
                        <a:rPr lang="en-US" sz="2000" dirty="0" smtClean="0"/>
                        <a:t> An approach to development </a:t>
                      </a:r>
                      <a:endParaRPr lang="en-US" sz="2000" dirty="0"/>
                    </a:p>
                  </a:txBody>
                  <a:tcPr/>
                </a:tc>
              </a:tr>
              <a:tr h="370840">
                <a:tc>
                  <a:txBody>
                    <a:bodyPr/>
                    <a:lstStyle/>
                    <a:p>
                      <a:r>
                        <a:rPr lang="en-US" sz="2400" dirty="0" smtClean="0">
                          <a:solidFill>
                            <a:srgbClr val="FF0000"/>
                          </a:solidFill>
                        </a:rPr>
                        <a:t>The Focus </a:t>
                      </a:r>
                      <a:endParaRPr lang="en-US" sz="2400" dirty="0">
                        <a:solidFill>
                          <a:srgbClr val="FF0000"/>
                        </a:solidFill>
                      </a:endParaRPr>
                    </a:p>
                  </a:txBody>
                  <a:tcPr/>
                </a:tc>
                <a:tc>
                  <a:txBody>
                    <a:bodyPr/>
                    <a:lstStyle/>
                    <a:p>
                      <a:endParaRPr lang="en-US" sz="2000" dirty="0"/>
                    </a:p>
                  </a:txBody>
                  <a:tcPr/>
                </a:tc>
              </a:tr>
              <a:tr h="370840">
                <a:tc>
                  <a:txBody>
                    <a:bodyPr/>
                    <a:lstStyle/>
                    <a:p>
                      <a:r>
                        <a:rPr lang="en-US" sz="2000" dirty="0" smtClean="0"/>
                        <a:t>Women</a:t>
                      </a:r>
                      <a:endParaRPr lang="en-US" sz="2000" dirty="0"/>
                    </a:p>
                  </a:txBody>
                  <a:tcPr/>
                </a:tc>
                <a:tc>
                  <a:txBody>
                    <a:bodyPr/>
                    <a:lstStyle/>
                    <a:p>
                      <a:r>
                        <a:rPr lang="en-US" sz="2000" dirty="0" smtClean="0"/>
                        <a:t>Relations between men and women</a:t>
                      </a:r>
                    </a:p>
                    <a:p>
                      <a:endParaRPr lang="en-US" sz="2000" dirty="0"/>
                    </a:p>
                  </a:txBody>
                  <a:tcPr/>
                </a:tc>
              </a:tr>
              <a:tr h="370840">
                <a:tc>
                  <a:txBody>
                    <a:bodyPr/>
                    <a:lstStyle/>
                    <a:p>
                      <a:r>
                        <a:rPr lang="en-US" sz="2400" dirty="0" smtClean="0">
                          <a:solidFill>
                            <a:srgbClr val="FF0000"/>
                          </a:solidFill>
                        </a:rPr>
                        <a:t>The Problem</a:t>
                      </a:r>
                      <a:endParaRPr lang="en-US" sz="2400" dirty="0">
                        <a:solidFill>
                          <a:srgbClr val="FF0000"/>
                        </a:solidFill>
                      </a:endParaRPr>
                    </a:p>
                  </a:txBody>
                  <a:tcPr/>
                </a:tc>
                <a:tc>
                  <a:txBody>
                    <a:bodyPr/>
                    <a:lstStyle/>
                    <a:p>
                      <a:endParaRPr lang="en-US" sz="2000" dirty="0"/>
                    </a:p>
                  </a:txBody>
                  <a:tcPr/>
                </a:tc>
              </a:tr>
              <a:tr h="370840">
                <a:tc>
                  <a:txBody>
                    <a:bodyPr/>
                    <a:lstStyle/>
                    <a:p>
                      <a:r>
                        <a:rPr lang="en-US" sz="2000" dirty="0" smtClean="0"/>
                        <a:t>Exclusion</a:t>
                      </a:r>
                      <a:r>
                        <a:rPr lang="en-US" sz="2000" baseline="0" dirty="0" smtClean="0"/>
                        <a:t> of women ( 50 % productive resources) from development process </a:t>
                      </a:r>
                      <a:endParaRPr lang="en-US" sz="2000" dirty="0"/>
                    </a:p>
                  </a:txBody>
                  <a:tcPr/>
                </a:tc>
                <a:tc>
                  <a:txBody>
                    <a:bodyPr/>
                    <a:lstStyle/>
                    <a:p>
                      <a:r>
                        <a:rPr lang="en-US" sz="2000" dirty="0" smtClean="0"/>
                        <a:t>Unequal relations of power (rich   and poor women and men) that  prevents equitable development and women's full participation </a:t>
                      </a:r>
                      <a:endParaRPr lang="en-US" sz="2000" dirty="0"/>
                    </a:p>
                  </a:txBody>
                  <a:tcPr/>
                </a:tc>
              </a:tr>
              <a:tr h="370840">
                <a:tc>
                  <a:txBody>
                    <a:bodyPr/>
                    <a:lstStyle/>
                    <a:p>
                      <a:r>
                        <a:rPr lang="en-US" sz="2400" dirty="0" smtClean="0">
                          <a:solidFill>
                            <a:srgbClr val="FF0000"/>
                          </a:solidFill>
                        </a:rPr>
                        <a:t>The Goal </a:t>
                      </a:r>
                      <a:endParaRPr lang="en-US" sz="2400" dirty="0">
                        <a:solidFill>
                          <a:srgbClr val="FF0000"/>
                        </a:solidFill>
                      </a:endParaRPr>
                    </a:p>
                  </a:txBody>
                  <a:tcPr/>
                </a:tc>
                <a:tc>
                  <a:txBody>
                    <a:bodyPr/>
                    <a:lstStyle/>
                    <a:p>
                      <a:endParaRPr lang="en-US" sz="2000" dirty="0"/>
                    </a:p>
                  </a:txBody>
                  <a:tcPr/>
                </a:tc>
              </a:tr>
              <a:tr h="370840">
                <a:tc>
                  <a:txBody>
                    <a:bodyPr/>
                    <a:lstStyle/>
                    <a:p>
                      <a:r>
                        <a:rPr lang="en-US" sz="2000" dirty="0" smtClean="0"/>
                        <a:t>More efficient and effective development.</a:t>
                      </a:r>
                    </a:p>
                    <a:p>
                      <a:endParaRPr lang="en-US" sz="2000" dirty="0"/>
                    </a:p>
                  </a:txBody>
                  <a:tcPr/>
                </a:tc>
                <a:tc>
                  <a:txBody>
                    <a:bodyPr/>
                    <a:lstStyle/>
                    <a:p>
                      <a:r>
                        <a:rPr lang="en-US" sz="2000" dirty="0" smtClean="0"/>
                        <a:t>Equitable, sustainable development  with women and men as decision-makers.</a:t>
                      </a:r>
                    </a:p>
                    <a:p>
                      <a:endParaRPr lang="en-US" sz="2000" dirty="0"/>
                    </a:p>
                  </a:txBody>
                  <a:tcPr/>
                </a:tc>
              </a:tr>
            </a:tbl>
          </a:graphicData>
        </a:graphic>
      </p:graphicFrame>
      <p:sp>
        <p:nvSpPr>
          <p:cNvPr id="5" name="Slide Number Placeholder 4"/>
          <p:cNvSpPr>
            <a:spLocks noGrp="1"/>
          </p:cNvSpPr>
          <p:nvPr>
            <p:ph type="sldNum" sz="quarter" idx="12"/>
          </p:nvPr>
        </p:nvSpPr>
        <p:spPr/>
        <p:txBody>
          <a:bodyPr/>
          <a:lstStyle/>
          <a:p>
            <a:fld id="{B6F15528-21DE-4FAA-801E-634DDDAF4B2B}" type="slidenum">
              <a:rPr lang="en-US" smtClean="0"/>
              <a:pPr/>
              <a:t>64</a:t>
            </a:fld>
            <a:endParaRPr lang="en-US"/>
          </a:p>
        </p:txBody>
      </p:sp>
    </p:spTree>
    <p:extLst>
      <p:ext uri="{BB962C8B-B14F-4D97-AF65-F5344CB8AC3E}">
        <p14:creationId xmlns:p14="http://schemas.microsoft.com/office/powerpoint/2010/main" val="62053913"/>
      </p:ext>
    </p:extLst>
  </p:cSld>
  <p:clrMapOvr>
    <a:masterClrMapping/>
  </p:clrMapOvr>
  <p:transition spd="slow">
    <p:wipe dir="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SUJALA-III\Desktop\images.png"/>
          <p:cNvPicPr>
            <a:picLocks noChangeAspect="1" noChangeArrowheads="1"/>
          </p:cNvPicPr>
          <p:nvPr/>
        </p:nvPicPr>
        <p:blipFill>
          <a:blip r:embed="rId2" cstate="print"/>
          <a:srcRect/>
          <a:stretch>
            <a:fillRect/>
          </a:stretch>
        </p:blipFill>
        <p:spPr bwMode="auto">
          <a:xfrm>
            <a:off x="0" y="0"/>
            <a:ext cx="9155784" cy="6858000"/>
          </a:xfrm>
          <a:prstGeom prst="rect">
            <a:avLst/>
          </a:prstGeom>
          <a:noFill/>
        </p:spPr>
      </p:pic>
      <p:graphicFrame>
        <p:nvGraphicFramePr>
          <p:cNvPr id="4" name="Content Placeholder 3"/>
          <p:cNvGraphicFramePr>
            <a:graphicFrameLocks noGrp="1"/>
          </p:cNvGraphicFramePr>
          <p:nvPr>
            <p:ph idx="1"/>
            <p:extLst>
              <p:ext uri="{D42A27DB-BD31-4B8C-83A1-F6EECF244321}">
                <p14:modId xmlns:p14="http://schemas.microsoft.com/office/powerpoint/2010/main" val="1792133179"/>
              </p:ext>
            </p:extLst>
          </p:nvPr>
        </p:nvGraphicFramePr>
        <p:xfrm>
          <a:off x="152400" y="244056"/>
          <a:ext cx="8763000" cy="6481566"/>
        </p:xfrm>
        <a:graphic>
          <a:graphicData uri="http://schemas.openxmlformats.org/drawingml/2006/table">
            <a:tbl>
              <a:tblPr firstRow="1" bandRow="1">
                <a:tableStyleId>{5C22544A-7EE6-4342-B048-85BDC9FD1C3A}</a:tableStyleId>
              </a:tblPr>
              <a:tblGrid>
                <a:gridCol w="4381500"/>
                <a:gridCol w="4381500"/>
              </a:tblGrid>
              <a:tr h="340682">
                <a:tc>
                  <a:txBody>
                    <a:bodyPr/>
                    <a:lstStyle/>
                    <a:p>
                      <a:pPr algn="ctr"/>
                      <a:r>
                        <a:rPr lang="en-US" sz="2000" dirty="0" smtClean="0">
                          <a:solidFill>
                            <a:schemeClr val="tx1"/>
                          </a:solidFill>
                          <a:latin typeface="Times New Roman" pitchFamily="18" charset="0"/>
                          <a:cs typeface="Times New Roman" pitchFamily="18" charset="0"/>
                        </a:rPr>
                        <a:t>WID</a:t>
                      </a:r>
                      <a:endParaRPr lang="en-US" sz="2000" dirty="0">
                        <a:solidFill>
                          <a:schemeClr val="tx1"/>
                        </a:solidFill>
                        <a:latin typeface="Times New Roman" pitchFamily="18" charset="0"/>
                        <a:cs typeface="Times New Roman" pitchFamily="18" charset="0"/>
                      </a:endParaRPr>
                    </a:p>
                  </a:txBody>
                  <a:tcPr marT="45708" marB="45708"/>
                </a:tc>
                <a:tc>
                  <a:txBody>
                    <a:bodyPr/>
                    <a:lstStyle/>
                    <a:p>
                      <a:pPr algn="ctr"/>
                      <a:r>
                        <a:rPr lang="en-US" sz="2000" dirty="0" smtClean="0">
                          <a:solidFill>
                            <a:schemeClr val="tx1"/>
                          </a:solidFill>
                          <a:latin typeface="Times New Roman" pitchFamily="18" charset="0"/>
                          <a:cs typeface="Times New Roman" pitchFamily="18" charset="0"/>
                        </a:rPr>
                        <a:t>GAD</a:t>
                      </a:r>
                      <a:endParaRPr lang="en-US" sz="2000" dirty="0">
                        <a:solidFill>
                          <a:schemeClr val="tx1"/>
                        </a:solidFill>
                        <a:latin typeface="Times New Roman" pitchFamily="18" charset="0"/>
                        <a:cs typeface="Times New Roman" pitchFamily="18" charset="0"/>
                      </a:endParaRPr>
                    </a:p>
                  </a:txBody>
                  <a:tcPr marT="45708" marB="45708"/>
                </a:tc>
              </a:tr>
              <a:tr h="340682">
                <a:tc>
                  <a:txBody>
                    <a:bodyPr/>
                    <a:lstStyle/>
                    <a:p>
                      <a:r>
                        <a:rPr lang="en-US" sz="2000" dirty="0" smtClean="0">
                          <a:latin typeface="Times New Roman" pitchFamily="18" charset="0"/>
                          <a:cs typeface="Times New Roman" pitchFamily="18" charset="0"/>
                        </a:rPr>
                        <a:t> </a:t>
                      </a:r>
                      <a:r>
                        <a:rPr lang="en-US" sz="2000" dirty="0" smtClean="0">
                          <a:solidFill>
                            <a:srgbClr val="FF0000"/>
                          </a:solidFill>
                          <a:latin typeface="Times New Roman" pitchFamily="18" charset="0"/>
                          <a:cs typeface="Times New Roman" pitchFamily="18" charset="0"/>
                        </a:rPr>
                        <a:t>The Solution </a:t>
                      </a:r>
                      <a:endParaRPr lang="en-US" sz="2000" dirty="0">
                        <a:solidFill>
                          <a:srgbClr val="FF0000"/>
                        </a:solidFill>
                        <a:latin typeface="Times New Roman" pitchFamily="18" charset="0"/>
                        <a:cs typeface="Times New Roman" pitchFamily="18" charset="0"/>
                      </a:endParaRPr>
                    </a:p>
                  </a:txBody>
                  <a:tcPr marT="45708" marB="45708"/>
                </a:tc>
                <a:tc>
                  <a:txBody>
                    <a:bodyPr/>
                    <a:lstStyle/>
                    <a:p>
                      <a:endParaRPr lang="en-US" sz="2000" dirty="0">
                        <a:latin typeface="Times New Roman" pitchFamily="18" charset="0"/>
                        <a:cs typeface="Times New Roman" pitchFamily="18" charset="0"/>
                      </a:endParaRPr>
                    </a:p>
                  </a:txBody>
                  <a:tcPr marT="45708" marB="45708"/>
                </a:tc>
              </a:tr>
              <a:tr h="851739">
                <a:tc>
                  <a:txBody>
                    <a:bodyPr/>
                    <a:lstStyle/>
                    <a:p>
                      <a:r>
                        <a:rPr lang="en-US" sz="2000" dirty="0" smtClean="0">
                          <a:latin typeface="Times New Roman" pitchFamily="18" charset="0"/>
                          <a:cs typeface="Times New Roman" pitchFamily="18" charset="0"/>
                        </a:rPr>
                        <a:t>Integrate women into  development process.</a:t>
                      </a:r>
                    </a:p>
                    <a:p>
                      <a:endParaRPr lang="en-US" sz="2000" dirty="0">
                        <a:latin typeface="Times New Roman" pitchFamily="18" charset="0"/>
                        <a:cs typeface="Times New Roman" pitchFamily="18" charset="0"/>
                      </a:endParaRPr>
                    </a:p>
                  </a:txBody>
                  <a:tcPr marT="45708" marB="45708"/>
                </a:tc>
                <a:tc>
                  <a:txBody>
                    <a:bodyPr/>
                    <a:lstStyle/>
                    <a:p>
                      <a:r>
                        <a:rPr lang="en-US" sz="2000" dirty="0" smtClean="0">
                          <a:latin typeface="Times New Roman" pitchFamily="18" charset="0"/>
                          <a:cs typeface="Times New Roman" pitchFamily="18" charset="0"/>
                        </a:rPr>
                        <a:t>Empower the disadvantaged and </a:t>
                      </a:r>
                      <a:r>
                        <a:rPr lang="en-US" sz="2000" baseline="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women.</a:t>
                      </a:r>
                    </a:p>
                    <a:p>
                      <a:endParaRPr lang="en-US" sz="2000" dirty="0">
                        <a:latin typeface="Times New Roman" pitchFamily="18" charset="0"/>
                        <a:cs typeface="Times New Roman" pitchFamily="18" charset="0"/>
                      </a:endParaRPr>
                    </a:p>
                  </a:txBody>
                  <a:tcPr marT="45708" marB="45708"/>
                </a:tc>
              </a:tr>
              <a:tr h="340682">
                <a:tc>
                  <a:txBody>
                    <a:bodyPr/>
                    <a:lstStyle/>
                    <a:p>
                      <a:r>
                        <a:rPr lang="en-US" sz="2000" dirty="0" smtClean="0">
                          <a:solidFill>
                            <a:srgbClr val="FF0000"/>
                          </a:solidFill>
                          <a:latin typeface="Times New Roman" pitchFamily="18" charset="0"/>
                          <a:cs typeface="Times New Roman" pitchFamily="18" charset="0"/>
                        </a:rPr>
                        <a:t>The Strategies</a:t>
                      </a:r>
                      <a:endParaRPr lang="en-US" sz="2000" dirty="0">
                        <a:solidFill>
                          <a:srgbClr val="FF0000"/>
                        </a:solidFill>
                        <a:latin typeface="Times New Roman" pitchFamily="18" charset="0"/>
                        <a:cs typeface="Times New Roman" pitchFamily="18" charset="0"/>
                      </a:endParaRPr>
                    </a:p>
                  </a:txBody>
                  <a:tcPr marT="45708" marB="45708"/>
                </a:tc>
                <a:tc>
                  <a:txBody>
                    <a:bodyPr/>
                    <a:lstStyle/>
                    <a:p>
                      <a:endParaRPr lang="en-US" sz="2000" dirty="0">
                        <a:latin typeface="Times New Roman" pitchFamily="18" charset="0"/>
                        <a:cs typeface="Times New Roman" pitchFamily="18" charset="0"/>
                      </a:endParaRPr>
                    </a:p>
                  </a:txBody>
                  <a:tcPr marT="45708" marB="45708"/>
                </a:tc>
              </a:tr>
              <a:tr h="340682">
                <a:tc>
                  <a:txBody>
                    <a:bodyPr/>
                    <a:lstStyle/>
                    <a:p>
                      <a:r>
                        <a:rPr lang="en-US" sz="2000" dirty="0" smtClean="0">
                          <a:solidFill>
                            <a:srgbClr val="FF0000"/>
                          </a:solidFill>
                          <a:latin typeface="Times New Roman" pitchFamily="18" charset="0"/>
                          <a:cs typeface="Times New Roman" pitchFamily="18" charset="0"/>
                        </a:rPr>
                        <a:t>Women's projects </a:t>
                      </a:r>
                      <a:endParaRPr lang="en-US" sz="2000" dirty="0">
                        <a:solidFill>
                          <a:srgbClr val="FF0000"/>
                        </a:solidFill>
                        <a:latin typeface="Times New Roman" pitchFamily="18" charset="0"/>
                        <a:cs typeface="Times New Roman" pitchFamily="18" charset="0"/>
                      </a:endParaRPr>
                    </a:p>
                  </a:txBody>
                  <a:tcPr marT="45708" marB="45708"/>
                </a:tc>
                <a:tc>
                  <a:txBody>
                    <a:bodyPr/>
                    <a:lstStyle/>
                    <a:p>
                      <a:endParaRPr lang="en-US" sz="2000" dirty="0">
                        <a:latin typeface="Times New Roman" pitchFamily="18" charset="0"/>
                        <a:cs typeface="Times New Roman" pitchFamily="18" charset="0"/>
                      </a:endParaRPr>
                    </a:p>
                  </a:txBody>
                  <a:tcPr marT="45708" marB="45708"/>
                </a:tc>
              </a:tr>
              <a:tr h="1107267">
                <a:tc>
                  <a:txBody>
                    <a:bodyPr/>
                    <a:lstStyle/>
                    <a:p>
                      <a:r>
                        <a:rPr lang="en-US" sz="2000" dirty="0" smtClean="0">
                          <a:latin typeface="Times New Roman" pitchFamily="18" charset="0"/>
                          <a:cs typeface="Times New Roman" pitchFamily="18" charset="0"/>
                        </a:rPr>
                        <a:t>Integrated</a:t>
                      </a:r>
                      <a:r>
                        <a:rPr lang="en-US" sz="2000" baseline="0" dirty="0" smtClean="0">
                          <a:latin typeface="Times New Roman" pitchFamily="18" charset="0"/>
                          <a:cs typeface="Times New Roman" pitchFamily="18" charset="0"/>
                        </a:rPr>
                        <a:t> projects</a:t>
                      </a:r>
                    </a:p>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latin typeface="Times New Roman" pitchFamily="18" charset="0"/>
                          <a:cs typeface="Times New Roman" pitchFamily="18" charset="0"/>
                        </a:rPr>
                        <a:t>Increase women’s productivity</a:t>
                      </a:r>
                    </a:p>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latin typeface="Times New Roman" pitchFamily="18" charset="0"/>
                          <a:cs typeface="Times New Roman" pitchFamily="18" charset="0"/>
                        </a:rPr>
                        <a:t>Increase women’s</a:t>
                      </a:r>
                      <a:r>
                        <a:rPr lang="en-US" sz="2000" baseline="0" dirty="0" smtClean="0">
                          <a:latin typeface="Times New Roman" pitchFamily="18" charset="0"/>
                          <a:cs typeface="Times New Roman" pitchFamily="18" charset="0"/>
                        </a:rPr>
                        <a:t> income</a:t>
                      </a:r>
                      <a:endParaRPr lang="en-US" sz="2000" dirty="0" smtClean="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a:txBody>
                  <a:tcPr marT="45708" marB="45708"/>
                </a:tc>
                <a:tc>
                  <a:txBody>
                    <a:bodyPr/>
                    <a:lstStyle/>
                    <a:p>
                      <a:r>
                        <a:rPr lang="en-US" sz="2000" dirty="0" smtClean="0">
                          <a:latin typeface="Times New Roman" pitchFamily="18" charset="0"/>
                          <a:cs typeface="Times New Roman" pitchFamily="18" charset="0"/>
                        </a:rPr>
                        <a:t>Identify different tasks/activities women and men can do across different</a:t>
                      </a:r>
                      <a:r>
                        <a:rPr lang="en-US" sz="2000" baseline="0" dirty="0" smtClean="0">
                          <a:latin typeface="Times New Roman" pitchFamily="18" charset="0"/>
                          <a:cs typeface="Times New Roman" pitchFamily="18" charset="0"/>
                        </a:rPr>
                        <a:t> socio-economic groups.</a:t>
                      </a:r>
                      <a:endParaRPr lang="en-US" sz="2000" dirty="0">
                        <a:latin typeface="Times New Roman" pitchFamily="18" charset="0"/>
                        <a:cs typeface="Times New Roman" pitchFamily="18" charset="0"/>
                      </a:endParaRPr>
                    </a:p>
                  </a:txBody>
                  <a:tcPr marT="45708" marB="45708"/>
                </a:tc>
              </a:tr>
              <a:tr h="110726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latin typeface="Times New Roman" pitchFamily="18" charset="0"/>
                          <a:cs typeface="Times New Roman" pitchFamily="18" charset="0"/>
                        </a:rPr>
                        <a:t>Enhance women’s</a:t>
                      </a:r>
                      <a:r>
                        <a:rPr lang="en-US" sz="2000" baseline="0" dirty="0" smtClean="0">
                          <a:latin typeface="Times New Roman" pitchFamily="18" charset="0"/>
                          <a:cs typeface="Times New Roman" pitchFamily="18" charset="0"/>
                        </a:rPr>
                        <a:t> ability to look after households.</a:t>
                      </a:r>
                      <a:endParaRPr lang="en-US" sz="2000" dirty="0" smtClean="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a:txBody>
                  <a:tcPr marT="45708" marB="45708"/>
                </a:tc>
                <a:tc>
                  <a:txBody>
                    <a:bodyPr/>
                    <a:lstStyle/>
                    <a:p>
                      <a:r>
                        <a:rPr lang="en-US" sz="2000" dirty="0" smtClean="0">
                          <a:latin typeface="Times New Roman" pitchFamily="18" charset="0"/>
                          <a:cs typeface="Times New Roman" pitchFamily="18" charset="0"/>
                        </a:rPr>
                        <a:t>Address different dimensions of social exclusion and vulnerability in terms of access/control of resources/benefits</a:t>
                      </a:r>
                      <a:endParaRPr lang="en-US" sz="2000" dirty="0">
                        <a:latin typeface="Times New Roman" pitchFamily="18" charset="0"/>
                        <a:cs typeface="Times New Roman" pitchFamily="18" charset="0"/>
                      </a:endParaRPr>
                    </a:p>
                  </a:txBody>
                  <a:tcPr marT="45708" marB="45708"/>
                </a:tc>
              </a:tr>
              <a:tr h="1107267">
                <a:tc>
                  <a:txBody>
                    <a:bodyPr/>
                    <a:lstStyle/>
                    <a:p>
                      <a:endParaRPr lang="en-US" sz="2000" dirty="0">
                        <a:latin typeface="Times New Roman" pitchFamily="18" charset="0"/>
                        <a:cs typeface="Times New Roman" pitchFamily="18" charset="0"/>
                      </a:endParaRPr>
                    </a:p>
                  </a:txBody>
                  <a:tcPr marT="45708" marB="45708"/>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latin typeface="Times New Roman" pitchFamily="18" charset="0"/>
                          <a:cs typeface="Times New Roman" pitchFamily="18" charset="0"/>
                        </a:rPr>
                        <a:t>Organize and empower the poor to 'own' and define the process of development.</a:t>
                      </a:r>
                    </a:p>
                    <a:p>
                      <a:endParaRPr lang="en-US" sz="2000" dirty="0">
                        <a:latin typeface="Times New Roman" pitchFamily="18" charset="0"/>
                        <a:cs typeface="Times New Roman" pitchFamily="18" charset="0"/>
                      </a:endParaRPr>
                    </a:p>
                  </a:txBody>
                  <a:tcPr marT="45708" marB="45708"/>
                </a:tc>
              </a:tr>
              <a:tr h="340682">
                <a:tc>
                  <a:txBody>
                    <a:bodyPr/>
                    <a:lstStyle/>
                    <a:p>
                      <a:endParaRPr lang="en-US" sz="1800" dirty="0">
                        <a:latin typeface="Times New Roman" pitchFamily="18" charset="0"/>
                        <a:cs typeface="Times New Roman" pitchFamily="18" charset="0"/>
                      </a:endParaRPr>
                    </a:p>
                  </a:txBody>
                  <a:tcPr marT="45708" marB="45708"/>
                </a:tc>
                <a:tc>
                  <a:txBody>
                    <a:bodyPr/>
                    <a:lstStyle/>
                    <a:p>
                      <a:endParaRPr lang="en-US" sz="1800" dirty="0">
                        <a:latin typeface="Times New Roman" pitchFamily="18" charset="0"/>
                        <a:cs typeface="Times New Roman" pitchFamily="18" charset="0"/>
                      </a:endParaRPr>
                    </a:p>
                  </a:txBody>
                  <a:tcPr marT="45708" marB="45708"/>
                </a:tc>
              </a:tr>
            </a:tbl>
          </a:graphicData>
        </a:graphic>
      </p:graphicFrame>
      <p:sp>
        <p:nvSpPr>
          <p:cNvPr id="3" name="Slide Number Placeholder 2"/>
          <p:cNvSpPr>
            <a:spLocks noGrp="1"/>
          </p:cNvSpPr>
          <p:nvPr>
            <p:ph type="sldNum" sz="quarter" idx="12"/>
          </p:nvPr>
        </p:nvSpPr>
        <p:spPr/>
        <p:txBody>
          <a:bodyPr/>
          <a:lstStyle/>
          <a:p>
            <a:fld id="{B6F15528-21DE-4FAA-801E-634DDDAF4B2B}" type="slidenum">
              <a:rPr lang="en-US" smtClean="0"/>
              <a:pPr/>
              <a:t>65</a:t>
            </a:fld>
            <a:endParaRPr lang="en-US"/>
          </a:p>
        </p:txBody>
      </p:sp>
    </p:spTree>
    <p:extLst>
      <p:ext uri="{BB962C8B-B14F-4D97-AF65-F5344CB8AC3E}">
        <p14:creationId xmlns:p14="http://schemas.microsoft.com/office/powerpoint/2010/main" val="3633215738"/>
      </p:ext>
    </p:extLst>
  </p:cSld>
  <p:clrMapOvr>
    <a:masterClrMapping/>
  </p:clrMapOvr>
  <p:transition spd="slow">
    <p:wipe dir="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SUJALA-III\Desktop\images.png"/>
          <p:cNvPicPr>
            <a:picLocks noChangeAspect="1" noChangeArrowheads="1"/>
          </p:cNvPicPr>
          <p:nvPr/>
        </p:nvPicPr>
        <p:blipFill>
          <a:blip r:embed="rId2" cstate="print"/>
          <a:srcRect/>
          <a:stretch>
            <a:fillRect/>
          </a:stretch>
        </p:blipFill>
        <p:spPr bwMode="auto">
          <a:xfrm>
            <a:off x="0" y="0"/>
            <a:ext cx="9155784" cy="6858000"/>
          </a:xfrm>
          <a:prstGeom prst="rect">
            <a:avLst/>
          </a:prstGeom>
          <a:noFill/>
        </p:spPr>
      </p:pic>
      <p:sp>
        <p:nvSpPr>
          <p:cNvPr id="51202" name="Title 1"/>
          <p:cNvSpPr>
            <a:spLocks noGrp="1"/>
          </p:cNvSpPr>
          <p:nvPr>
            <p:ph type="title"/>
          </p:nvPr>
        </p:nvSpPr>
        <p:spPr>
          <a:xfrm>
            <a:off x="914400" y="609600"/>
            <a:ext cx="7162800" cy="990600"/>
          </a:xfrm>
          <a:solidFill>
            <a:schemeClr val="accent6">
              <a:lumMod val="20000"/>
              <a:lumOff val="80000"/>
            </a:schemeClr>
          </a:solidFill>
          <a:ln>
            <a:solidFill>
              <a:schemeClr val="tx1"/>
            </a:solidFill>
          </a:ln>
        </p:spPr>
        <p:txBody>
          <a:bodyPr>
            <a:normAutofit fontScale="90000"/>
          </a:bodyPr>
          <a:lstStyle/>
          <a:p>
            <a:r>
              <a:rPr lang="en-US" altLang="en-US" sz="4000" dirty="0" smtClean="0">
                <a:latin typeface="Times New Roman" pitchFamily="18" charset="0"/>
                <a:cs typeface="Times New Roman" pitchFamily="18" charset="0"/>
              </a:rPr>
              <a:t>National Agricultural Policy and Gender Mainstreaming</a:t>
            </a:r>
          </a:p>
        </p:txBody>
      </p:sp>
      <p:sp>
        <p:nvSpPr>
          <p:cNvPr id="51203" name="Content Placeholder 2"/>
          <p:cNvSpPr>
            <a:spLocks noGrp="1"/>
          </p:cNvSpPr>
          <p:nvPr>
            <p:ph idx="1"/>
          </p:nvPr>
        </p:nvSpPr>
        <p:spPr>
          <a:xfrm>
            <a:off x="457200" y="2027237"/>
            <a:ext cx="8229600" cy="4525963"/>
          </a:xfrm>
        </p:spPr>
        <p:txBody>
          <a:bodyPr>
            <a:normAutofit/>
          </a:bodyPr>
          <a:lstStyle/>
          <a:p>
            <a:pPr algn="just"/>
            <a:r>
              <a:rPr lang="en-US" altLang="en-US" sz="2200" dirty="0" smtClean="0">
                <a:latin typeface="Times New Roman" pitchFamily="18" charset="0"/>
                <a:cs typeface="Times New Roman" pitchFamily="18" charset="0"/>
              </a:rPr>
              <a:t>The National Agricultural Policy (2001) supports the various Plan initiatives for women farmers and calls for the 'main streaming of gender concerns in agriculture'.</a:t>
            </a:r>
          </a:p>
          <a:p>
            <a:pPr algn="just"/>
            <a:r>
              <a:rPr lang="en-US" altLang="en-US" sz="2200" dirty="0" smtClean="0">
                <a:latin typeface="Times New Roman" pitchFamily="18" charset="0"/>
                <a:cs typeface="Times New Roman" pitchFamily="18" charset="0"/>
              </a:rPr>
              <a:t> In practice, this implies "appropriate structural, functional and institutional measures to empower women, build their capabilities and improve their access to inputs, technology and other farming resources“.</a:t>
            </a:r>
          </a:p>
          <a:p>
            <a:pPr algn="just"/>
            <a:r>
              <a:rPr lang="en-US" altLang="en-US" sz="2200" dirty="0" smtClean="0">
                <a:latin typeface="Times New Roman" pitchFamily="18" charset="0"/>
                <a:cs typeface="Times New Roman" pitchFamily="18" charset="0"/>
              </a:rPr>
              <a:t> Further, the policy discusses the need for land reforms - consolidation of landholdings, redistribution of ceiling-surplus lands and wastelands among the landless and the recognition of women's land rights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66</a:t>
            </a:fld>
            <a:endParaRPr lang="en-US"/>
          </a:p>
        </p:txBody>
      </p:sp>
    </p:spTree>
    <p:extLst>
      <p:ext uri="{BB962C8B-B14F-4D97-AF65-F5344CB8AC3E}">
        <p14:creationId xmlns:p14="http://schemas.microsoft.com/office/powerpoint/2010/main" val="2084495887"/>
      </p:ext>
    </p:extLst>
  </p:cSld>
  <p:clrMapOvr>
    <a:masterClrMapping/>
  </p:clrMapOvr>
  <p:transition spd="slow">
    <p:wipe dir="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SUJALA-III\Desktop\images.png"/>
          <p:cNvPicPr>
            <a:picLocks noChangeAspect="1" noChangeArrowheads="1"/>
          </p:cNvPicPr>
          <p:nvPr/>
        </p:nvPicPr>
        <p:blipFill>
          <a:blip r:embed="rId3" cstate="print"/>
          <a:srcRect/>
          <a:stretch>
            <a:fillRect/>
          </a:stretch>
        </p:blipFill>
        <p:spPr bwMode="auto">
          <a:xfrm>
            <a:off x="0" y="0"/>
            <a:ext cx="9155784" cy="6858000"/>
          </a:xfrm>
          <a:prstGeom prst="rect">
            <a:avLst/>
          </a:prstGeom>
          <a:noFill/>
        </p:spPr>
      </p:pic>
      <p:sp>
        <p:nvSpPr>
          <p:cNvPr id="27651" name="Rectangle 2"/>
          <p:cNvSpPr>
            <a:spLocks noGrp="1" noChangeArrowheads="1"/>
          </p:cNvSpPr>
          <p:nvPr>
            <p:ph type="title"/>
          </p:nvPr>
        </p:nvSpPr>
        <p:spPr>
          <a:xfrm>
            <a:off x="685800" y="609600"/>
            <a:ext cx="7924800" cy="808038"/>
          </a:xfrm>
          <a:solidFill>
            <a:schemeClr val="accent6">
              <a:lumMod val="20000"/>
              <a:lumOff val="80000"/>
            </a:schemeClr>
          </a:solidFill>
          <a:ln>
            <a:solidFill>
              <a:schemeClr val="tx1"/>
            </a:solidFill>
          </a:ln>
        </p:spPr>
        <p:txBody>
          <a:bodyPr/>
          <a:lstStyle/>
          <a:p>
            <a:pPr algn="just">
              <a:spcBef>
                <a:spcPts val="1200"/>
              </a:spcBef>
              <a:spcAft>
                <a:spcPts val="300"/>
              </a:spcAft>
            </a:pPr>
            <a:r>
              <a:rPr lang="en-US" sz="3200" b="1" dirty="0" smtClean="0">
                <a:solidFill>
                  <a:srgbClr val="000080"/>
                </a:solidFill>
                <a:latin typeface="Times New Roman" pitchFamily="18" charset="0"/>
                <a:ea typeface="ヒラギノ角ゴ Pro W3" pitchFamily="-92" charset="-128"/>
                <a:cs typeface="Times New Roman" pitchFamily="18" charset="0"/>
              </a:rPr>
              <a:t>Understanding Gender Mainstreaming</a:t>
            </a:r>
          </a:p>
        </p:txBody>
      </p:sp>
      <p:sp>
        <p:nvSpPr>
          <p:cNvPr id="189443" name="Rectangle 3"/>
          <p:cNvSpPr>
            <a:spLocks noGrp="1" noChangeArrowheads="1"/>
          </p:cNvSpPr>
          <p:nvPr>
            <p:ph idx="1"/>
          </p:nvPr>
        </p:nvSpPr>
        <p:spPr/>
        <p:txBody>
          <a:bodyPr>
            <a:normAutofit/>
          </a:bodyPr>
          <a:lstStyle/>
          <a:p>
            <a:pPr algn="just" eaLnBrk="1" hangingPunct="1">
              <a:lnSpc>
                <a:spcPct val="80000"/>
              </a:lnSpc>
              <a:buFont typeface="Arial" charset="0"/>
              <a:buNone/>
            </a:pPr>
            <a:r>
              <a:rPr lang="en-US" sz="2800" i="1" dirty="0" smtClean="0">
                <a:latin typeface="Times New Roman" pitchFamily="18" charset="0"/>
                <a:cs typeface="Times New Roman" pitchFamily="18" charset="0"/>
              </a:rPr>
              <a:t>“ …the process of assessing the implications for women and men of any planned action, including legislation, policies or programs, in all areas and at all levels. </a:t>
            </a:r>
          </a:p>
          <a:p>
            <a:pPr algn="just" eaLnBrk="1" hangingPunct="1">
              <a:lnSpc>
                <a:spcPct val="80000"/>
              </a:lnSpc>
              <a:buFont typeface="Arial" charset="0"/>
              <a:buNone/>
            </a:pPr>
            <a:endParaRPr lang="en-US" sz="2800" i="1" dirty="0">
              <a:latin typeface="Times New Roman" pitchFamily="18" charset="0"/>
              <a:cs typeface="Times New Roman" pitchFamily="18" charset="0"/>
            </a:endParaRPr>
          </a:p>
          <a:p>
            <a:pPr algn="just" eaLnBrk="1" hangingPunct="1">
              <a:lnSpc>
                <a:spcPct val="80000"/>
              </a:lnSpc>
              <a:buFont typeface="Arial" charset="0"/>
              <a:buNone/>
            </a:pPr>
            <a:endParaRPr lang="en-US" sz="2800" i="1" dirty="0" smtClean="0">
              <a:latin typeface="Times New Roman" pitchFamily="18" charset="0"/>
              <a:cs typeface="Times New Roman" pitchFamily="18" charset="0"/>
            </a:endParaRPr>
          </a:p>
          <a:p>
            <a:pPr algn="just" eaLnBrk="1" hangingPunct="1">
              <a:lnSpc>
                <a:spcPct val="80000"/>
              </a:lnSpc>
              <a:buFont typeface="Arial" charset="0"/>
              <a:buNone/>
            </a:pPr>
            <a:r>
              <a:rPr lang="en-US" sz="2800" i="1" dirty="0" smtClean="0">
                <a:latin typeface="Times New Roman" pitchFamily="18" charset="0"/>
                <a:cs typeface="Times New Roman" pitchFamily="18" charset="0"/>
              </a:rPr>
              <a:t>It is a strategy for making women’s as well as men’s concerns and experiences an integral dimension of the design, implementation, monitoring and evaluation of policies and programs in all political, economic, and societal spheres so that women and men benefit equally and inequality is not perpetuated.”</a:t>
            </a:r>
          </a:p>
        </p:txBody>
      </p:sp>
      <p:sp>
        <p:nvSpPr>
          <p:cNvPr id="27650" name="Slide Number Placeholder 5"/>
          <p:cNvSpPr>
            <a:spLocks noGrp="1"/>
          </p:cNvSpPr>
          <p:nvPr>
            <p:ph type="sldNum" sz="quarter" idx="12"/>
          </p:nvPr>
        </p:nvSpPr>
        <p:spPr>
          <a:noFill/>
        </p:spPr>
        <p:txBody>
          <a:bodyPr/>
          <a:lstStyle>
            <a:lvl1pPr>
              <a:defRPr>
                <a:solidFill>
                  <a:schemeClr val="tx1"/>
                </a:solidFill>
                <a:latin typeface="Arial" charset="0"/>
                <a:ea typeface="ＭＳ Ｐゴシック" pitchFamily="-92" charset="-128"/>
              </a:defRPr>
            </a:lvl1pPr>
            <a:lvl2pPr marL="742950" indent="-285750">
              <a:defRPr>
                <a:solidFill>
                  <a:schemeClr val="tx1"/>
                </a:solidFill>
                <a:latin typeface="Arial" charset="0"/>
                <a:ea typeface="ＭＳ Ｐゴシック" pitchFamily="-92" charset="-128"/>
              </a:defRPr>
            </a:lvl2pPr>
            <a:lvl3pPr marL="1143000" indent="-228600">
              <a:defRPr>
                <a:solidFill>
                  <a:schemeClr val="tx1"/>
                </a:solidFill>
                <a:latin typeface="Arial" charset="0"/>
                <a:ea typeface="ＭＳ Ｐゴシック" pitchFamily="-92" charset="-128"/>
              </a:defRPr>
            </a:lvl3pPr>
            <a:lvl4pPr marL="1600200" indent="-228600">
              <a:defRPr>
                <a:solidFill>
                  <a:schemeClr val="tx1"/>
                </a:solidFill>
                <a:latin typeface="Arial" charset="0"/>
                <a:ea typeface="ＭＳ Ｐゴシック" pitchFamily="-92" charset="-128"/>
              </a:defRPr>
            </a:lvl4pPr>
            <a:lvl5pPr marL="2057400" indent="-228600">
              <a:defRPr>
                <a:solidFill>
                  <a:schemeClr val="tx1"/>
                </a:solidFill>
                <a:latin typeface="Arial" charset="0"/>
                <a:ea typeface="ＭＳ Ｐゴシック" pitchFamily="-92"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92"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92"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92"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92" charset="-128"/>
              </a:defRPr>
            </a:lvl9pPr>
          </a:lstStyle>
          <a:p>
            <a:fld id="{2000300F-4966-40B0-B4FC-375E6F955172}" type="slidenum">
              <a:rPr lang="en-US"/>
              <a:pPr/>
              <a:t>67</a:t>
            </a:fld>
            <a:endParaRPr lang="en-US"/>
          </a:p>
        </p:txBody>
      </p:sp>
    </p:spTree>
    <p:extLst>
      <p:ext uri="{BB962C8B-B14F-4D97-AF65-F5344CB8AC3E}">
        <p14:creationId xmlns:p14="http://schemas.microsoft.com/office/powerpoint/2010/main" val="2726336975"/>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89443">
                                            <p:txEl>
                                              <p:pRg st="0" end="0"/>
                                            </p:txEl>
                                          </p:spTgt>
                                        </p:tgtEl>
                                        <p:attrNameLst>
                                          <p:attrName>style.visibility</p:attrName>
                                        </p:attrNameLst>
                                      </p:cBhvr>
                                      <p:to>
                                        <p:strVal val="visible"/>
                                      </p:to>
                                    </p:set>
                                    <p:anim calcmode="lin" valueType="num">
                                      <p:cBhvr>
                                        <p:cTn id="7" dur="500" fill="hold"/>
                                        <p:tgtEl>
                                          <p:spTgt spid="18944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8944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89443">
                                            <p:txEl>
                                              <p:pRg st="3" end="3"/>
                                            </p:txEl>
                                          </p:spTgt>
                                        </p:tgtEl>
                                        <p:attrNameLst>
                                          <p:attrName>style.visibility</p:attrName>
                                        </p:attrNameLst>
                                      </p:cBhvr>
                                      <p:to>
                                        <p:strVal val="visible"/>
                                      </p:to>
                                    </p:set>
                                    <p:anim calcmode="lin" valueType="num">
                                      <p:cBhvr>
                                        <p:cTn id="13" dur="500" fill="hold"/>
                                        <p:tgtEl>
                                          <p:spTgt spid="189443">
                                            <p:txEl>
                                              <p:pRg st="3" end="3"/>
                                            </p:txEl>
                                          </p:spTgt>
                                        </p:tgtEl>
                                        <p:attrNameLst>
                                          <p:attrName>ppt_w</p:attrName>
                                        </p:attrNameLst>
                                      </p:cBhvr>
                                      <p:tavLst>
                                        <p:tav tm="0">
                                          <p:val>
                                            <p:fltVal val="0"/>
                                          </p:val>
                                        </p:tav>
                                        <p:tav tm="100000">
                                          <p:val>
                                            <p:strVal val="#ppt_w"/>
                                          </p:val>
                                        </p:tav>
                                      </p:tavLst>
                                    </p:anim>
                                    <p:anim calcmode="lin" valueType="num">
                                      <p:cBhvr>
                                        <p:cTn id="14" dur="500" fill="hold"/>
                                        <p:tgtEl>
                                          <p:spTgt spid="189443">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443"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SUJALA-III\Desktop\images.png"/>
          <p:cNvPicPr>
            <a:picLocks noChangeAspect="1" noChangeArrowheads="1"/>
          </p:cNvPicPr>
          <p:nvPr/>
        </p:nvPicPr>
        <p:blipFill>
          <a:blip r:embed="rId2" cstate="print"/>
          <a:srcRect/>
          <a:stretch>
            <a:fillRect/>
          </a:stretch>
        </p:blipFill>
        <p:spPr bwMode="auto">
          <a:xfrm>
            <a:off x="0" y="0"/>
            <a:ext cx="9155784" cy="6858000"/>
          </a:xfrm>
          <a:prstGeom prst="rect">
            <a:avLst/>
          </a:prstGeom>
          <a:noFill/>
        </p:spPr>
      </p:pic>
      <p:sp>
        <p:nvSpPr>
          <p:cNvPr id="3" name="Title 2"/>
          <p:cNvSpPr>
            <a:spLocks noGrp="1"/>
          </p:cNvSpPr>
          <p:nvPr>
            <p:ph type="title"/>
          </p:nvPr>
        </p:nvSpPr>
        <p:spPr>
          <a:xfrm>
            <a:off x="533400" y="599506"/>
            <a:ext cx="8077200" cy="808038"/>
          </a:xfrm>
          <a:solidFill>
            <a:schemeClr val="accent6">
              <a:lumMod val="60000"/>
              <a:lumOff val="40000"/>
            </a:schemeClr>
          </a:solidFill>
          <a:ln>
            <a:solidFill>
              <a:schemeClr val="tx1"/>
            </a:solidFill>
          </a:ln>
        </p:spPr>
        <p:txBody>
          <a:bodyPr>
            <a:normAutofit/>
          </a:bodyPr>
          <a:lstStyle/>
          <a:p>
            <a:r>
              <a:rPr lang="en-IN" sz="3200" b="1" dirty="0">
                <a:latin typeface="Times New Roman" pitchFamily="18" charset="0"/>
                <a:cs typeface="Times New Roman" pitchFamily="18" charset="0"/>
              </a:rPr>
              <a:t>The </a:t>
            </a:r>
            <a:r>
              <a:rPr lang="en-IN" sz="3200" b="1" i="1" dirty="0">
                <a:latin typeface="Times New Roman" pitchFamily="18" charset="0"/>
                <a:cs typeface="Times New Roman" pitchFamily="18" charset="0"/>
              </a:rPr>
              <a:t>National Policy of Farmers 2007</a:t>
            </a:r>
            <a:r>
              <a:rPr lang="en-IN" sz="3200" b="1" dirty="0">
                <a:latin typeface="Times New Roman" pitchFamily="18" charset="0"/>
                <a:cs typeface="Times New Roman" pitchFamily="18" charset="0"/>
              </a:rPr>
              <a:t>,</a:t>
            </a:r>
          </a:p>
        </p:txBody>
      </p:sp>
      <p:sp>
        <p:nvSpPr>
          <p:cNvPr id="2" name="Content Placeholder 1"/>
          <p:cNvSpPr>
            <a:spLocks noGrp="1"/>
          </p:cNvSpPr>
          <p:nvPr>
            <p:ph idx="1"/>
          </p:nvPr>
        </p:nvSpPr>
        <p:spPr>
          <a:xfrm>
            <a:off x="457200" y="1371600"/>
            <a:ext cx="8229600" cy="4525963"/>
          </a:xfrm>
        </p:spPr>
        <p:txBody>
          <a:bodyPr>
            <a:noAutofit/>
          </a:bodyPr>
          <a:lstStyle/>
          <a:p>
            <a:pPr lvl="0" algn="just"/>
            <a:r>
              <a:rPr lang="en-IN" sz="1600" dirty="0" smtClean="0">
                <a:latin typeface="Times New Roman" pitchFamily="18" charset="0"/>
                <a:cs typeface="Times New Roman" pitchFamily="18" charset="0"/>
              </a:rPr>
              <a:t>Defines ‘</a:t>
            </a:r>
            <a:r>
              <a:rPr lang="en-IN" sz="1600" dirty="0">
                <a:latin typeface="Times New Roman" pitchFamily="18" charset="0"/>
                <a:cs typeface="Times New Roman" pitchFamily="18" charset="0"/>
              </a:rPr>
              <a:t>mainstreaming the human and gender dimensions in all farm policies and programmes’ as one of its major Policy goals. The Policy measures favouring women which find a mention under NPF include</a:t>
            </a:r>
          </a:p>
          <a:p>
            <a:pPr lvl="1" algn="just"/>
            <a:r>
              <a:rPr lang="en-IN" sz="1600" dirty="0">
                <a:latin typeface="Times New Roman" pitchFamily="18" charset="0"/>
                <a:cs typeface="Times New Roman" pitchFamily="18" charset="0"/>
              </a:rPr>
              <a:t>Joint </a:t>
            </a:r>
            <a:r>
              <a:rPr lang="en-IN" sz="1600" dirty="0" err="1">
                <a:latin typeface="Times New Roman" pitchFamily="18" charset="0"/>
                <a:cs typeface="Times New Roman" pitchFamily="18" charset="0"/>
              </a:rPr>
              <a:t>pattas</a:t>
            </a:r>
            <a:r>
              <a:rPr lang="en-IN" sz="1600" dirty="0">
                <a:latin typeface="Times New Roman" pitchFamily="18" charset="0"/>
                <a:cs typeface="Times New Roman" pitchFamily="18" charset="0"/>
              </a:rPr>
              <a:t> for both homestead and agricultural land</a:t>
            </a:r>
          </a:p>
          <a:p>
            <a:pPr lvl="1" algn="just"/>
            <a:r>
              <a:rPr lang="en-IN" sz="1600" dirty="0">
                <a:latin typeface="Times New Roman" pitchFamily="18" charset="0"/>
                <a:cs typeface="Times New Roman" pitchFamily="18" charset="0"/>
              </a:rPr>
              <a:t>Promoting women’s role as water users both in access and management of ‘Water’ as a resource</a:t>
            </a:r>
          </a:p>
          <a:p>
            <a:pPr lvl="1" algn="just"/>
            <a:r>
              <a:rPr lang="en-IN" sz="1600" dirty="0">
                <a:latin typeface="Times New Roman" pitchFamily="18" charset="0"/>
                <a:cs typeface="Times New Roman" pitchFamily="18" charset="0"/>
              </a:rPr>
              <a:t>‘Fish for All’ training and capacity building centres for fisher families and fisher women</a:t>
            </a:r>
          </a:p>
          <a:p>
            <a:pPr lvl="1" algn="just"/>
            <a:r>
              <a:rPr lang="en-IN" sz="1600" dirty="0">
                <a:latin typeface="Times New Roman" pitchFamily="18" charset="0"/>
                <a:cs typeface="Times New Roman" pitchFamily="18" charset="0"/>
              </a:rPr>
              <a:t>Promote measures to improve productivity and overall efficiency of livestock and poultry sectors which engage women in much larger proportions</a:t>
            </a:r>
          </a:p>
          <a:p>
            <a:pPr lvl="1" algn="just"/>
            <a:r>
              <a:rPr lang="en-IN" sz="1600" dirty="0">
                <a:latin typeface="Times New Roman" pitchFamily="18" charset="0"/>
                <a:cs typeface="Times New Roman" pitchFamily="18" charset="0"/>
              </a:rPr>
              <a:t>Promoting women friendly implements/ tools which can reduce drudgery, save time, enhance output and can be handled comfortably by them</a:t>
            </a:r>
          </a:p>
          <a:p>
            <a:pPr lvl="1" algn="just"/>
            <a:r>
              <a:rPr lang="en-IN" sz="1600" dirty="0">
                <a:latin typeface="Times New Roman" pitchFamily="18" charset="0"/>
                <a:cs typeface="Times New Roman" pitchFamily="18" charset="0"/>
              </a:rPr>
              <a:t>Augmenting and utilizing resources available with Ministry of </a:t>
            </a:r>
            <a:r>
              <a:rPr lang="en-IN" sz="1600" dirty="0" err="1">
                <a:latin typeface="Times New Roman" pitchFamily="18" charset="0"/>
                <a:cs typeface="Times New Roman" pitchFamily="18" charset="0"/>
              </a:rPr>
              <a:t>Panchayati</a:t>
            </a:r>
            <a:r>
              <a:rPr lang="en-IN" sz="1600" dirty="0">
                <a:latin typeface="Times New Roman" pitchFamily="18" charset="0"/>
                <a:cs typeface="Times New Roman" pitchFamily="18" charset="0"/>
              </a:rPr>
              <a:t> Raj, Ministry of Rural Development and Ministry of agriculture to provide support services to women viz. Crèches, child care centres, nutrition, health and training etc.</a:t>
            </a:r>
          </a:p>
          <a:p>
            <a:pPr lvl="1" algn="just"/>
            <a:r>
              <a:rPr lang="en-IN" sz="1600" dirty="0">
                <a:latin typeface="Times New Roman" pitchFamily="18" charset="0"/>
                <a:cs typeface="Times New Roman" pitchFamily="18" charset="0"/>
              </a:rPr>
              <a:t>Issuance of </a:t>
            </a:r>
            <a:r>
              <a:rPr lang="en-IN" sz="1600" dirty="0" err="1">
                <a:latin typeface="Times New Roman" pitchFamily="18" charset="0"/>
                <a:cs typeface="Times New Roman" pitchFamily="18" charset="0"/>
              </a:rPr>
              <a:t>Kisan</a:t>
            </a:r>
            <a:r>
              <a:rPr lang="en-IN" sz="1600" dirty="0">
                <a:latin typeface="Times New Roman" pitchFamily="18" charset="0"/>
                <a:cs typeface="Times New Roman" pitchFamily="18" charset="0"/>
              </a:rPr>
              <a:t> Credit Cards to women with Joint </a:t>
            </a:r>
            <a:r>
              <a:rPr lang="en-IN" sz="1600" dirty="0" err="1">
                <a:latin typeface="Times New Roman" pitchFamily="18" charset="0"/>
                <a:cs typeface="Times New Roman" pitchFamily="18" charset="0"/>
              </a:rPr>
              <a:t>Pattas</a:t>
            </a:r>
            <a:r>
              <a:rPr lang="en-IN" sz="1600" dirty="0">
                <a:latin typeface="Times New Roman" pitchFamily="18" charset="0"/>
                <a:cs typeface="Times New Roman" pitchFamily="18" charset="0"/>
              </a:rPr>
              <a:t> for homestead/ agricultural land. For the cases without joint </a:t>
            </a:r>
            <a:r>
              <a:rPr lang="en-IN" sz="1600" dirty="0" err="1">
                <a:latin typeface="Times New Roman" pitchFamily="18" charset="0"/>
                <a:cs typeface="Times New Roman" pitchFamily="18" charset="0"/>
              </a:rPr>
              <a:t>pattas</a:t>
            </a:r>
            <a:r>
              <a:rPr lang="en-IN" sz="1600" dirty="0">
                <a:latin typeface="Times New Roman" pitchFamily="18" charset="0"/>
                <a:cs typeface="Times New Roman" pitchFamily="18" charset="0"/>
              </a:rPr>
              <a:t>, indemnity bonds,/ guarantees from husband and relative to be considered by the bank for extending credit </a:t>
            </a:r>
            <a:r>
              <a:rPr lang="en-IN" sz="1600" dirty="0" err="1">
                <a:latin typeface="Times New Roman" pitchFamily="18" charset="0"/>
                <a:cs typeface="Times New Roman" pitchFamily="18" charset="0"/>
              </a:rPr>
              <a:t>Kisan</a:t>
            </a:r>
            <a:r>
              <a:rPr lang="en-IN" sz="1600" dirty="0">
                <a:latin typeface="Times New Roman" pitchFamily="18" charset="0"/>
                <a:cs typeface="Times New Roman" pitchFamily="18" charset="0"/>
              </a:rPr>
              <a:t> Credit Cards to women farmers, </a:t>
            </a:r>
          </a:p>
          <a:p>
            <a:pPr algn="just"/>
            <a:r>
              <a:rPr lang="en-IN" sz="1600" dirty="0">
                <a:latin typeface="Times New Roman" pitchFamily="18" charset="0"/>
                <a:cs typeface="Times New Roman" pitchFamily="18" charset="0"/>
              </a:rPr>
              <a:t>Creating multiple livelihood opportunities through crop-livestock farming systems, </a:t>
            </a:r>
            <a:r>
              <a:rPr lang="en-IN" sz="1600" dirty="0" err="1">
                <a:latin typeface="Times New Roman" pitchFamily="18" charset="0"/>
                <a:cs typeface="Times New Roman" pitchFamily="18" charset="0"/>
              </a:rPr>
              <a:t>agri</a:t>
            </a:r>
            <a:r>
              <a:rPr lang="en-IN" sz="1600" dirty="0">
                <a:latin typeface="Times New Roman" pitchFamily="18" charset="0"/>
                <a:cs typeface="Times New Roman" pitchFamily="18" charset="0"/>
              </a:rPr>
              <a:t>-processing, </a:t>
            </a:r>
            <a:r>
              <a:rPr lang="en-IN" sz="1600" dirty="0" err="1">
                <a:latin typeface="Times New Roman" pitchFamily="18" charset="0"/>
                <a:cs typeface="Times New Roman" pitchFamily="18" charset="0"/>
              </a:rPr>
              <a:t>etc</a:t>
            </a:r>
            <a:endParaRPr lang="en-IN" sz="16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68</a:t>
            </a:fld>
            <a:endParaRPr lang="en-US"/>
          </a:p>
        </p:txBody>
      </p:sp>
    </p:spTree>
    <p:extLst>
      <p:ext uri="{BB962C8B-B14F-4D97-AF65-F5344CB8AC3E}">
        <p14:creationId xmlns:p14="http://schemas.microsoft.com/office/powerpoint/2010/main" val="2732600660"/>
      </p:ext>
    </p:extLst>
  </p:cSld>
  <p:clrMapOvr>
    <a:masterClrMapping/>
  </p:clrMapOvr>
  <p:transition spd="slow">
    <p:wipe dir="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SUJALA-III\Desktop\images.png"/>
          <p:cNvPicPr>
            <a:picLocks noChangeAspect="1" noChangeArrowheads="1"/>
          </p:cNvPicPr>
          <p:nvPr/>
        </p:nvPicPr>
        <p:blipFill>
          <a:blip r:embed="rId2" cstate="print"/>
          <a:srcRect/>
          <a:stretch>
            <a:fillRect/>
          </a:stretch>
        </p:blipFill>
        <p:spPr bwMode="auto">
          <a:xfrm>
            <a:off x="0" y="0"/>
            <a:ext cx="9155784" cy="6858000"/>
          </a:xfrm>
          <a:prstGeom prst="rect">
            <a:avLst/>
          </a:prstGeom>
          <a:noFill/>
        </p:spPr>
      </p:pic>
      <p:sp>
        <p:nvSpPr>
          <p:cNvPr id="2" name="Title 1"/>
          <p:cNvSpPr>
            <a:spLocks noGrp="1"/>
          </p:cNvSpPr>
          <p:nvPr>
            <p:ph type="title"/>
          </p:nvPr>
        </p:nvSpPr>
        <p:spPr>
          <a:xfrm>
            <a:off x="838200" y="533400"/>
            <a:ext cx="7620000" cy="884238"/>
          </a:xfrm>
          <a:solidFill>
            <a:srgbClr val="92D050"/>
          </a:solidFill>
          <a:ln>
            <a:solidFill>
              <a:schemeClr val="tx1"/>
            </a:solidFill>
          </a:ln>
        </p:spPr>
        <p:txBody>
          <a:bodyPr>
            <a:normAutofit fontScale="90000"/>
          </a:bodyPr>
          <a:lstStyle/>
          <a:p>
            <a:r>
              <a:rPr lang="en-US" sz="3600" dirty="0">
                <a:latin typeface="Times New Roman" pitchFamily="18" charset="0"/>
                <a:cs typeface="Times New Roman" pitchFamily="18" charset="0"/>
              </a:rPr>
              <a:t>Women Farmers' Entitlements Bill, </a:t>
            </a:r>
            <a:r>
              <a:rPr lang="en-US" sz="3600" dirty="0" smtClean="0">
                <a:latin typeface="Times New Roman" pitchFamily="18" charset="0"/>
                <a:cs typeface="Times New Roman" pitchFamily="18" charset="0"/>
              </a:rPr>
              <a:t>2011</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40000" lnSpcReduction="20000"/>
          </a:bodyPr>
          <a:lstStyle/>
          <a:p>
            <a:pPr algn="just"/>
            <a:r>
              <a:rPr lang="en-US" sz="7400" dirty="0" smtClean="0">
                <a:latin typeface="Times New Roman" pitchFamily="18" charset="0"/>
                <a:cs typeface="Times New Roman" pitchFamily="18" charset="0"/>
              </a:rPr>
              <a:t>Right to recognition as farmers</a:t>
            </a:r>
          </a:p>
          <a:p>
            <a:pPr algn="just"/>
            <a:endParaRPr lang="en-US" sz="7400" dirty="0" smtClean="0">
              <a:latin typeface="Times New Roman" pitchFamily="18" charset="0"/>
              <a:cs typeface="Times New Roman" pitchFamily="18" charset="0"/>
            </a:endParaRPr>
          </a:p>
          <a:p>
            <a:pPr algn="just"/>
            <a:r>
              <a:rPr lang="en-US" sz="7400" dirty="0" smtClean="0">
                <a:latin typeface="Times New Roman" pitchFamily="18" charset="0"/>
                <a:cs typeface="Times New Roman" pitchFamily="18" charset="0"/>
              </a:rPr>
              <a:t>Married Women's Property Act, 1874 </a:t>
            </a:r>
            <a:r>
              <a:rPr lang="en-US" sz="7400" dirty="0" err="1" smtClean="0">
                <a:latin typeface="Times New Roman" pitchFamily="18" charset="0"/>
                <a:cs typeface="Times New Roman" pitchFamily="18" charset="0"/>
              </a:rPr>
              <a:t>recognised</a:t>
            </a:r>
            <a:r>
              <a:rPr lang="en-US" sz="7400" dirty="0" smtClean="0">
                <a:latin typeface="Times New Roman" pitchFamily="18" charset="0"/>
                <a:cs typeface="Times New Roman" pitchFamily="18" charset="0"/>
              </a:rPr>
              <a:t> the wages, earnings and other property acquired by an married woman in any employment, occupation or trade carried on by her in her individual capacity as her separate property;</a:t>
            </a:r>
          </a:p>
          <a:p>
            <a:pPr algn="just"/>
            <a:endParaRPr lang="en-US" sz="7400" dirty="0" smtClean="0">
              <a:latin typeface="Times New Roman" pitchFamily="18" charset="0"/>
              <a:cs typeface="Times New Roman" pitchFamily="18" charset="0"/>
            </a:endParaRPr>
          </a:p>
          <a:p>
            <a:pPr algn="just"/>
            <a:endParaRPr lang="en-US" sz="7400" dirty="0" smtClean="0">
              <a:latin typeface="Times New Roman" pitchFamily="18" charset="0"/>
              <a:cs typeface="Times New Roman" pitchFamily="18" charset="0"/>
            </a:endParaRPr>
          </a:p>
          <a:p>
            <a:pPr algn="just"/>
            <a:r>
              <a:rPr lang="en-US" sz="7400" dirty="0" smtClean="0">
                <a:latin typeface="Times New Roman" pitchFamily="18" charset="0"/>
                <a:cs typeface="Times New Roman" pitchFamily="18" charset="0"/>
              </a:rPr>
              <a:t>Water, seed, land rights to women farmers</a:t>
            </a:r>
          </a:p>
          <a:p>
            <a:pPr algn="just"/>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69</a:t>
            </a:fld>
            <a:endParaRPr lang="en-US"/>
          </a:p>
        </p:txBody>
      </p:sp>
    </p:spTree>
    <p:extLst>
      <p:ext uri="{BB962C8B-B14F-4D97-AF65-F5344CB8AC3E}">
        <p14:creationId xmlns:p14="http://schemas.microsoft.com/office/powerpoint/2010/main" val="894034518"/>
      </p:ext>
    </p:extLst>
  </p:cSld>
  <p:clrMapOvr>
    <a:masterClrMapping/>
  </p:clrMapOvr>
  <p:transition spd="slow">
    <p:wipe dir="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SUJALA-III\Desktop\images.png"/>
          <p:cNvPicPr>
            <a:picLocks noChangeAspect="1" noChangeArrowheads="1"/>
          </p:cNvPicPr>
          <p:nvPr/>
        </p:nvPicPr>
        <p:blipFill>
          <a:blip r:embed="rId2" cstate="print"/>
          <a:srcRect/>
          <a:stretch>
            <a:fillRect/>
          </a:stretch>
        </p:blipFill>
        <p:spPr bwMode="auto">
          <a:xfrm>
            <a:off x="0" y="0"/>
            <a:ext cx="9155784" cy="6858000"/>
          </a:xfrm>
          <a:prstGeom prst="rect">
            <a:avLst/>
          </a:prstGeom>
          <a:noFill/>
        </p:spPr>
      </p:pic>
      <p:sp>
        <p:nvSpPr>
          <p:cNvPr id="2" name="Title 1"/>
          <p:cNvSpPr>
            <a:spLocks noGrp="1"/>
          </p:cNvSpPr>
          <p:nvPr>
            <p:ph type="title"/>
          </p:nvPr>
        </p:nvSpPr>
        <p:spPr>
          <a:xfrm>
            <a:off x="762000" y="533400"/>
            <a:ext cx="7696200" cy="884238"/>
          </a:xfrm>
          <a:solidFill>
            <a:srgbClr val="92D050"/>
          </a:solidFill>
          <a:ln>
            <a:solidFill>
              <a:schemeClr val="tx1"/>
            </a:solidFill>
          </a:ln>
        </p:spPr>
        <p:txBody>
          <a:bodyPr>
            <a:normAutofit/>
          </a:bodyPr>
          <a:lstStyle/>
          <a:p>
            <a:r>
              <a:rPr lang="en-US" sz="3600" dirty="0">
                <a:latin typeface="Times New Roman" pitchFamily="18" charset="0"/>
                <a:cs typeface="Times New Roman" pitchFamily="18" charset="0"/>
              </a:rPr>
              <a:t>Women Farmers' Entitlements Bill, </a:t>
            </a:r>
            <a:r>
              <a:rPr lang="en-US" sz="3600" dirty="0" smtClean="0">
                <a:latin typeface="Times New Roman" pitchFamily="18" charset="0"/>
                <a:cs typeface="Times New Roman" pitchFamily="18" charset="0"/>
              </a:rPr>
              <a:t>2011</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Section 5: Every woman </a:t>
            </a:r>
            <a:r>
              <a:rPr lang="en-US" sz="2400" dirty="0">
                <a:latin typeface="Times New Roman" pitchFamily="18" charset="0"/>
                <a:cs typeface="Times New Roman" pitchFamily="18" charset="0"/>
              </a:rPr>
              <a:t>shall have equal ownership and inheritance rights over her husband's </a:t>
            </a:r>
            <a:r>
              <a:rPr lang="en-US" sz="2400" dirty="0" smtClean="0">
                <a:latin typeface="Times New Roman" pitchFamily="18" charset="0"/>
                <a:cs typeface="Times New Roman" pitchFamily="18" charset="0"/>
              </a:rPr>
              <a:t>self acquired </a:t>
            </a:r>
            <a:r>
              <a:rPr lang="en-US" sz="2400" dirty="0">
                <a:latin typeface="Times New Roman" pitchFamily="18" charset="0"/>
                <a:cs typeface="Times New Roman" pitchFamily="18" charset="0"/>
              </a:rPr>
              <a:t>agricultural land, or his share of family property, or his share of land transferred </a:t>
            </a:r>
            <a:r>
              <a:rPr lang="en-US" sz="2400" dirty="0" smtClean="0">
                <a:latin typeface="Times New Roman" pitchFamily="18" charset="0"/>
                <a:cs typeface="Times New Roman" pitchFamily="18" charset="0"/>
              </a:rPr>
              <a:t>by the </a:t>
            </a:r>
            <a:r>
              <a:rPr lang="en-US" sz="2400" dirty="0">
                <a:latin typeface="Times New Roman" pitchFamily="18" charset="0"/>
                <a:cs typeface="Times New Roman" pitchFamily="18" charset="0"/>
              </a:rPr>
              <a:t>Government under land reform or resettlement </a:t>
            </a:r>
            <a:r>
              <a:rPr lang="en-US" sz="2400" dirty="0" smtClean="0">
                <a:latin typeface="Times New Roman" pitchFamily="18" charset="0"/>
                <a:cs typeface="Times New Roman" pitchFamily="18" charset="0"/>
              </a:rPr>
              <a:t>scheme</a:t>
            </a:r>
          </a:p>
          <a:p>
            <a:pPr algn="just"/>
            <a:endParaRPr lang="en-US" sz="2400" dirty="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It is provided </a:t>
            </a:r>
            <a:r>
              <a:rPr lang="en-US" sz="2400" dirty="0">
                <a:latin typeface="Times New Roman" pitchFamily="18" charset="0"/>
                <a:cs typeface="Times New Roman" pitchFamily="18" charset="0"/>
              </a:rPr>
              <a:t>that concurrence of both the spouses shall be necessary in the case </a:t>
            </a:r>
            <a:r>
              <a:rPr lang="en-US" sz="2400" dirty="0" smtClean="0">
                <a:latin typeface="Times New Roman" pitchFamily="18" charset="0"/>
                <a:cs typeface="Times New Roman" pitchFamily="18" charset="0"/>
              </a:rPr>
              <a:t>of land </a:t>
            </a:r>
            <a:r>
              <a:rPr lang="en-US" sz="2400" dirty="0">
                <a:latin typeface="Times New Roman" pitchFamily="18" charset="0"/>
                <a:cs typeface="Times New Roman" pitchFamily="18" charset="0"/>
              </a:rPr>
              <a:t>transfer or acquisition as per the provision of the provided </a:t>
            </a:r>
            <a:r>
              <a:rPr lang="en-US" sz="2400" dirty="0" smtClean="0">
                <a:latin typeface="Times New Roman" pitchFamily="18" charset="0"/>
                <a:cs typeface="Times New Roman" pitchFamily="18" charset="0"/>
              </a:rPr>
              <a:t>land </a:t>
            </a:r>
            <a:r>
              <a:rPr lang="en-US" sz="2400" dirty="0">
                <a:latin typeface="Times New Roman" pitchFamily="18" charset="0"/>
                <a:cs typeface="Times New Roman" pitchFamily="18" charset="0"/>
              </a:rPr>
              <a:t>acquisition </a:t>
            </a:r>
            <a:r>
              <a:rPr lang="en-US" sz="2400" dirty="0" smtClean="0">
                <a:latin typeface="Times New Roman" pitchFamily="18" charset="0"/>
                <a:cs typeface="Times New Roman" pitchFamily="18" charset="0"/>
              </a:rPr>
              <a:t>and rehabilitation </a:t>
            </a:r>
            <a:r>
              <a:rPr lang="en-US" sz="2400" dirty="0">
                <a:latin typeface="Times New Roman" pitchFamily="18" charset="0"/>
                <a:cs typeface="Times New Roman" pitchFamily="18" charset="0"/>
              </a:rPr>
              <a:t>law</a:t>
            </a:r>
          </a:p>
        </p:txBody>
      </p:sp>
      <p:sp>
        <p:nvSpPr>
          <p:cNvPr id="4" name="Slide Number Placeholder 3"/>
          <p:cNvSpPr>
            <a:spLocks noGrp="1"/>
          </p:cNvSpPr>
          <p:nvPr>
            <p:ph type="sldNum" sz="quarter" idx="12"/>
          </p:nvPr>
        </p:nvSpPr>
        <p:spPr/>
        <p:txBody>
          <a:bodyPr/>
          <a:lstStyle/>
          <a:p>
            <a:fld id="{B6F15528-21DE-4FAA-801E-634DDDAF4B2B}" type="slidenum">
              <a:rPr lang="en-US" smtClean="0"/>
              <a:pPr/>
              <a:t>70</a:t>
            </a:fld>
            <a:endParaRPr lang="en-US"/>
          </a:p>
        </p:txBody>
      </p:sp>
    </p:spTree>
    <p:extLst>
      <p:ext uri="{BB962C8B-B14F-4D97-AF65-F5344CB8AC3E}">
        <p14:creationId xmlns:p14="http://schemas.microsoft.com/office/powerpoint/2010/main" val="2036991792"/>
      </p:ext>
    </p:extLst>
  </p:cSld>
  <p:clrMapOvr>
    <a:masterClrMapping/>
  </p:clrMapOvr>
  <p:transition spd="slow">
    <p:wipe dir="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SUJALA-III\Desktop\images.png"/>
          <p:cNvPicPr>
            <a:picLocks noChangeAspect="1" noChangeArrowheads="1"/>
          </p:cNvPicPr>
          <p:nvPr/>
        </p:nvPicPr>
        <p:blipFill>
          <a:blip r:embed="rId2" cstate="print"/>
          <a:srcRect/>
          <a:stretch>
            <a:fillRect/>
          </a:stretch>
        </p:blipFill>
        <p:spPr bwMode="auto">
          <a:xfrm>
            <a:off x="0" y="0"/>
            <a:ext cx="9155784" cy="6858000"/>
          </a:xfrm>
          <a:prstGeom prst="rect">
            <a:avLst/>
          </a:prstGeom>
          <a:noFill/>
        </p:spPr>
      </p:pic>
      <p:sp>
        <p:nvSpPr>
          <p:cNvPr id="3" name="Title 2"/>
          <p:cNvSpPr>
            <a:spLocks noGrp="1"/>
          </p:cNvSpPr>
          <p:nvPr>
            <p:ph type="title"/>
          </p:nvPr>
        </p:nvSpPr>
        <p:spPr>
          <a:xfrm>
            <a:off x="609600" y="685800"/>
            <a:ext cx="7848600" cy="838200"/>
          </a:xfrm>
          <a:solidFill>
            <a:schemeClr val="accent6">
              <a:lumMod val="60000"/>
              <a:lumOff val="40000"/>
            </a:schemeClr>
          </a:solidFill>
          <a:ln>
            <a:solidFill>
              <a:schemeClr val="tx1"/>
            </a:solidFill>
          </a:ln>
        </p:spPr>
        <p:txBody>
          <a:bodyPr>
            <a:normAutofit fontScale="90000"/>
          </a:bodyPr>
          <a:lstStyle/>
          <a:p>
            <a:r>
              <a:rPr lang="en-US" sz="3200" dirty="0" smtClean="0">
                <a:latin typeface="Times New Roman" pitchFamily="18" charset="0"/>
                <a:cs typeface="Times New Roman" pitchFamily="18" charset="0"/>
              </a:rPr>
              <a:t>Initiatives of National </a:t>
            </a:r>
            <a:r>
              <a:rPr lang="en-US" sz="3200" dirty="0">
                <a:latin typeface="Times New Roman" pitchFamily="18" charset="0"/>
                <a:cs typeface="Times New Roman" pitchFamily="18" charset="0"/>
              </a:rPr>
              <a:t>Gender Resource Centre in Agriculture (NGRCA</a:t>
            </a:r>
            <a:r>
              <a:rPr lang="en-US" sz="3200" dirty="0" smtClean="0">
                <a:latin typeface="Times New Roman" pitchFamily="18" charset="0"/>
                <a:cs typeface="Times New Roman" pitchFamily="18" charset="0"/>
              </a:rPr>
              <a:t>)</a:t>
            </a:r>
            <a:endParaRPr lang="en-IN" sz="3200" dirty="0">
              <a:latin typeface="Times New Roman" pitchFamily="18" charset="0"/>
              <a:cs typeface="Times New Roman" pitchFamily="18" charset="0"/>
            </a:endParaRPr>
          </a:p>
        </p:txBody>
      </p:sp>
      <p:sp>
        <p:nvSpPr>
          <p:cNvPr id="2" name="Content Placeholder 1"/>
          <p:cNvSpPr>
            <a:spLocks noGrp="1"/>
          </p:cNvSpPr>
          <p:nvPr>
            <p:ph idx="1"/>
          </p:nvPr>
        </p:nvSpPr>
        <p:spPr/>
        <p:txBody>
          <a:bodyPr>
            <a:normAutofit/>
          </a:bodyPr>
          <a:lstStyle/>
          <a:p>
            <a:pPr algn="just"/>
            <a:r>
              <a:rPr lang="en-IN" sz="2500" dirty="0">
                <a:latin typeface="Times New Roman" pitchFamily="18" charset="0"/>
                <a:cs typeface="Times New Roman" pitchFamily="18" charset="0"/>
              </a:rPr>
              <a:t>Macro/micro level and action research studies in critical thrusts </a:t>
            </a:r>
            <a:r>
              <a:rPr lang="en-IN" sz="2500" dirty="0" smtClean="0">
                <a:latin typeface="Times New Roman" pitchFamily="18" charset="0"/>
                <a:cs typeface="Times New Roman" pitchFamily="18" charset="0"/>
              </a:rPr>
              <a:t>areas</a:t>
            </a:r>
          </a:p>
          <a:p>
            <a:pPr algn="just"/>
            <a:r>
              <a:rPr lang="en-IN" sz="2500" dirty="0">
                <a:latin typeface="Times New Roman" pitchFamily="18" charset="0"/>
                <a:cs typeface="Times New Roman" pitchFamily="18" charset="0"/>
              </a:rPr>
              <a:t>Gender sensitization of extension functionaries at senior, middle and at the cutting edge </a:t>
            </a:r>
            <a:r>
              <a:rPr lang="en-IN" sz="2500" dirty="0" smtClean="0">
                <a:latin typeface="Times New Roman" pitchFamily="18" charset="0"/>
                <a:cs typeface="Times New Roman" pitchFamily="18" charset="0"/>
              </a:rPr>
              <a:t>level</a:t>
            </a:r>
          </a:p>
          <a:p>
            <a:pPr lvl="0" algn="just"/>
            <a:r>
              <a:rPr lang="en-IN" sz="2500" dirty="0">
                <a:latin typeface="Times New Roman" pitchFamily="18" charset="0"/>
                <a:cs typeface="Times New Roman" pitchFamily="18" charset="0"/>
              </a:rPr>
              <a:t>Revision of the existing Reporting Formats of various schemes / programmes of the Department to reflect gender disaggregate data i.e. budget provisions and physical targets, which flow to women farmers.</a:t>
            </a:r>
          </a:p>
          <a:p>
            <a:pPr algn="just"/>
            <a:endParaRPr lang="en-IN" sz="25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71</a:t>
            </a:fld>
            <a:endParaRPr lang="en-US"/>
          </a:p>
        </p:txBody>
      </p:sp>
    </p:spTree>
    <p:extLst>
      <p:ext uri="{BB962C8B-B14F-4D97-AF65-F5344CB8AC3E}">
        <p14:creationId xmlns:p14="http://schemas.microsoft.com/office/powerpoint/2010/main" val="94666119"/>
      </p:ext>
    </p:extLst>
  </p:cSld>
  <p:clrMapOvr>
    <a:masterClrMapping/>
  </p:clrMapOvr>
  <p:transition spd="slow">
    <p:wipe dir="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SUJALA-III\Desktop\images.png"/>
          <p:cNvPicPr>
            <a:picLocks noChangeAspect="1" noChangeArrowheads="1"/>
          </p:cNvPicPr>
          <p:nvPr/>
        </p:nvPicPr>
        <p:blipFill>
          <a:blip r:embed="rId2" cstate="print"/>
          <a:srcRect/>
          <a:stretch>
            <a:fillRect/>
          </a:stretch>
        </p:blipFill>
        <p:spPr bwMode="auto">
          <a:xfrm>
            <a:off x="0" y="0"/>
            <a:ext cx="9155784" cy="6858000"/>
          </a:xfrm>
          <a:prstGeom prst="rect">
            <a:avLst/>
          </a:prstGeom>
          <a:noFill/>
        </p:spPr>
      </p:pic>
      <p:sp>
        <p:nvSpPr>
          <p:cNvPr id="3" name="Title 2"/>
          <p:cNvSpPr>
            <a:spLocks noGrp="1"/>
          </p:cNvSpPr>
          <p:nvPr>
            <p:ph type="title"/>
          </p:nvPr>
        </p:nvSpPr>
        <p:spPr/>
        <p:txBody>
          <a:bodyPr/>
          <a:lstStyle/>
          <a:p>
            <a:pPr algn="just"/>
            <a:r>
              <a:rPr lang="en-IN" dirty="0" smtClean="0">
                <a:latin typeface="Times New Roman" pitchFamily="18" charset="0"/>
                <a:cs typeface="Times New Roman" pitchFamily="18" charset="0"/>
              </a:rPr>
              <a:t>Cont..</a:t>
            </a:r>
            <a:endParaRPr lang="en-IN" dirty="0">
              <a:latin typeface="Times New Roman" pitchFamily="18" charset="0"/>
              <a:cs typeface="Times New Roman" pitchFamily="18" charset="0"/>
            </a:endParaRPr>
          </a:p>
        </p:txBody>
      </p:sp>
      <p:sp>
        <p:nvSpPr>
          <p:cNvPr id="2" name="Content Placeholder 1"/>
          <p:cNvSpPr>
            <a:spLocks noGrp="1"/>
          </p:cNvSpPr>
          <p:nvPr>
            <p:ph idx="1"/>
          </p:nvPr>
        </p:nvSpPr>
        <p:spPr>
          <a:xfrm>
            <a:off x="457200" y="1295400"/>
            <a:ext cx="8229600" cy="4830763"/>
          </a:xfrm>
        </p:spPr>
        <p:txBody>
          <a:bodyPr>
            <a:normAutofit/>
          </a:bodyPr>
          <a:lstStyle/>
          <a:p>
            <a:pPr algn="just"/>
            <a:r>
              <a:rPr lang="en-IN" sz="2500" dirty="0">
                <a:latin typeface="Times New Roman" pitchFamily="18" charset="0"/>
                <a:cs typeface="Times New Roman" pitchFamily="18" charset="0"/>
              </a:rPr>
              <a:t>Convergence of women SHGs formed under various schemes of the Department of Agriculture &amp; Cooperation to ensure flow of benefits to Women Self Help Groups under different </a:t>
            </a:r>
            <a:r>
              <a:rPr lang="en-IN" sz="2500" dirty="0" smtClean="0">
                <a:latin typeface="Times New Roman" pitchFamily="18" charset="0"/>
                <a:cs typeface="Times New Roman" pitchFamily="18" charset="0"/>
              </a:rPr>
              <a:t>schemes</a:t>
            </a:r>
          </a:p>
          <a:p>
            <a:pPr lvl="0" algn="just"/>
            <a:r>
              <a:rPr lang="en-IN" sz="2500" dirty="0">
                <a:latin typeface="Times New Roman" pitchFamily="18" charset="0"/>
                <a:cs typeface="Times New Roman" pitchFamily="18" charset="0"/>
              </a:rPr>
              <a:t>As a part of its networking strategies, the NGRCA is committed to initiate appropriate action on the National Plan of Action on National Policy for Empowerment of Women (NPEW) formulated by Ministry of Women &amp; Child Development (MW&amp;CD) related to Agriculture</a:t>
            </a:r>
            <a:r>
              <a:rPr lang="en-IN" sz="2500" dirty="0" smtClean="0">
                <a:latin typeface="Times New Roman" pitchFamily="18" charset="0"/>
                <a:cs typeface="Times New Roman" pitchFamily="18" charset="0"/>
              </a:rPr>
              <a:t>.</a:t>
            </a:r>
          </a:p>
          <a:p>
            <a:pPr lvl="0" algn="just"/>
            <a:r>
              <a:rPr lang="en-IN" sz="2800" dirty="0" smtClean="0">
                <a:latin typeface="Times New Roman" pitchFamily="18" charset="0"/>
                <a:cs typeface="Times New Roman" pitchFamily="18" charset="0"/>
              </a:rPr>
              <a:t>function </a:t>
            </a:r>
            <a:r>
              <a:rPr lang="en-IN" sz="2800" dirty="0">
                <a:latin typeface="Times New Roman" pitchFamily="18" charset="0"/>
                <a:cs typeface="Times New Roman" pitchFamily="18" charset="0"/>
              </a:rPr>
              <a:t>as a Gender Budgeting Cell (</a:t>
            </a:r>
            <a:r>
              <a:rPr lang="en-IN" sz="2800" dirty="0" smtClean="0">
                <a:latin typeface="Times New Roman" pitchFamily="18" charset="0"/>
                <a:cs typeface="Times New Roman" pitchFamily="18" charset="0"/>
              </a:rPr>
              <a:t>GBC) </a:t>
            </a:r>
            <a:r>
              <a:rPr lang="en-IN" sz="2800" dirty="0">
                <a:latin typeface="Times New Roman" pitchFamily="18" charset="0"/>
                <a:cs typeface="Times New Roman" pitchFamily="18" charset="0"/>
              </a:rPr>
              <a:t>of the Department</a:t>
            </a:r>
            <a:endParaRPr lang="en-IN" sz="2500" dirty="0">
              <a:latin typeface="Times New Roman" pitchFamily="18" charset="0"/>
              <a:cs typeface="Times New Roman" pitchFamily="18" charset="0"/>
            </a:endParaRPr>
          </a:p>
          <a:p>
            <a:pPr algn="just"/>
            <a:endParaRPr lang="en-IN" sz="25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72</a:t>
            </a:fld>
            <a:endParaRPr lang="en-US"/>
          </a:p>
        </p:txBody>
      </p:sp>
    </p:spTree>
    <p:extLst>
      <p:ext uri="{BB962C8B-B14F-4D97-AF65-F5344CB8AC3E}">
        <p14:creationId xmlns:p14="http://schemas.microsoft.com/office/powerpoint/2010/main" val="3727497946"/>
      </p:ext>
    </p:extLst>
  </p:cSld>
  <p:clrMapOvr>
    <a:masterClrMapping/>
  </p:clrMapOvr>
  <p:transition spd="slow">
    <p:wipe dir="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792162"/>
          </a:xfrm>
        </p:spPr>
        <p:txBody>
          <a:bodyPr>
            <a:noAutofit/>
          </a:bodyPr>
          <a:lstStyle/>
          <a:p>
            <a:r>
              <a:rPr lang="en-IN" sz="2800" b="1" dirty="0">
                <a:solidFill>
                  <a:srgbClr val="FF0000"/>
                </a:solidFill>
              </a:rPr>
              <a:t>Special Provisions for Women under Different</a:t>
            </a:r>
            <a:br>
              <a:rPr lang="en-IN" sz="2800" b="1" dirty="0">
                <a:solidFill>
                  <a:srgbClr val="FF0000"/>
                </a:solidFill>
              </a:rPr>
            </a:br>
            <a:r>
              <a:rPr lang="en-IN" sz="2800" b="1" dirty="0">
                <a:solidFill>
                  <a:srgbClr val="FF0000"/>
                </a:solidFill>
              </a:rPr>
              <a:t>Schemes/Mission</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642169625"/>
              </p:ext>
            </p:extLst>
          </p:nvPr>
        </p:nvGraphicFramePr>
        <p:xfrm>
          <a:off x="0" y="914400"/>
          <a:ext cx="9144000" cy="5811520"/>
        </p:xfrm>
        <a:graphic>
          <a:graphicData uri="http://schemas.openxmlformats.org/drawingml/2006/table">
            <a:tbl>
              <a:tblPr firstRow="1" bandRow="1">
                <a:tableStyleId>{5C22544A-7EE6-4342-B048-85BDC9FD1C3A}</a:tableStyleId>
              </a:tblPr>
              <a:tblGrid>
                <a:gridCol w="592666"/>
                <a:gridCol w="2709334"/>
                <a:gridCol w="423334"/>
                <a:gridCol w="5418666"/>
              </a:tblGrid>
              <a:tr h="685800">
                <a:tc>
                  <a:txBody>
                    <a:bodyPr/>
                    <a:lstStyle/>
                    <a:p>
                      <a:r>
                        <a:rPr lang="en-IN" sz="1800" b="1" i="0" u="none" strike="noStrike" kern="1200" baseline="0" dirty="0" smtClean="0">
                          <a:solidFill>
                            <a:schemeClr val="lt1"/>
                          </a:solidFill>
                          <a:latin typeface="+mn-lt"/>
                          <a:ea typeface="+mn-ea"/>
                          <a:cs typeface="+mn-cs"/>
                        </a:rPr>
                        <a:t>Sl. No</a:t>
                      </a:r>
                    </a:p>
                  </a:txBody>
                  <a:tcPr/>
                </a:tc>
                <a:tc gridSpan="2">
                  <a:txBody>
                    <a:bodyPr/>
                    <a:lstStyle/>
                    <a:p>
                      <a:r>
                        <a:rPr lang="en-IN" sz="1800" b="1" i="0" u="none" strike="noStrike" kern="1200" baseline="0" dirty="0" smtClean="0">
                          <a:solidFill>
                            <a:schemeClr val="lt1"/>
                          </a:solidFill>
                          <a:latin typeface="+mn-lt"/>
                          <a:ea typeface="+mn-ea"/>
                          <a:cs typeface="+mn-cs"/>
                        </a:rPr>
                        <a:t>Scheme / Mission &amp;</a:t>
                      </a:r>
                    </a:p>
                    <a:p>
                      <a:r>
                        <a:rPr lang="en-IN" sz="1800" b="1" i="0" u="none" strike="noStrike" kern="1200" baseline="0" dirty="0" smtClean="0">
                          <a:solidFill>
                            <a:schemeClr val="lt1"/>
                          </a:solidFill>
                          <a:latin typeface="+mn-lt"/>
                          <a:ea typeface="+mn-ea"/>
                          <a:cs typeface="+mn-cs"/>
                        </a:rPr>
                        <a:t>Component</a:t>
                      </a:r>
                    </a:p>
                  </a:txBody>
                  <a:tcPr/>
                </a:tc>
                <a:tc hMerge="1">
                  <a:txBody>
                    <a:bodyPr/>
                    <a:lstStyle/>
                    <a:p>
                      <a:endParaRPr lang="en-IN"/>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1" i="0" u="none" strike="noStrike" kern="1200" baseline="0" dirty="0" smtClean="0">
                          <a:solidFill>
                            <a:schemeClr val="lt1"/>
                          </a:solidFill>
                          <a:latin typeface="+mn-lt"/>
                          <a:ea typeface="+mn-ea"/>
                          <a:cs typeface="+mn-cs"/>
                        </a:rPr>
                        <a:t>Provisions</a:t>
                      </a:r>
                      <a:endParaRPr lang="en-IN" dirty="0" smtClean="0"/>
                    </a:p>
                  </a:txBody>
                  <a:tcPr/>
                </a:tc>
              </a:tr>
              <a:tr h="370840">
                <a:tc>
                  <a:txBody>
                    <a:bodyPr/>
                    <a:lstStyle/>
                    <a:p>
                      <a:r>
                        <a:rPr lang="en-IN" sz="1800" b="0" i="0" u="none" strike="noStrike" kern="1200" baseline="0" dirty="0" smtClean="0">
                          <a:solidFill>
                            <a:schemeClr val="dk1"/>
                          </a:solidFill>
                          <a:latin typeface="+mn-lt"/>
                          <a:ea typeface="+mn-ea"/>
                          <a:cs typeface="+mn-cs"/>
                        </a:rPr>
                        <a:t>A. </a:t>
                      </a:r>
                      <a:endParaRPr lang="en-IN" dirty="0"/>
                    </a:p>
                  </a:txBody>
                  <a:tcPr/>
                </a:tc>
                <a:tc gridSpan="3">
                  <a:txBody>
                    <a:bodyPr/>
                    <a:lstStyle/>
                    <a:p>
                      <a:r>
                        <a:rPr lang="en-IN" sz="1800" b="0" i="0" u="none" strike="noStrike" kern="1200" baseline="0" dirty="0" smtClean="0">
                          <a:solidFill>
                            <a:schemeClr val="dk1"/>
                          </a:solidFill>
                          <a:latin typeface="+mn-lt"/>
                          <a:ea typeface="+mn-ea"/>
                          <a:cs typeface="+mn-cs"/>
                        </a:rPr>
                        <a:t>National Mission on Agricultural Extension &amp; Technology</a:t>
                      </a:r>
                    </a:p>
                    <a:p>
                      <a:r>
                        <a:rPr lang="en-IN" sz="1800" b="0" i="0" u="none" strike="noStrike" kern="1200" baseline="0" dirty="0" smtClean="0">
                          <a:solidFill>
                            <a:schemeClr val="dk1"/>
                          </a:solidFill>
                          <a:latin typeface="+mn-lt"/>
                          <a:ea typeface="+mn-ea"/>
                          <a:cs typeface="+mn-cs"/>
                        </a:rPr>
                        <a:t>(NMAET) –</a:t>
                      </a:r>
                    </a:p>
                    <a:p>
                      <a:r>
                        <a:rPr lang="en-IN" sz="1800" b="1" i="0" u="none" strike="noStrike" kern="1200" baseline="0" dirty="0" smtClean="0">
                          <a:solidFill>
                            <a:schemeClr val="dk1"/>
                          </a:solidFill>
                          <a:latin typeface="+mn-lt"/>
                          <a:ea typeface="+mn-ea"/>
                          <a:cs typeface="+mn-cs"/>
                        </a:rPr>
                        <a:t>Sub-Mission on Agricultural Extension (SMAE)</a:t>
                      </a:r>
                      <a:endParaRPr lang="en-IN" dirty="0"/>
                    </a:p>
                  </a:txBody>
                  <a:tcPr/>
                </a:tc>
                <a:tc hMerge="1">
                  <a:txBody>
                    <a:bodyPr/>
                    <a:lstStyle/>
                    <a:p>
                      <a:endParaRPr lang="en-IN"/>
                    </a:p>
                  </a:txBody>
                  <a:tcPr/>
                </a:tc>
                <a:tc hMerge="1">
                  <a:txBody>
                    <a:bodyPr/>
                    <a:lstStyle/>
                    <a:p>
                      <a:endParaRPr lang="en-IN"/>
                    </a:p>
                  </a:txBody>
                  <a:tcPr/>
                </a:tc>
              </a:tr>
              <a:tr h="370840">
                <a:tc>
                  <a:txBody>
                    <a:bodyPr/>
                    <a:lstStyle/>
                    <a:p>
                      <a:r>
                        <a:rPr lang="en-IN" sz="1800" b="1" i="0" u="none" strike="noStrike" kern="1200" baseline="0" dirty="0" smtClean="0">
                          <a:solidFill>
                            <a:schemeClr val="dk1"/>
                          </a:solidFill>
                          <a:latin typeface="+mn-lt"/>
                          <a:ea typeface="+mn-ea"/>
                          <a:cs typeface="+mn-cs"/>
                        </a:rPr>
                        <a:t>1) </a:t>
                      </a:r>
                      <a:endParaRPr lang="en-IN" dirty="0"/>
                    </a:p>
                  </a:txBody>
                  <a:tcPr/>
                </a:tc>
                <a:tc gridSpan="3">
                  <a:txBody>
                    <a:bodyPr/>
                    <a:lstStyle/>
                    <a:p>
                      <a:r>
                        <a:rPr lang="en-IN" sz="1800" b="1" i="0" u="none" strike="noStrike" kern="1200" baseline="0" dirty="0" smtClean="0">
                          <a:solidFill>
                            <a:schemeClr val="dk1"/>
                          </a:solidFill>
                          <a:latin typeface="+mn-lt"/>
                          <a:ea typeface="+mn-ea"/>
                          <a:cs typeface="+mn-cs"/>
                        </a:rPr>
                        <a:t>Agriculture Technology Management Agency (ATMA)</a:t>
                      </a:r>
                      <a:endParaRPr lang="en-IN" dirty="0"/>
                    </a:p>
                  </a:txBody>
                  <a:tcPr/>
                </a:tc>
                <a:tc hMerge="1">
                  <a:txBody>
                    <a:bodyPr/>
                    <a:lstStyle/>
                    <a:p>
                      <a:endParaRPr lang="en-IN"/>
                    </a:p>
                  </a:txBody>
                  <a:tcPr/>
                </a:tc>
                <a:tc hMerge="1">
                  <a:txBody>
                    <a:bodyPr/>
                    <a:lstStyle/>
                    <a:p>
                      <a:endParaRPr lang="en-IN"/>
                    </a:p>
                  </a:txBody>
                  <a:tcPr/>
                </a:tc>
              </a:tr>
              <a:tr h="370840">
                <a:tc>
                  <a:txBody>
                    <a:bodyPr/>
                    <a:lstStyle/>
                    <a:p>
                      <a:r>
                        <a:rPr lang="en-IN" dirty="0" err="1" smtClean="0"/>
                        <a:t>i</a:t>
                      </a:r>
                      <a:r>
                        <a:rPr lang="en-IN" dirty="0" smtClean="0"/>
                        <a:t>. </a:t>
                      </a:r>
                      <a:endParaRPr lang="en-IN" dirty="0"/>
                    </a:p>
                  </a:txBody>
                  <a:tcPr/>
                </a:tc>
                <a:tc>
                  <a:txBody>
                    <a:bodyPr/>
                    <a:lstStyle/>
                    <a:p>
                      <a:r>
                        <a:rPr lang="en-IN" sz="1800" b="0" i="0" u="none" strike="noStrike" kern="1200" baseline="0" dirty="0" smtClean="0">
                          <a:solidFill>
                            <a:schemeClr val="dk1"/>
                          </a:solidFill>
                          <a:latin typeface="+mn-lt"/>
                          <a:ea typeface="+mn-ea"/>
                          <a:cs typeface="+mn-cs"/>
                        </a:rPr>
                        <a:t>Support for Women</a:t>
                      </a:r>
                    </a:p>
                    <a:p>
                      <a:r>
                        <a:rPr lang="en-IN" sz="1800" b="0" i="0" u="none" strike="noStrike" kern="1200" baseline="0" dirty="0" smtClean="0">
                          <a:solidFill>
                            <a:schemeClr val="dk1"/>
                          </a:solidFill>
                          <a:latin typeface="+mn-lt"/>
                          <a:ea typeface="+mn-ea"/>
                          <a:cs typeface="+mn-cs"/>
                        </a:rPr>
                        <a:t>Food Security</a:t>
                      </a:r>
                    </a:p>
                    <a:p>
                      <a:r>
                        <a:rPr lang="en-IN" sz="1800" b="0" i="0" u="none" strike="noStrike" kern="1200" baseline="0" dirty="0" smtClean="0">
                          <a:solidFill>
                            <a:schemeClr val="dk1"/>
                          </a:solidFill>
                          <a:latin typeface="+mn-lt"/>
                          <a:ea typeface="+mn-ea"/>
                          <a:cs typeface="+mn-cs"/>
                        </a:rPr>
                        <a:t>Groups (FSGs)</a:t>
                      </a:r>
                      <a:endParaRPr lang="en-IN" dirty="0"/>
                    </a:p>
                  </a:txBody>
                  <a:tcPr/>
                </a:tc>
                <a:tc gridSpan="2">
                  <a:txBody>
                    <a:bodyPr/>
                    <a:lstStyle/>
                    <a:p>
                      <a:pPr marL="285750" indent="-285750" algn="just">
                        <a:buFont typeface="Arial" panose="020B0604020202020204" pitchFamily="34" charset="0"/>
                        <a:buChar char="•"/>
                      </a:pPr>
                      <a:r>
                        <a:rPr lang="en-IN" sz="1800" b="0" i="0" u="none" strike="noStrike" kern="1200" baseline="0" dirty="0" smtClean="0">
                          <a:solidFill>
                            <a:schemeClr val="dk1"/>
                          </a:solidFill>
                          <a:latin typeface="+mn-lt"/>
                          <a:ea typeface="+mn-ea"/>
                          <a:cs typeface="+mn-cs"/>
                        </a:rPr>
                        <a:t>Rs.0.10 lakh per group/year to achieve food</a:t>
                      </a:r>
                    </a:p>
                    <a:p>
                      <a:pPr algn="just"/>
                      <a:r>
                        <a:rPr lang="en-IN" sz="1800" b="0" i="0" u="none" strike="noStrike" kern="1200" baseline="0" dirty="0" smtClean="0">
                          <a:solidFill>
                            <a:schemeClr val="dk1"/>
                          </a:solidFill>
                          <a:latin typeface="+mn-lt"/>
                          <a:ea typeface="+mn-ea"/>
                          <a:cs typeface="+mn-cs"/>
                        </a:rPr>
                        <a:t>security at the domestic/house hold level through setting up of kitchen garden, promoting off farm</a:t>
                      </a:r>
                    </a:p>
                    <a:p>
                      <a:pPr algn="just"/>
                      <a:r>
                        <a:rPr lang="en-IN" sz="1800" b="0" i="0" u="none" strike="noStrike" kern="1200" baseline="0" dirty="0" smtClean="0">
                          <a:solidFill>
                            <a:schemeClr val="dk1"/>
                          </a:solidFill>
                          <a:latin typeface="+mn-lt"/>
                          <a:ea typeface="+mn-ea"/>
                          <a:cs typeface="+mn-cs"/>
                        </a:rPr>
                        <a:t>activities such as piggery, goat-rearing, bee-keeping</a:t>
                      </a:r>
                    </a:p>
                    <a:p>
                      <a:pPr algn="just"/>
                      <a:r>
                        <a:rPr lang="en-IN" sz="1800" b="0" i="0" u="none" strike="noStrike" kern="1200" baseline="0" dirty="0" smtClean="0">
                          <a:solidFill>
                            <a:schemeClr val="dk1"/>
                          </a:solidFill>
                          <a:latin typeface="+mn-lt"/>
                          <a:ea typeface="+mn-ea"/>
                          <a:cs typeface="+mn-cs"/>
                        </a:rPr>
                        <a:t>etc.</a:t>
                      </a:r>
                    </a:p>
                    <a:p>
                      <a:pPr marL="285750" indent="-285750" algn="just">
                        <a:buFont typeface="Arial" panose="020B0604020202020204" pitchFamily="34" charset="0"/>
                        <a:buChar char="•"/>
                      </a:pPr>
                      <a:r>
                        <a:rPr lang="en-IN" sz="1800" b="0" i="0" u="none" strike="noStrike" kern="1200" baseline="0" dirty="0" smtClean="0">
                          <a:solidFill>
                            <a:schemeClr val="dk1"/>
                          </a:solidFill>
                          <a:latin typeface="+mn-lt"/>
                          <a:ea typeface="+mn-ea"/>
                          <a:cs typeface="+mn-cs"/>
                        </a:rPr>
                        <a:t>Support available for at least 2 FSGs/Block.</a:t>
                      </a:r>
                      <a:endParaRPr lang="en-IN" dirty="0"/>
                    </a:p>
                  </a:txBody>
                  <a:tcPr/>
                </a:tc>
                <a:tc hMerge="1">
                  <a:txBody>
                    <a:bodyPr/>
                    <a:lstStyle/>
                    <a:p>
                      <a:endParaRPr lang="en-IN" dirty="0"/>
                    </a:p>
                  </a:txBody>
                  <a:tcPr/>
                </a:tc>
              </a:tr>
              <a:tr h="370840">
                <a:tc>
                  <a:txBody>
                    <a:bodyPr/>
                    <a:lstStyle/>
                    <a:p>
                      <a:r>
                        <a:rPr lang="en-IN" dirty="0" smtClean="0"/>
                        <a:t>ii)</a:t>
                      </a:r>
                      <a:endParaRPr lang="en-IN" dirty="0"/>
                    </a:p>
                  </a:txBody>
                  <a:tcPr/>
                </a:tc>
                <a:tc>
                  <a:txBody>
                    <a:bodyPr/>
                    <a:lstStyle/>
                    <a:p>
                      <a:r>
                        <a:rPr lang="en-IN" sz="1800" b="0" i="0" u="none" strike="noStrike" kern="1200" baseline="0" dirty="0" smtClean="0">
                          <a:solidFill>
                            <a:schemeClr val="dk1"/>
                          </a:solidFill>
                          <a:latin typeface="+mn-lt"/>
                          <a:ea typeface="+mn-ea"/>
                          <a:cs typeface="+mn-cs"/>
                        </a:rPr>
                        <a:t>Support for Gender</a:t>
                      </a:r>
                    </a:p>
                    <a:p>
                      <a:r>
                        <a:rPr lang="en-IN" sz="1800" b="0" i="0" u="none" strike="noStrike" kern="1200" baseline="0" dirty="0" smtClean="0">
                          <a:solidFill>
                            <a:schemeClr val="dk1"/>
                          </a:solidFill>
                          <a:latin typeface="+mn-lt"/>
                          <a:ea typeface="+mn-ea"/>
                          <a:cs typeface="+mn-cs"/>
                        </a:rPr>
                        <a:t>Coordinator</a:t>
                      </a:r>
                      <a:endParaRPr lang="en-IN" dirty="0"/>
                    </a:p>
                  </a:txBody>
                  <a:tcPr/>
                </a:tc>
                <a:tc gridSpan="2">
                  <a:txBody>
                    <a:bodyPr/>
                    <a:lstStyle/>
                    <a:p>
                      <a:r>
                        <a:rPr lang="en-IN" sz="1800" b="0" i="0" u="none" strike="noStrike" kern="1200" baseline="0" dirty="0" smtClean="0">
                          <a:solidFill>
                            <a:schemeClr val="dk1"/>
                          </a:solidFill>
                          <a:latin typeface="+mn-lt"/>
                          <a:ea typeface="+mn-ea"/>
                          <a:cs typeface="+mn-cs"/>
                        </a:rPr>
                        <a:t>one </a:t>
                      </a:r>
                      <a:r>
                        <a:rPr lang="en-IN" sz="1800" b="0" i="1" u="none" strike="noStrike" kern="1200" baseline="0" dirty="0" smtClean="0">
                          <a:solidFill>
                            <a:schemeClr val="dk1"/>
                          </a:solidFill>
                          <a:latin typeface="+mn-lt"/>
                          <a:ea typeface="+mn-ea"/>
                          <a:cs typeface="+mn-cs"/>
                        </a:rPr>
                        <a:t>‘Gender Coordinator’/State </a:t>
                      </a:r>
                      <a:r>
                        <a:rPr lang="en-IN" sz="1800" b="0" i="0" u="none" strike="noStrike" kern="1200" baseline="0" dirty="0" smtClean="0">
                          <a:solidFill>
                            <a:schemeClr val="dk1"/>
                          </a:solidFill>
                          <a:latin typeface="+mn-lt"/>
                          <a:ea typeface="+mn-ea"/>
                          <a:cs typeface="+mn-cs"/>
                        </a:rPr>
                        <a:t>in the team of</a:t>
                      </a:r>
                    </a:p>
                    <a:p>
                      <a:r>
                        <a:rPr lang="en-IN" sz="1800" b="0" i="0" u="none" strike="noStrike" kern="1200" baseline="0" dirty="0" smtClean="0">
                          <a:solidFill>
                            <a:schemeClr val="dk1"/>
                          </a:solidFill>
                          <a:latin typeface="+mn-lt"/>
                          <a:ea typeface="+mn-ea"/>
                          <a:cs typeface="+mn-cs"/>
                        </a:rPr>
                        <a:t>committed extension personnel under ATMA</a:t>
                      </a:r>
                      <a:endParaRPr lang="en-IN" dirty="0"/>
                    </a:p>
                  </a:txBody>
                  <a:tcPr/>
                </a:tc>
                <a:tc hMerge="1">
                  <a:txBody>
                    <a:bodyPr/>
                    <a:lstStyle/>
                    <a:p>
                      <a:endParaRPr lang="en-IN"/>
                    </a:p>
                  </a:txBody>
                  <a:tcPr/>
                </a:tc>
              </a:tr>
              <a:tr h="370840">
                <a:tc>
                  <a:txBody>
                    <a:bodyPr/>
                    <a:lstStyle/>
                    <a:p>
                      <a:r>
                        <a:rPr lang="en-IN" dirty="0" smtClean="0"/>
                        <a:t>iii)</a:t>
                      </a:r>
                      <a:endParaRPr lang="en-IN" dirty="0"/>
                    </a:p>
                  </a:txBody>
                  <a:tcPr/>
                </a:tc>
                <a:tc>
                  <a:txBody>
                    <a:bodyPr/>
                    <a:lstStyle/>
                    <a:p>
                      <a:pPr algn="just"/>
                      <a:r>
                        <a:rPr lang="en-IN" sz="1800" b="0" i="0" u="none" strike="noStrike" kern="1200" baseline="0" dirty="0" smtClean="0">
                          <a:solidFill>
                            <a:schemeClr val="dk1"/>
                          </a:solidFill>
                          <a:latin typeface="+mn-lt"/>
                          <a:ea typeface="+mn-ea"/>
                          <a:cs typeface="+mn-cs"/>
                        </a:rPr>
                        <a:t>Representation of</a:t>
                      </a:r>
                    </a:p>
                    <a:p>
                      <a:pPr algn="just"/>
                      <a:r>
                        <a:rPr lang="en-IN" sz="1800" b="0" i="0" u="none" strike="noStrike" kern="1200" baseline="0" dirty="0" smtClean="0">
                          <a:solidFill>
                            <a:schemeClr val="dk1"/>
                          </a:solidFill>
                          <a:latin typeface="+mn-lt"/>
                          <a:ea typeface="+mn-ea"/>
                          <a:cs typeface="+mn-cs"/>
                        </a:rPr>
                        <a:t>Women farmers in</a:t>
                      </a:r>
                    </a:p>
                    <a:p>
                      <a:pPr algn="just"/>
                      <a:r>
                        <a:rPr lang="en-IN" sz="1800" b="0" i="0" u="none" strike="noStrike" kern="1200" baseline="0" dirty="0" smtClean="0">
                          <a:solidFill>
                            <a:schemeClr val="dk1"/>
                          </a:solidFill>
                          <a:latin typeface="+mn-lt"/>
                          <a:ea typeface="+mn-ea"/>
                          <a:cs typeface="+mn-cs"/>
                        </a:rPr>
                        <a:t>decision making</a:t>
                      </a:r>
                    </a:p>
                    <a:p>
                      <a:pPr algn="just"/>
                      <a:r>
                        <a:rPr lang="en-IN" sz="1800" b="0" i="0" u="none" strike="noStrike" kern="1200" baseline="0" dirty="0" smtClean="0">
                          <a:solidFill>
                            <a:schemeClr val="dk1"/>
                          </a:solidFill>
                          <a:latin typeface="+mn-lt"/>
                          <a:ea typeface="+mn-ea"/>
                          <a:cs typeface="+mn-cs"/>
                        </a:rPr>
                        <a:t>bodies</a:t>
                      </a:r>
                      <a:endParaRPr lang="en-IN" dirty="0"/>
                    </a:p>
                  </a:txBody>
                  <a:tcPr/>
                </a:tc>
                <a:tc gridSpan="2">
                  <a:txBody>
                    <a:bodyPr/>
                    <a:lstStyle/>
                    <a:p>
                      <a:pPr marL="285750" indent="-285750">
                        <a:buFont typeface="Arial" panose="020B0604020202020204" pitchFamily="34" charset="0"/>
                        <a:buChar char="•"/>
                      </a:pPr>
                      <a:r>
                        <a:rPr lang="en-IN" sz="1800" b="0" i="0" u="none" strike="noStrike" kern="1200" baseline="0" dirty="0" smtClean="0">
                          <a:solidFill>
                            <a:schemeClr val="dk1"/>
                          </a:solidFill>
                          <a:latin typeface="+mn-lt"/>
                          <a:ea typeface="+mn-ea"/>
                          <a:cs typeface="+mn-cs"/>
                        </a:rPr>
                        <a:t>State, District, Block</a:t>
                      </a:r>
                    </a:p>
                    <a:p>
                      <a:r>
                        <a:rPr lang="en-IN" sz="1800" b="0" i="0" u="none" strike="noStrike" kern="1200" baseline="0" dirty="0" smtClean="0">
                          <a:solidFill>
                            <a:schemeClr val="dk1"/>
                          </a:solidFill>
                          <a:latin typeface="+mn-lt"/>
                          <a:ea typeface="+mn-ea"/>
                          <a:cs typeface="+mn-cs"/>
                        </a:rPr>
                        <a:t>Farmer Advisory Committees</a:t>
                      </a:r>
                    </a:p>
                    <a:p>
                      <a:pPr marL="285750" indent="-285750">
                        <a:buFont typeface="Arial" panose="020B0604020202020204" pitchFamily="34" charset="0"/>
                        <a:buChar char="•"/>
                      </a:pPr>
                      <a:r>
                        <a:rPr lang="en-IN" sz="1800" b="0" i="0" u="none" strike="noStrike" kern="1200" baseline="0" dirty="0" smtClean="0">
                          <a:solidFill>
                            <a:schemeClr val="dk1"/>
                          </a:solidFill>
                          <a:latin typeface="+mn-lt"/>
                          <a:ea typeface="+mn-ea"/>
                          <a:cs typeface="+mn-cs"/>
                        </a:rPr>
                        <a:t>ATMA Governing &amp; ATMA</a:t>
                      </a:r>
                    </a:p>
                    <a:p>
                      <a:r>
                        <a:rPr lang="en-IN" sz="1800" b="0" i="0" u="none" strike="noStrike" kern="1200" baseline="0" dirty="0" smtClean="0">
                          <a:solidFill>
                            <a:schemeClr val="dk1"/>
                          </a:solidFill>
                          <a:latin typeface="+mn-lt"/>
                          <a:ea typeface="+mn-ea"/>
                          <a:cs typeface="+mn-cs"/>
                        </a:rPr>
                        <a:t>Management Committee at</a:t>
                      </a:r>
                    </a:p>
                    <a:p>
                      <a:r>
                        <a:rPr lang="en-IN" sz="1800" b="0" i="0" u="none" strike="noStrike" kern="1200" baseline="0" dirty="0" smtClean="0">
                          <a:solidFill>
                            <a:schemeClr val="dk1"/>
                          </a:solidFill>
                          <a:latin typeface="+mn-lt"/>
                          <a:ea typeface="+mn-ea"/>
                          <a:cs typeface="+mn-cs"/>
                        </a:rPr>
                        <a:t>District Level</a:t>
                      </a:r>
                      <a:endParaRPr lang="en-IN" dirty="0"/>
                    </a:p>
                  </a:txBody>
                  <a:tcPr/>
                </a:tc>
                <a:tc hMerge="1">
                  <a:txBody>
                    <a:bodyPr/>
                    <a:lstStyle/>
                    <a:p>
                      <a:endParaRPr lang="en-IN"/>
                    </a:p>
                  </a:txBody>
                  <a:tcPr/>
                </a:tc>
              </a:tr>
            </a:tbl>
          </a:graphicData>
        </a:graphic>
      </p:graphicFrame>
      <p:sp>
        <p:nvSpPr>
          <p:cNvPr id="4" name="Slide Number Placeholder 3"/>
          <p:cNvSpPr>
            <a:spLocks noGrp="1"/>
          </p:cNvSpPr>
          <p:nvPr>
            <p:ph type="sldNum" sz="quarter" idx="12"/>
          </p:nvPr>
        </p:nvSpPr>
        <p:spPr/>
        <p:txBody>
          <a:bodyPr/>
          <a:lstStyle/>
          <a:p>
            <a:fld id="{B6F15528-21DE-4FAA-801E-634DDDAF4B2B}" type="slidenum">
              <a:rPr lang="en-US" smtClean="0"/>
              <a:pPr/>
              <a:t>73</a:t>
            </a:fld>
            <a:endParaRPr lang="en-US"/>
          </a:p>
        </p:txBody>
      </p:sp>
    </p:spTree>
    <p:extLst>
      <p:ext uri="{BB962C8B-B14F-4D97-AF65-F5344CB8AC3E}">
        <p14:creationId xmlns:p14="http://schemas.microsoft.com/office/powerpoint/2010/main" val="142251082"/>
      </p:ext>
    </p:extLst>
  </p:cSld>
  <p:clrMapOvr>
    <a:masterClrMapping/>
  </p:clrMapOvr>
  <p:transition spd="slow">
    <p:wipe dir="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768801351"/>
              </p:ext>
            </p:extLst>
          </p:nvPr>
        </p:nvGraphicFramePr>
        <p:xfrm>
          <a:off x="1" y="76200"/>
          <a:ext cx="9296400" cy="6781802"/>
        </p:xfrm>
        <a:graphic>
          <a:graphicData uri="http://schemas.openxmlformats.org/drawingml/2006/table">
            <a:tbl>
              <a:tblPr firstRow="1" bandRow="1">
                <a:tableStyleId>{5C22544A-7EE6-4342-B048-85BDC9FD1C3A}</a:tableStyleId>
              </a:tblPr>
              <a:tblGrid>
                <a:gridCol w="602544"/>
                <a:gridCol w="2754490"/>
                <a:gridCol w="5939366"/>
              </a:tblGrid>
              <a:tr h="699868">
                <a:tc>
                  <a:txBody>
                    <a:bodyPr/>
                    <a:lstStyle/>
                    <a:p>
                      <a:r>
                        <a:rPr lang="en-IN" sz="1800" b="1" i="0" u="none" strike="noStrike" kern="1200" baseline="0" dirty="0" smtClean="0">
                          <a:solidFill>
                            <a:schemeClr val="lt1"/>
                          </a:solidFill>
                          <a:latin typeface="+mn-lt"/>
                          <a:ea typeface="+mn-ea"/>
                          <a:cs typeface="+mn-cs"/>
                        </a:rPr>
                        <a:t>Sl. No</a:t>
                      </a:r>
                    </a:p>
                  </a:txBody>
                  <a:tcPr/>
                </a:tc>
                <a:tc>
                  <a:txBody>
                    <a:bodyPr/>
                    <a:lstStyle/>
                    <a:p>
                      <a:r>
                        <a:rPr lang="en-IN" sz="1800" b="1" i="0" u="none" strike="noStrike" kern="1200" baseline="0" dirty="0" smtClean="0">
                          <a:solidFill>
                            <a:schemeClr val="lt1"/>
                          </a:solidFill>
                          <a:latin typeface="+mn-lt"/>
                          <a:ea typeface="+mn-ea"/>
                          <a:cs typeface="+mn-cs"/>
                        </a:rPr>
                        <a:t>Scheme / Mission &amp; </a:t>
                      </a:r>
                    </a:p>
                    <a:p>
                      <a:r>
                        <a:rPr lang="en-IN" sz="1800" b="1" i="0" u="none" strike="noStrike" kern="1200" baseline="0" dirty="0" smtClean="0">
                          <a:solidFill>
                            <a:schemeClr val="lt1"/>
                          </a:solidFill>
                          <a:latin typeface="+mn-lt"/>
                          <a:ea typeface="+mn-ea"/>
                          <a:cs typeface="+mn-cs"/>
                        </a:rPr>
                        <a:t>Component</a:t>
                      </a:r>
                    </a:p>
                  </a:txBody>
                  <a:tcPr/>
                </a:tc>
                <a:tc>
                  <a:txBody>
                    <a:bodyPr/>
                    <a:lstStyle/>
                    <a:p>
                      <a:r>
                        <a:rPr lang="en-IN" dirty="0" smtClean="0"/>
                        <a:t>Provisions</a:t>
                      </a:r>
                      <a:r>
                        <a:rPr lang="en-IN" baseline="0" dirty="0" smtClean="0"/>
                        <a:t> </a:t>
                      </a:r>
                      <a:endParaRPr lang="en-IN" dirty="0"/>
                    </a:p>
                  </a:txBody>
                  <a:tcPr/>
                </a:tc>
              </a:tr>
              <a:tr h="1599697">
                <a:tc>
                  <a:txBody>
                    <a:bodyPr/>
                    <a:lstStyle/>
                    <a:p>
                      <a:r>
                        <a:rPr lang="en-IN" dirty="0" smtClean="0"/>
                        <a:t>iv)</a:t>
                      </a:r>
                      <a:endParaRPr lang="en-IN" dirty="0"/>
                    </a:p>
                  </a:txBody>
                  <a:tcPr/>
                </a:tc>
                <a:tc>
                  <a:txBody>
                    <a:bodyPr/>
                    <a:lstStyle/>
                    <a:p>
                      <a:r>
                        <a:rPr lang="en-IN" sz="1800" b="0" i="0" u="none" strike="noStrike" kern="1200" baseline="0" dirty="0" smtClean="0">
                          <a:solidFill>
                            <a:schemeClr val="dk1"/>
                          </a:solidFill>
                          <a:latin typeface="+mn-lt"/>
                          <a:ea typeface="+mn-ea"/>
                          <a:cs typeface="+mn-cs"/>
                        </a:rPr>
                        <a:t> As Beneficiary</a:t>
                      </a:r>
                      <a:endParaRPr lang="en-IN" dirty="0"/>
                    </a:p>
                  </a:txBody>
                  <a:tcPr/>
                </a:tc>
                <a:tc>
                  <a:txBody>
                    <a:bodyPr/>
                    <a:lstStyle/>
                    <a:p>
                      <a:pPr marL="285750" indent="-285750">
                        <a:buFont typeface="Arial" panose="020B0604020202020204" pitchFamily="34" charset="0"/>
                        <a:buChar char="•"/>
                      </a:pPr>
                      <a:r>
                        <a:rPr lang="en-IN" sz="1800" b="0" i="0" u="none" strike="noStrike" kern="1200" baseline="0" dirty="0" smtClean="0">
                          <a:solidFill>
                            <a:schemeClr val="dk1"/>
                          </a:solidFill>
                          <a:latin typeface="+mn-lt"/>
                          <a:ea typeface="+mn-ea"/>
                          <a:cs typeface="+mn-cs"/>
                        </a:rPr>
                        <a:t>At least 30% of total scheme beneficiaries are to be</a:t>
                      </a:r>
                    </a:p>
                    <a:p>
                      <a:r>
                        <a:rPr lang="en-IN" sz="1800" b="0" i="0" u="none" strike="noStrike" kern="1200" baseline="0" dirty="0" smtClean="0">
                          <a:solidFill>
                            <a:schemeClr val="dk1"/>
                          </a:solidFill>
                          <a:latin typeface="+mn-lt"/>
                          <a:ea typeface="+mn-ea"/>
                          <a:cs typeface="+mn-cs"/>
                        </a:rPr>
                        <a:t>women; and</a:t>
                      </a:r>
                    </a:p>
                    <a:p>
                      <a:pPr marL="285750" indent="-285750">
                        <a:buFont typeface="Arial" panose="020B0604020202020204" pitchFamily="34" charset="0"/>
                        <a:buChar char="•"/>
                      </a:pPr>
                      <a:r>
                        <a:rPr lang="en-IN" sz="1800" b="0" i="0" u="none" strike="noStrike" kern="1200" baseline="0" dirty="0" smtClean="0">
                          <a:solidFill>
                            <a:schemeClr val="dk1"/>
                          </a:solidFill>
                          <a:latin typeface="+mn-lt"/>
                          <a:ea typeface="+mn-ea"/>
                          <a:cs typeface="+mn-cs"/>
                        </a:rPr>
                        <a:t> Minimum 30% of resources meant for programmes and</a:t>
                      </a:r>
                    </a:p>
                    <a:p>
                      <a:r>
                        <a:rPr lang="en-IN" sz="1800" b="0" i="0" u="none" strike="noStrike" kern="1200" baseline="0" dirty="0" smtClean="0">
                          <a:solidFill>
                            <a:schemeClr val="dk1"/>
                          </a:solidFill>
                          <a:latin typeface="+mn-lt"/>
                          <a:ea typeface="+mn-ea"/>
                          <a:cs typeface="+mn-cs"/>
                        </a:rPr>
                        <a:t>activities are to be allocated to women farmers and women extension functionaries.</a:t>
                      </a:r>
                      <a:endParaRPr lang="en-IN" dirty="0"/>
                    </a:p>
                  </a:txBody>
                  <a:tcPr/>
                </a:tc>
              </a:tr>
              <a:tr h="766522">
                <a:tc>
                  <a:txBody>
                    <a:bodyPr/>
                    <a:lstStyle/>
                    <a:p>
                      <a:r>
                        <a:rPr lang="en-IN" sz="1800" b="1" i="0" u="none" strike="noStrike" kern="1200" baseline="0" dirty="0" smtClean="0">
                          <a:solidFill>
                            <a:srgbClr val="FF0000"/>
                          </a:solidFill>
                          <a:latin typeface="+mn-lt"/>
                          <a:ea typeface="+mn-ea"/>
                          <a:cs typeface="+mn-cs"/>
                        </a:rPr>
                        <a:t>b)</a:t>
                      </a:r>
                      <a:endParaRPr lang="en-IN" dirty="0"/>
                    </a:p>
                  </a:txBody>
                  <a:tcPr/>
                </a:tc>
                <a:tc gridSpan="2">
                  <a:txBody>
                    <a:bodyPr/>
                    <a:lstStyle/>
                    <a:p>
                      <a:r>
                        <a:rPr lang="en-IN" sz="2000" b="1" i="0" u="none" strike="noStrike" kern="1200" baseline="0" dirty="0" smtClean="0">
                          <a:solidFill>
                            <a:srgbClr val="FF0000"/>
                          </a:solidFill>
                          <a:latin typeface="+mn-lt"/>
                          <a:ea typeface="+mn-ea"/>
                          <a:cs typeface="+mn-cs"/>
                        </a:rPr>
                        <a:t>Provisions (where women get benefits either over &amp; above/along with</a:t>
                      </a:r>
                    </a:p>
                    <a:p>
                      <a:r>
                        <a:rPr lang="en-IN" sz="2000" b="1" i="0" u="none" strike="noStrike" kern="1200" baseline="0" dirty="0" smtClean="0">
                          <a:solidFill>
                            <a:srgbClr val="FF0000"/>
                          </a:solidFill>
                          <a:latin typeface="+mn-lt"/>
                          <a:ea typeface="+mn-ea"/>
                          <a:cs typeface="+mn-cs"/>
                        </a:rPr>
                        <a:t>men)</a:t>
                      </a:r>
                      <a:endParaRPr lang="en-IN" sz="2000" b="1" dirty="0">
                        <a:solidFill>
                          <a:srgbClr val="FF0000"/>
                        </a:solidFill>
                      </a:endParaRPr>
                    </a:p>
                  </a:txBody>
                  <a:tcPr/>
                </a:tc>
                <a:tc hMerge="1">
                  <a:txBody>
                    <a:bodyPr/>
                    <a:lstStyle/>
                    <a:p>
                      <a:endParaRPr lang="en-IN" dirty="0"/>
                    </a:p>
                  </a:txBody>
                  <a:tcPr/>
                </a:tc>
              </a:tr>
              <a:tr h="699868">
                <a:tc>
                  <a:txBody>
                    <a:bodyPr/>
                    <a:lstStyle/>
                    <a:p>
                      <a:r>
                        <a:rPr lang="en-IN" dirty="0" smtClean="0"/>
                        <a:t>v)</a:t>
                      </a:r>
                      <a:endParaRPr lang="en-IN" dirty="0"/>
                    </a:p>
                  </a:txBody>
                  <a:tcPr/>
                </a:tc>
                <a:tc>
                  <a:txBody>
                    <a:bodyPr/>
                    <a:lstStyle/>
                    <a:p>
                      <a:pPr algn="l"/>
                      <a:r>
                        <a:rPr lang="en-IN" sz="1800" b="0" i="0" u="none" strike="noStrike" baseline="0" dirty="0" smtClean="0">
                          <a:latin typeface="+mn-lt"/>
                        </a:rPr>
                        <a:t>Provision of Seed money /Revolving Fund</a:t>
                      </a:r>
                    </a:p>
                  </a:txBody>
                  <a:tcPr/>
                </a:tc>
                <a:tc>
                  <a:txBody>
                    <a:bodyPr/>
                    <a:lstStyle/>
                    <a:p>
                      <a:pPr marL="285750" indent="-285750" algn="l">
                        <a:buFont typeface="Arial" panose="020B0604020202020204" pitchFamily="34" charset="0"/>
                        <a:buChar char="•"/>
                      </a:pPr>
                      <a:r>
                        <a:rPr lang="en-IN" sz="1800" b="0" i="0" u="none" strike="noStrike" baseline="0" dirty="0" err="1" smtClean="0">
                          <a:latin typeface="+mn-lt"/>
                        </a:rPr>
                        <a:t>Rs</a:t>
                      </a:r>
                      <a:r>
                        <a:rPr lang="en-IN" sz="1800" b="0" i="0" u="none" strike="noStrike" baseline="0" dirty="0" smtClean="0">
                          <a:latin typeface="+mn-lt"/>
                        </a:rPr>
                        <a:t>. 0.10 Lakh per group (of men &amp; women) (to viable groups on competitive basis)</a:t>
                      </a:r>
                      <a:endParaRPr lang="en-IN" sz="4400" dirty="0">
                        <a:latin typeface="+mn-lt"/>
                      </a:endParaRPr>
                    </a:p>
                  </a:txBody>
                  <a:tcPr/>
                </a:tc>
              </a:tr>
              <a:tr h="999811">
                <a:tc>
                  <a:txBody>
                    <a:bodyPr/>
                    <a:lstStyle/>
                    <a:p>
                      <a:r>
                        <a:rPr lang="en-IN" dirty="0" smtClean="0"/>
                        <a:t>vi)</a:t>
                      </a:r>
                      <a:endParaRPr lang="en-IN" dirty="0"/>
                    </a:p>
                  </a:txBody>
                  <a:tcPr/>
                </a:tc>
                <a:tc>
                  <a:txBody>
                    <a:bodyPr/>
                    <a:lstStyle/>
                    <a:p>
                      <a:r>
                        <a:rPr lang="en-IN" sz="1800" b="0" i="0" u="none" strike="noStrike" kern="1200" baseline="0" dirty="0" smtClean="0">
                          <a:solidFill>
                            <a:schemeClr val="dk1"/>
                          </a:solidFill>
                          <a:latin typeface="+mn-lt"/>
                          <a:ea typeface="+mn-ea"/>
                          <a:cs typeface="+mn-cs"/>
                        </a:rPr>
                        <a:t>Capacity building,</a:t>
                      </a:r>
                    </a:p>
                    <a:p>
                      <a:r>
                        <a:rPr lang="en-IN" sz="1800" b="0" i="0" u="none" strike="noStrike" kern="1200" baseline="0" dirty="0" smtClean="0">
                          <a:solidFill>
                            <a:schemeClr val="dk1"/>
                          </a:solidFill>
                          <a:latin typeface="+mn-lt"/>
                          <a:ea typeface="+mn-ea"/>
                          <a:cs typeface="+mn-cs"/>
                        </a:rPr>
                        <a:t>skill development</a:t>
                      </a:r>
                    </a:p>
                    <a:p>
                      <a:r>
                        <a:rPr lang="en-IN" sz="1800" b="0" i="0" u="none" strike="noStrike" kern="1200" baseline="0" dirty="0" smtClean="0">
                          <a:solidFill>
                            <a:schemeClr val="dk1"/>
                          </a:solidFill>
                          <a:latin typeface="+mn-lt"/>
                          <a:ea typeface="+mn-ea"/>
                          <a:cs typeface="+mn-cs"/>
                        </a:rPr>
                        <a:t>and support services</a:t>
                      </a:r>
                      <a:endParaRPr lang="en-IN" dirty="0"/>
                    </a:p>
                  </a:txBody>
                  <a:tcPr/>
                </a:tc>
                <a:tc>
                  <a:txBody>
                    <a:bodyPr/>
                    <a:lstStyle/>
                    <a:p>
                      <a:pPr marL="285750" indent="-285750">
                        <a:buFont typeface="Arial" panose="020B0604020202020204" pitchFamily="34" charset="0"/>
                        <a:buChar char="•"/>
                      </a:pPr>
                      <a:r>
                        <a:rPr lang="en-IN" sz="1800" b="0" i="0" u="none" strike="noStrike" kern="1200" baseline="0" dirty="0" err="1" smtClean="0">
                          <a:solidFill>
                            <a:schemeClr val="dk1"/>
                          </a:solidFill>
                          <a:latin typeface="+mn-lt"/>
                          <a:ea typeface="+mn-ea"/>
                          <a:cs typeface="+mn-cs"/>
                        </a:rPr>
                        <a:t>Rs</a:t>
                      </a:r>
                      <a:r>
                        <a:rPr lang="en-IN" sz="1800" b="0" i="0" u="none" strike="noStrike" kern="1200" baseline="0" dirty="0" smtClean="0">
                          <a:solidFill>
                            <a:schemeClr val="dk1"/>
                          </a:solidFill>
                          <a:latin typeface="+mn-lt"/>
                          <a:ea typeface="+mn-ea"/>
                          <a:cs typeface="+mn-cs"/>
                        </a:rPr>
                        <a:t>. 0.05 lakh Per group / year (of men &amp; women) ( </a:t>
                      </a:r>
                      <a:r>
                        <a:rPr lang="en-IN" sz="1800" b="0" i="0" u="none" strike="noStrike" kern="1200" baseline="0" dirty="0" err="1" smtClean="0">
                          <a:solidFill>
                            <a:schemeClr val="dk1"/>
                          </a:solidFill>
                          <a:latin typeface="+mn-lt"/>
                          <a:ea typeface="+mn-ea"/>
                          <a:cs typeface="+mn-cs"/>
                        </a:rPr>
                        <a:t>Upto</a:t>
                      </a:r>
                      <a:r>
                        <a:rPr lang="en-IN" sz="1800" b="0" i="0" u="none" strike="noStrike" kern="1200" baseline="0" dirty="0" smtClean="0">
                          <a:solidFill>
                            <a:schemeClr val="dk1"/>
                          </a:solidFill>
                          <a:latin typeface="+mn-lt"/>
                          <a:ea typeface="+mn-ea"/>
                          <a:cs typeface="+mn-cs"/>
                        </a:rPr>
                        <a:t> 20 groups per block)</a:t>
                      </a:r>
                      <a:endParaRPr lang="en-IN" dirty="0"/>
                    </a:p>
                  </a:txBody>
                  <a:tcPr/>
                </a:tc>
              </a:tr>
              <a:tr h="699868">
                <a:tc>
                  <a:txBody>
                    <a:bodyPr/>
                    <a:lstStyle/>
                    <a:p>
                      <a:r>
                        <a:rPr lang="en-IN" dirty="0" smtClean="0"/>
                        <a:t>vii)</a:t>
                      </a:r>
                      <a:endParaRPr lang="en-IN" dirty="0"/>
                    </a:p>
                  </a:txBody>
                  <a:tcPr/>
                </a:tc>
                <a:tc>
                  <a:txBody>
                    <a:bodyPr/>
                    <a:lstStyle/>
                    <a:p>
                      <a:r>
                        <a:rPr lang="en-IN" sz="1800" b="0" i="0" u="none" strike="noStrike" kern="1200" baseline="0" dirty="0" smtClean="0">
                          <a:solidFill>
                            <a:schemeClr val="dk1"/>
                          </a:solidFill>
                          <a:latin typeface="+mn-lt"/>
                          <a:ea typeface="+mn-ea"/>
                          <a:cs typeface="+mn-cs"/>
                        </a:rPr>
                        <a:t>Farmer Friend @ 1</a:t>
                      </a:r>
                    </a:p>
                    <a:p>
                      <a:r>
                        <a:rPr lang="en-IN" sz="1800" b="0" i="0" u="none" strike="noStrike" kern="1200" baseline="0" dirty="0" smtClean="0">
                          <a:solidFill>
                            <a:schemeClr val="dk1"/>
                          </a:solidFill>
                          <a:latin typeface="+mn-lt"/>
                          <a:ea typeface="+mn-ea"/>
                          <a:cs typeface="+mn-cs"/>
                        </a:rPr>
                        <a:t>over every 2 villages</a:t>
                      </a:r>
                      <a:endParaRPr lang="en-IN" dirty="0"/>
                    </a:p>
                  </a:txBody>
                  <a:tcPr/>
                </a:tc>
                <a:tc>
                  <a:txBody>
                    <a:bodyPr/>
                    <a:lstStyle/>
                    <a:p>
                      <a:pPr marL="285750" indent="-285750">
                        <a:buFont typeface="Arial" panose="020B0604020202020204" pitchFamily="34" charset="0"/>
                        <a:buChar char="•"/>
                      </a:pPr>
                      <a:r>
                        <a:rPr lang="en-IN" sz="1800" b="0" i="0" u="none" strike="noStrike" kern="1200" baseline="0" dirty="0" smtClean="0">
                          <a:solidFill>
                            <a:schemeClr val="dk1"/>
                          </a:solidFill>
                          <a:latin typeface="+mn-lt"/>
                          <a:ea typeface="+mn-ea"/>
                          <a:cs typeface="+mn-cs"/>
                        </a:rPr>
                        <a:t> </a:t>
                      </a:r>
                      <a:r>
                        <a:rPr lang="en-IN" sz="1800" b="0" i="0" u="none" strike="noStrike" kern="1200" baseline="0" dirty="0" err="1" smtClean="0">
                          <a:solidFill>
                            <a:schemeClr val="dk1"/>
                          </a:solidFill>
                          <a:latin typeface="+mn-lt"/>
                          <a:ea typeface="+mn-ea"/>
                          <a:cs typeface="+mn-cs"/>
                        </a:rPr>
                        <a:t>Rs</a:t>
                      </a:r>
                      <a:r>
                        <a:rPr lang="en-IN" sz="1800" b="0" i="0" u="none" strike="noStrike" kern="1200" baseline="0" dirty="0" smtClean="0">
                          <a:solidFill>
                            <a:schemeClr val="dk1"/>
                          </a:solidFill>
                          <a:latin typeface="+mn-lt"/>
                          <a:ea typeface="+mn-ea"/>
                          <a:cs typeface="+mn-cs"/>
                        </a:rPr>
                        <a:t>. 6000/per year/ farmer</a:t>
                      </a:r>
                    </a:p>
                    <a:p>
                      <a:r>
                        <a:rPr lang="en-IN" sz="1800" b="0" i="0" u="none" strike="noStrike" kern="1200" baseline="0" dirty="0" smtClean="0">
                          <a:solidFill>
                            <a:schemeClr val="dk1"/>
                          </a:solidFill>
                          <a:latin typeface="+mn-lt"/>
                          <a:ea typeface="+mn-ea"/>
                          <a:cs typeface="+mn-cs"/>
                        </a:rPr>
                        <a:t>friend</a:t>
                      </a:r>
                      <a:endParaRPr lang="en-IN" dirty="0"/>
                    </a:p>
                  </a:txBody>
                  <a:tcPr/>
                </a:tc>
              </a:tr>
              <a:tr h="616300">
                <a:tc>
                  <a:txBody>
                    <a:bodyPr/>
                    <a:lstStyle/>
                    <a:p>
                      <a:r>
                        <a:rPr lang="en-IN" sz="2400" b="0" i="0" u="none" strike="noStrike" kern="1200" baseline="0" dirty="0" smtClean="0">
                          <a:solidFill>
                            <a:schemeClr val="dk1"/>
                          </a:solidFill>
                          <a:latin typeface="+mn-lt"/>
                          <a:ea typeface="+mn-ea"/>
                          <a:cs typeface="+mn-cs"/>
                        </a:rPr>
                        <a:t>2) </a:t>
                      </a:r>
                      <a:endParaRPr lang="en-IN" sz="2400" dirty="0"/>
                    </a:p>
                  </a:txBody>
                  <a:tcPr/>
                </a:tc>
                <a:tc gridSpan="2">
                  <a:txBody>
                    <a:bodyPr/>
                    <a:lstStyle/>
                    <a:p>
                      <a:r>
                        <a:rPr lang="en-IN" sz="2400" b="1" i="0" u="none" strike="noStrike" kern="1200" baseline="0" dirty="0" err="1" smtClean="0">
                          <a:solidFill>
                            <a:schemeClr val="dk1"/>
                          </a:solidFill>
                          <a:latin typeface="+mn-lt"/>
                          <a:ea typeface="+mn-ea"/>
                          <a:cs typeface="+mn-cs"/>
                        </a:rPr>
                        <a:t>Agri</a:t>
                      </a:r>
                      <a:r>
                        <a:rPr lang="en-IN" sz="2400" b="1" i="0" u="none" strike="noStrike" kern="1200" baseline="0" dirty="0" smtClean="0">
                          <a:solidFill>
                            <a:schemeClr val="dk1"/>
                          </a:solidFill>
                          <a:latin typeface="+mn-lt"/>
                          <a:ea typeface="+mn-ea"/>
                          <a:cs typeface="+mn-cs"/>
                        </a:rPr>
                        <a:t>-Clinics &amp; Agri-Business </a:t>
                      </a:r>
                      <a:r>
                        <a:rPr lang="en-IN" sz="2400" b="1" i="0" u="none" strike="noStrike" kern="1200" baseline="0" dirty="0" err="1" smtClean="0">
                          <a:solidFill>
                            <a:schemeClr val="dk1"/>
                          </a:solidFill>
                          <a:latin typeface="+mn-lt"/>
                          <a:ea typeface="+mn-ea"/>
                          <a:cs typeface="+mn-cs"/>
                        </a:rPr>
                        <a:t>Centers</a:t>
                      </a:r>
                      <a:r>
                        <a:rPr lang="en-IN" sz="2400" b="1" i="0" u="none" strike="noStrike" kern="1200" baseline="0" dirty="0" smtClean="0">
                          <a:solidFill>
                            <a:schemeClr val="dk1"/>
                          </a:solidFill>
                          <a:latin typeface="+mn-lt"/>
                          <a:ea typeface="+mn-ea"/>
                          <a:cs typeface="+mn-cs"/>
                        </a:rPr>
                        <a:t> (AC ABC)</a:t>
                      </a:r>
                      <a:endParaRPr lang="en-IN" sz="2400" dirty="0"/>
                    </a:p>
                  </a:txBody>
                  <a:tcPr/>
                </a:tc>
                <a:tc hMerge="1">
                  <a:txBody>
                    <a:bodyPr/>
                    <a:lstStyle/>
                    <a:p>
                      <a:endParaRPr lang="en-IN" dirty="0"/>
                    </a:p>
                  </a:txBody>
                  <a:tcPr/>
                </a:tc>
              </a:tr>
              <a:tr h="699868">
                <a:tc>
                  <a:txBody>
                    <a:bodyPr/>
                    <a:lstStyle/>
                    <a:p>
                      <a:r>
                        <a:rPr lang="en-IN" dirty="0" err="1" smtClean="0"/>
                        <a:t>i</a:t>
                      </a:r>
                      <a:r>
                        <a:rPr lang="en-IN" dirty="0" smtClean="0"/>
                        <a:t>)</a:t>
                      </a:r>
                      <a:endParaRPr lang="en-IN" dirty="0"/>
                    </a:p>
                  </a:txBody>
                  <a:tcPr/>
                </a:tc>
                <a:tc>
                  <a:txBody>
                    <a:bodyPr/>
                    <a:lstStyle/>
                    <a:p>
                      <a:r>
                        <a:rPr lang="en-IN" sz="1800" b="0" i="0" u="none" strike="noStrike" kern="1200" baseline="0" dirty="0" smtClean="0">
                          <a:solidFill>
                            <a:schemeClr val="dk1"/>
                          </a:solidFill>
                          <a:latin typeface="+mn-lt"/>
                          <a:ea typeface="+mn-ea"/>
                          <a:cs typeface="+mn-cs"/>
                        </a:rPr>
                        <a:t>Back-ended</a:t>
                      </a:r>
                    </a:p>
                    <a:p>
                      <a:r>
                        <a:rPr lang="en-IN" sz="1800" b="0" i="0" u="none" strike="noStrike" kern="1200" baseline="0" dirty="0" smtClean="0">
                          <a:solidFill>
                            <a:schemeClr val="dk1"/>
                          </a:solidFill>
                          <a:latin typeface="+mn-lt"/>
                          <a:ea typeface="+mn-ea"/>
                          <a:cs typeface="+mn-cs"/>
                        </a:rPr>
                        <a:t>Composite Subsidy</a:t>
                      </a:r>
                      <a:endParaRPr lang="en-IN" dirty="0"/>
                    </a:p>
                  </a:txBody>
                  <a:tcPr/>
                </a:tc>
                <a:tc>
                  <a:txBody>
                    <a:bodyPr/>
                    <a:lstStyle/>
                    <a:p>
                      <a:r>
                        <a:rPr lang="en-IN" sz="1800" b="1" i="0" u="none" strike="noStrike" kern="1200" baseline="0" dirty="0" smtClean="0">
                          <a:solidFill>
                            <a:schemeClr val="dk1"/>
                          </a:solidFill>
                          <a:latin typeface="+mn-lt"/>
                          <a:ea typeface="+mn-ea"/>
                          <a:cs typeface="+mn-cs"/>
                        </a:rPr>
                        <a:t>44% Back-ended composite subsidy towards cost of project to women </a:t>
                      </a:r>
                      <a:r>
                        <a:rPr lang="en-IN" sz="1800" b="0" i="0" u="none" strike="noStrike" kern="1200" baseline="0" dirty="0" smtClean="0">
                          <a:solidFill>
                            <a:schemeClr val="dk1"/>
                          </a:solidFill>
                          <a:latin typeface="+mn-lt"/>
                          <a:ea typeface="+mn-ea"/>
                          <a:cs typeface="+mn-cs"/>
                        </a:rPr>
                        <a:t>as compared to 36% to men</a:t>
                      </a:r>
                      <a:endParaRPr lang="en-IN" dirty="0"/>
                    </a:p>
                  </a:txBody>
                  <a:tcPr/>
                </a:tc>
              </a:tr>
            </a:tbl>
          </a:graphicData>
        </a:graphic>
      </p:graphicFrame>
      <p:sp>
        <p:nvSpPr>
          <p:cNvPr id="4" name="Slide Number Placeholder 3"/>
          <p:cNvSpPr>
            <a:spLocks noGrp="1"/>
          </p:cNvSpPr>
          <p:nvPr>
            <p:ph type="sldNum" sz="quarter" idx="12"/>
          </p:nvPr>
        </p:nvSpPr>
        <p:spPr/>
        <p:txBody>
          <a:bodyPr/>
          <a:lstStyle/>
          <a:p>
            <a:fld id="{B6F15528-21DE-4FAA-801E-634DDDAF4B2B}" type="slidenum">
              <a:rPr lang="en-US" smtClean="0"/>
              <a:pPr/>
              <a:t>74</a:t>
            </a:fld>
            <a:endParaRPr lang="en-US"/>
          </a:p>
        </p:txBody>
      </p:sp>
      <p:cxnSp>
        <p:nvCxnSpPr>
          <p:cNvPr id="7" name="Straight Connector 6"/>
          <p:cNvCxnSpPr/>
          <p:nvPr/>
        </p:nvCxnSpPr>
        <p:spPr>
          <a:xfrm>
            <a:off x="3505200" y="152400"/>
            <a:ext cx="0" cy="6858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5004733"/>
      </p:ext>
    </p:extLst>
  </p:cSld>
  <p:clrMapOvr>
    <a:masterClrMapping/>
  </p:clrMapOvr>
  <p:transition spd="slow">
    <p:wipe dir="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850764163"/>
              </p:ext>
            </p:extLst>
          </p:nvPr>
        </p:nvGraphicFramePr>
        <p:xfrm>
          <a:off x="76200" y="3"/>
          <a:ext cx="9067800" cy="6857996"/>
        </p:xfrm>
        <a:graphic>
          <a:graphicData uri="http://schemas.openxmlformats.org/drawingml/2006/table">
            <a:tbl>
              <a:tblPr firstRow="1" bandRow="1">
                <a:tableStyleId>{5C22544A-7EE6-4342-B048-85BDC9FD1C3A}</a:tableStyleId>
              </a:tblPr>
              <a:tblGrid>
                <a:gridCol w="609600"/>
                <a:gridCol w="2895600"/>
                <a:gridCol w="5562600"/>
              </a:tblGrid>
              <a:tr h="838671">
                <a:tc>
                  <a:txBody>
                    <a:bodyPr/>
                    <a:lstStyle/>
                    <a:p>
                      <a:r>
                        <a:rPr lang="en-IN" sz="2400" b="1" i="0" u="none" strike="noStrike" kern="1200" baseline="0" dirty="0" smtClean="0">
                          <a:solidFill>
                            <a:srgbClr val="FFFF00"/>
                          </a:solidFill>
                          <a:latin typeface="+mn-lt"/>
                          <a:ea typeface="+mn-ea"/>
                          <a:cs typeface="+mn-cs"/>
                        </a:rPr>
                        <a:t>Sl. No</a:t>
                      </a:r>
                    </a:p>
                  </a:txBody>
                  <a:tcPr/>
                </a:tc>
                <a:tc>
                  <a:txBody>
                    <a:bodyPr/>
                    <a:lstStyle/>
                    <a:p>
                      <a:r>
                        <a:rPr lang="en-IN" sz="2400" b="1" i="0" u="none" strike="noStrike" kern="1200" baseline="0" dirty="0" smtClean="0">
                          <a:solidFill>
                            <a:srgbClr val="FFFF00"/>
                          </a:solidFill>
                          <a:latin typeface="+mn-lt"/>
                          <a:ea typeface="+mn-ea"/>
                          <a:cs typeface="+mn-cs"/>
                        </a:rPr>
                        <a:t>Scheme / Mission &amp;  Component</a:t>
                      </a:r>
                    </a:p>
                  </a:txBody>
                  <a:tcPr/>
                </a:tc>
                <a:tc>
                  <a:txBody>
                    <a:bodyPr/>
                    <a:lstStyle/>
                    <a:p>
                      <a:pPr algn="ctr"/>
                      <a:r>
                        <a:rPr lang="en-IN" sz="2400" dirty="0" smtClean="0">
                          <a:solidFill>
                            <a:srgbClr val="FFFF00"/>
                          </a:solidFill>
                        </a:rPr>
                        <a:t>Provisions</a:t>
                      </a:r>
                      <a:r>
                        <a:rPr lang="en-IN" sz="2400" baseline="0" dirty="0" smtClean="0">
                          <a:solidFill>
                            <a:srgbClr val="FFFF00"/>
                          </a:solidFill>
                        </a:rPr>
                        <a:t> </a:t>
                      </a:r>
                      <a:endParaRPr lang="en-IN" sz="2400" dirty="0">
                        <a:solidFill>
                          <a:srgbClr val="FFFF00"/>
                        </a:solidFill>
                      </a:endParaRPr>
                    </a:p>
                  </a:txBody>
                  <a:tcPr/>
                </a:tc>
              </a:tr>
              <a:tr h="465929">
                <a:tc>
                  <a:txBody>
                    <a:bodyPr/>
                    <a:lstStyle/>
                    <a:p>
                      <a:r>
                        <a:rPr lang="en-IN" sz="2400" b="0" i="0" u="none" strike="noStrike" kern="1200" baseline="0" dirty="0" smtClean="0">
                          <a:solidFill>
                            <a:srgbClr val="FF0000"/>
                          </a:solidFill>
                          <a:latin typeface="+mn-lt"/>
                          <a:ea typeface="+mn-ea"/>
                          <a:cs typeface="+mn-cs"/>
                        </a:rPr>
                        <a:t>3) </a:t>
                      </a:r>
                      <a:endParaRPr lang="en-IN" sz="2400" dirty="0">
                        <a:solidFill>
                          <a:srgbClr val="FF0000"/>
                        </a:solidFill>
                      </a:endParaRPr>
                    </a:p>
                  </a:txBody>
                  <a:tcPr/>
                </a:tc>
                <a:tc gridSpan="2">
                  <a:txBody>
                    <a:bodyPr/>
                    <a:lstStyle/>
                    <a:p>
                      <a:r>
                        <a:rPr lang="en-IN" sz="2400" b="1" i="0" u="none" strike="noStrike" kern="1200" baseline="0" dirty="0" smtClean="0">
                          <a:solidFill>
                            <a:srgbClr val="FF0000"/>
                          </a:solidFill>
                          <a:latin typeface="+mn-lt"/>
                          <a:ea typeface="+mn-ea"/>
                          <a:cs typeface="+mn-cs"/>
                        </a:rPr>
                        <a:t>Mass Media Support to Agricultural Extension</a:t>
                      </a:r>
                      <a:endParaRPr lang="en-IN" sz="2400" dirty="0">
                        <a:solidFill>
                          <a:srgbClr val="FF0000"/>
                        </a:solidFill>
                      </a:endParaRPr>
                    </a:p>
                  </a:txBody>
                  <a:tcPr/>
                </a:tc>
                <a:tc hMerge="1">
                  <a:txBody>
                    <a:bodyPr/>
                    <a:lstStyle/>
                    <a:p>
                      <a:endParaRPr lang="en-IN"/>
                    </a:p>
                  </a:txBody>
                  <a:tcPr/>
                </a:tc>
              </a:tr>
              <a:tr h="931857">
                <a:tc>
                  <a:txBody>
                    <a:bodyPr/>
                    <a:lstStyle/>
                    <a:p>
                      <a:r>
                        <a:rPr lang="en-IN" sz="2400" b="0" i="0" u="none" strike="noStrike" kern="1200" baseline="0" dirty="0" err="1" smtClean="0">
                          <a:solidFill>
                            <a:schemeClr val="dk1"/>
                          </a:solidFill>
                          <a:latin typeface="+mn-lt"/>
                          <a:ea typeface="+mn-ea"/>
                          <a:cs typeface="+mn-cs"/>
                        </a:rPr>
                        <a:t>i</a:t>
                      </a:r>
                      <a:r>
                        <a:rPr lang="en-IN" sz="2400" b="0" i="0" u="none" strike="noStrike" kern="1200" baseline="0" dirty="0" smtClean="0">
                          <a:solidFill>
                            <a:schemeClr val="dk1"/>
                          </a:solidFill>
                          <a:latin typeface="+mn-lt"/>
                          <a:ea typeface="+mn-ea"/>
                          <a:cs typeface="+mn-cs"/>
                        </a:rPr>
                        <a:t>) </a:t>
                      </a:r>
                      <a:endParaRPr lang="en-IN" sz="2400" dirty="0"/>
                    </a:p>
                  </a:txBody>
                  <a:tcPr/>
                </a:tc>
                <a:tc>
                  <a:txBody>
                    <a:bodyPr/>
                    <a:lstStyle/>
                    <a:p>
                      <a:r>
                        <a:rPr lang="en-IN" sz="2400" b="0" i="0" u="none" strike="noStrike" kern="1200" baseline="0" dirty="0" smtClean="0">
                          <a:solidFill>
                            <a:schemeClr val="dk1"/>
                          </a:solidFill>
                          <a:latin typeface="+mn-lt"/>
                          <a:ea typeface="+mn-ea"/>
                          <a:cs typeface="+mn-cs"/>
                        </a:rPr>
                        <a:t>Outreach to women</a:t>
                      </a:r>
                      <a:endParaRPr lang="en-IN" sz="2400" dirty="0"/>
                    </a:p>
                  </a:txBody>
                  <a:tcPr/>
                </a:tc>
                <a:tc>
                  <a:txBody>
                    <a:bodyPr/>
                    <a:lstStyle/>
                    <a:p>
                      <a:r>
                        <a:rPr lang="en-IN" sz="1800" b="0" i="0" u="none" strike="noStrike" kern="1200" baseline="0" dirty="0" smtClean="0">
                          <a:solidFill>
                            <a:schemeClr val="dk1"/>
                          </a:solidFill>
                          <a:latin typeface="+mn-lt"/>
                          <a:ea typeface="+mn-ea"/>
                          <a:cs typeface="+mn-cs"/>
                        </a:rPr>
                        <a:t>One day specially allocated to cover areas of core</a:t>
                      </a:r>
                    </a:p>
                    <a:p>
                      <a:r>
                        <a:rPr lang="en-IN" sz="1800" b="0" i="0" u="none" strike="noStrike" kern="1200" baseline="0" dirty="0" smtClean="0">
                          <a:solidFill>
                            <a:schemeClr val="dk1"/>
                          </a:solidFill>
                          <a:latin typeface="+mn-lt"/>
                          <a:ea typeface="+mn-ea"/>
                          <a:cs typeface="+mn-cs"/>
                        </a:rPr>
                        <a:t>competence women farmers in programmes of All India</a:t>
                      </a:r>
                    </a:p>
                    <a:p>
                      <a:r>
                        <a:rPr lang="en-IN" sz="1800" b="0" i="0" u="none" strike="noStrike" kern="1200" baseline="0" dirty="0" smtClean="0">
                          <a:solidFill>
                            <a:schemeClr val="dk1"/>
                          </a:solidFill>
                          <a:latin typeface="+mn-lt"/>
                          <a:ea typeface="+mn-ea"/>
                          <a:cs typeface="+mn-cs"/>
                        </a:rPr>
                        <a:t>Radio &amp; </a:t>
                      </a:r>
                      <a:r>
                        <a:rPr lang="en-IN" sz="1800" b="0" i="0" u="none" strike="noStrike" kern="1200" baseline="0" dirty="0" err="1" smtClean="0">
                          <a:solidFill>
                            <a:schemeClr val="dk1"/>
                          </a:solidFill>
                          <a:latin typeface="+mn-lt"/>
                          <a:ea typeface="+mn-ea"/>
                          <a:cs typeface="+mn-cs"/>
                        </a:rPr>
                        <a:t>Doordarshan</a:t>
                      </a:r>
                      <a:r>
                        <a:rPr lang="en-IN" sz="1800" b="0" i="0" u="none" strike="noStrike" kern="1200" baseline="0" dirty="0" smtClean="0">
                          <a:solidFill>
                            <a:schemeClr val="dk1"/>
                          </a:solidFill>
                          <a:latin typeface="+mn-lt"/>
                          <a:ea typeface="+mn-ea"/>
                          <a:cs typeface="+mn-cs"/>
                        </a:rPr>
                        <a:t>.</a:t>
                      </a:r>
                      <a:endParaRPr lang="en-IN" dirty="0"/>
                    </a:p>
                  </a:txBody>
                  <a:tcPr/>
                </a:tc>
              </a:tr>
              <a:tr h="800928">
                <a:tc>
                  <a:txBody>
                    <a:bodyPr/>
                    <a:lstStyle/>
                    <a:p>
                      <a:r>
                        <a:rPr lang="en-IN" sz="1800" b="1" i="0" u="none" strike="noStrike" kern="1200" baseline="0" dirty="0" smtClean="0">
                          <a:solidFill>
                            <a:schemeClr val="tx1"/>
                          </a:solidFill>
                          <a:latin typeface="+mn-lt"/>
                          <a:ea typeface="+mn-ea"/>
                          <a:cs typeface="+mn-cs"/>
                        </a:rPr>
                        <a:t>B. </a:t>
                      </a:r>
                      <a:endParaRPr lang="en-IN" dirty="0">
                        <a:solidFill>
                          <a:schemeClr val="tx1"/>
                        </a:solidFill>
                      </a:endParaRPr>
                    </a:p>
                  </a:txBody>
                  <a:tcPr/>
                </a:tc>
                <a:tc gridSpan="2">
                  <a:txBody>
                    <a:bodyPr/>
                    <a:lstStyle/>
                    <a:p>
                      <a:r>
                        <a:rPr lang="en-IN" sz="2400" b="1" i="0" u="none" strike="noStrike" kern="1200" baseline="0" dirty="0" smtClean="0">
                          <a:solidFill>
                            <a:schemeClr val="tx1"/>
                          </a:solidFill>
                          <a:latin typeface="+mn-lt"/>
                          <a:ea typeface="+mn-ea"/>
                          <a:cs typeface="+mn-cs"/>
                        </a:rPr>
                        <a:t>Mission for Integrated Development of Horticulture (MIDH)</a:t>
                      </a:r>
                      <a:endParaRPr lang="en-IN" sz="2400" dirty="0">
                        <a:solidFill>
                          <a:schemeClr val="tx1"/>
                        </a:solidFill>
                      </a:endParaRPr>
                    </a:p>
                  </a:txBody>
                  <a:tcPr/>
                </a:tc>
                <a:tc hMerge="1">
                  <a:txBody>
                    <a:bodyPr/>
                    <a:lstStyle/>
                    <a:p>
                      <a:endParaRPr lang="en-IN" dirty="0"/>
                    </a:p>
                  </a:txBody>
                  <a:tcPr/>
                </a:tc>
              </a:tr>
              <a:tr h="931857">
                <a:tc>
                  <a:txBody>
                    <a:bodyPr/>
                    <a:lstStyle/>
                    <a:p>
                      <a:r>
                        <a:rPr lang="en-IN" sz="1800" b="0" i="0" u="none" strike="noStrike" kern="1200" baseline="0" dirty="0" err="1" smtClean="0">
                          <a:solidFill>
                            <a:schemeClr val="dk1"/>
                          </a:solidFill>
                          <a:latin typeface="+mn-lt"/>
                          <a:ea typeface="+mn-ea"/>
                          <a:cs typeface="+mn-cs"/>
                        </a:rPr>
                        <a:t>i</a:t>
                      </a:r>
                      <a:r>
                        <a:rPr lang="en-IN" sz="1800" b="0" i="0" u="none" strike="noStrike" kern="1200" baseline="0" dirty="0" smtClean="0">
                          <a:solidFill>
                            <a:schemeClr val="dk1"/>
                          </a:solidFill>
                          <a:latin typeface="+mn-lt"/>
                          <a:ea typeface="+mn-ea"/>
                          <a:cs typeface="+mn-cs"/>
                        </a:rPr>
                        <a:t>)</a:t>
                      </a:r>
                      <a:endParaRPr lang="en-IN" dirty="0"/>
                    </a:p>
                  </a:txBody>
                  <a:tcPr/>
                </a:tc>
                <a:tc>
                  <a:txBody>
                    <a:bodyPr/>
                    <a:lstStyle/>
                    <a:p>
                      <a:r>
                        <a:rPr lang="en-IN" sz="1800" b="0" i="0" u="none" strike="noStrike" kern="1200" baseline="0" dirty="0" smtClean="0">
                          <a:solidFill>
                            <a:schemeClr val="dk1"/>
                          </a:solidFill>
                          <a:latin typeface="+mn-lt"/>
                          <a:ea typeface="+mn-ea"/>
                          <a:cs typeface="+mn-cs"/>
                        </a:rPr>
                        <a:t>As Beneficiary</a:t>
                      </a:r>
                      <a:endParaRPr lang="en-IN" dirty="0"/>
                    </a:p>
                  </a:txBody>
                  <a:tcPr/>
                </a:tc>
                <a:tc>
                  <a:txBody>
                    <a:bodyPr/>
                    <a:lstStyle/>
                    <a:p>
                      <a:pPr marL="285750" indent="-285750">
                        <a:buFont typeface="Arial" panose="020B0604020202020204" pitchFamily="34" charset="0"/>
                        <a:buChar char="•"/>
                      </a:pPr>
                      <a:r>
                        <a:rPr lang="en-IN" sz="1800" b="0" i="0" u="none" strike="noStrike" kern="1200" baseline="0" dirty="0" smtClean="0">
                          <a:solidFill>
                            <a:schemeClr val="dk1"/>
                          </a:solidFill>
                          <a:latin typeface="+mn-lt"/>
                          <a:ea typeface="+mn-ea"/>
                          <a:cs typeface="+mn-cs"/>
                        </a:rPr>
                        <a:t>Specific coverage of women beneficiaries</a:t>
                      </a:r>
                    </a:p>
                    <a:p>
                      <a:pPr marL="285750" indent="-285750">
                        <a:buFont typeface="Arial" panose="020B0604020202020204" pitchFamily="34" charset="0"/>
                        <a:buChar char="•"/>
                      </a:pPr>
                      <a:r>
                        <a:rPr lang="en-IN" sz="1800" b="0" i="0" u="none" strike="noStrike" kern="1200" baseline="0" dirty="0" smtClean="0">
                          <a:solidFill>
                            <a:schemeClr val="dk1"/>
                          </a:solidFill>
                          <a:latin typeface="+mn-lt"/>
                          <a:ea typeface="+mn-ea"/>
                          <a:cs typeface="+mn-cs"/>
                        </a:rPr>
                        <a:t>Assistance for horticulture Mechanization </a:t>
                      </a:r>
                      <a:r>
                        <a:rPr lang="en-IN" sz="1800" b="1" i="0" u="none" strike="noStrike" kern="1200" baseline="0" dirty="0" smtClean="0">
                          <a:solidFill>
                            <a:schemeClr val="dk1"/>
                          </a:solidFill>
                          <a:latin typeface="+mn-lt"/>
                          <a:ea typeface="+mn-ea"/>
                          <a:cs typeface="+mn-cs"/>
                        </a:rPr>
                        <a:t>Women farmer groups</a:t>
                      </a:r>
                      <a:endParaRPr lang="en-IN" dirty="0"/>
                    </a:p>
                  </a:txBody>
                  <a:tcPr/>
                </a:tc>
              </a:tr>
              <a:tr h="962919">
                <a:tc>
                  <a:txBody>
                    <a:bodyPr/>
                    <a:lstStyle/>
                    <a:p>
                      <a:r>
                        <a:rPr lang="en-IN" sz="1800" b="0" i="0" u="none" strike="noStrike" kern="1200" baseline="0" dirty="0" smtClean="0">
                          <a:solidFill>
                            <a:schemeClr val="dk1"/>
                          </a:solidFill>
                          <a:latin typeface="+mn-lt"/>
                          <a:ea typeface="+mn-ea"/>
                          <a:cs typeface="+mn-cs"/>
                        </a:rPr>
                        <a:t>b) </a:t>
                      </a:r>
                      <a:endParaRPr lang="en-IN" dirty="0"/>
                    </a:p>
                  </a:txBody>
                  <a:tcPr/>
                </a:tc>
                <a:tc gridSpan="2">
                  <a:txBody>
                    <a:bodyPr/>
                    <a:lstStyle/>
                    <a:p>
                      <a:r>
                        <a:rPr lang="en-IN" sz="2000" b="1" i="0" u="none" strike="noStrike" kern="1200" baseline="0" dirty="0" smtClean="0">
                          <a:solidFill>
                            <a:srgbClr val="FF0000"/>
                          </a:solidFill>
                          <a:latin typeface="+mn-lt"/>
                          <a:ea typeface="+mn-ea"/>
                          <a:cs typeface="+mn-cs"/>
                        </a:rPr>
                        <a:t>Provisions</a:t>
                      </a:r>
                    </a:p>
                    <a:p>
                      <a:r>
                        <a:rPr lang="en-IN" sz="1800" b="1" i="0" u="none" strike="noStrike" kern="1200" baseline="0" dirty="0" smtClean="0">
                          <a:solidFill>
                            <a:schemeClr val="dk1"/>
                          </a:solidFill>
                          <a:latin typeface="+mn-lt"/>
                          <a:ea typeface="+mn-ea"/>
                          <a:cs typeface="+mn-cs"/>
                        </a:rPr>
                        <a:t>Procurement of Agricultural Machinery &amp; </a:t>
                      </a:r>
                      <a:r>
                        <a:rPr lang="en-IN" sz="1800" b="1" i="0" u="none" strike="noStrike" kern="1200" baseline="0" dirty="0" err="1" smtClean="0">
                          <a:solidFill>
                            <a:schemeClr val="dk1"/>
                          </a:solidFill>
                          <a:latin typeface="+mn-lt"/>
                          <a:ea typeface="+mn-ea"/>
                          <a:cs typeface="+mn-cs"/>
                        </a:rPr>
                        <a:t>Equipments</a:t>
                      </a:r>
                      <a:r>
                        <a:rPr lang="en-IN" sz="1800" b="1" i="0" u="none" strike="noStrike" kern="1200" baseline="0" dirty="0" smtClean="0">
                          <a:solidFill>
                            <a:schemeClr val="dk1"/>
                          </a:solidFill>
                          <a:latin typeface="+mn-lt"/>
                          <a:ea typeface="+mn-ea"/>
                          <a:cs typeface="+mn-cs"/>
                        </a:rPr>
                        <a:t> (Subsidy Pattern)</a:t>
                      </a:r>
                      <a:endParaRPr lang="en-IN" dirty="0" smtClean="0"/>
                    </a:p>
                    <a:p>
                      <a:endParaRPr lang="en-IN" dirty="0"/>
                    </a:p>
                  </a:txBody>
                  <a:tcPr/>
                </a:tc>
                <a:tc hMerge="1">
                  <a:txBody>
                    <a:bodyPr/>
                    <a:lstStyle/>
                    <a:p>
                      <a:endParaRPr lang="en-IN" dirty="0"/>
                    </a:p>
                  </a:txBody>
                  <a:tcPr/>
                </a:tc>
              </a:tr>
              <a:tr h="652300">
                <a:tc>
                  <a:txBody>
                    <a:bodyPr/>
                    <a:lstStyle/>
                    <a:p>
                      <a:r>
                        <a:rPr lang="en-IN" dirty="0" err="1" smtClean="0"/>
                        <a:t>i</a:t>
                      </a:r>
                      <a:endParaRPr lang="en-IN" dirty="0"/>
                    </a:p>
                  </a:txBody>
                  <a:tcPr/>
                </a:tc>
                <a:tc>
                  <a:txBody>
                    <a:bodyPr/>
                    <a:lstStyle/>
                    <a:p>
                      <a:r>
                        <a:rPr lang="en-IN" sz="1800" b="0" i="0" u="none" strike="noStrike" kern="1200" baseline="0" dirty="0" smtClean="0">
                          <a:solidFill>
                            <a:schemeClr val="dk1"/>
                          </a:solidFill>
                          <a:latin typeface="+mn-lt"/>
                          <a:ea typeface="+mn-ea"/>
                          <a:cs typeface="+mn-cs"/>
                        </a:rPr>
                        <a:t>Tractor</a:t>
                      </a:r>
                      <a:endParaRPr lang="en-IN" dirty="0"/>
                    </a:p>
                  </a:txBody>
                  <a:tcPr/>
                </a:tc>
                <a:tc>
                  <a:txBody>
                    <a:bodyPr/>
                    <a:lstStyle/>
                    <a:p>
                      <a:r>
                        <a:rPr lang="en-IN" sz="1800" b="1" i="0" u="none" strike="noStrike" kern="1200" baseline="0" dirty="0" smtClean="0">
                          <a:solidFill>
                            <a:schemeClr val="dk1"/>
                          </a:solidFill>
                          <a:latin typeface="+mn-lt"/>
                          <a:ea typeface="+mn-ea"/>
                          <a:cs typeface="+mn-cs"/>
                        </a:rPr>
                        <a:t>35% of cost, subject to a maximum of </a:t>
                      </a:r>
                      <a:r>
                        <a:rPr lang="en-IN" sz="1800" b="1" i="0" u="none" strike="noStrike" kern="1200" baseline="0" dirty="0" err="1" smtClean="0">
                          <a:solidFill>
                            <a:schemeClr val="dk1"/>
                          </a:solidFill>
                          <a:latin typeface="+mn-lt"/>
                          <a:ea typeface="+mn-ea"/>
                          <a:cs typeface="+mn-cs"/>
                        </a:rPr>
                        <a:t>Rs</a:t>
                      </a:r>
                      <a:r>
                        <a:rPr lang="en-IN" sz="1800" b="1" i="0" u="none" strike="noStrike" kern="1200" baseline="0" dirty="0" smtClean="0">
                          <a:solidFill>
                            <a:schemeClr val="dk1"/>
                          </a:solidFill>
                          <a:latin typeface="+mn-lt"/>
                          <a:ea typeface="+mn-ea"/>
                          <a:cs typeface="+mn-cs"/>
                        </a:rPr>
                        <a:t>. 1.00 lakh</a:t>
                      </a:r>
                    </a:p>
                    <a:p>
                      <a:r>
                        <a:rPr lang="en-IN" sz="1800" b="1" i="0" u="none" strike="noStrike" kern="1200" baseline="0" dirty="0" smtClean="0">
                          <a:solidFill>
                            <a:schemeClr val="dk1"/>
                          </a:solidFill>
                          <a:latin typeface="+mn-lt"/>
                          <a:ea typeface="+mn-ea"/>
                          <a:cs typeface="+mn-cs"/>
                        </a:rPr>
                        <a:t>per unit for women / 25% -0.75 lakh </a:t>
                      </a:r>
                      <a:endParaRPr lang="en-IN" dirty="0"/>
                    </a:p>
                  </a:txBody>
                  <a:tcPr/>
                </a:tc>
              </a:tr>
              <a:tr h="472607">
                <a:tc>
                  <a:txBody>
                    <a:bodyPr/>
                    <a:lstStyle/>
                    <a:p>
                      <a:r>
                        <a:rPr lang="en-IN" dirty="0" smtClean="0"/>
                        <a:t>ii</a:t>
                      </a:r>
                      <a:endParaRPr lang="en-IN" dirty="0"/>
                    </a:p>
                  </a:txBody>
                  <a:tcPr/>
                </a:tc>
                <a:tc>
                  <a:txBody>
                    <a:bodyPr/>
                    <a:lstStyle/>
                    <a:p>
                      <a:r>
                        <a:rPr lang="en-IN" sz="1800" b="0" i="0" u="none" strike="noStrike" kern="1200" baseline="0" dirty="0" smtClean="0">
                          <a:solidFill>
                            <a:schemeClr val="dk1"/>
                          </a:solidFill>
                          <a:latin typeface="+mn-lt"/>
                          <a:ea typeface="+mn-ea"/>
                          <a:cs typeface="+mn-cs"/>
                        </a:rPr>
                        <a:t>Power Tiller</a:t>
                      </a:r>
                      <a:endParaRPr lang="en-IN" dirty="0"/>
                    </a:p>
                  </a:txBody>
                  <a:tcPr/>
                </a:tc>
                <a:tc>
                  <a:txBody>
                    <a:bodyPr/>
                    <a:lstStyle/>
                    <a:p>
                      <a:r>
                        <a:rPr lang="en-IN" sz="1800" b="1" i="0" u="none" strike="noStrike" kern="1200" baseline="0" dirty="0" smtClean="0">
                          <a:solidFill>
                            <a:schemeClr val="dk1"/>
                          </a:solidFill>
                          <a:latin typeface="+mn-lt"/>
                          <a:ea typeface="+mn-ea"/>
                          <a:cs typeface="+mn-cs"/>
                        </a:rPr>
                        <a:t>0.50 lakh/unit/ </a:t>
                      </a:r>
                      <a:r>
                        <a:rPr lang="en-IN" sz="1800" b="0" i="0" u="none" strike="noStrike" kern="1200" baseline="0" dirty="0" smtClean="0">
                          <a:solidFill>
                            <a:schemeClr val="dk1"/>
                          </a:solidFill>
                          <a:latin typeface="+mn-lt"/>
                          <a:ea typeface="+mn-ea"/>
                          <a:cs typeface="+mn-cs"/>
                        </a:rPr>
                        <a:t>Rs.0.40 lakh/unit</a:t>
                      </a:r>
                      <a:endParaRPr lang="en-IN" dirty="0"/>
                    </a:p>
                  </a:txBody>
                  <a:tcPr/>
                </a:tc>
              </a:tr>
              <a:tr h="800928">
                <a:tc>
                  <a:txBody>
                    <a:bodyPr/>
                    <a:lstStyle/>
                    <a:p>
                      <a:r>
                        <a:rPr lang="en-IN" dirty="0" smtClean="0"/>
                        <a:t>iii</a:t>
                      </a:r>
                      <a:endParaRPr lang="en-IN" dirty="0"/>
                    </a:p>
                  </a:txBody>
                  <a:tcPr/>
                </a:tc>
                <a:tc gridSpan="2">
                  <a:txBody>
                    <a:bodyPr/>
                    <a:lstStyle/>
                    <a:p>
                      <a:r>
                        <a:rPr lang="en-IN" sz="1800" b="0" i="0" u="none" strike="noStrike" kern="1200" baseline="0" dirty="0" smtClean="0">
                          <a:solidFill>
                            <a:schemeClr val="dk1"/>
                          </a:solidFill>
                          <a:latin typeface="+mn-lt"/>
                          <a:ea typeface="+mn-ea"/>
                          <a:cs typeface="+mn-cs"/>
                        </a:rPr>
                        <a:t>Plant Protection Equipment, Sowing, planting reaping and digging equipment</a:t>
                      </a:r>
                    </a:p>
                    <a:p>
                      <a:r>
                        <a:rPr lang="en-IN" sz="1800" b="0" i="0" u="none" strike="noStrike" kern="1200" baseline="0" dirty="0" smtClean="0">
                          <a:solidFill>
                            <a:schemeClr val="dk1"/>
                          </a:solidFill>
                          <a:latin typeface="+mn-lt"/>
                          <a:ea typeface="+mn-ea"/>
                          <a:cs typeface="+mn-cs"/>
                        </a:rPr>
                        <a:t>Plastic mulch laying machine, Powered Knapsack sprayer/ Eco Friendly Light Trap</a:t>
                      </a:r>
                      <a:endParaRPr lang="en-IN" dirty="0"/>
                    </a:p>
                  </a:txBody>
                  <a:tcPr/>
                </a:tc>
                <a:tc hMerge="1">
                  <a:txBody>
                    <a:bodyPr/>
                    <a:lstStyle/>
                    <a:p>
                      <a:endParaRPr lang="en-IN" dirty="0"/>
                    </a:p>
                  </a:txBody>
                  <a:tcPr/>
                </a:tc>
              </a:tr>
            </a:tbl>
          </a:graphicData>
        </a:graphic>
      </p:graphicFrame>
      <p:sp>
        <p:nvSpPr>
          <p:cNvPr id="4" name="Slide Number Placeholder 3"/>
          <p:cNvSpPr>
            <a:spLocks noGrp="1"/>
          </p:cNvSpPr>
          <p:nvPr>
            <p:ph type="sldNum" sz="quarter" idx="12"/>
          </p:nvPr>
        </p:nvSpPr>
        <p:spPr/>
        <p:txBody>
          <a:bodyPr/>
          <a:lstStyle/>
          <a:p>
            <a:fld id="{B6F15528-21DE-4FAA-801E-634DDDAF4B2B}" type="slidenum">
              <a:rPr lang="en-US" smtClean="0"/>
              <a:pPr/>
              <a:t>75</a:t>
            </a:fld>
            <a:endParaRPr lang="en-US"/>
          </a:p>
        </p:txBody>
      </p:sp>
    </p:spTree>
    <p:extLst>
      <p:ext uri="{BB962C8B-B14F-4D97-AF65-F5344CB8AC3E}">
        <p14:creationId xmlns:p14="http://schemas.microsoft.com/office/powerpoint/2010/main" val="3596986711"/>
      </p:ext>
    </p:extLst>
  </p:cSld>
  <p:clrMapOvr>
    <a:masterClrMapping/>
  </p:clrMapOvr>
  <p:transition spd="slow">
    <p:wipe dir="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725656544"/>
              </p:ext>
            </p:extLst>
          </p:nvPr>
        </p:nvGraphicFramePr>
        <p:xfrm>
          <a:off x="0" y="76197"/>
          <a:ext cx="9184640" cy="6802491"/>
        </p:xfrm>
        <a:graphic>
          <a:graphicData uri="http://schemas.openxmlformats.org/drawingml/2006/table">
            <a:tbl>
              <a:tblPr firstRow="1" bandRow="1">
                <a:tableStyleId>{5C22544A-7EE6-4342-B048-85BDC9FD1C3A}</a:tableStyleId>
              </a:tblPr>
              <a:tblGrid>
                <a:gridCol w="762000"/>
                <a:gridCol w="2819400"/>
                <a:gridCol w="116840"/>
                <a:gridCol w="5486400"/>
              </a:tblGrid>
              <a:tr h="838203">
                <a:tc>
                  <a:txBody>
                    <a:bodyPr/>
                    <a:lstStyle/>
                    <a:p>
                      <a:r>
                        <a:rPr lang="en-IN" sz="2400" b="1" i="0" u="none" strike="noStrike" kern="1200" baseline="0" dirty="0" smtClean="0">
                          <a:solidFill>
                            <a:srgbClr val="FFFF00"/>
                          </a:solidFill>
                          <a:latin typeface="+mn-lt"/>
                          <a:ea typeface="+mn-ea"/>
                          <a:cs typeface="+mn-cs"/>
                        </a:rPr>
                        <a:t>Sl. No</a:t>
                      </a:r>
                    </a:p>
                  </a:txBody>
                  <a:tcPr/>
                </a:tc>
                <a:tc>
                  <a:txBody>
                    <a:bodyPr/>
                    <a:lstStyle/>
                    <a:p>
                      <a:r>
                        <a:rPr lang="en-IN" sz="2400" b="1" i="0" u="none" strike="noStrike" kern="1200" baseline="0" dirty="0" smtClean="0">
                          <a:solidFill>
                            <a:srgbClr val="FFFF00"/>
                          </a:solidFill>
                          <a:latin typeface="+mn-lt"/>
                          <a:ea typeface="+mn-ea"/>
                          <a:cs typeface="+mn-cs"/>
                        </a:rPr>
                        <a:t>Scheme / Mission &amp;  Component</a:t>
                      </a:r>
                    </a:p>
                  </a:txBody>
                  <a:tcPr/>
                </a:tc>
                <a:tc gridSpan="2">
                  <a:txBody>
                    <a:bodyPr/>
                    <a:lstStyle/>
                    <a:p>
                      <a:pPr algn="ctr"/>
                      <a:r>
                        <a:rPr lang="en-IN" sz="2400" dirty="0" smtClean="0">
                          <a:solidFill>
                            <a:srgbClr val="FFFF00"/>
                          </a:solidFill>
                        </a:rPr>
                        <a:t>Provisions</a:t>
                      </a:r>
                      <a:r>
                        <a:rPr lang="en-IN" sz="2400" baseline="0" dirty="0" smtClean="0">
                          <a:solidFill>
                            <a:srgbClr val="FFFF00"/>
                          </a:solidFill>
                        </a:rPr>
                        <a:t> </a:t>
                      </a:r>
                      <a:endParaRPr lang="en-IN" sz="2400" dirty="0">
                        <a:solidFill>
                          <a:srgbClr val="FFFF00"/>
                        </a:solidFill>
                      </a:endParaRPr>
                    </a:p>
                  </a:txBody>
                  <a:tcPr/>
                </a:tc>
                <a:tc hMerge="1">
                  <a:txBody>
                    <a:bodyPr/>
                    <a:lstStyle/>
                    <a:p>
                      <a:endParaRPr lang="en-IN"/>
                    </a:p>
                  </a:txBody>
                  <a:tcPr/>
                </a:tc>
              </a:tr>
              <a:tr h="651148">
                <a:tc>
                  <a:txBody>
                    <a:bodyPr/>
                    <a:lstStyle/>
                    <a:p>
                      <a:r>
                        <a:rPr lang="en-IN" sz="2400" b="1" i="0" u="none" strike="noStrike" kern="1200" baseline="0" dirty="0" smtClean="0">
                          <a:solidFill>
                            <a:srgbClr val="C00000"/>
                          </a:solidFill>
                          <a:latin typeface="+mn-lt"/>
                          <a:ea typeface="+mn-ea"/>
                          <a:cs typeface="+mn-cs"/>
                        </a:rPr>
                        <a:t>2. </a:t>
                      </a:r>
                      <a:endParaRPr lang="en-IN" sz="2400" dirty="0">
                        <a:solidFill>
                          <a:srgbClr val="C00000"/>
                        </a:solidFill>
                      </a:endParaRPr>
                    </a:p>
                  </a:txBody>
                  <a:tcPr/>
                </a:tc>
                <a:tc gridSpan="3">
                  <a:txBody>
                    <a:bodyPr/>
                    <a:lstStyle/>
                    <a:p>
                      <a:r>
                        <a:rPr lang="en-IN" sz="2400" b="1" i="0" u="none" strike="noStrike" kern="1200" baseline="0" dirty="0" smtClean="0">
                          <a:solidFill>
                            <a:srgbClr val="C00000"/>
                          </a:solidFill>
                          <a:latin typeface="+mn-lt"/>
                          <a:ea typeface="+mn-ea"/>
                          <a:cs typeface="+mn-cs"/>
                        </a:rPr>
                        <a:t>Area expansion under Bamboo Mission (MIDH)</a:t>
                      </a:r>
                      <a:endParaRPr lang="en-IN" sz="2400" dirty="0">
                        <a:solidFill>
                          <a:srgbClr val="C00000"/>
                        </a:solidFill>
                      </a:endParaRPr>
                    </a:p>
                  </a:txBody>
                  <a:tcPr/>
                </a:tc>
                <a:tc hMerge="1">
                  <a:txBody>
                    <a:bodyPr/>
                    <a:lstStyle/>
                    <a:p>
                      <a:endParaRPr lang="en-IN"/>
                    </a:p>
                  </a:txBody>
                  <a:tcPr/>
                </a:tc>
                <a:tc hMerge="1">
                  <a:txBody>
                    <a:bodyPr/>
                    <a:lstStyle/>
                    <a:p>
                      <a:endParaRPr lang="en-IN"/>
                    </a:p>
                  </a:txBody>
                  <a:tcPr/>
                </a:tc>
              </a:tr>
              <a:tr h="651148">
                <a:tc>
                  <a:txBody>
                    <a:bodyPr/>
                    <a:lstStyle/>
                    <a:p>
                      <a:r>
                        <a:rPr lang="en-IN" dirty="0" err="1" smtClean="0"/>
                        <a:t>i</a:t>
                      </a:r>
                      <a:r>
                        <a:rPr lang="en-IN" dirty="0" smtClean="0"/>
                        <a:t>)</a:t>
                      </a:r>
                      <a:endParaRPr lang="en-IN" dirty="0"/>
                    </a:p>
                  </a:txBody>
                  <a:tcPr/>
                </a:tc>
                <a:tc gridSpan="2">
                  <a:txBody>
                    <a:bodyPr/>
                    <a:lstStyle/>
                    <a:p>
                      <a:r>
                        <a:rPr lang="en-IN" sz="1800" b="0" i="0" u="none" strike="noStrike" kern="1200" baseline="0" dirty="0" smtClean="0">
                          <a:solidFill>
                            <a:schemeClr val="dk1"/>
                          </a:solidFill>
                          <a:latin typeface="+mn-lt"/>
                          <a:ea typeface="+mn-ea"/>
                          <a:cs typeface="+mn-cs"/>
                        </a:rPr>
                        <a:t>Forest areas (Through JFMC</a:t>
                      </a:r>
                    </a:p>
                    <a:p>
                      <a:r>
                        <a:rPr lang="en-IN" sz="1800" b="0" i="0" u="none" strike="noStrike" kern="1200" baseline="0" dirty="0" smtClean="0">
                          <a:solidFill>
                            <a:schemeClr val="dk1"/>
                          </a:solidFill>
                          <a:latin typeface="+mn-lt"/>
                          <a:ea typeface="+mn-ea"/>
                          <a:cs typeface="+mn-cs"/>
                        </a:rPr>
                        <a:t>/ </a:t>
                      </a:r>
                      <a:r>
                        <a:rPr lang="en-IN" sz="1800" b="0" i="0" u="none" strike="noStrike" kern="1200" baseline="0" dirty="0" err="1" smtClean="0">
                          <a:solidFill>
                            <a:schemeClr val="dk1"/>
                          </a:solidFill>
                          <a:latin typeface="+mn-lt"/>
                          <a:ea typeface="+mn-ea"/>
                          <a:cs typeface="+mn-cs"/>
                        </a:rPr>
                        <a:t>Panchayati</a:t>
                      </a:r>
                      <a:r>
                        <a:rPr lang="en-IN" sz="1800" b="0" i="0" u="none" strike="noStrike" kern="1200" baseline="0" dirty="0" smtClean="0">
                          <a:solidFill>
                            <a:schemeClr val="dk1"/>
                          </a:solidFill>
                          <a:latin typeface="+mn-lt"/>
                          <a:ea typeface="+mn-ea"/>
                          <a:cs typeface="+mn-cs"/>
                        </a:rPr>
                        <a:t> Raj Institutions / SHGs, Women group etc.</a:t>
                      </a:r>
                      <a:endParaRPr lang="en-IN" dirty="0"/>
                    </a:p>
                  </a:txBody>
                  <a:tcPr/>
                </a:tc>
                <a:tc hMerge="1">
                  <a:txBody>
                    <a:bodyPr/>
                    <a:lstStyle/>
                    <a:p>
                      <a:endParaRPr lang="en-IN"/>
                    </a:p>
                  </a:txBody>
                  <a:tcPr/>
                </a:tc>
                <a:tc>
                  <a:txBody>
                    <a:bodyPr/>
                    <a:lstStyle/>
                    <a:p>
                      <a:r>
                        <a:rPr lang="en-IN" sz="1800" b="0" i="0" u="none" strike="noStrike" kern="1200" baseline="0" dirty="0" smtClean="0">
                          <a:solidFill>
                            <a:schemeClr val="dk1"/>
                          </a:solidFill>
                          <a:latin typeface="+mn-lt"/>
                          <a:ea typeface="+mn-ea"/>
                          <a:cs typeface="+mn-cs"/>
                        </a:rPr>
                        <a:t>100% of cost in 3 </a:t>
                      </a:r>
                      <a:r>
                        <a:rPr lang="en-IN" sz="1800" b="0" i="0" u="none" strike="noStrike" kern="1200" baseline="0" dirty="0" err="1" smtClean="0">
                          <a:solidFill>
                            <a:schemeClr val="dk1"/>
                          </a:solidFill>
                          <a:latin typeface="+mn-lt"/>
                          <a:ea typeface="+mn-ea"/>
                          <a:cs typeface="+mn-cs"/>
                        </a:rPr>
                        <a:t>installments</a:t>
                      </a:r>
                      <a:r>
                        <a:rPr lang="en-IN" sz="1800" b="0" i="0" u="none" strike="noStrike" kern="1200" baseline="0" dirty="0" smtClean="0">
                          <a:solidFill>
                            <a:schemeClr val="dk1"/>
                          </a:solidFill>
                          <a:latin typeface="+mn-lt"/>
                          <a:ea typeface="+mn-ea"/>
                          <a:cs typeface="+mn-cs"/>
                        </a:rPr>
                        <a:t> (50:25:25)</a:t>
                      </a:r>
                    </a:p>
                    <a:p>
                      <a:r>
                        <a:rPr lang="en-IN" sz="1800" b="0" i="0" u="none" strike="noStrike" kern="1200" baseline="0" dirty="0" smtClean="0">
                          <a:solidFill>
                            <a:schemeClr val="dk1"/>
                          </a:solidFill>
                          <a:latin typeface="+mn-lt"/>
                          <a:ea typeface="+mn-ea"/>
                          <a:cs typeface="+mn-cs"/>
                        </a:rPr>
                        <a:t>(Max. Subsidy per unit area </a:t>
                      </a:r>
                      <a:r>
                        <a:rPr lang="en-IN" sz="1800" b="0" i="0" u="none" strike="noStrike" kern="1200" baseline="0" dirty="0" err="1" smtClean="0">
                          <a:solidFill>
                            <a:schemeClr val="dk1"/>
                          </a:solidFill>
                          <a:latin typeface="+mn-lt"/>
                          <a:ea typeface="+mn-ea"/>
                          <a:cs typeface="+mn-cs"/>
                        </a:rPr>
                        <a:t>Rs</a:t>
                      </a:r>
                      <a:r>
                        <a:rPr lang="en-IN" sz="1800" b="0" i="0" u="none" strike="noStrike" kern="1200" baseline="0" dirty="0" smtClean="0">
                          <a:solidFill>
                            <a:schemeClr val="dk1"/>
                          </a:solidFill>
                          <a:latin typeface="+mn-lt"/>
                          <a:ea typeface="+mn-ea"/>
                          <a:cs typeface="+mn-cs"/>
                        </a:rPr>
                        <a:t>. 42,000/ha) both for</a:t>
                      </a:r>
                    </a:p>
                    <a:p>
                      <a:r>
                        <a:rPr lang="en-IN" sz="1800" b="0" i="0" u="none" strike="noStrike" kern="1200" baseline="0" dirty="0" smtClean="0">
                          <a:solidFill>
                            <a:schemeClr val="dk1"/>
                          </a:solidFill>
                          <a:latin typeface="+mn-lt"/>
                          <a:ea typeface="+mn-ea"/>
                          <a:cs typeface="+mn-cs"/>
                        </a:rPr>
                        <a:t>women &amp; men</a:t>
                      </a:r>
                      <a:endParaRPr lang="en-IN" dirty="0"/>
                    </a:p>
                  </a:txBody>
                  <a:tcPr/>
                </a:tc>
              </a:tr>
              <a:tr h="491852">
                <a:tc>
                  <a:txBody>
                    <a:bodyPr/>
                    <a:lstStyle/>
                    <a:p>
                      <a:r>
                        <a:rPr lang="en-IN" sz="2400" b="1" dirty="0" smtClean="0">
                          <a:solidFill>
                            <a:srgbClr val="C00000"/>
                          </a:solidFill>
                        </a:rPr>
                        <a:t>3</a:t>
                      </a:r>
                      <a:endParaRPr lang="en-IN" sz="2400" b="1" dirty="0">
                        <a:solidFill>
                          <a:srgbClr val="C00000"/>
                        </a:solidFill>
                      </a:endParaRPr>
                    </a:p>
                  </a:txBody>
                  <a:tcPr/>
                </a:tc>
                <a:tc gridSpan="3">
                  <a:txBody>
                    <a:bodyPr/>
                    <a:lstStyle/>
                    <a:p>
                      <a:r>
                        <a:rPr lang="en-IN" sz="2400" b="1" i="0" u="none" strike="noStrike" kern="1200" baseline="0" dirty="0" smtClean="0">
                          <a:solidFill>
                            <a:srgbClr val="C00000"/>
                          </a:solidFill>
                          <a:latin typeface="+mn-lt"/>
                          <a:ea typeface="+mn-ea"/>
                          <a:cs typeface="+mn-cs"/>
                        </a:rPr>
                        <a:t>Coconut Development Board (CDB) under MIDH</a:t>
                      </a:r>
                      <a:endParaRPr lang="en-IN" sz="2400" dirty="0">
                        <a:solidFill>
                          <a:srgbClr val="C00000"/>
                        </a:solidFill>
                      </a:endParaRPr>
                    </a:p>
                  </a:txBody>
                  <a:tcPr/>
                </a:tc>
                <a:tc hMerge="1">
                  <a:txBody>
                    <a:bodyPr/>
                    <a:lstStyle/>
                    <a:p>
                      <a:endParaRPr lang="en-IN"/>
                    </a:p>
                  </a:txBody>
                  <a:tcPr/>
                </a:tc>
                <a:tc hMerge="1">
                  <a:txBody>
                    <a:bodyPr/>
                    <a:lstStyle/>
                    <a:p>
                      <a:endParaRPr lang="en-IN" dirty="0"/>
                    </a:p>
                  </a:txBody>
                  <a:tcPr/>
                </a:tc>
              </a:tr>
              <a:tr h="651148">
                <a:tc>
                  <a:txBody>
                    <a:bodyPr/>
                    <a:lstStyle/>
                    <a:p>
                      <a:r>
                        <a:rPr lang="en-IN" dirty="0" err="1" smtClean="0"/>
                        <a:t>i</a:t>
                      </a:r>
                      <a:r>
                        <a:rPr lang="en-IN" dirty="0" smtClean="0"/>
                        <a:t>)</a:t>
                      </a:r>
                      <a:endParaRPr lang="en-IN" dirty="0"/>
                    </a:p>
                  </a:txBody>
                  <a:tcPr/>
                </a:tc>
                <a:tc gridSpan="2">
                  <a:txBody>
                    <a:bodyPr/>
                    <a:lstStyle/>
                    <a:p>
                      <a:r>
                        <a:rPr lang="en-IN" sz="1800" b="0" i="0" u="none" strike="noStrike" kern="1200" baseline="0" dirty="0" smtClean="0">
                          <a:solidFill>
                            <a:schemeClr val="dk1"/>
                          </a:solidFill>
                          <a:latin typeface="+mn-lt"/>
                          <a:ea typeface="+mn-ea"/>
                          <a:cs typeface="+mn-cs"/>
                        </a:rPr>
                        <a:t>Adoption of technologies</a:t>
                      </a:r>
                    </a:p>
                  </a:txBody>
                  <a:tcPr/>
                </a:tc>
                <a:tc hMerge="1">
                  <a:txBody>
                    <a:bodyPr/>
                    <a:lstStyle/>
                    <a:p>
                      <a:endParaRPr lang="en-IN"/>
                    </a:p>
                  </a:txBody>
                  <a:tcPr/>
                </a:tc>
                <a:tc>
                  <a:txBody>
                    <a:bodyPr/>
                    <a:lstStyle/>
                    <a:p>
                      <a:r>
                        <a:rPr lang="en-IN" sz="1800" b="1" i="0" u="none" strike="noStrike" kern="1200" baseline="0" dirty="0" smtClean="0">
                          <a:solidFill>
                            <a:schemeClr val="dk1"/>
                          </a:solidFill>
                          <a:latin typeface="+mn-lt"/>
                          <a:ea typeface="+mn-ea"/>
                          <a:cs typeface="+mn-cs"/>
                        </a:rPr>
                        <a:t>33.3% of the project cost / </a:t>
                      </a:r>
                      <a:r>
                        <a:rPr lang="en-IN" sz="1800" b="0" i="0" u="none" strike="noStrike" kern="1200" baseline="0" dirty="0" smtClean="0">
                          <a:solidFill>
                            <a:schemeClr val="dk1"/>
                          </a:solidFill>
                          <a:latin typeface="+mn-lt"/>
                          <a:ea typeface="+mn-ea"/>
                          <a:cs typeface="+mn-cs"/>
                        </a:rPr>
                        <a:t>25%</a:t>
                      </a:r>
                      <a:endParaRPr lang="en-IN" dirty="0"/>
                    </a:p>
                  </a:txBody>
                  <a:tcPr/>
                </a:tc>
              </a:tr>
              <a:tr h="651148">
                <a:tc>
                  <a:txBody>
                    <a:bodyPr/>
                    <a:lstStyle/>
                    <a:p>
                      <a:r>
                        <a:rPr lang="en-IN" sz="2800" b="1" i="0" u="none" strike="noStrike" kern="1200" baseline="0" dirty="0" smtClean="0">
                          <a:solidFill>
                            <a:srgbClr val="002060"/>
                          </a:solidFill>
                          <a:latin typeface="+mn-lt"/>
                          <a:ea typeface="+mn-ea"/>
                          <a:cs typeface="+mn-cs"/>
                        </a:rPr>
                        <a:t>C) </a:t>
                      </a:r>
                      <a:endParaRPr lang="en-IN" sz="2800" dirty="0">
                        <a:solidFill>
                          <a:srgbClr val="002060"/>
                        </a:solidFill>
                      </a:endParaRPr>
                    </a:p>
                  </a:txBody>
                  <a:tcPr/>
                </a:tc>
                <a:tc gridSpan="3">
                  <a:txBody>
                    <a:bodyPr/>
                    <a:lstStyle/>
                    <a:p>
                      <a:r>
                        <a:rPr lang="en-IN" sz="2800" b="1" i="0" u="none" strike="noStrike" kern="1200" baseline="0" dirty="0" smtClean="0">
                          <a:solidFill>
                            <a:srgbClr val="002060"/>
                          </a:solidFill>
                          <a:latin typeface="+mn-lt"/>
                          <a:ea typeface="+mn-ea"/>
                          <a:cs typeface="+mn-cs"/>
                        </a:rPr>
                        <a:t>National Mission on Oilseeds &amp; Oil Palm (NMOOP)</a:t>
                      </a:r>
                      <a:endParaRPr lang="en-IN" sz="2800" dirty="0">
                        <a:solidFill>
                          <a:srgbClr val="002060"/>
                        </a:solidFill>
                      </a:endParaRPr>
                    </a:p>
                  </a:txBody>
                  <a:tcPr/>
                </a:tc>
                <a:tc hMerge="1">
                  <a:txBody>
                    <a:bodyPr/>
                    <a:lstStyle/>
                    <a:p>
                      <a:endParaRPr lang="en-IN"/>
                    </a:p>
                  </a:txBody>
                  <a:tcPr/>
                </a:tc>
                <a:tc hMerge="1">
                  <a:txBody>
                    <a:bodyPr/>
                    <a:lstStyle/>
                    <a:p>
                      <a:endParaRPr lang="en-IN" dirty="0"/>
                    </a:p>
                  </a:txBody>
                  <a:tcPr/>
                </a:tc>
              </a:tr>
              <a:tr h="651148">
                <a:tc>
                  <a:txBody>
                    <a:bodyPr/>
                    <a:lstStyle/>
                    <a:p>
                      <a:endParaRPr lang="en-IN"/>
                    </a:p>
                  </a:txBody>
                  <a:tcPr/>
                </a:tc>
                <a:tc gridSpan="2">
                  <a:txBody>
                    <a:bodyPr/>
                    <a:lstStyle/>
                    <a:p>
                      <a:r>
                        <a:rPr lang="en-IN" sz="1800" b="0" i="0" u="none" strike="noStrike" kern="1200" baseline="0" dirty="0" smtClean="0">
                          <a:solidFill>
                            <a:schemeClr val="dk1"/>
                          </a:solidFill>
                          <a:latin typeface="+mn-lt"/>
                          <a:ea typeface="+mn-ea"/>
                          <a:cs typeface="+mn-cs"/>
                        </a:rPr>
                        <a:t>a) Provisions</a:t>
                      </a:r>
                      <a:endParaRPr lang="en-IN" dirty="0"/>
                    </a:p>
                  </a:txBody>
                  <a:tcPr/>
                </a:tc>
                <a:tc hMerge="1">
                  <a:txBody>
                    <a:bodyPr/>
                    <a:lstStyle/>
                    <a:p>
                      <a:endParaRPr lang="en-IN"/>
                    </a:p>
                  </a:txBody>
                  <a:tcPr/>
                </a:tc>
                <a:tc>
                  <a:txBody>
                    <a:bodyPr/>
                    <a:lstStyle/>
                    <a:p>
                      <a:r>
                        <a:rPr lang="en-IN" sz="1800" b="0" i="0" u="none" strike="noStrike" kern="1200" baseline="0" dirty="0" smtClean="0">
                          <a:solidFill>
                            <a:schemeClr val="dk1"/>
                          </a:solidFill>
                          <a:latin typeface="+mn-lt"/>
                          <a:ea typeface="+mn-ea"/>
                          <a:cs typeface="+mn-cs"/>
                        </a:rPr>
                        <a:t>Promoting Women Groups</a:t>
                      </a:r>
                      <a:endParaRPr lang="en-IN" dirty="0"/>
                    </a:p>
                  </a:txBody>
                  <a:tcPr/>
                </a:tc>
              </a:tr>
              <a:tr h="651148">
                <a:tc>
                  <a:txBody>
                    <a:bodyPr/>
                    <a:lstStyle/>
                    <a:p>
                      <a:endParaRPr lang="en-IN"/>
                    </a:p>
                  </a:txBody>
                  <a:tcPr/>
                </a:tc>
                <a:tc gridSpan="3">
                  <a:txBody>
                    <a:bodyPr/>
                    <a:lstStyle/>
                    <a:p>
                      <a:r>
                        <a:rPr lang="en-IN" sz="1800" b="0" i="0" u="none" strike="noStrike" kern="1200" baseline="0" dirty="0" smtClean="0">
                          <a:solidFill>
                            <a:schemeClr val="dk1"/>
                          </a:solidFill>
                          <a:latin typeface="+mn-lt"/>
                          <a:ea typeface="+mn-ea"/>
                          <a:cs typeface="+mn-cs"/>
                        </a:rPr>
                        <a:t>For </a:t>
                      </a:r>
                      <a:r>
                        <a:rPr lang="en-IN" sz="1800" b="0" i="0" u="none" strike="noStrike" kern="1200" baseline="0" dirty="0" err="1" smtClean="0">
                          <a:solidFill>
                            <a:schemeClr val="dk1"/>
                          </a:solidFill>
                          <a:latin typeface="+mn-lt"/>
                          <a:ea typeface="+mn-ea"/>
                          <a:cs typeface="+mn-cs"/>
                        </a:rPr>
                        <a:t>manualsprayers:Tractor</a:t>
                      </a:r>
                      <a:r>
                        <a:rPr lang="en-IN" sz="1800" b="0" i="0" u="none" strike="noStrike" kern="1200" baseline="0" dirty="0" smtClean="0">
                          <a:solidFill>
                            <a:schemeClr val="dk1"/>
                          </a:solidFill>
                          <a:latin typeface="+mn-lt"/>
                          <a:ea typeface="+mn-ea"/>
                          <a:cs typeface="+mn-cs"/>
                        </a:rPr>
                        <a:t> driven, farm implements like </a:t>
                      </a:r>
                      <a:r>
                        <a:rPr lang="en-IN" sz="1800" b="0" i="0" u="none" strike="noStrike" kern="1200" baseline="0" dirty="0" err="1" smtClean="0">
                          <a:solidFill>
                            <a:schemeClr val="dk1"/>
                          </a:solidFill>
                          <a:latin typeface="+mn-lt"/>
                          <a:ea typeface="+mn-ea"/>
                          <a:cs typeface="+mn-cs"/>
                        </a:rPr>
                        <a:t>Rotavator</a:t>
                      </a:r>
                      <a:r>
                        <a:rPr lang="en-IN" sz="1800" b="0" i="0" u="none" strike="noStrike" kern="1200" baseline="0" dirty="0" smtClean="0">
                          <a:solidFill>
                            <a:schemeClr val="dk1"/>
                          </a:solidFill>
                          <a:latin typeface="+mn-lt"/>
                          <a:ea typeface="+mn-ea"/>
                          <a:cs typeface="+mn-cs"/>
                        </a:rPr>
                        <a:t>/ Seed Drill/Zero Till Seed Drill/ Multi-Crop Planter/Zero Till Multi-Crop Planter</a:t>
                      </a:r>
                      <a:endParaRPr lang="en-IN" dirty="0"/>
                    </a:p>
                  </a:txBody>
                  <a:tcPr/>
                </a:tc>
                <a:tc hMerge="1">
                  <a:txBody>
                    <a:bodyPr/>
                    <a:lstStyle/>
                    <a:p>
                      <a:endParaRPr lang="en-IN"/>
                    </a:p>
                  </a:txBody>
                  <a:tcPr/>
                </a:tc>
                <a:tc hMerge="1">
                  <a:txBody>
                    <a:bodyPr/>
                    <a:lstStyle/>
                    <a:p>
                      <a:endParaRPr lang="en-IN" dirty="0"/>
                    </a:p>
                  </a:txBody>
                  <a:tcPr/>
                </a:tc>
              </a:tr>
              <a:tr h="651148">
                <a:tc>
                  <a:txBody>
                    <a:bodyPr/>
                    <a:lstStyle/>
                    <a:p>
                      <a:endParaRPr lang="en-IN" dirty="0"/>
                    </a:p>
                  </a:txBody>
                  <a:tcPr/>
                </a:tc>
                <a:tc gridSpan="3">
                  <a:txBody>
                    <a:bodyPr/>
                    <a:lstStyle/>
                    <a:p>
                      <a:r>
                        <a:rPr lang="en-IN" sz="1800" b="0" i="0" u="none" strike="noStrike" kern="1200" baseline="0" dirty="0" smtClean="0">
                          <a:solidFill>
                            <a:schemeClr val="dk1"/>
                          </a:solidFill>
                          <a:latin typeface="+mn-lt"/>
                          <a:ea typeface="+mn-ea"/>
                          <a:cs typeface="+mn-cs"/>
                        </a:rPr>
                        <a:t>Distribution of </a:t>
                      </a:r>
                      <a:r>
                        <a:rPr lang="en-IN" sz="1800" b="0" i="0" u="none" strike="noStrike" kern="1200" baseline="0" dirty="0" err="1" smtClean="0">
                          <a:solidFill>
                            <a:schemeClr val="dk1"/>
                          </a:solidFill>
                          <a:latin typeface="+mn-lt"/>
                          <a:ea typeface="+mn-ea"/>
                          <a:cs typeface="+mn-cs"/>
                        </a:rPr>
                        <a:t>preprocessing</a:t>
                      </a:r>
                      <a:r>
                        <a:rPr lang="en-IN" sz="1800" b="0" i="0" u="none" strike="noStrike" kern="1200" baseline="0" dirty="0" smtClean="0">
                          <a:solidFill>
                            <a:schemeClr val="dk1"/>
                          </a:solidFill>
                          <a:latin typeface="+mn-lt"/>
                          <a:ea typeface="+mn-ea"/>
                          <a:cs typeface="+mn-cs"/>
                        </a:rPr>
                        <a:t>, processing and oil extraction equipment- </a:t>
                      </a:r>
                      <a:r>
                        <a:rPr lang="nb-NO" sz="1800" b="0" i="0" u="none" strike="noStrike" kern="1200" baseline="0" dirty="0" smtClean="0">
                          <a:solidFill>
                            <a:schemeClr val="dk1"/>
                          </a:solidFill>
                          <a:latin typeface="+mn-lt"/>
                          <a:ea typeface="+mn-ea"/>
                          <a:cs typeface="+mn-cs"/>
                        </a:rPr>
                        <a:t>Rs. 6.50 lakhs for setting </a:t>
                      </a:r>
                      <a:r>
                        <a:rPr lang="en-IN" sz="1800" b="0" i="0" u="none" strike="noStrike" kern="1200" baseline="0" dirty="0" smtClean="0">
                          <a:solidFill>
                            <a:schemeClr val="dk1"/>
                          </a:solidFill>
                          <a:latin typeface="+mn-lt"/>
                          <a:ea typeface="+mn-ea"/>
                          <a:cs typeface="+mn-cs"/>
                        </a:rPr>
                        <a:t>up one unit/project per organization/individual.</a:t>
                      </a:r>
                      <a:endParaRPr lang="en-IN" dirty="0"/>
                    </a:p>
                  </a:txBody>
                  <a:tcPr/>
                </a:tc>
                <a:tc hMerge="1">
                  <a:txBody>
                    <a:bodyPr/>
                    <a:lstStyle/>
                    <a:p>
                      <a:endParaRPr lang="en-IN"/>
                    </a:p>
                  </a:txBody>
                  <a:tcPr/>
                </a:tc>
                <a:tc hMerge="1">
                  <a:txBody>
                    <a:bodyPr/>
                    <a:lstStyle/>
                    <a:p>
                      <a:endParaRPr lang="en-IN"/>
                    </a:p>
                  </a:txBody>
                  <a:tcPr/>
                </a:tc>
              </a:tr>
              <a:tr h="651148">
                <a:tc>
                  <a:txBody>
                    <a:bodyPr/>
                    <a:lstStyle/>
                    <a:p>
                      <a:endParaRPr lang="en-IN" dirty="0"/>
                    </a:p>
                  </a:txBody>
                  <a:tcPr/>
                </a:tc>
                <a:tc gridSpan="3">
                  <a:txBody>
                    <a:bodyPr/>
                    <a:lstStyle/>
                    <a:p>
                      <a:r>
                        <a:rPr lang="en-IN" sz="1800" b="0" i="0" u="none" strike="noStrike" kern="1200" baseline="0" dirty="0" smtClean="0">
                          <a:solidFill>
                            <a:schemeClr val="dk1"/>
                          </a:solidFill>
                          <a:latin typeface="+mn-lt"/>
                          <a:ea typeface="+mn-ea"/>
                          <a:cs typeface="+mn-cs"/>
                        </a:rPr>
                        <a:t> Establishment of                        One time assistance for a max. Rs.10.00 lakh as subsidy   seed Gardens</a:t>
                      </a:r>
                      <a:endParaRPr lang="en-IN" dirty="0"/>
                    </a:p>
                  </a:txBody>
                  <a:tcPr/>
                </a:tc>
                <a:tc hMerge="1">
                  <a:txBody>
                    <a:bodyPr/>
                    <a:lstStyle/>
                    <a:p>
                      <a:endParaRPr lang="en-IN"/>
                    </a:p>
                  </a:txBody>
                  <a:tcPr/>
                </a:tc>
                <a:tc hMerge="1">
                  <a:txBody>
                    <a:bodyPr/>
                    <a:lstStyle/>
                    <a:p>
                      <a:endParaRPr lang="en-IN"/>
                    </a:p>
                  </a:txBody>
                  <a:tcPr/>
                </a:tc>
              </a:tr>
            </a:tbl>
          </a:graphicData>
        </a:graphic>
      </p:graphicFrame>
      <p:sp>
        <p:nvSpPr>
          <p:cNvPr id="4" name="Slide Number Placeholder 3"/>
          <p:cNvSpPr>
            <a:spLocks noGrp="1"/>
          </p:cNvSpPr>
          <p:nvPr>
            <p:ph type="sldNum" sz="quarter" idx="12"/>
          </p:nvPr>
        </p:nvSpPr>
        <p:spPr/>
        <p:txBody>
          <a:bodyPr/>
          <a:lstStyle/>
          <a:p>
            <a:fld id="{B6F15528-21DE-4FAA-801E-634DDDAF4B2B}" type="slidenum">
              <a:rPr lang="en-US" smtClean="0"/>
              <a:pPr/>
              <a:t>76</a:t>
            </a:fld>
            <a:endParaRPr lang="en-US" dirty="0"/>
          </a:p>
        </p:txBody>
      </p:sp>
    </p:spTree>
    <p:extLst>
      <p:ext uri="{BB962C8B-B14F-4D97-AF65-F5344CB8AC3E}">
        <p14:creationId xmlns:p14="http://schemas.microsoft.com/office/powerpoint/2010/main" val="3469022113"/>
      </p:ext>
    </p:extLst>
  </p:cSld>
  <p:clrMapOvr>
    <a:masterClrMapping/>
  </p:clrMapOvr>
  <p:transition spd="slow">
    <p:wipe dir="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649756142"/>
              </p:ext>
            </p:extLst>
          </p:nvPr>
        </p:nvGraphicFramePr>
        <p:xfrm>
          <a:off x="13648" y="-288423"/>
          <a:ext cx="9144000" cy="7071360"/>
        </p:xfrm>
        <a:graphic>
          <a:graphicData uri="http://schemas.openxmlformats.org/drawingml/2006/table">
            <a:tbl>
              <a:tblPr firstRow="1" bandRow="1">
                <a:tableStyleId>{5C22544A-7EE6-4342-B048-85BDC9FD1C3A}</a:tableStyleId>
              </a:tblPr>
              <a:tblGrid>
                <a:gridCol w="685800"/>
                <a:gridCol w="2895600"/>
                <a:gridCol w="609600"/>
                <a:gridCol w="4953000"/>
              </a:tblGrid>
              <a:tr h="857250">
                <a:tc>
                  <a:txBody>
                    <a:bodyPr/>
                    <a:lstStyle/>
                    <a:p>
                      <a:r>
                        <a:rPr lang="en-IN" sz="2400" b="1" i="0" u="none" strike="noStrike" kern="1200" baseline="0" dirty="0" smtClean="0">
                          <a:solidFill>
                            <a:srgbClr val="FFFF00"/>
                          </a:solidFill>
                          <a:latin typeface="+mn-lt"/>
                          <a:ea typeface="+mn-ea"/>
                          <a:cs typeface="+mn-cs"/>
                        </a:rPr>
                        <a:t>Sl. No</a:t>
                      </a:r>
                    </a:p>
                  </a:txBody>
                  <a:tcPr/>
                </a:tc>
                <a:tc>
                  <a:txBody>
                    <a:bodyPr/>
                    <a:lstStyle/>
                    <a:p>
                      <a:r>
                        <a:rPr lang="en-IN" sz="2400" b="1" i="0" u="none" strike="noStrike" kern="1200" baseline="0" dirty="0" smtClean="0">
                          <a:solidFill>
                            <a:srgbClr val="FFFF00"/>
                          </a:solidFill>
                          <a:latin typeface="+mn-lt"/>
                          <a:ea typeface="+mn-ea"/>
                          <a:cs typeface="+mn-cs"/>
                        </a:rPr>
                        <a:t>Scheme / Mission &amp;  Component</a:t>
                      </a:r>
                    </a:p>
                  </a:txBody>
                  <a:tcPr/>
                </a:tc>
                <a:tc gridSpan="2">
                  <a:txBody>
                    <a:bodyPr/>
                    <a:lstStyle/>
                    <a:p>
                      <a:pPr algn="ctr"/>
                      <a:r>
                        <a:rPr lang="en-IN" sz="2400" dirty="0" smtClean="0">
                          <a:solidFill>
                            <a:srgbClr val="FFFF00"/>
                          </a:solidFill>
                        </a:rPr>
                        <a:t>Provisions</a:t>
                      </a:r>
                      <a:r>
                        <a:rPr lang="en-IN" sz="2400" baseline="0" dirty="0" smtClean="0">
                          <a:solidFill>
                            <a:srgbClr val="FFFF00"/>
                          </a:solidFill>
                        </a:rPr>
                        <a:t> </a:t>
                      </a:r>
                      <a:endParaRPr lang="en-IN" sz="2400" dirty="0">
                        <a:solidFill>
                          <a:srgbClr val="FFFF00"/>
                        </a:solidFill>
                      </a:endParaRPr>
                    </a:p>
                  </a:txBody>
                  <a:tcPr/>
                </a:tc>
                <a:tc hMerge="1">
                  <a:txBody>
                    <a:bodyPr/>
                    <a:lstStyle/>
                    <a:p>
                      <a:pPr algn="ctr"/>
                      <a:endParaRPr lang="en-IN" sz="2400" dirty="0">
                        <a:solidFill>
                          <a:srgbClr val="FFFF00"/>
                        </a:solidFill>
                      </a:endParaRPr>
                    </a:p>
                  </a:txBody>
                  <a:tcPr/>
                </a:tc>
              </a:tr>
              <a:tr h="438150">
                <a:tc>
                  <a:txBody>
                    <a:bodyPr/>
                    <a:lstStyle/>
                    <a:p>
                      <a:r>
                        <a:rPr lang="en-IN" sz="2400" b="1" i="0" u="none" strike="noStrike" kern="1200" baseline="0" dirty="0" smtClean="0">
                          <a:solidFill>
                            <a:srgbClr val="FF0000"/>
                          </a:solidFill>
                          <a:latin typeface="+mn-lt"/>
                          <a:ea typeface="+mn-ea"/>
                          <a:cs typeface="+mn-cs"/>
                        </a:rPr>
                        <a:t>D) </a:t>
                      </a:r>
                      <a:endParaRPr lang="en-IN" sz="2400" dirty="0">
                        <a:solidFill>
                          <a:srgbClr val="FF0000"/>
                        </a:solidFill>
                      </a:endParaRPr>
                    </a:p>
                  </a:txBody>
                  <a:tcPr/>
                </a:tc>
                <a:tc gridSpan="3">
                  <a:txBody>
                    <a:bodyPr/>
                    <a:lstStyle/>
                    <a:p>
                      <a:r>
                        <a:rPr lang="en-IN" sz="2400" b="1" i="0" u="none" strike="noStrike" kern="1200" baseline="0" dirty="0" smtClean="0">
                          <a:solidFill>
                            <a:srgbClr val="FF0000"/>
                          </a:solidFill>
                          <a:latin typeface="+mn-lt"/>
                          <a:ea typeface="+mn-ea"/>
                          <a:cs typeface="+mn-cs"/>
                        </a:rPr>
                        <a:t>Integrated Scheme for Agricultural Marketing (ISAM)</a:t>
                      </a:r>
                      <a:endParaRPr lang="en-IN" sz="2400" dirty="0">
                        <a:solidFill>
                          <a:srgbClr val="FF0000"/>
                        </a:solidFill>
                      </a:endParaRPr>
                    </a:p>
                  </a:txBody>
                  <a:tcPr/>
                </a:tc>
                <a:tc hMerge="1">
                  <a:txBody>
                    <a:bodyPr/>
                    <a:lstStyle/>
                    <a:p>
                      <a:endParaRPr lang="en-IN"/>
                    </a:p>
                  </a:txBody>
                  <a:tcPr/>
                </a:tc>
                <a:tc hMerge="1">
                  <a:txBody>
                    <a:bodyPr/>
                    <a:lstStyle/>
                    <a:p>
                      <a:endParaRPr lang="en-IN"/>
                    </a:p>
                  </a:txBody>
                  <a:tcPr/>
                </a:tc>
              </a:tr>
              <a:tr h="381000">
                <a:tc>
                  <a:txBody>
                    <a:bodyPr/>
                    <a:lstStyle/>
                    <a:p>
                      <a:r>
                        <a:rPr lang="en-IN" sz="2400" b="0" i="0" u="none" strike="noStrike" kern="1200" baseline="0" dirty="0" err="1" smtClean="0">
                          <a:solidFill>
                            <a:schemeClr val="dk1"/>
                          </a:solidFill>
                          <a:latin typeface="+mn-lt"/>
                          <a:ea typeface="+mn-ea"/>
                          <a:cs typeface="+mn-cs"/>
                        </a:rPr>
                        <a:t>i</a:t>
                      </a:r>
                      <a:r>
                        <a:rPr lang="en-IN" sz="2400" b="0" i="0" u="none" strike="noStrike" kern="1200" baseline="0" dirty="0" smtClean="0">
                          <a:solidFill>
                            <a:schemeClr val="dk1"/>
                          </a:solidFill>
                          <a:latin typeface="+mn-lt"/>
                          <a:ea typeface="+mn-ea"/>
                          <a:cs typeface="+mn-cs"/>
                        </a:rPr>
                        <a:t>) </a:t>
                      </a:r>
                      <a:endParaRPr lang="en-IN" sz="2400" dirty="0"/>
                    </a:p>
                  </a:txBody>
                  <a:tcPr/>
                </a:tc>
                <a:tc gridSpan="2">
                  <a:txBody>
                    <a:bodyPr/>
                    <a:lstStyle/>
                    <a:p>
                      <a:r>
                        <a:rPr lang="en-IN" sz="2400" b="0" i="0" u="none" strike="noStrike" kern="1200" baseline="0" dirty="0" smtClean="0">
                          <a:solidFill>
                            <a:schemeClr val="dk1"/>
                          </a:solidFill>
                          <a:latin typeface="+mn-lt"/>
                          <a:ea typeface="+mn-ea"/>
                          <a:cs typeface="+mn-cs"/>
                        </a:rPr>
                        <a:t>Storage Infrastructure</a:t>
                      </a:r>
                      <a:endParaRPr lang="en-IN" sz="2400" dirty="0"/>
                    </a:p>
                  </a:txBody>
                  <a:tcPr/>
                </a:tc>
                <a:tc hMerge="1">
                  <a:txBody>
                    <a:bodyPr/>
                    <a:lstStyle/>
                    <a:p>
                      <a:endParaRPr lang="en-IN"/>
                    </a:p>
                  </a:txBody>
                  <a:tcPr/>
                </a:tc>
                <a:tc>
                  <a:txBody>
                    <a:bodyPr/>
                    <a:lstStyle/>
                    <a:p>
                      <a:r>
                        <a:rPr lang="en-IN" sz="1800" b="1" i="0" u="none" strike="noStrike" kern="1200" baseline="0" dirty="0" smtClean="0">
                          <a:solidFill>
                            <a:schemeClr val="dk1"/>
                          </a:solidFill>
                          <a:latin typeface="+mn-lt"/>
                          <a:ea typeface="+mn-ea"/>
                          <a:cs typeface="+mn-cs"/>
                        </a:rPr>
                        <a:t>33.33% Subsidy (on capital cost) for women/25%</a:t>
                      </a:r>
                      <a:endParaRPr lang="en-IN" dirty="0"/>
                    </a:p>
                  </a:txBody>
                  <a:tcPr/>
                </a:tc>
              </a:tr>
              <a:tr h="438150">
                <a:tc>
                  <a:txBody>
                    <a:bodyPr/>
                    <a:lstStyle/>
                    <a:p>
                      <a:r>
                        <a:rPr lang="en-IN" sz="2400" b="1" i="0" u="none" strike="noStrike" kern="1200" baseline="0" dirty="0" smtClean="0">
                          <a:solidFill>
                            <a:srgbClr val="FF0000"/>
                          </a:solidFill>
                          <a:latin typeface="+mn-lt"/>
                          <a:ea typeface="+mn-ea"/>
                          <a:cs typeface="+mn-cs"/>
                        </a:rPr>
                        <a:t>E) </a:t>
                      </a:r>
                      <a:endParaRPr lang="en-IN" sz="2400" dirty="0">
                        <a:solidFill>
                          <a:srgbClr val="FF0000"/>
                        </a:solidFill>
                      </a:endParaRPr>
                    </a:p>
                  </a:txBody>
                  <a:tcPr/>
                </a:tc>
                <a:tc gridSpan="3">
                  <a:txBody>
                    <a:bodyPr/>
                    <a:lstStyle/>
                    <a:p>
                      <a:r>
                        <a:rPr lang="en-IN" sz="2400" b="1" i="0" u="none" strike="noStrike" kern="1200" baseline="0" dirty="0" smtClean="0">
                          <a:solidFill>
                            <a:srgbClr val="FF0000"/>
                          </a:solidFill>
                          <a:latin typeface="+mn-lt"/>
                          <a:ea typeface="+mn-ea"/>
                          <a:cs typeface="+mn-cs"/>
                        </a:rPr>
                        <a:t>National Food Security Mission (NFSM)</a:t>
                      </a:r>
                      <a:endParaRPr lang="en-IN" sz="2400" dirty="0">
                        <a:solidFill>
                          <a:srgbClr val="FF0000"/>
                        </a:solidFill>
                      </a:endParaRPr>
                    </a:p>
                  </a:txBody>
                  <a:tcPr/>
                </a:tc>
                <a:tc hMerge="1">
                  <a:txBody>
                    <a:bodyPr/>
                    <a:lstStyle/>
                    <a:p>
                      <a:endParaRPr lang="en-IN"/>
                    </a:p>
                  </a:txBody>
                  <a:tcPr/>
                </a:tc>
                <a:tc hMerge="1">
                  <a:txBody>
                    <a:bodyPr/>
                    <a:lstStyle/>
                    <a:p>
                      <a:endParaRPr lang="en-IN" dirty="0"/>
                    </a:p>
                  </a:txBody>
                  <a:tcPr/>
                </a:tc>
              </a:tr>
              <a:tr h="666750">
                <a:tc>
                  <a:txBody>
                    <a:bodyPr/>
                    <a:lstStyle/>
                    <a:p>
                      <a:r>
                        <a:rPr lang="en-IN" dirty="0" err="1" smtClean="0"/>
                        <a:t>i</a:t>
                      </a:r>
                      <a:r>
                        <a:rPr lang="en-IN" dirty="0" smtClean="0"/>
                        <a:t>)</a:t>
                      </a:r>
                      <a:endParaRPr lang="en-IN" dirty="0"/>
                    </a:p>
                  </a:txBody>
                  <a:tcPr/>
                </a:tc>
                <a:tc>
                  <a:txBody>
                    <a:bodyPr/>
                    <a:lstStyle/>
                    <a:p>
                      <a:r>
                        <a:rPr lang="en-IN" sz="2000" b="0" i="0" u="none" strike="noStrike" kern="1200" baseline="0" dirty="0" smtClean="0">
                          <a:solidFill>
                            <a:schemeClr val="dk1"/>
                          </a:solidFill>
                          <a:latin typeface="+mn-lt"/>
                          <a:ea typeface="+mn-ea"/>
                          <a:cs typeface="+mn-cs"/>
                        </a:rPr>
                        <a:t>Provisions as Beneficiary</a:t>
                      </a:r>
                      <a:endParaRPr lang="en-IN" sz="2000" dirty="0"/>
                    </a:p>
                  </a:txBody>
                  <a:tcPr/>
                </a:tc>
                <a:tc gridSpan="2">
                  <a:txBody>
                    <a:bodyPr/>
                    <a:lstStyle/>
                    <a:p>
                      <a:r>
                        <a:rPr lang="en-IN" sz="2000" b="0" i="0" u="none" strike="noStrike" kern="1200" baseline="0" dirty="0" smtClean="0">
                          <a:solidFill>
                            <a:schemeClr val="dk1"/>
                          </a:solidFill>
                          <a:latin typeface="+mn-lt"/>
                          <a:ea typeface="+mn-ea"/>
                          <a:cs typeface="+mn-cs"/>
                        </a:rPr>
                        <a:t>At least 30% allocation of the funds is for women farmers.</a:t>
                      </a:r>
                      <a:endParaRPr lang="en-IN" sz="2000" dirty="0"/>
                    </a:p>
                  </a:txBody>
                  <a:tcPr/>
                </a:tc>
                <a:tc hMerge="1">
                  <a:txBody>
                    <a:bodyPr/>
                    <a:lstStyle/>
                    <a:p>
                      <a:endParaRPr lang="en-IN" dirty="0"/>
                    </a:p>
                  </a:txBody>
                  <a:tcPr/>
                </a:tc>
              </a:tr>
              <a:tr h="727710">
                <a:tc>
                  <a:txBody>
                    <a:bodyPr/>
                    <a:lstStyle/>
                    <a:p>
                      <a:r>
                        <a:rPr lang="en-IN" dirty="0" smtClean="0"/>
                        <a:t>ii)</a:t>
                      </a:r>
                      <a:endParaRPr lang="en-IN" dirty="0"/>
                    </a:p>
                  </a:txBody>
                  <a:tcPr/>
                </a:tc>
                <a:tc>
                  <a:txBody>
                    <a:bodyPr/>
                    <a:lstStyle/>
                    <a:p>
                      <a:r>
                        <a:rPr lang="en-IN" sz="1800" b="0" i="0" u="none" strike="noStrike" kern="1200" baseline="0" dirty="0" smtClean="0">
                          <a:solidFill>
                            <a:schemeClr val="dk1"/>
                          </a:solidFill>
                          <a:latin typeface="+mn-lt"/>
                          <a:ea typeface="+mn-ea"/>
                          <a:cs typeface="+mn-cs"/>
                        </a:rPr>
                        <a:t>Promotion of Farmer Producer Organizations</a:t>
                      </a:r>
                      <a:endParaRPr lang="en-IN" dirty="0"/>
                    </a:p>
                  </a:txBody>
                  <a:tcPr/>
                </a:tc>
                <a:tc gridSpan="2">
                  <a:txBody>
                    <a:bodyPr/>
                    <a:lstStyle/>
                    <a:p>
                      <a:r>
                        <a:rPr lang="en-IN" sz="1800" b="0" i="0" u="none" strike="noStrike" kern="1200" baseline="0" dirty="0" smtClean="0">
                          <a:solidFill>
                            <a:schemeClr val="dk1"/>
                          </a:solidFill>
                          <a:latin typeface="+mn-lt"/>
                          <a:ea typeface="+mn-ea"/>
                          <a:cs typeface="+mn-cs"/>
                        </a:rPr>
                        <a:t>Rs.2.00 lakh per group of 15 farmers, for one time support only)</a:t>
                      </a:r>
                      <a:endParaRPr lang="en-IN" dirty="0"/>
                    </a:p>
                  </a:txBody>
                  <a:tcPr/>
                </a:tc>
                <a:tc hMerge="1">
                  <a:txBody>
                    <a:bodyPr/>
                    <a:lstStyle/>
                    <a:p>
                      <a:endParaRPr lang="en-IN"/>
                    </a:p>
                  </a:txBody>
                  <a:tcPr/>
                </a:tc>
              </a:tr>
              <a:tr h="457200">
                <a:tc>
                  <a:txBody>
                    <a:bodyPr/>
                    <a:lstStyle/>
                    <a:p>
                      <a:r>
                        <a:rPr lang="en-IN" sz="2400" b="1" i="0" u="none" strike="noStrike" kern="1200" baseline="0" dirty="0" smtClean="0">
                          <a:solidFill>
                            <a:srgbClr val="FF0000"/>
                          </a:solidFill>
                          <a:latin typeface="+mn-lt"/>
                          <a:ea typeface="+mn-ea"/>
                          <a:cs typeface="+mn-cs"/>
                        </a:rPr>
                        <a:t>F) </a:t>
                      </a:r>
                      <a:endParaRPr lang="en-IN" sz="2400" dirty="0">
                        <a:solidFill>
                          <a:srgbClr val="FF0000"/>
                        </a:solidFill>
                      </a:endParaRPr>
                    </a:p>
                  </a:txBody>
                  <a:tcPr/>
                </a:tc>
                <a:tc gridSpan="3">
                  <a:txBody>
                    <a:bodyPr/>
                    <a:lstStyle/>
                    <a:p>
                      <a:r>
                        <a:rPr lang="en-IN" sz="2400" b="1" i="0" u="none" strike="noStrike" kern="1200" baseline="0" dirty="0" smtClean="0">
                          <a:solidFill>
                            <a:srgbClr val="FF0000"/>
                          </a:solidFill>
                          <a:latin typeface="+mn-lt"/>
                          <a:ea typeface="+mn-ea"/>
                          <a:cs typeface="+mn-cs"/>
                        </a:rPr>
                        <a:t>National Mission for Sustainable Agriculture (NMSA)</a:t>
                      </a:r>
                      <a:endParaRPr lang="en-IN" sz="2400" dirty="0">
                        <a:solidFill>
                          <a:srgbClr val="FF0000"/>
                        </a:solidFill>
                      </a:endParaRPr>
                    </a:p>
                  </a:txBody>
                  <a:tcPr/>
                </a:tc>
                <a:tc hMerge="1">
                  <a:txBody>
                    <a:bodyPr/>
                    <a:lstStyle/>
                    <a:p>
                      <a:endParaRPr lang="en-IN" dirty="0"/>
                    </a:p>
                  </a:txBody>
                  <a:tcPr/>
                </a:tc>
                <a:tc hMerge="1">
                  <a:txBody>
                    <a:bodyPr/>
                    <a:lstStyle/>
                    <a:p>
                      <a:endParaRPr lang="en-IN"/>
                    </a:p>
                  </a:txBody>
                  <a:tcPr/>
                </a:tc>
              </a:tr>
              <a:tr h="857250">
                <a:tc>
                  <a:txBody>
                    <a:bodyPr/>
                    <a:lstStyle/>
                    <a:p>
                      <a:r>
                        <a:rPr lang="en-IN" dirty="0" err="1" smtClean="0"/>
                        <a:t>i</a:t>
                      </a:r>
                      <a:r>
                        <a:rPr lang="en-IN" dirty="0" smtClean="0"/>
                        <a:t>)</a:t>
                      </a:r>
                      <a:endParaRPr lang="en-IN" dirty="0"/>
                    </a:p>
                  </a:txBody>
                  <a:tcPr/>
                </a:tc>
                <a:tc>
                  <a:txBody>
                    <a:bodyPr/>
                    <a:lstStyle/>
                    <a:p>
                      <a:r>
                        <a:rPr lang="en-IN" sz="1800" b="0" i="0" u="none" strike="noStrike" kern="1200" baseline="0" dirty="0" smtClean="0">
                          <a:solidFill>
                            <a:schemeClr val="dk1"/>
                          </a:solidFill>
                          <a:latin typeface="+mn-lt"/>
                          <a:ea typeface="+mn-ea"/>
                          <a:cs typeface="+mn-cs"/>
                        </a:rPr>
                        <a:t>Soil &amp; water conservation; Water use efficiency; Soil</a:t>
                      </a:r>
                    </a:p>
                    <a:p>
                      <a:r>
                        <a:rPr lang="en-IN" sz="1800" b="0" i="0" u="none" strike="noStrike" kern="1200" baseline="0" dirty="0" smtClean="0">
                          <a:solidFill>
                            <a:schemeClr val="dk1"/>
                          </a:solidFill>
                          <a:latin typeface="+mn-lt"/>
                          <a:ea typeface="+mn-ea"/>
                          <a:cs typeface="+mn-cs"/>
                        </a:rPr>
                        <a:t>health management and Rain-fed Area</a:t>
                      </a:r>
                    </a:p>
                    <a:p>
                      <a:r>
                        <a:rPr lang="en-IN" sz="1800" b="0" i="0" u="none" strike="noStrike" kern="1200" baseline="0" dirty="0" smtClean="0">
                          <a:solidFill>
                            <a:schemeClr val="dk1"/>
                          </a:solidFill>
                          <a:latin typeface="+mn-lt"/>
                          <a:ea typeface="+mn-ea"/>
                          <a:cs typeface="+mn-cs"/>
                        </a:rPr>
                        <a:t>Development.</a:t>
                      </a:r>
                      <a:endParaRPr lang="en-IN" dirty="0"/>
                    </a:p>
                  </a:txBody>
                  <a:tcPr/>
                </a:tc>
                <a:tc gridSpan="2">
                  <a:txBody>
                    <a:bodyPr/>
                    <a:lstStyle/>
                    <a:p>
                      <a:r>
                        <a:rPr lang="en-IN" sz="1800" b="1" i="0" u="none" strike="noStrike" kern="1200" baseline="0" dirty="0" smtClean="0">
                          <a:solidFill>
                            <a:schemeClr val="dk1"/>
                          </a:solidFill>
                          <a:latin typeface="+mn-lt"/>
                          <a:ea typeface="+mn-ea"/>
                          <a:cs typeface="+mn-cs"/>
                        </a:rPr>
                        <a:t>30% are women beneficiaries/ farmers.</a:t>
                      </a:r>
                      <a:endParaRPr lang="en-IN" dirty="0"/>
                    </a:p>
                  </a:txBody>
                  <a:tcPr/>
                </a:tc>
                <a:tc hMerge="1">
                  <a:txBody>
                    <a:bodyPr/>
                    <a:lstStyle/>
                    <a:p>
                      <a:endParaRPr lang="en-IN"/>
                    </a:p>
                  </a:txBody>
                  <a:tcPr/>
                </a:tc>
              </a:tr>
              <a:tr h="1066800">
                <a:tc>
                  <a:txBody>
                    <a:bodyPr/>
                    <a:lstStyle/>
                    <a:p>
                      <a:r>
                        <a:rPr lang="en-IN" sz="2000" b="1" i="0" u="none" strike="noStrike" kern="1200" baseline="0" dirty="0" smtClean="0">
                          <a:solidFill>
                            <a:srgbClr val="FF0000"/>
                          </a:solidFill>
                          <a:latin typeface="+mn-lt"/>
                          <a:ea typeface="+mn-ea"/>
                          <a:cs typeface="+mn-cs"/>
                        </a:rPr>
                        <a:t>G) </a:t>
                      </a:r>
                      <a:endParaRPr lang="en-IN" sz="2000" dirty="0">
                        <a:solidFill>
                          <a:srgbClr val="FF0000"/>
                        </a:solidFill>
                      </a:endParaRPr>
                    </a:p>
                  </a:txBody>
                  <a:tcPr/>
                </a:tc>
                <a:tc gridSpan="3">
                  <a:txBody>
                    <a:bodyPr/>
                    <a:lstStyle/>
                    <a:p>
                      <a:r>
                        <a:rPr lang="en-IN" sz="2000" b="1" i="0" u="none" strike="noStrike" kern="1200" baseline="0" dirty="0" smtClean="0">
                          <a:solidFill>
                            <a:srgbClr val="FF0000"/>
                          </a:solidFill>
                          <a:latin typeface="+mn-lt"/>
                          <a:ea typeface="+mn-ea"/>
                          <a:cs typeface="+mn-cs"/>
                        </a:rPr>
                        <a:t>Sub-Mission on Agricultural Mechanization (SMAM)</a:t>
                      </a:r>
                    </a:p>
                    <a:p>
                      <a:pPr marL="285750" indent="-285750">
                        <a:buFont typeface="Arial" panose="020B0604020202020204" pitchFamily="34" charset="0"/>
                        <a:buChar char="•"/>
                      </a:pPr>
                      <a:r>
                        <a:rPr lang="en-IN" sz="1800" b="0" i="0" u="none" strike="noStrike" kern="1200" baseline="0" dirty="0" smtClean="0">
                          <a:solidFill>
                            <a:schemeClr val="dk1"/>
                          </a:solidFill>
                          <a:latin typeface="+mn-lt"/>
                          <a:ea typeface="+mn-ea"/>
                          <a:cs typeface="+mn-cs"/>
                        </a:rPr>
                        <a:t>Training Programmes on Gender friendly Equipment for Women farmers</a:t>
                      </a:r>
                    </a:p>
                    <a:p>
                      <a:pPr marL="285750" indent="-285750">
                        <a:buFont typeface="Arial" panose="020B0604020202020204" pitchFamily="34" charset="0"/>
                        <a:buChar char="•"/>
                      </a:pPr>
                      <a:r>
                        <a:rPr lang="en-IN" sz="1800" b="0" i="0" u="none" strike="noStrike" kern="1200" baseline="0" dirty="0" smtClean="0">
                          <a:solidFill>
                            <a:schemeClr val="dk1"/>
                          </a:solidFill>
                          <a:latin typeface="+mn-lt"/>
                          <a:ea typeface="+mn-ea"/>
                          <a:cs typeface="+mn-cs"/>
                        </a:rPr>
                        <a:t>At least 30% allocation of the fund is to be made for women farmers.</a:t>
                      </a:r>
                    </a:p>
                    <a:p>
                      <a:pPr marL="285750" indent="-285750">
                        <a:buFont typeface="Arial" panose="020B0604020202020204" pitchFamily="34" charset="0"/>
                        <a:buChar char="•"/>
                      </a:pPr>
                      <a:r>
                        <a:rPr lang="en-IN" sz="1800" b="0" i="0" u="none" strike="noStrike" kern="1200" baseline="0" dirty="0" smtClean="0">
                          <a:solidFill>
                            <a:schemeClr val="dk1"/>
                          </a:solidFill>
                          <a:latin typeface="+mn-lt"/>
                          <a:ea typeface="+mn-ea"/>
                          <a:cs typeface="+mn-cs"/>
                        </a:rPr>
                        <a:t>Tractor-</a:t>
                      </a:r>
                      <a:r>
                        <a:rPr lang="en-IN" sz="1800" b="1" i="0" u="none" strike="noStrike" kern="1200" baseline="0" dirty="0" smtClean="0">
                          <a:solidFill>
                            <a:schemeClr val="dk1"/>
                          </a:solidFill>
                          <a:latin typeface="+mn-lt"/>
                          <a:ea typeface="+mn-ea"/>
                          <a:cs typeface="+mn-cs"/>
                        </a:rPr>
                        <a:t>1lakh/</a:t>
                      </a:r>
                      <a:r>
                        <a:rPr lang="en-IN" sz="1800" b="0" i="0" u="none" strike="noStrike" kern="1200" baseline="0" dirty="0" smtClean="0">
                          <a:solidFill>
                            <a:schemeClr val="dk1"/>
                          </a:solidFill>
                          <a:latin typeface="+mn-lt"/>
                          <a:ea typeface="+mn-ea"/>
                          <a:cs typeface="+mn-cs"/>
                        </a:rPr>
                        <a:t>0.75, Power Tillers-</a:t>
                      </a:r>
                      <a:r>
                        <a:rPr lang="en-IN" sz="1800" b="1" i="0" u="none" strike="noStrike" kern="1200" baseline="0" dirty="0" smtClean="0">
                          <a:solidFill>
                            <a:schemeClr val="dk1"/>
                          </a:solidFill>
                          <a:latin typeface="+mn-lt"/>
                          <a:ea typeface="+mn-ea"/>
                          <a:cs typeface="+mn-cs"/>
                        </a:rPr>
                        <a:t>0.50/</a:t>
                      </a:r>
                      <a:r>
                        <a:rPr lang="en-IN" sz="1800" b="0" i="0" u="none" strike="noStrike" kern="1200" baseline="0" dirty="0" smtClean="0">
                          <a:solidFill>
                            <a:schemeClr val="dk1"/>
                          </a:solidFill>
                          <a:latin typeface="+mn-lt"/>
                          <a:ea typeface="+mn-ea"/>
                          <a:cs typeface="+mn-cs"/>
                        </a:rPr>
                        <a:t>0/40, Rice Trans-planter- </a:t>
                      </a:r>
                      <a:r>
                        <a:rPr lang="en-IN" sz="1800" b="1" i="0" u="none" strike="noStrike" kern="1200" baseline="0" dirty="0" smtClean="0">
                          <a:solidFill>
                            <a:schemeClr val="dk1"/>
                          </a:solidFill>
                          <a:latin typeface="+mn-lt"/>
                          <a:ea typeface="+mn-ea"/>
                          <a:cs typeface="+mn-cs"/>
                        </a:rPr>
                        <a:t>Rs.0.94/</a:t>
                      </a:r>
                      <a:r>
                        <a:rPr lang="en-IN" sz="1800" b="0" i="0" u="none" strike="noStrike" kern="1200" baseline="0" dirty="0" smtClean="0">
                          <a:solidFill>
                            <a:schemeClr val="dk1"/>
                          </a:solidFill>
                          <a:latin typeface="+mn-lt"/>
                          <a:ea typeface="+mn-ea"/>
                          <a:cs typeface="+mn-cs"/>
                        </a:rPr>
                        <a:t>0.75    </a:t>
                      </a:r>
                    </a:p>
                    <a:p>
                      <a:pPr marL="285750" indent="-285750">
                        <a:buFont typeface="Arial" panose="020B0604020202020204" pitchFamily="34" charset="0"/>
                        <a:buChar char="•"/>
                      </a:pPr>
                      <a:r>
                        <a:rPr lang="en-IN" sz="1800" b="0" i="0" u="none" strike="noStrike" kern="1200" baseline="0" dirty="0" smtClean="0">
                          <a:solidFill>
                            <a:schemeClr val="dk1"/>
                          </a:solidFill>
                          <a:latin typeface="+mn-lt"/>
                          <a:ea typeface="+mn-ea"/>
                          <a:cs typeface="+mn-cs"/>
                        </a:rPr>
                        <a:t>Power operated horticulture tools </a:t>
                      </a:r>
                      <a:r>
                        <a:rPr lang="en-IN" sz="1800" b="1" i="0" u="none" strike="noStrike" kern="1200" baseline="0" dirty="0" err="1" smtClean="0">
                          <a:solidFill>
                            <a:schemeClr val="dk1"/>
                          </a:solidFill>
                          <a:latin typeface="+mn-lt"/>
                          <a:ea typeface="+mn-ea"/>
                          <a:cs typeface="+mn-cs"/>
                        </a:rPr>
                        <a:t>Rs</a:t>
                      </a:r>
                      <a:r>
                        <a:rPr lang="en-IN" sz="1800" b="1" i="0" u="none" strike="noStrike" kern="1200" baseline="0" dirty="0" smtClean="0">
                          <a:solidFill>
                            <a:schemeClr val="dk1"/>
                          </a:solidFill>
                          <a:latin typeface="+mn-lt"/>
                          <a:ea typeface="+mn-ea"/>
                          <a:cs typeface="+mn-cs"/>
                        </a:rPr>
                        <a:t>. 1.25 lakh/</a:t>
                      </a:r>
                      <a:r>
                        <a:rPr lang="en-IN" sz="1800" b="0" i="0" u="none" strike="noStrike" kern="1200" baseline="0" dirty="0" smtClean="0">
                          <a:solidFill>
                            <a:schemeClr val="dk1"/>
                          </a:solidFill>
                          <a:latin typeface="+mn-lt"/>
                          <a:ea typeface="+mn-ea"/>
                          <a:cs typeface="+mn-cs"/>
                        </a:rPr>
                        <a:t>1 lakh </a:t>
                      </a:r>
                      <a:endParaRPr lang="en-IN" sz="2000" b="0" dirty="0">
                        <a:solidFill>
                          <a:srgbClr val="FF0000"/>
                        </a:solidFill>
                      </a:endParaRPr>
                    </a:p>
                  </a:txBody>
                  <a:tcPr/>
                </a:tc>
                <a:tc hMerge="1">
                  <a:txBody>
                    <a:bodyPr/>
                    <a:lstStyle/>
                    <a:p>
                      <a:endParaRPr lang="en-IN" dirty="0"/>
                    </a:p>
                  </a:txBody>
                  <a:tcPr/>
                </a:tc>
                <a:tc hMerge="1">
                  <a:txBody>
                    <a:bodyPr/>
                    <a:lstStyle/>
                    <a:p>
                      <a:endParaRPr lang="en-IN"/>
                    </a:p>
                  </a:txBody>
                  <a:tcPr/>
                </a:tc>
              </a:tr>
            </a:tbl>
          </a:graphicData>
        </a:graphic>
      </p:graphicFrame>
      <p:sp>
        <p:nvSpPr>
          <p:cNvPr id="4" name="Slide Number Placeholder 3"/>
          <p:cNvSpPr>
            <a:spLocks noGrp="1"/>
          </p:cNvSpPr>
          <p:nvPr>
            <p:ph type="sldNum" sz="quarter" idx="12"/>
          </p:nvPr>
        </p:nvSpPr>
        <p:spPr/>
        <p:txBody>
          <a:bodyPr/>
          <a:lstStyle/>
          <a:p>
            <a:endParaRPr lang="en-US" dirty="0" smtClean="0"/>
          </a:p>
          <a:p>
            <a:fld id="{B6F15528-21DE-4FAA-801E-634DDDAF4B2B}" type="slidenum">
              <a:rPr lang="en-US" smtClean="0"/>
              <a:pPr/>
              <a:t>77</a:t>
            </a:fld>
            <a:endParaRPr lang="en-US" dirty="0"/>
          </a:p>
        </p:txBody>
      </p:sp>
    </p:spTree>
    <p:extLst>
      <p:ext uri="{BB962C8B-B14F-4D97-AF65-F5344CB8AC3E}">
        <p14:creationId xmlns:p14="http://schemas.microsoft.com/office/powerpoint/2010/main" val="1749225969"/>
      </p:ext>
    </p:extLst>
  </p:cSld>
  <p:clrMapOvr>
    <a:masterClrMapping/>
  </p:clrMapOvr>
  <p:transition spd="slow">
    <p:wipe dir="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SUJALA-III\Desktop\images.png"/>
          <p:cNvPicPr>
            <a:picLocks noChangeAspect="1" noChangeArrowheads="1"/>
          </p:cNvPicPr>
          <p:nvPr/>
        </p:nvPicPr>
        <p:blipFill>
          <a:blip r:embed="rId3" cstate="print"/>
          <a:srcRect/>
          <a:stretch>
            <a:fillRect/>
          </a:stretch>
        </p:blipFill>
        <p:spPr bwMode="auto">
          <a:xfrm>
            <a:off x="0" y="0"/>
            <a:ext cx="9155784" cy="6858000"/>
          </a:xfrm>
          <a:prstGeom prst="rect">
            <a:avLst/>
          </a:prstGeom>
          <a:noFill/>
        </p:spPr>
      </p:pic>
      <p:sp>
        <p:nvSpPr>
          <p:cNvPr id="43011" name="Rectangle 2"/>
          <p:cNvSpPr>
            <a:spLocks noGrp="1" noChangeArrowheads="1"/>
          </p:cNvSpPr>
          <p:nvPr>
            <p:ph type="title"/>
          </p:nvPr>
        </p:nvSpPr>
        <p:spPr>
          <a:xfrm>
            <a:off x="990600" y="609600"/>
            <a:ext cx="7162800" cy="1143000"/>
          </a:xfrm>
          <a:solidFill>
            <a:srgbClr val="92D050"/>
          </a:solidFill>
        </p:spPr>
        <p:txBody>
          <a:bodyPr/>
          <a:lstStyle/>
          <a:p>
            <a:pPr eaLnBrk="1" hangingPunct="1"/>
            <a:r>
              <a:rPr lang="en-US" sz="3200" b="1" dirty="0" smtClean="0">
                <a:solidFill>
                  <a:srgbClr val="000080"/>
                </a:solidFill>
                <a:latin typeface="Times New Roman" pitchFamily="18" charset="0"/>
                <a:ea typeface="ヒラギノ角ゴ Pro W3" pitchFamily="-92" charset="-128"/>
                <a:cs typeface="Times New Roman" pitchFamily="18" charset="0"/>
              </a:rPr>
              <a:t>Government Officials </a:t>
            </a:r>
            <a:br>
              <a:rPr lang="en-US" sz="3200" b="1" dirty="0" smtClean="0">
                <a:solidFill>
                  <a:srgbClr val="000080"/>
                </a:solidFill>
                <a:latin typeface="Times New Roman" pitchFamily="18" charset="0"/>
                <a:ea typeface="ヒラギノ角ゴ Pro W3" pitchFamily="-92" charset="-128"/>
                <a:cs typeface="Times New Roman" pitchFamily="18" charset="0"/>
              </a:rPr>
            </a:br>
            <a:r>
              <a:rPr lang="en-US" sz="3200" b="1" dirty="0" smtClean="0">
                <a:solidFill>
                  <a:srgbClr val="000080"/>
                </a:solidFill>
                <a:latin typeface="Times New Roman" pitchFamily="18" charset="0"/>
                <a:ea typeface="ヒラギノ角ゴ Pro W3" pitchFamily="-92" charset="-128"/>
                <a:cs typeface="Times New Roman" pitchFamily="18" charset="0"/>
              </a:rPr>
              <a:t>Must Not Assume</a:t>
            </a:r>
          </a:p>
        </p:txBody>
      </p:sp>
      <p:sp>
        <p:nvSpPr>
          <p:cNvPr id="242691" name="Rectangle 3"/>
          <p:cNvSpPr>
            <a:spLocks noGrp="1" noChangeArrowheads="1"/>
          </p:cNvSpPr>
          <p:nvPr>
            <p:ph idx="1"/>
          </p:nvPr>
        </p:nvSpPr>
        <p:spPr>
          <a:xfrm>
            <a:off x="1295400" y="2057400"/>
            <a:ext cx="6934200" cy="3429000"/>
          </a:xfrm>
        </p:spPr>
        <p:txBody>
          <a:bodyPr/>
          <a:lstStyle/>
          <a:p>
            <a:pPr marL="0" indent="0" algn="just" eaLnBrk="1" hangingPunct="1">
              <a:buFont typeface="Arial" charset="0"/>
              <a:buNone/>
            </a:pPr>
            <a:r>
              <a:rPr lang="en-US" sz="2800" b="1" i="1" smtClean="0">
                <a:latin typeface="Times New Roman" pitchFamily="18" charset="0"/>
                <a:cs typeface="Times New Roman" pitchFamily="18" charset="0"/>
              </a:rPr>
              <a:t>It means that all government officials……</a:t>
            </a:r>
            <a:r>
              <a:rPr lang="en-US" sz="2800" smtClean="0">
                <a:latin typeface="Times New Roman" pitchFamily="18" charset="0"/>
                <a:cs typeface="Times New Roman" pitchFamily="18" charset="0"/>
              </a:rPr>
              <a:t> at all levels, </a:t>
            </a:r>
            <a:r>
              <a:rPr lang="en-US" sz="2800" b="1" i="1" smtClean="0">
                <a:latin typeface="Times New Roman" pitchFamily="18" charset="0"/>
                <a:cs typeface="Times New Roman" pitchFamily="18" charset="0"/>
              </a:rPr>
              <a:t>no longer simply assume</a:t>
            </a:r>
            <a:r>
              <a:rPr lang="en-US" sz="2800" smtClean="0">
                <a:latin typeface="Times New Roman" pitchFamily="18" charset="0"/>
                <a:cs typeface="Times New Roman" pitchFamily="18" charset="0"/>
              </a:rPr>
              <a:t> that either gender (especially women) will automatically benefit from a proposed policy or program. Rather, it is </a:t>
            </a:r>
            <a:r>
              <a:rPr lang="en-US" sz="2800" b="1" smtClean="0">
                <a:latin typeface="Times New Roman" pitchFamily="18" charset="0"/>
                <a:cs typeface="Times New Roman" pitchFamily="18" charset="0"/>
              </a:rPr>
              <a:t>consciously thinking </a:t>
            </a:r>
            <a:r>
              <a:rPr lang="en-US" sz="2800" smtClean="0">
                <a:latin typeface="Times New Roman" pitchFamily="18" charset="0"/>
                <a:cs typeface="Times New Roman" pitchFamily="18" charset="0"/>
              </a:rPr>
              <a:t>about how this will happen. </a:t>
            </a:r>
          </a:p>
        </p:txBody>
      </p:sp>
      <p:sp>
        <p:nvSpPr>
          <p:cNvPr id="43010" name="Slide Number Placeholder 5"/>
          <p:cNvSpPr>
            <a:spLocks noGrp="1"/>
          </p:cNvSpPr>
          <p:nvPr>
            <p:ph type="sldNum" sz="quarter" idx="12"/>
          </p:nvPr>
        </p:nvSpPr>
        <p:spPr>
          <a:noFill/>
        </p:spPr>
        <p:txBody>
          <a:bodyPr/>
          <a:lstStyle>
            <a:lvl1pPr>
              <a:defRPr>
                <a:solidFill>
                  <a:schemeClr val="tx1"/>
                </a:solidFill>
                <a:latin typeface="Arial" charset="0"/>
                <a:ea typeface="ＭＳ Ｐゴシック" pitchFamily="-92" charset="-128"/>
              </a:defRPr>
            </a:lvl1pPr>
            <a:lvl2pPr marL="742950" indent="-285750">
              <a:defRPr>
                <a:solidFill>
                  <a:schemeClr val="tx1"/>
                </a:solidFill>
                <a:latin typeface="Arial" charset="0"/>
                <a:ea typeface="ＭＳ Ｐゴシック" pitchFamily="-92" charset="-128"/>
              </a:defRPr>
            </a:lvl2pPr>
            <a:lvl3pPr marL="1143000" indent="-228600">
              <a:defRPr>
                <a:solidFill>
                  <a:schemeClr val="tx1"/>
                </a:solidFill>
                <a:latin typeface="Arial" charset="0"/>
                <a:ea typeface="ＭＳ Ｐゴシック" pitchFamily="-92" charset="-128"/>
              </a:defRPr>
            </a:lvl3pPr>
            <a:lvl4pPr marL="1600200" indent="-228600">
              <a:defRPr>
                <a:solidFill>
                  <a:schemeClr val="tx1"/>
                </a:solidFill>
                <a:latin typeface="Arial" charset="0"/>
                <a:ea typeface="ＭＳ Ｐゴシック" pitchFamily="-92" charset="-128"/>
              </a:defRPr>
            </a:lvl4pPr>
            <a:lvl5pPr marL="2057400" indent="-228600">
              <a:defRPr>
                <a:solidFill>
                  <a:schemeClr val="tx1"/>
                </a:solidFill>
                <a:latin typeface="Arial" charset="0"/>
                <a:ea typeface="ＭＳ Ｐゴシック" pitchFamily="-92"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92"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92"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92"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92" charset="-128"/>
              </a:defRPr>
            </a:lvl9pPr>
          </a:lstStyle>
          <a:p>
            <a:fld id="{79B49DEF-21EF-4637-85C0-54F1EBB0AC7D}" type="slidenum">
              <a:rPr lang="en-US"/>
              <a:pPr/>
              <a:t>78</a:t>
            </a:fld>
            <a:endParaRPr lang="en-US"/>
          </a:p>
        </p:txBody>
      </p:sp>
    </p:spTree>
    <p:extLst>
      <p:ext uri="{BB962C8B-B14F-4D97-AF65-F5344CB8AC3E}">
        <p14:creationId xmlns:p14="http://schemas.microsoft.com/office/powerpoint/2010/main" val="2455689964"/>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4" presetClass="entr" presetSubtype="0" accel="100000" fill="hold" grpId="0" nodeType="withEffect">
                                  <p:stCondLst>
                                    <p:cond delay="0"/>
                                  </p:stCondLst>
                                  <p:childTnLst>
                                    <p:set>
                                      <p:cBhvr>
                                        <p:cTn id="6" dur="1" fill="hold">
                                          <p:stCondLst>
                                            <p:cond delay="0"/>
                                          </p:stCondLst>
                                        </p:cTn>
                                        <p:tgtEl>
                                          <p:spTgt spid="242691">
                                            <p:txEl>
                                              <p:pRg st="0" end="0"/>
                                            </p:txEl>
                                          </p:spTgt>
                                        </p:tgtEl>
                                        <p:attrNameLst>
                                          <p:attrName>style.visibility</p:attrName>
                                        </p:attrNameLst>
                                      </p:cBhvr>
                                      <p:to>
                                        <p:strVal val="visible"/>
                                      </p:to>
                                    </p:set>
                                    <p:anim calcmode="lin" valueType="num">
                                      <p:cBhvr>
                                        <p:cTn id="7" dur="3000" fill="hold"/>
                                        <p:tgtEl>
                                          <p:spTgt spid="242691">
                                            <p:txEl>
                                              <p:pRg st="0" end="0"/>
                                            </p:txEl>
                                          </p:spTgt>
                                        </p:tgtEl>
                                        <p:attrNameLst>
                                          <p:attrName>ppt_w</p:attrName>
                                        </p:attrNameLst>
                                      </p:cBhvr>
                                      <p:tavLst>
                                        <p:tav tm="0">
                                          <p:val>
                                            <p:strVal val="#ppt_w*0.05"/>
                                          </p:val>
                                        </p:tav>
                                        <p:tav tm="100000">
                                          <p:val>
                                            <p:strVal val="#ppt_w"/>
                                          </p:val>
                                        </p:tav>
                                      </p:tavLst>
                                    </p:anim>
                                    <p:anim calcmode="lin" valueType="num">
                                      <p:cBhvr>
                                        <p:cTn id="8" dur="3000" fill="hold"/>
                                        <p:tgtEl>
                                          <p:spTgt spid="242691">
                                            <p:txEl>
                                              <p:pRg st="0" end="0"/>
                                            </p:txEl>
                                          </p:spTgt>
                                        </p:tgtEl>
                                        <p:attrNameLst>
                                          <p:attrName>ppt_h</p:attrName>
                                        </p:attrNameLst>
                                      </p:cBhvr>
                                      <p:tavLst>
                                        <p:tav tm="0">
                                          <p:val>
                                            <p:strVal val="#ppt_h"/>
                                          </p:val>
                                        </p:tav>
                                        <p:tav tm="100000">
                                          <p:val>
                                            <p:strVal val="#ppt_h"/>
                                          </p:val>
                                        </p:tav>
                                      </p:tavLst>
                                    </p:anim>
                                    <p:anim calcmode="lin" valueType="num">
                                      <p:cBhvr>
                                        <p:cTn id="9" dur="3000" fill="hold"/>
                                        <p:tgtEl>
                                          <p:spTgt spid="242691">
                                            <p:txEl>
                                              <p:pRg st="0" end="0"/>
                                            </p:txEl>
                                          </p:spTgt>
                                        </p:tgtEl>
                                        <p:attrNameLst>
                                          <p:attrName>ppt_x</p:attrName>
                                        </p:attrNameLst>
                                      </p:cBhvr>
                                      <p:tavLst>
                                        <p:tav tm="0">
                                          <p:val>
                                            <p:strVal val="#ppt_x-.2"/>
                                          </p:val>
                                        </p:tav>
                                        <p:tav tm="100000">
                                          <p:val>
                                            <p:strVal val="#ppt_x"/>
                                          </p:val>
                                        </p:tav>
                                      </p:tavLst>
                                    </p:anim>
                                    <p:anim calcmode="lin" valueType="num">
                                      <p:cBhvr>
                                        <p:cTn id="10" dur="3000" fill="hold"/>
                                        <p:tgtEl>
                                          <p:spTgt spid="242691">
                                            <p:txEl>
                                              <p:pRg st="0" end="0"/>
                                            </p:txEl>
                                          </p:spTgt>
                                        </p:tgtEl>
                                        <p:attrNameLst>
                                          <p:attrName>ppt_y</p:attrName>
                                        </p:attrNameLst>
                                      </p:cBhvr>
                                      <p:tavLst>
                                        <p:tav tm="0">
                                          <p:val>
                                            <p:strVal val="#ppt_y"/>
                                          </p:val>
                                        </p:tav>
                                        <p:tav tm="100000">
                                          <p:val>
                                            <p:strVal val="#ppt_y"/>
                                          </p:val>
                                        </p:tav>
                                      </p:tavLst>
                                    </p:anim>
                                    <p:animEffect transition="in" filter="fade">
                                      <p:cBhvr>
                                        <p:cTn id="11" dur="3000"/>
                                        <p:tgtEl>
                                          <p:spTgt spid="24269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691"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stretch>
            <a:fillRect/>
          </a:stretch>
        </p:blipFill>
        <p:spPr>
          <a:xfrm>
            <a:off x="0" y="76200"/>
            <a:ext cx="9144000" cy="6781800"/>
          </a:xfrm>
          <a:prstGeom prst="rect">
            <a:avLst/>
          </a:prstGeom>
        </p:spPr>
      </p:pic>
      <p:sp>
        <p:nvSpPr>
          <p:cNvPr id="3" name="Slide Number Placeholder 2"/>
          <p:cNvSpPr>
            <a:spLocks noGrp="1"/>
          </p:cNvSpPr>
          <p:nvPr>
            <p:ph type="sldNum" sz="quarter" idx="12"/>
          </p:nvPr>
        </p:nvSpPr>
        <p:spPr/>
        <p:txBody>
          <a:bodyPr/>
          <a:lstStyle/>
          <a:p>
            <a:fld id="{B6F15528-21DE-4FAA-801E-634DDDAF4B2B}" type="slidenum">
              <a:rPr lang="en-US" smtClean="0"/>
              <a:pPr/>
              <a:t>79</a:t>
            </a:fld>
            <a:endParaRPr lang="en-US"/>
          </a:p>
        </p:txBody>
      </p:sp>
    </p:spTree>
    <p:extLst>
      <p:ext uri="{BB962C8B-B14F-4D97-AF65-F5344CB8AC3E}">
        <p14:creationId xmlns:p14="http://schemas.microsoft.com/office/powerpoint/2010/main" val="2799115215"/>
      </p:ext>
    </p:extLst>
  </p:cSld>
  <p:clrMapOvr>
    <a:masterClrMapping/>
  </p:clrMapOvr>
  <p:transition spd="slow">
    <p:wipe dir="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SUJALA-III\Desktop\images.png"/>
          <p:cNvPicPr>
            <a:picLocks noChangeAspect="1" noChangeArrowheads="1"/>
          </p:cNvPicPr>
          <p:nvPr/>
        </p:nvPicPr>
        <p:blipFill>
          <a:blip r:embed="rId2" cstate="print"/>
          <a:srcRect/>
          <a:stretch>
            <a:fillRect/>
          </a:stretch>
        </p:blipFill>
        <p:spPr bwMode="auto">
          <a:xfrm>
            <a:off x="0" y="0"/>
            <a:ext cx="9155784" cy="6858000"/>
          </a:xfrm>
          <a:prstGeom prst="rect">
            <a:avLst/>
          </a:prstGeom>
          <a:noFill/>
        </p:spPr>
      </p:pic>
      <p:pic>
        <p:nvPicPr>
          <p:cNvPr id="4" name="Content Placeholder 3"/>
          <p:cNvPicPr>
            <a:picLocks noGrp="1" noChangeAspect="1"/>
          </p:cNvPicPr>
          <p:nvPr>
            <p:ph idx="1"/>
          </p:nvPr>
        </p:nvPicPr>
        <p:blipFill>
          <a:blip r:embed="rId3" cstate="print"/>
          <a:stretch>
            <a:fillRect/>
          </a:stretch>
        </p:blipFill>
        <p:spPr>
          <a:xfrm>
            <a:off x="1143000" y="409874"/>
            <a:ext cx="7086600" cy="5944201"/>
          </a:xfrm>
          <a:prstGeom prst="rect">
            <a:avLst/>
          </a:prstGeom>
        </p:spPr>
      </p:pic>
      <p:sp>
        <p:nvSpPr>
          <p:cNvPr id="5" name="Slide Number Placeholder 4"/>
          <p:cNvSpPr>
            <a:spLocks noGrp="1"/>
          </p:cNvSpPr>
          <p:nvPr>
            <p:ph type="sldNum" sz="quarter" idx="12"/>
          </p:nvPr>
        </p:nvSpPr>
        <p:spPr/>
        <p:txBody>
          <a:bodyPr/>
          <a:lstStyle/>
          <a:p>
            <a:fld id="{B6F15528-21DE-4FAA-801E-634DDDAF4B2B}" type="slidenum">
              <a:rPr lang="en-US" smtClean="0"/>
              <a:pPr/>
              <a:t>80</a:t>
            </a:fld>
            <a:endParaRPr lang="en-US"/>
          </a:p>
        </p:txBody>
      </p:sp>
    </p:spTree>
    <p:extLst>
      <p:ext uri="{BB962C8B-B14F-4D97-AF65-F5344CB8AC3E}">
        <p14:creationId xmlns:p14="http://schemas.microsoft.com/office/powerpoint/2010/main" val="2625969384"/>
      </p:ext>
    </p:extLst>
  </p:cSld>
  <p:clrMapOvr>
    <a:masterClrMapping/>
  </p:clrMapOvr>
  <p:transition spd="slow">
    <p:wipe dir="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SUJALA-III\Desktop\images.png"/>
          <p:cNvPicPr>
            <a:picLocks noChangeAspect="1" noChangeArrowheads="1"/>
          </p:cNvPicPr>
          <p:nvPr/>
        </p:nvPicPr>
        <p:blipFill>
          <a:blip r:embed="rId2" cstate="print"/>
          <a:srcRect/>
          <a:stretch>
            <a:fillRect/>
          </a:stretch>
        </p:blipFill>
        <p:spPr bwMode="auto">
          <a:xfrm>
            <a:off x="0" y="0"/>
            <a:ext cx="9155784" cy="6858000"/>
          </a:xfrm>
          <a:prstGeom prst="rect">
            <a:avLst/>
          </a:prstGeom>
          <a:noFill/>
        </p:spPr>
      </p:pic>
      <p:pic>
        <p:nvPicPr>
          <p:cNvPr id="4" name="Content Placeholder 3"/>
          <p:cNvPicPr>
            <a:picLocks noGrp="1" noChangeAspect="1"/>
          </p:cNvPicPr>
          <p:nvPr>
            <p:ph idx="1"/>
          </p:nvPr>
        </p:nvPicPr>
        <p:blipFill>
          <a:blip r:embed="rId3" cstate="print"/>
          <a:stretch>
            <a:fillRect/>
          </a:stretch>
        </p:blipFill>
        <p:spPr>
          <a:xfrm>
            <a:off x="762000" y="762000"/>
            <a:ext cx="7620000" cy="4572000"/>
          </a:xfrm>
          <a:prstGeom prst="rect">
            <a:avLst/>
          </a:prstGeom>
        </p:spPr>
      </p:pic>
      <p:sp>
        <p:nvSpPr>
          <p:cNvPr id="5" name="Slide Number Placeholder 4"/>
          <p:cNvSpPr>
            <a:spLocks noGrp="1"/>
          </p:cNvSpPr>
          <p:nvPr>
            <p:ph type="sldNum" sz="quarter" idx="12"/>
          </p:nvPr>
        </p:nvSpPr>
        <p:spPr/>
        <p:txBody>
          <a:bodyPr/>
          <a:lstStyle/>
          <a:p>
            <a:fld id="{B6F15528-21DE-4FAA-801E-634DDDAF4B2B}" type="slidenum">
              <a:rPr lang="en-US" smtClean="0"/>
              <a:pPr/>
              <a:t>81</a:t>
            </a:fld>
            <a:endParaRPr lang="en-US"/>
          </a:p>
        </p:txBody>
      </p:sp>
    </p:spTree>
    <p:extLst>
      <p:ext uri="{BB962C8B-B14F-4D97-AF65-F5344CB8AC3E}">
        <p14:creationId xmlns:p14="http://schemas.microsoft.com/office/powerpoint/2010/main" val="1942578070"/>
      </p:ext>
    </p:extLst>
  </p:cSld>
  <p:clrMapOvr>
    <a:masterClrMapping/>
  </p:clrMapOvr>
  <p:transition spd="slow">
    <p:wipe dir="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SUJALA-III\Desktop\images.png"/>
          <p:cNvPicPr>
            <a:picLocks noChangeAspect="1" noChangeArrowheads="1"/>
          </p:cNvPicPr>
          <p:nvPr/>
        </p:nvPicPr>
        <p:blipFill>
          <a:blip r:embed="rId2" cstate="print"/>
          <a:srcRect/>
          <a:stretch>
            <a:fillRect/>
          </a:stretch>
        </p:blipFill>
        <p:spPr bwMode="auto">
          <a:xfrm>
            <a:off x="0" y="0"/>
            <a:ext cx="9155784" cy="6858000"/>
          </a:xfrm>
          <a:prstGeom prst="rect">
            <a:avLst/>
          </a:prstGeom>
          <a:noFill/>
        </p:spPr>
      </p:pic>
      <p:sp>
        <p:nvSpPr>
          <p:cNvPr id="2" name="Content Placeholder 1"/>
          <p:cNvSpPr>
            <a:spLocks noGrp="1"/>
          </p:cNvSpPr>
          <p:nvPr>
            <p:ph idx="1"/>
          </p:nvPr>
        </p:nvSpPr>
        <p:spPr/>
        <p:txBody>
          <a:bodyPr/>
          <a:lstStyle/>
          <a:p>
            <a:pPr marL="0" indent="0" algn="ctr">
              <a:buNone/>
            </a:pPr>
            <a:r>
              <a:rPr lang="en-IN" dirty="0" smtClean="0">
                <a:latin typeface="Times New Roman" pitchFamily="18" charset="0"/>
                <a:cs typeface="Times New Roman" pitchFamily="18" charset="0"/>
              </a:rPr>
              <a:t> </a:t>
            </a:r>
            <a:r>
              <a:rPr lang="en-IN" sz="4000" dirty="0">
                <a:solidFill>
                  <a:srgbClr val="C00000"/>
                </a:solidFill>
                <a:latin typeface="Times New Roman" pitchFamily="18" charset="0"/>
                <a:cs typeface="Times New Roman" pitchFamily="18" charset="0"/>
              </a:rPr>
              <a:t>MAIZE Gender Audit 2013 	</a:t>
            </a:r>
          </a:p>
          <a:p>
            <a:pPr marL="0" indent="0" algn="just">
              <a:buNone/>
            </a:pPr>
            <a:endParaRPr lang="en-IN"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82</a:t>
            </a:fld>
            <a:endParaRPr lang="en-US"/>
          </a:p>
        </p:txBody>
      </p:sp>
    </p:spTree>
    <p:extLst>
      <p:ext uri="{BB962C8B-B14F-4D97-AF65-F5344CB8AC3E}">
        <p14:creationId xmlns:p14="http://schemas.microsoft.com/office/powerpoint/2010/main" val="1924617175"/>
      </p:ext>
    </p:extLst>
  </p:cSld>
  <p:clrMapOvr>
    <a:masterClrMapping/>
  </p:clrMapOvr>
  <p:transition spd="slow">
    <p:wipe dir="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just"/>
            <a:r>
              <a:rPr lang="en-IN" dirty="0" smtClean="0">
                <a:solidFill>
                  <a:srgbClr val="0070C0"/>
                </a:solidFill>
                <a:latin typeface="Times New Roman" pitchFamily="18" charset="0"/>
                <a:cs typeface="Times New Roman" pitchFamily="18" charset="0"/>
              </a:rPr>
              <a:t>Objective of </a:t>
            </a:r>
            <a:r>
              <a:rPr lang="en-IN" dirty="0">
                <a:solidFill>
                  <a:srgbClr val="0070C0"/>
                </a:solidFill>
                <a:latin typeface="Times New Roman" pitchFamily="18" charset="0"/>
                <a:cs typeface="Times New Roman" pitchFamily="18" charset="0"/>
              </a:rPr>
              <a:t>the MAIZE gender audit</a:t>
            </a:r>
          </a:p>
        </p:txBody>
      </p:sp>
      <p:sp>
        <p:nvSpPr>
          <p:cNvPr id="2" name="Content Placeholder 1"/>
          <p:cNvSpPr>
            <a:spLocks noGrp="1"/>
          </p:cNvSpPr>
          <p:nvPr>
            <p:ph idx="1"/>
          </p:nvPr>
        </p:nvSpPr>
        <p:spPr/>
        <p:txBody>
          <a:bodyPr/>
          <a:lstStyle/>
          <a:p>
            <a:pPr algn="just"/>
            <a:r>
              <a:rPr lang="en-IN" dirty="0" smtClean="0">
                <a:latin typeface="Times New Roman" pitchFamily="18" charset="0"/>
                <a:cs typeface="Times New Roman" pitchFamily="18" charset="0"/>
              </a:rPr>
              <a:t>To make </a:t>
            </a:r>
            <a:r>
              <a:rPr lang="en-IN" dirty="0">
                <a:latin typeface="Times New Roman" pitchFamily="18" charset="0"/>
                <a:cs typeface="Times New Roman" pitchFamily="18" charset="0"/>
              </a:rPr>
              <a:t>an analytical and operational contribution to the process of strengthening institutional capacity to integrate gender as an analytical tool for enhanced targeting and impact of research for development under MAIZE.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83</a:t>
            </a:fld>
            <a:endParaRPr lang="en-US"/>
          </a:p>
        </p:txBody>
      </p:sp>
    </p:spTree>
    <p:extLst>
      <p:ext uri="{BB962C8B-B14F-4D97-AF65-F5344CB8AC3E}">
        <p14:creationId xmlns:p14="http://schemas.microsoft.com/office/powerpoint/2010/main" val="598777739"/>
      </p:ext>
    </p:extLst>
  </p:cSld>
  <p:clrMapOvr>
    <a:masterClrMapping/>
  </p:clrMapOvr>
  <p:transition spd="slow">
    <p:wipe dir="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just"/>
            <a:endParaRPr lang="en-IN">
              <a:latin typeface="Times New Roman" pitchFamily="18" charset="0"/>
              <a:cs typeface="Times New Roman" pitchFamily="18" charset="0"/>
            </a:endParaRPr>
          </a:p>
        </p:txBody>
      </p:sp>
      <p:pic>
        <p:nvPicPr>
          <p:cNvPr id="4" name="Content Placeholder 3"/>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0" y="274638"/>
            <a:ext cx="9144000" cy="6583362"/>
          </a:xfrm>
          <a:prstGeom prst="rect">
            <a:avLst/>
          </a:prstGeom>
          <a:noFill/>
          <a:ln>
            <a:noFill/>
          </a:ln>
        </p:spPr>
      </p:pic>
      <p:sp>
        <p:nvSpPr>
          <p:cNvPr id="5" name="Slide Number Placeholder 4"/>
          <p:cNvSpPr>
            <a:spLocks noGrp="1"/>
          </p:cNvSpPr>
          <p:nvPr>
            <p:ph type="sldNum" sz="quarter" idx="12"/>
          </p:nvPr>
        </p:nvSpPr>
        <p:spPr/>
        <p:txBody>
          <a:bodyPr/>
          <a:lstStyle/>
          <a:p>
            <a:fld id="{B6F15528-21DE-4FAA-801E-634DDDAF4B2B}" type="slidenum">
              <a:rPr lang="en-US" smtClean="0"/>
              <a:pPr/>
              <a:t>84</a:t>
            </a:fld>
            <a:endParaRPr lang="en-US"/>
          </a:p>
        </p:txBody>
      </p:sp>
    </p:spTree>
    <p:extLst>
      <p:ext uri="{BB962C8B-B14F-4D97-AF65-F5344CB8AC3E}">
        <p14:creationId xmlns:p14="http://schemas.microsoft.com/office/powerpoint/2010/main" val="921489246"/>
      </p:ext>
    </p:extLst>
  </p:cSld>
  <p:clrMapOvr>
    <a:masterClrMapping/>
  </p:clrMapOvr>
  <p:transition spd="slow">
    <p:wipe dir="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SUJALA-III\Desktop\images.png"/>
          <p:cNvPicPr>
            <a:picLocks noChangeAspect="1" noChangeArrowheads="1"/>
          </p:cNvPicPr>
          <p:nvPr/>
        </p:nvPicPr>
        <p:blipFill>
          <a:blip r:embed="rId2" cstate="print"/>
          <a:srcRect/>
          <a:stretch>
            <a:fillRect/>
          </a:stretch>
        </p:blipFill>
        <p:spPr bwMode="auto">
          <a:xfrm>
            <a:off x="0" y="0"/>
            <a:ext cx="9155784" cy="6858000"/>
          </a:xfrm>
          <a:prstGeom prst="rect">
            <a:avLst/>
          </a:prstGeom>
          <a:noFill/>
        </p:spPr>
      </p:pic>
      <p:sp>
        <p:nvSpPr>
          <p:cNvPr id="3" name="Title 2"/>
          <p:cNvSpPr>
            <a:spLocks noGrp="1"/>
          </p:cNvSpPr>
          <p:nvPr>
            <p:ph type="title"/>
          </p:nvPr>
        </p:nvSpPr>
        <p:spPr>
          <a:xfrm>
            <a:off x="762000" y="685800"/>
            <a:ext cx="7772400" cy="795528"/>
          </a:xfrm>
          <a:solidFill>
            <a:schemeClr val="accent6">
              <a:lumMod val="60000"/>
              <a:lumOff val="40000"/>
            </a:schemeClr>
          </a:solidFill>
          <a:ln>
            <a:solidFill>
              <a:schemeClr val="tx1"/>
            </a:solidFill>
          </a:ln>
        </p:spPr>
        <p:txBody>
          <a:bodyPr>
            <a:normAutofit/>
          </a:bodyPr>
          <a:lstStyle/>
          <a:p>
            <a:pPr algn="just"/>
            <a:r>
              <a:rPr lang="en-IN" sz="3600" dirty="0">
                <a:effectLst/>
                <a:latin typeface="Times New Roman" pitchFamily="18" charset="0"/>
                <a:cs typeface="Times New Roman" pitchFamily="18" charset="0"/>
              </a:rPr>
              <a:t>Understandings of gender in </a:t>
            </a:r>
            <a:r>
              <a:rPr lang="en-IN" sz="3600" dirty="0" smtClean="0">
                <a:effectLst/>
                <a:latin typeface="Times New Roman" pitchFamily="18" charset="0"/>
                <a:cs typeface="Times New Roman" pitchFamily="18" charset="0"/>
              </a:rPr>
              <a:t>MAIZE</a:t>
            </a:r>
            <a:endParaRPr lang="en-IN" dirty="0">
              <a:latin typeface="Times New Roman" pitchFamily="18" charset="0"/>
              <a:cs typeface="Times New Roman" pitchFamily="18" charset="0"/>
            </a:endParaRPr>
          </a:p>
        </p:txBody>
      </p:sp>
      <p:sp>
        <p:nvSpPr>
          <p:cNvPr id="2" name="Content Placeholder 1"/>
          <p:cNvSpPr>
            <a:spLocks noGrp="1"/>
          </p:cNvSpPr>
          <p:nvPr>
            <p:ph idx="1"/>
          </p:nvPr>
        </p:nvSpPr>
        <p:spPr/>
        <p:txBody>
          <a:bodyPr>
            <a:noAutofit/>
          </a:bodyPr>
          <a:lstStyle/>
          <a:p>
            <a:pPr algn="just"/>
            <a:r>
              <a:rPr lang="en-IN" sz="2400" dirty="0" smtClean="0">
                <a:latin typeface="Times New Roman" pitchFamily="18" charset="0"/>
                <a:cs typeface="Times New Roman" pitchFamily="18" charset="0"/>
              </a:rPr>
              <a:t>Gender </a:t>
            </a:r>
            <a:r>
              <a:rPr lang="en-IN" sz="2400" dirty="0">
                <a:latin typeface="Times New Roman" pitchFamily="18" charset="0"/>
                <a:cs typeface="Times New Roman" pitchFamily="18" charset="0"/>
              </a:rPr>
              <a:t>is a given and cannot be </a:t>
            </a:r>
            <a:r>
              <a:rPr lang="en-IN" sz="2400" dirty="0" smtClean="0">
                <a:latin typeface="Times New Roman" pitchFamily="18" charset="0"/>
                <a:cs typeface="Times New Roman" pitchFamily="18" charset="0"/>
              </a:rPr>
              <a:t>changed</a:t>
            </a:r>
          </a:p>
          <a:p>
            <a:pPr marL="0" indent="0" algn="just">
              <a:buNone/>
            </a:pPr>
            <a:endParaRPr lang="en-IN" sz="2400" dirty="0" smtClean="0">
              <a:latin typeface="Times New Roman" pitchFamily="18" charset="0"/>
              <a:cs typeface="Times New Roman" pitchFamily="18" charset="0"/>
            </a:endParaRPr>
          </a:p>
          <a:p>
            <a:pPr algn="just"/>
            <a:r>
              <a:rPr lang="en-IN" sz="2400" dirty="0" smtClean="0">
                <a:latin typeface="Times New Roman" pitchFamily="18" charset="0"/>
                <a:cs typeface="Times New Roman" pitchFamily="18" charset="0"/>
              </a:rPr>
              <a:t>Gender </a:t>
            </a:r>
            <a:r>
              <a:rPr lang="en-IN" sz="2400" dirty="0">
                <a:latin typeface="Times New Roman" pitchFamily="18" charset="0"/>
                <a:cs typeface="Times New Roman" pitchFamily="18" charset="0"/>
              </a:rPr>
              <a:t>is concerned with counting women and men without considering the inter-relations between them</a:t>
            </a:r>
            <a:r>
              <a:rPr lang="en-IN" sz="2400" dirty="0" smtClean="0">
                <a:latin typeface="Times New Roman" pitchFamily="18" charset="0"/>
                <a:cs typeface="Times New Roman" pitchFamily="18" charset="0"/>
              </a:rPr>
              <a:t>:</a:t>
            </a:r>
          </a:p>
          <a:p>
            <a:pPr marL="0" indent="0" algn="just">
              <a:buNone/>
            </a:pPr>
            <a:r>
              <a:rPr lang="en-IN" sz="2400" dirty="0" smtClean="0">
                <a:latin typeface="Times New Roman" pitchFamily="18" charset="0"/>
                <a:cs typeface="Times New Roman" pitchFamily="18" charset="0"/>
              </a:rPr>
              <a:t> </a:t>
            </a:r>
          </a:p>
          <a:p>
            <a:pPr algn="just"/>
            <a:r>
              <a:rPr lang="en-IN" sz="2400" dirty="0" smtClean="0">
                <a:latin typeface="Times New Roman" pitchFamily="18" charset="0"/>
                <a:cs typeface="Times New Roman" pitchFamily="18" charset="0"/>
              </a:rPr>
              <a:t>Gender </a:t>
            </a:r>
            <a:r>
              <a:rPr lang="en-IN" sz="2400" dirty="0">
                <a:latin typeface="Times New Roman" pitchFamily="18" charset="0"/>
                <a:cs typeface="Times New Roman" pitchFamily="18" charset="0"/>
              </a:rPr>
              <a:t>roles give rise to different needs among men and women that need to be addressed in order to achieve project </a:t>
            </a:r>
            <a:r>
              <a:rPr lang="en-IN" sz="2400" dirty="0" smtClean="0">
                <a:latin typeface="Times New Roman" pitchFamily="18" charset="0"/>
                <a:cs typeface="Times New Roman" pitchFamily="18" charset="0"/>
              </a:rPr>
              <a:t>aims</a:t>
            </a:r>
          </a:p>
          <a:p>
            <a:pPr algn="just"/>
            <a:r>
              <a:rPr lang="en-IN" sz="2400" dirty="0" smtClean="0">
                <a:latin typeface="Times New Roman" pitchFamily="18" charset="0"/>
                <a:cs typeface="Times New Roman" pitchFamily="18" charset="0"/>
              </a:rPr>
              <a:t>Social </a:t>
            </a:r>
            <a:r>
              <a:rPr lang="en-IN" sz="2400" dirty="0">
                <a:latin typeface="Times New Roman" pitchFamily="18" charset="0"/>
                <a:cs typeface="Times New Roman" pitchFamily="18" charset="0"/>
              </a:rPr>
              <a:t>relations of gender constrain women’s access to resources and benefits, which needs to be recognized and addressed in order to achieve project aims: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85</a:t>
            </a:fld>
            <a:endParaRPr lang="en-US"/>
          </a:p>
        </p:txBody>
      </p:sp>
    </p:spTree>
    <p:extLst>
      <p:ext uri="{BB962C8B-B14F-4D97-AF65-F5344CB8AC3E}">
        <p14:creationId xmlns:p14="http://schemas.microsoft.com/office/powerpoint/2010/main" val="2889274808"/>
      </p:ext>
    </p:extLst>
  </p:cSld>
  <p:clrMapOvr>
    <a:masterClrMapping/>
  </p:clrMapOvr>
  <p:transition spd="slow">
    <p:wipe dir="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SUJALA-III\Desktop\images.png"/>
          <p:cNvPicPr>
            <a:picLocks noChangeAspect="1" noChangeArrowheads="1"/>
          </p:cNvPicPr>
          <p:nvPr/>
        </p:nvPicPr>
        <p:blipFill>
          <a:blip r:embed="rId2" cstate="print"/>
          <a:srcRect/>
          <a:stretch>
            <a:fillRect/>
          </a:stretch>
        </p:blipFill>
        <p:spPr bwMode="auto">
          <a:xfrm>
            <a:off x="0" y="0"/>
            <a:ext cx="9155784" cy="6858000"/>
          </a:xfrm>
          <a:prstGeom prst="rect">
            <a:avLst/>
          </a:prstGeom>
          <a:noFill/>
        </p:spPr>
      </p:pic>
      <p:sp>
        <p:nvSpPr>
          <p:cNvPr id="3" name="Title 2"/>
          <p:cNvSpPr>
            <a:spLocks noGrp="1"/>
          </p:cNvSpPr>
          <p:nvPr>
            <p:ph type="title"/>
          </p:nvPr>
        </p:nvSpPr>
        <p:spPr>
          <a:xfrm>
            <a:off x="838200" y="533400"/>
            <a:ext cx="7467600" cy="808038"/>
          </a:xfrm>
          <a:solidFill>
            <a:schemeClr val="accent6">
              <a:lumMod val="60000"/>
              <a:lumOff val="40000"/>
            </a:schemeClr>
          </a:solidFill>
          <a:ln>
            <a:solidFill>
              <a:schemeClr val="tx1"/>
            </a:solidFill>
          </a:ln>
        </p:spPr>
        <p:txBody>
          <a:bodyPr/>
          <a:lstStyle/>
          <a:p>
            <a:r>
              <a:rPr lang="en-IN" i="1" dirty="0">
                <a:latin typeface="Times New Roman" pitchFamily="18" charset="0"/>
                <a:cs typeface="Times New Roman" pitchFamily="18" charset="0"/>
              </a:rPr>
              <a:t>Project activities</a:t>
            </a:r>
            <a:r>
              <a:rPr lang="en-IN" dirty="0">
                <a:latin typeface="Times New Roman" pitchFamily="18" charset="0"/>
                <a:cs typeface="Times New Roman" pitchFamily="18" charset="0"/>
              </a:rPr>
              <a:t>:</a:t>
            </a:r>
          </a:p>
        </p:txBody>
      </p:sp>
      <p:sp>
        <p:nvSpPr>
          <p:cNvPr id="2" name="Content Placeholder 1"/>
          <p:cNvSpPr>
            <a:spLocks noGrp="1"/>
          </p:cNvSpPr>
          <p:nvPr>
            <p:ph idx="1"/>
          </p:nvPr>
        </p:nvSpPr>
        <p:spPr>
          <a:xfrm>
            <a:off x="420806" y="1426737"/>
            <a:ext cx="8229600" cy="4929613"/>
          </a:xfrm>
        </p:spPr>
        <p:txBody>
          <a:bodyPr>
            <a:normAutofit fontScale="70000" lnSpcReduction="20000"/>
          </a:bodyPr>
          <a:lstStyle/>
          <a:p>
            <a:pPr algn="just"/>
            <a:r>
              <a:rPr lang="en-IN" dirty="0" smtClean="0">
                <a:latin typeface="Times New Roman" pitchFamily="18" charset="0"/>
                <a:cs typeface="Times New Roman" pitchFamily="18" charset="0"/>
              </a:rPr>
              <a:t>Efforts </a:t>
            </a:r>
            <a:r>
              <a:rPr lang="en-IN" dirty="0">
                <a:latin typeface="Times New Roman" pitchFamily="18" charset="0"/>
                <a:cs typeface="Times New Roman" pitchFamily="18" charset="0"/>
              </a:rPr>
              <a:t>to integrate gender into projects under MAIZE have been observed in technology development and in brokering relationships with farming system actors. This is addressed in different ways, e.g.:</a:t>
            </a:r>
          </a:p>
          <a:p>
            <a:pPr marL="0" indent="0" algn="just">
              <a:buNone/>
            </a:pPr>
            <a:endParaRPr lang="en-IN" dirty="0">
              <a:latin typeface="Times New Roman" pitchFamily="18" charset="0"/>
              <a:cs typeface="Times New Roman" pitchFamily="18" charset="0"/>
            </a:endParaRPr>
          </a:p>
          <a:p>
            <a:pPr algn="just"/>
            <a:r>
              <a:rPr lang="en-IN" dirty="0" smtClean="0">
                <a:latin typeface="Times New Roman" pitchFamily="18" charset="0"/>
                <a:cs typeface="Times New Roman" pitchFamily="18" charset="0"/>
              </a:rPr>
              <a:t>Introducing </a:t>
            </a:r>
            <a:r>
              <a:rPr lang="en-IN" dirty="0">
                <a:latin typeface="Times New Roman" pitchFamily="18" charset="0"/>
                <a:cs typeface="Times New Roman" pitchFamily="18" charset="0"/>
              </a:rPr>
              <a:t>targets for women’s participation in farmers groups in on-farm trials or in training. These targets ranged from 30% - 55</a:t>
            </a:r>
            <a:r>
              <a:rPr lang="en-IN" dirty="0" smtClean="0">
                <a:latin typeface="Times New Roman" pitchFamily="18" charset="0"/>
                <a:cs typeface="Times New Roman" pitchFamily="18" charset="0"/>
              </a:rPr>
              <a:t>%.</a:t>
            </a:r>
          </a:p>
          <a:p>
            <a:pPr marL="0" indent="0" algn="just">
              <a:buNone/>
            </a:pPr>
            <a:r>
              <a:rPr lang="en-IN" dirty="0" smtClean="0">
                <a:latin typeface="Times New Roman" pitchFamily="18" charset="0"/>
                <a:cs typeface="Times New Roman" pitchFamily="18" charset="0"/>
              </a:rPr>
              <a:t> </a:t>
            </a:r>
            <a:endParaRPr lang="en-IN" dirty="0">
              <a:latin typeface="Times New Roman" pitchFamily="18" charset="0"/>
              <a:cs typeface="Times New Roman" pitchFamily="18" charset="0"/>
            </a:endParaRPr>
          </a:p>
          <a:p>
            <a:pPr algn="just"/>
            <a:r>
              <a:rPr lang="en-IN" dirty="0" smtClean="0">
                <a:latin typeface="Times New Roman" pitchFamily="18" charset="0"/>
                <a:cs typeface="Times New Roman" pitchFamily="18" charset="0"/>
              </a:rPr>
              <a:t>Integrating </a:t>
            </a:r>
            <a:r>
              <a:rPr lang="en-IN" dirty="0">
                <a:latin typeface="Times New Roman" pitchFamily="18" charset="0"/>
                <a:cs typeface="Times New Roman" pitchFamily="18" charset="0"/>
              </a:rPr>
              <a:t>gender considerations in breeding, particularly in conducting gender-aware Participatory Varietal Selection (PVS). </a:t>
            </a:r>
            <a:endParaRPr lang="en-IN" dirty="0" smtClean="0">
              <a:latin typeface="Times New Roman" pitchFamily="18" charset="0"/>
              <a:cs typeface="Times New Roman" pitchFamily="18" charset="0"/>
            </a:endParaRPr>
          </a:p>
          <a:p>
            <a:pPr algn="just"/>
            <a:endParaRPr lang="en-IN" dirty="0">
              <a:latin typeface="Times New Roman" pitchFamily="18" charset="0"/>
              <a:cs typeface="Times New Roman" pitchFamily="18" charset="0"/>
            </a:endParaRPr>
          </a:p>
          <a:p>
            <a:pPr algn="just"/>
            <a:r>
              <a:rPr lang="en-IN" dirty="0" smtClean="0">
                <a:latin typeface="Times New Roman" pitchFamily="18" charset="0"/>
                <a:cs typeface="Times New Roman" pitchFamily="18" charset="0"/>
              </a:rPr>
              <a:t>Working </a:t>
            </a:r>
            <a:r>
              <a:rPr lang="en-IN" dirty="0">
                <a:latin typeface="Times New Roman" pitchFamily="18" charset="0"/>
                <a:cs typeface="Times New Roman" pitchFamily="18" charset="0"/>
              </a:rPr>
              <a:t>on or initiating steps to ‘broker relationships’ between women farmers and different actors across the maize value chain. </a:t>
            </a:r>
            <a:endParaRPr lang="en-IN" dirty="0" smtClean="0">
              <a:latin typeface="Times New Roman" pitchFamily="18" charset="0"/>
              <a:cs typeface="Times New Roman" pitchFamily="18" charset="0"/>
            </a:endParaRPr>
          </a:p>
          <a:p>
            <a:pPr algn="just"/>
            <a:endParaRPr lang="en-IN" dirty="0" smtClean="0">
              <a:latin typeface="Times New Roman" pitchFamily="18" charset="0"/>
              <a:cs typeface="Times New Roman" pitchFamily="18" charset="0"/>
            </a:endParaRPr>
          </a:p>
          <a:p>
            <a:pPr algn="just"/>
            <a:r>
              <a:rPr lang="en-IN" dirty="0" smtClean="0">
                <a:latin typeface="Times New Roman" pitchFamily="18" charset="0"/>
                <a:cs typeface="Times New Roman" pitchFamily="18" charset="0"/>
              </a:rPr>
              <a:t> </a:t>
            </a:r>
            <a:r>
              <a:rPr lang="en-IN" dirty="0">
                <a:latin typeface="Times New Roman" pitchFamily="18" charset="0"/>
                <a:cs typeface="Times New Roman" pitchFamily="18" charset="0"/>
              </a:rPr>
              <a:t>Working with mechanisms to link farmers, researchers and other stakeholders in such a way as to provide space for solving local problems and taking advantage of opportunities. </a:t>
            </a:r>
          </a:p>
          <a:p>
            <a:pPr algn="just"/>
            <a:endParaRPr lang="en-IN"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86</a:t>
            </a:fld>
            <a:endParaRPr lang="en-US"/>
          </a:p>
        </p:txBody>
      </p:sp>
    </p:spTree>
    <p:extLst>
      <p:ext uri="{BB962C8B-B14F-4D97-AF65-F5344CB8AC3E}">
        <p14:creationId xmlns:p14="http://schemas.microsoft.com/office/powerpoint/2010/main" val="2888867390"/>
      </p:ext>
    </p:extLst>
  </p:cSld>
  <p:clrMapOvr>
    <a:masterClrMapping/>
  </p:clrMapOvr>
  <p:transition spd="slow">
    <p:wipe dir="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1143000"/>
          </a:xfrm>
          <a:solidFill>
            <a:schemeClr val="accent4">
              <a:lumMod val="75000"/>
            </a:schemeClr>
          </a:solidFill>
          <a:ln>
            <a:miter lim="800000"/>
            <a:headEnd/>
            <a:tailEnd/>
          </a:ln>
          <a:extLst/>
        </p:spPr>
        <p:txBody>
          <a:bodyPr>
            <a:noAutofit/>
          </a:bodyPr>
          <a:lstStyle/>
          <a:p>
            <a:pPr algn="ctr" eaLnBrk="1" fontAlgn="auto" hangingPunct="1">
              <a:spcAft>
                <a:spcPts val="0"/>
              </a:spcAft>
              <a:defRPr/>
            </a:pPr>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CLOSING THE “GENDER GAP” </a:t>
            </a:r>
            <a:b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br>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FOR AGRICULTURE</a:t>
            </a:r>
            <a:endPar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graphicFrame>
        <p:nvGraphicFramePr>
          <p:cNvPr id="15" name="Content Placeholder 14"/>
          <p:cNvGraphicFramePr>
            <a:graphicFrameLocks noGrp="1"/>
          </p:cNvGraphicFramePr>
          <p:nvPr>
            <p:ph idx="1"/>
          </p:nvPr>
        </p:nvGraphicFramePr>
        <p:xfrm>
          <a:off x="533400" y="1729249"/>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4275" name="TextBox 4"/>
          <p:cNvSpPr txBox="1">
            <a:spLocks noChangeArrowheads="1"/>
          </p:cNvSpPr>
          <p:nvPr/>
        </p:nvSpPr>
        <p:spPr bwMode="auto">
          <a:xfrm>
            <a:off x="228600" y="6288088"/>
            <a:ext cx="49911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i="1"/>
              <a:t>State of Food and Agriculture FAO 2011</a:t>
            </a:r>
            <a:endParaRPr lang="en-US"/>
          </a:p>
          <a:p>
            <a:pPr eaLnBrk="1" hangingPunct="1"/>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87</a:t>
            </a:fld>
            <a:endParaRPr lang="en-US"/>
          </a:p>
        </p:txBody>
      </p:sp>
    </p:spTree>
    <p:extLst>
      <p:ext uri="{BB962C8B-B14F-4D97-AF65-F5344CB8AC3E}">
        <p14:creationId xmlns:p14="http://schemas.microsoft.com/office/powerpoint/2010/main" val="34709238"/>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graphicEl>
                                              <a:dgm id="{C226CC54-683B-406B-80C1-ADE2DDC141AD}"/>
                                            </p:graphicEl>
                                          </p:spTgt>
                                        </p:tgtEl>
                                        <p:attrNameLst>
                                          <p:attrName>style.visibility</p:attrName>
                                        </p:attrNameLst>
                                      </p:cBhvr>
                                      <p:to>
                                        <p:strVal val="visible"/>
                                      </p:to>
                                    </p:set>
                                    <p:animEffect transition="in" filter="fade">
                                      <p:cBhvr>
                                        <p:cTn id="7" dur="500"/>
                                        <p:tgtEl>
                                          <p:spTgt spid="15">
                                            <p:graphicEl>
                                              <a:dgm id="{C226CC54-683B-406B-80C1-ADE2DDC141AD}"/>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graphicEl>
                                              <a:dgm id="{B7BAA474-8A38-4133-8982-21A19D1FB445}"/>
                                            </p:graphicEl>
                                          </p:spTgt>
                                        </p:tgtEl>
                                        <p:attrNameLst>
                                          <p:attrName>style.visibility</p:attrName>
                                        </p:attrNameLst>
                                      </p:cBhvr>
                                      <p:to>
                                        <p:strVal val="visible"/>
                                      </p:to>
                                    </p:set>
                                    <p:animEffect transition="in" filter="fade">
                                      <p:cBhvr>
                                        <p:cTn id="10" dur="500"/>
                                        <p:tgtEl>
                                          <p:spTgt spid="15">
                                            <p:graphicEl>
                                              <a:dgm id="{B7BAA474-8A38-4133-8982-21A19D1FB445}"/>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5">
                                            <p:graphicEl>
                                              <a:dgm id="{189363BA-85CD-4741-9F3F-13DE200FA204}"/>
                                            </p:graphicEl>
                                          </p:spTgt>
                                        </p:tgtEl>
                                        <p:attrNameLst>
                                          <p:attrName>style.visibility</p:attrName>
                                        </p:attrNameLst>
                                      </p:cBhvr>
                                      <p:to>
                                        <p:strVal val="visible"/>
                                      </p:to>
                                    </p:set>
                                    <p:animEffect transition="in" filter="fade">
                                      <p:cBhvr>
                                        <p:cTn id="15" dur="500"/>
                                        <p:tgtEl>
                                          <p:spTgt spid="15">
                                            <p:graphicEl>
                                              <a:dgm id="{189363BA-85CD-4741-9F3F-13DE200FA204}"/>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5">
                                            <p:graphicEl>
                                              <a:dgm id="{660A0C91-845B-4E3B-B8BD-AAAA981FFEB4}"/>
                                            </p:graphicEl>
                                          </p:spTgt>
                                        </p:tgtEl>
                                        <p:attrNameLst>
                                          <p:attrName>style.visibility</p:attrName>
                                        </p:attrNameLst>
                                      </p:cBhvr>
                                      <p:to>
                                        <p:strVal val="visible"/>
                                      </p:to>
                                    </p:set>
                                    <p:animEffect transition="in" filter="fade">
                                      <p:cBhvr>
                                        <p:cTn id="18" dur="500"/>
                                        <p:tgtEl>
                                          <p:spTgt spid="15">
                                            <p:graphicEl>
                                              <a:dgm id="{660A0C91-845B-4E3B-B8BD-AAAA981FFEB4}"/>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5">
                                            <p:graphicEl>
                                              <a:dgm id="{12211528-7E50-491D-9A99-D690855FF16C}"/>
                                            </p:graphicEl>
                                          </p:spTgt>
                                        </p:tgtEl>
                                        <p:attrNameLst>
                                          <p:attrName>style.visibility</p:attrName>
                                        </p:attrNameLst>
                                      </p:cBhvr>
                                      <p:to>
                                        <p:strVal val="visible"/>
                                      </p:to>
                                    </p:set>
                                    <p:animEffect transition="in" filter="fade">
                                      <p:cBhvr>
                                        <p:cTn id="23" dur="500"/>
                                        <p:tgtEl>
                                          <p:spTgt spid="15">
                                            <p:graphicEl>
                                              <a:dgm id="{12211528-7E50-491D-9A99-D690855FF16C}"/>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5">
                                            <p:graphicEl>
                                              <a:dgm id="{E23DA9B7-7CDE-44D5-A6EB-5C7BF00D993E}"/>
                                            </p:graphicEl>
                                          </p:spTgt>
                                        </p:tgtEl>
                                        <p:attrNameLst>
                                          <p:attrName>style.visibility</p:attrName>
                                        </p:attrNameLst>
                                      </p:cBhvr>
                                      <p:to>
                                        <p:strVal val="visible"/>
                                      </p:to>
                                    </p:set>
                                    <p:animEffect transition="in" filter="fade">
                                      <p:cBhvr>
                                        <p:cTn id="26" dur="500"/>
                                        <p:tgtEl>
                                          <p:spTgt spid="15">
                                            <p:graphicEl>
                                              <a:dgm id="{E23DA9B7-7CDE-44D5-A6EB-5C7BF00D993E}"/>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Dgm bld="one"/>
        </p:bldSub>
      </p:bldGraphic>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88</a:t>
            </a:fld>
            <a:endParaRPr lang="en-US"/>
          </a:p>
        </p:txBody>
      </p:sp>
      <p:pic>
        <p:nvPicPr>
          <p:cNvPr id="3" name="Picture 2" descr="C:\Users\SUJALA-III\Desktop\images.png"/>
          <p:cNvPicPr>
            <a:picLocks noChangeAspect="1" noChangeArrowheads="1"/>
          </p:cNvPicPr>
          <p:nvPr/>
        </p:nvPicPr>
        <p:blipFill>
          <a:blip r:embed="rId2" cstate="print"/>
          <a:srcRect/>
          <a:stretch>
            <a:fillRect/>
          </a:stretch>
        </p:blipFill>
        <p:spPr bwMode="auto">
          <a:xfrm>
            <a:off x="0" y="-23019"/>
            <a:ext cx="9155784" cy="6858000"/>
          </a:xfrm>
          <a:prstGeom prst="rect">
            <a:avLst/>
          </a:prstGeom>
          <a:noFill/>
        </p:spPr>
      </p:pic>
      <p:pic>
        <p:nvPicPr>
          <p:cNvPr id="4" name="Picture 2" descr="C:\Users\SUJALA-III\Desktop\images.png"/>
          <p:cNvPicPr>
            <a:picLocks noChangeAspect="1" noChangeArrowheads="1"/>
          </p:cNvPicPr>
          <p:nvPr/>
        </p:nvPicPr>
        <p:blipFill>
          <a:blip r:embed="rId2" cstate="print"/>
          <a:srcRect/>
          <a:stretch>
            <a:fillRect/>
          </a:stretch>
        </p:blipFill>
        <p:spPr bwMode="auto">
          <a:xfrm>
            <a:off x="152400" y="129381"/>
            <a:ext cx="9155784" cy="6858000"/>
          </a:xfrm>
          <a:prstGeom prst="rect">
            <a:avLst/>
          </a:prstGeom>
          <a:noFill/>
        </p:spPr>
      </p:pic>
      <p:sp>
        <p:nvSpPr>
          <p:cNvPr id="5" name="Rectangle 4"/>
          <p:cNvSpPr/>
          <p:nvPr/>
        </p:nvSpPr>
        <p:spPr>
          <a:xfrm>
            <a:off x="914400" y="1859340"/>
            <a:ext cx="7315200" cy="4154984"/>
          </a:xfrm>
          <a:prstGeom prst="rect">
            <a:avLst/>
          </a:prstGeom>
        </p:spPr>
        <p:txBody>
          <a:bodyPr wrap="square">
            <a:spAutoFit/>
          </a:bodyPr>
          <a:lstStyle/>
          <a:p>
            <a:pPr algn="ctr">
              <a:defRPr/>
            </a:pPr>
            <a:r>
              <a:rPr lang="en-US" sz="2400" dirty="0"/>
              <a:t>Mainstreaming gender and investing in rural women will significantly increase productivity, reduce hunger, malnutrition and improve rural livelihoods.</a:t>
            </a:r>
          </a:p>
          <a:p>
            <a:pPr algn="ctr">
              <a:defRPr/>
            </a:pPr>
            <a:endParaRPr lang="en-US" sz="2400" dirty="0" smtClean="0"/>
          </a:p>
          <a:p>
            <a:pPr algn="ctr">
              <a:defRPr/>
            </a:pPr>
            <a:endParaRPr lang="en-US" sz="2400" dirty="0"/>
          </a:p>
          <a:p>
            <a:pPr algn="ctr">
              <a:defRPr/>
            </a:pPr>
            <a:endParaRPr lang="en-US" sz="2400" dirty="0"/>
          </a:p>
          <a:p>
            <a:pPr algn="ctr">
              <a:defRPr/>
            </a:pPr>
            <a:r>
              <a:rPr lang="en-IN" sz="2400" dirty="0"/>
              <a:t>Gender budgeting and auditing assist policy makers and implementers to evolve outcome and impact- based indicators from the perspective of gender into micro-level planning processes and thereby take corrective action to reduce gender imbalances.</a:t>
            </a:r>
          </a:p>
        </p:txBody>
      </p:sp>
      <p:sp>
        <p:nvSpPr>
          <p:cNvPr id="6" name="TextBox 5"/>
          <p:cNvSpPr txBox="1"/>
          <p:nvPr/>
        </p:nvSpPr>
        <p:spPr>
          <a:xfrm>
            <a:off x="2124075" y="908051"/>
            <a:ext cx="4886325" cy="461665"/>
          </a:xfrm>
          <a:prstGeom prst="rect">
            <a:avLst/>
          </a:prstGeom>
          <a:solidFill>
            <a:schemeClr val="accent5">
              <a:lumMod val="20000"/>
              <a:lumOff val="80000"/>
            </a:schemeClr>
          </a:solidFill>
        </p:spPr>
        <p:txBody>
          <a:bodyPr wrap="square">
            <a:spAutoFit/>
          </a:bodyPr>
          <a:lstStyle/>
          <a:p>
            <a:pPr>
              <a:defRPr/>
            </a:pPr>
            <a:r>
              <a:rPr lang="en-US" sz="2400" b="1" dirty="0">
                <a:solidFill>
                  <a:srgbClr val="FF0000"/>
                </a:solidFill>
                <a:latin typeface="Andalus" pitchFamily="18" charset="-78"/>
                <a:cs typeface="Andalus" pitchFamily="18" charset="-78"/>
              </a:rPr>
              <a:t>CONCLUSION AND WAY FORWARD</a:t>
            </a:r>
            <a:endParaRPr lang="en-IN" sz="2400" b="1" dirty="0">
              <a:solidFill>
                <a:srgbClr val="FF0000"/>
              </a:solidFill>
              <a:latin typeface="Andalus" pitchFamily="18" charset="-78"/>
              <a:cs typeface="Andalus" pitchFamily="18" charset="-78"/>
            </a:endParaRPr>
          </a:p>
        </p:txBody>
      </p:sp>
    </p:spTree>
    <p:extLst>
      <p:ext uri="{BB962C8B-B14F-4D97-AF65-F5344CB8AC3E}">
        <p14:creationId xmlns:p14="http://schemas.microsoft.com/office/powerpoint/2010/main" val="3666472864"/>
      </p:ext>
    </p:extLst>
  </p:cSld>
  <p:clrMapOvr>
    <a:masterClrMapping/>
  </p:clrMapOvr>
  <p:transition spd="slow">
    <p:wipe dir="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role of women in agriculture 01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 y="533400"/>
            <a:ext cx="7467600" cy="560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1" name="Text Box 3"/>
          <p:cNvSpPr txBox="1">
            <a:spLocks noChangeArrowheads="1"/>
          </p:cNvSpPr>
          <p:nvPr/>
        </p:nvSpPr>
        <p:spPr bwMode="auto">
          <a:xfrm>
            <a:off x="5105400" y="1676400"/>
            <a:ext cx="2362200" cy="1803400"/>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sz="1600" b="1">
                <a:solidFill>
                  <a:srgbClr val="663300"/>
                </a:solidFill>
                <a:latin typeface="Arial Unicode MS" panose="020B0604020202020204" pitchFamily="34" charset="-128"/>
              </a:rPr>
              <a:t>If we have to preserve our mother earth, this mother of the family has to be empowered for continuing her zeal for sustenance of nature’ s bounty.</a:t>
            </a:r>
          </a:p>
        </p:txBody>
      </p:sp>
      <p:sp>
        <p:nvSpPr>
          <p:cNvPr id="48132" name="Text Box 4"/>
          <p:cNvSpPr txBox="1">
            <a:spLocks noChangeArrowheads="1"/>
          </p:cNvSpPr>
          <p:nvPr/>
        </p:nvSpPr>
        <p:spPr bwMode="auto">
          <a:xfrm>
            <a:off x="3505200" y="5943600"/>
            <a:ext cx="56388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sz="4000" b="1">
                <a:solidFill>
                  <a:schemeClr val="bg1"/>
                </a:solidFill>
              </a:rPr>
              <a:t> .  .  .  .  .  .  .  .	</a:t>
            </a:r>
          </a:p>
        </p:txBody>
      </p:sp>
      <p:sp>
        <p:nvSpPr>
          <p:cNvPr id="5" name="Slide Number Placeholder 4"/>
          <p:cNvSpPr>
            <a:spLocks noGrp="1"/>
          </p:cNvSpPr>
          <p:nvPr>
            <p:ph type="sldNum" sz="quarter" idx="12"/>
          </p:nvPr>
        </p:nvSpPr>
        <p:spPr/>
        <p:txBody>
          <a:bodyPr/>
          <a:lstStyle/>
          <a:p>
            <a:fld id="{B6F15528-21DE-4FAA-801E-634DDDAF4B2B}" type="slidenum">
              <a:rPr lang="en-US" smtClean="0"/>
              <a:pPr/>
              <a:t>89</a:t>
            </a:fld>
            <a:endParaRPr lang="en-US"/>
          </a:p>
        </p:txBody>
      </p:sp>
    </p:spTree>
    <p:extLst>
      <p:ext uri="{BB962C8B-B14F-4D97-AF65-F5344CB8AC3E}">
        <p14:creationId xmlns:p14="http://schemas.microsoft.com/office/powerpoint/2010/main" val="640406630"/>
      </p:ext>
    </p:extLst>
  </p:cSld>
  <p:clrMapOvr>
    <a:masterClrMapping/>
  </p:clrMapOvr>
  <p:transition spd="slow">
    <p:wipe dir="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just"/>
            <a:endParaRPr lang="en-IN">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endParaRPr lang="en-IN"/>
          </a:p>
        </p:txBody>
      </p:sp>
      <p:pic>
        <p:nvPicPr>
          <p:cNvPr id="1026" name="Picture 2" descr="https://fbcdn-sphotos-h-a.akamaihd.net/hphotos-ak-xta1/v/t1.0-9/11330026_861032207265748_4884684809665031126_n.jpg?oh=0a82caa0e127e2104bd7e37484df0b54&amp;oe=55F12B98&amp;__gda__=1442545681_855c6104bdfe304769d4579d19343d9c"/>
          <p:cNvPicPr>
            <a:picLocks noChangeAspect="1" noChangeArrowheads="1"/>
          </p:cNvPicPr>
          <p:nvPr/>
        </p:nvPicPr>
        <p:blipFill>
          <a:blip r:embed="rId2" cstate="print"/>
          <a:srcRect/>
          <a:stretch>
            <a:fillRect/>
          </a:stretch>
        </p:blipFill>
        <p:spPr bwMode="auto">
          <a:xfrm>
            <a:off x="0" y="0"/>
            <a:ext cx="9144000" cy="6781800"/>
          </a:xfrm>
          <a:prstGeom prst="rect">
            <a:avLst/>
          </a:prstGeom>
          <a:noFill/>
        </p:spPr>
      </p:pic>
    </p:spTree>
    <p:extLst>
      <p:ext uri="{BB962C8B-B14F-4D97-AF65-F5344CB8AC3E}">
        <p14:creationId xmlns:p14="http://schemas.microsoft.com/office/powerpoint/2010/main" val="2226770101"/>
      </p:ext>
    </p:extLst>
  </p:cSld>
  <p:clrMapOvr>
    <a:masterClrMapping/>
  </p:clrMapOvr>
  <p:transition spd="slow">
    <p:wipe dir="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4" descr="http://im.rediff.com/money/2012/jul/26farm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4572000" cy="2057400"/>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64515" name="Picture 2" descr="http://blog.worldagroforestry.org/wp-content/uploads/2014/04/10-Nepal-Farmer-353x21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00600" y="4419600"/>
            <a:ext cx="4343400" cy="2438400"/>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64516" name="Picture 6" descr="https://encrypted-tbn3.gstatic.com/images?q=tbn:ANd9GcR4S37A_VIiFy9qPE3QaHuLDoANkuOJCs9o0PFHM0aEdKONzcGj"/>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4419600"/>
            <a:ext cx="4800600" cy="2438400"/>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64517" name="Picture 6" descr="http://cache3.asset-cache.net/gc/95888015-tea-plucker-tamil-nadu-gettyimages.jpg?v=1&amp;c=IWSAsset&amp;k=2&amp;d=IkDNw2PDRldrgiGryQlMjx5Hlv2Ks7JwWDaGfCfWS3Y%3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48150" y="0"/>
            <a:ext cx="4895850" cy="2057400"/>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4518" name="TextBox 1"/>
          <p:cNvSpPr txBox="1">
            <a:spLocks noChangeArrowheads="1"/>
          </p:cNvSpPr>
          <p:nvPr/>
        </p:nvSpPr>
        <p:spPr bwMode="auto">
          <a:xfrm>
            <a:off x="0" y="2438400"/>
            <a:ext cx="91440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gn="ctr"/>
            <a:r>
              <a:rPr lang="en-GB" altLang="en-US" sz="9600">
                <a:latin typeface="Viner Hand ITC" panose="03070502030502020203" pitchFamily="66" charset="0"/>
              </a:rPr>
              <a:t>Thank You</a:t>
            </a:r>
          </a:p>
        </p:txBody>
      </p:sp>
      <p:sp>
        <p:nvSpPr>
          <p:cNvPr id="7" name="Slide Number Placeholder 6"/>
          <p:cNvSpPr>
            <a:spLocks noGrp="1"/>
          </p:cNvSpPr>
          <p:nvPr>
            <p:ph type="sldNum" sz="quarter" idx="12"/>
          </p:nvPr>
        </p:nvSpPr>
        <p:spPr/>
        <p:txBody>
          <a:bodyPr/>
          <a:lstStyle/>
          <a:p>
            <a:fld id="{B6F15528-21DE-4FAA-801E-634DDDAF4B2B}" type="slidenum">
              <a:rPr lang="en-US" smtClean="0"/>
              <a:pPr/>
              <a:t>91</a:t>
            </a:fld>
            <a:endParaRPr lang="en-US"/>
          </a:p>
        </p:txBody>
      </p:sp>
    </p:spTree>
    <p:extLst>
      <p:ext uri="{BB962C8B-B14F-4D97-AF65-F5344CB8AC3E}">
        <p14:creationId xmlns:p14="http://schemas.microsoft.com/office/powerpoint/2010/main" val="1214303347"/>
      </p:ext>
    </p:extLst>
  </p:cSld>
  <p:clrMapOvr>
    <a:masterClrMapping/>
  </p:clrMapOvr>
  <p:transition spd="slow">
    <p:wipe dir="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3879</TotalTime>
  <Words>6390</Words>
  <Application>Microsoft Office PowerPoint</Application>
  <PresentationFormat>On-screen Show (4:3)</PresentationFormat>
  <Paragraphs>993</Paragraphs>
  <Slides>91</Slides>
  <Notes>17</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91</vt:i4>
      </vt:variant>
    </vt:vector>
  </HeadingPairs>
  <TitlesOfParts>
    <vt:vector size="107" baseType="lpstr">
      <vt:lpstr>Arial Unicode MS</vt:lpstr>
      <vt:lpstr>ＭＳ Ｐゴシック</vt:lpstr>
      <vt:lpstr>Andalus</vt:lpstr>
      <vt:lpstr>Arial</vt:lpstr>
      <vt:lpstr>Arial Narrow</vt:lpstr>
      <vt:lpstr>Bookman Old Style</vt:lpstr>
      <vt:lpstr>Calibri</vt:lpstr>
      <vt:lpstr>Garamond</vt:lpstr>
      <vt:lpstr>Kruti Dev 016</vt:lpstr>
      <vt:lpstr>Tahoma</vt:lpstr>
      <vt:lpstr>Times New Roman</vt:lpstr>
      <vt:lpstr>Verdana</vt:lpstr>
      <vt:lpstr>Viner Hand ITC</vt:lpstr>
      <vt:lpstr>Wingdings</vt:lpstr>
      <vt:lpstr>ヒラギノ角ゴ Pro W3</vt:lpstr>
      <vt:lpstr>Office Theme</vt:lpstr>
      <vt:lpstr>PowerPoint Presentation</vt:lpstr>
      <vt:lpstr>PowerPoint Presentation</vt:lpstr>
      <vt:lpstr>PowerPoint Presentation</vt:lpstr>
      <vt:lpstr>Women are still invisible partners in development?</vt:lpstr>
      <vt:lpstr>Objectives of the Seminar </vt:lpstr>
      <vt:lpstr>PowerPoint Presentation</vt:lpstr>
      <vt:lpstr>Definition </vt:lpstr>
      <vt:lpstr>What is Gender Analysis……….</vt:lpstr>
      <vt:lpstr>What Gender Analysis Will Provide? </vt:lpstr>
      <vt:lpstr>Some examples</vt:lpstr>
      <vt:lpstr>When to conduct a Gender Analysis</vt:lpstr>
      <vt:lpstr>Who should do gender analysis</vt:lpstr>
      <vt:lpstr>How To Do Gender Analysis</vt:lpstr>
      <vt:lpstr>Gender Analysis Frameworks</vt:lpstr>
      <vt:lpstr>Harvard Analytical framework</vt:lpstr>
      <vt:lpstr>PowerPoint Presentation</vt:lpstr>
      <vt:lpstr>PowerPoint Presentation</vt:lpstr>
      <vt:lpstr>PowerPoint Presentation</vt:lpstr>
      <vt:lpstr>Activity Profile</vt:lpstr>
      <vt:lpstr>PowerPoint Presentation</vt:lpstr>
      <vt:lpstr>PowerPoint Presentation</vt:lpstr>
      <vt:lpstr>PowerPoint Presentation</vt:lpstr>
      <vt:lpstr>PowerPoint Presentation</vt:lpstr>
      <vt:lpstr>PowerPoint Presentation</vt:lpstr>
      <vt:lpstr>PowerPoint Presentation</vt:lpstr>
      <vt:lpstr>Some recognized….. Some hidden…</vt:lpstr>
      <vt:lpstr>This results in different needs</vt:lpstr>
      <vt:lpstr>PowerPoint Presentation</vt:lpstr>
      <vt:lpstr>PowerPoint Presentation</vt:lpstr>
      <vt:lpstr>Practical and Strategic Gender Needs</vt:lpstr>
      <vt:lpstr>PowerPoint Presentation</vt:lpstr>
      <vt:lpstr>PowerPoint Presentation</vt:lpstr>
      <vt:lpstr>PowerPoint Presentation</vt:lpstr>
      <vt:lpstr>PowerPoint Presentation</vt:lpstr>
      <vt:lpstr>PowerPoint Presentation</vt:lpstr>
      <vt:lpstr>Decision making matrix</vt:lpstr>
      <vt:lpstr>PowerPoint Presentation</vt:lpstr>
      <vt:lpstr>D. Women’s Empowerment framework </vt:lpstr>
      <vt:lpstr>PowerPoint Presentation</vt:lpstr>
      <vt:lpstr>PowerPoint Presentation</vt:lpstr>
      <vt:lpstr>PowerPoint Presentation</vt:lpstr>
      <vt:lpstr>What is GB? </vt:lpstr>
      <vt:lpstr>Why GRB?</vt:lpstr>
      <vt:lpstr>PowerPoint Presentation</vt:lpstr>
      <vt:lpstr>Institutionalizing GB in India  </vt:lpstr>
      <vt:lpstr>Contd..</vt:lpstr>
      <vt:lpstr>PowerPoint Presentation</vt:lpstr>
      <vt:lpstr>PowerPoint Presentation</vt:lpstr>
      <vt:lpstr>What is Gender Audit?</vt:lpstr>
      <vt:lpstr>Objectives of the Gender Audit</vt:lpstr>
      <vt:lpstr>Objectives of the Gender Audit</vt:lpstr>
      <vt:lpstr>When can a GA be conducted?  </vt:lpstr>
      <vt:lpstr>METHODOLOGIES OF GENDER AUDIT</vt:lpstr>
      <vt:lpstr>PowerPoint Presentation</vt:lpstr>
      <vt:lpstr>PowerPoint Presentation</vt:lpstr>
      <vt:lpstr>Gender Audit Score Card – The Methodological Tool</vt:lpstr>
      <vt:lpstr>Policy Approaches to Women and Development:</vt:lpstr>
      <vt:lpstr>Policy Approaches to Women and Development: Welfare to GAD</vt:lpstr>
      <vt:lpstr>Policy Approaches : Women in Development</vt:lpstr>
      <vt:lpstr>Women in Development</vt:lpstr>
      <vt:lpstr>Women in Development</vt:lpstr>
      <vt:lpstr>GAD</vt:lpstr>
      <vt:lpstr>The Empowerment Approach </vt:lpstr>
      <vt:lpstr>WID &amp; GAD </vt:lpstr>
      <vt:lpstr>PowerPoint Presentation</vt:lpstr>
      <vt:lpstr>National Agricultural Policy and Gender Mainstreaming</vt:lpstr>
      <vt:lpstr>Understanding Gender Mainstreaming</vt:lpstr>
      <vt:lpstr>The National Policy of Farmers 2007,</vt:lpstr>
      <vt:lpstr>Women Farmers' Entitlements Bill, 2011</vt:lpstr>
      <vt:lpstr>Women Farmers' Entitlements Bill, 2011</vt:lpstr>
      <vt:lpstr>Initiatives of National Gender Resource Centre in Agriculture (NGRCA)</vt:lpstr>
      <vt:lpstr>Cont..</vt:lpstr>
      <vt:lpstr>Special Provisions for Women under Different Schemes/Mission</vt:lpstr>
      <vt:lpstr>PowerPoint Presentation</vt:lpstr>
      <vt:lpstr>PowerPoint Presentation</vt:lpstr>
      <vt:lpstr>PowerPoint Presentation</vt:lpstr>
      <vt:lpstr>PowerPoint Presentation</vt:lpstr>
      <vt:lpstr>Government Officials  Must Not Assume</vt:lpstr>
      <vt:lpstr>PowerPoint Presentation</vt:lpstr>
      <vt:lpstr>PowerPoint Presentation</vt:lpstr>
      <vt:lpstr>PowerPoint Presentation</vt:lpstr>
      <vt:lpstr>PowerPoint Presentation</vt:lpstr>
      <vt:lpstr>Objective of the MAIZE gender audit</vt:lpstr>
      <vt:lpstr>PowerPoint Presentation</vt:lpstr>
      <vt:lpstr>Understandings of gender in MAIZE</vt:lpstr>
      <vt:lpstr>Project activities:</vt:lpstr>
      <vt:lpstr>CLOSING THE “GENDER GAP”  FOR AGRICULTURE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HP</dc:creator>
  <cp:lastModifiedBy>ANITHA</cp:lastModifiedBy>
  <cp:revision>296</cp:revision>
  <dcterms:created xsi:type="dcterms:W3CDTF">2006-08-16T00:00:00Z</dcterms:created>
  <dcterms:modified xsi:type="dcterms:W3CDTF">2016-06-11T02:25:19Z</dcterms:modified>
</cp:coreProperties>
</file>