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0"/>
  </p:notesMasterIdLst>
  <p:sldIdLst>
    <p:sldId id="261" r:id="rId2"/>
    <p:sldId id="257" r:id="rId3"/>
    <p:sldId id="260" r:id="rId4"/>
    <p:sldId id="262" r:id="rId5"/>
    <p:sldId id="258" r:id="rId6"/>
    <p:sldId id="259" r:id="rId7"/>
    <p:sldId id="306" r:id="rId8"/>
    <p:sldId id="263" r:id="rId9"/>
    <p:sldId id="415" r:id="rId10"/>
    <p:sldId id="307" r:id="rId11"/>
    <p:sldId id="264" r:id="rId12"/>
    <p:sldId id="341" r:id="rId13"/>
    <p:sldId id="339" r:id="rId14"/>
    <p:sldId id="340" r:id="rId15"/>
    <p:sldId id="308" r:id="rId16"/>
    <p:sldId id="309" r:id="rId17"/>
    <p:sldId id="313" r:id="rId18"/>
    <p:sldId id="358" r:id="rId19"/>
    <p:sldId id="359" r:id="rId20"/>
    <p:sldId id="311" r:id="rId21"/>
    <p:sldId id="310" r:id="rId22"/>
    <p:sldId id="338" r:id="rId23"/>
    <p:sldId id="362" r:id="rId24"/>
    <p:sldId id="363" r:id="rId25"/>
    <p:sldId id="364" r:id="rId26"/>
    <p:sldId id="365" r:id="rId27"/>
    <p:sldId id="366" r:id="rId28"/>
    <p:sldId id="368" r:id="rId29"/>
    <p:sldId id="370" r:id="rId30"/>
    <p:sldId id="371" r:id="rId31"/>
    <p:sldId id="372" r:id="rId32"/>
    <p:sldId id="373" r:id="rId33"/>
    <p:sldId id="418" r:id="rId34"/>
    <p:sldId id="416" r:id="rId35"/>
    <p:sldId id="376" r:id="rId36"/>
    <p:sldId id="377" r:id="rId37"/>
    <p:sldId id="378" r:id="rId38"/>
    <p:sldId id="380" r:id="rId39"/>
    <p:sldId id="379" r:id="rId40"/>
    <p:sldId id="381" r:id="rId41"/>
    <p:sldId id="382" r:id="rId42"/>
    <p:sldId id="383" r:id="rId43"/>
    <p:sldId id="384" r:id="rId44"/>
    <p:sldId id="385" r:id="rId45"/>
    <p:sldId id="386" r:id="rId46"/>
    <p:sldId id="417" r:id="rId47"/>
    <p:sldId id="393" r:id="rId48"/>
    <p:sldId id="394" r:id="rId49"/>
    <p:sldId id="395" r:id="rId50"/>
    <p:sldId id="396" r:id="rId51"/>
    <p:sldId id="397" r:id="rId52"/>
    <p:sldId id="398" r:id="rId53"/>
    <p:sldId id="400" r:id="rId54"/>
    <p:sldId id="404" r:id="rId55"/>
    <p:sldId id="402" r:id="rId56"/>
    <p:sldId id="405" r:id="rId57"/>
    <p:sldId id="342" r:id="rId58"/>
    <p:sldId id="343" r:id="rId59"/>
    <p:sldId id="344" r:id="rId60"/>
    <p:sldId id="346" r:id="rId61"/>
    <p:sldId id="347" r:id="rId62"/>
    <p:sldId id="348" r:id="rId63"/>
    <p:sldId id="349" r:id="rId64"/>
    <p:sldId id="351" r:id="rId65"/>
    <p:sldId id="352" r:id="rId66"/>
    <p:sldId id="355" r:id="rId67"/>
    <p:sldId id="413" r:id="rId68"/>
    <p:sldId id="414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174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65B4C-AB08-4780-8718-94296C8279CF}" type="datetimeFigureOut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13525-3684-4C95-8772-D5D24B9B65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13525-3684-4C95-8772-D5D24B9B651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13525-3684-4C95-8772-D5D24B9B651E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63A44-0D3A-4F46-99BA-956B65538ADD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28BF0-6C5D-4AE2-8306-409217BD16A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BC8E5-F09D-4C0A-A0A1-02EEBFFAD04E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83C2E-DF92-430D-966A-BEB96C1EB63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347E7-D22D-495E-B0DE-644D9C841404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76B5-0B8E-40EF-B9B9-89B034F171C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A9497-D6F1-48A3-AA5E-AE082CB83C9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986EA-83D2-44D1-9595-78B2B3D46C23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3AB4A-9D3E-4775-BC43-34955FA80E1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4ACF-A43D-4C24-8E50-727705737A7A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AAEC6-FF4A-422B-B237-078D0737A39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D0C99-1AA9-4278-B67D-E537A32D2BF3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ror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soilhealth.dac.gov.in/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soilhealth.dac.gov.in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ktoday.in/blog/pradhan-mantri-krishi-sinchai-yojana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saanjhi.gov.in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Bookman Old Style" pitchFamily="18" charset="0"/>
              </a:rPr>
              <a:t>Welcome </a:t>
            </a:r>
            <a:endParaRPr lang="en-US" sz="7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8DD60-453C-4982-8F0B-EF047232C2BB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53400" cy="1450975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Bookman Old Style" pitchFamily="18" charset="0"/>
              </a:rPr>
              <a:t>Pradhan Mantri’s Initiatives for Rural Development-An overview</a:t>
            </a:r>
            <a:endParaRPr lang="en-US" sz="3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800600"/>
            <a:ext cx="6400800" cy="1752600"/>
          </a:xfrm>
        </p:spPr>
        <p:txBody>
          <a:bodyPr>
            <a:noAutofit/>
          </a:bodyPr>
          <a:lstStyle/>
          <a:p>
            <a:pPr algn="r"/>
            <a:r>
              <a:rPr lang="en-US" sz="2400" b="1" dirty="0" smtClean="0">
                <a:solidFill>
                  <a:schemeClr val="tx1"/>
                </a:solidFill>
                <a:latin typeface="Bookman Old Style" pitchFamily="18" charset="0"/>
              </a:rPr>
              <a:t>Presented by, </a:t>
            </a:r>
          </a:p>
          <a:p>
            <a:pPr algn="r"/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Yashashwini.M.A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.</a:t>
            </a:r>
          </a:p>
          <a:p>
            <a:pPr algn="r"/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PALB3021</a:t>
            </a:r>
          </a:p>
          <a:p>
            <a:pPr algn="r"/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III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Ph.D</a:t>
            </a:r>
            <a:endParaRPr lang="en-US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701B5-AE6D-426D-BBC0-7A9E151C9A9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Outline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51054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Introduction 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Objectives 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Concept of Rural Development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Different  Initiatives for Rural Development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Review studies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76174-4E89-4BE3-B055-5AFD6AF3AD66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Introduction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121 </a:t>
            </a:r>
            <a:r>
              <a:rPr lang="en-US" sz="2400" dirty="0" err="1" smtClean="0">
                <a:latin typeface="Bookman Old Style" pitchFamily="18" charset="0"/>
              </a:rPr>
              <a:t>crores</a:t>
            </a:r>
            <a:r>
              <a:rPr lang="en-US" sz="2400" dirty="0" smtClean="0">
                <a:latin typeface="Bookman Old Style" pitchFamily="18" charset="0"/>
              </a:rPr>
              <a:t> - 83.3 </a:t>
            </a:r>
            <a:r>
              <a:rPr lang="en-US" sz="2400" dirty="0" err="1" smtClean="0">
                <a:latin typeface="Bookman Old Style" pitchFamily="18" charset="0"/>
              </a:rPr>
              <a:t>crores</a:t>
            </a:r>
            <a:r>
              <a:rPr lang="en-US" sz="2400" dirty="0" smtClean="0">
                <a:latin typeface="Bookman Old Style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70 per cent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Rural development programmes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Multidimensional process 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People participation 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Liberalization, privatization and globalization 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37B7-68B2-4C68-86BB-0F14563D5C8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Objectives</a:t>
            </a:r>
            <a:endParaRPr lang="en-US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572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To know the concept of Rural Development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To know the Pradhan Mantri’s  initiatives for rural development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To review the studies related to rural development programmes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8F2E-F29E-4886-AB1B-44BB1441333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45909">
            <a:off x="291896" y="2093060"/>
            <a:ext cx="8610648" cy="106636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Concept of Rural Development</a:t>
            </a:r>
            <a:b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F79B7-6112-49B5-B7BC-E0021150DC8E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Terminologies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>
                <a:latin typeface="Bookman Old Style" pitchFamily="18" charset="0"/>
              </a:rPr>
              <a:t>Rural – </a:t>
            </a:r>
            <a:r>
              <a:rPr lang="en-US" sz="2400" dirty="0" smtClean="0">
                <a:latin typeface="Bookman Old Style" pitchFamily="18" charset="0"/>
              </a:rPr>
              <a:t>is an area sparsely settled places away from the influence of large cities and towns (</a:t>
            </a:r>
            <a:r>
              <a:rPr lang="en-US" sz="2400" dirty="0" err="1" smtClean="0">
                <a:latin typeface="Bookman Old Style" pitchFamily="18" charset="0"/>
              </a:rPr>
              <a:t>Abhishek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Chauhan</a:t>
            </a:r>
            <a:r>
              <a:rPr lang="en-US" sz="2400" dirty="0" smtClean="0">
                <a:latin typeface="Bookman Old Style" pitchFamily="18" charset="0"/>
              </a:rPr>
              <a:t>, 2014)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Development: </a:t>
            </a:r>
            <a:r>
              <a:rPr lang="en-US" sz="2400" dirty="0" smtClean="0">
                <a:latin typeface="Bookman Old Style" pitchFamily="18" charset="0"/>
              </a:rPr>
              <a:t>It refers to growth, evolution, stage of inducement or progress (</a:t>
            </a:r>
            <a:r>
              <a:rPr lang="en-US" sz="2400" dirty="0" err="1" smtClean="0">
                <a:latin typeface="Bookman Old Style" pitchFamily="18" charset="0"/>
              </a:rPr>
              <a:t>Abhishek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Chauhan</a:t>
            </a:r>
            <a:r>
              <a:rPr lang="en-US" sz="2400" dirty="0" smtClean="0">
                <a:latin typeface="Bookman Old Style" pitchFamily="18" charset="0"/>
              </a:rPr>
              <a:t>, 2014)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79953-191B-4539-B86D-BB5292B5C2FC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Rural Development</a:t>
            </a:r>
            <a:endParaRPr lang="en-US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839200" cy="5638800"/>
          </a:xfrm>
        </p:spPr>
        <p:txBody>
          <a:bodyPr>
            <a:noAutofit/>
          </a:bodyPr>
          <a:lstStyle/>
          <a:p>
            <a:pPr algn="just"/>
            <a:r>
              <a:rPr lang="en-US" sz="2000" dirty="0">
                <a:latin typeface="Bookman Old Style" pitchFamily="18" charset="0"/>
              </a:rPr>
              <a:t> </a:t>
            </a:r>
            <a:r>
              <a:rPr lang="en-US" sz="2000" dirty="0" smtClean="0">
                <a:latin typeface="Bookman Old Style" pitchFamily="18" charset="0"/>
              </a:rPr>
              <a:t>It is </a:t>
            </a:r>
            <a:r>
              <a:rPr lang="en-US" sz="2000" dirty="0">
                <a:latin typeface="Bookman Old Style" pitchFamily="18" charset="0"/>
              </a:rPr>
              <a:t>the process of improving the quality of </a:t>
            </a:r>
            <a:r>
              <a:rPr lang="en-US" sz="2000" dirty="0" smtClean="0">
                <a:latin typeface="Bookman Old Style" pitchFamily="18" charset="0"/>
              </a:rPr>
              <a:t>life and </a:t>
            </a:r>
            <a:r>
              <a:rPr lang="en-US" sz="2000" dirty="0">
                <a:latin typeface="Bookman Old Style" pitchFamily="18" charset="0"/>
              </a:rPr>
              <a:t>economic </a:t>
            </a:r>
            <a:r>
              <a:rPr lang="en-US" sz="2000" dirty="0" smtClean="0">
                <a:latin typeface="Bookman Old Style" pitchFamily="18" charset="0"/>
              </a:rPr>
              <a:t>well-being of </a:t>
            </a:r>
            <a:r>
              <a:rPr lang="en-US" sz="2000" dirty="0">
                <a:latin typeface="Bookman Old Style" pitchFamily="18" charset="0"/>
              </a:rPr>
              <a:t>people living in relatively isolated and sparsely populated </a:t>
            </a:r>
            <a:r>
              <a:rPr lang="en-US" sz="2000" dirty="0" smtClean="0">
                <a:latin typeface="Bookman Old Style" pitchFamily="18" charset="0"/>
              </a:rPr>
              <a:t>areas 															</a:t>
            </a:r>
            <a:r>
              <a:rPr lang="en-US" sz="2000" b="1" dirty="0" smtClean="0">
                <a:latin typeface="Bookman Old Style" pitchFamily="18" charset="0"/>
              </a:rPr>
              <a:t>(Wikipedia)</a:t>
            </a:r>
            <a:endParaRPr lang="en-US" sz="2000" dirty="0" smtClean="0">
              <a:latin typeface="Bookman Old Style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0070C0"/>
                </a:solidFill>
                <a:latin typeface="Bookman Old Style" pitchFamily="18" charset="0"/>
              </a:rPr>
              <a:t>It is a strategy designed to improve the economic and social life of rural poor </a:t>
            </a:r>
          </a:p>
          <a:p>
            <a:pPr algn="just">
              <a:buNone/>
            </a:pPr>
            <a:r>
              <a:rPr lang="en-US" sz="2000" dirty="0" smtClean="0">
                <a:latin typeface="Bookman Old Style" pitchFamily="18" charset="0"/>
              </a:rPr>
              <a:t>								</a:t>
            </a:r>
            <a:r>
              <a:rPr lang="en-US" sz="2000" b="1" dirty="0" smtClean="0">
                <a:latin typeface="Bookman Old Style" pitchFamily="18" charset="0"/>
              </a:rPr>
              <a:t>(</a:t>
            </a:r>
            <a:r>
              <a:rPr lang="en-US" sz="2000" b="1" dirty="0" err="1" smtClean="0">
                <a:latin typeface="Bookman Old Style" pitchFamily="18" charset="0"/>
              </a:rPr>
              <a:t>Agarwal</a:t>
            </a:r>
            <a:r>
              <a:rPr lang="en-US" sz="2000" b="1" dirty="0" smtClean="0">
                <a:latin typeface="Bookman Old Style" pitchFamily="18" charset="0"/>
              </a:rPr>
              <a:t> ,1989)</a:t>
            </a:r>
          </a:p>
          <a:p>
            <a:pPr algn="just"/>
            <a:r>
              <a:rPr lang="en-US" sz="2000" dirty="0" smtClean="0">
                <a:latin typeface="Bookman Old Style" pitchFamily="18" charset="0"/>
              </a:rPr>
              <a:t>Is defined as structural changes in the socio-economic situation to achieve improved living standards of low-income population residing in rural areas and making the process of their development self sustained</a:t>
            </a:r>
          </a:p>
          <a:p>
            <a:pPr algn="just">
              <a:buNone/>
            </a:pPr>
            <a:r>
              <a:rPr lang="en-US" sz="2000" dirty="0" smtClean="0">
                <a:latin typeface="Bookman Old Style" pitchFamily="18" charset="0"/>
              </a:rPr>
              <a:t>							               </a:t>
            </a:r>
            <a:r>
              <a:rPr lang="en-US" sz="2000" b="1" dirty="0" smtClean="0">
                <a:latin typeface="Bookman Old Style" pitchFamily="18" charset="0"/>
              </a:rPr>
              <a:t>(Baby, 2014)</a:t>
            </a:r>
          </a:p>
          <a:p>
            <a:pPr algn="just"/>
            <a:endParaRPr lang="en-US" sz="2000" b="1" dirty="0" smtClean="0">
              <a:latin typeface="Bookman Old Style" pitchFamily="18" charset="0"/>
            </a:endParaRPr>
          </a:p>
          <a:p>
            <a:pPr algn="just"/>
            <a:r>
              <a:rPr lang="en-US" sz="2000" dirty="0" smtClean="0">
                <a:latin typeface="Bookman Old Style" pitchFamily="18" charset="0"/>
              </a:rPr>
              <a:t>Is a process, which aims at improving the well being and self realization of people living outside the urbanized areas through collective process. 			</a:t>
            </a:r>
            <a:r>
              <a:rPr lang="en-US" sz="2000" b="1" dirty="0" smtClean="0">
                <a:latin typeface="Bookman Old Style" pitchFamily="18" charset="0"/>
              </a:rPr>
              <a:t>(</a:t>
            </a:r>
            <a:r>
              <a:rPr lang="en-US" sz="2000" b="1" dirty="0" err="1" smtClean="0">
                <a:latin typeface="Bookman Old Style" pitchFamily="18" charset="0"/>
              </a:rPr>
              <a:t>Abhishek</a:t>
            </a:r>
            <a:r>
              <a:rPr lang="en-US" sz="2000" b="1" dirty="0" smtClean="0">
                <a:latin typeface="Bookman Old Style" pitchFamily="18" charset="0"/>
              </a:rPr>
              <a:t> Chauhan,2014)</a:t>
            </a:r>
          </a:p>
          <a:p>
            <a:pPr algn="just"/>
            <a:endParaRPr lang="en-US" sz="2000" dirty="0" smtClean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ED22F-BE7C-4FE9-90B3-68CE65D6BBB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5635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Objectives of Rural Development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Availability and distribution of life sustaining goods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Per capita income &amp; purchasing power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Enhanced production and productivity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Broad based community participation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Socio economic equity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3BA1-8992-4A05-9AC9-B711C8E0F7B1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Scope and importance of RD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6962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Three fourth- Population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50 % national income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Seventy percent- Population 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Bulk of raw materials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Political instability 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79FBE-D238-46D5-A739-9D0585ADADC3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45909">
            <a:off x="291896" y="2093060"/>
            <a:ext cx="8610648" cy="106636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Pradhan Mantri’s  Different Initiatives for Rural Development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A5C93-9A66-4DC1-9F70-0F4B8931149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Introduction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5410200" cy="56388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Bookman Old Style" pitchFamily="18" charset="0"/>
              </a:rPr>
              <a:t>15th PM</a:t>
            </a:r>
          </a:p>
          <a:p>
            <a:r>
              <a:rPr lang="en-US" sz="2000" dirty="0" smtClean="0">
                <a:latin typeface="Bookman Old Style" pitchFamily="18" charset="0"/>
              </a:rPr>
              <a:t>26 May 2014</a:t>
            </a:r>
          </a:p>
          <a:p>
            <a:r>
              <a:rPr lang="en-US" sz="2000" dirty="0" err="1" smtClean="0">
                <a:latin typeface="Bookman Old Style" pitchFamily="18" charset="0"/>
              </a:rPr>
              <a:t>Bharatiya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err="1" smtClean="0">
                <a:latin typeface="Bookman Old Style" pitchFamily="18" charset="0"/>
              </a:rPr>
              <a:t>Janata</a:t>
            </a:r>
            <a:r>
              <a:rPr lang="en-US" sz="2000" dirty="0" smtClean="0">
                <a:latin typeface="Bookman Old Style" pitchFamily="18" charset="0"/>
              </a:rPr>
              <a:t> Party</a:t>
            </a:r>
          </a:p>
          <a:p>
            <a:r>
              <a:rPr lang="en-US" sz="2000" dirty="0" smtClean="0">
                <a:latin typeface="Bookman Old Style" pitchFamily="18" charset="0"/>
              </a:rPr>
              <a:t>2001 to 2014 </a:t>
            </a:r>
          </a:p>
          <a:p>
            <a:endParaRPr lang="en-US" sz="2000" dirty="0" smtClean="0">
              <a:latin typeface="Bookman Old Style" pitchFamily="18" charset="0"/>
            </a:endParaRPr>
          </a:p>
          <a:p>
            <a:pPr lvl="1"/>
            <a:r>
              <a:rPr lang="en-US" sz="1800" dirty="0" smtClean="0">
                <a:latin typeface="Bookman Old Style" pitchFamily="18" charset="0"/>
              </a:rPr>
              <a:t>Reforming and modernizing India's infrastructure </a:t>
            </a:r>
          </a:p>
          <a:p>
            <a:pPr lvl="1"/>
            <a:endParaRPr lang="en-US" sz="1800" baseline="30000" dirty="0" smtClean="0">
              <a:latin typeface="Bookman Old Style" pitchFamily="18" charset="0"/>
            </a:endParaRPr>
          </a:p>
          <a:p>
            <a:pPr lvl="1"/>
            <a:r>
              <a:rPr lang="en-US" sz="1800" dirty="0" smtClean="0">
                <a:latin typeface="Bookman Old Style" pitchFamily="18" charset="0"/>
              </a:rPr>
              <a:t>Reducing bureaucracy</a:t>
            </a:r>
          </a:p>
          <a:p>
            <a:pPr lvl="1"/>
            <a:endParaRPr lang="en-US" sz="1800" dirty="0" smtClean="0">
              <a:latin typeface="Bookman Old Style" pitchFamily="18" charset="0"/>
            </a:endParaRPr>
          </a:p>
          <a:p>
            <a:pPr lvl="1"/>
            <a:r>
              <a:rPr lang="en-US" sz="1800" dirty="0" smtClean="0">
                <a:latin typeface="Bookman Old Style" pitchFamily="18" charset="0"/>
              </a:rPr>
              <a:t>Encouraging increased foreign direct investment</a:t>
            </a:r>
          </a:p>
          <a:p>
            <a:pPr lvl="1"/>
            <a:endParaRPr lang="en-US" sz="1800" dirty="0" smtClean="0">
              <a:latin typeface="Bookman Old Style" pitchFamily="18" charset="0"/>
            </a:endParaRPr>
          </a:p>
          <a:p>
            <a:pPr lvl="1"/>
            <a:r>
              <a:rPr lang="en-US" sz="1800" dirty="0" smtClean="0">
                <a:latin typeface="Bookman Old Style" pitchFamily="18" charset="0"/>
              </a:rPr>
              <a:t> Improving national standards of Health and sanitation </a:t>
            </a:r>
          </a:p>
          <a:p>
            <a:pPr lvl="1"/>
            <a:endParaRPr lang="en-US" sz="1800" dirty="0" smtClean="0">
              <a:latin typeface="Bookman Old Style" pitchFamily="18" charset="0"/>
            </a:endParaRPr>
          </a:p>
          <a:p>
            <a:pPr lvl="1"/>
            <a:r>
              <a:rPr lang="en-US" sz="1800" dirty="0" smtClean="0">
                <a:latin typeface="Bookman Old Style" pitchFamily="18" charset="0"/>
              </a:rPr>
              <a:t> Improving foreign relations</a:t>
            </a:r>
            <a:r>
              <a:rPr lang="en-US" sz="1600" dirty="0" smtClean="0">
                <a:latin typeface="Bookman Old Style" pitchFamily="18" charset="0"/>
              </a:rPr>
              <a:t>  </a:t>
            </a:r>
          </a:p>
          <a:p>
            <a:pPr lvl="1"/>
            <a:endParaRPr lang="en-US" sz="1600" dirty="0">
              <a:latin typeface="Bookman Old Style" pitchFamily="18" charset="0"/>
            </a:endParaRPr>
          </a:p>
        </p:txBody>
      </p:sp>
      <p:pic>
        <p:nvPicPr>
          <p:cNvPr id="1026" name="Picture 2" descr="D:\yashu final smnr\smnr materials\Deen dayal jyothi\PM_Modi_Portrait(cropped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752601"/>
            <a:ext cx="3047999" cy="36575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38800" y="5638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Bookman Old Style" pitchFamily="18" charset="0"/>
              </a:rPr>
              <a:t>Narendra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Damodardas</a:t>
            </a:r>
            <a:r>
              <a:rPr lang="en-US" b="1" dirty="0" smtClean="0">
                <a:latin typeface="Bookman Old Style" pitchFamily="18" charset="0"/>
              </a:rPr>
              <a:t> </a:t>
            </a:r>
            <a:r>
              <a:rPr lang="en-US" b="1" dirty="0" err="1" smtClean="0">
                <a:latin typeface="Bookman Old Style" pitchFamily="18" charset="0"/>
              </a:rPr>
              <a:t>Modi</a:t>
            </a:r>
            <a:endParaRPr lang="en-US" b="1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dirty="0" smtClean="0">
                <a:latin typeface="Bookman Old Style" pitchFamily="18" charset="0"/>
              </a:rPr>
              <a:t>(born 17 September 1950)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D041-53DB-4D67-838C-BE459B7FD5CD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Bookman Old Style" pitchFamily="18" charset="0"/>
              </a:rPr>
              <a:t>Government Initiatives in India </a:t>
            </a:r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(Active)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2897"/>
          <a:ext cx="8382000" cy="5180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852"/>
                <a:gridCol w="1448740"/>
                <a:gridCol w="6105408"/>
              </a:tblGrid>
              <a:tr h="76456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Sl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no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Category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Name of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the initiative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045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Schemes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Atal Pension Yojana,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Beti Bachao, Beti Padhao Yojana,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DAY,</a:t>
                      </a:r>
                      <a:r>
                        <a:rPr lang="en-US" sz="1800" b="0" i="0" u="non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DBT,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DDUGJY,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DDU-GKY,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DELP,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HRIDAY,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Housing for All,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KVPY,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Midday Meal Scheme,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NSAP,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NSS,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PMAY,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PMGSY,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PMJDY,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PMKSY,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PMMY,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Pradhan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Mantri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Jeevan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Jyoti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Bima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Yojana,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Pradhan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Mantri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Suraksha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Bima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Yojana,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Pradhan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Mantri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Ujjwala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Yojana,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SAGY,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Soil Health Card Scheme,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SGSY</a:t>
                      </a:r>
                      <a:endParaRPr lang="en-US" sz="1800" b="0" i="0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71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Missions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AMRUT,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SSA, Smart city, TB-Mission-2020, NRHM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71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Projects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Bhartmala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, Indian rivers inter link,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Sagar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mala,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Setu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Bharatam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963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Campaigns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Digital India, Make in India, Skill India, Start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up India,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Swachh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Bharat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Abhiyan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71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ID’s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Aadhar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, BIN,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PAN, RC, Voter ID, WIN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0F640-1FE2-48C0-94F7-0D4A0149C8AD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Pradhan Mantri’s  Different Initiatives for Rural Development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6161"/>
          <a:ext cx="8153400" cy="5071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4420370"/>
                <a:gridCol w="2058939"/>
                <a:gridCol w="988291"/>
              </a:tblGrid>
              <a:tr h="70201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Sl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no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Initiative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Ministry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Year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4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Pradhan </a:t>
                      </a:r>
                      <a:r>
                        <a:rPr lang="en-US" sz="18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Mantri</a:t>
                      </a:r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Jan-</a:t>
                      </a:r>
                      <a:r>
                        <a:rPr lang="en-US" sz="18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Dhan</a:t>
                      </a:r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Yojana (PMJDY)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Finance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351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Deen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Dayal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Upadyaya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Grameen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Kaushalya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Yojana (DDU-GKY)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Rural</a:t>
                      </a:r>
                      <a:r>
                        <a:rPr lang="en-US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development 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2014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351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Sansad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i="0" u="none" strike="noStrike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Adarsh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Gram Yojana (SAGY)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Rural development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2014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4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Soil Health Card 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Agriculture 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4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Pradhan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Mudra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Yojana (PMMY)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Finance 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4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Pradhan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Mantri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Krishi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Sinchai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Yojana (PMKSY)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Agriculture &amp; Farmers Welfare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 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45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Deen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Dayal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Upadyaya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Gram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Jyothi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Yojana (</a:t>
                      </a:r>
                      <a:r>
                        <a:rPr lang="en-US" sz="1800" b="0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DDUGJY)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Power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</a:t>
                      </a:r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451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endParaRPr lang="en-US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24C8E-8DDB-41A3-86A4-F7D383D53AAC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Pradhan </a:t>
            </a:r>
            <a:r>
              <a:rPr lang="en-US" sz="3600" b="1" dirty="0" err="1" smtClean="0">
                <a:solidFill>
                  <a:srgbClr val="FF0000"/>
                </a:solidFill>
                <a:latin typeface="Bookman Old Style" pitchFamily="18" charset="0"/>
              </a:rPr>
              <a:t>Mantri</a:t>
            </a:r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 Jan-</a:t>
            </a:r>
            <a:r>
              <a:rPr lang="en-US" sz="3600" b="1" dirty="0" err="1" smtClean="0">
                <a:solidFill>
                  <a:srgbClr val="FF0000"/>
                </a:solidFill>
                <a:latin typeface="Bookman Old Style" pitchFamily="18" charset="0"/>
              </a:rPr>
              <a:t>Dhan</a:t>
            </a:r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 Yojana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876800" cy="4648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Ministry: </a:t>
            </a:r>
            <a:r>
              <a:rPr lang="en-US" sz="2400" dirty="0" smtClean="0">
                <a:latin typeface="Bookman Old Style" pitchFamily="18" charset="0"/>
              </a:rPr>
              <a:t>Finance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Launched: </a:t>
            </a:r>
            <a:r>
              <a:rPr lang="en-US" sz="2400" dirty="0" smtClean="0">
                <a:latin typeface="Bookman Old Style" pitchFamily="18" charset="0"/>
              </a:rPr>
              <a:t>28 August 2014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Website:</a:t>
            </a:r>
            <a:r>
              <a:rPr lang="en-US" sz="2400" dirty="0" smtClean="0">
                <a:latin typeface="Bookman Old Style" pitchFamily="18" charset="0"/>
              </a:rPr>
              <a:t> www.pmjdy.gov.in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Status: </a:t>
            </a:r>
            <a:r>
              <a:rPr lang="en-US" sz="2400" dirty="0" smtClean="0">
                <a:latin typeface="Bookman Old Style" pitchFamily="18" charset="0"/>
              </a:rPr>
              <a:t>Active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Purpose: </a:t>
            </a:r>
            <a:r>
              <a:rPr lang="en-US" sz="2400" dirty="0" smtClean="0">
                <a:latin typeface="Bookman Old Style" pitchFamily="18" charset="0"/>
              </a:rPr>
              <a:t>Financial Inclusion </a:t>
            </a:r>
            <a:endParaRPr lang="en-US" sz="2400" b="1" dirty="0" smtClean="0">
              <a:latin typeface="Bookman Old Style" pitchFamily="18" charset="0"/>
            </a:endParaRPr>
          </a:p>
        </p:txBody>
      </p:sp>
      <p:pic>
        <p:nvPicPr>
          <p:cNvPr id="1026" name="Picture 2" descr="D:\yashu final smnr\smnr materials\pmjdylogo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05600" y="1295400"/>
            <a:ext cx="2190750" cy="2209800"/>
          </a:xfrm>
          <a:prstGeom prst="rect">
            <a:avLst/>
          </a:prstGeom>
          <a:noFill/>
        </p:spPr>
      </p:pic>
      <p:pic>
        <p:nvPicPr>
          <p:cNvPr id="1027" name="Picture 3" descr="D:\yashu final smnr\smnr materials\pmjdy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599" y="3962399"/>
            <a:ext cx="3581401" cy="2835941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BE4B5-553A-41DE-8F5E-2746FE419E7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About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791200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Financial services in an affordable manner 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'Universal and clear access to banking facilities' 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1.5 </a:t>
            </a:r>
            <a:r>
              <a:rPr lang="en-US" sz="2400" dirty="0" err="1" smtClean="0">
                <a:latin typeface="Bookman Old Style" pitchFamily="18" charset="0"/>
              </a:rPr>
              <a:t>Crore</a:t>
            </a:r>
            <a:r>
              <a:rPr lang="en-US" sz="2400" dirty="0" smtClean="0">
                <a:latin typeface="Bookman Old Style" pitchFamily="18" charset="0"/>
              </a:rPr>
              <a:t> (15 million)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“Day of financial freedom." 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10 February 2016,  20 </a:t>
            </a:r>
            <a:r>
              <a:rPr lang="en-US" sz="2400" dirty="0" err="1" smtClean="0">
                <a:latin typeface="Bookman Old Style" pitchFamily="18" charset="0"/>
              </a:rPr>
              <a:t>crore</a:t>
            </a:r>
            <a:r>
              <a:rPr lang="en-US" sz="2400" dirty="0" smtClean="0">
                <a:latin typeface="Bookman Old Style" pitchFamily="18" charset="0"/>
              </a:rPr>
              <a:t> bank accounts and 323.78 billion amount</a:t>
            </a:r>
          </a:p>
          <a:p>
            <a:pPr algn="just">
              <a:lnSpc>
                <a:spcPct val="200000"/>
              </a:lnSpc>
            </a:pPr>
            <a:endParaRPr lang="en-US" sz="2400" dirty="0" smtClean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13E0-5DA2-4CE5-B3DC-657770ED4BCC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Benefits: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534400" cy="5867400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Interest on deposit.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Accidental insurance cover of Rs.1.00 </a:t>
            </a:r>
            <a:r>
              <a:rPr lang="en-US" sz="2000" dirty="0" err="1" smtClean="0">
                <a:latin typeface="Bookman Old Style" pitchFamily="18" charset="0"/>
              </a:rPr>
              <a:t>lakh</a:t>
            </a:r>
            <a:r>
              <a:rPr lang="en-US" sz="2000" dirty="0" smtClean="0">
                <a:latin typeface="Bookman Old Style" pitchFamily="18" charset="0"/>
              </a:rPr>
              <a:t>.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No minimum balance required.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Life insurance cover of Rs.30,000/-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Easy Transfer of money across India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Direct Benefit Transfer in these accounts.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6 months- an overdraft facility will be permitted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Overdraft facility up to Rs.5000/- is available in only one account per household, preferably lady of the household </a:t>
            </a:r>
          </a:p>
          <a:p>
            <a:pPr marL="514350" lvl="0" indent="-514350" algn="just">
              <a:lnSpc>
                <a:spcPct val="150000"/>
              </a:lnSpc>
            </a:pPr>
            <a:r>
              <a:rPr lang="en-US" sz="2000" dirty="0" err="1" smtClean="0">
                <a:latin typeface="Bookman Old Style" pitchFamily="18" charset="0"/>
              </a:rPr>
              <a:t>RuPay</a:t>
            </a:r>
            <a:r>
              <a:rPr lang="en-US" sz="2000" dirty="0" smtClean="0">
                <a:latin typeface="Bookman Old Style" pitchFamily="18" charset="0"/>
              </a:rPr>
              <a:t> Debit Card must be used at least once in 45 days.</a:t>
            </a:r>
          </a:p>
          <a:p>
            <a:pPr marL="514350" indent="-514350" algn="just">
              <a:lnSpc>
                <a:spcPct val="150000"/>
              </a:lnSpc>
            </a:pPr>
            <a:endParaRPr lang="en-US" sz="2000" dirty="0" smtClean="0">
              <a:latin typeface="Bookman Old Style" pitchFamily="18" charset="0"/>
            </a:endParaRPr>
          </a:p>
          <a:p>
            <a:pPr marL="514350" indent="-514350" algn="just">
              <a:lnSpc>
                <a:spcPct val="150000"/>
              </a:lnSpc>
            </a:pPr>
            <a:endParaRPr lang="en-US" sz="20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839C-8A52-4D45-8061-B4F92F6DCD4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868362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Documents required to open an account </a:t>
            </a:r>
            <a:r>
              <a:rPr lang="en-US" sz="2400" b="1" dirty="0" smtClean="0">
                <a:latin typeface="Bookman Old Style" pitchFamily="18" charset="0"/>
              </a:rPr>
              <a:t/>
            </a:r>
            <a:br>
              <a:rPr lang="en-US" sz="2400" b="1" dirty="0" smtClean="0">
                <a:latin typeface="Bookman Old Style" pitchFamily="18" charset="0"/>
              </a:rPr>
            </a:br>
            <a:endParaRPr lang="en-US" sz="2400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pPr lvl="0" algn="just"/>
            <a:r>
              <a:rPr lang="en-US" sz="2000" dirty="0" err="1" smtClean="0">
                <a:latin typeface="Bookman Old Style" pitchFamily="18" charset="0"/>
              </a:rPr>
              <a:t>Aadhaar</a:t>
            </a:r>
            <a:r>
              <a:rPr lang="en-US" sz="2000" dirty="0" smtClean="0">
                <a:latin typeface="Bookman Old Style" pitchFamily="18" charset="0"/>
              </a:rPr>
              <a:t> Card/</a:t>
            </a:r>
            <a:r>
              <a:rPr lang="en-US" sz="2000" dirty="0" err="1" smtClean="0">
                <a:latin typeface="Bookman Old Style" pitchFamily="18" charset="0"/>
              </a:rPr>
              <a:t>Aadhaar</a:t>
            </a:r>
            <a:r>
              <a:rPr lang="en-US" sz="2000" dirty="0" smtClean="0">
                <a:latin typeface="Bookman Old Style" pitchFamily="18" charset="0"/>
              </a:rPr>
              <a:t> Number</a:t>
            </a:r>
          </a:p>
          <a:p>
            <a:pPr lvl="0" algn="just"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Voter ID Card, Driving License, PAN Card, Passport &amp; NREGA Card.</a:t>
            </a:r>
          </a:p>
          <a:p>
            <a:pPr lvl="0" algn="just"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Identity Card with applicant's photograph issued by Central/State Government Departments, Statutory/Regulatory Authorities, Public Sector Undertakings, Scheduled Commercial Banks and Public Financial Institutions</a:t>
            </a:r>
          </a:p>
          <a:p>
            <a:pPr lvl="0" algn="just"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Letter issued by a gazette officer, with a duly attested photograph of the person.</a:t>
            </a:r>
          </a:p>
          <a:p>
            <a:pPr algn="just"/>
            <a:endParaRPr lang="en-US" sz="20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F1E04-CEB4-4526-B26E-B6480F9A880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228600"/>
            <a:ext cx="6553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E8871-22F8-41D4-994C-F158E0C56C7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2" y="533400"/>
          <a:ext cx="8686802" cy="5087873"/>
        </p:xfrm>
        <a:graphic>
          <a:graphicData uri="http://schemas.openxmlformats.org/drawingml/2006/table">
            <a:tbl>
              <a:tblPr/>
              <a:tblGrid>
                <a:gridCol w="457198"/>
                <a:gridCol w="1295400"/>
                <a:gridCol w="838200"/>
                <a:gridCol w="762000"/>
                <a:gridCol w="838200"/>
                <a:gridCol w="990600"/>
                <a:gridCol w="914400"/>
                <a:gridCol w="1447800"/>
                <a:gridCol w="1143004"/>
              </a:tblGrid>
              <a:tr h="31061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Sl.No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latin typeface="Bookman Old Style" pitchFamily="18" charset="0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No Of Accounts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No Of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RuPay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Debit Cards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Aadhaar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 Seeded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Balance In Accounts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 % of Zero Balance Accounts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4098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Rural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Urban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9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1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Public Sector Banks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9.43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7.42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16.85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14.32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8.04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28139.17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27.74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59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Regional Rural Banks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3.26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0.54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3.79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2.69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1.16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6178.12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23.15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5594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Private Banks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0.48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0.30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0.79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0.74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0.30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1354.72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40.34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16891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latin typeface="Bookman Old Style" pitchFamily="18" charset="0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13.17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8.26</a:t>
                      </a:r>
                      <a:endParaRPr lang="en-US" sz="140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21.43</a:t>
                      </a:r>
                      <a:endParaRPr lang="en-US" sz="1600" dirty="0">
                        <a:solidFill>
                          <a:srgbClr val="FF0000"/>
                        </a:solidFill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17.75</a:t>
                      </a:r>
                      <a:endParaRPr lang="en-US" sz="1600" dirty="0">
                        <a:solidFill>
                          <a:srgbClr val="FF0000"/>
                        </a:solidFill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9.50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₹35672.01 </a:t>
                      </a:r>
                      <a:r>
                        <a:rPr lang="en-US" sz="1400" b="1" u="none" strike="noStrike" dirty="0" err="1">
                          <a:solidFill>
                            <a:srgbClr val="0B008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  <a:hlinkClick r:id="rId2" tooltip="Crore"/>
                        </a:rPr>
                        <a:t>crore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(US$5.3 billion)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27.39</a:t>
                      </a:r>
                      <a:endParaRPr lang="en-US" sz="1400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04800" y="6019800"/>
            <a:ext cx="8382000" cy="5334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Bookman Old Style" pitchFamily="18" charset="0"/>
              </a:rPr>
              <a:t>(Statistics as on </a:t>
            </a:r>
            <a:r>
              <a:rPr lang="en-US" sz="2000" b="1" dirty="0" smtClean="0">
                <a:latin typeface="Bookman Old Style" pitchFamily="18" charset="0"/>
              </a:rPr>
              <a:t>30 March 2016</a:t>
            </a:r>
            <a:r>
              <a:rPr lang="en-US" sz="2000" dirty="0" smtClean="0">
                <a:latin typeface="Bookman Old Style" pitchFamily="18" charset="0"/>
              </a:rPr>
              <a:t>) (All Figures in </a:t>
            </a:r>
            <a:r>
              <a:rPr lang="en-US" sz="2000" dirty="0" err="1" smtClean="0">
                <a:latin typeface="Bookman Old Style" pitchFamily="18" charset="0"/>
              </a:rPr>
              <a:t>Crores</a:t>
            </a:r>
            <a:r>
              <a:rPr lang="en-US" sz="2000" dirty="0" smtClean="0">
                <a:latin typeface="Bookman Old Style" pitchFamily="18" charset="0"/>
              </a:rPr>
              <a:t>)</a:t>
            </a:r>
            <a:br>
              <a:rPr lang="en-US" sz="2000" dirty="0" smtClean="0">
                <a:latin typeface="Bookman Old Style" pitchFamily="18" charset="0"/>
              </a:rPr>
            </a:br>
            <a:endParaRPr lang="en-US" sz="20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2A8F1-5900-459D-BDD3-0162E8485DA4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Achievement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4953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On 20 January 2015, the scheme entered into 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Guinness book of world </a:t>
            </a:r>
            <a:r>
              <a:rPr lang="en-US" sz="2400" dirty="0" smtClean="0">
                <a:latin typeface="Bookman Old Style" pitchFamily="18" charset="0"/>
              </a:rPr>
              <a:t>records setting new record for </a:t>
            </a:r>
            <a:r>
              <a:rPr lang="en-US" sz="2400" b="1" dirty="0" smtClean="0">
                <a:latin typeface="Bookman Old Style" pitchFamily="18" charset="0"/>
              </a:rPr>
              <a:t>'The most bank accounts opened in one week'. </a:t>
            </a:r>
            <a:r>
              <a:rPr lang="en-US" sz="2400" dirty="0" smtClean="0">
                <a:latin typeface="Bookman Old Style" pitchFamily="18" charset="0"/>
              </a:rPr>
              <a:t>(1,80,96,130)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F85EC-A315-4FE4-BC40-906EDB61B80A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Deen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Dayal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Upadhyaya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Grameen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Kaushalya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 Yojana or DDU-GKY </a:t>
            </a:r>
            <a:b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sz="24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5029200" cy="4648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Ministry: </a:t>
            </a:r>
            <a:r>
              <a:rPr lang="en-US" sz="2400" dirty="0" smtClean="0">
                <a:latin typeface="Bookman Old Style" pitchFamily="18" charset="0"/>
              </a:rPr>
              <a:t>Rural Development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Launched: </a:t>
            </a:r>
            <a:r>
              <a:rPr lang="en-US" sz="2400" dirty="0" smtClean="0">
                <a:latin typeface="Bookman Old Style" pitchFamily="18" charset="0"/>
              </a:rPr>
              <a:t>25 September 2014 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Status: </a:t>
            </a:r>
            <a:r>
              <a:rPr lang="en-US" sz="2400" dirty="0" smtClean="0">
                <a:latin typeface="Bookman Old Style" pitchFamily="18" charset="0"/>
              </a:rPr>
              <a:t>Active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Purpose: </a:t>
            </a:r>
            <a:r>
              <a:rPr lang="en-US" sz="2400" dirty="0" smtClean="0">
                <a:latin typeface="Bookman Old Style" pitchFamily="18" charset="0"/>
              </a:rPr>
              <a:t>Youth employment scheme</a:t>
            </a:r>
            <a:endParaRPr lang="en-US" sz="2400" b="1" dirty="0" smtClean="0">
              <a:latin typeface="Bookman Old Style" pitchFamily="18" charset="0"/>
            </a:endParaRPr>
          </a:p>
        </p:txBody>
      </p:sp>
      <p:pic>
        <p:nvPicPr>
          <p:cNvPr id="28677" name="Picture 5" descr="D:\yashu final smnr\smnr materials\Deen dayal koushalya\download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219200"/>
            <a:ext cx="3043237" cy="2292793"/>
          </a:xfrm>
          <a:prstGeom prst="rect">
            <a:avLst/>
          </a:prstGeom>
          <a:noFill/>
        </p:spPr>
      </p:pic>
      <p:pic>
        <p:nvPicPr>
          <p:cNvPr id="28678" name="Picture 6" descr="D:\yashu final smnr\smnr materials\Deen dayal koushalya\download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3581400"/>
            <a:ext cx="2828925" cy="1619250"/>
          </a:xfrm>
          <a:prstGeom prst="rect">
            <a:avLst/>
          </a:prstGeom>
          <a:noFill/>
        </p:spPr>
      </p:pic>
      <p:pic>
        <p:nvPicPr>
          <p:cNvPr id="28679" name="Picture 7" descr="D:\yashu final smnr\smnr materials\Deen dayal koushalya\download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5181600"/>
            <a:ext cx="2962275" cy="154305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0EF6-E133-4923-B742-7EEDE278A98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Need </a:t>
            </a:r>
            <a:endParaRPr lang="en-US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55 million potential workers(15-35 years) in rural areas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Shortage of 57 million workers by 2020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To transform its demographic surplus into a demographic dividend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To drive national agenda for inclusive growth, by developing skills and productive capacity of the rural youth from poor families.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Challenges- Competing in the modern market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Lack of formal education and marketable skills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Bridges this gap by funding training projects benchmarked to global standards</a:t>
            </a: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2E14A-9DD0-4F6B-B49A-9FDEE16D537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b="1" dirty="0" smtClean="0">
                <a:solidFill>
                  <a:srgbClr val="FF0000"/>
                </a:solidFill>
                <a:latin typeface="Bookman Old Style" pitchFamily="18" charset="0"/>
              </a:rPr>
              <a:t>Features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7150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Bookman Old Style" pitchFamily="18" charset="0"/>
              </a:rPr>
              <a:t>Enable Poor and Marginalized to Access Benefits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Bookman Old Style" pitchFamily="18" charset="0"/>
              </a:rPr>
              <a:t>Inclusive Program Design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Bookman Old Style" pitchFamily="18" charset="0"/>
              </a:rPr>
              <a:t>Shifting Emphasis from Training to Career Progression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Bookman Old Style" pitchFamily="18" charset="0"/>
              </a:rPr>
              <a:t>Greater Support for Placed Candidates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Bookman Old Style" pitchFamily="18" charset="0"/>
              </a:rPr>
              <a:t>Proactive Approach to Build Placement Partnerships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Bookman Old Style" pitchFamily="18" charset="0"/>
              </a:rPr>
              <a:t>Enhancing the Capacity of Implementation Partners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Bookman Old Style" pitchFamily="18" charset="0"/>
              </a:rPr>
              <a:t>Standards-led Delivery</a:t>
            </a:r>
          </a:p>
          <a:p>
            <a:pPr>
              <a:lnSpc>
                <a:spcPct val="200000"/>
              </a:lnSpc>
              <a:buNone/>
            </a:pPr>
            <a:endParaRPr lang="en-US" sz="20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A62B-F1AE-4ACB-827C-0E939105EED6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Beneficiary Eligibility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Rural Youth:18 - 35 Yrs</a:t>
            </a:r>
          </a:p>
          <a:p>
            <a:pPr lvl="0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SC/ST/Women: up to 45 Yrs</a:t>
            </a:r>
          </a:p>
          <a:p>
            <a:pPr>
              <a:lnSpc>
                <a:spcPct val="20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9832D-B2D4-4A80-ADEA-F46B0DBD63F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Implementation Model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5344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 3-tier implementation model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marL="971550" lvl="1" indent="-514350" algn="just">
              <a:buFont typeface="+mj-lt"/>
              <a:buAutoNum type="arabicPeriod"/>
            </a:pPr>
            <a:r>
              <a:rPr lang="en-US" sz="2400" b="1" dirty="0" smtClean="0">
                <a:latin typeface="Bookman Old Style" pitchFamily="18" charset="0"/>
              </a:rPr>
              <a:t>National Unit </a:t>
            </a:r>
            <a:r>
              <a:rPr lang="en-US" sz="2400" dirty="0" smtClean="0">
                <a:latin typeface="Bookman Old Style" pitchFamily="18" charset="0"/>
              </a:rPr>
              <a:t>-policy-making, technical support and facilitation agency </a:t>
            </a:r>
          </a:p>
          <a:p>
            <a:pPr marL="971550" lvl="1" indent="-514350" algn="just">
              <a:buFont typeface="+mj-lt"/>
              <a:buAutoNum type="arabicPeriod"/>
            </a:pPr>
            <a:endParaRPr lang="en-US" sz="2400" dirty="0" smtClean="0">
              <a:latin typeface="Bookman Old Style" pitchFamily="18" charset="0"/>
            </a:endParaRPr>
          </a:p>
          <a:p>
            <a:pPr marL="971550" lvl="1" indent="-514350" algn="just">
              <a:buFont typeface="+mj-lt"/>
              <a:buAutoNum type="arabicPeriod"/>
            </a:pPr>
            <a:r>
              <a:rPr lang="en-US" sz="2400" b="1" dirty="0" smtClean="0">
                <a:latin typeface="Bookman Old Style" pitchFamily="18" charset="0"/>
              </a:rPr>
              <a:t>State Missions </a:t>
            </a:r>
            <a:r>
              <a:rPr lang="en-US" sz="2400" dirty="0" smtClean="0">
                <a:latin typeface="Bookman Old Style" pitchFamily="18" charset="0"/>
              </a:rPr>
              <a:t>-implementation support</a:t>
            </a:r>
          </a:p>
          <a:p>
            <a:pPr marL="971550" lvl="1" indent="-514350" algn="just">
              <a:buFont typeface="+mj-lt"/>
              <a:buAutoNum type="arabicPeriod"/>
            </a:pPr>
            <a:endParaRPr lang="en-US" sz="2400" dirty="0" smtClean="0">
              <a:latin typeface="Bookman Old Style" pitchFamily="18" charset="0"/>
            </a:endParaRPr>
          </a:p>
          <a:p>
            <a:pPr marL="971550" lvl="1" indent="-514350" algn="just">
              <a:buFont typeface="+mj-lt"/>
              <a:buAutoNum type="arabicPeriod"/>
            </a:pPr>
            <a:r>
              <a:rPr lang="en-US" sz="2400" b="1" dirty="0" smtClean="0">
                <a:latin typeface="Bookman Old Style" pitchFamily="18" charset="0"/>
              </a:rPr>
              <a:t>Project Implementing Agencies </a:t>
            </a:r>
            <a:r>
              <a:rPr lang="en-US" sz="2400" dirty="0" smtClean="0">
                <a:latin typeface="Bookman Old Style" pitchFamily="18" charset="0"/>
              </a:rPr>
              <a:t>-implement the programme</a:t>
            </a: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9D386-A0BD-435A-BB41-4938A2D3E5D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Training Requirements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It funds a variety of skill training  programs - 250 trades  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Demand based and 75% placement of the trainees</a:t>
            </a:r>
          </a:p>
          <a:p>
            <a:pPr lvl="0" algn="just"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Curriculum and norms  (National Council for Vocational Training and Sector Skills Councils)</a:t>
            </a:r>
          </a:p>
          <a:p>
            <a:pPr lvl="0" algn="just"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Employability and soft skills, functional English and functional Informational technology literacy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3828-924D-4E77-B1E4-82233C68F55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Achievement: </a:t>
            </a:r>
            <a:endParaRPr lang="en-US" sz="3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Applicable to the entire country. </a:t>
            </a: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 33States- 610 districts - 202 PIAs - 250 trades</a:t>
            </a:r>
          </a:p>
          <a:p>
            <a:pPr algn="just">
              <a:buNone/>
            </a:pPr>
            <a:r>
              <a:rPr lang="en-US" sz="2400" dirty="0" smtClean="0">
                <a:latin typeface="Bookman Old Style" pitchFamily="18" charset="0"/>
              </a:rPr>
              <a:t> </a:t>
            </a:r>
          </a:p>
          <a:p>
            <a:pPr algn="just">
              <a:buNone/>
            </a:pPr>
            <a:r>
              <a:rPr lang="en-US" sz="2400" dirty="0" smtClean="0">
                <a:latin typeface="Bookman Old Style" pitchFamily="18" charset="0"/>
              </a:rPr>
              <a:t>2014-15, 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10.94 </a:t>
            </a:r>
            <a:r>
              <a:rPr lang="en-US" sz="2400" dirty="0" err="1" smtClean="0">
                <a:latin typeface="Bookman Old Style" pitchFamily="18" charset="0"/>
              </a:rPr>
              <a:t>lakh</a:t>
            </a:r>
            <a:r>
              <a:rPr lang="en-US" sz="2400" dirty="0" smtClean="0">
                <a:latin typeface="Bookman Old Style" pitchFamily="18" charset="0"/>
              </a:rPr>
              <a:t> candidates- trained 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8.51 </a:t>
            </a:r>
            <a:r>
              <a:rPr lang="en-US" sz="2400" dirty="0" err="1" smtClean="0">
                <a:latin typeface="Bookman Old Style" pitchFamily="18" charset="0"/>
              </a:rPr>
              <a:t>lakh</a:t>
            </a:r>
            <a:r>
              <a:rPr lang="en-US" sz="2400" dirty="0" smtClean="0">
                <a:latin typeface="Bookman Old Style" pitchFamily="18" charset="0"/>
              </a:rPr>
              <a:t> candidates -placement.</a:t>
            </a: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8521-FFD0-41FB-8587-616C4860C571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Soil Health Card Scheme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5791200" cy="5486400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Ministry: </a:t>
            </a:r>
            <a:r>
              <a:rPr lang="en-US" sz="2400" dirty="0" smtClean="0">
                <a:latin typeface="Bookman Old Style" pitchFamily="18" charset="0"/>
              </a:rPr>
              <a:t>Agriculture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Launched: </a:t>
            </a:r>
            <a:r>
              <a:rPr lang="en-US" sz="2400" dirty="0" smtClean="0">
                <a:latin typeface="Bookman Old Style" pitchFamily="18" charset="0"/>
              </a:rPr>
              <a:t>17 February 2015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Website: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  <a:hlinkClick r:id="rId2"/>
              </a:rPr>
              <a:t>soilhealth.dac.gov.in</a:t>
            </a:r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Status: </a:t>
            </a:r>
            <a:r>
              <a:rPr lang="en-US" sz="2400" dirty="0" smtClean="0">
                <a:latin typeface="Bookman Old Style" pitchFamily="18" charset="0"/>
              </a:rPr>
              <a:t>Active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Purpose: </a:t>
            </a:r>
            <a:r>
              <a:rPr lang="en-US" sz="2400" dirty="0" smtClean="0">
                <a:latin typeface="Bookman Old Style" pitchFamily="18" charset="0"/>
              </a:rPr>
              <a:t>To issue soil cards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Slogan: </a:t>
            </a:r>
            <a:r>
              <a:rPr lang="en-US" sz="2400" dirty="0" smtClean="0">
                <a:latin typeface="Bookman Old Style" pitchFamily="18" charset="0"/>
              </a:rPr>
              <a:t>"</a:t>
            </a:r>
            <a:r>
              <a:rPr lang="en-US" sz="2400" dirty="0" err="1" smtClean="0">
                <a:latin typeface="Bookman Old Style" pitchFamily="18" charset="0"/>
              </a:rPr>
              <a:t>Swasth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Dharaa</a:t>
            </a:r>
            <a:r>
              <a:rPr lang="en-US" sz="2400" dirty="0" smtClean="0">
                <a:latin typeface="Bookman Old Style" pitchFamily="18" charset="0"/>
              </a:rPr>
              <a:t>. </a:t>
            </a:r>
            <a:r>
              <a:rPr lang="en-US" sz="2400" dirty="0" err="1" smtClean="0">
                <a:latin typeface="Bookman Old Style" pitchFamily="18" charset="0"/>
              </a:rPr>
              <a:t>Khet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Haraa</a:t>
            </a:r>
            <a:r>
              <a:rPr lang="en-US" sz="2400" dirty="0" smtClean="0">
                <a:latin typeface="Bookman Old Style" pitchFamily="18" charset="0"/>
              </a:rPr>
              <a:t>." - Healthy Earth. Green Farm.</a:t>
            </a: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</p:txBody>
      </p:sp>
      <p:pic>
        <p:nvPicPr>
          <p:cNvPr id="3" name="Picture 2" descr="D:\yashu final smnr\smnr materials\soil health card\helpdesk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133600"/>
            <a:ext cx="2857500" cy="28956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3619B-A055-4C63-8BF3-281CBE9C48B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What is soil health card?</a:t>
            </a:r>
            <a:b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sz="3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7924800" cy="25146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Complete evaluation of the quality of soil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Contain corrective measures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64515" name="Picture 3" descr="D:\yashu final smnr\smnr materials\soil health card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4171950"/>
            <a:ext cx="2152650" cy="2686050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7BAF-8D3F-4D37-9035-DF581F39D6BA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How does it help the farmers?</a:t>
            </a:r>
            <a:endParaRPr lang="en-US" sz="3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229600" cy="5105400"/>
          </a:xfrm>
        </p:spPr>
        <p:txBody>
          <a:bodyPr>
            <a:normAutofit fontScale="62500" lnSpcReduction="20000"/>
          </a:bodyPr>
          <a:lstStyle/>
          <a:p>
            <a:pPr lvl="0" algn="just">
              <a:lnSpc>
                <a:spcPct val="170000"/>
              </a:lnSpc>
            </a:pPr>
            <a:r>
              <a:rPr lang="en-US" dirty="0" smtClean="0">
                <a:latin typeface="Bookman Old Style" pitchFamily="18" charset="0"/>
              </a:rPr>
              <a:t>Well-monitored report of the soil</a:t>
            </a:r>
          </a:p>
          <a:p>
            <a:pPr lvl="0" algn="just">
              <a:lnSpc>
                <a:spcPct val="170000"/>
              </a:lnSpc>
            </a:pPr>
            <a:r>
              <a:rPr lang="en-US" dirty="0" smtClean="0">
                <a:latin typeface="Bookman Old Style" pitchFamily="18" charset="0"/>
              </a:rPr>
              <a:t>Monitoring will be done on a regular basis.</a:t>
            </a:r>
          </a:p>
          <a:p>
            <a:pPr lvl="0" algn="just">
              <a:lnSpc>
                <a:spcPct val="170000"/>
              </a:lnSpc>
            </a:pPr>
            <a:r>
              <a:rPr lang="en-US" dirty="0" smtClean="0">
                <a:latin typeface="Bookman Old Style" pitchFamily="18" charset="0"/>
              </a:rPr>
              <a:t>Guided by experts</a:t>
            </a:r>
          </a:p>
          <a:p>
            <a:pPr lvl="0" algn="just">
              <a:lnSpc>
                <a:spcPct val="170000"/>
              </a:lnSpc>
            </a:pPr>
            <a:r>
              <a:rPr lang="en-US" dirty="0" smtClean="0">
                <a:latin typeface="Bookman Old Style" pitchFamily="18" charset="0"/>
              </a:rPr>
              <a:t>Study and evaluate the results of different soil management practices.</a:t>
            </a:r>
          </a:p>
          <a:p>
            <a:pPr lvl="0" algn="just">
              <a:lnSpc>
                <a:spcPct val="170000"/>
              </a:lnSpc>
            </a:pPr>
            <a:r>
              <a:rPr lang="en-US" dirty="0" smtClean="0">
                <a:latin typeface="Bookman Old Style" pitchFamily="18" charset="0"/>
              </a:rPr>
              <a:t>Most helpful and effective when filled out regularly by the same person over a period of time.</a:t>
            </a:r>
          </a:p>
          <a:p>
            <a:pPr lvl="0" algn="just">
              <a:lnSpc>
                <a:spcPct val="170000"/>
              </a:lnSpc>
            </a:pPr>
            <a:r>
              <a:rPr lang="en-US" dirty="0" smtClean="0">
                <a:latin typeface="Bookman Old Style" pitchFamily="18" charset="0"/>
              </a:rPr>
              <a:t>To find out methods to improve soil fertility</a:t>
            </a:r>
          </a:p>
          <a:p>
            <a:pPr lvl="0" algn="just">
              <a:lnSpc>
                <a:spcPct val="170000"/>
              </a:lnSpc>
            </a:pPr>
            <a:r>
              <a:rPr lang="en-US" dirty="0" smtClean="0">
                <a:latin typeface="Bookman Old Style" pitchFamily="18" charset="0"/>
              </a:rPr>
              <a:t>To get an idea on the crop-wise recommendations of nutrients and fertilizers required in each type of soil.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366A9-081C-46EB-B594-63C626E9492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The Process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Soil testing laboratories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Results analyzed by the experts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Strength and weaknesses of the soil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Experts suggest methods to improve the soil quality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Results and suggestions are displayed in the soil health cards.</a:t>
            </a: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66C14-5A78-47DF-8855-4C09B1F9517C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99" y="304800"/>
            <a:ext cx="8516763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0B1F4-0033-4DDE-AB43-14C6CCD1B99D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Achievement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ookman Old Style" pitchFamily="18" charset="0"/>
              </a:rPr>
              <a:t>34 </a:t>
            </a:r>
            <a:r>
              <a:rPr lang="en-US" sz="2400" dirty="0" err="1" smtClean="0">
                <a:latin typeface="Bookman Old Style" pitchFamily="18" charset="0"/>
              </a:rPr>
              <a:t>lakh</a:t>
            </a:r>
            <a:r>
              <a:rPr lang="en-US" sz="2400" dirty="0" smtClean="0">
                <a:latin typeface="Bookman Old Style" pitchFamily="18" charset="0"/>
              </a:rPr>
              <a:t> cards have been issued (July 2015)</a:t>
            </a:r>
          </a:p>
          <a:p>
            <a:r>
              <a:rPr lang="en-US" sz="2400" dirty="0" smtClean="0">
                <a:latin typeface="Bookman Old Style" pitchFamily="18" charset="0"/>
              </a:rPr>
              <a:t>Andhra Pradesh</a:t>
            </a:r>
          </a:p>
          <a:p>
            <a:r>
              <a:rPr lang="en-US" sz="2400" dirty="0" smtClean="0">
                <a:latin typeface="Bookman Old Style" pitchFamily="18" charset="0"/>
              </a:rPr>
              <a:t>Soil health card agriculture portal (</a:t>
            </a:r>
            <a:r>
              <a:rPr lang="en-US" sz="2400" dirty="0" smtClean="0">
                <a:latin typeface="Bookman Old Style" pitchFamily="18" charset="0"/>
                <a:hlinkClick r:id="rId2"/>
              </a:rPr>
              <a:t>soilhealth.dac.gov.in</a:t>
            </a:r>
            <a:r>
              <a:rPr lang="en-US" sz="2400" dirty="0" smtClean="0">
                <a:latin typeface="Bookman Old Style" pitchFamily="18" charset="0"/>
              </a:rPr>
              <a:t>)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pPr lvl="1" algn="just"/>
            <a:r>
              <a:rPr lang="en-US" sz="2400" b="1" dirty="0" smtClean="0">
                <a:latin typeface="Bookman Old Style" pitchFamily="18" charset="0"/>
              </a:rPr>
              <a:t>Soil Samples Registration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Test Results by Soil Testing Labs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Fertilizer and Nutrients Recommendations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Soil Health Card generation</a:t>
            </a:r>
          </a:p>
          <a:p>
            <a:pPr lvl="1" algn="just"/>
            <a:r>
              <a:rPr lang="en-US" sz="2400" dirty="0" smtClean="0">
                <a:latin typeface="Bookman Old Style" pitchFamily="18" charset="0"/>
              </a:rPr>
              <a:t>MIS module for monitoring progress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8F2F4-42F2-4F8D-A200-2D961CF969D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Pradhan </a:t>
            </a:r>
            <a:r>
              <a:rPr lang="en-US" sz="3200" b="1" dirty="0" err="1" smtClean="0">
                <a:solidFill>
                  <a:srgbClr val="FF0000"/>
                </a:solidFill>
                <a:latin typeface="Bookman Old Style" pitchFamily="18" charset="0"/>
              </a:rPr>
              <a:t>Mantri</a:t>
            </a:r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Bookman Old Style" pitchFamily="18" charset="0"/>
              </a:rPr>
              <a:t>Mudra</a:t>
            </a:r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 Yojana 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5029200" cy="5486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Ministry: </a:t>
            </a:r>
            <a:r>
              <a:rPr lang="en-US" sz="2400" dirty="0" smtClean="0">
                <a:latin typeface="Bookman Old Style" pitchFamily="18" charset="0"/>
              </a:rPr>
              <a:t>Finance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Launched: </a:t>
            </a:r>
            <a:r>
              <a:rPr lang="en-US" sz="2400" dirty="0" smtClean="0">
                <a:latin typeface="Bookman Old Style" pitchFamily="18" charset="0"/>
              </a:rPr>
              <a:t>8 April 2015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Website:</a:t>
            </a:r>
            <a:r>
              <a:rPr lang="en-US" sz="2400" dirty="0" smtClean="0">
                <a:latin typeface="Bookman Old Style" pitchFamily="18" charset="0"/>
              </a:rPr>
              <a:t> www.mudra.org.in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Status: </a:t>
            </a:r>
            <a:r>
              <a:rPr lang="en-US" sz="2400" dirty="0" smtClean="0">
                <a:latin typeface="Bookman Old Style" pitchFamily="18" charset="0"/>
              </a:rPr>
              <a:t>Active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Purpose: </a:t>
            </a:r>
            <a:r>
              <a:rPr lang="en-US" sz="2400" dirty="0" smtClean="0">
                <a:latin typeface="Bookman Old Style" pitchFamily="18" charset="0"/>
              </a:rPr>
              <a:t>Facilitate the micro units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</p:txBody>
      </p:sp>
      <p:pic>
        <p:nvPicPr>
          <p:cNvPr id="65540" name="Picture 4" descr="D:\yashu final smnr\smnr materials\mudra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214810"/>
            <a:ext cx="3429000" cy="2442790"/>
          </a:xfrm>
          <a:prstGeom prst="rect">
            <a:avLst/>
          </a:prstGeom>
          <a:noFill/>
        </p:spPr>
      </p:pic>
      <p:pic>
        <p:nvPicPr>
          <p:cNvPr id="65541" name="Picture 5" descr="D:\yashu final smnr\smnr materials\mudra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810000"/>
            <a:ext cx="3419475" cy="27432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8F5A-FFA3-4D68-B7A5-54261AED9E5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What is the MUDRA Yojana?</a:t>
            </a:r>
            <a:b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Bookman Old Style" pitchFamily="18" charset="0"/>
              </a:rPr>
              <a:t>Small businesses are often unable to avail loans from banks 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577 </a:t>
            </a:r>
            <a:r>
              <a:rPr lang="en-US" sz="2400" dirty="0" err="1" smtClean="0">
                <a:latin typeface="Bookman Old Style" pitchFamily="18" charset="0"/>
              </a:rPr>
              <a:t>crore</a:t>
            </a:r>
            <a:r>
              <a:rPr lang="en-US" sz="2400" dirty="0" smtClean="0">
                <a:latin typeface="Bookman Old Style" pitchFamily="18" charset="0"/>
              </a:rPr>
              <a:t> small businesses </a:t>
            </a:r>
          </a:p>
          <a:p>
            <a:pPr algn="just"/>
            <a:endParaRPr lang="en-US" sz="2400" b="1" u="sng" dirty="0" smtClean="0"/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Micro Units Development and Refinance Agency (MUDRA)</a:t>
            </a:r>
            <a:r>
              <a:rPr lang="en-US" sz="2400" dirty="0" smtClean="0">
                <a:latin typeface="Bookman Old Style" pitchFamily="18" charset="0"/>
              </a:rPr>
              <a:t> 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To provide loans to small businesses and micro institutions. </a:t>
            </a:r>
          </a:p>
          <a:p>
            <a:pPr algn="just"/>
            <a:endParaRPr lang="en-US" sz="2400" dirty="0" smtClean="0">
              <a:latin typeface="Bookman Old Style" pitchFamily="18" charset="0"/>
            </a:endParaRP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0EEC0-29D7-4DE7-B5EE-1AEA00EE5D79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Objectives </a:t>
            </a:r>
            <a:endParaRPr lang="en-US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181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Policy guidelines to finance micro/small enterprises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Register and regulate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Grow and develop their enterprise further.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Lower income groups in setting up and developing their business.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Easy access to finance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To give SC/ST preference in lending.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Manufacturing, service and trading.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0523-9360-454F-805E-C01CB0554A2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Bookman Old Style" pitchFamily="18" charset="0"/>
              </a:rPr>
              <a:t>Three stages: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 lvl="0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Shishu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:</a:t>
            </a:r>
            <a:endParaRPr lang="en-US" sz="24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Loan up to Rs.50,000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 lvl="0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Kishor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:</a:t>
            </a:r>
            <a:endParaRPr lang="en-US" sz="24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Rs.50, 000 up to Rs.5 </a:t>
            </a:r>
            <a:r>
              <a:rPr lang="en-US" sz="2400" dirty="0" err="1" smtClean="0">
                <a:latin typeface="Bookman Old Style" pitchFamily="18" charset="0"/>
              </a:rPr>
              <a:t>lakh</a:t>
            </a:r>
            <a:r>
              <a:rPr lang="en-US" sz="2400" dirty="0" smtClean="0">
                <a:latin typeface="Bookman Old Style" pitchFamily="18" charset="0"/>
              </a:rPr>
              <a:t>.</a:t>
            </a:r>
          </a:p>
          <a:p>
            <a:pPr lvl="0">
              <a:buNone/>
            </a:pPr>
            <a:endParaRPr lang="en-US" sz="2400" b="1" dirty="0" smtClean="0">
              <a:latin typeface="Bookman Old Style" pitchFamily="18" charset="0"/>
            </a:endParaRPr>
          </a:p>
          <a:p>
            <a:pPr lvl="0">
              <a:buNone/>
            </a:pPr>
            <a:r>
              <a:rPr lang="en-US" sz="2400" b="1" dirty="0" err="1" smtClean="0">
                <a:solidFill>
                  <a:srgbClr val="FF0000"/>
                </a:solidFill>
                <a:latin typeface="Bookman Old Style" pitchFamily="18" charset="0"/>
              </a:rPr>
              <a:t>Tarun</a:t>
            </a:r>
            <a:r>
              <a:rPr lang="en-US" sz="2400" b="1" dirty="0" smtClean="0">
                <a:solidFill>
                  <a:srgbClr val="FF0000"/>
                </a:solidFill>
                <a:latin typeface="Bookman Old Style" pitchFamily="18" charset="0"/>
              </a:rPr>
              <a:t>:</a:t>
            </a:r>
            <a:endParaRPr lang="en-US" sz="24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Rs.5 </a:t>
            </a:r>
            <a:r>
              <a:rPr lang="en-US" sz="2400" dirty="0" err="1" smtClean="0">
                <a:latin typeface="Bookman Old Style" pitchFamily="18" charset="0"/>
              </a:rPr>
              <a:t>lakh</a:t>
            </a:r>
            <a:r>
              <a:rPr lang="en-US" sz="2400" dirty="0" smtClean="0">
                <a:latin typeface="Bookman Old Style" pitchFamily="18" charset="0"/>
              </a:rPr>
              <a:t> to Rs.10 </a:t>
            </a:r>
            <a:r>
              <a:rPr lang="en-US" sz="2400" dirty="0" err="1" smtClean="0">
                <a:latin typeface="Bookman Old Style" pitchFamily="18" charset="0"/>
              </a:rPr>
              <a:t>lakh</a:t>
            </a:r>
            <a:r>
              <a:rPr lang="en-US" sz="2400" dirty="0" smtClean="0">
                <a:latin typeface="Bookman Old Style" pitchFamily="18" charset="0"/>
              </a:rPr>
              <a:t>.</a:t>
            </a:r>
          </a:p>
          <a:p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38AA2-D8D7-405B-98D7-49EC63F8EB6E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Who is eligible for loan under MUDRA Yojana?</a:t>
            </a:r>
            <a:r>
              <a:rPr lang="en-US" sz="2800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en-US" sz="2800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Small businesses and enterprises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Proprietary/partnership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Manufacturing units 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CBA9B-A856-4908-BE15-4756F6AA71C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l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How to apply for a loan under MUDRA Yojana? </a:t>
            </a:r>
            <a:b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0292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Bookman Old Style" pitchFamily="18" charset="0"/>
              </a:rPr>
              <a:t>Public and private sector banks </a:t>
            </a:r>
          </a:p>
          <a:p>
            <a:r>
              <a:rPr lang="en-US" sz="2400" dirty="0" smtClean="0">
                <a:latin typeface="Bookman Old Style" pitchFamily="18" charset="0"/>
              </a:rPr>
              <a:t>Prepared a proper business plan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pPr lvl="1"/>
            <a:r>
              <a:rPr lang="en-US" sz="2400" dirty="0" smtClean="0">
                <a:latin typeface="Bookman Old Style" pitchFamily="18" charset="0"/>
              </a:rPr>
              <a:t>All Scheduled Commercial Banks in public and private sector.</a:t>
            </a:r>
          </a:p>
          <a:p>
            <a:pPr lvl="1"/>
            <a:r>
              <a:rPr lang="en-US" sz="2400" dirty="0" smtClean="0">
                <a:latin typeface="Bookman Old Style" pitchFamily="18" charset="0"/>
              </a:rPr>
              <a:t>Regional Rural Banks</a:t>
            </a:r>
          </a:p>
          <a:p>
            <a:pPr lvl="1"/>
            <a:r>
              <a:rPr lang="en-US" sz="2400" dirty="0" smtClean="0">
                <a:latin typeface="Bookman Old Style" pitchFamily="18" charset="0"/>
              </a:rPr>
              <a:t>All Micro Finance Institutions (MFI), small business finance companies</a:t>
            </a:r>
          </a:p>
          <a:p>
            <a:pPr lvl="1"/>
            <a:r>
              <a:rPr lang="en-US" sz="2400" dirty="0" smtClean="0">
                <a:latin typeface="Bookman Old Style" pitchFamily="18" charset="0"/>
              </a:rPr>
              <a:t>Scheduled urban and state co-operative banks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MUDRA card</a:t>
            </a:r>
          </a:p>
          <a:p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CEF8-ADA3-4D00-BC62-9E7D491FA53B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Documents required for applying for loan under MUDRA Yojana?</a:t>
            </a:r>
            <a:b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>
                <a:latin typeface="Bookman Old Style" pitchFamily="18" charset="0"/>
              </a:rPr>
              <a:t>Self attested proof of identity -2 photographs.</a:t>
            </a:r>
          </a:p>
          <a:p>
            <a:pPr lvl="0"/>
            <a:endParaRPr lang="en-US" sz="2400" dirty="0" smtClean="0">
              <a:latin typeface="Bookman Old Style" pitchFamily="18" charset="0"/>
            </a:endParaRPr>
          </a:p>
          <a:p>
            <a:pPr lvl="0"/>
            <a:r>
              <a:rPr lang="en-US" sz="2400" dirty="0" smtClean="0">
                <a:latin typeface="Bookman Old Style" pitchFamily="18" charset="0"/>
              </a:rPr>
              <a:t>Quotation of items and machinery to be purchased</a:t>
            </a:r>
          </a:p>
          <a:p>
            <a:pPr lvl="0"/>
            <a:endParaRPr lang="en-US" sz="2400" dirty="0" smtClean="0">
              <a:latin typeface="Bookman Old Style" pitchFamily="18" charset="0"/>
            </a:endParaRPr>
          </a:p>
          <a:p>
            <a:pPr lvl="0"/>
            <a:r>
              <a:rPr lang="en-US" sz="2400" dirty="0" smtClean="0">
                <a:latin typeface="Bookman Old Style" pitchFamily="18" charset="0"/>
              </a:rPr>
              <a:t>Details of suppliers and machineries</a:t>
            </a:r>
          </a:p>
          <a:p>
            <a:pPr lvl="0"/>
            <a:endParaRPr lang="en-US" sz="2400" dirty="0" smtClean="0">
              <a:latin typeface="Bookman Old Style" pitchFamily="18" charset="0"/>
            </a:endParaRPr>
          </a:p>
          <a:p>
            <a:pPr lvl="0"/>
            <a:r>
              <a:rPr lang="en-US" sz="2400" dirty="0" smtClean="0">
                <a:latin typeface="Bookman Old Style" pitchFamily="18" charset="0"/>
              </a:rPr>
              <a:t>Identity of ownership of business and business address along with copies of necessary licenses and certificates.</a:t>
            </a:r>
          </a:p>
          <a:p>
            <a:pPr lvl="0"/>
            <a:endParaRPr lang="en-US" sz="2400" dirty="0" smtClean="0">
              <a:latin typeface="Bookman Old Style" pitchFamily="18" charset="0"/>
            </a:endParaRPr>
          </a:p>
          <a:p>
            <a:pPr lvl="0"/>
            <a:r>
              <a:rPr lang="en-US" sz="2400" dirty="0" smtClean="0">
                <a:latin typeface="Bookman Old Style" pitchFamily="18" charset="0"/>
              </a:rPr>
              <a:t>Proof of category life SC/ST and others if any.</a:t>
            </a:r>
          </a:p>
          <a:p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8AAC8-0435-4BEA-A134-CF382F3FAC91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Benefits</a:t>
            </a:r>
            <a:endParaRPr lang="en-US" sz="3600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Application fee for loan is not  required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Its interest rate is only 1%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Easy access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Systematic guidelines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Low cost of finance</a:t>
            </a:r>
          </a:p>
          <a:p>
            <a:pPr>
              <a:lnSpc>
                <a:spcPct val="150000"/>
              </a:lnSpc>
            </a:pPr>
            <a:r>
              <a:rPr lang="en-US" sz="2400" dirty="0" err="1" smtClean="0">
                <a:latin typeface="Bookman Old Style" pitchFamily="18" charset="0"/>
              </a:rPr>
              <a:t>Mudra</a:t>
            </a:r>
            <a:r>
              <a:rPr lang="en-US" sz="2400" dirty="0" smtClean="0">
                <a:latin typeface="Bookman Old Style" pitchFamily="18" charset="0"/>
              </a:rPr>
              <a:t> Loan Android Mobile App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A37AF-42B2-4361-93EC-34AB7183ABF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Pradhan </a:t>
            </a:r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Mantri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Krishi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Sinchai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Yojana</a:t>
            </a:r>
            <a:endParaRPr lang="en-US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51054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Ministry: </a:t>
            </a:r>
            <a:r>
              <a:rPr lang="en-US" sz="2400" dirty="0" smtClean="0">
                <a:latin typeface="Bookman Old Style" pitchFamily="18" charset="0"/>
              </a:rPr>
              <a:t>Agriculture &amp; Farmers Welfare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Launched: </a:t>
            </a:r>
            <a:r>
              <a:rPr lang="en-US" sz="2400" dirty="0" smtClean="0">
                <a:latin typeface="Bookman Old Style" pitchFamily="18" charset="0"/>
              </a:rPr>
              <a:t>July 2015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Website: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u="sng" dirty="0" smtClean="0">
                <a:latin typeface="Bookman Old Style" pitchFamily="18" charset="0"/>
                <a:hlinkClick r:id="rId2"/>
              </a:rPr>
              <a:t>http://www.gktoday.in/blog/pradhan-mantri-krishi-sinchai-yojana/</a:t>
            </a:r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Status: </a:t>
            </a:r>
            <a:r>
              <a:rPr lang="en-US" sz="2400" dirty="0" smtClean="0">
                <a:latin typeface="Bookman Old Style" pitchFamily="18" charset="0"/>
              </a:rPr>
              <a:t>Active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Purpose: </a:t>
            </a:r>
            <a:r>
              <a:rPr lang="en-US" sz="2400" dirty="0" smtClean="0">
                <a:latin typeface="Bookman Old Style" pitchFamily="18" charset="0"/>
              </a:rPr>
              <a:t>Protective irrigation to agricultural farms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Slogan: </a:t>
            </a:r>
            <a:r>
              <a:rPr lang="en-US" sz="2200" dirty="0" err="1" smtClean="0">
                <a:latin typeface="Bookman Old Style" pitchFamily="18" charset="0"/>
              </a:rPr>
              <a:t>Har</a:t>
            </a:r>
            <a:r>
              <a:rPr lang="en-US" sz="2200" dirty="0" smtClean="0">
                <a:latin typeface="Bookman Old Style" pitchFamily="18" charset="0"/>
              </a:rPr>
              <a:t> </a:t>
            </a:r>
            <a:r>
              <a:rPr lang="en-US" sz="2200" dirty="0" err="1" smtClean="0">
                <a:latin typeface="Bookman Old Style" pitchFamily="18" charset="0"/>
              </a:rPr>
              <a:t>Khet</a:t>
            </a:r>
            <a:r>
              <a:rPr lang="en-US" sz="2200" dirty="0" smtClean="0">
                <a:latin typeface="Bookman Old Style" pitchFamily="18" charset="0"/>
              </a:rPr>
              <a:t> </a:t>
            </a:r>
            <a:r>
              <a:rPr lang="en-US" sz="2200" dirty="0" err="1" smtClean="0">
                <a:latin typeface="Bookman Old Style" pitchFamily="18" charset="0"/>
              </a:rPr>
              <a:t>ko</a:t>
            </a:r>
            <a:r>
              <a:rPr lang="en-US" sz="2200" dirty="0" smtClean="0">
                <a:latin typeface="Bookman Old Style" pitchFamily="18" charset="0"/>
              </a:rPr>
              <a:t> </a:t>
            </a:r>
            <a:r>
              <a:rPr lang="en-US" sz="2200" dirty="0" err="1" smtClean="0">
                <a:latin typeface="Bookman Old Style" pitchFamily="18" charset="0"/>
              </a:rPr>
              <a:t>Pani</a:t>
            </a:r>
            <a:endParaRPr lang="en-US" sz="2200" dirty="0" smtClean="0">
              <a:latin typeface="Bookman Old Style" pitchFamily="18" charset="0"/>
            </a:endParaRPr>
          </a:p>
          <a:p>
            <a:pPr lvl="3">
              <a:buNone/>
            </a:pPr>
            <a:r>
              <a:rPr lang="en-US" sz="2200" dirty="0" smtClean="0">
                <a:latin typeface="Bookman Old Style" pitchFamily="18" charset="0"/>
              </a:rPr>
              <a:t>  More crop per drop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</p:txBody>
      </p:sp>
      <p:pic>
        <p:nvPicPr>
          <p:cNvPr id="66562" name="Picture 2" descr="D:\yashu final smnr\smnr materials\sinchai\download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191000"/>
            <a:ext cx="3200400" cy="2525486"/>
          </a:xfrm>
          <a:prstGeom prst="rect">
            <a:avLst/>
          </a:prstGeom>
          <a:noFill/>
        </p:spPr>
      </p:pic>
      <p:pic>
        <p:nvPicPr>
          <p:cNvPr id="66563" name="Picture 3" descr="D:\yashu final smnr\smnr materials\sinchai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371600"/>
            <a:ext cx="3200400" cy="2667000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D9E-0F4F-4766-B1C9-6EE7BC6D8ED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About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Farm productivity and better utilization of the resources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Budget -500 billion-five years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996BC-015A-4E87-9131-9B976A69C073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Objectives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Attract investments in irrigation system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 Develop and expand cultivable land in the country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 Enhance ranch water use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Enhance crop per drop</a:t>
            </a: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latin typeface="Bookman Old Style" pitchFamily="18" charset="0"/>
              </a:rPr>
              <a:t> Precision irrigation. </a:t>
            </a:r>
          </a:p>
          <a:p>
            <a:pPr algn="just">
              <a:lnSpc>
                <a:spcPct val="20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3922-D721-45F5-8C33-1123E6CC08B5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Process 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638800"/>
          </a:xfrm>
        </p:spPr>
        <p:txBody>
          <a:bodyPr>
            <a:normAutofit fontScale="92500" lnSpcReduction="20000"/>
          </a:bodyPr>
          <a:lstStyle/>
          <a:p>
            <a:pPr lvl="1" algn="just">
              <a:lnSpc>
                <a:spcPct val="170000"/>
              </a:lnSpc>
            </a:pPr>
            <a:r>
              <a:rPr lang="en-US" sz="2400" dirty="0" smtClean="0">
                <a:latin typeface="Bookman Old Style" pitchFamily="18" charset="0"/>
              </a:rPr>
              <a:t>Accelerated Irrigation Benefit Programme (AIBP)</a:t>
            </a:r>
          </a:p>
          <a:p>
            <a:pPr lvl="1" algn="just">
              <a:lnSpc>
                <a:spcPct val="170000"/>
              </a:lnSpc>
            </a:pPr>
            <a:r>
              <a:rPr lang="en-US" sz="2400" dirty="0" smtClean="0">
                <a:latin typeface="Bookman Old Style" pitchFamily="18" charset="0"/>
              </a:rPr>
              <a:t>Integrated Watershed Management Programme (IWMP)</a:t>
            </a:r>
          </a:p>
          <a:p>
            <a:pPr lvl="1" algn="just">
              <a:lnSpc>
                <a:spcPct val="170000"/>
              </a:lnSpc>
            </a:pPr>
            <a:r>
              <a:rPr lang="en-US" sz="2400" dirty="0" smtClean="0">
                <a:latin typeface="Bookman Old Style" pitchFamily="18" charset="0"/>
              </a:rPr>
              <a:t>On Farm Water Management</a:t>
            </a:r>
          </a:p>
          <a:p>
            <a:pPr lvl="1" algn="just">
              <a:lnSpc>
                <a:spcPct val="17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en-US" sz="2400" dirty="0" smtClean="0">
                <a:latin typeface="Bookman Old Style" pitchFamily="18" charset="0"/>
              </a:rPr>
              <a:t>Decentralized State level planning</a:t>
            </a:r>
          </a:p>
          <a:p>
            <a:pPr algn="just">
              <a:lnSpc>
                <a:spcPct val="170000"/>
              </a:lnSpc>
            </a:pPr>
            <a:r>
              <a:rPr lang="en-US" sz="2400" dirty="0" smtClean="0">
                <a:latin typeface="Bookman Old Style" pitchFamily="18" charset="0"/>
              </a:rPr>
              <a:t>District Irrigation Plan (DIP) and State Irrigation Plan (SIP)</a:t>
            </a:r>
          </a:p>
          <a:p>
            <a:pPr algn="just">
              <a:lnSpc>
                <a:spcPct val="170000"/>
              </a:lnSpc>
            </a:pPr>
            <a:r>
              <a:rPr lang="en-US" sz="2400" dirty="0" smtClean="0">
                <a:latin typeface="Bookman Old Style" pitchFamily="18" charset="0"/>
              </a:rPr>
              <a:t>State Level Sanctioning Committee (SLSC)</a:t>
            </a:r>
          </a:p>
          <a:p>
            <a:pPr algn="just">
              <a:lnSpc>
                <a:spcPct val="170000"/>
              </a:lnSpc>
            </a:pPr>
            <a:r>
              <a:rPr lang="en-US" sz="2400" dirty="0" smtClean="0">
                <a:latin typeface="Bookman Old Style" pitchFamily="18" charset="0"/>
              </a:rPr>
              <a:t>For 2015-16, an outlay of Rs.5300 </a:t>
            </a:r>
            <a:r>
              <a:rPr lang="en-US" sz="2400" dirty="0" err="1" smtClean="0">
                <a:latin typeface="Bookman Old Style" pitchFamily="18" charset="0"/>
              </a:rPr>
              <a:t>crore</a:t>
            </a:r>
            <a:r>
              <a:rPr lang="en-US" sz="2400" dirty="0" smtClean="0">
                <a:latin typeface="Bookman Old Style" pitchFamily="18" charset="0"/>
              </a:rPr>
              <a:t> has been made</a:t>
            </a:r>
          </a:p>
          <a:p>
            <a:pPr algn="just">
              <a:lnSpc>
                <a:spcPct val="17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257FC-0AE6-41BD-AFAD-36BC13338A5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Saansad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Adarsh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Gram Yojana</a:t>
            </a:r>
            <a:b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(SAGY) </a:t>
            </a:r>
            <a:endParaRPr lang="en-US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5105400" cy="5486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Ministry: </a:t>
            </a:r>
            <a:r>
              <a:rPr lang="en-US" sz="2400" dirty="0" smtClean="0">
                <a:latin typeface="Bookman Old Style" pitchFamily="18" charset="0"/>
                <a:cs typeface="Times New Roman" pitchFamily="18" charset="0"/>
              </a:rPr>
              <a:t>Rural development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Launched: </a:t>
            </a:r>
            <a:r>
              <a:rPr lang="en-US" sz="2400" dirty="0" smtClean="0">
                <a:latin typeface="Bookman Old Style" pitchFamily="18" charset="0"/>
              </a:rPr>
              <a:t>11th October 2014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Website: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  <a:hlinkClick r:id="rId2"/>
              </a:rPr>
              <a:t>www.saanjhi.gov.in</a:t>
            </a:r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Status: </a:t>
            </a:r>
            <a:r>
              <a:rPr lang="en-US" sz="2400" dirty="0" smtClean="0">
                <a:latin typeface="Bookman Old Style" pitchFamily="18" charset="0"/>
              </a:rPr>
              <a:t>Active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Purpose: </a:t>
            </a:r>
            <a:r>
              <a:rPr lang="en-US" sz="2400" dirty="0" smtClean="0">
                <a:latin typeface="Bookman Old Style" pitchFamily="18" charset="0"/>
              </a:rPr>
              <a:t>Translate comprehensive and organic vision of Mahatma Gandhi into reality</a:t>
            </a:r>
          </a:p>
          <a:p>
            <a:endParaRPr lang="en-US" sz="22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</p:txBody>
      </p:sp>
      <p:pic>
        <p:nvPicPr>
          <p:cNvPr id="1026" name="Picture 2" descr="D:\yashu final smnr\smnr materials\SAGY\image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914400"/>
            <a:ext cx="2819400" cy="1977788"/>
          </a:xfrm>
          <a:prstGeom prst="rect">
            <a:avLst/>
          </a:prstGeom>
          <a:noFill/>
        </p:spPr>
      </p:pic>
      <p:pic>
        <p:nvPicPr>
          <p:cNvPr id="1027" name="Picture 3" descr="D:\yashu final smnr\smnr materials\SAGY\downloa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1" y="2971800"/>
            <a:ext cx="2514600" cy="1828800"/>
          </a:xfrm>
          <a:prstGeom prst="rect">
            <a:avLst/>
          </a:prstGeom>
          <a:noFill/>
        </p:spPr>
      </p:pic>
      <p:pic>
        <p:nvPicPr>
          <p:cNvPr id="1029" name="Picture 5" descr="D:\yashu final smnr\smnr materials\SAGY\images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4724400"/>
            <a:ext cx="3200400" cy="1962727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6A917-CC46-4B5B-AE97-613E466196F2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Objectives: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28600" y="1219200"/>
            <a:ext cx="5410200" cy="5410200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Bookman Old Style" pitchFamily="18" charset="0"/>
              </a:rPr>
              <a:t>1. Holistic development of identified Gram </a:t>
            </a:r>
            <a:r>
              <a:rPr lang="en-US" sz="2000" dirty="0" err="1" smtClean="0">
                <a:latin typeface="Bookman Old Style" pitchFamily="18" charset="0"/>
              </a:rPr>
              <a:t>panchayaths</a:t>
            </a:r>
            <a:r>
              <a:rPr lang="en-US" sz="2000" dirty="0" smtClean="0">
                <a:latin typeface="Bookman Old Style" pitchFamily="18" charset="0"/>
              </a:rPr>
              <a:t>. </a:t>
            </a:r>
          </a:p>
          <a:p>
            <a:pPr algn="just"/>
            <a:endParaRPr lang="en-US" sz="2000" dirty="0" smtClean="0">
              <a:latin typeface="Bookman Old Style" pitchFamily="18" charset="0"/>
            </a:endParaRPr>
          </a:p>
          <a:p>
            <a:pPr algn="just"/>
            <a:r>
              <a:rPr lang="en-US" sz="2000" dirty="0" smtClean="0">
                <a:latin typeface="Bookman Old Style" pitchFamily="18" charset="0"/>
              </a:rPr>
              <a:t>2. To improve the standard of living and quality of life of all the sections of the population. </a:t>
            </a:r>
          </a:p>
          <a:p>
            <a:pPr algn="just"/>
            <a:endParaRPr lang="en-US" sz="2000" dirty="0" smtClean="0">
              <a:latin typeface="Bookman Old Style" pitchFamily="18" charset="0"/>
            </a:endParaRPr>
          </a:p>
          <a:p>
            <a:pPr algn="just"/>
            <a:r>
              <a:rPr lang="en-US" sz="2000" dirty="0" smtClean="0">
                <a:latin typeface="Bookman Old Style" pitchFamily="18" charset="0"/>
              </a:rPr>
              <a:t>3. To generate a models of local level development and effective local governance </a:t>
            </a:r>
          </a:p>
          <a:p>
            <a:pPr algn="just"/>
            <a:endParaRPr lang="en-US" sz="2000" dirty="0" smtClean="0">
              <a:latin typeface="Bookman Old Style" pitchFamily="18" charset="0"/>
            </a:endParaRPr>
          </a:p>
          <a:p>
            <a:pPr algn="just"/>
            <a:r>
              <a:rPr lang="en-US" sz="2000" dirty="0" smtClean="0">
                <a:latin typeface="Bookman Old Style" pitchFamily="18" charset="0"/>
              </a:rPr>
              <a:t>4. To nurture the identified </a:t>
            </a:r>
            <a:r>
              <a:rPr lang="en-US" sz="2000" dirty="0" err="1" smtClean="0">
                <a:latin typeface="Bookman Old Style" pitchFamily="18" charset="0"/>
              </a:rPr>
              <a:t>Adarsh</a:t>
            </a:r>
            <a:r>
              <a:rPr lang="en-US" sz="2000" dirty="0" smtClean="0">
                <a:latin typeface="Bookman Old Style" pitchFamily="18" charset="0"/>
              </a:rPr>
              <a:t> gram as school of local development to train other gram </a:t>
            </a:r>
            <a:r>
              <a:rPr lang="en-US" sz="2000" dirty="0" err="1" smtClean="0">
                <a:latin typeface="Bookman Old Style" pitchFamily="18" charset="0"/>
              </a:rPr>
              <a:t>panchayaths</a:t>
            </a:r>
            <a:r>
              <a:rPr lang="en-US" sz="2000" dirty="0" smtClean="0">
                <a:latin typeface="Bookman Old Style" pitchFamily="18" charset="0"/>
              </a:rPr>
              <a:t>. </a:t>
            </a:r>
            <a:endParaRPr lang="en-US" sz="2000" dirty="0">
              <a:latin typeface="Bookman Old Style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295400"/>
            <a:ext cx="3276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D9CA1-B07C-404F-AD14-2F081BCB682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Key features </a:t>
            </a:r>
            <a:endParaRPr lang="en-US" sz="32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486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Adopting people’s participation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Adhering the </a:t>
            </a:r>
            <a:r>
              <a:rPr lang="en-US" sz="2000" dirty="0" err="1" smtClean="0">
                <a:latin typeface="Bookman Old Style" pitchFamily="18" charset="0"/>
              </a:rPr>
              <a:t>Anthyodaya</a:t>
            </a:r>
            <a:r>
              <a:rPr lang="en-US" sz="2000" dirty="0" smtClean="0">
                <a:latin typeface="Bookman Old Style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Gender equality and ensure respect for women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Guaranteeing social justice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Dignity of </a:t>
            </a:r>
            <a:r>
              <a:rPr lang="en-US" sz="2000" dirty="0" err="1" smtClean="0">
                <a:latin typeface="Bookman Old Style" pitchFamily="18" charset="0"/>
              </a:rPr>
              <a:t>labour</a:t>
            </a:r>
            <a:r>
              <a:rPr lang="en-US" sz="2000" dirty="0" smtClean="0">
                <a:latin typeface="Bookman Old Style" pitchFamily="18" charset="0"/>
              </a:rPr>
              <a:t> and spirit of community service and voluntarism.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Promoting a culture of cleanliness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Nurturing local self government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Preserving and promoting local cultural heritage.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Inculcating mutual co-operation, self help and self-reliance 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99497-6C09-4AF8-A11A-6DA42D873781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792162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Identification of villages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MPs can select any gram </a:t>
            </a:r>
            <a:r>
              <a:rPr lang="en-US" sz="2000" dirty="0" err="1" smtClean="0">
                <a:latin typeface="Bookman Old Style" pitchFamily="18" charset="0"/>
              </a:rPr>
              <a:t>panchayat</a:t>
            </a:r>
            <a:endParaRPr lang="en-US" sz="20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3000-5000 people –plains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 1000-3000 people -hilly areas.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latin typeface="Bookman Old Style" pitchFamily="18" charset="0"/>
              </a:rPr>
              <a:t>Lok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err="1" smtClean="0">
                <a:latin typeface="Bookman Old Style" pitchFamily="18" charset="0"/>
              </a:rPr>
              <a:t>Sabha</a:t>
            </a:r>
            <a:r>
              <a:rPr lang="en-US" sz="2000" dirty="0" smtClean="0">
                <a:latin typeface="Bookman Old Style" pitchFamily="18" charset="0"/>
              </a:rPr>
              <a:t> MPs -their constituency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latin typeface="Bookman Old Style" pitchFamily="18" charset="0"/>
              </a:rPr>
              <a:t>Rajya</a:t>
            </a: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err="1" smtClean="0">
                <a:latin typeface="Bookman Old Style" pitchFamily="18" charset="0"/>
              </a:rPr>
              <a:t>Sabha</a:t>
            </a:r>
            <a:r>
              <a:rPr lang="en-US" sz="2000" dirty="0" smtClean="0">
                <a:latin typeface="Bookman Old Style" pitchFamily="18" charset="0"/>
              </a:rPr>
              <a:t> MPs from the state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Nominated members -any district of the country.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Bookman Old Style" pitchFamily="18" charset="0"/>
              </a:rPr>
              <a:t> MPs which represent urban constituencies- neighboring rural constituency.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9F49B-441A-4F35-B512-5D3E0DE13C5B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Funding</a:t>
            </a:r>
            <a:endParaRPr lang="en-US" sz="36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latin typeface="Bookman Old Style" pitchFamily="18" charset="0"/>
              </a:rPr>
              <a:t>Funds from existing schemes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man Old Style" pitchFamily="18" charset="0"/>
              </a:rPr>
              <a:t>2. The Member of Parliament Local Area Development Scheme (MPLADS)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man Old Style" pitchFamily="18" charset="0"/>
              </a:rPr>
              <a:t>3. The gram </a:t>
            </a:r>
            <a:r>
              <a:rPr lang="en-US" sz="2400" dirty="0" err="1" smtClean="0">
                <a:latin typeface="Bookman Old Style" pitchFamily="18" charset="0"/>
              </a:rPr>
              <a:t>Panchayat’s</a:t>
            </a:r>
            <a:r>
              <a:rPr lang="en-US" sz="2400" dirty="0" smtClean="0">
                <a:latin typeface="Bookman Old Style" pitchFamily="18" charset="0"/>
              </a:rPr>
              <a:t> own revenue,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man Old Style" pitchFamily="18" charset="0"/>
              </a:rPr>
              <a:t>4. Central and State Finance Commission Grants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2400" dirty="0" smtClean="0">
                <a:latin typeface="Bookman Old Style" pitchFamily="18" charset="0"/>
              </a:rPr>
              <a:t>5. Corporate Social Responsibility funds.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9142-6150-4CCD-AA04-6F6722E43B43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Bookman Old Style" pitchFamily="18" charset="0"/>
              </a:rPr>
              <a:t>Implementation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A Village Development Plan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Develop a list of activities to be carried out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sz="3500" b="1" dirty="0" smtClean="0">
                <a:solidFill>
                  <a:srgbClr val="FF0000"/>
                </a:solidFill>
                <a:latin typeface="Bookman Old Style" pitchFamily="18" charset="0"/>
              </a:rPr>
              <a:t>Monitoring</a:t>
            </a:r>
            <a:r>
              <a:rPr lang="en-US" sz="30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A web based monitoring system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 Outputs relating to physical and financial targets will be measured each quarter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A mid-term evaluation and post-project evaluation will be conducted through an independent agency.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6320D-CDB0-49BE-BBEB-77910EC4D03D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Deen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Dayal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Upadhyaya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Gram </a:t>
            </a:r>
            <a:r>
              <a:rPr lang="en-US" sz="2800" b="1" dirty="0" err="1" smtClean="0">
                <a:solidFill>
                  <a:srgbClr val="FF0000"/>
                </a:solidFill>
                <a:latin typeface="Bookman Old Style" pitchFamily="18" charset="0"/>
              </a:rPr>
              <a:t>Jyoti</a:t>
            </a:r>
            <a:r>
              <a:rPr lang="en-US" sz="2800" b="1" dirty="0" smtClean="0">
                <a:solidFill>
                  <a:srgbClr val="FF0000"/>
                </a:solidFill>
                <a:latin typeface="Bookman Old Style" pitchFamily="18" charset="0"/>
              </a:rPr>
              <a:t> Yojana (DDUGJY)</a:t>
            </a:r>
            <a:endParaRPr lang="en-US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5105400" cy="5486400"/>
          </a:xfrm>
        </p:spPr>
        <p:txBody>
          <a:bodyPr>
            <a:normAutofit/>
          </a:bodyPr>
          <a:lstStyle/>
          <a:p>
            <a:endParaRPr lang="en-US" sz="2400" b="1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Ministry: </a:t>
            </a:r>
            <a:r>
              <a:rPr lang="en-US" sz="2400" dirty="0" smtClean="0">
                <a:latin typeface="Bookman Old Style" pitchFamily="18" charset="0"/>
              </a:rPr>
              <a:t>Power</a:t>
            </a:r>
            <a:endParaRPr lang="en-US" sz="2400" dirty="0" smtClean="0">
              <a:latin typeface="Bookman Old Style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Launched: </a:t>
            </a:r>
            <a:r>
              <a:rPr lang="en-IN" sz="2400" dirty="0" smtClean="0">
                <a:latin typeface="Bookman Old Style" pitchFamily="18" charset="0"/>
              </a:rPr>
              <a:t>25</a:t>
            </a:r>
            <a:r>
              <a:rPr lang="en-IN" sz="2400" baseline="30000" dirty="0" smtClean="0">
                <a:latin typeface="Bookman Old Style" pitchFamily="18" charset="0"/>
              </a:rPr>
              <a:t>th</a:t>
            </a:r>
            <a:r>
              <a:rPr lang="en-IN" sz="2400" dirty="0" smtClean="0">
                <a:latin typeface="Bookman Old Style" pitchFamily="18" charset="0"/>
              </a:rPr>
              <a:t> July 2015 </a:t>
            </a: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Status: </a:t>
            </a:r>
            <a:r>
              <a:rPr lang="en-US" sz="2400" dirty="0" smtClean="0">
                <a:latin typeface="Bookman Old Style" pitchFamily="18" charset="0"/>
              </a:rPr>
              <a:t>Active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b="1" dirty="0" smtClean="0">
                <a:latin typeface="Bookman Old Style" pitchFamily="18" charset="0"/>
              </a:rPr>
              <a:t>Purpose: </a:t>
            </a:r>
            <a:r>
              <a:rPr lang="en-US" sz="2400" dirty="0" smtClean="0">
                <a:latin typeface="Bookman Old Style" pitchFamily="18" charset="0"/>
              </a:rPr>
              <a:t>Continuous power supply to rural India.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</p:txBody>
      </p:sp>
      <p:pic>
        <p:nvPicPr>
          <p:cNvPr id="3" name="Picture 2" descr="D:\yashu final smnr\smnr materials\Deen dayal jyothi\Cdf7uK5UUAA7U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914400"/>
            <a:ext cx="2146299" cy="1609724"/>
          </a:xfrm>
          <a:prstGeom prst="rect">
            <a:avLst/>
          </a:prstGeom>
          <a:noFill/>
        </p:spPr>
      </p:pic>
      <p:pic>
        <p:nvPicPr>
          <p:cNvPr id="1028" name="Picture 4" descr="D:\yashu final smnr\smnr materials\Deen dayal jyothi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514600"/>
            <a:ext cx="2400300" cy="2181225"/>
          </a:xfrm>
          <a:prstGeom prst="rect">
            <a:avLst/>
          </a:prstGeom>
          <a:noFill/>
        </p:spPr>
      </p:pic>
      <p:pic>
        <p:nvPicPr>
          <p:cNvPr id="1031" name="Picture 7" descr="D:\yashu final smnr\smnr materials\Deen dayal jyothi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4724400"/>
            <a:ext cx="2400300" cy="1743075"/>
          </a:xfrm>
          <a:prstGeom prst="rect">
            <a:avLst/>
          </a:prstGeom>
          <a:noFill/>
        </p:spPr>
      </p:pic>
      <p:pic>
        <p:nvPicPr>
          <p:cNvPr id="1032" name="Picture 8" descr="D:\yashu final smnr\smnr materials\Deen dayal jyothi\RGGVY_log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5562600"/>
            <a:ext cx="4419600" cy="1047750"/>
          </a:xfrm>
          <a:prstGeom prst="rect">
            <a:avLst/>
          </a:prstGeom>
          <a:noFill/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40CB0-32FB-418C-9168-7C0FB28A1D1F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Need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4983163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Serviced through the local distribution network.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Insufficient electricity supply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Load shedding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The demand of power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The investment in the distribution network is low 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Reliability and quality of supply distribution network needs to be strengthened.</a:t>
            </a:r>
          </a:p>
          <a:p>
            <a:pPr lvl="0"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To improve the commercial viability of power distribution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man Old Style" pitchFamily="18" charset="0"/>
              </a:rPr>
              <a:t>756 billion for </a:t>
            </a:r>
            <a:r>
              <a:rPr lang="en-US" sz="2400" smtClean="0">
                <a:latin typeface="Bookman Old Style" pitchFamily="18" charset="0"/>
              </a:rPr>
              <a:t>rural electrification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smtClean="0">
                <a:latin typeface="Bookman Old Style" pitchFamily="18" charset="0"/>
              </a:rPr>
              <a:t>under </a:t>
            </a:r>
            <a:r>
              <a:rPr lang="en-US" sz="2400" dirty="0" smtClean="0">
                <a:latin typeface="Bookman Old Style" pitchFamily="18" charset="0"/>
              </a:rPr>
              <a:t>this scheme.</a:t>
            </a:r>
          </a:p>
          <a:p>
            <a:pPr lvl="0" algn="just">
              <a:lnSpc>
                <a:spcPct val="15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8983B-E109-4F7C-8C62-EB2E40EA3120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Objectives: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211763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60000"/>
              </a:lnSpc>
            </a:pPr>
            <a:r>
              <a:rPr lang="en-US" sz="2400" dirty="0" smtClean="0">
                <a:latin typeface="Bookman Old Style" pitchFamily="18" charset="0"/>
              </a:rPr>
              <a:t>To provide electrification to all villages</a:t>
            </a:r>
          </a:p>
          <a:p>
            <a:pPr lvl="0" algn="just">
              <a:lnSpc>
                <a:spcPct val="16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lvl="0" algn="just">
              <a:lnSpc>
                <a:spcPct val="160000"/>
              </a:lnSpc>
            </a:pPr>
            <a:r>
              <a:rPr lang="en-US" sz="2400" dirty="0" smtClean="0">
                <a:latin typeface="Bookman Old Style" pitchFamily="18" charset="0"/>
              </a:rPr>
              <a:t>Feeder separation to ensure sufficient power to farmers and regular supply to other consumers</a:t>
            </a:r>
          </a:p>
          <a:p>
            <a:pPr lvl="0" algn="just">
              <a:lnSpc>
                <a:spcPct val="16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lvl="0" algn="just">
              <a:lnSpc>
                <a:spcPct val="160000"/>
              </a:lnSpc>
            </a:pPr>
            <a:r>
              <a:rPr lang="en-US" sz="2400" dirty="0" smtClean="0">
                <a:latin typeface="Bookman Old Style" pitchFamily="18" charset="0"/>
              </a:rPr>
              <a:t>Improvement of Sub-transmission and distribution network to improve the quality and reliability of the supply</a:t>
            </a:r>
          </a:p>
          <a:p>
            <a:pPr lvl="0" algn="just">
              <a:lnSpc>
                <a:spcPct val="160000"/>
              </a:lnSpc>
            </a:pPr>
            <a:endParaRPr lang="en-US" sz="2400" dirty="0" smtClean="0">
              <a:latin typeface="Bookman Old Style" pitchFamily="18" charset="0"/>
            </a:endParaRPr>
          </a:p>
          <a:p>
            <a:pPr lvl="0" algn="just">
              <a:lnSpc>
                <a:spcPct val="160000"/>
              </a:lnSpc>
            </a:pPr>
            <a:r>
              <a:rPr lang="en-US" sz="2400" dirty="0" smtClean="0">
                <a:latin typeface="Bookman Old Style" pitchFamily="18" charset="0"/>
              </a:rPr>
              <a:t>Metering to reduce the losses</a:t>
            </a:r>
          </a:p>
          <a:p>
            <a:pPr algn="just">
              <a:lnSpc>
                <a:spcPct val="160000"/>
              </a:lnSpc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B20B2-C3BA-4DB7-9EAE-22C1C4B1C032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11162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Benefits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458200" cy="5943600"/>
          </a:xfrm>
        </p:spPr>
        <p:txBody>
          <a:bodyPr>
            <a:noAutofit/>
          </a:bodyPr>
          <a:lstStyle/>
          <a:p>
            <a:pPr lvl="0" algn="just"/>
            <a:r>
              <a:rPr lang="en-US" sz="2000" dirty="0" smtClean="0">
                <a:latin typeface="Bookman Old Style" pitchFamily="18" charset="0"/>
              </a:rPr>
              <a:t>All villages and households shall be electrified</a:t>
            </a:r>
          </a:p>
          <a:p>
            <a:pPr lvl="0" algn="just"/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Increase in agriculture yield</a:t>
            </a:r>
          </a:p>
          <a:p>
            <a:pPr lvl="0" algn="just"/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Business of Small and household enterprises</a:t>
            </a:r>
          </a:p>
          <a:p>
            <a:pPr lvl="0" algn="just"/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Improvement in accessibility; 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Health, Education, Banking (ATM) services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Telephone, television, internet and mobile etc.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Schools, panchayats, hospitals and police stations etc.</a:t>
            </a:r>
          </a:p>
          <a:p>
            <a:pPr lvl="0" algn="just"/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Betterment in social security due to availability of electricity</a:t>
            </a:r>
          </a:p>
          <a:p>
            <a:pPr lvl="0" algn="just"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 lvl="0" algn="just"/>
            <a:r>
              <a:rPr lang="en-US" sz="2000" dirty="0" smtClean="0">
                <a:latin typeface="Bookman Old Style" pitchFamily="18" charset="0"/>
              </a:rPr>
              <a:t>Rural areas shall get increased opportunities for comprehensive development</a:t>
            </a:r>
          </a:p>
          <a:p>
            <a:pPr algn="just"/>
            <a:endParaRPr lang="en-US" sz="20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1455-1E49-4BA5-8B8F-FC5F0CFCCE2B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45909">
            <a:off x="291896" y="2093060"/>
            <a:ext cx="8610648" cy="106636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</a:rPr>
              <a:t>Review Research Studies </a:t>
            </a:r>
            <a:endParaRPr lang="en-US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3244B-6B95-4526-B25F-AD601879895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Impact Analysis of Mahatma Gandhi National Rural Employment Guarantee Act in </a:t>
            </a:r>
            <a:r>
              <a:rPr lang="en-US" sz="2400" b="1" dirty="0" err="1" smtClean="0">
                <a:latin typeface="Bookman Old Style" pitchFamily="18" charset="0"/>
              </a:rPr>
              <a:t>Dhalai</a:t>
            </a:r>
            <a:r>
              <a:rPr lang="en-US" sz="2400" b="1" dirty="0" smtClean="0">
                <a:latin typeface="Bookman Old Style" pitchFamily="18" charset="0"/>
              </a:rPr>
              <a:t> district of Tripura. 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0" y="4267201"/>
            <a:ext cx="30480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Bookman Old Style" pitchFamily="18" charset="0"/>
              </a:rPr>
              <a:t>Roy (2009) 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7D63E-535E-4E8D-A911-A9E5E64416B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Bookman Old Style" pitchFamily="18" charset="0"/>
              </a:rPr>
              <a:t>Attitude of beneficiaries towards MGNREGA programme</a:t>
            </a:r>
            <a:br>
              <a:rPr lang="en-US" sz="2800" b="1" dirty="0" smtClean="0">
                <a:latin typeface="Bookman Old Style" pitchFamily="18" charset="0"/>
              </a:rPr>
            </a:br>
            <a:r>
              <a:rPr lang="en-US" sz="2800" b="1" dirty="0" smtClean="0">
                <a:latin typeface="Bookman Old Style" pitchFamily="18" charset="0"/>
              </a:rPr>
              <a:t>	</a:t>
            </a:r>
            <a:r>
              <a:rPr lang="en-US" sz="2800" dirty="0" smtClean="0">
                <a:latin typeface="Bookman Old Style" pitchFamily="18" charset="0"/>
              </a:rPr>
              <a:t>						</a:t>
            </a:r>
            <a:r>
              <a:rPr lang="en-US" sz="2400" b="1" dirty="0" smtClean="0">
                <a:latin typeface="Bookman Old Style" pitchFamily="18" charset="0"/>
              </a:rPr>
              <a:t>(n=150)  </a:t>
            </a:r>
            <a:endParaRPr lang="en-US" sz="2800" b="1" dirty="0">
              <a:latin typeface="Bookman Old Styl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1" y="1981200"/>
          <a:ext cx="8458198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176"/>
                <a:gridCol w="2579023"/>
                <a:gridCol w="2495896"/>
                <a:gridCol w="2076103"/>
              </a:tblGrid>
              <a:tr h="213360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Bookman Old Style" pitchFamily="18" charset="0"/>
                        </a:rPr>
                        <a:t>Sl</a:t>
                      </a:r>
                      <a:r>
                        <a:rPr lang="en-US" sz="1800" b="1" dirty="0" smtClean="0">
                          <a:latin typeface="Bookman Old Style" pitchFamily="18" charset="0"/>
                        </a:rPr>
                        <a:t> no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Attitude categories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MGNAREGA beneficiaries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Number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Percent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man Old Style" pitchFamily="18" charset="0"/>
                        </a:rPr>
                        <a:t>Unfavourable</a:t>
                      </a:r>
                      <a:r>
                        <a:rPr lang="en-US" sz="1800" baseline="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21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14.00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itchFamily="18" charset="0"/>
                        </a:rPr>
                        <a:t>Neutral</a:t>
                      </a:r>
                      <a:r>
                        <a:rPr lang="en-US" sz="1800" baseline="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54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36.00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Bookman Old Style" pitchFamily="18" charset="0"/>
                        </a:rPr>
                        <a:t>Favourable</a:t>
                      </a:r>
                      <a:r>
                        <a:rPr lang="en-US" sz="180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75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50.00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itchFamily="18" charset="0"/>
                        </a:rPr>
                        <a:t>Total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150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100.00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912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Bookman Old Style" pitchFamily="18" charset="0"/>
              </a:rPr>
              <a:t>Mean=41; SD=9.17</a:t>
            </a:r>
            <a:endParaRPr lang="en-US" sz="2000" b="1" dirty="0">
              <a:latin typeface="Bookman Old Style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CE03-2744-4C1D-B8EE-13DC280B21F3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 Awareness and Impact of SGSY on women beneficiaries and their attitude towards the programme</a:t>
            </a:r>
            <a:r>
              <a:rPr lang="en-US" sz="2400" b="1" i="1" dirty="0" smtClean="0">
                <a:latin typeface="Bookman Old Style" pitchFamily="18" charset="0"/>
              </a:rPr>
              <a:t>.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4267201"/>
            <a:ext cx="5486400" cy="6858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Bookman Old Style" pitchFamily="18" charset="0"/>
              </a:rPr>
              <a:t>Vanitha</a:t>
            </a:r>
            <a:r>
              <a:rPr lang="en-US" sz="2800" b="1" dirty="0" smtClean="0">
                <a:latin typeface="Bookman Old Style" pitchFamily="18" charset="0"/>
              </a:rPr>
              <a:t> </a:t>
            </a:r>
            <a:r>
              <a:rPr lang="en-US" sz="2800" b="1" dirty="0" err="1" smtClean="0">
                <a:latin typeface="Bookman Old Style" pitchFamily="18" charset="0"/>
              </a:rPr>
              <a:t>Chethan</a:t>
            </a:r>
            <a:r>
              <a:rPr lang="en-US" sz="2800" b="1" dirty="0" smtClean="0">
                <a:latin typeface="Bookman Old Style" pitchFamily="18" charset="0"/>
              </a:rPr>
              <a:t> (2002)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59054-21F1-48C3-9DCE-5B3459922351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Table 1 : Categorization of women beneficiaries based on their overall awareness about SGSY </a:t>
            </a:r>
            <a:br>
              <a:rPr lang="en-US" sz="2400" b="1" dirty="0" smtClean="0">
                <a:latin typeface="Bookman Old Style" pitchFamily="18" charset="0"/>
              </a:rPr>
            </a:br>
            <a:r>
              <a:rPr lang="en-US" sz="2400" b="1" dirty="0" smtClean="0">
                <a:latin typeface="Bookman Old Style" pitchFamily="18" charset="0"/>
              </a:rPr>
              <a:t>	</a:t>
            </a:r>
            <a:r>
              <a:rPr lang="en-US" sz="2400" dirty="0" smtClean="0">
                <a:latin typeface="Bookman Old Style" pitchFamily="18" charset="0"/>
              </a:rPr>
              <a:t>						</a:t>
            </a:r>
            <a:r>
              <a:rPr lang="en-US" sz="2400" b="1" dirty="0" smtClean="0">
                <a:latin typeface="Bookman Old Style" pitchFamily="18" charset="0"/>
              </a:rPr>
              <a:t>(n=120)  </a:t>
            </a:r>
            <a:endParaRPr lang="en-US" sz="2400" b="1" dirty="0">
              <a:latin typeface="Bookman Old Styl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798" y="1981200"/>
          <a:ext cx="8001001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2"/>
                <a:gridCol w="914400"/>
                <a:gridCol w="1447800"/>
                <a:gridCol w="1295400"/>
                <a:gridCol w="1295399"/>
              </a:tblGrid>
              <a:tr h="58420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Category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No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Percent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Mean</a:t>
                      </a:r>
                      <a:r>
                        <a:rPr lang="en-US" sz="1800" b="1" baseline="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F-test value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Partially  aware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40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33.33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25.40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sz="1800" dirty="0" smtClean="0">
                        <a:latin typeface="Bookman Old Style" pitchFamily="18" charset="0"/>
                      </a:endParaRPr>
                    </a:p>
                    <a:p>
                      <a:endParaRPr lang="en-US" sz="1800" dirty="0" smtClean="0">
                        <a:latin typeface="Bookman Old Style" pitchFamily="18" charset="0"/>
                      </a:endParaRPr>
                    </a:p>
                    <a:p>
                      <a:r>
                        <a:rPr lang="en-US" sz="1800" dirty="0" smtClean="0">
                          <a:latin typeface="Bookman Old Style" pitchFamily="18" charset="0"/>
                        </a:rPr>
                        <a:t>95.07*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Reasonably aware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34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28.33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37.82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Highly aware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46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38.33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50.46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49530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Bookman Old Style" pitchFamily="18" charset="0"/>
              </a:rPr>
              <a:t>*Significant at 5 per cent level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02180-ADB7-4988-8764-B1D76494CB7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Table 2 Distribution of women beneficiaries of SGSY based on the employment generation </a:t>
            </a:r>
            <a:br>
              <a:rPr lang="en-US" sz="2400" b="1" dirty="0" smtClean="0">
                <a:latin typeface="Bookman Old Style" pitchFamily="18" charset="0"/>
              </a:rPr>
            </a:br>
            <a:r>
              <a:rPr lang="en-US" sz="2400" b="1" dirty="0" smtClean="0">
                <a:latin typeface="Bookman Old Style" pitchFamily="18" charset="0"/>
              </a:rPr>
              <a:t>	</a:t>
            </a:r>
            <a:r>
              <a:rPr lang="en-US" sz="2400" dirty="0" smtClean="0">
                <a:latin typeface="Bookman Old Style" pitchFamily="18" charset="0"/>
              </a:rPr>
              <a:t>						</a:t>
            </a:r>
            <a:r>
              <a:rPr lang="en-US" sz="2400" b="1" dirty="0" smtClean="0">
                <a:latin typeface="Bookman Old Style" pitchFamily="18" charset="0"/>
              </a:rPr>
              <a:t>(n=120)  </a:t>
            </a:r>
            <a:endParaRPr lang="en-US" sz="2400" b="1" dirty="0">
              <a:latin typeface="Bookman Old Styl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798" y="1981200"/>
          <a:ext cx="8153401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060"/>
                <a:gridCol w="931817"/>
                <a:gridCol w="1475377"/>
                <a:gridCol w="1320074"/>
                <a:gridCol w="1320073"/>
              </a:tblGrid>
              <a:tr h="58420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Category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No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Percent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Mean</a:t>
                      </a:r>
                      <a:r>
                        <a:rPr lang="en-US" sz="1800" b="1" baseline="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Bookman Old Style" pitchFamily="18" charset="0"/>
                        </a:rPr>
                        <a:t>F-test value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Low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63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52.70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155.72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800" dirty="0" smtClean="0">
                          <a:latin typeface="Bookman Old Style" pitchFamily="18" charset="0"/>
                        </a:rPr>
                        <a:t>64.70**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Medium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17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14.17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220.34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High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40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33.33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348.01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49530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Bookman Old Style" pitchFamily="18" charset="0"/>
              </a:rPr>
              <a:t>**Significant at 1 per cent level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963C4-CD16-4ADB-ADF4-DF42DF295B9C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Bookman Old Style" pitchFamily="18" charset="0"/>
              </a:rPr>
              <a:t> Impact of MGNAREGA on women beneficiaries in Bangalore rural District.</a:t>
            </a:r>
            <a:endParaRPr lang="en-US" sz="2800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4267201"/>
            <a:ext cx="5486400" cy="6858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Bookman Old Style" pitchFamily="18" charset="0"/>
              </a:rPr>
              <a:t>Bhuvana.N</a:t>
            </a:r>
            <a:r>
              <a:rPr lang="en-US" sz="2800" b="1" dirty="0" smtClean="0">
                <a:latin typeface="Bookman Old Style" pitchFamily="18" charset="0"/>
              </a:rPr>
              <a:t>. (2013)</a:t>
            </a:r>
            <a:endParaRPr lang="en-US" sz="2800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B60F2-8D39-4A6C-B317-B09240B79AC8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Attitude level of Women beneficiaries towards MGNAREGA programme</a:t>
            </a:r>
            <a:br>
              <a:rPr lang="en-US" sz="2400" b="1" dirty="0" smtClean="0">
                <a:latin typeface="Bookman Old Style" pitchFamily="18" charset="0"/>
              </a:rPr>
            </a:br>
            <a:r>
              <a:rPr lang="en-US" sz="2400" b="1" dirty="0" smtClean="0">
                <a:latin typeface="Bookman Old Style" pitchFamily="18" charset="0"/>
              </a:rPr>
              <a:t>					</a:t>
            </a:r>
            <a:r>
              <a:rPr lang="en-US" sz="2000" dirty="0" smtClean="0">
                <a:latin typeface="Bookman Old Style" pitchFamily="18" charset="0"/>
              </a:rPr>
              <a:t>		</a:t>
            </a:r>
            <a:r>
              <a:rPr lang="en-US" sz="2000" b="1" dirty="0" smtClean="0">
                <a:latin typeface="Bookman Old Style" pitchFamily="18" charset="0"/>
              </a:rPr>
              <a:t>(n=120)  </a:t>
            </a:r>
            <a:endParaRPr lang="en-US" sz="2000" b="1" dirty="0">
              <a:latin typeface="Bookman Old Styl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798" y="1981200"/>
          <a:ext cx="8077203" cy="228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2"/>
                <a:gridCol w="1953492"/>
                <a:gridCol w="1743941"/>
                <a:gridCol w="1560368"/>
              </a:tblGrid>
              <a:tr h="584200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Attitude</a:t>
                      </a:r>
                      <a:r>
                        <a:rPr lang="en-US" sz="1800" b="1" baseline="0" dirty="0" smtClean="0">
                          <a:latin typeface="Bookman Old Style" pitchFamily="18" charset="0"/>
                        </a:rPr>
                        <a:t> level</a:t>
                      </a:r>
                      <a:r>
                        <a:rPr lang="en-US" sz="1800" b="1" dirty="0" smtClean="0">
                          <a:latin typeface="Bookman Old Style" pitchFamily="18" charset="0"/>
                        </a:rPr>
                        <a:t>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Score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Respondents</a:t>
                      </a:r>
                      <a:r>
                        <a:rPr lang="en-US" sz="1800" b="1" baseline="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b="1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84200">
                <a:tc vMerge="1">
                  <a:txBody>
                    <a:bodyPr/>
                    <a:lstStyle/>
                    <a:p>
                      <a:endParaRPr lang="en-US" sz="24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No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Percent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Bookman Old Style" pitchFamily="18" charset="0"/>
                        </a:rPr>
                        <a:t>Unfavourable</a:t>
                      </a:r>
                      <a:r>
                        <a:rPr lang="en-US" sz="180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&lt;88.22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35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29.20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Moderate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88.22-95.42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54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45.00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Bookman Old Style" pitchFamily="18" charset="0"/>
                        </a:rPr>
                        <a:t>Favourable</a:t>
                      </a:r>
                      <a:r>
                        <a:rPr lang="en-US" sz="1800" baseline="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&gt; 95.42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31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25.80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4876800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Bookman Old Style" pitchFamily="18" charset="0"/>
              </a:rPr>
              <a:t>Mean=91.82; SD=7.2</a:t>
            </a:r>
            <a:endParaRPr lang="en-US" sz="2000" b="1" dirty="0">
              <a:latin typeface="Bookman Old Style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B96C1-125B-4543-BADD-4990B5E9BFB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Bookman Old Style" pitchFamily="18" charset="0"/>
              </a:rPr>
              <a:t> A study on attitude and empowerment of MGNAREGA beneficiaries in </a:t>
            </a:r>
            <a:r>
              <a:rPr lang="en-US" sz="2800" b="1" dirty="0" err="1" smtClean="0">
                <a:latin typeface="Bookman Old Style" pitchFamily="18" charset="0"/>
              </a:rPr>
              <a:t>Kalaburagi</a:t>
            </a:r>
            <a:r>
              <a:rPr lang="en-US" sz="2800" b="1" dirty="0" smtClean="0">
                <a:latin typeface="Bookman Old Style" pitchFamily="18" charset="0"/>
              </a:rPr>
              <a:t> District of Karnataka</a:t>
            </a:r>
            <a:endParaRPr lang="en-US" sz="2800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4191000"/>
            <a:ext cx="5486400" cy="685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Bookman Old Style" pitchFamily="18" charset="0"/>
              </a:rPr>
              <a:t>Sunil (2015)</a:t>
            </a:r>
            <a:endParaRPr lang="en-US" sz="2800" b="1" dirty="0">
              <a:latin typeface="Bookman Old Style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B5B1E-B5F4-4D6D-9DB6-763ED967A27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latin typeface="Bookman Old Style" pitchFamily="18" charset="0"/>
              </a:rPr>
              <a:t>Overall attitude of beneficiaries towards MGNAREGA</a:t>
            </a:r>
            <a:br>
              <a:rPr lang="en-US" sz="2800" b="1" dirty="0" smtClean="0">
                <a:latin typeface="Bookman Old Style" pitchFamily="18" charset="0"/>
              </a:rPr>
            </a:br>
            <a:r>
              <a:rPr lang="en-US" sz="2800" b="1" dirty="0" smtClean="0">
                <a:latin typeface="Bookman Old Style" pitchFamily="18" charset="0"/>
              </a:rPr>
              <a:t>					</a:t>
            </a:r>
            <a:r>
              <a:rPr lang="en-US" sz="2400" dirty="0" smtClean="0">
                <a:latin typeface="Bookman Old Style" pitchFamily="18" charset="0"/>
              </a:rPr>
              <a:t>		</a:t>
            </a:r>
            <a:r>
              <a:rPr lang="en-US" sz="2400" b="1" dirty="0" smtClean="0">
                <a:latin typeface="Bookman Old Style" pitchFamily="18" charset="0"/>
              </a:rPr>
              <a:t>(n=120)  </a:t>
            </a:r>
            <a:endParaRPr lang="en-US" sz="2400" b="1" dirty="0">
              <a:latin typeface="Bookman Old Styl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798" y="1981200"/>
          <a:ext cx="8077202" cy="235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2"/>
                <a:gridCol w="2375942"/>
                <a:gridCol w="1257925"/>
                <a:gridCol w="1125511"/>
                <a:gridCol w="1125511"/>
                <a:gridCol w="1125511"/>
              </a:tblGrid>
              <a:tr h="584200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Bookman Old Style" pitchFamily="18" charset="0"/>
                        </a:rPr>
                        <a:t>Sl</a:t>
                      </a:r>
                      <a:r>
                        <a:rPr lang="en-US" sz="1800" b="1" dirty="0" smtClean="0">
                          <a:latin typeface="Bookman Old Style" pitchFamily="18" charset="0"/>
                        </a:rPr>
                        <a:t> no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Attitude categories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MGNAREGA</a:t>
                      </a:r>
                      <a:r>
                        <a:rPr lang="en-US" sz="1800" b="1" baseline="0" dirty="0" smtClean="0">
                          <a:latin typeface="Bookman Old Style" pitchFamily="18" charset="0"/>
                        </a:rPr>
                        <a:t> beneficiaries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4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Mean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SD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84200">
                <a:tc vMerge="1">
                  <a:txBody>
                    <a:bodyPr/>
                    <a:lstStyle/>
                    <a:p>
                      <a:endParaRPr lang="en-US" sz="24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4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No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Bookman Old Style" pitchFamily="18" charset="0"/>
                        </a:rPr>
                        <a:t>Percent </a:t>
                      </a:r>
                      <a:endParaRPr lang="en-US" sz="1800" b="1" dirty="0">
                        <a:latin typeface="Bookman Old Style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en-US" sz="1800" b="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en-US" sz="1800" b="0" dirty="0" smtClean="0">
                        <a:latin typeface="Bookman Old Style" pitchFamily="18" charset="0"/>
                      </a:endParaRPr>
                    </a:p>
                    <a:p>
                      <a:pPr algn="ctr"/>
                      <a:r>
                        <a:rPr lang="en-US" sz="1800" b="0" dirty="0" smtClean="0">
                          <a:latin typeface="Bookman Old Style" pitchFamily="18" charset="0"/>
                        </a:rPr>
                        <a:t>91.28</a:t>
                      </a:r>
                      <a:endParaRPr lang="en-US" sz="1800" b="0" dirty="0">
                        <a:latin typeface="Bookman Old Style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en-US" sz="1800" b="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en-US" sz="1800" b="0" dirty="0" smtClean="0">
                        <a:latin typeface="Bookman Old Style" pitchFamily="18" charset="0"/>
                      </a:endParaRPr>
                    </a:p>
                    <a:p>
                      <a:pPr algn="ctr"/>
                      <a:endParaRPr lang="en-US" sz="1800" b="0" dirty="0" smtClean="0">
                        <a:latin typeface="Bookman Old Style" pitchFamily="18" charset="0"/>
                      </a:endParaRPr>
                    </a:p>
                    <a:p>
                      <a:pPr algn="ctr"/>
                      <a:r>
                        <a:rPr lang="en-US" sz="1800" b="0" dirty="0" smtClean="0">
                          <a:latin typeface="Bookman Old Style" pitchFamily="18" charset="0"/>
                        </a:rPr>
                        <a:t>09.77</a:t>
                      </a:r>
                      <a:endParaRPr lang="en-US" sz="1800" b="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1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Bookman Old Style" pitchFamily="18" charset="0"/>
                        </a:rPr>
                        <a:t>Unfavourable</a:t>
                      </a:r>
                      <a:r>
                        <a:rPr lang="en-US" sz="180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40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33.33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Undecided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46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Bookman Old Style" pitchFamily="18" charset="0"/>
                        </a:rPr>
                        <a:t>38.33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latin typeface="Bookman Old Style" pitchFamily="18" charset="0"/>
                        </a:rPr>
                        <a:t>Favourable</a:t>
                      </a:r>
                      <a:r>
                        <a:rPr lang="en-US" sz="1800" dirty="0" smtClean="0">
                          <a:latin typeface="Bookman Old Style" pitchFamily="18" charset="0"/>
                        </a:rPr>
                        <a:t> 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34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Bookman Old Style" pitchFamily="18" charset="0"/>
                        </a:rPr>
                        <a:t>28.33</a:t>
                      </a:r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95A74-C118-4EC5-964D-7061C3E5BC5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rgbClr val="FF0000"/>
                </a:solidFill>
                <a:latin typeface="Bookman Old Style" pitchFamily="18" charset="0"/>
              </a:rPr>
              <a:t>Conclusion</a:t>
            </a:r>
            <a: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br>
              <a:rPr lang="en-US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Bookman Old Style" pitchFamily="18" charset="0"/>
              </a:rPr>
              <a:t>Development intervention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Restructured and revamped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Issues and challenges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Convergence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Capacity building &amp; skill up gradation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D5BE7-3BC3-4A4E-A46F-4E9E676E961C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286000" y="2362200"/>
            <a:ext cx="4724400" cy="68579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800" b="1" dirty="0" smtClean="0">
                <a:solidFill>
                  <a:srgbClr val="FF0000"/>
                </a:solidFill>
                <a:latin typeface="Bookman Old Style" pitchFamily="18" charset="0"/>
              </a:rPr>
              <a:t>Thank you…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945FD-C4AB-465A-A550-9D71F22C1017}" type="datetime1">
              <a:rPr lang="en-US" smtClean="0"/>
              <a:pPr/>
              <a:t>6/9/2016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</TotalTime>
  <Words>2336</Words>
  <Application>Microsoft Office PowerPoint</Application>
  <PresentationFormat>On-screen Show (4:3)</PresentationFormat>
  <Paragraphs>763</Paragraphs>
  <Slides>68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Welcome </vt:lpstr>
      <vt:lpstr>Pradhan Mantri’s Initiatives for Rural Development-An overview</vt:lpstr>
      <vt:lpstr>Outline</vt:lpstr>
      <vt:lpstr>Introduction </vt:lpstr>
      <vt:lpstr>Objectives</vt:lpstr>
      <vt:lpstr>Concept of Rural Development </vt:lpstr>
      <vt:lpstr>Terminologies </vt:lpstr>
      <vt:lpstr>Rural Development</vt:lpstr>
      <vt:lpstr>Objectives of Rural Development</vt:lpstr>
      <vt:lpstr>Scope and importance of RD</vt:lpstr>
      <vt:lpstr>Pradhan Mantri’s  Different Initiatives for Rural Development</vt:lpstr>
      <vt:lpstr>Introduction </vt:lpstr>
      <vt:lpstr>Government Initiatives in India (Active)</vt:lpstr>
      <vt:lpstr>Pradhan Mantri’s  Different Initiatives for Rural Development</vt:lpstr>
      <vt:lpstr>Pradhan Mantri Jan-Dhan Yojana</vt:lpstr>
      <vt:lpstr>About </vt:lpstr>
      <vt:lpstr>Benefits:</vt:lpstr>
      <vt:lpstr>Documents required to open an account  </vt:lpstr>
      <vt:lpstr>Slide 19</vt:lpstr>
      <vt:lpstr>(Statistics as on 30 March 2016) (All Figures in Crores) </vt:lpstr>
      <vt:lpstr>Achievement</vt:lpstr>
      <vt:lpstr>Deen Dayal Upadhyaya Grameen Kaushalya Yojana or DDU-GKY  </vt:lpstr>
      <vt:lpstr>Need </vt:lpstr>
      <vt:lpstr>Features</vt:lpstr>
      <vt:lpstr>Beneficiary Eligibility</vt:lpstr>
      <vt:lpstr>Implementation Model</vt:lpstr>
      <vt:lpstr>Training Requirements</vt:lpstr>
      <vt:lpstr>Achievement: </vt:lpstr>
      <vt:lpstr>Soil Health Card Scheme</vt:lpstr>
      <vt:lpstr>What is soil health card? </vt:lpstr>
      <vt:lpstr>How does it help the farmers?</vt:lpstr>
      <vt:lpstr>The Process</vt:lpstr>
      <vt:lpstr>Slide 33</vt:lpstr>
      <vt:lpstr>Achievement </vt:lpstr>
      <vt:lpstr>Pradhan Mantri Mudra Yojana </vt:lpstr>
      <vt:lpstr>What is the MUDRA Yojana? </vt:lpstr>
      <vt:lpstr>Objectives </vt:lpstr>
      <vt:lpstr>Slide 38</vt:lpstr>
      <vt:lpstr>Who is eligible for loan under MUDRA Yojana? </vt:lpstr>
      <vt:lpstr>How to apply for a loan under MUDRA Yojana?  </vt:lpstr>
      <vt:lpstr>Documents required for applying for loan under MUDRA Yojana? </vt:lpstr>
      <vt:lpstr>Benefits</vt:lpstr>
      <vt:lpstr>Pradhan Mantri Krishi Sinchai Yojana</vt:lpstr>
      <vt:lpstr>About </vt:lpstr>
      <vt:lpstr>Objectives </vt:lpstr>
      <vt:lpstr>Process </vt:lpstr>
      <vt:lpstr>Saansad Adarsh Gram Yojana (SAGY) </vt:lpstr>
      <vt:lpstr>Objectives: </vt:lpstr>
      <vt:lpstr>Key features </vt:lpstr>
      <vt:lpstr>Identification of villages </vt:lpstr>
      <vt:lpstr>Funding</vt:lpstr>
      <vt:lpstr>Implementation </vt:lpstr>
      <vt:lpstr>Deen Dayal Upadhyaya Gram Jyoti Yojana (DDUGJY)</vt:lpstr>
      <vt:lpstr>Need </vt:lpstr>
      <vt:lpstr>Objectives: </vt:lpstr>
      <vt:lpstr>Benefits</vt:lpstr>
      <vt:lpstr>Review Research Studies </vt:lpstr>
      <vt:lpstr>Impact Analysis of Mahatma Gandhi National Rural Employment Guarantee Act in Dhalai district of Tripura. </vt:lpstr>
      <vt:lpstr>Attitude of beneficiaries towards MGNREGA programme        (n=150)  </vt:lpstr>
      <vt:lpstr> Awareness and Impact of SGSY on women beneficiaries and their attitude towards the programme.</vt:lpstr>
      <vt:lpstr>Table 1 : Categorization of women beneficiaries based on their overall awareness about SGSY         (n=120)  </vt:lpstr>
      <vt:lpstr>Table 2 Distribution of women beneficiaries of SGSY based on the employment generation         (n=120)  </vt:lpstr>
      <vt:lpstr> Impact of MGNAREGA on women beneficiaries in Bangalore rural District.</vt:lpstr>
      <vt:lpstr>Attitude level of Women beneficiaries towards MGNAREGA programme        (n=120)  </vt:lpstr>
      <vt:lpstr> A study on attitude and empowerment of MGNAREGA beneficiaries in Kalaburagi District of Karnataka</vt:lpstr>
      <vt:lpstr>Overall attitude of beneficiaries towards MGNAREGA        (n=120)  </vt:lpstr>
      <vt:lpstr>Conclusion  </vt:lpstr>
      <vt:lpstr>Slide 68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</dc:title>
  <dc:creator>ADMIN</dc:creator>
  <cp:lastModifiedBy>ADMIN</cp:lastModifiedBy>
  <cp:revision>316</cp:revision>
  <dcterms:created xsi:type="dcterms:W3CDTF">2006-08-16T00:00:00Z</dcterms:created>
  <dcterms:modified xsi:type="dcterms:W3CDTF">2016-06-09T10:07:35Z</dcterms:modified>
</cp:coreProperties>
</file>