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9"/>
  </p:notesMasterIdLst>
  <p:sldIdLst>
    <p:sldId id="256" r:id="rId2"/>
    <p:sldId id="257" r:id="rId3"/>
    <p:sldId id="258" r:id="rId4"/>
    <p:sldId id="259" r:id="rId5"/>
    <p:sldId id="260" r:id="rId6"/>
    <p:sldId id="261" r:id="rId7"/>
    <p:sldId id="262" r:id="rId8"/>
    <p:sldId id="266" r:id="rId9"/>
    <p:sldId id="263" r:id="rId10"/>
    <p:sldId id="302" r:id="rId11"/>
    <p:sldId id="287" r:id="rId12"/>
    <p:sldId id="288" r:id="rId13"/>
    <p:sldId id="289" r:id="rId14"/>
    <p:sldId id="290" r:id="rId15"/>
    <p:sldId id="291" r:id="rId16"/>
    <p:sldId id="267" r:id="rId17"/>
    <p:sldId id="283" r:id="rId18"/>
    <p:sldId id="294" r:id="rId19"/>
    <p:sldId id="280" r:id="rId20"/>
    <p:sldId id="281" r:id="rId21"/>
    <p:sldId id="286" r:id="rId22"/>
    <p:sldId id="295" r:id="rId23"/>
    <p:sldId id="297" r:id="rId24"/>
    <p:sldId id="298" r:id="rId25"/>
    <p:sldId id="299" r:id="rId26"/>
    <p:sldId id="269" r:id="rId27"/>
    <p:sldId id="278" r:id="rId28"/>
    <p:sldId id="279" r:id="rId29"/>
    <p:sldId id="307" r:id="rId30"/>
    <p:sldId id="301" r:id="rId31"/>
    <p:sldId id="308" r:id="rId32"/>
    <p:sldId id="264" r:id="rId33"/>
    <p:sldId id="270" r:id="rId34"/>
    <p:sldId id="306" r:id="rId35"/>
    <p:sldId id="304" r:id="rId36"/>
    <p:sldId id="305" r:id="rId37"/>
    <p:sldId id="317" r:id="rId38"/>
    <p:sldId id="318" r:id="rId39"/>
    <p:sldId id="272" r:id="rId40"/>
    <p:sldId id="284" r:id="rId41"/>
    <p:sldId id="319" r:id="rId42"/>
    <p:sldId id="271" r:id="rId43"/>
    <p:sldId id="285" r:id="rId44"/>
    <p:sldId id="311" r:id="rId45"/>
    <p:sldId id="312" r:id="rId46"/>
    <p:sldId id="316" r:id="rId47"/>
    <p:sldId id="273" r:id="rId48"/>
    <p:sldId id="300" r:id="rId49"/>
    <p:sldId id="274" r:id="rId50"/>
    <p:sldId id="276" r:id="rId51"/>
    <p:sldId id="320" r:id="rId52"/>
    <p:sldId id="321" r:id="rId53"/>
    <p:sldId id="322" r:id="rId54"/>
    <p:sldId id="323" r:id="rId55"/>
    <p:sldId id="324" r:id="rId56"/>
    <p:sldId id="313" r:id="rId57"/>
    <p:sldId id="315"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CCFF"/>
    <a:srgbClr val="CC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636" y="-14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30ED22-B214-421D-9B55-FF234FD3024A}" type="datetimeFigureOut">
              <a:rPr lang="en-US" smtClean="0"/>
              <a:pPr/>
              <a:t>3/11/2024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BD87EC-3B3F-4C24-A06F-F075E65AF3FC}" type="slidenum">
              <a:rPr lang="en-US" smtClean="0"/>
              <a:pPr/>
              <a:t>‹#›</a:t>
            </a:fld>
            <a:endParaRPr lang="en-US"/>
          </a:p>
        </p:txBody>
      </p:sp>
    </p:spTree>
    <p:extLst>
      <p:ext uri="{BB962C8B-B14F-4D97-AF65-F5344CB8AC3E}">
        <p14:creationId xmlns:p14="http://schemas.microsoft.com/office/powerpoint/2010/main" xmlns="" val="3202232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BD87EC-3B3F-4C24-A06F-F075E65AF3FC}" type="slidenum">
              <a:rPr lang="en-US" smtClean="0"/>
              <a:pPr/>
              <a:t>4</a:t>
            </a:fld>
            <a:endParaRPr lang="en-US"/>
          </a:p>
        </p:txBody>
      </p:sp>
    </p:spTree>
    <p:extLst>
      <p:ext uri="{BB962C8B-B14F-4D97-AF65-F5344CB8AC3E}">
        <p14:creationId xmlns:p14="http://schemas.microsoft.com/office/powerpoint/2010/main" xmlns="" val="3081778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BD87EC-3B3F-4C24-A06F-F075E65AF3FC}" type="slidenum">
              <a:rPr lang="en-US" smtClean="0"/>
              <a:pPr/>
              <a:t>9</a:t>
            </a:fld>
            <a:endParaRPr lang="en-US"/>
          </a:p>
        </p:txBody>
      </p:sp>
    </p:spTree>
    <p:extLst>
      <p:ext uri="{BB962C8B-B14F-4D97-AF65-F5344CB8AC3E}">
        <p14:creationId xmlns:p14="http://schemas.microsoft.com/office/powerpoint/2010/main" xmlns="" val="3853793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1D5EAD75-3B69-4EA6-BC4F-478929E91E77}" type="datetime1">
              <a:rPr lang="en-US" smtClean="0"/>
              <a:pPr/>
              <a:t>3/11/2024</a:t>
            </a:fld>
            <a:endParaRPr lang="en-US"/>
          </a:p>
        </p:txBody>
      </p:sp>
      <p:sp>
        <p:nvSpPr>
          <p:cNvPr id="17" name="Slide Number Placeholder 16"/>
          <p:cNvSpPr>
            <a:spLocks noGrp="1"/>
          </p:cNvSpPr>
          <p:nvPr>
            <p:ph type="sldNum" sz="quarter" idx="11"/>
          </p:nvPr>
        </p:nvSpPr>
        <p:spPr/>
        <p:txBody>
          <a:bodyPr/>
          <a:lstStyle/>
          <a:p>
            <a:fld id="{B6F15528-21DE-4FAA-801E-634DDDAF4B2B}" type="slidenum">
              <a:rPr lang="en-US" smtClean="0"/>
              <a:pPr/>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5AE87494-4D93-4803-8661-5D0C52C47F43}" type="datetime1">
              <a:rPr lang="en-US" smtClean="0"/>
              <a:pPr/>
              <a:t>3/11/2024</a:t>
            </a:fld>
            <a:endParaRPr lang="en-US"/>
          </a:p>
        </p:txBody>
      </p:sp>
      <p:sp>
        <p:nvSpPr>
          <p:cNvPr id="12" name="Slide Number Placeholder 11"/>
          <p:cNvSpPr>
            <a:spLocks noGrp="1"/>
          </p:cNvSpPr>
          <p:nvPr>
            <p:ph type="sldNum" sz="quarter" idx="15"/>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A67FBD32-8219-446C-B36C-02BF15560B3B}" type="datetime1">
              <a:rPr lang="en-US" smtClean="0"/>
              <a:pPr/>
              <a:t>3/11/2024</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DE3C7E34-BC36-4545-B991-D25A313568F1}" type="datetime1">
              <a:rPr lang="en-US" smtClean="0"/>
              <a:pPr/>
              <a:t>3/11/2024</a:t>
            </a:fld>
            <a:endParaRPr lang="en-US"/>
          </a:p>
        </p:txBody>
      </p:sp>
      <p:sp>
        <p:nvSpPr>
          <p:cNvPr id="12" name="Slide Number Placeholder 11"/>
          <p:cNvSpPr>
            <a:spLocks noGrp="1"/>
          </p:cNvSpPr>
          <p:nvPr>
            <p:ph type="sldNum" sz="quarter" idx="16"/>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D2142CB9-F52F-4E90-B1F4-F6BDEDEC80F9}" type="datetime1">
              <a:rPr lang="en-US" smtClean="0"/>
              <a:pPr/>
              <a:t>3/11/2024</a:t>
            </a:fld>
            <a:endParaRPr lang="en-US"/>
          </a:p>
        </p:txBody>
      </p:sp>
      <p:sp>
        <p:nvSpPr>
          <p:cNvPr id="12" name="Slide Number Placeholder 11"/>
          <p:cNvSpPr>
            <a:spLocks noGrp="1"/>
          </p:cNvSpPr>
          <p:nvPr>
            <p:ph type="sldNum" sz="quarter" idx="17"/>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1BDA8E9F-957B-4340-AA26-56B141B21962}" type="datetime1">
              <a:rPr lang="en-US" smtClean="0"/>
              <a:pPr/>
              <a:t>3/11/2024</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6B1A880B-5EC5-4A3A-A664-2470CDB08DBD}" type="datetime1">
              <a:rPr lang="en-US" smtClean="0"/>
              <a:pPr/>
              <a:t>3/11/2024</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20F68971-519E-4006-B3C5-BF8960F83C9E}" type="datetime1">
              <a:rPr lang="en-US" smtClean="0"/>
              <a:pPr/>
              <a:t>3/11/2024</a:t>
            </a:fld>
            <a:endParaRPr lang="en-US"/>
          </a:p>
        </p:txBody>
      </p:sp>
      <p:sp>
        <p:nvSpPr>
          <p:cNvPr id="19" name="Slide Number Placeholder 18"/>
          <p:cNvSpPr>
            <a:spLocks noGrp="1"/>
          </p:cNvSpPr>
          <p:nvPr>
            <p:ph type="sldNum" sz="quarter" idx="16"/>
          </p:nvPr>
        </p:nvSpPr>
        <p:spPr/>
        <p:txBody>
          <a:bodyPr/>
          <a:lstStyle/>
          <a:p>
            <a:fld id="{B6F15528-21DE-4FAA-801E-634DDDAF4B2B}" type="slidenum">
              <a:rPr lang="en-US" smtClean="0"/>
              <a:pPr/>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3C39BD37-822C-42B0-8BA8-A8E1AF31A730}" type="datetime1">
              <a:rPr lang="en-US" smtClean="0"/>
              <a:pPr/>
              <a:t>3/11/2024</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B6D7A-0BD5-4601-8B78-73A2B4C3716C}" type="datetime1">
              <a:rPr lang="en-US" smtClean="0"/>
              <a:pPr/>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0C2BF8-640C-466D-B074-E10175B78375}" type="datetime1">
              <a:rPr lang="en-US" smtClean="0"/>
              <a:pPr/>
              <a:t>3/11/2024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0CA52902-C510-48DF-A461-A8967197E634}" type="datetime1">
              <a:rPr lang="en-US" smtClean="0"/>
              <a:pPr/>
              <a:t>3/11/2024</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B6F15528-21DE-4FAA-801E-634DDDAF4B2B}" type="slidenum">
              <a:rPr lang="en-US" smtClean="0"/>
              <a:pPr/>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6F15528-21DE-4FAA-801E-634DDDAF4B2B}" type="slidenum">
              <a:rPr lang="en-US" smtClean="0"/>
              <a:pPr/>
              <a:t>1</a:t>
            </a:fld>
            <a:endParaRPr lang="en-US"/>
          </a:p>
        </p:txBody>
      </p:sp>
      <p:sp>
        <p:nvSpPr>
          <p:cNvPr id="2" name="Title 1"/>
          <p:cNvSpPr>
            <a:spLocks noGrp="1"/>
          </p:cNvSpPr>
          <p:nvPr>
            <p:ph type="title" idx="4294967295"/>
          </p:nvPr>
        </p:nvSpPr>
        <p:spPr>
          <a:xfrm>
            <a:off x="2476500" y="2438400"/>
            <a:ext cx="4191000" cy="1143000"/>
          </a:xfrm>
          <a:scene3d>
            <a:camera prst="orthographicFront"/>
            <a:lightRig rig="threePt" dir="t"/>
          </a:scene3d>
          <a:sp3d>
            <a:bevelT w="165100" prst="coolSlant"/>
          </a:sp3d>
        </p:spPr>
        <p:style>
          <a:lnRef idx="0">
            <a:scrgbClr r="0" g="0" b="0"/>
          </a:lnRef>
          <a:fillRef idx="1003">
            <a:schemeClr val="dk2"/>
          </a:fillRef>
          <a:effectRef idx="0">
            <a:scrgbClr r="0" g="0" b="0"/>
          </a:effectRef>
          <a:fontRef idx="major"/>
        </p:style>
        <p:txBody>
          <a:bodyPr>
            <a:noAutofit/>
          </a:bodyPr>
          <a:lstStyle/>
          <a:p>
            <a:r>
              <a:rPr lang="en-US" sz="5400" dirty="0" smtClean="0"/>
              <a:t>Welcome</a:t>
            </a:r>
            <a:endParaRPr lang="en-US" sz="5400" dirty="0"/>
          </a:p>
        </p:txBody>
      </p:sp>
    </p:spTree>
    <p:extLst>
      <p:ext uri="{BB962C8B-B14F-4D97-AF65-F5344CB8AC3E}">
        <p14:creationId xmlns:p14="http://schemas.microsoft.com/office/powerpoint/2010/main" xmlns="" val="1847153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95016" y="1371600"/>
            <a:ext cx="8182284" cy="1137914"/>
          </a:xfrm>
          <a:solidFill>
            <a:srgbClr val="92D050"/>
          </a:solidFill>
        </p:spPr>
        <p:txBody>
          <a:bodyPr>
            <a:normAutofit lnSpcReduction="10000"/>
          </a:bodyPr>
          <a:lstStyle/>
          <a:p>
            <a:r>
              <a:rPr lang="en-US" sz="3600" b="1" dirty="0" smtClean="0"/>
              <a:t>Benefits of subsidiary occupations and training needs of farmers</a:t>
            </a:r>
            <a:endParaRPr lang="en-US" sz="3600" b="1" dirty="0"/>
          </a:p>
        </p:txBody>
      </p:sp>
      <p:sp>
        <p:nvSpPr>
          <p:cNvPr id="3" name="Title 2"/>
          <p:cNvSpPr>
            <a:spLocks noGrp="1"/>
          </p:cNvSpPr>
          <p:nvPr>
            <p:ph type="title"/>
          </p:nvPr>
        </p:nvSpPr>
        <p:spPr>
          <a:xfrm>
            <a:off x="2514599" y="304800"/>
            <a:ext cx="4114800" cy="701040"/>
          </a:xfrm>
          <a:scene3d>
            <a:camera prst="orthographicFront"/>
            <a:lightRig rig="threePt" dir="t"/>
          </a:scene3d>
          <a:sp3d>
            <a:bevelT prst="slope"/>
          </a:sp3d>
        </p:spPr>
        <p:style>
          <a:lnRef idx="0">
            <a:scrgbClr r="0" g="0" b="0"/>
          </a:lnRef>
          <a:fillRef idx="1003">
            <a:schemeClr val="dk2"/>
          </a:fillRef>
          <a:effectRef idx="0">
            <a:scrgbClr r="0" g="0" b="0"/>
          </a:effectRef>
          <a:fontRef idx="major"/>
        </p:style>
        <p:txBody>
          <a:bodyPr/>
          <a:lstStyle/>
          <a:p>
            <a:r>
              <a:rPr lang="en-US" dirty="0" smtClean="0">
                <a:solidFill>
                  <a:srgbClr val="002060"/>
                </a:solidFill>
                <a:effectLst>
                  <a:outerShdw blurRad="38100" dist="38100" dir="2700000" algn="tl">
                    <a:srgbClr val="000000">
                      <a:alpha val="43137"/>
                    </a:srgbClr>
                  </a:outerShdw>
                </a:effectLst>
              </a:rPr>
              <a:t>Second seminar </a:t>
            </a:r>
            <a:br>
              <a:rPr lang="en-US" dirty="0" smtClean="0">
                <a:solidFill>
                  <a:srgbClr val="002060"/>
                </a:solidFill>
                <a:effectLst>
                  <a:outerShdw blurRad="38100" dist="38100" dir="2700000" algn="tl">
                    <a:srgbClr val="000000">
                      <a:alpha val="43137"/>
                    </a:srgbClr>
                  </a:outerShdw>
                </a:effectLst>
              </a:rPr>
            </a:br>
            <a:r>
              <a:rPr lang="en-US" dirty="0" smtClean="0">
                <a:solidFill>
                  <a:srgbClr val="002060"/>
                </a:solidFill>
                <a:effectLst>
                  <a:outerShdw blurRad="38100" dist="38100" dir="2700000" algn="tl">
                    <a:srgbClr val="000000">
                      <a:alpha val="43137"/>
                    </a:srgbClr>
                  </a:outerShdw>
                </a:effectLst>
              </a:rPr>
              <a:t>on</a:t>
            </a:r>
            <a:endParaRPr lang="en-US" dirty="0">
              <a:solidFill>
                <a:srgbClr val="00206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2</a:t>
            </a:fld>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95016" y="2590800"/>
            <a:ext cx="3876983" cy="1818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953000" y="2590800"/>
            <a:ext cx="3924300" cy="1762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5018" y="4443955"/>
            <a:ext cx="3876982" cy="2171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953000" y="4409542"/>
            <a:ext cx="3924300" cy="22061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13648401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52400" y="1371600"/>
            <a:ext cx="8839200" cy="5410200"/>
          </a:xfrm>
          <a:solidFill>
            <a:srgbClr val="CCFFCC"/>
          </a:solidFill>
        </p:spPr>
        <p:txBody>
          <a:bodyPr/>
          <a:lstStyle/>
          <a:p>
            <a:pPr marL="342900" indent="-342900" algn="l">
              <a:buFont typeface="Arial" panose="020B0604020202020204" pitchFamily="34" charset="0"/>
              <a:buChar char="•"/>
            </a:pPr>
            <a:r>
              <a:rPr lang="en-GB" sz="2800" dirty="0">
                <a:solidFill>
                  <a:schemeClr val="bg1"/>
                </a:solidFill>
              </a:rPr>
              <a:t>Agriculture throughout the world is still single most important human occupation</a:t>
            </a:r>
            <a:r>
              <a:rPr lang="en-GB" sz="2800" dirty="0" smtClean="0">
                <a:solidFill>
                  <a:schemeClr val="bg1"/>
                </a:solidFill>
              </a:rPr>
              <a:t>.</a:t>
            </a:r>
          </a:p>
          <a:p>
            <a:pPr marL="342900" indent="-342900" algn="l">
              <a:buFont typeface="Arial" panose="020B0604020202020204" pitchFamily="34" charset="0"/>
              <a:buChar char="•"/>
            </a:pPr>
            <a:r>
              <a:rPr lang="en-GB" sz="2800" dirty="0">
                <a:solidFill>
                  <a:schemeClr val="bg1"/>
                </a:solidFill>
              </a:rPr>
              <a:t>The crop production is not always helpful to farmers to improve their livelihood status or the betterment of their socio-economic conditions</a:t>
            </a:r>
            <a:r>
              <a:rPr lang="en-GB" sz="2800" dirty="0" smtClean="0">
                <a:solidFill>
                  <a:schemeClr val="bg1"/>
                </a:solidFill>
              </a:rPr>
              <a:t>.</a:t>
            </a:r>
          </a:p>
          <a:p>
            <a:pPr marL="342900" indent="-342900" algn="l">
              <a:buFont typeface="Arial" panose="020B0604020202020204" pitchFamily="34" charset="0"/>
              <a:buChar char="•"/>
            </a:pPr>
            <a:r>
              <a:rPr lang="en-GB" sz="2800" dirty="0">
                <a:solidFill>
                  <a:schemeClr val="bg1"/>
                </a:solidFill>
              </a:rPr>
              <a:t>Hence, it is imperative to develop strategies that enable adequate employment, income generation and livelihood improvement through subsidiary </a:t>
            </a:r>
            <a:r>
              <a:rPr lang="en-GB" sz="2800" dirty="0" smtClean="0">
                <a:solidFill>
                  <a:schemeClr val="bg1"/>
                </a:solidFill>
              </a:rPr>
              <a:t>occupations.</a:t>
            </a:r>
            <a:endParaRPr lang="en-US" sz="2800" dirty="0">
              <a:solidFill>
                <a:schemeClr val="bg1"/>
              </a:solidFill>
            </a:endParaRPr>
          </a:p>
          <a:p>
            <a:pPr algn="l"/>
            <a:endParaRPr lang="en-US" dirty="0"/>
          </a:p>
        </p:txBody>
      </p:sp>
      <p:sp>
        <p:nvSpPr>
          <p:cNvPr id="3" name="Title 2"/>
          <p:cNvSpPr>
            <a:spLocks noGrp="1"/>
          </p:cNvSpPr>
          <p:nvPr>
            <p:ph type="title"/>
          </p:nvPr>
        </p:nvSpPr>
        <p:spPr>
          <a:xfrm>
            <a:off x="2383717" y="381000"/>
            <a:ext cx="4114800" cy="701040"/>
          </a:xfrm>
          <a:effectLst>
            <a:glow rad="139700">
              <a:schemeClr val="accent6">
                <a:satMod val="175000"/>
                <a:alpha val="40000"/>
              </a:schemeClr>
            </a:glow>
          </a:effectLst>
        </p:spPr>
        <p:style>
          <a:lnRef idx="0">
            <a:scrgbClr r="0" g="0" b="0"/>
          </a:lnRef>
          <a:fillRef idx="1003">
            <a:schemeClr val="dk2"/>
          </a:fillRef>
          <a:effectRef idx="0">
            <a:scrgbClr r="0" g="0" b="0"/>
          </a:effectRef>
          <a:fontRef idx="major"/>
        </p:style>
        <p:txBody>
          <a:bodyPr>
            <a:normAutofit/>
          </a:bodyPr>
          <a:lstStyle/>
          <a:p>
            <a:r>
              <a:rPr lang="en-US" sz="3600" dirty="0" smtClean="0">
                <a:solidFill>
                  <a:schemeClr val="accent6">
                    <a:lumMod val="50000"/>
                  </a:schemeClr>
                </a:solidFill>
                <a:effectLst>
                  <a:outerShdw blurRad="38100" dist="38100" dir="2700000" algn="tl">
                    <a:srgbClr val="000000">
                      <a:alpha val="43137"/>
                    </a:srgbClr>
                  </a:outerShdw>
                </a:effectLst>
              </a:rPr>
              <a:t>Introduction</a:t>
            </a:r>
            <a:endParaRPr lang="en-US" sz="3600" dirty="0">
              <a:solidFill>
                <a:schemeClr val="accent6">
                  <a:lumMod val="50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3</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2469" y="5220222"/>
            <a:ext cx="2205862" cy="14001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06682" y="5220221"/>
            <a:ext cx="1828800" cy="14001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235482" y="5220222"/>
            <a:ext cx="2524125" cy="148537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750212" y="5220222"/>
            <a:ext cx="2000250" cy="140017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662211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457200" indent="-457200" algn="l">
              <a:buAutoNum type="arabicPeriod"/>
            </a:pPr>
            <a:r>
              <a:rPr lang="en-US" sz="3600" dirty="0" smtClean="0"/>
              <a:t>To know different subsidiary occupations and their benefits.</a:t>
            </a:r>
          </a:p>
          <a:p>
            <a:pPr marL="457200" indent="-457200" algn="l">
              <a:buAutoNum type="arabicPeriod"/>
            </a:pPr>
            <a:r>
              <a:rPr lang="en-US" sz="3600" dirty="0" smtClean="0"/>
              <a:t>To understand the training needs of farmers practicing subsidiary occupations.</a:t>
            </a:r>
          </a:p>
          <a:p>
            <a:pPr marL="457200" indent="-457200" algn="l">
              <a:buAutoNum type="arabicPeriod"/>
            </a:pPr>
            <a:r>
              <a:rPr lang="en-US" sz="3600" dirty="0" smtClean="0"/>
              <a:t>To review case studies/ research.</a:t>
            </a:r>
            <a:endParaRPr lang="en-US" sz="3600" dirty="0"/>
          </a:p>
        </p:txBody>
      </p:sp>
      <p:sp>
        <p:nvSpPr>
          <p:cNvPr id="3" name="Title 2"/>
          <p:cNvSpPr>
            <a:spLocks noGrp="1"/>
          </p:cNvSpPr>
          <p:nvPr>
            <p:ph type="title"/>
          </p:nvPr>
        </p:nvSpPr>
        <p:spPr>
          <a:xfrm>
            <a:off x="2667000" y="457200"/>
            <a:ext cx="4114800" cy="701040"/>
          </a:xfrm>
          <a:ln>
            <a:noFill/>
          </a:ln>
          <a:effectLst>
            <a:glow rad="2286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0">
            <a:scrgbClr r="0" g="0" b="0"/>
          </a:lnRef>
          <a:fillRef idx="1003">
            <a:schemeClr val="dk2"/>
          </a:fillRef>
          <a:effectRef idx="0">
            <a:scrgbClr r="0" g="0" b="0"/>
          </a:effectRef>
          <a:fontRef idx="major"/>
        </p:style>
        <p:txBody>
          <a:bodyPr>
            <a:normAutofit/>
          </a:bodyPr>
          <a:lstStyle/>
          <a:p>
            <a:r>
              <a:rPr lang="en-US" sz="3200" dirty="0" smtClean="0"/>
              <a:t>Objectives</a:t>
            </a:r>
            <a:endParaRPr lang="en-US" sz="32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xmlns="" val="329817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6200" y="1447800"/>
            <a:ext cx="8915400" cy="5181600"/>
          </a:xfrm>
          <a:solidFill>
            <a:srgbClr val="CCCCFF"/>
          </a:solidFill>
        </p:spPr>
        <p:txBody>
          <a:bodyPr>
            <a:normAutofit/>
          </a:bodyPr>
          <a:lstStyle/>
          <a:p>
            <a:pPr marL="342900" indent="-342900" algn="l">
              <a:buFont typeface="Arial" panose="020B0604020202020204" pitchFamily="34" charset="0"/>
              <a:buChar char="•"/>
            </a:pPr>
            <a:r>
              <a:rPr lang="en-GB" sz="2800" dirty="0" smtClean="0">
                <a:solidFill>
                  <a:schemeClr val="bg1"/>
                </a:solidFill>
              </a:rPr>
              <a:t>The subsidiary occupations are the </a:t>
            </a:r>
            <a:r>
              <a:rPr lang="en-GB" sz="2800" dirty="0">
                <a:solidFill>
                  <a:schemeClr val="bg1"/>
                </a:solidFill>
              </a:rPr>
              <a:t>additional income generating </a:t>
            </a:r>
            <a:r>
              <a:rPr lang="en-GB" sz="2800" dirty="0" smtClean="0">
                <a:solidFill>
                  <a:schemeClr val="bg1"/>
                </a:solidFill>
              </a:rPr>
              <a:t>activities.</a:t>
            </a:r>
          </a:p>
          <a:p>
            <a:pPr marL="342900" indent="-342900" algn="l">
              <a:buFont typeface="Arial" panose="020B0604020202020204" pitchFamily="34" charset="0"/>
              <a:buChar char="•"/>
            </a:pPr>
            <a:r>
              <a:rPr lang="en-GB" sz="2800" dirty="0" smtClean="0">
                <a:solidFill>
                  <a:schemeClr val="bg1"/>
                </a:solidFill>
              </a:rPr>
              <a:t> </a:t>
            </a:r>
            <a:r>
              <a:rPr lang="en-GB" sz="2800" dirty="0">
                <a:solidFill>
                  <a:schemeClr val="bg1"/>
                </a:solidFill>
              </a:rPr>
              <a:t>P</a:t>
            </a:r>
            <a:r>
              <a:rPr lang="en-GB" sz="2800" dirty="0" smtClean="0">
                <a:solidFill>
                  <a:schemeClr val="bg1"/>
                </a:solidFill>
              </a:rPr>
              <a:t>roviding </a:t>
            </a:r>
            <a:r>
              <a:rPr lang="en-GB" sz="2800" dirty="0">
                <a:solidFill>
                  <a:schemeClr val="bg1"/>
                </a:solidFill>
              </a:rPr>
              <a:t>more employment opportunities, make optimum use of available resources and complete use of the </a:t>
            </a:r>
            <a:r>
              <a:rPr lang="en-GB" sz="2800" dirty="0" smtClean="0">
                <a:solidFill>
                  <a:schemeClr val="bg1"/>
                </a:solidFill>
              </a:rPr>
              <a:t>by-products </a:t>
            </a:r>
            <a:r>
              <a:rPr lang="en-GB" sz="2800" dirty="0">
                <a:solidFill>
                  <a:schemeClr val="bg1"/>
                </a:solidFill>
              </a:rPr>
              <a:t>obtained from the farming activities</a:t>
            </a:r>
            <a:r>
              <a:rPr lang="en-GB" sz="2800" dirty="0" smtClean="0">
                <a:solidFill>
                  <a:schemeClr val="bg1"/>
                </a:solidFill>
              </a:rPr>
              <a:t>.</a:t>
            </a:r>
          </a:p>
          <a:p>
            <a:pPr algn="l"/>
            <a:endParaRPr lang="en-US" sz="2800" dirty="0"/>
          </a:p>
        </p:txBody>
      </p:sp>
      <p:sp>
        <p:nvSpPr>
          <p:cNvPr id="3" name="Title 2"/>
          <p:cNvSpPr>
            <a:spLocks noGrp="1"/>
          </p:cNvSpPr>
          <p:nvPr>
            <p:ph type="title"/>
          </p:nvPr>
        </p:nvSpPr>
        <p:spPr>
          <a:xfrm>
            <a:off x="2362200" y="228600"/>
            <a:ext cx="5105400" cy="701040"/>
          </a:xfrm>
          <a:effectLst>
            <a:glow rad="228600">
              <a:schemeClr val="accent6">
                <a:satMod val="175000"/>
                <a:alpha val="40000"/>
              </a:schemeClr>
            </a:glow>
          </a:effectLst>
        </p:spPr>
        <p:style>
          <a:lnRef idx="0">
            <a:scrgbClr r="0" g="0" b="0"/>
          </a:lnRef>
          <a:fillRef idx="1003">
            <a:schemeClr val="dk2"/>
          </a:fillRef>
          <a:effectRef idx="0">
            <a:scrgbClr r="0" g="0" b="0"/>
          </a:effectRef>
          <a:fontRef idx="major"/>
        </p:style>
        <p:txBody>
          <a:bodyPr>
            <a:noAutofit/>
          </a:bodyPr>
          <a:lstStyle/>
          <a:p>
            <a:r>
              <a:rPr lang="en-US" sz="2800" dirty="0" smtClean="0">
                <a:solidFill>
                  <a:srgbClr val="002060"/>
                </a:solidFill>
              </a:rPr>
              <a:t>Subsidiary Occupation</a:t>
            </a:r>
            <a:endParaRPr lang="en-US" sz="2800" dirty="0">
              <a:solidFill>
                <a:srgbClr val="00206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5</a:t>
            </a:fld>
            <a:endParaRPr lang="en-US"/>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0600" y="3808448"/>
            <a:ext cx="6172200" cy="24228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998783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52400" y="1447800"/>
            <a:ext cx="8534400" cy="5181600"/>
          </a:xfrm>
          <a:solidFill>
            <a:srgbClr val="CCCCFF"/>
          </a:solidFill>
        </p:spPr>
        <p:txBody>
          <a:bodyPr/>
          <a:lstStyle/>
          <a:p>
            <a:pPr marL="342900" indent="-342900" algn="l">
              <a:buFont typeface="Arial" panose="020B0604020202020204" pitchFamily="34" charset="0"/>
              <a:buChar char="•"/>
            </a:pPr>
            <a:r>
              <a:rPr lang="en-US" sz="2800" dirty="0" smtClean="0">
                <a:solidFill>
                  <a:schemeClr val="bg1"/>
                </a:solidFill>
              </a:rPr>
              <a:t>Dairy farming</a:t>
            </a:r>
          </a:p>
          <a:p>
            <a:pPr marL="342900" indent="-342900" algn="l">
              <a:buFont typeface="Arial" panose="020B0604020202020204" pitchFamily="34" charset="0"/>
              <a:buChar char="•"/>
            </a:pPr>
            <a:r>
              <a:rPr lang="en-US" sz="2800" dirty="0" smtClean="0">
                <a:solidFill>
                  <a:schemeClr val="bg1"/>
                </a:solidFill>
              </a:rPr>
              <a:t>Poultry</a:t>
            </a:r>
          </a:p>
          <a:p>
            <a:pPr marL="342900" indent="-342900" algn="l">
              <a:buFont typeface="Arial" panose="020B0604020202020204" pitchFamily="34" charset="0"/>
              <a:buChar char="•"/>
            </a:pPr>
            <a:r>
              <a:rPr lang="en-US" sz="2800" dirty="0" smtClean="0">
                <a:solidFill>
                  <a:schemeClr val="bg1"/>
                </a:solidFill>
              </a:rPr>
              <a:t>Sheep/ goat rearing</a:t>
            </a:r>
          </a:p>
          <a:p>
            <a:pPr marL="342900" indent="-342900" algn="l">
              <a:buFont typeface="Arial" panose="020B0604020202020204" pitchFamily="34" charset="0"/>
              <a:buChar char="•"/>
            </a:pPr>
            <a:r>
              <a:rPr lang="en-US" sz="2800" dirty="0" smtClean="0">
                <a:solidFill>
                  <a:schemeClr val="bg1"/>
                </a:solidFill>
              </a:rPr>
              <a:t>Fishery </a:t>
            </a:r>
          </a:p>
          <a:p>
            <a:pPr marL="342900" indent="-342900" algn="l">
              <a:buFont typeface="Arial" panose="020B0604020202020204" pitchFamily="34" charset="0"/>
              <a:buChar char="•"/>
            </a:pPr>
            <a:r>
              <a:rPr lang="en-US" sz="2800" dirty="0" smtClean="0">
                <a:solidFill>
                  <a:schemeClr val="bg1"/>
                </a:solidFill>
              </a:rPr>
              <a:t>Sericulture </a:t>
            </a:r>
          </a:p>
          <a:p>
            <a:pPr marL="342900" indent="-342900" algn="l">
              <a:buFont typeface="Arial" panose="020B0604020202020204" pitchFamily="34" charset="0"/>
              <a:buChar char="•"/>
            </a:pPr>
            <a:r>
              <a:rPr lang="en-US" sz="2800" dirty="0" smtClean="0">
                <a:solidFill>
                  <a:schemeClr val="bg1"/>
                </a:solidFill>
              </a:rPr>
              <a:t>Apiculture </a:t>
            </a:r>
          </a:p>
          <a:p>
            <a:pPr marL="342900" indent="-342900" algn="l">
              <a:buFont typeface="Arial" panose="020B0604020202020204" pitchFamily="34" charset="0"/>
              <a:buChar char="•"/>
            </a:pPr>
            <a:r>
              <a:rPr lang="en-US" sz="2800" dirty="0" smtClean="0">
                <a:solidFill>
                  <a:schemeClr val="bg1"/>
                </a:solidFill>
              </a:rPr>
              <a:t>Mushroom cultivation </a:t>
            </a:r>
          </a:p>
          <a:p>
            <a:pPr marL="342900" indent="-342900" algn="l">
              <a:buFont typeface="Arial" panose="020B0604020202020204" pitchFamily="34" charset="0"/>
              <a:buChar char="•"/>
            </a:pPr>
            <a:r>
              <a:rPr lang="en-US" sz="2800" dirty="0" err="1" smtClean="0">
                <a:solidFill>
                  <a:schemeClr val="bg1"/>
                </a:solidFill>
              </a:rPr>
              <a:t>Vermi</a:t>
            </a:r>
            <a:r>
              <a:rPr lang="en-US" sz="2800" dirty="0" smtClean="0">
                <a:solidFill>
                  <a:schemeClr val="bg1"/>
                </a:solidFill>
              </a:rPr>
              <a:t> composting</a:t>
            </a:r>
          </a:p>
          <a:p>
            <a:pPr marL="342900" indent="-342900" algn="l">
              <a:buFont typeface="Arial" panose="020B0604020202020204" pitchFamily="34" charset="0"/>
              <a:buChar char="•"/>
            </a:pPr>
            <a:r>
              <a:rPr lang="en-US" sz="2800" dirty="0" smtClean="0">
                <a:solidFill>
                  <a:schemeClr val="bg1"/>
                </a:solidFill>
              </a:rPr>
              <a:t>Custom hiring of farm machineries and implements </a:t>
            </a:r>
            <a:r>
              <a:rPr lang="en-US" dirty="0" smtClean="0">
                <a:solidFill>
                  <a:schemeClr val="bg1"/>
                </a:solidFill>
              </a:rPr>
              <a:t>etc</a:t>
            </a:r>
            <a:r>
              <a:rPr lang="en-US" dirty="0" smtClean="0"/>
              <a:t>.</a:t>
            </a:r>
            <a:endParaRPr lang="en-US" dirty="0"/>
          </a:p>
        </p:txBody>
      </p:sp>
      <p:sp>
        <p:nvSpPr>
          <p:cNvPr id="3" name="Title 2"/>
          <p:cNvSpPr>
            <a:spLocks noGrp="1"/>
          </p:cNvSpPr>
          <p:nvPr>
            <p:ph type="title"/>
          </p:nvPr>
        </p:nvSpPr>
        <p:spPr>
          <a:xfrm>
            <a:off x="2590800" y="152400"/>
            <a:ext cx="4114800" cy="853440"/>
          </a:xfrm>
        </p:spPr>
        <p:style>
          <a:lnRef idx="0">
            <a:scrgbClr r="0" g="0" b="0"/>
          </a:lnRef>
          <a:fillRef idx="1003">
            <a:schemeClr val="dk2"/>
          </a:fillRef>
          <a:effectRef idx="0">
            <a:scrgbClr r="0" g="0" b="0"/>
          </a:effectRef>
          <a:fontRef idx="major"/>
        </p:style>
        <p:txBody>
          <a:bodyPr>
            <a:noAutofit/>
          </a:bodyPr>
          <a:lstStyle/>
          <a:p>
            <a:r>
              <a:rPr lang="en-US" sz="2400" dirty="0" smtClean="0">
                <a:solidFill>
                  <a:srgbClr val="002060"/>
                </a:solidFill>
              </a:rPr>
              <a:t>Important subsidiary occupations</a:t>
            </a:r>
            <a:endParaRPr lang="en-US" sz="2400" dirty="0">
              <a:solidFill>
                <a:srgbClr val="00206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6</a:t>
            </a:fld>
            <a:endParaRPr lang="en-US"/>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91400" y="188935"/>
            <a:ext cx="1600200" cy="10675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471797" y="1434102"/>
            <a:ext cx="1862203" cy="1269043"/>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0" y="1483684"/>
            <a:ext cx="1619314" cy="1169878"/>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036324" y="1483684"/>
            <a:ext cx="1542444" cy="1154460"/>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524250" y="2696608"/>
            <a:ext cx="1809750" cy="1390650"/>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5360097" y="2638144"/>
            <a:ext cx="1593217" cy="1485900"/>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7036324" y="2659824"/>
            <a:ext cx="1542444" cy="1464219"/>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2" name="Picture 8"/>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7130968" y="4132104"/>
            <a:ext cx="1447800" cy="1381290"/>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4" name="Picture 10"/>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5791199" y="4124797"/>
            <a:ext cx="1312279" cy="1380536"/>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5" name="Picture 11"/>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3809999" y="4124797"/>
            <a:ext cx="1981200" cy="1380536"/>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2066372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371600"/>
            <a:ext cx="8610600" cy="5257800"/>
          </a:xfrm>
          <a:solidFill>
            <a:srgbClr val="CCCCFF"/>
          </a:solidFill>
        </p:spPr>
        <p:txBody>
          <a:bodyPr/>
          <a:lstStyle/>
          <a:p>
            <a:pPr marL="342900" indent="-342900" algn="just">
              <a:buFont typeface="Arial" panose="020B0604020202020204" pitchFamily="34" charset="0"/>
              <a:buChar char="•"/>
            </a:pPr>
            <a:r>
              <a:rPr lang="en-GB" sz="3200" dirty="0" smtClean="0"/>
              <a:t> </a:t>
            </a:r>
            <a:r>
              <a:rPr lang="en-GB" sz="3200" dirty="0">
                <a:solidFill>
                  <a:schemeClr val="bg1"/>
                </a:solidFill>
              </a:rPr>
              <a:t>I</a:t>
            </a:r>
            <a:r>
              <a:rPr lang="en-GB" sz="3200" dirty="0" smtClean="0">
                <a:solidFill>
                  <a:schemeClr val="bg1"/>
                </a:solidFill>
              </a:rPr>
              <a:t>mportant </a:t>
            </a:r>
            <a:r>
              <a:rPr lang="en-GB" sz="3200" dirty="0">
                <a:solidFill>
                  <a:schemeClr val="bg1"/>
                </a:solidFill>
              </a:rPr>
              <a:t>source of generating additional income to small farmers as well as landless agricultural labourers. </a:t>
            </a:r>
            <a:endParaRPr lang="en-GB" sz="3200" dirty="0" smtClean="0">
              <a:solidFill>
                <a:schemeClr val="bg1"/>
              </a:solidFill>
            </a:endParaRPr>
          </a:p>
          <a:p>
            <a:pPr marL="342900" indent="-342900" algn="just">
              <a:buFont typeface="Arial" panose="020B0604020202020204" pitchFamily="34" charset="0"/>
              <a:buChar char="•"/>
            </a:pPr>
            <a:r>
              <a:rPr lang="en-GB" sz="3200" dirty="0" smtClean="0">
                <a:solidFill>
                  <a:schemeClr val="bg1"/>
                </a:solidFill>
              </a:rPr>
              <a:t>It </a:t>
            </a:r>
            <a:r>
              <a:rPr lang="en-GB" sz="3200" dirty="0">
                <a:solidFill>
                  <a:schemeClr val="bg1"/>
                </a:solidFill>
              </a:rPr>
              <a:t>is also environment </a:t>
            </a:r>
            <a:r>
              <a:rPr lang="en-GB" sz="3200" dirty="0" smtClean="0">
                <a:solidFill>
                  <a:schemeClr val="bg1"/>
                </a:solidFill>
              </a:rPr>
              <a:t>friendly</a:t>
            </a:r>
          </a:p>
          <a:p>
            <a:pPr marL="342900" indent="-342900" algn="just">
              <a:buFont typeface="Arial" panose="020B0604020202020204" pitchFamily="34" charset="0"/>
              <a:buChar char="•"/>
            </a:pPr>
            <a:r>
              <a:rPr lang="en-GB" sz="3200" dirty="0" smtClean="0">
                <a:solidFill>
                  <a:schemeClr val="bg1"/>
                </a:solidFill>
              </a:rPr>
              <a:t>The </a:t>
            </a:r>
            <a:r>
              <a:rPr lang="en-GB" sz="3200" dirty="0">
                <a:solidFill>
                  <a:schemeClr val="bg1"/>
                </a:solidFill>
              </a:rPr>
              <a:t>surplus fodder and agricultural </a:t>
            </a:r>
            <a:r>
              <a:rPr lang="en-GB" sz="3200" dirty="0" smtClean="0">
                <a:solidFill>
                  <a:schemeClr val="bg1"/>
                </a:solidFill>
              </a:rPr>
              <a:t>by-products </a:t>
            </a:r>
            <a:r>
              <a:rPr lang="en-GB" sz="3200" dirty="0">
                <a:solidFill>
                  <a:schemeClr val="bg1"/>
                </a:solidFill>
              </a:rPr>
              <a:t>may be successfully utilized by feeding animals.</a:t>
            </a:r>
            <a:endParaRPr lang="en-US" sz="3200" dirty="0">
              <a:solidFill>
                <a:schemeClr val="bg1"/>
              </a:solidFill>
            </a:endParaRPr>
          </a:p>
          <a:p>
            <a:pPr marL="342900" indent="-342900" algn="just">
              <a:buFont typeface="Arial" panose="020B0604020202020204" pitchFamily="34" charset="0"/>
              <a:buChar char="•"/>
            </a:pPr>
            <a:endParaRPr lang="en-US" dirty="0"/>
          </a:p>
        </p:txBody>
      </p:sp>
      <p:sp>
        <p:nvSpPr>
          <p:cNvPr id="3" name="Title 2"/>
          <p:cNvSpPr>
            <a:spLocks noGrp="1"/>
          </p:cNvSpPr>
          <p:nvPr>
            <p:ph type="title"/>
          </p:nvPr>
        </p:nvSpPr>
        <p:spPr>
          <a:xfrm>
            <a:off x="2514600" y="304800"/>
            <a:ext cx="4114800" cy="701040"/>
          </a:xfrm>
        </p:spPr>
        <p:style>
          <a:lnRef idx="0">
            <a:scrgbClr r="0" g="0" b="0"/>
          </a:lnRef>
          <a:fillRef idx="1003">
            <a:schemeClr val="dk2"/>
          </a:fillRef>
          <a:effectRef idx="0">
            <a:scrgbClr r="0" g="0" b="0"/>
          </a:effectRef>
          <a:fontRef idx="major"/>
        </p:style>
        <p:txBody>
          <a:bodyPr>
            <a:normAutofit/>
          </a:bodyPr>
          <a:lstStyle/>
          <a:p>
            <a:r>
              <a:rPr lang="en-US" sz="3200" dirty="0" smtClean="0"/>
              <a:t>Dairy farming</a:t>
            </a:r>
            <a:endParaRPr lang="en-US" sz="32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7</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304800"/>
            <a:ext cx="8610600" cy="6324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2498225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600200"/>
            <a:ext cx="8382000" cy="5029200"/>
          </a:xfrm>
          <a:solidFill>
            <a:srgbClr val="CCCCFF"/>
          </a:solidFill>
        </p:spPr>
        <p:txBody>
          <a:bodyPr>
            <a:noAutofit/>
          </a:bodyPr>
          <a:lstStyle/>
          <a:p>
            <a:endParaRPr lang="en-US" sz="2400" dirty="0"/>
          </a:p>
          <a:p>
            <a:pPr marL="342900" indent="-342900" algn="just">
              <a:buFont typeface="Arial" panose="020B0604020202020204" pitchFamily="34" charset="0"/>
              <a:buChar char="•"/>
            </a:pPr>
            <a:r>
              <a:rPr lang="en-US" sz="2800" dirty="0">
                <a:solidFill>
                  <a:schemeClr val="bg1"/>
                </a:solidFill>
              </a:rPr>
              <a:t> </a:t>
            </a:r>
            <a:r>
              <a:rPr lang="en-US" sz="2400" dirty="0">
                <a:solidFill>
                  <a:schemeClr val="bg1"/>
                </a:solidFill>
              </a:rPr>
              <a:t>India is endowed with the largest livestock population in the world.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Accounts </a:t>
            </a:r>
            <a:r>
              <a:rPr lang="en-US" sz="2400" dirty="0">
                <a:solidFill>
                  <a:schemeClr val="bg1"/>
                </a:solidFill>
              </a:rPr>
              <a:t>for about 57.3 per cent of the world’s buffalo population and 14.7 per cent of the cattle population.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The </a:t>
            </a:r>
            <a:r>
              <a:rPr lang="en-US" sz="2400" dirty="0">
                <a:solidFill>
                  <a:schemeClr val="bg1"/>
                </a:solidFill>
              </a:rPr>
              <a:t>value of output of milk is Rs. 3,05,484 crore in 2011-12. The total milk production in the country is 127.9 million </a:t>
            </a:r>
            <a:r>
              <a:rPr lang="en-US" sz="2400" dirty="0" err="1">
                <a:solidFill>
                  <a:schemeClr val="bg1"/>
                </a:solidFill>
              </a:rPr>
              <a:t>tonnes</a:t>
            </a:r>
            <a:r>
              <a:rPr lang="en-US" sz="2400" dirty="0">
                <a:solidFill>
                  <a:schemeClr val="bg1"/>
                </a:solidFill>
              </a:rPr>
              <a:t> per annum at the end of the Eleventh Plan (2011-12) and the demand is expected to be 180 million </a:t>
            </a:r>
            <a:r>
              <a:rPr lang="en-US" sz="2400" dirty="0" err="1">
                <a:solidFill>
                  <a:schemeClr val="bg1"/>
                </a:solidFill>
              </a:rPr>
              <a:t>tonnes</a:t>
            </a:r>
            <a:r>
              <a:rPr lang="en-US" sz="2400" dirty="0">
                <a:solidFill>
                  <a:schemeClr val="bg1"/>
                </a:solidFill>
              </a:rPr>
              <a:t> by 2020.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To </a:t>
            </a:r>
            <a:r>
              <a:rPr lang="en-US" sz="2400" dirty="0">
                <a:solidFill>
                  <a:schemeClr val="bg1"/>
                </a:solidFill>
              </a:rPr>
              <a:t>achieve this demand annual growth rate in milk production has to be increased from the present 2.5 % to 5%. The Annual growth rate for production of milk is about 5% in 2011-12. </a:t>
            </a:r>
          </a:p>
        </p:txBody>
      </p:sp>
      <p:sp>
        <p:nvSpPr>
          <p:cNvPr id="3" name="Title 2"/>
          <p:cNvSpPr>
            <a:spLocks noGrp="1"/>
          </p:cNvSpPr>
          <p:nvPr>
            <p:ph type="title"/>
          </p:nvPr>
        </p:nvSpPr>
        <p:spPr>
          <a:xfrm>
            <a:off x="2514600" y="304800"/>
            <a:ext cx="4114800" cy="838200"/>
          </a:xfrm>
        </p:spPr>
        <p:style>
          <a:lnRef idx="0">
            <a:scrgbClr r="0" g="0" b="0"/>
          </a:lnRef>
          <a:fillRef idx="1003">
            <a:schemeClr val="dk2"/>
          </a:fillRef>
          <a:effectRef idx="0">
            <a:scrgbClr r="0" g="0" b="0"/>
          </a:effectRef>
          <a:fontRef idx="major"/>
        </p:style>
        <p:txBody>
          <a:bodyPr>
            <a:noAutofit/>
          </a:bodyPr>
          <a:lstStyle/>
          <a:p>
            <a:r>
              <a:rPr lang="en-US" sz="2400" dirty="0" smtClean="0"/>
              <a:t>Scope of dairy farming</a:t>
            </a:r>
            <a:endParaRPr lang="en-US" sz="2400" dirty="0"/>
          </a:p>
        </p:txBody>
      </p:sp>
    </p:spTree>
    <p:extLst>
      <p:ext uri="{BB962C8B-B14F-4D97-AF65-F5344CB8AC3E}">
        <p14:creationId xmlns:p14="http://schemas.microsoft.com/office/powerpoint/2010/main" xmlns="" val="435428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52400" y="1447800"/>
            <a:ext cx="8763000" cy="5105400"/>
          </a:xfrm>
          <a:solidFill>
            <a:srgbClr val="CCCCFF"/>
          </a:solidFill>
        </p:spPr>
        <p:txBody>
          <a:bodyPr/>
          <a:lstStyle/>
          <a:p>
            <a:pPr marL="342900" lvl="0" indent="-342900" algn="l">
              <a:buFont typeface="Arial" panose="020B0604020202020204" pitchFamily="34" charset="0"/>
              <a:buChar char="•"/>
            </a:pPr>
            <a:r>
              <a:rPr lang="en-US" sz="2800" dirty="0">
                <a:solidFill>
                  <a:schemeClr val="bg1"/>
                </a:solidFill>
              </a:rPr>
              <a:t>D</a:t>
            </a:r>
            <a:r>
              <a:rPr lang="en-US" sz="2800" dirty="0" smtClean="0">
                <a:solidFill>
                  <a:schemeClr val="bg1"/>
                </a:solidFill>
              </a:rPr>
              <a:t>airy </a:t>
            </a:r>
            <a:r>
              <a:rPr lang="en-US" sz="2800" dirty="0">
                <a:solidFill>
                  <a:schemeClr val="bg1"/>
                </a:solidFill>
              </a:rPr>
              <a:t>industry is not reliant on </a:t>
            </a:r>
            <a:r>
              <a:rPr lang="en-US" sz="2800" dirty="0" smtClean="0">
                <a:solidFill>
                  <a:schemeClr val="bg1"/>
                </a:solidFill>
              </a:rPr>
              <a:t>rainfall.</a:t>
            </a:r>
            <a:endParaRPr lang="en-US" sz="2800" dirty="0">
              <a:solidFill>
                <a:schemeClr val="bg1"/>
              </a:solidFill>
            </a:endParaRPr>
          </a:p>
          <a:p>
            <a:pPr marL="342900" lvl="0" indent="-342900" algn="l">
              <a:buFont typeface="Arial" panose="020B0604020202020204" pitchFamily="34" charset="0"/>
              <a:buChar char="•"/>
            </a:pPr>
            <a:r>
              <a:rPr lang="en-US" sz="2800" dirty="0">
                <a:solidFill>
                  <a:schemeClr val="bg1"/>
                </a:solidFill>
              </a:rPr>
              <a:t>The amount at which milk is marketed in the </a:t>
            </a:r>
            <a:r>
              <a:rPr lang="en-US" sz="2800" dirty="0" smtClean="0">
                <a:solidFill>
                  <a:schemeClr val="bg1"/>
                </a:solidFill>
              </a:rPr>
              <a:t>market place </a:t>
            </a:r>
            <a:r>
              <a:rPr lang="en-US" sz="2800" dirty="0">
                <a:solidFill>
                  <a:schemeClr val="bg1"/>
                </a:solidFill>
              </a:rPr>
              <a:t>has never gone down.  </a:t>
            </a:r>
          </a:p>
          <a:p>
            <a:pPr marL="342900" lvl="0" indent="-342900" algn="l">
              <a:buFont typeface="Arial" panose="020B0604020202020204" pitchFamily="34" charset="0"/>
              <a:buChar char="•"/>
            </a:pPr>
            <a:r>
              <a:rPr lang="en-US" sz="2800" dirty="0">
                <a:solidFill>
                  <a:schemeClr val="bg1"/>
                </a:solidFill>
              </a:rPr>
              <a:t>The need for milk has always improved. Intake of dairy is increasing by both vegans and non-vegetarians.</a:t>
            </a:r>
          </a:p>
          <a:p>
            <a:pPr marL="342900" lvl="0" indent="-342900" algn="l">
              <a:buFont typeface="Arial" panose="020B0604020202020204" pitchFamily="34" charset="0"/>
              <a:buChar char="•"/>
            </a:pPr>
            <a:r>
              <a:rPr lang="en-US" sz="2800" dirty="0" smtClean="0">
                <a:solidFill>
                  <a:schemeClr val="bg1"/>
                </a:solidFill>
              </a:rPr>
              <a:t>Dairy </a:t>
            </a:r>
            <a:r>
              <a:rPr lang="en-US" sz="2800" dirty="0">
                <a:solidFill>
                  <a:schemeClr val="bg1"/>
                </a:solidFill>
              </a:rPr>
              <a:t>agriculture is the only industry where earnings are assured </a:t>
            </a:r>
            <a:r>
              <a:rPr lang="en-US" sz="2800" dirty="0" smtClean="0">
                <a:solidFill>
                  <a:schemeClr val="bg1"/>
                </a:solidFill>
              </a:rPr>
              <a:t>for 30 </a:t>
            </a:r>
            <a:r>
              <a:rPr lang="en-US" sz="2800" dirty="0">
                <a:solidFill>
                  <a:schemeClr val="bg1"/>
                </a:solidFill>
              </a:rPr>
              <a:t>days.</a:t>
            </a:r>
          </a:p>
          <a:p>
            <a:endParaRPr lang="en-US" dirty="0"/>
          </a:p>
        </p:txBody>
      </p:sp>
      <p:sp>
        <p:nvSpPr>
          <p:cNvPr id="3" name="Title 2"/>
          <p:cNvSpPr>
            <a:spLocks noGrp="1"/>
          </p:cNvSpPr>
          <p:nvPr>
            <p:ph type="title"/>
          </p:nvPr>
        </p:nvSpPr>
        <p:spPr>
          <a:xfrm>
            <a:off x="2514600" y="381000"/>
            <a:ext cx="4114800" cy="701040"/>
          </a:xfrm>
        </p:spPr>
        <p:style>
          <a:lnRef idx="1">
            <a:schemeClr val="accent2"/>
          </a:lnRef>
          <a:fillRef idx="2">
            <a:schemeClr val="accent2"/>
          </a:fillRef>
          <a:effectRef idx="1">
            <a:schemeClr val="accent2"/>
          </a:effectRef>
          <a:fontRef idx="minor">
            <a:schemeClr val="dk1"/>
          </a:fontRef>
        </p:style>
        <p:txBody>
          <a:bodyPr>
            <a:noAutofit/>
          </a:bodyPr>
          <a:lstStyle/>
          <a:p>
            <a:r>
              <a:rPr lang="en-US" sz="2400" dirty="0" smtClean="0">
                <a:solidFill>
                  <a:srgbClr val="FF0000"/>
                </a:solidFill>
              </a:rPr>
              <a:t>Advantages of dairy farming</a:t>
            </a:r>
            <a:endParaRPr lang="en-US" sz="2400"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9</a:t>
            </a:fld>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19800" y="4419600"/>
            <a:ext cx="2819400" cy="20664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324417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0" y="1524000"/>
            <a:ext cx="9144000" cy="5257800"/>
          </a:xfrm>
          <a:solidFill>
            <a:srgbClr val="CCCCFF"/>
          </a:solidFill>
        </p:spPr>
        <p:txBody>
          <a:bodyPr>
            <a:normAutofit/>
          </a:bodyPr>
          <a:lstStyle/>
          <a:p>
            <a:pPr marL="342900" indent="-342900" algn="just">
              <a:buFont typeface="Arial" panose="020B0604020202020204" pitchFamily="34" charset="0"/>
              <a:buChar char="•"/>
            </a:pPr>
            <a:r>
              <a:rPr lang="en-US" sz="2400" dirty="0">
                <a:solidFill>
                  <a:schemeClr val="bg1"/>
                </a:solidFill>
              </a:rPr>
              <a:t>Shri </a:t>
            </a:r>
            <a:r>
              <a:rPr lang="en-US" sz="2400" dirty="0" err="1">
                <a:solidFill>
                  <a:schemeClr val="bg1"/>
                </a:solidFill>
              </a:rPr>
              <a:t>Mahadevaswamy</a:t>
            </a:r>
            <a:r>
              <a:rPr lang="en-US" sz="2400" dirty="0">
                <a:solidFill>
                  <a:schemeClr val="bg1"/>
                </a:solidFill>
              </a:rPr>
              <a:t>, a farmer of </a:t>
            </a:r>
            <a:r>
              <a:rPr lang="en-US" sz="2400" dirty="0" err="1">
                <a:solidFill>
                  <a:schemeClr val="bg1"/>
                </a:solidFill>
              </a:rPr>
              <a:t>Hosaholalu</a:t>
            </a:r>
            <a:r>
              <a:rPr lang="en-US" sz="2400" dirty="0">
                <a:solidFill>
                  <a:schemeClr val="bg1"/>
                </a:solidFill>
              </a:rPr>
              <a:t> village of K.R. Pete taluk is having 3 acres of land.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The </a:t>
            </a:r>
            <a:r>
              <a:rPr lang="en-US" sz="2400" dirty="0">
                <a:solidFill>
                  <a:schemeClr val="bg1"/>
                </a:solidFill>
              </a:rPr>
              <a:t>crops he is growing are paddy, </a:t>
            </a:r>
            <a:r>
              <a:rPr lang="en-US" sz="2400" dirty="0" err="1">
                <a:solidFill>
                  <a:schemeClr val="bg1"/>
                </a:solidFill>
              </a:rPr>
              <a:t>ragi</a:t>
            </a:r>
            <a:r>
              <a:rPr lang="en-US" sz="2400" dirty="0">
                <a:solidFill>
                  <a:schemeClr val="bg1"/>
                </a:solidFill>
              </a:rPr>
              <a:t> and sugar cane. He started practicing the dairy farming along with the crop production during 2010</a:t>
            </a:r>
            <a:r>
              <a:rPr lang="en-US" sz="2400" dirty="0" smtClean="0">
                <a:solidFill>
                  <a:schemeClr val="bg1"/>
                </a:solidFill>
              </a:rPr>
              <a:t>.</a:t>
            </a:r>
          </a:p>
          <a:p>
            <a:pPr marL="342900" indent="-342900" algn="just">
              <a:buFont typeface="Arial" panose="020B0604020202020204" pitchFamily="34" charset="0"/>
              <a:buChar char="•"/>
            </a:pPr>
            <a:r>
              <a:rPr lang="en-US" sz="2400" dirty="0" smtClean="0">
                <a:solidFill>
                  <a:schemeClr val="bg1"/>
                </a:solidFill>
              </a:rPr>
              <a:t> </a:t>
            </a:r>
            <a:r>
              <a:rPr lang="en-US" sz="2400" dirty="0">
                <a:solidFill>
                  <a:schemeClr val="bg1"/>
                </a:solidFill>
              </a:rPr>
              <a:t>He was earning Rs.76, 900 net income per annum by practicing crop production alone. He started the dairy farming initially with four cows, now he is having 30 HF cows and 6 buffaloes and 8 calves.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 </a:t>
            </a:r>
            <a:r>
              <a:rPr lang="en-US" sz="2400" dirty="0">
                <a:solidFill>
                  <a:schemeClr val="bg1"/>
                </a:solidFill>
              </a:rPr>
              <a:t>His annual income from the dairy </a:t>
            </a:r>
            <a:r>
              <a:rPr lang="en-US" sz="2400" dirty="0" smtClean="0">
                <a:solidFill>
                  <a:schemeClr val="bg1"/>
                </a:solidFill>
              </a:rPr>
              <a:t>farming is </a:t>
            </a:r>
            <a:r>
              <a:rPr lang="en-US" sz="2400" dirty="0">
                <a:solidFill>
                  <a:schemeClr val="bg1"/>
                </a:solidFill>
              </a:rPr>
              <a:t>Rs. 15,00,000 along with Rs. 1,44,000 annual net income from crop production</a:t>
            </a:r>
            <a:r>
              <a:rPr lang="en-US" sz="2400" dirty="0" smtClean="0">
                <a:solidFill>
                  <a:schemeClr val="bg1"/>
                </a:solidFill>
              </a:rPr>
              <a:t>.</a:t>
            </a:r>
          </a:p>
          <a:p>
            <a:pPr marL="342900" indent="-342900" algn="just">
              <a:buFont typeface="Arial" panose="020B0604020202020204" pitchFamily="34" charset="0"/>
              <a:buChar char="•"/>
            </a:pPr>
            <a:r>
              <a:rPr lang="en-US" sz="2400" dirty="0" smtClean="0">
                <a:solidFill>
                  <a:schemeClr val="bg1"/>
                </a:solidFill>
              </a:rPr>
              <a:t> </a:t>
            </a:r>
            <a:r>
              <a:rPr lang="en-US" sz="2400" dirty="0">
                <a:solidFill>
                  <a:schemeClr val="bg1"/>
                </a:solidFill>
              </a:rPr>
              <a:t>Every day he is getting 250 </a:t>
            </a:r>
            <a:r>
              <a:rPr lang="en-US" sz="2400" dirty="0" err="1">
                <a:solidFill>
                  <a:schemeClr val="bg1"/>
                </a:solidFill>
              </a:rPr>
              <a:t>litres</a:t>
            </a:r>
            <a:r>
              <a:rPr lang="en-US" sz="2400" dirty="0">
                <a:solidFill>
                  <a:schemeClr val="bg1"/>
                </a:solidFill>
              </a:rPr>
              <a:t> of milk from 30 cows and sells at the rate of Rs.30 per </a:t>
            </a:r>
            <a:r>
              <a:rPr lang="en-US" sz="2400" dirty="0" err="1">
                <a:solidFill>
                  <a:schemeClr val="bg1"/>
                </a:solidFill>
              </a:rPr>
              <a:t>litre</a:t>
            </a:r>
            <a:r>
              <a:rPr lang="en-US" sz="2400" dirty="0">
                <a:solidFill>
                  <a:schemeClr val="bg1"/>
                </a:solidFill>
              </a:rPr>
              <a:t> at the local tea shops of the near town.</a:t>
            </a:r>
          </a:p>
        </p:txBody>
      </p:sp>
      <p:sp>
        <p:nvSpPr>
          <p:cNvPr id="3" name="Title 2"/>
          <p:cNvSpPr>
            <a:spLocks noGrp="1"/>
          </p:cNvSpPr>
          <p:nvPr>
            <p:ph type="title"/>
          </p:nvPr>
        </p:nvSpPr>
        <p:spPr>
          <a:xfrm>
            <a:off x="3352800" y="609600"/>
            <a:ext cx="2895600" cy="533400"/>
          </a:xfrm>
          <a:solidFill>
            <a:srgbClr val="92D050"/>
          </a:solidFill>
          <a:ln>
            <a:solidFill>
              <a:schemeClr val="accent1"/>
            </a:solidFill>
          </a:ln>
        </p:spPr>
        <p:txBody>
          <a:bodyPr>
            <a:normAutofit/>
          </a:bodyPr>
          <a:lstStyle/>
          <a:p>
            <a:r>
              <a:rPr lang="en-US" sz="2400" dirty="0" smtClean="0"/>
              <a:t>Case study</a:t>
            </a:r>
            <a:endParaRPr lang="en-US" sz="24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xmlns="" val="19953851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676400"/>
            <a:ext cx="8229600" cy="4419600"/>
          </a:xfrm>
          <a:solidFill>
            <a:srgbClr val="CCCCFF"/>
          </a:solidFill>
        </p:spPr>
        <p:txBody>
          <a:bodyPr/>
          <a:lstStyle/>
          <a:p>
            <a:r>
              <a:rPr lang="en-US" sz="2800" b="1" dirty="0">
                <a:solidFill>
                  <a:srgbClr val="0070C0"/>
                </a:solidFill>
              </a:rPr>
              <a:t>Breeding Management </a:t>
            </a:r>
            <a:endParaRPr lang="en-US" sz="2800" b="1" dirty="0" smtClean="0">
              <a:solidFill>
                <a:srgbClr val="0070C0"/>
              </a:solidFill>
            </a:endParaRPr>
          </a:p>
          <a:p>
            <a:pPr marL="342900" indent="-342900" algn="just">
              <a:buFont typeface="Arial" panose="020B0604020202020204" pitchFamily="34" charset="0"/>
              <a:buChar char="•"/>
            </a:pPr>
            <a:r>
              <a:rPr lang="en-US" sz="2800" dirty="0">
                <a:solidFill>
                  <a:schemeClr val="bg1"/>
                </a:solidFill>
              </a:rPr>
              <a:t>Detection of heat symptoms </a:t>
            </a:r>
            <a:endParaRPr lang="en-US" sz="2800" dirty="0" smtClean="0">
              <a:solidFill>
                <a:schemeClr val="bg1"/>
              </a:solidFill>
            </a:endParaRPr>
          </a:p>
          <a:p>
            <a:pPr marL="342900" indent="-342900" algn="just">
              <a:buFont typeface="Arial" panose="020B0604020202020204" pitchFamily="34" charset="0"/>
              <a:buChar char="•"/>
            </a:pPr>
            <a:r>
              <a:rPr lang="en-US" sz="2800" dirty="0" smtClean="0">
                <a:solidFill>
                  <a:schemeClr val="bg1"/>
                </a:solidFill>
              </a:rPr>
              <a:t>Time </a:t>
            </a:r>
            <a:r>
              <a:rPr lang="en-US" sz="2800" dirty="0">
                <a:solidFill>
                  <a:schemeClr val="bg1"/>
                </a:solidFill>
              </a:rPr>
              <a:t>of artificial </a:t>
            </a:r>
            <a:r>
              <a:rPr lang="en-US" sz="2800" dirty="0" smtClean="0">
                <a:solidFill>
                  <a:schemeClr val="bg1"/>
                </a:solidFill>
              </a:rPr>
              <a:t>insemination</a:t>
            </a:r>
          </a:p>
          <a:p>
            <a:pPr marL="342900" indent="-342900" algn="just">
              <a:buFont typeface="Arial" panose="020B0604020202020204" pitchFamily="34" charset="0"/>
              <a:buChar char="•"/>
            </a:pPr>
            <a:r>
              <a:rPr lang="en-US" sz="2800" dirty="0" smtClean="0">
                <a:solidFill>
                  <a:schemeClr val="bg1"/>
                </a:solidFill>
              </a:rPr>
              <a:t>Knowledge </a:t>
            </a:r>
            <a:r>
              <a:rPr lang="en-US" sz="2800" dirty="0">
                <a:solidFill>
                  <a:schemeClr val="bg1"/>
                </a:solidFill>
              </a:rPr>
              <a:t>of high yielding breed </a:t>
            </a:r>
            <a:r>
              <a:rPr lang="en-US" sz="2800" dirty="0" smtClean="0">
                <a:solidFill>
                  <a:schemeClr val="bg1"/>
                </a:solidFill>
              </a:rPr>
              <a:t> </a:t>
            </a:r>
          </a:p>
          <a:p>
            <a:pPr marL="342900" indent="-342900" algn="just">
              <a:buFont typeface="Arial" panose="020B0604020202020204" pitchFamily="34" charset="0"/>
              <a:buChar char="•"/>
            </a:pPr>
            <a:r>
              <a:rPr lang="en-US" sz="2800" dirty="0" smtClean="0">
                <a:solidFill>
                  <a:schemeClr val="bg1"/>
                </a:solidFill>
              </a:rPr>
              <a:t>Repeat </a:t>
            </a:r>
            <a:r>
              <a:rPr lang="en-US" sz="2800" dirty="0">
                <a:solidFill>
                  <a:schemeClr val="bg1"/>
                </a:solidFill>
              </a:rPr>
              <a:t>breeding </a:t>
            </a:r>
            <a:r>
              <a:rPr lang="en-US" sz="2800" dirty="0" smtClean="0">
                <a:solidFill>
                  <a:schemeClr val="bg1"/>
                </a:solidFill>
              </a:rPr>
              <a:t>management</a:t>
            </a:r>
          </a:p>
          <a:p>
            <a:pPr marL="342900" indent="-342900" algn="just">
              <a:buFont typeface="Arial" panose="020B0604020202020204" pitchFamily="34" charset="0"/>
              <a:buChar char="•"/>
            </a:pPr>
            <a:r>
              <a:rPr lang="en-US" sz="2800" dirty="0" smtClean="0">
                <a:solidFill>
                  <a:schemeClr val="bg1"/>
                </a:solidFill>
              </a:rPr>
              <a:t> Infertility </a:t>
            </a:r>
            <a:r>
              <a:rPr lang="en-US" sz="2800" dirty="0">
                <a:solidFill>
                  <a:schemeClr val="bg1"/>
                </a:solidFill>
              </a:rPr>
              <a:t>problems and Reproductive </a:t>
            </a:r>
            <a:r>
              <a:rPr lang="en-US" sz="2800" dirty="0" smtClean="0">
                <a:solidFill>
                  <a:schemeClr val="bg1"/>
                </a:solidFill>
              </a:rPr>
              <a:t>disorder</a:t>
            </a:r>
          </a:p>
          <a:p>
            <a:pPr marL="342900" indent="-342900" algn="just">
              <a:buFont typeface="Arial" panose="020B0604020202020204" pitchFamily="34" charset="0"/>
              <a:buChar char="•"/>
            </a:pPr>
            <a:r>
              <a:rPr lang="en-US" sz="2800" dirty="0" smtClean="0">
                <a:solidFill>
                  <a:schemeClr val="bg1"/>
                </a:solidFill>
              </a:rPr>
              <a:t>Pregnancy </a:t>
            </a:r>
            <a:r>
              <a:rPr lang="en-US" sz="2800" dirty="0">
                <a:solidFill>
                  <a:schemeClr val="bg1"/>
                </a:solidFill>
              </a:rPr>
              <a:t>diagnosis </a:t>
            </a:r>
          </a:p>
        </p:txBody>
      </p:sp>
      <p:sp>
        <p:nvSpPr>
          <p:cNvPr id="3" name="Title 2"/>
          <p:cNvSpPr>
            <a:spLocks noGrp="1"/>
          </p:cNvSpPr>
          <p:nvPr>
            <p:ph type="title"/>
          </p:nvPr>
        </p:nvSpPr>
        <p:spPr>
          <a:xfrm>
            <a:off x="2743200" y="381000"/>
            <a:ext cx="4114800" cy="701040"/>
          </a:xfrm>
          <a:solidFill>
            <a:srgbClr val="92D050"/>
          </a:solidFill>
        </p:spPr>
        <p:txBody>
          <a:bodyPr/>
          <a:lstStyle/>
          <a:p>
            <a:r>
              <a:rPr lang="en-US" dirty="0" smtClean="0"/>
              <a:t>Training Need Areas in Dairy farming</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11</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95989" y="2286000"/>
            <a:ext cx="2690812" cy="160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969579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6F15528-21DE-4FAA-801E-634DDDAF4B2B}" type="slidenum">
              <a:rPr lang="en-US" smtClean="0"/>
              <a:pPr/>
              <a:t>12</a:t>
            </a:fld>
            <a:endParaRPr lang="en-US"/>
          </a:p>
        </p:txBody>
      </p:sp>
      <p:sp>
        <p:nvSpPr>
          <p:cNvPr id="2" name="Content Placeholder 1"/>
          <p:cNvSpPr>
            <a:spLocks noGrp="1"/>
          </p:cNvSpPr>
          <p:nvPr>
            <p:ph sz="quarter" idx="4294967295"/>
          </p:nvPr>
        </p:nvSpPr>
        <p:spPr>
          <a:xfrm>
            <a:off x="381000" y="228600"/>
            <a:ext cx="8534400" cy="5791200"/>
          </a:xfrm>
          <a:solidFill>
            <a:srgbClr val="CCCCFF"/>
          </a:solidFill>
        </p:spPr>
        <p:txBody>
          <a:bodyPr/>
          <a:lstStyle/>
          <a:p>
            <a:r>
              <a:rPr lang="en-US" sz="2800" b="1" dirty="0" smtClean="0">
                <a:solidFill>
                  <a:srgbClr val="FF0000"/>
                </a:solidFill>
              </a:rPr>
              <a:t>Feeding </a:t>
            </a:r>
            <a:r>
              <a:rPr lang="en-US" sz="2800" b="1" dirty="0">
                <a:solidFill>
                  <a:srgbClr val="FF0000"/>
                </a:solidFill>
              </a:rPr>
              <a:t>practices </a:t>
            </a:r>
            <a:endParaRPr lang="en-US" sz="2800" b="1" dirty="0" smtClean="0">
              <a:solidFill>
                <a:srgbClr val="FF0000"/>
              </a:solidFill>
            </a:endParaRPr>
          </a:p>
          <a:p>
            <a:pPr marL="342900" indent="-342900" algn="just">
              <a:buFont typeface="Arial" panose="020B0604020202020204" pitchFamily="34" charset="0"/>
              <a:buChar char="•"/>
            </a:pPr>
            <a:r>
              <a:rPr lang="en-US" sz="2800" dirty="0">
                <a:solidFill>
                  <a:schemeClr val="bg1"/>
                </a:solidFill>
              </a:rPr>
              <a:t>Feeding of </a:t>
            </a:r>
            <a:r>
              <a:rPr lang="en-US" sz="2800" dirty="0" err="1">
                <a:solidFill>
                  <a:schemeClr val="bg1"/>
                </a:solidFill>
              </a:rPr>
              <a:t>milch</a:t>
            </a:r>
            <a:r>
              <a:rPr lang="en-US" sz="2800" dirty="0">
                <a:solidFill>
                  <a:schemeClr val="bg1"/>
                </a:solidFill>
              </a:rPr>
              <a:t> animals </a:t>
            </a:r>
          </a:p>
          <a:p>
            <a:pPr marL="342900" indent="-342900" algn="just">
              <a:buFont typeface="Arial" panose="020B0604020202020204" pitchFamily="34" charset="0"/>
              <a:buChar char="•"/>
            </a:pPr>
            <a:r>
              <a:rPr lang="en-US" sz="2800" dirty="0">
                <a:solidFill>
                  <a:schemeClr val="bg1"/>
                </a:solidFill>
              </a:rPr>
              <a:t>Feeding of pregnant animals </a:t>
            </a:r>
          </a:p>
          <a:p>
            <a:pPr marL="342900" indent="-342900" algn="just">
              <a:buFont typeface="Arial" panose="020B0604020202020204" pitchFamily="34" charset="0"/>
              <a:buChar char="•"/>
            </a:pPr>
            <a:r>
              <a:rPr lang="en-US" sz="2800" dirty="0">
                <a:solidFill>
                  <a:schemeClr val="bg1"/>
                </a:solidFill>
              </a:rPr>
              <a:t>Feeding of new born calves </a:t>
            </a:r>
          </a:p>
          <a:p>
            <a:pPr marL="342900" indent="-342900" algn="just">
              <a:buFont typeface="Arial" panose="020B0604020202020204" pitchFamily="34" charset="0"/>
              <a:buChar char="•"/>
            </a:pPr>
            <a:r>
              <a:rPr lang="en-US" sz="2800" dirty="0">
                <a:solidFill>
                  <a:schemeClr val="bg1"/>
                </a:solidFill>
              </a:rPr>
              <a:t>Importance of feeding mineral mixture </a:t>
            </a:r>
          </a:p>
          <a:p>
            <a:pPr marL="342900" indent="-342900" algn="just">
              <a:buFont typeface="Arial" panose="020B0604020202020204" pitchFamily="34" charset="0"/>
              <a:buChar char="•"/>
            </a:pPr>
            <a:r>
              <a:rPr lang="en-US" sz="2800" dirty="0" smtClean="0">
                <a:solidFill>
                  <a:schemeClr val="bg1"/>
                </a:solidFill>
              </a:rPr>
              <a:t>Preparation </a:t>
            </a:r>
            <a:r>
              <a:rPr lang="en-US" sz="2800" dirty="0">
                <a:solidFill>
                  <a:schemeClr val="bg1"/>
                </a:solidFill>
              </a:rPr>
              <a:t>of balanced ration for </a:t>
            </a:r>
            <a:r>
              <a:rPr lang="en-US" sz="2800" dirty="0" smtClean="0">
                <a:solidFill>
                  <a:schemeClr val="bg1"/>
                </a:solidFill>
              </a:rPr>
              <a:t>their animals </a:t>
            </a:r>
            <a:r>
              <a:rPr lang="en-US" sz="2800" dirty="0">
                <a:solidFill>
                  <a:schemeClr val="bg1"/>
                </a:solidFill>
              </a:rPr>
              <a:t>at a cheaper rate</a:t>
            </a:r>
          </a:p>
          <a:p>
            <a:pPr marL="342900" indent="-342900" algn="just">
              <a:buFont typeface="Arial" panose="020B0604020202020204" pitchFamily="34" charset="0"/>
              <a:buChar char="•"/>
            </a:pPr>
            <a:r>
              <a:rPr lang="en-US" sz="2800" dirty="0">
                <a:solidFill>
                  <a:schemeClr val="bg1"/>
                </a:solidFill>
              </a:rPr>
              <a:t>Preservation of fodder crops (</a:t>
            </a:r>
            <a:r>
              <a:rPr lang="en-US" sz="2800" dirty="0" smtClean="0">
                <a:solidFill>
                  <a:schemeClr val="bg1"/>
                </a:solidFill>
              </a:rPr>
              <a:t>Hay/Silage making</a:t>
            </a:r>
            <a:r>
              <a:rPr lang="en-US" sz="2800" dirty="0">
                <a:solidFill>
                  <a:schemeClr val="bg1"/>
                </a:solidFill>
              </a:rPr>
              <a:t>)</a:t>
            </a:r>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27720" y="4200395"/>
            <a:ext cx="2466975" cy="18478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4695" y="4191000"/>
            <a:ext cx="2619375" cy="17430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4238495"/>
            <a:ext cx="2888684" cy="17716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6943705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B6F15528-21DE-4FAA-801E-634DDDAF4B2B}" type="slidenum">
              <a:rPr lang="en-US" smtClean="0"/>
              <a:pPr/>
              <a:t>13</a:t>
            </a:fld>
            <a:endParaRPr lang="en-US"/>
          </a:p>
        </p:txBody>
      </p:sp>
      <p:sp>
        <p:nvSpPr>
          <p:cNvPr id="3" name="Rectangle 2"/>
          <p:cNvSpPr/>
          <p:nvPr/>
        </p:nvSpPr>
        <p:spPr>
          <a:xfrm>
            <a:off x="1526901" y="792923"/>
            <a:ext cx="6159443" cy="523220"/>
          </a:xfrm>
          <a:prstGeom prst="rect">
            <a:avLst/>
          </a:prstGeom>
          <a:solidFill>
            <a:srgbClr val="92D050"/>
          </a:solidFill>
        </p:spPr>
        <p:txBody>
          <a:bodyPr wrap="none">
            <a:spAutoFit/>
          </a:bodyPr>
          <a:lstStyle/>
          <a:p>
            <a:r>
              <a:rPr lang="en-US" sz="2800" b="1" dirty="0">
                <a:solidFill>
                  <a:srgbClr val="FF0000"/>
                </a:solidFill>
              </a:rPr>
              <a:t>Health care and </a:t>
            </a:r>
            <a:r>
              <a:rPr lang="en-US" sz="2800" b="1" dirty="0" smtClean="0">
                <a:solidFill>
                  <a:srgbClr val="FF0000"/>
                </a:solidFill>
              </a:rPr>
              <a:t>management </a:t>
            </a:r>
            <a:r>
              <a:rPr lang="en-US" sz="2800" b="1" dirty="0">
                <a:solidFill>
                  <a:srgbClr val="FF0000"/>
                </a:solidFill>
              </a:rPr>
              <a:t>practices</a:t>
            </a:r>
          </a:p>
        </p:txBody>
      </p:sp>
      <p:sp>
        <p:nvSpPr>
          <p:cNvPr id="4" name="Rectangle 3"/>
          <p:cNvSpPr/>
          <p:nvPr/>
        </p:nvSpPr>
        <p:spPr>
          <a:xfrm>
            <a:off x="457200" y="1582340"/>
            <a:ext cx="8610600" cy="3416320"/>
          </a:xfrm>
          <a:prstGeom prst="rect">
            <a:avLst/>
          </a:prstGeom>
          <a:solidFill>
            <a:srgbClr val="CCCCFF"/>
          </a:solidFill>
        </p:spPr>
        <p:txBody>
          <a:bodyPr wrap="square">
            <a:spAutoFit/>
          </a:bodyPr>
          <a:lstStyle/>
          <a:p>
            <a:pPr marL="342900" indent="-342900">
              <a:buFont typeface="Arial" panose="020B0604020202020204" pitchFamily="34" charset="0"/>
              <a:buChar char="•"/>
            </a:pPr>
            <a:r>
              <a:rPr lang="en-US" sz="2400" b="1" dirty="0">
                <a:solidFill>
                  <a:schemeClr val="bg1"/>
                </a:solidFill>
              </a:rPr>
              <a:t>Care and management of </a:t>
            </a:r>
            <a:r>
              <a:rPr lang="en-US" sz="2400" b="1" dirty="0" smtClean="0">
                <a:solidFill>
                  <a:schemeClr val="bg1"/>
                </a:solidFill>
              </a:rPr>
              <a:t>sick animals</a:t>
            </a:r>
            <a:endParaRPr lang="en-US" sz="2400" b="1" dirty="0">
              <a:solidFill>
                <a:schemeClr val="bg1"/>
              </a:solidFill>
            </a:endParaRPr>
          </a:p>
          <a:p>
            <a:pPr marL="342900" indent="-342900">
              <a:buFont typeface="Arial" panose="020B0604020202020204" pitchFamily="34" charset="0"/>
              <a:buChar char="•"/>
            </a:pPr>
            <a:r>
              <a:rPr lang="en-US" sz="2400" b="1" dirty="0">
                <a:solidFill>
                  <a:schemeClr val="bg1"/>
                </a:solidFill>
              </a:rPr>
              <a:t>Disease Prevention </a:t>
            </a:r>
          </a:p>
          <a:p>
            <a:pPr marL="342900" indent="-342900">
              <a:buFont typeface="Arial" panose="020B0604020202020204" pitchFamily="34" charset="0"/>
              <a:buChar char="•"/>
            </a:pPr>
            <a:r>
              <a:rPr lang="en-US" sz="2400" b="1" dirty="0" smtClean="0">
                <a:solidFill>
                  <a:schemeClr val="bg1"/>
                </a:solidFill>
              </a:rPr>
              <a:t>Deworming </a:t>
            </a:r>
            <a:r>
              <a:rPr lang="en-US" sz="2400" b="1" dirty="0">
                <a:solidFill>
                  <a:schemeClr val="bg1"/>
                </a:solidFill>
              </a:rPr>
              <a:t>schedule and procedures </a:t>
            </a:r>
          </a:p>
          <a:p>
            <a:pPr marL="342900" indent="-342900">
              <a:buFont typeface="Arial" panose="020B0604020202020204" pitchFamily="34" charset="0"/>
              <a:buChar char="•"/>
            </a:pPr>
            <a:r>
              <a:rPr lang="en-US" sz="2400" b="1" dirty="0">
                <a:solidFill>
                  <a:schemeClr val="bg1"/>
                </a:solidFill>
              </a:rPr>
              <a:t>Information on infectious diseases </a:t>
            </a:r>
          </a:p>
          <a:p>
            <a:pPr marL="342900" indent="-342900">
              <a:buFont typeface="Arial" panose="020B0604020202020204" pitchFamily="34" charset="0"/>
              <a:buChar char="•"/>
            </a:pPr>
            <a:r>
              <a:rPr lang="en-US" sz="2400" b="1" dirty="0">
                <a:solidFill>
                  <a:schemeClr val="bg1"/>
                </a:solidFill>
              </a:rPr>
              <a:t>First aid measures to be taken </a:t>
            </a:r>
            <a:r>
              <a:rPr lang="en-US" sz="2400" b="1" dirty="0" smtClean="0">
                <a:solidFill>
                  <a:schemeClr val="bg1"/>
                </a:solidFill>
              </a:rPr>
              <a:t>during emergency</a:t>
            </a:r>
            <a:endParaRPr lang="en-US" sz="2400" b="1" dirty="0">
              <a:solidFill>
                <a:schemeClr val="bg1"/>
              </a:solidFill>
            </a:endParaRPr>
          </a:p>
          <a:p>
            <a:pPr marL="342900" indent="-342900">
              <a:buFont typeface="Arial" panose="020B0604020202020204" pitchFamily="34" charset="0"/>
              <a:buChar char="•"/>
            </a:pPr>
            <a:r>
              <a:rPr lang="en-US" sz="2400" b="1" dirty="0">
                <a:solidFill>
                  <a:schemeClr val="bg1"/>
                </a:solidFill>
              </a:rPr>
              <a:t>Care and management of new </a:t>
            </a:r>
            <a:r>
              <a:rPr lang="en-US" sz="2400" b="1" dirty="0" smtClean="0">
                <a:solidFill>
                  <a:schemeClr val="bg1"/>
                </a:solidFill>
              </a:rPr>
              <a:t>born calves</a:t>
            </a:r>
            <a:endParaRPr lang="en-US" sz="2400" b="1" dirty="0">
              <a:solidFill>
                <a:schemeClr val="bg1"/>
              </a:solidFill>
            </a:endParaRPr>
          </a:p>
          <a:p>
            <a:pPr marL="342900" indent="-342900">
              <a:buFont typeface="Arial" panose="020B0604020202020204" pitchFamily="34" charset="0"/>
              <a:buChar char="•"/>
            </a:pPr>
            <a:r>
              <a:rPr lang="en-US" sz="2400" b="1" dirty="0">
                <a:solidFill>
                  <a:schemeClr val="bg1"/>
                </a:solidFill>
              </a:rPr>
              <a:t>Care and management of </a:t>
            </a:r>
            <a:r>
              <a:rPr lang="en-US" sz="2400" b="1" dirty="0" smtClean="0">
                <a:solidFill>
                  <a:schemeClr val="bg1"/>
                </a:solidFill>
              </a:rPr>
              <a:t>pregnant animals </a:t>
            </a:r>
            <a:r>
              <a:rPr lang="en-US" sz="2400" b="1" dirty="0">
                <a:solidFill>
                  <a:schemeClr val="bg1"/>
                </a:solidFill>
              </a:rPr>
              <a:t>at the time of parturition </a:t>
            </a:r>
          </a:p>
          <a:p>
            <a:pPr marL="342900" indent="-342900">
              <a:buFont typeface="Arial" panose="020B0604020202020204" pitchFamily="34" charset="0"/>
              <a:buChar char="•"/>
            </a:pPr>
            <a:r>
              <a:rPr lang="en-US" sz="2400" b="1" dirty="0">
                <a:solidFill>
                  <a:schemeClr val="bg1"/>
                </a:solidFill>
              </a:rPr>
              <a:t>Care and management of </a:t>
            </a:r>
            <a:r>
              <a:rPr lang="en-US" sz="2400" b="1" dirty="0" smtClean="0">
                <a:solidFill>
                  <a:schemeClr val="bg1"/>
                </a:solidFill>
              </a:rPr>
              <a:t>milking animals </a:t>
            </a:r>
            <a:endParaRPr lang="en-US" sz="2400" b="1" dirty="0">
              <a:solidFill>
                <a:schemeClr val="bg1"/>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666978" y="4998660"/>
            <a:ext cx="2400822" cy="165734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23916" y="5008055"/>
            <a:ext cx="1643062" cy="164795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5019537"/>
            <a:ext cx="2362200" cy="16364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688726" y="5008055"/>
            <a:ext cx="2335190" cy="164795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110130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B6F15528-21DE-4FAA-801E-634DDDAF4B2B}" type="slidenum">
              <a:rPr lang="en-US" smtClean="0"/>
              <a:pPr/>
              <a:t>14</a:t>
            </a:fld>
            <a:endParaRPr lang="en-US"/>
          </a:p>
        </p:txBody>
      </p:sp>
      <p:sp>
        <p:nvSpPr>
          <p:cNvPr id="3" name="Rectangle 2"/>
          <p:cNvSpPr/>
          <p:nvPr/>
        </p:nvSpPr>
        <p:spPr>
          <a:xfrm>
            <a:off x="3048000" y="314632"/>
            <a:ext cx="3695563" cy="523220"/>
          </a:xfrm>
          <a:prstGeom prst="rect">
            <a:avLst/>
          </a:prstGeom>
          <a:solidFill>
            <a:srgbClr val="92D050"/>
          </a:solidFill>
        </p:spPr>
        <p:txBody>
          <a:bodyPr wrap="none">
            <a:spAutoFit/>
          </a:bodyPr>
          <a:lstStyle/>
          <a:p>
            <a:r>
              <a:rPr lang="en-US" sz="2800" b="1" dirty="0">
                <a:solidFill>
                  <a:srgbClr val="FF0000"/>
                </a:solidFill>
                <a:effectLst>
                  <a:outerShdw blurRad="38100" dist="38100" dir="2700000" algn="tl">
                    <a:srgbClr val="000000">
                      <a:alpha val="43137"/>
                    </a:srgbClr>
                  </a:outerShdw>
                </a:effectLst>
              </a:rPr>
              <a:t>Clean milk production </a:t>
            </a:r>
          </a:p>
        </p:txBody>
      </p:sp>
      <p:sp>
        <p:nvSpPr>
          <p:cNvPr id="4" name="Rectangle 3"/>
          <p:cNvSpPr/>
          <p:nvPr/>
        </p:nvSpPr>
        <p:spPr>
          <a:xfrm>
            <a:off x="76200" y="1143000"/>
            <a:ext cx="8915400" cy="2677656"/>
          </a:xfrm>
          <a:prstGeom prst="rect">
            <a:avLst/>
          </a:prstGeom>
          <a:solidFill>
            <a:srgbClr val="CCCCFF"/>
          </a:solidFill>
        </p:spPr>
        <p:txBody>
          <a:bodyPr wrap="square">
            <a:spAutoFit/>
          </a:bodyPr>
          <a:lstStyle/>
          <a:p>
            <a:pPr marL="342900" indent="-342900">
              <a:buFont typeface="Arial" panose="020B0604020202020204" pitchFamily="34" charset="0"/>
              <a:buChar char="•"/>
            </a:pPr>
            <a:r>
              <a:rPr lang="en-US" sz="2800" dirty="0">
                <a:solidFill>
                  <a:schemeClr val="bg1"/>
                </a:solidFill>
              </a:rPr>
              <a:t>Type of milking </a:t>
            </a:r>
          </a:p>
          <a:p>
            <a:pPr marL="342900" indent="-342900">
              <a:buFont typeface="Arial" panose="020B0604020202020204" pitchFamily="34" charset="0"/>
              <a:buChar char="•"/>
            </a:pPr>
            <a:r>
              <a:rPr lang="en-US" sz="2800" dirty="0">
                <a:solidFill>
                  <a:schemeClr val="bg1"/>
                </a:solidFill>
              </a:rPr>
              <a:t>Hygienic method of clean </a:t>
            </a:r>
            <a:r>
              <a:rPr lang="en-US" sz="2800" dirty="0" smtClean="0">
                <a:solidFill>
                  <a:schemeClr val="bg1"/>
                </a:solidFill>
              </a:rPr>
              <a:t>milk production</a:t>
            </a:r>
            <a:endParaRPr lang="en-US" sz="2800" dirty="0">
              <a:solidFill>
                <a:schemeClr val="bg1"/>
              </a:solidFill>
            </a:endParaRPr>
          </a:p>
          <a:p>
            <a:pPr marL="342900" indent="-342900">
              <a:buFont typeface="Arial" panose="020B0604020202020204" pitchFamily="34" charset="0"/>
              <a:buChar char="•"/>
            </a:pPr>
            <a:r>
              <a:rPr lang="en-US" sz="2800" dirty="0">
                <a:solidFill>
                  <a:schemeClr val="bg1"/>
                </a:solidFill>
              </a:rPr>
              <a:t>Knowledge of zoonotic disease </a:t>
            </a:r>
            <a:r>
              <a:rPr lang="en-US" sz="2800" dirty="0" smtClean="0">
                <a:solidFill>
                  <a:schemeClr val="bg1"/>
                </a:solidFill>
              </a:rPr>
              <a:t>that spread through </a:t>
            </a:r>
            <a:r>
              <a:rPr lang="en-US" sz="2800" dirty="0">
                <a:solidFill>
                  <a:schemeClr val="bg1"/>
                </a:solidFill>
              </a:rPr>
              <a:t>infected milk</a:t>
            </a:r>
          </a:p>
          <a:p>
            <a:pPr marL="342900" indent="-342900">
              <a:buFont typeface="Arial" panose="020B0604020202020204" pitchFamily="34" charset="0"/>
              <a:buChar char="•"/>
            </a:pPr>
            <a:r>
              <a:rPr lang="en-US" sz="2800" dirty="0">
                <a:solidFill>
                  <a:schemeClr val="bg1"/>
                </a:solidFill>
              </a:rPr>
              <a:t>Storage of excess milk </a:t>
            </a:r>
          </a:p>
          <a:p>
            <a:pPr marL="342900" indent="-342900">
              <a:buFont typeface="Arial" panose="020B0604020202020204" pitchFamily="34" charset="0"/>
              <a:buChar char="•"/>
            </a:pPr>
            <a:r>
              <a:rPr lang="en-US" sz="2800" dirty="0">
                <a:solidFill>
                  <a:schemeClr val="bg1"/>
                </a:solidFill>
              </a:rPr>
              <a:t>Preparation of milk products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83783" y="3893723"/>
            <a:ext cx="1307817" cy="167000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27268" y="3870760"/>
            <a:ext cx="3124200" cy="17430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051468" y="3820656"/>
            <a:ext cx="2619375" cy="17430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6200" y="3845708"/>
            <a:ext cx="1813490" cy="18526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3819701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a:xfrm>
            <a:off x="152400" y="1447800"/>
            <a:ext cx="8839200" cy="5257800"/>
          </a:xfrm>
          <a:solidFill>
            <a:srgbClr val="CCCCFF"/>
          </a:solidFill>
        </p:spPr>
        <p:txBody>
          <a:bodyPr>
            <a:noAutofit/>
          </a:bodyPr>
          <a:lstStyle/>
          <a:p>
            <a:pPr marL="285750" indent="-285750" algn="just">
              <a:buFont typeface="Arial" panose="020B0604020202020204" pitchFamily="34" charset="0"/>
              <a:buChar char="•"/>
            </a:pPr>
            <a:r>
              <a:rPr lang="en-US" sz="1600" dirty="0" smtClean="0"/>
              <a:t> </a:t>
            </a:r>
            <a:r>
              <a:rPr lang="en-US" sz="2400" dirty="0">
                <a:solidFill>
                  <a:schemeClr val="bg1"/>
                </a:solidFill>
              </a:rPr>
              <a:t>A sample of 120 livestock owners with at least 1-2 </a:t>
            </a:r>
            <a:r>
              <a:rPr lang="en-US" sz="2400" dirty="0" err="1">
                <a:solidFill>
                  <a:schemeClr val="bg1"/>
                </a:solidFill>
              </a:rPr>
              <a:t>milch</a:t>
            </a:r>
            <a:r>
              <a:rPr lang="en-US" sz="2400" dirty="0">
                <a:solidFill>
                  <a:schemeClr val="bg1"/>
                </a:solidFill>
              </a:rPr>
              <a:t> animals and 2 small ruminants from 8 Gram panchayat (15 livestock owners from each Gram panchayat) of the 4 blocks of </a:t>
            </a:r>
            <a:r>
              <a:rPr lang="en-US" sz="2400" dirty="0" err="1">
                <a:solidFill>
                  <a:schemeClr val="bg1"/>
                </a:solidFill>
              </a:rPr>
              <a:t>Davangere</a:t>
            </a:r>
            <a:r>
              <a:rPr lang="en-US" sz="2400" dirty="0">
                <a:solidFill>
                  <a:schemeClr val="bg1"/>
                </a:solidFill>
              </a:rPr>
              <a:t> district was selected randomly. </a:t>
            </a:r>
            <a:endParaRPr lang="en-US" sz="2400" dirty="0" smtClean="0">
              <a:solidFill>
                <a:schemeClr val="bg1"/>
              </a:solidFill>
            </a:endParaRPr>
          </a:p>
          <a:p>
            <a:pPr marL="457200" indent="-457200" algn="just">
              <a:buFont typeface="Arial" panose="020B0604020202020204" pitchFamily="34" charset="0"/>
              <a:buChar char="•"/>
            </a:pPr>
            <a:r>
              <a:rPr lang="en-US" sz="2400" dirty="0" smtClean="0">
                <a:solidFill>
                  <a:schemeClr val="bg1"/>
                </a:solidFill>
              </a:rPr>
              <a:t>The </a:t>
            </a:r>
            <a:r>
              <a:rPr lang="en-US" sz="2400" dirty="0">
                <a:solidFill>
                  <a:schemeClr val="bg1"/>
                </a:solidFill>
              </a:rPr>
              <a:t>training needs of livestock owners was assessed for six major areas of dairy farming at five point continuum like most important, important, somewhat important, less important and least important with scores 5, 4, 3, 2 and 1, respectively. </a:t>
            </a:r>
            <a:endParaRPr lang="en-US" sz="2400" dirty="0" smtClean="0">
              <a:solidFill>
                <a:schemeClr val="bg1"/>
              </a:solidFill>
            </a:endParaRPr>
          </a:p>
          <a:p>
            <a:pPr marL="457200" indent="-457200" algn="just">
              <a:buFont typeface="Arial" panose="020B0604020202020204" pitchFamily="34" charset="0"/>
              <a:buChar char="•"/>
            </a:pPr>
            <a:r>
              <a:rPr lang="en-US" sz="2400" dirty="0" smtClean="0">
                <a:solidFill>
                  <a:schemeClr val="bg1"/>
                </a:solidFill>
              </a:rPr>
              <a:t>The </a:t>
            </a:r>
            <a:r>
              <a:rPr lang="en-US" sz="2400" dirty="0">
                <a:solidFill>
                  <a:schemeClr val="bg1"/>
                </a:solidFill>
              </a:rPr>
              <a:t>ranking of each major area was done based on the obtained total weighted mean score. According to livestock owners’ perceived training needs, health care ranked first followed by feeding (II), breeding (III), housing &amp; management (IV), marketing &amp; finance (V) and products preparation (VI). </a:t>
            </a:r>
            <a:endParaRPr lang="en-US" sz="2400" dirty="0" smtClean="0">
              <a:solidFill>
                <a:schemeClr val="bg1"/>
              </a:solidFill>
            </a:endParaRPr>
          </a:p>
        </p:txBody>
      </p:sp>
      <p:sp>
        <p:nvSpPr>
          <p:cNvPr id="3" name="Title 2"/>
          <p:cNvSpPr>
            <a:spLocks noGrp="1"/>
          </p:cNvSpPr>
          <p:nvPr>
            <p:ph type="title"/>
          </p:nvPr>
        </p:nvSpPr>
        <p:spPr>
          <a:xfrm>
            <a:off x="2514600" y="76200"/>
            <a:ext cx="4114800" cy="457200"/>
          </a:xfrm>
          <a:solidFill>
            <a:srgbClr val="92D050"/>
          </a:solidFill>
        </p:spPr>
        <p:txBody>
          <a:bodyPr/>
          <a:lstStyle/>
          <a:p>
            <a:r>
              <a:rPr lang="en-US" dirty="0" smtClean="0"/>
              <a:t>Research evidence</a:t>
            </a:r>
            <a:endParaRPr lang="en-US" dirty="0"/>
          </a:p>
        </p:txBody>
      </p:sp>
      <p:sp>
        <p:nvSpPr>
          <p:cNvPr id="2" name="Slide Number Placeholder 1"/>
          <p:cNvSpPr>
            <a:spLocks noGrp="1"/>
          </p:cNvSpPr>
          <p:nvPr>
            <p:ph type="sldNum" sz="quarter" idx="15"/>
          </p:nvPr>
        </p:nvSpPr>
        <p:spPr/>
        <p:txBody>
          <a:bodyPr/>
          <a:lstStyle/>
          <a:p>
            <a:fld id="{B6F15528-21DE-4FAA-801E-634DDDAF4B2B}" type="slidenum">
              <a:rPr lang="en-US" smtClean="0"/>
              <a:pPr/>
              <a:t>15</a:t>
            </a:fld>
            <a:endParaRPr lang="en-US"/>
          </a:p>
        </p:txBody>
      </p:sp>
      <p:sp>
        <p:nvSpPr>
          <p:cNvPr id="5" name="Rectangle 4"/>
          <p:cNvSpPr/>
          <p:nvPr/>
        </p:nvSpPr>
        <p:spPr>
          <a:xfrm>
            <a:off x="0" y="533400"/>
            <a:ext cx="9144000" cy="830997"/>
          </a:xfrm>
          <a:prstGeom prst="rect">
            <a:avLst/>
          </a:prstGeom>
        </p:spPr>
        <p:txBody>
          <a:bodyPr wrap="square">
            <a:spAutoFit/>
          </a:bodyPr>
          <a:lstStyle/>
          <a:p>
            <a:pPr algn="just"/>
            <a:r>
              <a:rPr lang="en-US" sz="2400" b="1" dirty="0">
                <a:solidFill>
                  <a:srgbClr val="FF0000"/>
                </a:solidFill>
                <a:effectLst>
                  <a:outerShdw blurRad="38100" dist="38100" dir="2700000" algn="tl">
                    <a:srgbClr val="000000">
                      <a:alpha val="43137"/>
                    </a:srgbClr>
                  </a:outerShdw>
                </a:effectLst>
              </a:rPr>
              <a:t>Perceived training needs of livestock farmers in Karnataka </a:t>
            </a:r>
            <a:endParaRPr lang="en-US" sz="2400" b="1" dirty="0" smtClean="0">
              <a:solidFill>
                <a:srgbClr val="FF0000"/>
              </a:solidFill>
              <a:effectLst>
                <a:outerShdw blurRad="38100" dist="38100" dir="2700000" algn="tl">
                  <a:srgbClr val="000000">
                    <a:alpha val="43137"/>
                  </a:srgbClr>
                </a:outerShdw>
              </a:effectLst>
            </a:endParaRPr>
          </a:p>
          <a:p>
            <a:pPr algn="just"/>
            <a:r>
              <a:rPr lang="en-US" sz="2400" b="1" dirty="0" smtClean="0">
                <a:solidFill>
                  <a:srgbClr val="FF0000"/>
                </a:solidFill>
                <a:effectLst>
                  <a:outerShdw blurRad="38100" dist="38100" dir="2700000" algn="tl">
                    <a:srgbClr val="000000">
                      <a:alpha val="43137"/>
                    </a:srgbClr>
                  </a:outerShdw>
                </a:effectLst>
              </a:rPr>
              <a:t>by</a:t>
            </a:r>
            <a:r>
              <a:rPr lang="en-US" sz="2400" b="1" dirty="0">
                <a:solidFill>
                  <a:srgbClr val="FF0000"/>
                </a:solidFill>
                <a:effectLst>
                  <a:outerShdw blurRad="38100" dist="38100" dir="2700000" algn="tl">
                    <a:srgbClr val="000000">
                      <a:alpha val="43137"/>
                    </a:srgbClr>
                  </a:outerShdw>
                </a:effectLst>
              </a:rPr>
              <a:t>: B L Balaraju (2014)</a:t>
            </a:r>
          </a:p>
        </p:txBody>
      </p:sp>
    </p:spTree>
    <p:extLst>
      <p:ext uri="{BB962C8B-B14F-4D97-AF65-F5344CB8AC3E}">
        <p14:creationId xmlns:p14="http://schemas.microsoft.com/office/powerpoint/2010/main" xmlns="" val="8502116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600200"/>
            <a:ext cx="8229600" cy="4572000"/>
          </a:xfrm>
          <a:solidFill>
            <a:srgbClr val="CCCCFF"/>
          </a:solidFill>
        </p:spPr>
        <p:txBody>
          <a:bodyPr>
            <a:noAutofit/>
          </a:bodyPr>
          <a:lstStyle/>
          <a:p>
            <a:pPr marL="342900" indent="-342900" algn="l">
              <a:buFont typeface="Arial" panose="020B0604020202020204" pitchFamily="34" charset="0"/>
              <a:buChar char="•"/>
            </a:pPr>
            <a:r>
              <a:rPr lang="en-US" sz="2800" dirty="0" smtClean="0">
                <a:solidFill>
                  <a:schemeClr val="bg1"/>
                </a:solidFill>
              </a:rPr>
              <a:t>The </a:t>
            </a:r>
            <a:r>
              <a:rPr lang="en-US" sz="2800" dirty="0">
                <a:solidFill>
                  <a:schemeClr val="bg1"/>
                </a:solidFill>
              </a:rPr>
              <a:t>system of sheep and goat rearing in India is different from that adopted in the developed countries. </a:t>
            </a:r>
            <a:endParaRPr lang="en-US" sz="2800" dirty="0" smtClean="0">
              <a:solidFill>
                <a:schemeClr val="bg1"/>
              </a:solidFill>
            </a:endParaRPr>
          </a:p>
          <a:p>
            <a:pPr marL="342900" indent="-342900" algn="l">
              <a:buFont typeface="Arial" panose="020B0604020202020204" pitchFamily="34" charset="0"/>
              <a:buChar char="•"/>
            </a:pPr>
            <a:r>
              <a:rPr lang="en-US" sz="2800" dirty="0" smtClean="0">
                <a:solidFill>
                  <a:schemeClr val="bg1"/>
                </a:solidFill>
              </a:rPr>
              <a:t>In </a:t>
            </a:r>
            <a:r>
              <a:rPr lang="en-US" sz="2800" dirty="0">
                <a:solidFill>
                  <a:schemeClr val="bg1"/>
                </a:solidFill>
              </a:rPr>
              <a:t>general, smaller units are mostly maintained as against large scale in fenced areas in the developed countries. </a:t>
            </a:r>
          </a:p>
          <a:p>
            <a:pPr marL="342900" indent="-342900" algn="l">
              <a:buFont typeface="Arial" panose="020B0604020202020204" pitchFamily="34" charset="0"/>
              <a:buChar char="•"/>
            </a:pPr>
            <a:r>
              <a:rPr lang="en-US" sz="2800" u="sng" dirty="0" smtClean="0">
                <a:solidFill>
                  <a:schemeClr val="bg1"/>
                </a:solidFill>
              </a:rPr>
              <a:t> </a:t>
            </a:r>
            <a:r>
              <a:rPr lang="en-US" sz="2800" u="sng" dirty="0">
                <a:solidFill>
                  <a:schemeClr val="bg1"/>
                </a:solidFill>
              </a:rPr>
              <a:t>Goat Rearing</a:t>
            </a:r>
            <a:r>
              <a:rPr lang="en-US" sz="2800" dirty="0">
                <a:solidFill>
                  <a:schemeClr val="bg1"/>
                </a:solidFill>
              </a:rPr>
              <a:t>: In India, activity of goat rearing is sustained in different kinds of environments, including dry, hot, wet and cold, high mountains or low lying plains. </a:t>
            </a:r>
            <a:endParaRPr lang="en-US" sz="2800" dirty="0" smtClean="0">
              <a:solidFill>
                <a:schemeClr val="bg1"/>
              </a:solidFill>
            </a:endParaRPr>
          </a:p>
        </p:txBody>
      </p:sp>
      <p:sp>
        <p:nvSpPr>
          <p:cNvPr id="3" name="Title 2"/>
          <p:cNvSpPr>
            <a:spLocks noGrp="1"/>
          </p:cNvSpPr>
          <p:nvPr>
            <p:ph type="title"/>
          </p:nvPr>
        </p:nvSpPr>
        <p:spPr>
          <a:xfrm>
            <a:off x="2514600" y="304800"/>
            <a:ext cx="4114800" cy="701040"/>
          </a:xfrm>
        </p:spPr>
        <p:style>
          <a:lnRef idx="0">
            <a:scrgbClr r="0" g="0" b="0"/>
          </a:lnRef>
          <a:fillRef idx="1003">
            <a:schemeClr val="dk2"/>
          </a:fillRef>
          <a:effectRef idx="0">
            <a:scrgbClr r="0" g="0" b="0"/>
          </a:effectRef>
          <a:fontRef idx="major"/>
        </p:style>
        <p:txBody>
          <a:bodyPr/>
          <a:lstStyle/>
          <a:p>
            <a:r>
              <a:rPr lang="en-US" dirty="0"/>
              <a:t>Goat and Sheep Rearing</a:t>
            </a:r>
          </a:p>
        </p:txBody>
      </p:sp>
      <p:sp>
        <p:nvSpPr>
          <p:cNvPr id="4" name="Slide Number Placeholder 3"/>
          <p:cNvSpPr>
            <a:spLocks noGrp="1"/>
          </p:cNvSpPr>
          <p:nvPr>
            <p:ph type="sldNum" sz="quarter" idx="15"/>
          </p:nvPr>
        </p:nvSpPr>
        <p:spPr/>
        <p:txBody>
          <a:bodyPr/>
          <a:lstStyle/>
          <a:p>
            <a:fld id="{B6F15528-21DE-4FAA-801E-634DDDAF4B2B}" type="slidenum">
              <a:rPr lang="en-US" smtClean="0"/>
              <a:pPr/>
              <a:t>16</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52400"/>
            <a:ext cx="8610600" cy="609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62935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circle(in)">
                                      <p:cBhvr>
                                        <p:cTn id="7"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6F15528-21DE-4FAA-801E-634DDDAF4B2B}" type="slidenum">
              <a:rPr lang="en-US" smtClean="0"/>
              <a:pPr/>
              <a:t>17</a:t>
            </a:fld>
            <a:endParaRPr lang="en-US"/>
          </a:p>
        </p:txBody>
      </p:sp>
      <p:sp>
        <p:nvSpPr>
          <p:cNvPr id="2" name="Content Placeholder 1"/>
          <p:cNvSpPr>
            <a:spLocks noGrp="1"/>
          </p:cNvSpPr>
          <p:nvPr>
            <p:ph sz="quarter" idx="4294967295"/>
          </p:nvPr>
        </p:nvSpPr>
        <p:spPr>
          <a:xfrm>
            <a:off x="228600" y="304800"/>
            <a:ext cx="8763000" cy="6400800"/>
          </a:xfrm>
          <a:solidFill>
            <a:srgbClr val="CCCCFF"/>
          </a:solidFill>
        </p:spPr>
        <p:txBody>
          <a:bodyPr>
            <a:noAutofit/>
          </a:bodyPr>
          <a:lstStyle/>
          <a:p>
            <a:pPr marL="342900" indent="-342900" algn="just">
              <a:buFont typeface="Arial" panose="020B0604020202020204" pitchFamily="34" charset="0"/>
              <a:buChar char="•"/>
            </a:pPr>
            <a:r>
              <a:rPr lang="en-US" sz="2800" dirty="0" smtClean="0">
                <a:solidFill>
                  <a:schemeClr val="bg1"/>
                </a:solidFill>
              </a:rPr>
              <a:t>Goat </a:t>
            </a:r>
            <a:r>
              <a:rPr lang="en-US" sz="2800" dirty="0">
                <a:solidFill>
                  <a:schemeClr val="bg1"/>
                </a:solidFill>
              </a:rPr>
              <a:t>has been described as a poor man’s cow (or mini-cow) </a:t>
            </a:r>
            <a:r>
              <a:rPr lang="en-US" sz="2800" dirty="0" smtClean="0">
                <a:solidFill>
                  <a:schemeClr val="bg1"/>
                </a:solidFill>
              </a:rPr>
              <a:t>.</a:t>
            </a:r>
          </a:p>
          <a:p>
            <a:pPr marL="342900" indent="-342900" algn="just">
              <a:buFont typeface="Arial" panose="020B0604020202020204" pitchFamily="34" charset="0"/>
              <a:buChar char="•"/>
            </a:pPr>
            <a:r>
              <a:rPr lang="en-US" sz="2800" dirty="0" smtClean="0">
                <a:solidFill>
                  <a:schemeClr val="bg1"/>
                </a:solidFill>
              </a:rPr>
              <a:t>They </a:t>
            </a:r>
            <a:r>
              <a:rPr lang="en-US" sz="2800" dirty="0">
                <a:solidFill>
                  <a:schemeClr val="bg1"/>
                </a:solidFill>
              </a:rPr>
              <a:t>not only supply nutritious and easily digestible milk to their children but also regular source of additional </a:t>
            </a:r>
            <a:r>
              <a:rPr lang="en-US" sz="2800" dirty="0" smtClean="0">
                <a:solidFill>
                  <a:schemeClr val="bg1"/>
                </a:solidFill>
              </a:rPr>
              <a:t>income.</a:t>
            </a:r>
          </a:p>
          <a:p>
            <a:pPr marL="342900" indent="-342900" algn="just">
              <a:buFont typeface="Arial" panose="020B0604020202020204" pitchFamily="34" charset="0"/>
              <a:buChar char="•"/>
            </a:pPr>
            <a:r>
              <a:rPr lang="en-US" sz="2800" dirty="0" smtClean="0">
                <a:solidFill>
                  <a:schemeClr val="bg1"/>
                </a:solidFill>
              </a:rPr>
              <a:t>can </a:t>
            </a:r>
            <a:r>
              <a:rPr lang="en-US" sz="2800" dirty="0">
                <a:solidFill>
                  <a:schemeClr val="bg1"/>
                </a:solidFill>
              </a:rPr>
              <a:t>easily be managed by women and children. </a:t>
            </a:r>
            <a:endParaRPr lang="en-US" sz="2800" dirty="0" smtClean="0">
              <a:solidFill>
                <a:schemeClr val="bg1"/>
              </a:solidFill>
            </a:endParaRPr>
          </a:p>
          <a:p>
            <a:pPr marL="342900" indent="-342900" algn="just">
              <a:buFont typeface="Arial" panose="020B0604020202020204" pitchFamily="34" charset="0"/>
              <a:buChar char="•"/>
            </a:pPr>
            <a:r>
              <a:rPr lang="en-US" sz="2800" dirty="0" smtClean="0">
                <a:solidFill>
                  <a:schemeClr val="bg1"/>
                </a:solidFill>
              </a:rPr>
              <a:t>Feeding</a:t>
            </a:r>
            <a:r>
              <a:rPr lang="en-US" sz="2800" dirty="0">
                <a:solidFill>
                  <a:schemeClr val="bg1"/>
                </a:solidFill>
              </a:rPr>
              <a:t>, milking and care of goats does not require much equipment and hard work. </a:t>
            </a:r>
            <a:endParaRPr lang="en-US" sz="2800" dirty="0" smtClean="0">
              <a:solidFill>
                <a:schemeClr val="bg1"/>
              </a:solidFill>
            </a:endParaRPr>
          </a:p>
          <a:p>
            <a:pPr marL="342900" indent="-342900" algn="just">
              <a:buFont typeface="Arial" panose="020B0604020202020204" pitchFamily="34" charset="0"/>
              <a:buChar char="•"/>
            </a:pPr>
            <a:r>
              <a:rPr lang="en-US" sz="2800" dirty="0" smtClean="0">
                <a:solidFill>
                  <a:schemeClr val="bg1"/>
                </a:solidFill>
              </a:rPr>
              <a:t>Capital </a:t>
            </a:r>
            <a:r>
              <a:rPr lang="en-US" sz="2800" dirty="0">
                <a:solidFill>
                  <a:schemeClr val="bg1"/>
                </a:solidFill>
              </a:rPr>
              <a:t>investment and feeding costs are also quite low. </a:t>
            </a:r>
            <a:endParaRPr lang="en-US" sz="2800" dirty="0" smtClean="0">
              <a:solidFill>
                <a:schemeClr val="bg1"/>
              </a:solidFill>
            </a:endParaRPr>
          </a:p>
          <a:p>
            <a:pPr marL="342900" indent="-342900" algn="just">
              <a:buFont typeface="Arial" panose="020B0604020202020204" pitchFamily="34" charset="0"/>
              <a:buChar char="•"/>
            </a:pPr>
            <a:r>
              <a:rPr lang="en-US" sz="2800" dirty="0" smtClean="0">
                <a:solidFill>
                  <a:schemeClr val="bg1"/>
                </a:solidFill>
              </a:rPr>
              <a:t>In </a:t>
            </a:r>
            <a:r>
              <a:rPr lang="en-US" sz="2800" dirty="0">
                <a:solidFill>
                  <a:schemeClr val="bg1"/>
                </a:solidFill>
              </a:rPr>
              <a:t>rural areas, goat farming plays a vital role in providing gainful employment</a:t>
            </a:r>
          </a:p>
        </p:txBody>
      </p:sp>
    </p:spTree>
    <p:extLst>
      <p:ext uri="{BB962C8B-B14F-4D97-AF65-F5344CB8AC3E}">
        <p14:creationId xmlns:p14="http://schemas.microsoft.com/office/powerpoint/2010/main" xmlns="" val="26666421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B6F15528-21DE-4FAA-801E-634DDDAF4B2B}" type="slidenum">
              <a:rPr lang="en-US" smtClean="0"/>
              <a:pPr/>
              <a:t>18</a:t>
            </a:fld>
            <a:endParaRPr lang="en-US"/>
          </a:p>
        </p:txBody>
      </p:sp>
      <p:sp>
        <p:nvSpPr>
          <p:cNvPr id="3" name="Rectangle 2"/>
          <p:cNvSpPr/>
          <p:nvPr/>
        </p:nvSpPr>
        <p:spPr>
          <a:xfrm>
            <a:off x="457200" y="381000"/>
            <a:ext cx="8153400" cy="1938992"/>
          </a:xfrm>
          <a:prstGeom prst="rect">
            <a:avLst/>
          </a:prstGeom>
          <a:solidFill>
            <a:srgbClr val="CCCCFF"/>
          </a:solidFill>
        </p:spPr>
        <p:txBody>
          <a:bodyPr wrap="square">
            <a:spAutoFit/>
          </a:bodyPr>
          <a:lstStyle/>
          <a:p>
            <a:r>
              <a:rPr lang="en-US" sz="2400" b="1" u="sng" dirty="0">
                <a:solidFill>
                  <a:srgbClr val="FF0000"/>
                </a:solidFill>
              </a:rPr>
              <a:t>Sheep Rearing: </a:t>
            </a:r>
            <a:endParaRPr lang="en-US" sz="2400" b="1" u="sng" dirty="0" smtClean="0">
              <a:solidFill>
                <a:srgbClr val="FF0000"/>
              </a:solidFill>
            </a:endParaRPr>
          </a:p>
          <a:p>
            <a:pPr marL="342900" indent="-342900">
              <a:buFont typeface="Arial" panose="020B0604020202020204" pitchFamily="34" charset="0"/>
              <a:buChar char="•"/>
            </a:pPr>
            <a:r>
              <a:rPr lang="en-US" sz="2400" b="1" dirty="0" smtClean="0">
                <a:solidFill>
                  <a:schemeClr val="bg1"/>
                </a:solidFill>
              </a:rPr>
              <a:t>Sheep </a:t>
            </a:r>
            <a:r>
              <a:rPr lang="en-US" sz="2400" b="1" dirty="0">
                <a:solidFill>
                  <a:schemeClr val="bg1"/>
                </a:solidFill>
              </a:rPr>
              <a:t>are well adapted to many areas. They are excellent gleaners and make use of much of the waste feed. </a:t>
            </a:r>
          </a:p>
          <a:p>
            <a:pPr marL="342900" indent="-342900">
              <a:buFont typeface="Arial" panose="020B0604020202020204" pitchFamily="34" charset="0"/>
              <a:buChar char="•"/>
            </a:pPr>
            <a:r>
              <a:rPr lang="en-US" sz="2400" b="1" dirty="0">
                <a:solidFill>
                  <a:schemeClr val="bg1"/>
                </a:solidFill>
              </a:rPr>
              <a:t>They consume large quantities of roughage, converting a relatively cheap food into a good cash product. </a:t>
            </a:r>
            <a:endParaRPr lang="en-US" sz="2400" b="1" dirty="0" smtClean="0">
              <a:solidFill>
                <a:schemeClr val="bg1"/>
              </a:solidFill>
            </a:endParaRPr>
          </a:p>
        </p:txBody>
      </p:sp>
      <p:sp>
        <p:nvSpPr>
          <p:cNvPr id="5" name="Rectangle 4"/>
          <p:cNvSpPr/>
          <p:nvPr/>
        </p:nvSpPr>
        <p:spPr>
          <a:xfrm>
            <a:off x="439994" y="2438400"/>
            <a:ext cx="8475406" cy="3477875"/>
          </a:xfrm>
          <a:prstGeom prst="rect">
            <a:avLst/>
          </a:prstGeom>
          <a:solidFill>
            <a:srgbClr val="CCCCFF"/>
          </a:solidFill>
        </p:spPr>
        <p:txBody>
          <a:bodyPr wrap="square">
            <a:spAutoFit/>
          </a:bodyPr>
          <a:lstStyle/>
          <a:p>
            <a:r>
              <a:rPr lang="en-US" sz="2400" b="1" u="sng" dirty="0" smtClean="0">
                <a:solidFill>
                  <a:srgbClr val="FF0000"/>
                </a:solidFill>
              </a:rPr>
              <a:t>Scope </a:t>
            </a:r>
            <a:r>
              <a:rPr lang="en-US" sz="2400" b="1" u="sng" dirty="0">
                <a:solidFill>
                  <a:srgbClr val="FF0000"/>
                </a:solidFill>
              </a:rPr>
              <a:t>for Sheep Farming and its National Importance </a:t>
            </a:r>
            <a:endParaRPr lang="en-US" sz="2400" u="sng" dirty="0">
              <a:solidFill>
                <a:srgbClr val="FF0000"/>
              </a:solidFill>
            </a:endParaRPr>
          </a:p>
          <a:p>
            <a:pPr marL="457200" indent="-457200">
              <a:buFont typeface="Arial" panose="020B0604020202020204" pitchFamily="34" charset="0"/>
              <a:buChar char="•"/>
            </a:pPr>
            <a:r>
              <a:rPr lang="en-US" sz="2800" dirty="0">
                <a:solidFill>
                  <a:schemeClr val="bg1"/>
                </a:solidFill>
              </a:rPr>
              <a:t>The country has 71.6 million sheep as per 2012-13 annual report of Animal Husbandry Department and ranks sixth in the world. </a:t>
            </a:r>
            <a:endParaRPr lang="en-US" sz="2800" dirty="0" smtClean="0">
              <a:solidFill>
                <a:schemeClr val="bg1"/>
              </a:solidFill>
            </a:endParaRPr>
          </a:p>
          <a:p>
            <a:pPr marL="457200" indent="-457200">
              <a:buFont typeface="Arial" panose="020B0604020202020204" pitchFamily="34" charset="0"/>
              <a:buChar char="•"/>
            </a:pPr>
            <a:r>
              <a:rPr lang="en-US" sz="2800" dirty="0" smtClean="0">
                <a:solidFill>
                  <a:schemeClr val="bg1"/>
                </a:solidFill>
              </a:rPr>
              <a:t>The </a:t>
            </a:r>
            <a:r>
              <a:rPr lang="en-US" sz="2800" dirty="0">
                <a:solidFill>
                  <a:schemeClr val="bg1"/>
                </a:solidFill>
              </a:rPr>
              <a:t>contribution of sheep through export of meat is 8 per cent of the total export value of agricultural and processed food products. Sheep skin in the form of leather and leather products is also exported.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381000"/>
            <a:ext cx="8534400" cy="553527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66017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circle(in)">
                                      <p:cBhvr>
                                        <p:cTn id="7"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52400" y="1447800"/>
            <a:ext cx="8839200" cy="5105400"/>
          </a:xfrm>
          <a:solidFill>
            <a:srgbClr val="CCCCFF"/>
          </a:solidFill>
        </p:spPr>
        <p:txBody>
          <a:bodyPr>
            <a:normAutofit/>
          </a:bodyPr>
          <a:lstStyle/>
          <a:p>
            <a:pPr marL="342900" indent="-342900" algn="just">
              <a:buFont typeface="Arial" panose="020B0604020202020204" pitchFamily="34" charset="0"/>
              <a:buChar char="•"/>
            </a:pPr>
            <a:r>
              <a:rPr lang="en-US" dirty="0"/>
              <a:t> </a:t>
            </a:r>
            <a:r>
              <a:rPr lang="en-US" sz="2400" dirty="0">
                <a:solidFill>
                  <a:schemeClr val="bg1"/>
                </a:solidFill>
              </a:rPr>
              <a:t>Multi-faceted </a:t>
            </a:r>
            <a:r>
              <a:rPr lang="en-US" sz="2400" dirty="0" smtClean="0">
                <a:solidFill>
                  <a:schemeClr val="bg1"/>
                </a:solidFill>
              </a:rPr>
              <a:t>utility. </a:t>
            </a:r>
          </a:p>
          <a:p>
            <a:pPr marL="342900" indent="-342900" algn="just">
              <a:buFont typeface="Arial" panose="020B0604020202020204" pitchFamily="34" charset="0"/>
              <a:buChar char="•"/>
            </a:pPr>
            <a:r>
              <a:rPr lang="en-US" sz="2400" dirty="0">
                <a:solidFill>
                  <a:schemeClr val="bg1"/>
                </a:solidFill>
              </a:rPr>
              <a:t>T</a:t>
            </a:r>
            <a:r>
              <a:rPr lang="en-US" sz="2400" dirty="0" smtClean="0">
                <a:solidFill>
                  <a:schemeClr val="bg1"/>
                </a:solidFill>
              </a:rPr>
              <a:t>hree </a:t>
            </a:r>
            <a:r>
              <a:rPr lang="en-US" sz="2400" dirty="0">
                <a:solidFill>
                  <a:schemeClr val="bg1"/>
                </a:solidFill>
              </a:rPr>
              <a:t>different sources of income per </a:t>
            </a:r>
            <a:r>
              <a:rPr lang="en-US" sz="2400" dirty="0" smtClean="0">
                <a:solidFill>
                  <a:schemeClr val="bg1"/>
                </a:solidFill>
              </a:rPr>
              <a:t>year.</a:t>
            </a:r>
            <a:endParaRPr lang="en-US" sz="2400" dirty="0">
              <a:solidFill>
                <a:schemeClr val="bg1"/>
              </a:solidFill>
            </a:endParaRPr>
          </a:p>
          <a:p>
            <a:pPr marL="342900" indent="-342900" algn="just">
              <a:buFont typeface="Arial" panose="020B0604020202020204" pitchFamily="34" charset="0"/>
              <a:buChar char="•"/>
            </a:pPr>
            <a:r>
              <a:rPr lang="en-US" sz="2400" dirty="0" smtClean="0">
                <a:solidFill>
                  <a:schemeClr val="bg1"/>
                </a:solidFill>
              </a:rPr>
              <a:t>Since </a:t>
            </a:r>
            <a:r>
              <a:rPr lang="en-US" sz="2400" dirty="0">
                <a:solidFill>
                  <a:schemeClr val="bg1"/>
                </a:solidFill>
              </a:rPr>
              <a:t>the two major products of sheep (wool and mutton) are entirely different in their production and utilization, the price of one may not necessarily have a bearing on the other. Wool may be stored and held for higher prices or sold at shearing time</a:t>
            </a:r>
            <a:r>
              <a:rPr lang="en-US" sz="2400" dirty="0" smtClean="0">
                <a:solidFill>
                  <a:schemeClr val="bg1"/>
                </a:solidFill>
              </a:rPr>
              <a:t>.</a:t>
            </a:r>
          </a:p>
          <a:p>
            <a:pPr marL="342900" indent="-342900" algn="just">
              <a:buFont typeface="Arial" panose="020B0604020202020204" pitchFamily="34" charset="0"/>
              <a:buChar char="•"/>
            </a:pPr>
            <a:r>
              <a:rPr lang="en-US" sz="2400" dirty="0" smtClean="0">
                <a:solidFill>
                  <a:schemeClr val="bg1"/>
                </a:solidFill>
              </a:rPr>
              <a:t> </a:t>
            </a:r>
            <a:r>
              <a:rPr lang="en-US" sz="2400" dirty="0">
                <a:solidFill>
                  <a:schemeClr val="bg1"/>
                </a:solidFill>
              </a:rPr>
              <a:t>A crop of lambs may be marketed from 5-6 months onwards (preferably before one year), bringing rather a quick return.</a:t>
            </a:r>
          </a:p>
          <a:p>
            <a:pPr marL="342900" indent="-342900" algn="just">
              <a:buFont typeface="Arial" panose="020B0604020202020204" pitchFamily="34" charset="0"/>
              <a:buChar char="•"/>
            </a:pPr>
            <a:r>
              <a:rPr lang="en-US" sz="2400" dirty="0">
                <a:solidFill>
                  <a:schemeClr val="bg1"/>
                </a:solidFill>
              </a:rPr>
              <a:t> Mutton is one kind of meat towards which there is no prejudice by any community in India</a:t>
            </a:r>
          </a:p>
          <a:p>
            <a:pPr algn="just"/>
            <a:endParaRPr lang="en-US" dirty="0"/>
          </a:p>
        </p:txBody>
      </p:sp>
      <p:sp>
        <p:nvSpPr>
          <p:cNvPr id="3" name="Title 2"/>
          <p:cNvSpPr>
            <a:spLocks noGrp="1"/>
          </p:cNvSpPr>
          <p:nvPr>
            <p:ph type="title"/>
          </p:nvPr>
        </p:nvSpPr>
        <p:spPr>
          <a:xfrm>
            <a:off x="2514600" y="304800"/>
            <a:ext cx="4114800" cy="853440"/>
          </a:xfrm>
          <a:solidFill>
            <a:srgbClr val="92D050"/>
          </a:solidFill>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2200" u="sng" dirty="0">
                <a:solidFill>
                  <a:srgbClr val="FF0000"/>
                </a:solidFill>
              </a:rPr>
              <a:t>Advantages of sheep </a:t>
            </a:r>
            <a:r>
              <a:rPr lang="en-US" sz="2200" u="sng" dirty="0" smtClean="0">
                <a:solidFill>
                  <a:srgbClr val="FF0000"/>
                </a:solidFill>
              </a:rPr>
              <a:t>farming</a:t>
            </a:r>
            <a:r>
              <a:rPr lang="en-US" dirty="0">
                <a:solidFill>
                  <a:srgbClr val="FF0000"/>
                </a:solidFill>
              </a:rPr>
              <a:t/>
            </a:r>
            <a:br>
              <a:rPr lang="en-US" dirty="0">
                <a:solidFill>
                  <a:srgbClr val="FF0000"/>
                </a:solidFill>
              </a:rPr>
            </a:br>
            <a:endParaRPr lang="en-US"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xmlns="" val="16855141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6F15528-21DE-4FAA-801E-634DDDAF4B2B}" type="slidenum">
              <a:rPr lang="en-US" smtClean="0"/>
              <a:pPr/>
              <a:t>20</a:t>
            </a:fld>
            <a:endParaRPr lang="en-US"/>
          </a:p>
        </p:txBody>
      </p:sp>
      <p:sp>
        <p:nvSpPr>
          <p:cNvPr id="2" name="Content Placeholder 1"/>
          <p:cNvSpPr>
            <a:spLocks noGrp="1"/>
          </p:cNvSpPr>
          <p:nvPr>
            <p:ph sz="quarter" idx="4294967295"/>
          </p:nvPr>
        </p:nvSpPr>
        <p:spPr>
          <a:xfrm>
            <a:off x="76200" y="152400"/>
            <a:ext cx="8991600" cy="3886200"/>
          </a:xfrm>
          <a:solidFill>
            <a:srgbClr val="CCCCFF"/>
          </a:solidFill>
        </p:spPr>
        <p:txBody>
          <a:bodyPr>
            <a:normAutofit fontScale="47500" lnSpcReduction="20000"/>
          </a:bodyPr>
          <a:lstStyle/>
          <a:p>
            <a:pPr marL="342900" indent="-342900" algn="just">
              <a:buFont typeface="Arial" panose="020B0604020202020204" pitchFamily="34" charset="0"/>
              <a:buChar char="•"/>
            </a:pPr>
            <a:endParaRPr lang="en-US" sz="2800" dirty="0" smtClean="0"/>
          </a:p>
          <a:p>
            <a:pPr marL="342900" indent="-342900" algn="just">
              <a:buFont typeface="Arial" panose="020B0604020202020204" pitchFamily="34" charset="0"/>
              <a:buChar char="•"/>
            </a:pPr>
            <a:endParaRPr lang="en-US" sz="2800" dirty="0"/>
          </a:p>
          <a:p>
            <a:pPr marL="342900" indent="-342900" algn="just">
              <a:buFont typeface="Arial" panose="020B0604020202020204" pitchFamily="34" charset="0"/>
              <a:buChar char="•"/>
            </a:pPr>
            <a:endParaRPr lang="en-US" sz="2800" dirty="0" smtClean="0"/>
          </a:p>
          <a:p>
            <a:pPr marL="342900" indent="-342900" algn="just">
              <a:buFont typeface="Arial" panose="020B0604020202020204" pitchFamily="34" charset="0"/>
              <a:buChar char="•"/>
            </a:pPr>
            <a:r>
              <a:rPr lang="en-US" sz="7000" dirty="0" smtClean="0">
                <a:solidFill>
                  <a:schemeClr val="bg1"/>
                </a:solidFill>
              </a:rPr>
              <a:t>In </a:t>
            </a:r>
            <a:r>
              <a:rPr lang="en-US" sz="7000" dirty="0">
                <a:solidFill>
                  <a:schemeClr val="bg1"/>
                </a:solidFill>
              </a:rPr>
              <a:t>addition to wool, mutton and to some extent milk, sheep provide employment to about 3 million people in the form of self-employment, as hired </a:t>
            </a:r>
            <a:r>
              <a:rPr lang="en-US" sz="7000" dirty="0" err="1">
                <a:solidFill>
                  <a:schemeClr val="bg1"/>
                </a:solidFill>
              </a:rPr>
              <a:t>labour</a:t>
            </a:r>
            <a:r>
              <a:rPr lang="en-US" sz="7000" dirty="0">
                <a:solidFill>
                  <a:schemeClr val="bg1"/>
                </a:solidFill>
              </a:rPr>
              <a:t> for tending flocks during migration, and persons engaged in wool shearing and in wool and skin processing. </a:t>
            </a:r>
            <a:endParaRPr lang="en-US" sz="7000" dirty="0" smtClean="0">
              <a:solidFill>
                <a:schemeClr val="bg1"/>
              </a:solidFill>
            </a:endParaRPr>
          </a:p>
          <a:p>
            <a:pPr algn="just"/>
            <a:r>
              <a:rPr lang="en-US" sz="2800" dirty="0">
                <a:solidFill>
                  <a:schemeClr val="bg1"/>
                </a:solidFill>
              </a:rPr>
              <a:t>   </a:t>
            </a:r>
            <a:endParaRPr lang="en-US" dirty="0">
              <a:solidFill>
                <a:schemeClr val="bg1"/>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8997" y="4087660"/>
            <a:ext cx="2771775" cy="16478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81600" y="4087660"/>
            <a:ext cx="2819400" cy="166335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890772" y="4087660"/>
            <a:ext cx="2290828" cy="16478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958444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B6F15528-21DE-4FAA-801E-634DDDAF4B2B}" type="slidenum">
              <a:rPr lang="en-US" smtClean="0"/>
              <a:pPr/>
              <a:t>21</a:t>
            </a:fld>
            <a:endParaRPr lang="en-US"/>
          </a:p>
        </p:txBody>
      </p:sp>
      <p:sp>
        <p:nvSpPr>
          <p:cNvPr id="3" name="Rectangle 2"/>
          <p:cNvSpPr/>
          <p:nvPr/>
        </p:nvSpPr>
        <p:spPr>
          <a:xfrm>
            <a:off x="304800" y="457200"/>
            <a:ext cx="8458200" cy="3970318"/>
          </a:xfrm>
          <a:prstGeom prst="rect">
            <a:avLst/>
          </a:prstGeom>
          <a:solidFill>
            <a:srgbClr val="CCCCFF"/>
          </a:solidFill>
        </p:spPr>
        <p:txBody>
          <a:bodyPr wrap="square">
            <a:spAutoFit/>
          </a:bodyPr>
          <a:lstStyle/>
          <a:p>
            <a:pPr marL="342900" indent="-342900" algn="just">
              <a:buFont typeface="Arial" panose="020B0604020202020204" pitchFamily="34" charset="0"/>
              <a:buChar char="•"/>
            </a:pPr>
            <a:r>
              <a:rPr lang="en-US" sz="2800" dirty="0"/>
              <a:t> </a:t>
            </a:r>
            <a:r>
              <a:rPr lang="en-US" sz="2800" dirty="0">
                <a:solidFill>
                  <a:schemeClr val="bg1"/>
                </a:solidFill>
              </a:rPr>
              <a:t>Since sheep </a:t>
            </a:r>
            <a:r>
              <a:rPr lang="en-US" sz="2800" dirty="0" smtClean="0">
                <a:solidFill>
                  <a:schemeClr val="bg1"/>
                </a:solidFill>
              </a:rPr>
              <a:t>eat </a:t>
            </a:r>
            <a:r>
              <a:rPr lang="en-US" sz="2800" dirty="0">
                <a:solidFill>
                  <a:schemeClr val="bg1"/>
                </a:solidFill>
              </a:rPr>
              <a:t>different type of plants than any other kind of livestock, they can turn waste into profit and at the same time improve the appearance of many farms (i.e. excellent weed destroyer</a:t>
            </a:r>
            <a:r>
              <a:rPr lang="en-US" sz="2800" dirty="0" smtClean="0">
                <a:solidFill>
                  <a:schemeClr val="bg1"/>
                </a:solidFill>
              </a:rPr>
              <a:t>).</a:t>
            </a:r>
          </a:p>
          <a:p>
            <a:pPr algn="just"/>
            <a:endParaRPr lang="en-US" sz="2800" dirty="0">
              <a:solidFill>
                <a:schemeClr val="bg1"/>
              </a:solidFill>
            </a:endParaRPr>
          </a:p>
          <a:p>
            <a:pPr marL="342900" indent="-342900" algn="just">
              <a:buFont typeface="Arial" panose="020B0604020202020204" pitchFamily="34" charset="0"/>
              <a:buChar char="•"/>
            </a:pPr>
            <a:r>
              <a:rPr lang="en-US" sz="2800" dirty="0">
                <a:solidFill>
                  <a:schemeClr val="bg1"/>
                </a:solidFill>
              </a:rPr>
              <a:t> Sheep dung is a valuable fertilizer, and since they are grazed on sub-marginal lands, their droppings are the only means of improving the growth of plants in such areas.</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38824" y="4427518"/>
            <a:ext cx="2924176" cy="194470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021079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a:xfrm>
            <a:off x="152400" y="1524000"/>
            <a:ext cx="8534400" cy="5105400"/>
          </a:xfrm>
          <a:solidFill>
            <a:srgbClr val="CCCCFF"/>
          </a:solidFill>
        </p:spPr>
        <p:txBody>
          <a:bodyPr>
            <a:normAutofit fontScale="92500" lnSpcReduction="10000"/>
          </a:bodyPr>
          <a:lstStyle/>
          <a:p>
            <a:pPr marL="342900" indent="-342900" algn="just">
              <a:buFont typeface="Arial" panose="020B0604020202020204" pitchFamily="34" charset="0"/>
              <a:buChar char="•"/>
            </a:pPr>
            <a:r>
              <a:rPr lang="en-US" sz="2600" dirty="0" smtClean="0">
                <a:solidFill>
                  <a:schemeClr val="bg1"/>
                </a:solidFill>
              </a:rPr>
              <a:t>About </a:t>
            </a:r>
            <a:r>
              <a:rPr lang="en-US" sz="2600" dirty="0">
                <a:solidFill>
                  <a:schemeClr val="bg1"/>
                </a:solidFill>
              </a:rPr>
              <a:t>v</a:t>
            </a:r>
            <a:r>
              <a:rPr lang="en-US" sz="2600" dirty="0" smtClean="0">
                <a:solidFill>
                  <a:schemeClr val="bg1"/>
                </a:solidFill>
              </a:rPr>
              <a:t>arious </a:t>
            </a:r>
            <a:r>
              <a:rPr lang="en-US" sz="2600" dirty="0">
                <a:solidFill>
                  <a:schemeClr val="bg1"/>
                </a:solidFill>
              </a:rPr>
              <a:t>Goat &amp; Sheep Breeds(Exotic &amp; Indian)</a:t>
            </a:r>
          </a:p>
          <a:p>
            <a:pPr marL="342900" indent="-342900" algn="just">
              <a:buFont typeface="Arial" panose="020B0604020202020204" pitchFamily="34" charset="0"/>
              <a:buChar char="•"/>
            </a:pPr>
            <a:r>
              <a:rPr lang="en-US" sz="2600" dirty="0">
                <a:solidFill>
                  <a:schemeClr val="bg1"/>
                </a:solidFill>
              </a:rPr>
              <a:t>Selection of breeds for stallfed farming</a:t>
            </a:r>
          </a:p>
          <a:p>
            <a:pPr marL="342900" indent="-342900" algn="just">
              <a:buFont typeface="Arial" panose="020B0604020202020204" pitchFamily="34" charset="0"/>
              <a:buChar char="•"/>
            </a:pPr>
            <a:r>
              <a:rPr lang="en-US" sz="2600" dirty="0">
                <a:solidFill>
                  <a:schemeClr val="bg1"/>
                </a:solidFill>
              </a:rPr>
              <a:t>Feed &amp; Fodder cultivation</a:t>
            </a:r>
          </a:p>
          <a:p>
            <a:pPr marL="342900" indent="-342900" algn="just">
              <a:buFont typeface="Arial" panose="020B0604020202020204" pitchFamily="34" charset="0"/>
              <a:buChar char="•"/>
            </a:pPr>
            <a:r>
              <a:rPr lang="en-US" sz="2600" dirty="0">
                <a:solidFill>
                  <a:schemeClr val="bg1"/>
                </a:solidFill>
              </a:rPr>
              <a:t>Silage preparation, Silo Pit Construction</a:t>
            </a:r>
          </a:p>
          <a:p>
            <a:pPr marL="342900" indent="-342900" algn="just">
              <a:buFont typeface="Arial" panose="020B0604020202020204" pitchFamily="34" charset="0"/>
              <a:buChar char="•"/>
            </a:pPr>
            <a:r>
              <a:rPr lang="en-US" sz="2600" dirty="0">
                <a:solidFill>
                  <a:schemeClr val="bg1"/>
                </a:solidFill>
              </a:rPr>
              <a:t>Supplements(Mineral Mix) &amp; Concentrates</a:t>
            </a:r>
          </a:p>
          <a:p>
            <a:pPr marL="342900" indent="-342900" algn="just">
              <a:buFont typeface="Arial" panose="020B0604020202020204" pitchFamily="34" charset="0"/>
              <a:buChar char="•"/>
            </a:pPr>
            <a:r>
              <a:rPr lang="en-US" sz="2600" dirty="0">
                <a:solidFill>
                  <a:schemeClr val="bg1"/>
                </a:solidFill>
              </a:rPr>
              <a:t>Vaccination Cycle</a:t>
            </a:r>
          </a:p>
          <a:p>
            <a:pPr marL="342900" indent="-342900" algn="just">
              <a:buFont typeface="Arial" panose="020B0604020202020204" pitchFamily="34" charset="0"/>
              <a:buChar char="•"/>
            </a:pPr>
            <a:r>
              <a:rPr lang="en-US" sz="2600" dirty="0">
                <a:solidFill>
                  <a:schemeClr val="bg1"/>
                </a:solidFill>
              </a:rPr>
              <a:t>Deworming &amp; </a:t>
            </a:r>
            <a:r>
              <a:rPr lang="en-US" sz="2600" dirty="0" err="1">
                <a:solidFill>
                  <a:schemeClr val="bg1"/>
                </a:solidFill>
              </a:rPr>
              <a:t>Livertonic</a:t>
            </a:r>
            <a:r>
              <a:rPr lang="en-US" sz="2600" dirty="0">
                <a:solidFill>
                  <a:schemeClr val="bg1"/>
                </a:solidFill>
              </a:rPr>
              <a:t> Cycles</a:t>
            </a:r>
          </a:p>
          <a:p>
            <a:pPr marL="342900" indent="-342900" algn="just">
              <a:buFont typeface="Arial" panose="020B0604020202020204" pitchFamily="34" charset="0"/>
              <a:buChar char="•"/>
            </a:pPr>
            <a:r>
              <a:rPr lang="en-US" sz="2600" dirty="0">
                <a:solidFill>
                  <a:schemeClr val="bg1"/>
                </a:solidFill>
              </a:rPr>
              <a:t>Health &amp; Disease Management</a:t>
            </a:r>
          </a:p>
          <a:p>
            <a:pPr marL="342900" indent="-342900" algn="just">
              <a:buFont typeface="Arial" panose="020B0604020202020204" pitchFamily="34" charset="0"/>
              <a:buChar char="•"/>
            </a:pPr>
            <a:r>
              <a:rPr lang="en-US" sz="2600" dirty="0">
                <a:solidFill>
                  <a:schemeClr val="bg1"/>
                </a:solidFill>
              </a:rPr>
              <a:t>Pregnancy and Kid Management</a:t>
            </a:r>
          </a:p>
          <a:p>
            <a:pPr marL="342900" indent="-342900" algn="just">
              <a:buFont typeface="Arial" panose="020B0604020202020204" pitchFamily="34" charset="0"/>
              <a:buChar char="•"/>
            </a:pPr>
            <a:r>
              <a:rPr lang="en-US" sz="2600" dirty="0">
                <a:solidFill>
                  <a:schemeClr val="bg1"/>
                </a:solidFill>
              </a:rPr>
              <a:t>Shed Planning &amp; Construction</a:t>
            </a:r>
          </a:p>
          <a:p>
            <a:pPr marL="342900" indent="-342900" algn="just">
              <a:buFont typeface="Arial" panose="020B0604020202020204" pitchFamily="34" charset="0"/>
              <a:buChar char="•"/>
            </a:pPr>
            <a:r>
              <a:rPr lang="en-US" sz="2600" dirty="0">
                <a:solidFill>
                  <a:schemeClr val="bg1"/>
                </a:solidFill>
              </a:rPr>
              <a:t>Project Financials</a:t>
            </a:r>
          </a:p>
          <a:p>
            <a:pPr marL="342900" indent="-342900" algn="just">
              <a:buFont typeface="Arial" panose="020B0604020202020204" pitchFamily="34" charset="0"/>
              <a:buChar char="•"/>
            </a:pPr>
            <a:r>
              <a:rPr lang="en-US" sz="2600" dirty="0">
                <a:solidFill>
                  <a:schemeClr val="bg1"/>
                </a:solidFill>
              </a:rPr>
              <a:t>Bank Loans &amp; Insurance</a:t>
            </a:r>
          </a:p>
          <a:p>
            <a:endParaRPr lang="en-US" dirty="0"/>
          </a:p>
        </p:txBody>
      </p:sp>
      <p:sp>
        <p:nvSpPr>
          <p:cNvPr id="3" name="Title 2"/>
          <p:cNvSpPr>
            <a:spLocks noGrp="1"/>
          </p:cNvSpPr>
          <p:nvPr>
            <p:ph type="title"/>
          </p:nvPr>
        </p:nvSpPr>
        <p:spPr>
          <a:xfrm>
            <a:off x="2427472" y="457200"/>
            <a:ext cx="4114800" cy="701040"/>
          </a:xfrm>
          <a:solidFill>
            <a:srgbClr val="92D050"/>
          </a:solidFill>
        </p:spPr>
        <p:txBody>
          <a:bodyPr/>
          <a:lstStyle/>
          <a:p>
            <a:r>
              <a:rPr lang="en-US" dirty="0" smtClean="0">
                <a:solidFill>
                  <a:srgbClr val="FF0000"/>
                </a:solidFill>
              </a:rPr>
              <a:t>Training need areas</a:t>
            </a:r>
            <a:endParaRPr lang="en-US" dirty="0">
              <a:solidFill>
                <a:srgbClr val="FF0000"/>
              </a:solidFill>
            </a:endParaRPr>
          </a:p>
        </p:txBody>
      </p:sp>
      <p:sp>
        <p:nvSpPr>
          <p:cNvPr id="2" name="Slide Number Placeholder 1"/>
          <p:cNvSpPr>
            <a:spLocks noGrp="1"/>
          </p:cNvSpPr>
          <p:nvPr>
            <p:ph type="sldNum" sz="quarter" idx="15"/>
          </p:nvPr>
        </p:nvSpPr>
        <p:spPr/>
        <p:txBody>
          <a:bodyPr/>
          <a:lstStyle/>
          <a:p>
            <a:fld id="{B6F15528-21DE-4FAA-801E-634DDDAF4B2B}" type="slidenum">
              <a:rPr lang="en-US" smtClean="0"/>
              <a:pPr/>
              <a:t>22</a:t>
            </a:fld>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477000" y="1905000"/>
            <a:ext cx="2221282" cy="166381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468125" y="3568817"/>
            <a:ext cx="2230155" cy="155814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542272" y="5114440"/>
            <a:ext cx="2156010" cy="151495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790623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676400"/>
            <a:ext cx="8534400" cy="4419600"/>
          </a:xfrm>
          <a:solidFill>
            <a:srgbClr val="CCCCFF"/>
          </a:solidFill>
        </p:spPr>
        <p:txBody>
          <a:bodyPr/>
          <a:lstStyle/>
          <a:p>
            <a:pPr marL="457200" indent="-457200" algn="just">
              <a:buFont typeface="Arial" panose="020B0604020202020204" pitchFamily="34" charset="0"/>
              <a:buChar char="•"/>
            </a:pPr>
            <a:r>
              <a:rPr lang="en-US" sz="2800" dirty="0" smtClean="0">
                <a:solidFill>
                  <a:schemeClr val="bg1"/>
                </a:solidFill>
              </a:rPr>
              <a:t>Care </a:t>
            </a:r>
            <a:r>
              <a:rPr lang="en-US" sz="2800" dirty="0">
                <a:solidFill>
                  <a:schemeClr val="bg1"/>
                </a:solidFill>
              </a:rPr>
              <a:t>and management </a:t>
            </a:r>
          </a:p>
          <a:p>
            <a:pPr marL="457200" indent="-457200" algn="just">
              <a:buFont typeface="Arial" panose="020B0604020202020204" pitchFamily="34" charset="0"/>
              <a:buChar char="•"/>
            </a:pPr>
            <a:r>
              <a:rPr lang="en-US" sz="2800" dirty="0">
                <a:solidFill>
                  <a:schemeClr val="bg1"/>
                </a:solidFill>
              </a:rPr>
              <a:t>Feeding management </a:t>
            </a:r>
          </a:p>
          <a:p>
            <a:pPr marL="457200" indent="-457200" algn="just">
              <a:buFont typeface="Arial" panose="020B0604020202020204" pitchFamily="34" charset="0"/>
              <a:buChar char="•"/>
            </a:pPr>
            <a:r>
              <a:rPr lang="en-US" sz="2800" dirty="0">
                <a:solidFill>
                  <a:schemeClr val="bg1"/>
                </a:solidFill>
              </a:rPr>
              <a:t>Breeding management </a:t>
            </a:r>
          </a:p>
          <a:p>
            <a:pPr marL="457200" indent="-457200" algn="just">
              <a:buFont typeface="Arial" panose="020B0604020202020204" pitchFamily="34" charset="0"/>
              <a:buChar char="•"/>
            </a:pPr>
            <a:r>
              <a:rPr lang="en-US" sz="2800" dirty="0">
                <a:solidFill>
                  <a:schemeClr val="bg1"/>
                </a:solidFill>
              </a:rPr>
              <a:t>Health care and disease control </a:t>
            </a:r>
          </a:p>
          <a:p>
            <a:pPr marL="457200" indent="-457200" algn="just">
              <a:buFont typeface="Arial" panose="020B0604020202020204" pitchFamily="34" charset="0"/>
              <a:buChar char="•"/>
            </a:pPr>
            <a:r>
              <a:rPr lang="en-US" sz="2800" dirty="0">
                <a:solidFill>
                  <a:schemeClr val="bg1"/>
                </a:solidFill>
              </a:rPr>
              <a:t>Marketing and record keeping </a:t>
            </a:r>
          </a:p>
          <a:p>
            <a:pPr marL="342900" indent="-342900">
              <a:buFont typeface="Arial" panose="020B0604020202020204" pitchFamily="34" charset="0"/>
              <a:buChar char="•"/>
            </a:pPr>
            <a:endParaRPr lang="en-US" dirty="0">
              <a:solidFill>
                <a:schemeClr val="bg1"/>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23</a:t>
            </a:fld>
            <a:endParaRPr lang="en-US"/>
          </a:p>
        </p:txBody>
      </p:sp>
      <p:sp>
        <p:nvSpPr>
          <p:cNvPr id="5" name="Rectangle 4"/>
          <p:cNvSpPr/>
          <p:nvPr/>
        </p:nvSpPr>
        <p:spPr>
          <a:xfrm>
            <a:off x="2458" y="381000"/>
            <a:ext cx="9141542" cy="954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r>
              <a:rPr lang="en-US" sz="2800" b="1" dirty="0">
                <a:solidFill>
                  <a:srgbClr val="FF0000"/>
                </a:solidFill>
                <a:effectLst>
                  <a:outerShdw blurRad="38100" dist="38100" dir="2700000" algn="tl">
                    <a:srgbClr val="000000">
                      <a:alpha val="43137"/>
                    </a:srgbClr>
                  </a:outerShdw>
                </a:effectLst>
              </a:rPr>
              <a:t>Training needs on goat production and management practices</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0" y="2076059"/>
            <a:ext cx="2533650" cy="18097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29403" y="3868064"/>
            <a:ext cx="2524255" cy="177073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4872983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6F15528-21DE-4FAA-801E-634DDDAF4B2B}" type="slidenum">
              <a:rPr lang="en-US" smtClean="0"/>
              <a:pPr/>
              <a:t>24</a:t>
            </a:fld>
            <a:endParaRPr lang="en-US"/>
          </a:p>
        </p:txBody>
      </p:sp>
      <p:sp>
        <p:nvSpPr>
          <p:cNvPr id="3" name="Title 2"/>
          <p:cNvSpPr>
            <a:spLocks noGrp="1"/>
          </p:cNvSpPr>
          <p:nvPr>
            <p:ph type="title" idx="4294967295"/>
          </p:nvPr>
        </p:nvSpPr>
        <p:spPr>
          <a:xfrm>
            <a:off x="2317912" y="25400"/>
            <a:ext cx="4114800" cy="304800"/>
          </a:xfrm>
          <a:solidFill>
            <a:srgbClr val="92D050"/>
          </a:solidFill>
        </p:spPr>
        <p:txBody>
          <a:bodyPr>
            <a:normAutofit fontScale="90000"/>
          </a:bodyPr>
          <a:lstStyle/>
          <a:p>
            <a:r>
              <a:rPr lang="en-US" dirty="0" smtClean="0">
                <a:solidFill>
                  <a:srgbClr val="FF0000"/>
                </a:solidFill>
              </a:rPr>
              <a:t>Research evidence</a:t>
            </a:r>
            <a:endParaRPr lang="en-US" dirty="0">
              <a:solidFill>
                <a:srgbClr val="FF0000"/>
              </a:solidFill>
            </a:endParaRPr>
          </a:p>
        </p:txBody>
      </p:sp>
      <p:sp>
        <p:nvSpPr>
          <p:cNvPr id="5" name="Rectangle 4"/>
          <p:cNvSpPr/>
          <p:nvPr/>
        </p:nvSpPr>
        <p:spPr>
          <a:xfrm>
            <a:off x="228600" y="457200"/>
            <a:ext cx="8293424" cy="1200329"/>
          </a:xfrm>
          <a:prstGeom prst="rect">
            <a:avLst/>
          </a:prstGeom>
        </p:spPr>
        <p:txBody>
          <a:bodyPr wrap="none">
            <a:spAutoFit/>
          </a:bodyPr>
          <a:lstStyle/>
          <a:p>
            <a:r>
              <a:rPr lang="en-US" sz="2400" b="1" u="sng" dirty="0" smtClean="0">
                <a:solidFill>
                  <a:srgbClr val="FF0000"/>
                </a:solidFill>
              </a:rPr>
              <a:t>Training </a:t>
            </a:r>
            <a:r>
              <a:rPr lang="en-US" sz="2400" b="1" u="sng" dirty="0">
                <a:solidFill>
                  <a:srgbClr val="FF0000"/>
                </a:solidFill>
              </a:rPr>
              <a:t>Needs of Goat Keepers in Maharashtra </a:t>
            </a:r>
            <a:endParaRPr lang="en-US" sz="2400" b="1" u="sng" dirty="0" smtClean="0">
              <a:solidFill>
                <a:srgbClr val="FF0000"/>
              </a:solidFill>
            </a:endParaRPr>
          </a:p>
          <a:p>
            <a:r>
              <a:rPr lang="en-US" sz="2400" b="1" dirty="0" smtClean="0">
                <a:solidFill>
                  <a:srgbClr val="FF0000"/>
                </a:solidFill>
              </a:rPr>
              <a:t>By :</a:t>
            </a:r>
            <a:r>
              <a:rPr lang="en-US" sz="2400" b="1" dirty="0" err="1" smtClean="0">
                <a:solidFill>
                  <a:srgbClr val="FF0000"/>
                </a:solidFill>
              </a:rPr>
              <a:t>Mangesh</a:t>
            </a:r>
            <a:r>
              <a:rPr lang="en-US" sz="2400" b="1" dirty="0" smtClean="0">
                <a:solidFill>
                  <a:srgbClr val="FF0000"/>
                </a:solidFill>
              </a:rPr>
              <a:t> </a:t>
            </a:r>
            <a:r>
              <a:rPr lang="en-US" sz="2400" b="1" dirty="0" err="1" smtClean="0">
                <a:solidFill>
                  <a:srgbClr val="FF0000"/>
                </a:solidFill>
              </a:rPr>
              <a:t>Tekale</a:t>
            </a:r>
            <a:r>
              <a:rPr lang="en-US" sz="2400" b="1" dirty="0" smtClean="0">
                <a:solidFill>
                  <a:srgbClr val="FF0000"/>
                </a:solidFill>
              </a:rPr>
              <a:t>, </a:t>
            </a:r>
            <a:r>
              <a:rPr lang="en-US" sz="2400" b="1" dirty="0">
                <a:solidFill>
                  <a:srgbClr val="FF0000"/>
                </a:solidFill>
              </a:rPr>
              <a:t>D.S. </a:t>
            </a:r>
            <a:r>
              <a:rPr lang="en-US" sz="2400" b="1" dirty="0" err="1" smtClean="0">
                <a:solidFill>
                  <a:srgbClr val="FF0000"/>
                </a:solidFill>
              </a:rPr>
              <a:t>Deshmukh</a:t>
            </a:r>
            <a:r>
              <a:rPr lang="en-US" sz="2400" b="1" dirty="0" smtClean="0">
                <a:solidFill>
                  <a:srgbClr val="FF0000"/>
                </a:solidFill>
              </a:rPr>
              <a:t>, </a:t>
            </a:r>
            <a:r>
              <a:rPr lang="en-US" sz="2400" b="1" dirty="0" err="1" smtClean="0">
                <a:solidFill>
                  <a:srgbClr val="FF0000"/>
                </a:solidFill>
              </a:rPr>
              <a:t>Prakashkumar</a:t>
            </a:r>
            <a:r>
              <a:rPr lang="en-US" sz="2400" b="1" dirty="0" smtClean="0">
                <a:solidFill>
                  <a:srgbClr val="FF0000"/>
                </a:solidFill>
              </a:rPr>
              <a:t> </a:t>
            </a:r>
            <a:r>
              <a:rPr lang="en-US" sz="2400" b="1" dirty="0" err="1" smtClean="0">
                <a:solidFill>
                  <a:srgbClr val="FF0000"/>
                </a:solidFill>
              </a:rPr>
              <a:t>Rathod</a:t>
            </a:r>
            <a:endParaRPr lang="en-US" sz="2400" b="1" dirty="0">
              <a:solidFill>
                <a:srgbClr val="FF0000"/>
              </a:solidFill>
            </a:endParaRPr>
          </a:p>
          <a:p>
            <a:r>
              <a:rPr lang="en-US" sz="2400" b="1" dirty="0">
                <a:solidFill>
                  <a:srgbClr val="FF0000"/>
                </a:solidFill>
              </a:rPr>
              <a:t> and Manish </a:t>
            </a:r>
            <a:r>
              <a:rPr lang="en-US" sz="2400" b="1" dirty="0" err="1" smtClean="0">
                <a:solidFill>
                  <a:srgbClr val="FF0000"/>
                </a:solidFill>
              </a:rPr>
              <a:t>Sawant</a:t>
            </a:r>
            <a:r>
              <a:rPr lang="en-US" sz="2400" b="1" dirty="0" smtClean="0">
                <a:solidFill>
                  <a:srgbClr val="FF0000"/>
                </a:solidFill>
              </a:rPr>
              <a:t> (2013)</a:t>
            </a:r>
            <a:endParaRPr lang="en-US" sz="2400" b="1" dirty="0">
              <a:solidFill>
                <a:srgbClr val="FF0000"/>
              </a:solidFill>
            </a:endParaRPr>
          </a:p>
        </p:txBody>
      </p:sp>
      <p:sp>
        <p:nvSpPr>
          <p:cNvPr id="6" name="Rectangle 5"/>
          <p:cNvSpPr/>
          <p:nvPr/>
        </p:nvSpPr>
        <p:spPr>
          <a:xfrm>
            <a:off x="0" y="1675351"/>
            <a:ext cx="9144000" cy="5262979"/>
          </a:xfrm>
          <a:prstGeom prst="rect">
            <a:avLst/>
          </a:prstGeom>
          <a:solidFill>
            <a:srgbClr val="CCCCFF"/>
          </a:solidFill>
        </p:spPr>
        <p:txBody>
          <a:bodyPr wrap="square">
            <a:spAutoFit/>
          </a:bodyPr>
          <a:lstStyle/>
          <a:p>
            <a:pPr marL="342900" indent="-342900" algn="just">
              <a:buFont typeface="Arial" panose="020B0604020202020204" pitchFamily="34" charset="0"/>
              <a:buChar char="•"/>
            </a:pPr>
            <a:r>
              <a:rPr lang="en-US" sz="2400" dirty="0">
                <a:solidFill>
                  <a:schemeClr val="bg1"/>
                </a:solidFill>
              </a:rPr>
              <a:t>The study revealed that about 35 per cent and 37 per cent of respondents’ perceived training needs in goat care and management as ‘most important’ and ‘not important’ activity respectively.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About </a:t>
            </a:r>
            <a:r>
              <a:rPr lang="en-US" sz="2400" dirty="0">
                <a:solidFill>
                  <a:schemeClr val="bg1"/>
                </a:solidFill>
              </a:rPr>
              <a:t>24 and 41 per cent of farmers perceived training needs in goat feeding management as ‘most important’ and ‘important’ activity respectively </a:t>
            </a:r>
            <a:r>
              <a:rPr lang="en-US" sz="2400" dirty="0" smtClean="0">
                <a:solidFill>
                  <a:schemeClr val="bg1"/>
                </a:solidFill>
              </a:rPr>
              <a:t>.</a:t>
            </a:r>
          </a:p>
          <a:p>
            <a:pPr marL="342900" indent="-342900" algn="just">
              <a:buFont typeface="Arial" panose="020B0604020202020204" pitchFamily="34" charset="0"/>
              <a:buChar char="•"/>
            </a:pPr>
            <a:r>
              <a:rPr lang="en-US" sz="2400" dirty="0" smtClean="0">
                <a:solidFill>
                  <a:schemeClr val="bg1"/>
                </a:solidFill>
              </a:rPr>
              <a:t>while </a:t>
            </a:r>
            <a:r>
              <a:rPr lang="en-US" sz="2400" dirty="0">
                <a:solidFill>
                  <a:schemeClr val="bg1"/>
                </a:solidFill>
              </a:rPr>
              <a:t>about 33 and 38 per cent of farmers perceived training needs in goat breeding management as ‘most important’ and ‘important’ activity respectively.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With </a:t>
            </a:r>
            <a:r>
              <a:rPr lang="en-US" sz="2400" dirty="0">
                <a:solidFill>
                  <a:schemeClr val="bg1"/>
                </a:solidFill>
              </a:rPr>
              <a:t>regards to health care and disease control management, 45 and 30 per cent goat keepers felt training as most important and important </a:t>
            </a:r>
            <a:r>
              <a:rPr lang="en-US" sz="2400" dirty="0" smtClean="0">
                <a:solidFill>
                  <a:schemeClr val="bg1"/>
                </a:solidFill>
              </a:rPr>
              <a:t>respectively</a:t>
            </a:r>
          </a:p>
          <a:p>
            <a:pPr marL="342900" indent="-342900" algn="just">
              <a:buFont typeface="Arial" panose="020B0604020202020204" pitchFamily="34" charset="0"/>
              <a:buChar char="•"/>
            </a:pPr>
            <a:r>
              <a:rPr lang="en-US" sz="2400" dirty="0" smtClean="0">
                <a:solidFill>
                  <a:schemeClr val="bg1"/>
                </a:solidFill>
              </a:rPr>
              <a:t>34 </a:t>
            </a:r>
            <a:r>
              <a:rPr lang="en-US" sz="2400" dirty="0">
                <a:solidFill>
                  <a:schemeClr val="bg1"/>
                </a:solidFill>
              </a:rPr>
              <a:t>and 36 per cent of farmers perceived training needs in goat marketing management as ‘most important’ and ‘important’ activity respectively. </a:t>
            </a:r>
          </a:p>
        </p:txBody>
      </p:sp>
    </p:spTree>
    <p:extLst>
      <p:ext uri="{BB962C8B-B14F-4D97-AF65-F5344CB8AC3E}">
        <p14:creationId xmlns:p14="http://schemas.microsoft.com/office/powerpoint/2010/main" xmlns="" val="3704674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B6F15528-21DE-4FAA-801E-634DDDAF4B2B}" type="slidenum">
              <a:rPr lang="en-US" smtClean="0"/>
              <a:pPr/>
              <a:t>25</a:t>
            </a:fld>
            <a:endParaRPr lang="en-US"/>
          </a:p>
        </p:txBody>
      </p:sp>
      <p:sp>
        <p:nvSpPr>
          <p:cNvPr id="3" name="Rectangle 2"/>
          <p:cNvSpPr/>
          <p:nvPr/>
        </p:nvSpPr>
        <p:spPr>
          <a:xfrm>
            <a:off x="228600" y="1676400"/>
            <a:ext cx="8686800" cy="3539430"/>
          </a:xfrm>
          <a:prstGeom prst="rect">
            <a:avLst/>
          </a:prstGeom>
          <a:solidFill>
            <a:srgbClr val="CCCCFF"/>
          </a:solidFill>
        </p:spPr>
        <p:txBody>
          <a:bodyPr wrap="square">
            <a:spAutoFit/>
          </a:bodyPr>
          <a:lstStyle/>
          <a:p>
            <a:pPr algn="just"/>
            <a:r>
              <a:rPr lang="en-US" sz="2800" dirty="0">
                <a:solidFill>
                  <a:schemeClr val="bg1"/>
                </a:solidFill>
              </a:rPr>
              <a:t>Majority of respondents preferred training of one week duration during summer season in their own village. The study concluded that, goat keepers needed training on feeding and health care management to a greater extent to improve the production potential of goats. Hence, Extension agencies should disseminate information based on training needs at the field conditions for livelihood security of the </a:t>
            </a:r>
            <a:r>
              <a:rPr lang="en-US" sz="2800" dirty="0" smtClean="0">
                <a:solidFill>
                  <a:schemeClr val="bg1"/>
                </a:solidFill>
              </a:rPr>
              <a:t>farmers.</a:t>
            </a:r>
            <a:endParaRPr lang="en-US" sz="2800" dirty="0">
              <a:solidFill>
                <a:schemeClr val="bg1"/>
              </a:solidFill>
            </a:endParaRPr>
          </a:p>
        </p:txBody>
      </p:sp>
    </p:spTree>
    <p:extLst>
      <p:ext uri="{BB962C8B-B14F-4D97-AF65-F5344CB8AC3E}">
        <p14:creationId xmlns:p14="http://schemas.microsoft.com/office/powerpoint/2010/main" xmlns="" val="39542886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447800"/>
            <a:ext cx="8686800" cy="4572000"/>
          </a:xfrm>
          <a:solidFill>
            <a:srgbClr val="CCCCFF"/>
          </a:solidFill>
        </p:spPr>
        <p:txBody>
          <a:bodyPr>
            <a:noAutofit/>
          </a:bodyPr>
          <a:lstStyle/>
          <a:p>
            <a:pPr marL="342900" indent="-342900" algn="l">
              <a:buFont typeface="Arial" panose="020B0604020202020204" pitchFamily="34" charset="0"/>
              <a:buChar char="•"/>
            </a:pPr>
            <a:r>
              <a:rPr lang="en-US" sz="2400" dirty="0" smtClean="0"/>
              <a:t> </a:t>
            </a:r>
            <a:r>
              <a:rPr lang="en-US" sz="2800" dirty="0">
                <a:solidFill>
                  <a:schemeClr val="bg1"/>
                </a:solidFill>
              </a:rPr>
              <a:t>Pigs are maintained for the production of pork. They are fed with inedible feeds, forages, certain grain byproducts obtained from mills, meat </a:t>
            </a:r>
            <a:r>
              <a:rPr lang="en-US" sz="2800" dirty="0" smtClean="0">
                <a:solidFill>
                  <a:schemeClr val="bg1"/>
                </a:solidFill>
              </a:rPr>
              <a:t>byproducts, </a:t>
            </a:r>
            <a:r>
              <a:rPr lang="en-US" sz="2800" dirty="0">
                <a:solidFill>
                  <a:schemeClr val="bg1"/>
                </a:solidFill>
              </a:rPr>
              <a:t>damaged feeds and garbage</a:t>
            </a:r>
            <a:r>
              <a:rPr lang="en-US" sz="2800" dirty="0" smtClean="0">
                <a:solidFill>
                  <a:schemeClr val="bg1"/>
                </a:solidFill>
              </a:rPr>
              <a:t>.</a:t>
            </a:r>
          </a:p>
          <a:p>
            <a:pPr marL="342900" indent="-342900" algn="l">
              <a:buFont typeface="Arial" panose="020B0604020202020204" pitchFamily="34" charset="0"/>
              <a:buChar char="•"/>
            </a:pPr>
            <a:r>
              <a:rPr lang="en-US" sz="2800" dirty="0" smtClean="0">
                <a:solidFill>
                  <a:schemeClr val="bg1"/>
                </a:solidFill>
              </a:rPr>
              <a:t>The </a:t>
            </a:r>
            <a:r>
              <a:rPr lang="en-US" sz="2800" dirty="0">
                <a:solidFill>
                  <a:schemeClr val="bg1"/>
                </a:solidFill>
              </a:rPr>
              <a:t>pig grows fast and is a prolific breeder, farrowing 10 to 12 piglets at a time. It is capable of producing two litters per year under good management conditions. </a:t>
            </a:r>
            <a:endParaRPr lang="en-US" sz="2800" dirty="0" smtClean="0">
              <a:solidFill>
                <a:schemeClr val="bg1"/>
              </a:solidFill>
            </a:endParaRPr>
          </a:p>
          <a:p>
            <a:pPr marL="342900" indent="-342900" algn="l">
              <a:buFont typeface="Arial" panose="020B0604020202020204" pitchFamily="34" charset="0"/>
              <a:buChar char="•"/>
            </a:pPr>
            <a:r>
              <a:rPr lang="en-US" sz="2800" dirty="0" smtClean="0">
                <a:solidFill>
                  <a:schemeClr val="bg1"/>
                </a:solidFill>
              </a:rPr>
              <a:t>The </a:t>
            </a:r>
            <a:r>
              <a:rPr lang="en-US" sz="2800" dirty="0">
                <a:solidFill>
                  <a:schemeClr val="bg1"/>
                </a:solidFill>
              </a:rPr>
              <a:t>carcass return is high at 65-70% of the live weight. </a:t>
            </a:r>
          </a:p>
        </p:txBody>
      </p:sp>
      <p:sp>
        <p:nvSpPr>
          <p:cNvPr id="3" name="Title 2"/>
          <p:cNvSpPr>
            <a:spLocks noGrp="1"/>
          </p:cNvSpPr>
          <p:nvPr>
            <p:ph type="title"/>
          </p:nvPr>
        </p:nvSpPr>
        <p:spPr>
          <a:xfrm>
            <a:off x="2514600" y="381000"/>
            <a:ext cx="4114800" cy="609600"/>
          </a:xfrm>
          <a:solidFill>
            <a:srgbClr val="92D050"/>
          </a:solidFill>
        </p:spPr>
        <p:txBody>
          <a:bodyPr>
            <a:normAutofit/>
          </a:bodyPr>
          <a:lstStyle/>
          <a:p>
            <a:r>
              <a:rPr lang="en-US" sz="2800" dirty="0" smtClean="0">
                <a:solidFill>
                  <a:srgbClr val="FF0000"/>
                </a:solidFill>
              </a:rPr>
              <a:t>piggery</a:t>
            </a:r>
            <a:endParaRPr lang="en-US" sz="2800"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26</a:t>
            </a:fld>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533400"/>
            <a:ext cx="8991600" cy="57911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489835434"/>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circle(in)">
                                      <p:cBhvr>
                                        <p:cTn id="7"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52400" y="1524000"/>
            <a:ext cx="8839200" cy="5181600"/>
          </a:xfrm>
          <a:solidFill>
            <a:srgbClr val="CCCCFF"/>
          </a:solidFill>
          <a:ln>
            <a:solidFill>
              <a:schemeClr val="accent1"/>
            </a:solidFill>
          </a:ln>
        </p:spPr>
        <p:txBody>
          <a:bodyPr>
            <a:normAutofit/>
          </a:bodyPr>
          <a:lstStyle/>
          <a:p>
            <a:pPr marL="342900" indent="-342900" algn="just">
              <a:buFont typeface="Arial" panose="020B0604020202020204" pitchFamily="34" charset="0"/>
              <a:buChar char="•"/>
            </a:pPr>
            <a:r>
              <a:rPr lang="en-US" sz="2400" dirty="0" smtClean="0">
                <a:solidFill>
                  <a:schemeClr val="bg1"/>
                </a:solidFill>
              </a:rPr>
              <a:t>The </a:t>
            </a:r>
            <a:r>
              <a:rPr lang="en-US" sz="2400" dirty="0">
                <a:solidFill>
                  <a:schemeClr val="bg1"/>
                </a:solidFill>
              </a:rPr>
              <a:t>pig has got highest feed conversion </a:t>
            </a:r>
            <a:r>
              <a:rPr lang="en-US" sz="2400" dirty="0" smtClean="0">
                <a:solidFill>
                  <a:schemeClr val="bg1"/>
                </a:solidFill>
              </a:rPr>
              <a:t>efficiency.</a:t>
            </a:r>
          </a:p>
          <a:p>
            <a:pPr marL="342900" indent="-342900" algn="just">
              <a:buFont typeface="Arial" panose="020B0604020202020204" pitchFamily="34" charset="0"/>
              <a:buChar char="•"/>
            </a:pPr>
            <a:r>
              <a:rPr lang="en-US" sz="2400" dirty="0" smtClean="0">
                <a:solidFill>
                  <a:schemeClr val="bg1"/>
                </a:solidFill>
              </a:rPr>
              <a:t>The </a:t>
            </a:r>
            <a:r>
              <a:rPr lang="en-US" sz="2400" dirty="0">
                <a:solidFill>
                  <a:schemeClr val="bg1"/>
                </a:solidFill>
              </a:rPr>
              <a:t>pig can utilize wide variety of feed stuffs viz</a:t>
            </a:r>
            <a:r>
              <a:rPr lang="en-US" sz="2400" dirty="0" smtClean="0">
                <a:solidFill>
                  <a:schemeClr val="bg1"/>
                </a:solidFill>
              </a:rPr>
              <a:t>.</a:t>
            </a:r>
          </a:p>
          <a:p>
            <a:pPr marL="342900" indent="-342900" algn="just">
              <a:buFont typeface="Arial" panose="020B0604020202020204" pitchFamily="34" charset="0"/>
              <a:buChar char="•"/>
            </a:pPr>
            <a:r>
              <a:rPr lang="en-US" sz="2400" dirty="0" smtClean="0">
                <a:solidFill>
                  <a:schemeClr val="bg1"/>
                </a:solidFill>
              </a:rPr>
              <a:t>They </a:t>
            </a:r>
            <a:r>
              <a:rPr lang="en-US" sz="2400" dirty="0">
                <a:solidFill>
                  <a:schemeClr val="bg1"/>
                </a:solidFill>
              </a:rPr>
              <a:t>are prolific with shorter generation interval. A sow can be bred as early as 8-9 months of age and can farrow twice in a year. They produce 6-12 piglets in each farrowing.</a:t>
            </a:r>
          </a:p>
          <a:p>
            <a:pPr marL="342900" indent="-342900" algn="just">
              <a:buFont typeface="Arial" panose="020B0604020202020204" pitchFamily="34" charset="0"/>
              <a:buChar char="•"/>
            </a:pPr>
            <a:r>
              <a:rPr lang="en-US" sz="2400" dirty="0">
                <a:solidFill>
                  <a:schemeClr val="bg1"/>
                </a:solidFill>
              </a:rPr>
              <a:t>Pig farming requires small investment on buildings and </a:t>
            </a:r>
            <a:r>
              <a:rPr lang="en-US" sz="2400" dirty="0" smtClean="0">
                <a:solidFill>
                  <a:schemeClr val="bg1"/>
                </a:solidFill>
              </a:rPr>
              <a:t>equipment's.</a:t>
            </a:r>
            <a:endParaRPr lang="en-US" sz="2400" dirty="0">
              <a:solidFill>
                <a:schemeClr val="bg1"/>
              </a:solidFill>
            </a:endParaRPr>
          </a:p>
          <a:p>
            <a:pPr marL="342900" indent="-342900" algn="just">
              <a:buFont typeface="Arial" panose="020B0604020202020204" pitchFamily="34" charset="0"/>
              <a:buChar char="•"/>
            </a:pPr>
            <a:r>
              <a:rPr lang="en-US" sz="2400" dirty="0">
                <a:solidFill>
                  <a:schemeClr val="bg1"/>
                </a:solidFill>
              </a:rPr>
              <a:t>Pigs are known for their meat yield, which in terms of dressing percentage ranges from 65 </a:t>
            </a:r>
            <a:r>
              <a:rPr lang="en-US" sz="2400" dirty="0" smtClean="0">
                <a:solidFill>
                  <a:schemeClr val="bg1"/>
                </a:solidFill>
              </a:rPr>
              <a:t>– 80% </a:t>
            </a:r>
            <a:r>
              <a:rPr lang="en-US" sz="2400" dirty="0">
                <a:solidFill>
                  <a:schemeClr val="bg1"/>
                </a:solidFill>
              </a:rPr>
              <a:t>in comparison to other livestock species whose dressing yields may not exceed 65%.</a:t>
            </a:r>
          </a:p>
          <a:p>
            <a:endParaRPr lang="en-US" dirty="0">
              <a:solidFill>
                <a:schemeClr val="bg1"/>
              </a:solidFill>
            </a:endParaRPr>
          </a:p>
        </p:txBody>
      </p:sp>
      <p:sp>
        <p:nvSpPr>
          <p:cNvPr id="3" name="Title 2"/>
          <p:cNvSpPr>
            <a:spLocks noGrp="1"/>
          </p:cNvSpPr>
          <p:nvPr>
            <p:ph type="title"/>
          </p:nvPr>
        </p:nvSpPr>
        <p:spPr>
          <a:xfrm>
            <a:off x="2514600" y="457200"/>
            <a:ext cx="4114800" cy="701040"/>
          </a:xfrm>
          <a:solidFill>
            <a:srgbClr val="92D050"/>
          </a:solidFill>
        </p:spPr>
        <p:txBody>
          <a:bodyPr>
            <a:normAutofit/>
          </a:bodyPr>
          <a:lstStyle/>
          <a:p>
            <a:r>
              <a:rPr lang="en-US" dirty="0">
                <a:solidFill>
                  <a:srgbClr val="FF0000"/>
                </a:solidFill>
              </a:rPr>
              <a:t>The advantages of the pig farming </a:t>
            </a:r>
          </a:p>
        </p:txBody>
      </p:sp>
      <p:sp>
        <p:nvSpPr>
          <p:cNvPr id="4" name="Slide Number Placeholder 3"/>
          <p:cNvSpPr>
            <a:spLocks noGrp="1"/>
          </p:cNvSpPr>
          <p:nvPr>
            <p:ph type="sldNum" sz="quarter" idx="15"/>
          </p:nvPr>
        </p:nvSpPr>
        <p:spPr/>
        <p:txBody>
          <a:bodyPr/>
          <a:lstStyle/>
          <a:p>
            <a:fld id="{B6F15528-21DE-4FAA-801E-634DDDAF4B2B}" type="slidenum">
              <a:rPr lang="en-US" smtClean="0"/>
              <a:pPr/>
              <a:t>27</a:t>
            </a:fld>
            <a:endParaRPr lang="en-US"/>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934200" y="5105400"/>
            <a:ext cx="1843088" cy="13805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940264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28600" y="1524000"/>
            <a:ext cx="8686800" cy="4876800"/>
          </a:xfrm>
          <a:solidFill>
            <a:srgbClr val="CCCCFF"/>
          </a:solidFill>
        </p:spPr>
        <p:txBody>
          <a:bodyPr/>
          <a:lstStyle/>
          <a:p>
            <a:pPr marL="342900" indent="-342900" algn="just">
              <a:buFont typeface="Arial" panose="020B0604020202020204" pitchFamily="34" charset="0"/>
              <a:buChar char="•"/>
            </a:pPr>
            <a:r>
              <a:rPr lang="en-US" sz="2400" dirty="0">
                <a:solidFill>
                  <a:schemeClr val="bg1"/>
                </a:solidFill>
              </a:rPr>
              <a:t>Pork is most nutritious with high fat and low water content and has got better energy value than that of other meats. It is rich in vitamins like thiamin, Niacin and riboflavin.</a:t>
            </a:r>
          </a:p>
          <a:p>
            <a:pPr marL="342900" indent="-342900" algn="just">
              <a:buFont typeface="Arial" panose="020B0604020202020204" pitchFamily="34" charset="0"/>
              <a:buChar char="•"/>
            </a:pPr>
            <a:r>
              <a:rPr lang="en-US" sz="2400" dirty="0">
                <a:solidFill>
                  <a:schemeClr val="bg1"/>
                </a:solidFill>
              </a:rPr>
              <a:t>Pigs manure is widely used as fertilizer for agriculture farms and fish ponds.</a:t>
            </a:r>
          </a:p>
          <a:p>
            <a:pPr marL="342900" indent="-342900" algn="just">
              <a:buFont typeface="Arial" panose="020B0604020202020204" pitchFamily="34" charset="0"/>
              <a:buChar char="•"/>
            </a:pPr>
            <a:r>
              <a:rPr lang="en-US" sz="2400" dirty="0">
                <a:solidFill>
                  <a:schemeClr val="bg1"/>
                </a:solidFill>
              </a:rPr>
              <a:t>Pigs store fat rapidly for which there is an increasing demand from poultry feed, soap, paints and other chemical industries.</a:t>
            </a:r>
          </a:p>
          <a:p>
            <a:pPr marL="342900" indent="-342900" algn="just">
              <a:buFont typeface="Arial" panose="020B0604020202020204" pitchFamily="34" charset="0"/>
              <a:buChar char="•"/>
            </a:pPr>
            <a:r>
              <a:rPr lang="en-US" sz="2400" dirty="0">
                <a:solidFill>
                  <a:schemeClr val="bg1"/>
                </a:solidFill>
              </a:rPr>
              <a:t>Pig farming provides quick returns since the marketable weight of fatteners can be achieved with in a period of 6-8 months.</a:t>
            </a:r>
          </a:p>
          <a:p>
            <a:pPr marL="342900" indent="-342900" algn="just">
              <a:buFont typeface="Arial" panose="020B0604020202020204" pitchFamily="34" charset="0"/>
              <a:buChar char="•"/>
            </a:pPr>
            <a:r>
              <a:rPr lang="en-US" sz="2400" dirty="0">
                <a:solidFill>
                  <a:schemeClr val="bg1"/>
                </a:solidFill>
              </a:rPr>
              <a:t>There is good demand from domestic as well as export market for pig products such as pork, bacon, ham, sausages, lard etc.</a:t>
            </a:r>
          </a:p>
          <a:p>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xmlns="" val="39869369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447800"/>
            <a:ext cx="8610600" cy="4724400"/>
          </a:xfrm>
          <a:solidFill>
            <a:srgbClr val="CCCCFF"/>
          </a:solidFill>
        </p:spPr>
        <p:txBody>
          <a:bodyPr>
            <a:normAutofit fontScale="92500" lnSpcReduction="20000"/>
          </a:bodyPr>
          <a:lstStyle/>
          <a:p>
            <a:pPr marL="342900" indent="-342900" algn="just">
              <a:buFont typeface="Arial" panose="020B0604020202020204" pitchFamily="34" charset="0"/>
              <a:buChar char="•"/>
            </a:pPr>
            <a:r>
              <a:rPr lang="en-IN" sz="2200" dirty="0" err="1">
                <a:solidFill>
                  <a:schemeClr val="bg1"/>
                </a:solidFill>
              </a:rPr>
              <a:t>Mr.</a:t>
            </a:r>
            <a:r>
              <a:rPr lang="en-IN" sz="2200" dirty="0">
                <a:solidFill>
                  <a:schemeClr val="bg1"/>
                </a:solidFill>
              </a:rPr>
              <a:t> Ramesh farmer in </a:t>
            </a:r>
            <a:r>
              <a:rPr lang="en-IN" sz="2200" dirty="0" err="1">
                <a:solidFill>
                  <a:schemeClr val="bg1"/>
                </a:solidFill>
              </a:rPr>
              <a:t>Jadigenahalli</a:t>
            </a:r>
            <a:r>
              <a:rPr lang="en-IN" sz="2200" dirty="0">
                <a:solidFill>
                  <a:schemeClr val="bg1"/>
                </a:solidFill>
              </a:rPr>
              <a:t> of </a:t>
            </a:r>
            <a:r>
              <a:rPr lang="en-IN" sz="2200" dirty="0" err="1">
                <a:solidFill>
                  <a:schemeClr val="bg1"/>
                </a:solidFill>
              </a:rPr>
              <a:t>Hoskote</a:t>
            </a:r>
            <a:r>
              <a:rPr lang="en-IN" sz="2200" dirty="0">
                <a:solidFill>
                  <a:schemeClr val="bg1"/>
                </a:solidFill>
              </a:rPr>
              <a:t> </a:t>
            </a:r>
            <a:r>
              <a:rPr lang="en-IN" sz="2200" dirty="0" err="1">
                <a:solidFill>
                  <a:schemeClr val="bg1"/>
                </a:solidFill>
              </a:rPr>
              <a:t>taluk</a:t>
            </a:r>
            <a:r>
              <a:rPr lang="en-IN" sz="2200" dirty="0">
                <a:solidFill>
                  <a:schemeClr val="bg1"/>
                </a:solidFill>
              </a:rPr>
              <a:t>  is presently realising a net income of </a:t>
            </a:r>
            <a:r>
              <a:rPr lang="en-IN" sz="2200" dirty="0" err="1">
                <a:solidFill>
                  <a:schemeClr val="bg1"/>
                </a:solidFill>
              </a:rPr>
              <a:t>Rs</a:t>
            </a:r>
            <a:r>
              <a:rPr lang="en-IN" sz="2200" dirty="0">
                <a:solidFill>
                  <a:schemeClr val="bg1"/>
                </a:solidFill>
              </a:rPr>
              <a:t>. 3,54,000 from his piggery unit. </a:t>
            </a:r>
          </a:p>
          <a:p>
            <a:pPr marL="342900" indent="-342900" algn="just">
              <a:buFont typeface="Arial" panose="020B0604020202020204" pitchFamily="34" charset="0"/>
              <a:buChar char="•"/>
            </a:pPr>
            <a:r>
              <a:rPr lang="en-IN" sz="2200" dirty="0">
                <a:solidFill>
                  <a:schemeClr val="bg1"/>
                </a:solidFill>
              </a:rPr>
              <a:t>In his six acre </a:t>
            </a:r>
            <a:r>
              <a:rPr lang="en-IN" sz="2200" dirty="0" smtClean="0">
                <a:solidFill>
                  <a:schemeClr val="bg1"/>
                </a:solidFill>
              </a:rPr>
              <a:t>land he is </a:t>
            </a:r>
            <a:r>
              <a:rPr lang="en-IN" sz="2200" dirty="0">
                <a:solidFill>
                  <a:schemeClr val="bg1"/>
                </a:solidFill>
              </a:rPr>
              <a:t>growing </a:t>
            </a:r>
            <a:r>
              <a:rPr lang="en-IN" sz="2200" dirty="0" err="1">
                <a:solidFill>
                  <a:schemeClr val="bg1"/>
                </a:solidFill>
              </a:rPr>
              <a:t>ragi</a:t>
            </a:r>
            <a:r>
              <a:rPr lang="en-IN" sz="2200" dirty="0">
                <a:solidFill>
                  <a:schemeClr val="bg1"/>
                </a:solidFill>
              </a:rPr>
              <a:t>, rose, bottle </a:t>
            </a:r>
            <a:r>
              <a:rPr lang="en-IN" sz="2200" dirty="0" err="1">
                <a:solidFill>
                  <a:schemeClr val="bg1"/>
                </a:solidFill>
              </a:rPr>
              <a:t>gaurd</a:t>
            </a:r>
            <a:r>
              <a:rPr lang="en-IN" sz="2200" dirty="0">
                <a:solidFill>
                  <a:schemeClr val="bg1"/>
                </a:solidFill>
              </a:rPr>
              <a:t>. The crops have been able to fetch him a gross income of </a:t>
            </a:r>
            <a:r>
              <a:rPr lang="en-IN" sz="2200" dirty="0" err="1">
                <a:solidFill>
                  <a:schemeClr val="bg1"/>
                </a:solidFill>
              </a:rPr>
              <a:t>Rs</a:t>
            </a:r>
            <a:r>
              <a:rPr lang="en-IN" sz="2200" dirty="0">
                <a:solidFill>
                  <a:schemeClr val="bg1"/>
                </a:solidFill>
              </a:rPr>
              <a:t>. 1, 27, 000 a year.</a:t>
            </a:r>
          </a:p>
          <a:p>
            <a:pPr marL="342900" indent="-342900" algn="just">
              <a:buFont typeface="Arial" panose="020B0604020202020204" pitchFamily="34" charset="0"/>
              <a:buChar char="•"/>
            </a:pPr>
            <a:r>
              <a:rPr lang="en-IN" sz="2200" dirty="0">
                <a:solidFill>
                  <a:schemeClr val="bg1"/>
                </a:solidFill>
              </a:rPr>
              <a:t> </a:t>
            </a:r>
            <a:r>
              <a:rPr lang="en-IN" sz="2200" dirty="0" smtClean="0">
                <a:solidFill>
                  <a:schemeClr val="bg1"/>
                </a:solidFill>
              </a:rPr>
              <a:t>He </a:t>
            </a:r>
            <a:r>
              <a:rPr lang="en-IN" sz="2200" dirty="0">
                <a:solidFill>
                  <a:schemeClr val="bg1"/>
                </a:solidFill>
              </a:rPr>
              <a:t>constructed a thatched shed with concrete flooring and compartments, with a capacity to house 30 sows and 250 piglets at a time. Thirty 75 day- old piglets (4 male) of </a:t>
            </a:r>
            <a:r>
              <a:rPr lang="en-IN" sz="2200" dirty="0" err="1">
                <a:solidFill>
                  <a:schemeClr val="bg1"/>
                </a:solidFill>
              </a:rPr>
              <a:t>Duroc</a:t>
            </a:r>
            <a:r>
              <a:rPr lang="en-IN" sz="2200" dirty="0">
                <a:solidFill>
                  <a:schemeClr val="bg1"/>
                </a:solidFill>
              </a:rPr>
              <a:t> and White Yorkshire breeds were procured from </a:t>
            </a:r>
            <a:r>
              <a:rPr lang="en-IN" sz="2200" dirty="0" smtClean="0">
                <a:solidFill>
                  <a:schemeClr val="bg1"/>
                </a:solidFill>
              </a:rPr>
              <a:t> </a:t>
            </a:r>
            <a:r>
              <a:rPr lang="en-IN" sz="2200" dirty="0">
                <a:solidFill>
                  <a:schemeClr val="bg1"/>
                </a:solidFill>
              </a:rPr>
              <a:t>pig </a:t>
            </a:r>
            <a:r>
              <a:rPr lang="en-IN" sz="2200" dirty="0" smtClean="0">
                <a:solidFill>
                  <a:schemeClr val="bg1"/>
                </a:solidFill>
              </a:rPr>
              <a:t>farms </a:t>
            </a:r>
            <a:r>
              <a:rPr lang="en-IN" sz="2200" dirty="0">
                <a:solidFill>
                  <a:schemeClr val="bg1"/>
                </a:solidFill>
              </a:rPr>
              <a:t>and the unit was started in September 2011. Within 16 months each sow delivered 8-12 piglets.</a:t>
            </a:r>
          </a:p>
          <a:p>
            <a:pPr marL="342900" indent="-342900" algn="just">
              <a:buFont typeface="Arial" panose="020B0604020202020204" pitchFamily="34" charset="0"/>
              <a:buChar char="•"/>
            </a:pPr>
            <a:r>
              <a:rPr lang="en-IN" sz="2200" dirty="0" smtClean="0">
                <a:solidFill>
                  <a:schemeClr val="bg1"/>
                </a:solidFill>
              </a:rPr>
              <a:t>The </a:t>
            </a:r>
            <a:r>
              <a:rPr lang="en-IN" sz="2200" dirty="0">
                <a:solidFill>
                  <a:schemeClr val="bg1"/>
                </a:solidFill>
              </a:rPr>
              <a:t>piglets were reared up to 60-75 days and then sold at Rs.1,500 each. </a:t>
            </a:r>
            <a:r>
              <a:rPr lang="en-IN" sz="2200" dirty="0" smtClean="0">
                <a:solidFill>
                  <a:schemeClr val="bg1"/>
                </a:solidFill>
              </a:rPr>
              <a:t>He  </a:t>
            </a:r>
            <a:r>
              <a:rPr lang="en-IN" sz="2200" dirty="0">
                <a:solidFill>
                  <a:schemeClr val="bg1"/>
                </a:solidFill>
              </a:rPr>
              <a:t>also </a:t>
            </a:r>
            <a:r>
              <a:rPr lang="en-IN" sz="2200" dirty="0" smtClean="0">
                <a:solidFill>
                  <a:schemeClr val="bg1"/>
                </a:solidFill>
              </a:rPr>
              <a:t>disposes </a:t>
            </a:r>
            <a:r>
              <a:rPr lang="en-IN" sz="2200" dirty="0">
                <a:solidFill>
                  <a:schemeClr val="bg1"/>
                </a:solidFill>
              </a:rPr>
              <a:t>male and old pigs for pork. So far he has sold about 25 adults (around 2,500 kg of pork) in 2013. He also sold 200 piglets in 2013, keeping the remaining piglets as parental stock.</a:t>
            </a:r>
          </a:p>
          <a:p>
            <a:pPr marL="342900" indent="-342900" algn="just">
              <a:buFont typeface="Arial" panose="020B0604020202020204" pitchFamily="34" charset="0"/>
              <a:buChar char="•"/>
            </a:pPr>
            <a:r>
              <a:rPr lang="en-IN" sz="2200" dirty="0">
                <a:solidFill>
                  <a:schemeClr val="bg1"/>
                </a:solidFill>
              </a:rPr>
              <a:t>He spends about Rs.1,000 per month on medicines and veterinary care for his animals and has also engaged a labourer to look after the unit, paying him Rs.6,000 as salary per month.</a:t>
            </a:r>
          </a:p>
          <a:p>
            <a:pPr algn="just"/>
            <a:r>
              <a:rPr lang="en-IN" dirty="0"/>
              <a:t> </a:t>
            </a:r>
          </a:p>
          <a:p>
            <a:endParaRPr lang="en-IN" dirty="0"/>
          </a:p>
        </p:txBody>
      </p:sp>
      <p:sp>
        <p:nvSpPr>
          <p:cNvPr id="3" name="Title 2"/>
          <p:cNvSpPr>
            <a:spLocks noGrp="1"/>
          </p:cNvSpPr>
          <p:nvPr>
            <p:ph type="title"/>
          </p:nvPr>
        </p:nvSpPr>
        <p:spPr>
          <a:xfrm>
            <a:off x="2438400" y="533400"/>
            <a:ext cx="4114800" cy="548640"/>
          </a:xfrm>
          <a:solidFill>
            <a:srgbClr val="92D050"/>
          </a:solidFill>
        </p:spPr>
        <p:txBody>
          <a:bodyPr/>
          <a:lstStyle/>
          <a:p>
            <a:r>
              <a:rPr lang="en-IN" dirty="0" smtClean="0">
                <a:solidFill>
                  <a:srgbClr val="FF0000"/>
                </a:solidFill>
              </a:rPr>
              <a:t>Case study</a:t>
            </a:r>
            <a:endParaRPr lang="en-IN"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xmlns="" val="33084823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600200"/>
            <a:ext cx="8534400" cy="4495800"/>
          </a:xfrm>
          <a:solidFill>
            <a:srgbClr val="CCCCFF"/>
          </a:solidFill>
        </p:spPr>
        <p:txBody>
          <a:bodyPr/>
          <a:lstStyle/>
          <a:p>
            <a:pPr marL="342900" indent="-342900" algn="just">
              <a:buFont typeface="Arial" panose="020B0604020202020204" pitchFamily="34" charset="0"/>
              <a:buChar char="•"/>
            </a:pPr>
            <a:r>
              <a:rPr lang="en-US" sz="2400" dirty="0">
                <a:solidFill>
                  <a:schemeClr val="bg1"/>
                </a:solidFill>
              </a:rPr>
              <a:t>Housing management.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Feeding management</a:t>
            </a:r>
            <a:r>
              <a:rPr lang="en-US" sz="2400" dirty="0">
                <a:solidFill>
                  <a:schemeClr val="bg1"/>
                </a:solidFill>
              </a:rPr>
              <a:t>.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Breeding management  </a:t>
            </a:r>
          </a:p>
          <a:p>
            <a:pPr marL="342900" indent="-342900" algn="just">
              <a:buFont typeface="Arial" panose="020B0604020202020204" pitchFamily="34" charset="0"/>
              <a:buChar char="•"/>
            </a:pPr>
            <a:r>
              <a:rPr lang="en-US" sz="2400" dirty="0" smtClean="0">
                <a:solidFill>
                  <a:schemeClr val="bg1"/>
                </a:solidFill>
              </a:rPr>
              <a:t>Animal </a:t>
            </a:r>
            <a:r>
              <a:rPr lang="en-US" sz="2400" dirty="0">
                <a:solidFill>
                  <a:schemeClr val="bg1"/>
                </a:solidFill>
              </a:rPr>
              <a:t>healthcare </a:t>
            </a:r>
            <a:r>
              <a:rPr lang="en-US" sz="2400" dirty="0" smtClean="0">
                <a:solidFill>
                  <a:schemeClr val="bg1"/>
                </a:solidFill>
              </a:rPr>
              <a:t>management </a:t>
            </a:r>
          </a:p>
          <a:p>
            <a:pPr marL="342900" indent="-342900" algn="just">
              <a:buFont typeface="Arial" panose="020B0604020202020204" pitchFamily="34" charset="0"/>
              <a:buChar char="•"/>
            </a:pPr>
            <a:r>
              <a:rPr lang="en-US" sz="2400" dirty="0" smtClean="0">
                <a:solidFill>
                  <a:schemeClr val="bg1"/>
                </a:solidFill>
              </a:rPr>
              <a:t>General management </a:t>
            </a:r>
          </a:p>
          <a:p>
            <a:pPr marL="342900" indent="-342900" algn="just">
              <a:buFont typeface="Arial" panose="020B0604020202020204" pitchFamily="34" charset="0"/>
              <a:buChar char="•"/>
            </a:pPr>
            <a:r>
              <a:rPr lang="en-US" sz="2400" dirty="0" smtClean="0">
                <a:solidFill>
                  <a:schemeClr val="bg1"/>
                </a:solidFill>
              </a:rPr>
              <a:t>Animal </a:t>
            </a:r>
            <a:r>
              <a:rPr lang="en-US" sz="2400" dirty="0">
                <a:solidFill>
                  <a:schemeClr val="bg1"/>
                </a:solidFill>
              </a:rPr>
              <a:t>welfare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Environment </a:t>
            </a:r>
            <a:r>
              <a:rPr lang="en-US" sz="2400" dirty="0">
                <a:solidFill>
                  <a:schemeClr val="bg1"/>
                </a:solidFill>
              </a:rPr>
              <a:t>control.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Record </a:t>
            </a:r>
            <a:r>
              <a:rPr lang="en-US" sz="2400" dirty="0">
                <a:solidFill>
                  <a:schemeClr val="bg1"/>
                </a:solidFill>
              </a:rPr>
              <a:t>keeping Marketing strategies</a:t>
            </a:r>
          </a:p>
          <a:p>
            <a:endParaRPr lang="en-US" dirty="0">
              <a:solidFill>
                <a:schemeClr val="bg1"/>
              </a:solidFill>
            </a:endParaRPr>
          </a:p>
        </p:txBody>
      </p:sp>
      <p:sp>
        <p:nvSpPr>
          <p:cNvPr id="3" name="Title 2"/>
          <p:cNvSpPr>
            <a:spLocks noGrp="1"/>
          </p:cNvSpPr>
          <p:nvPr>
            <p:ph type="title"/>
          </p:nvPr>
        </p:nvSpPr>
        <p:spPr>
          <a:xfrm>
            <a:off x="2514600" y="304800"/>
            <a:ext cx="4114800" cy="701040"/>
          </a:xfrm>
          <a:solidFill>
            <a:srgbClr val="92D050"/>
          </a:solidFill>
        </p:spPr>
        <p:txBody>
          <a:bodyPr/>
          <a:lstStyle/>
          <a:p>
            <a:r>
              <a:rPr lang="en-US" dirty="0" smtClean="0">
                <a:solidFill>
                  <a:srgbClr val="FF0000"/>
                </a:solidFill>
              </a:rPr>
              <a:t>Training need areas</a:t>
            </a:r>
            <a:endParaRPr lang="en-US"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30</a:t>
            </a:fld>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0" y="1581151"/>
            <a:ext cx="2251552" cy="168000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00600" y="1571755"/>
            <a:ext cx="2064706" cy="16893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58000" y="4625033"/>
            <a:ext cx="2286000" cy="1398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89"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865306" y="3261155"/>
            <a:ext cx="2244245" cy="136387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35284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524000"/>
            <a:ext cx="8610600" cy="4572000"/>
          </a:xfrm>
          <a:solidFill>
            <a:srgbClr val="CCCCFF"/>
          </a:solidFill>
        </p:spPr>
        <p:txBody>
          <a:bodyPr/>
          <a:lstStyle/>
          <a:p>
            <a:pPr marL="342900" indent="-342900" algn="just">
              <a:buFont typeface="Arial" panose="020B0604020202020204" pitchFamily="34" charset="0"/>
              <a:buChar char="•"/>
            </a:pPr>
            <a:r>
              <a:rPr lang="en-IN" dirty="0">
                <a:solidFill>
                  <a:schemeClr val="bg1"/>
                </a:solidFill>
              </a:rPr>
              <a:t>The results revealed that the farmers knew about deworming, iron injection, sanitation, waste disposal and castration but lacked awareness on vaccination and </a:t>
            </a:r>
            <a:r>
              <a:rPr lang="en-IN" dirty="0" err="1">
                <a:solidFill>
                  <a:schemeClr val="bg1"/>
                </a:solidFill>
              </a:rPr>
              <a:t>ectoparasite</a:t>
            </a:r>
            <a:r>
              <a:rPr lang="en-IN" dirty="0">
                <a:solidFill>
                  <a:schemeClr val="bg1"/>
                </a:solidFill>
              </a:rPr>
              <a:t> control. </a:t>
            </a:r>
            <a:endParaRPr lang="en-IN" dirty="0" smtClean="0">
              <a:solidFill>
                <a:schemeClr val="bg1"/>
              </a:solidFill>
            </a:endParaRPr>
          </a:p>
          <a:p>
            <a:pPr marL="342900" indent="-342900" algn="just">
              <a:buFont typeface="Arial" panose="020B0604020202020204" pitchFamily="34" charset="0"/>
              <a:buChar char="•"/>
            </a:pPr>
            <a:r>
              <a:rPr lang="en-IN" dirty="0" smtClean="0">
                <a:solidFill>
                  <a:schemeClr val="bg1"/>
                </a:solidFill>
              </a:rPr>
              <a:t>Apart </a:t>
            </a:r>
            <a:r>
              <a:rPr lang="en-IN" dirty="0">
                <a:solidFill>
                  <a:schemeClr val="bg1"/>
                </a:solidFill>
              </a:rPr>
              <a:t>from pig farming, farmers were interested in integrated farming, biogas production, expansion of farm and management through cooperative societies’ assistance. Digestive disorder was found to be the major problem in pig farming and piglet mortality was mainly due to ‘Mastitis </a:t>
            </a:r>
            <a:r>
              <a:rPr lang="en-IN" dirty="0" err="1">
                <a:solidFill>
                  <a:schemeClr val="bg1"/>
                </a:solidFill>
              </a:rPr>
              <a:t>Metritis</a:t>
            </a:r>
            <a:r>
              <a:rPr lang="en-IN" dirty="0">
                <a:solidFill>
                  <a:schemeClr val="bg1"/>
                </a:solidFill>
              </a:rPr>
              <a:t> </a:t>
            </a:r>
            <a:r>
              <a:rPr lang="en-IN" dirty="0" err="1">
                <a:solidFill>
                  <a:schemeClr val="bg1"/>
                </a:solidFill>
              </a:rPr>
              <a:t>Agalactia</a:t>
            </a:r>
            <a:r>
              <a:rPr lang="en-IN" dirty="0">
                <a:solidFill>
                  <a:schemeClr val="bg1"/>
                </a:solidFill>
              </a:rPr>
              <a:t>’ (MMA) of the dam, scours, crushing and nutritional deficiency. </a:t>
            </a:r>
            <a:endParaRPr lang="en-IN" dirty="0" smtClean="0">
              <a:solidFill>
                <a:schemeClr val="bg1"/>
              </a:solidFill>
            </a:endParaRPr>
          </a:p>
          <a:p>
            <a:pPr marL="342900" indent="-342900" algn="just">
              <a:buFont typeface="Arial" panose="020B0604020202020204" pitchFamily="34" charset="0"/>
              <a:buChar char="•"/>
            </a:pPr>
            <a:r>
              <a:rPr lang="en-IN" dirty="0" smtClean="0">
                <a:solidFill>
                  <a:schemeClr val="bg1"/>
                </a:solidFill>
              </a:rPr>
              <a:t>The </a:t>
            </a:r>
            <a:r>
              <a:rPr lang="en-IN" dirty="0">
                <a:solidFill>
                  <a:schemeClr val="bg1"/>
                </a:solidFill>
              </a:rPr>
              <a:t>prime concern of farmers regarding training was on breeding management rather than on health, feeding and meat processing. The constraints in pig production systems were lack of financial support followed by the unavailability of stock and social risk factor.</a:t>
            </a:r>
          </a:p>
          <a:p>
            <a:endParaRPr lang="en-IN" dirty="0">
              <a:solidFill>
                <a:schemeClr val="bg1"/>
              </a:solidFill>
            </a:endParaRPr>
          </a:p>
        </p:txBody>
      </p:sp>
      <p:sp>
        <p:nvSpPr>
          <p:cNvPr id="3" name="Title 2"/>
          <p:cNvSpPr>
            <a:spLocks noGrp="1"/>
          </p:cNvSpPr>
          <p:nvPr>
            <p:ph type="title"/>
          </p:nvPr>
        </p:nvSpPr>
        <p:spPr>
          <a:xfrm>
            <a:off x="2362200" y="228600"/>
            <a:ext cx="4114800" cy="446314"/>
          </a:xfrm>
          <a:solidFill>
            <a:srgbClr val="92D050"/>
          </a:solidFill>
        </p:spPr>
        <p:txBody>
          <a:bodyPr/>
          <a:lstStyle/>
          <a:p>
            <a:r>
              <a:rPr lang="en-IN" dirty="0" smtClean="0">
                <a:solidFill>
                  <a:srgbClr val="FF0000"/>
                </a:solidFill>
              </a:rPr>
              <a:t>Research</a:t>
            </a:r>
            <a:r>
              <a:rPr lang="en-IN" dirty="0" smtClean="0"/>
              <a:t> </a:t>
            </a:r>
            <a:r>
              <a:rPr lang="en-IN" dirty="0" smtClean="0">
                <a:solidFill>
                  <a:srgbClr val="FF0000"/>
                </a:solidFill>
              </a:rPr>
              <a:t>evidence</a:t>
            </a:r>
            <a:endParaRPr lang="en-IN"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31</a:t>
            </a:fld>
            <a:endParaRPr lang="en-US"/>
          </a:p>
        </p:txBody>
      </p:sp>
      <p:sp>
        <p:nvSpPr>
          <p:cNvPr id="5" name="Rectangle 4"/>
          <p:cNvSpPr/>
          <p:nvPr/>
        </p:nvSpPr>
        <p:spPr>
          <a:xfrm>
            <a:off x="0" y="762000"/>
            <a:ext cx="9144000" cy="646331"/>
          </a:xfrm>
          <a:prstGeom prst="rect">
            <a:avLst/>
          </a:prstGeom>
        </p:spPr>
        <p:txBody>
          <a:bodyPr wrap="square">
            <a:spAutoFit/>
          </a:bodyPr>
          <a:lstStyle/>
          <a:p>
            <a:r>
              <a:rPr lang="en-IN" dirty="0">
                <a:solidFill>
                  <a:srgbClr val="FF0000"/>
                </a:solidFill>
              </a:rPr>
              <a:t>AWARENESS AND NEEDS OF PIG </a:t>
            </a:r>
            <a:r>
              <a:rPr lang="en-IN" dirty="0" smtClean="0">
                <a:solidFill>
                  <a:srgbClr val="FF0000"/>
                </a:solidFill>
              </a:rPr>
              <a:t>FARMERS IN </a:t>
            </a:r>
            <a:r>
              <a:rPr lang="en-IN" dirty="0">
                <a:solidFill>
                  <a:srgbClr val="FF0000"/>
                </a:solidFill>
              </a:rPr>
              <a:t>KERALA</a:t>
            </a:r>
          </a:p>
          <a:p>
            <a:r>
              <a:rPr lang="en-IN" dirty="0">
                <a:solidFill>
                  <a:srgbClr val="FF0000"/>
                </a:solidFill>
              </a:rPr>
              <a:t>A. </a:t>
            </a:r>
            <a:r>
              <a:rPr lang="en-IN" dirty="0" smtClean="0">
                <a:solidFill>
                  <a:srgbClr val="FF0000"/>
                </a:solidFill>
              </a:rPr>
              <a:t>Kannan, </a:t>
            </a:r>
            <a:r>
              <a:rPr lang="en-IN" dirty="0">
                <a:solidFill>
                  <a:srgbClr val="FF0000"/>
                </a:solidFill>
              </a:rPr>
              <a:t>Francis </a:t>
            </a:r>
            <a:r>
              <a:rPr lang="en-IN" dirty="0" smtClean="0">
                <a:solidFill>
                  <a:srgbClr val="FF0000"/>
                </a:solidFill>
              </a:rPr>
              <a:t>Xavier, </a:t>
            </a:r>
            <a:r>
              <a:rPr lang="en-IN" dirty="0">
                <a:solidFill>
                  <a:srgbClr val="FF0000"/>
                </a:solidFill>
              </a:rPr>
              <a:t>T. V. </a:t>
            </a:r>
            <a:r>
              <a:rPr lang="en-IN" dirty="0" smtClean="0">
                <a:solidFill>
                  <a:srgbClr val="FF0000"/>
                </a:solidFill>
              </a:rPr>
              <a:t>Raja and </a:t>
            </a:r>
            <a:r>
              <a:rPr lang="en-IN" dirty="0">
                <a:solidFill>
                  <a:srgbClr val="FF0000"/>
                </a:solidFill>
              </a:rPr>
              <a:t>M. </a:t>
            </a:r>
            <a:r>
              <a:rPr lang="en-IN" dirty="0" err="1" smtClean="0">
                <a:solidFill>
                  <a:srgbClr val="FF0000"/>
                </a:solidFill>
              </a:rPr>
              <a:t>Murugan</a:t>
            </a:r>
            <a:r>
              <a:rPr lang="en-IN" dirty="0" smtClean="0">
                <a:solidFill>
                  <a:srgbClr val="FF0000"/>
                </a:solidFill>
              </a:rPr>
              <a:t> (2008)</a:t>
            </a:r>
            <a:endParaRPr lang="en-IN" dirty="0">
              <a:solidFill>
                <a:srgbClr val="FF0000"/>
              </a:solidFill>
            </a:endParaRPr>
          </a:p>
        </p:txBody>
      </p:sp>
    </p:spTree>
    <p:extLst>
      <p:ext uri="{BB962C8B-B14F-4D97-AF65-F5344CB8AC3E}">
        <p14:creationId xmlns:p14="http://schemas.microsoft.com/office/powerpoint/2010/main" xmlns="" val="39506572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447800"/>
            <a:ext cx="8610600" cy="5105400"/>
          </a:xfrm>
          <a:solidFill>
            <a:srgbClr val="CCCCFF"/>
          </a:solidFill>
        </p:spPr>
        <p:txBody>
          <a:bodyPr>
            <a:normAutofit/>
          </a:bodyPr>
          <a:lstStyle/>
          <a:p>
            <a:pPr marL="457200" indent="-457200" algn="l">
              <a:buFont typeface="Arial" panose="020B0604020202020204" pitchFamily="34" charset="0"/>
              <a:buChar char="•"/>
            </a:pPr>
            <a:r>
              <a:rPr lang="en-GB" sz="2800" dirty="0" smtClean="0">
                <a:solidFill>
                  <a:schemeClr val="bg1"/>
                </a:solidFill>
              </a:rPr>
              <a:t>Poultry </a:t>
            </a:r>
            <a:r>
              <a:rPr lang="en-GB" sz="2800" dirty="0">
                <a:solidFill>
                  <a:schemeClr val="bg1"/>
                </a:solidFill>
              </a:rPr>
              <a:t>farming is the raising of birds domestically or commercially, primarily for meat and eggs but also for feathers. </a:t>
            </a:r>
            <a:endParaRPr lang="en-GB" sz="2800" dirty="0" smtClean="0">
              <a:solidFill>
                <a:schemeClr val="bg1"/>
              </a:solidFill>
            </a:endParaRPr>
          </a:p>
          <a:p>
            <a:pPr marL="457200" indent="-457200" algn="l">
              <a:buFont typeface="Arial" panose="020B0604020202020204" pitchFamily="34" charset="0"/>
              <a:buChar char="•"/>
            </a:pPr>
            <a:r>
              <a:rPr lang="en-GB" sz="2800" dirty="0" smtClean="0">
                <a:solidFill>
                  <a:schemeClr val="bg1"/>
                </a:solidFill>
              </a:rPr>
              <a:t>Poultry </a:t>
            </a:r>
            <a:r>
              <a:rPr lang="en-GB" sz="2800" dirty="0">
                <a:solidFill>
                  <a:schemeClr val="bg1"/>
                </a:solidFill>
              </a:rPr>
              <a:t>farms are increasing </a:t>
            </a:r>
            <a:r>
              <a:rPr lang="en-GB" sz="2800" dirty="0" smtClean="0">
                <a:solidFill>
                  <a:schemeClr val="bg1"/>
                </a:solidFill>
              </a:rPr>
              <a:t>steadily</a:t>
            </a:r>
          </a:p>
          <a:p>
            <a:pPr marL="457200" indent="-457200" algn="l">
              <a:buFont typeface="Arial" panose="020B0604020202020204" pitchFamily="34" charset="0"/>
              <a:buChar char="•"/>
            </a:pPr>
            <a:r>
              <a:rPr lang="en-GB" sz="2800" dirty="0" smtClean="0">
                <a:solidFill>
                  <a:schemeClr val="bg1"/>
                </a:solidFill>
              </a:rPr>
              <a:t> </a:t>
            </a:r>
            <a:r>
              <a:rPr lang="en-GB" sz="2800" dirty="0">
                <a:solidFill>
                  <a:schemeClr val="bg1"/>
                </a:solidFill>
              </a:rPr>
              <a:t>Many government agencies are encouraging poultry farming and even short term training courses are organised </a:t>
            </a:r>
            <a:r>
              <a:rPr lang="en-GB" sz="2800" dirty="0" smtClean="0">
                <a:solidFill>
                  <a:schemeClr val="bg1"/>
                </a:solidFill>
              </a:rPr>
              <a:t>regularly. </a:t>
            </a:r>
          </a:p>
          <a:p>
            <a:pPr marL="457200" indent="-457200" algn="l">
              <a:buFont typeface="Arial" panose="020B0604020202020204" pitchFamily="34" charset="0"/>
              <a:buChar char="•"/>
            </a:pPr>
            <a:r>
              <a:rPr lang="en-GB" sz="2800" dirty="0">
                <a:solidFill>
                  <a:schemeClr val="bg1"/>
                </a:solidFill>
              </a:rPr>
              <a:t>D</a:t>
            </a:r>
            <a:r>
              <a:rPr lang="en-GB" sz="2800" dirty="0" smtClean="0">
                <a:solidFill>
                  <a:schemeClr val="bg1"/>
                </a:solidFill>
              </a:rPr>
              <a:t>eath </a:t>
            </a:r>
            <a:r>
              <a:rPr lang="en-GB" sz="2800" dirty="0">
                <a:solidFill>
                  <a:schemeClr val="bg1"/>
                </a:solidFill>
              </a:rPr>
              <a:t>of birds during transit is the main bottleneck. </a:t>
            </a:r>
            <a:endParaRPr lang="en-US" sz="2800" dirty="0">
              <a:solidFill>
                <a:schemeClr val="bg1"/>
              </a:solidFill>
            </a:endParaRPr>
          </a:p>
        </p:txBody>
      </p:sp>
      <p:sp>
        <p:nvSpPr>
          <p:cNvPr id="3" name="Title 2"/>
          <p:cNvSpPr>
            <a:spLocks noGrp="1"/>
          </p:cNvSpPr>
          <p:nvPr>
            <p:ph type="title"/>
          </p:nvPr>
        </p:nvSpPr>
        <p:spPr>
          <a:xfrm>
            <a:off x="2667000" y="228600"/>
            <a:ext cx="4114800" cy="701040"/>
          </a:xfrm>
          <a:solidFill>
            <a:srgbClr val="92D050"/>
          </a:solidFill>
        </p:spPr>
        <p:txBody>
          <a:bodyPr>
            <a:normAutofit/>
          </a:bodyPr>
          <a:lstStyle/>
          <a:p>
            <a:r>
              <a:rPr lang="en-US" sz="2800" dirty="0" smtClean="0">
                <a:solidFill>
                  <a:srgbClr val="FF0000"/>
                </a:solidFill>
              </a:rPr>
              <a:t>Poultry</a:t>
            </a:r>
            <a:r>
              <a:rPr lang="en-US" sz="2800" dirty="0" smtClean="0"/>
              <a:t> </a:t>
            </a:r>
            <a:endParaRPr lang="en-US" sz="28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32</a:t>
            </a:fld>
            <a:endParaRPr lang="en-US"/>
          </a:p>
        </p:txBody>
      </p:sp>
      <p:pic>
        <p:nvPicPr>
          <p:cNvPr id="17415"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6260"/>
            <a:ext cx="8763000" cy="63800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26710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7415"/>
                                        </p:tgtEl>
                                        <p:attrNameLst>
                                          <p:attrName>style.visibility</p:attrName>
                                        </p:attrNameLst>
                                      </p:cBhvr>
                                      <p:to>
                                        <p:strVal val="visible"/>
                                      </p:to>
                                    </p:set>
                                    <p:animEffect transition="in" filter="wheel(1)">
                                      <p:cBhvr>
                                        <p:cTn id="7" dur="2000"/>
                                        <p:tgtEl>
                                          <p:spTgt spid="17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81000" y="1524000"/>
            <a:ext cx="8229600" cy="4419600"/>
          </a:xfrm>
          <a:solidFill>
            <a:srgbClr val="CCCCFF"/>
          </a:solidFill>
        </p:spPr>
        <p:txBody>
          <a:bodyPr>
            <a:normAutofit fontScale="92500" lnSpcReduction="10000"/>
          </a:bodyPr>
          <a:lstStyle/>
          <a:p>
            <a:pPr marL="457200" indent="-457200" algn="l">
              <a:buFont typeface="Arial" panose="020B0604020202020204" pitchFamily="34" charset="0"/>
              <a:buChar char="•"/>
            </a:pPr>
            <a:r>
              <a:rPr lang="en-US" sz="3000" dirty="0">
                <a:solidFill>
                  <a:schemeClr val="bg1"/>
                </a:solidFill>
              </a:rPr>
              <a:t>Poultry is one of the fastest growing food industries in the world. </a:t>
            </a:r>
          </a:p>
          <a:p>
            <a:pPr marL="457200" indent="-457200" algn="l">
              <a:buFont typeface="Arial" panose="020B0604020202020204" pitchFamily="34" charset="0"/>
              <a:buChar char="•"/>
            </a:pPr>
            <a:r>
              <a:rPr lang="en-US" sz="3000" dirty="0">
                <a:solidFill>
                  <a:schemeClr val="bg1"/>
                </a:solidFill>
              </a:rPr>
              <a:t>Poultry meat accounts for about 27% of the total meat consumed worldwide and its consumption is growing at an average of 5% annually. </a:t>
            </a:r>
          </a:p>
          <a:p>
            <a:pPr marL="457200" indent="-457200" algn="l">
              <a:buFont typeface="Arial" panose="020B0604020202020204" pitchFamily="34" charset="0"/>
              <a:buChar char="•"/>
            </a:pPr>
            <a:r>
              <a:rPr lang="en-US" sz="3000" dirty="0">
                <a:solidFill>
                  <a:schemeClr val="bg1"/>
                </a:solidFill>
              </a:rPr>
              <a:t>Poultry industry in India is relatively a new agricultural industry. Till 1950, it was considered a back yard profession in India. </a:t>
            </a:r>
          </a:p>
          <a:p>
            <a:pPr marL="457200" indent="-457200" algn="l">
              <a:buFont typeface="Arial" panose="020B0604020202020204" pitchFamily="34" charset="0"/>
              <a:buChar char="•"/>
            </a:pPr>
            <a:r>
              <a:rPr lang="en-US" sz="3000" dirty="0">
                <a:solidFill>
                  <a:schemeClr val="bg1"/>
                </a:solidFill>
              </a:rPr>
              <a:t> Broiler production is increasing at the rate of 15% per year. </a:t>
            </a:r>
          </a:p>
          <a:p>
            <a:pPr algn="l"/>
            <a:endParaRPr lang="en-US" dirty="0" smtClean="0">
              <a:solidFill>
                <a:schemeClr val="bg1"/>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xmlns="" val="11041579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371600"/>
            <a:ext cx="8229600" cy="4724400"/>
          </a:xfrm>
          <a:solidFill>
            <a:srgbClr val="CCCCFF"/>
          </a:solidFill>
        </p:spPr>
        <p:txBody>
          <a:bodyPr>
            <a:normAutofit/>
          </a:bodyPr>
          <a:lstStyle/>
          <a:p>
            <a:pPr marL="342900" indent="-342900" algn="just">
              <a:buFont typeface="Arial" panose="020B0604020202020204" pitchFamily="34" charset="0"/>
              <a:buChar char="•"/>
            </a:pPr>
            <a:r>
              <a:rPr lang="en-IN" sz="2400" dirty="0">
                <a:solidFill>
                  <a:schemeClr val="bg1"/>
                </a:solidFill>
              </a:rPr>
              <a:t>The growth of the poultry sector is mainly attributed to the interventions of the corporate sector with an enabling policy environment provided by the Government of India / State Governments from time to time. </a:t>
            </a:r>
            <a:endParaRPr lang="en-IN" sz="2400" dirty="0" smtClean="0">
              <a:solidFill>
                <a:schemeClr val="bg1"/>
              </a:solidFill>
            </a:endParaRPr>
          </a:p>
          <a:p>
            <a:pPr marL="342900" indent="-342900" algn="just">
              <a:buFont typeface="Arial" panose="020B0604020202020204" pitchFamily="34" charset="0"/>
              <a:buChar char="•"/>
            </a:pPr>
            <a:r>
              <a:rPr lang="en-IN" sz="2400" dirty="0" smtClean="0">
                <a:solidFill>
                  <a:schemeClr val="bg1"/>
                </a:solidFill>
              </a:rPr>
              <a:t>The </a:t>
            </a:r>
            <a:r>
              <a:rPr lang="en-IN" sz="2400" dirty="0">
                <a:solidFill>
                  <a:schemeClr val="bg1"/>
                </a:solidFill>
              </a:rPr>
              <a:t>activity provides huge employment opportunities for the rural poor either under </a:t>
            </a:r>
            <a:r>
              <a:rPr lang="en-IN" sz="2400" dirty="0" smtClean="0">
                <a:solidFill>
                  <a:schemeClr val="bg1"/>
                </a:solidFill>
              </a:rPr>
              <a:t>backyard </a:t>
            </a:r>
            <a:r>
              <a:rPr lang="en-IN" sz="2400" dirty="0">
                <a:solidFill>
                  <a:schemeClr val="bg1"/>
                </a:solidFill>
              </a:rPr>
              <a:t>poultry production system or under small scale commercial broiler farming units. </a:t>
            </a:r>
            <a:endParaRPr lang="en-IN" sz="2400" dirty="0" smtClean="0">
              <a:solidFill>
                <a:schemeClr val="bg1"/>
              </a:solidFill>
            </a:endParaRPr>
          </a:p>
          <a:p>
            <a:pPr marL="342900" indent="-342900" algn="just">
              <a:buFont typeface="Arial" panose="020B0604020202020204" pitchFamily="34" charset="0"/>
              <a:buChar char="•"/>
            </a:pPr>
            <a:r>
              <a:rPr lang="en-IN" sz="2400" dirty="0" smtClean="0">
                <a:solidFill>
                  <a:schemeClr val="bg1"/>
                </a:solidFill>
              </a:rPr>
              <a:t>Over </a:t>
            </a:r>
            <a:r>
              <a:rPr lang="en-IN" sz="2400" dirty="0">
                <a:solidFill>
                  <a:schemeClr val="bg1"/>
                </a:solidFill>
              </a:rPr>
              <a:t>5 million people are engaged in the poultry sector either directly or indirectly.</a:t>
            </a:r>
          </a:p>
        </p:txBody>
      </p:sp>
      <p:sp>
        <p:nvSpPr>
          <p:cNvPr id="4" name="Slide Number Placeholder 3"/>
          <p:cNvSpPr>
            <a:spLocks noGrp="1"/>
          </p:cNvSpPr>
          <p:nvPr>
            <p:ph type="sldNum" sz="quarter" idx="15"/>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xmlns="" val="3769767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6200" y="1447800"/>
            <a:ext cx="8915400" cy="4953000"/>
          </a:xfrm>
          <a:solidFill>
            <a:srgbClr val="CCCCFF"/>
          </a:solidFill>
        </p:spPr>
        <p:txBody>
          <a:bodyPr>
            <a:normAutofit/>
          </a:bodyPr>
          <a:lstStyle/>
          <a:p>
            <a:pPr algn="just"/>
            <a:r>
              <a:rPr lang="en-US" sz="2400" dirty="0" err="1">
                <a:solidFill>
                  <a:schemeClr val="bg1"/>
                </a:solidFill>
              </a:rPr>
              <a:t>Sharada</a:t>
            </a:r>
            <a:r>
              <a:rPr lang="en-US" sz="2400" dirty="0">
                <a:solidFill>
                  <a:schemeClr val="bg1"/>
                </a:solidFill>
              </a:rPr>
              <a:t> </a:t>
            </a:r>
            <a:r>
              <a:rPr lang="en-US" sz="2400" dirty="0" err="1">
                <a:solidFill>
                  <a:schemeClr val="bg1"/>
                </a:solidFill>
              </a:rPr>
              <a:t>Bai</a:t>
            </a:r>
            <a:r>
              <a:rPr lang="en-US" sz="2400" dirty="0">
                <a:solidFill>
                  <a:schemeClr val="bg1"/>
                </a:solidFill>
              </a:rPr>
              <a:t> </a:t>
            </a:r>
            <a:r>
              <a:rPr lang="en-US" sz="2400" dirty="0" smtClean="0">
                <a:solidFill>
                  <a:schemeClr val="bg1"/>
                </a:solidFill>
              </a:rPr>
              <a:t>residing </a:t>
            </a:r>
            <a:r>
              <a:rPr lang="en-US" sz="2400" dirty="0">
                <a:solidFill>
                  <a:schemeClr val="bg1"/>
                </a:solidFill>
              </a:rPr>
              <a:t>in </a:t>
            </a:r>
            <a:r>
              <a:rPr lang="en-US" sz="2400" dirty="0" err="1">
                <a:solidFill>
                  <a:schemeClr val="bg1"/>
                </a:solidFill>
              </a:rPr>
              <a:t>Chandurayanalli</a:t>
            </a:r>
            <a:r>
              <a:rPr lang="en-US" sz="2400" dirty="0">
                <a:solidFill>
                  <a:schemeClr val="bg1"/>
                </a:solidFill>
              </a:rPr>
              <a:t> village of </a:t>
            </a:r>
            <a:r>
              <a:rPr lang="en-US" sz="2400" dirty="0" err="1">
                <a:solidFill>
                  <a:schemeClr val="bg1"/>
                </a:solidFill>
              </a:rPr>
              <a:t>Magadi</a:t>
            </a:r>
            <a:r>
              <a:rPr lang="en-US" sz="2400" dirty="0">
                <a:solidFill>
                  <a:schemeClr val="bg1"/>
                </a:solidFill>
              </a:rPr>
              <a:t> </a:t>
            </a:r>
            <a:r>
              <a:rPr lang="en-US" sz="2400" dirty="0" err="1">
                <a:solidFill>
                  <a:schemeClr val="bg1"/>
                </a:solidFill>
              </a:rPr>
              <a:t>Taluk</a:t>
            </a:r>
            <a:r>
              <a:rPr lang="en-US" sz="2400" dirty="0">
                <a:solidFill>
                  <a:schemeClr val="bg1"/>
                </a:solidFill>
              </a:rPr>
              <a:t> of </a:t>
            </a:r>
            <a:r>
              <a:rPr lang="en-US" sz="2400" dirty="0" err="1">
                <a:solidFill>
                  <a:schemeClr val="bg1"/>
                </a:solidFill>
              </a:rPr>
              <a:t>Ramanagara</a:t>
            </a:r>
            <a:r>
              <a:rPr lang="en-US" sz="2400" dirty="0">
                <a:solidFill>
                  <a:schemeClr val="bg1"/>
                </a:solidFill>
              </a:rPr>
              <a:t> District owns 20 </a:t>
            </a:r>
            <a:r>
              <a:rPr lang="en-US" sz="2400" dirty="0" err="1">
                <a:solidFill>
                  <a:schemeClr val="bg1"/>
                </a:solidFill>
              </a:rPr>
              <a:t>guntas</a:t>
            </a:r>
            <a:r>
              <a:rPr lang="en-US" sz="2400" dirty="0">
                <a:solidFill>
                  <a:schemeClr val="bg1"/>
                </a:solidFill>
              </a:rPr>
              <a:t> of land. Under IFSD Programme, seven number of </a:t>
            </a:r>
            <a:r>
              <a:rPr lang="en-US" sz="2400" dirty="0" err="1">
                <a:solidFill>
                  <a:schemeClr val="bg1"/>
                </a:solidFill>
              </a:rPr>
              <a:t>Giriraja</a:t>
            </a:r>
            <a:r>
              <a:rPr lang="en-US" sz="2400" dirty="0">
                <a:solidFill>
                  <a:schemeClr val="bg1"/>
                </a:solidFill>
              </a:rPr>
              <a:t> chicks were inducted to integrate the farming of </a:t>
            </a:r>
            <a:r>
              <a:rPr lang="en-US" sz="2400" dirty="0" err="1">
                <a:solidFill>
                  <a:schemeClr val="bg1"/>
                </a:solidFill>
              </a:rPr>
              <a:t>Sharada</a:t>
            </a:r>
            <a:r>
              <a:rPr lang="en-US" sz="2400" dirty="0">
                <a:solidFill>
                  <a:schemeClr val="bg1"/>
                </a:solidFill>
              </a:rPr>
              <a:t> </a:t>
            </a:r>
            <a:r>
              <a:rPr lang="en-US" sz="2400" dirty="0" err="1">
                <a:solidFill>
                  <a:schemeClr val="bg1"/>
                </a:solidFill>
              </a:rPr>
              <a:t>Bai</a:t>
            </a:r>
            <a:r>
              <a:rPr lang="en-US" sz="2400" dirty="0">
                <a:solidFill>
                  <a:schemeClr val="bg1"/>
                </a:solidFill>
              </a:rPr>
              <a:t> with an objective of improving the social economic status and to attain sustainable livelihood.</a:t>
            </a:r>
            <a:endParaRPr lang="en-IN" sz="2400" dirty="0">
              <a:solidFill>
                <a:schemeClr val="bg1"/>
              </a:solidFill>
            </a:endParaRPr>
          </a:p>
          <a:p>
            <a:pPr algn="just"/>
            <a:r>
              <a:rPr lang="en-US" sz="2400" dirty="0">
                <a:solidFill>
                  <a:schemeClr val="bg1"/>
                </a:solidFill>
              </a:rPr>
              <a:t>In addition to the seven </a:t>
            </a:r>
            <a:r>
              <a:rPr lang="en-US" sz="2400" dirty="0" err="1">
                <a:solidFill>
                  <a:schemeClr val="bg1"/>
                </a:solidFill>
              </a:rPr>
              <a:t>Giriraja</a:t>
            </a:r>
            <a:r>
              <a:rPr lang="en-US" sz="2400" dirty="0">
                <a:solidFill>
                  <a:schemeClr val="bg1"/>
                </a:solidFill>
              </a:rPr>
              <a:t> birds, she had bought another 10 local chicks. Within a period of 8 months she got multiplied the chicks to 110 numbers. </a:t>
            </a:r>
            <a:endParaRPr lang="en-US" sz="2400" dirty="0" smtClean="0">
              <a:solidFill>
                <a:schemeClr val="bg1"/>
              </a:solidFill>
            </a:endParaRPr>
          </a:p>
          <a:p>
            <a:pPr algn="just"/>
            <a:r>
              <a:rPr lang="en-US" sz="2400" dirty="0" smtClean="0">
                <a:solidFill>
                  <a:schemeClr val="bg1"/>
                </a:solidFill>
              </a:rPr>
              <a:t>Ms</a:t>
            </a:r>
            <a:r>
              <a:rPr lang="en-US" sz="2400" dirty="0">
                <a:solidFill>
                  <a:schemeClr val="bg1"/>
                </a:solidFill>
              </a:rPr>
              <a:t>. </a:t>
            </a:r>
            <a:r>
              <a:rPr lang="en-US" sz="2400" dirty="0" err="1">
                <a:solidFill>
                  <a:schemeClr val="bg1"/>
                </a:solidFill>
              </a:rPr>
              <a:t>Sharada</a:t>
            </a:r>
            <a:r>
              <a:rPr lang="en-US" sz="2400" dirty="0">
                <a:solidFill>
                  <a:schemeClr val="bg1"/>
                </a:solidFill>
              </a:rPr>
              <a:t> </a:t>
            </a:r>
            <a:r>
              <a:rPr lang="en-US" sz="2400" dirty="0" err="1">
                <a:solidFill>
                  <a:schemeClr val="bg1"/>
                </a:solidFill>
              </a:rPr>
              <a:t>Bai</a:t>
            </a:r>
            <a:r>
              <a:rPr lang="en-US" sz="2400" dirty="0">
                <a:solidFill>
                  <a:schemeClr val="bg1"/>
                </a:solidFill>
              </a:rPr>
              <a:t> took the poultry as a challenging enterprise and now she is selling 300-350 number of eggs per month earning </a:t>
            </a:r>
            <a:r>
              <a:rPr lang="en-US" sz="2400" dirty="0" err="1">
                <a:solidFill>
                  <a:schemeClr val="bg1"/>
                </a:solidFill>
              </a:rPr>
              <a:t>Rs</a:t>
            </a:r>
            <a:r>
              <a:rPr lang="en-US" sz="2400" dirty="0" smtClean="0">
                <a:solidFill>
                  <a:schemeClr val="bg1"/>
                </a:solidFill>
              </a:rPr>
              <a:t>. 2100-Rs. 2450 at </a:t>
            </a:r>
            <a:r>
              <a:rPr lang="en-US" sz="2400" dirty="0" err="1" smtClean="0">
                <a:solidFill>
                  <a:schemeClr val="bg1"/>
                </a:solidFill>
              </a:rPr>
              <a:t>Rs</a:t>
            </a:r>
            <a:r>
              <a:rPr lang="en-US" sz="2400" dirty="0" smtClean="0">
                <a:solidFill>
                  <a:schemeClr val="bg1"/>
                </a:solidFill>
              </a:rPr>
              <a:t>. 7 </a:t>
            </a:r>
            <a:r>
              <a:rPr lang="en-US" sz="2400" dirty="0">
                <a:solidFill>
                  <a:schemeClr val="bg1"/>
                </a:solidFill>
              </a:rPr>
              <a:t>per egg. </a:t>
            </a:r>
            <a:endParaRPr lang="en-US" sz="2400" dirty="0" smtClean="0">
              <a:solidFill>
                <a:schemeClr val="bg1"/>
              </a:solidFill>
            </a:endParaRPr>
          </a:p>
          <a:p>
            <a:endParaRPr lang="en-IN" dirty="0"/>
          </a:p>
        </p:txBody>
      </p:sp>
      <p:sp>
        <p:nvSpPr>
          <p:cNvPr id="3" name="Title 2"/>
          <p:cNvSpPr>
            <a:spLocks noGrp="1"/>
          </p:cNvSpPr>
          <p:nvPr>
            <p:ph type="title"/>
          </p:nvPr>
        </p:nvSpPr>
        <p:spPr>
          <a:xfrm>
            <a:off x="2667000" y="304800"/>
            <a:ext cx="4114800" cy="701040"/>
          </a:xfrm>
          <a:solidFill>
            <a:srgbClr val="92D050"/>
          </a:solidFill>
        </p:spPr>
        <p:txBody>
          <a:bodyPr/>
          <a:lstStyle/>
          <a:p>
            <a:r>
              <a:rPr lang="en-IN" dirty="0" smtClean="0">
                <a:solidFill>
                  <a:srgbClr val="FF0000"/>
                </a:solidFill>
              </a:rPr>
              <a:t>Case study</a:t>
            </a:r>
            <a:endParaRPr lang="en-IN"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xmlns="" val="24457217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28600" y="1371600"/>
            <a:ext cx="8610600" cy="4724400"/>
          </a:xfrm>
          <a:solidFill>
            <a:srgbClr val="CCCCFF"/>
          </a:solidFill>
        </p:spPr>
        <p:txBody>
          <a:bodyPr>
            <a:noAutofit/>
          </a:bodyPr>
          <a:lstStyle/>
          <a:p>
            <a:pPr marL="342900" indent="-342900" algn="just">
              <a:buFont typeface="Arial" panose="020B0604020202020204" pitchFamily="34" charset="0"/>
              <a:buChar char="•"/>
            </a:pPr>
            <a:r>
              <a:rPr lang="en-US" sz="2400" dirty="0" smtClean="0">
                <a:solidFill>
                  <a:schemeClr val="bg1"/>
                </a:solidFill>
              </a:rPr>
              <a:t> </a:t>
            </a:r>
            <a:r>
              <a:rPr lang="en-US" sz="2400" dirty="0">
                <a:solidFill>
                  <a:schemeClr val="bg1"/>
                </a:solidFill>
              </a:rPr>
              <a:t>S</a:t>
            </a:r>
            <a:r>
              <a:rPr lang="en-US" sz="2400" dirty="0" smtClean="0">
                <a:solidFill>
                  <a:schemeClr val="bg1"/>
                </a:solidFill>
              </a:rPr>
              <a:t>he </a:t>
            </a:r>
            <a:r>
              <a:rPr lang="en-US" sz="2400" dirty="0">
                <a:solidFill>
                  <a:schemeClr val="bg1"/>
                </a:solidFill>
              </a:rPr>
              <a:t>is earning additional income of Rs. 3750/- by selling minimum of 12.5 </a:t>
            </a:r>
            <a:r>
              <a:rPr lang="en-US" sz="2400" dirty="0" err="1">
                <a:solidFill>
                  <a:schemeClr val="bg1"/>
                </a:solidFill>
              </a:rPr>
              <a:t>kgs</a:t>
            </a:r>
            <a:r>
              <a:rPr lang="en-US" sz="2400" dirty="0">
                <a:solidFill>
                  <a:schemeClr val="bg1"/>
                </a:solidFill>
              </a:rPr>
              <a:t> of chicken (5 birds) once in 3 months. She is not incurring high cost towards feed instead the birds are fed with locally available feed (</a:t>
            </a:r>
            <a:r>
              <a:rPr lang="en-US" sz="2400" dirty="0" err="1">
                <a:solidFill>
                  <a:schemeClr val="bg1"/>
                </a:solidFill>
              </a:rPr>
              <a:t>Ragi</a:t>
            </a:r>
            <a:r>
              <a:rPr lang="en-US" sz="2400" dirty="0">
                <a:solidFill>
                  <a:schemeClr val="bg1"/>
                </a:solidFill>
              </a:rPr>
              <a:t>, food waste, </a:t>
            </a:r>
            <a:r>
              <a:rPr lang="en-US" sz="2400" dirty="0" err="1">
                <a:solidFill>
                  <a:schemeClr val="bg1"/>
                </a:solidFill>
              </a:rPr>
              <a:t>etc</a:t>
            </a:r>
            <a:r>
              <a:rPr lang="en-US" sz="2400" dirty="0">
                <a:solidFill>
                  <a:schemeClr val="bg1"/>
                </a:solidFill>
              </a:rPr>
              <a:t>) and a part with commercial feed. In addition she is spending Rs.1000/- towards medical expenses per year. </a:t>
            </a:r>
          </a:p>
          <a:p>
            <a:pPr marL="342900" indent="-342900" algn="just">
              <a:buFont typeface="Arial" panose="020B0604020202020204" pitchFamily="34" charset="0"/>
              <a:buChar char="•"/>
            </a:pPr>
            <a:r>
              <a:rPr lang="en-US" sz="2400" dirty="0">
                <a:solidFill>
                  <a:schemeClr val="bg1"/>
                </a:solidFill>
              </a:rPr>
              <a:t>In addition to the income from horticultural crops the earnings from poultry is a boon</a:t>
            </a:r>
            <a:r>
              <a:rPr lang="en-US" sz="2400" dirty="0" smtClean="0">
                <a:solidFill>
                  <a:schemeClr val="bg1"/>
                </a:solidFill>
              </a:rPr>
              <a:t>. </a:t>
            </a:r>
            <a:r>
              <a:rPr lang="en-US" sz="2400" dirty="0">
                <a:solidFill>
                  <a:schemeClr val="bg1"/>
                </a:solidFill>
              </a:rPr>
              <a:t>To bring diversification, KVK has introduced duck rearing which would further boost her annual income.</a:t>
            </a:r>
            <a:endParaRPr lang="en-IN" sz="2400" dirty="0">
              <a:solidFill>
                <a:schemeClr val="bg1"/>
              </a:solidFill>
            </a:endParaRPr>
          </a:p>
          <a:p>
            <a:endParaRPr lang="en-IN" sz="2400" dirty="0"/>
          </a:p>
        </p:txBody>
      </p:sp>
    </p:spTree>
    <p:extLst>
      <p:ext uri="{BB962C8B-B14F-4D97-AF65-F5344CB8AC3E}">
        <p14:creationId xmlns:p14="http://schemas.microsoft.com/office/powerpoint/2010/main" xmlns="" val="40303766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2800" dirty="0"/>
              <a:t>B</a:t>
            </a:r>
            <a:r>
              <a:rPr lang="en-US" sz="2800" dirty="0" smtClean="0"/>
              <a:t>rooding </a:t>
            </a:r>
            <a:r>
              <a:rPr lang="en-US" sz="2800" dirty="0"/>
              <a:t>of chicks, </a:t>
            </a:r>
            <a:endParaRPr lang="en-US" sz="2800" dirty="0" smtClean="0"/>
          </a:p>
          <a:p>
            <a:pPr algn="just"/>
            <a:r>
              <a:rPr lang="en-US" sz="2800" dirty="0"/>
              <a:t>S</a:t>
            </a:r>
            <a:r>
              <a:rPr lang="en-US" sz="2800" dirty="0" smtClean="0"/>
              <a:t>tress </a:t>
            </a:r>
            <a:r>
              <a:rPr lang="en-US" sz="2800" dirty="0"/>
              <a:t>management of birds, </a:t>
            </a:r>
            <a:endParaRPr lang="en-US" sz="2800" dirty="0" smtClean="0"/>
          </a:p>
          <a:p>
            <a:pPr algn="just"/>
            <a:r>
              <a:rPr lang="en-US" sz="2800" dirty="0"/>
              <a:t>D</a:t>
            </a:r>
            <a:r>
              <a:rPr lang="en-US" sz="2800" dirty="0" smtClean="0"/>
              <a:t>isinfection </a:t>
            </a:r>
            <a:r>
              <a:rPr lang="en-US" sz="2800" dirty="0"/>
              <a:t>procedures, </a:t>
            </a:r>
            <a:endParaRPr lang="en-US" sz="2800" dirty="0" smtClean="0"/>
          </a:p>
          <a:p>
            <a:pPr algn="just"/>
            <a:r>
              <a:rPr lang="en-US" sz="2800" dirty="0"/>
              <a:t>F</a:t>
            </a:r>
            <a:r>
              <a:rPr lang="en-US" sz="2800" dirty="0" smtClean="0"/>
              <a:t>eed </a:t>
            </a:r>
            <a:r>
              <a:rPr lang="en-US" sz="2800" dirty="0"/>
              <a:t>formulation, </a:t>
            </a:r>
            <a:endParaRPr lang="en-US" sz="2800" dirty="0" smtClean="0"/>
          </a:p>
          <a:p>
            <a:pPr algn="just"/>
            <a:r>
              <a:rPr lang="en-US" sz="2800" dirty="0"/>
              <a:t>V</a:t>
            </a:r>
            <a:r>
              <a:rPr lang="en-US" sz="2800" dirty="0" smtClean="0"/>
              <a:t>accination </a:t>
            </a:r>
            <a:r>
              <a:rPr lang="en-US" sz="2800" dirty="0"/>
              <a:t>techniques and </a:t>
            </a:r>
            <a:endParaRPr lang="en-US" sz="2800" dirty="0" smtClean="0"/>
          </a:p>
          <a:p>
            <a:pPr algn="just"/>
            <a:r>
              <a:rPr lang="en-US" sz="2800" dirty="0"/>
              <a:t>R</a:t>
            </a:r>
            <a:r>
              <a:rPr lang="en-US" sz="2800" dirty="0" smtClean="0"/>
              <a:t>ecord </a:t>
            </a:r>
            <a:r>
              <a:rPr lang="en-US" sz="2800" dirty="0"/>
              <a:t>keeping</a:t>
            </a:r>
            <a:endParaRPr lang="en-IN" sz="2800" dirty="0"/>
          </a:p>
        </p:txBody>
      </p:sp>
      <p:sp>
        <p:nvSpPr>
          <p:cNvPr id="3" name="Title 2"/>
          <p:cNvSpPr>
            <a:spLocks noGrp="1"/>
          </p:cNvSpPr>
          <p:nvPr>
            <p:ph type="title"/>
          </p:nvPr>
        </p:nvSpPr>
        <p:spPr>
          <a:xfrm>
            <a:off x="2590800" y="304800"/>
            <a:ext cx="4114800" cy="701040"/>
          </a:xfrm>
        </p:spPr>
        <p:txBody>
          <a:bodyPr>
            <a:noAutofit/>
          </a:bodyPr>
          <a:lstStyle/>
          <a:p>
            <a:r>
              <a:rPr lang="en-IN" sz="2400" dirty="0" smtClean="0"/>
              <a:t>Training need areas</a:t>
            </a:r>
            <a:endParaRPr lang="en-IN" sz="24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xmlns="" val="1607773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6200" y="381000"/>
            <a:ext cx="8915400" cy="762000"/>
          </a:xfrm>
        </p:spPr>
        <p:txBody>
          <a:bodyPr>
            <a:noAutofit/>
          </a:bodyPr>
          <a:lstStyle/>
          <a:p>
            <a:r>
              <a:rPr lang="en-IN" sz="2400" b="1" dirty="0"/>
              <a:t>Training needs of broiler farmers in north </a:t>
            </a:r>
            <a:r>
              <a:rPr lang="en-IN" sz="2400" b="1" dirty="0" smtClean="0"/>
              <a:t>Karnataka, </a:t>
            </a:r>
            <a:r>
              <a:rPr lang="en-US" sz="2400" b="1" dirty="0"/>
              <a:t>K.C. </a:t>
            </a:r>
            <a:r>
              <a:rPr lang="en-US" sz="2400" b="1" dirty="0" err="1"/>
              <a:t>Veeranna</a:t>
            </a:r>
            <a:r>
              <a:rPr lang="en-US" sz="2400" b="1" dirty="0"/>
              <a:t> and </a:t>
            </a:r>
            <a:r>
              <a:rPr lang="en-US" sz="2400" b="1" dirty="0" err="1"/>
              <a:t>Shubhangi</a:t>
            </a:r>
            <a:r>
              <a:rPr lang="en-US" sz="2400" b="1" dirty="0"/>
              <a:t> </a:t>
            </a:r>
            <a:r>
              <a:rPr lang="en-US" sz="2400" b="1" dirty="0" err="1" smtClean="0"/>
              <a:t>B.Tajane</a:t>
            </a:r>
            <a:r>
              <a:rPr lang="en-US" sz="2400" b="1" dirty="0" smtClean="0"/>
              <a:t> (2005)</a:t>
            </a:r>
            <a:r>
              <a:rPr lang="en-US" dirty="0"/>
              <a:t/>
            </a:r>
            <a:br>
              <a:rPr lang="en-US" dirty="0"/>
            </a:br>
            <a:endParaRPr lang="en-IN" b="1"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38</a:t>
            </a:fld>
            <a:endParaRPr lang="en-US"/>
          </a:p>
        </p:txBody>
      </p:sp>
      <p:sp>
        <p:nvSpPr>
          <p:cNvPr id="5" name="Rectangle 4"/>
          <p:cNvSpPr/>
          <p:nvPr/>
        </p:nvSpPr>
        <p:spPr>
          <a:xfrm>
            <a:off x="217714" y="1421951"/>
            <a:ext cx="8545286" cy="35394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en-IN" sz="2800" dirty="0"/>
              <a:t>The study was conducted among randomly selected 120 farmers of 12 villages of four districts in north Karnataka. Data were collected through a structured interview schedule and subjected to statistical analysis. The results revealed that training on brooding of chicks, stress management of birds, disinfection procedures, feed formulation, vaccination techniques and record keeping were perceived as important and necessary by more than 60 per cent of the respondents.</a:t>
            </a:r>
          </a:p>
        </p:txBody>
      </p:sp>
      <p:sp>
        <p:nvSpPr>
          <p:cNvPr id="3" name="Title 2"/>
          <p:cNvSpPr>
            <a:spLocks noGrp="1"/>
          </p:cNvSpPr>
          <p:nvPr>
            <p:ph type="title"/>
          </p:nvPr>
        </p:nvSpPr>
        <p:spPr>
          <a:xfrm>
            <a:off x="3200400" y="0"/>
            <a:ext cx="3200400" cy="228600"/>
          </a:xfrm>
        </p:spPr>
        <p:style>
          <a:lnRef idx="0">
            <a:scrgbClr r="0" g="0" b="0"/>
          </a:lnRef>
          <a:fillRef idx="1002">
            <a:schemeClr val="lt2"/>
          </a:fillRef>
          <a:effectRef idx="0">
            <a:scrgbClr r="0" g="0" b="0"/>
          </a:effectRef>
          <a:fontRef idx="major"/>
        </p:style>
        <p:txBody>
          <a:bodyPr>
            <a:normAutofit fontScale="90000"/>
          </a:bodyPr>
          <a:lstStyle/>
          <a:p>
            <a:r>
              <a:rPr lang="en-IN" sz="2000" dirty="0" smtClean="0"/>
              <a:t>Research evidence</a:t>
            </a:r>
            <a:endParaRPr lang="en-IN" sz="2000" dirty="0"/>
          </a:p>
        </p:txBody>
      </p:sp>
    </p:spTree>
    <p:extLst>
      <p:ext uri="{BB962C8B-B14F-4D97-AF65-F5344CB8AC3E}">
        <p14:creationId xmlns:p14="http://schemas.microsoft.com/office/powerpoint/2010/main" xmlns="" val="15735381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295400"/>
            <a:ext cx="8382000" cy="5181600"/>
          </a:xfrm>
          <a:solidFill>
            <a:srgbClr val="CCCCFF"/>
          </a:solidFill>
        </p:spPr>
        <p:txBody>
          <a:bodyPr>
            <a:normAutofit/>
          </a:bodyPr>
          <a:lstStyle/>
          <a:p>
            <a:pPr algn="just"/>
            <a:r>
              <a:rPr lang="en-US" sz="2400" dirty="0" smtClean="0">
                <a:solidFill>
                  <a:schemeClr val="bg1"/>
                </a:solidFill>
              </a:rPr>
              <a:t>Sericulture </a:t>
            </a:r>
            <a:r>
              <a:rPr lang="en-US" sz="2400" dirty="0">
                <a:solidFill>
                  <a:schemeClr val="bg1"/>
                </a:solidFill>
              </a:rPr>
              <a:t>is defined as a practice of combining mulberry cultivation, silkworm rearing and silk reeling. </a:t>
            </a:r>
            <a:endParaRPr lang="en-US" sz="2400" dirty="0" smtClean="0">
              <a:solidFill>
                <a:schemeClr val="bg1"/>
              </a:solidFill>
            </a:endParaRPr>
          </a:p>
          <a:p>
            <a:pPr algn="just"/>
            <a:r>
              <a:rPr lang="en-US" sz="2400" dirty="0" smtClean="0">
                <a:solidFill>
                  <a:schemeClr val="bg1"/>
                </a:solidFill>
              </a:rPr>
              <a:t>Sericulture </a:t>
            </a:r>
            <a:r>
              <a:rPr lang="en-US" sz="2400" dirty="0">
                <a:solidFill>
                  <a:schemeClr val="bg1"/>
                </a:solidFill>
              </a:rPr>
              <a:t>is a recognized practice in India. India occupies second position among silk producing countries in the world, next to China. </a:t>
            </a:r>
            <a:endParaRPr lang="en-US" sz="2400" dirty="0" smtClean="0">
              <a:solidFill>
                <a:schemeClr val="bg1"/>
              </a:solidFill>
            </a:endParaRPr>
          </a:p>
          <a:p>
            <a:pPr algn="just"/>
            <a:r>
              <a:rPr lang="en-US" sz="2400" dirty="0" smtClean="0">
                <a:solidFill>
                  <a:schemeClr val="bg1"/>
                </a:solidFill>
              </a:rPr>
              <a:t>The </a:t>
            </a:r>
            <a:r>
              <a:rPr lang="en-US" sz="2400" dirty="0">
                <a:solidFill>
                  <a:schemeClr val="bg1"/>
                </a:solidFill>
              </a:rPr>
              <a:t>total area under mulberry is 188 thousand ha in the country. </a:t>
            </a:r>
            <a:endParaRPr lang="en-US" sz="2400" dirty="0" smtClean="0">
              <a:solidFill>
                <a:schemeClr val="bg1"/>
              </a:solidFill>
            </a:endParaRPr>
          </a:p>
          <a:p>
            <a:pPr algn="just"/>
            <a:r>
              <a:rPr lang="en-US" sz="2400" dirty="0" smtClean="0">
                <a:solidFill>
                  <a:schemeClr val="bg1"/>
                </a:solidFill>
              </a:rPr>
              <a:t>It </a:t>
            </a:r>
            <a:r>
              <a:rPr lang="en-US" sz="2400" dirty="0">
                <a:solidFill>
                  <a:schemeClr val="bg1"/>
                </a:solidFill>
              </a:rPr>
              <a:t>plays an important role in socio-economic development of rural poor in some areas. </a:t>
            </a:r>
            <a:endParaRPr lang="en-US" sz="2400" dirty="0" smtClean="0">
              <a:solidFill>
                <a:schemeClr val="bg1"/>
              </a:solidFill>
            </a:endParaRPr>
          </a:p>
          <a:p>
            <a:pPr algn="just"/>
            <a:r>
              <a:rPr lang="en-US" sz="2400" dirty="0" smtClean="0">
                <a:solidFill>
                  <a:schemeClr val="bg1"/>
                </a:solidFill>
              </a:rPr>
              <a:t>In </a:t>
            </a:r>
            <a:r>
              <a:rPr lang="en-US" sz="2400" dirty="0">
                <a:solidFill>
                  <a:schemeClr val="bg1"/>
                </a:solidFill>
              </a:rPr>
              <a:t>India more than 98% of mulberry-silk is produced from five traditional </a:t>
            </a:r>
            <a:r>
              <a:rPr lang="en-US" sz="2400" dirty="0" err="1">
                <a:solidFill>
                  <a:schemeClr val="bg1"/>
                </a:solidFill>
              </a:rPr>
              <a:t>s</a:t>
            </a:r>
            <a:r>
              <a:rPr lang="en-US" sz="2400" dirty="0" err="1" smtClean="0">
                <a:solidFill>
                  <a:schemeClr val="bg1"/>
                </a:solidFill>
              </a:rPr>
              <a:t>ericultural</a:t>
            </a:r>
            <a:r>
              <a:rPr lang="en-US" sz="2400" dirty="0" smtClean="0">
                <a:solidFill>
                  <a:schemeClr val="bg1"/>
                </a:solidFill>
              </a:rPr>
              <a:t> </a:t>
            </a:r>
            <a:r>
              <a:rPr lang="en-US" sz="2400" dirty="0">
                <a:solidFill>
                  <a:schemeClr val="bg1"/>
                </a:solidFill>
              </a:rPr>
              <a:t>states, viz., Karnataka, Andhra Pradesh, West Bengal, Tamil Nadu, and Jammu and Kashmir.</a:t>
            </a:r>
          </a:p>
        </p:txBody>
      </p:sp>
      <p:sp>
        <p:nvSpPr>
          <p:cNvPr id="3" name="Title 2"/>
          <p:cNvSpPr>
            <a:spLocks noGrp="1"/>
          </p:cNvSpPr>
          <p:nvPr>
            <p:ph type="title"/>
          </p:nvPr>
        </p:nvSpPr>
        <p:spPr>
          <a:xfrm>
            <a:off x="2590800" y="304800"/>
            <a:ext cx="4114800" cy="701040"/>
          </a:xfrm>
          <a:solidFill>
            <a:srgbClr val="92D050"/>
          </a:solidFill>
        </p:spPr>
        <p:txBody>
          <a:bodyPr>
            <a:normAutofit/>
          </a:bodyPr>
          <a:lstStyle/>
          <a:p>
            <a:r>
              <a:rPr lang="en-US" sz="2800" dirty="0">
                <a:solidFill>
                  <a:srgbClr val="FF0000"/>
                </a:solidFill>
              </a:rPr>
              <a:t>Sericulture</a:t>
            </a:r>
          </a:p>
        </p:txBody>
      </p:sp>
      <p:sp>
        <p:nvSpPr>
          <p:cNvPr id="4" name="Slide Number Placeholder 3"/>
          <p:cNvSpPr>
            <a:spLocks noGrp="1"/>
          </p:cNvSpPr>
          <p:nvPr>
            <p:ph type="sldNum" sz="quarter" idx="15"/>
          </p:nvPr>
        </p:nvSpPr>
        <p:spPr/>
        <p:txBody>
          <a:bodyPr/>
          <a:lstStyle/>
          <a:p>
            <a:fld id="{B6F15528-21DE-4FAA-801E-634DDDAF4B2B}" type="slidenum">
              <a:rPr lang="en-US" smtClean="0"/>
              <a:pPr/>
              <a:t>39</a:t>
            </a:fld>
            <a:endParaRPr lang="en-US"/>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304800"/>
            <a:ext cx="8534400" cy="609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71863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wheel(1)">
                                      <p:cBhvr>
                                        <p:cTn id="7"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676400"/>
            <a:ext cx="8229600" cy="4419600"/>
          </a:xfrm>
          <a:solidFill>
            <a:srgbClr val="CCCCFF"/>
          </a:solidFill>
        </p:spPr>
        <p:txBody>
          <a:bodyPr/>
          <a:lstStyle/>
          <a:p>
            <a:pPr marL="342900" indent="-342900" algn="just">
              <a:buFont typeface="Arial" panose="020B0604020202020204" pitchFamily="34" charset="0"/>
              <a:buChar char="•"/>
            </a:pPr>
            <a:r>
              <a:rPr lang="en-US" b="1" dirty="0">
                <a:solidFill>
                  <a:schemeClr val="bg1"/>
                </a:solidFill>
              </a:rPr>
              <a:t>High employment potential</a:t>
            </a:r>
            <a:endParaRPr lang="en-US" dirty="0">
              <a:solidFill>
                <a:schemeClr val="bg1"/>
              </a:solidFill>
            </a:endParaRPr>
          </a:p>
          <a:p>
            <a:pPr marL="342900" lvl="0" indent="-342900" algn="just">
              <a:buFont typeface="Arial" panose="020B0604020202020204" pitchFamily="34" charset="0"/>
              <a:buChar char="•"/>
            </a:pPr>
            <a:r>
              <a:rPr lang="en-US" b="1" dirty="0">
                <a:solidFill>
                  <a:schemeClr val="bg1"/>
                </a:solidFill>
              </a:rPr>
              <a:t>Provides vibrancy to village economies</a:t>
            </a:r>
            <a:endParaRPr lang="en-US" dirty="0">
              <a:solidFill>
                <a:schemeClr val="bg1"/>
              </a:solidFill>
            </a:endParaRPr>
          </a:p>
          <a:p>
            <a:pPr marL="342900" lvl="0" indent="-342900" algn="just">
              <a:buFont typeface="Arial" panose="020B0604020202020204" pitchFamily="34" charset="0"/>
              <a:buChar char="•"/>
            </a:pPr>
            <a:r>
              <a:rPr lang="en-US" b="1" dirty="0">
                <a:solidFill>
                  <a:schemeClr val="bg1"/>
                </a:solidFill>
              </a:rPr>
              <a:t>Low Gestation, High Returns</a:t>
            </a:r>
            <a:endParaRPr lang="en-US" dirty="0">
              <a:solidFill>
                <a:schemeClr val="bg1"/>
              </a:solidFill>
            </a:endParaRPr>
          </a:p>
          <a:p>
            <a:pPr marL="342900" lvl="0" indent="-342900" algn="just">
              <a:buFont typeface="Arial" panose="020B0604020202020204" pitchFamily="34" charset="0"/>
              <a:buChar char="•"/>
            </a:pPr>
            <a:r>
              <a:rPr lang="en-US" b="1" dirty="0">
                <a:solidFill>
                  <a:schemeClr val="bg1"/>
                </a:solidFill>
              </a:rPr>
              <a:t>Women friendly Occupation</a:t>
            </a:r>
            <a:endParaRPr lang="en-US" dirty="0">
              <a:solidFill>
                <a:schemeClr val="bg1"/>
              </a:solidFill>
            </a:endParaRPr>
          </a:p>
          <a:p>
            <a:pPr marL="342900" lvl="0" indent="-342900" algn="just">
              <a:buFont typeface="Arial" panose="020B0604020202020204" pitchFamily="34" charset="0"/>
              <a:buChar char="•"/>
            </a:pPr>
            <a:r>
              <a:rPr lang="en-US" b="1" dirty="0">
                <a:solidFill>
                  <a:schemeClr val="bg1"/>
                </a:solidFill>
              </a:rPr>
              <a:t>Ideal </a:t>
            </a:r>
            <a:r>
              <a:rPr lang="en-US" b="1" dirty="0" err="1">
                <a:solidFill>
                  <a:schemeClr val="bg1"/>
                </a:solidFill>
              </a:rPr>
              <a:t>Programme</a:t>
            </a:r>
            <a:r>
              <a:rPr lang="en-US" b="1" dirty="0">
                <a:solidFill>
                  <a:schemeClr val="bg1"/>
                </a:solidFill>
              </a:rPr>
              <a:t> for Weaker Sections of the Society</a:t>
            </a:r>
            <a:endParaRPr lang="en-US" dirty="0">
              <a:solidFill>
                <a:schemeClr val="bg1"/>
              </a:solidFill>
            </a:endParaRPr>
          </a:p>
          <a:p>
            <a:pPr marL="342900" lvl="0" indent="-342900" algn="just">
              <a:buFont typeface="Arial" panose="020B0604020202020204" pitchFamily="34" charset="0"/>
              <a:buChar char="•"/>
            </a:pPr>
            <a:r>
              <a:rPr lang="en-US" b="1" dirty="0">
                <a:solidFill>
                  <a:schemeClr val="bg1"/>
                </a:solidFill>
              </a:rPr>
              <a:t>Eco-friendly Activity</a:t>
            </a:r>
            <a:endParaRPr lang="en-US" dirty="0">
              <a:solidFill>
                <a:schemeClr val="bg1"/>
              </a:solidFill>
            </a:endParaRPr>
          </a:p>
          <a:p>
            <a:pPr marL="342900" lvl="0" indent="-342900" algn="just">
              <a:buFont typeface="Arial" panose="020B0604020202020204" pitchFamily="34" charset="0"/>
              <a:buChar char="•"/>
            </a:pPr>
            <a:r>
              <a:rPr lang="en-US" b="1" dirty="0">
                <a:solidFill>
                  <a:schemeClr val="bg1"/>
                </a:solidFill>
              </a:rPr>
              <a:t>Satisfies Equity Concerns</a:t>
            </a:r>
            <a:endParaRPr lang="en-US" dirty="0">
              <a:solidFill>
                <a:schemeClr val="bg1"/>
              </a:solidFill>
            </a:endParaRPr>
          </a:p>
          <a:p>
            <a:endParaRPr lang="en-US" dirty="0">
              <a:solidFill>
                <a:schemeClr val="bg1"/>
              </a:solidFill>
            </a:endParaRPr>
          </a:p>
        </p:txBody>
      </p:sp>
      <p:sp>
        <p:nvSpPr>
          <p:cNvPr id="3" name="Title 2"/>
          <p:cNvSpPr>
            <a:spLocks noGrp="1"/>
          </p:cNvSpPr>
          <p:nvPr>
            <p:ph type="title"/>
          </p:nvPr>
        </p:nvSpPr>
        <p:spPr>
          <a:xfrm>
            <a:off x="2514600" y="304800"/>
            <a:ext cx="4114800" cy="701040"/>
          </a:xfrm>
          <a:solidFill>
            <a:srgbClr val="92D050"/>
          </a:solidFill>
        </p:spPr>
        <p:txBody>
          <a:bodyPr>
            <a:normAutofit/>
          </a:bodyPr>
          <a:lstStyle/>
          <a:p>
            <a:r>
              <a:rPr lang="en-US" sz="2800" dirty="0" smtClean="0">
                <a:solidFill>
                  <a:srgbClr val="FF0000"/>
                </a:solidFill>
              </a:rPr>
              <a:t>Benefits</a:t>
            </a:r>
            <a:endParaRPr lang="en-US" sz="2800"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40</a:t>
            </a:fld>
            <a:endParaRPr lang="en-US"/>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4343400"/>
            <a:ext cx="2466975" cy="182919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99709" y="4324741"/>
            <a:ext cx="2695575" cy="17716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32734" y="4324741"/>
            <a:ext cx="2466975" cy="18478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2506868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just">
              <a:buFont typeface="Arial" panose="020B0604020202020204" pitchFamily="34" charset="0"/>
              <a:buChar char="•"/>
            </a:pPr>
            <a:r>
              <a:rPr lang="en-US" dirty="0" err="1"/>
              <a:t>Chawki</a:t>
            </a:r>
            <a:r>
              <a:rPr lang="en-US" dirty="0"/>
              <a:t> silk worms </a:t>
            </a:r>
            <a:r>
              <a:rPr lang="en-US" dirty="0" smtClean="0"/>
              <a:t>rearing.</a:t>
            </a:r>
          </a:p>
          <a:p>
            <a:pPr marL="342900" indent="-342900" algn="just">
              <a:buFont typeface="Arial" panose="020B0604020202020204" pitchFamily="34" charset="0"/>
              <a:buChar char="•"/>
            </a:pPr>
            <a:r>
              <a:rPr lang="en-US" dirty="0"/>
              <a:t>P</a:t>
            </a:r>
            <a:r>
              <a:rPr lang="en-US" dirty="0" smtClean="0"/>
              <a:t>roduction </a:t>
            </a:r>
            <a:r>
              <a:rPr lang="en-US" dirty="0"/>
              <a:t>of quality mulberry leaves through improved </a:t>
            </a:r>
            <a:r>
              <a:rPr lang="en-US" dirty="0" smtClean="0"/>
              <a:t>cultivation practices.</a:t>
            </a:r>
          </a:p>
          <a:p>
            <a:pPr marL="342900" indent="-342900" algn="just">
              <a:buFont typeface="Arial" panose="020B0604020202020204" pitchFamily="34" charset="0"/>
              <a:buChar char="•"/>
            </a:pPr>
            <a:r>
              <a:rPr lang="en-US" dirty="0"/>
              <a:t>D</a:t>
            </a:r>
            <a:r>
              <a:rPr lang="en-US" dirty="0" smtClean="0"/>
              <a:t>isinfection </a:t>
            </a:r>
            <a:r>
              <a:rPr lang="en-US" dirty="0"/>
              <a:t>of rearing house and </a:t>
            </a:r>
            <a:r>
              <a:rPr lang="en-US" dirty="0" err="1" smtClean="0"/>
              <a:t>equipments</a:t>
            </a:r>
            <a:r>
              <a:rPr lang="en-US" dirty="0" smtClean="0"/>
              <a:t>.</a:t>
            </a:r>
          </a:p>
          <a:p>
            <a:pPr marL="342900" indent="-342900" algn="just">
              <a:buFont typeface="Arial" panose="020B0604020202020204" pitchFamily="34" charset="0"/>
              <a:buChar char="•"/>
            </a:pPr>
            <a:r>
              <a:rPr lang="en-US" dirty="0"/>
              <a:t>R</a:t>
            </a:r>
            <a:r>
              <a:rPr lang="en-US" dirty="0" smtClean="0"/>
              <a:t>earing </a:t>
            </a:r>
            <a:r>
              <a:rPr lang="en-US" dirty="0"/>
              <a:t>technology </a:t>
            </a:r>
            <a:r>
              <a:rPr lang="en-US" dirty="0" smtClean="0"/>
              <a:t>practices.</a:t>
            </a:r>
          </a:p>
          <a:p>
            <a:pPr marL="342900" indent="-342900" algn="just">
              <a:buFont typeface="Arial" panose="020B0604020202020204" pitchFamily="34" charset="0"/>
              <a:buChar char="•"/>
            </a:pPr>
            <a:r>
              <a:rPr lang="en-US" dirty="0"/>
              <a:t>M</a:t>
            </a:r>
            <a:r>
              <a:rPr lang="en-US" dirty="0" smtClean="0"/>
              <a:t>anagement </a:t>
            </a:r>
            <a:r>
              <a:rPr lang="en-US" dirty="0"/>
              <a:t>of pest and diseases in mulberry and </a:t>
            </a:r>
            <a:r>
              <a:rPr lang="en-US" dirty="0" smtClean="0"/>
              <a:t>silkworm.</a:t>
            </a:r>
          </a:p>
          <a:p>
            <a:pPr marL="342900" indent="-342900" algn="just">
              <a:buFont typeface="Arial" panose="020B0604020202020204" pitchFamily="34" charset="0"/>
              <a:buChar char="•"/>
            </a:pPr>
            <a:r>
              <a:rPr lang="en-US" dirty="0"/>
              <a:t>S</a:t>
            </a:r>
            <a:r>
              <a:rPr lang="en-US" dirty="0" smtClean="0"/>
              <a:t>oil </a:t>
            </a:r>
            <a:r>
              <a:rPr lang="en-US" dirty="0"/>
              <a:t>fertility </a:t>
            </a:r>
            <a:r>
              <a:rPr lang="en-US" dirty="0" smtClean="0"/>
              <a:t>management.</a:t>
            </a:r>
          </a:p>
          <a:p>
            <a:pPr marL="342900" indent="-342900" algn="just">
              <a:buFont typeface="Arial" panose="020B0604020202020204" pitchFamily="34" charset="0"/>
              <a:buChar char="•"/>
            </a:pPr>
            <a:r>
              <a:rPr lang="en-US" dirty="0"/>
              <a:t>M</a:t>
            </a:r>
            <a:r>
              <a:rPr lang="en-US" dirty="0" smtClean="0"/>
              <a:t>ulberry varieties.</a:t>
            </a:r>
          </a:p>
          <a:p>
            <a:pPr marL="342900" indent="-342900" algn="just">
              <a:buFont typeface="Arial" panose="020B0604020202020204" pitchFamily="34" charset="0"/>
              <a:buChar char="•"/>
            </a:pPr>
            <a:r>
              <a:rPr lang="en-US" dirty="0"/>
              <a:t>P</a:t>
            </a:r>
            <a:r>
              <a:rPr lang="en-US" dirty="0" smtClean="0"/>
              <a:t>ackage </a:t>
            </a:r>
            <a:r>
              <a:rPr lang="en-US" dirty="0"/>
              <a:t>of practices for mulberry </a:t>
            </a:r>
            <a:r>
              <a:rPr lang="en-US" dirty="0" smtClean="0"/>
              <a:t>cultivation.</a:t>
            </a:r>
          </a:p>
          <a:p>
            <a:pPr marL="342900" indent="-342900" algn="just">
              <a:buFont typeface="Arial" panose="020B0604020202020204" pitchFamily="34" charset="0"/>
              <a:buChar char="•"/>
            </a:pPr>
            <a:r>
              <a:rPr lang="en-US" dirty="0"/>
              <a:t>M</a:t>
            </a:r>
            <a:r>
              <a:rPr lang="en-US" dirty="0" smtClean="0"/>
              <a:t>echanization </a:t>
            </a:r>
            <a:r>
              <a:rPr lang="en-US" dirty="0"/>
              <a:t>in </a:t>
            </a:r>
            <a:r>
              <a:rPr lang="en-US" dirty="0" smtClean="0"/>
              <a:t>sericulture.</a:t>
            </a:r>
            <a:endParaRPr lang="en-US" dirty="0"/>
          </a:p>
        </p:txBody>
      </p:sp>
      <p:sp>
        <p:nvSpPr>
          <p:cNvPr id="3" name="Title 2"/>
          <p:cNvSpPr>
            <a:spLocks noGrp="1"/>
          </p:cNvSpPr>
          <p:nvPr>
            <p:ph type="title"/>
          </p:nvPr>
        </p:nvSpPr>
        <p:spPr>
          <a:xfrm>
            <a:off x="2514600" y="304800"/>
            <a:ext cx="4114800" cy="701040"/>
          </a:xfrm>
        </p:spPr>
        <p:txBody>
          <a:bodyPr/>
          <a:lstStyle/>
          <a:p>
            <a:r>
              <a:rPr lang="en-US" dirty="0" smtClean="0"/>
              <a:t>Training need areas</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xmlns="" val="25132780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solidFill>
            <a:srgbClr val="CCCCFF"/>
          </a:solidFill>
        </p:spPr>
        <p:txBody>
          <a:bodyPr>
            <a:normAutofit/>
          </a:bodyPr>
          <a:lstStyle/>
          <a:p>
            <a:pPr marL="457200" indent="-457200" algn="l">
              <a:buFont typeface="Arial" panose="020B0604020202020204" pitchFamily="34" charset="0"/>
              <a:buChar char="•"/>
            </a:pPr>
            <a:r>
              <a:rPr lang="en-US" sz="2800" dirty="0" smtClean="0">
                <a:solidFill>
                  <a:schemeClr val="bg1"/>
                </a:solidFill>
              </a:rPr>
              <a:t>Beekeeping </a:t>
            </a:r>
            <a:r>
              <a:rPr lang="en-US" sz="2800" dirty="0">
                <a:solidFill>
                  <a:schemeClr val="bg1"/>
                </a:solidFill>
              </a:rPr>
              <a:t>is the science and culture of honeybees and their management. </a:t>
            </a:r>
            <a:endParaRPr lang="en-US" sz="2800" dirty="0" smtClean="0">
              <a:solidFill>
                <a:schemeClr val="bg1"/>
              </a:solidFill>
            </a:endParaRPr>
          </a:p>
          <a:p>
            <a:pPr marL="457200" indent="-457200" algn="l">
              <a:buFont typeface="Arial" panose="020B0604020202020204" pitchFamily="34" charset="0"/>
              <a:buChar char="•"/>
            </a:pPr>
            <a:r>
              <a:rPr lang="en-US" sz="2800" dirty="0" smtClean="0">
                <a:solidFill>
                  <a:schemeClr val="bg1"/>
                </a:solidFill>
              </a:rPr>
              <a:t>Beekeeping </a:t>
            </a:r>
            <a:r>
              <a:rPr lang="en-US" sz="2800" dirty="0">
                <a:solidFill>
                  <a:schemeClr val="bg1"/>
                </a:solidFill>
              </a:rPr>
              <a:t>is a subsidiary occupation and it is a additional source of income for farm families. It requires low investments and so can be taken up by small, marginal and landless farmers and educated unemployed youth. </a:t>
            </a:r>
          </a:p>
        </p:txBody>
      </p:sp>
      <p:sp>
        <p:nvSpPr>
          <p:cNvPr id="3" name="Title 2"/>
          <p:cNvSpPr>
            <a:spLocks noGrp="1"/>
          </p:cNvSpPr>
          <p:nvPr>
            <p:ph type="title"/>
          </p:nvPr>
        </p:nvSpPr>
        <p:spPr>
          <a:solidFill>
            <a:srgbClr val="92D050"/>
          </a:solidFill>
        </p:spPr>
        <p:txBody>
          <a:bodyPr>
            <a:normAutofit/>
          </a:bodyPr>
          <a:lstStyle/>
          <a:p>
            <a:r>
              <a:rPr lang="en-US" sz="2800" dirty="0" smtClean="0">
                <a:solidFill>
                  <a:srgbClr val="FF0000"/>
                </a:solidFill>
              </a:rPr>
              <a:t>Bee keeping</a:t>
            </a:r>
            <a:endParaRPr lang="en-US" sz="2800"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42</a:t>
            </a:fld>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9715" y="381000"/>
            <a:ext cx="8403969" cy="6019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811455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wheel(1)">
                                      <p:cBhvr>
                                        <p:cTn id="7" dur="20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447800"/>
            <a:ext cx="8610600" cy="5029200"/>
          </a:xfrm>
          <a:solidFill>
            <a:srgbClr val="CCCCFF"/>
          </a:solidFill>
        </p:spPr>
        <p:txBody>
          <a:bodyPr>
            <a:noAutofit/>
          </a:bodyPr>
          <a:lstStyle/>
          <a:p>
            <a:pPr marL="342900" indent="-342900" algn="just">
              <a:buFont typeface="Arial" panose="020B0604020202020204" pitchFamily="34" charset="0"/>
              <a:buChar char="•"/>
            </a:pPr>
            <a:r>
              <a:rPr lang="en-US" sz="2800" dirty="0">
                <a:solidFill>
                  <a:schemeClr val="bg1"/>
                </a:solidFill>
              </a:rPr>
              <a:t>Excellent source of employment for the rural unemployed: currently </a:t>
            </a:r>
            <a:r>
              <a:rPr lang="en-US" sz="2800" dirty="0" smtClean="0">
                <a:solidFill>
                  <a:schemeClr val="bg1"/>
                </a:solidFill>
              </a:rPr>
              <a:t>approximately 2,50,000 </a:t>
            </a:r>
            <a:r>
              <a:rPr lang="en-US" sz="2800" dirty="0">
                <a:solidFill>
                  <a:schemeClr val="bg1"/>
                </a:solidFill>
              </a:rPr>
              <a:t>farmers in India are employed through beekeeping. </a:t>
            </a:r>
          </a:p>
          <a:p>
            <a:pPr marL="342900" indent="-342900" algn="just">
              <a:buFont typeface="Arial" panose="020B0604020202020204" pitchFamily="34" charset="0"/>
              <a:buChar char="•"/>
            </a:pPr>
            <a:r>
              <a:rPr lang="en-US" sz="2800" dirty="0" smtClean="0">
                <a:solidFill>
                  <a:schemeClr val="bg1"/>
                </a:solidFill>
              </a:rPr>
              <a:t>Provides </a:t>
            </a:r>
            <a:r>
              <a:rPr lang="en-US" sz="2800" dirty="0">
                <a:solidFill>
                  <a:schemeClr val="bg1"/>
                </a:solidFill>
              </a:rPr>
              <a:t>an excellent source of income for the landless farmers: since beekeeping in migratory in nature, even the landless farmers can take up this profession</a:t>
            </a:r>
            <a:r>
              <a:rPr lang="en-US" sz="2800" dirty="0" smtClean="0">
                <a:solidFill>
                  <a:schemeClr val="bg1"/>
                </a:solidFill>
              </a:rPr>
              <a:t>.</a:t>
            </a:r>
          </a:p>
          <a:p>
            <a:pPr marL="342900" indent="-342900" algn="just">
              <a:buFont typeface="Arial" panose="020B0604020202020204" pitchFamily="34" charset="0"/>
              <a:buChar char="•"/>
            </a:pPr>
            <a:r>
              <a:rPr lang="en-US" sz="2800" dirty="0" smtClean="0">
                <a:solidFill>
                  <a:schemeClr val="bg1"/>
                </a:solidFill>
              </a:rPr>
              <a:t> </a:t>
            </a:r>
            <a:r>
              <a:rPr lang="en-US" sz="2800" dirty="0">
                <a:solidFill>
                  <a:schemeClr val="bg1"/>
                </a:solidFill>
              </a:rPr>
              <a:t>No farm land is wasted as apiaries are kept on the boundaries and not cultivable </a:t>
            </a:r>
            <a:r>
              <a:rPr lang="en-US" sz="2800" dirty="0" smtClean="0">
                <a:solidFill>
                  <a:schemeClr val="bg1"/>
                </a:solidFill>
              </a:rPr>
              <a:t>land.</a:t>
            </a:r>
          </a:p>
          <a:p>
            <a:pPr marL="342900" indent="-342900" algn="just">
              <a:buFont typeface="Arial" panose="020B0604020202020204" pitchFamily="34" charset="0"/>
              <a:buChar char="•"/>
            </a:pPr>
            <a:r>
              <a:rPr lang="en-US" sz="2800" dirty="0" smtClean="0">
                <a:solidFill>
                  <a:schemeClr val="bg1"/>
                </a:solidFill>
              </a:rPr>
              <a:t>Increases </a:t>
            </a:r>
            <a:r>
              <a:rPr lang="en-US" sz="2800" dirty="0">
                <a:solidFill>
                  <a:schemeClr val="bg1"/>
                </a:solidFill>
              </a:rPr>
              <a:t>crop yield by cross ––pollination: can increase yields in some crops by up to 200%. </a:t>
            </a:r>
          </a:p>
        </p:txBody>
      </p:sp>
      <p:sp>
        <p:nvSpPr>
          <p:cNvPr id="3" name="Title 2"/>
          <p:cNvSpPr>
            <a:spLocks noGrp="1"/>
          </p:cNvSpPr>
          <p:nvPr>
            <p:ph type="title"/>
          </p:nvPr>
        </p:nvSpPr>
        <p:spPr>
          <a:xfrm>
            <a:off x="2514600" y="375467"/>
            <a:ext cx="4114800" cy="701040"/>
          </a:xfrm>
          <a:solidFill>
            <a:srgbClr val="92D050"/>
          </a:solidFill>
        </p:spPr>
        <p:txBody>
          <a:bodyPr>
            <a:normAutofit/>
          </a:bodyPr>
          <a:lstStyle/>
          <a:p>
            <a:r>
              <a:rPr lang="en-US" sz="2400" dirty="0" smtClean="0">
                <a:solidFill>
                  <a:srgbClr val="FF0000"/>
                </a:solidFill>
              </a:rPr>
              <a:t>Benefits</a:t>
            </a:r>
            <a:endParaRPr lang="en-US" sz="2400"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43</a:t>
            </a:fld>
            <a:endParaRPr lang="en-US"/>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39000" y="152400"/>
            <a:ext cx="1828800" cy="11471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999506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524000"/>
            <a:ext cx="8534400" cy="4572000"/>
          </a:xfrm>
          <a:solidFill>
            <a:srgbClr val="CCCCFF"/>
          </a:solidFill>
        </p:spPr>
        <p:txBody>
          <a:bodyPr/>
          <a:lstStyle/>
          <a:p>
            <a:pPr algn="l"/>
            <a:r>
              <a:rPr lang="en-IN" sz="2400" dirty="0" err="1">
                <a:solidFill>
                  <a:schemeClr val="bg1"/>
                </a:solidFill>
              </a:rPr>
              <a:t>Athigere’s</a:t>
            </a:r>
            <a:r>
              <a:rPr lang="en-IN" sz="2400" dirty="0">
                <a:solidFill>
                  <a:schemeClr val="bg1"/>
                </a:solidFill>
              </a:rPr>
              <a:t> </a:t>
            </a:r>
            <a:r>
              <a:rPr lang="en-IN" sz="2400" dirty="0" smtClean="0">
                <a:solidFill>
                  <a:schemeClr val="bg1"/>
                </a:solidFill>
              </a:rPr>
              <a:t>Suresh </a:t>
            </a:r>
            <a:r>
              <a:rPr lang="en-IN" sz="2400" dirty="0">
                <a:solidFill>
                  <a:schemeClr val="bg1"/>
                </a:solidFill>
              </a:rPr>
              <a:t>Gowda </a:t>
            </a:r>
            <a:r>
              <a:rPr lang="en-IN" sz="2400" dirty="0" smtClean="0">
                <a:solidFill>
                  <a:schemeClr val="bg1"/>
                </a:solidFill>
              </a:rPr>
              <a:t> </a:t>
            </a:r>
            <a:r>
              <a:rPr lang="en-IN" sz="2400" dirty="0">
                <a:solidFill>
                  <a:schemeClr val="bg1"/>
                </a:solidFill>
              </a:rPr>
              <a:t>won state-level award for apiculture recently at </a:t>
            </a:r>
            <a:r>
              <a:rPr lang="en-IN" sz="2400" dirty="0" err="1" smtClean="0">
                <a:solidFill>
                  <a:schemeClr val="bg1"/>
                </a:solidFill>
              </a:rPr>
              <a:t>Haveri</a:t>
            </a:r>
            <a:r>
              <a:rPr lang="en-IN" sz="2400" dirty="0" smtClean="0">
                <a:solidFill>
                  <a:schemeClr val="bg1"/>
                </a:solidFill>
              </a:rPr>
              <a:t>.</a:t>
            </a:r>
          </a:p>
          <a:p>
            <a:pPr algn="just"/>
            <a:r>
              <a:rPr lang="en-IN" sz="2400" dirty="0" smtClean="0">
                <a:solidFill>
                  <a:schemeClr val="bg1"/>
                </a:solidFill>
              </a:rPr>
              <a:t>As </a:t>
            </a:r>
            <a:r>
              <a:rPr lang="en-IN" sz="2400" dirty="0">
                <a:solidFill>
                  <a:schemeClr val="bg1"/>
                </a:solidFill>
              </a:rPr>
              <a:t>an organic farmer, Suresh is a hard worker. In his 2.17 acre land, he grows coffee, pineapple, ginger, guava, lemon and </a:t>
            </a:r>
            <a:r>
              <a:rPr lang="en-IN" sz="2400" dirty="0" smtClean="0">
                <a:solidFill>
                  <a:schemeClr val="bg1"/>
                </a:solidFill>
              </a:rPr>
              <a:t>vegetables, </a:t>
            </a:r>
            <a:r>
              <a:rPr lang="en-IN" sz="2400" dirty="0">
                <a:solidFill>
                  <a:schemeClr val="bg1"/>
                </a:solidFill>
              </a:rPr>
              <a:t>he has started apiculture and has seen success in it. He has started apiculture with minimum effort and money. </a:t>
            </a:r>
            <a:endParaRPr lang="en-IN" sz="2400" dirty="0" smtClean="0">
              <a:solidFill>
                <a:schemeClr val="bg1"/>
              </a:solidFill>
            </a:endParaRPr>
          </a:p>
          <a:p>
            <a:pPr algn="just"/>
            <a:r>
              <a:rPr lang="en-IN" sz="2400" dirty="0" smtClean="0">
                <a:solidFill>
                  <a:schemeClr val="bg1"/>
                </a:solidFill>
              </a:rPr>
              <a:t>He </a:t>
            </a:r>
            <a:r>
              <a:rPr lang="en-IN" sz="2400" dirty="0">
                <a:solidFill>
                  <a:schemeClr val="bg1"/>
                </a:solidFill>
              </a:rPr>
              <a:t>rears honeybees in 15 litre clay pot and oil cans. The cost of clay pot is </a:t>
            </a:r>
            <a:r>
              <a:rPr lang="en-IN" sz="2400" dirty="0" err="1">
                <a:solidFill>
                  <a:schemeClr val="bg1"/>
                </a:solidFill>
              </a:rPr>
              <a:t>Rs</a:t>
            </a:r>
            <a:r>
              <a:rPr lang="en-IN" sz="2400" dirty="0">
                <a:solidFill>
                  <a:schemeClr val="bg1"/>
                </a:solidFill>
              </a:rPr>
              <a:t> 50 while oil cans costs </a:t>
            </a:r>
            <a:r>
              <a:rPr lang="en-IN" sz="2400" dirty="0" err="1">
                <a:solidFill>
                  <a:schemeClr val="bg1"/>
                </a:solidFill>
              </a:rPr>
              <a:t>Rs</a:t>
            </a:r>
            <a:r>
              <a:rPr lang="en-IN" sz="2400" dirty="0">
                <a:solidFill>
                  <a:schemeClr val="bg1"/>
                </a:solidFill>
              </a:rPr>
              <a:t> 25. </a:t>
            </a:r>
            <a:endParaRPr lang="en-IN" sz="2400" dirty="0" smtClean="0">
              <a:solidFill>
                <a:schemeClr val="bg1"/>
              </a:solidFill>
            </a:endParaRPr>
          </a:p>
          <a:p>
            <a:pPr algn="just"/>
            <a:endParaRPr lang="en-IN" dirty="0">
              <a:solidFill>
                <a:schemeClr val="bg1"/>
              </a:solidFill>
            </a:endParaRPr>
          </a:p>
          <a:p>
            <a:endParaRPr lang="en-IN" dirty="0"/>
          </a:p>
        </p:txBody>
      </p:sp>
      <p:sp>
        <p:nvSpPr>
          <p:cNvPr id="3" name="Title 2"/>
          <p:cNvSpPr>
            <a:spLocks noGrp="1"/>
          </p:cNvSpPr>
          <p:nvPr>
            <p:ph type="title"/>
          </p:nvPr>
        </p:nvSpPr>
        <p:spPr>
          <a:xfrm>
            <a:off x="2514600" y="381000"/>
            <a:ext cx="4114800" cy="701040"/>
          </a:xfrm>
          <a:solidFill>
            <a:srgbClr val="92D050"/>
          </a:solidFill>
        </p:spPr>
        <p:txBody>
          <a:bodyPr>
            <a:normAutofit/>
          </a:bodyPr>
          <a:lstStyle/>
          <a:p>
            <a:r>
              <a:rPr lang="en-IN" sz="3200" dirty="0" smtClean="0">
                <a:solidFill>
                  <a:srgbClr val="FF0000"/>
                </a:solidFill>
              </a:rPr>
              <a:t>Case study</a:t>
            </a:r>
            <a:endParaRPr lang="en-IN" sz="3200"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xmlns="" val="30053035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52400" y="228600"/>
            <a:ext cx="8839200" cy="5943600"/>
          </a:xfrm>
          <a:solidFill>
            <a:srgbClr val="CCCCFF"/>
          </a:solidFill>
        </p:spPr>
        <p:txBody>
          <a:bodyPr>
            <a:normAutofit lnSpcReduction="10000"/>
          </a:bodyPr>
          <a:lstStyle/>
          <a:p>
            <a:pPr marL="342900" indent="-342900" algn="l">
              <a:buFont typeface="Arial" panose="020B0604020202020204" pitchFamily="34" charset="0"/>
              <a:buChar char="•"/>
            </a:pPr>
            <a:r>
              <a:rPr lang="en-IN" sz="2400" dirty="0">
                <a:solidFill>
                  <a:schemeClr val="bg1"/>
                </a:solidFill>
              </a:rPr>
              <a:t>He says “about 100 gram honey wax, 25 gram </a:t>
            </a:r>
            <a:r>
              <a:rPr lang="en-IN" sz="2400" dirty="0" err="1">
                <a:solidFill>
                  <a:schemeClr val="bg1"/>
                </a:solidFill>
              </a:rPr>
              <a:t>jaggery</a:t>
            </a:r>
            <a:r>
              <a:rPr lang="en-IN" sz="2400" dirty="0">
                <a:solidFill>
                  <a:schemeClr val="bg1"/>
                </a:solidFill>
              </a:rPr>
              <a:t> powder, 25 gram cinnamon powder and 25 gram sand powder should be collected for rearing honeybees. The can or clay pot should be heated and cleaned thoroughly. The honey wax should be put inside the pot should be heated and mixed with </a:t>
            </a:r>
            <a:r>
              <a:rPr lang="en-IN" sz="2400" dirty="0" smtClean="0">
                <a:solidFill>
                  <a:schemeClr val="bg1"/>
                </a:solidFill>
              </a:rPr>
              <a:t>jiggery powder</a:t>
            </a:r>
            <a:r>
              <a:rPr lang="en-IN" sz="2400" dirty="0">
                <a:solidFill>
                  <a:schemeClr val="bg1"/>
                </a:solidFill>
              </a:rPr>
              <a:t>, cinnamon powder.</a:t>
            </a:r>
            <a:br>
              <a:rPr lang="en-IN" sz="2400" dirty="0">
                <a:solidFill>
                  <a:schemeClr val="bg1"/>
                </a:solidFill>
              </a:rPr>
            </a:br>
            <a:r>
              <a:rPr lang="en-IN" sz="2400" dirty="0">
                <a:solidFill>
                  <a:schemeClr val="bg1"/>
                </a:solidFill>
              </a:rPr>
              <a:t/>
            </a:r>
            <a:br>
              <a:rPr lang="en-IN" sz="2400" dirty="0">
                <a:solidFill>
                  <a:schemeClr val="bg1"/>
                </a:solidFill>
              </a:rPr>
            </a:br>
            <a:r>
              <a:rPr lang="en-IN" sz="2400" dirty="0">
                <a:solidFill>
                  <a:schemeClr val="bg1"/>
                </a:solidFill>
              </a:rPr>
              <a:t>When the mixture is hot, it should be made to spread all over the pot. About three holes should be made in the pot. The mixture should be rubbed outside the hole as well. The smell of cinnamon powder attracts honeybees. If the pot is safely handled, then it can last for four to five years.  </a:t>
            </a:r>
            <a:endParaRPr lang="en-IN" sz="2400" dirty="0" smtClean="0">
              <a:solidFill>
                <a:schemeClr val="bg1"/>
              </a:solidFill>
            </a:endParaRPr>
          </a:p>
          <a:p>
            <a:pPr marL="342900" indent="-342900" algn="l">
              <a:buFont typeface="Arial" panose="020B0604020202020204" pitchFamily="34" charset="0"/>
              <a:buChar char="•"/>
            </a:pPr>
            <a:r>
              <a:rPr lang="en-IN" sz="2400" dirty="0" smtClean="0">
                <a:solidFill>
                  <a:schemeClr val="bg1"/>
                </a:solidFill>
              </a:rPr>
              <a:t>A </a:t>
            </a:r>
            <a:r>
              <a:rPr lang="en-IN" sz="2400" dirty="0">
                <a:solidFill>
                  <a:schemeClr val="bg1"/>
                </a:solidFill>
              </a:rPr>
              <a:t>bee colony can yield about 5</a:t>
            </a:r>
            <a:r>
              <a:rPr lang="en-IN" sz="2400" dirty="0" smtClean="0">
                <a:solidFill>
                  <a:schemeClr val="bg1"/>
                </a:solidFill>
              </a:rPr>
              <a:t> </a:t>
            </a:r>
            <a:r>
              <a:rPr lang="en-IN" sz="2400" dirty="0">
                <a:solidFill>
                  <a:schemeClr val="bg1"/>
                </a:solidFill>
              </a:rPr>
              <a:t>to 10 kg honey per year. Through this method, the honeybees can be reared in one’s yard. The honey will be ready by last week of March,” </a:t>
            </a:r>
            <a:r>
              <a:rPr lang="en-IN" dirty="0">
                <a:solidFill>
                  <a:schemeClr val="bg1"/>
                </a:solidFill>
              </a:rPr>
              <a:t/>
            </a:r>
            <a:br>
              <a:rPr lang="en-IN" dirty="0">
                <a:solidFill>
                  <a:schemeClr val="bg1"/>
                </a:solidFill>
              </a:rPr>
            </a:br>
            <a:endParaRPr lang="en-IN" dirty="0">
              <a:solidFill>
                <a:schemeClr val="bg1"/>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xmlns="" val="4266564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600200"/>
            <a:ext cx="8229600" cy="4495800"/>
          </a:xfrm>
        </p:spPr>
        <p:style>
          <a:lnRef idx="1">
            <a:schemeClr val="accent5"/>
          </a:lnRef>
          <a:fillRef idx="2">
            <a:schemeClr val="accent5"/>
          </a:fillRef>
          <a:effectRef idx="1">
            <a:schemeClr val="accent5"/>
          </a:effectRef>
          <a:fontRef idx="minor">
            <a:schemeClr val="dk1"/>
          </a:fontRef>
        </p:style>
        <p:txBody>
          <a:bodyPr>
            <a:normAutofit/>
          </a:bodyPr>
          <a:lstStyle/>
          <a:p>
            <a:pPr marL="342900" indent="-342900" algn="just">
              <a:buFont typeface="Arial" panose="020B0604020202020204" pitchFamily="34" charset="0"/>
              <a:buChar char="•"/>
            </a:pPr>
            <a:r>
              <a:rPr lang="en-US" sz="2400" b="1" dirty="0"/>
              <a:t>About Honey </a:t>
            </a:r>
            <a:r>
              <a:rPr lang="en-US" sz="2400" b="1" dirty="0" smtClean="0"/>
              <a:t>bees. </a:t>
            </a:r>
          </a:p>
          <a:p>
            <a:pPr marL="342900" indent="-342900" algn="just">
              <a:buFont typeface="Arial" panose="020B0604020202020204" pitchFamily="34" charset="0"/>
              <a:buChar char="•"/>
            </a:pPr>
            <a:r>
              <a:rPr lang="en-US" sz="2400" b="1" dirty="0"/>
              <a:t>I</a:t>
            </a:r>
            <a:r>
              <a:rPr lang="en-US" sz="2400" b="1" dirty="0" smtClean="0"/>
              <a:t>mportance </a:t>
            </a:r>
            <a:r>
              <a:rPr lang="en-US" sz="2400" b="1" dirty="0"/>
              <a:t>of honey </a:t>
            </a:r>
            <a:r>
              <a:rPr lang="en-US" sz="2400" b="1" dirty="0" smtClean="0"/>
              <a:t>bees.</a:t>
            </a:r>
          </a:p>
          <a:p>
            <a:pPr marL="342900" indent="-342900" algn="just">
              <a:buFont typeface="Arial" panose="020B0604020202020204" pitchFamily="34" charset="0"/>
              <a:buChar char="•"/>
            </a:pPr>
            <a:r>
              <a:rPr lang="en-US" sz="2400" b="1" dirty="0"/>
              <a:t>D</a:t>
            </a:r>
            <a:r>
              <a:rPr lang="en-US" sz="2400" b="1" dirty="0" smtClean="0"/>
              <a:t>ifferent </a:t>
            </a:r>
            <a:r>
              <a:rPr lang="en-US" sz="2400" b="1" dirty="0"/>
              <a:t>species of honey </a:t>
            </a:r>
            <a:r>
              <a:rPr lang="en-US" sz="2400" b="1" dirty="0" smtClean="0"/>
              <a:t>bees.</a:t>
            </a:r>
          </a:p>
          <a:p>
            <a:pPr marL="342900" indent="-342900" algn="just">
              <a:buFont typeface="Arial" panose="020B0604020202020204" pitchFamily="34" charset="0"/>
              <a:buChar char="•"/>
            </a:pPr>
            <a:r>
              <a:rPr lang="en-US" sz="2400" b="1" dirty="0"/>
              <a:t>B</a:t>
            </a:r>
            <a:r>
              <a:rPr lang="en-US" sz="2400" b="1" dirty="0" smtClean="0"/>
              <a:t>ee </a:t>
            </a:r>
            <a:r>
              <a:rPr lang="en-US" sz="2400" b="1" dirty="0" err="1"/>
              <a:t>equipments</a:t>
            </a:r>
            <a:r>
              <a:rPr lang="en-US" sz="2400" b="1" dirty="0"/>
              <a:t> </a:t>
            </a:r>
            <a:r>
              <a:rPr lang="en-US" sz="2400" b="1" dirty="0" smtClean="0"/>
              <a:t>.</a:t>
            </a:r>
          </a:p>
          <a:p>
            <a:pPr marL="342900" indent="-342900" algn="just">
              <a:buFont typeface="Arial" panose="020B0604020202020204" pitchFamily="34" charset="0"/>
              <a:buChar char="•"/>
            </a:pPr>
            <a:r>
              <a:rPr lang="en-US" sz="2400" b="1" dirty="0"/>
              <a:t>H</a:t>
            </a:r>
            <a:r>
              <a:rPr lang="en-US" sz="2400" b="1" dirty="0" smtClean="0"/>
              <a:t>andling </a:t>
            </a:r>
            <a:r>
              <a:rPr lang="en-US" sz="2400" b="1" dirty="0"/>
              <a:t>of </a:t>
            </a:r>
            <a:r>
              <a:rPr lang="en-US" sz="2400" b="1" dirty="0" smtClean="0"/>
              <a:t>honeybees.</a:t>
            </a:r>
          </a:p>
          <a:p>
            <a:pPr marL="342900" indent="-342900" algn="just">
              <a:buFont typeface="Arial" panose="020B0604020202020204" pitchFamily="34" charset="0"/>
              <a:buChar char="•"/>
            </a:pPr>
            <a:r>
              <a:rPr lang="en-US" sz="2400" b="1" dirty="0"/>
              <a:t>M</a:t>
            </a:r>
            <a:r>
              <a:rPr lang="en-US" sz="2400" b="1" dirty="0" smtClean="0"/>
              <a:t>anagement </a:t>
            </a:r>
            <a:r>
              <a:rPr lang="en-US" sz="2400" b="1" dirty="0"/>
              <a:t>during </a:t>
            </a:r>
            <a:r>
              <a:rPr lang="en-US" sz="2400" b="1" dirty="0" smtClean="0"/>
              <a:t>the dearth </a:t>
            </a:r>
            <a:r>
              <a:rPr lang="en-US" sz="2400" b="1" dirty="0"/>
              <a:t>period and honey </a:t>
            </a:r>
            <a:r>
              <a:rPr lang="en-US" sz="2400" b="1" dirty="0" smtClean="0"/>
              <a:t>flow season.</a:t>
            </a:r>
          </a:p>
          <a:p>
            <a:pPr marL="342900" indent="-342900" algn="just">
              <a:buFont typeface="Arial" panose="020B0604020202020204" pitchFamily="34" charset="0"/>
              <a:buChar char="•"/>
            </a:pPr>
            <a:r>
              <a:rPr lang="en-US" sz="2400" b="1" dirty="0"/>
              <a:t>D</a:t>
            </a:r>
            <a:r>
              <a:rPr lang="en-US" sz="2400" b="1" dirty="0" smtClean="0"/>
              <a:t>ividing </a:t>
            </a:r>
            <a:r>
              <a:rPr lang="en-US" sz="2400" b="1" dirty="0"/>
              <a:t>and uniting of colonies pest and diseases of honey bees </a:t>
            </a:r>
            <a:r>
              <a:rPr lang="en-US" sz="2400" b="1" dirty="0" smtClean="0"/>
              <a:t>.</a:t>
            </a:r>
          </a:p>
          <a:p>
            <a:pPr marL="342900" indent="-342900" algn="just">
              <a:buFont typeface="Arial" panose="020B0604020202020204" pitchFamily="34" charset="0"/>
              <a:buChar char="•"/>
            </a:pPr>
            <a:r>
              <a:rPr lang="en-US" sz="2400" b="1" dirty="0" smtClean="0"/>
              <a:t>Honey </a:t>
            </a:r>
            <a:r>
              <a:rPr lang="en-US" sz="2400" b="1" dirty="0"/>
              <a:t>extraction and processing beehive </a:t>
            </a:r>
            <a:r>
              <a:rPr lang="en-US" sz="2400" b="1" dirty="0" smtClean="0"/>
              <a:t>products.</a:t>
            </a:r>
            <a:endParaRPr lang="en-US" sz="2400" b="1" dirty="0"/>
          </a:p>
        </p:txBody>
      </p:sp>
      <p:sp>
        <p:nvSpPr>
          <p:cNvPr id="3" name="Title 2"/>
          <p:cNvSpPr>
            <a:spLocks noGrp="1"/>
          </p:cNvSpPr>
          <p:nvPr>
            <p:ph type="title"/>
          </p:nvPr>
        </p:nvSpPr>
        <p:spPr>
          <a:xfrm>
            <a:off x="2590800" y="304800"/>
            <a:ext cx="4114800" cy="533400"/>
          </a:xfrm>
        </p:spPr>
        <p:txBody>
          <a:bodyPr>
            <a:noAutofit/>
          </a:bodyPr>
          <a:lstStyle/>
          <a:p>
            <a:r>
              <a:rPr lang="en-US" sz="2400" dirty="0" smtClean="0"/>
              <a:t>Training need areas</a:t>
            </a:r>
            <a:endParaRPr lang="en-US" sz="24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46</a:t>
            </a:fld>
            <a:endParaRPr lang="en-US"/>
          </a:p>
        </p:txBody>
      </p:sp>
    </p:spTree>
    <p:extLst>
      <p:ext uri="{BB962C8B-B14F-4D97-AF65-F5344CB8AC3E}">
        <p14:creationId xmlns:p14="http://schemas.microsoft.com/office/powerpoint/2010/main" xmlns="" val="29906487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28600" y="1447800"/>
            <a:ext cx="8763000" cy="5181600"/>
          </a:xfrm>
          <a:solidFill>
            <a:srgbClr val="CCCCFF"/>
          </a:solidFill>
        </p:spPr>
        <p:txBody>
          <a:bodyPr/>
          <a:lstStyle/>
          <a:p>
            <a:pPr algn="just"/>
            <a:r>
              <a:rPr lang="en-US" sz="2800" dirty="0" smtClean="0">
                <a:solidFill>
                  <a:schemeClr val="bg1"/>
                </a:solidFill>
              </a:rPr>
              <a:t>Ponds </a:t>
            </a:r>
            <a:r>
              <a:rPr lang="en-US" sz="2800" dirty="0">
                <a:solidFill>
                  <a:schemeClr val="bg1"/>
                </a:solidFill>
              </a:rPr>
              <a:t>serve various useful purposes, viz., domestic requirement of water, supplementary irrigation source to adjoining crop fields and </a:t>
            </a:r>
            <a:r>
              <a:rPr lang="en-US" sz="2800" dirty="0" err="1">
                <a:solidFill>
                  <a:schemeClr val="bg1"/>
                </a:solidFill>
              </a:rPr>
              <a:t>pisciculture</a:t>
            </a:r>
            <a:r>
              <a:rPr lang="en-US" sz="2800" dirty="0" smtClean="0">
                <a:solidFill>
                  <a:schemeClr val="bg1"/>
                </a:solidFill>
              </a:rPr>
              <a:t>.</a:t>
            </a:r>
          </a:p>
          <a:p>
            <a:pPr algn="just"/>
            <a:r>
              <a:rPr lang="en-US" sz="2800" dirty="0" smtClean="0">
                <a:solidFill>
                  <a:schemeClr val="bg1"/>
                </a:solidFill>
              </a:rPr>
              <a:t> </a:t>
            </a:r>
            <a:r>
              <a:rPr lang="en-US" sz="2800" dirty="0">
                <a:solidFill>
                  <a:schemeClr val="bg1"/>
                </a:solidFill>
              </a:rPr>
              <a:t>With the traditional management, farmers obtain hardly 300-400 kg of wild and culture fish per ha annually</a:t>
            </a:r>
            <a:r>
              <a:rPr lang="en-US" sz="2800" dirty="0" smtClean="0">
                <a:solidFill>
                  <a:schemeClr val="bg1"/>
                </a:solidFill>
              </a:rPr>
              <a:t>.</a:t>
            </a:r>
          </a:p>
          <a:p>
            <a:pPr algn="just"/>
            <a:r>
              <a:rPr lang="en-US" sz="2800" dirty="0" smtClean="0">
                <a:solidFill>
                  <a:schemeClr val="bg1"/>
                </a:solidFill>
              </a:rPr>
              <a:t> </a:t>
            </a:r>
            <a:r>
              <a:rPr lang="en-US" sz="2800" dirty="0">
                <a:solidFill>
                  <a:schemeClr val="bg1"/>
                </a:solidFill>
              </a:rPr>
              <a:t>However, </a:t>
            </a:r>
            <a:r>
              <a:rPr lang="en-US" sz="2800" dirty="0" smtClean="0">
                <a:solidFill>
                  <a:schemeClr val="bg1"/>
                </a:solidFill>
              </a:rPr>
              <a:t>composite fish </a:t>
            </a:r>
            <a:r>
              <a:rPr lang="en-US" sz="2800" dirty="0">
                <a:solidFill>
                  <a:schemeClr val="bg1"/>
                </a:solidFill>
              </a:rPr>
              <a:t>culture with the stocking density of 5000-7500 fingerlings/ ha and supplementary feeding can boost the total biomass production</a:t>
            </a:r>
            <a:r>
              <a:rPr lang="en-US" dirty="0">
                <a:solidFill>
                  <a:schemeClr val="bg1"/>
                </a:solidFill>
              </a:rPr>
              <a:t>.</a:t>
            </a:r>
          </a:p>
        </p:txBody>
      </p:sp>
      <p:sp>
        <p:nvSpPr>
          <p:cNvPr id="3" name="Title 2"/>
          <p:cNvSpPr>
            <a:spLocks noGrp="1"/>
          </p:cNvSpPr>
          <p:nvPr>
            <p:ph type="title"/>
          </p:nvPr>
        </p:nvSpPr>
        <p:spPr>
          <a:xfrm>
            <a:off x="2667000" y="381000"/>
            <a:ext cx="4114800" cy="701040"/>
          </a:xfrm>
          <a:solidFill>
            <a:srgbClr val="92D050"/>
          </a:solidFill>
        </p:spPr>
        <p:txBody>
          <a:bodyPr>
            <a:normAutofit/>
          </a:bodyPr>
          <a:lstStyle/>
          <a:p>
            <a:r>
              <a:rPr lang="en-US" sz="3200" dirty="0">
                <a:solidFill>
                  <a:srgbClr val="FF0000"/>
                </a:solidFill>
              </a:rPr>
              <a:t>Fishery</a:t>
            </a:r>
          </a:p>
        </p:txBody>
      </p:sp>
      <p:sp>
        <p:nvSpPr>
          <p:cNvPr id="4" name="Slide Number Placeholder 3"/>
          <p:cNvSpPr>
            <a:spLocks noGrp="1"/>
          </p:cNvSpPr>
          <p:nvPr>
            <p:ph type="sldNum" sz="quarter" idx="15"/>
          </p:nvPr>
        </p:nvSpPr>
        <p:spPr/>
        <p:txBody>
          <a:bodyPr/>
          <a:lstStyle/>
          <a:p>
            <a:fld id="{B6F15528-21DE-4FAA-801E-634DDDAF4B2B}" type="slidenum">
              <a:rPr lang="en-US" smtClean="0"/>
              <a:pPr/>
              <a:t>47</a:t>
            </a:fld>
            <a:endParaRPr lang="en-US"/>
          </a:p>
        </p:txBody>
      </p:sp>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52400"/>
            <a:ext cx="8686800" cy="609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984498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heel(1)">
                                      <p:cBhvr>
                                        <p:cTn id="7" dur="20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81000" y="1447800"/>
            <a:ext cx="8229600" cy="4724400"/>
          </a:xfrm>
          <a:solidFill>
            <a:srgbClr val="CCCCFF"/>
          </a:solidFill>
        </p:spPr>
        <p:txBody>
          <a:bodyPr>
            <a:noAutofit/>
          </a:bodyPr>
          <a:lstStyle/>
          <a:p>
            <a:pPr marL="342900" indent="-342900" algn="just">
              <a:buFont typeface="Arial" panose="020B0604020202020204" pitchFamily="34" charset="0"/>
              <a:buChar char="•"/>
            </a:pPr>
            <a:r>
              <a:rPr lang="en-US" sz="2400" dirty="0">
                <a:solidFill>
                  <a:schemeClr val="bg1"/>
                </a:solidFill>
              </a:rPr>
              <a:t>Farmers can easily take up fish culture in village ponds, tanks or any new water body and can improve their financial position substantially.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It </a:t>
            </a:r>
            <a:r>
              <a:rPr lang="en-US" sz="2400" dirty="0">
                <a:solidFill>
                  <a:schemeClr val="bg1"/>
                </a:solidFill>
              </a:rPr>
              <a:t>also creates gainful employment for skilled and unskilled youths. The technology developed for fish culture in which more than one type of compatible </a:t>
            </a:r>
            <a:r>
              <a:rPr lang="en-US" sz="2400" dirty="0" smtClean="0">
                <a:solidFill>
                  <a:schemeClr val="bg1"/>
                </a:solidFill>
              </a:rPr>
              <a:t>fish </a:t>
            </a:r>
            <a:r>
              <a:rPr lang="en-US" sz="2400" dirty="0">
                <a:solidFill>
                  <a:schemeClr val="bg1"/>
                </a:solidFill>
              </a:rPr>
              <a:t>are cultured </a:t>
            </a:r>
            <a:r>
              <a:rPr lang="en-US" sz="2400" dirty="0" smtClean="0">
                <a:solidFill>
                  <a:schemeClr val="bg1"/>
                </a:solidFill>
              </a:rPr>
              <a:t>simultaneously </a:t>
            </a:r>
            <a:r>
              <a:rPr lang="en-US" sz="2400" dirty="0">
                <a:solidFill>
                  <a:schemeClr val="bg1"/>
                </a:solidFill>
              </a:rPr>
              <a:t>is the most advanced and popular in the country</a:t>
            </a:r>
            <a:r>
              <a:rPr lang="en-US" sz="2400" dirty="0" smtClean="0">
                <a:solidFill>
                  <a:schemeClr val="bg1"/>
                </a:solidFill>
              </a:rPr>
              <a:t>. </a:t>
            </a:r>
            <a:r>
              <a:rPr lang="en-US" sz="2400" dirty="0">
                <a:solidFill>
                  <a:schemeClr val="bg1"/>
                </a:solidFill>
              </a:rPr>
              <a:t>This technology is known as Composite Fish Culture.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This </a:t>
            </a:r>
            <a:r>
              <a:rPr lang="en-US" sz="2400" dirty="0">
                <a:solidFill>
                  <a:schemeClr val="bg1"/>
                </a:solidFill>
              </a:rPr>
              <a:t>technology enables to get maximum fish production from a pond or a tank through utilization of available fish food organisms in all the natural niches, supplemented by artificial feeding. </a:t>
            </a:r>
          </a:p>
        </p:txBody>
      </p:sp>
      <p:sp>
        <p:nvSpPr>
          <p:cNvPr id="4" name="Slide Number Placeholder 3"/>
          <p:cNvSpPr>
            <a:spLocks noGrp="1"/>
          </p:cNvSpPr>
          <p:nvPr>
            <p:ph type="sldNum" sz="quarter" idx="15"/>
          </p:nvPr>
        </p:nvSpPr>
        <p:spPr/>
        <p:txBody>
          <a:bodyPr/>
          <a:lstStyle/>
          <a:p>
            <a:fld id="{B6F15528-21DE-4FAA-801E-634DDDAF4B2B}" type="slidenum">
              <a:rPr lang="en-US" smtClean="0"/>
              <a:pPr/>
              <a:t>48</a:t>
            </a:fld>
            <a:endParaRPr lang="en-US"/>
          </a:p>
        </p:txBody>
      </p:sp>
    </p:spTree>
    <p:extLst>
      <p:ext uri="{BB962C8B-B14F-4D97-AF65-F5344CB8AC3E}">
        <p14:creationId xmlns:p14="http://schemas.microsoft.com/office/powerpoint/2010/main" xmlns="" val="405982432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28600" y="1524000"/>
            <a:ext cx="8686800" cy="5029200"/>
          </a:xfrm>
          <a:solidFill>
            <a:srgbClr val="CCCCFF"/>
          </a:solidFill>
        </p:spPr>
        <p:txBody>
          <a:bodyPr>
            <a:normAutofit/>
          </a:bodyPr>
          <a:lstStyle/>
          <a:p>
            <a:pPr marL="342900" indent="-342900" algn="just">
              <a:buFont typeface="Arial" panose="020B0604020202020204" pitchFamily="34" charset="0"/>
              <a:buChar char="•"/>
            </a:pPr>
            <a:r>
              <a:rPr lang="en-US" sz="2400" dirty="0" smtClean="0">
                <a:solidFill>
                  <a:schemeClr val="bg1"/>
                </a:solidFill>
              </a:rPr>
              <a:t>Mushroom </a:t>
            </a:r>
            <a:r>
              <a:rPr lang="en-US" sz="2400" dirty="0">
                <a:solidFill>
                  <a:schemeClr val="bg1"/>
                </a:solidFill>
              </a:rPr>
              <a:t>is an edible fungus with great diversity in shape, size and </a:t>
            </a:r>
            <a:r>
              <a:rPr lang="en-US" sz="2400" dirty="0" smtClean="0">
                <a:solidFill>
                  <a:schemeClr val="bg1"/>
                </a:solidFill>
              </a:rPr>
              <a:t>color.</a:t>
            </a:r>
          </a:p>
          <a:p>
            <a:pPr marL="342900" indent="-342900" algn="just">
              <a:buFont typeface="Arial" panose="020B0604020202020204" pitchFamily="34" charset="0"/>
              <a:buChar char="•"/>
            </a:pPr>
            <a:r>
              <a:rPr lang="en-US" sz="2400" dirty="0" smtClean="0">
                <a:solidFill>
                  <a:schemeClr val="bg1"/>
                </a:solidFill>
              </a:rPr>
              <a:t> </a:t>
            </a:r>
            <a:r>
              <a:rPr lang="en-US" sz="2400" dirty="0">
                <a:solidFill>
                  <a:schemeClr val="bg1"/>
                </a:solidFill>
              </a:rPr>
              <a:t>Essentially mushroom is a vegetable that is cultivated in protected farms in a highly sanitized atmosphere.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Just </a:t>
            </a:r>
            <a:r>
              <a:rPr lang="en-US" sz="2400" dirty="0">
                <a:solidFill>
                  <a:schemeClr val="bg1"/>
                </a:solidFill>
              </a:rPr>
              <a:t>like other vegetables, mushroom contains 90% moisture with high in quality protein.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Mushrooms </a:t>
            </a:r>
            <a:r>
              <a:rPr lang="en-US" sz="2400" dirty="0">
                <a:solidFill>
                  <a:schemeClr val="bg1"/>
                </a:solidFill>
              </a:rPr>
              <a:t>are fairly good source of vitamin C and B complex. </a:t>
            </a:r>
            <a:endParaRPr lang="en-US" sz="2400" dirty="0" smtClean="0">
              <a:solidFill>
                <a:schemeClr val="bg1"/>
              </a:solidFill>
            </a:endParaRPr>
          </a:p>
          <a:p>
            <a:pPr marL="342900" indent="-342900" algn="just">
              <a:buFont typeface="Arial" panose="020B0604020202020204" pitchFamily="34" charset="0"/>
              <a:buChar char="•"/>
            </a:pPr>
            <a:r>
              <a:rPr lang="en-US" sz="2400" dirty="0" smtClean="0">
                <a:solidFill>
                  <a:schemeClr val="bg1"/>
                </a:solidFill>
              </a:rPr>
              <a:t>The </a:t>
            </a:r>
            <a:r>
              <a:rPr lang="en-US" sz="2400" dirty="0">
                <a:solidFill>
                  <a:schemeClr val="bg1"/>
                </a:solidFill>
              </a:rPr>
              <a:t>protein have 60-70% digestibility and contain all essential amino acids. It is also rich source of </a:t>
            </a:r>
            <a:r>
              <a:rPr lang="en-US" sz="2400" dirty="0" smtClean="0">
                <a:solidFill>
                  <a:schemeClr val="bg1"/>
                </a:solidFill>
              </a:rPr>
              <a:t>minerals. </a:t>
            </a:r>
          </a:p>
          <a:p>
            <a:pPr marL="342900" indent="-342900" algn="just">
              <a:buFont typeface="Arial" panose="020B0604020202020204" pitchFamily="34" charset="0"/>
              <a:buChar char="•"/>
            </a:pPr>
            <a:r>
              <a:rPr lang="en-US" sz="2400" dirty="0" smtClean="0">
                <a:solidFill>
                  <a:schemeClr val="bg1"/>
                </a:solidFill>
              </a:rPr>
              <a:t>They </a:t>
            </a:r>
            <a:r>
              <a:rPr lang="en-US" sz="2400" dirty="0">
                <a:solidFill>
                  <a:schemeClr val="bg1"/>
                </a:solidFill>
              </a:rPr>
              <a:t>contain less fat and CHO and are considered good for diabetic and blood pressure patients.</a:t>
            </a:r>
          </a:p>
        </p:txBody>
      </p:sp>
      <p:sp>
        <p:nvSpPr>
          <p:cNvPr id="3" name="Title 2"/>
          <p:cNvSpPr>
            <a:spLocks noGrp="1"/>
          </p:cNvSpPr>
          <p:nvPr>
            <p:ph type="title"/>
          </p:nvPr>
        </p:nvSpPr>
        <p:spPr>
          <a:xfrm>
            <a:off x="2743200" y="381000"/>
            <a:ext cx="4114800" cy="853440"/>
          </a:xfrm>
          <a:solidFill>
            <a:srgbClr val="92D050"/>
          </a:solidFill>
        </p:spPr>
        <p:txBody>
          <a:bodyPr>
            <a:noAutofit/>
          </a:bodyPr>
          <a:lstStyle/>
          <a:p>
            <a:r>
              <a:rPr lang="en-US" sz="2800" dirty="0">
                <a:solidFill>
                  <a:srgbClr val="FF0000"/>
                </a:solidFill>
              </a:rPr>
              <a:t>Mushroom Cultivation</a:t>
            </a:r>
          </a:p>
        </p:txBody>
      </p:sp>
      <p:sp>
        <p:nvSpPr>
          <p:cNvPr id="4" name="Slide Number Placeholder 3"/>
          <p:cNvSpPr>
            <a:spLocks noGrp="1"/>
          </p:cNvSpPr>
          <p:nvPr>
            <p:ph type="sldNum" sz="quarter" idx="15"/>
          </p:nvPr>
        </p:nvSpPr>
        <p:spPr/>
        <p:txBody>
          <a:bodyPr/>
          <a:lstStyle/>
          <a:p>
            <a:fld id="{B6F15528-21DE-4FAA-801E-634DDDAF4B2B}" type="slidenum">
              <a:rPr lang="en-US" smtClean="0"/>
              <a:pPr/>
              <a:t>49</a:t>
            </a:fld>
            <a:endParaRPr lang="en-US"/>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304800"/>
            <a:ext cx="8686800" cy="5715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85786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heel(1)">
                                      <p:cBhvr>
                                        <p:cTn id="7" dur="20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1828800"/>
            <a:ext cx="8229600" cy="4343400"/>
          </a:xfrm>
          <a:solidFill>
            <a:srgbClr val="CCCCFF"/>
          </a:solidFill>
        </p:spPr>
        <p:txBody>
          <a:bodyPr/>
          <a:lstStyle/>
          <a:p>
            <a:pPr marL="342900" indent="-342900" algn="just">
              <a:buFont typeface="Arial" panose="020B0604020202020204" pitchFamily="34" charset="0"/>
              <a:buChar char="•"/>
            </a:pPr>
            <a:r>
              <a:rPr lang="en-US" sz="2800" dirty="0" smtClean="0">
                <a:solidFill>
                  <a:schemeClr val="bg1"/>
                </a:solidFill>
              </a:rPr>
              <a:t>Use </a:t>
            </a:r>
            <a:r>
              <a:rPr lang="en-US" sz="2800" dirty="0">
                <a:solidFill>
                  <a:schemeClr val="bg1"/>
                </a:solidFill>
              </a:rPr>
              <a:t>of </a:t>
            </a:r>
            <a:r>
              <a:rPr lang="en-US" sz="2800" dirty="0" smtClean="0">
                <a:solidFill>
                  <a:schemeClr val="bg1"/>
                </a:solidFill>
              </a:rPr>
              <a:t>ideal structures.</a:t>
            </a:r>
            <a:endParaRPr lang="en-US" sz="2800" dirty="0">
              <a:solidFill>
                <a:schemeClr val="bg1"/>
              </a:solidFill>
            </a:endParaRPr>
          </a:p>
          <a:p>
            <a:pPr marL="342900" indent="-342900" algn="just">
              <a:buFont typeface="Arial" panose="020B0604020202020204" pitchFamily="34" charset="0"/>
              <a:buChar char="•"/>
            </a:pPr>
            <a:r>
              <a:rPr lang="en-US" sz="2800" dirty="0">
                <a:solidFill>
                  <a:schemeClr val="bg1"/>
                </a:solidFill>
              </a:rPr>
              <a:t>Involvement of small initial </a:t>
            </a:r>
            <a:r>
              <a:rPr lang="en-US" sz="2800" dirty="0" smtClean="0">
                <a:solidFill>
                  <a:schemeClr val="bg1"/>
                </a:solidFill>
              </a:rPr>
              <a:t>capital.</a:t>
            </a:r>
            <a:endParaRPr lang="en-US" sz="2800" dirty="0">
              <a:solidFill>
                <a:schemeClr val="bg1"/>
              </a:solidFill>
            </a:endParaRPr>
          </a:p>
          <a:p>
            <a:pPr marL="342900" indent="-342900" algn="just">
              <a:buFont typeface="Arial" panose="020B0604020202020204" pitchFamily="34" charset="0"/>
              <a:buChar char="•"/>
            </a:pPr>
            <a:r>
              <a:rPr lang="en-US" sz="2800" dirty="0">
                <a:solidFill>
                  <a:schemeClr val="bg1"/>
                </a:solidFill>
              </a:rPr>
              <a:t>Possible production all the year </a:t>
            </a:r>
            <a:r>
              <a:rPr lang="en-US" sz="2800" dirty="0" smtClean="0">
                <a:solidFill>
                  <a:schemeClr val="bg1"/>
                </a:solidFill>
              </a:rPr>
              <a:t>round.</a:t>
            </a:r>
            <a:endParaRPr lang="en-US" sz="2800" dirty="0">
              <a:solidFill>
                <a:schemeClr val="bg1"/>
              </a:solidFill>
            </a:endParaRPr>
          </a:p>
          <a:p>
            <a:pPr marL="342900" indent="-342900" algn="just">
              <a:buFont typeface="Arial" panose="020B0604020202020204" pitchFamily="34" charset="0"/>
              <a:buChar char="•"/>
            </a:pPr>
            <a:r>
              <a:rPr lang="en-US" sz="2800" dirty="0">
                <a:solidFill>
                  <a:schemeClr val="bg1"/>
                </a:solidFill>
              </a:rPr>
              <a:t>Use of Agricultural waste as substrate- mostly waste materials from farms, plantations or factories</a:t>
            </a:r>
            <a:r>
              <a:rPr lang="en-US" sz="2800" dirty="0" smtClean="0">
                <a:solidFill>
                  <a:schemeClr val="bg1"/>
                </a:solidFill>
              </a:rPr>
              <a:t>.</a:t>
            </a:r>
          </a:p>
          <a:p>
            <a:pPr algn="just"/>
            <a:endParaRPr lang="en-US" sz="2800" dirty="0">
              <a:solidFill>
                <a:schemeClr val="bg1"/>
              </a:solidFill>
            </a:endParaRPr>
          </a:p>
          <a:p>
            <a:pPr marL="342900" indent="-342900">
              <a:buFont typeface="Arial" panose="020B0604020202020204" pitchFamily="34" charset="0"/>
              <a:buChar char="•"/>
            </a:pPr>
            <a:endParaRPr lang="en-US" dirty="0">
              <a:solidFill>
                <a:schemeClr val="bg1"/>
              </a:solidFill>
            </a:endParaRPr>
          </a:p>
        </p:txBody>
      </p:sp>
      <p:sp>
        <p:nvSpPr>
          <p:cNvPr id="3" name="Title 2"/>
          <p:cNvSpPr>
            <a:spLocks noGrp="1"/>
          </p:cNvSpPr>
          <p:nvPr>
            <p:ph type="title"/>
          </p:nvPr>
        </p:nvSpPr>
        <p:spPr>
          <a:xfrm>
            <a:off x="2590800" y="304800"/>
            <a:ext cx="4114800" cy="853440"/>
          </a:xfrm>
          <a:solidFill>
            <a:srgbClr val="92D050"/>
          </a:solidFill>
        </p:spPr>
        <p:txBody>
          <a:bodyPr>
            <a:normAutofit fontScale="90000"/>
          </a:bodyPr>
          <a:lstStyle/>
          <a:p>
            <a:r>
              <a:rPr lang="en-US" sz="2000" dirty="0">
                <a:solidFill>
                  <a:srgbClr val="FF0000"/>
                </a:solidFill>
              </a:rPr>
              <a:t>Advantages of Mushroom Growing</a:t>
            </a:r>
            <a:r>
              <a:rPr lang="en-US" dirty="0">
                <a:solidFill>
                  <a:srgbClr val="FF0000"/>
                </a:solidFill>
              </a:rPr>
              <a:t/>
            </a:r>
            <a:br>
              <a:rPr lang="en-US" dirty="0">
                <a:solidFill>
                  <a:srgbClr val="FF0000"/>
                </a:solidFill>
              </a:rPr>
            </a:br>
            <a:endParaRPr lang="en-US" dirty="0">
              <a:solidFill>
                <a:srgbClr val="FF0000"/>
              </a:solidFill>
            </a:endParaRPr>
          </a:p>
        </p:txBody>
      </p:sp>
      <p:sp>
        <p:nvSpPr>
          <p:cNvPr id="4" name="Slide Number Placeholder 3"/>
          <p:cNvSpPr>
            <a:spLocks noGrp="1"/>
          </p:cNvSpPr>
          <p:nvPr>
            <p:ph type="sldNum" sz="quarter" idx="15"/>
          </p:nvPr>
        </p:nvSpPr>
        <p:spPr/>
        <p:txBody>
          <a:bodyPr/>
          <a:lstStyle/>
          <a:p>
            <a:fld id="{B6F15528-21DE-4FAA-801E-634DDDAF4B2B}" type="slidenum">
              <a:rPr lang="en-US" smtClean="0"/>
              <a:pPr/>
              <a:t>50</a:t>
            </a:fld>
            <a:endParaRPr lang="en-US"/>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4800599"/>
            <a:ext cx="2514600" cy="13620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743200" y="4800599"/>
            <a:ext cx="3514725" cy="13620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1250360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342900" indent="-342900" algn="just">
              <a:buFont typeface="Arial" panose="020B0604020202020204" pitchFamily="34" charset="0"/>
              <a:buChar char="•"/>
            </a:pPr>
            <a:r>
              <a:rPr lang="en-US" sz="3200" dirty="0" smtClean="0"/>
              <a:t>Vermicomposting</a:t>
            </a:r>
          </a:p>
          <a:p>
            <a:pPr marL="342900" indent="-342900" algn="just">
              <a:buFont typeface="Arial" panose="020B0604020202020204" pitchFamily="34" charset="0"/>
              <a:buChar char="•"/>
            </a:pPr>
            <a:r>
              <a:rPr lang="en-US" sz="3200" dirty="0" smtClean="0"/>
              <a:t>Rabbit rearing</a:t>
            </a:r>
          </a:p>
          <a:p>
            <a:pPr marL="342900" indent="-342900" algn="just">
              <a:buFont typeface="Arial" panose="020B0604020202020204" pitchFamily="34" charset="0"/>
              <a:buChar char="•"/>
            </a:pPr>
            <a:r>
              <a:rPr lang="en-US" sz="3200" dirty="0" smtClean="0"/>
              <a:t>Duck rearing</a:t>
            </a:r>
          </a:p>
          <a:p>
            <a:pPr marL="342900" indent="-342900" algn="just">
              <a:buFont typeface="Arial" panose="020B0604020202020204" pitchFamily="34" charset="0"/>
              <a:buChar char="•"/>
            </a:pPr>
            <a:r>
              <a:rPr lang="en-US" sz="3200" dirty="0" smtClean="0"/>
              <a:t>Ornamental fish culture</a:t>
            </a:r>
          </a:p>
          <a:p>
            <a:pPr marL="342900" indent="-342900" algn="just">
              <a:buFont typeface="Arial" panose="020B0604020202020204" pitchFamily="34" charset="0"/>
              <a:buChar char="•"/>
            </a:pPr>
            <a:r>
              <a:rPr lang="en-US" sz="3200" dirty="0" smtClean="0"/>
              <a:t>Custom hiring of farm machineries.</a:t>
            </a:r>
          </a:p>
        </p:txBody>
      </p:sp>
      <p:sp>
        <p:nvSpPr>
          <p:cNvPr id="3" name="Title 2"/>
          <p:cNvSpPr>
            <a:spLocks noGrp="1"/>
          </p:cNvSpPr>
          <p:nvPr>
            <p:ph type="title"/>
          </p:nvPr>
        </p:nvSpPr>
        <p:spPr>
          <a:xfrm>
            <a:off x="2743200" y="228600"/>
            <a:ext cx="4114800" cy="701040"/>
          </a:xfrm>
        </p:spPr>
        <p:txBody>
          <a:bodyPr>
            <a:noAutofit/>
          </a:bodyPr>
          <a:lstStyle/>
          <a:p>
            <a:r>
              <a:rPr lang="en-US" sz="2400" dirty="0" smtClean="0"/>
              <a:t>Other subsidiary occupations</a:t>
            </a:r>
            <a:endParaRPr lang="en-US" sz="24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51</a:t>
            </a:fld>
            <a:endParaRPr lang="en-US"/>
          </a:p>
        </p:txBody>
      </p:sp>
    </p:spTree>
    <p:extLst>
      <p:ext uri="{BB962C8B-B14F-4D97-AF65-F5344CB8AC3E}">
        <p14:creationId xmlns:p14="http://schemas.microsoft.com/office/powerpoint/2010/main" xmlns="" val="23295204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6F15528-21DE-4FAA-801E-634DDDAF4B2B}" type="slidenum">
              <a:rPr lang="en-US" smtClean="0"/>
              <a:pPr/>
              <a:t>52</a:t>
            </a:fld>
            <a:endParaRPr lang="en-US"/>
          </a:p>
        </p:txBody>
      </p:sp>
      <p:pic>
        <p:nvPicPr>
          <p:cNvPr id="1026" name="Picture 2" descr="http://www.krishisewa.com/images/articles/2013/wormi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219200"/>
            <a:ext cx="7838898" cy="4876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p:cNvSpPr/>
          <p:nvPr/>
        </p:nvSpPr>
        <p:spPr>
          <a:xfrm>
            <a:off x="2925941" y="457200"/>
            <a:ext cx="3292120" cy="584775"/>
          </a:xfrm>
          <a:prstGeom prst="rect">
            <a:avLst/>
          </a:prstGeom>
        </p:spPr>
        <p:txBody>
          <a:bodyPr wrap="none">
            <a:spAutoFit/>
          </a:bodyPr>
          <a:lstStyle/>
          <a:p>
            <a:pPr algn="just"/>
            <a:r>
              <a:rPr lang="en-US" sz="3200" b="1" dirty="0"/>
              <a:t>Vermicomposting</a:t>
            </a:r>
          </a:p>
        </p:txBody>
      </p:sp>
    </p:spTree>
    <p:extLst>
      <p:ext uri="{BB962C8B-B14F-4D97-AF65-F5344CB8AC3E}">
        <p14:creationId xmlns:p14="http://schemas.microsoft.com/office/powerpoint/2010/main" xmlns="" val="21448606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B6F15528-21DE-4FAA-801E-634DDDAF4B2B}" type="slidenum">
              <a:rPr lang="en-US" smtClean="0"/>
              <a:pPr/>
              <a:t>53</a:t>
            </a:fld>
            <a:endParaRPr lang="en-US"/>
          </a:p>
        </p:txBody>
      </p:sp>
      <p:pic>
        <p:nvPicPr>
          <p:cNvPr id="2050" name="Picture 2" descr="http://softkenya.com/farming/wp-content/uploads/sites/76/2013/10/Rabbit-Farming-in-Keny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1371600"/>
            <a:ext cx="8534400" cy="51435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2904537" y="533400"/>
            <a:ext cx="2695418" cy="584775"/>
          </a:xfrm>
          <a:prstGeom prst="rect">
            <a:avLst/>
          </a:prstGeom>
        </p:spPr>
        <p:txBody>
          <a:bodyPr wrap="none">
            <a:spAutoFit/>
          </a:bodyPr>
          <a:lstStyle/>
          <a:p>
            <a:pPr algn="just"/>
            <a:r>
              <a:rPr lang="en-US" sz="3200" b="1" dirty="0"/>
              <a:t>Rabbit rearing</a:t>
            </a:r>
          </a:p>
        </p:txBody>
      </p:sp>
    </p:spTree>
    <p:extLst>
      <p:ext uri="{BB962C8B-B14F-4D97-AF65-F5344CB8AC3E}">
        <p14:creationId xmlns:p14="http://schemas.microsoft.com/office/powerpoint/2010/main" xmlns="" val="16791370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B6F15528-21DE-4FAA-801E-634DDDAF4B2B}" type="slidenum">
              <a:rPr lang="en-US" smtClean="0"/>
              <a:pPr/>
              <a:t>54</a:t>
            </a:fld>
            <a:endParaRPr lang="en-US"/>
          </a:p>
        </p:txBody>
      </p:sp>
      <p:pic>
        <p:nvPicPr>
          <p:cNvPr id="3074" name="Picture 2" descr="http://www.thehindu.com/multimedia/dynamic/01753/BRSCFEB13-DUCK-1__1753641f.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524000"/>
            <a:ext cx="8305800" cy="4953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2816853" y="762000"/>
            <a:ext cx="2771593" cy="646331"/>
          </a:xfrm>
          <a:prstGeom prst="rect">
            <a:avLst/>
          </a:prstGeom>
        </p:spPr>
        <p:txBody>
          <a:bodyPr wrap="none">
            <a:spAutoFit/>
          </a:bodyPr>
          <a:lstStyle/>
          <a:p>
            <a:pPr algn="just"/>
            <a:r>
              <a:rPr lang="en-US" sz="3600" b="1" dirty="0"/>
              <a:t>Duck rearing</a:t>
            </a:r>
          </a:p>
        </p:txBody>
      </p:sp>
    </p:spTree>
    <p:extLst>
      <p:ext uri="{BB962C8B-B14F-4D97-AF65-F5344CB8AC3E}">
        <p14:creationId xmlns:p14="http://schemas.microsoft.com/office/powerpoint/2010/main" xmlns="" val="26431667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B6F15528-21DE-4FAA-801E-634DDDAF4B2B}" type="slidenum">
              <a:rPr lang="en-US" smtClean="0"/>
              <a:pPr/>
              <a:t>55</a:t>
            </a:fld>
            <a:endParaRPr lang="en-US"/>
          </a:p>
        </p:txBody>
      </p:sp>
      <p:pic>
        <p:nvPicPr>
          <p:cNvPr id="4098" name="Picture 2" descr="https://i.ytimg.com/vi/zSxC5h7l7vo/maxresdefault.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295400"/>
            <a:ext cx="8458200" cy="5181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2134103" y="400786"/>
            <a:ext cx="4347729" cy="584775"/>
          </a:xfrm>
          <a:prstGeom prst="rect">
            <a:avLst/>
          </a:prstGeom>
        </p:spPr>
        <p:txBody>
          <a:bodyPr wrap="none">
            <a:spAutoFit/>
          </a:bodyPr>
          <a:lstStyle/>
          <a:p>
            <a:pPr algn="just"/>
            <a:r>
              <a:rPr lang="en-US" sz="3200" b="1" dirty="0"/>
              <a:t>Ornamental fish culture</a:t>
            </a:r>
          </a:p>
        </p:txBody>
      </p:sp>
    </p:spTree>
    <p:extLst>
      <p:ext uri="{BB962C8B-B14F-4D97-AF65-F5344CB8AC3E}">
        <p14:creationId xmlns:p14="http://schemas.microsoft.com/office/powerpoint/2010/main" xmlns="" val="14296388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B6F15528-21DE-4FAA-801E-634DDDAF4B2B}" type="slidenum">
              <a:rPr lang="en-US" smtClean="0"/>
              <a:pPr/>
              <a:t>56</a:t>
            </a:fld>
            <a:endParaRPr lang="en-US"/>
          </a:p>
        </p:txBody>
      </p:sp>
      <p:sp>
        <p:nvSpPr>
          <p:cNvPr id="3" name="Title 2"/>
          <p:cNvSpPr>
            <a:spLocks noGrp="1"/>
          </p:cNvSpPr>
          <p:nvPr>
            <p:ph type="title" idx="4294967295"/>
          </p:nvPr>
        </p:nvSpPr>
        <p:spPr>
          <a:xfrm rot="20700977">
            <a:off x="2514600" y="2861454"/>
            <a:ext cx="4114800" cy="1330103"/>
          </a:xfrm>
          <a:solidFill>
            <a:srgbClr val="92D050"/>
          </a:solidFill>
        </p:spPr>
        <p:txBody>
          <a:bodyPr>
            <a:normAutofit/>
          </a:bodyPr>
          <a:lstStyle/>
          <a:p>
            <a:r>
              <a:rPr lang="en-IN" sz="4400" dirty="0" smtClean="0"/>
              <a:t>conclusion</a:t>
            </a:r>
            <a:endParaRPr lang="en-IN" sz="4400" dirty="0"/>
          </a:p>
        </p:txBody>
      </p:sp>
    </p:spTree>
    <p:extLst>
      <p:ext uri="{BB962C8B-B14F-4D97-AF65-F5344CB8AC3E}">
        <p14:creationId xmlns:p14="http://schemas.microsoft.com/office/powerpoint/2010/main" xmlns="" val="343928095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useBgFill="1">
        <p:nvSpPr>
          <p:cNvPr id="4" name="Content Placeholder 3"/>
          <p:cNvSpPr>
            <a:spLocks noGrp="1"/>
          </p:cNvSpPr>
          <p:nvPr>
            <p:ph sz="quarter" idx="13"/>
          </p:nvPr>
        </p:nvSpPr>
        <p:spPr>
          <a:xfrm>
            <a:off x="0" y="1371600"/>
            <a:ext cx="9144000" cy="4724400"/>
          </a:xfrm>
        </p:spPr>
        <p:txBody>
          <a:bodyPr/>
          <a:lstStyle/>
          <a:p>
            <a:endParaRPr lang="en-US" dirty="0"/>
          </a:p>
        </p:txBody>
      </p:sp>
      <p:sp>
        <p:nvSpPr>
          <p:cNvPr id="7" name="Title 6"/>
          <p:cNvSpPr>
            <a:spLocks noGrp="1"/>
          </p:cNvSpPr>
          <p:nvPr>
            <p:ph type="title"/>
          </p:nvPr>
        </p:nvSpPr>
        <p:spPr>
          <a:xfrm rot="20472111">
            <a:off x="2447633" y="2491042"/>
            <a:ext cx="4114800" cy="1116683"/>
          </a:xfrm>
          <a:solidFill>
            <a:srgbClr val="92D050"/>
          </a:solidFill>
        </p:spPr>
        <p:txBody>
          <a:bodyPr>
            <a:noAutofit/>
          </a:bodyPr>
          <a:lstStyle/>
          <a:p>
            <a:r>
              <a:rPr lang="en-IN" sz="4800" dirty="0" smtClean="0"/>
              <a:t>THANK you</a:t>
            </a:r>
            <a:endParaRPr lang="en-IN" sz="4800" dirty="0"/>
          </a:p>
        </p:txBody>
      </p:sp>
      <p:sp>
        <p:nvSpPr>
          <p:cNvPr id="2" name="Slide Number Placeholder 1"/>
          <p:cNvSpPr>
            <a:spLocks noGrp="1"/>
          </p:cNvSpPr>
          <p:nvPr>
            <p:ph type="sldNum" sz="quarter" idx="15"/>
          </p:nvPr>
        </p:nvSpPr>
        <p:spPr/>
        <p:txBody>
          <a:bodyPr/>
          <a:lstStyle/>
          <a:p>
            <a:fld id="{B6F15528-21DE-4FAA-801E-634DDDAF4B2B}" type="slidenum">
              <a:rPr lang="en-US" smtClean="0"/>
              <a:pPr/>
              <a:t>57</a:t>
            </a:fld>
            <a:endParaRPr lang="en-US"/>
          </a:p>
        </p:txBody>
      </p:sp>
    </p:spTree>
    <p:extLst>
      <p:ext uri="{BB962C8B-B14F-4D97-AF65-F5344CB8AC3E}">
        <p14:creationId xmlns:p14="http://schemas.microsoft.com/office/powerpoint/2010/main" xmlns="" val="1780022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1302</TotalTime>
  <Words>3450</Words>
  <Application>Microsoft Office PowerPoint</Application>
  <PresentationFormat>On-screen Show (4:3)</PresentationFormat>
  <Paragraphs>340</Paragraphs>
  <Slides>57</Slides>
  <Notes>2</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BlackTie</vt:lpstr>
      <vt:lpstr>Welcome</vt:lpstr>
      <vt:lpstr>Second seminar  on</vt:lpstr>
      <vt:lpstr>Introduction</vt:lpstr>
      <vt:lpstr>Objectives</vt:lpstr>
      <vt:lpstr>Subsidiary Occupation</vt:lpstr>
      <vt:lpstr>Important subsidiary occupations</vt:lpstr>
      <vt:lpstr>Dairy farming</vt:lpstr>
      <vt:lpstr>Scope of dairy farming</vt:lpstr>
      <vt:lpstr>Advantages of dairy farming</vt:lpstr>
      <vt:lpstr>Case study</vt:lpstr>
      <vt:lpstr>Training Need Areas in Dairy farming</vt:lpstr>
      <vt:lpstr>Slide 12</vt:lpstr>
      <vt:lpstr>Slide 13</vt:lpstr>
      <vt:lpstr>Slide 14</vt:lpstr>
      <vt:lpstr>Research evidence</vt:lpstr>
      <vt:lpstr>Goat and Sheep Rearing</vt:lpstr>
      <vt:lpstr>Slide 17</vt:lpstr>
      <vt:lpstr>Slide 18</vt:lpstr>
      <vt:lpstr>Advantages of sheep farming </vt:lpstr>
      <vt:lpstr>Slide 20</vt:lpstr>
      <vt:lpstr>Slide 21</vt:lpstr>
      <vt:lpstr>Training need areas</vt:lpstr>
      <vt:lpstr>Slide 23</vt:lpstr>
      <vt:lpstr>Research evidence</vt:lpstr>
      <vt:lpstr>Slide 25</vt:lpstr>
      <vt:lpstr>piggery</vt:lpstr>
      <vt:lpstr>The advantages of the pig farming </vt:lpstr>
      <vt:lpstr>Slide 28</vt:lpstr>
      <vt:lpstr>Case study</vt:lpstr>
      <vt:lpstr>Training need areas</vt:lpstr>
      <vt:lpstr>Research evidence</vt:lpstr>
      <vt:lpstr>Poultry </vt:lpstr>
      <vt:lpstr>Slide 33</vt:lpstr>
      <vt:lpstr>Slide 34</vt:lpstr>
      <vt:lpstr>Case study</vt:lpstr>
      <vt:lpstr>Slide 36</vt:lpstr>
      <vt:lpstr>Training need areas</vt:lpstr>
      <vt:lpstr>Research evidence</vt:lpstr>
      <vt:lpstr>Sericulture</vt:lpstr>
      <vt:lpstr>Benefits</vt:lpstr>
      <vt:lpstr>Training need areas</vt:lpstr>
      <vt:lpstr>Bee keeping</vt:lpstr>
      <vt:lpstr>Benefits</vt:lpstr>
      <vt:lpstr>Case study</vt:lpstr>
      <vt:lpstr>Slide 45</vt:lpstr>
      <vt:lpstr>Training need areas</vt:lpstr>
      <vt:lpstr>Fishery</vt:lpstr>
      <vt:lpstr>Slide 48</vt:lpstr>
      <vt:lpstr>Mushroom Cultivation</vt:lpstr>
      <vt:lpstr>Advantages of Mushroom Growing </vt:lpstr>
      <vt:lpstr>Other subsidiary occupations</vt:lpstr>
      <vt:lpstr>Slide 52</vt:lpstr>
      <vt:lpstr>Slide 53</vt:lpstr>
      <vt:lpstr>Slide 54</vt:lpstr>
      <vt:lpstr>Slide 55</vt:lpstr>
      <vt:lpstr>conclusion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chandrashekar chandra</dc:creator>
  <cp:lastModifiedBy>Akmu-05</cp:lastModifiedBy>
  <cp:revision>142</cp:revision>
  <dcterms:created xsi:type="dcterms:W3CDTF">2006-08-16T00:00:00Z</dcterms:created>
  <dcterms:modified xsi:type="dcterms:W3CDTF">2024-03-11T10:46:35Z</dcterms:modified>
</cp:coreProperties>
</file>