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426" r:id="rId2"/>
    <p:sldId id="386" r:id="rId3"/>
    <p:sldId id="387" r:id="rId4"/>
    <p:sldId id="438" r:id="rId5"/>
    <p:sldId id="389" r:id="rId6"/>
    <p:sldId id="259" r:id="rId7"/>
    <p:sldId id="390" r:id="rId8"/>
    <p:sldId id="391" r:id="rId9"/>
    <p:sldId id="392" r:id="rId10"/>
    <p:sldId id="393" r:id="rId11"/>
    <p:sldId id="309" r:id="rId12"/>
    <p:sldId id="359" r:id="rId13"/>
    <p:sldId id="394" r:id="rId14"/>
    <p:sldId id="395" r:id="rId15"/>
    <p:sldId id="273" r:id="rId16"/>
    <p:sldId id="410" r:id="rId17"/>
    <p:sldId id="409" r:id="rId18"/>
    <p:sldId id="397" r:id="rId19"/>
    <p:sldId id="398" r:id="rId20"/>
    <p:sldId id="360" r:id="rId21"/>
    <p:sldId id="361" r:id="rId22"/>
    <p:sldId id="362" r:id="rId23"/>
    <p:sldId id="352" r:id="rId24"/>
    <p:sldId id="363" r:id="rId25"/>
    <p:sldId id="364" r:id="rId26"/>
    <p:sldId id="365" r:id="rId27"/>
    <p:sldId id="366" r:id="rId28"/>
    <p:sldId id="367" r:id="rId29"/>
    <p:sldId id="368" r:id="rId30"/>
    <p:sldId id="369" r:id="rId31"/>
    <p:sldId id="370" r:id="rId32"/>
    <p:sldId id="371" r:id="rId33"/>
    <p:sldId id="372" r:id="rId34"/>
    <p:sldId id="373" r:id="rId35"/>
    <p:sldId id="374" r:id="rId36"/>
    <p:sldId id="282" r:id="rId37"/>
    <p:sldId id="375" r:id="rId38"/>
    <p:sldId id="376" r:id="rId39"/>
    <p:sldId id="406" r:id="rId40"/>
    <p:sldId id="407" r:id="rId41"/>
    <p:sldId id="408" r:id="rId42"/>
    <p:sldId id="381" r:id="rId43"/>
    <p:sldId id="377" r:id="rId44"/>
    <p:sldId id="378" r:id="rId45"/>
    <p:sldId id="379" r:id="rId46"/>
    <p:sldId id="380" r:id="rId47"/>
    <p:sldId id="427" r:id="rId48"/>
    <p:sldId id="399" r:id="rId49"/>
    <p:sldId id="401" r:id="rId50"/>
    <p:sldId id="402" r:id="rId51"/>
    <p:sldId id="403" r:id="rId52"/>
    <p:sldId id="404" r:id="rId53"/>
    <p:sldId id="405" r:id="rId54"/>
    <p:sldId id="429" r:id="rId55"/>
    <p:sldId id="435" r:id="rId56"/>
    <p:sldId id="430" r:id="rId57"/>
    <p:sldId id="431" r:id="rId58"/>
    <p:sldId id="433" r:id="rId59"/>
    <p:sldId id="432" r:id="rId60"/>
    <p:sldId id="434" r:id="rId61"/>
    <p:sldId id="424" r:id="rId62"/>
    <p:sldId id="437" r:id="rId63"/>
    <p:sldId id="436" r:id="rId64"/>
    <p:sldId id="331" r:id="rId65"/>
    <p:sldId id="439"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4050" autoAdjust="0"/>
  </p:normalViewPr>
  <p:slideViewPr>
    <p:cSldViewPr>
      <p:cViewPr varScale="1">
        <p:scale>
          <a:sx n="61" d="100"/>
          <a:sy n="61" d="100"/>
        </p:scale>
        <p:origin x="-160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D5892-0C34-4C02-81C3-2156EAE0DE82}" type="datetimeFigureOut">
              <a:rPr lang="en-US" smtClean="0"/>
              <a:pPr/>
              <a:t>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0F4FA1-EEC0-4ECB-BB21-EB484048C18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B88D30-B6AA-4536-84F9-959C7660E922}" type="slidenum">
              <a:rPr lang="en-US" smtClean="0"/>
              <a:pPr/>
              <a:t>7</a:t>
            </a:fld>
            <a:endParaRPr lang="en-US"/>
          </a:p>
        </p:txBody>
      </p:sp>
    </p:spTree>
    <p:extLst>
      <p:ext uri="{BB962C8B-B14F-4D97-AF65-F5344CB8AC3E}">
        <p14:creationId xmlns:p14="http://schemas.microsoft.com/office/powerpoint/2010/main" xmlns="" val="162046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EDC656-97E0-4690-AB9E-B600E3C2E542}" type="datetimeFigureOut">
              <a:rPr lang="en-US" smtClean="0"/>
              <a:pPr/>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DC656-97E0-4690-AB9E-B600E3C2E542}" type="datetimeFigureOut">
              <a:rPr lang="en-US" smtClean="0"/>
              <a:pPr/>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EDC656-97E0-4690-AB9E-B600E3C2E542}" type="datetimeFigureOut">
              <a:rPr lang="en-US" smtClean="0"/>
              <a:pPr/>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EDC656-97E0-4690-AB9E-B600E3C2E542}" type="datetimeFigureOut">
              <a:rPr lang="en-US" smtClean="0"/>
              <a:pPr/>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EDC656-97E0-4690-AB9E-B600E3C2E542}" type="datetimeFigureOut">
              <a:rPr lang="en-US" smtClean="0"/>
              <a:pPr/>
              <a:t>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EDC656-97E0-4690-AB9E-B600E3C2E542}" type="datetimeFigureOut">
              <a:rPr lang="en-US" smtClean="0"/>
              <a:pPr/>
              <a:t>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EDC656-97E0-4690-AB9E-B600E3C2E542}" type="datetimeFigureOut">
              <a:rPr lang="en-US" smtClean="0"/>
              <a:pPr/>
              <a:t>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DC656-97E0-4690-AB9E-B600E3C2E542}" type="datetimeFigureOut">
              <a:rPr lang="en-US" smtClean="0"/>
              <a:pPr/>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DC656-97E0-4690-AB9E-B600E3C2E542}" type="datetimeFigureOut">
              <a:rPr lang="en-US" smtClean="0"/>
              <a:pPr/>
              <a:t>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DC656-97E0-4690-AB9E-B600E3C2E542}" type="datetimeFigureOut">
              <a:rPr lang="en-US" smtClean="0"/>
              <a:pPr/>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DC656-97E0-4690-AB9E-B600E3C2E542}" type="datetimeFigureOut">
              <a:rPr lang="en-US" smtClean="0"/>
              <a:pPr/>
              <a:t>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7988D4-3FAB-481B-BF9F-7F693C8D40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DC656-97E0-4690-AB9E-B600E3C2E542}" type="datetimeFigureOut">
              <a:rPr lang="en-US" smtClean="0"/>
              <a:pPr/>
              <a:t>1/27/2016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988D4-3FAB-481B-BF9F-7F693C8D40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4818" name="Picture 2" descr="E:\Prabhu Semi14\unnamed (2).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5" name="Rectangle 4"/>
          <p:cNvSpPr/>
          <p:nvPr/>
        </p:nvSpPr>
        <p:spPr>
          <a:xfrm>
            <a:off x="1" y="1"/>
            <a:ext cx="9143999" cy="830997"/>
          </a:xfrm>
          <a:prstGeom prst="rect">
            <a:avLst/>
          </a:prstGeom>
          <a:solidFill>
            <a:srgbClr val="FFFF00"/>
          </a:solidFill>
        </p:spPr>
        <p:txBody>
          <a:bodyPr wrap="square">
            <a:spAutoFit/>
          </a:bodyPr>
          <a:lstStyle/>
          <a:p>
            <a:r>
              <a:rPr lang="en-US" sz="4800" b="1" dirty="0" smtClean="0">
                <a:solidFill>
                  <a:srgbClr val="002060"/>
                </a:solidFill>
                <a:latin typeface="Informal Roman" pitchFamily="66" charset="0"/>
              </a:rPr>
              <a:t>                </a:t>
            </a:r>
            <a:r>
              <a:rPr lang="en-US" sz="4000" b="1" dirty="0" smtClean="0">
                <a:solidFill>
                  <a:srgbClr val="002060"/>
                </a:solidFill>
                <a:latin typeface="OCR A Extended" pitchFamily="50" charset="0"/>
                <a:ea typeface="Batang" pitchFamily="18" charset="-127"/>
              </a:rPr>
              <a:t>WEL COME!</a:t>
            </a:r>
            <a:endParaRPr lang="en-US" sz="4000" b="1" dirty="0">
              <a:solidFill>
                <a:srgbClr val="002060"/>
              </a:solidFill>
              <a:latin typeface="OCR A Extended" pitchFamily="50" charset="0"/>
              <a:ea typeface="Batang" pitchFamily="18" charset="-127"/>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mnkyimages.com/wp-content/uploads/2013/12/Powerpoint-slide-design-templates.jpg"/>
          <p:cNvPicPr>
            <a:picLocks noChangeAspect="1" noChangeArrowheads="1"/>
          </p:cNvPicPr>
          <p:nvPr/>
        </p:nvPicPr>
        <p:blipFill>
          <a:blip r:embed="rId2" cstate="print"/>
          <a:srcRect/>
          <a:stretch>
            <a:fillRect/>
          </a:stretch>
        </p:blipFill>
        <p:spPr bwMode="auto">
          <a:xfrm>
            <a:off x="0" y="0"/>
            <a:ext cx="9144000" cy="7315200"/>
          </a:xfrm>
          <a:prstGeom prst="rect">
            <a:avLst/>
          </a:prstGeom>
          <a:noFill/>
        </p:spPr>
      </p:pic>
      <p:sp>
        <p:nvSpPr>
          <p:cNvPr id="4" name="Rectangle 3"/>
          <p:cNvSpPr/>
          <p:nvPr/>
        </p:nvSpPr>
        <p:spPr>
          <a:xfrm>
            <a:off x="685800" y="457200"/>
            <a:ext cx="8001000" cy="3046988"/>
          </a:xfrm>
          <a:prstGeom prst="rect">
            <a:avLst/>
          </a:prstGeom>
        </p:spPr>
        <p:txBody>
          <a:bodyPr wrap="square">
            <a:spAutoFit/>
          </a:bodyPr>
          <a:lstStyle/>
          <a:p>
            <a:pPr algn="ctr"/>
            <a:r>
              <a:rPr lang="en-US" sz="2800" b="1" dirty="0" smtClean="0">
                <a:solidFill>
                  <a:srgbClr val="FFC000"/>
                </a:solidFill>
                <a:latin typeface="FrankRuehl" pitchFamily="34" charset="-79"/>
                <a:cs typeface="FrankRuehl" pitchFamily="34" charset="-79"/>
              </a:rPr>
              <a:t>Seminar III</a:t>
            </a:r>
          </a:p>
          <a:p>
            <a:pPr algn="ctr"/>
            <a:r>
              <a:rPr lang="en-US" sz="2800" b="1" dirty="0" smtClean="0">
                <a:solidFill>
                  <a:srgbClr val="FFC000"/>
                </a:solidFill>
                <a:latin typeface="FrankRuehl" pitchFamily="34" charset="-79"/>
                <a:cs typeface="FrankRuehl" pitchFamily="34" charset="-79"/>
              </a:rPr>
              <a:t>on</a:t>
            </a:r>
          </a:p>
          <a:p>
            <a:pPr algn="ctr"/>
            <a:r>
              <a:rPr lang="en-US" sz="4400" b="1" dirty="0" smtClean="0">
                <a:solidFill>
                  <a:srgbClr val="0000FF"/>
                </a:solidFill>
                <a:latin typeface="FrankRuehl" pitchFamily="34" charset="-79"/>
                <a:cs typeface="FrankRuehl" pitchFamily="34" charset="-79"/>
              </a:rPr>
              <a:t>Methodological Issues in Extension Evaluation</a:t>
            </a:r>
            <a:r>
              <a:rPr lang="en-US" sz="4800" dirty="0" smtClean="0">
                <a:solidFill>
                  <a:srgbClr val="FF0000"/>
                </a:solidFill>
                <a:latin typeface="FrankRuehl" pitchFamily="34" charset="-79"/>
                <a:cs typeface="FrankRuehl" pitchFamily="34" charset="-79"/>
              </a:rPr>
              <a:t/>
            </a:r>
            <a:br>
              <a:rPr lang="en-US" sz="4800" dirty="0" smtClean="0">
                <a:solidFill>
                  <a:srgbClr val="FF0000"/>
                </a:solidFill>
                <a:latin typeface="FrankRuehl" pitchFamily="34" charset="-79"/>
                <a:cs typeface="FrankRuehl" pitchFamily="34" charset="-79"/>
              </a:rPr>
            </a:br>
            <a:endParaRPr lang="en-IN" sz="4800" dirty="0">
              <a:solidFill>
                <a:srgbClr val="FF0000"/>
              </a:solidFill>
              <a:latin typeface="FrankRuehl" pitchFamily="34" charset="-79"/>
              <a:cs typeface="FrankRuehl" pitchFamily="34" charset="-79"/>
            </a:endParaRPr>
          </a:p>
        </p:txBody>
      </p:sp>
      <p:sp>
        <p:nvSpPr>
          <p:cNvPr id="9" name="Rectangle 8"/>
          <p:cNvSpPr/>
          <p:nvPr/>
        </p:nvSpPr>
        <p:spPr>
          <a:xfrm>
            <a:off x="1066800" y="4876800"/>
            <a:ext cx="3505200" cy="1569660"/>
          </a:xfrm>
          <a:prstGeom prst="rect">
            <a:avLst/>
          </a:prstGeom>
        </p:spPr>
        <p:txBody>
          <a:bodyPr wrap="square">
            <a:spAutoFit/>
          </a:bodyPr>
          <a:lstStyle/>
          <a:p>
            <a:r>
              <a:rPr lang="en-US" b="1" dirty="0" smtClean="0">
                <a:latin typeface="Andalus" pitchFamily="18" charset="-78"/>
                <a:cs typeface="Andalus" pitchFamily="18" charset="-78"/>
              </a:rPr>
              <a:t>PRESENTED BY</a:t>
            </a:r>
            <a:r>
              <a:rPr lang="en-US" dirty="0" smtClean="0">
                <a:latin typeface="Andalus" pitchFamily="18" charset="-78"/>
                <a:cs typeface="Andalus" pitchFamily="18" charset="-78"/>
              </a:rPr>
              <a:t>:</a:t>
            </a:r>
          </a:p>
          <a:p>
            <a:endParaRPr lang="en-US" dirty="0" smtClean="0">
              <a:latin typeface="Andalus" pitchFamily="18" charset="-78"/>
              <a:cs typeface="Andalus" pitchFamily="18" charset="-78"/>
            </a:endParaRPr>
          </a:p>
          <a:p>
            <a:pPr algn="ctr"/>
            <a:r>
              <a:rPr lang="en-US" sz="2000" b="1" dirty="0" smtClean="0">
                <a:solidFill>
                  <a:srgbClr val="00B050"/>
                </a:solidFill>
                <a:latin typeface="Andalus" pitchFamily="18" charset="-78"/>
                <a:cs typeface="Andalus" pitchFamily="18" charset="-78"/>
              </a:rPr>
              <a:t>PRABHU ILIGER</a:t>
            </a:r>
          </a:p>
          <a:p>
            <a:pPr algn="ctr"/>
            <a:r>
              <a:rPr lang="en-US" sz="2000" b="1" dirty="0" smtClean="0">
                <a:solidFill>
                  <a:srgbClr val="00B050"/>
                </a:solidFill>
                <a:latin typeface="Andalus" pitchFamily="18" charset="-78"/>
                <a:cs typeface="Andalus" pitchFamily="18" charset="-78"/>
              </a:rPr>
              <a:t>PALB 3018</a:t>
            </a:r>
          </a:p>
          <a:p>
            <a:pPr algn="ctr"/>
            <a:r>
              <a:rPr lang="en-US" sz="2000" b="1" dirty="0" smtClean="0">
                <a:solidFill>
                  <a:srgbClr val="00B050"/>
                </a:solidFill>
                <a:latin typeface="Andalus" pitchFamily="18" charset="-78"/>
                <a:cs typeface="Andalus" pitchFamily="18" charset="-78"/>
              </a:rPr>
              <a:t>III PhD, Ag. Extension</a:t>
            </a:r>
            <a:endParaRPr lang="en-US" sz="2000" b="1" dirty="0">
              <a:solidFill>
                <a:srgbClr val="00B05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accent4">
                    <a:lumMod val="75000"/>
                  </a:schemeClr>
                </a:solidFill>
                <a:latin typeface="Andalus" pitchFamily="18" charset="-78"/>
                <a:cs typeface="Andalus" pitchFamily="18" charset="-78"/>
              </a:rPr>
              <a:t>Flow of information...</a:t>
            </a:r>
            <a:endParaRPr lang="en-IN" dirty="0">
              <a:solidFill>
                <a:schemeClr val="accent4">
                  <a:lumMod val="75000"/>
                </a:schemeClr>
              </a:solidFill>
              <a:latin typeface="Andalus" pitchFamily="18" charset="-78"/>
              <a:cs typeface="Andalus" pitchFamily="18" charset="-78"/>
            </a:endParaRPr>
          </a:p>
        </p:txBody>
      </p:sp>
      <p:sp>
        <p:nvSpPr>
          <p:cNvPr id="3" name="Content Placeholder 2"/>
          <p:cNvSpPr>
            <a:spLocks noGrp="1"/>
          </p:cNvSpPr>
          <p:nvPr>
            <p:ph idx="1"/>
          </p:nvPr>
        </p:nvSpPr>
        <p:spPr>
          <a:xfrm>
            <a:off x="381000" y="1371600"/>
            <a:ext cx="8305800" cy="5029200"/>
          </a:xfrm>
          <a:solidFill>
            <a:schemeClr val="accent4">
              <a:lumMod val="40000"/>
              <a:lumOff val="60000"/>
            </a:schemeClr>
          </a:solidFill>
        </p:spPr>
        <p:txBody>
          <a:bodyPr>
            <a:normAutofit/>
          </a:bodyPr>
          <a:lstStyle/>
          <a:p>
            <a:pPr>
              <a:lnSpc>
                <a:spcPct val="150000"/>
              </a:lnSpc>
              <a:buBlip>
                <a:blip r:embed="rId2"/>
              </a:buBlip>
            </a:pPr>
            <a:r>
              <a:rPr lang="en-US" b="1" dirty="0" smtClean="0">
                <a:latin typeface="Andalus" pitchFamily="18" charset="-78"/>
                <a:cs typeface="Andalus" pitchFamily="18" charset="-78"/>
              </a:rPr>
              <a:t>Introduction</a:t>
            </a:r>
          </a:p>
          <a:p>
            <a:pPr>
              <a:lnSpc>
                <a:spcPct val="150000"/>
              </a:lnSpc>
              <a:buBlip>
                <a:blip r:embed="rId2"/>
              </a:buBlip>
            </a:pPr>
            <a:r>
              <a:rPr lang="en-US" b="1" dirty="0" smtClean="0">
                <a:solidFill>
                  <a:schemeClr val="accent2"/>
                </a:solidFill>
                <a:latin typeface="Andalus" pitchFamily="18" charset="-78"/>
                <a:cs typeface="Andalus" pitchFamily="18" charset="-78"/>
              </a:rPr>
              <a:t>Concept of evaluation</a:t>
            </a:r>
          </a:p>
          <a:p>
            <a:pPr>
              <a:lnSpc>
                <a:spcPct val="150000"/>
              </a:lnSpc>
              <a:buBlip>
                <a:blip r:embed="rId2"/>
              </a:buBlip>
            </a:pPr>
            <a:r>
              <a:rPr lang="en-US" b="1" dirty="0" smtClean="0">
                <a:latin typeface="Andalus" pitchFamily="18" charset="-78"/>
                <a:cs typeface="Andalus" pitchFamily="18" charset="-78"/>
              </a:rPr>
              <a:t>Issues in extension evaluation</a:t>
            </a:r>
          </a:p>
          <a:p>
            <a:pPr>
              <a:lnSpc>
                <a:spcPct val="150000"/>
              </a:lnSpc>
              <a:buBlip>
                <a:blip r:embed="rId2"/>
              </a:buBlip>
            </a:pPr>
            <a:r>
              <a:rPr lang="en-US" b="1" dirty="0" smtClean="0">
                <a:solidFill>
                  <a:schemeClr val="accent2"/>
                </a:solidFill>
                <a:latin typeface="Andalus" pitchFamily="18" charset="-78"/>
                <a:cs typeface="Andalus" pitchFamily="18" charset="-78"/>
              </a:rPr>
              <a:t>Types, models and designs of evaluation</a:t>
            </a:r>
          </a:p>
          <a:p>
            <a:pPr>
              <a:lnSpc>
                <a:spcPct val="150000"/>
              </a:lnSpc>
              <a:buBlip>
                <a:blip r:embed="rId2"/>
              </a:buBlip>
            </a:pPr>
            <a:r>
              <a:rPr lang="en-US" b="1" dirty="0" smtClean="0">
                <a:latin typeface="Andalus" pitchFamily="18" charset="-78"/>
                <a:cs typeface="Andalus" pitchFamily="18" charset="-78"/>
              </a:rPr>
              <a:t>Research evidences</a:t>
            </a:r>
          </a:p>
          <a:p>
            <a:pPr>
              <a:lnSpc>
                <a:spcPct val="150000"/>
              </a:lnSpc>
              <a:buBlip>
                <a:blip r:embed="rId2"/>
              </a:buBlip>
            </a:pPr>
            <a:r>
              <a:rPr lang="en-US" b="1" dirty="0" smtClean="0">
                <a:solidFill>
                  <a:schemeClr val="accent2"/>
                </a:solidFill>
                <a:latin typeface="Andalus" pitchFamily="18" charset="-78"/>
                <a:cs typeface="Andalus" pitchFamily="18" charset="-78"/>
              </a:rPr>
              <a:t>Concluding Remarks</a:t>
            </a:r>
          </a:p>
          <a:p>
            <a:endParaRPr lang="en-IN" dirty="0"/>
          </a:p>
        </p:txBody>
      </p:sp>
      <p:pic>
        <p:nvPicPr>
          <p:cNvPr id="92163" name="Picture 3" descr="C:\Users\Soujanya S\Desktop\images\can-stock-photo_csp3297024[1].jpg"/>
          <p:cNvPicPr>
            <a:picLocks noChangeAspect="1" noChangeArrowheads="1"/>
          </p:cNvPicPr>
          <p:nvPr/>
        </p:nvPicPr>
        <p:blipFill>
          <a:blip r:embed="rId3" cstate="print"/>
          <a:srcRect/>
          <a:stretch>
            <a:fillRect/>
          </a:stretch>
        </p:blipFill>
        <p:spPr bwMode="auto">
          <a:xfrm>
            <a:off x="5486400" y="4572000"/>
            <a:ext cx="2971800" cy="177641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pPr algn="just"/>
            <a:r>
              <a:rPr lang="en-US" dirty="0" smtClean="0"/>
              <a:t>Integral process of human development and existence</a:t>
            </a:r>
          </a:p>
          <a:p>
            <a:pPr algn="just">
              <a:buNone/>
            </a:pPr>
            <a:r>
              <a:rPr lang="en-US" dirty="0" smtClean="0"/>
              <a:t>     (In order to improve ways and means of finding food for survival)</a:t>
            </a:r>
          </a:p>
          <a:p>
            <a:pPr algn="just"/>
            <a:r>
              <a:rPr lang="en-US" dirty="0" smtClean="0"/>
              <a:t>Engage in evaluating:</a:t>
            </a:r>
          </a:p>
          <a:p>
            <a:pPr algn="just">
              <a:buFont typeface="Wingdings" pitchFamily="2" charset="2"/>
              <a:buChar char="ü"/>
            </a:pPr>
            <a:r>
              <a:rPr lang="en-US" dirty="0" smtClean="0"/>
              <a:t>Day’s work</a:t>
            </a:r>
          </a:p>
          <a:p>
            <a:pPr algn="just">
              <a:buFont typeface="Wingdings" pitchFamily="2" charset="2"/>
              <a:buChar char="ü"/>
            </a:pPr>
            <a:r>
              <a:rPr lang="en-US" dirty="0" smtClean="0"/>
              <a:t>Different stages in our life</a:t>
            </a:r>
          </a:p>
          <a:p>
            <a:pPr algn="just">
              <a:buFont typeface="Wingdings" pitchFamily="2" charset="2"/>
              <a:buChar char="ü"/>
            </a:pPr>
            <a:r>
              <a:rPr lang="en-US" dirty="0" smtClean="0"/>
              <a:t>Accomplishments and failures</a:t>
            </a:r>
          </a:p>
          <a:p>
            <a:pPr algn="just">
              <a:buFont typeface="Wingdings" pitchFamily="2" charset="2"/>
              <a:buChar char="ü"/>
            </a:pPr>
            <a:r>
              <a:rPr lang="en-US" dirty="0" smtClean="0"/>
              <a:t>Others and their accomplishments…so</a:t>
            </a:r>
          </a:p>
          <a:p>
            <a:pPr algn="just">
              <a:buNone/>
            </a:pPr>
            <a:r>
              <a:rPr lang="en-US" dirty="0" smtClean="0"/>
              <a:t>Its all human thinking, reflections and daily existence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animatedpowerpointtemplates.com/wp-content/uploads/2013/01/educational-powerpoint-templates-fre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Rectangle 3"/>
          <p:cNvSpPr/>
          <p:nvPr/>
        </p:nvSpPr>
        <p:spPr>
          <a:xfrm>
            <a:off x="1" y="381001"/>
            <a:ext cx="5562600" cy="1015663"/>
          </a:xfrm>
          <a:prstGeom prst="rect">
            <a:avLst/>
          </a:prstGeom>
          <a:noFill/>
        </p:spPr>
        <p:txBody>
          <a:bodyPr wrap="square" lIns="91440" tIns="45720" rIns="91440" bIns="45720">
            <a:spAutoFit/>
          </a:bodyPr>
          <a:lstStyle/>
          <a:p>
            <a:pPr algn="ctr"/>
            <a:r>
              <a:rPr lang="en-US" sz="6000" b="1" cap="all" spc="600" dirty="0" smtClean="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latin typeface="AR CHRISTY" pitchFamily="2" charset="0"/>
              </a:rPr>
              <a:t>INTRODUCTION</a:t>
            </a:r>
            <a:endParaRPr lang="en-US" sz="6000" b="1" cap="all" spc="600"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latin typeface="AR CHRISTY" pitchFamily="2" charset="0"/>
            </a:endParaRPr>
          </a:p>
        </p:txBody>
      </p:sp>
      <p:sp>
        <p:nvSpPr>
          <p:cNvPr id="5" name="TextBox 4"/>
          <p:cNvSpPr txBox="1"/>
          <p:nvPr/>
        </p:nvSpPr>
        <p:spPr>
          <a:xfrm>
            <a:off x="152400" y="1447800"/>
            <a:ext cx="7924801" cy="1200329"/>
          </a:xfrm>
          <a:prstGeom prst="rect">
            <a:avLst/>
          </a:prstGeom>
          <a:noFill/>
        </p:spPr>
        <p:txBody>
          <a:bodyPr wrap="square" rtlCol="0">
            <a:spAutoFit/>
          </a:bodyPr>
          <a:lstStyle/>
          <a:p>
            <a:r>
              <a:rPr lang="en-US" sz="3600" b="1" dirty="0" smtClean="0">
                <a:solidFill>
                  <a:srgbClr val="FF0000"/>
                </a:solidFill>
                <a:latin typeface="Andalus" pitchFamily="18" charset="-78"/>
                <a:cs typeface="Andalus" pitchFamily="18" charset="-78"/>
              </a:rPr>
              <a:t>With theories of specialization in different  Areas and work…</a:t>
            </a:r>
            <a:endParaRPr lang="en-US" sz="3600" b="1" dirty="0">
              <a:solidFill>
                <a:srgbClr val="FF0000"/>
              </a:solidFill>
              <a:latin typeface="Andalus" pitchFamily="18" charset="-78"/>
              <a:cs typeface="Andalus" pitchFamily="18" charset="-78"/>
            </a:endParaRPr>
          </a:p>
        </p:txBody>
      </p:sp>
      <p:sp>
        <p:nvSpPr>
          <p:cNvPr id="6" name="TextBox 5"/>
          <p:cNvSpPr txBox="1"/>
          <p:nvPr/>
        </p:nvSpPr>
        <p:spPr>
          <a:xfrm>
            <a:off x="304800" y="2895600"/>
            <a:ext cx="5325096" cy="830997"/>
          </a:xfrm>
          <a:prstGeom prst="rect">
            <a:avLst/>
          </a:prstGeom>
          <a:noFill/>
        </p:spPr>
        <p:txBody>
          <a:bodyPr wrap="square" rtlCol="0">
            <a:spAutoFit/>
          </a:bodyPr>
          <a:lstStyle/>
          <a:p>
            <a:r>
              <a:rPr lang="en-US" sz="2400" b="1" dirty="0" smtClean="0">
                <a:latin typeface="Andalus" pitchFamily="18" charset="-78"/>
                <a:cs typeface="Andalus" pitchFamily="18" charset="-78"/>
              </a:rPr>
              <a:t>1. Medical metaphor: </a:t>
            </a:r>
          </a:p>
          <a:p>
            <a:r>
              <a:rPr lang="en-US" sz="2400" b="1" dirty="0" smtClean="0">
                <a:latin typeface="Andalus" pitchFamily="18" charset="-78"/>
                <a:cs typeface="Andalus" pitchFamily="18" charset="-78"/>
              </a:rPr>
              <a:t>Physical soundness and health issues</a:t>
            </a:r>
            <a:endParaRPr lang="en-US" sz="2400" b="1" dirty="0">
              <a:latin typeface="Andalus" pitchFamily="18" charset="-78"/>
              <a:cs typeface="Andalus" pitchFamily="18" charset="-78"/>
            </a:endParaRPr>
          </a:p>
        </p:txBody>
      </p:sp>
      <p:sp>
        <p:nvSpPr>
          <p:cNvPr id="7" name="TextBox 6"/>
          <p:cNvSpPr txBox="1"/>
          <p:nvPr/>
        </p:nvSpPr>
        <p:spPr>
          <a:xfrm>
            <a:off x="304800" y="3810000"/>
            <a:ext cx="5715000" cy="830997"/>
          </a:xfrm>
          <a:prstGeom prst="rect">
            <a:avLst/>
          </a:prstGeom>
          <a:noFill/>
        </p:spPr>
        <p:txBody>
          <a:bodyPr wrap="square" rtlCol="0">
            <a:spAutoFit/>
          </a:bodyPr>
          <a:lstStyle/>
          <a:p>
            <a:r>
              <a:rPr lang="en-US" sz="2400" b="1" dirty="0" smtClean="0">
                <a:latin typeface="Andalus" pitchFamily="18" charset="-78"/>
                <a:cs typeface="Andalus" pitchFamily="18" charset="-78"/>
              </a:rPr>
              <a:t>2. Business metaphor: </a:t>
            </a:r>
          </a:p>
          <a:p>
            <a:r>
              <a:rPr lang="en-US" sz="2400" b="1" dirty="0" smtClean="0">
                <a:latin typeface="Andalus" pitchFamily="18" charset="-78"/>
                <a:cs typeface="Andalus" pitchFamily="18" charset="-78"/>
              </a:rPr>
              <a:t>Taking stock of profits and liabilities</a:t>
            </a:r>
          </a:p>
        </p:txBody>
      </p:sp>
      <p:sp>
        <p:nvSpPr>
          <p:cNvPr id="8" name="TextBox 7"/>
          <p:cNvSpPr txBox="1"/>
          <p:nvPr/>
        </p:nvSpPr>
        <p:spPr>
          <a:xfrm>
            <a:off x="304800" y="4648200"/>
            <a:ext cx="3539466" cy="830997"/>
          </a:xfrm>
          <a:prstGeom prst="rect">
            <a:avLst/>
          </a:prstGeom>
          <a:noFill/>
        </p:spPr>
        <p:txBody>
          <a:bodyPr wrap="square" rtlCol="0">
            <a:spAutoFit/>
          </a:bodyPr>
          <a:lstStyle/>
          <a:p>
            <a:r>
              <a:rPr lang="en-US" sz="2400" b="1" dirty="0" smtClean="0">
                <a:latin typeface="Andalus" pitchFamily="18" charset="-78"/>
                <a:cs typeface="Andalus" pitchFamily="18" charset="-78"/>
              </a:rPr>
              <a:t>3. Sports metaphor: </a:t>
            </a:r>
          </a:p>
          <a:p>
            <a:r>
              <a:rPr lang="en-US" sz="2400" b="1" dirty="0" smtClean="0">
                <a:latin typeface="Andalus" pitchFamily="18" charset="-78"/>
                <a:cs typeface="Andalus" pitchFamily="18" charset="-78"/>
              </a:rPr>
              <a:t>Improve a game plan</a:t>
            </a:r>
            <a:endParaRPr lang="en-US" b="1" dirty="0">
              <a:latin typeface="Andalus" pitchFamily="18" charset="-78"/>
              <a:cs typeface="Andalus" pitchFamily="18" charset="-78"/>
            </a:endParaRP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304800" y="457201"/>
            <a:ext cx="8458200" cy="4648200"/>
          </a:xfr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buNone/>
            </a:pPr>
            <a:endParaRPr lang="en-US" b="1" dirty="0" smtClean="0">
              <a:latin typeface="Andalus" pitchFamily="18" charset="-78"/>
              <a:cs typeface="Andalus" pitchFamily="18" charset="-78"/>
            </a:endParaRPr>
          </a:p>
          <a:p>
            <a:pPr>
              <a:buNone/>
            </a:pPr>
            <a:endParaRPr lang="en-US" b="1" dirty="0" smtClean="0">
              <a:latin typeface="Andalus" pitchFamily="18" charset="-78"/>
              <a:cs typeface="Andalus" pitchFamily="18" charset="-78"/>
            </a:endParaRPr>
          </a:p>
          <a:p>
            <a:pPr>
              <a:buNone/>
            </a:pPr>
            <a:r>
              <a:rPr lang="en-US" b="1" dirty="0" smtClean="0">
                <a:latin typeface="Andalus" pitchFamily="18" charset="-78"/>
                <a:cs typeface="Andalus" pitchFamily="18" charset="-78"/>
              </a:rPr>
              <a:t>Critical thinking ON… Extension!</a:t>
            </a:r>
          </a:p>
          <a:p>
            <a:pPr>
              <a:buNone/>
            </a:pPr>
            <a:endParaRPr lang="en-US" b="1" dirty="0" smtClean="0">
              <a:latin typeface="Andalus" pitchFamily="18" charset="-78"/>
              <a:cs typeface="Andalus" pitchFamily="18" charset="-78"/>
            </a:endParaRPr>
          </a:p>
          <a:p>
            <a:pPr>
              <a:buNone/>
            </a:pPr>
            <a:r>
              <a:rPr lang="en-US" b="1" dirty="0" smtClean="0">
                <a:latin typeface="Andalus" pitchFamily="18" charset="-78"/>
                <a:cs typeface="Andalus" pitchFamily="18" charset="-78"/>
              </a:rPr>
              <a:t>Changes in the people behavior..?</a:t>
            </a:r>
          </a:p>
          <a:p>
            <a:pPr>
              <a:buNone/>
            </a:pPr>
            <a:r>
              <a:rPr lang="en-US" b="1" dirty="0" smtClean="0">
                <a:latin typeface="Andalus" pitchFamily="18" charset="-78"/>
                <a:cs typeface="Andalus" pitchFamily="18" charset="-78"/>
              </a:rPr>
              <a:t>Activity of extension personnel…?</a:t>
            </a:r>
          </a:p>
          <a:p>
            <a:pPr>
              <a:buNone/>
            </a:pPr>
            <a:r>
              <a:rPr lang="en-US" b="1" dirty="0" smtClean="0">
                <a:latin typeface="Andalus" pitchFamily="18" charset="-78"/>
                <a:cs typeface="Andalus" pitchFamily="18" charset="-78"/>
              </a:rPr>
              <a:t>No. of improved practices adopted…?</a:t>
            </a:r>
          </a:p>
          <a:p>
            <a:pPr>
              <a:buNone/>
            </a:pPr>
            <a:r>
              <a:rPr lang="en-US" b="1" dirty="0" smtClean="0">
                <a:latin typeface="Andalus" pitchFamily="18" charset="-78"/>
                <a:cs typeface="Andalus" pitchFamily="18" charset="-78"/>
              </a:rPr>
              <a:t>Worth of the programmes…?</a:t>
            </a:r>
          </a:p>
          <a:p>
            <a:pPr>
              <a:buNone/>
            </a:pPr>
            <a:r>
              <a:rPr lang="en-US" b="1" dirty="0" smtClean="0">
                <a:latin typeface="Andalus" pitchFamily="18" charset="-78"/>
                <a:cs typeface="Andalus" pitchFamily="18" charset="-78"/>
              </a:rPr>
              <a:t>Production and productivity..?</a:t>
            </a:r>
          </a:p>
          <a:p>
            <a:pPr>
              <a:buNone/>
            </a:pPr>
            <a:r>
              <a:rPr lang="en-US" b="1" dirty="0" smtClean="0">
                <a:latin typeface="Andalus" pitchFamily="18" charset="-78"/>
                <a:cs typeface="Andalus" pitchFamily="18" charset="-78"/>
              </a:rPr>
              <a:t>What extent the  goals or objectives are achieved..? </a:t>
            </a:r>
          </a:p>
          <a:p>
            <a:pPr>
              <a:buNone/>
            </a:pPr>
            <a:endParaRPr lang="en-US" b="1" dirty="0" smtClean="0">
              <a:latin typeface="Andalus" pitchFamily="18" charset="-78"/>
              <a:cs typeface="Andalus" pitchFamily="18" charset="-78"/>
            </a:endParaRPr>
          </a:p>
          <a:p>
            <a:pPr>
              <a:buNone/>
            </a:pPr>
            <a:r>
              <a:rPr lang="en-US" b="1" dirty="0" smtClean="0">
                <a:latin typeface="Andalus" pitchFamily="18" charset="-78"/>
                <a:cs typeface="Andalus" pitchFamily="18" charset="-78"/>
              </a:rPr>
              <a:t>What are the evidences…</a:t>
            </a:r>
          </a:p>
          <a:p>
            <a:pPr>
              <a:buNone/>
            </a:pP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3657600" y="152401"/>
            <a:ext cx="2057400" cy="533400"/>
          </a:xfrm>
          <a:prstGeom prst="fra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3352800" y="228600"/>
            <a:ext cx="2705100" cy="523220"/>
          </a:xfrm>
          <a:prstGeom prst="rect">
            <a:avLst/>
          </a:prstGeom>
        </p:spPr>
        <p:txBody>
          <a:bodyPr wrap="square">
            <a:spAutoFit/>
          </a:bodyPr>
          <a:lstStyle/>
          <a:p>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parajita" pitchFamily="34" charset="0"/>
                <a:cs typeface="Aparajita" pitchFamily="34" charset="0"/>
              </a:rPr>
              <a:t>     OBJECTIVES</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parajita" pitchFamily="34" charset="0"/>
              <a:cs typeface="Aparajita" pitchFamily="34" charset="0"/>
            </a:endParaRPr>
          </a:p>
        </p:txBody>
      </p:sp>
      <p:sp>
        <p:nvSpPr>
          <p:cNvPr id="10" name="Pentagon 9"/>
          <p:cNvSpPr/>
          <p:nvPr/>
        </p:nvSpPr>
        <p:spPr>
          <a:xfrm>
            <a:off x="0" y="5410200"/>
            <a:ext cx="9144000" cy="914400"/>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buBlip>
                <a:blip r:embed="rId3"/>
              </a:buBlip>
            </a:pPr>
            <a:r>
              <a:rPr lang="en-US" sz="2800" b="1" dirty="0" smtClean="0">
                <a:solidFill>
                  <a:schemeClr val="tx1"/>
                </a:solidFill>
                <a:latin typeface="Andalus" pitchFamily="18" charset="-78"/>
                <a:cs typeface="Andalus" pitchFamily="18" charset="-78"/>
              </a:rPr>
              <a:t>To review the empirical evidences</a:t>
            </a:r>
          </a:p>
        </p:txBody>
      </p:sp>
      <p:sp>
        <p:nvSpPr>
          <p:cNvPr id="12" name="Pentagon 11"/>
          <p:cNvSpPr/>
          <p:nvPr/>
        </p:nvSpPr>
        <p:spPr>
          <a:xfrm>
            <a:off x="0" y="3048000"/>
            <a:ext cx="9144000" cy="99060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buBlip>
                <a:blip r:embed="rId3"/>
              </a:buBlip>
            </a:pPr>
            <a:r>
              <a:rPr lang="en-US" sz="2800" b="1" dirty="0" smtClean="0">
                <a:solidFill>
                  <a:schemeClr val="tx1"/>
                </a:solidFill>
                <a:latin typeface="Andalus" pitchFamily="18" charset="-78"/>
                <a:cs typeface="Andalus" pitchFamily="18" charset="-78"/>
              </a:rPr>
              <a:t>To know the issues in extension evaluation</a:t>
            </a:r>
          </a:p>
        </p:txBody>
      </p:sp>
      <p:sp>
        <p:nvSpPr>
          <p:cNvPr id="13" name="Pentagon 12"/>
          <p:cNvSpPr/>
          <p:nvPr/>
        </p:nvSpPr>
        <p:spPr>
          <a:xfrm>
            <a:off x="-19050" y="1295400"/>
            <a:ext cx="9163050" cy="1066800"/>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lvl="1" algn="just">
              <a:buBlip>
                <a:blip r:embed="rId3"/>
              </a:buBlip>
            </a:pPr>
            <a:r>
              <a:rPr lang="en-US" sz="2800" b="1" dirty="0" smtClean="0">
                <a:latin typeface="Andalus" pitchFamily="18" charset="-78"/>
                <a:cs typeface="Andalus" pitchFamily="18" charset="-78"/>
              </a:rPr>
              <a:t>To make the concept clarification on evaluation in extension</a:t>
            </a:r>
          </a:p>
        </p:txBody>
      </p:sp>
    </p:spTree>
    <p:extLst>
      <p:ext uri="{BB962C8B-B14F-4D97-AF65-F5344CB8AC3E}">
        <p14:creationId xmlns:p14="http://schemas.microsoft.com/office/powerpoint/2010/main" xmlns="" val="228120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img.docstoccdn.com/thumb/orig/916226.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normAutofit/>
          </a:bodyPr>
          <a:lstStyle/>
          <a:p>
            <a:r>
              <a:rPr lang="en-IN" sz="5400" b="1" dirty="0" smtClean="0">
                <a:solidFill>
                  <a:srgbClr val="FF0000"/>
                </a:solidFill>
                <a:latin typeface="Bradley Hand ITC" pitchFamily="66" charset="0"/>
              </a:rPr>
              <a:t>CONCEPT</a:t>
            </a:r>
            <a:endParaRPr lang="en-IN" sz="5400" b="1" dirty="0">
              <a:solidFill>
                <a:srgbClr val="FF0000"/>
              </a:solidFill>
              <a:latin typeface="Bradley Hand ITC" pitchFamily="66" charset="0"/>
            </a:endParaRPr>
          </a:p>
        </p:txBody>
      </p:sp>
      <p:sp>
        <p:nvSpPr>
          <p:cNvPr id="3" name="Content Placeholder 2"/>
          <p:cNvSpPr>
            <a:spLocks noGrp="1"/>
          </p:cNvSpPr>
          <p:nvPr>
            <p:ph idx="1"/>
          </p:nvPr>
        </p:nvSpPr>
        <p:spPr>
          <a:xfrm>
            <a:off x="457200" y="1600200"/>
            <a:ext cx="8382000" cy="4800600"/>
          </a:xfrm>
        </p:spPr>
        <p:txBody>
          <a:bodyPr>
            <a:normAutofit fontScale="92500"/>
          </a:bodyPr>
          <a:lstStyle/>
          <a:p>
            <a:pPr algn="just">
              <a:buFont typeface="Wingdings" pitchFamily="2" charset="2"/>
              <a:buChar char="Ø"/>
            </a:pPr>
            <a:r>
              <a:rPr lang="en-US" dirty="0" smtClean="0">
                <a:latin typeface="Andalus" pitchFamily="18" charset="-78"/>
                <a:cs typeface="Andalus" pitchFamily="18" charset="-78"/>
              </a:rPr>
              <a:t>Evaluation : Latin word -“</a:t>
            </a:r>
            <a:r>
              <a:rPr lang="en-US" u="sng" dirty="0" err="1" smtClean="0">
                <a:solidFill>
                  <a:srgbClr val="C00000"/>
                </a:solidFill>
                <a:latin typeface="Andalus" pitchFamily="18" charset="-78"/>
                <a:cs typeface="Andalus" pitchFamily="18" charset="-78"/>
              </a:rPr>
              <a:t>valere</a:t>
            </a:r>
            <a:r>
              <a:rPr lang="en-US" dirty="0" smtClean="0">
                <a:solidFill>
                  <a:srgbClr val="C00000"/>
                </a:solidFill>
                <a:latin typeface="Andalus" pitchFamily="18" charset="-78"/>
                <a:cs typeface="Andalus" pitchFamily="18" charset="-78"/>
              </a:rPr>
              <a:t>”</a:t>
            </a:r>
            <a:r>
              <a:rPr lang="en-US" dirty="0" smtClean="0">
                <a:latin typeface="Andalus" pitchFamily="18" charset="-78"/>
                <a:cs typeface="Andalus" pitchFamily="18" charset="-78"/>
              </a:rPr>
              <a:t> means “</a:t>
            </a:r>
            <a:r>
              <a:rPr lang="en-US" u="sng" dirty="0" smtClean="0">
                <a:solidFill>
                  <a:srgbClr val="C00000"/>
                </a:solidFill>
                <a:latin typeface="Andalus" pitchFamily="18" charset="-78"/>
                <a:cs typeface="Andalus" pitchFamily="18" charset="-78"/>
              </a:rPr>
              <a:t>to be strong, valiant or determination of value</a:t>
            </a:r>
            <a:r>
              <a:rPr lang="en-US" dirty="0" smtClean="0">
                <a:latin typeface="Andalus" pitchFamily="18" charset="-78"/>
                <a:cs typeface="Andalus" pitchFamily="18" charset="-78"/>
              </a:rPr>
              <a:t>”.</a:t>
            </a:r>
          </a:p>
          <a:p>
            <a:pPr algn="just">
              <a:buNone/>
            </a:pPr>
            <a:endParaRPr lang="en-US" dirty="0" smtClean="0">
              <a:latin typeface="Andalus" pitchFamily="18" charset="-78"/>
              <a:cs typeface="Andalus" pitchFamily="18" charset="-78"/>
            </a:endParaRPr>
          </a:p>
          <a:p>
            <a:pPr algn="just">
              <a:buFont typeface="Wingdings" pitchFamily="2" charset="2"/>
              <a:buChar char="Ø"/>
            </a:pPr>
            <a:r>
              <a:rPr lang="en-US" dirty="0" smtClean="0">
                <a:latin typeface="Andalus" pitchFamily="18" charset="-78"/>
                <a:cs typeface="Andalus" pitchFamily="18" charset="-78"/>
              </a:rPr>
              <a:t>Evaluation in its broadest sense means “</a:t>
            </a:r>
            <a:r>
              <a:rPr lang="en-US" u="sng" dirty="0" smtClean="0">
                <a:solidFill>
                  <a:srgbClr val="C00000"/>
                </a:solidFill>
                <a:latin typeface="Andalus" pitchFamily="18" charset="-78"/>
                <a:cs typeface="Andalus" pitchFamily="18" charset="-78"/>
              </a:rPr>
              <a:t>judging the value of something</a:t>
            </a:r>
            <a:r>
              <a:rPr lang="en-US" dirty="0" smtClean="0">
                <a:solidFill>
                  <a:srgbClr val="C00000"/>
                </a:solidFill>
                <a:latin typeface="Andalus" pitchFamily="18" charset="-78"/>
                <a:cs typeface="Andalus" pitchFamily="18" charset="-78"/>
              </a:rPr>
              <a:t>”.</a:t>
            </a:r>
          </a:p>
          <a:p>
            <a:pPr algn="just">
              <a:buFont typeface="Wingdings" pitchFamily="2" charset="2"/>
              <a:buChar char="Ø"/>
            </a:pPr>
            <a:endParaRPr lang="en-US" dirty="0" smtClean="0">
              <a:latin typeface="Andalus" pitchFamily="18" charset="-78"/>
              <a:cs typeface="Andalus" pitchFamily="18" charset="-78"/>
            </a:endParaRPr>
          </a:p>
          <a:p>
            <a:pPr algn="just">
              <a:buFont typeface="Wingdings" pitchFamily="2" charset="2"/>
              <a:buChar char="Ø"/>
            </a:pPr>
            <a:r>
              <a:rPr lang="en-US" dirty="0" smtClean="0">
                <a:latin typeface="Andalus" pitchFamily="18" charset="-78"/>
                <a:cs typeface="Andalus" pitchFamily="18" charset="-78"/>
              </a:rPr>
              <a:t>It indicates assessment or appraisal of something.</a:t>
            </a:r>
          </a:p>
          <a:p>
            <a:pPr algn="just">
              <a:buFont typeface="Wingdings" pitchFamily="2" charset="2"/>
              <a:buChar char="Ø"/>
            </a:pPr>
            <a:endParaRPr lang="en-US" dirty="0" smtClean="0">
              <a:latin typeface="Andalus" pitchFamily="18" charset="-78"/>
              <a:cs typeface="Andalus" pitchFamily="18" charset="-78"/>
            </a:endParaRPr>
          </a:p>
          <a:p>
            <a:pPr algn="just">
              <a:buFont typeface="Wingdings" pitchFamily="2" charset="2"/>
              <a:buChar char="Ø"/>
            </a:pPr>
            <a:r>
              <a:rPr lang="en-US" dirty="0" smtClean="0">
                <a:latin typeface="Andalus" pitchFamily="18" charset="-78"/>
                <a:cs typeface="Andalus" pitchFamily="18" charset="-78"/>
              </a:rPr>
              <a:t>Assess the worth of, value of given activity.</a:t>
            </a:r>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www.pptbackgrounds.net/uploads/fuchsia-triple-template-design-powerpoint-background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304800"/>
            <a:ext cx="8229600" cy="1295400"/>
          </a:xfrm>
        </p:spPr>
        <p:txBody>
          <a:bodyPr>
            <a:noAutofit/>
          </a:bodyPr>
          <a:lstStyle/>
          <a:p>
            <a:r>
              <a:rPr lang="en-US" sz="5400" b="1" dirty="0" smtClean="0">
                <a:solidFill>
                  <a:srgbClr val="92D050"/>
                </a:solidFill>
                <a:latin typeface="Bradley Hand ITC" pitchFamily="66" charset="0"/>
              </a:rPr>
              <a:t>Definition:</a:t>
            </a:r>
            <a:br>
              <a:rPr lang="en-US" sz="5400" b="1" dirty="0" smtClean="0">
                <a:solidFill>
                  <a:srgbClr val="92D050"/>
                </a:solidFill>
                <a:latin typeface="Bradley Hand ITC" pitchFamily="66" charset="0"/>
              </a:rPr>
            </a:br>
            <a:endParaRPr lang="en-IN" sz="5400" b="1" dirty="0">
              <a:solidFill>
                <a:srgbClr val="92D050"/>
              </a:solidFill>
              <a:latin typeface="Bradley Hand ITC" pitchFamily="66" charset="0"/>
            </a:endParaRPr>
          </a:p>
        </p:txBody>
      </p:sp>
      <p:sp>
        <p:nvSpPr>
          <p:cNvPr id="3" name="Content Placeholder 2"/>
          <p:cNvSpPr>
            <a:spLocks noGrp="1"/>
          </p:cNvSpPr>
          <p:nvPr>
            <p:ph idx="1"/>
          </p:nvPr>
        </p:nvSpPr>
        <p:spPr>
          <a:xfrm>
            <a:off x="228600" y="1524000"/>
            <a:ext cx="8610600" cy="5105400"/>
          </a:xfrm>
        </p:spPr>
        <p:txBody>
          <a:bodyPr>
            <a:normAutofit fontScale="85000" lnSpcReduction="10000"/>
          </a:bodyPr>
          <a:lstStyle/>
          <a:p>
            <a:pPr algn="just">
              <a:buNone/>
            </a:pPr>
            <a:r>
              <a:rPr lang="en-US" dirty="0" smtClean="0">
                <a:latin typeface="Andalus" pitchFamily="18" charset="-78"/>
                <a:cs typeface="Andalus" pitchFamily="18" charset="-78"/>
              </a:rPr>
              <a:t>		</a:t>
            </a:r>
            <a:r>
              <a:rPr lang="en-US" dirty="0" smtClean="0">
                <a:solidFill>
                  <a:schemeClr val="bg1"/>
                </a:solidFill>
                <a:latin typeface="Andalus" pitchFamily="18" charset="-78"/>
                <a:cs typeface="Andalus" pitchFamily="18" charset="-78"/>
              </a:rPr>
              <a:t>“Extension evaluation is defined as  method for determining how far an activity has progressed and how much further it should be carried to accomplish objectives”.</a:t>
            </a:r>
          </a:p>
          <a:p>
            <a:pPr algn="just">
              <a:buNone/>
            </a:pPr>
            <a:endParaRPr lang="en-US" dirty="0" smtClean="0">
              <a:solidFill>
                <a:schemeClr val="bg1"/>
              </a:solidFill>
              <a:latin typeface="Andalus" pitchFamily="18" charset="-78"/>
              <a:cs typeface="Andalus" pitchFamily="18" charset="-78"/>
            </a:endParaRPr>
          </a:p>
          <a:p>
            <a:pPr algn="r">
              <a:buNone/>
            </a:pPr>
            <a:r>
              <a:rPr lang="en-US" sz="2600" dirty="0" smtClean="0">
                <a:solidFill>
                  <a:srgbClr val="FFFF00"/>
                </a:solidFill>
                <a:latin typeface="Andalus" pitchFamily="18" charset="-78"/>
                <a:cs typeface="Andalus" pitchFamily="18" charset="-78"/>
              </a:rPr>
              <a:t>-(Kelsey and Hearne, 1967)</a:t>
            </a:r>
          </a:p>
          <a:p>
            <a:pPr algn="r">
              <a:buNone/>
            </a:pPr>
            <a:endParaRPr lang="en-US" b="1" dirty="0" smtClean="0">
              <a:solidFill>
                <a:schemeClr val="bg1"/>
              </a:solidFill>
              <a:latin typeface="Andalus" pitchFamily="18" charset="-78"/>
              <a:cs typeface="Andalus" pitchFamily="18" charset="-78"/>
            </a:endParaRPr>
          </a:p>
          <a:p>
            <a:pPr algn="just">
              <a:buNone/>
            </a:pPr>
            <a:r>
              <a:rPr lang="en-US" dirty="0" smtClean="0">
                <a:solidFill>
                  <a:schemeClr val="bg1"/>
                </a:solidFill>
                <a:latin typeface="Andalus" pitchFamily="18" charset="-78"/>
                <a:cs typeface="Andalus" pitchFamily="18" charset="-78"/>
              </a:rPr>
              <a:t>		“Extension evaluation measures the differences, which the programme has made between “what was” at the outset, and “what is” after certain period of working”.</a:t>
            </a:r>
          </a:p>
          <a:p>
            <a:pPr algn="just">
              <a:buNone/>
            </a:pPr>
            <a:endParaRPr lang="en-US" dirty="0" smtClean="0">
              <a:solidFill>
                <a:schemeClr val="bg1"/>
              </a:solidFill>
              <a:latin typeface="Andalus" pitchFamily="18" charset="-78"/>
              <a:cs typeface="Andalus" pitchFamily="18" charset="-78"/>
            </a:endParaRPr>
          </a:p>
          <a:p>
            <a:pPr algn="r">
              <a:buNone/>
            </a:pPr>
            <a:r>
              <a:rPr lang="en-US" sz="2600" dirty="0" smtClean="0">
                <a:solidFill>
                  <a:srgbClr val="FFFF00"/>
                </a:solidFill>
                <a:latin typeface="Andalus" pitchFamily="18" charset="-78"/>
                <a:cs typeface="Andalus" pitchFamily="18" charset="-78"/>
              </a:rPr>
              <a:t>-(Allahabad Agricultural institute, 1956)</a:t>
            </a:r>
            <a:endParaRPr lang="en-US" dirty="0" smtClean="0">
              <a:solidFill>
                <a:srgbClr val="FFFF00"/>
              </a:solidFill>
              <a:latin typeface="Andalus" pitchFamily="18" charset="-78"/>
              <a:cs typeface="Andalus" pitchFamily="18" charset="-78"/>
            </a:endParaRPr>
          </a:p>
          <a:p>
            <a:endParaRPr lang="en-IN"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cdn4.free-power-point-templates.com/wp-content/uploads/2009/04/180_example.jpg"/>
          <p:cNvPicPr>
            <a:picLocks noChangeAspect="1" noChangeArrowheads="1"/>
          </p:cNvPicPr>
          <p:nvPr/>
        </p:nvPicPr>
        <p:blipFill>
          <a:blip r:embed="rId2" cstate="print"/>
          <a:srcRect/>
          <a:stretch>
            <a:fillRect/>
          </a:stretch>
        </p:blipFill>
        <p:spPr bwMode="auto">
          <a:xfrm>
            <a:off x="-533400" y="-304800"/>
            <a:ext cx="11201400" cy="8183563"/>
          </a:xfrm>
          <a:prstGeom prst="rect">
            <a:avLst/>
          </a:prstGeom>
          <a:noFill/>
        </p:spPr>
      </p:pic>
      <p:sp>
        <p:nvSpPr>
          <p:cNvPr id="2" name="Title 1"/>
          <p:cNvSpPr>
            <a:spLocks noGrp="1"/>
          </p:cNvSpPr>
          <p:nvPr>
            <p:ph type="title"/>
          </p:nvPr>
        </p:nvSpPr>
        <p:spPr/>
        <p:txBody>
          <a:bodyPr>
            <a:normAutofit fontScale="90000"/>
          </a:bodyPr>
          <a:lstStyle/>
          <a:p>
            <a:r>
              <a:rPr lang="en-US" b="1" dirty="0" smtClean="0">
                <a:solidFill>
                  <a:srgbClr val="FF0000"/>
                </a:solidFill>
                <a:effectLst>
                  <a:outerShdw blurRad="38100" dist="38100" dir="2700000" algn="tl">
                    <a:srgbClr val="000000">
                      <a:alpha val="43137"/>
                    </a:srgbClr>
                  </a:outerShdw>
                </a:effectLst>
                <a:latin typeface="Bradley Hand ITC" pitchFamily="66" charset="0"/>
              </a:rPr>
              <a:t>Evaluation in Agricultural extension</a:t>
            </a:r>
            <a:endParaRPr lang="en-IN" dirty="0">
              <a:solidFill>
                <a:srgbClr val="FF00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p:txBody>
          <a:bodyPr>
            <a:normAutofit fontScale="92500" lnSpcReduction="20000"/>
          </a:bodyPr>
          <a:lstStyle/>
          <a:p>
            <a:pPr algn="just">
              <a:buNone/>
            </a:pPr>
            <a:r>
              <a:rPr lang="en-US" sz="3000" dirty="0" smtClean="0">
                <a:latin typeface="Andalus" pitchFamily="18" charset="-78"/>
                <a:cs typeface="Andalus" pitchFamily="18" charset="-78"/>
              </a:rPr>
              <a:t>Extension: conscious use of communication of information to help people form sound opinions and make good decisions.</a:t>
            </a:r>
          </a:p>
          <a:p>
            <a:pPr algn="just">
              <a:buNone/>
            </a:pPr>
            <a:endParaRPr lang="en-US" sz="3000" dirty="0" smtClean="0">
              <a:latin typeface="Andalus" pitchFamily="18" charset="-78"/>
              <a:cs typeface="Andalus" pitchFamily="18" charset="-78"/>
            </a:endParaRPr>
          </a:p>
          <a:p>
            <a:pPr algn="r">
              <a:buNone/>
            </a:pPr>
            <a:r>
              <a:rPr lang="en-US" sz="3000" dirty="0" smtClean="0">
                <a:latin typeface="Andalus" pitchFamily="18" charset="-78"/>
                <a:cs typeface="Andalus" pitchFamily="18" charset="-78"/>
              </a:rPr>
              <a:t>(Van den Ban and Hawkins, 1996)</a:t>
            </a:r>
          </a:p>
          <a:p>
            <a:pPr algn="just">
              <a:buNone/>
            </a:pPr>
            <a:endParaRPr lang="en-US" sz="3000" dirty="0" smtClean="0">
              <a:latin typeface="Andalus" pitchFamily="18" charset="-78"/>
              <a:cs typeface="Andalus" pitchFamily="18" charset="-78"/>
            </a:endParaRPr>
          </a:p>
          <a:p>
            <a:pPr algn="just">
              <a:buNone/>
            </a:pPr>
            <a:r>
              <a:rPr lang="en-US" sz="3000" dirty="0" smtClean="0">
                <a:latin typeface="Andalus" pitchFamily="18" charset="-78"/>
                <a:cs typeface="Andalus" pitchFamily="18" charset="-78"/>
              </a:rPr>
              <a:t>Extension evaluation depends on systematic collection of information about the activities, characteristics, and outcomes of a program to make judgements about the program, improve its effectiveness, and/or inform decisions about future programming”.</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10600" cy="5105400"/>
          </a:xfrm>
        </p:spPr>
        <p:txBody>
          <a:bodyPr>
            <a:normAutofit fontScale="92500" lnSpcReduction="20000"/>
          </a:bodyPr>
          <a:lstStyle/>
          <a:p>
            <a:pPr>
              <a:buNone/>
            </a:pPr>
            <a:endParaRPr lang="en-US" dirty="0" smtClean="0"/>
          </a:p>
          <a:p>
            <a:pPr algn="just">
              <a:buNone/>
            </a:pPr>
            <a:r>
              <a:rPr lang="en-US" sz="3000" dirty="0" smtClean="0">
                <a:latin typeface="Andalus" pitchFamily="18" charset="-78"/>
                <a:cs typeface="Andalus" pitchFamily="18" charset="-78"/>
              </a:rPr>
              <a:t>			Agricultural extension in Australia, (Acc. Dillon’s,1965): </a:t>
            </a:r>
          </a:p>
          <a:p>
            <a:pPr algn="just">
              <a:buNone/>
            </a:pPr>
            <a:r>
              <a:rPr lang="en-US" sz="3000" dirty="0" smtClean="0">
                <a:latin typeface="Andalus" pitchFamily="18" charset="-78"/>
                <a:cs typeface="Andalus" pitchFamily="18" charset="-78"/>
              </a:rPr>
              <a:t>Emphasis was shifting as per government policy but to the changing policy the extension moved through 4 identifiable phases:</a:t>
            </a:r>
          </a:p>
          <a:p>
            <a:pPr algn="just">
              <a:buNone/>
            </a:pPr>
            <a:endParaRPr lang="en-US" sz="3000" dirty="0" smtClean="0">
              <a:latin typeface="Andalus" pitchFamily="18" charset="-78"/>
              <a:cs typeface="Andalus" pitchFamily="18" charset="-78"/>
            </a:endParaRPr>
          </a:p>
          <a:p>
            <a:pPr algn="just">
              <a:buNone/>
            </a:pPr>
            <a:r>
              <a:rPr lang="en-US" sz="3000" dirty="0" smtClean="0">
                <a:latin typeface="Andalus" pitchFamily="18" charset="-78"/>
                <a:cs typeface="Andalus" pitchFamily="18" charset="-78"/>
              </a:rPr>
              <a:t>1. Provision of straight technical information</a:t>
            </a:r>
          </a:p>
          <a:p>
            <a:pPr algn="just">
              <a:buNone/>
            </a:pPr>
            <a:r>
              <a:rPr lang="en-US" sz="3000" dirty="0" smtClean="0">
                <a:latin typeface="Andalus" pitchFamily="18" charset="-78"/>
                <a:cs typeface="Andalus" pitchFamily="18" charset="-78"/>
              </a:rPr>
              <a:t>2. Provision of information taking into account financial effects of advice</a:t>
            </a:r>
          </a:p>
          <a:p>
            <a:pPr algn="just">
              <a:buNone/>
            </a:pPr>
            <a:r>
              <a:rPr lang="en-US" sz="3000" dirty="0" smtClean="0">
                <a:latin typeface="Andalus" pitchFamily="18" charset="-78"/>
                <a:cs typeface="Andalus" pitchFamily="18" charset="-78"/>
              </a:rPr>
              <a:t>3. Consideration of the whole farm business</a:t>
            </a:r>
          </a:p>
          <a:p>
            <a:pPr algn="just">
              <a:buNone/>
            </a:pPr>
            <a:r>
              <a:rPr lang="en-US" sz="3000" dirty="0" smtClean="0">
                <a:latin typeface="Andalus" pitchFamily="18" charset="-78"/>
                <a:cs typeface="Andalus" pitchFamily="18" charset="-78"/>
              </a:rPr>
              <a:t>4. Consideration of environment</a:t>
            </a:r>
          </a:p>
        </p:txBody>
      </p:sp>
      <p:sp>
        <p:nvSpPr>
          <p:cNvPr id="4" name="TextBox 3"/>
          <p:cNvSpPr txBox="1"/>
          <p:nvPr/>
        </p:nvSpPr>
        <p:spPr>
          <a:xfrm>
            <a:off x="152400" y="304800"/>
            <a:ext cx="7839607" cy="1077218"/>
          </a:xfrm>
          <a:prstGeom prst="rect">
            <a:avLst/>
          </a:prstGeom>
          <a:noFill/>
        </p:spPr>
        <p:txBody>
          <a:bodyPr wrap="square" rtlCol="0">
            <a:spAutoFit/>
          </a:bodyPr>
          <a:lstStyle/>
          <a:p>
            <a:pPr algn="ctr"/>
            <a:r>
              <a:rPr lang="en-US" sz="3200" b="1" dirty="0" smtClean="0">
                <a:solidFill>
                  <a:schemeClr val="accent3">
                    <a:lumMod val="20000"/>
                    <a:lumOff val="80000"/>
                  </a:schemeClr>
                </a:solidFill>
                <a:effectLst>
                  <a:outerShdw blurRad="38100" dist="38100" dir="2700000" algn="tl">
                    <a:srgbClr val="000000">
                      <a:alpha val="43137"/>
                    </a:srgbClr>
                  </a:outerShdw>
                </a:effectLst>
                <a:latin typeface="Bradley Hand ITC" pitchFamily="66" charset="0"/>
              </a:rPr>
              <a:t>Historical changes in the position of Evaluation in extension</a:t>
            </a:r>
            <a:endParaRPr lang="en-US" sz="3200" b="1" dirty="0">
              <a:solidFill>
                <a:schemeClr val="accent3">
                  <a:lumMod val="20000"/>
                  <a:lumOff val="80000"/>
                </a:schemeClr>
              </a:solidFill>
              <a:effectLst>
                <a:outerShdw blurRad="38100" dist="38100" dir="2700000" algn="tl">
                  <a:srgbClr val="000000">
                    <a:alpha val="43137"/>
                  </a:srgbClr>
                </a:outerShdw>
              </a:effectLst>
              <a:latin typeface="Bradley Hand ITC"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https://sp.yimg.com/xj/th?id=OIP.Mc5314b12e9c883c99338c5fecda4a047H0&amp;pid=15.1&amp;P=0&amp;w=218&amp;h=165"/>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228600" y="990600"/>
            <a:ext cx="8382000" cy="5638800"/>
          </a:xfrm>
        </p:spPr>
        <p:txBody>
          <a:bodyPr>
            <a:normAutofit/>
          </a:bodyPr>
          <a:lstStyle/>
          <a:p>
            <a:pPr algn="just">
              <a:buNone/>
            </a:pPr>
            <a:r>
              <a:rPr lang="en-US" dirty="0" smtClean="0"/>
              <a:t>			</a:t>
            </a:r>
            <a:r>
              <a:rPr lang="en-US" sz="2800" dirty="0" smtClean="0">
                <a:latin typeface="Andalus" pitchFamily="18" charset="-78"/>
                <a:cs typeface="Andalus" pitchFamily="18" charset="-78"/>
              </a:rPr>
              <a:t>Evaluation was much discussed at extension conferences and national workshops were conducted to focus attention on taking a professional approach to evaluating the efficiency and effectiveness of extension.</a:t>
            </a:r>
          </a:p>
          <a:p>
            <a:pPr algn="r">
              <a:buNone/>
            </a:pPr>
            <a:r>
              <a:rPr lang="en-US" sz="2800" dirty="0" smtClean="0">
                <a:solidFill>
                  <a:srgbClr val="FF0000"/>
                </a:solidFill>
                <a:latin typeface="Andalus" pitchFamily="18" charset="-78"/>
                <a:cs typeface="Andalus" pitchFamily="18" charset="-78"/>
              </a:rPr>
              <a:t>-(Riches. 1973)</a:t>
            </a:r>
          </a:p>
          <a:p>
            <a:pPr algn="just">
              <a:buNone/>
            </a:pPr>
            <a:endParaRPr lang="en-US" sz="2800" dirty="0" smtClean="0">
              <a:latin typeface="Andalus" pitchFamily="18" charset="-78"/>
              <a:cs typeface="Andalus" pitchFamily="18" charset="-78"/>
            </a:endParaRPr>
          </a:p>
          <a:p>
            <a:pPr algn="just">
              <a:buNone/>
            </a:pPr>
            <a:r>
              <a:rPr lang="en-US" sz="2800" dirty="0" smtClean="0">
                <a:latin typeface="Andalus" pitchFamily="18" charset="-78"/>
                <a:cs typeface="Andalus" pitchFamily="18" charset="-78"/>
              </a:rPr>
              <a:t>			In the optimism of the period extension workers felt valued by their farmers clients, and most often felt that they were too busy helping these clients to spend time on formal evaluation procedures </a:t>
            </a:r>
          </a:p>
          <a:p>
            <a:pPr algn="r">
              <a:buNone/>
            </a:pPr>
            <a:r>
              <a:rPr lang="en-US" sz="2800" dirty="0" smtClean="0">
                <a:solidFill>
                  <a:srgbClr val="FF0000"/>
                </a:solidFill>
                <a:latin typeface="Andalus" pitchFamily="18" charset="-78"/>
                <a:cs typeface="Andalus" pitchFamily="18" charset="-78"/>
              </a:rPr>
              <a:t>-(</a:t>
            </a:r>
            <a:r>
              <a:rPr lang="en-US" sz="2800" dirty="0" err="1" smtClean="0">
                <a:solidFill>
                  <a:srgbClr val="FF0000"/>
                </a:solidFill>
                <a:latin typeface="Andalus" pitchFamily="18" charset="-78"/>
                <a:cs typeface="Andalus" pitchFamily="18" charset="-78"/>
              </a:rPr>
              <a:t>Bardsley</a:t>
            </a:r>
            <a:r>
              <a:rPr lang="en-US" sz="2800" dirty="0" smtClean="0">
                <a:solidFill>
                  <a:srgbClr val="FF0000"/>
                </a:solidFill>
                <a:latin typeface="Andalus" pitchFamily="18" charset="-78"/>
                <a:cs typeface="Andalus" pitchFamily="18" charset="-78"/>
              </a:rPr>
              <a:t>, B., 1997)</a:t>
            </a:r>
          </a:p>
        </p:txBody>
      </p:sp>
      <p:sp>
        <p:nvSpPr>
          <p:cNvPr id="4" name="TextBox 3"/>
          <p:cNvSpPr txBox="1"/>
          <p:nvPr/>
        </p:nvSpPr>
        <p:spPr>
          <a:xfrm>
            <a:off x="152400" y="228600"/>
            <a:ext cx="8449207" cy="584775"/>
          </a:xfrm>
          <a:prstGeom prst="rect">
            <a:avLst/>
          </a:prstGeom>
          <a:noFill/>
        </p:spPr>
        <p:txBody>
          <a:bodyPr wrap="square" rtlCol="0">
            <a:spAutoFit/>
          </a:bodyPr>
          <a:lstStyle/>
          <a:p>
            <a:r>
              <a:rPr lang="en-US" sz="3200" b="1" dirty="0" smtClean="0">
                <a:solidFill>
                  <a:srgbClr val="C00000"/>
                </a:solidFill>
                <a:latin typeface="Andalus" pitchFamily="18" charset="-78"/>
                <a:cs typeface="Andalus" pitchFamily="18" charset="-78"/>
              </a:rPr>
              <a:t>Cont…</a:t>
            </a:r>
            <a:endParaRPr lang="en-US" sz="3200" b="1" dirty="0">
              <a:solidFill>
                <a:srgbClr val="C0000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img.docstoccdn.com/thumb/orig/928564.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274638"/>
            <a:ext cx="8229600" cy="639762"/>
          </a:xfrm>
        </p:spPr>
        <p:txBody>
          <a:bodyPr>
            <a:normAutofit/>
          </a:bodyPr>
          <a:lstStyle/>
          <a:p>
            <a:pPr algn="l"/>
            <a:r>
              <a:rPr lang="en-IN" sz="2800" dirty="0" smtClean="0"/>
              <a:t>Conti…</a:t>
            </a:r>
            <a:endParaRPr lang="en-IN" sz="2800" dirty="0"/>
          </a:p>
        </p:txBody>
      </p:sp>
      <p:sp>
        <p:nvSpPr>
          <p:cNvPr id="3" name="Content Placeholder 2"/>
          <p:cNvSpPr>
            <a:spLocks noGrp="1"/>
          </p:cNvSpPr>
          <p:nvPr>
            <p:ph idx="1"/>
          </p:nvPr>
        </p:nvSpPr>
        <p:spPr>
          <a:xfrm>
            <a:off x="609600" y="990600"/>
            <a:ext cx="7924800" cy="5105400"/>
          </a:xfrm>
        </p:spPr>
        <p:txBody>
          <a:bodyPr>
            <a:normAutofit fontScale="77500" lnSpcReduction="20000"/>
          </a:bodyPr>
          <a:lstStyle/>
          <a:p>
            <a:pPr algn="just">
              <a:buFont typeface="Wingdings" pitchFamily="2" charset="2"/>
              <a:buChar char="v"/>
            </a:pPr>
            <a:r>
              <a:rPr lang="en-US" dirty="0" smtClean="0">
                <a:latin typeface="Andalus" pitchFamily="18" charset="-78"/>
                <a:cs typeface="Andalus" pitchFamily="18" charset="-78"/>
              </a:rPr>
              <a:t>1970s, Govt. policy began to change. </a:t>
            </a:r>
          </a:p>
          <a:p>
            <a:pPr algn="just">
              <a:buFont typeface="Wingdings" pitchFamily="2" charset="2"/>
              <a:buChar char="v"/>
            </a:pPr>
            <a:r>
              <a:rPr lang="en-US" dirty="0" smtClean="0">
                <a:latin typeface="Andalus" pitchFamily="18" charset="-78"/>
                <a:cs typeface="Andalus" pitchFamily="18" charset="-78"/>
              </a:rPr>
              <a:t>Demand more accountability for the expenditure of public funds</a:t>
            </a:r>
          </a:p>
          <a:p>
            <a:pPr algn="just">
              <a:buFont typeface="Wingdings" pitchFamily="2" charset="2"/>
              <a:buChar char="v"/>
            </a:pPr>
            <a:r>
              <a:rPr lang="en-US" dirty="0" smtClean="0">
                <a:latin typeface="Andalus" pitchFamily="18" charset="-78"/>
                <a:cs typeface="Andalus" pitchFamily="18" charset="-78"/>
              </a:rPr>
              <a:t>Extension as a tool bring about those changes sought by government rather than as an educational process.</a:t>
            </a:r>
          </a:p>
          <a:p>
            <a:pPr algn="just">
              <a:buFont typeface="Wingdings" pitchFamily="2" charset="2"/>
              <a:buChar char="v"/>
            </a:pPr>
            <a:r>
              <a:rPr lang="en-US" dirty="0" smtClean="0">
                <a:latin typeface="Andalus" pitchFamily="18" charset="-78"/>
                <a:cs typeface="Andalus" pitchFamily="18" charset="-78"/>
              </a:rPr>
              <a:t>Since Govt. ask what effect extension was having in terms of new technology being applied and whether extension led to faster adoption..?</a:t>
            </a:r>
          </a:p>
          <a:p>
            <a:pPr algn="just">
              <a:buFont typeface="Wingdings" pitchFamily="2" charset="2"/>
              <a:buChar char="v"/>
            </a:pPr>
            <a:r>
              <a:rPr lang="en-US" dirty="0" smtClean="0">
                <a:latin typeface="Andalus" pitchFamily="18" charset="-78"/>
                <a:cs typeface="Andalus" pitchFamily="18" charset="-78"/>
              </a:rPr>
              <a:t>Production and productivity crops</a:t>
            </a:r>
          </a:p>
          <a:p>
            <a:pPr algn="just">
              <a:buFont typeface="Wingdings" pitchFamily="2" charset="2"/>
              <a:buChar char="v"/>
            </a:pPr>
            <a:r>
              <a:rPr lang="en-US" dirty="0" smtClean="0">
                <a:latin typeface="Andalus" pitchFamily="18" charset="-78"/>
                <a:cs typeface="Andalus" pitchFamily="18" charset="-78"/>
              </a:rPr>
              <a:t> Environmental concern</a:t>
            </a:r>
          </a:p>
          <a:p>
            <a:pPr algn="just">
              <a:buFont typeface="Wingdings" pitchFamily="2" charset="2"/>
              <a:buChar char="v"/>
            </a:pPr>
            <a:r>
              <a:rPr lang="en-US" dirty="0" smtClean="0">
                <a:latin typeface="Andalus" pitchFamily="18" charset="-78"/>
                <a:cs typeface="Andalus" pitchFamily="18" charset="-78"/>
              </a:rPr>
              <a:t>More focused on assessing the achievements of institutional goals or of individual advisers.</a:t>
            </a:r>
          </a:p>
          <a:p>
            <a:pPr algn="just">
              <a:buNone/>
            </a:pPr>
            <a:endParaRPr lang="en-US" dirty="0" smtClean="0">
              <a:solidFill>
                <a:schemeClr val="bg1"/>
              </a:solidFill>
              <a:latin typeface="Andalus" pitchFamily="18" charset="-78"/>
              <a:cs typeface="Andalus" pitchFamily="18" charset="-78"/>
            </a:endParaRPr>
          </a:p>
          <a:p>
            <a:pPr algn="r">
              <a:buNone/>
            </a:pPr>
            <a:r>
              <a:rPr lang="en-US" dirty="0" smtClean="0">
                <a:solidFill>
                  <a:srgbClr val="FF0000"/>
                </a:solidFill>
                <a:latin typeface="Andalus" pitchFamily="18" charset="-78"/>
                <a:cs typeface="Andalus" pitchFamily="18" charset="-78"/>
              </a:rPr>
              <a:t>                                                  </a:t>
            </a:r>
          </a:p>
          <a:p>
            <a:endParaRPr lang="en-IN"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pptbackgrounds.net/uploads/paper-design-presentation-powerpoint-backgrounds.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3" name="Content Placeholder 2"/>
          <p:cNvSpPr>
            <a:spLocks noGrp="1"/>
          </p:cNvSpPr>
          <p:nvPr>
            <p:ph idx="1"/>
          </p:nvPr>
        </p:nvSpPr>
        <p:spPr>
          <a:xfrm>
            <a:off x="685800" y="762000"/>
            <a:ext cx="8229600" cy="4876800"/>
          </a:xfrm>
        </p:spPr>
        <p:txBody>
          <a:bodyPr>
            <a:normAutofit fontScale="92500" lnSpcReduction="20000"/>
          </a:bodyPr>
          <a:lstStyle/>
          <a:p>
            <a:pPr algn="just">
              <a:buNone/>
            </a:pPr>
            <a:r>
              <a:rPr lang="en-US" b="1" dirty="0" err="1" smtClean="0">
                <a:latin typeface="Andalus" pitchFamily="18" charset="-78"/>
                <a:cs typeface="Andalus" pitchFamily="18" charset="-78"/>
              </a:rPr>
              <a:t>Programme</a:t>
            </a:r>
            <a:r>
              <a:rPr lang="en-US" b="1" dirty="0" smtClean="0">
                <a:latin typeface="Andalus" pitchFamily="18" charset="-78"/>
                <a:cs typeface="Andalus" pitchFamily="18" charset="-78"/>
              </a:rPr>
              <a:t> evaluation </a:t>
            </a:r>
            <a:r>
              <a:rPr lang="en-US" dirty="0" smtClean="0">
                <a:latin typeface="Andalus" pitchFamily="18" charset="-78"/>
                <a:cs typeface="Andalus" pitchFamily="18" charset="-78"/>
              </a:rPr>
              <a:t>is a process of making reasonable judgments about the </a:t>
            </a:r>
          </a:p>
          <a:p>
            <a:pPr algn="just">
              <a:buFont typeface="Wingdings" pitchFamily="2" charset="2"/>
              <a:buChar char="§"/>
            </a:pPr>
            <a:r>
              <a:rPr lang="en-US" dirty="0" smtClean="0">
                <a:latin typeface="Andalus" pitchFamily="18" charset="-78"/>
                <a:cs typeface="Andalus" pitchFamily="18" charset="-78"/>
              </a:rPr>
              <a:t>programme effort; </a:t>
            </a:r>
          </a:p>
          <a:p>
            <a:pPr algn="just">
              <a:buFont typeface="Wingdings" pitchFamily="2" charset="2"/>
              <a:buChar char="§"/>
            </a:pPr>
            <a:r>
              <a:rPr lang="en-US" dirty="0" smtClean="0">
                <a:latin typeface="Andalus" pitchFamily="18" charset="-78"/>
                <a:cs typeface="Andalus" pitchFamily="18" charset="-78"/>
              </a:rPr>
              <a:t>effectiveness; efficiency and adequacy based on systematic data collection, </a:t>
            </a:r>
          </a:p>
          <a:p>
            <a:pPr algn="just">
              <a:buFont typeface="Wingdings" pitchFamily="2" charset="2"/>
              <a:buChar char="§"/>
            </a:pPr>
            <a:r>
              <a:rPr lang="en-US" dirty="0" smtClean="0">
                <a:latin typeface="Andalus" pitchFamily="18" charset="-78"/>
                <a:cs typeface="Andalus" pitchFamily="18" charset="-78"/>
              </a:rPr>
              <a:t>analysis designed for especially to program management, external accountability, acceptability, awareness, availability, continuity, comprehensiveness and cost of service.</a:t>
            </a:r>
          </a:p>
          <a:p>
            <a:pPr algn="just">
              <a:buFont typeface="Wingdings" pitchFamily="2" charset="2"/>
              <a:buChar char="§"/>
            </a:pPr>
            <a:r>
              <a:rPr lang="en-US" dirty="0" smtClean="0">
                <a:latin typeface="Andalus" pitchFamily="18" charset="-78"/>
                <a:cs typeface="Andalus" pitchFamily="18" charset="-78"/>
              </a:rPr>
              <a:t>Evaluation may be concurrently or terminally or expost facto.</a:t>
            </a:r>
          </a:p>
          <a:p>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914400" y="228600"/>
            <a:ext cx="8229600" cy="1143000"/>
          </a:xfrm>
        </p:spPr>
        <p:txBody>
          <a:bodyPr/>
          <a:lstStyle/>
          <a:p>
            <a:r>
              <a:rPr lang="en-US" b="1" dirty="0" smtClean="0">
                <a:solidFill>
                  <a:srgbClr val="FFFF00"/>
                </a:solidFill>
                <a:latin typeface="Bradley Hand ITC" pitchFamily="66" charset="0"/>
                <a:cs typeface="Andalus" pitchFamily="18" charset="-78"/>
              </a:rPr>
              <a:t>Purpose of evaluation</a:t>
            </a:r>
            <a:endParaRPr lang="en-US" b="1" dirty="0">
              <a:solidFill>
                <a:srgbClr val="FFFF00"/>
              </a:solidFill>
              <a:latin typeface="Bradley Hand ITC" pitchFamily="66" charset="0"/>
              <a:cs typeface="Andalus" pitchFamily="18" charset="-78"/>
            </a:endParaRPr>
          </a:p>
        </p:txBody>
      </p:sp>
      <p:sp>
        <p:nvSpPr>
          <p:cNvPr id="6" name="Content Placeholder 5"/>
          <p:cNvSpPr>
            <a:spLocks noGrp="1"/>
          </p:cNvSpPr>
          <p:nvPr>
            <p:ph idx="1"/>
          </p:nvPr>
        </p:nvSpPr>
        <p:spPr>
          <a:xfrm>
            <a:off x="914400" y="1447800"/>
            <a:ext cx="8458200" cy="4525963"/>
          </a:xfrm>
        </p:spPr>
        <p:txBody>
          <a:bodyPr>
            <a:normAutofit/>
          </a:bodyPr>
          <a:lstStyle/>
          <a:p>
            <a:r>
              <a:rPr lang="en-US" b="1" dirty="0" smtClean="0">
                <a:latin typeface="Andalus" pitchFamily="18" charset="-78"/>
                <a:cs typeface="Andalus" pitchFamily="18" charset="-78"/>
              </a:rPr>
              <a:t>Assessing the aims and results</a:t>
            </a:r>
            <a:endParaRPr lang="en-US" dirty="0" smtClean="0">
              <a:latin typeface="Andalus" pitchFamily="18" charset="-78"/>
              <a:cs typeface="Andalus" pitchFamily="18" charset="-78"/>
            </a:endParaRPr>
          </a:p>
          <a:p>
            <a:pPr>
              <a:buNone/>
            </a:pPr>
            <a:endParaRPr lang="en-US" dirty="0" smtClean="0">
              <a:latin typeface="Andalus" pitchFamily="18" charset="-78"/>
              <a:cs typeface="Andalus" pitchFamily="18" charset="-78"/>
            </a:endParaRPr>
          </a:p>
          <a:p>
            <a:r>
              <a:rPr lang="en-US" b="1" dirty="0" smtClean="0">
                <a:latin typeface="Andalus" pitchFamily="18" charset="-78"/>
                <a:cs typeface="Andalus" pitchFamily="18" charset="-78"/>
              </a:rPr>
              <a:t>Supporting the extension workers</a:t>
            </a:r>
            <a:endParaRPr lang="en-US" dirty="0" smtClean="0">
              <a:latin typeface="Andalus" pitchFamily="18" charset="-78"/>
              <a:cs typeface="Andalus" pitchFamily="18" charset="-78"/>
            </a:endParaRPr>
          </a:p>
          <a:p>
            <a:pPr>
              <a:buNone/>
            </a:pPr>
            <a:endParaRPr lang="en-US" dirty="0" smtClean="0">
              <a:latin typeface="Andalus" pitchFamily="18" charset="-78"/>
              <a:cs typeface="Andalus" pitchFamily="18" charset="-78"/>
            </a:endParaRPr>
          </a:p>
          <a:p>
            <a:r>
              <a:rPr lang="en-US" b="1" dirty="0" smtClean="0">
                <a:latin typeface="Andalus" pitchFamily="18" charset="-78"/>
                <a:cs typeface="Andalus" pitchFamily="18" charset="-78"/>
              </a:rPr>
              <a:t>Ensuring contacts with other institutions at the same or a higher level</a:t>
            </a:r>
          </a:p>
          <a:p>
            <a:pPr>
              <a:buNone/>
            </a:pPr>
            <a:r>
              <a:rPr lang="en-US" b="1" dirty="0" smtClean="0">
                <a:latin typeface="Times New Roman" pitchFamily="18" charset="0"/>
                <a:cs typeface="Times New Roman" pitchFamily="18" charset="0"/>
              </a:rPr>
              <a:t>                                        - </a:t>
            </a:r>
            <a:r>
              <a:rPr lang="en-US" b="1" dirty="0" smtClean="0">
                <a:solidFill>
                  <a:srgbClr val="FFFF00"/>
                </a:solidFill>
                <a:latin typeface="Times New Roman" pitchFamily="18" charset="0"/>
                <a:cs typeface="Times New Roman" pitchFamily="18" charset="0"/>
              </a:rPr>
              <a:t>(Bollinger et. al, 1995)</a:t>
            </a:r>
            <a:endParaRPr lang="en-US" dirty="0">
              <a:solidFill>
                <a:srgbClr val="FFFF00"/>
              </a:solidFill>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steps in evaluation</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a:buFont typeface="Wingdings" pitchFamily="2" charset="2"/>
              <a:buChar char="ü"/>
            </a:pPr>
            <a:r>
              <a:rPr lang="en-US" dirty="0" smtClean="0"/>
              <a:t> Setting up of some standards</a:t>
            </a:r>
          </a:p>
          <a:p>
            <a:pPr>
              <a:buFont typeface="Wingdings" pitchFamily="2" charset="2"/>
              <a:buChar char="ü"/>
            </a:pPr>
            <a:r>
              <a:rPr lang="en-US" dirty="0" smtClean="0"/>
              <a:t>Collection of information</a:t>
            </a:r>
          </a:p>
          <a:p>
            <a:pPr>
              <a:buFont typeface="Wingdings" pitchFamily="2" charset="2"/>
              <a:buChar char="ü"/>
            </a:pPr>
            <a:r>
              <a:rPr lang="en-US" dirty="0" smtClean="0"/>
              <a:t>Making judgment and drawing conclusion</a:t>
            </a:r>
          </a:p>
          <a:p>
            <a:pPr>
              <a:buFont typeface="Wingdings" pitchFamily="2" charset="2"/>
              <a:buChar char="ü"/>
            </a:pPr>
            <a:endParaRPr lang="en-US" dirty="0" smtClean="0"/>
          </a:p>
          <a:p>
            <a:pPr>
              <a:buFont typeface="Wingdings" pitchFamily="2" charset="2"/>
              <a:buChar char="q"/>
            </a:pPr>
            <a:r>
              <a:rPr lang="en-US" dirty="0" smtClean="0"/>
              <a:t>    Three elements of Evaluation</a:t>
            </a:r>
          </a:p>
          <a:p>
            <a:pPr>
              <a:buFont typeface="Wingdings" pitchFamily="2" charset="2"/>
              <a:buChar char="Ø"/>
            </a:pPr>
            <a:r>
              <a:rPr lang="en-US" dirty="0" smtClean="0"/>
              <a:t> Criteria (good or ideal)</a:t>
            </a:r>
          </a:p>
          <a:p>
            <a:pPr>
              <a:buFont typeface="Wingdings" pitchFamily="2" charset="2"/>
              <a:buChar char="Ø"/>
            </a:pPr>
            <a:r>
              <a:rPr lang="en-US" dirty="0" smtClean="0"/>
              <a:t>Judgements (cognitive process)</a:t>
            </a:r>
          </a:p>
          <a:p>
            <a:pPr>
              <a:buFont typeface="Wingdings" pitchFamily="2" charset="2"/>
              <a:buChar char="Ø"/>
            </a:pPr>
            <a:r>
              <a:rPr lang="en-US" dirty="0" smtClean="0"/>
              <a:t>Evidences (proof of change)</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blogs.adobe.com/captivate/files/2011/06/Background.jpg"/>
          <p:cNvPicPr>
            <a:picLocks noChangeAspect="1" noChangeArrowheads="1"/>
          </p:cNvPicPr>
          <p:nvPr/>
        </p:nvPicPr>
        <p:blipFill>
          <a:blip r:embed="rId2" cstate="print"/>
          <a:srcRect/>
          <a:stretch>
            <a:fillRect/>
          </a:stretch>
        </p:blipFill>
        <p:spPr bwMode="auto">
          <a:xfrm>
            <a:off x="0" y="-304800"/>
            <a:ext cx="9144000" cy="7162800"/>
          </a:xfrm>
          <a:prstGeom prst="rect">
            <a:avLst/>
          </a:prstGeom>
          <a:noFill/>
        </p:spPr>
      </p:pic>
      <p:sp>
        <p:nvSpPr>
          <p:cNvPr id="2" name="Title 1"/>
          <p:cNvSpPr>
            <a:spLocks noGrp="1"/>
          </p:cNvSpPr>
          <p:nvPr>
            <p:ph type="title"/>
          </p:nvPr>
        </p:nvSpPr>
        <p:spPr>
          <a:xfrm>
            <a:off x="457200" y="152400"/>
            <a:ext cx="8229600" cy="685800"/>
          </a:xfrm>
        </p:spPr>
        <p:txBody>
          <a:bodyPr>
            <a:normAutofit fontScale="90000"/>
          </a:bodyPr>
          <a:lstStyle/>
          <a:p>
            <a:r>
              <a:rPr lang="en-US" b="1" u="sng" dirty="0" smtClean="0">
                <a:solidFill>
                  <a:schemeClr val="bg1"/>
                </a:solidFill>
                <a:latin typeface="Bradley Hand ITC" pitchFamily="66" charset="0"/>
              </a:rPr>
              <a:t>Importance of evaluation</a:t>
            </a:r>
            <a:endParaRPr lang="en-IN" b="1" dirty="0">
              <a:solidFill>
                <a:schemeClr val="bg1"/>
              </a:solidFill>
              <a:latin typeface="Bradley Hand ITC" pitchFamily="66" charset="0"/>
            </a:endParaRPr>
          </a:p>
        </p:txBody>
      </p:sp>
      <p:sp>
        <p:nvSpPr>
          <p:cNvPr id="3" name="Content Placeholder 2"/>
          <p:cNvSpPr>
            <a:spLocks noGrp="1"/>
          </p:cNvSpPr>
          <p:nvPr>
            <p:ph idx="1"/>
          </p:nvPr>
        </p:nvSpPr>
        <p:spPr>
          <a:xfrm>
            <a:off x="533400" y="1752600"/>
            <a:ext cx="8077200" cy="4876800"/>
          </a:xfrm>
        </p:spPr>
        <p:txBody>
          <a:bodyPr>
            <a:normAutofit fontScale="85000" lnSpcReduction="20000"/>
          </a:bodyPr>
          <a:lstStyle/>
          <a:p>
            <a:pPr algn="just">
              <a:buFont typeface="Wingdings" pitchFamily="2" charset="2"/>
              <a:buChar char="ü"/>
            </a:pPr>
            <a:r>
              <a:rPr lang="en-US" sz="3000" b="1" dirty="0" smtClean="0">
                <a:solidFill>
                  <a:srgbClr val="FFFF00"/>
                </a:solidFill>
                <a:latin typeface="Andalus" pitchFamily="18" charset="-78"/>
                <a:cs typeface="Andalus" pitchFamily="18" charset="-78"/>
              </a:rPr>
              <a:t>Essential component in the development, maintenance and performance of organization and Decision making</a:t>
            </a:r>
          </a:p>
          <a:p>
            <a:pPr algn="just">
              <a:buFont typeface="Wingdings" pitchFamily="2" charset="2"/>
              <a:buChar char="ü"/>
            </a:pPr>
            <a:endParaRPr lang="en-US" sz="3000" b="1" dirty="0" smtClean="0">
              <a:solidFill>
                <a:srgbClr val="FFFF00"/>
              </a:solidFill>
              <a:latin typeface="Andalus" pitchFamily="18" charset="-78"/>
              <a:cs typeface="Andalus" pitchFamily="18" charset="-78"/>
            </a:endParaRPr>
          </a:p>
          <a:p>
            <a:pPr algn="just">
              <a:buFont typeface="Wingdings" pitchFamily="2" charset="2"/>
              <a:buChar char="ü"/>
            </a:pPr>
            <a:r>
              <a:rPr lang="en-US" sz="3000" b="1" dirty="0" smtClean="0">
                <a:solidFill>
                  <a:srgbClr val="FFFF00"/>
                </a:solidFill>
                <a:latin typeface="Andalus" pitchFamily="18" charset="-78"/>
                <a:cs typeface="Andalus" pitchFamily="18" charset="-78"/>
              </a:rPr>
              <a:t>To identify needs for concentrated efforts and builds confidence among public</a:t>
            </a:r>
          </a:p>
          <a:p>
            <a:pPr algn="just">
              <a:buFont typeface="Wingdings" pitchFamily="2" charset="2"/>
              <a:buChar char="ü"/>
            </a:pPr>
            <a:endParaRPr lang="en-US" sz="3000" b="1" dirty="0" smtClean="0">
              <a:solidFill>
                <a:srgbClr val="FFFF00"/>
              </a:solidFill>
              <a:latin typeface="Andalus" pitchFamily="18" charset="-78"/>
              <a:cs typeface="Andalus" pitchFamily="18" charset="-78"/>
            </a:endParaRPr>
          </a:p>
          <a:p>
            <a:pPr algn="just">
              <a:buFont typeface="Wingdings" pitchFamily="2" charset="2"/>
              <a:buChar char="ü"/>
            </a:pPr>
            <a:r>
              <a:rPr lang="en-US" sz="3000" b="1" dirty="0" smtClean="0">
                <a:solidFill>
                  <a:srgbClr val="FFFF00"/>
                </a:solidFill>
                <a:latin typeface="Andalus" pitchFamily="18" charset="-78"/>
                <a:cs typeface="Andalus" pitchFamily="18" charset="-78"/>
              </a:rPr>
              <a:t>Helps in judging the value of methods or devices used</a:t>
            </a:r>
          </a:p>
          <a:p>
            <a:pPr algn="just">
              <a:buFont typeface="Wingdings" pitchFamily="2" charset="2"/>
              <a:buChar char="ü"/>
            </a:pPr>
            <a:endParaRPr lang="en-US" sz="3000" b="1" dirty="0" smtClean="0">
              <a:solidFill>
                <a:srgbClr val="FFFF00"/>
              </a:solidFill>
              <a:latin typeface="Andalus" pitchFamily="18" charset="-78"/>
              <a:cs typeface="Andalus" pitchFamily="18" charset="-78"/>
            </a:endParaRPr>
          </a:p>
          <a:p>
            <a:pPr algn="just">
              <a:buFont typeface="Wingdings" pitchFamily="2" charset="2"/>
              <a:buChar char="ü"/>
            </a:pPr>
            <a:r>
              <a:rPr lang="en-US" sz="3000" b="1" dirty="0" smtClean="0">
                <a:solidFill>
                  <a:srgbClr val="FFFF00"/>
                </a:solidFill>
                <a:latin typeface="Andalus" pitchFamily="18" charset="-78"/>
                <a:cs typeface="Andalus" pitchFamily="18" charset="-78"/>
              </a:rPr>
              <a:t>Helps the extension teaching by compelling the extension workers in deciding the objectives</a:t>
            </a:r>
          </a:p>
          <a:p>
            <a:pPr algn="just">
              <a:buFont typeface="Wingdings" pitchFamily="2" charset="2"/>
              <a:buChar char="ü"/>
            </a:pPr>
            <a:endParaRPr lang="en-US" sz="3000" b="1" dirty="0" smtClean="0">
              <a:solidFill>
                <a:srgbClr val="FFFF00"/>
              </a:solidFill>
              <a:latin typeface="Andalus" pitchFamily="18" charset="-78"/>
              <a:cs typeface="Andalus" pitchFamily="18" charset="-78"/>
            </a:endParaRPr>
          </a:p>
          <a:p>
            <a:pPr algn="just">
              <a:buFont typeface="Wingdings" pitchFamily="2" charset="2"/>
              <a:buChar char="ü"/>
            </a:pPr>
            <a:r>
              <a:rPr lang="en-US" sz="3000" b="1" dirty="0" smtClean="0">
                <a:solidFill>
                  <a:srgbClr val="FFFF00"/>
                </a:solidFill>
                <a:latin typeface="Andalus" pitchFamily="18" charset="-78"/>
                <a:cs typeface="Andalus" pitchFamily="18" charset="-78"/>
              </a:rPr>
              <a:t>Helps in choosing the best tools which required for achieving a goal</a:t>
            </a:r>
          </a:p>
          <a:p>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sp.yimg.com/xj/th?id=OIP.M7e37442fbe59678f644cd264ada79c28H0&amp;pid=15.1&amp;P=0&amp;w=220&amp;h=166"/>
          <p:cNvPicPr>
            <a:picLocks noChangeAspect="1" noChangeArrowheads="1"/>
          </p:cNvPicPr>
          <p:nvPr/>
        </p:nvPicPr>
        <p:blipFill>
          <a:blip r:embed="rId2" cstate="print"/>
          <a:srcRect/>
          <a:stretch>
            <a:fillRect/>
          </a:stretch>
        </p:blipFill>
        <p:spPr bwMode="auto">
          <a:xfrm>
            <a:off x="6" y="0"/>
            <a:ext cx="9143994" cy="6858000"/>
          </a:xfrm>
          <a:prstGeom prst="rect">
            <a:avLst/>
          </a:prstGeom>
          <a:noFill/>
        </p:spPr>
      </p:pic>
      <p:sp>
        <p:nvSpPr>
          <p:cNvPr id="2" name="Title 1"/>
          <p:cNvSpPr>
            <a:spLocks noGrp="1"/>
          </p:cNvSpPr>
          <p:nvPr>
            <p:ph type="title"/>
          </p:nvPr>
        </p:nvSpPr>
        <p:spPr>
          <a:xfrm>
            <a:off x="457200" y="457200"/>
            <a:ext cx="8229600" cy="1143000"/>
          </a:xfrm>
        </p:spPr>
        <p:txBody>
          <a:bodyPr/>
          <a:lstStyle/>
          <a:p>
            <a:r>
              <a:rPr lang="en-US" b="1" dirty="0" smtClean="0">
                <a:solidFill>
                  <a:srgbClr val="FFFF00"/>
                </a:solidFill>
                <a:latin typeface="Bradley Hand ITC" pitchFamily="66" charset="0"/>
              </a:rPr>
              <a:t>Types of evaluation</a:t>
            </a:r>
            <a:endParaRPr lang="en-IN" b="1" dirty="0">
              <a:solidFill>
                <a:srgbClr val="FFFF00"/>
              </a:solidFill>
              <a:latin typeface="Bradley Hand ITC" pitchFamily="66" charset="0"/>
            </a:endParaRPr>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latin typeface="Andalus" pitchFamily="18" charset="-78"/>
                <a:cs typeface="Andalus" pitchFamily="18" charset="-78"/>
              </a:rPr>
              <a:t>		</a:t>
            </a:r>
            <a:r>
              <a:rPr lang="en-US" dirty="0" err="1" smtClean="0">
                <a:solidFill>
                  <a:schemeClr val="bg1"/>
                </a:solidFill>
                <a:latin typeface="Andalus" pitchFamily="18" charset="-78"/>
                <a:cs typeface="Andalus" pitchFamily="18" charset="-78"/>
              </a:rPr>
              <a:t>Scriven</a:t>
            </a:r>
            <a:r>
              <a:rPr lang="en-US" dirty="0" smtClean="0">
                <a:solidFill>
                  <a:schemeClr val="bg1"/>
                </a:solidFill>
                <a:latin typeface="Andalus" pitchFamily="18" charset="-78"/>
                <a:cs typeface="Andalus" pitchFamily="18" charset="-78"/>
              </a:rPr>
              <a:t> (1967) : first evaluator to write about differences between formative and summative evaluation.</a:t>
            </a:r>
          </a:p>
          <a:p>
            <a:pPr algn="just">
              <a:buNone/>
            </a:pPr>
            <a:endParaRPr lang="en-US" dirty="0" smtClean="0">
              <a:latin typeface="Andalus" pitchFamily="18" charset="-78"/>
              <a:cs typeface="Andalus" pitchFamily="18" charset="-78"/>
            </a:endParaRPr>
          </a:p>
          <a:p>
            <a:pPr lvl="0" algn="just">
              <a:buNone/>
            </a:pPr>
            <a:r>
              <a:rPr lang="en-US" b="1" dirty="0" smtClean="0">
                <a:solidFill>
                  <a:srgbClr val="FFC000"/>
                </a:solidFill>
                <a:latin typeface="Andalus" pitchFamily="18" charset="-78"/>
                <a:cs typeface="Andalus" pitchFamily="18" charset="-78"/>
              </a:rPr>
              <a:t>            1. Formative evaluation:</a:t>
            </a:r>
          </a:p>
          <a:p>
            <a:pPr lvl="0" algn="just">
              <a:buNone/>
            </a:pPr>
            <a:endParaRPr lang="en-US" b="1" dirty="0" smtClean="0">
              <a:latin typeface="Andalus" pitchFamily="18" charset="-78"/>
              <a:cs typeface="Andalus" pitchFamily="18" charset="-78"/>
            </a:endParaRPr>
          </a:p>
          <a:p>
            <a:pPr lvl="0" algn="just">
              <a:buNone/>
            </a:pPr>
            <a:r>
              <a:rPr lang="en-US" b="1" dirty="0" smtClean="0">
                <a:solidFill>
                  <a:schemeClr val="bg1"/>
                </a:solidFill>
                <a:latin typeface="Andalus" pitchFamily="18" charset="-78"/>
                <a:cs typeface="Andalus" pitchFamily="18" charset="-78"/>
              </a:rPr>
              <a:t>               Implementation evaluation</a:t>
            </a:r>
          </a:p>
          <a:p>
            <a:pPr lvl="0" algn="just">
              <a:buNone/>
            </a:pPr>
            <a:r>
              <a:rPr lang="en-US" b="1" dirty="0" smtClean="0">
                <a:solidFill>
                  <a:schemeClr val="bg1"/>
                </a:solidFill>
                <a:latin typeface="Andalus" pitchFamily="18" charset="-78"/>
                <a:cs typeface="Andalus" pitchFamily="18" charset="-78"/>
              </a:rPr>
              <a:t>               Process evaluation</a:t>
            </a:r>
          </a:p>
          <a:p>
            <a:pPr lvl="0" algn="just">
              <a:buNone/>
            </a:pPr>
            <a:endParaRPr lang="en-US" b="1" dirty="0" smtClean="0">
              <a:latin typeface="Andalus" pitchFamily="18" charset="-78"/>
              <a:cs typeface="Andalus" pitchFamily="18" charset="-78"/>
            </a:endParaRPr>
          </a:p>
          <a:p>
            <a:pPr lvl="0" algn="just">
              <a:buNone/>
            </a:pPr>
            <a:r>
              <a:rPr lang="en-US" b="1" dirty="0" smtClean="0">
                <a:solidFill>
                  <a:srgbClr val="FFC000"/>
                </a:solidFill>
                <a:latin typeface="Andalus" pitchFamily="18" charset="-78"/>
                <a:cs typeface="Andalus" pitchFamily="18" charset="-78"/>
              </a:rPr>
              <a:t>            2. Summative evaluation:</a:t>
            </a:r>
          </a:p>
          <a:p>
            <a:pPr lvl="0" algn="just">
              <a:buNone/>
            </a:pPr>
            <a:endParaRPr lang="en-US" b="1" dirty="0" smtClean="0">
              <a:latin typeface="Andalus" pitchFamily="18" charset="-78"/>
              <a:cs typeface="Andalus" pitchFamily="18" charset="-78"/>
            </a:endParaRPr>
          </a:p>
          <a:p>
            <a:pPr lvl="0" algn="just">
              <a:buNone/>
            </a:pPr>
            <a:r>
              <a:rPr lang="en-US" b="1" dirty="0" smtClean="0">
                <a:latin typeface="Andalus" pitchFamily="18" charset="-78"/>
                <a:cs typeface="Andalus" pitchFamily="18" charset="-78"/>
              </a:rPr>
              <a:t>               </a:t>
            </a:r>
            <a:r>
              <a:rPr lang="en-US" b="1" dirty="0" smtClean="0">
                <a:solidFill>
                  <a:schemeClr val="bg1"/>
                </a:solidFill>
                <a:latin typeface="Andalus" pitchFamily="18" charset="-78"/>
                <a:cs typeface="Andalus" pitchFamily="18" charset="-78"/>
              </a:rPr>
              <a:t>Donor-led impact assessment</a:t>
            </a:r>
          </a:p>
          <a:p>
            <a:pPr lvl="0" algn="just">
              <a:buNone/>
            </a:pPr>
            <a:r>
              <a:rPr lang="en-US" b="1" dirty="0" smtClean="0">
                <a:solidFill>
                  <a:schemeClr val="bg1"/>
                </a:solidFill>
                <a:latin typeface="Andalus" pitchFamily="18" charset="-78"/>
                <a:cs typeface="Andalus" pitchFamily="18" charset="-78"/>
              </a:rPr>
              <a:t>               </a:t>
            </a:r>
            <a:r>
              <a:rPr lang="en-US" b="1" dirty="0" err="1" smtClean="0">
                <a:solidFill>
                  <a:schemeClr val="bg1"/>
                </a:solidFill>
                <a:latin typeface="Andalus" pitchFamily="18" charset="-78"/>
                <a:cs typeface="Andalus" pitchFamily="18" charset="-78"/>
              </a:rPr>
              <a:t>Practioner</a:t>
            </a:r>
            <a:r>
              <a:rPr lang="en-US" b="1" dirty="0" smtClean="0">
                <a:solidFill>
                  <a:schemeClr val="bg1"/>
                </a:solidFill>
                <a:latin typeface="Andalus" pitchFamily="18" charset="-78"/>
                <a:cs typeface="Andalus" pitchFamily="18" charset="-78"/>
              </a:rPr>
              <a:t> impact assessment.</a:t>
            </a:r>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s://sp.yimg.com/xj/th?id=OIP.Md110dee051323ffa6f981d58aa2366eaH0&amp;pid=15.1&amp;P=0"/>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p:txBody>
          <a:bodyPr/>
          <a:lstStyle/>
          <a:p>
            <a:r>
              <a:rPr lang="en-US" b="1" dirty="0" smtClean="0">
                <a:solidFill>
                  <a:srgbClr val="FF0000"/>
                </a:solidFill>
                <a:latin typeface="Bradley Hand ITC" pitchFamily="66" charset="0"/>
              </a:rPr>
              <a:t>Formative evaluation</a:t>
            </a:r>
            <a:endParaRPr lang="en-IN" b="1" dirty="0">
              <a:solidFill>
                <a:srgbClr val="FF0000"/>
              </a:solidFill>
              <a:latin typeface="Bradley Hand ITC" pitchFamily="66" charset="0"/>
            </a:endParaRPr>
          </a:p>
        </p:txBody>
      </p:sp>
      <p:sp>
        <p:nvSpPr>
          <p:cNvPr id="3" name="Content Placeholder 2"/>
          <p:cNvSpPr>
            <a:spLocks noGrp="1"/>
          </p:cNvSpPr>
          <p:nvPr>
            <p:ph idx="1"/>
          </p:nvPr>
        </p:nvSpPr>
        <p:spPr>
          <a:xfrm>
            <a:off x="0" y="1600200"/>
            <a:ext cx="8763000" cy="4953000"/>
          </a:xfrm>
        </p:spPr>
        <p:txBody>
          <a:bodyPr>
            <a:normAutofit fontScale="70000" lnSpcReduction="20000"/>
          </a:bodyPr>
          <a:lstStyle/>
          <a:p>
            <a:pPr algn="just">
              <a:buNone/>
            </a:pPr>
            <a:r>
              <a:rPr lang="en-US" dirty="0" smtClean="0">
                <a:latin typeface="Andalus" pitchFamily="18" charset="-78"/>
                <a:cs typeface="Andalus" pitchFamily="18" charset="-78"/>
              </a:rPr>
              <a:t>			It is conducted to provide programme staff with judgment useful in improving the program.</a:t>
            </a:r>
          </a:p>
          <a:p>
            <a:pPr algn="just">
              <a:buNone/>
            </a:pPr>
            <a:endParaRPr lang="en-US" dirty="0" smtClean="0">
              <a:latin typeface="Andalus" pitchFamily="18" charset="-78"/>
              <a:cs typeface="Andalus" pitchFamily="18" charset="-78"/>
            </a:endParaRPr>
          </a:p>
          <a:p>
            <a:pPr algn="just">
              <a:buNone/>
            </a:pPr>
            <a:r>
              <a:rPr lang="en-US" dirty="0" smtClean="0">
                <a:latin typeface="Andalus" pitchFamily="18" charset="-78"/>
                <a:cs typeface="Andalus" pitchFamily="18" charset="-78"/>
              </a:rPr>
              <a:t>			</a:t>
            </a:r>
            <a:r>
              <a:rPr lang="en-US" b="1" dirty="0" smtClean="0">
                <a:solidFill>
                  <a:srgbClr val="002060"/>
                </a:solidFill>
                <a:latin typeface="Andalus" pitchFamily="18" charset="-78"/>
                <a:cs typeface="Andalus" pitchFamily="18" charset="-78"/>
              </a:rPr>
              <a:t>Process evaluation:</a:t>
            </a:r>
            <a:r>
              <a:rPr lang="en-US" dirty="0" smtClean="0">
                <a:latin typeface="Andalus" pitchFamily="18" charset="-78"/>
                <a:cs typeface="Andalus" pitchFamily="18" charset="-78"/>
              </a:rPr>
              <a:t> focused on the process of a programme rather than the outcome and is generally carried out during the implementation of a program.</a:t>
            </a:r>
          </a:p>
          <a:p>
            <a:pPr algn="just">
              <a:buNone/>
            </a:pPr>
            <a:endParaRPr lang="en-US" dirty="0" smtClean="0">
              <a:latin typeface="Andalus" pitchFamily="18" charset="-78"/>
              <a:cs typeface="Andalus" pitchFamily="18" charset="-78"/>
            </a:endParaRPr>
          </a:p>
          <a:p>
            <a:pPr algn="just">
              <a:buNone/>
            </a:pPr>
            <a:r>
              <a:rPr lang="en-US" dirty="0" smtClean="0">
                <a:latin typeface="Andalus" pitchFamily="18" charset="-78"/>
                <a:cs typeface="Andalus" pitchFamily="18" charset="-78"/>
              </a:rPr>
              <a:t>			It involves the collection of information about program activities and about the delivery of a program.</a:t>
            </a:r>
          </a:p>
          <a:p>
            <a:pPr algn="just">
              <a:buNone/>
            </a:pPr>
            <a:endParaRPr lang="en-US" dirty="0" smtClean="0">
              <a:latin typeface="Andalus" pitchFamily="18" charset="-78"/>
              <a:cs typeface="Andalus" pitchFamily="18" charset="-78"/>
            </a:endParaRPr>
          </a:p>
          <a:p>
            <a:pPr algn="just">
              <a:buNone/>
            </a:pPr>
            <a:r>
              <a:rPr lang="en-US" dirty="0" smtClean="0">
                <a:latin typeface="Andalus" pitchFamily="18" charset="-78"/>
                <a:cs typeface="Andalus" pitchFamily="18" charset="-78"/>
              </a:rPr>
              <a:t>			Its generally formative in nature, but can also be summative...</a:t>
            </a:r>
          </a:p>
          <a:p>
            <a:pPr algn="just">
              <a:buNone/>
            </a:pPr>
            <a:endParaRPr lang="en-US" dirty="0" smtClean="0">
              <a:latin typeface="Andalus" pitchFamily="18" charset="-78"/>
              <a:cs typeface="Andalus" pitchFamily="18" charset="-78"/>
            </a:endParaRPr>
          </a:p>
          <a:p>
            <a:pPr algn="just">
              <a:buNone/>
            </a:pPr>
            <a:r>
              <a:rPr lang="en-US" dirty="0" smtClean="0">
                <a:latin typeface="Andalus" pitchFamily="18" charset="-78"/>
                <a:cs typeface="Andalus" pitchFamily="18" charset="-78"/>
              </a:rPr>
              <a:t>Ex: when the stakeholders need to know about the actual delivery of a program spending</a:t>
            </a:r>
          </a:p>
          <a:p>
            <a:endParaRPr lang="en-IN"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sp.yimg.com/xj/th?id=OIP.M1ac94391bf6b4163c287aa01de27609aH0&amp;pid=15.1&amp;P=0"/>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p:txBody>
          <a:bodyPr>
            <a:normAutofit/>
          </a:bodyPr>
          <a:lstStyle/>
          <a:p>
            <a:pPr algn="l"/>
            <a:r>
              <a:rPr lang="en-US" sz="3600" dirty="0" smtClean="0"/>
              <a:t>Cont…</a:t>
            </a:r>
            <a:endParaRPr lang="en-US" sz="3600" dirty="0"/>
          </a:p>
        </p:txBody>
      </p:sp>
      <p:sp>
        <p:nvSpPr>
          <p:cNvPr id="3" name="Content Placeholder 2"/>
          <p:cNvSpPr>
            <a:spLocks noGrp="1"/>
          </p:cNvSpPr>
          <p:nvPr>
            <p:ph idx="1"/>
          </p:nvPr>
        </p:nvSpPr>
        <p:spPr>
          <a:xfrm>
            <a:off x="304800" y="1600200"/>
            <a:ext cx="8458200" cy="4724400"/>
          </a:xfrm>
        </p:spPr>
        <p:txBody>
          <a:bodyPr>
            <a:normAutofit lnSpcReduction="10000"/>
          </a:bodyPr>
          <a:lstStyle/>
          <a:p>
            <a:pPr algn="just">
              <a:buNone/>
            </a:pPr>
            <a:r>
              <a:rPr lang="en-US" dirty="0" smtClean="0">
                <a:latin typeface="Andalus" pitchFamily="18" charset="-78"/>
                <a:cs typeface="Andalus" pitchFamily="18" charset="-78"/>
              </a:rPr>
              <a:t>			</a:t>
            </a:r>
            <a:r>
              <a:rPr lang="en-US" dirty="0" smtClean="0">
                <a:solidFill>
                  <a:srgbClr val="FF0000"/>
                </a:solidFill>
                <a:latin typeface="Andalus" pitchFamily="18" charset="-78"/>
                <a:cs typeface="Andalus" pitchFamily="18" charset="-78"/>
              </a:rPr>
              <a:t>Outcome evaluation:</a:t>
            </a:r>
            <a:r>
              <a:rPr lang="en-US" dirty="0" smtClean="0">
                <a:solidFill>
                  <a:schemeClr val="bg1"/>
                </a:solidFill>
                <a:latin typeface="Andalus" pitchFamily="18" charset="-78"/>
                <a:cs typeface="Andalus" pitchFamily="18" charset="-78"/>
              </a:rPr>
              <a:t> carried out towards the end of a program’s life and is aimed at assessing the program to establish whether the desired outcomes have been reached.</a:t>
            </a:r>
          </a:p>
          <a:p>
            <a:pPr algn="just">
              <a:buNone/>
            </a:pPr>
            <a:endParaRPr lang="en-US" dirty="0" smtClean="0">
              <a:latin typeface="Andalus" pitchFamily="18" charset="-78"/>
              <a:cs typeface="Andalus" pitchFamily="18" charset="-78"/>
            </a:endParaRPr>
          </a:p>
          <a:p>
            <a:pPr algn="just">
              <a:buNone/>
            </a:pPr>
            <a:r>
              <a:rPr lang="en-US" dirty="0" smtClean="0">
                <a:latin typeface="Andalus" pitchFamily="18" charset="-78"/>
                <a:cs typeface="Andalus" pitchFamily="18" charset="-78"/>
              </a:rPr>
              <a:t>			 Outcome evaluation is generally summative, but may formative when the findings are used to improve future or other exist programs.</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sp.yimg.com/xj/th?id=OIP.Mb0bc443b1b080b7917d820362cf069ddo0&amp;pid=15.1&amp;P=0"/>
          <p:cNvPicPr>
            <a:picLocks noChangeAspect="1" noChangeArrowheads="1"/>
          </p:cNvPicPr>
          <p:nvPr/>
        </p:nvPicPr>
        <p:blipFill>
          <a:blip r:embed="rId2" cstate="print"/>
          <a:srcRect/>
          <a:stretch>
            <a:fillRect/>
          </a:stretch>
        </p:blipFill>
        <p:spPr bwMode="auto">
          <a:xfrm>
            <a:off x="0" y="228600"/>
            <a:ext cx="8915400" cy="6457950"/>
          </a:xfrm>
          <a:prstGeom prst="rect">
            <a:avLst/>
          </a:prstGeom>
          <a:noFill/>
        </p:spPr>
      </p:pic>
      <p:sp>
        <p:nvSpPr>
          <p:cNvPr id="2" name="Title 1"/>
          <p:cNvSpPr>
            <a:spLocks noGrp="1"/>
          </p:cNvSpPr>
          <p:nvPr>
            <p:ph type="title"/>
          </p:nvPr>
        </p:nvSpPr>
        <p:spPr>
          <a:xfrm>
            <a:off x="533400" y="609600"/>
            <a:ext cx="8229600" cy="639762"/>
          </a:xfrm>
        </p:spPr>
        <p:txBody>
          <a:bodyPr>
            <a:normAutofit fontScale="90000"/>
          </a:bodyPr>
          <a:lstStyle/>
          <a:p>
            <a:r>
              <a:rPr lang="en-US" b="1" dirty="0" smtClean="0">
                <a:solidFill>
                  <a:srgbClr val="FFFF00"/>
                </a:solidFill>
                <a:effectLst>
                  <a:outerShdw blurRad="38100" dist="38100" dir="2700000" algn="tl">
                    <a:srgbClr val="000000">
                      <a:alpha val="43137"/>
                    </a:srgbClr>
                  </a:outerShdw>
                </a:effectLst>
                <a:latin typeface="Bradley Hand ITC" pitchFamily="66" charset="0"/>
              </a:rPr>
              <a:t>Summative evaluation</a:t>
            </a:r>
            <a:endParaRPr lang="en-US" b="1" dirty="0">
              <a:solidFill>
                <a:srgbClr val="FFFF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914400" y="1752600"/>
            <a:ext cx="7848600" cy="4297363"/>
          </a:xfrm>
        </p:spPr>
        <p:txBody>
          <a:bodyPr>
            <a:normAutofit fontScale="85000" lnSpcReduction="20000"/>
          </a:bodyPr>
          <a:lstStyle/>
          <a:p>
            <a:pPr algn="just"/>
            <a:r>
              <a:rPr lang="en-US" dirty="0" smtClean="0">
                <a:solidFill>
                  <a:srgbClr val="FF0000"/>
                </a:solidFill>
                <a:latin typeface="Andalus" pitchFamily="18" charset="-78"/>
                <a:cs typeface="Andalus" pitchFamily="18" charset="-78"/>
              </a:rPr>
              <a:t>Donor-led impact assessment:</a:t>
            </a:r>
            <a:r>
              <a:rPr lang="en-US" dirty="0" smtClean="0">
                <a:solidFill>
                  <a:schemeClr val="bg1"/>
                </a:solidFill>
                <a:latin typeface="Andalus" pitchFamily="18" charset="-78"/>
                <a:cs typeface="Andalus" pitchFamily="18" charset="-78"/>
              </a:rPr>
              <a:t> requires some evidence that their money is being used to effectively further their stated goal. A donor-led impact assessment examines the impact of a project or a program from the perspectives of the lender.</a:t>
            </a:r>
          </a:p>
          <a:p>
            <a:pPr algn="just"/>
            <a:endParaRPr lang="en-US" dirty="0" smtClean="0">
              <a:solidFill>
                <a:schemeClr val="bg1"/>
              </a:solidFill>
              <a:latin typeface="Andalus" pitchFamily="18" charset="-78"/>
              <a:cs typeface="Andalus" pitchFamily="18" charset="-78"/>
            </a:endParaRPr>
          </a:p>
          <a:p>
            <a:pPr lvl="1" algn="just"/>
            <a:r>
              <a:rPr lang="en-US" dirty="0" smtClean="0">
                <a:solidFill>
                  <a:schemeClr val="bg1"/>
                </a:solidFill>
                <a:latin typeface="Andalus" pitchFamily="18" charset="-78"/>
                <a:cs typeface="Andalus" pitchFamily="18" charset="-78"/>
              </a:rPr>
              <a:t>EX. valuation of </a:t>
            </a:r>
            <a:r>
              <a:rPr lang="en-US" dirty="0" err="1" smtClean="0">
                <a:solidFill>
                  <a:schemeClr val="bg1"/>
                </a:solidFill>
                <a:latin typeface="Andalus" pitchFamily="18" charset="-78"/>
                <a:cs typeface="Andalus" pitchFamily="18" charset="-78"/>
              </a:rPr>
              <a:t>sujala</a:t>
            </a:r>
            <a:r>
              <a:rPr lang="en-US" dirty="0" smtClean="0">
                <a:solidFill>
                  <a:schemeClr val="bg1"/>
                </a:solidFill>
                <a:latin typeface="Andalus" pitchFamily="18" charset="-78"/>
                <a:cs typeface="Andalus" pitchFamily="18" charset="-78"/>
              </a:rPr>
              <a:t> project by outside agency appointed by world bank </a:t>
            </a:r>
          </a:p>
          <a:p>
            <a:pPr algn="just"/>
            <a:endParaRPr lang="en-US" dirty="0" smtClean="0">
              <a:solidFill>
                <a:schemeClr val="bg1"/>
              </a:solidFill>
              <a:latin typeface="Andalus" pitchFamily="18" charset="-78"/>
              <a:cs typeface="Andalus" pitchFamily="18" charset="-78"/>
            </a:endParaRPr>
          </a:p>
          <a:p>
            <a:pPr algn="just"/>
            <a:r>
              <a:rPr lang="en-US" dirty="0" smtClean="0">
                <a:solidFill>
                  <a:schemeClr val="bg1"/>
                </a:solidFill>
                <a:latin typeface="Andalus" pitchFamily="18" charset="-78"/>
                <a:cs typeface="Andalus" pitchFamily="18" charset="-78"/>
              </a:rPr>
              <a:t>Results are often shared with the donor’s funders, which are usually government agencies or foundations.</a:t>
            </a:r>
            <a:endParaRPr lang="en-US"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s://sp.yimg.com/xj/th?id=OIP.M2ec4418ee991bd2654abccb5192a4b9aH0&amp;pid=15.1&amp;P=0"/>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a:xfrm>
            <a:off x="0" y="0"/>
            <a:ext cx="8229600" cy="1143000"/>
          </a:xfrm>
        </p:spPr>
        <p:txBody>
          <a:bodyPr>
            <a:normAutofit fontScale="90000"/>
          </a:bodyPr>
          <a:lstStyle/>
          <a:p>
            <a:r>
              <a:rPr lang="en-US" b="1" dirty="0" smtClean="0">
                <a:solidFill>
                  <a:srgbClr val="FFFF00"/>
                </a:solidFill>
                <a:effectLst>
                  <a:outerShdw blurRad="38100" dist="38100" dir="2700000" algn="tl">
                    <a:srgbClr val="000000">
                      <a:alpha val="43137"/>
                    </a:srgbClr>
                  </a:outerShdw>
                </a:effectLst>
                <a:latin typeface="Bradley Hand ITC" pitchFamily="66" charset="0"/>
              </a:rPr>
              <a:t>Practitioner-led impact assessment</a:t>
            </a:r>
            <a:endParaRPr lang="en-US" b="1" dirty="0">
              <a:solidFill>
                <a:srgbClr val="FFFF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0" y="1752600"/>
            <a:ext cx="8001000" cy="4525963"/>
          </a:xfrm>
        </p:spPr>
        <p:txBody>
          <a:bodyPr/>
          <a:lstStyle/>
          <a:p>
            <a:pPr algn="just"/>
            <a:r>
              <a:rPr lang="en-US" dirty="0" smtClean="0">
                <a:latin typeface="Andalus" pitchFamily="18" charset="-78"/>
                <a:cs typeface="Andalus" pitchFamily="18" charset="-78"/>
              </a:rPr>
              <a:t>Focuses more on “how the impact assessment process can fit into work patterns, build on existing knowledge and experience, and produce results that can be easily used by the management”.</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s://sp.yimg.com/xj/th?id=OIP.M27d928699f5f94bb400fdd1f2740fd78H0&amp;pid=15.1&amp;P=0"/>
          <p:cNvPicPr>
            <a:picLocks noChangeAspect="1" noChangeArrowheads="1"/>
          </p:cNvPicPr>
          <p:nvPr/>
        </p:nvPicPr>
        <p:blipFill>
          <a:blip r:embed="rId2" cstate="print"/>
          <a:srcRect/>
          <a:stretch>
            <a:fillRect/>
          </a:stretch>
        </p:blipFill>
        <p:spPr bwMode="auto">
          <a:xfrm>
            <a:off x="-838200" y="0"/>
            <a:ext cx="9982200" cy="6858000"/>
          </a:xfrm>
          <a:prstGeom prst="rect">
            <a:avLst/>
          </a:prstGeom>
          <a:noFill/>
        </p:spPr>
      </p:pic>
      <p:sp>
        <p:nvSpPr>
          <p:cNvPr id="2" name="Title 1"/>
          <p:cNvSpPr>
            <a:spLocks noGrp="1"/>
          </p:cNvSpPr>
          <p:nvPr>
            <p:ph type="title"/>
          </p:nvPr>
        </p:nvSpPr>
        <p:spPr/>
        <p:txBody>
          <a:bodyPr>
            <a:normAutofit fontScale="90000"/>
          </a:bodyPr>
          <a:lstStyle/>
          <a:p>
            <a:r>
              <a:rPr lang="en-US" b="1" dirty="0" smtClean="0">
                <a:solidFill>
                  <a:srgbClr val="FFFF00"/>
                </a:solidFill>
                <a:effectLst>
                  <a:outerShdw blurRad="38100" dist="38100" dir="2700000" algn="tl">
                    <a:srgbClr val="000000">
                      <a:alpha val="43137"/>
                    </a:srgbClr>
                  </a:outerShdw>
                </a:effectLst>
                <a:latin typeface="Bradley Hand ITC" pitchFamily="66" charset="0"/>
              </a:rPr>
              <a:t>Evaluation models</a:t>
            </a:r>
            <a:r>
              <a:rPr lang="en-US" dirty="0" smtClean="0">
                <a:solidFill>
                  <a:srgbClr val="FFFF00"/>
                </a:solidFill>
              </a:rPr>
              <a:t/>
            </a:r>
            <a:br>
              <a:rPr lang="en-US" dirty="0" smtClean="0">
                <a:solidFill>
                  <a:srgbClr val="FFFF00"/>
                </a:solidFill>
              </a:rPr>
            </a:br>
            <a:endParaRPr lang="en-US" b="1" dirty="0">
              <a:solidFill>
                <a:srgbClr val="FFFF00"/>
              </a:solidFill>
            </a:endParaRPr>
          </a:p>
        </p:txBody>
      </p:sp>
      <p:sp>
        <p:nvSpPr>
          <p:cNvPr id="3" name="Content Placeholder 2"/>
          <p:cNvSpPr>
            <a:spLocks noGrp="1"/>
          </p:cNvSpPr>
          <p:nvPr>
            <p:ph idx="1"/>
          </p:nvPr>
        </p:nvSpPr>
        <p:spPr>
          <a:xfrm>
            <a:off x="1600200" y="838200"/>
            <a:ext cx="7315200" cy="6248400"/>
          </a:xfrm>
        </p:spPr>
        <p:txBody>
          <a:bodyPr>
            <a:normAutofit fontScale="55000" lnSpcReduction="20000"/>
          </a:bodyPr>
          <a:lstStyle/>
          <a:p>
            <a:pPr marL="514350" lvl="0" indent="-514350" algn="just">
              <a:buFont typeface="+mj-lt"/>
              <a:buAutoNum type="arabicPeriod"/>
            </a:pPr>
            <a:r>
              <a:rPr lang="en-US" sz="4400" dirty="0" smtClean="0">
                <a:solidFill>
                  <a:schemeClr val="bg1"/>
                </a:solidFill>
                <a:latin typeface="Andalus" pitchFamily="18" charset="-78"/>
                <a:cs typeface="Andalus" pitchFamily="18" charset="-78"/>
              </a:rPr>
              <a:t>Goal-attainment models</a:t>
            </a:r>
          </a:p>
          <a:p>
            <a:pPr marL="514350" lvl="0" indent="-514350" algn="just">
              <a:buFont typeface="+mj-lt"/>
              <a:buAutoNum type="arabicPeriod"/>
            </a:pPr>
            <a:endParaRPr lang="en-US" sz="4400" dirty="0" smtClean="0">
              <a:solidFill>
                <a:schemeClr val="bg1"/>
              </a:solidFill>
              <a:latin typeface="Andalus" pitchFamily="18" charset="-78"/>
              <a:cs typeface="Andalus" pitchFamily="18" charset="-78"/>
            </a:endParaRPr>
          </a:p>
          <a:p>
            <a:pPr marL="514350" lvl="0" indent="-514350" algn="just">
              <a:buFont typeface="+mj-lt"/>
              <a:buAutoNum type="arabicPeriod"/>
            </a:pPr>
            <a:r>
              <a:rPr lang="en-US" sz="4400" dirty="0" err="1" smtClean="0">
                <a:solidFill>
                  <a:schemeClr val="bg1"/>
                </a:solidFill>
                <a:latin typeface="Andalus" pitchFamily="18" charset="-78"/>
                <a:cs typeface="Andalus" pitchFamily="18" charset="-78"/>
              </a:rPr>
              <a:t>Judgemental</a:t>
            </a:r>
            <a:r>
              <a:rPr lang="en-US" sz="4400" dirty="0" smtClean="0">
                <a:solidFill>
                  <a:schemeClr val="bg1"/>
                </a:solidFill>
                <a:latin typeface="Andalus" pitchFamily="18" charset="-78"/>
                <a:cs typeface="Andalus" pitchFamily="18" charset="-78"/>
              </a:rPr>
              <a:t> models emphasizing intrinsic criteria</a:t>
            </a:r>
          </a:p>
          <a:p>
            <a:pPr marL="514350" lvl="0" indent="-514350" algn="just">
              <a:buFont typeface="+mj-lt"/>
              <a:buAutoNum type="arabicPeriod"/>
            </a:pPr>
            <a:endParaRPr lang="en-US" sz="4400" dirty="0" smtClean="0">
              <a:solidFill>
                <a:schemeClr val="bg1"/>
              </a:solidFill>
              <a:latin typeface="Andalus" pitchFamily="18" charset="-78"/>
              <a:cs typeface="Andalus" pitchFamily="18" charset="-78"/>
            </a:endParaRPr>
          </a:p>
          <a:p>
            <a:pPr marL="514350" lvl="0" indent="-514350" algn="just">
              <a:buFont typeface="+mj-lt"/>
              <a:buAutoNum type="arabicPeriod"/>
            </a:pPr>
            <a:r>
              <a:rPr lang="en-US" sz="4400" dirty="0" err="1" smtClean="0">
                <a:solidFill>
                  <a:schemeClr val="bg1"/>
                </a:solidFill>
                <a:latin typeface="Andalus" pitchFamily="18" charset="-78"/>
                <a:cs typeface="Andalus" pitchFamily="18" charset="-78"/>
              </a:rPr>
              <a:t>Judgemental</a:t>
            </a:r>
            <a:r>
              <a:rPr lang="en-US" sz="4400" dirty="0" smtClean="0">
                <a:solidFill>
                  <a:schemeClr val="bg1"/>
                </a:solidFill>
                <a:latin typeface="Andalus" pitchFamily="18" charset="-78"/>
                <a:cs typeface="Andalus" pitchFamily="18" charset="-78"/>
              </a:rPr>
              <a:t> models emphasizing extrinsic criteria</a:t>
            </a:r>
          </a:p>
          <a:p>
            <a:pPr marL="514350" lvl="0" indent="-514350" algn="just">
              <a:buFont typeface="+mj-lt"/>
              <a:buAutoNum type="arabicPeriod"/>
            </a:pPr>
            <a:endParaRPr lang="en-US" sz="4400" dirty="0" smtClean="0">
              <a:solidFill>
                <a:schemeClr val="bg1"/>
              </a:solidFill>
              <a:latin typeface="Andalus" pitchFamily="18" charset="-78"/>
              <a:cs typeface="Andalus" pitchFamily="18" charset="-78"/>
            </a:endParaRPr>
          </a:p>
          <a:p>
            <a:pPr marL="514350" lvl="0" indent="-514350" algn="just">
              <a:buFont typeface="+mj-lt"/>
              <a:buAutoNum type="arabicPeriod"/>
            </a:pPr>
            <a:r>
              <a:rPr lang="en-US" sz="4400" dirty="0" smtClean="0">
                <a:solidFill>
                  <a:schemeClr val="bg1"/>
                </a:solidFill>
                <a:latin typeface="Andalus" pitchFamily="18" charset="-78"/>
                <a:cs typeface="Andalus" pitchFamily="18" charset="-78"/>
              </a:rPr>
              <a:t>Decision-facilitation model</a:t>
            </a:r>
          </a:p>
          <a:p>
            <a:pPr lvl="0" algn="just">
              <a:buFont typeface="Wingdings" pitchFamily="2" charset="2"/>
              <a:buChar char="v"/>
            </a:pPr>
            <a:endParaRPr lang="en-US" sz="4400" dirty="0" smtClean="0">
              <a:solidFill>
                <a:schemeClr val="bg1"/>
              </a:solidFill>
              <a:latin typeface="Andalus" pitchFamily="18" charset="-78"/>
              <a:cs typeface="Andalus" pitchFamily="18" charset="-78"/>
            </a:endParaRPr>
          </a:p>
          <a:p>
            <a:pPr marL="514350" lvl="0" indent="-514350" algn="just">
              <a:buFont typeface="+mj-lt"/>
              <a:buAutoNum type="alphaLcParenR"/>
            </a:pPr>
            <a:r>
              <a:rPr lang="en-US" sz="4400" dirty="0" smtClean="0">
                <a:solidFill>
                  <a:srgbClr val="92D050"/>
                </a:solidFill>
                <a:latin typeface="Andalus" pitchFamily="18" charset="-78"/>
                <a:cs typeface="Andalus" pitchFamily="18" charset="-78"/>
              </a:rPr>
              <a:t>The CIPP model (context, input, process and product)</a:t>
            </a:r>
          </a:p>
          <a:p>
            <a:pPr marL="514350" lvl="0" indent="-514350" algn="just">
              <a:buFont typeface="+mj-lt"/>
              <a:buAutoNum type="alphaLcParenR"/>
            </a:pPr>
            <a:r>
              <a:rPr lang="en-US" sz="4400" dirty="0" smtClean="0">
                <a:solidFill>
                  <a:srgbClr val="92D050"/>
                </a:solidFill>
                <a:latin typeface="Andalus" pitchFamily="18" charset="-78"/>
                <a:cs typeface="Andalus" pitchFamily="18" charset="-78"/>
              </a:rPr>
              <a:t>The Center for the Study of evaluation (CSE) model</a:t>
            </a:r>
          </a:p>
          <a:p>
            <a:pPr marL="514350" lvl="0" indent="-514350" algn="just">
              <a:buFont typeface="+mj-lt"/>
              <a:buAutoNum type="alphaLcParenR"/>
            </a:pPr>
            <a:r>
              <a:rPr lang="en-US" sz="4400" dirty="0" smtClean="0">
                <a:solidFill>
                  <a:srgbClr val="92D050"/>
                </a:solidFill>
                <a:latin typeface="Andalus" pitchFamily="18" charset="-78"/>
                <a:cs typeface="Andalus" pitchFamily="18" charset="-78"/>
              </a:rPr>
              <a:t>The discrepancy model</a:t>
            </a:r>
          </a:p>
          <a:p>
            <a:pPr marL="514350" lvl="0" indent="-514350" algn="just">
              <a:buFont typeface="+mj-lt"/>
              <a:buAutoNum type="alphaLcParenR"/>
            </a:pPr>
            <a:endParaRPr lang="en-US" sz="4400" dirty="0" smtClean="0">
              <a:solidFill>
                <a:schemeClr val="bg1"/>
              </a:solidFill>
              <a:latin typeface="Andalus" pitchFamily="18" charset="-78"/>
              <a:cs typeface="Andalus" pitchFamily="18" charset="-78"/>
            </a:endParaRPr>
          </a:p>
          <a:p>
            <a:pPr marL="514350" lvl="0" indent="-514350" algn="just">
              <a:buNone/>
            </a:pPr>
            <a:r>
              <a:rPr lang="en-US" sz="4400" dirty="0" smtClean="0">
                <a:solidFill>
                  <a:schemeClr val="bg1"/>
                </a:solidFill>
                <a:latin typeface="Andalus" pitchFamily="18" charset="-78"/>
                <a:cs typeface="Andalus" pitchFamily="18" charset="-78"/>
              </a:rPr>
              <a:t>5.     Participatory evaluation models</a:t>
            </a:r>
          </a:p>
          <a:p>
            <a:pPr>
              <a:buFont typeface="Wingdings" pitchFamily="2" charset="2"/>
              <a:buChar char="v"/>
            </a:pPr>
            <a:endParaRPr lang="en-US" b="1" dirty="0" smtClean="0">
              <a:solidFill>
                <a:schemeClr val="bg1"/>
              </a:solidFill>
            </a:endParaRPr>
          </a:p>
          <a:p>
            <a:pPr>
              <a:buFont typeface="Wingdings" pitchFamily="2" charset="2"/>
              <a:buChar char="v"/>
            </a:pPr>
            <a:endParaRPr lang="en-US" b="1" dirty="0">
              <a:solidFill>
                <a:srgbClr val="00206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sp.yimg.com/xj/th?id=OIP.M1bbafaf67e90acd60f4bab4da1a711daH0&amp;pid=15.1&amp;P=0"/>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p:txBody>
          <a:bodyPr/>
          <a:lstStyle/>
          <a:p>
            <a:r>
              <a:rPr lang="en-US" b="1" dirty="0" smtClean="0">
                <a:solidFill>
                  <a:srgbClr val="FF0000"/>
                </a:solidFill>
                <a:effectLst>
                  <a:outerShdw blurRad="38100" dist="38100" dir="2700000" algn="tl">
                    <a:srgbClr val="000000">
                      <a:alpha val="43137"/>
                    </a:srgbClr>
                  </a:outerShdw>
                </a:effectLst>
                <a:latin typeface="Bradley Hand ITC" pitchFamily="66" charset="0"/>
              </a:rPr>
              <a:t>1. Goal-attainment models</a:t>
            </a:r>
            <a:endParaRPr lang="en-US" b="1" dirty="0">
              <a:solidFill>
                <a:srgbClr val="FF00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457200" y="1676400"/>
            <a:ext cx="8229600" cy="4648200"/>
          </a:xfrm>
        </p:spPr>
        <p:txBody>
          <a:bodyPr>
            <a:normAutofit fontScale="92500"/>
          </a:bodyPr>
          <a:lstStyle/>
          <a:p>
            <a:pPr algn="just"/>
            <a:r>
              <a:rPr lang="en-US" dirty="0" smtClean="0">
                <a:solidFill>
                  <a:schemeClr val="bg1"/>
                </a:solidFill>
                <a:latin typeface="Andalus" pitchFamily="18" charset="-78"/>
                <a:cs typeface="Andalus" pitchFamily="18" charset="-78"/>
              </a:rPr>
              <a:t>Determination of the degree to which instructional programmes goals were achieved.</a:t>
            </a:r>
          </a:p>
          <a:p>
            <a:pPr algn="just"/>
            <a:endParaRPr lang="en-US" dirty="0" smtClean="0">
              <a:solidFill>
                <a:schemeClr val="bg1"/>
              </a:solidFill>
              <a:latin typeface="Andalus" pitchFamily="18" charset="-78"/>
              <a:cs typeface="Andalus" pitchFamily="18" charset="-78"/>
            </a:endParaRPr>
          </a:p>
          <a:p>
            <a:pPr algn="just"/>
            <a:r>
              <a:rPr lang="en-US" dirty="0" smtClean="0">
                <a:solidFill>
                  <a:schemeClr val="bg1"/>
                </a:solidFill>
                <a:latin typeface="Andalus" pitchFamily="18" charset="-78"/>
                <a:cs typeface="Andalus" pitchFamily="18" charset="-78"/>
              </a:rPr>
              <a:t>Full of formulation of educational goals according to an analysis of 3 goal sources (Student, society and subject matter).</a:t>
            </a:r>
          </a:p>
          <a:p>
            <a:pPr algn="just"/>
            <a:endParaRPr lang="en-US" dirty="0" smtClean="0">
              <a:solidFill>
                <a:schemeClr val="bg1"/>
              </a:solidFill>
              <a:latin typeface="Andalus" pitchFamily="18" charset="-78"/>
              <a:cs typeface="Andalus" pitchFamily="18" charset="-78"/>
            </a:endParaRPr>
          </a:p>
          <a:p>
            <a:pPr algn="just"/>
            <a:r>
              <a:rPr lang="en-US" dirty="0" smtClean="0">
                <a:solidFill>
                  <a:schemeClr val="bg1"/>
                </a:solidFill>
                <a:latin typeface="Andalus" pitchFamily="18" charset="-78"/>
                <a:cs typeface="Andalus" pitchFamily="18" charset="-78"/>
              </a:rPr>
              <a:t>Hammonds model: Educational programme and effective in achieving its expressed objectives.</a:t>
            </a:r>
            <a:endParaRPr lang="en-US"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sp.yimg.com/xj/th?id=OIP.M02dc222006ff88337d30376ee23444d9o0&amp;pid=15.1&amp;P=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274638"/>
            <a:ext cx="8229600" cy="334962"/>
          </a:xfrm>
        </p:spPr>
        <p:txBody>
          <a:bodyPr>
            <a:noAutofit/>
          </a:bodyPr>
          <a:lstStyle/>
          <a:p>
            <a:pPr algn="l"/>
            <a:r>
              <a:rPr lang="en-US" sz="2000" dirty="0" smtClean="0"/>
              <a:t>Cont…</a:t>
            </a:r>
            <a:endParaRPr lang="en-US" sz="2000" dirty="0"/>
          </a:p>
        </p:txBody>
      </p:sp>
      <p:sp>
        <p:nvSpPr>
          <p:cNvPr id="3" name="Content Placeholder 2"/>
          <p:cNvSpPr>
            <a:spLocks noGrp="1"/>
          </p:cNvSpPr>
          <p:nvPr>
            <p:ph idx="1"/>
          </p:nvPr>
        </p:nvSpPr>
        <p:spPr>
          <a:xfrm>
            <a:off x="304800" y="762000"/>
            <a:ext cx="8534400" cy="4724400"/>
          </a:xfrm>
        </p:spPr>
        <p:txBody>
          <a:bodyPr>
            <a:normAutofit fontScale="70000" lnSpcReduction="20000"/>
          </a:bodyPr>
          <a:lstStyle/>
          <a:p>
            <a:pPr algn="ctr">
              <a:buNone/>
            </a:pPr>
            <a:r>
              <a:rPr lang="en-US" sz="5700" b="1" dirty="0" smtClean="0">
                <a:solidFill>
                  <a:srgbClr val="FF0000"/>
                </a:solidFill>
                <a:latin typeface="Bradley Hand ITC" pitchFamily="66" charset="0"/>
                <a:cs typeface="Andalus" pitchFamily="18" charset="-78"/>
              </a:rPr>
              <a:t>Steps in Hammonds model:</a:t>
            </a:r>
          </a:p>
          <a:p>
            <a:pPr algn="just"/>
            <a:endParaRPr lang="en-US" dirty="0" smtClean="0">
              <a:solidFill>
                <a:srgbClr val="FF0000"/>
              </a:solidFill>
              <a:latin typeface="Andalus" pitchFamily="18" charset="-78"/>
              <a:cs typeface="Andalus" pitchFamily="18" charset="-78"/>
            </a:endParaRPr>
          </a:p>
          <a:p>
            <a:pPr marL="514350" indent="-514350" algn="just">
              <a:buFont typeface="+mj-lt"/>
              <a:buAutoNum type="alphaLcParenR"/>
            </a:pPr>
            <a:r>
              <a:rPr lang="en-US" dirty="0" smtClean="0">
                <a:latin typeface="Andalus" pitchFamily="18" charset="-78"/>
                <a:cs typeface="Andalus" pitchFamily="18" charset="-78"/>
              </a:rPr>
              <a:t>Isolating the aspects of current educational programme to be evaluated.</a:t>
            </a:r>
          </a:p>
          <a:p>
            <a:pPr marL="514350" indent="-514350" algn="just">
              <a:buFont typeface="+mj-lt"/>
              <a:buAutoNum type="alphaLcParenR"/>
            </a:pPr>
            <a:endParaRPr lang="en-US" dirty="0" smtClean="0">
              <a:latin typeface="Andalus" pitchFamily="18" charset="-78"/>
              <a:cs typeface="Andalus" pitchFamily="18" charset="-78"/>
            </a:endParaRPr>
          </a:p>
          <a:p>
            <a:pPr marL="514350" indent="-514350" algn="just">
              <a:buFont typeface="+mj-lt"/>
              <a:buAutoNum type="alphaLcParenR"/>
            </a:pPr>
            <a:r>
              <a:rPr lang="en-US" dirty="0" smtClean="0">
                <a:latin typeface="Andalus" pitchFamily="18" charset="-78"/>
                <a:cs typeface="Andalus" pitchFamily="18" charset="-78"/>
              </a:rPr>
              <a:t>Defining the relevant institutional and instructional variables.</a:t>
            </a:r>
          </a:p>
          <a:p>
            <a:pPr marL="514350" indent="-514350" algn="just">
              <a:buFont typeface="+mj-lt"/>
              <a:buAutoNum type="alphaLcParenR"/>
            </a:pPr>
            <a:endParaRPr lang="en-US" dirty="0" smtClean="0">
              <a:latin typeface="Andalus" pitchFamily="18" charset="-78"/>
              <a:cs typeface="Andalus" pitchFamily="18" charset="-78"/>
            </a:endParaRPr>
          </a:p>
          <a:p>
            <a:pPr marL="514350" indent="-514350" algn="just">
              <a:buFont typeface="+mj-lt"/>
              <a:buAutoNum type="alphaLcParenR"/>
            </a:pPr>
            <a:r>
              <a:rPr lang="en-US" dirty="0" smtClean="0">
                <a:latin typeface="Andalus" pitchFamily="18" charset="-78"/>
                <a:cs typeface="Andalus" pitchFamily="18" charset="-78"/>
              </a:rPr>
              <a:t>Specifying objectives in behavioral terms.</a:t>
            </a:r>
          </a:p>
          <a:p>
            <a:pPr marL="514350" indent="-514350" algn="just">
              <a:buFont typeface="+mj-lt"/>
              <a:buAutoNum type="alphaLcParenR"/>
            </a:pPr>
            <a:endParaRPr lang="en-US" dirty="0" smtClean="0">
              <a:latin typeface="Andalus" pitchFamily="18" charset="-78"/>
              <a:cs typeface="Andalus" pitchFamily="18" charset="-78"/>
            </a:endParaRPr>
          </a:p>
          <a:p>
            <a:pPr marL="514350" indent="-514350" algn="just">
              <a:buFont typeface="+mj-lt"/>
              <a:buAutoNum type="alphaLcParenR"/>
            </a:pPr>
            <a:r>
              <a:rPr lang="en-US" dirty="0" smtClean="0">
                <a:latin typeface="Andalus" pitchFamily="18" charset="-78"/>
                <a:cs typeface="Andalus" pitchFamily="18" charset="-78"/>
              </a:rPr>
              <a:t>Assessing the behavior, described in the objectives.</a:t>
            </a:r>
          </a:p>
          <a:p>
            <a:pPr marL="514350" indent="-514350" algn="just">
              <a:buFont typeface="+mj-lt"/>
              <a:buAutoNum type="alphaLcParenR"/>
            </a:pPr>
            <a:endParaRPr lang="en-US" dirty="0" smtClean="0">
              <a:latin typeface="Andalus" pitchFamily="18" charset="-78"/>
              <a:cs typeface="Andalus" pitchFamily="18" charset="-78"/>
            </a:endParaRPr>
          </a:p>
          <a:p>
            <a:pPr marL="514350" indent="-514350" algn="just">
              <a:buFont typeface="+mj-lt"/>
              <a:buAutoNum type="alphaLcParenR"/>
            </a:pPr>
            <a:r>
              <a:rPr lang="en-US" dirty="0" smtClean="0">
                <a:latin typeface="Andalus" pitchFamily="18" charset="-78"/>
                <a:cs typeface="Andalus" pitchFamily="18" charset="-78"/>
              </a:rPr>
              <a:t>Analyzing the goal attainment results.</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sp.yimg.com/xj/th?id=OIP.M32f77f7113f75df4470ff7377fadf6b9o0&amp;pid=15.1&amp;P=0"/>
          <p:cNvPicPr>
            <a:picLocks noChangeAspect="1" noChangeArrowheads="1"/>
          </p:cNvPicPr>
          <p:nvPr/>
        </p:nvPicPr>
        <p:blipFill>
          <a:blip r:embed="rId2" cstate="print"/>
          <a:srcRect/>
          <a:stretch>
            <a:fillRect/>
          </a:stretch>
        </p:blipFill>
        <p:spPr bwMode="auto">
          <a:xfrm>
            <a:off x="0" y="-762000"/>
            <a:ext cx="9144000" cy="7239000"/>
          </a:xfrm>
          <a:prstGeom prst="rect">
            <a:avLst/>
          </a:prstGeom>
          <a:noFill/>
        </p:spPr>
      </p:pic>
      <p:sp>
        <p:nvSpPr>
          <p:cNvPr id="2" name="Title 1"/>
          <p:cNvSpPr>
            <a:spLocks noGrp="1"/>
          </p:cNvSpPr>
          <p:nvPr>
            <p:ph type="title"/>
          </p:nvPr>
        </p:nvSpPr>
        <p:spPr>
          <a:xfrm>
            <a:off x="152400" y="685800"/>
            <a:ext cx="8763000" cy="838200"/>
          </a:xfrm>
        </p:spPr>
        <p:txBody>
          <a:bodyPr>
            <a:normAutofit fontScale="90000"/>
          </a:bodyPr>
          <a:lstStyle/>
          <a:p>
            <a:pPr lvl="0"/>
            <a:r>
              <a:rPr lang="en-US" sz="3600" b="1" dirty="0" smtClean="0">
                <a:solidFill>
                  <a:srgbClr val="FF0000"/>
                </a:solidFill>
                <a:effectLst>
                  <a:outerShdw blurRad="38100" dist="38100" dir="2700000" algn="tl">
                    <a:srgbClr val="000000">
                      <a:alpha val="43137"/>
                    </a:srgbClr>
                  </a:outerShdw>
                </a:effectLst>
                <a:latin typeface="Bradley Hand ITC" pitchFamily="66" charset="0"/>
                <a:cs typeface="Andalus" pitchFamily="18" charset="-78"/>
              </a:rPr>
              <a:t>2. </a:t>
            </a:r>
            <a:r>
              <a:rPr lang="en-US" sz="3600" b="1" dirty="0" err="1" smtClean="0">
                <a:solidFill>
                  <a:srgbClr val="FF0000"/>
                </a:solidFill>
                <a:effectLst>
                  <a:outerShdw blurRad="38100" dist="38100" dir="2700000" algn="tl">
                    <a:srgbClr val="000000">
                      <a:alpha val="43137"/>
                    </a:srgbClr>
                  </a:outerShdw>
                </a:effectLst>
                <a:latin typeface="Bradley Hand ITC" pitchFamily="66" charset="0"/>
                <a:cs typeface="Andalus" pitchFamily="18" charset="-78"/>
              </a:rPr>
              <a:t>Judgemental</a:t>
            </a:r>
            <a:r>
              <a:rPr lang="en-US" sz="3600" b="1" dirty="0" smtClean="0">
                <a:solidFill>
                  <a:srgbClr val="FF0000"/>
                </a:solidFill>
                <a:effectLst>
                  <a:outerShdw blurRad="38100" dist="38100" dir="2700000" algn="tl">
                    <a:srgbClr val="000000">
                      <a:alpha val="43137"/>
                    </a:srgbClr>
                  </a:outerShdw>
                </a:effectLst>
                <a:latin typeface="Bradley Hand ITC" pitchFamily="66" charset="0"/>
                <a:cs typeface="Andalus" pitchFamily="18" charset="-78"/>
              </a:rPr>
              <a:t> models emphasizing intrinsic criteria</a:t>
            </a:r>
            <a:r>
              <a:rPr lang="en-US" dirty="0" smtClean="0"/>
              <a:t/>
            </a:r>
            <a:br>
              <a:rPr lang="en-US" dirty="0" smtClean="0"/>
            </a:br>
            <a:endParaRPr lang="en-US" dirty="0"/>
          </a:p>
        </p:txBody>
      </p:sp>
      <p:sp>
        <p:nvSpPr>
          <p:cNvPr id="3" name="Content Placeholder 2"/>
          <p:cNvSpPr>
            <a:spLocks noGrp="1"/>
          </p:cNvSpPr>
          <p:nvPr>
            <p:ph idx="1"/>
          </p:nvPr>
        </p:nvSpPr>
        <p:spPr>
          <a:xfrm>
            <a:off x="0" y="-762000"/>
            <a:ext cx="9144000" cy="7620000"/>
          </a:xfrm>
        </p:spPr>
        <p:txBody>
          <a:bodyPr>
            <a:normAutofit/>
          </a:bodyPr>
          <a:lstStyle/>
          <a:p>
            <a:pPr algn="just"/>
            <a:endParaRPr lang="en-US" dirty="0" smtClean="0">
              <a:latin typeface="Andalus" pitchFamily="18" charset="-78"/>
              <a:cs typeface="Andalus" pitchFamily="18" charset="-78"/>
            </a:endParaRPr>
          </a:p>
          <a:p>
            <a:pPr algn="just"/>
            <a:endParaRPr lang="en-US" dirty="0" smtClean="0">
              <a:latin typeface="Andalus" pitchFamily="18" charset="-78"/>
              <a:cs typeface="Andalus" pitchFamily="18" charset="-78"/>
            </a:endParaRPr>
          </a:p>
          <a:p>
            <a:pPr algn="just"/>
            <a:endParaRPr lang="en-US" dirty="0" smtClean="0">
              <a:latin typeface="Andalus" pitchFamily="18" charset="-78"/>
              <a:cs typeface="Andalus" pitchFamily="18" charset="-78"/>
            </a:endParaRPr>
          </a:p>
          <a:p>
            <a:pPr algn="just"/>
            <a:endParaRPr lang="en-US" dirty="0" smtClean="0">
              <a:latin typeface="Andalus" pitchFamily="18" charset="-78"/>
              <a:cs typeface="Andalus" pitchFamily="18" charset="-78"/>
            </a:endParaRPr>
          </a:p>
          <a:p>
            <a:pPr algn="just"/>
            <a:r>
              <a:rPr lang="en-US" dirty="0" smtClean="0">
                <a:latin typeface="Andalus" pitchFamily="18" charset="-78"/>
                <a:cs typeface="Andalus" pitchFamily="18" charset="-78"/>
              </a:rPr>
              <a:t>Emphasis </a:t>
            </a:r>
            <a:r>
              <a:rPr lang="en-US" dirty="0" smtClean="0">
                <a:latin typeface="Andalus" pitchFamily="18" charset="-78"/>
                <a:cs typeface="Andalus" pitchFamily="18" charset="-78"/>
              </a:rPr>
              <a:t>on intrinsic criteria</a:t>
            </a:r>
          </a:p>
          <a:p>
            <a:pPr algn="just"/>
            <a:endParaRPr lang="en-US" dirty="0" smtClean="0">
              <a:latin typeface="Andalus" pitchFamily="18" charset="-78"/>
              <a:cs typeface="Andalus" pitchFamily="18" charset="-78"/>
            </a:endParaRPr>
          </a:p>
          <a:p>
            <a:pPr algn="just"/>
            <a:r>
              <a:rPr lang="en-US" dirty="0" smtClean="0">
                <a:latin typeface="Andalus" pitchFamily="18" charset="-78"/>
                <a:cs typeface="Andalus" pitchFamily="18" charset="-78"/>
              </a:rPr>
              <a:t>Criteria are intrinsic to the object to be judged</a:t>
            </a:r>
          </a:p>
          <a:p>
            <a:pPr algn="just"/>
            <a:endParaRPr lang="en-US" dirty="0" smtClean="0">
              <a:latin typeface="Andalus" pitchFamily="18" charset="-78"/>
              <a:cs typeface="Andalus" pitchFamily="18" charset="-78"/>
            </a:endParaRPr>
          </a:p>
          <a:p>
            <a:pPr algn="just"/>
            <a:r>
              <a:rPr lang="en-US" dirty="0" smtClean="0">
                <a:latin typeface="Andalus" pitchFamily="18" charset="-78"/>
                <a:cs typeface="Andalus" pitchFamily="18" charset="-78"/>
              </a:rPr>
              <a:t>Ex: Textbook, intrinsic features such as whether it is well illustrated and colorfully designed.</a:t>
            </a:r>
          </a:p>
          <a:p>
            <a:pPr algn="just"/>
            <a:endParaRPr lang="en-US" dirty="0" smtClean="0">
              <a:latin typeface="Andalus" pitchFamily="18" charset="-78"/>
              <a:cs typeface="Andalus" pitchFamily="18" charset="-78"/>
            </a:endParaRPr>
          </a:p>
          <a:p>
            <a:pPr algn="just"/>
            <a:r>
              <a:rPr lang="en-US" dirty="0" smtClean="0">
                <a:latin typeface="Andalus" pitchFamily="18" charset="-78"/>
                <a:cs typeface="Andalus" pitchFamily="18" charset="-78"/>
              </a:rPr>
              <a:t>Intrinsic criteria are referred to as process criteria </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freeppt.net/template/Business-Burgundy-Wave-design-PPT-Slide.jpg"/>
          <p:cNvPicPr>
            <a:picLocks noChangeAspect="1" noChangeArrowheads="1"/>
          </p:cNvPicPr>
          <p:nvPr/>
        </p:nvPicPr>
        <p:blipFill>
          <a:blip r:embed="rId2" cstate="print"/>
          <a:srcRect/>
          <a:stretch>
            <a:fillRect/>
          </a:stretch>
        </p:blipFill>
        <p:spPr bwMode="auto">
          <a:xfrm>
            <a:off x="0" y="-457200"/>
            <a:ext cx="9753600" cy="7315200"/>
          </a:xfrm>
          <a:prstGeom prst="rect">
            <a:avLst/>
          </a:prstGeom>
          <a:noFill/>
        </p:spPr>
      </p:pic>
      <p:sp>
        <p:nvSpPr>
          <p:cNvPr id="2" name="Title 1"/>
          <p:cNvSpPr>
            <a:spLocks noGrp="1"/>
          </p:cNvSpPr>
          <p:nvPr>
            <p:ph type="title"/>
          </p:nvPr>
        </p:nvSpPr>
        <p:spPr>
          <a:xfrm>
            <a:off x="914400" y="838200"/>
            <a:ext cx="8229600" cy="1295400"/>
          </a:xfrm>
        </p:spPr>
        <p:txBody>
          <a:bodyPr>
            <a:noAutofit/>
          </a:bodyPr>
          <a:lstStyle/>
          <a:p>
            <a:pPr lvl="0"/>
            <a:r>
              <a:rPr lang="en-US" sz="3600" dirty="0" smtClean="0">
                <a:solidFill>
                  <a:srgbClr val="FFFF00"/>
                </a:solidFill>
                <a:latin typeface="Bradley Hand ITC" pitchFamily="66" charset="0"/>
              </a:rPr>
              <a:t>3. </a:t>
            </a:r>
            <a:r>
              <a:rPr lang="en-US" sz="3600" dirty="0" err="1" smtClean="0">
                <a:solidFill>
                  <a:srgbClr val="FFFF00"/>
                </a:solidFill>
                <a:latin typeface="Bradley Hand ITC" pitchFamily="66" charset="0"/>
              </a:rPr>
              <a:t>Judgemental</a:t>
            </a:r>
            <a:r>
              <a:rPr lang="en-US" sz="3600" dirty="0" smtClean="0">
                <a:solidFill>
                  <a:srgbClr val="FFFF00"/>
                </a:solidFill>
                <a:latin typeface="Bradley Hand ITC" pitchFamily="66" charset="0"/>
              </a:rPr>
              <a:t> models emphasizing extrinsic criteria</a:t>
            </a:r>
            <a:r>
              <a:rPr lang="en-US" sz="6000" dirty="0" smtClean="0"/>
              <a:t/>
            </a:r>
            <a:br>
              <a:rPr lang="en-US" sz="6000" dirty="0" smtClean="0"/>
            </a:br>
            <a:endParaRPr lang="en-US" sz="6000" dirty="0"/>
          </a:p>
        </p:txBody>
      </p:sp>
      <p:sp>
        <p:nvSpPr>
          <p:cNvPr id="3" name="Content Placeholder 2"/>
          <p:cNvSpPr>
            <a:spLocks noGrp="1"/>
          </p:cNvSpPr>
          <p:nvPr>
            <p:ph idx="1"/>
          </p:nvPr>
        </p:nvSpPr>
        <p:spPr>
          <a:xfrm>
            <a:off x="609600" y="1752600"/>
            <a:ext cx="8534400" cy="4525963"/>
          </a:xfrm>
        </p:spPr>
        <p:txBody>
          <a:bodyPr>
            <a:normAutofit/>
          </a:bodyPr>
          <a:lstStyle/>
          <a:p>
            <a:r>
              <a:rPr lang="en-US" sz="2800" dirty="0" smtClean="0">
                <a:solidFill>
                  <a:schemeClr val="bg1"/>
                </a:solidFill>
                <a:latin typeface="Andalus" pitchFamily="18" charset="-78"/>
                <a:cs typeface="Andalus" pitchFamily="18" charset="-78"/>
              </a:rPr>
              <a:t>Evaluation theorist suggested that primary attention given to extrinsic criteria</a:t>
            </a:r>
          </a:p>
          <a:p>
            <a:endParaRPr lang="en-US" sz="2800" dirty="0" smtClean="0">
              <a:solidFill>
                <a:schemeClr val="bg1"/>
              </a:solidFill>
              <a:latin typeface="Andalus" pitchFamily="18" charset="-78"/>
              <a:cs typeface="Andalus" pitchFamily="18" charset="-78"/>
            </a:endParaRPr>
          </a:p>
          <a:p>
            <a:r>
              <a:rPr lang="en-US" sz="2800" dirty="0" smtClean="0">
                <a:solidFill>
                  <a:schemeClr val="bg1"/>
                </a:solidFill>
                <a:latin typeface="Andalus" pitchFamily="18" charset="-78"/>
                <a:cs typeface="Andalus" pitchFamily="18" charset="-78"/>
              </a:rPr>
              <a:t>Ex: we could judge a textbook on the extrinsic effects such as how well students can learn something from it.</a:t>
            </a:r>
          </a:p>
          <a:p>
            <a:endParaRPr lang="en-US" sz="2800" dirty="0" smtClean="0">
              <a:solidFill>
                <a:schemeClr val="bg1"/>
              </a:solidFill>
              <a:latin typeface="Andalus" pitchFamily="18" charset="-78"/>
              <a:cs typeface="Andalus" pitchFamily="18" charset="-78"/>
            </a:endParaRPr>
          </a:p>
          <a:p>
            <a:r>
              <a:rPr lang="en-US" sz="2800" dirty="0" smtClean="0">
                <a:solidFill>
                  <a:schemeClr val="bg1"/>
                </a:solidFill>
                <a:latin typeface="Andalus" pitchFamily="18" charset="-78"/>
                <a:cs typeface="Andalus" pitchFamily="18" charset="-78"/>
              </a:rPr>
              <a:t>Extrinsic criteria are often referred to as product criteria</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presentationmagazine.com/powerpoint-templates/00414/468slide2.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a:xfrm>
            <a:off x="457200" y="457200"/>
            <a:ext cx="8229600" cy="639762"/>
          </a:xfrm>
        </p:spPr>
        <p:txBody>
          <a:bodyPr>
            <a:normAutofit fontScale="90000"/>
          </a:bodyPr>
          <a:lstStyle/>
          <a:p>
            <a:pPr lvl="0"/>
            <a:r>
              <a:rPr lang="en-US" b="1" dirty="0" smtClean="0">
                <a:solidFill>
                  <a:srgbClr val="FF0000"/>
                </a:solidFill>
                <a:effectLst>
                  <a:outerShdw blurRad="38100" dist="38100" dir="2700000" algn="tl">
                    <a:srgbClr val="000000">
                      <a:alpha val="43137"/>
                    </a:srgbClr>
                  </a:outerShdw>
                </a:effectLst>
                <a:latin typeface="Bradley Hand ITC" pitchFamily="66" charset="0"/>
              </a:rPr>
              <a:t>4. Decision-facilitation model</a:t>
            </a:r>
            <a:r>
              <a:rPr lang="en-US" dirty="0" smtClean="0"/>
              <a:t/>
            </a:r>
            <a:br>
              <a:rPr lang="en-US" dirty="0" smtClean="0"/>
            </a:br>
            <a:endParaRPr lang="en-US" dirty="0"/>
          </a:p>
        </p:txBody>
      </p:sp>
      <p:sp>
        <p:nvSpPr>
          <p:cNvPr id="3" name="Content Placeholder 2"/>
          <p:cNvSpPr>
            <a:spLocks noGrp="1"/>
          </p:cNvSpPr>
          <p:nvPr>
            <p:ph idx="1"/>
          </p:nvPr>
        </p:nvSpPr>
        <p:spPr>
          <a:xfrm>
            <a:off x="304800" y="914400"/>
            <a:ext cx="8686800" cy="5715000"/>
          </a:xfrm>
        </p:spPr>
        <p:txBody>
          <a:bodyPr>
            <a:normAutofit/>
          </a:bodyPr>
          <a:lstStyle/>
          <a:p>
            <a:pPr algn="just"/>
            <a:r>
              <a:rPr lang="en-US" sz="2800" dirty="0" smtClean="0">
                <a:latin typeface="Andalus" pitchFamily="18" charset="-78"/>
                <a:cs typeface="Andalus" pitchFamily="18" charset="-78"/>
              </a:rPr>
              <a:t>It helps in servicing educational decision makers…</a:t>
            </a:r>
          </a:p>
          <a:p>
            <a:pPr marL="571500" indent="-571500" algn="just">
              <a:buFont typeface="+mj-lt"/>
              <a:buAutoNum type="romanUcPeriod"/>
            </a:pPr>
            <a:r>
              <a:rPr lang="en-US" sz="2800" dirty="0" smtClean="0">
                <a:latin typeface="Andalus" pitchFamily="18" charset="-78"/>
                <a:cs typeface="Andalus" pitchFamily="18" charset="-78"/>
              </a:rPr>
              <a:t>The CIPP model, (Stufflebean., 1968)</a:t>
            </a:r>
          </a:p>
          <a:p>
            <a:pPr marL="571500" indent="-571500" algn="just">
              <a:buFont typeface="+mj-lt"/>
              <a:buAutoNum type="alphaLcParenR"/>
            </a:pPr>
            <a:r>
              <a:rPr lang="en-US" sz="2800" dirty="0" smtClean="0">
                <a:solidFill>
                  <a:srgbClr val="FF0000"/>
                </a:solidFill>
                <a:latin typeface="Andalus" pitchFamily="18" charset="-78"/>
                <a:cs typeface="Andalus" pitchFamily="18" charset="-78"/>
              </a:rPr>
              <a:t>Context evaluation</a:t>
            </a:r>
            <a:r>
              <a:rPr lang="en-US" sz="2800" dirty="0" smtClean="0">
                <a:latin typeface="Andalus" pitchFamily="18" charset="-78"/>
                <a:cs typeface="Andalus" pitchFamily="18" charset="-78"/>
              </a:rPr>
              <a:t>: basic kind of evaluation:</a:t>
            </a:r>
          </a:p>
          <a:p>
            <a:pPr marL="571500" indent="-571500" algn="just">
              <a:buNone/>
            </a:pPr>
            <a:r>
              <a:rPr lang="en-US" sz="2800" dirty="0" smtClean="0">
                <a:latin typeface="Andalus" pitchFamily="18" charset="-78"/>
                <a:cs typeface="Andalus" pitchFamily="18" charset="-78"/>
              </a:rPr>
              <a:t>       It describes the status of educational settings, the probable and possible system outputs.</a:t>
            </a:r>
          </a:p>
          <a:p>
            <a:pPr marL="571500" indent="-571500" algn="just">
              <a:buNone/>
            </a:pPr>
            <a:r>
              <a:rPr lang="en-US" sz="2800" dirty="0" smtClean="0">
                <a:latin typeface="Andalus" pitchFamily="18" charset="-78"/>
                <a:cs typeface="Andalus" pitchFamily="18" charset="-78"/>
              </a:rPr>
              <a:t>  (Power/leadership structure, support for education and interest groups)</a:t>
            </a:r>
          </a:p>
          <a:p>
            <a:pPr marL="571500" indent="-571500" algn="just">
              <a:buFont typeface="+mj-lt"/>
              <a:buAutoNum type="alphaLcParenR"/>
            </a:pPr>
            <a:endParaRPr lang="en-US" sz="2800" dirty="0" smtClean="0">
              <a:latin typeface="Andalus" pitchFamily="18" charset="-78"/>
              <a:cs typeface="Andalus" pitchFamily="18" charset="-78"/>
            </a:endParaRPr>
          </a:p>
          <a:p>
            <a:pPr marL="571500" indent="-571500" algn="just">
              <a:buNone/>
            </a:pPr>
            <a:r>
              <a:rPr lang="en-US" sz="2800" dirty="0" smtClean="0">
                <a:latin typeface="Andalus" pitchFamily="18" charset="-78"/>
                <a:cs typeface="Andalus" pitchFamily="18" charset="-78"/>
              </a:rPr>
              <a:t>b) </a:t>
            </a:r>
            <a:r>
              <a:rPr lang="en-US" sz="2800" dirty="0" smtClean="0">
                <a:solidFill>
                  <a:srgbClr val="FF0000"/>
                </a:solidFill>
                <a:latin typeface="Andalus" pitchFamily="18" charset="-78"/>
                <a:cs typeface="Andalus" pitchFamily="18" charset="-78"/>
              </a:rPr>
              <a:t>Input evaluation: </a:t>
            </a:r>
            <a:r>
              <a:rPr lang="en-US" sz="2800" dirty="0" smtClean="0">
                <a:latin typeface="Andalus" pitchFamily="18" charset="-78"/>
                <a:cs typeface="Andalus" pitchFamily="18" charset="-78"/>
              </a:rPr>
              <a:t>to provide information regarding  how to employ resources to achieve programme objectives.( facilities, needed training and equipments)</a:t>
            </a:r>
          </a:p>
          <a:p>
            <a:pPr marL="571500" indent="-571500">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mallpersonalbiz.com/wp-content/uploads/2012/06/butterfly-pink.gif"/>
          <p:cNvPicPr>
            <a:picLocks noChangeAspect="1" noChangeArrowheads="1" noCrop="1"/>
          </p:cNvPicPr>
          <p:nvPr/>
        </p:nvPicPr>
        <p:blipFill>
          <a:blip r:embed="rId2" cstate="print"/>
          <a:srcRect/>
          <a:stretch>
            <a:fillRect/>
          </a:stretch>
        </p:blipFill>
        <p:spPr bwMode="auto">
          <a:xfrm>
            <a:off x="0" y="-207819"/>
            <a:ext cx="9144000" cy="7065819"/>
          </a:xfrm>
          <a:prstGeom prst="rect">
            <a:avLst/>
          </a:prstGeom>
          <a:noFill/>
        </p:spPr>
      </p:pic>
      <p:sp>
        <p:nvSpPr>
          <p:cNvPr id="2" name="Title 1"/>
          <p:cNvSpPr>
            <a:spLocks noGrp="1"/>
          </p:cNvSpPr>
          <p:nvPr>
            <p:ph type="title"/>
          </p:nvPr>
        </p:nvSpPr>
        <p:spPr>
          <a:xfrm>
            <a:off x="457200" y="274638"/>
            <a:ext cx="8229600" cy="563562"/>
          </a:xfrm>
        </p:spPr>
        <p:txBody>
          <a:bodyPr>
            <a:noAutofit/>
          </a:bodyPr>
          <a:lstStyle/>
          <a:p>
            <a:pPr algn="l"/>
            <a:r>
              <a:rPr lang="en-US" sz="2000" dirty="0" smtClean="0"/>
              <a:t>Cont…</a:t>
            </a:r>
            <a:endParaRPr lang="en-US" sz="2000" dirty="0"/>
          </a:p>
        </p:txBody>
      </p:sp>
      <p:sp>
        <p:nvSpPr>
          <p:cNvPr id="3" name="Content Placeholder 2"/>
          <p:cNvSpPr>
            <a:spLocks noGrp="1"/>
          </p:cNvSpPr>
          <p:nvPr>
            <p:ph idx="1"/>
          </p:nvPr>
        </p:nvSpPr>
        <p:spPr>
          <a:xfrm>
            <a:off x="457200" y="838200"/>
            <a:ext cx="8382000" cy="5715000"/>
          </a:xfrm>
        </p:spPr>
        <p:txBody>
          <a:bodyPr>
            <a:normAutofit fontScale="85000" lnSpcReduction="20000"/>
          </a:bodyPr>
          <a:lstStyle/>
          <a:p>
            <a:pPr algn="just">
              <a:buNone/>
            </a:pPr>
            <a:r>
              <a:rPr lang="en-US" dirty="0" smtClean="0">
                <a:solidFill>
                  <a:schemeClr val="bg1"/>
                </a:solidFill>
                <a:latin typeface="Andalus" pitchFamily="18" charset="-78"/>
                <a:cs typeface="Andalus" pitchFamily="18" charset="-78"/>
              </a:rPr>
              <a:t>c) </a:t>
            </a:r>
            <a:r>
              <a:rPr lang="en-US" dirty="0" smtClean="0">
                <a:solidFill>
                  <a:srgbClr val="FFFF00"/>
                </a:solidFill>
                <a:latin typeface="Andalus" pitchFamily="18" charset="-78"/>
                <a:cs typeface="Andalus" pitchFamily="18" charset="-78"/>
              </a:rPr>
              <a:t>Process evaluation: </a:t>
            </a:r>
            <a:r>
              <a:rPr lang="en-US" dirty="0" smtClean="0">
                <a:solidFill>
                  <a:schemeClr val="bg1"/>
                </a:solidFill>
                <a:latin typeface="Andalus" pitchFamily="18" charset="-78"/>
                <a:cs typeface="Andalus" pitchFamily="18" charset="-78"/>
              </a:rPr>
              <a:t>Required once the instructional program is up and running.</a:t>
            </a:r>
          </a:p>
          <a:p>
            <a:pPr algn="just">
              <a:buNone/>
            </a:pPr>
            <a:endParaRPr lang="en-US" dirty="0" smtClean="0">
              <a:solidFill>
                <a:schemeClr val="bg1"/>
              </a:solidFill>
              <a:latin typeface="Andalus" pitchFamily="18" charset="-78"/>
              <a:cs typeface="Andalus" pitchFamily="18" charset="-78"/>
            </a:endParaRPr>
          </a:p>
          <a:p>
            <a:pPr algn="just">
              <a:buNone/>
            </a:pPr>
            <a:r>
              <a:rPr lang="en-US" dirty="0" smtClean="0">
                <a:solidFill>
                  <a:srgbClr val="FFFF00"/>
                </a:solidFill>
                <a:latin typeface="Andalus" pitchFamily="18" charset="-78"/>
                <a:cs typeface="Andalus" pitchFamily="18" charset="-78"/>
              </a:rPr>
              <a:t>    </a:t>
            </a:r>
            <a:r>
              <a:rPr lang="en-US" dirty="0" smtClean="0">
                <a:solidFill>
                  <a:schemeClr val="bg1"/>
                </a:solidFill>
                <a:latin typeface="Andalus" pitchFamily="18" charset="-78"/>
                <a:cs typeface="Andalus" pitchFamily="18" charset="-78"/>
              </a:rPr>
              <a:t>Purpose is to identify any defects in the procedural design particularly in the sense that planned elements of the instructional program are not being implemented as they were originally conceived </a:t>
            </a:r>
          </a:p>
          <a:p>
            <a:pPr algn="just">
              <a:buNone/>
            </a:pPr>
            <a:r>
              <a:rPr lang="en-US" dirty="0" smtClean="0">
                <a:solidFill>
                  <a:schemeClr val="bg1"/>
                </a:solidFill>
                <a:latin typeface="Andalus" pitchFamily="18" charset="-78"/>
                <a:cs typeface="Andalus" pitchFamily="18" charset="-78"/>
              </a:rPr>
              <a:t> </a:t>
            </a:r>
          </a:p>
          <a:p>
            <a:pPr algn="just">
              <a:buNone/>
            </a:pPr>
            <a:r>
              <a:rPr lang="en-US" dirty="0" smtClean="0">
                <a:solidFill>
                  <a:schemeClr val="bg1"/>
                </a:solidFill>
                <a:latin typeface="Andalus" pitchFamily="18" charset="-78"/>
                <a:cs typeface="Andalus" pitchFamily="18" charset="-78"/>
              </a:rPr>
              <a:t>(laborious, resource demanding and time consuming) </a:t>
            </a:r>
          </a:p>
          <a:p>
            <a:pPr algn="just">
              <a:buNone/>
            </a:pPr>
            <a:endParaRPr lang="en-US" dirty="0" smtClean="0">
              <a:solidFill>
                <a:schemeClr val="bg1"/>
              </a:solidFill>
              <a:latin typeface="Andalus" pitchFamily="18" charset="-78"/>
              <a:cs typeface="Andalus" pitchFamily="18" charset="-78"/>
            </a:endParaRPr>
          </a:p>
          <a:p>
            <a:pPr algn="just">
              <a:buNone/>
            </a:pPr>
            <a:r>
              <a:rPr lang="en-US" dirty="0" smtClean="0">
                <a:solidFill>
                  <a:schemeClr val="bg1"/>
                </a:solidFill>
                <a:latin typeface="Andalus" pitchFamily="18" charset="-78"/>
                <a:cs typeface="Andalus" pitchFamily="18" charset="-78"/>
              </a:rPr>
              <a:t>d) </a:t>
            </a:r>
            <a:r>
              <a:rPr lang="en-US" dirty="0" smtClean="0">
                <a:solidFill>
                  <a:srgbClr val="FFFF00"/>
                </a:solidFill>
                <a:latin typeface="Andalus" pitchFamily="18" charset="-78"/>
                <a:cs typeface="Andalus" pitchFamily="18" charset="-78"/>
              </a:rPr>
              <a:t>Product evaluation:</a:t>
            </a:r>
            <a:r>
              <a:rPr lang="en-US" dirty="0" smtClean="0">
                <a:solidFill>
                  <a:schemeClr val="bg1"/>
                </a:solidFill>
                <a:latin typeface="Andalus" pitchFamily="18" charset="-78"/>
                <a:cs typeface="Andalus" pitchFamily="18" charset="-78"/>
              </a:rPr>
              <a:t> Used to measure and interpret the attainments yielded by an instructional program not only at its conclusion, but also as often necessary during the program itself</a:t>
            </a:r>
            <a:endParaRPr lang="en-US"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sp.yimg.com/xj/th?id=OIP.M0371147c4accc1abb383fa9d32220ff1H0&amp;pid=15.1&amp;P=0&amp;w=220&amp;h=166"/>
          <p:cNvPicPr>
            <a:picLocks noChangeAspect="1" noChangeArrowheads="1"/>
          </p:cNvPicPr>
          <p:nvPr/>
        </p:nvPicPr>
        <p:blipFill>
          <a:blip r:embed="rId2" cstate="print"/>
          <a:srcRect/>
          <a:stretch>
            <a:fillRect/>
          </a:stretch>
        </p:blipFill>
        <p:spPr bwMode="auto">
          <a:xfrm>
            <a:off x="0" y="-4"/>
            <a:ext cx="9144000" cy="6858004"/>
          </a:xfrm>
          <a:prstGeom prst="rect">
            <a:avLst/>
          </a:prstGeom>
          <a:noFill/>
        </p:spPr>
      </p:pic>
      <p:sp>
        <p:nvSpPr>
          <p:cNvPr id="2" name="Title 1"/>
          <p:cNvSpPr>
            <a:spLocks noGrp="1"/>
          </p:cNvSpPr>
          <p:nvPr>
            <p:ph type="title"/>
          </p:nvPr>
        </p:nvSpPr>
        <p:spPr>
          <a:xfrm>
            <a:off x="0" y="0"/>
            <a:ext cx="2133600" cy="487362"/>
          </a:xfrm>
        </p:spPr>
        <p:txBody>
          <a:bodyPr>
            <a:noAutofit/>
          </a:bodyPr>
          <a:lstStyle/>
          <a:p>
            <a:r>
              <a:rPr lang="en-US" sz="2400" dirty="0" smtClean="0"/>
              <a:t>Cont…</a:t>
            </a:r>
            <a:endParaRPr lang="en-US" sz="2400" dirty="0"/>
          </a:p>
        </p:txBody>
      </p:sp>
      <p:sp>
        <p:nvSpPr>
          <p:cNvPr id="3" name="Content Placeholder 2"/>
          <p:cNvSpPr>
            <a:spLocks noGrp="1"/>
          </p:cNvSpPr>
          <p:nvPr>
            <p:ph idx="1"/>
          </p:nvPr>
        </p:nvSpPr>
        <p:spPr>
          <a:xfrm>
            <a:off x="228600" y="609600"/>
            <a:ext cx="8686800" cy="5516563"/>
          </a:xfrm>
        </p:spPr>
        <p:txBody>
          <a:bodyPr>
            <a:normAutofit/>
          </a:bodyPr>
          <a:lstStyle/>
          <a:p>
            <a:pPr lvl="0"/>
            <a:r>
              <a:rPr lang="en-US" dirty="0" smtClean="0">
                <a:latin typeface="Andalus" pitchFamily="18" charset="-78"/>
                <a:cs typeface="Andalus" pitchFamily="18" charset="-78"/>
              </a:rPr>
              <a:t>II. The Center for the Study of evaluation (CSE) model:</a:t>
            </a:r>
          </a:p>
          <a:p>
            <a:pPr lvl="0"/>
            <a:r>
              <a:rPr lang="en-US" dirty="0" smtClean="0">
                <a:latin typeface="Andalus" pitchFamily="18" charset="-78"/>
                <a:cs typeface="Andalus" pitchFamily="18" charset="-78"/>
              </a:rPr>
              <a:t>More explicitly tied to different kinds of decision to be made to be at each of five stages:</a:t>
            </a:r>
          </a:p>
          <a:p>
            <a:pPr lvl="0">
              <a:buFont typeface="Wingdings" pitchFamily="2" charset="2"/>
              <a:buChar char="ü"/>
            </a:pPr>
            <a:r>
              <a:rPr lang="en-US" dirty="0" smtClean="0">
                <a:latin typeface="Andalus" pitchFamily="18" charset="-78"/>
                <a:cs typeface="Andalus" pitchFamily="18" charset="-78"/>
              </a:rPr>
              <a:t> Needs assessment</a:t>
            </a:r>
          </a:p>
          <a:p>
            <a:pPr lvl="0">
              <a:buFont typeface="Wingdings" pitchFamily="2" charset="2"/>
              <a:buChar char="ü"/>
            </a:pPr>
            <a:r>
              <a:rPr lang="en-US" dirty="0" smtClean="0">
                <a:latin typeface="Andalus" pitchFamily="18" charset="-78"/>
                <a:cs typeface="Andalus" pitchFamily="18" charset="-78"/>
              </a:rPr>
              <a:t>Program planning</a:t>
            </a:r>
          </a:p>
          <a:p>
            <a:pPr lvl="0">
              <a:buFont typeface="Wingdings" pitchFamily="2" charset="2"/>
              <a:buChar char="ü"/>
            </a:pPr>
            <a:r>
              <a:rPr lang="en-US" dirty="0" smtClean="0">
                <a:latin typeface="Andalus" pitchFamily="18" charset="-78"/>
                <a:cs typeface="Andalus" pitchFamily="18" charset="-78"/>
              </a:rPr>
              <a:t>Implementation evaluation</a:t>
            </a:r>
          </a:p>
          <a:p>
            <a:pPr lvl="0">
              <a:buFont typeface="Wingdings" pitchFamily="2" charset="2"/>
              <a:buChar char="ü"/>
            </a:pPr>
            <a:r>
              <a:rPr lang="en-US" dirty="0" smtClean="0">
                <a:latin typeface="Andalus" pitchFamily="18" charset="-78"/>
                <a:cs typeface="Andalus" pitchFamily="18" charset="-78"/>
              </a:rPr>
              <a:t>Progress evaluation</a:t>
            </a:r>
          </a:p>
          <a:p>
            <a:pPr lvl="0">
              <a:buFont typeface="Wingdings" pitchFamily="2" charset="2"/>
              <a:buChar char="ü"/>
            </a:pPr>
            <a:r>
              <a:rPr lang="en-US" dirty="0" smtClean="0">
                <a:latin typeface="Andalus" pitchFamily="18" charset="-78"/>
                <a:cs typeface="Andalus" pitchFamily="18" charset="-78"/>
              </a:rPr>
              <a:t>Outcome evaluation</a:t>
            </a:r>
          </a:p>
          <a:p>
            <a:pPr lvl="0">
              <a:buFont typeface="Wingdings" pitchFamily="2" charset="2"/>
              <a:buChar char="ü"/>
            </a:pP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pptgeeks.com/images/slidegeeks-ecommerce/500x500x1-media/14/beach_starfish_powerpoint_design_slides_09__1.jpg"/>
          <p:cNvPicPr>
            <a:picLocks noChangeAspect="1" noChangeArrowheads="1"/>
          </p:cNvPicPr>
          <p:nvPr/>
        </p:nvPicPr>
        <p:blipFill>
          <a:blip r:embed="rId2" cstate="print"/>
          <a:srcRect/>
          <a:stretch>
            <a:fillRect/>
          </a:stretch>
        </p:blipFill>
        <p:spPr bwMode="auto">
          <a:xfrm>
            <a:off x="152400" y="0"/>
            <a:ext cx="8991600" cy="6858000"/>
          </a:xfrm>
          <a:prstGeom prst="rect">
            <a:avLst/>
          </a:prstGeom>
          <a:noFill/>
        </p:spPr>
      </p:pic>
      <p:sp>
        <p:nvSpPr>
          <p:cNvPr id="2" name="Title 1"/>
          <p:cNvSpPr>
            <a:spLocks noGrp="1"/>
          </p:cNvSpPr>
          <p:nvPr>
            <p:ph type="title"/>
          </p:nvPr>
        </p:nvSpPr>
        <p:spPr>
          <a:xfrm>
            <a:off x="304800" y="1066800"/>
            <a:ext cx="8229600" cy="914400"/>
          </a:xfrm>
        </p:spPr>
        <p:txBody>
          <a:bodyPr>
            <a:normAutofit fontScale="90000"/>
          </a:bodyPr>
          <a:lstStyle/>
          <a:p>
            <a:pPr lvl="0"/>
            <a:r>
              <a:rPr lang="en-US" b="1" dirty="0" smtClean="0">
                <a:solidFill>
                  <a:srgbClr val="FF00FF"/>
                </a:solidFill>
                <a:effectLst>
                  <a:outerShdw blurRad="38100" dist="38100" dir="2700000" algn="tl">
                    <a:srgbClr val="000000">
                      <a:alpha val="43137"/>
                    </a:srgbClr>
                  </a:outerShdw>
                </a:effectLst>
                <a:latin typeface="Bradley Hand ITC" pitchFamily="66" charset="0"/>
              </a:rPr>
              <a:t>5. The discrepancy model</a:t>
            </a:r>
            <a:r>
              <a:rPr lang="en-US" dirty="0" smtClean="0"/>
              <a:t/>
            </a:r>
            <a:br>
              <a:rPr lang="en-US" dirty="0" smtClean="0"/>
            </a:br>
            <a:endParaRPr lang="en-US" dirty="0"/>
          </a:p>
        </p:txBody>
      </p:sp>
      <p:sp>
        <p:nvSpPr>
          <p:cNvPr id="3" name="Content Placeholder 2"/>
          <p:cNvSpPr>
            <a:spLocks noGrp="1"/>
          </p:cNvSpPr>
          <p:nvPr>
            <p:ph idx="1"/>
          </p:nvPr>
        </p:nvSpPr>
        <p:spPr>
          <a:xfrm>
            <a:off x="381000" y="1981200"/>
            <a:ext cx="8001000" cy="4525963"/>
          </a:xfrm>
        </p:spPr>
        <p:txBody>
          <a:bodyPr/>
          <a:lstStyle/>
          <a:p>
            <a:pPr algn="just">
              <a:buNone/>
            </a:pPr>
            <a:r>
              <a:rPr lang="en-US" dirty="0" smtClean="0">
                <a:latin typeface="Andalus" pitchFamily="18" charset="-78"/>
                <a:cs typeface="Andalus" pitchFamily="18" charset="-78"/>
              </a:rPr>
              <a:t>			</a:t>
            </a:r>
            <a:r>
              <a:rPr lang="en-US" dirty="0" err="1" smtClean="0">
                <a:latin typeface="Andalus" pitchFamily="18" charset="-78"/>
                <a:cs typeface="Andalus" pitchFamily="18" charset="-78"/>
              </a:rPr>
              <a:t>Malcom</a:t>
            </a:r>
            <a:r>
              <a:rPr lang="en-US" dirty="0" smtClean="0">
                <a:latin typeface="Andalus" pitchFamily="18" charset="-78"/>
                <a:cs typeface="Andalus" pitchFamily="18" charset="-78"/>
              </a:rPr>
              <a:t> proves devised this systematic approach to evaluation based on the premises that evaluation involves comparison of performance with standards.</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360jobinterview.com/blog/wp-content/uploads/2010/05/PPT-slid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274638"/>
            <a:ext cx="8229600" cy="1020762"/>
          </a:xfrm>
        </p:spPr>
        <p:txBody>
          <a:bodyPr>
            <a:normAutofit fontScale="90000"/>
          </a:bodyPr>
          <a:lstStyle/>
          <a:p>
            <a:pPr lvl="0"/>
            <a:r>
              <a:rPr lang="en-US" dirty="0" smtClean="0">
                <a:solidFill>
                  <a:schemeClr val="accent3">
                    <a:lumMod val="20000"/>
                    <a:lumOff val="80000"/>
                  </a:schemeClr>
                </a:solidFill>
              </a:rPr>
              <a:t>6.  </a:t>
            </a:r>
            <a:r>
              <a:rPr lang="en-US" b="1" dirty="0" smtClean="0">
                <a:solidFill>
                  <a:schemeClr val="accent5">
                    <a:lumMod val="20000"/>
                    <a:lumOff val="80000"/>
                  </a:schemeClr>
                </a:solidFill>
                <a:effectLst>
                  <a:outerShdw blurRad="38100" dist="38100" dir="2700000" algn="tl">
                    <a:srgbClr val="000000">
                      <a:alpha val="43137"/>
                    </a:srgbClr>
                  </a:outerShdw>
                </a:effectLst>
                <a:latin typeface="Bradley Hand ITC" pitchFamily="66" charset="0"/>
              </a:rPr>
              <a:t>Participatory evaluation models</a:t>
            </a:r>
            <a:r>
              <a:rPr lang="en-US" b="1" dirty="0" smtClean="0">
                <a:effectLst>
                  <a:outerShdw blurRad="38100" dist="38100" dir="2700000" algn="tl">
                    <a:srgbClr val="000000">
                      <a:alpha val="43137"/>
                    </a:srgbClr>
                  </a:outerShdw>
                </a:effectLst>
                <a:latin typeface="Bradley Hand ITC" pitchFamily="66" charset="0"/>
              </a:rPr>
              <a:t/>
            </a:r>
            <a:br>
              <a:rPr lang="en-US" b="1" dirty="0" smtClean="0">
                <a:effectLst>
                  <a:outerShdw blurRad="38100" dist="38100" dir="2700000" algn="tl">
                    <a:srgbClr val="000000">
                      <a:alpha val="43137"/>
                    </a:srgbClr>
                  </a:outerShdw>
                </a:effectLst>
                <a:latin typeface="Bradley Hand ITC" pitchFamily="66" charset="0"/>
              </a:rPr>
            </a:br>
            <a:endParaRPr lang="en-US" b="1" dirty="0">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914400" y="1143000"/>
            <a:ext cx="8229600" cy="4906963"/>
          </a:xfrm>
        </p:spPr>
        <p:txBody>
          <a:bodyPr/>
          <a:lstStyle/>
          <a:p>
            <a:pPr algn="just"/>
            <a:r>
              <a:rPr lang="en-US" dirty="0" smtClean="0">
                <a:solidFill>
                  <a:srgbClr val="FF00FF"/>
                </a:solidFill>
                <a:latin typeface="Andalus" pitchFamily="18" charset="-78"/>
                <a:cs typeface="Andalus" pitchFamily="18" charset="-78"/>
              </a:rPr>
              <a:t>Focused on activities and participation</a:t>
            </a:r>
          </a:p>
          <a:p>
            <a:pPr algn="just"/>
            <a:endParaRPr lang="en-US" dirty="0" smtClean="0">
              <a:solidFill>
                <a:srgbClr val="FF00FF"/>
              </a:solidFill>
              <a:latin typeface="Andalus" pitchFamily="18" charset="-78"/>
              <a:cs typeface="Andalus" pitchFamily="18" charset="-78"/>
            </a:endParaRPr>
          </a:p>
          <a:p>
            <a:pPr algn="just"/>
            <a:r>
              <a:rPr lang="en-US" dirty="0" smtClean="0">
                <a:solidFill>
                  <a:srgbClr val="FF00FF"/>
                </a:solidFill>
                <a:latin typeface="Andalus" pitchFamily="18" charset="-78"/>
                <a:cs typeface="Andalus" pitchFamily="18" charset="-78"/>
              </a:rPr>
              <a:t>Self critical reflection process (by insiders) focused on their own activities</a:t>
            </a:r>
          </a:p>
          <a:p>
            <a:pPr algn="just"/>
            <a:endParaRPr lang="en-US" dirty="0" smtClean="0">
              <a:solidFill>
                <a:srgbClr val="FF00FF"/>
              </a:solidFill>
              <a:latin typeface="Andalus" pitchFamily="18" charset="-78"/>
              <a:cs typeface="Andalus" pitchFamily="18" charset="-78"/>
            </a:endParaRPr>
          </a:p>
          <a:p>
            <a:pPr algn="just"/>
            <a:r>
              <a:rPr lang="en-US" dirty="0" smtClean="0">
                <a:solidFill>
                  <a:srgbClr val="FF00FF"/>
                </a:solidFill>
                <a:latin typeface="Andalus" pitchFamily="18" charset="-78"/>
                <a:cs typeface="Andalus" pitchFamily="18" charset="-78"/>
              </a:rPr>
              <a:t>Democratic participation process</a:t>
            </a:r>
          </a:p>
          <a:p>
            <a:pPr algn="just"/>
            <a:endParaRPr lang="en-US" dirty="0" smtClean="0">
              <a:solidFill>
                <a:srgbClr val="FF00FF"/>
              </a:solidFill>
              <a:latin typeface="Andalus" pitchFamily="18" charset="-78"/>
              <a:cs typeface="Andalus" pitchFamily="18" charset="-78"/>
            </a:endParaRPr>
          </a:p>
          <a:p>
            <a:pPr algn="just">
              <a:buNone/>
            </a:pPr>
            <a:endParaRPr lang="en-US" dirty="0">
              <a:solidFill>
                <a:srgbClr val="FF00FF"/>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w.freeppt.net/template/sample-pattern-slide-template-ppt.jpg"/>
          <p:cNvPicPr>
            <a:picLocks noChangeAspect="1" noChangeArrowheads="1"/>
          </p:cNvPicPr>
          <p:nvPr/>
        </p:nvPicPr>
        <p:blipFill>
          <a:blip r:embed="rId2" cstate="print"/>
          <a:srcRect/>
          <a:stretch>
            <a:fillRect/>
          </a:stretch>
        </p:blipFill>
        <p:spPr bwMode="auto">
          <a:xfrm>
            <a:off x="0" y="-457200"/>
            <a:ext cx="9753600" cy="7315200"/>
          </a:xfrm>
          <a:prstGeom prst="rect">
            <a:avLst/>
          </a:prstGeom>
          <a:noFill/>
        </p:spPr>
      </p:pic>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chemeClr val="accent4">
                    <a:lumMod val="20000"/>
                    <a:lumOff val="80000"/>
                  </a:schemeClr>
                </a:solidFill>
                <a:effectLst>
                  <a:outerShdw blurRad="38100" dist="38100" dir="2700000" algn="tl">
                    <a:srgbClr val="000000">
                      <a:alpha val="43137"/>
                    </a:srgbClr>
                  </a:outerShdw>
                </a:effectLst>
                <a:latin typeface="Bradley Hand ITC" pitchFamily="66" charset="0"/>
              </a:rPr>
              <a:t>Evaluation Designs</a:t>
            </a:r>
            <a:endParaRPr lang="en-US" b="1" dirty="0">
              <a:solidFill>
                <a:schemeClr val="accent4">
                  <a:lumMod val="20000"/>
                  <a:lumOff val="80000"/>
                </a:schemeClr>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457200" y="1066800"/>
            <a:ext cx="8458200" cy="5410200"/>
          </a:xfrm>
        </p:spPr>
        <p:txBody>
          <a:bodyPr>
            <a:normAutofit fontScale="77500" lnSpcReduction="20000"/>
          </a:bodyPr>
          <a:lstStyle/>
          <a:p>
            <a:pPr algn="just">
              <a:buFont typeface="Wingdings" pitchFamily="2" charset="2"/>
              <a:buChar char="§"/>
            </a:pPr>
            <a:r>
              <a:rPr lang="en-US" dirty="0" smtClean="0">
                <a:solidFill>
                  <a:srgbClr val="92D050"/>
                </a:solidFill>
                <a:latin typeface="Andalus" pitchFamily="18" charset="-78"/>
                <a:cs typeface="Andalus" pitchFamily="18" charset="-78"/>
              </a:rPr>
              <a:t>Pre-experimental designs </a:t>
            </a:r>
          </a:p>
          <a:p>
            <a:pPr algn="just">
              <a:buFont typeface="Wingdings" pitchFamily="2" charset="2"/>
              <a:buChar char="§"/>
            </a:pPr>
            <a:endParaRPr lang="en-US" dirty="0" smtClean="0">
              <a:solidFill>
                <a:srgbClr val="92D050"/>
              </a:solidFill>
              <a:latin typeface="Andalus" pitchFamily="18" charset="-78"/>
              <a:cs typeface="Andalus" pitchFamily="18" charset="-78"/>
            </a:endParaRPr>
          </a:p>
          <a:p>
            <a:pPr algn="just">
              <a:buFont typeface="Wingdings" pitchFamily="2" charset="2"/>
              <a:buChar char="§"/>
            </a:pPr>
            <a:r>
              <a:rPr lang="en-US" dirty="0" smtClean="0">
                <a:solidFill>
                  <a:srgbClr val="92D050"/>
                </a:solidFill>
                <a:latin typeface="Andalus" pitchFamily="18" charset="-78"/>
                <a:cs typeface="Andalus" pitchFamily="18" charset="-78"/>
              </a:rPr>
              <a:t>Quasi-experiment designs</a:t>
            </a:r>
          </a:p>
          <a:p>
            <a:pPr algn="just">
              <a:buFont typeface="Wingdings" pitchFamily="2" charset="2"/>
              <a:buChar char="§"/>
            </a:pPr>
            <a:endParaRPr lang="en-US" dirty="0" smtClean="0">
              <a:solidFill>
                <a:srgbClr val="92D050"/>
              </a:solidFill>
              <a:latin typeface="Andalus" pitchFamily="18" charset="-78"/>
              <a:cs typeface="Andalus" pitchFamily="18" charset="-78"/>
            </a:endParaRPr>
          </a:p>
          <a:p>
            <a:pPr algn="just">
              <a:buFont typeface="Wingdings" pitchFamily="2" charset="2"/>
              <a:buChar char="§"/>
            </a:pPr>
            <a:r>
              <a:rPr lang="en-US" dirty="0" smtClean="0">
                <a:solidFill>
                  <a:srgbClr val="92D050"/>
                </a:solidFill>
                <a:latin typeface="Andalus" pitchFamily="18" charset="-78"/>
                <a:cs typeface="Andalus" pitchFamily="18" charset="-78"/>
              </a:rPr>
              <a:t>Experimental designs</a:t>
            </a:r>
          </a:p>
          <a:p>
            <a:pPr algn="just">
              <a:buFont typeface="Wingdings" pitchFamily="2" charset="2"/>
              <a:buChar char="§"/>
            </a:pPr>
            <a:endParaRPr lang="en-US" dirty="0" smtClean="0">
              <a:solidFill>
                <a:srgbClr val="92D050"/>
              </a:solidFill>
              <a:latin typeface="Andalus" pitchFamily="18" charset="-78"/>
              <a:cs typeface="Andalus" pitchFamily="18" charset="-78"/>
            </a:endParaRPr>
          </a:p>
          <a:p>
            <a:pPr marL="514350" indent="-514350" algn="just">
              <a:buAutoNum type="arabicPeriod"/>
            </a:pPr>
            <a:r>
              <a:rPr lang="en-US" b="1" dirty="0" smtClean="0">
                <a:solidFill>
                  <a:schemeClr val="accent4">
                    <a:lumMod val="20000"/>
                    <a:lumOff val="80000"/>
                  </a:schemeClr>
                </a:solidFill>
                <a:latin typeface="Andalus" pitchFamily="18" charset="-78"/>
                <a:cs typeface="Andalus" pitchFamily="18" charset="-78"/>
              </a:rPr>
              <a:t>Pre-experimental designs:</a:t>
            </a:r>
          </a:p>
          <a:p>
            <a:pPr marL="514350" indent="-514350" algn="just">
              <a:buAutoNum type="arabicPeriod"/>
            </a:pPr>
            <a:endParaRPr lang="en-US" b="1" dirty="0" smtClean="0">
              <a:solidFill>
                <a:srgbClr val="92D050"/>
              </a:solidFill>
              <a:latin typeface="Andalus" pitchFamily="18" charset="-78"/>
              <a:cs typeface="Andalus" pitchFamily="18" charset="-78"/>
            </a:endParaRPr>
          </a:p>
          <a:p>
            <a:pPr algn="just">
              <a:buNone/>
            </a:pPr>
            <a:r>
              <a:rPr lang="en-US" dirty="0" smtClean="0">
                <a:solidFill>
                  <a:srgbClr val="92D050"/>
                </a:solidFill>
                <a:latin typeface="Andalus" pitchFamily="18" charset="-78"/>
                <a:cs typeface="Andalus" pitchFamily="18" charset="-78"/>
              </a:rPr>
              <a:t>Controls  for very few external factors</a:t>
            </a:r>
          </a:p>
          <a:p>
            <a:pPr algn="just">
              <a:buNone/>
            </a:pPr>
            <a:endParaRPr lang="en-US" dirty="0" smtClean="0">
              <a:solidFill>
                <a:srgbClr val="92D050"/>
              </a:solidFill>
              <a:latin typeface="Andalus" pitchFamily="18" charset="-78"/>
              <a:cs typeface="Andalus" pitchFamily="18" charset="-78"/>
            </a:endParaRPr>
          </a:p>
          <a:p>
            <a:pPr algn="just">
              <a:buNone/>
            </a:pPr>
            <a:r>
              <a:rPr lang="en-US" dirty="0" smtClean="0">
                <a:solidFill>
                  <a:srgbClr val="92D050"/>
                </a:solidFill>
                <a:latin typeface="Andalus" pitchFamily="18" charset="-78"/>
                <a:cs typeface="Andalus" pitchFamily="18" charset="-78"/>
              </a:rPr>
              <a:t>Focus on a single program and attempt to discover whether or not it has achieved its objectives</a:t>
            </a:r>
          </a:p>
          <a:p>
            <a:pPr algn="just">
              <a:buNone/>
            </a:pPr>
            <a:endParaRPr lang="en-US" dirty="0" smtClean="0">
              <a:solidFill>
                <a:srgbClr val="92D050"/>
              </a:solidFill>
              <a:latin typeface="Andalus" pitchFamily="18" charset="-78"/>
              <a:cs typeface="Andalus" pitchFamily="18" charset="-78"/>
            </a:endParaRPr>
          </a:p>
          <a:p>
            <a:pPr algn="just">
              <a:buNone/>
            </a:pPr>
            <a:r>
              <a:rPr lang="en-US" dirty="0" smtClean="0">
                <a:solidFill>
                  <a:srgbClr val="92D050"/>
                </a:solidFill>
                <a:latin typeface="Andalus" pitchFamily="18" charset="-78"/>
                <a:cs typeface="Andalus" pitchFamily="18" charset="-78"/>
              </a:rPr>
              <a:t>Difficult to draw conclusions (influence of external factors)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freeppt.net/template/The_Feast_design_ppt_template.jpg"/>
          <p:cNvPicPr>
            <a:picLocks noChangeAspect="1" noChangeArrowheads="1"/>
          </p:cNvPicPr>
          <p:nvPr/>
        </p:nvPicPr>
        <p:blipFill>
          <a:blip r:embed="rId2" cstate="print"/>
          <a:srcRect/>
          <a:stretch>
            <a:fillRect/>
          </a:stretch>
        </p:blipFill>
        <p:spPr bwMode="auto">
          <a:xfrm>
            <a:off x="0" y="-457200"/>
            <a:ext cx="9753600" cy="7315200"/>
          </a:xfrm>
          <a:prstGeom prst="rect">
            <a:avLst/>
          </a:prstGeom>
          <a:noFill/>
        </p:spPr>
      </p:pic>
      <p:sp>
        <p:nvSpPr>
          <p:cNvPr id="2" name="Title 1"/>
          <p:cNvSpPr>
            <a:spLocks noGrp="1"/>
          </p:cNvSpPr>
          <p:nvPr>
            <p:ph type="title"/>
          </p:nvPr>
        </p:nvSpPr>
        <p:spPr>
          <a:xfrm>
            <a:off x="914400" y="304800"/>
            <a:ext cx="8229600" cy="990600"/>
          </a:xfrm>
        </p:spPr>
        <p:txBody>
          <a:bodyPr>
            <a:normAutofit fontScale="90000"/>
          </a:bodyPr>
          <a:lstStyle/>
          <a:p>
            <a:r>
              <a:rPr lang="en-US" b="1" dirty="0" smtClean="0">
                <a:latin typeface="Bradley Hand ITC" pitchFamily="66" charset="0"/>
              </a:rPr>
              <a:t>2. Quasi-experiment designs</a:t>
            </a:r>
            <a:br>
              <a:rPr lang="en-US" b="1" dirty="0" smtClean="0">
                <a:latin typeface="Bradley Hand ITC" pitchFamily="66" charset="0"/>
              </a:rPr>
            </a:br>
            <a:endParaRPr lang="en-US" b="1" dirty="0">
              <a:latin typeface="Bradley Hand ITC" pitchFamily="66" charset="0"/>
            </a:endParaRPr>
          </a:p>
        </p:txBody>
      </p:sp>
      <p:sp>
        <p:nvSpPr>
          <p:cNvPr id="3" name="Content Placeholder 2"/>
          <p:cNvSpPr>
            <a:spLocks noGrp="1"/>
          </p:cNvSpPr>
          <p:nvPr>
            <p:ph idx="1"/>
          </p:nvPr>
        </p:nvSpPr>
        <p:spPr>
          <a:xfrm>
            <a:off x="1981200" y="1143000"/>
            <a:ext cx="7467600" cy="4983163"/>
          </a:xfrm>
        </p:spPr>
        <p:txBody>
          <a:bodyPr>
            <a:normAutofit lnSpcReduction="10000"/>
          </a:bodyPr>
          <a:lstStyle/>
          <a:p>
            <a:r>
              <a:rPr lang="en-US" dirty="0" smtClean="0">
                <a:latin typeface="Andalus" pitchFamily="18" charset="-78"/>
                <a:cs typeface="Andalus" pitchFamily="18" charset="-78"/>
              </a:rPr>
              <a:t>Matching is used instead of randomization</a:t>
            </a: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Evaluators uses the demographic features</a:t>
            </a: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Time series analysis often used</a:t>
            </a: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To examine the changes in the participant over time</a:t>
            </a:r>
            <a:endParaRPr lang="en-US"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m62.net/wp-content/uploads/2010/07/Farming-title.png"/>
          <p:cNvPicPr>
            <a:picLocks noChangeAspect="1" noChangeArrowheads="1"/>
          </p:cNvPicPr>
          <p:nvPr/>
        </p:nvPicPr>
        <p:blipFill>
          <a:blip r:embed="rId2" cstate="print"/>
          <a:srcRect/>
          <a:stretch>
            <a:fillRect/>
          </a:stretch>
        </p:blipFill>
        <p:spPr bwMode="auto">
          <a:xfrm>
            <a:off x="-685800" y="-1089025"/>
            <a:ext cx="10566923" cy="7947025"/>
          </a:xfrm>
          <a:prstGeom prst="rect">
            <a:avLst/>
          </a:prstGeom>
          <a:noFill/>
        </p:spPr>
      </p:pic>
      <p:sp>
        <p:nvSpPr>
          <p:cNvPr id="2" name="Title 1"/>
          <p:cNvSpPr>
            <a:spLocks noGrp="1"/>
          </p:cNvSpPr>
          <p:nvPr>
            <p:ph type="title"/>
          </p:nvPr>
        </p:nvSpPr>
        <p:spPr>
          <a:xfrm>
            <a:off x="457200" y="274638"/>
            <a:ext cx="8229600" cy="792162"/>
          </a:xfrm>
        </p:spPr>
        <p:txBody>
          <a:bodyPr>
            <a:normAutofit fontScale="90000"/>
          </a:bodyPr>
          <a:lstStyle/>
          <a:p>
            <a:r>
              <a:rPr lang="en-US" b="1" dirty="0" smtClean="0">
                <a:solidFill>
                  <a:srgbClr val="92D050"/>
                </a:solidFill>
                <a:effectLst>
                  <a:outerShdw blurRad="38100" dist="38100" dir="2700000" algn="tl">
                    <a:srgbClr val="000000">
                      <a:alpha val="43137"/>
                    </a:srgbClr>
                  </a:outerShdw>
                </a:effectLst>
                <a:latin typeface="Bradley Hand ITC" pitchFamily="66" charset="0"/>
              </a:rPr>
              <a:t>3. Experimental designs</a:t>
            </a:r>
            <a:br>
              <a:rPr lang="en-US" b="1" dirty="0" smtClean="0">
                <a:solidFill>
                  <a:srgbClr val="92D050"/>
                </a:solidFill>
                <a:effectLst>
                  <a:outerShdw blurRad="38100" dist="38100" dir="2700000" algn="tl">
                    <a:srgbClr val="000000">
                      <a:alpha val="43137"/>
                    </a:srgbClr>
                  </a:outerShdw>
                </a:effectLst>
                <a:latin typeface="Bradley Hand ITC" pitchFamily="66" charset="0"/>
              </a:rPr>
            </a:br>
            <a:endParaRPr lang="en-US" b="1" dirty="0">
              <a:solidFill>
                <a:srgbClr val="92D05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pPr algn="just">
              <a:buFont typeface="Wingdings" pitchFamily="2" charset="2"/>
              <a:buChar char="ü"/>
            </a:pPr>
            <a:r>
              <a:rPr lang="en-US" sz="2800" dirty="0" smtClean="0">
                <a:solidFill>
                  <a:schemeClr val="bg1"/>
                </a:solidFill>
                <a:latin typeface="Andalus" pitchFamily="18" charset="-78"/>
                <a:cs typeface="Andalus" pitchFamily="18" charset="-78"/>
              </a:rPr>
              <a:t>True experimental design utilizes random selection and control groups to ensure internal validity</a:t>
            </a:r>
          </a:p>
          <a:p>
            <a:pPr algn="just">
              <a:buFont typeface="Wingdings" pitchFamily="2" charset="2"/>
              <a:buChar char="ü"/>
            </a:pPr>
            <a:endParaRPr lang="en-US" sz="2800" dirty="0" smtClean="0">
              <a:solidFill>
                <a:schemeClr val="bg1"/>
              </a:solidFill>
              <a:latin typeface="Andalus" pitchFamily="18" charset="-78"/>
              <a:cs typeface="Andalus" pitchFamily="18" charset="-78"/>
            </a:endParaRPr>
          </a:p>
          <a:p>
            <a:pPr algn="just">
              <a:buFont typeface="Wingdings" pitchFamily="2" charset="2"/>
              <a:buChar char="ü"/>
            </a:pPr>
            <a:r>
              <a:rPr lang="en-US" sz="2800" dirty="0" smtClean="0">
                <a:solidFill>
                  <a:schemeClr val="bg1"/>
                </a:solidFill>
                <a:latin typeface="Andalus" pitchFamily="18" charset="-78"/>
                <a:cs typeface="Andalus" pitchFamily="18" charset="-78"/>
              </a:rPr>
              <a:t>Experiment measures the what it is intended to measure</a:t>
            </a:r>
          </a:p>
          <a:p>
            <a:pPr algn="just">
              <a:buFont typeface="Wingdings" pitchFamily="2" charset="2"/>
              <a:buChar char="ü"/>
            </a:pPr>
            <a:endParaRPr lang="en-US" sz="2800" dirty="0" smtClean="0">
              <a:solidFill>
                <a:schemeClr val="bg1"/>
              </a:solidFill>
              <a:latin typeface="Andalus" pitchFamily="18" charset="-78"/>
              <a:cs typeface="Andalus" pitchFamily="18" charset="-78"/>
            </a:endParaRPr>
          </a:p>
          <a:p>
            <a:pPr algn="just">
              <a:buFont typeface="Wingdings" pitchFamily="2" charset="2"/>
              <a:buChar char="ü"/>
            </a:pPr>
            <a:r>
              <a:rPr lang="en-US" sz="2800" dirty="0" smtClean="0">
                <a:solidFill>
                  <a:schemeClr val="bg1"/>
                </a:solidFill>
                <a:latin typeface="Andalus" pitchFamily="18" charset="-78"/>
                <a:cs typeface="Andalus" pitchFamily="18" charset="-78"/>
              </a:rPr>
              <a:t>Most desirable form of evaluation from a scientific perspective</a:t>
            </a:r>
          </a:p>
          <a:p>
            <a:pPr algn="just">
              <a:buFont typeface="Wingdings" pitchFamily="2" charset="2"/>
              <a:buChar char="ü"/>
            </a:pPr>
            <a:endParaRPr lang="en-US" sz="2800" dirty="0" smtClean="0">
              <a:solidFill>
                <a:schemeClr val="bg1"/>
              </a:solidFill>
              <a:latin typeface="Andalus" pitchFamily="18" charset="-78"/>
              <a:cs typeface="Andalus" pitchFamily="18" charset="-78"/>
            </a:endParaRPr>
          </a:p>
          <a:p>
            <a:pPr algn="just">
              <a:buFont typeface="Wingdings" pitchFamily="2" charset="2"/>
              <a:buChar char="ü"/>
            </a:pPr>
            <a:r>
              <a:rPr lang="en-US" sz="2800" dirty="0" smtClean="0">
                <a:solidFill>
                  <a:schemeClr val="bg1"/>
                </a:solidFill>
                <a:latin typeface="Andalus" pitchFamily="18" charset="-78"/>
                <a:cs typeface="Andalus" pitchFamily="18" charset="-78"/>
              </a:rPr>
              <a:t>It is likely difficult to carry out in most real world context</a:t>
            </a:r>
          </a:p>
          <a:p>
            <a:pPr algn="just">
              <a:buFont typeface="Wingdings" pitchFamily="2" charset="2"/>
              <a:buChar char="ü"/>
            </a:pPr>
            <a:endParaRPr lang="en-US" sz="2800" dirty="0" smtClean="0">
              <a:solidFill>
                <a:schemeClr val="bg1"/>
              </a:solidFill>
              <a:latin typeface="Andalus" pitchFamily="18" charset="-78"/>
              <a:cs typeface="Andalus" pitchFamily="18" charset="-78"/>
            </a:endParaRPr>
          </a:p>
          <a:p>
            <a:pPr algn="just">
              <a:buFont typeface="Wingdings" pitchFamily="2" charset="2"/>
              <a:buChar char="ü"/>
            </a:pPr>
            <a:r>
              <a:rPr lang="en-US" sz="2800" dirty="0" err="1" smtClean="0">
                <a:solidFill>
                  <a:schemeClr val="bg1"/>
                </a:solidFill>
                <a:latin typeface="Andalus" pitchFamily="18" charset="-78"/>
                <a:cs typeface="Andalus" pitchFamily="18" charset="-78"/>
              </a:rPr>
              <a:t>Intrunsive</a:t>
            </a:r>
            <a:r>
              <a:rPr lang="en-US" sz="2800" dirty="0" smtClean="0">
                <a:solidFill>
                  <a:schemeClr val="bg1"/>
                </a:solidFill>
                <a:latin typeface="Andalus" pitchFamily="18" charset="-78"/>
                <a:cs typeface="Andalus" pitchFamily="18" charset="-78"/>
              </a:rPr>
              <a:t> and time consuming and may not be possible in all social science evaluation</a:t>
            </a:r>
            <a:endParaRPr lang="en-US" sz="2800" dirty="0">
              <a:solidFill>
                <a:schemeClr val="bg1"/>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effectLst>
                  <a:outerShdw blurRad="38100" dist="38100" dir="2700000" algn="tl">
                    <a:srgbClr val="000000">
                      <a:alpha val="43137"/>
                    </a:srgbClr>
                  </a:outerShdw>
                </a:effectLst>
                <a:latin typeface="Bradley Hand ITC" pitchFamily="66" charset="0"/>
              </a:rPr>
              <a:t>Extension approaches worldwide</a:t>
            </a:r>
            <a:endParaRPr lang="en-US" dirty="0">
              <a:solidFill>
                <a:schemeClr val="bg1"/>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p:txBody>
          <a:bodyPr>
            <a:normAutofit/>
          </a:bodyPr>
          <a:lstStyle/>
          <a:p>
            <a:r>
              <a:rPr lang="en-US" dirty="0" smtClean="0">
                <a:solidFill>
                  <a:srgbClr val="FFC000"/>
                </a:solidFill>
                <a:latin typeface="Andalus" pitchFamily="18" charset="-78"/>
                <a:cs typeface="Andalus" pitchFamily="18" charset="-78"/>
              </a:rPr>
              <a:t>Community development cum-extension</a:t>
            </a:r>
          </a:p>
          <a:p>
            <a:pPr lvl="0"/>
            <a:r>
              <a:rPr lang="en-US" dirty="0" smtClean="0">
                <a:solidFill>
                  <a:srgbClr val="FFC000"/>
                </a:solidFill>
                <a:latin typeface="Andalus" pitchFamily="18" charset="-78"/>
                <a:cs typeface="Andalus" pitchFamily="18" charset="-78"/>
              </a:rPr>
              <a:t>Innovation centered</a:t>
            </a:r>
          </a:p>
          <a:p>
            <a:r>
              <a:rPr lang="en-US" dirty="0" smtClean="0">
                <a:solidFill>
                  <a:srgbClr val="FFC000"/>
                </a:solidFill>
                <a:latin typeface="Andalus" pitchFamily="18" charset="-78"/>
                <a:cs typeface="Andalus" pitchFamily="18" charset="-78"/>
              </a:rPr>
              <a:t>Farmer focused</a:t>
            </a:r>
          </a:p>
          <a:p>
            <a:r>
              <a:rPr lang="en-US" dirty="0" smtClean="0">
                <a:solidFill>
                  <a:srgbClr val="FFC000"/>
                </a:solidFill>
                <a:latin typeface="Andalus" pitchFamily="18" charset="-78"/>
                <a:cs typeface="Andalus" pitchFamily="18" charset="-78"/>
              </a:rPr>
              <a:t>The commodity focused</a:t>
            </a:r>
          </a:p>
          <a:p>
            <a:pPr lvl="0"/>
            <a:r>
              <a:rPr lang="en-US" dirty="0" smtClean="0">
                <a:solidFill>
                  <a:srgbClr val="FFC000"/>
                </a:solidFill>
                <a:latin typeface="Andalus" pitchFamily="18" charset="-78"/>
                <a:cs typeface="Andalus" pitchFamily="18" charset="-78"/>
              </a:rPr>
              <a:t>Animation rurale</a:t>
            </a:r>
          </a:p>
          <a:p>
            <a:pPr>
              <a:buNone/>
            </a:pP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sp.yimg.com/xj/th?id=OIP.M132614a8bc8ef45c8839226773131a2ao0&amp;pid=15.1&amp;P=0&amp;w=211&amp;h=159"/>
          <p:cNvPicPr>
            <a:picLocks noChangeAspect="1" noChangeArrowheads="1"/>
          </p:cNvPicPr>
          <p:nvPr/>
        </p:nvPicPr>
        <p:blipFill>
          <a:blip r:embed="rId2" cstate="print"/>
          <a:srcRect/>
          <a:stretch>
            <a:fillRect/>
          </a:stretch>
        </p:blipFill>
        <p:spPr bwMode="auto">
          <a:xfrm>
            <a:off x="1" y="-32501"/>
            <a:ext cx="9144000" cy="6890502"/>
          </a:xfrm>
          <a:prstGeom prst="rect">
            <a:avLst/>
          </a:prstGeom>
          <a:noFill/>
        </p:spPr>
      </p:pic>
      <p:sp>
        <p:nvSpPr>
          <p:cNvPr id="2" name="Title 1"/>
          <p:cNvSpPr>
            <a:spLocks noGrp="1"/>
          </p:cNvSpPr>
          <p:nvPr>
            <p:ph type="title"/>
          </p:nvPr>
        </p:nvSpPr>
        <p:spPr/>
        <p:txBody>
          <a:bodyPr>
            <a:normAutofit/>
          </a:bodyPr>
          <a:lstStyle/>
          <a:p>
            <a:r>
              <a:rPr lang="en-US" sz="3600" b="1" dirty="0" smtClean="0">
                <a:solidFill>
                  <a:srgbClr val="FF0000"/>
                </a:solidFill>
                <a:effectLst>
                  <a:outerShdw blurRad="38100" dist="38100" dir="2700000" algn="tl">
                    <a:srgbClr val="000000">
                      <a:alpha val="43137"/>
                    </a:srgbClr>
                  </a:outerShdw>
                </a:effectLst>
                <a:latin typeface="Bradley Hand ITC" pitchFamily="66" charset="0"/>
              </a:rPr>
              <a:t>Criteria’s of evaluating extension</a:t>
            </a:r>
            <a:endParaRPr lang="en-US" sz="3600" b="1" dirty="0">
              <a:solidFill>
                <a:srgbClr val="FF00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1447800" y="1828800"/>
            <a:ext cx="6858000" cy="3352800"/>
          </a:xfrm>
        </p:spPr>
        <p:txBody>
          <a:bodyPr>
            <a:normAutofit/>
          </a:bodyPr>
          <a:lstStyle/>
          <a:p>
            <a:pPr marL="571500" indent="-571500">
              <a:buFont typeface="Wingdings" pitchFamily="2" charset="2"/>
              <a:buChar char="v"/>
            </a:pPr>
            <a:r>
              <a:rPr lang="en-US" dirty="0" smtClean="0">
                <a:latin typeface="Andalus" pitchFamily="18" charset="-78"/>
                <a:cs typeface="Andalus" pitchFamily="18" charset="-78"/>
              </a:rPr>
              <a:t>Effort</a:t>
            </a:r>
          </a:p>
          <a:p>
            <a:pPr marL="571500" indent="-571500">
              <a:buFont typeface="Wingdings" pitchFamily="2" charset="2"/>
              <a:buChar char="v"/>
            </a:pPr>
            <a:r>
              <a:rPr lang="en-US" dirty="0" smtClean="0">
                <a:latin typeface="Andalus" pitchFamily="18" charset="-78"/>
                <a:cs typeface="Andalus" pitchFamily="18" charset="-78"/>
              </a:rPr>
              <a:t>Performance</a:t>
            </a:r>
          </a:p>
          <a:p>
            <a:pPr marL="571500" indent="-571500">
              <a:buFont typeface="Wingdings" pitchFamily="2" charset="2"/>
              <a:buChar char="v"/>
            </a:pPr>
            <a:r>
              <a:rPr lang="en-US" dirty="0" smtClean="0">
                <a:latin typeface="Andalus" pitchFamily="18" charset="-78"/>
                <a:cs typeface="Andalus" pitchFamily="18" charset="-78"/>
              </a:rPr>
              <a:t>Adequacy</a:t>
            </a:r>
          </a:p>
          <a:p>
            <a:pPr marL="571500" indent="-571500">
              <a:buFont typeface="Wingdings" pitchFamily="2" charset="2"/>
              <a:buChar char="v"/>
            </a:pPr>
            <a:r>
              <a:rPr lang="en-US" dirty="0" smtClean="0">
                <a:latin typeface="Andalus" pitchFamily="18" charset="-78"/>
                <a:cs typeface="Andalus" pitchFamily="18" charset="-78"/>
              </a:rPr>
              <a:t>Efficiency </a:t>
            </a:r>
          </a:p>
          <a:p>
            <a:pPr marL="571500" indent="-571500">
              <a:buFont typeface="Wingdings" pitchFamily="2" charset="2"/>
              <a:buChar char="v"/>
            </a:pPr>
            <a:r>
              <a:rPr lang="en-US" dirty="0" smtClean="0">
                <a:latin typeface="Andalus" pitchFamily="18" charset="-78"/>
                <a:cs typeface="Andalus" pitchFamily="18" charset="-78"/>
              </a:rPr>
              <a:t>Process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backgroundpowerpoint.com/wp-content/uploads/2011/04/powerpoint-template.jpg"/>
          <p:cNvPicPr>
            <a:picLocks noChangeAspect="1" noChangeArrowheads="1"/>
          </p:cNvPicPr>
          <p:nvPr/>
        </p:nvPicPr>
        <p:blipFill>
          <a:blip r:embed="rId2" cstate="print"/>
          <a:srcRect/>
          <a:stretch>
            <a:fillRect/>
          </a:stretch>
        </p:blipFill>
        <p:spPr bwMode="auto">
          <a:xfrm>
            <a:off x="-1447800" y="-2743200"/>
            <a:ext cx="15240000" cy="11430000"/>
          </a:xfrm>
          <a:prstGeom prst="rect">
            <a:avLst/>
          </a:prstGeom>
          <a:noFill/>
        </p:spPr>
      </p:pic>
      <p:sp>
        <p:nvSpPr>
          <p:cNvPr id="2" name="Title 1"/>
          <p:cNvSpPr>
            <a:spLocks noGrp="1"/>
          </p:cNvSpPr>
          <p:nvPr>
            <p:ph type="title"/>
          </p:nvPr>
        </p:nvSpPr>
        <p:spPr>
          <a:xfrm>
            <a:off x="457200" y="152400"/>
            <a:ext cx="8229600" cy="914400"/>
          </a:xfrm>
        </p:spPr>
        <p:txBody>
          <a:bodyPr>
            <a:normAutofit fontScale="90000"/>
          </a:bodyPr>
          <a:lstStyle/>
          <a:p>
            <a:r>
              <a:rPr lang="en-US" b="1" dirty="0" smtClean="0">
                <a:effectLst>
                  <a:outerShdw blurRad="38100" dist="38100" dir="2700000" algn="tl">
                    <a:srgbClr val="000000">
                      <a:alpha val="43137"/>
                    </a:srgbClr>
                  </a:outerShdw>
                </a:effectLst>
                <a:latin typeface="Bradley Hand ITC" pitchFamily="66" charset="0"/>
              </a:rPr>
              <a:t>Evaluating extension at broader sense</a:t>
            </a:r>
            <a:endParaRPr lang="en-US" b="1" dirty="0">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457200" y="1524000"/>
            <a:ext cx="8991600" cy="6172200"/>
          </a:xfrm>
        </p:spPr>
        <p:txBody>
          <a:bodyPr/>
          <a:lstStyle/>
          <a:p>
            <a:r>
              <a:rPr lang="en-US" dirty="0" smtClean="0">
                <a:solidFill>
                  <a:srgbClr val="7030A0"/>
                </a:solidFill>
                <a:latin typeface="Andalus" pitchFamily="18" charset="-78"/>
                <a:cs typeface="Andalus" pitchFamily="18" charset="-78"/>
              </a:rPr>
              <a:t>Target achievement</a:t>
            </a:r>
          </a:p>
          <a:p>
            <a:endParaRPr lang="en-US" dirty="0" smtClean="0">
              <a:solidFill>
                <a:srgbClr val="7030A0"/>
              </a:solidFill>
              <a:latin typeface="Andalus" pitchFamily="18" charset="-78"/>
              <a:cs typeface="Andalus" pitchFamily="18" charset="-78"/>
            </a:endParaRPr>
          </a:p>
          <a:p>
            <a:r>
              <a:rPr lang="en-US" dirty="0" smtClean="0">
                <a:solidFill>
                  <a:srgbClr val="7030A0"/>
                </a:solidFill>
                <a:latin typeface="Andalus" pitchFamily="18" charset="-78"/>
                <a:cs typeface="Andalus" pitchFamily="18" charset="-78"/>
              </a:rPr>
              <a:t>Behavioral changes</a:t>
            </a:r>
          </a:p>
          <a:p>
            <a:endParaRPr lang="en-US" dirty="0" smtClean="0">
              <a:solidFill>
                <a:srgbClr val="7030A0"/>
              </a:solidFill>
              <a:latin typeface="Andalus" pitchFamily="18" charset="-78"/>
              <a:cs typeface="Andalus" pitchFamily="18" charset="-78"/>
            </a:endParaRPr>
          </a:p>
          <a:p>
            <a:r>
              <a:rPr lang="en-US" dirty="0" smtClean="0">
                <a:solidFill>
                  <a:srgbClr val="7030A0"/>
                </a:solidFill>
                <a:latin typeface="Andalus" pitchFamily="18" charset="-78"/>
                <a:cs typeface="Andalus" pitchFamily="18" charset="-78"/>
              </a:rPr>
              <a:t>Production and productivity changes</a:t>
            </a:r>
          </a:p>
          <a:p>
            <a:endParaRPr lang="en-US" dirty="0" smtClean="0">
              <a:solidFill>
                <a:srgbClr val="7030A0"/>
              </a:solidFill>
              <a:latin typeface="Andalus" pitchFamily="18" charset="-78"/>
              <a:cs typeface="Andalus" pitchFamily="18" charset="-78"/>
            </a:endParaRPr>
          </a:p>
          <a:p>
            <a:r>
              <a:rPr lang="en-US" dirty="0" smtClean="0">
                <a:solidFill>
                  <a:srgbClr val="7030A0"/>
                </a:solidFill>
                <a:latin typeface="Andalus" pitchFamily="18" charset="-78"/>
                <a:cs typeface="Andalus" pitchFamily="18" charset="-78"/>
              </a:rPr>
              <a:t>Economic efficiency</a:t>
            </a:r>
            <a:endParaRPr lang="en-US" dirty="0">
              <a:solidFill>
                <a:srgbClr val="7030A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solidFill>
                  <a:srgbClr val="FF0000"/>
                </a:solidFill>
                <a:latin typeface="Andalus" pitchFamily="18" charset="-78"/>
                <a:cs typeface="Andalus" pitchFamily="18" charset="-78"/>
              </a:rPr>
              <a:t>Look on…</a:t>
            </a:r>
            <a:endParaRPr lang="en-US" sz="2400" dirty="0">
              <a:solidFill>
                <a:srgbClr val="FF0000"/>
              </a:solidFill>
              <a:latin typeface="Andalus" pitchFamily="18" charset="-78"/>
              <a:cs typeface="Andalus" pitchFamily="18" charset="-78"/>
            </a:endParaRPr>
          </a:p>
        </p:txBody>
      </p:sp>
      <p:graphicFrame>
        <p:nvGraphicFramePr>
          <p:cNvPr id="5" name="Table 4"/>
          <p:cNvGraphicFramePr>
            <a:graphicFrameLocks noGrp="1"/>
          </p:cNvGraphicFramePr>
          <p:nvPr/>
        </p:nvGraphicFramePr>
        <p:xfrm>
          <a:off x="304800" y="1066800"/>
          <a:ext cx="8305800" cy="1876425"/>
        </p:xfrm>
        <a:graphic>
          <a:graphicData uri="http://schemas.openxmlformats.org/drawingml/2006/table">
            <a:tbl>
              <a:tblPr>
                <a:tableStyleId>{69C7853C-536D-4A76-A0AE-DD22124D55A5}</a:tableStyleId>
              </a:tblPr>
              <a:tblGrid>
                <a:gridCol w="5009849"/>
                <a:gridCol w="3295951"/>
              </a:tblGrid>
              <a:tr h="304800">
                <a:tc>
                  <a:txBody>
                    <a:bodyPr/>
                    <a:lstStyle/>
                    <a:p>
                      <a:pPr algn="l" fontAlgn="b"/>
                      <a:r>
                        <a:rPr lang="en-US" sz="2400" b="1" u="none" strike="noStrike" dirty="0">
                          <a:latin typeface="Andalus" pitchFamily="18" charset="-78"/>
                          <a:cs typeface="Andalus" pitchFamily="18" charset="-78"/>
                        </a:rPr>
                        <a:t>Extension agency contact</a:t>
                      </a:r>
                      <a:endParaRPr lang="en-US" sz="2400" b="1"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Response Yes/No</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304800">
                <a:tc>
                  <a:txBody>
                    <a:bodyPr/>
                    <a:lstStyle/>
                    <a:p>
                      <a:pPr algn="l" fontAlgn="b"/>
                      <a:r>
                        <a:rPr lang="en-US" sz="2400" u="none" strike="noStrike">
                          <a:latin typeface="Andalus" pitchFamily="18" charset="-78"/>
                          <a:cs typeface="Andalus" pitchFamily="18" charset="-78"/>
                        </a:rPr>
                        <a:t>Agricultural Assistants</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a:latin typeface="Andalus" pitchFamily="18" charset="-78"/>
                          <a:cs typeface="Andalus" pitchFamily="18" charset="-78"/>
                        </a:rPr>
                        <a:t> </a:t>
                      </a:r>
                      <a:endParaRPr lang="en-US" sz="2400" b="0" i="0" u="none" strike="noStrike">
                        <a:solidFill>
                          <a:srgbClr val="000000"/>
                        </a:solidFill>
                        <a:latin typeface="Andalus" pitchFamily="18" charset="-78"/>
                        <a:cs typeface="Andalus" pitchFamily="18" charset="-78"/>
                      </a:endParaRPr>
                    </a:p>
                  </a:txBody>
                  <a:tcPr marL="9525" marR="9525" marT="9525" marB="0" anchor="b"/>
                </a:tc>
              </a:tr>
              <a:tr h="304800">
                <a:tc>
                  <a:txBody>
                    <a:bodyPr/>
                    <a:lstStyle/>
                    <a:p>
                      <a:pPr algn="l" fontAlgn="b"/>
                      <a:r>
                        <a:rPr lang="en-US" sz="2400" u="none" strike="noStrike">
                          <a:latin typeface="Andalus" pitchFamily="18" charset="-78"/>
                          <a:cs typeface="Andalus" pitchFamily="18" charset="-78"/>
                        </a:rPr>
                        <a:t>Assistant Agril. Officer</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a:latin typeface="Andalus" pitchFamily="18" charset="-78"/>
                          <a:cs typeface="Andalus" pitchFamily="18" charset="-78"/>
                        </a:rPr>
                        <a:t> </a:t>
                      </a:r>
                      <a:endParaRPr lang="en-US" sz="2400" b="0" i="0" u="none" strike="noStrike">
                        <a:solidFill>
                          <a:srgbClr val="000000"/>
                        </a:solidFill>
                        <a:latin typeface="Andalus" pitchFamily="18" charset="-78"/>
                        <a:cs typeface="Andalus" pitchFamily="18" charset="-78"/>
                      </a:endParaRPr>
                    </a:p>
                  </a:txBody>
                  <a:tcPr marL="9525" marR="9525" marT="9525" marB="0" anchor="b"/>
                </a:tc>
              </a:tr>
              <a:tr h="304800">
                <a:tc>
                  <a:txBody>
                    <a:bodyPr/>
                    <a:lstStyle/>
                    <a:p>
                      <a:pPr algn="l" fontAlgn="b"/>
                      <a:r>
                        <a:rPr lang="en-US" sz="2400" u="none" strike="noStrike">
                          <a:latin typeface="Andalus" pitchFamily="18" charset="-78"/>
                          <a:cs typeface="Andalus" pitchFamily="18" charset="-78"/>
                        </a:rPr>
                        <a:t>Agricultural Universities</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 </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304800">
                <a:tc>
                  <a:txBody>
                    <a:bodyPr/>
                    <a:lstStyle/>
                    <a:p>
                      <a:pPr algn="l" fontAlgn="b"/>
                      <a:r>
                        <a:rPr lang="en-US" sz="2400" u="none" strike="noStrike" dirty="0">
                          <a:latin typeface="Andalus" pitchFamily="18" charset="-78"/>
                          <a:cs typeface="Andalus" pitchFamily="18" charset="-78"/>
                        </a:rPr>
                        <a:t>Consultancies</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 </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graphicFrame>
        <p:nvGraphicFramePr>
          <p:cNvPr id="6" name="Table 5"/>
          <p:cNvGraphicFramePr>
            <a:graphicFrameLocks noGrp="1"/>
          </p:cNvGraphicFramePr>
          <p:nvPr/>
        </p:nvGraphicFramePr>
        <p:xfrm>
          <a:off x="304800" y="3276600"/>
          <a:ext cx="8458200" cy="1577340"/>
        </p:xfrm>
        <a:graphic>
          <a:graphicData uri="http://schemas.openxmlformats.org/drawingml/2006/table">
            <a:tbl>
              <a:tblPr>
                <a:tableStyleId>{775DCB02-9BB8-47FD-8907-85C794F793BA}</a:tableStyleId>
              </a:tblPr>
              <a:tblGrid>
                <a:gridCol w="5101772"/>
                <a:gridCol w="3356428"/>
              </a:tblGrid>
              <a:tr h="451485">
                <a:tc>
                  <a:txBody>
                    <a:bodyPr/>
                    <a:lstStyle/>
                    <a:p>
                      <a:pPr algn="l" fontAlgn="b"/>
                      <a:r>
                        <a:rPr lang="en-US" sz="2400" b="1" u="none" strike="noStrike" dirty="0">
                          <a:latin typeface="Andalus" pitchFamily="18" charset="-78"/>
                          <a:cs typeface="Andalus" pitchFamily="18" charset="-78"/>
                        </a:rPr>
                        <a:t>Communication status</a:t>
                      </a:r>
                      <a:endParaRPr lang="en-US" sz="2400" b="1"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Response Yes/No</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323850">
                <a:tc>
                  <a:txBody>
                    <a:bodyPr/>
                    <a:lstStyle/>
                    <a:p>
                      <a:pPr algn="l" fontAlgn="b"/>
                      <a:r>
                        <a:rPr lang="en-US" sz="2400" u="none" strike="noStrike">
                          <a:latin typeface="Andalus" pitchFamily="18" charset="-78"/>
                          <a:cs typeface="Andalus" pitchFamily="18" charset="-78"/>
                        </a:rPr>
                        <a:t>No subscription</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1100" u="none" strike="noStrike" dirty="0">
                          <a:latin typeface="Andalus" pitchFamily="18" charset="-78"/>
                          <a:cs typeface="Andalus" pitchFamily="18" charset="-78"/>
                        </a:rPr>
                        <a:t> </a:t>
                      </a:r>
                      <a:endParaRPr lang="en-US" sz="1100" b="0" i="0" u="none" strike="noStrike" dirty="0">
                        <a:solidFill>
                          <a:srgbClr val="000000"/>
                        </a:solidFill>
                        <a:latin typeface="Andalus" pitchFamily="18" charset="-78"/>
                        <a:cs typeface="Andalus" pitchFamily="18" charset="-78"/>
                      </a:endParaRPr>
                    </a:p>
                  </a:txBody>
                  <a:tcPr marL="9525" marR="9525" marT="9525" marB="0" anchor="b"/>
                </a:tc>
              </a:tr>
              <a:tr h="323850">
                <a:tc>
                  <a:txBody>
                    <a:bodyPr/>
                    <a:lstStyle/>
                    <a:p>
                      <a:pPr algn="l" fontAlgn="b"/>
                      <a:r>
                        <a:rPr lang="en-US" sz="2400" u="none" strike="noStrike" dirty="0">
                          <a:latin typeface="Andalus" pitchFamily="18" charset="-78"/>
                          <a:cs typeface="Andalus" pitchFamily="18" charset="-78"/>
                        </a:rPr>
                        <a:t>Subscription</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1100" u="none" strike="noStrike">
                          <a:latin typeface="Andalus" pitchFamily="18" charset="-78"/>
                          <a:cs typeface="Andalus" pitchFamily="18" charset="-78"/>
                        </a:rPr>
                        <a:t> </a:t>
                      </a:r>
                      <a:endParaRPr lang="en-US" sz="1100" b="0" i="0" u="none" strike="noStrike">
                        <a:solidFill>
                          <a:srgbClr val="000000"/>
                        </a:solidFill>
                        <a:latin typeface="Andalus" pitchFamily="18" charset="-78"/>
                        <a:cs typeface="Andalus" pitchFamily="18" charset="-78"/>
                      </a:endParaRPr>
                    </a:p>
                  </a:txBody>
                  <a:tcPr marL="9525" marR="9525" marT="9525" marB="0" anchor="b"/>
                </a:tc>
              </a:tr>
              <a:tr h="323850">
                <a:tc>
                  <a:txBody>
                    <a:bodyPr/>
                    <a:lstStyle/>
                    <a:p>
                      <a:pPr algn="l" fontAlgn="b"/>
                      <a:r>
                        <a:rPr lang="en-US" sz="2400" u="none" strike="noStrike" dirty="0">
                          <a:latin typeface="Andalus" pitchFamily="18" charset="-78"/>
                          <a:cs typeface="Andalus" pitchFamily="18" charset="-78"/>
                        </a:rPr>
                        <a:t>Subscription weekly/monthly</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1100" u="none" strike="noStrike" dirty="0">
                          <a:latin typeface="Andalus" pitchFamily="18" charset="-78"/>
                          <a:cs typeface="Andalus" pitchFamily="18" charset="-78"/>
                        </a:rPr>
                        <a:t> </a:t>
                      </a:r>
                      <a:endParaRPr lang="en-US" sz="11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graphicFrame>
        <p:nvGraphicFramePr>
          <p:cNvPr id="7" name="Table 6"/>
          <p:cNvGraphicFramePr>
            <a:graphicFrameLocks noGrp="1"/>
          </p:cNvGraphicFramePr>
          <p:nvPr/>
        </p:nvGraphicFramePr>
        <p:xfrm>
          <a:off x="304800" y="5181600"/>
          <a:ext cx="8458200" cy="1501140"/>
        </p:xfrm>
        <a:graphic>
          <a:graphicData uri="http://schemas.openxmlformats.org/drawingml/2006/table">
            <a:tbl>
              <a:tblPr>
                <a:tableStyleId>{35758FB7-9AC5-4552-8A53-C91805E547FA}</a:tableStyleId>
              </a:tblPr>
              <a:tblGrid>
                <a:gridCol w="5101770"/>
                <a:gridCol w="3356430"/>
              </a:tblGrid>
              <a:tr h="285750">
                <a:tc>
                  <a:txBody>
                    <a:bodyPr/>
                    <a:lstStyle/>
                    <a:p>
                      <a:pPr algn="l" fontAlgn="b"/>
                      <a:r>
                        <a:rPr lang="en-US" sz="2400" b="1" u="none" strike="noStrike" dirty="0">
                          <a:latin typeface="Andalus" pitchFamily="18" charset="-78"/>
                          <a:cs typeface="Andalus" pitchFamily="18" charset="-78"/>
                        </a:rPr>
                        <a:t>Mass media exposure</a:t>
                      </a:r>
                      <a:endParaRPr lang="en-US" sz="2400" b="1"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a:latin typeface="Andalus" pitchFamily="18" charset="-78"/>
                          <a:cs typeface="Andalus" pitchFamily="18" charset="-78"/>
                        </a:rPr>
                        <a:t>Response Yes/No</a:t>
                      </a:r>
                      <a:endParaRPr lang="en-US" sz="2400" b="0" i="0" u="none" strike="noStrike">
                        <a:solidFill>
                          <a:srgbClr val="000000"/>
                        </a:solidFill>
                        <a:latin typeface="Andalus" pitchFamily="18" charset="-78"/>
                        <a:cs typeface="Andalus" pitchFamily="18" charset="-78"/>
                      </a:endParaRPr>
                    </a:p>
                  </a:txBody>
                  <a:tcPr marL="9525" marR="9525" marT="9525" marB="0" anchor="b"/>
                </a:tc>
              </a:tr>
              <a:tr h="285750">
                <a:tc>
                  <a:txBody>
                    <a:bodyPr/>
                    <a:lstStyle/>
                    <a:p>
                      <a:pPr algn="l" fontAlgn="b"/>
                      <a:r>
                        <a:rPr lang="en-US" sz="2400" u="none" strike="noStrike">
                          <a:latin typeface="Andalus" pitchFamily="18" charset="-78"/>
                          <a:cs typeface="Andalus" pitchFamily="18" charset="-78"/>
                        </a:rPr>
                        <a:t>Agricultural information through radio</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 </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285750">
                <a:tc>
                  <a:txBody>
                    <a:bodyPr/>
                    <a:lstStyle/>
                    <a:p>
                      <a:pPr algn="l" fontAlgn="b"/>
                      <a:r>
                        <a:rPr lang="en-US" sz="2400" u="none" strike="noStrike">
                          <a:latin typeface="Andalus" pitchFamily="18" charset="-78"/>
                          <a:cs typeface="Andalus" pitchFamily="18" charset="-78"/>
                        </a:rPr>
                        <a:t>Reading newspaper</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 </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285750">
                <a:tc>
                  <a:txBody>
                    <a:bodyPr/>
                    <a:lstStyle/>
                    <a:p>
                      <a:pPr algn="l" fontAlgn="b"/>
                      <a:r>
                        <a:rPr lang="en-US" sz="2400" u="none" strike="noStrike" dirty="0">
                          <a:latin typeface="Andalus" pitchFamily="18" charset="-78"/>
                          <a:cs typeface="Andalus" pitchFamily="18" charset="-78"/>
                        </a:rPr>
                        <a:t>Farm programmes in TV</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l" fontAlgn="b"/>
                      <a:r>
                        <a:rPr lang="en-US" sz="2400" u="none" strike="noStrike" dirty="0">
                          <a:latin typeface="Andalus" pitchFamily="18" charset="-78"/>
                          <a:cs typeface="Andalus" pitchFamily="18" charset="-78"/>
                        </a:rPr>
                        <a:t> </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smtClean="0">
                <a:solidFill>
                  <a:srgbClr val="FF0000"/>
                </a:solidFill>
                <a:latin typeface="Andalus" pitchFamily="18" charset="-78"/>
                <a:cs typeface="Andalus" pitchFamily="18" charset="-78"/>
              </a:rPr>
              <a:t>Achievement motivation</a:t>
            </a:r>
            <a:endParaRPr lang="en-US" dirty="0">
              <a:solidFill>
                <a:srgbClr val="FF0000"/>
              </a:solidFill>
              <a:latin typeface="Andalus" pitchFamily="18" charset="-78"/>
              <a:cs typeface="Andalus" pitchFamily="18" charset="-78"/>
            </a:endParaRPr>
          </a:p>
        </p:txBody>
      </p:sp>
      <p:graphicFrame>
        <p:nvGraphicFramePr>
          <p:cNvPr id="6" name="Content Placeholder 5"/>
          <p:cNvGraphicFramePr>
            <a:graphicFrameLocks noGrp="1"/>
          </p:cNvGraphicFramePr>
          <p:nvPr>
            <p:ph idx="1"/>
          </p:nvPr>
        </p:nvGraphicFramePr>
        <p:xfrm>
          <a:off x="228600" y="838200"/>
          <a:ext cx="8686800" cy="5942966"/>
        </p:xfrm>
        <a:graphic>
          <a:graphicData uri="http://schemas.openxmlformats.org/drawingml/2006/table">
            <a:tbl>
              <a:tblPr firstRow="1" bandRow="1">
                <a:tableStyleId>{21E4AEA4-8DFA-4A89-87EB-49C32662AFE0}</a:tableStyleId>
              </a:tblPr>
              <a:tblGrid>
                <a:gridCol w="4343400"/>
                <a:gridCol w="4343400"/>
              </a:tblGrid>
              <a:tr h="1187371">
                <a:tc>
                  <a:txBody>
                    <a:bodyPr/>
                    <a:lstStyle/>
                    <a:p>
                      <a:pPr algn="ctr"/>
                      <a:r>
                        <a:rPr lang="en-US" sz="2000" dirty="0" smtClean="0"/>
                        <a:t>Success</a:t>
                      </a:r>
                      <a:r>
                        <a:rPr lang="en-US" sz="2000" baseline="0" dirty="0" smtClean="0"/>
                        <a:t> brings relief for further determination and not just pleasant feeling</a:t>
                      </a:r>
                      <a:endParaRPr lang="en-US" sz="2000" dirty="0">
                        <a:latin typeface="Andalus" pitchFamily="18" charset="-78"/>
                        <a:cs typeface="Andalus" pitchFamily="18" charset="-78"/>
                      </a:endParaRPr>
                    </a:p>
                  </a:txBody>
                  <a:tcPr/>
                </a:tc>
                <a:tc>
                  <a:txBody>
                    <a:bodyPr/>
                    <a:lstStyle/>
                    <a:p>
                      <a:pPr algn="ctr"/>
                      <a:r>
                        <a:rPr lang="en-US" sz="2000" dirty="0" smtClean="0"/>
                        <a:t>Strongly agree/agree/undecided/disagree/strongly</a:t>
                      </a:r>
                      <a:r>
                        <a:rPr lang="en-US" sz="2000" baseline="0" dirty="0" smtClean="0"/>
                        <a:t> disagree</a:t>
                      </a:r>
                      <a:endParaRPr lang="en-US" sz="2000" dirty="0">
                        <a:latin typeface="Andalus" pitchFamily="18" charset="-78"/>
                        <a:cs typeface="Andalus" pitchFamily="18" charset="-78"/>
                      </a:endParaRPr>
                    </a:p>
                  </a:txBody>
                  <a:tcPr/>
                </a:tc>
              </a:tr>
              <a:tr h="831161">
                <a:tc>
                  <a:txBody>
                    <a:bodyPr/>
                    <a:lstStyle/>
                    <a:p>
                      <a:pPr algn="ctr"/>
                      <a:r>
                        <a:rPr lang="en-US" sz="2000" dirty="0" smtClean="0"/>
                        <a:t>How true to say that your efforts are</a:t>
                      </a:r>
                      <a:r>
                        <a:rPr lang="en-US" sz="2000" baseline="0" dirty="0" smtClean="0"/>
                        <a:t> directed towards goal</a:t>
                      </a:r>
                      <a:endParaRPr lang="en-US" sz="2000" dirty="0">
                        <a:latin typeface="Andalus" pitchFamily="18" charset="-78"/>
                        <a:cs typeface="Andalus" pitchFamily="18" charset="-78"/>
                      </a:endParaRPr>
                    </a:p>
                  </a:txBody>
                  <a:tcPr/>
                </a:tc>
                <a:tc>
                  <a:txBody>
                    <a:bodyPr/>
                    <a:lstStyle/>
                    <a:p>
                      <a:pPr algn="ctr"/>
                      <a:r>
                        <a:rPr lang="en-US" sz="2000" dirty="0" smtClean="0"/>
                        <a:t>Quite natural/not very true/not true/fairly true/quite true</a:t>
                      </a:r>
                      <a:endParaRPr lang="en-US" sz="2000" dirty="0">
                        <a:latin typeface="Andalus" pitchFamily="18" charset="-78"/>
                        <a:cs typeface="Andalus" pitchFamily="18" charset="-78"/>
                      </a:endParaRPr>
                    </a:p>
                  </a:txBody>
                  <a:tcPr/>
                </a:tc>
              </a:tr>
              <a:tr h="831161">
                <a:tc>
                  <a:txBody>
                    <a:bodyPr/>
                    <a:lstStyle/>
                    <a:p>
                      <a:pPr algn="ctr"/>
                      <a:r>
                        <a:rPr lang="en-US" sz="2000" dirty="0" smtClean="0"/>
                        <a:t>How often do you seek opportunity to excel</a:t>
                      </a:r>
                      <a:endParaRPr lang="en-US" sz="2000" dirty="0">
                        <a:latin typeface="Andalus" pitchFamily="18" charset="-78"/>
                        <a:cs typeface="Andalus" pitchFamily="18" charset="-78"/>
                      </a:endParaRPr>
                    </a:p>
                  </a:txBody>
                  <a:tcPr/>
                </a:tc>
                <a:tc>
                  <a:txBody>
                    <a:bodyPr/>
                    <a:lstStyle/>
                    <a:p>
                      <a:pPr algn="ctr"/>
                      <a:r>
                        <a:rPr lang="en-US" sz="2000" dirty="0" smtClean="0"/>
                        <a:t>Hardly ever/seldom/about</a:t>
                      </a:r>
                      <a:r>
                        <a:rPr lang="en-US" sz="2000" baseline="0" dirty="0" smtClean="0"/>
                        <a:t> half of the time/frequently/always</a:t>
                      </a:r>
                      <a:endParaRPr lang="en-US" sz="2000" dirty="0">
                        <a:latin typeface="Andalus" pitchFamily="18" charset="-78"/>
                        <a:cs typeface="Andalus" pitchFamily="18" charset="-78"/>
                      </a:endParaRPr>
                    </a:p>
                  </a:txBody>
                  <a:tcPr/>
                </a:tc>
              </a:tr>
              <a:tr h="1187371">
                <a:tc>
                  <a:txBody>
                    <a:bodyPr/>
                    <a:lstStyle/>
                    <a:p>
                      <a:pPr algn="ctr"/>
                      <a:r>
                        <a:rPr lang="en-US" sz="2000" dirty="0" smtClean="0"/>
                        <a:t>Would you like to under</a:t>
                      </a:r>
                      <a:r>
                        <a:rPr lang="en-US" sz="2000" baseline="0" dirty="0" smtClean="0"/>
                        <a:t> take some thing might lead to your failing</a:t>
                      </a:r>
                      <a:endParaRPr lang="en-US" sz="2000" dirty="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Hardly ever/seldom/about</a:t>
                      </a:r>
                      <a:r>
                        <a:rPr lang="en-US" sz="2000" baseline="0" dirty="0" smtClean="0"/>
                        <a:t> half of the time/frequently/always</a:t>
                      </a:r>
                      <a:endParaRPr lang="en-US" sz="2000" dirty="0" smtClean="0"/>
                    </a:p>
                    <a:p>
                      <a:pPr algn="ctr"/>
                      <a:endParaRPr lang="en-US" sz="2000" dirty="0">
                        <a:latin typeface="Andalus" pitchFamily="18" charset="-78"/>
                        <a:cs typeface="Andalus" pitchFamily="18" charset="-78"/>
                      </a:endParaRPr>
                    </a:p>
                  </a:txBody>
                  <a:tcPr/>
                </a:tc>
              </a:tr>
              <a:tr h="1074741">
                <a:tc>
                  <a:txBody>
                    <a:bodyPr/>
                    <a:lstStyle/>
                    <a:p>
                      <a:pPr algn="ctr"/>
                      <a:r>
                        <a:rPr lang="en-US" sz="2000" dirty="0" smtClean="0"/>
                        <a:t>How many</a:t>
                      </a:r>
                      <a:r>
                        <a:rPr lang="en-US" sz="2000" baseline="0" dirty="0" smtClean="0"/>
                        <a:t> situations do you avoid in which you may be exposed to evaluation</a:t>
                      </a:r>
                      <a:endParaRPr lang="en-US" sz="2000" dirty="0">
                        <a:latin typeface="Andalus" pitchFamily="18" charset="-78"/>
                        <a:cs typeface="Andalus" pitchFamily="18" charset="-78"/>
                      </a:endParaRPr>
                    </a:p>
                  </a:txBody>
                  <a:tcPr/>
                </a:tc>
                <a:tc>
                  <a:txBody>
                    <a:bodyPr/>
                    <a:lstStyle/>
                    <a:p>
                      <a:pPr algn="ctr"/>
                      <a:r>
                        <a:rPr lang="en-US" sz="2000" dirty="0" smtClean="0"/>
                        <a:t>Most/many/some/few/very few</a:t>
                      </a:r>
                      <a:endParaRPr lang="en-US" sz="2000" dirty="0">
                        <a:latin typeface="Andalus" pitchFamily="18" charset="-78"/>
                        <a:cs typeface="Andalus" pitchFamily="18" charset="-78"/>
                      </a:endParaRPr>
                    </a:p>
                  </a:txBody>
                  <a:tcPr/>
                </a:tc>
              </a:tr>
              <a:tr h="831161">
                <a:tc>
                  <a:txBody>
                    <a:bodyPr/>
                    <a:lstStyle/>
                    <a:p>
                      <a:pPr algn="ctr"/>
                      <a:r>
                        <a:rPr lang="en-US" sz="2000" dirty="0" smtClean="0"/>
                        <a:t>In how many sphere do you think you will succeed</a:t>
                      </a:r>
                      <a:r>
                        <a:rPr lang="en-US" sz="2000" baseline="0" dirty="0" smtClean="0"/>
                        <a:t> in doing as well as you can</a:t>
                      </a:r>
                      <a:endParaRPr lang="en-US" sz="2000" dirty="0">
                        <a:latin typeface="Andalus" pitchFamily="18" charset="-78"/>
                        <a:cs typeface="Andalus" pitchFamily="18" charset="-78"/>
                      </a:endParaRPr>
                    </a:p>
                  </a:txBody>
                  <a:tcPr/>
                </a:tc>
                <a:tc>
                  <a:txBody>
                    <a:bodyPr/>
                    <a:lstStyle/>
                    <a:p>
                      <a:pPr algn="ctr"/>
                      <a:r>
                        <a:rPr lang="en-US" sz="2000" dirty="0" smtClean="0"/>
                        <a:t>Most/many/some/few/very few</a:t>
                      </a:r>
                      <a:endParaRPr lang="en-US" sz="2000" dirty="0">
                        <a:latin typeface="Andalus" pitchFamily="18" charset="-78"/>
                        <a:cs typeface="Andalus" pitchFamily="18" charset="-78"/>
                      </a:endParaRPr>
                    </a:p>
                  </a:txBody>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sp.yimg.com/xj/th?id=OIP.M8a2633473f5b06a2b7f6ea944fe39550o0&amp;pid=15.1&amp;P=0&amp;w=228&amp;h=171"/>
          <p:cNvPicPr>
            <a:picLocks noChangeAspect="1" noChangeArrowheads="1"/>
          </p:cNvPicPr>
          <p:nvPr/>
        </p:nvPicPr>
        <p:blipFill>
          <a:blip r:embed="rId2" cstate="print"/>
          <a:srcRect/>
          <a:stretch>
            <a:fillRect/>
          </a:stretch>
        </p:blipFill>
        <p:spPr bwMode="auto">
          <a:xfrm>
            <a:off x="0" y="0"/>
            <a:ext cx="10820400" cy="6858004"/>
          </a:xfrm>
          <a:prstGeom prst="rect">
            <a:avLst/>
          </a:prstGeom>
          <a:noFill/>
        </p:spPr>
      </p:pic>
      <p:sp>
        <p:nvSpPr>
          <p:cNvPr id="2" name="Title 1"/>
          <p:cNvSpPr>
            <a:spLocks noGrp="1"/>
          </p:cNvSpPr>
          <p:nvPr>
            <p:ph type="title"/>
          </p:nvPr>
        </p:nvSpPr>
        <p:spPr>
          <a:xfrm>
            <a:off x="762000" y="304800"/>
            <a:ext cx="6248400" cy="457200"/>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smtClean="0">
                <a:solidFill>
                  <a:srgbClr val="00B050"/>
                </a:solidFill>
                <a:latin typeface="Andalus" pitchFamily="18" charset="-78"/>
                <a:cs typeface="Andalus" pitchFamily="18" charset="-78"/>
              </a:rPr>
              <a:t>Economic motivation</a:t>
            </a:r>
            <a:endParaRPr lang="en-US" dirty="0">
              <a:solidFill>
                <a:srgbClr val="00B050"/>
              </a:solidFill>
              <a:latin typeface="Andalus" pitchFamily="18" charset="-78"/>
              <a:cs typeface="Andalus" pitchFamily="18" charset="-78"/>
            </a:endParaRPr>
          </a:p>
        </p:txBody>
      </p:sp>
      <p:sp>
        <p:nvSpPr>
          <p:cNvPr id="3" name="Content Placeholder 2"/>
          <p:cNvSpPr>
            <a:spLocks noGrp="1"/>
          </p:cNvSpPr>
          <p:nvPr>
            <p:ph idx="1"/>
          </p:nvPr>
        </p:nvSpPr>
        <p:spPr>
          <a:xfrm>
            <a:off x="304800" y="990600"/>
            <a:ext cx="7543800" cy="5486400"/>
          </a:xfrm>
        </p:spPr>
        <p:txBody>
          <a:bodyPr>
            <a:normAutofit fontScale="77500" lnSpcReduction="20000"/>
          </a:bodyPr>
          <a:lstStyle/>
          <a:p>
            <a:pPr marL="514350" indent="-514350" algn="just">
              <a:buFont typeface="+mj-lt"/>
              <a:buAutoNum type="arabicPeriod"/>
            </a:pPr>
            <a:r>
              <a:rPr lang="en-US" dirty="0" smtClean="0">
                <a:latin typeface="Andalus" pitchFamily="18" charset="-78"/>
                <a:cs typeface="Andalus" pitchFamily="18" charset="-78"/>
              </a:rPr>
              <a:t>A farmer should work towards larger yields economic profit</a:t>
            </a:r>
          </a:p>
          <a:p>
            <a:pPr marL="514350" indent="-514350" algn="just">
              <a:buFont typeface="+mj-lt"/>
              <a:buAutoNum type="arabicPeriod"/>
            </a:pPr>
            <a:endParaRPr lang="en-US" dirty="0" smtClean="0">
              <a:latin typeface="Andalus" pitchFamily="18" charset="-78"/>
              <a:cs typeface="Andalus" pitchFamily="18" charset="-78"/>
            </a:endParaRPr>
          </a:p>
          <a:p>
            <a:pPr marL="514350" indent="-514350" algn="just">
              <a:buFont typeface="+mj-lt"/>
              <a:buAutoNum type="arabicPeriod"/>
            </a:pPr>
            <a:r>
              <a:rPr lang="en-US" dirty="0" smtClean="0">
                <a:latin typeface="Andalus" pitchFamily="18" charset="-78"/>
                <a:cs typeface="Andalus" pitchFamily="18" charset="-78"/>
              </a:rPr>
              <a:t>The most successful farmer is one who makes most profit</a:t>
            </a:r>
          </a:p>
          <a:p>
            <a:pPr marL="514350" indent="-514350" algn="just">
              <a:buFont typeface="+mj-lt"/>
              <a:buAutoNum type="arabicPeriod"/>
            </a:pPr>
            <a:endParaRPr lang="en-US" dirty="0" smtClean="0">
              <a:latin typeface="Andalus" pitchFamily="18" charset="-78"/>
              <a:cs typeface="Andalus" pitchFamily="18" charset="-78"/>
            </a:endParaRPr>
          </a:p>
          <a:p>
            <a:pPr marL="514350" indent="-514350" algn="just">
              <a:buFont typeface="+mj-lt"/>
              <a:buAutoNum type="arabicPeriod"/>
            </a:pPr>
            <a:r>
              <a:rPr lang="en-US" dirty="0" smtClean="0">
                <a:latin typeface="Andalus" pitchFamily="18" charset="-78"/>
                <a:cs typeface="Andalus" pitchFamily="18" charset="-78"/>
              </a:rPr>
              <a:t>A farmer should grow vegetable crops to increase the monetary profit in comparison to growing of other crops for house consumption</a:t>
            </a:r>
          </a:p>
          <a:p>
            <a:pPr marL="514350" indent="-514350" algn="just">
              <a:buFont typeface="+mj-lt"/>
              <a:buAutoNum type="arabicPeriod"/>
            </a:pPr>
            <a:endParaRPr lang="en-US" dirty="0" smtClean="0">
              <a:latin typeface="Andalus" pitchFamily="18" charset="-78"/>
              <a:cs typeface="Andalus" pitchFamily="18" charset="-78"/>
            </a:endParaRPr>
          </a:p>
          <a:p>
            <a:pPr marL="514350" indent="-514350" algn="just">
              <a:buFont typeface="+mj-lt"/>
              <a:buAutoNum type="arabicPeriod"/>
            </a:pPr>
            <a:r>
              <a:rPr lang="en-US" dirty="0" smtClean="0">
                <a:latin typeface="Andalus" pitchFamily="18" charset="-78"/>
                <a:cs typeface="Andalus" pitchFamily="18" charset="-78"/>
              </a:rPr>
              <a:t>It is difficult for farmers children to make good start unless he provide them with economic assistance</a:t>
            </a:r>
          </a:p>
          <a:p>
            <a:pPr marL="514350" indent="-514350" algn="just">
              <a:buFont typeface="+mj-lt"/>
              <a:buAutoNum type="arabicPeriod"/>
            </a:pPr>
            <a:endParaRPr lang="en-US" dirty="0" smtClean="0">
              <a:latin typeface="Andalus" pitchFamily="18" charset="-78"/>
              <a:cs typeface="Andalus" pitchFamily="18" charset="-78"/>
            </a:endParaRPr>
          </a:p>
          <a:p>
            <a:pPr marL="514350" indent="-514350" algn="just">
              <a:buFont typeface="+mj-lt"/>
              <a:buAutoNum type="arabicPeriod"/>
            </a:pPr>
            <a:r>
              <a:rPr lang="en-US" dirty="0" smtClean="0">
                <a:latin typeface="Andalus" pitchFamily="18" charset="-78"/>
                <a:cs typeface="Andalus" pitchFamily="18" charset="-78"/>
              </a:rPr>
              <a:t>A farmer must earn his living but most important thing in life cannot be identified in economic terms.</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1.bp.blogspot.com/-ZHZ3_eSPwe8/T_e58FtnBfI/AAAAAAAADQI/n0etdSbSgLI/s400/slidehunter-social-powerpoint-templates.jpg"/>
          <p:cNvPicPr>
            <a:picLocks noChangeAspect="1" noChangeArrowheads="1"/>
          </p:cNvPicPr>
          <p:nvPr/>
        </p:nvPicPr>
        <p:blipFill>
          <a:blip r:embed="rId2" cstate="print"/>
          <a:srcRect/>
          <a:stretch>
            <a:fillRect/>
          </a:stretch>
        </p:blipFill>
        <p:spPr bwMode="auto">
          <a:xfrm>
            <a:off x="-1752600" y="0"/>
            <a:ext cx="10896600" cy="9296400"/>
          </a:xfrm>
          <a:prstGeom prst="rect">
            <a:avLst/>
          </a:prstGeom>
          <a:noFill/>
        </p:spPr>
      </p:pic>
      <p:sp>
        <p:nvSpPr>
          <p:cNvPr id="2" name="Title 1"/>
          <p:cNvSpPr>
            <a:spLocks noGrp="1"/>
          </p:cNvSpPr>
          <p:nvPr>
            <p:ph type="title"/>
          </p:nvPr>
        </p:nvSpPr>
        <p:spPr/>
        <p:txBody>
          <a:bodyPr/>
          <a:lstStyle/>
          <a:p>
            <a:r>
              <a:rPr lang="en-US" b="1" dirty="0" smtClean="0">
                <a:solidFill>
                  <a:srgbClr val="FFFF00"/>
                </a:solidFill>
                <a:effectLst>
                  <a:outerShdw blurRad="38100" dist="38100" dir="2700000" algn="tl">
                    <a:srgbClr val="000000">
                      <a:alpha val="43137"/>
                    </a:srgbClr>
                  </a:outerShdw>
                </a:effectLst>
                <a:latin typeface="Bradley Hand ITC" pitchFamily="66" charset="0"/>
              </a:rPr>
              <a:t>How to improve evaluation ?</a:t>
            </a:r>
            <a:endParaRPr lang="en-US" b="1" dirty="0">
              <a:solidFill>
                <a:srgbClr val="FFFF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a:xfrm>
            <a:off x="2438400" y="1219200"/>
            <a:ext cx="6705600" cy="4525963"/>
          </a:xfrm>
        </p:spPr>
        <p:txBody>
          <a:bodyPr>
            <a:normAutofit fontScale="85000" lnSpcReduction="10000"/>
          </a:bodyPr>
          <a:lstStyle/>
          <a:p>
            <a:r>
              <a:rPr lang="en-US" dirty="0" smtClean="0">
                <a:solidFill>
                  <a:srgbClr val="C00000"/>
                </a:solidFill>
                <a:latin typeface="Andalus" pitchFamily="18" charset="-78"/>
                <a:cs typeface="Andalus" pitchFamily="18" charset="-78"/>
              </a:rPr>
              <a:t>Considering individual subjective bias in interpretation</a:t>
            </a:r>
          </a:p>
          <a:p>
            <a:endParaRPr lang="en-US" dirty="0" smtClean="0">
              <a:solidFill>
                <a:srgbClr val="C00000"/>
              </a:solidFill>
              <a:latin typeface="Andalus" pitchFamily="18" charset="-78"/>
              <a:cs typeface="Andalus" pitchFamily="18" charset="-78"/>
            </a:endParaRPr>
          </a:p>
          <a:p>
            <a:r>
              <a:rPr lang="en-US" dirty="0" smtClean="0">
                <a:solidFill>
                  <a:srgbClr val="C00000"/>
                </a:solidFill>
                <a:latin typeface="Andalus" pitchFamily="18" charset="-78"/>
                <a:cs typeface="Andalus" pitchFamily="18" charset="-78"/>
              </a:rPr>
              <a:t>Don’t draw conclusion from single instance</a:t>
            </a:r>
          </a:p>
          <a:p>
            <a:endParaRPr lang="en-US" dirty="0" smtClean="0">
              <a:solidFill>
                <a:srgbClr val="C00000"/>
              </a:solidFill>
              <a:latin typeface="Andalus" pitchFamily="18" charset="-78"/>
              <a:cs typeface="Andalus" pitchFamily="18" charset="-78"/>
            </a:endParaRPr>
          </a:p>
          <a:p>
            <a:r>
              <a:rPr lang="en-US" dirty="0" smtClean="0">
                <a:solidFill>
                  <a:srgbClr val="C00000"/>
                </a:solidFill>
                <a:latin typeface="Andalus" pitchFamily="18" charset="-78"/>
                <a:cs typeface="Andalus" pitchFamily="18" charset="-78"/>
              </a:rPr>
              <a:t>Recheck the evidences</a:t>
            </a:r>
          </a:p>
          <a:p>
            <a:endParaRPr lang="en-US" dirty="0" smtClean="0">
              <a:solidFill>
                <a:srgbClr val="C00000"/>
              </a:solidFill>
              <a:latin typeface="Andalus" pitchFamily="18" charset="-78"/>
              <a:cs typeface="Andalus" pitchFamily="18" charset="-78"/>
            </a:endParaRPr>
          </a:p>
          <a:p>
            <a:r>
              <a:rPr lang="en-US" dirty="0" smtClean="0">
                <a:solidFill>
                  <a:srgbClr val="C00000"/>
                </a:solidFill>
                <a:latin typeface="Andalus" pitchFamily="18" charset="-78"/>
                <a:cs typeface="Andalus" pitchFamily="18" charset="-78"/>
              </a:rPr>
              <a:t>Look for reasonable interpretation</a:t>
            </a:r>
          </a:p>
          <a:p>
            <a:endParaRPr lang="en-US" dirty="0" smtClean="0">
              <a:solidFill>
                <a:srgbClr val="C00000"/>
              </a:solidFill>
              <a:latin typeface="Andalus" pitchFamily="18" charset="-78"/>
              <a:cs typeface="Andalus" pitchFamily="18" charset="-78"/>
            </a:endParaRPr>
          </a:p>
          <a:p>
            <a:r>
              <a:rPr lang="en-US" dirty="0" smtClean="0">
                <a:solidFill>
                  <a:srgbClr val="C00000"/>
                </a:solidFill>
                <a:latin typeface="Andalus" pitchFamily="18" charset="-78"/>
                <a:cs typeface="Andalus" pitchFamily="18" charset="-78"/>
              </a:rPr>
              <a:t>Don’t hurry while concluding</a:t>
            </a:r>
            <a:endParaRPr lang="en-US" dirty="0">
              <a:solidFill>
                <a:srgbClr val="C0000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pptback.com/uploads/landscape-edge-of-tthe-coast-and-boats-backgrounds-powerpoint.jpg"/>
          <p:cNvPicPr>
            <a:picLocks noChangeAspect="1" noChangeArrowheads="1"/>
          </p:cNvPicPr>
          <p:nvPr/>
        </p:nvPicPr>
        <p:blipFill>
          <a:blip r:embed="rId2" cstate="print"/>
          <a:srcRect/>
          <a:stretch>
            <a:fillRect/>
          </a:stretch>
        </p:blipFill>
        <p:spPr bwMode="auto">
          <a:xfrm>
            <a:off x="0" y="-2590800"/>
            <a:ext cx="12192000" cy="9753601"/>
          </a:xfrm>
          <a:prstGeom prst="rect">
            <a:avLst/>
          </a:prstGeom>
          <a:noFill/>
        </p:spPr>
      </p:pic>
      <p:sp>
        <p:nvSpPr>
          <p:cNvPr id="2" name="Title 1"/>
          <p:cNvSpPr>
            <a:spLocks noGrp="1"/>
          </p:cNvSpPr>
          <p:nvPr>
            <p:ph type="title"/>
          </p:nvPr>
        </p:nvSpPr>
        <p:spPr>
          <a:xfrm>
            <a:off x="457200" y="274638"/>
            <a:ext cx="8839200" cy="1143000"/>
          </a:xfrm>
        </p:spPr>
        <p:txBody>
          <a:bodyPr>
            <a:normAutofit fontScale="90000"/>
          </a:bodyPr>
          <a:lstStyle/>
          <a:p>
            <a:pPr algn="just"/>
            <a:r>
              <a:rPr lang="en-US" b="1" dirty="0" smtClean="0">
                <a:solidFill>
                  <a:srgbClr val="FFFF00"/>
                </a:solidFill>
                <a:effectLst>
                  <a:outerShdw blurRad="38100" dist="38100" dir="2700000" algn="tl">
                    <a:srgbClr val="000000">
                      <a:alpha val="43137"/>
                    </a:srgbClr>
                  </a:outerShdw>
                </a:effectLst>
                <a:latin typeface="Bradley Hand ITC" pitchFamily="66" charset="0"/>
              </a:rPr>
              <a:t>Some of issues in extension evaluation</a:t>
            </a:r>
            <a:endParaRPr lang="en-US" b="1" dirty="0">
              <a:solidFill>
                <a:srgbClr val="FFFF00"/>
              </a:solidFill>
              <a:effectLst>
                <a:outerShdw blurRad="38100" dist="38100" dir="2700000" algn="tl">
                  <a:srgbClr val="000000">
                    <a:alpha val="43137"/>
                  </a:srgbClr>
                </a:outerShdw>
              </a:effectLst>
              <a:latin typeface="Bradley Hand ITC" pitchFamily="66" charset="0"/>
            </a:endParaRPr>
          </a:p>
        </p:txBody>
      </p:sp>
      <p:sp>
        <p:nvSpPr>
          <p:cNvPr id="3" name="Content Placeholder 2"/>
          <p:cNvSpPr>
            <a:spLocks noGrp="1"/>
          </p:cNvSpPr>
          <p:nvPr>
            <p:ph idx="1"/>
          </p:nvPr>
        </p:nvSpPr>
        <p:spPr/>
        <p:txBody>
          <a:bodyPr/>
          <a:lstStyle/>
          <a:p>
            <a:r>
              <a:rPr lang="en-US" sz="2800" dirty="0" smtClean="0">
                <a:latin typeface="Andalus" pitchFamily="18" charset="-78"/>
                <a:cs typeface="Andalus" pitchFamily="18" charset="-78"/>
              </a:rPr>
              <a:t>Sampling techniques</a:t>
            </a:r>
          </a:p>
          <a:p>
            <a:endParaRPr lang="en-US" sz="2800" dirty="0" smtClean="0">
              <a:latin typeface="Andalus" pitchFamily="18" charset="-78"/>
              <a:cs typeface="Andalus" pitchFamily="18" charset="-78"/>
            </a:endParaRPr>
          </a:p>
          <a:p>
            <a:r>
              <a:rPr lang="en-US" sz="2800" dirty="0" smtClean="0">
                <a:latin typeface="Andalus" pitchFamily="18" charset="-78"/>
                <a:cs typeface="Andalus" pitchFamily="18" charset="-78"/>
              </a:rPr>
              <a:t>Statistical tools</a:t>
            </a:r>
          </a:p>
          <a:p>
            <a:endParaRPr lang="en-US" sz="2800" dirty="0" smtClean="0">
              <a:latin typeface="Andalus" pitchFamily="18" charset="-78"/>
              <a:cs typeface="Andalus" pitchFamily="18" charset="-78"/>
            </a:endParaRPr>
          </a:p>
          <a:p>
            <a:r>
              <a:rPr lang="en-US" sz="2800" dirty="0" smtClean="0">
                <a:latin typeface="Andalus" pitchFamily="18" charset="-78"/>
                <a:cs typeface="Andalus" pitchFamily="18" charset="-78"/>
              </a:rPr>
              <a:t>Variable quantification</a:t>
            </a:r>
          </a:p>
          <a:p>
            <a:endParaRPr lang="en-US" sz="2800" dirty="0" smtClean="0">
              <a:latin typeface="Andalus" pitchFamily="18" charset="-78"/>
              <a:cs typeface="Andalus" pitchFamily="18" charset="-78"/>
            </a:endParaRPr>
          </a:p>
          <a:p>
            <a:r>
              <a:rPr lang="en-US" sz="2800" dirty="0" smtClean="0">
                <a:latin typeface="Andalus" pitchFamily="18" charset="-78"/>
                <a:cs typeface="Andalus" pitchFamily="18" charset="-78"/>
              </a:rPr>
              <a:t>Choice of indicators</a:t>
            </a:r>
          </a:p>
          <a:p>
            <a:pPr>
              <a:buNone/>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0000"/>
                </a:solidFill>
                <a:latin typeface="Andalus" pitchFamily="18" charset="-78"/>
                <a:cs typeface="Andalus" pitchFamily="18" charset="-78"/>
              </a:rPr>
              <a:t>1. Methodological components used by extension researchers</a:t>
            </a:r>
            <a:endParaRPr lang="en-US" sz="3600"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a:xfrm>
            <a:off x="457200" y="1600200"/>
            <a:ext cx="8229600" cy="4953000"/>
          </a:xfrm>
        </p:spPr>
        <p:txBody>
          <a:bodyPr/>
          <a:lstStyle/>
          <a:p>
            <a:pPr algn="r">
              <a:buNone/>
            </a:pPr>
            <a:r>
              <a:rPr lang="en-US" dirty="0" smtClean="0">
                <a:latin typeface="Andalus" pitchFamily="18" charset="-78"/>
                <a:cs typeface="Andalus" pitchFamily="18" charset="-78"/>
              </a:rPr>
              <a:t>-Reddy et.al, 2002</a:t>
            </a:r>
          </a:p>
          <a:p>
            <a:r>
              <a:rPr lang="en-US" sz="2800" dirty="0" smtClean="0">
                <a:latin typeface="Andalus" pitchFamily="18" charset="-78"/>
                <a:cs typeface="Andalus" pitchFamily="18" charset="-78"/>
              </a:rPr>
              <a:t>Research designs followed in extension research studies in UAS, </a:t>
            </a:r>
            <a:r>
              <a:rPr lang="en-US" sz="2800" dirty="0" err="1" smtClean="0">
                <a:latin typeface="Andalus" pitchFamily="18" charset="-78"/>
                <a:cs typeface="Andalus" pitchFamily="18" charset="-78"/>
              </a:rPr>
              <a:t>Bengaluru</a:t>
            </a:r>
            <a:r>
              <a:rPr lang="en-US" sz="2800" dirty="0" smtClean="0">
                <a:latin typeface="Andalus" pitchFamily="18" charset="-78"/>
                <a:cs typeface="Andalus" pitchFamily="18" charset="-78"/>
              </a:rPr>
              <a:t>.</a:t>
            </a:r>
          </a:p>
          <a:p>
            <a:endParaRPr lang="en-US" sz="2800" dirty="0">
              <a:latin typeface="Andalus" pitchFamily="18" charset="-78"/>
              <a:cs typeface="Andalus" pitchFamily="18" charset="-78"/>
            </a:endParaRPr>
          </a:p>
        </p:txBody>
      </p:sp>
      <p:graphicFrame>
        <p:nvGraphicFramePr>
          <p:cNvPr id="4" name="Table 3"/>
          <p:cNvGraphicFramePr>
            <a:graphicFrameLocks noGrp="1"/>
          </p:cNvGraphicFramePr>
          <p:nvPr/>
        </p:nvGraphicFramePr>
        <p:xfrm>
          <a:off x="228597" y="3276600"/>
          <a:ext cx="8610603" cy="3200400"/>
        </p:xfrm>
        <a:graphic>
          <a:graphicData uri="http://schemas.openxmlformats.org/drawingml/2006/table">
            <a:tbl>
              <a:tblPr>
                <a:tableStyleId>{69C7853C-536D-4A76-A0AE-DD22124D55A5}</a:tableStyleId>
              </a:tblPr>
              <a:tblGrid>
                <a:gridCol w="4288419"/>
                <a:gridCol w="2161092"/>
                <a:gridCol w="2161092"/>
              </a:tblGrid>
              <a:tr h="400050">
                <a:tc>
                  <a:txBody>
                    <a:bodyPr/>
                    <a:lstStyle/>
                    <a:p>
                      <a:pPr algn="ctr" fontAlgn="b"/>
                      <a:r>
                        <a:rPr lang="en-US" sz="2000" u="none" strike="noStrike" dirty="0">
                          <a:latin typeface="Andalus" pitchFamily="18" charset="-78"/>
                          <a:cs typeface="Andalus" pitchFamily="18" charset="-78"/>
                        </a:rPr>
                        <a:t>Research design</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Number</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Percent</a:t>
                      </a:r>
                      <a:endParaRPr lang="en-US" sz="2000" b="0" i="0" u="none" strike="noStrike">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dirty="0">
                          <a:latin typeface="Andalus" pitchFamily="18" charset="-78"/>
                          <a:cs typeface="Andalus" pitchFamily="18" charset="-78"/>
                        </a:rPr>
                        <a:t>Ex-post facto </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204</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76.65</a:t>
                      </a:r>
                      <a:endParaRPr lang="en-US" sz="2000" b="0" i="0" u="none" strike="noStrike">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dirty="0">
                          <a:latin typeface="Andalus" pitchFamily="18" charset="-78"/>
                          <a:cs typeface="Andalus" pitchFamily="18" charset="-78"/>
                        </a:rPr>
                        <a:t>Experimental study</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35</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13.15</a:t>
                      </a:r>
                      <a:endParaRPr lang="en-US" sz="2000" b="0" i="0" u="none" strike="noStrike">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dirty="0">
                          <a:latin typeface="Andalus" pitchFamily="18" charset="-78"/>
                          <a:cs typeface="Andalus" pitchFamily="18" charset="-78"/>
                        </a:rPr>
                        <a:t>Case study</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9</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a:latin typeface="Andalus" pitchFamily="18" charset="-78"/>
                          <a:cs typeface="Andalus" pitchFamily="18" charset="-78"/>
                        </a:rPr>
                        <a:t>3.38</a:t>
                      </a:r>
                      <a:endParaRPr lang="en-US" sz="2000" b="0" i="0" u="none" strike="noStrike">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a:latin typeface="Andalus" pitchFamily="18" charset="-78"/>
                          <a:cs typeface="Andalus" pitchFamily="18" charset="-78"/>
                        </a:rPr>
                        <a:t>Survey</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8</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3</a:t>
                      </a:r>
                      <a:endParaRPr lang="en-US" sz="2000" b="0" i="0" u="none" strike="noStrike" dirty="0">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a:latin typeface="Andalus" pitchFamily="18" charset="-78"/>
                          <a:cs typeface="Andalus" pitchFamily="18" charset="-78"/>
                        </a:rPr>
                        <a:t>Exploratory</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6</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2.26</a:t>
                      </a:r>
                      <a:endParaRPr lang="en-US" sz="2000" b="0" i="0" u="none" strike="noStrike" dirty="0">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a:latin typeface="Andalus" pitchFamily="18" charset="-78"/>
                          <a:cs typeface="Andalus" pitchFamily="18" charset="-78"/>
                        </a:rPr>
                        <a:t>Content analysis</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4</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1.52</a:t>
                      </a:r>
                      <a:endParaRPr lang="en-US" sz="2000" b="0" i="0" u="none" strike="noStrike" dirty="0">
                        <a:solidFill>
                          <a:srgbClr val="000000"/>
                        </a:solidFill>
                        <a:latin typeface="Andalus" pitchFamily="18" charset="-78"/>
                        <a:cs typeface="Andalus" pitchFamily="18" charset="-78"/>
                      </a:endParaRPr>
                    </a:p>
                  </a:txBody>
                  <a:tcPr marL="9525" marR="9525" marT="9525" marB="0" anchor="b"/>
                </a:tc>
              </a:tr>
              <a:tr h="400050">
                <a:tc>
                  <a:txBody>
                    <a:bodyPr/>
                    <a:lstStyle/>
                    <a:p>
                      <a:pPr algn="ctr" fontAlgn="b"/>
                      <a:r>
                        <a:rPr lang="en-US" sz="2000" u="none" strike="noStrike">
                          <a:latin typeface="Andalus" pitchFamily="18" charset="-78"/>
                          <a:cs typeface="Andalus" pitchFamily="18" charset="-78"/>
                        </a:rPr>
                        <a:t>Total</a:t>
                      </a:r>
                      <a:endParaRPr lang="en-US" sz="20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266</a:t>
                      </a:r>
                      <a:endParaRPr lang="en-US" sz="20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000" u="none" strike="noStrike" dirty="0">
                          <a:latin typeface="Andalus" pitchFamily="18" charset="-78"/>
                          <a:cs typeface="Andalus" pitchFamily="18" charset="-78"/>
                        </a:rPr>
                        <a:t>100</a:t>
                      </a:r>
                      <a:endParaRPr lang="en-US" sz="20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pPr algn="just"/>
            <a:r>
              <a:rPr lang="en-US" sz="3200" dirty="0" smtClean="0">
                <a:solidFill>
                  <a:srgbClr val="FF0000"/>
                </a:solidFill>
                <a:latin typeface="Andalus" pitchFamily="18" charset="-78"/>
                <a:cs typeface="Andalus" pitchFamily="18" charset="-78"/>
              </a:rPr>
              <a:t>Sampling techniques used in extension research studies</a:t>
            </a:r>
            <a:endParaRPr lang="en-US" sz="3200" dirty="0">
              <a:solidFill>
                <a:srgbClr val="FF0000"/>
              </a:solidFill>
              <a:latin typeface="Andalus" pitchFamily="18" charset="-78"/>
              <a:cs typeface="Andalus" pitchFamily="18" charset="-78"/>
            </a:endParaRPr>
          </a:p>
        </p:txBody>
      </p:sp>
      <p:graphicFrame>
        <p:nvGraphicFramePr>
          <p:cNvPr id="4" name="Content Placeholder 3"/>
          <p:cNvGraphicFramePr>
            <a:graphicFrameLocks noGrp="1"/>
          </p:cNvGraphicFramePr>
          <p:nvPr>
            <p:ph idx="1"/>
          </p:nvPr>
        </p:nvGraphicFramePr>
        <p:xfrm>
          <a:off x="533399" y="1752600"/>
          <a:ext cx="7924800" cy="4419601"/>
        </p:xfrm>
        <a:graphic>
          <a:graphicData uri="http://schemas.openxmlformats.org/drawingml/2006/table">
            <a:tbl>
              <a:tblPr>
                <a:tableStyleId>{775DCB02-9BB8-47FD-8907-85C794F793BA}</a:tableStyleId>
              </a:tblPr>
              <a:tblGrid>
                <a:gridCol w="3946862"/>
                <a:gridCol w="1988969"/>
                <a:gridCol w="1988969"/>
              </a:tblGrid>
              <a:tr h="565890">
                <a:tc>
                  <a:txBody>
                    <a:bodyPr/>
                    <a:lstStyle/>
                    <a:p>
                      <a:pPr algn="ctr" fontAlgn="b"/>
                      <a:r>
                        <a:rPr lang="en-US" sz="2400" u="none" strike="noStrike" dirty="0">
                          <a:latin typeface="Andalus" pitchFamily="18" charset="-78"/>
                          <a:cs typeface="Andalus" pitchFamily="18" charset="-78"/>
                        </a:rPr>
                        <a:t>Sampling techniques</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Number</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Percent</a:t>
                      </a:r>
                      <a:endParaRPr lang="en-US" sz="2400" b="0" i="0" u="none" strike="noStrike">
                        <a:solidFill>
                          <a:srgbClr val="000000"/>
                        </a:solidFill>
                        <a:latin typeface="Andalus" pitchFamily="18" charset="-78"/>
                        <a:cs typeface="Andalus" pitchFamily="18" charset="-78"/>
                      </a:endParaRPr>
                    </a:p>
                  </a:txBody>
                  <a:tcPr marL="9525" marR="9525" marT="9525" marB="0" anchor="b"/>
                </a:tc>
              </a:tr>
              <a:tr h="1024261">
                <a:tc>
                  <a:txBody>
                    <a:bodyPr/>
                    <a:lstStyle/>
                    <a:p>
                      <a:pPr algn="ctr" fontAlgn="b"/>
                      <a:r>
                        <a:rPr lang="en-US" sz="2400" u="none" strike="noStrike" dirty="0">
                          <a:latin typeface="Andalus" pitchFamily="18" charset="-78"/>
                          <a:cs typeface="Andalus" pitchFamily="18" charset="-78"/>
                        </a:rPr>
                        <a:t>Simple random sampling</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190</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71.43</a:t>
                      </a:r>
                      <a:endParaRPr lang="en-US" sz="2400" b="0" i="0" u="none" strike="noStrike">
                        <a:solidFill>
                          <a:srgbClr val="000000"/>
                        </a:solidFill>
                        <a:latin typeface="Andalus" pitchFamily="18" charset="-78"/>
                        <a:cs typeface="Andalus" pitchFamily="18" charset="-78"/>
                      </a:endParaRPr>
                    </a:p>
                  </a:txBody>
                  <a:tcPr marL="9525" marR="9525" marT="9525" marB="0" anchor="b"/>
                </a:tc>
              </a:tr>
              <a:tr h="565890">
                <a:tc>
                  <a:txBody>
                    <a:bodyPr/>
                    <a:lstStyle/>
                    <a:p>
                      <a:pPr algn="ctr" fontAlgn="b"/>
                      <a:r>
                        <a:rPr lang="en-US" sz="2400" u="none" strike="noStrike" dirty="0">
                          <a:latin typeface="Andalus" pitchFamily="18" charset="-78"/>
                          <a:cs typeface="Andalus" pitchFamily="18" charset="-78"/>
                        </a:rPr>
                        <a:t>Systematic</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12</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4.51</a:t>
                      </a:r>
                      <a:endParaRPr lang="en-US" sz="2400" b="0" i="0" u="none" strike="noStrike">
                        <a:solidFill>
                          <a:srgbClr val="000000"/>
                        </a:solidFill>
                        <a:latin typeface="Andalus" pitchFamily="18" charset="-78"/>
                        <a:cs typeface="Andalus" pitchFamily="18" charset="-78"/>
                      </a:endParaRPr>
                    </a:p>
                  </a:txBody>
                  <a:tcPr marL="9525" marR="9525" marT="9525" marB="0" anchor="b"/>
                </a:tc>
              </a:tr>
              <a:tr h="565890">
                <a:tc>
                  <a:txBody>
                    <a:bodyPr/>
                    <a:lstStyle/>
                    <a:p>
                      <a:pPr algn="ctr" fontAlgn="b"/>
                      <a:r>
                        <a:rPr lang="en-US" sz="2400" u="none" strike="noStrike" dirty="0">
                          <a:latin typeface="Andalus" pitchFamily="18" charset="-78"/>
                          <a:cs typeface="Andalus" pitchFamily="18" charset="-78"/>
                        </a:rPr>
                        <a:t>Stratified</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27</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10.51</a:t>
                      </a:r>
                      <a:endParaRPr lang="en-US" sz="2400" b="0" i="0" u="none" strike="noStrike">
                        <a:solidFill>
                          <a:srgbClr val="000000"/>
                        </a:solidFill>
                        <a:latin typeface="Andalus" pitchFamily="18" charset="-78"/>
                        <a:cs typeface="Andalus" pitchFamily="18" charset="-78"/>
                      </a:endParaRPr>
                    </a:p>
                  </a:txBody>
                  <a:tcPr marL="9525" marR="9525" marT="9525" marB="0" anchor="b"/>
                </a:tc>
              </a:tr>
              <a:tr h="565890">
                <a:tc>
                  <a:txBody>
                    <a:bodyPr/>
                    <a:lstStyle/>
                    <a:p>
                      <a:pPr algn="ctr" fontAlgn="b"/>
                      <a:r>
                        <a:rPr lang="en-US" sz="2400" u="none" strike="noStrike">
                          <a:latin typeface="Andalus" pitchFamily="18" charset="-78"/>
                          <a:cs typeface="Andalus" pitchFamily="18" charset="-78"/>
                        </a:rPr>
                        <a:t>Proportionate</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6</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2.26</a:t>
                      </a:r>
                      <a:endParaRPr lang="en-US" sz="2400" b="0" i="0" u="none" strike="noStrike">
                        <a:solidFill>
                          <a:srgbClr val="000000"/>
                        </a:solidFill>
                        <a:latin typeface="Andalus" pitchFamily="18" charset="-78"/>
                        <a:cs typeface="Andalus" pitchFamily="18" charset="-78"/>
                      </a:endParaRPr>
                    </a:p>
                  </a:txBody>
                  <a:tcPr marL="9525" marR="9525" marT="9525" marB="0" anchor="b"/>
                </a:tc>
              </a:tr>
              <a:tr h="565890">
                <a:tc>
                  <a:txBody>
                    <a:bodyPr/>
                    <a:lstStyle/>
                    <a:p>
                      <a:pPr algn="ctr" fontAlgn="b"/>
                      <a:r>
                        <a:rPr lang="en-US" sz="2400" u="none" strike="noStrike">
                          <a:latin typeface="Andalus" pitchFamily="18" charset="-78"/>
                          <a:cs typeface="Andalus" pitchFamily="18" charset="-78"/>
                        </a:rPr>
                        <a:t>Multipurpose</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2</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0.75</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565890">
                <a:tc>
                  <a:txBody>
                    <a:bodyPr/>
                    <a:lstStyle/>
                    <a:p>
                      <a:pPr algn="ctr" fontAlgn="b"/>
                      <a:r>
                        <a:rPr lang="en-US" sz="2400" u="none" strike="noStrike">
                          <a:latin typeface="Andalus" pitchFamily="18" charset="-78"/>
                          <a:cs typeface="Andalus" pitchFamily="18" charset="-78"/>
                        </a:rPr>
                        <a:t>Universe</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29</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10.9</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sp>
        <p:nvSpPr>
          <p:cNvPr id="5" name="TextBox 4"/>
          <p:cNvSpPr txBox="1"/>
          <p:nvPr/>
        </p:nvSpPr>
        <p:spPr>
          <a:xfrm>
            <a:off x="152400" y="0"/>
            <a:ext cx="1752600" cy="369332"/>
          </a:xfrm>
          <a:prstGeom prst="rect">
            <a:avLst/>
          </a:prstGeom>
          <a:noFill/>
        </p:spPr>
        <p:txBody>
          <a:bodyPr wrap="square" rtlCol="0">
            <a:spAutoFit/>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latin typeface="Andalus" pitchFamily="18" charset="-78"/>
                <a:cs typeface="Andalus" pitchFamily="18" charset="-78"/>
              </a:rPr>
              <a:t>Statistical tools used in Extension research studies</a:t>
            </a:r>
            <a:endParaRPr lang="en-US" dirty="0">
              <a:solidFill>
                <a:srgbClr val="FF0000"/>
              </a:solidFill>
              <a:latin typeface="Andalus" pitchFamily="18" charset="-78"/>
              <a:cs typeface="Andalus" pitchFamily="18" charset="-78"/>
            </a:endParaRPr>
          </a:p>
        </p:txBody>
      </p:sp>
      <p:graphicFrame>
        <p:nvGraphicFramePr>
          <p:cNvPr id="4" name="Content Placeholder 3"/>
          <p:cNvGraphicFramePr>
            <a:graphicFrameLocks noGrp="1"/>
          </p:cNvGraphicFramePr>
          <p:nvPr>
            <p:ph idx="1"/>
          </p:nvPr>
        </p:nvGraphicFramePr>
        <p:xfrm>
          <a:off x="304800" y="1600201"/>
          <a:ext cx="8534399" cy="4493895"/>
        </p:xfrm>
        <a:graphic>
          <a:graphicData uri="http://schemas.openxmlformats.org/drawingml/2006/table">
            <a:tbl>
              <a:tblPr>
                <a:tableStyleId>{35758FB7-9AC5-4552-8A53-C91805E547FA}</a:tableStyleId>
              </a:tblPr>
              <a:tblGrid>
                <a:gridCol w="1267661"/>
                <a:gridCol w="3842276"/>
                <a:gridCol w="1712231"/>
                <a:gridCol w="1712231"/>
              </a:tblGrid>
              <a:tr h="628270">
                <a:tc>
                  <a:txBody>
                    <a:bodyPr/>
                    <a:lstStyle/>
                    <a:p>
                      <a:pPr algn="ctr" fontAlgn="b"/>
                      <a:r>
                        <a:rPr lang="en-US" sz="2400" u="none" strike="noStrike" dirty="0">
                          <a:latin typeface="Andalus" pitchFamily="18" charset="-78"/>
                          <a:cs typeface="Andalus" pitchFamily="18" charset="-78"/>
                        </a:rPr>
                        <a:t>                            Sl. No.</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Tools</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No.</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Percent</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1</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Frequency</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266</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100</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2</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Percentage</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266</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100</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3</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Mean</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241</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90.6</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4</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Standard deviation</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183</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68.79</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5</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Correlation co-efficient</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103</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38.72</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6</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T-test</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83</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31.2</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7</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Multiple regression</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55</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20.68</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8</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ANOVA</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43</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16.16</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9</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F-test</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16</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6.02</a:t>
                      </a:r>
                      <a:endParaRPr lang="en-US" sz="2400" b="0" i="0" u="none" strike="noStrike">
                        <a:solidFill>
                          <a:srgbClr val="000000"/>
                        </a:solidFill>
                        <a:latin typeface="Andalus" pitchFamily="18" charset="-78"/>
                        <a:cs typeface="Andalus" pitchFamily="18" charset="-78"/>
                      </a:endParaRPr>
                    </a:p>
                  </a:txBody>
                  <a:tcPr marL="9525" marR="9525" marT="9525" marB="0" anchor="b"/>
                </a:tc>
              </a:tr>
              <a:tr h="318173">
                <a:tc>
                  <a:txBody>
                    <a:bodyPr/>
                    <a:lstStyle/>
                    <a:p>
                      <a:pPr algn="ctr" fontAlgn="b"/>
                      <a:r>
                        <a:rPr lang="en-US" sz="2400" u="none" strike="noStrike">
                          <a:latin typeface="Andalus" pitchFamily="18" charset="-78"/>
                          <a:cs typeface="Andalus" pitchFamily="18" charset="-78"/>
                        </a:rPr>
                        <a:t>10</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a:latin typeface="Andalus" pitchFamily="18" charset="-78"/>
                          <a:cs typeface="Andalus" pitchFamily="18" charset="-78"/>
                        </a:rPr>
                        <a:t>Ranl order</a:t>
                      </a:r>
                      <a:endParaRPr lang="en-US" sz="2400" b="0" i="0" u="none" strike="noStrike">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15</a:t>
                      </a:r>
                      <a:endParaRPr lang="en-US" sz="2400" b="0" i="0" u="none" strike="noStrike" dirty="0">
                        <a:solidFill>
                          <a:srgbClr val="000000"/>
                        </a:solidFill>
                        <a:latin typeface="Andalus" pitchFamily="18" charset="-78"/>
                        <a:cs typeface="Andalus" pitchFamily="18" charset="-78"/>
                      </a:endParaRPr>
                    </a:p>
                  </a:txBody>
                  <a:tcPr marL="9525" marR="9525" marT="9525" marB="0" anchor="b"/>
                </a:tc>
                <a:tc>
                  <a:txBody>
                    <a:bodyPr/>
                    <a:lstStyle/>
                    <a:p>
                      <a:pPr algn="ctr" fontAlgn="b"/>
                      <a:r>
                        <a:rPr lang="en-US" sz="2400" u="none" strike="noStrike" dirty="0">
                          <a:latin typeface="Andalus" pitchFamily="18" charset="-78"/>
                          <a:cs typeface="Andalus" pitchFamily="18" charset="-78"/>
                        </a:rPr>
                        <a:t>5.64</a:t>
                      </a:r>
                      <a:endParaRPr lang="en-US" sz="2400" b="0" i="0" u="none" strike="noStrike" dirty="0">
                        <a:solidFill>
                          <a:srgbClr val="000000"/>
                        </a:solidFill>
                        <a:latin typeface="Andalus" pitchFamily="18" charset="-78"/>
                        <a:cs typeface="Andalus" pitchFamily="18" charset="-78"/>
                      </a:endParaRPr>
                    </a:p>
                  </a:txBody>
                  <a:tcPr marL="9525" marR="9525" marT="9525" marB="0" anchor="b"/>
                </a:tc>
              </a:tr>
            </a:tbl>
          </a:graphicData>
        </a:graphic>
      </p:graphicFrame>
      <p:sp>
        <p:nvSpPr>
          <p:cNvPr id="5" name="TextBox 4"/>
          <p:cNvSpPr txBox="1"/>
          <p:nvPr/>
        </p:nvSpPr>
        <p:spPr>
          <a:xfrm>
            <a:off x="381000" y="6248400"/>
            <a:ext cx="8534400" cy="400110"/>
          </a:xfrm>
          <a:prstGeom prst="rect">
            <a:avLst/>
          </a:prstGeom>
          <a:noFill/>
        </p:spPr>
        <p:txBody>
          <a:bodyPr wrap="square" rtlCol="0">
            <a:spAutoFit/>
          </a:bodyPr>
          <a:lstStyle/>
          <a:p>
            <a:r>
              <a:rPr lang="en-US" sz="2000" dirty="0" smtClean="0"/>
              <a:t>Experimental research design is more authentic, validated, reliable and accurate. </a:t>
            </a:r>
            <a:endParaRPr lang="en-US" sz="2000" dirty="0"/>
          </a:p>
        </p:txBody>
      </p:sp>
      <p:sp>
        <p:nvSpPr>
          <p:cNvPr id="6" name="Rectangle 5"/>
          <p:cNvSpPr/>
          <p:nvPr/>
        </p:nvSpPr>
        <p:spPr>
          <a:xfrm>
            <a:off x="228600" y="228600"/>
            <a:ext cx="785280" cy="369332"/>
          </a:xfrm>
          <a:prstGeom prst="rect">
            <a:avLst/>
          </a:prstGeom>
        </p:spPr>
        <p:txBody>
          <a:bodyPr wrap="none">
            <a:spAutoFit/>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1143000"/>
          </a:xfrm>
        </p:spPr>
        <p:style>
          <a:lnRef idx="2">
            <a:schemeClr val="accent2"/>
          </a:lnRef>
          <a:fillRef idx="1">
            <a:schemeClr val="lt1"/>
          </a:fillRef>
          <a:effectRef idx="0">
            <a:schemeClr val="accent2"/>
          </a:effectRef>
          <a:fontRef idx="minor">
            <a:schemeClr val="dk1"/>
          </a:fontRef>
        </p:style>
        <p:txBody>
          <a:bodyPr>
            <a:normAutofit fontScale="90000"/>
          </a:bodyPr>
          <a:lstStyle/>
          <a:p>
            <a:pPr algn="l"/>
            <a:r>
              <a:rPr lang="en-US" dirty="0" smtClean="0"/>
              <a:t>2. Impact of watershed development programme on employment generation</a:t>
            </a:r>
            <a:endParaRPr lang="en-US" dirty="0"/>
          </a:p>
        </p:txBody>
      </p:sp>
      <p:graphicFrame>
        <p:nvGraphicFramePr>
          <p:cNvPr id="4" name="Table 3"/>
          <p:cNvGraphicFramePr>
            <a:graphicFrameLocks noGrp="1"/>
          </p:cNvGraphicFramePr>
          <p:nvPr/>
        </p:nvGraphicFramePr>
        <p:xfrm>
          <a:off x="533400" y="2875597"/>
          <a:ext cx="8229601" cy="3400425"/>
        </p:xfrm>
        <a:graphic>
          <a:graphicData uri="http://schemas.openxmlformats.org/drawingml/2006/table">
            <a:tbl>
              <a:tblPr/>
              <a:tblGrid>
                <a:gridCol w="685800"/>
                <a:gridCol w="2213938"/>
                <a:gridCol w="1596062"/>
                <a:gridCol w="1905000"/>
                <a:gridCol w="1828801"/>
              </a:tblGrid>
              <a:tr h="694655">
                <a:tc rowSpan="2">
                  <a:txBody>
                    <a:bodyPr/>
                    <a:lstStyle/>
                    <a:p>
                      <a:pPr algn="l" fontAlgn="b"/>
                      <a:r>
                        <a:rPr lang="en-US" sz="2000" b="1" i="0" u="none" strike="noStrike" dirty="0">
                          <a:solidFill>
                            <a:srgbClr val="000000"/>
                          </a:solidFill>
                          <a:latin typeface="Andalus" pitchFamily="18" charset="-78"/>
                          <a:cs typeface="Andalus" pitchFamily="18" charset="-78"/>
                        </a:rPr>
                        <a:t> </a:t>
                      </a:r>
                    </a:p>
                    <a:p>
                      <a:pPr algn="l" fontAlgn="b"/>
                      <a:r>
                        <a:rPr lang="en-US" sz="2000" b="1" i="0" u="none" strike="noStrike" dirty="0">
                          <a:solidFill>
                            <a:srgbClr val="000000"/>
                          </a:solidFill>
                          <a:latin typeface="Andalus" pitchFamily="18" charset="-78"/>
                          <a:cs typeface="Andalus" pitchFamily="18" charset="-78"/>
                        </a:rPr>
                        <a:t>Sl. No</a:t>
                      </a:r>
                      <a:r>
                        <a:rPr lang="en-US" sz="2000" b="1" i="0" u="none" strike="noStrike" dirty="0" smtClean="0">
                          <a:solidFill>
                            <a:srgbClr val="000000"/>
                          </a:solidFill>
                          <a:latin typeface="Andalus" pitchFamily="18" charset="-78"/>
                          <a:cs typeface="Andalus" pitchFamily="18" charset="-78"/>
                        </a:rPr>
                        <a:t>. </a:t>
                      </a:r>
                      <a:endParaRPr lang="en-US" sz="2000" b="1" i="0" u="none" strike="noStrike" dirty="0">
                        <a:solidFill>
                          <a:srgbClr val="000000"/>
                        </a:solidFill>
                        <a:latin typeface="Andalus" pitchFamily="18" charset="-78"/>
                        <a:cs typeface="Andalus" pitchFamily="18" charset="-78"/>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b"/>
                      <a:r>
                        <a:rPr lang="en-US" sz="2000" b="1" i="0" u="none" strike="noStrike" dirty="0">
                          <a:solidFill>
                            <a:srgbClr val="000000"/>
                          </a:solidFill>
                          <a:latin typeface="Andalus" pitchFamily="18" charset="-78"/>
                          <a:cs typeface="Andalus" pitchFamily="18" charset="-78"/>
                        </a:rPr>
                        <a:t> </a:t>
                      </a:r>
                    </a:p>
                    <a:p>
                      <a:pPr algn="l" fontAlgn="b"/>
                      <a:r>
                        <a:rPr lang="en-US" sz="2000" b="1" i="0" u="none" strike="noStrike" dirty="0">
                          <a:solidFill>
                            <a:srgbClr val="000000"/>
                          </a:solidFill>
                          <a:latin typeface="Andalus" pitchFamily="18" charset="-78"/>
                          <a:cs typeface="Andalus" pitchFamily="18" charset="-78"/>
                        </a:rPr>
                        <a:t>Nature of employment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b"/>
                      <a:r>
                        <a:rPr lang="en-US" sz="2000" b="1" i="0" u="none" strike="noStrike" dirty="0">
                          <a:solidFill>
                            <a:srgbClr val="000000"/>
                          </a:solidFill>
                          <a:latin typeface="Andalus" pitchFamily="18" charset="-78"/>
                          <a:cs typeface="Andalus" pitchFamily="18" charset="-78"/>
                        </a:rPr>
                        <a:t> </a:t>
                      </a:r>
                    </a:p>
                    <a:p>
                      <a:pPr algn="ctr" fontAlgn="b"/>
                      <a:r>
                        <a:rPr lang="en-US" sz="2000" b="1" i="0" u="none" strike="noStrike" dirty="0">
                          <a:solidFill>
                            <a:srgbClr val="000000"/>
                          </a:solidFill>
                          <a:latin typeface="Andalus" pitchFamily="18" charset="-78"/>
                          <a:cs typeface="Andalus" pitchFamily="18" charset="-78"/>
                        </a:rPr>
                        <a:t>Number of mandays/annum</a:t>
                      </a:r>
                    </a:p>
                    <a:p>
                      <a:pPr algn="ctr" fontAlgn="b"/>
                      <a:r>
                        <a:rPr lang="en-US" sz="2000" b="1" i="0" u="none" strike="noStrike" dirty="0">
                          <a:solidFill>
                            <a:srgbClr val="000000"/>
                          </a:solidFill>
                          <a:latin typeface="Andalus" pitchFamily="18" charset="-78"/>
                          <a:cs typeface="Andalus" pitchFamily="18" charset="-78"/>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3787">
                <a:tc v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l" fontAlgn="b"/>
                      <a:endParaRPr lang="en-US" sz="1100" b="0" i="0"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Before </a:t>
                      </a:r>
                      <a:r>
                        <a:rPr lang="en-US" sz="2000" b="1" i="0" u="none" strike="noStrike" dirty="0" err="1">
                          <a:solidFill>
                            <a:srgbClr val="000000"/>
                          </a:solidFill>
                          <a:latin typeface="Andalus" pitchFamily="18" charset="-78"/>
                          <a:cs typeface="Andalus" pitchFamily="18" charset="-78"/>
                        </a:rPr>
                        <a:t>programme</a:t>
                      </a:r>
                      <a:endParaRPr lang="en-US" sz="2000" b="1" i="0" u="none" strike="noStrike" dirty="0">
                        <a:solidFill>
                          <a:srgbClr val="000000"/>
                        </a:solidFill>
                        <a:latin typeface="Andalus" pitchFamily="18" charset="-78"/>
                        <a:cs typeface="Andalus" pitchFamily="18" charset="-78"/>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After </a:t>
                      </a:r>
                      <a:r>
                        <a:rPr lang="en-US" sz="2000" b="1" i="0" u="none" strike="noStrike" dirty="0" err="1">
                          <a:solidFill>
                            <a:srgbClr val="000000"/>
                          </a:solidFill>
                          <a:latin typeface="Andalus" pitchFamily="18" charset="-78"/>
                          <a:cs typeface="Andalus" pitchFamily="18" charset="-78"/>
                        </a:rPr>
                        <a:t>programme</a:t>
                      </a:r>
                      <a:endParaRPr lang="en-US" sz="2000" b="1" i="0" u="none" strike="noStrike" dirty="0">
                        <a:solidFill>
                          <a:srgbClr val="000000"/>
                        </a:solidFill>
                        <a:latin typeface="Andalus" pitchFamily="18" charset="-78"/>
                        <a:cs typeface="Andalus" pitchFamily="18" charset="-78"/>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latin typeface="Andalus" pitchFamily="18" charset="-78"/>
                          <a:cs typeface="Andalus" pitchFamily="18" charset="-78"/>
                        </a:rPr>
                        <a:t>Change in employment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3787">
                <a:tc>
                  <a:txBody>
                    <a:bodyPr/>
                    <a:lstStyle/>
                    <a:p>
                      <a:pPr algn="ctr" fontAlgn="b"/>
                      <a:r>
                        <a:rPr lang="en-US" sz="2000" b="1" i="0" u="none" strike="noStrike" dirty="0">
                          <a:solidFill>
                            <a:srgbClr val="000000"/>
                          </a:solidFill>
                          <a:latin typeface="Andalus" pitchFamily="18" charset="-78"/>
                          <a:cs typeface="Andalus" pitchFamily="18" charset="-78"/>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latin typeface="Andalus" pitchFamily="18" charset="-78"/>
                          <a:cs typeface="Andalus" pitchFamily="18" charset="-78"/>
                        </a:rPr>
                        <a:t>On-farm employment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latin typeface="Andalus" pitchFamily="18" charset="-78"/>
                          <a:cs typeface="Andalus" pitchFamily="18" charset="-78"/>
                        </a:rPr>
                        <a:t>113.73 (31.15)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163.03 (44.66)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49.30 (13.50)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3787">
                <a:tc>
                  <a:txBody>
                    <a:bodyPr/>
                    <a:lstStyle/>
                    <a:p>
                      <a:pPr algn="ctr" fontAlgn="b"/>
                      <a:r>
                        <a:rPr lang="en-US" sz="2000" b="1" i="0" u="none" strike="noStrike" dirty="0">
                          <a:solidFill>
                            <a:srgbClr val="000000"/>
                          </a:solidFill>
                          <a:latin typeface="Andalus" pitchFamily="18" charset="-78"/>
                          <a:cs typeface="Andalus" pitchFamily="18" charset="-78"/>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latin typeface="Andalus" pitchFamily="18" charset="-78"/>
                          <a:cs typeface="Andalus" pitchFamily="18" charset="-78"/>
                        </a:rPr>
                        <a:t>Off-farm employment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61.80 (16.93)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85.20 (23.24)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23.40 (6.4)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3787">
                <a:tc>
                  <a:txBody>
                    <a:bodyPr/>
                    <a:lstStyle/>
                    <a:p>
                      <a:pPr algn="ctr" fontAlgn="b"/>
                      <a:r>
                        <a:rPr lang="en-US" sz="2000" b="1" i="0" u="none" strike="noStrike" dirty="0">
                          <a:solidFill>
                            <a:srgbClr val="000000"/>
                          </a:solidFill>
                          <a:latin typeface="Andalus" pitchFamily="18" charset="-78"/>
                          <a:cs typeface="Andalus" pitchFamily="18" charset="-78"/>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latin typeface="Andalus" pitchFamily="18" charset="-78"/>
                          <a:cs typeface="Andalus" pitchFamily="18" charset="-78"/>
                        </a:rPr>
                        <a:t>Over 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175.53 (48.09)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248.23 (68.00)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Andalus" pitchFamily="18" charset="-78"/>
                          <a:cs typeface="Andalus" pitchFamily="18" charset="-78"/>
                        </a:rPr>
                        <a:t>72.70 (</a:t>
                      </a:r>
                      <a:r>
                        <a:rPr lang="en-US" sz="2000" b="1" i="0" u="none" strike="noStrike" dirty="0" smtClean="0">
                          <a:solidFill>
                            <a:srgbClr val="000000"/>
                          </a:solidFill>
                          <a:latin typeface="Andalus" pitchFamily="18" charset="-78"/>
                          <a:cs typeface="Andalus" pitchFamily="18" charset="-78"/>
                        </a:rPr>
                        <a:t>19.50)</a:t>
                      </a:r>
                      <a:endParaRPr lang="en-US" sz="2000" b="1" i="0" u="none" strike="noStrike" dirty="0">
                        <a:solidFill>
                          <a:srgbClr val="000000"/>
                        </a:solidFill>
                        <a:latin typeface="Andalus" pitchFamily="18" charset="-78"/>
                        <a:cs typeface="Andalus" pitchFamily="18" charset="-78"/>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609600" y="1676400"/>
            <a:ext cx="7239000" cy="954107"/>
          </a:xfrm>
          <a:prstGeom prst="rect">
            <a:avLst/>
          </a:prstGeom>
          <a:noFill/>
        </p:spPr>
        <p:txBody>
          <a:bodyPr wrap="square" rtlCol="0">
            <a:spAutoFit/>
          </a:bodyPr>
          <a:lstStyle/>
          <a:p>
            <a:pPr>
              <a:buFont typeface="Wingdings" pitchFamily="2" charset="2"/>
              <a:buChar char="§"/>
            </a:pPr>
            <a:r>
              <a:rPr lang="en-US" sz="2800" b="1" dirty="0" smtClean="0">
                <a:latin typeface="Andalus" pitchFamily="18" charset="-78"/>
                <a:cs typeface="Andalus" pitchFamily="18" charset="-78"/>
              </a:rPr>
              <a:t> </a:t>
            </a:r>
            <a:r>
              <a:rPr lang="en-US" sz="2800" b="1" dirty="0" err="1" smtClean="0">
                <a:latin typeface="Andalus" pitchFamily="18" charset="-78"/>
                <a:cs typeface="Andalus" pitchFamily="18" charset="-78"/>
              </a:rPr>
              <a:t>Sridhara</a:t>
            </a:r>
            <a:r>
              <a:rPr lang="en-US" sz="2800" b="1" dirty="0" smtClean="0">
                <a:latin typeface="Andalus" pitchFamily="18" charset="-78"/>
                <a:cs typeface="Andalus" pitchFamily="18" charset="-78"/>
              </a:rPr>
              <a:t> (2002</a:t>
            </a:r>
            <a:r>
              <a:rPr lang="en-US" sz="2800" dirty="0" smtClean="0">
                <a:latin typeface="Andalus" pitchFamily="18" charset="-78"/>
                <a:cs typeface="Andalus" pitchFamily="18" charset="-78"/>
              </a:rPr>
              <a:t>),</a:t>
            </a:r>
          </a:p>
          <a:p>
            <a:pPr>
              <a:buFont typeface="Wingdings" pitchFamily="2" charset="2"/>
              <a:buChar char="§"/>
            </a:pPr>
            <a:r>
              <a:rPr lang="en-US" sz="2800" b="1" dirty="0" smtClean="0">
                <a:latin typeface="Andalus" pitchFamily="18" charset="-78"/>
                <a:cs typeface="Andalus" pitchFamily="18" charset="-78"/>
              </a:rPr>
              <a:t> </a:t>
            </a:r>
            <a:r>
              <a:rPr lang="en-US" sz="2800" b="1" dirty="0" err="1" smtClean="0">
                <a:latin typeface="Andalus" pitchFamily="18" charset="-78"/>
                <a:cs typeface="Andalus" pitchFamily="18" charset="-78"/>
              </a:rPr>
              <a:t>Pavgada</a:t>
            </a:r>
            <a:r>
              <a:rPr lang="en-US" sz="2800" b="1" dirty="0" smtClean="0">
                <a:latin typeface="Andalus" pitchFamily="18" charset="-78"/>
                <a:cs typeface="Andalus" pitchFamily="18" charset="-78"/>
              </a:rPr>
              <a:t> </a:t>
            </a:r>
            <a:r>
              <a:rPr lang="en-US" sz="2800" b="1" dirty="0" err="1" smtClean="0">
                <a:latin typeface="Andalus" pitchFamily="18" charset="-78"/>
                <a:cs typeface="Andalus" pitchFamily="18" charset="-78"/>
              </a:rPr>
              <a:t>Taluk</a:t>
            </a:r>
            <a:r>
              <a:rPr lang="en-US" sz="2800" b="1" dirty="0" smtClean="0">
                <a:latin typeface="Andalus" pitchFamily="18" charset="-78"/>
                <a:cs typeface="Andalus" pitchFamily="18" charset="-78"/>
              </a:rPr>
              <a:t> of </a:t>
            </a:r>
            <a:r>
              <a:rPr lang="en-US" sz="2800" b="1" dirty="0" err="1" smtClean="0">
                <a:latin typeface="Andalus" pitchFamily="18" charset="-78"/>
                <a:cs typeface="Andalus" pitchFamily="18" charset="-78"/>
              </a:rPr>
              <a:t>Tumkur</a:t>
            </a:r>
            <a:r>
              <a:rPr lang="en-US" sz="2800" b="1" dirty="0" smtClean="0">
                <a:latin typeface="Andalus" pitchFamily="18" charset="-78"/>
                <a:cs typeface="Andalus" pitchFamily="18" charset="-78"/>
              </a:rPr>
              <a:t> district</a:t>
            </a:r>
            <a:endParaRPr lang="en-US" sz="2000" b="1" dirty="0">
              <a:latin typeface="Andalus" pitchFamily="18" charset="-78"/>
              <a:cs typeface="Andalus" pitchFamily="18" charset="-78"/>
            </a:endParaRPr>
          </a:p>
        </p:txBody>
      </p:sp>
      <p:sp>
        <p:nvSpPr>
          <p:cNvPr id="6" name="TextBox 5"/>
          <p:cNvSpPr txBox="1"/>
          <p:nvPr/>
        </p:nvSpPr>
        <p:spPr>
          <a:xfrm>
            <a:off x="7924800" y="2514600"/>
            <a:ext cx="805029" cy="369332"/>
          </a:xfrm>
          <a:prstGeom prst="rect">
            <a:avLst/>
          </a:prstGeom>
          <a:noFill/>
        </p:spPr>
        <p:txBody>
          <a:bodyPr wrap="none" rtlCol="0">
            <a:spAutoFit/>
          </a:bodyPr>
          <a:lstStyle/>
          <a:p>
            <a:r>
              <a:rPr lang="en-US" b="1" dirty="0" smtClean="0">
                <a:latin typeface="Andalus" pitchFamily="18" charset="-78"/>
                <a:cs typeface="Andalus" pitchFamily="18" charset="-78"/>
              </a:rPr>
              <a:t>n=159</a:t>
            </a:r>
            <a:endParaRPr lang="en-US" b="1"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143000"/>
          </a:xfrm>
        </p:spPr>
        <p:style>
          <a:lnRef idx="2">
            <a:schemeClr val="accent2"/>
          </a:lnRef>
          <a:fillRef idx="1">
            <a:schemeClr val="lt1"/>
          </a:fillRef>
          <a:effectRef idx="0">
            <a:schemeClr val="accent2"/>
          </a:effectRef>
          <a:fontRef idx="minor">
            <a:schemeClr val="dk1"/>
          </a:fontRef>
        </p:style>
        <p:txBody>
          <a:bodyPr>
            <a:noAutofit/>
          </a:bodyPr>
          <a:lstStyle/>
          <a:p>
            <a:r>
              <a:rPr lang="en-US" sz="3600" dirty="0" smtClean="0"/>
              <a:t>3. Final report of DBT-RURAL BIO-RESOURCE COMPLEX PROJECT</a:t>
            </a:r>
            <a:endParaRPr lang="en-US" sz="2800" dirty="0"/>
          </a:p>
        </p:txBody>
      </p:sp>
      <p:sp>
        <p:nvSpPr>
          <p:cNvPr id="3" name="Content Placeholder 2"/>
          <p:cNvSpPr>
            <a:spLocks noGrp="1"/>
          </p:cNvSpPr>
          <p:nvPr>
            <p:ph idx="1"/>
          </p:nvPr>
        </p:nvSpPr>
        <p:spPr>
          <a:xfrm>
            <a:off x="152400" y="1600200"/>
            <a:ext cx="8763000" cy="4525963"/>
          </a:xfrm>
        </p:spPr>
        <p:style>
          <a:lnRef idx="2">
            <a:schemeClr val="accent1"/>
          </a:lnRef>
          <a:fillRef idx="1">
            <a:schemeClr val="lt1"/>
          </a:fillRef>
          <a:effectRef idx="0">
            <a:schemeClr val="accent1"/>
          </a:effectRef>
          <a:fontRef idx="minor">
            <a:schemeClr val="dk1"/>
          </a:fontRef>
        </p:style>
        <p:txBody>
          <a:bodyPr/>
          <a:lstStyle/>
          <a:p>
            <a:r>
              <a:rPr lang="en-US" dirty="0" smtClean="0"/>
              <a:t>K. </a:t>
            </a:r>
            <a:r>
              <a:rPr lang="en-US" dirty="0" err="1" smtClean="0"/>
              <a:t>Narayana</a:t>
            </a:r>
            <a:r>
              <a:rPr lang="en-US" dirty="0" smtClean="0"/>
              <a:t> </a:t>
            </a:r>
            <a:r>
              <a:rPr lang="en-US" dirty="0" err="1" smtClean="0"/>
              <a:t>Gowda</a:t>
            </a:r>
            <a:r>
              <a:rPr lang="en-US" dirty="0" smtClean="0"/>
              <a:t>, 2011</a:t>
            </a:r>
          </a:p>
          <a:p>
            <a:r>
              <a:rPr lang="en-US" dirty="0" smtClean="0"/>
              <a:t>5 year project (2005-06 to 2009-10)</a:t>
            </a:r>
          </a:p>
          <a:p>
            <a:r>
              <a:rPr lang="en-US" dirty="0" smtClean="0"/>
              <a:t>Tubagere (H), Doddaballapur(T), Bangalore Rural (D)</a:t>
            </a:r>
          </a:p>
          <a:p>
            <a:r>
              <a:rPr lang="en-US" dirty="0" smtClean="0"/>
              <a:t>Objective:</a:t>
            </a:r>
          </a:p>
          <a:p>
            <a:pPr>
              <a:buNone/>
            </a:pPr>
            <a:r>
              <a:rPr lang="en-US" dirty="0" smtClean="0"/>
              <a:t>    “Improving income and living standards of people through introduction of profitable interventions and appropriate market linkages”</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2">
            <a:schemeClr val="accent2"/>
          </a:lnRef>
          <a:fillRef idx="1">
            <a:schemeClr val="lt1"/>
          </a:fillRef>
          <a:effectRef idx="0">
            <a:schemeClr val="accent2"/>
          </a:effectRef>
          <a:fontRef idx="minor">
            <a:schemeClr val="dk1"/>
          </a:fontRef>
        </p:style>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381000" y="1219200"/>
            <a:ext cx="8229600" cy="4648200"/>
          </a:xfrm>
        </p:spPr>
        <p:style>
          <a:lnRef idx="2">
            <a:schemeClr val="accent1"/>
          </a:lnRef>
          <a:fillRef idx="1">
            <a:schemeClr val="lt1"/>
          </a:fillRef>
          <a:effectRef idx="0">
            <a:schemeClr val="accent1"/>
          </a:effectRef>
          <a:fontRef idx="minor">
            <a:schemeClr val="dk1"/>
          </a:fontRef>
        </p:style>
        <p:txBody>
          <a:bodyPr>
            <a:normAutofit lnSpcReduction="10000"/>
          </a:bodyPr>
          <a:lstStyle/>
          <a:p>
            <a:pPr>
              <a:buNone/>
            </a:pPr>
            <a:endParaRPr lang="en-US" dirty="0" smtClean="0"/>
          </a:p>
          <a:p>
            <a:r>
              <a:rPr lang="en-US" dirty="0" smtClean="0"/>
              <a:t>Interview schedule was developed to suit different resource base of the beneficiaries in the project such as </a:t>
            </a:r>
          </a:p>
          <a:p>
            <a:r>
              <a:rPr lang="en-US" dirty="0" smtClean="0"/>
              <a:t>landless, marginal, small, medium and large farmers</a:t>
            </a:r>
          </a:p>
          <a:p>
            <a:r>
              <a:rPr lang="en-US" dirty="0" smtClean="0"/>
              <a:t>Trained field investigators</a:t>
            </a:r>
          </a:p>
          <a:p>
            <a:r>
              <a:rPr lang="en-US" dirty="0" smtClean="0"/>
              <a:t>PRA and PLA techniques were used to gather information</a:t>
            </a:r>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Simplifying in specific way…</a:t>
            </a:r>
            <a:endParaRPr lang="en-US" dirty="0"/>
          </a:p>
        </p:txBody>
      </p:sp>
      <p:sp>
        <p:nvSpPr>
          <p:cNvPr id="3" name="Content Placeholder 2"/>
          <p:cNvSpPr>
            <a:spLocks noGrp="1"/>
          </p:cNvSpPr>
          <p:nvPr>
            <p:ph idx="1"/>
          </p:nvPr>
        </p:nvSpPr>
        <p:spPr>
          <a:xfrm>
            <a:off x="457200" y="1371600"/>
            <a:ext cx="8229600" cy="4754563"/>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dirty="0" smtClean="0"/>
              <a:t>I. Big farm families: </a:t>
            </a:r>
          </a:p>
          <a:p>
            <a:r>
              <a:rPr lang="en-US" dirty="0" smtClean="0"/>
              <a:t>A. Socio-economic background of big farmers</a:t>
            </a:r>
          </a:p>
          <a:p>
            <a:r>
              <a:rPr lang="en-US" dirty="0" smtClean="0"/>
              <a:t>B. Adoption pattern of recommended cultivation practices in major crops</a:t>
            </a:r>
          </a:p>
          <a:p>
            <a:r>
              <a:rPr lang="en-US" dirty="0" smtClean="0"/>
              <a:t>II. Small and marginal farm families:</a:t>
            </a:r>
          </a:p>
          <a:p>
            <a:r>
              <a:rPr lang="en-US" dirty="0" smtClean="0"/>
              <a:t>A. Socio-economic background of small and marginal farmers</a:t>
            </a:r>
          </a:p>
          <a:p>
            <a:r>
              <a:rPr lang="en-US" dirty="0" smtClean="0"/>
              <a:t>B. Adoption pattern of recommended cultivation practices in major crops</a:t>
            </a:r>
          </a:p>
          <a:p>
            <a:r>
              <a:rPr lang="en-US" dirty="0" smtClean="0"/>
              <a:t>III. Socio-economic background of landless </a:t>
            </a:r>
            <a:r>
              <a:rPr lang="en-US" dirty="0" err="1" smtClean="0"/>
              <a:t>labourers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Key factors for success…</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a:bodyPr>
          <a:lstStyle/>
          <a:p>
            <a:r>
              <a:rPr lang="en-US" dirty="0" smtClean="0"/>
              <a:t>Identification of most profitable and sustainable and location specific technologies</a:t>
            </a:r>
          </a:p>
          <a:p>
            <a:r>
              <a:rPr lang="en-US" dirty="0" smtClean="0"/>
              <a:t>Timely and dependable technical information</a:t>
            </a:r>
          </a:p>
          <a:p>
            <a:r>
              <a:rPr lang="en-US" dirty="0" smtClean="0"/>
              <a:t>Critical inputs free of cost at the easy access</a:t>
            </a:r>
          </a:p>
          <a:p>
            <a:r>
              <a:rPr lang="en-US" dirty="0" smtClean="0"/>
              <a:t>Effective functional linkages and marketing support </a:t>
            </a:r>
          </a:p>
          <a:p>
            <a:r>
              <a:rPr lang="en-US" dirty="0" smtClean="0"/>
              <a:t>Establishments of commodity based associations</a:t>
            </a:r>
          </a:p>
          <a:p>
            <a:r>
              <a:rPr lang="en-US" dirty="0" smtClean="0"/>
              <a:t>Infrastructure facility</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smtClean="0"/>
              <a:t>Evidences speak the change in trends…</a:t>
            </a:r>
            <a:endParaRPr lang="en-US" dirty="0"/>
          </a:p>
        </p:txBody>
      </p:sp>
      <p:sp>
        <p:nvSpPr>
          <p:cNvPr id="3" name="Content Placeholder 2"/>
          <p:cNvSpPr>
            <a:spLocks noGrp="1"/>
          </p:cNvSpPr>
          <p:nvPr>
            <p:ph idx="1"/>
          </p:nvPr>
        </p:nvSpPr>
        <p:spPr>
          <a:xfrm>
            <a:off x="457200" y="1524000"/>
            <a:ext cx="8229600" cy="4602163"/>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en-US" dirty="0" smtClean="0"/>
              <a:t>Shift in cropping system</a:t>
            </a:r>
          </a:p>
          <a:p>
            <a:r>
              <a:rPr lang="en-US" dirty="0" smtClean="0"/>
              <a:t>Introduction of new enterprises</a:t>
            </a:r>
          </a:p>
          <a:p>
            <a:r>
              <a:rPr lang="en-US" dirty="0" smtClean="0"/>
              <a:t>Added income</a:t>
            </a:r>
          </a:p>
          <a:p>
            <a:r>
              <a:rPr lang="en-US" dirty="0" smtClean="0"/>
              <a:t>Employment generation</a:t>
            </a:r>
          </a:p>
          <a:p>
            <a:r>
              <a:rPr lang="en-US" dirty="0" smtClean="0"/>
              <a:t>Improvement in social status and nutrition</a:t>
            </a:r>
          </a:p>
          <a:p>
            <a:r>
              <a:rPr lang="en-US" dirty="0" smtClean="0"/>
              <a:t>Start of various commodity based enterprises</a:t>
            </a:r>
          </a:p>
          <a:p>
            <a:r>
              <a:rPr lang="en-US" dirty="0" smtClean="0"/>
              <a:t>Seed production</a:t>
            </a:r>
          </a:p>
          <a:p>
            <a:r>
              <a:rPr lang="en-US" dirty="0" smtClean="0"/>
              <a:t>Vermicomposting</a:t>
            </a:r>
          </a:p>
          <a:p>
            <a:r>
              <a:rPr lang="en-US" dirty="0" smtClean="0"/>
              <a:t>Sheep, poultry, apiary and nursery</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style>
          <a:lnRef idx="2">
            <a:schemeClr val="accent2"/>
          </a:lnRef>
          <a:fillRef idx="1">
            <a:schemeClr val="lt1"/>
          </a:fillRef>
          <a:effectRef idx="0">
            <a:schemeClr val="accent2"/>
          </a:effectRef>
          <a:fontRef idx="minor">
            <a:schemeClr val="dk1"/>
          </a:fontRef>
        </p:style>
        <p:txBody>
          <a:bodyPr/>
          <a:lstStyle/>
          <a:p>
            <a:r>
              <a:rPr lang="en-US" dirty="0" smtClean="0"/>
              <a:t>Evaluation of the RBRC project</a:t>
            </a:r>
            <a:endParaRPr lang="en-US" dirty="0"/>
          </a:p>
        </p:txBody>
      </p:sp>
      <p:sp>
        <p:nvSpPr>
          <p:cNvPr id="3" name="Content Placeholder 2"/>
          <p:cNvSpPr>
            <a:spLocks noGrp="1"/>
          </p:cNvSpPr>
          <p:nvPr>
            <p:ph idx="1"/>
          </p:nvPr>
        </p:nvSpPr>
        <p:spPr>
          <a:xfrm>
            <a:off x="457200" y="990600"/>
            <a:ext cx="8229600" cy="5715000"/>
          </a:xfrm>
        </p:spPr>
        <p:style>
          <a:lnRef idx="2">
            <a:schemeClr val="accent1"/>
          </a:lnRef>
          <a:fillRef idx="1">
            <a:schemeClr val="lt1"/>
          </a:fillRef>
          <a:effectRef idx="0">
            <a:schemeClr val="accent1"/>
          </a:effectRef>
          <a:fontRef idx="minor">
            <a:schemeClr val="dk1"/>
          </a:fontRef>
        </p:style>
        <p:txBody>
          <a:bodyPr/>
          <a:lstStyle/>
          <a:p>
            <a:r>
              <a:rPr lang="en-US" dirty="0" smtClean="0"/>
              <a:t>Institute of Social and Economic Change (ISEC), Bangalore ( mid term appraisal)</a:t>
            </a:r>
          </a:p>
          <a:p>
            <a:r>
              <a:rPr lang="en-US" dirty="0" smtClean="0"/>
              <a:t>Majority of the farmers have participated</a:t>
            </a:r>
          </a:p>
          <a:p>
            <a:r>
              <a:rPr lang="en-US" dirty="0" smtClean="0"/>
              <a:t>Significant impact in terms of shift in cropping system, added net income, employment generation and improved social status</a:t>
            </a:r>
          </a:p>
          <a:p>
            <a:r>
              <a:rPr lang="en-US" dirty="0" smtClean="0"/>
              <a:t>11 % growth rate ensured all the five years</a:t>
            </a:r>
          </a:p>
          <a:p>
            <a:endParaRPr lang="en-US" dirty="0" smtClean="0"/>
          </a:p>
          <a:p>
            <a:endParaRPr lang="en-US" dirty="0" smtClean="0"/>
          </a:p>
          <a:p>
            <a:endParaRPr lang="en-US" dirty="0"/>
          </a:p>
        </p:txBody>
      </p:sp>
      <p:graphicFrame>
        <p:nvGraphicFramePr>
          <p:cNvPr id="4" name="Table 3"/>
          <p:cNvGraphicFramePr>
            <a:graphicFrameLocks noGrp="1"/>
          </p:cNvGraphicFramePr>
          <p:nvPr/>
        </p:nvGraphicFramePr>
        <p:xfrm>
          <a:off x="533400" y="4826000"/>
          <a:ext cx="8153400" cy="1828800"/>
        </p:xfrm>
        <a:graphic>
          <a:graphicData uri="http://schemas.openxmlformats.org/drawingml/2006/table">
            <a:tbl>
              <a:tblPr firstRow="1" bandRow="1">
                <a:tableStyleId>{93296810-A885-4BE3-A3E7-6D5BEEA58F35}</a:tableStyleId>
              </a:tblPr>
              <a:tblGrid>
                <a:gridCol w="4076700"/>
                <a:gridCol w="4076700"/>
              </a:tblGrid>
              <a:tr h="355600">
                <a:tc>
                  <a:txBody>
                    <a:bodyPr/>
                    <a:lstStyle/>
                    <a:p>
                      <a:r>
                        <a:rPr lang="en-US" b="1" dirty="0" smtClean="0"/>
                        <a:t>Year</a:t>
                      </a:r>
                      <a:endParaRPr lang="en-US" b="1" dirty="0"/>
                    </a:p>
                  </a:txBody>
                  <a:tcPr/>
                </a:tc>
                <a:tc>
                  <a:txBody>
                    <a:bodyPr/>
                    <a:lstStyle/>
                    <a:p>
                      <a:r>
                        <a:rPr lang="en-US" b="1" dirty="0" smtClean="0"/>
                        <a:t>Income (lakhs)</a:t>
                      </a:r>
                      <a:endParaRPr lang="en-US" b="1" dirty="0"/>
                    </a:p>
                  </a:txBody>
                  <a:tcPr/>
                </a:tc>
              </a:tr>
              <a:tr h="355600">
                <a:tc>
                  <a:txBody>
                    <a:bodyPr/>
                    <a:lstStyle/>
                    <a:p>
                      <a:r>
                        <a:rPr lang="en-US" b="1" dirty="0" smtClean="0"/>
                        <a:t>2005-06</a:t>
                      </a:r>
                      <a:endParaRPr lang="en-US" b="1" dirty="0"/>
                    </a:p>
                  </a:txBody>
                  <a:tcPr/>
                </a:tc>
                <a:tc>
                  <a:txBody>
                    <a:bodyPr/>
                    <a:lstStyle/>
                    <a:p>
                      <a:r>
                        <a:rPr lang="en-US" b="1" dirty="0" smtClean="0"/>
                        <a:t>396 </a:t>
                      </a:r>
                      <a:endParaRPr lang="en-US" b="1" dirty="0"/>
                    </a:p>
                  </a:txBody>
                  <a:tcPr/>
                </a:tc>
              </a:tr>
              <a:tr h="355600">
                <a:tc>
                  <a:txBody>
                    <a:bodyPr/>
                    <a:lstStyle/>
                    <a:p>
                      <a:r>
                        <a:rPr lang="en-US" b="1" dirty="0" smtClean="0"/>
                        <a:t>2007-08</a:t>
                      </a:r>
                      <a:endParaRPr lang="en-US" b="1" dirty="0"/>
                    </a:p>
                  </a:txBody>
                  <a:tcPr/>
                </a:tc>
                <a:tc>
                  <a:txBody>
                    <a:bodyPr/>
                    <a:lstStyle/>
                    <a:p>
                      <a:r>
                        <a:rPr lang="en-US" b="1" dirty="0" smtClean="0"/>
                        <a:t>1015</a:t>
                      </a:r>
                    </a:p>
                  </a:txBody>
                  <a:tcPr/>
                </a:tc>
              </a:tr>
              <a:tr h="355600">
                <a:tc>
                  <a:txBody>
                    <a:bodyPr/>
                    <a:lstStyle/>
                    <a:p>
                      <a:r>
                        <a:rPr lang="en-US" b="1" dirty="0" smtClean="0"/>
                        <a:t>2008-09</a:t>
                      </a:r>
                      <a:endParaRPr lang="en-US" b="1" dirty="0"/>
                    </a:p>
                  </a:txBody>
                  <a:tcPr/>
                </a:tc>
                <a:tc>
                  <a:txBody>
                    <a:bodyPr/>
                    <a:lstStyle/>
                    <a:p>
                      <a:r>
                        <a:rPr lang="en-US" b="1" dirty="0" smtClean="0"/>
                        <a:t>1564</a:t>
                      </a:r>
                    </a:p>
                  </a:txBody>
                  <a:tcPr/>
                </a:tc>
              </a:tr>
              <a:tr h="355600">
                <a:tc>
                  <a:txBody>
                    <a:bodyPr/>
                    <a:lstStyle/>
                    <a:p>
                      <a:r>
                        <a:rPr lang="en-US" b="1" dirty="0" smtClean="0"/>
                        <a:t>2009-10</a:t>
                      </a:r>
                      <a:endParaRPr lang="en-US" b="1" dirty="0"/>
                    </a:p>
                  </a:txBody>
                  <a:tcPr/>
                </a:tc>
                <a:tc>
                  <a:txBody>
                    <a:bodyPr/>
                    <a:lstStyle/>
                    <a:p>
                      <a:r>
                        <a:rPr lang="en-US" b="1" dirty="0" smtClean="0"/>
                        <a:t>1822</a:t>
                      </a:r>
                    </a:p>
                  </a:txBody>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style>
          <a:lnRef idx="2">
            <a:schemeClr val="accent2"/>
          </a:lnRef>
          <a:fillRef idx="1">
            <a:schemeClr val="lt1"/>
          </a:fillRef>
          <a:effectRef idx="0">
            <a:schemeClr val="accent2"/>
          </a:effectRef>
          <a:fontRef idx="minor">
            <a:schemeClr val="dk1"/>
          </a:fontRef>
        </p:style>
        <p:txBody>
          <a:bodyPr>
            <a:noAutofit/>
          </a:bodyPr>
          <a:lstStyle/>
          <a:p>
            <a:pPr algn="l"/>
            <a:r>
              <a:rPr lang="en-US" sz="2800" dirty="0" smtClean="0"/>
              <a:t/>
            </a:r>
            <a:br>
              <a:rPr lang="en-US" sz="2800" dirty="0" smtClean="0"/>
            </a:br>
            <a:r>
              <a:rPr lang="en-US" sz="2800" dirty="0" smtClean="0"/>
              <a:t>3. Impact of CBTMP on Socio-Economic Status and Crop Productivity of beneficiary farmers</a:t>
            </a:r>
            <a:br>
              <a:rPr lang="en-US" sz="2800" dirty="0" smtClean="0"/>
            </a:br>
            <a:endParaRPr lang="en-US" sz="2800"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dirty="0" smtClean="0"/>
              <a:t>Vinay Kumar H,M., 2013</a:t>
            </a:r>
          </a:p>
          <a:p>
            <a:r>
              <a:rPr lang="en-US" dirty="0" err="1" smtClean="0"/>
              <a:t>Sira</a:t>
            </a:r>
            <a:r>
              <a:rPr lang="en-US" dirty="0" smtClean="0"/>
              <a:t>, </a:t>
            </a:r>
            <a:r>
              <a:rPr lang="en-US" dirty="0" err="1" smtClean="0"/>
              <a:t>Madhugiri</a:t>
            </a:r>
            <a:r>
              <a:rPr lang="en-US" dirty="0" smtClean="0"/>
              <a:t> and </a:t>
            </a:r>
            <a:r>
              <a:rPr lang="en-US" dirty="0" err="1" smtClean="0"/>
              <a:t>Koratagere</a:t>
            </a:r>
            <a:r>
              <a:rPr lang="en-US" dirty="0" smtClean="0"/>
              <a:t> </a:t>
            </a:r>
            <a:r>
              <a:rPr lang="en-US" dirty="0" err="1" smtClean="0"/>
              <a:t>taluka</a:t>
            </a:r>
            <a:r>
              <a:rPr lang="en-US" dirty="0" smtClean="0"/>
              <a:t> of </a:t>
            </a:r>
            <a:r>
              <a:rPr lang="en-US" dirty="0" err="1" smtClean="0"/>
              <a:t>Tumkur</a:t>
            </a:r>
            <a:r>
              <a:rPr lang="en-US" dirty="0" smtClean="0"/>
              <a:t> district</a:t>
            </a:r>
          </a:p>
          <a:p>
            <a:r>
              <a:rPr lang="en-US" dirty="0" smtClean="0"/>
              <a:t>120 beneficiary farmers</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METHODOLOGY FOLLOWED </a:t>
            </a:r>
            <a:endParaRPr lang="en-IN" dirty="0"/>
          </a:p>
        </p:txBody>
      </p:sp>
      <p:sp>
        <p:nvSpPr>
          <p:cNvPr id="3" name="Content Placeholder 2"/>
          <p:cNvSpPr>
            <a:spLocks noGrp="1"/>
          </p:cNvSpPr>
          <p:nvPr>
            <p:ph idx="1"/>
          </p:nvPr>
        </p:nvSpPr>
        <p:spPr/>
        <p:txBody>
          <a:bodyPr>
            <a:normAutofit fontScale="55000" lnSpcReduction="20000"/>
          </a:bodyPr>
          <a:lstStyle/>
          <a:p>
            <a:pPr>
              <a:buNone/>
            </a:pPr>
            <a:r>
              <a:rPr lang="en-US" dirty="0" err="1" smtClean="0"/>
              <a:t>i</a:t>
            </a:r>
            <a:r>
              <a:rPr lang="en-US" dirty="0" smtClean="0"/>
              <a:t>. Socio-economic status</a:t>
            </a:r>
            <a:r>
              <a:rPr lang="en-IN" dirty="0" smtClean="0"/>
              <a:t> (</a:t>
            </a:r>
            <a:r>
              <a:rPr lang="en-IN" i="1" dirty="0" smtClean="0"/>
              <a:t>Indicators)</a:t>
            </a:r>
            <a:endParaRPr lang="en-IN" dirty="0" smtClean="0"/>
          </a:p>
          <a:p>
            <a:pPr lvl="0"/>
            <a:r>
              <a:rPr lang="en-IN" dirty="0" smtClean="0"/>
              <a:t>Education </a:t>
            </a:r>
          </a:p>
          <a:p>
            <a:pPr lvl="0"/>
            <a:r>
              <a:rPr lang="en-IN" dirty="0" smtClean="0"/>
              <a:t>Occupation</a:t>
            </a:r>
          </a:p>
          <a:p>
            <a:pPr lvl="0"/>
            <a:r>
              <a:rPr lang="en-IN" dirty="0" smtClean="0"/>
              <a:t>Type of house</a:t>
            </a:r>
          </a:p>
          <a:p>
            <a:pPr lvl="0"/>
            <a:r>
              <a:rPr lang="en-IN" dirty="0" smtClean="0"/>
              <a:t>Social Participation</a:t>
            </a:r>
          </a:p>
          <a:p>
            <a:pPr lvl="0"/>
            <a:r>
              <a:rPr lang="en-IN" dirty="0" smtClean="0"/>
              <a:t>Mass media contact</a:t>
            </a:r>
          </a:p>
          <a:p>
            <a:pPr lvl="0"/>
            <a:r>
              <a:rPr lang="en-IN" dirty="0" smtClean="0"/>
              <a:t>Extension contact</a:t>
            </a:r>
          </a:p>
          <a:p>
            <a:pPr lvl="0"/>
            <a:r>
              <a:rPr lang="en-IN" dirty="0" smtClean="0"/>
              <a:t>Annual income </a:t>
            </a:r>
          </a:p>
          <a:p>
            <a:pPr lvl="0"/>
            <a:r>
              <a:rPr lang="en-IN" dirty="0" smtClean="0"/>
              <a:t>Land holding </a:t>
            </a:r>
          </a:p>
          <a:p>
            <a:pPr lvl="0"/>
            <a:r>
              <a:rPr lang="en-IN" dirty="0" smtClean="0"/>
              <a:t>Farm power </a:t>
            </a:r>
          </a:p>
          <a:p>
            <a:r>
              <a:rPr lang="en-IN" dirty="0" smtClean="0"/>
              <a:t>10.Material possession </a:t>
            </a:r>
          </a:p>
          <a:p>
            <a:pPr>
              <a:buNone/>
            </a:pPr>
            <a:r>
              <a:rPr lang="en-IN" dirty="0" smtClean="0"/>
              <a:t>II. Crop productivity </a:t>
            </a:r>
          </a:p>
          <a:p>
            <a:pPr lvl="0"/>
            <a:r>
              <a:rPr lang="en-IN" dirty="0" smtClean="0"/>
              <a:t>Cropping intensity </a:t>
            </a:r>
          </a:p>
          <a:p>
            <a:pPr lvl="0"/>
            <a:r>
              <a:rPr lang="en-IN" dirty="0" smtClean="0"/>
              <a:t>Cropping pattern </a:t>
            </a:r>
          </a:p>
          <a:p>
            <a:r>
              <a:rPr lang="en-IN" dirty="0" smtClean="0"/>
              <a:t>Crop yield </a:t>
            </a:r>
            <a:endParaRPr lang="en-IN" dirty="0"/>
          </a:p>
        </p:txBody>
      </p:sp>
      <p:sp>
        <p:nvSpPr>
          <p:cNvPr id="5" name="TextBox 4"/>
          <p:cNvSpPr txBox="1"/>
          <p:nvPr/>
        </p:nvSpPr>
        <p:spPr>
          <a:xfrm>
            <a:off x="914400" y="6211669"/>
            <a:ext cx="7620000" cy="830997"/>
          </a:xfrm>
          <a:prstGeom prst="rect">
            <a:avLst/>
          </a:prstGeom>
          <a:noFill/>
        </p:spPr>
        <p:txBody>
          <a:bodyPr wrap="square" rtlCol="0">
            <a:spAutoFit/>
          </a:bodyPr>
          <a:lstStyle/>
          <a:p>
            <a:pPr>
              <a:buFont typeface="Arial" pitchFamily="34" charset="0"/>
              <a:buChar char="•"/>
            </a:pPr>
            <a:r>
              <a:rPr lang="en-IN" sz="2400" dirty="0" smtClean="0"/>
              <a:t>Compared pre-project period and post project periods  </a:t>
            </a:r>
            <a:endParaRPr lang="en-US" sz="2400" dirty="0" smtClean="0">
              <a:latin typeface="Times New Roman" pitchFamily="18" charset="0"/>
              <a:ea typeface="Times New Roman"/>
              <a:cs typeface="Times New Roman" pitchFamily="18" charset="0"/>
            </a:endParaRPr>
          </a:p>
          <a:p>
            <a:endParaRPr lang="en-IN" sz="2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2">
            <a:schemeClr val="accent2"/>
          </a:lnRef>
          <a:fillRef idx="1">
            <a:schemeClr val="lt1"/>
          </a:fillRef>
          <a:effectRef idx="0">
            <a:schemeClr val="accent2"/>
          </a:effectRef>
          <a:fontRef idx="minor">
            <a:schemeClr val="dk1"/>
          </a:fontRef>
        </p:style>
        <p:txBody>
          <a:bodyPr>
            <a:noAutofit/>
          </a:bodyPr>
          <a:lstStyle/>
          <a:p>
            <a:r>
              <a:rPr lang="en-US" sz="2000" b="1" dirty="0" smtClean="0"/>
              <a:t>Impact of Community Based Tank Management Project on the indicators of socio-economic status of the beneficiary farmers</a:t>
            </a:r>
            <a:endParaRPr lang="en-US" sz="20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194" y="1066797"/>
          <a:ext cx="8305805" cy="5486408"/>
        </p:xfrm>
        <a:graphic>
          <a:graphicData uri="http://schemas.openxmlformats.org/drawingml/2006/table">
            <a:tbl>
              <a:tblPr>
                <a:tableStyleId>{35758FB7-9AC5-4552-8A53-C91805E547FA}</a:tableStyleId>
              </a:tblPr>
              <a:tblGrid>
                <a:gridCol w="448965"/>
                <a:gridCol w="1047579"/>
                <a:gridCol w="1703862"/>
                <a:gridCol w="989913"/>
                <a:gridCol w="610287"/>
                <a:gridCol w="914400"/>
                <a:gridCol w="944606"/>
                <a:gridCol w="748271"/>
                <a:gridCol w="897922"/>
              </a:tblGrid>
              <a:tr h="422391">
                <a:tc rowSpan="2">
                  <a:txBody>
                    <a:bodyPr/>
                    <a:lstStyle/>
                    <a:p>
                      <a:pPr marL="0" marR="0" algn="ctr">
                        <a:lnSpc>
                          <a:spcPct val="115000"/>
                        </a:lnSpc>
                        <a:spcBef>
                          <a:spcPts val="0"/>
                        </a:spcBef>
                        <a:spcAft>
                          <a:spcPts val="0"/>
                        </a:spcAft>
                      </a:pPr>
                      <a:r>
                        <a:rPr lang="en-IN" sz="1200" dirty="0" err="1"/>
                        <a:t>Sl</a:t>
                      </a:r>
                      <a:r>
                        <a:rPr lang="en-IN" sz="1200" dirty="0"/>
                        <a:t> No.</a:t>
                      </a:r>
                      <a:endParaRPr lang="en-US" sz="1200" dirty="0">
                        <a:latin typeface="Times New Roman" pitchFamily="18" charset="0"/>
                        <a:ea typeface="Times New Roman"/>
                        <a:cs typeface="Times New Roman" pitchFamily="18" charset="0"/>
                      </a:endParaRPr>
                    </a:p>
                  </a:txBody>
                  <a:tcPr marL="32797" marR="32797" marT="0" marB="0" anchor="ctr"/>
                </a:tc>
                <a:tc rowSpan="2">
                  <a:txBody>
                    <a:bodyPr/>
                    <a:lstStyle/>
                    <a:p>
                      <a:pPr marL="0" marR="0" algn="ctr">
                        <a:lnSpc>
                          <a:spcPct val="115000"/>
                        </a:lnSpc>
                        <a:spcBef>
                          <a:spcPts val="0"/>
                        </a:spcBef>
                        <a:spcAft>
                          <a:spcPts val="0"/>
                        </a:spcAft>
                      </a:pPr>
                      <a:r>
                        <a:rPr lang="en-IN" sz="1200" dirty="0"/>
                        <a:t>Indicators</a:t>
                      </a:r>
                      <a:endParaRPr lang="en-US" sz="1200" dirty="0">
                        <a:latin typeface="Times New Roman" pitchFamily="18" charset="0"/>
                        <a:ea typeface="Times New Roman"/>
                        <a:cs typeface="Times New Roman" pitchFamily="18" charset="0"/>
                      </a:endParaRPr>
                    </a:p>
                  </a:txBody>
                  <a:tcPr marL="32797" marR="32797" marT="0" marB="0" anchor="ctr"/>
                </a:tc>
                <a:tc rowSpan="2">
                  <a:txBody>
                    <a:bodyPr/>
                    <a:lstStyle/>
                    <a:p>
                      <a:pPr marL="0" marR="0" algn="ctr">
                        <a:lnSpc>
                          <a:spcPct val="115000"/>
                        </a:lnSpc>
                        <a:spcBef>
                          <a:spcPts val="0"/>
                        </a:spcBef>
                        <a:spcAft>
                          <a:spcPts val="0"/>
                        </a:spcAft>
                      </a:pPr>
                      <a:r>
                        <a:rPr lang="en-IN" sz="1200" dirty="0"/>
                        <a:t>Classification</a:t>
                      </a:r>
                      <a:endParaRPr lang="en-US" sz="1200" dirty="0">
                        <a:latin typeface="Times New Roman" pitchFamily="18" charset="0"/>
                        <a:ea typeface="Times New Roman"/>
                        <a:cs typeface="Times New Roman" pitchFamily="18" charset="0"/>
                      </a:endParaRPr>
                    </a:p>
                  </a:txBody>
                  <a:tcPr marL="32797" marR="32797" marT="0" marB="0" anchor="ctr"/>
                </a:tc>
                <a:tc gridSpan="2">
                  <a:txBody>
                    <a:bodyPr/>
                    <a:lstStyle/>
                    <a:p>
                      <a:pPr marL="0" marR="0" algn="ctr">
                        <a:lnSpc>
                          <a:spcPct val="115000"/>
                        </a:lnSpc>
                        <a:spcBef>
                          <a:spcPts val="0"/>
                        </a:spcBef>
                        <a:spcAft>
                          <a:spcPts val="0"/>
                        </a:spcAft>
                      </a:pPr>
                      <a:r>
                        <a:rPr lang="en-IN" sz="1200" dirty="0"/>
                        <a:t>Pre-project period</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IN" sz="1200" dirty="0"/>
                        <a:t>Post-project period</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IN" sz="1200" dirty="0"/>
                        <a:t>Difference</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tc>
              </a:tr>
              <a:tr h="42239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IN" sz="1200"/>
                        <a:t>Frequency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Percentage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Frequency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Percentage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Frequency</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Percentage</a:t>
                      </a:r>
                      <a:endParaRPr lang="en-US" sz="1200" dirty="0">
                        <a:latin typeface="Times New Roman" pitchFamily="18" charset="0"/>
                        <a:ea typeface="Times New Roman"/>
                        <a:cs typeface="Times New Roman" pitchFamily="18" charset="0"/>
                      </a:endParaRPr>
                    </a:p>
                  </a:txBody>
                  <a:tcPr marL="32797" marR="32797" marT="0" marB="0" anchor="ctr"/>
                </a:tc>
              </a:tr>
              <a:tr h="252498">
                <a:tc rowSpan="8">
                  <a:txBody>
                    <a:bodyPr/>
                    <a:lstStyle/>
                    <a:p>
                      <a:pPr marL="0" marR="0" algn="ctr">
                        <a:lnSpc>
                          <a:spcPct val="115000"/>
                        </a:lnSpc>
                        <a:spcBef>
                          <a:spcPts val="0"/>
                        </a:spcBef>
                        <a:spcAft>
                          <a:spcPts val="0"/>
                        </a:spcAft>
                      </a:pPr>
                      <a:r>
                        <a:rPr lang="en-IN" sz="1200"/>
                        <a:t>1</a:t>
                      </a:r>
                      <a:endParaRPr lang="en-US" sz="1200">
                        <a:latin typeface="Times New Roman" pitchFamily="18" charset="0"/>
                        <a:ea typeface="Times New Roman"/>
                        <a:cs typeface="Times New Roman" pitchFamily="18" charset="0"/>
                      </a:endParaRPr>
                    </a:p>
                  </a:txBody>
                  <a:tcPr marL="32797" marR="32797" marT="0" marB="0" anchor="ctr"/>
                </a:tc>
                <a:tc rowSpan="8">
                  <a:txBody>
                    <a:bodyPr/>
                    <a:lstStyle/>
                    <a:p>
                      <a:pPr marL="0" marR="0">
                        <a:lnSpc>
                          <a:spcPct val="115000"/>
                        </a:lnSpc>
                        <a:spcBef>
                          <a:spcPts val="0"/>
                        </a:spcBef>
                        <a:spcAft>
                          <a:spcPts val="0"/>
                        </a:spcAft>
                      </a:pPr>
                      <a:r>
                        <a:rPr lang="en-IN" sz="1200" dirty="0"/>
                        <a:t>Education</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nSpc>
                          <a:spcPct val="115000"/>
                        </a:lnSpc>
                        <a:spcBef>
                          <a:spcPts val="0"/>
                        </a:spcBef>
                        <a:spcAft>
                          <a:spcPts val="0"/>
                        </a:spcAft>
                      </a:pPr>
                      <a:r>
                        <a:rPr lang="en-IN" sz="1200"/>
                        <a:t>1. Illiterate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60</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50.00</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44.17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-5.83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2. Can read only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3.33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7</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5.83</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2.50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3. Can read and write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6</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8.33</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4</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3.33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4. Lower  Primary school</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5. Higher primary school</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12.50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12.50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6. High school</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7. PUC</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6.67</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6.67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8. Graduate and above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11196">
                <a:tc rowSpan="4">
                  <a:txBody>
                    <a:bodyPr/>
                    <a:lstStyle/>
                    <a:p>
                      <a:pPr marL="0" marR="0" algn="ctr">
                        <a:lnSpc>
                          <a:spcPct val="115000"/>
                        </a:lnSpc>
                        <a:spcBef>
                          <a:spcPts val="0"/>
                        </a:spcBef>
                        <a:spcAft>
                          <a:spcPts val="0"/>
                        </a:spcAft>
                      </a:pPr>
                      <a:r>
                        <a:rPr lang="en-IN" sz="1200"/>
                        <a:t>2</a:t>
                      </a:r>
                      <a:endParaRPr lang="en-US" sz="1200">
                        <a:latin typeface="Times New Roman" pitchFamily="18" charset="0"/>
                        <a:ea typeface="Times New Roman"/>
                        <a:cs typeface="Times New Roman" pitchFamily="18" charset="0"/>
                      </a:endParaRPr>
                    </a:p>
                  </a:txBody>
                  <a:tcPr marL="32797" marR="32797" marT="0" marB="0" anchor="ctr"/>
                </a:tc>
                <a:tc rowSpan="2">
                  <a:txBody>
                    <a:bodyPr/>
                    <a:lstStyle/>
                    <a:p>
                      <a:pPr marL="0" marR="0">
                        <a:lnSpc>
                          <a:spcPct val="115000"/>
                        </a:lnSpc>
                        <a:spcBef>
                          <a:spcPts val="0"/>
                        </a:spcBef>
                        <a:spcAft>
                          <a:spcPts val="0"/>
                        </a:spcAft>
                      </a:pPr>
                      <a:r>
                        <a:rPr lang="en-IN" sz="1200"/>
                        <a:t>Occupation</a:t>
                      </a:r>
                      <a:endParaRPr lang="en-US" sz="1200"/>
                    </a:p>
                    <a:p>
                      <a:pPr marL="0" marR="0">
                        <a:lnSpc>
                          <a:spcPct val="115000"/>
                        </a:lnSpc>
                        <a:spcBef>
                          <a:spcPts val="0"/>
                        </a:spcBef>
                        <a:spcAft>
                          <a:spcPts val="0"/>
                        </a:spcAft>
                      </a:pPr>
                      <a:r>
                        <a:rPr lang="en-IN" sz="1200"/>
                        <a:t>a) Primary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nSpc>
                          <a:spcPct val="115000"/>
                        </a:lnSpc>
                        <a:spcBef>
                          <a:spcPts val="0"/>
                        </a:spcBef>
                        <a:spcAft>
                          <a:spcPts val="0"/>
                        </a:spcAft>
                      </a:pPr>
                      <a:r>
                        <a:rPr lang="en-IN" sz="1200"/>
                        <a:t>1. Agriculture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86</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71.67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96</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8.33</a:t>
                      </a:r>
                      <a:endParaRPr lang="en-US" sz="1200" dirty="0">
                        <a:latin typeface="Times New Roman" pitchFamily="18" charset="0"/>
                        <a:ea typeface="Times New Roman"/>
                        <a:cs typeface="Times New Roman" pitchFamily="18" charset="0"/>
                      </a:endParaRPr>
                    </a:p>
                  </a:txBody>
                  <a:tcPr marL="32797" marR="32797" marT="0" marB="0" anchor="ctr"/>
                </a:tc>
              </a:tr>
              <a:tr h="252498">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2. Agril. Labour</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20.83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-15.00</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rowSpan="2">
                  <a:txBody>
                    <a:bodyPr/>
                    <a:lstStyle/>
                    <a:p>
                      <a:pPr marL="0" marR="0">
                        <a:lnSpc>
                          <a:spcPct val="115000"/>
                        </a:lnSpc>
                        <a:spcBef>
                          <a:spcPts val="0"/>
                        </a:spcBef>
                        <a:spcAft>
                          <a:spcPts val="0"/>
                        </a:spcAft>
                      </a:pPr>
                      <a:r>
                        <a:rPr lang="en-IN" sz="1200"/>
                        <a:t>b) Secondary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nSpc>
                          <a:spcPct val="115000"/>
                        </a:lnSpc>
                        <a:spcBef>
                          <a:spcPts val="0"/>
                        </a:spcBef>
                        <a:spcAft>
                          <a:spcPts val="0"/>
                        </a:spcAft>
                      </a:pPr>
                      <a:r>
                        <a:rPr lang="en-IN" sz="1200"/>
                        <a:t>1. Business</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3.33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6.67</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1200"/>
                        <a:t>2. Service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4.17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4.17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0.00</a:t>
                      </a:r>
                      <a:endParaRPr lang="en-US" sz="1200" dirty="0">
                        <a:latin typeface="Times New Roman" pitchFamily="18" charset="0"/>
                        <a:ea typeface="Times New Roman"/>
                        <a:cs typeface="Times New Roman" pitchFamily="18" charset="0"/>
                      </a:endParaRPr>
                    </a:p>
                  </a:txBody>
                  <a:tcPr marL="32797" marR="32797" marT="0" marB="0" anchor="ctr"/>
                </a:tc>
              </a:tr>
              <a:tr h="252498">
                <a:tc rowSpan="3">
                  <a:txBody>
                    <a:bodyPr/>
                    <a:lstStyle/>
                    <a:p>
                      <a:pPr marL="0" marR="0" algn="ctr">
                        <a:lnSpc>
                          <a:spcPct val="115000"/>
                        </a:lnSpc>
                        <a:spcBef>
                          <a:spcPts val="0"/>
                        </a:spcBef>
                        <a:spcAft>
                          <a:spcPts val="0"/>
                        </a:spcAft>
                      </a:pPr>
                      <a:r>
                        <a:rPr lang="en-IN" sz="1200"/>
                        <a:t>3</a:t>
                      </a:r>
                      <a:endParaRPr lang="en-US" sz="1200">
                        <a:latin typeface="Times New Roman" pitchFamily="18" charset="0"/>
                        <a:ea typeface="Times New Roman"/>
                        <a:cs typeface="Times New Roman" pitchFamily="18" charset="0"/>
                      </a:endParaRPr>
                    </a:p>
                  </a:txBody>
                  <a:tcPr marL="32797" marR="32797" marT="0" marB="0" anchor="ctr"/>
                </a:tc>
                <a:tc rowSpan="3">
                  <a:txBody>
                    <a:bodyPr/>
                    <a:lstStyle/>
                    <a:p>
                      <a:pPr marL="0" marR="0">
                        <a:lnSpc>
                          <a:spcPct val="115000"/>
                        </a:lnSpc>
                        <a:spcBef>
                          <a:spcPts val="0"/>
                        </a:spcBef>
                        <a:spcAft>
                          <a:spcPts val="0"/>
                        </a:spcAft>
                      </a:pPr>
                      <a:r>
                        <a:rPr lang="en-IN" sz="1200"/>
                        <a:t>Type of house </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342900" marR="0" lvl="0" indent="-342900">
                        <a:lnSpc>
                          <a:spcPct val="115000"/>
                        </a:lnSpc>
                        <a:spcBef>
                          <a:spcPts val="0"/>
                        </a:spcBef>
                        <a:spcAft>
                          <a:spcPts val="0"/>
                        </a:spcAft>
                        <a:buFont typeface="+mj-lt"/>
                        <a:buAutoNum type="arabicPeriod"/>
                      </a:pPr>
                      <a:r>
                        <a:rPr lang="en-IN" sz="1200"/>
                        <a:t>Katcha</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85.83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93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77.50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-8.33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Pakka</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11.67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18.33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6.67</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RCC</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2.50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4.17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1.67</a:t>
                      </a:r>
                      <a:endParaRPr lang="en-US" sz="1200" dirty="0">
                        <a:latin typeface="Times New Roman" pitchFamily="18" charset="0"/>
                        <a:ea typeface="Times New Roman"/>
                        <a:cs typeface="Times New Roman" pitchFamily="18" charset="0"/>
                      </a:endParaRPr>
                    </a:p>
                  </a:txBody>
                  <a:tcPr marL="32797" marR="32797" marT="0" marB="0" anchor="ctr"/>
                </a:tc>
              </a:tr>
              <a:tr h="252498">
                <a:tc rowSpan="3">
                  <a:txBody>
                    <a:bodyPr/>
                    <a:lstStyle/>
                    <a:p>
                      <a:pPr marL="0" marR="0" algn="ctr">
                        <a:lnSpc>
                          <a:spcPct val="115000"/>
                        </a:lnSpc>
                        <a:spcBef>
                          <a:spcPts val="0"/>
                        </a:spcBef>
                        <a:spcAft>
                          <a:spcPts val="0"/>
                        </a:spcAft>
                      </a:pPr>
                      <a:r>
                        <a:rPr lang="en-IN" sz="1200"/>
                        <a:t>4</a:t>
                      </a:r>
                      <a:endParaRPr lang="en-US" sz="1200">
                        <a:latin typeface="Times New Roman" pitchFamily="18" charset="0"/>
                        <a:ea typeface="Times New Roman"/>
                        <a:cs typeface="Times New Roman" pitchFamily="18" charset="0"/>
                      </a:endParaRPr>
                    </a:p>
                  </a:txBody>
                  <a:tcPr marL="32797" marR="32797" marT="0" marB="0" anchor="ctr"/>
                </a:tc>
                <a:tc rowSpan="3">
                  <a:txBody>
                    <a:bodyPr/>
                    <a:lstStyle/>
                    <a:p>
                      <a:pPr marL="0" marR="0">
                        <a:lnSpc>
                          <a:spcPct val="115000"/>
                        </a:lnSpc>
                        <a:spcBef>
                          <a:spcPts val="0"/>
                        </a:spcBef>
                        <a:spcAft>
                          <a:spcPts val="0"/>
                        </a:spcAft>
                      </a:pPr>
                      <a:r>
                        <a:rPr lang="en-IN" sz="1200"/>
                        <a:t>Organizational participation</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342900" marR="0" lvl="0" indent="-342900">
                        <a:lnSpc>
                          <a:spcPct val="115000"/>
                        </a:lnSpc>
                        <a:spcBef>
                          <a:spcPts val="0"/>
                        </a:spcBef>
                        <a:spcAft>
                          <a:spcPts val="0"/>
                        </a:spcAft>
                        <a:buFont typeface="+mj-lt"/>
                        <a:buAutoNum type="arabicPeriod"/>
                      </a:pPr>
                      <a:r>
                        <a:rPr lang="en-IN" sz="1200"/>
                        <a:t>Low</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60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18.33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-31.67</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Medium</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36.67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45.00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8.33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High</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16</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13.33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36.67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28</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23.33</a:t>
                      </a:r>
                      <a:endParaRPr lang="en-US" sz="1200" dirty="0">
                        <a:latin typeface="Times New Roman" pitchFamily="18" charset="0"/>
                        <a:ea typeface="Times New Roman"/>
                        <a:cs typeface="Times New Roman" pitchFamily="18" charset="0"/>
                      </a:endParaRPr>
                    </a:p>
                  </a:txBody>
                  <a:tcPr marL="32797" marR="32797" marT="0" marB="0" anchor="ctr"/>
                </a:tc>
              </a:tr>
              <a:tr h="252498">
                <a:tc rowSpan="3">
                  <a:txBody>
                    <a:bodyPr/>
                    <a:lstStyle/>
                    <a:p>
                      <a:pPr marL="0" marR="0" algn="ctr">
                        <a:lnSpc>
                          <a:spcPct val="115000"/>
                        </a:lnSpc>
                        <a:spcBef>
                          <a:spcPts val="0"/>
                        </a:spcBef>
                        <a:spcAft>
                          <a:spcPts val="0"/>
                        </a:spcAft>
                      </a:pPr>
                      <a:r>
                        <a:rPr lang="en-IN" sz="1200" dirty="0"/>
                        <a:t>5</a:t>
                      </a:r>
                      <a:endParaRPr lang="en-US" sz="1200" dirty="0">
                        <a:latin typeface="Times New Roman" pitchFamily="18" charset="0"/>
                        <a:ea typeface="Times New Roman"/>
                        <a:cs typeface="Times New Roman" pitchFamily="18" charset="0"/>
                      </a:endParaRPr>
                    </a:p>
                  </a:txBody>
                  <a:tcPr marL="32797" marR="32797" marT="0" marB="0" anchor="ctr"/>
                </a:tc>
                <a:tc rowSpan="3">
                  <a:txBody>
                    <a:bodyPr/>
                    <a:lstStyle/>
                    <a:p>
                      <a:pPr marL="0" marR="0">
                        <a:lnSpc>
                          <a:spcPct val="115000"/>
                        </a:lnSpc>
                        <a:spcBef>
                          <a:spcPts val="0"/>
                        </a:spcBef>
                        <a:spcAft>
                          <a:spcPts val="0"/>
                        </a:spcAft>
                      </a:pPr>
                      <a:r>
                        <a:rPr lang="en-IN" sz="1200"/>
                        <a:t>Mass media contact</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342900" marR="0" lvl="0" indent="-342900">
                        <a:lnSpc>
                          <a:spcPct val="115000"/>
                        </a:lnSpc>
                        <a:spcBef>
                          <a:spcPts val="0"/>
                        </a:spcBef>
                        <a:spcAft>
                          <a:spcPts val="0"/>
                        </a:spcAft>
                        <a:buFont typeface="+mj-lt"/>
                        <a:buAutoNum type="arabicPeriod"/>
                      </a:pPr>
                      <a:r>
                        <a:rPr lang="en-IN" sz="1200"/>
                        <a:t>Low</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62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51.67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31</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25.83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-31</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-25.83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Medium</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43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35.83</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65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54.17</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22</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18.33</a:t>
                      </a:r>
                      <a:endParaRPr lang="en-US" sz="1200" dirty="0">
                        <a:latin typeface="Times New Roman" pitchFamily="18" charset="0"/>
                        <a:ea typeface="Times New Roman"/>
                        <a:cs typeface="Times New Roman" pitchFamily="18" charset="0"/>
                      </a:endParaRPr>
                    </a:p>
                  </a:txBody>
                  <a:tcPr marL="32797" marR="32797" marT="0" marB="0" anchor="ctr"/>
                </a:tc>
              </a:tr>
              <a:tr h="211196">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1200"/>
                        <a:t>High</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15</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12.50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24</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20.00</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9</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7.50</a:t>
                      </a:r>
                      <a:endParaRPr lang="en-US" sz="1200" dirty="0">
                        <a:latin typeface="Times New Roman" pitchFamily="18" charset="0"/>
                        <a:ea typeface="Times New Roman"/>
                        <a:cs typeface="Times New Roman" pitchFamily="18" charset="0"/>
                      </a:endParaRPr>
                    </a:p>
                  </a:txBody>
                  <a:tcPr marL="32797" marR="32797" marT="0" marB="0" anchor="ct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600200" cy="487362"/>
          </a:xfrm>
        </p:spPr>
        <p:txBody>
          <a:bodyPr>
            <a:normAutofit fontScale="90000"/>
          </a:bodyPr>
          <a:lstStyle/>
          <a:p>
            <a:r>
              <a:rPr lang="en-US" dirty="0" smtClean="0"/>
              <a:t>Cont…</a:t>
            </a:r>
            <a:endParaRPr lang="en-US" dirty="0"/>
          </a:p>
        </p:txBody>
      </p:sp>
      <p:graphicFrame>
        <p:nvGraphicFramePr>
          <p:cNvPr id="4" name="Content Placeholder 3"/>
          <p:cNvGraphicFramePr>
            <a:graphicFrameLocks noGrp="1"/>
          </p:cNvGraphicFramePr>
          <p:nvPr>
            <p:ph idx="1"/>
          </p:nvPr>
        </p:nvGraphicFramePr>
        <p:xfrm>
          <a:off x="228600" y="816828"/>
          <a:ext cx="8686799" cy="5953620"/>
        </p:xfrm>
        <a:graphic>
          <a:graphicData uri="http://schemas.openxmlformats.org/drawingml/2006/table">
            <a:tbl>
              <a:tblPr>
                <a:tableStyleId>{35758FB7-9AC5-4552-8A53-C91805E547FA}</a:tableStyleId>
              </a:tblPr>
              <a:tblGrid>
                <a:gridCol w="804335"/>
                <a:gridCol w="1206499"/>
                <a:gridCol w="1930399"/>
                <a:gridCol w="965200"/>
                <a:gridCol w="884766"/>
                <a:gridCol w="884766"/>
                <a:gridCol w="723900"/>
                <a:gridCol w="643466"/>
                <a:gridCol w="643468"/>
              </a:tblGrid>
              <a:tr h="204939">
                <a:tc rowSpan="2">
                  <a:txBody>
                    <a:bodyPr/>
                    <a:lstStyle/>
                    <a:p>
                      <a:pPr marL="0" marR="0" algn="ctr">
                        <a:lnSpc>
                          <a:spcPct val="115000"/>
                        </a:lnSpc>
                        <a:spcBef>
                          <a:spcPts val="0"/>
                        </a:spcBef>
                        <a:spcAft>
                          <a:spcPts val="0"/>
                        </a:spcAft>
                      </a:pPr>
                      <a:r>
                        <a:rPr lang="en-IN" sz="1200" dirty="0" err="1"/>
                        <a:t>Sl</a:t>
                      </a:r>
                      <a:r>
                        <a:rPr lang="en-IN" sz="1200" dirty="0"/>
                        <a:t> No.</a:t>
                      </a:r>
                      <a:endParaRPr lang="en-US" sz="1200" dirty="0">
                        <a:latin typeface="Times New Roman" pitchFamily="18" charset="0"/>
                        <a:ea typeface="Times New Roman"/>
                        <a:cs typeface="Times New Roman" pitchFamily="18" charset="0"/>
                      </a:endParaRPr>
                    </a:p>
                  </a:txBody>
                  <a:tcPr marL="32797" marR="32797" marT="0" marB="0" anchor="ctr"/>
                </a:tc>
                <a:tc rowSpan="2">
                  <a:txBody>
                    <a:bodyPr/>
                    <a:lstStyle/>
                    <a:p>
                      <a:pPr marL="0" marR="0" algn="ctr">
                        <a:lnSpc>
                          <a:spcPct val="115000"/>
                        </a:lnSpc>
                        <a:spcBef>
                          <a:spcPts val="0"/>
                        </a:spcBef>
                        <a:spcAft>
                          <a:spcPts val="0"/>
                        </a:spcAft>
                      </a:pPr>
                      <a:r>
                        <a:rPr lang="en-IN" sz="1200" dirty="0"/>
                        <a:t>Indicators</a:t>
                      </a:r>
                      <a:endParaRPr lang="en-US" sz="1200" dirty="0">
                        <a:latin typeface="Times New Roman" pitchFamily="18" charset="0"/>
                        <a:ea typeface="Times New Roman"/>
                        <a:cs typeface="Times New Roman" pitchFamily="18" charset="0"/>
                      </a:endParaRPr>
                    </a:p>
                  </a:txBody>
                  <a:tcPr marL="32797" marR="32797" marT="0" marB="0" anchor="ctr"/>
                </a:tc>
                <a:tc rowSpan="2">
                  <a:txBody>
                    <a:bodyPr/>
                    <a:lstStyle/>
                    <a:p>
                      <a:pPr marL="0" marR="0" algn="ctr">
                        <a:lnSpc>
                          <a:spcPct val="115000"/>
                        </a:lnSpc>
                        <a:spcBef>
                          <a:spcPts val="0"/>
                        </a:spcBef>
                        <a:spcAft>
                          <a:spcPts val="0"/>
                        </a:spcAft>
                      </a:pPr>
                      <a:r>
                        <a:rPr lang="en-IN" sz="1200" dirty="0"/>
                        <a:t>Classification</a:t>
                      </a:r>
                      <a:endParaRPr lang="en-US" sz="1200" dirty="0">
                        <a:latin typeface="Times New Roman" pitchFamily="18" charset="0"/>
                        <a:ea typeface="Times New Roman"/>
                        <a:cs typeface="Times New Roman" pitchFamily="18" charset="0"/>
                      </a:endParaRPr>
                    </a:p>
                  </a:txBody>
                  <a:tcPr marL="32797" marR="32797" marT="0" marB="0" anchor="ctr"/>
                </a:tc>
                <a:tc gridSpan="2">
                  <a:txBody>
                    <a:bodyPr/>
                    <a:lstStyle/>
                    <a:p>
                      <a:pPr marL="0" marR="0" algn="ctr">
                        <a:lnSpc>
                          <a:spcPct val="115000"/>
                        </a:lnSpc>
                        <a:spcBef>
                          <a:spcPts val="0"/>
                        </a:spcBef>
                        <a:spcAft>
                          <a:spcPts val="0"/>
                        </a:spcAft>
                      </a:pPr>
                      <a:r>
                        <a:rPr lang="en-IN" sz="1200" dirty="0"/>
                        <a:t>Pre-project period</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IN" sz="1200" dirty="0"/>
                        <a:t>Post-project period</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IN" sz="1200" dirty="0"/>
                        <a:t>Difference</a:t>
                      </a:r>
                      <a:endParaRPr lang="en-US" sz="1200" dirty="0">
                        <a:latin typeface="Times New Roman" pitchFamily="18" charset="0"/>
                        <a:ea typeface="Times New Roman"/>
                        <a:cs typeface="Times New Roman" pitchFamily="18" charset="0"/>
                      </a:endParaRPr>
                    </a:p>
                  </a:txBody>
                  <a:tcPr marL="32797" marR="32797" marT="0" marB="0" anchor="ct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878">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N" sz="1200" dirty="0"/>
                        <a:t>Frequency</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Percentage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Frequency</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a:t>Percentage</a:t>
                      </a:r>
                      <a:endParaRPr lang="en-US" sz="120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Frequency</a:t>
                      </a:r>
                      <a:endParaRPr lang="en-US" sz="1200" dirty="0">
                        <a:latin typeface="Times New Roman" pitchFamily="18" charset="0"/>
                        <a:ea typeface="Times New Roman"/>
                        <a:cs typeface="Times New Roman" pitchFamily="18" charset="0"/>
                      </a:endParaRPr>
                    </a:p>
                  </a:txBody>
                  <a:tcPr marL="32797" marR="32797" marT="0" marB="0" anchor="ctr"/>
                </a:tc>
                <a:tc>
                  <a:txBody>
                    <a:bodyPr/>
                    <a:lstStyle/>
                    <a:p>
                      <a:pPr marL="0" marR="0" algn="ctr">
                        <a:lnSpc>
                          <a:spcPct val="115000"/>
                        </a:lnSpc>
                        <a:spcBef>
                          <a:spcPts val="0"/>
                        </a:spcBef>
                        <a:spcAft>
                          <a:spcPts val="0"/>
                        </a:spcAft>
                      </a:pPr>
                      <a:r>
                        <a:rPr lang="en-IN" sz="1200" dirty="0"/>
                        <a:t>Percentage</a:t>
                      </a:r>
                      <a:endParaRPr lang="en-US" sz="1200" dirty="0">
                        <a:latin typeface="Times New Roman" pitchFamily="18" charset="0"/>
                        <a:ea typeface="Times New Roman"/>
                        <a:cs typeface="Times New Roman" pitchFamily="18" charset="0"/>
                      </a:endParaRPr>
                    </a:p>
                  </a:txBody>
                  <a:tcPr marL="32797" marR="32797" marT="0" marB="0" anchor="ctr"/>
                </a:tc>
              </a:tr>
              <a:tr h="153704">
                <a:tc rowSpan="3">
                  <a:txBody>
                    <a:bodyPr/>
                    <a:lstStyle/>
                    <a:p>
                      <a:pPr marL="0" marR="0" algn="ctr">
                        <a:lnSpc>
                          <a:spcPct val="115000"/>
                        </a:lnSpc>
                        <a:spcBef>
                          <a:spcPts val="0"/>
                        </a:spcBef>
                        <a:spcAft>
                          <a:spcPts val="0"/>
                        </a:spcAft>
                      </a:pPr>
                      <a:r>
                        <a:rPr lang="en-IN" sz="900" dirty="0"/>
                        <a:t>6</a:t>
                      </a:r>
                      <a:endParaRPr lang="en-US" sz="1000" b="0" dirty="0">
                        <a:latin typeface="Times New Roman" pitchFamily="18" charset="0"/>
                        <a:ea typeface="Times New Roman"/>
                        <a:cs typeface="Times New Roman" pitchFamily="18" charset="0"/>
                      </a:endParaRPr>
                    </a:p>
                  </a:txBody>
                  <a:tcPr marL="50601" marR="50601" marT="0" marB="0" anchor="ctr"/>
                </a:tc>
                <a:tc rowSpan="3">
                  <a:txBody>
                    <a:bodyPr/>
                    <a:lstStyle/>
                    <a:p>
                      <a:pPr marL="0" marR="0">
                        <a:lnSpc>
                          <a:spcPct val="115000"/>
                        </a:lnSpc>
                        <a:spcBef>
                          <a:spcPts val="0"/>
                        </a:spcBef>
                        <a:spcAft>
                          <a:spcPts val="0"/>
                        </a:spcAft>
                      </a:pPr>
                      <a:r>
                        <a:rPr lang="en-IN" sz="900" dirty="0"/>
                        <a:t>Extension participation</a:t>
                      </a:r>
                      <a:endParaRPr lang="en-US" sz="1000" b="0" dirty="0">
                        <a:latin typeface="Times New Roman" pitchFamily="18" charset="0"/>
                        <a:ea typeface="Times New Roman"/>
                        <a:cs typeface="Times New Roman" pitchFamily="18" charset="0"/>
                      </a:endParaRPr>
                    </a:p>
                  </a:txBody>
                  <a:tcPr marL="50601" marR="50601" marT="0" marB="0" anchor="ctr"/>
                </a:tc>
                <a:tc>
                  <a:txBody>
                    <a:bodyPr/>
                    <a:lstStyle/>
                    <a:p>
                      <a:pPr marL="342900" marR="0" lvl="0" indent="-342900">
                        <a:lnSpc>
                          <a:spcPct val="115000"/>
                        </a:lnSpc>
                        <a:spcBef>
                          <a:spcPts val="0"/>
                        </a:spcBef>
                        <a:spcAft>
                          <a:spcPts val="0"/>
                        </a:spcAft>
                        <a:buFont typeface="+mj-lt"/>
                        <a:buAutoNum type="arabicPeriod"/>
                      </a:pPr>
                      <a:r>
                        <a:rPr lang="en-IN" sz="900"/>
                        <a:t>Low</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56.67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dirty="0"/>
                        <a:t>-31.67</a:t>
                      </a:r>
                      <a:endParaRPr lang="en-US" sz="1000" b="0" dirty="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900"/>
                        <a:t>Medium</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45.83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dirty="0"/>
                        <a:t>14.17</a:t>
                      </a:r>
                      <a:endParaRPr lang="en-US" sz="1000" b="0" dirty="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342900" marR="0" lvl="0" indent="-342900">
                        <a:lnSpc>
                          <a:spcPct val="115000"/>
                        </a:lnSpc>
                        <a:spcBef>
                          <a:spcPts val="0"/>
                        </a:spcBef>
                        <a:spcAft>
                          <a:spcPts val="0"/>
                        </a:spcAft>
                        <a:buFont typeface="+mj-lt"/>
                        <a:buAutoNum type="arabicPeriod"/>
                      </a:pPr>
                      <a:r>
                        <a:rPr lang="en-IN" sz="900"/>
                        <a:t>High</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29.17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17.50</a:t>
                      </a:r>
                      <a:endParaRPr lang="en-US" sz="1000" b="0">
                        <a:latin typeface="Times New Roman" pitchFamily="18" charset="0"/>
                        <a:ea typeface="Times New Roman"/>
                        <a:cs typeface="Times New Roman" pitchFamily="18" charset="0"/>
                      </a:endParaRPr>
                    </a:p>
                  </a:txBody>
                  <a:tcPr marL="50601" marR="50601" marT="0" marB="0" anchor="ctr"/>
                </a:tc>
              </a:tr>
              <a:tr h="153704">
                <a:tc rowSpan="4">
                  <a:txBody>
                    <a:bodyPr/>
                    <a:lstStyle/>
                    <a:p>
                      <a:pPr marL="0" marR="0" algn="ctr">
                        <a:lnSpc>
                          <a:spcPct val="115000"/>
                        </a:lnSpc>
                        <a:spcBef>
                          <a:spcPts val="0"/>
                        </a:spcBef>
                        <a:spcAft>
                          <a:spcPts val="0"/>
                        </a:spcAft>
                      </a:pPr>
                      <a:r>
                        <a:rPr lang="en-IN" sz="900"/>
                        <a:t>7</a:t>
                      </a:r>
                      <a:endParaRPr lang="en-US" sz="1000" b="0">
                        <a:latin typeface="Times New Roman" pitchFamily="18" charset="0"/>
                        <a:ea typeface="Times New Roman"/>
                        <a:cs typeface="Times New Roman" pitchFamily="18" charset="0"/>
                      </a:endParaRPr>
                    </a:p>
                  </a:txBody>
                  <a:tcPr marL="50601" marR="50601" marT="0" marB="0" anchor="ctr"/>
                </a:tc>
                <a:tc rowSpan="4">
                  <a:txBody>
                    <a:bodyPr/>
                    <a:lstStyle/>
                    <a:p>
                      <a:pPr marL="0" marR="0">
                        <a:lnSpc>
                          <a:spcPct val="115000"/>
                        </a:lnSpc>
                        <a:spcBef>
                          <a:spcPts val="0"/>
                        </a:spcBef>
                        <a:spcAft>
                          <a:spcPts val="0"/>
                        </a:spcAft>
                      </a:pPr>
                      <a:r>
                        <a:rPr lang="en-IN" sz="900"/>
                        <a:t>Annual income</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nSpc>
                          <a:spcPct val="115000"/>
                        </a:lnSpc>
                        <a:spcBef>
                          <a:spcPts val="0"/>
                        </a:spcBef>
                        <a:spcAft>
                          <a:spcPts val="0"/>
                        </a:spcAft>
                      </a:pPr>
                      <a:r>
                        <a:rPr lang="en-IN" sz="900"/>
                        <a:t>1. Low income group</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-35.00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2. Semi-medium income group</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4.17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3. Medium income group</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26.67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4. High income group</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14.17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5.83</a:t>
                      </a:r>
                      <a:endParaRPr lang="en-US" sz="1000" b="0">
                        <a:latin typeface="Times New Roman" pitchFamily="18" charset="0"/>
                        <a:ea typeface="Times New Roman"/>
                        <a:cs typeface="Times New Roman" pitchFamily="18" charset="0"/>
                      </a:endParaRPr>
                    </a:p>
                  </a:txBody>
                  <a:tcPr marL="50601" marR="50601" marT="0" marB="0" anchor="ctr"/>
                </a:tc>
              </a:tr>
              <a:tr h="153704">
                <a:tc rowSpan="4">
                  <a:txBody>
                    <a:bodyPr/>
                    <a:lstStyle/>
                    <a:p>
                      <a:pPr marL="0" marR="0" algn="ctr">
                        <a:lnSpc>
                          <a:spcPct val="115000"/>
                        </a:lnSpc>
                        <a:spcBef>
                          <a:spcPts val="0"/>
                        </a:spcBef>
                        <a:spcAft>
                          <a:spcPts val="0"/>
                        </a:spcAft>
                      </a:pPr>
                      <a:r>
                        <a:rPr lang="en-IN" sz="900"/>
                        <a:t>8</a:t>
                      </a:r>
                      <a:endParaRPr lang="en-US" sz="1000" b="0">
                        <a:latin typeface="Times New Roman" pitchFamily="18" charset="0"/>
                        <a:ea typeface="Times New Roman"/>
                        <a:cs typeface="Times New Roman" pitchFamily="18" charset="0"/>
                      </a:endParaRPr>
                    </a:p>
                  </a:txBody>
                  <a:tcPr marL="50601" marR="50601" marT="0" marB="0" anchor="ctr"/>
                </a:tc>
                <a:tc rowSpan="4">
                  <a:txBody>
                    <a:bodyPr/>
                    <a:lstStyle/>
                    <a:p>
                      <a:pPr marL="0" marR="0">
                        <a:lnSpc>
                          <a:spcPct val="115000"/>
                        </a:lnSpc>
                        <a:spcBef>
                          <a:spcPts val="0"/>
                        </a:spcBef>
                        <a:spcAft>
                          <a:spcPts val="0"/>
                        </a:spcAft>
                      </a:pPr>
                      <a:r>
                        <a:rPr lang="en-IN" sz="900"/>
                        <a:t>Land holding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nSpc>
                          <a:spcPct val="115000"/>
                        </a:lnSpc>
                        <a:spcBef>
                          <a:spcPts val="0"/>
                        </a:spcBef>
                        <a:spcAft>
                          <a:spcPts val="0"/>
                        </a:spcAft>
                      </a:pPr>
                      <a:r>
                        <a:rPr lang="en-IN" sz="900"/>
                        <a:t>1. Marginal farmers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39</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32.50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15.00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-17.50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2. Small farmers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34.17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9.17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3. Medium farmers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4. Large farmers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3.33</a:t>
                      </a:r>
                      <a:endParaRPr lang="en-US" sz="1000" b="0">
                        <a:latin typeface="Times New Roman" pitchFamily="18" charset="0"/>
                        <a:ea typeface="Times New Roman"/>
                        <a:cs typeface="Times New Roman" pitchFamily="18" charset="0"/>
                      </a:endParaRPr>
                    </a:p>
                  </a:txBody>
                  <a:tcPr marL="50601" marR="50601" marT="0" marB="0" anchor="ctr"/>
                </a:tc>
              </a:tr>
              <a:tr h="153704">
                <a:tc rowSpan="14">
                  <a:txBody>
                    <a:bodyPr/>
                    <a:lstStyle/>
                    <a:p>
                      <a:pPr marL="0" marR="0" algn="ctr">
                        <a:lnSpc>
                          <a:spcPct val="115000"/>
                        </a:lnSpc>
                        <a:spcBef>
                          <a:spcPts val="0"/>
                        </a:spcBef>
                        <a:spcAft>
                          <a:spcPts val="0"/>
                        </a:spcAft>
                      </a:pPr>
                      <a:r>
                        <a:rPr lang="en-IN" sz="900" dirty="0"/>
                        <a:t>9</a:t>
                      </a:r>
                      <a:endParaRPr lang="en-US" sz="1000" b="0" dirty="0">
                        <a:latin typeface="Times New Roman" pitchFamily="18" charset="0"/>
                        <a:ea typeface="Times New Roman"/>
                        <a:cs typeface="Times New Roman" pitchFamily="18" charset="0"/>
                      </a:endParaRPr>
                    </a:p>
                  </a:txBody>
                  <a:tcPr marL="50601" marR="50601" marT="0" marB="0" anchor="ctr"/>
                </a:tc>
                <a:tc rowSpan="14">
                  <a:txBody>
                    <a:bodyPr/>
                    <a:lstStyle/>
                    <a:p>
                      <a:pPr marL="0" marR="0">
                        <a:lnSpc>
                          <a:spcPct val="115000"/>
                        </a:lnSpc>
                        <a:spcBef>
                          <a:spcPts val="0"/>
                        </a:spcBef>
                        <a:spcAft>
                          <a:spcPts val="0"/>
                        </a:spcAft>
                      </a:pPr>
                      <a:r>
                        <a:rPr lang="en-IN" sz="900" dirty="0"/>
                        <a:t>Farm power</a:t>
                      </a:r>
                      <a:endParaRPr lang="en-US" sz="1000" b="0" dirty="0">
                        <a:latin typeface="Times New Roman" pitchFamily="18" charset="0"/>
                        <a:ea typeface="Times New Roman"/>
                        <a:cs typeface="Times New Roman" pitchFamily="18" charset="0"/>
                      </a:endParaRPr>
                    </a:p>
                  </a:txBody>
                  <a:tcPr marL="50601" marR="50601" marT="0" marB="0" anchor="ctr"/>
                </a:tc>
                <a:tc>
                  <a:txBody>
                    <a:bodyPr/>
                    <a:lstStyle/>
                    <a:p>
                      <a:pPr marL="0" marR="0">
                        <a:lnSpc>
                          <a:spcPct val="115000"/>
                        </a:lnSpc>
                        <a:spcBef>
                          <a:spcPts val="0"/>
                        </a:spcBef>
                        <a:spcAft>
                          <a:spcPts val="0"/>
                        </a:spcAft>
                      </a:pPr>
                      <a:r>
                        <a:rPr lang="en-IN" sz="900"/>
                        <a:t>1. Bullock cart</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37.50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59</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49.17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11.67</a:t>
                      </a:r>
                      <a:endParaRPr lang="en-US" sz="1000" b="0">
                        <a:latin typeface="Times New Roman" pitchFamily="18" charset="0"/>
                        <a:ea typeface="Times New Roman"/>
                        <a:cs typeface="Times New Roman" pitchFamily="18" charset="0"/>
                      </a:endParaRPr>
                    </a:p>
                  </a:txBody>
                  <a:tcPr marL="50601" marR="50601" marT="0" marB="0" anchor="ctr"/>
                </a:tc>
              </a:tr>
              <a:tr h="216465">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2. Farm animals</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157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130.83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50.83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3. Plough</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6.67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4. Weeder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6.67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5. Transplanter</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6. Irrigation pump set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37.50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7.50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7. Drip irrigation</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3.33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8. Sprinkler irrigation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9. Power tillers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3.33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10. Tractors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6.67</a:t>
                      </a:r>
                      <a:endParaRPr lang="en-US" sz="1000" b="0">
                        <a:latin typeface="Times New Roman" pitchFamily="18" charset="0"/>
                        <a:ea typeface="Times New Roman"/>
                        <a:cs typeface="Times New Roman" pitchFamily="18" charset="0"/>
                      </a:endParaRPr>
                    </a:p>
                  </a:txBody>
                  <a:tcPr marL="50601" marR="50601" marT="0" marB="0" anchor="ctr"/>
                </a:tc>
              </a:tr>
              <a:tr h="216465">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11. Sprayers</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93.33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132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16.67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12. Dusters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13. Harvester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14. Seed cum fertilizer drill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9.17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4.17</a:t>
                      </a:r>
                      <a:endParaRPr lang="en-US" sz="1000" b="0">
                        <a:latin typeface="Times New Roman" pitchFamily="18" charset="0"/>
                        <a:ea typeface="Times New Roman"/>
                        <a:cs typeface="Times New Roman" pitchFamily="18" charset="0"/>
                      </a:endParaRPr>
                    </a:p>
                  </a:txBody>
                  <a:tcPr marL="50601" marR="50601" marT="0" marB="0" anchor="ctr"/>
                </a:tc>
              </a:tr>
              <a:tr h="153704">
                <a:tc rowSpan="8">
                  <a:txBody>
                    <a:bodyPr/>
                    <a:lstStyle/>
                    <a:p>
                      <a:pPr marL="0" marR="0" algn="ctr">
                        <a:lnSpc>
                          <a:spcPct val="115000"/>
                        </a:lnSpc>
                        <a:spcBef>
                          <a:spcPts val="0"/>
                        </a:spcBef>
                        <a:spcAft>
                          <a:spcPts val="0"/>
                        </a:spcAft>
                      </a:pPr>
                      <a:r>
                        <a:rPr lang="en-IN" sz="900"/>
                        <a:t>10</a:t>
                      </a:r>
                      <a:endParaRPr lang="en-US" sz="1000" b="0">
                        <a:latin typeface="Times New Roman" pitchFamily="18" charset="0"/>
                        <a:ea typeface="Times New Roman"/>
                        <a:cs typeface="Times New Roman" pitchFamily="18" charset="0"/>
                      </a:endParaRPr>
                    </a:p>
                  </a:txBody>
                  <a:tcPr marL="50601" marR="50601" marT="0" marB="0" anchor="ctr"/>
                </a:tc>
                <a:tc rowSpan="8">
                  <a:txBody>
                    <a:bodyPr/>
                    <a:lstStyle/>
                    <a:p>
                      <a:pPr marL="0" marR="0">
                        <a:lnSpc>
                          <a:spcPct val="115000"/>
                        </a:lnSpc>
                        <a:spcBef>
                          <a:spcPts val="0"/>
                        </a:spcBef>
                        <a:spcAft>
                          <a:spcPts val="0"/>
                        </a:spcAft>
                      </a:pPr>
                      <a:r>
                        <a:rPr lang="en-IN" sz="900"/>
                        <a:t>Material possessions</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nSpc>
                          <a:spcPct val="115000"/>
                        </a:lnSpc>
                        <a:spcBef>
                          <a:spcPts val="0"/>
                        </a:spcBef>
                        <a:spcAft>
                          <a:spcPts val="0"/>
                        </a:spcAft>
                      </a:pPr>
                      <a:r>
                        <a:rPr lang="en-IN" sz="900"/>
                        <a:t>1. Radio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75.00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85.00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10.00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2. Television</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96</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28.33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rowSpan="2">
                  <a:txBody>
                    <a:bodyPr/>
                    <a:lstStyle/>
                    <a:p>
                      <a:pPr marL="0" marR="0">
                        <a:lnSpc>
                          <a:spcPct val="115000"/>
                        </a:lnSpc>
                        <a:spcBef>
                          <a:spcPts val="0"/>
                        </a:spcBef>
                        <a:spcAft>
                          <a:spcPts val="0"/>
                        </a:spcAft>
                      </a:pPr>
                      <a:r>
                        <a:rPr lang="en-IN" sz="900"/>
                        <a:t>3. Vehicles for transport </a:t>
                      </a:r>
                      <a:endParaRPr lang="en-US" sz="1000"/>
                    </a:p>
                    <a:p>
                      <a:pPr marL="0" marR="0">
                        <a:lnSpc>
                          <a:spcPct val="115000"/>
                        </a:lnSpc>
                        <a:spcBef>
                          <a:spcPts val="0"/>
                        </a:spcBef>
                        <a:spcAft>
                          <a:spcPts val="0"/>
                        </a:spcAft>
                      </a:pPr>
                      <a:r>
                        <a:rPr lang="en-IN" sz="900"/>
                        <a:t>a. Bicycle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endParaRPr lang="en-IN" sz="900" b="0">
                        <a:solidFill>
                          <a:srgbClr val="000000"/>
                        </a:solidFill>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r">
                        <a:lnSpc>
                          <a:spcPct val="115000"/>
                        </a:lnSpc>
                        <a:spcBef>
                          <a:spcPts val="0"/>
                        </a:spcBef>
                        <a:spcAft>
                          <a:spcPts val="0"/>
                        </a:spcAft>
                      </a:pPr>
                      <a:r>
                        <a:rPr lang="en-IN" sz="900"/>
                        <a:t>55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45.83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85</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25.00</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b. Scooter/motor cycle</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51.67</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73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60.83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9.17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c. Car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0.00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4. Fridge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0.83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2.50</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1.67</a:t>
                      </a:r>
                      <a:endParaRPr lang="en-US" sz="1000" b="0">
                        <a:latin typeface="Times New Roman" pitchFamily="18" charset="0"/>
                        <a:ea typeface="Times New Roman"/>
                        <a:cs typeface="Times New Roman" pitchFamily="18" charset="0"/>
                      </a:endParaRPr>
                    </a:p>
                  </a:txBody>
                  <a:tcPr marL="50601" marR="50601" marT="0" marB="0" anchor="ctr"/>
                </a:tc>
              </a:tr>
              <a:tr h="153704">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IN" sz="900"/>
                        <a:t>5. DVD/VCD player        </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34</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28.33</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a:t>12</a:t>
                      </a:r>
                      <a:endParaRPr lang="en-US" sz="1000" b="0">
                        <a:latin typeface="Times New Roman" pitchFamily="18" charset="0"/>
                        <a:ea typeface="Times New Roman"/>
                        <a:cs typeface="Times New Roman" pitchFamily="18" charset="0"/>
                      </a:endParaRPr>
                    </a:p>
                  </a:txBody>
                  <a:tcPr marL="50601" marR="50601" marT="0" marB="0" anchor="ctr"/>
                </a:tc>
                <a:tc>
                  <a:txBody>
                    <a:bodyPr/>
                    <a:lstStyle/>
                    <a:p>
                      <a:pPr marL="0" marR="0" algn="r">
                        <a:lnSpc>
                          <a:spcPct val="115000"/>
                        </a:lnSpc>
                        <a:spcBef>
                          <a:spcPts val="0"/>
                        </a:spcBef>
                        <a:spcAft>
                          <a:spcPts val="0"/>
                        </a:spcAft>
                      </a:pPr>
                      <a:r>
                        <a:rPr lang="en-IN" sz="900" dirty="0"/>
                        <a:t>10.00</a:t>
                      </a:r>
                      <a:endParaRPr lang="en-US" sz="1000" b="0" dirty="0">
                        <a:latin typeface="Times New Roman" pitchFamily="18" charset="0"/>
                        <a:ea typeface="Times New Roman"/>
                        <a:cs typeface="Times New Roman" pitchFamily="18" charset="0"/>
                      </a:endParaRPr>
                    </a:p>
                  </a:txBody>
                  <a:tcPr marL="50601" marR="50601" marT="0" marB="0" anchor="ct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Impact of CBTMP on cropping pattern of the beneficiary farmers </a:t>
            </a:r>
            <a:endParaRPr lang="en-US" dirty="0"/>
          </a:p>
        </p:txBody>
      </p:sp>
      <p:graphicFrame>
        <p:nvGraphicFramePr>
          <p:cNvPr id="4" name="Content Placeholder 3"/>
          <p:cNvGraphicFramePr>
            <a:graphicFrameLocks noGrp="1"/>
          </p:cNvGraphicFramePr>
          <p:nvPr>
            <p:ph idx="1"/>
          </p:nvPr>
        </p:nvGraphicFramePr>
        <p:xfrm>
          <a:off x="304796" y="1523995"/>
          <a:ext cx="8610608" cy="5334001"/>
        </p:xfrm>
        <a:graphic>
          <a:graphicData uri="http://schemas.openxmlformats.org/drawingml/2006/table">
            <a:tbl>
              <a:tblPr>
                <a:tableStyleId>{08FB837D-C827-4EFA-A057-4D05807E0F7C}</a:tableStyleId>
              </a:tblPr>
              <a:tblGrid>
                <a:gridCol w="1076326"/>
                <a:gridCol w="1076326"/>
                <a:gridCol w="1076326"/>
                <a:gridCol w="1076326"/>
                <a:gridCol w="1076326"/>
                <a:gridCol w="1076326"/>
                <a:gridCol w="1076326"/>
                <a:gridCol w="1076326"/>
              </a:tblGrid>
              <a:tr h="577106">
                <a:tc>
                  <a:txBody>
                    <a:bodyPr/>
                    <a:lstStyle/>
                    <a:p>
                      <a:pPr marL="0" marR="0" algn="ctr">
                        <a:lnSpc>
                          <a:spcPct val="115000"/>
                        </a:lnSpc>
                        <a:spcBef>
                          <a:spcPts val="500"/>
                        </a:spcBef>
                        <a:spcAft>
                          <a:spcPts val="500"/>
                        </a:spcAft>
                      </a:pPr>
                      <a:r>
                        <a:rPr lang="en-IN" sz="1600" dirty="0"/>
                        <a:t>Sl. No.</a:t>
                      </a:r>
                      <a:endParaRPr lang="en-US" sz="1600" dirty="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Crops / Season</a:t>
                      </a:r>
                      <a:endParaRPr lang="en-US" sz="1600">
                        <a:latin typeface="Calibri"/>
                        <a:ea typeface="Times New Roman"/>
                        <a:cs typeface="Times New Roman"/>
                      </a:endParaRPr>
                    </a:p>
                  </a:txBody>
                  <a:tcPr marL="68580" marR="68580" marT="0" marB="0" anchor="ctr"/>
                </a:tc>
                <a:tc gridSpan="2">
                  <a:txBody>
                    <a:bodyPr/>
                    <a:lstStyle/>
                    <a:p>
                      <a:pPr marL="0" marR="0" algn="ctr">
                        <a:lnSpc>
                          <a:spcPct val="115000"/>
                        </a:lnSpc>
                        <a:spcBef>
                          <a:spcPts val="500"/>
                        </a:spcBef>
                        <a:spcAft>
                          <a:spcPts val="500"/>
                        </a:spcAft>
                      </a:pPr>
                      <a:r>
                        <a:rPr lang="en-IN" sz="1600"/>
                        <a:t>Pre-project period</a:t>
                      </a:r>
                      <a:endParaRPr lang="en-US" sz="1600">
                        <a:latin typeface="Calibri"/>
                        <a:ea typeface="Times New Roman"/>
                        <a:cs typeface="Times New Roman"/>
                      </a:endParaRPr>
                    </a:p>
                  </a:txBody>
                  <a:tcPr marL="68580" marR="68580" marT="0" marB="0" anchor="ctr"/>
                </a:tc>
                <a:tc hMerge="1">
                  <a:txBody>
                    <a:bodyPr/>
                    <a:lstStyle/>
                    <a:p>
                      <a:endParaRPr lang="en-US"/>
                    </a:p>
                  </a:txBody>
                  <a:tcPr/>
                </a:tc>
                <a:tc gridSpan="2">
                  <a:txBody>
                    <a:bodyPr/>
                    <a:lstStyle/>
                    <a:p>
                      <a:pPr marL="0" marR="0" algn="ctr">
                        <a:lnSpc>
                          <a:spcPct val="115000"/>
                        </a:lnSpc>
                        <a:spcBef>
                          <a:spcPts val="500"/>
                        </a:spcBef>
                        <a:spcAft>
                          <a:spcPts val="500"/>
                        </a:spcAft>
                      </a:pPr>
                      <a:r>
                        <a:rPr lang="en-IN" sz="1600"/>
                        <a:t>Post-project period</a:t>
                      </a:r>
                      <a:endParaRPr lang="en-US" sz="1600">
                        <a:latin typeface="Calibri"/>
                        <a:ea typeface="Times New Roman"/>
                        <a:cs typeface="Times New Roman"/>
                      </a:endParaRPr>
                    </a:p>
                  </a:txBody>
                  <a:tcPr marL="68580" marR="68580" marT="0" marB="0" anchor="ctr"/>
                </a:tc>
                <a:tc hMerge="1">
                  <a:txBody>
                    <a:bodyPr/>
                    <a:lstStyle/>
                    <a:p>
                      <a:endParaRPr lang="en-US"/>
                    </a:p>
                  </a:txBody>
                  <a:tcPr/>
                </a:tc>
                <a:tc gridSpan="2">
                  <a:txBody>
                    <a:bodyPr/>
                    <a:lstStyle/>
                    <a:p>
                      <a:pPr marL="0" marR="0" algn="ctr">
                        <a:lnSpc>
                          <a:spcPct val="115000"/>
                        </a:lnSpc>
                        <a:spcBef>
                          <a:spcPts val="500"/>
                        </a:spcBef>
                        <a:spcAft>
                          <a:spcPts val="500"/>
                        </a:spcAft>
                      </a:pPr>
                      <a:r>
                        <a:rPr lang="en-IN" sz="1600"/>
                        <a:t>DIFFRENCE</a:t>
                      </a:r>
                      <a:endParaRPr lang="en-US" sz="1600">
                        <a:latin typeface="Calibri"/>
                        <a:ea typeface="Times New Roman"/>
                        <a:cs typeface="Times New Roman"/>
                      </a:endParaRPr>
                    </a:p>
                  </a:txBody>
                  <a:tcPr marL="68580" marR="68580" marT="0" marB="0" anchor="ctr"/>
                </a:tc>
                <a:tc hMerge="1">
                  <a:txBody>
                    <a:bodyPr/>
                    <a:lstStyle/>
                    <a:p>
                      <a:endParaRPr lang="en-US"/>
                    </a:p>
                  </a:txBody>
                  <a:tcPr/>
                </a:tc>
              </a:tr>
              <a:tr h="297306">
                <a:tc>
                  <a:txBody>
                    <a:bodyPr/>
                    <a:lstStyle/>
                    <a:p>
                      <a:pPr marL="0" marR="0" algn="ctr">
                        <a:lnSpc>
                          <a:spcPct val="115000"/>
                        </a:lnSpc>
                        <a:spcBef>
                          <a:spcPts val="500"/>
                        </a:spcBef>
                        <a:spcAft>
                          <a:spcPts val="500"/>
                        </a:spcAft>
                      </a:pP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Frequency</a:t>
                      </a: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Percentage</a:t>
                      </a: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Frequency</a:t>
                      </a: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Percentage</a:t>
                      </a: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Frequency</a:t>
                      </a:r>
                      <a:endParaRPr lang="en-US" sz="16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600"/>
                        <a:t>Percentage</a:t>
                      </a:r>
                      <a:endParaRPr lang="en-US" sz="1600">
                        <a:latin typeface="Calibri"/>
                        <a:ea typeface="Times New Roman"/>
                        <a:cs typeface="Times New Roman"/>
                      </a:endParaRPr>
                    </a:p>
                  </a:txBody>
                  <a:tcPr marL="68580" marR="68580" marT="0" marB="0" anchor="ctr"/>
                </a:tc>
              </a:tr>
              <a:tr h="297306">
                <a:tc>
                  <a:txBody>
                    <a:bodyPr/>
                    <a:lstStyle/>
                    <a:p>
                      <a:pPr marL="0" marR="0" algn="ctr">
                        <a:lnSpc>
                          <a:spcPct val="115000"/>
                        </a:lnSpc>
                        <a:spcBef>
                          <a:spcPts val="500"/>
                        </a:spcBef>
                        <a:spcAft>
                          <a:spcPts val="500"/>
                        </a:spcAft>
                      </a:pPr>
                      <a:endParaRPr lang="en-IN" sz="1600">
                        <a:solidFill>
                          <a:srgbClr val="000000"/>
                        </a:solidFill>
                        <a:latin typeface="Bookman Old Style"/>
                        <a:ea typeface="Times New Roman"/>
                        <a:cs typeface="Calibri"/>
                      </a:endParaRPr>
                    </a:p>
                  </a:txBody>
                  <a:tcPr marL="68580" marR="68580" marT="0" marB="0" anchor="b"/>
                </a:tc>
                <a:tc gridSpan="7">
                  <a:txBody>
                    <a:bodyPr/>
                    <a:lstStyle/>
                    <a:p>
                      <a:pPr marL="0" marR="0" algn="ctr">
                        <a:lnSpc>
                          <a:spcPct val="115000"/>
                        </a:lnSpc>
                        <a:spcBef>
                          <a:spcPts val="500"/>
                        </a:spcBef>
                        <a:spcAft>
                          <a:spcPts val="500"/>
                        </a:spcAft>
                      </a:pPr>
                      <a:r>
                        <a:rPr lang="en-IN" sz="1600" dirty="0" err="1"/>
                        <a:t>Kharif</a:t>
                      </a:r>
                      <a:endParaRPr lang="en-US" sz="1600" dirty="0">
                        <a:latin typeface="Calibri"/>
                        <a:ea typeface="Times New Roman"/>
                        <a:cs typeface="Times New Roman"/>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7306">
                <a:tc>
                  <a:txBody>
                    <a:bodyPr/>
                    <a:lstStyle/>
                    <a:p>
                      <a:pPr marL="0" marR="0" algn="ctr">
                        <a:lnSpc>
                          <a:spcPct val="115000"/>
                        </a:lnSpc>
                        <a:spcBef>
                          <a:spcPts val="500"/>
                        </a:spcBef>
                        <a:spcAft>
                          <a:spcPts val="500"/>
                        </a:spcAft>
                      </a:pPr>
                      <a:r>
                        <a:rPr lang="en-IN" sz="1600"/>
                        <a:t>1</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Groundnut</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82</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68.33</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93</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77.50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11</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9.17</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2</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Paddy</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65</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54.17</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76</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63.33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11</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9.16</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3</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Ragi</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42</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35.00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45</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37.50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2.50</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4</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Redgram</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30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25.00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43</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35.83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10.83</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5</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Maize</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31</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25.83</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41</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34.17</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8.34</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endParaRPr lang="en-IN" sz="1600">
                        <a:solidFill>
                          <a:srgbClr val="000000"/>
                        </a:solidFill>
                        <a:latin typeface="Bookman Old Style"/>
                        <a:ea typeface="Times New Roman"/>
                        <a:cs typeface="Calibri"/>
                      </a:endParaRPr>
                    </a:p>
                  </a:txBody>
                  <a:tcPr marL="68580" marR="68580" marT="0" marB="0" anchor="b"/>
                </a:tc>
                <a:tc gridSpan="7">
                  <a:txBody>
                    <a:bodyPr/>
                    <a:lstStyle/>
                    <a:p>
                      <a:pPr marL="0" marR="0" algn="ctr">
                        <a:lnSpc>
                          <a:spcPct val="115000"/>
                        </a:lnSpc>
                        <a:spcBef>
                          <a:spcPts val="500"/>
                        </a:spcBef>
                        <a:spcAft>
                          <a:spcPts val="500"/>
                        </a:spcAft>
                      </a:pPr>
                      <a:r>
                        <a:rPr lang="en-IN" sz="1600"/>
                        <a:t>Rabi</a:t>
                      </a:r>
                      <a:endParaRPr lang="en-US" sz="1600">
                        <a:latin typeface="Calibri"/>
                        <a:ea typeface="Times New Roman"/>
                        <a:cs typeface="Times New Roman"/>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7306">
                <a:tc>
                  <a:txBody>
                    <a:bodyPr/>
                    <a:lstStyle/>
                    <a:p>
                      <a:pPr marL="0" marR="0" algn="ctr">
                        <a:lnSpc>
                          <a:spcPct val="115000"/>
                        </a:lnSpc>
                        <a:spcBef>
                          <a:spcPts val="500"/>
                        </a:spcBef>
                        <a:spcAft>
                          <a:spcPts val="500"/>
                        </a:spcAft>
                      </a:pPr>
                      <a:r>
                        <a:rPr lang="en-IN" sz="1600"/>
                        <a:t>1</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Sunflower</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41</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34.17</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55</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45.83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14</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11.66</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2</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Cowpea</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27</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22.50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33</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27.50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6</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5.00</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3</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Horsegram</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8</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6.67</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12</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10.00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4</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3.33</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endParaRPr lang="en-IN" sz="1600">
                        <a:solidFill>
                          <a:srgbClr val="000000"/>
                        </a:solidFill>
                        <a:latin typeface="Bookman Old Style"/>
                        <a:ea typeface="Times New Roman"/>
                        <a:cs typeface="Calibri"/>
                      </a:endParaRPr>
                    </a:p>
                  </a:txBody>
                  <a:tcPr marL="68580" marR="68580" marT="0" marB="0" anchor="b"/>
                </a:tc>
                <a:tc gridSpan="7">
                  <a:txBody>
                    <a:bodyPr/>
                    <a:lstStyle/>
                    <a:p>
                      <a:pPr marL="0" marR="0" algn="ctr">
                        <a:lnSpc>
                          <a:spcPct val="115000"/>
                        </a:lnSpc>
                        <a:spcBef>
                          <a:spcPts val="500"/>
                        </a:spcBef>
                        <a:spcAft>
                          <a:spcPts val="500"/>
                        </a:spcAft>
                      </a:pPr>
                      <a:r>
                        <a:rPr lang="en-IN" sz="1600"/>
                        <a:t>Summer</a:t>
                      </a:r>
                      <a:endParaRPr lang="en-US" sz="1600">
                        <a:latin typeface="Calibri"/>
                        <a:ea typeface="Times New Roman"/>
                        <a:cs typeface="Times New Roman"/>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4611">
                <a:tc>
                  <a:txBody>
                    <a:bodyPr/>
                    <a:lstStyle/>
                    <a:p>
                      <a:pPr marL="0" marR="0" algn="ctr">
                        <a:lnSpc>
                          <a:spcPct val="115000"/>
                        </a:lnSpc>
                        <a:spcBef>
                          <a:spcPts val="500"/>
                        </a:spcBef>
                        <a:spcAft>
                          <a:spcPts val="500"/>
                        </a:spcAft>
                      </a:pPr>
                      <a:r>
                        <a:rPr lang="en-IN" sz="1600"/>
                        <a:t>1</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Flower crops  </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12</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10.00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30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25.00</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18</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15.00</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2</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Chilly</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14</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11.67</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22</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18.33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8</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6.66</a:t>
                      </a:r>
                      <a:endParaRPr lang="en-US" sz="1600">
                        <a:latin typeface="Calibri"/>
                        <a:ea typeface="Times New Roman"/>
                        <a:cs typeface="Times New Roman"/>
                      </a:endParaRPr>
                    </a:p>
                  </a:txBody>
                  <a:tcPr marL="68580" marR="68580" marT="0" marB="0" anchor="b"/>
                </a:tc>
              </a:tr>
              <a:tr h="297306">
                <a:tc>
                  <a:txBody>
                    <a:bodyPr/>
                    <a:lstStyle/>
                    <a:p>
                      <a:pPr marL="0" marR="0" algn="ctr">
                        <a:lnSpc>
                          <a:spcPct val="115000"/>
                        </a:lnSpc>
                        <a:spcBef>
                          <a:spcPts val="500"/>
                        </a:spcBef>
                        <a:spcAft>
                          <a:spcPts val="500"/>
                        </a:spcAft>
                      </a:pPr>
                      <a:r>
                        <a:rPr lang="en-IN" sz="1600"/>
                        <a:t>3</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Groundnut</a:t>
                      </a:r>
                      <a:endParaRPr lang="en-US" sz="1600">
                        <a:latin typeface="Calibri"/>
                        <a:ea typeface="Times New Roman"/>
                        <a:cs typeface="Times New Roman"/>
                      </a:endParaRPr>
                    </a:p>
                  </a:txBody>
                  <a:tcPr marL="68580" marR="68580" marT="0" marB="0" anchor="b"/>
                </a:tc>
                <a:tc>
                  <a:txBody>
                    <a:bodyPr/>
                    <a:lstStyle/>
                    <a:p>
                      <a:pPr marL="0" marR="0">
                        <a:lnSpc>
                          <a:spcPct val="115000"/>
                        </a:lnSpc>
                        <a:spcBef>
                          <a:spcPts val="500"/>
                        </a:spcBef>
                        <a:spcAft>
                          <a:spcPts val="500"/>
                        </a:spcAft>
                      </a:pPr>
                      <a:r>
                        <a:rPr lang="en-IN" sz="1600"/>
                        <a:t>6</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5.00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10</a:t>
                      </a:r>
                      <a:endParaRPr lang="en-US" sz="1600">
                        <a:latin typeface="Calibri"/>
                        <a:ea typeface="Times New Roman"/>
                        <a:cs typeface="Times New Roman"/>
                      </a:endParaRPr>
                    </a:p>
                  </a:txBody>
                  <a:tcPr marL="68580" marR="68580" marT="0" marB="0" anchor="b"/>
                </a:tc>
                <a:tc>
                  <a:txBody>
                    <a:bodyPr/>
                    <a:lstStyle/>
                    <a:p>
                      <a:pPr marL="0" marR="0" algn="ctr">
                        <a:lnSpc>
                          <a:spcPct val="115000"/>
                        </a:lnSpc>
                        <a:spcBef>
                          <a:spcPts val="500"/>
                        </a:spcBef>
                        <a:spcAft>
                          <a:spcPts val="500"/>
                        </a:spcAft>
                      </a:pPr>
                      <a:r>
                        <a:rPr lang="en-IN" sz="1600"/>
                        <a:t>8.33</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a:t>4</a:t>
                      </a:r>
                      <a:endParaRPr lang="en-US" sz="1600">
                        <a:latin typeface="Calibri"/>
                        <a:ea typeface="Times New Roman"/>
                        <a:cs typeface="Times New Roman"/>
                      </a:endParaRPr>
                    </a:p>
                  </a:txBody>
                  <a:tcPr marL="68580" marR="68580" marT="0" marB="0" anchor="b"/>
                </a:tc>
                <a:tc>
                  <a:txBody>
                    <a:bodyPr/>
                    <a:lstStyle/>
                    <a:p>
                      <a:pPr marL="0" marR="0" algn="r">
                        <a:lnSpc>
                          <a:spcPct val="115000"/>
                        </a:lnSpc>
                        <a:spcBef>
                          <a:spcPts val="500"/>
                        </a:spcBef>
                        <a:spcAft>
                          <a:spcPts val="500"/>
                        </a:spcAft>
                      </a:pPr>
                      <a:r>
                        <a:rPr lang="en-IN" sz="1600" dirty="0"/>
                        <a:t>3.33</a:t>
                      </a:r>
                      <a:endParaRPr lang="en-US" sz="1600" dirty="0">
                        <a:latin typeface="Calibri"/>
                        <a:ea typeface="Times New Roman"/>
                        <a:cs typeface="Times New Roman"/>
                      </a:endParaRPr>
                    </a:p>
                  </a:txBody>
                  <a:tcPr marL="68580" marR="68580" marT="0" marB="0" anchor="b"/>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Impact of CBTMP on cropping intensity of beneficiary farmers </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533400" y="1600198"/>
          <a:ext cx="8382000" cy="4648201"/>
        </p:xfrm>
        <a:graphic>
          <a:graphicData uri="http://schemas.openxmlformats.org/drawingml/2006/table">
            <a:tbl>
              <a:tblPr>
                <a:tableStyleId>{3C2FFA5D-87B4-456A-9821-1D502468CF0F}</a:tableStyleId>
              </a:tblPr>
              <a:tblGrid>
                <a:gridCol w="990600"/>
                <a:gridCol w="990600"/>
                <a:gridCol w="1066800"/>
                <a:gridCol w="1219200"/>
                <a:gridCol w="971550"/>
                <a:gridCol w="1047750"/>
                <a:gridCol w="1047750"/>
                <a:gridCol w="1047750"/>
              </a:tblGrid>
              <a:tr h="387350">
                <a:tc rowSpan="2">
                  <a:txBody>
                    <a:bodyPr/>
                    <a:lstStyle/>
                    <a:p>
                      <a:pPr marL="0" marR="0" algn="ctr">
                        <a:lnSpc>
                          <a:spcPct val="115000"/>
                        </a:lnSpc>
                        <a:spcBef>
                          <a:spcPts val="500"/>
                        </a:spcBef>
                        <a:spcAft>
                          <a:spcPts val="500"/>
                        </a:spcAft>
                      </a:pPr>
                      <a:r>
                        <a:rPr lang="en-IN" sz="1800" dirty="0"/>
                        <a:t>Cropping type</a:t>
                      </a:r>
                      <a:endParaRPr lang="en-US" sz="1800" dirty="0">
                        <a:latin typeface="Calibri"/>
                        <a:ea typeface="Times New Roman"/>
                        <a:cs typeface="Times New Roman"/>
                      </a:endParaRPr>
                    </a:p>
                  </a:txBody>
                  <a:tcPr marL="68580" marR="68580" marT="0" marB="0" anchor="ctr"/>
                </a:tc>
                <a:tc rowSpan="2">
                  <a:txBody>
                    <a:bodyPr/>
                    <a:lstStyle/>
                    <a:p>
                      <a:pPr marL="0" marR="0" algn="ctr">
                        <a:lnSpc>
                          <a:spcPct val="115000"/>
                        </a:lnSpc>
                        <a:spcBef>
                          <a:spcPts val="500"/>
                        </a:spcBef>
                        <a:spcAft>
                          <a:spcPts val="500"/>
                        </a:spcAft>
                      </a:pPr>
                      <a:r>
                        <a:rPr lang="en-IN" sz="1800"/>
                        <a:t>Season</a:t>
                      </a:r>
                      <a:endParaRPr lang="en-US" sz="1800">
                        <a:latin typeface="Calibri"/>
                        <a:ea typeface="Times New Roman"/>
                        <a:cs typeface="Times New Roman"/>
                      </a:endParaRPr>
                    </a:p>
                  </a:txBody>
                  <a:tcPr marL="68580" marR="68580" marT="0" marB="0" anchor="ctr"/>
                </a:tc>
                <a:tc gridSpan="2">
                  <a:txBody>
                    <a:bodyPr/>
                    <a:lstStyle/>
                    <a:p>
                      <a:pPr marL="0" marR="0" algn="ctr">
                        <a:lnSpc>
                          <a:spcPct val="115000"/>
                        </a:lnSpc>
                        <a:spcBef>
                          <a:spcPts val="500"/>
                        </a:spcBef>
                        <a:spcAft>
                          <a:spcPts val="500"/>
                        </a:spcAft>
                      </a:pPr>
                      <a:r>
                        <a:rPr lang="en-IN" sz="1800"/>
                        <a:t>Pre-project period</a:t>
                      </a:r>
                      <a:endParaRPr lang="en-US" sz="1800">
                        <a:latin typeface="Calibri"/>
                        <a:ea typeface="Times New Roman"/>
                        <a:cs typeface="Times New Roman"/>
                      </a:endParaRPr>
                    </a:p>
                  </a:txBody>
                  <a:tcPr marL="68580" marR="68580" marT="0" marB="0" anchor="ctr"/>
                </a:tc>
                <a:tc hMerge="1">
                  <a:txBody>
                    <a:bodyPr/>
                    <a:lstStyle/>
                    <a:p>
                      <a:endParaRPr lang="en-US"/>
                    </a:p>
                  </a:txBody>
                  <a:tcPr/>
                </a:tc>
                <a:tc gridSpan="2">
                  <a:txBody>
                    <a:bodyPr/>
                    <a:lstStyle/>
                    <a:p>
                      <a:pPr marL="0" marR="0" algn="ctr">
                        <a:lnSpc>
                          <a:spcPct val="115000"/>
                        </a:lnSpc>
                        <a:spcBef>
                          <a:spcPts val="500"/>
                        </a:spcBef>
                        <a:spcAft>
                          <a:spcPts val="500"/>
                        </a:spcAft>
                      </a:pPr>
                      <a:r>
                        <a:rPr lang="en-IN" sz="1800"/>
                        <a:t>Post-project period</a:t>
                      </a:r>
                      <a:endParaRPr lang="en-US" sz="1800">
                        <a:latin typeface="Calibri"/>
                        <a:ea typeface="Times New Roman"/>
                        <a:cs typeface="Times New Roman"/>
                      </a:endParaRPr>
                    </a:p>
                  </a:txBody>
                  <a:tcPr marL="68580" marR="68580" marT="0" marB="0" anchor="ctr"/>
                </a:tc>
                <a:tc hMerge="1">
                  <a:txBody>
                    <a:bodyPr/>
                    <a:lstStyle/>
                    <a:p>
                      <a:endParaRPr lang="en-US"/>
                    </a:p>
                  </a:txBody>
                  <a:tcPr/>
                </a:tc>
                <a:tc gridSpan="2">
                  <a:txBody>
                    <a:bodyPr/>
                    <a:lstStyle/>
                    <a:p>
                      <a:pPr marL="0" marR="0" algn="ctr">
                        <a:lnSpc>
                          <a:spcPct val="115000"/>
                        </a:lnSpc>
                        <a:spcBef>
                          <a:spcPts val="500"/>
                        </a:spcBef>
                        <a:spcAft>
                          <a:spcPts val="500"/>
                        </a:spcAft>
                      </a:pPr>
                      <a:r>
                        <a:rPr lang="en-IN" sz="1800"/>
                        <a:t>Difference</a:t>
                      </a:r>
                      <a:endParaRPr lang="en-US" sz="1800">
                        <a:latin typeface="Calibri"/>
                        <a:ea typeface="Times New Roman"/>
                        <a:cs typeface="Times New Roman"/>
                      </a:endParaRPr>
                    </a:p>
                  </a:txBody>
                  <a:tcPr marL="68580" marR="68580" marT="0" marB="0" anchor="ctr"/>
                </a:tc>
                <a:tc hMerge="1">
                  <a:txBody>
                    <a:bodyPr/>
                    <a:lstStyle/>
                    <a:p>
                      <a:endParaRPr lang="en-US"/>
                    </a:p>
                  </a:txBody>
                  <a:tcPr/>
                </a:tc>
              </a:tr>
              <a:tr h="774701">
                <a:tc vMerge="1">
                  <a:txBody>
                    <a:bodyPr/>
                    <a:lstStyle/>
                    <a:p>
                      <a:endParaRPr lang="en-US"/>
                    </a:p>
                  </a:txBody>
                  <a:tcPr/>
                </a:tc>
                <a:tc vMerge="1">
                  <a:txBody>
                    <a:bodyPr/>
                    <a:lstStyle/>
                    <a:p>
                      <a:endParaRPr lang="en-US"/>
                    </a:p>
                  </a:txBody>
                  <a:tcPr/>
                </a:tc>
                <a:tc>
                  <a:txBody>
                    <a:bodyPr/>
                    <a:lstStyle/>
                    <a:p>
                      <a:pPr marL="0" marR="0" algn="ctr">
                        <a:lnSpc>
                          <a:spcPct val="115000"/>
                        </a:lnSpc>
                        <a:spcBef>
                          <a:spcPts val="500"/>
                        </a:spcBef>
                        <a:spcAft>
                          <a:spcPts val="500"/>
                        </a:spcAft>
                      </a:pPr>
                      <a:r>
                        <a:rPr lang="en-IN" sz="1800"/>
                        <a:t>Frequency</a:t>
                      </a:r>
                      <a:endParaRPr lang="en-US" sz="18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800"/>
                        <a:t>Percentage</a:t>
                      </a:r>
                      <a:endParaRPr lang="en-US" sz="18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800"/>
                        <a:t>Frequency</a:t>
                      </a:r>
                      <a:endParaRPr lang="en-US" sz="18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800"/>
                        <a:t>Percentage</a:t>
                      </a:r>
                      <a:endParaRPr lang="en-US" sz="18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800"/>
                        <a:t>Frequency</a:t>
                      </a:r>
                      <a:endParaRPr lang="en-US" sz="1800">
                        <a:latin typeface="Calibri"/>
                        <a:ea typeface="Times New Roman"/>
                        <a:cs typeface="Times New Roman"/>
                      </a:endParaRPr>
                    </a:p>
                  </a:txBody>
                  <a:tcPr marL="68580" marR="68580" marT="0" marB="0" anchor="ctr"/>
                </a:tc>
                <a:tc>
                  <a:txBody>
                    <a:bodyPr/>
                    <a:lstStyle/>
                    <a:p>
                      <a:pPr marL="0" marR="0" algn="ctr">
                        <a:lnSpc>
                          <a:spcPct val="115000"/>
                        </a:lnSpc>
                        <a:spcBef>
                          <a:spcPts val="500"/>
                        </a:spcBef>
                        <a:spcAft>
                          <a:spcPts val="500"/>
                        </a:spcAft>
                      </a:pPr>
                      <a:r>
                        <a:rPr lang="en-IN" sz="1800"/>
                        <a:t>Percentage</a:t>
                      </a:r>
                      <a:endParaRPr lang="en-US" sz="1800">
                        <a:latin typeface="Calibri"/>
                        <a:ea typeface="Times New Roman"/>
                        <a:cs typeface="Times New Roman"/>
                      </a:endParaRPr>
                    </a:p>
                  </a:txBody>
                  <a:tcPr marL="68580" marR="68580" marT="0" marB="0" anchor="ctr"/>
                </a:tc>
              </a:tr>
              <a:tr h="387350">
                <a:tc rowSpan="3">
                  <a:txBody>
                    <a:bodyPr/>
                    <a:lstStyle/>
                    <a:p>
                      <a:pPr marL="0" marR="0" algn="ctr">
                        <a:lnSpc>
                          <a:spcPct val="115000"/>
                        </a:lnSpc>
                        <a:spcBef>
                          <a:spcPts val="500"/>
                        </a:spcBef>
                        <a:spcAft>
                          <a:spcPts val="500"/>
                        </a:spcAft>
                      </a:pPr>
                      <a:r>
                        <a:rPr lang="en-IN" sz="1800"/>
                        <a:t>Single crop</a:t>
                      </a:r>
                      <a:endParaRPr lang="en-US" sz="1800">
                        <a:latin typeface="Calibri"/>
                        <a:ea typeface="Times New Roman"/>
                        <a:cs typeface="Times New Roman"/>
                      </a:endParaRPr>
                    </a:p>
                  </a:txBody>
                  <a:tcPr marL="68580" marR="68580" marT="0" marB="0" anchor="ctr"/>
                </a:tc>
                <a:tc>
                  <a:txBody>
                    <a:bodyPr/>
                    <a:lstStyle/>
                    <a:p>
                      <a:pPr marL="0" marR="0">
                        <a:lnSpc>
                          <a:spcPct val="115000"/>
                        </a:lnSpc>
                        <a:spcBef>
                          <a:spcPts val="500"/>
                        </a:spcBef>
                        <a:spcAft>
                          <a:spcPts val="500"/>
                        </a:spcAft>
                      </a:pPr>
                      <a:r>
                        <a:rPr lang="en-IN" sz="1800"/>
                        <a:t>Kharif</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115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95.83</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70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58.33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-45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-37.50</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Rabi</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55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45.83</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38</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31.67</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-17</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-14.17</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Summer</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23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19.17</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20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16.67</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-2.50</a:t>
                      </a:r>
                      <a:endParaRPr lang="en-US" sz="1800">
                        <a:latin typeface="Calibri"/>
                        <a:ea typeface="Times New Roman"/>
                        <a:cs typeface="Times New Roman"/>
                      </a:endParaRPr>
                    </a:p>
                  </a:txBody>
                  <a:tcPr marL="68580" marR="68580" marT="0" marB="0"/>
                </a:tc>
              </a:tr>
              <a:tr h="387350">
                <a:tc rowSpan="3">
                  <a:txBody>
                    <a:bodyPr/>
                    <a:lstStyle/>
                    <a:p>
                      <a:pPr marL="0" marR="0" algn="ctr">
                        <a:lnSpc>
                          <a:spcPct val="115000"/>
                        </a:lnSpc>
                        <a:spcBef>
                          <a:spcPts val="500"/>
                        </a:spcBef>
                        <a:spcAft>
                          <a:spcPts val="500"/>
                        </a:spcAft>
                      </a:pPr>
                      <a:r>
                        <a:rPr lang="en-IN" sz="1800"/>
                        <a:t>Double crop</a:t>
                      </a:r>
                      <a:endParaRPr lang="en-US" sz="1800">
                        <a:latin typeface="Calibri"/>
                        <a:ea typeface="Times New Roman"/>
                        <a:cs typeface="Times New Roman"/>
                      </a:endParaRPr>
                    </a:p>
                  </a:txBody>
                  <a:tcPr marL="68580" marR="68580" marT="0" marB="0" anchor="ctr"/>
                </a:tc>
                <a:tc>
                  <a:txBody>
                    <a:bodyPr/>
                    <a:lstStyle/>
                    <a:p>
                      <a:pPr marL="0" marR="0">
                        <a:lnSpc>
                          <a:spcPct val="115000"/>
                        </a:lnSpc>
                        <a:spcBef>
                          <a:spcPts val="500"/>
                        </a:spcBef>
                        <a:spcAft>
                          <a:spcPts val="500"/>
                        </a:spcAft>
                      </a:pPr>
                      <a:r>
                        <a:rPr lang="en-IN" sz="1800"/>
                        <a:t>Kharif</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35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29.17</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60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50.00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20.83</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Rabi</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12</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10.00</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25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20.83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10.83</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Summer</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8</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6.67</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15</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12.50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7</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5.83</a:t>
                      </a:r>
                      <a:endParaRPr lang="en-US" sz="1800">
                        <a:latin typeface="Calibri"/>
                        <a:ea typeface="Times New Roman"/>
                        <a:cs typeface="Times New Roman"/>
                      </a:endParaRPr>
                    </a:p>
                  </a:txBody>
                  <a:tcPr marL="68580" marR="68580" marT="0" marB="0"/>
                </a:tc>
              </a:tr>
              <a:tr h="387350">
                <a:tc rowSpan="3">
                  <a:txBody>
                    <a:bodyPr/>
                    <a:lstStyle/>
                    <a:p>
                      <a:pPr marL="0" marR="0" algn="ctr">
                        <a:lnSpc>
                          <a:spcPct val="115000"/>
                        </a:lnSpc>
                        <a:spcBef>
                          <a:spcPts val="500"/>
                        </a:spcBef>
                        <a:spcAft>
                          <a:spcPts val="500"/>
                        </a:spcAft>
                      </a:pPr>
                      <a:r>
                        <a:rPr lang="en-IN" sz="1800"/>
                        <a:t>Triple/Mixed crop</a:t>
                      </a:r>
                      <a:endParaRPr lang="en-US" sz="1800">
                        <a:latin typeface="Calibri"/>
                        <a:ea typeface="Times New Roman"/>
                        <a:cs typeface="Times New Roman"/>
                      </a:endParaRPr>
                    </a:p>
                  </a:txBody>
                  <a:tcPr marL="68580" marR="68580" marT="0" marB="0" anchor="ctr"/>
                </a:tc>
                <a:tc>
                  <a:txBody>
                    <a:bodyPr/>
                    <a:lstStyle/>
                    <a:p>
                      <a:pPr marL="0" marR="0">
                        <a:lnSpc>
                          <a:spcPct val="115000"/>
                        </a:lnSpc>
                        <a:spcBef>
                          <a:spcPts val="500"/>
                        </a:spcBef>
                        <a:spcAft>
                          <a:spcPts val="500"/>
                        </a:spcAft>
                      </a:pPr>
                      <a:r>
                        <a:rPr lang="en-IN" sz="1800"/>
                        <a:t>Kharif</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4</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3.33</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10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8.33</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6</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5.00</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Rabi</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0.00</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2</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1.67</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2</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1.67</a:t>
                      </a:r>
                      <a:endParaRPr lang="en-US" sz="1800">
                        <a:latin typeface="Calibri"/>
                        <a:ea typeface="Times New Roman"/>
                        <a:cs typeface="Times New Roman"/>
                      </a:endParaRPr>
                    </a:p>
                  </a:txBody>
                  <a:tcPr marL="68580" marR="68580" marT="0" marB="0"/>
                </a:tc>
              </a:tr>
              <a:tr h="387350">
                <a:tc vMerge="1">
                  <a:txBody>
                    <a:bodyPr/>
                    <a:lstStyle/>
                    <a:p>
                      <a:endParaRPr lang="en-US"/>
                    </a:p>
                  </a:txBody>
                  <a:tcPr/>
                </a:tc>
                <a:tc>
                  <a:txBody>
                    <a:bodyPr/>
                    <a:lstStyle/>
                    <a:p>
                      <a:pPr marL="0" marR="0">
                        <a:lnSpc>
                          <a:spcPct val="115000"/>
                        </a:lnSpc>
                        <a:spcBef>
                          <a:spcPts val="500"/>
                        </a:spcBef>
                        <a:spcAft>
                          <a:spcPts val="500"/>
                        </a:spcAft>
                      </a:pPr>
                      <a:r>
                        <a:rPr lang="en-IN" sz="1800"/>
                        <a:t>Summer</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0.00</a:t>
                      </a:r>
                      <a:endParaRPr lang="en-US" sz="1800">
                        <a:latin typeface="Calibri"/>
                        <a:ea typeface="Times New Roman"/>
                        <a:cs typeface="Times New Roman"/>
                      </a:endParaRPr>
                    </a:p>
                  </a:txBody>
                  <a:tcPr marL="68580" marR="68580" marT="0" marB="0"/>
                </a:tc>
                <a:tc>
                  <a:txBody>
                    <a:bodyPr/>
                    <a:lstStyle/>
                    <a:p>
                      <a:pPr marL="0" marR="0">
                        <a:lnSpc>
                          <a:spcPct val="115000"/>
                        </a:lnSpc>
                        <a:spcBef>
                          <a:spcPts val="500"/>
                        </a:spcBef>
                        <a:spcAft>
                          <a:spcPts val="500"/>
                        </a:spcAft>
                      </a:pPr>
                      <a:r>
                        <a:rPr lang="en-IN" sz="1800"/>
                        <a:t>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0.00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a:t>0</a:t>
                      </a:r>
                      <a:endParaRPr lang="en-US" sz="1800">
                        <a:latin typeface="Calibri"/>
                        <a:ea typeface="Times New Roman"/>
                        <a:cs typeface="Times New Roman"/>
                      </a:endParaRPr>
                    </a:p>
                  </a:txBody>
                  <a:tcPr marL="68580" marR="68580" marT="0" marB="0"/>
                </a:tc>
                <a:tc>
                  <a:txBody>
                    <a:bodyPr/>
                    <a:lstStyle/>
                    <a:p>
                      <a:pPr marL="0" marR="0" algn="r">
                        <a:lnSpc>
                          <a:spcPct val="115000"/>
                        </a:lnSpc>
                        <a:spcBef>
                          <a:spcPts val="500"/>
                        </a:spcBef>
                        <a:spcAft>
                          <a:spcPts val="500"/>
                        </a:spcAft>
                      </a:pPr>
                      <a:r>
                        <a:rPr lang="en-IN" sz="1800" dirty="0"/>
                        <a:t>0.00</a:t>
                      </a:r>
                      <a:endParaRPr lang="en-US" sz="1800" dirty="0">
                        <a:latin typeface="Calibri"/>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Impact of community based tank management project on crop yield of beneficiary farmers	</a:t>
            </a:r>
            <a:endParaRPr lang="en-US" sz="3200" dirty="0"/>
          </a:p>
        </p:txBody>
      </p:sp>
      <p:graphicFrame>
        <p:nvGraphicFramePr>
          <p:cNvPr id="4" name="Content Placeholder 3"/>
          <p:cNvGraphicFramePr>
            <a:graphicFrameLocks noGrp="1"/>
          </p:cNvGraphicFramePr>
          <p:nvPr>
            <p:ph idx="1"/>
          </p:nvPr>
        </p:nvGraphicFramePr>
        <p:xfrm>
          <a:off x="304801" y="1828802"/>
          <a:ext cx="8534399" cy="3809998"/>
        </p:xfrm>
        <a:graphic>
          <a:graphicData uri="http://schemas.openxmlformats.org/drawingml/2006/table">
            <a:tbl>
              <a:tblPr>
                <a:tableStyleId>{69C7853C-536D-4A76-A0AE-DD22124D55A5}</a:tableStyleId>
              </a:tblPr>
              <a:tblGrid>
                <a:gridCol w="1441809"/>
                <a:gridCol w="1988608"/>
                <a:gridCol w="2077475"/>
                <a:gridCol w="1898064"/>
                <a:gridCol w="1128443"/>
              </a:tblGrid>
              <a:tr h="1270000">
                <a:tc>
                  <a:txBody>
                    <a:bodyPr/>
                    <a:lstStyle/>
                    <a:p>
                      <a:pPr marL="0" marR="0" algn="ctr">
                        <a:lnSpc>
                          <a:spcPct val="115000"/>
                        </a:lnSpc>
                        <a:spcBef>
                          <a:spcPts val="600"/>
                        </a:spcBef>
                        <a:spcAft>
                          <a:spcPts val="600"/>
                        </a:spcAft>
                      </a:pPr>
                      <a:r>
                        <a:rPr lang="en-IN" sz="2000" b="1" dirty="0"/>
                        <a:t>Crops</a:t>
                      </a:r>
                      <a:endParaRPr lang="en-US" sz="1800" b="1" dirty="0">
                        <a:latin typeface="Calibri"/>
                        <a:ea typeface="Times New Roman"/>
                        <a:cs typeface="Times New Roman"/>
                      </a:endParaRPr>
                    </a:p>
                  </a:txBody>
                  <a:tcPr marL="68580" marR="68580" marT="0" marB="0" anchor="ctr"/>
                </a:tc>
                <a:tc>
                  <a:txBody>
                    <a:bodyPr/>
                    <a:lstStyle/>
                    <a:p>
                      <a:pPr marL="0" marR="0" algn="ctr">
                        <a:lnSpc>
                          <a:spcPct val="115000"/>
                        </a:lnSpc>
                        <a:spcBef>
                          <a:spcPts val="600"/>
                        </a:spcBef>
                        <a:spcAft>
                          <a:spcPts val="600"/>
                        </a:spcAft>
                      </a:pPr>
                      <a:r>
                        <a:rPr lang="en-IN" sz="2000" b="1"/>
                        <a:t>Per-project period (Avg. yield(qtl/acre)</a:t>
                      </a:r>
                      <a:endParaRPr lang="en-US" sz="1800" b="1">
                        <a:latin typeface="Calibri"/>
                        <a:ea typeface="Times New Roman"/>
                        <a:cs typeface="Times New Roman"/>
                      </a:endParaRPr>
                    </a:p>
                  </a:txBody>
                  <a:tcPr marL="68580" marR="68580" marT="0" marB="0" anchor="ctr"/>
                </a:tc>
                <a:tc>
                  <a:txBody>
                    <a:bodyPr/>
                    <a:lstStyle/>
                    <a:p>
                      <a:pPr marL="0" marR="0" algn="ctr">
                        <a:lnSpc>
                          <a:spcPct val="115000"/>
                        </a:lnSpc>
                        <a:spcBef>
                          <a:spcPts val="600"/>
                        </a:spcBef>
                        <a:spcAft>
                          <a:spcPts val="600"/>
                        </a:spcAft>
                      </a:pPr>
                      <a:r>
                        <a:rPr lang="en-IN" sz="2000" b="1"/>
                        <a:t>Post-project period After (Avg. yield (qtl/acre)</a:t>
                      </a:r>
                      <a:endParaRPr lang="en-US" sz="1800" b="1">
                        <a:latin typeface="Calibri"/>
                        <a:ea typeface="Times New Roman"/>
                        <a:cs typeface="Times New Roman"/>
                      </a:endParaRPr>
                    </a:p>
                  </a:txBody>
                  <a:tcPr marL="68580" marR="68580" marT="0" marB="0" anchor="ctr"/>
                </a:tc>
                <a:tc>
                  <a:txBody>
                    <a:bodyPr/>
                    <a:lstStyle/>
                    <a:p>
                      <a:pPr marL="0" marR="0" algn="ctr">
                        <a:lnSpc>
                          <a:spcPct val="115000"/>
                        </a:lnSpc>
                        <a:spcBef>
                          <a:spcPts val="600"/>
                        </a:spcBef>
                        <a:spcAft>
                          <a:spcPts val="600"/>
                        </a:spcAft>
                      </a:pPr>
                      <a:r>
                        <a:rPr lang="en-IN" sz="2000" b="1"/>
                        <a:t>Difference  (Avg. yield(qtl/acre)</a:t>
                      </a:r>
                      <a:endParaRPr lang="en-US" sz="1800" b="1">
                        <a:latin typeface="Calibri"/>
                        <a:ea typeface="Times New Roman"/>
                        <a:cs typeface="Times New Roman"/>
                      </a:endParaRPr>
                    </a:p>
                  </a:txBody>
                  <a:tcPr marL="68580" marR="68580" marT="0" marB="0" anchor="ctr"/>
                </a:tc>
                <a:tc>
                  <a:txBody>
                    <a:bodyPr/>
                    <a:lstStyle/>
                    <a:p>
                      <a:pPr marL="0" marR="0" algn="ctr">
                        <a:lnSpc>
                          <a:spcPct val="115000"/>
                        </a:lnSpc>
                        <a:spcBef>
                          <a:spcPts val="600"/>
                        </a:spcBef>
                        <a:spcAft>
                          <a:spcPts val="600"/>
                        </a:spcAft>
                      </a:pPr>
                      <a:r>
                        <a:rPr lang="en-IN" sz="2000" b="1"/>
                        <a:t>% of increase</a:t>
                      </a:r>
                      <a:endParaRPr lang="en-US" sz="1800" b="1">
                        <a:latin typeface="Calibri"/>
                        <a:ea typeface="Times New Roman"/>
                        <a:cs typeface="Times New Roman"/>
                      </a:endParaRPr>
                    </a:p>
                  </a:txBody>
                  <a:tcPr marL="68580" marR="68580" marT="0" marB="0" anchor="ctr"/>
                </a:tc>
              </a:tr>
              <a:tr h="423333">
                <a:tc>
                  <a:txBody>
                    <a:bodyPr/>
                    <a:lstStyle/>
                    <a:p>
                      <a:pPr marL="0" marR="0">
                        <a:lnSpc>
                          <a:spcPct val="115000"/>
                        </a:lnSpc>
                        <a:spcBef>
                          <a:spcPts val="600"/>
                        </a:spcBef>
                        <a:spcAft>
                          <a:spcPts val="600"/>
                        </a:spcAft>
                      </a:pPr>
                      <a:r>
                        <a:rPr lang="en-IN" sz="2000" b="1"/>
                        <a:t>Groundnut</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dirty="0"/>
                        <a:t>3 </a:t>
                      </a:r>
                      <a:endParaRPr lang="en-US" sz="1800" b="1" dirty="0">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5.5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2.5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83.33</a:t>
                      </a:r>
                      <a:endParaRPr lang="en-US" sz="1800" b="1">
                        <a:latin typeface="Calibri"/>
                        <a:ea typeface="Times New Roman"/>
                        <a:cs typeface="Times New Roman"/>
                      </a:endParaRPr>
                    </a:p>
                  </a:txBody>
                  <a:tcPr marL="68580" marR="68580" marT="0" marB="0"/>
                </a:tc>
              </a:tr>
              <a:tr h="423333">
                <a:tc>
                  <a:txBody>
                    <a:bodyPr/>
                    <a:lstStyle/>
                    <a:p>
                      <a:pPr marL="0" marR="0">
                        <a:lnSpc>
                          <a:spcPct val="115000"/>
                        </a:lnSpc>
                        <a:spcBef>
                          <a:spcPts val="600"/>
                        </a:spcBef>
                        <a:spcAft>
                          <a:spcPts val="600"/>
                        </a:spcAft>
                      </a:pPr>
                      <a:r>
                        <a:rPr lang="en-IN" sz="2000" b="1"/>
                        <a:t>Paddy</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30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42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12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40.00</a:t>
                      </a:r>
                      <a:endParaRPr lang="en-US" sz="1800" b="1">
                        <a:latin typeface="Calibri"/>
                        <a:ea typeface="Times New Roman"/>
                        <a:cs typeface="Times New Roman"/>
                      </a:endParaRPr>
                    </a:p>
                  </a:txBody>
                  <a:tcPr marL="68580" marR="68580" marT="0" marB="0"/>
                </a:tc>
              </a:tr>
              <a:tr h="423333">
                <a:tc>
                  <a:txBody>
                    <a:bodyPr/>
                    <a:lstStyle/>
                    <a:p>
                      <a:pPr marL="0" marR="0">
                        <a:lnSpc>
                          <a:spcPct val="115000"/>
                        </a:lnSpc>
                        <a:spcBef>
                          <a:spcPts val="600"/>
                        </a:spcBef>
                        <a:spcAft>
                          <a:spcPts val="600"/>
                        </a:spcAft>
                      </a:pPr>
                      <a:r>
                        <a:rPr lang="en-IN" sz="2000" b="1"/>
                        <a:t>Ragi</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9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15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6</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66.66</a:t>
                      </a:r>
                      <a:endParaRPr lang="en-US" sz="1800" b="1">
                        <a:latin typeface="Calibri"/>
                        <a:ea typeface="Times New Roman"/>
                        <a:cs typeface="Times New Roman"/>
                      </a:endParaRPr>
                    </a:p>
                  </a:txBody>
                  <a:tcPr marL="68580" marR="68580" marT="0" marB="0"/>
                </a:tc>
              </a:tr>
              <a:tr h="423333">
                <a:tc>
                  <a:txBody>
                    <a:bodyPr/>
                    <a:lstStyle/>
                    <a:p>
                      <a:pPr marL="0" marR="0">
                        <a:lnSpc>
                          <a:spcPct val="115000"/>
                        </a:lnSpc>
                        <a:spcBef>
                          <a:spcPts val="600"/>
                        </a:spcBef>
                        <a:spcAft>
                          <a:spcPts val="600"/>
                        </a:spcAft>
                      </a:pPr>
                      <a:r>
                        <a:rPr lang="en-IN" sz="2000" b="1"/>
                        <a:t>Redgram</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3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5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2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66.66</a:t>
                      </a:r>
                      <a:endParaRPr lang="en-US" sz="1800" b="1">
                        <a:latin typeface="Calibri"/>
                        <a:ea typeface="Times New Roman"/>
                        <a:cs typeface="Times New Roman"/>
                      </a:endParaRPr>
                    </a:p>
                  </a:txBody>
                  <a:tcPr marL="68580" marR="68580" marT="0" marB="0"/>
                </a:tc>
              </a:tr>
              <a:tr h="423333">
                <a:tc>
                  <a:txBody>
                    <a:bodyPr/>
                    <a:lstStyle/>
                    <a:p>
                      <a:pPr marL="0" marR="0">
                        <a:lnSpc>
                          <a:spcPct val="115000"/>
                        </a:lnSpc>
                        <a:spcBef>
                          <a:spcPts val="600"/>
                        </a:spcBef>
                        <a:spcAft>
                          <a:spcPts val="600"/>
                        </a:spcAft>
                      </a:pPr>
                      <a:r>
                        <a:rPr lang="en-IN" sz="2000" b="1"/>
                        <a:t>Maize</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8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13 </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5</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62.50</a:t>
                      </a:r>
                      <a:endParaRPr lang="en-US" sz="1800" b="1">
                        <a:latin typeface="Calibri"/>
                        <a:ea typeface="Times New Roman"/>
                        <a:cs typeface="Times New Roman"/>
                      </a:endParaRPr>
                    </a:p>
                  </a:txBody>
                  <a:tcPr marL="68580" marR="68580" marT="0" marB="0"/>
                </a:tc>
              </a:tr>
              <a:tr h="423333">
                <a:tc>
                  <a:txBody>
                    <a:bodyPr/>
                    <a:lstStyle/>
                    <a:p>
                      <a:pPr marL="0" marR="0">
                        <a:lnSpc>
                          <a:spcPct val="115000"/>
                        </a:lnSpc>
                        <a:spcBef>
                          <a:spcPts val="600"/>
                        </a:spcBef>
                        <a:spcAft>
                          <a:spcPts val="600"/>
                        </a:spcAft>
                      </a:pPr>
                      <a:r>
                        <a:rPr lang="en-IN" sz="2000" b="1"/>
                        <a:t>Sunflower</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2</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4</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a:t>2</a:t>
                      </a:r>
                      <a:endParaRPr lang="en-US" sz="1800" b="1">
                        <a:latin typeface="Calibri"/>
                        <a:ea typeface="Times New Roman"/>
                        <a:cs typeface="Times New Roman"/>
                      </a:endParaRPr>
                    </a:p>
                  </a:txBody>
                  <a:tcPr marL="68580" marR="68580" marT="0" marB="0" anchor="b"/>
                </a:tc>
                <a:tc>
                  <a:txBody>
                    <a:bodyPr/>
                    <a:lstStyle/>
                    <a:p>
                      <a:pPr marL="0" marR="0" algn="ctr">
                        <a:lnSpc>
                          <a:spcPct val="115000"/>
                        </a:lnSpc>
                        <a:spcBef>
                          <a:spcPts val="600"/>
                        </a:spcBef>
                        <a:spcAft>
                          <a:spcPts val="600"/>
                        </a:spcAft>
                      </a:pPr>
                      <a:r>
                        <a:rPr lang="en-IN" sz="2000" b="1" dirty="0"/>
                        <a:t>100.00</a:t>
                      </a:r>
                      <a:endParaRPr lang="en-US" sz="1800" b="1" dirty="0">
                        <a:latin typeface="Calibri"/>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pPr algn="l"/>
            <a:r>
              <a:rPr lang="en-US" dirty="0" smtClean="0"/>
              <a:t>Overall impact on beneficiary farmers</a:t>
            </a:r>
            <a:endParaRPr lang="en-US"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a:bodyPr>
          <a:lstStyle/>
          <a:p>
            <a:r>
              <a:rPr lang="en-US" dirty="0" smtClean="0"/>
              <a:t>Positive and significant improvement in their socio-economic status after implementation of community based tank management project</a:t>
            </a:r>
          </a:p>
          <a:p>
            <a:r>
              <a:rPr lang="en-US" dirty="0" smtClean="0"/>
              <a:t>Significant effect on increasing their cropping pattern, cropping intensity and yield level (productivity)</a:t>
            </a:r>
          </a:p>
          <a:p>
            <a:r>
              <a:rPr lang="en-US" dirty="0" smtClean="0"/>
              <a:t>Frequent supervision by the officials responsible for successful functioning of the project</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style>
          <a:lnRef idx="2">
            <a:schemeClr val="accent2"/>
          </a:lnRef>
          <a:fillRef idx="1">
            <a:schemeClr val="lt1"/>
          </a:fillRef>
          <a:effectRef idx="0">
            <a:schemeClr val="accent2"/>
          </a:effectRef>
          <a:fontRef idx="minor">
            <a:schemeClr val="dk1"/>
          </a:fontRef>
        </p:style>
        <p:txBody>
          <a:bodyPr>
            <a:noAutofit/>
          </a:bodyPr>
          <a:lstStyle/>
          <a:p>
            <a:r>
              <a:rPr lang="en-US" sz="2800" dirty="0" smtClean="0"/>
              <a:t>4. Impact Analysis of Commodity Based Associations </a:t>
            </a:r>
            <a:endParaRPr lang="en-US" sz="2800" dirty="0"/>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dirty="0" err="1" smtClean="0"/>
              <a:t>Gopala</a:t>
            </a:r>
            <a:r>
              <a:rPr lang="en-US" dirty="0" smtClean="0"/>
              <a:t> Y M, 2015 </a:t>
            </a:r>
          </a:p>
          <a:p>
            <a:r>
              <a:rPr lang="en-US" dirty="0" err="1" smtClean="0"/>
              <a:t>Tubugere</a:t>
            </a:r>
            <a:r>
              <a:rPr lang="en-US" dirty="0" smtClean="0"/>
              <a:t> </a:t>
            </a:r>
            <a:r>
              <a:rPr lang="en-US" dirty="0" err="1" smtClean="0"/>
              <a:t>Hobli</a:t>
            </a:r>
            <a:r>
              <a:rPr lang="en-US" dirty="0" smtClean="0"/>
              <a:t> of Doddaballapur </a:t>
            </a:r>
            <a:r>
              <a:rPr lang="en-US" dirty="0" err="1" smtClean="0"/>
              <a:t>taluk</a:t>
            </a:r>
            <a:r>
              <a:rPr lang="en-US" dirty="0" smtClean="0"/>
              <a:t> in Bangalore rural district of Karnataka </a:t>
            </a:r>
          </a:p>
          <a:p>
            <a:r>
              <a:rPr lang="en-US" dirty="0" smtClean="0"/>
              <a:t>250 commodity based association members farmers</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Autofit/>
          </a:bodyPr>
          <a:lstStyle/>
          <a:p>
            <a:pPr lvl="0" fontAlgn="base">
              <a:spcAft>
                <a:spcPct val="0"/>
              </a:spcAft>
            </a:pPr>
            <a:r>
              <a:rPr lang="en-US" sz="1400" dirty="0" smtClean="0">
                <a:latin typeface="Arial" pitchFamily="34" charset="0"/>
                <a:cs typeface="Arial" pitchFamily="34" charset="0"/>
              </a:rPr>
              <a:t/>
            </a:r>
            <a:br>
              <a:rPr lang="en-US" sz="1400" dirty="0" smtClean="0">
                <a:latin typeface="Arial" pitchFamily="34" charset="0"/>
                <a:cs typeface="Arial" pitchFamily="34" charset="0"/>
              </a:rPr>
            </a:br>
            <a:r>
              <a:rPr lang="en-US" sz="2400" b="1" dirty="0" smtClean="0">
                <a:solidFill>
                  <a:srgbClr val="00000A"/>
                </a:solidFill>
                <a:latin typeface="Times New Roman" pitchFamily="18" charset="0"/>
                <a:ea typeface="Times New Roman" pitchFamily="18" charset="0"/>
                <a:cs typeface="Times New Roman" pitchFamily="18" charset="0"/>
              </a:rPr>
              <a:t>Impact of CBAs on annual income, employment generation and social status. </a:t>
            </a:r>
            <a:r>
              <a:rPr lang="en-US" sz="1400" dirty="0" smtClean="0">
                <a:latin typeface="Arial" pitchFamily="34" charset="0"/>
                <a:cs typeface="Arial" pitchFamily="34" charset="0"/>
              </a:rPr>
              <a:t/>
            </a:r>
            <a:br>
              <a:rPr lang="en-US" sz="1400" dirty="0" smtClean="0">
                <a:latin typeface="Arial" pitchFamily="34" charset="0"/>
                <a:cs typeface="Arial" pitchFamily="34" charset="0"/>
              </a:rPr>
            </a:br>
            <a:r>
              <a:rPr lang="en-US" sz="2400" b="1" dirty="0" smtClean="0">
                <a:solidFill>
                  <a:srgbClr val="00000A"/>
                </a:solidFill>
                <a:latin typeface="Times New Roman" pitchFamily="18" charset="0"/>
                <a:ea typeface="Times New Roman" pitchFamily="18" charset="0"/>
                <a:cs typeface="Times New Roman" pitchFamily="18" charset="0"/>
              </a:rPr>
              <a:t>				</a:t>
            </a:r>
            <a:endParaRPr lang="en-IN" sz="2400" dirty="0"/>
          </a:p>
        </p:txBody>
      </p:sp>
      <p:graphicFrame>
        <p:nvGraphicFramePr>
          <p:cNvPr id="4" name="Content Placeholder 3"/>
          <p:cNvGraphicFramePr>
            <a:graphicFrameLocks noGrp="1"/>
          </p:cNvGraphicFramePr>
          <p:nvPr>
            <p:ph idx="1"/>
          </p:nvPr>
        </p:nvGraphicFramePr>
        <p:xfrm>
          <a:off x="304798" y="1752600"/>
          <a:ext cx="8534403" cy="4495799"/>
        </p:xfrm>
        <a:graphic>
          <a:graphicData uri="http://schemas.openxmlformats.org/drawingml/2006/table">
            <a:tbl>
              <a:tblPr>
                <a:tableStyleId>{3C2FFA5D-87B4-456A-9821-1D502468CF0F}</a:tableStyleId>
              </a:tblPr>
              <a:tblGrid>
                <a:gridCol w="685802"/>
                <a:gridCol w="1676400"/>
                <a:gridCol w="1295400"/>
                <a:gridCol w="1143000"/>
                <a:gridCol w="1600200"/>
                <a:gridCol w="1066800"/>
                <a:gridCol w="1066801"/>
              </a:tblGrid>
              <a:tr h="408709">
                <a:tc rowSpan="2">
                  <a:txBody>
                    <a:bodyPr/>
                    <a:lstStyle/>
                    <a:p>
                      <a:pPr algn="ctr">
                        <a:lnSpc>
                          <a:spcPct val="100000"/>
                        </a:lnSpc>
                        <a:spcAft>
                          <a:spcPts val="0"/>
                        </a:spcAft>
                      </a:pPr>
                      <a:r>
                        <a:rPr lang="en-US" sz="1800" b="1" dirty="0"/>
                        <a:t>Sl. No.</a:t>
                      </a:r>
                      <a:endParaRPr lang="en-IN" sz="1800" b="1" dirty="0">
                        <a:solidFill>
                          <a:srgbClr val="00000A"/>
                        </a:solidFill>
                        <a:latin typeface="Calibri"/>
                        <a:ea typeface="Times New Roman"/>
                        <a:cs typeface="Times New Roman"/>
                      </a:endParaRPr>
                    </a:p>
                  </a:txBody>
                  <a:tcPr marL="62230" marR="68580" marT="0" marB="0" anchor="ctr"/>
                </a:tc>
                <a:tc rowSpan="2">
                  <a:txBody>
                    <a:bodyPr/>
                    <a:lstStyle/>
                    <a:p>
                      <a:pPr algn="ctr">
                        <a:lnSpc>
                          <a:spcPct val="100000"/>
                        </a:lnSpc>
                        <a:spcAft>
                          <a:spcPts val="0"/>
                        </a:spcAft>
                      </a:pPr>
                      <a:r>
                        <a:rPr lang="en-US" sz="1800" b="1" dirty="0"/>
                        <a:t>Impact</a:t>
                      </a:r>
                      <a:endParaRPr lang="en-IN" sz="1800" b="1" dirty="0">
                        <a:solidFill>
                          <a:srgbClr val="00000A"/>
                        </a:solidFill>
                        <a:latin typeface="Calibri"/>
                        <a:ea typeface="Times New Roman"/>
                        <a:cs typeface="Times New Roman"/>
                      </a:endParaRPr>
                    </a:p>
                  </a:txBody>
                  <a:tcPr marL="62230" marR="68580" marT="0" marB="0" anchor="ctr"/>
                </a:tc>
                <a:tc gridSpan="2">
                  <a:txBody>
                    <a:bodyPr/>
                    <a:lstStyle/>
                    <a:p>
                      <a:pPr algn="ctr">
                        <a:lnSpc>
                          <a:spcPct val="100000"/>
                        </a:lnSpc>
                        <a:spcAft>
                          <a:spcPts val="0"/>
                        </a:spcAft>
                      </a:pPr>
                      <a:r>
                        <a:rPr lang="en-US" sz="1800" b="1"/>
                        <a:t>Mean values</a:t>
                      </a:r>
                      <a:endParaRPr lang="en-IN" sz="1800" b="1">
                        <a:solidFill>
                          <a:srgbClr val="00000A"/>
                        </a:solidFill>
                        <a:latin typeface="Calibri"/>
                        <a:ea typeface="Times New Roman"/>
                        <a:cs typeface="Times New Roman"/>
                      </a:endParaRPr>
                    </a:p>
                  </a:txBody>
                  <a:tcPr marL="62230" marR="68580" marT="0" marB="0" anchor="ctr"/>
                </a:tc>
                <a:tc hMerge="1">
                  <a:txBody>
                    <a:bodyPr/>
                    <a:lstStyle/>
                    <a:p>
                      <a:endParaRPr lang="en-IN"/>
                    </a:p>
                  </a:txBody>
                  <a:tcPr/>
                </a:tc>
                <a:tc rowSpan="2">
                  <a:txBody>
                    <a:bodyPr/>
                    <a:lstStyle/>
                    <a:p>
                      <a:pPr algn="ctr">
                        <a:lnSpc>
                          <a:spcPct val="100000"/>
                        </a:lnSpc>
                        <a:spcAft>
                          <a:spcPts val="0"/>
                        </a:spcAft>
                      </a:pPr>
                      <a:r>
                        <a:rPr lang="en-US" sz="1800" b="1"/>
                        <a:t>Mean </a:t>
                      </a:r>
                      <a:endParaRPr lang="en-IN" sz="1800" b="1"/>
                    </a:p>
                    <a:p>
                      <a:pPr algn="ctr">
                        <a:lnSpc>
                          <a:spcPct val="100000"/>
                        </a:lnSpc>
                        <a:spcAft>
                          <a:spcPts val="0"/>
                        </a:spcAft>
                      </a:pPr>
                      <a:r>
                        <a:rPr lang="en-US" sz="1800" b="1"/>
                        <a:t>enhancement</a:t>
                      </a:r>
                      <a:endParaRPr lang="en-IN" sz="1800" b="1">
                        <a:solidFill>
                          <a:srgbClr val="00000A"/>
                        </a:solidFill>
                        <a:latin typeface="Calibri"/>
                        <a:ea typeface="Times New Roman"/>
                        <a:cs typeface="Times New Roman"/>
                      </a:endParaRPr>
                    </a:p>
                  </a:txBody>
                  <a:tcPr marL="62230" marR="68580" marT="0" marB="0" anchor="ctr"/>
                </a:tc>
                <a:tc rowSpan="2">
                  <a:txBody>
                    <a:bodyPr/>
                    <a:lstStyle/>
                    <a:p>
                      <a:pPr algn="ctr">
                        <a:lnSpc>
                          <a:spcPct val="100000"/>
                        </a:lnSpc>
                        <a:spcAft>
                          <a:spcPts val="0"/>
                        </a:spcAft>
                      </a:pPr>
                      <a:r>
                        <a:rPr lang="en-US" sz="1800" b="1"/>
                        <a:t>Percentage </a:t>
                      </a:r>
                      <a:endParaRPr lang="en-IN" sz="1800" b="1"/>
                    </a:p>
                    <a:p>
                      <a:pPr algn="ctr">
                        <a:lnSpc>
                          <a:spcPct val="100000"/>
                        </a:lnSpc>
                        <a:spcAft>
                          <a:spcPts val="0"/>
                        </a:spcAft>
                      </a:pPr>
                      <a:r>
                        <a:rPr lang="en-US" sz="1800" b="1"/>
                        <a:t>of </a:t>
                      </a:r>
                      <a:endParaRPr lang="en-IN" sz="1800" b="1"/>
                    </a:p>
                    <a:p>
                      <a:pPr algn="ctr">
                        <a:lnSpc>
                          <a:spcPct val="100000"/>
                        </a:lnSpc>
                        <a:spcAft>
                          <a:spcPts val="0"/>
                        </a:spcAft>
                      </a:pPr>
                      <a:r>
                        <a:rPr lang="en-US" sz="1800" b="1"/>
                        <a:t>Increase</a:t>
                      </a:r>
                      <a:endParaRPr lang="en-IN" sz="1800" b="1">
                        <a:solidFill>
                          <a:srgbClr val="00000A"/>
                        </a:solidFill>
                        <a:latin typeface="Calibri"/>
                        <a:ea typeface="Times New Roman"/>
                        <a:cs typeface="Times New Roman"/>
                      </a:endParaRPr>
                    </a:p>
                  </a:txBody>
                  <a:tcPr marL="62230" marR="68580" marT="0" marB="0" anchor="ctr"/>
                </a:tc>
                <a:tc rowSpan="2">
                  <a:txBody>
                    <a:bodyPr/>
                    <a:lstStyle/>
                    <a:p>
                      <a:pPr algn="ctr">
                        <a:lnSpc>
                          <a:spcPct val="100000"/>
                        </a:lnSpc>
                        <a:spcAft>
                          <a:spcPts val="0"/>
                        </a:spcAft>
                      </a:pPr>
                      <a:r>
                        <a:rPr lang="en-US" sz="1800" b="1"/>
                        <a:t>Paired </a:t>
                      </a:r>
                      <a:endParaRPr lang="en-IN" sz="1800" b="1"/>
                    </a:p>
                    <a:p>
                      <a:pPr algn="ctr">
                        <a:lnSpc>
                          <a:spcPct val="100000"/>
                        </a:lnSpc>
                        <a:spcAft>
                          <a:spcPts val="0"/>
                        </a:spcAft>
                      </a:pPr>
                      <a:r>
                        <a:rPr lang="en-US" sz="1800" b="1"/>
                        <a:t>‘t’ value</a:t>
                      </a:r>
                      <a:endParaRPr lang="en-IN" sz="1800" b="1">
                        <a:solidFill>
                          <a:srgbClr val="00000A"/>
                        </a:solidFill>
                        <a:latin typeface="Calibri"/>
                        <a:ea typeface="Times New Roman"/>
                        <a:cs typeface="Times New Roman"/>
                      </a:endParaRPr>
                    </a:p>
                  </a:txBody>
                  <a:tcPr marL="62230" marR="68580" marT="0" marB="0" anchor="ctr"/>
                </a:tc>
              </a:tr>
              <a:tr h="1226127">
                <a:tc vMerge="1">
                  <a:txBody>
                    <a:bodyPr/>
                    <a:lstStyle/>
                    <a:p>
                      <a:endParaRPr lang="en-IN"/>
                    </a:p>
                  </a:txBody>
                  <a:tcPr/>
                </a:tc>
                <a:tc vMerge="1">
                  <a:txBody>
                    <a:bodyPr/>
                    <a:lstStyle/>
                    <a:p>
                      <a:endParaRPr lang="en-IN"/>
                    </a:p>
                  </a:txBody>
                  <a:tcPr/>
                </a:tc>
                <a:tc>
                  <a:txBody>
                    <a:bodyPr/>
                    <a:lstStyle/>
                    <a:p>
                      <a:pPr algn="ctr">
                        <a:lnSpc>
                          <a:spcPct val="100000"/>
                        </a:lnSpc>
                        <a:spcAft>
                          <a:spcPts val="0"/>
                        </a:spcAft>
                      </a:pPr>
                      <a:r>
                        <a:rPr lang="en-US" sz="1800" b="1"/>
                        <a:t>Before</a:t>
                      </a:r>
                      <a:endParaRPr lang="en-IN" sz="1800" b="1">
                        <a:solidFill>
                          <a:srgbClr val="00000A"/>
                        </a:solidFill>
                        <a:latin typeface="Calibri"/>
                        <a:ea typeface="Times New Roman"/>
                        <a:cs typeface="Times New Roman"/>
                      </a:endParaRPr>
                    </a:p>
                  </a:txBody>
                  <a:tcPr marL="62230" marR="68580" marT="0" marB="0" anchor="ctr"/>
                </a:tc>
                <a:tc>
                  <a:txBody>
                    <a:bodyPr/>
                    <a:lstStyle/>
                    <a:p>
                      <a:pPr algn="ctr">
                        <a:lnSpc>
                          <a:spcPct val="100000"/>
                        </a:lnSpc>
                        <a:spcAft>
                          <a:spcPts val="0"/>
                        </a:spcAft>
                      </a:pPr>
                      <a:r>
                        <a:rPr lang="en-US" sz="1800" b="1"/>
                        <a:t>After</a:t>
                      </a:r>
                      <a:endParaRPr lang="en-IN" sz="1800" b="1">
                        <a:solidFill>
                          <a:srgbClr val="00000A"/>
                        </a:solidFill>
                        <a:latin typeface="Calibri"/>
                        <a:ea typeface="Times New Roman"/>
                        <a:cs typeface="Times New Roman"/>
                      </a:endParaRPr>
                    </a:p>
                  </a:txBody>
                  <a:tcPr marL="62230" marR="68580" marT="0" marB="0" anchor="ctr"/>
                </a:tc>
                <a:tc vMerge="1">
                  <a:txBody>
                    <a:bodyPr/>
                    <a:lstStyle/>
                    <a:p>
                      <a:endParaRPr lang="en-IN"/>
                    </a:p>
                  </a:txBody>
                  <a:tcPr/>
                </a:tc>
                <a:tc vMerge="1">
                  <a:txBody>
                    <a:bodyPr/>
                    <a:lstStyle/>
                    <a:p>
                      <a:endParaRPr lang="en-IN"/>
                    </a:p>
                  </a:txBody>
                  <a:tcPr/>
                </a:tc>
                <a:tc vMerge="1">
                  <a:txBody>
                    <a:bodyPr/>
                    <a:lstStyle/>
                    <a:p>
                      <a:endParaRPr lang="en-IN"/>
                    </a:p>
                  </a:txBody>
                  <a:tcPr/>
                </a:tc>
              </a:tr>
              <a:tr h="817418">
                <a:tc>
                  <a:txBody>
                    <a:bodyPr/>
                    <a:lstStyle/>
                    <a:p>
                      <a:pPr algn="ctr">
                        <a:lnSpc>
                          <a:spcPct val="100000"/>
                        </a:lnSpc>
                        <a:spcAft>
                          <a:spcPts val="0"/>
                        </a:spcAft>
                      </a:pPr>
                      <a:r>
                        <a:rPr lang="en-US" sz="1800" b="1"/>
                        <a:t>1.</a:t>
                      </a:r>
                      <a:endParaRPr lang="en-IN" sz="1800" b="1">
                        <a:solidFill>
                          <a:srgbClr val="00000A"/>
                        </a:solidFill>
                        <a:latin typeface="Calibri"/>
                        <a:ea typeface="Times New Roman"/>
                        <a:cs typeface="Times New Roman"/>
                      </a:endParaRPr>
                    </a:p>
                  </a:txBody>
                  <a:tcPr marL="62230" marR="68580" marT="0" marB="0" anchor="ctr"/>
                </a:tc>
                <a:tc>
                  <a:txBody>
                    <a:bodyPr/>
                    <a:lstStyle/>
                    <a:p>
                      <a:pPr>
                        <a:lnSpc>
                          <a:spcPct val="100000"/>
                        </a:lnSpc>
                        <a:spcBef>
                          <a:spcPts val="1200"/>
                        </a:spcBef>
                        <a:spcAft>
                          <a:spcPts val="1000"/>
                        </a:spcAft>
                      </a:pPr>
                      <a:r>
                        <a:rPr lang="en-US" sz="1800" b="1" dirty="0"/>
                        <a:t>Annual Net income (Rs)</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55170.80</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a:t>70377.88</a:t>
                      </a:r>
                      <a:endParaRPr lang="en-IN" sz="1800" b="1">
                        <a:solidFill>
                          <a:srgbClr val="00000A"/>
                        </a:solidFill>
                        <a:latin typeface="Calibri"/>
                        <a:ea typeface="Times New Roman"/>
                        <a:cs typeface="Times New Roman"/>
                      </a:endParaRPr>
                    </a:p>
                  </a:txBody>
                  <a:tcPr marL="62230" marR="68580" marT="0" marB="0" anchor="ctr"/>
                </a:tc>
                <a:tc>
                  <a:txBody>
                    <a:bodyPr/>
                    <a:lstStyle/>
                    <a:p>
                      <a:pPr>
                        <a:lnSpc>
                          <a:spcPct val="100000"/>
                        </a:lnSpc>
                        <a:spcAft>
                          <a:spcPts val="0"/>
                        </a:spcAft>
                      </a:pPr>
                      <a:r>
                        <a:rPr lang="en-US" sz="1800" b="1"/>
                        <a:t>15208.84 ±25468.31</a:t>
                      </a:r>
                      <a:endParaRPr lang="en-IN" sz="1800" b="1">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a:t>27.56</a:t>
                      </a:r>
                      <a:endParaRPr lang="en-IN" sz="1800" b="1">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a:t>10.49**</a:t>
                      </a:r>
                      <a:endParaRPr lang="en-IN" sz="1800" b="1">
                        <a:solidFill>
                          <a:srgbClr val="00000A"/>
                        </a:solidFill>
                        <a:latin typeface="Calibri"/>
                        <a:ea typeface="Times New Roman"/>
                        <a:cs typeface="Times New Roman"/>
                      </a:endParaRPr>
                    </a:p>
                  </a:txBody>
                  <a:tcPr marL="62230" marR="68580" marT="0" marB="0" anchor="ctr"/>
                </a:tc>
              </a:tr>
              <a:tr h="1226127">
                <a:tc>
                  <a:txBody>
                    <a:bodyPr/>
                    <a:lstStyle/>
                    <a:p>
                      <a:pPr algn="ctr">
                        <a:lnSpc>
                          <a:spcPct val="100000"/>
                        </a:lnSpc>
                        <a:spcBef>
                          <a:spcPts val="1200"/>
                        </a:spcBef>
                        <a:spcAft>
                          <a:spcPts val="1000"/>
                        </a:spcAft>
                      </a:pPr>
                      <a:r>
                        <a:rPr lang="en-US" sz="1800" b="1"/>
                        <a:t>2.</a:t>
                      </a:r>
                      <a:endParaRPr lang="en-IN" sz="1800" b="1">
                        <a:solidFill>
                          <a:srgbClr val="00000A"/>
                        </a:solidFill>
                        <a:latin typeface="Calibri"/>
                        <a:ea typeface="Times New Roman"/>
                        <a:cs typeface="Times New Roman"/>
                      </a:endParaRPr>
                    </a:p>
                  </a:txBody>
                  <a:tcPr marL="62230" marR="68580" marT="0" marB="0" anchor="ctr"/>
                </a:tc>
                <a:tc>
                  <a:txBody>
                    <a:bodyPr/>
                    <a:lstStyle/>
                    <a:p>
                      <a:pPr>
                        <a:lnSpc>
                          <a:spcPct val="100000"/>
                        </a:lnSpc>
                        <a:spcBef>
                          <a:spcPts val="1200"/>
                        </a:spcBef>
                        <a:spcAft>
                          <a:spcPts val="1000"/>
                        </a:spcAft>
                      </a:pPr>
                      <a:r>
                        <a:rPr lang="en-US" sz="1800" b="1" dirty="0"/>
                        <a:t>Employment generation (</a:t>
                      </a:r>
                      <a:r>
                        <a:rPr lang="en-US" sz="1800" b="1" dirty="0" err="1"/>
                        <a:t>Mandays</a:t>
                      </a:r>
                      <a:r>
                        <a:rPr lang="en-US" sz="1800" b="1" dirty="0"/>
                        <a:t>)</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390.28</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437.20</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Aft>
                          <a:spcPts val="0"/>
                        </a:spcAft>
                      </a:pPr>
                      <a:r>
                        <a:rPr lang="en-US" sz="1800" b="1" dirty="0"/>
                        <a:t>46.916±29.28</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12.03</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a:t>9.44**</a:t>
                      </a:r>
                      <a:endParaRPr lang="en-IN" sz="1800" b="1">
                        <a:solidFill>
                          <a:srgbClr val="00000A"/>
                        </a:solidFill>
                        <a:latin typeface="Calibri"/>
                        <a:ea typeface="Times New Roman"/>
                        <a:cs typeface="Times New Roman"/>
                      </a:endParaRPr>
                    </a:p>
                  </a:txBody>
                  <a:tcPr marL="62230" marR="68580" marT="0" marB="0" anchor="ctr"/>
                </a:tc>
              </a:tr>
              <a:tr h="817418">
                <a:tc>
                  <a:txBody>
                    <a:bodyPr/>
                    <a:lstStyle/>
                    <a:p>
                      <a:pPr algn="ctr">
                        <a:lnSpc>
                          <a:spcPct val="100000"/>
                        </a:lnSpc>
                        <a:spcBef>
                          <a:spcPts val="1200"/>
                        </a:spcBef>
                        <a:spcAft>
                          <a:spcPts val="1000"/>
                        </a:spcAft>
                      </a:pPr>
                      <a:r>
                        <a:rPr lang="en-US" sz="1800" b="1"/>
                        <a:t>3.</a:t>
                      </a:r>
                      <a:endParaRPr lang="en-IN" sz="1800" b="1">
                        <a:solidFill>
                          <a:srgbClr val="00000A"/>
                        </a:solidFill>
                        <a:latin typeface="Calibri"/>
                        <a:ea typeface="Times New Roman"/>
                        <a:cs typeface="Times New Roman"/>
                      </a:endParaRPr>
                    </a:p>
                  </a:txBody>
                  <a:tcPr marL="62230" marR="68580" marT="0" marB="0" anchor="ctr"/>
                </a:tc>
                <a:tc>
                  <a:txBody>
                    <a:bodyPr/>
                    <a:lstStyle/>
                    <a:p>
                      <a:pPr>
                        <a:lnSpc>
                          <a:spcPct val="100000"/>
                        </a:lnSpc>
                        <a:spcBef>
                          <a:spcPts val="1200"/>
                        </a:spcBef>
                        <a:spcAft>
                          <a:spcPts val="1000"/>
                        </a:spcAft>
                      </a:pPr>
                      <a:r>
                        <a:rPr lang="en-US" sz="1800" b="1" dirty="0"/>
                        <a:t>Social status (Score)</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7.80</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15.08</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7.28±5.73</a:t>
                      </a:r>
                      <a:endParaRPr lang="en-IN" sz="1800" b="1" dirty="0">
                        <a:solidFill>
                          <a:srgbClr val="00000A"/>
                        </a:solidFill>
                        <a:latin typeface="Calibri"/>
                        <a:ea typeface="Times New Roman"/>
                        <a:cs typeface="Times New Roman"/>
                      </a:endParaRPr>
                    </a:p>
                  </a:txBody>
                  <a:tcPr marL="62230" marR="68580" marT="0" marB="0"/>
                </a:tc>
                <a:tc>
                  <a:txBody>
                    <a:bodyPr/>
                    <a:lstStyle/>
                    <a:p>
                      <a:pPr algn="ctr">
                        <a:lnSpc>
                          <a:spcPct val="100000"/>
                        </a:lnSpc>
                        <a:spcBef>
                          <a:spcPts val="1200"/>
                        </a:spcBef>
                        <a:spcAft>
                          <a:spcPts val="1000"/>
                        </a:spcAft>
                      </a:pPr>
                      <a:r>
                        <a:rPr lang="en-US" sz="1800" b="1" dirty="0"/>
                        <a:t>93.23</a:t>
                      </a:r>
                      <a:endParaRPr lang="en-IN" sz="1800" b="1" dirty="0">
                        <a:solidFill>
                          <a:srgbClr val="00000A"/>
                        </a:solidFill>
                        <a:latin typeface="Calibri"/>
                        <a:ea typeface="Times New Roman"/>
                        <a:cs typeface="Times New Roman"/>
                      </a:endParaRPr>
                    </a:p>
                  </a:txBody>
                  <a:tcPr marL="62230" marR="68580" marT="0" marB="0" anchor="ctr"/>
                </a:tc>
                <a:tc>
                  <a:txBody>
                    <a:bodyPr/>
                    <a:lstStyle/>
                    <a:p>
                      <a:pPr algn="ctr">
                        <a:lnSpc>
                          <a:spcPct val="100000"/>
                        </a:lnSpc>
                        <a:spcBef>
                          <a:spcPts val="1200"/>
                        </a:spcBef>
                        <a:spcAft>
                          <a:spcPts val="1000"/>
                        </a:spcAft>
                      </a:pPr>
                      <a:r>
                        <a:rPr lang="en-US" sz="1800" b="1" dirty="0"/>
                        <a:t>19.73**</a:t>
                      </a:r>
                      <a:endParaRPr lang="en-IN" sz="1800" b="1" dirty="0">
                        <a:solidFill>
                          <a:srgbClr val="00000A"/>
                        </a:solidFill>
                        <a:latin typeface="Calibri"/>
                        <a:ea typeface="Times New Roman"/>
                        <a:cs typeface="Times New Roman"/>
                      </a:endParaRPr>
                    </a:p>
                  </a:txBody>
                  <a:tcPr marL="62230" marR="68580" marT="0" marB="0" anchor="ctr"/>
                </a:tc>
              </a:tr>
            </a:tbl>
          </a:graphicData>
        </a:graphic>
      </p:graphicFrame>
      <p:sp>
        <p:nvSpPr>
          <p:cNvPr id="6" name="TextBox 5"/>
          <p:cNvSpPr txBox="1"/>
          <p:nvPr/>
        </p:nvSpPr>
        <p:spPr>
          <a:xfrm>
            <a:off x="2057400" y="6336268"/>
            <a:ext cx="5181600" cy="369332"/>
          </a:xfrm>
          <a:prstGeom prst="rect">
            <a:avLst/>
          </a:prstGeom>
          <a:noFill/>
        </p:spPr>
        <p:txBody>
          <a:bodyPr wrap="square" rtlCol="0">
            <a:spAutoFit/>
          </a:bodyPr>
          <a:lstStyle/>
          <a:p>
            <a:r>
              <a:rPr lang="en-US" dirty="0" smtClean="0"/>
              <a:t>**: Significant at 1 per cent level of probability.</a:t>
            </a:r>
            <a:endParaRPr lang="en-IN"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6781800" cy="838200"/>
          </a:xfrm>
        </p:spPr>
        <p:txBody>
          <a:bodyPr/>
          <a:lstStyle/>
          <a:p>
            <a:r>
              <a:rPr lang="en-US" b="1" dirty="0" smtClean="0">
                <a:solidFill>
                  <a:srgbClr val="7030A0"/>
                </a:solidFill>
              </a:rPr>
              <a:t>Conclusion</a:t>
            </a:r>
            <a:endParaRPr lang="en-US" b="1" dirty="0">
              <a:solidFill>
                <a:srgbClr val="7030A0"/>
              </a:solidFill>
            </a:endParaRPr>
          </a:p>
        </p:txBody>
      </p:sp>
      <p:sp>
        <p:nvSpPr>
          <p:cNvPr id="3" name="Content Placeholder 2"/>
          <p:cNvSpPr>
            <a:spLocks noGrp="1"/>
          </p:cNvSpPr>
          <p:nvPr>
            <p:ph idx="1"/>
          </p:nvPr>
        </p:nvSpPr>
        <p:spPr>
          <a:xfrm>
            <a:off x="1524000" y="1524000"/>
            <a:ext cx="7391400" cy="5029200"/>
          </a:xfrm>
        </p:spPr>
        <p:txBody>
          <a:bodyPr>
            <a:normAutofit/>
          </a:bodyPr>
          <a:lstStyle/>
          <a:p>
            <a:pPr algn="just">
              <a:buNone/>
            </a:pPr>
            <a:r>
              <a:rPr lang="en-US" dirty="0" smtClean="0"/>
              <a:t>Evaluation must be part and parcel of any activity and is being done at all levels</a:t>
            </a:r>
          </a:p>
          <a:p>
            <a:pPr algn="just">
              <a:buNone/>
            </a:pPr>
            <a:endParaRPr lang="en-US" dirty="0" smtClean="0"/>
          </a:p>
          <a:p>
            <a:pPr algn="just">
              <a:buNone/>
            </a:pPr>
            <a:r>
              <a:rPr lang="en-US" dirty="0" smtClean="0"/>
              <a:t>To be specific in judging and drawing the conclusion</a:t>
            </a:r>
          </a:p>
          <a:p>
            <a:pPr algn="just">
              <a:buNone/>
            </a:pPr>
            <a:endParaRPr lang="en-US" dirty="0" smtClean="0"/>
          </a:p>
          <a:p>
            <a:pPr algn="just">
              <a:buNone/>
            </a:pPr>
            <a:r>
              <a:rPr lang="en-US" dirty="0" smtClean="0"/>
              <a:t>finally it’s a cognitive process, rethink on the </a:t>
            </a:r>
            <a:r>
              <a:rPr lang="en-US" smtClean="0"/>
              <a:t>challenges ahead</a:t>
            </a: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3888</TotalTime>
  <Words>3348</Words>
  <Application>Microsoft Office PowerPoint</Application>
  <PresentationFormat>On-screen Show (4:3)</PresentationFormat>
  <Paragraphs>1261</Paragraphs>
  <Slides>65</Slides>
  <Notes>1</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Slide 1</vt:lpstr>
      <vt:lpstr>Slide 2</vt:lpstr>
      <vt:lpstr>Flow of information...</vt:lpstr>
      <vt:lpstr>Slide 4</vt:lpstr>
      <vt:lpstr>Slide 5</vt:lpstr>
      <vt:lpstr> </vt:lpstr>
      <vt:lpstr>Slide 7</vt:lpstr>
      <vt:lpstr>CONCEPT</vt:lpstr>
      <vt:lpstr>Definition: </vt:lpstr>
      <vt:lpstr>Evaluation in Agricultural extension</vt:lpstr>
      <vt:lpstr>Slide 11</vt:lpstr>
      <vt:lpstr>Slide 12</vt:lpstr>
      <vt:lpstr>Conti…</vt:lpstr>
      <vt:lpstr>Slide 14</vt:lpstr>
      <vt:lpstr>Purpose of evaluation</vt:lpstr>
      <vt:lpstr>Essential steps in evaluation</vt:lpstr>
      <vt:lpstr>Importance of evaluation</vt:lpstr>
      <vt:lpstr>Types of evaluation</vt:lpstr>
      <vt:lpstr>Formative evaluation</vt:lpstr>
      <vt:lpstr>Cont…</vt:lpstr>
      <vt:lpstr>Summative evaluation</vt:lpstr>
      <vt:lpstr>Practitioner-led impact assessment</vt:lpstr>
      <vt:lpstr>Evaluation models </vt:lpstr>
      <vt:lpstr>1. Goal-attainment models</vt:lpstr>
      <vt:lpstr>Cont…</vt:lpstr>
      <vt:lpstr>2. Judgemental models emphasizing intrinsic criteria </vt:lpstr>
      <vt:lpstr>3. Judgemental models emphasizing extrinsic criteria </vt:lpstr>
      <vt:lpstr>4. Decision-facilitation model </vt:lpstr>
      <vt:lpstr>Cont…</vt:lpstr>
      <vt:lpstr>Cont…</vt:lpstr>
      <vt:lpstr>5. The discrepancy model </vt:lpstr>
      <vt:lpstr>6.  Participatory evaluation models </vt:lpstr>
      <vt:lpstr>Evaluation Designs</vt:lpstr>
      <vt:lpstr>2. Quasi-experiment designs </vt:lpstr>
      <vt:lpstr>3. Experimental designs </vt:lpstr>
      <vt:lpstr>Extension approaches worldwide</vt:lpstr>
      <vt:lpstr>Criteria’s of evaluating extension</vt:lpstr>
      <vt:lpstr>Evaluating extension at broader sense</vt:lpstr>
      <vt:lpstr>Look on…</vt:lpstr>
      <vt:lpstr>Achievement motivation</vt:lpstr>
      <vt:lpstr>Economic motivation</vt:lpstr>
      <vt:lpstr>How to improve evaluation ?</vt:lpstr>
      <vt:lpstr>Some of issues in extension evaluation</vt:lpstr>
      <vt:lpstr>1. Methodological components used by extension researchers</vt:lpstr>
      <vt:lpstr>Sampling techniques used in extension research studies</vt:lpstr>
      <vt:lpstr>Statistical tools used in Extension research studies</vt:lpstr>
      <vt:lpstr>2. Impact of watershed development programme on employment generation</vt:lpstr>
      <vt:lpstr>3. Final report of DBT-RURAL BIO-RESOURCE COMPLEX PROJECT</vt:lpstr>
      <vt:lpstr>Cont…</vt:lpstr>
      <vt:lpstr>Simplifying in specific way…</vt:lpstr>
      <vt:lpstr>Key factors for success…</vt:lpstr>
      <vt:lpstr>Evidences speak the change in trends…</vt:lpstr>
      <vt:lpstr>Evaluation of the RBRC project</vt:lpstr>
      <vt:lpstr> 3. Impact of CBTMP on Socio-Economic Status and Crop Productivity of beneficiary farmers </vt:lpstr>
      <vt:lpstr>METHODOLOGY FOLLOWED </vt:lpstr>
      <vt:lpstr>Impact of Community Based Tank Management Project on the indicators of socio-economic status of the beneficiary farmers</vt:lpstr>
      <vt:lpstr>Cont…</vt:lpstr>
      <vt:lpstr>Impact of CBTMP on cropping pattern of the beneficiary farmers </vt:lpstr>
      <vt:lpstr>Impact of CBTMP on cropping intensity of beneficiary farmers  </vt:lpstr>
      <vt:lpstr>Impact of community based tank management project on crop yield of beneficiary farmers </vt:lpstr>
      <vt:lpstr>Overall impact on beneficiary farmers</vt:lpstr>
      <vt:lpstr>4. Impact Analysis of Commodity Based Associations </vt:lpstr>
      <vt:lpstr> Impact of CBAs on annual income, employment generation and social status.      </vt:lpstr>
      <vt:lpstr>Conclusion</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Logit Model in Agricultural Extension research.</dc:title>
  <dc:creator>GOLDI</dc:creator>
  <cp:lastModifiedBy>ADMIN</cp:lastModifiedBy>
  <cp:revision>532</cp:revision>
  <dcterms:created xsi:type="dcterms:W3CDTF">2013-10-15T11:18:46Z</dcterms:created>
  <dcterms:modified xsi:type="dcterms:W3CDTF">2016-01-27T20:38:44Z</dcterms:modified>
</cp:coreProperties>
</file>