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  <p:sldMasterId id="2147483738" r:id="rId2"/>
  </p:sldMasterIdLst>
  <p:notesMasterIdLst>
    <p:notesMasterId r:id="rId60"/>
  </p:notesMasterIdLst>
  <p:sldIdLst>
    <p:sldId id="419" r:id="rId3"/>
    <p:sldId id="264" r:id="rId4"/>
    <p:sldId id="402" r:id="rId5"/>
    <p:sldId id="341" r:id="rId6"/>
    <p:sldId id="395" r:id="rId7"/>
    <p:sldId id="403" r:id="rId8"/>
    <p:sldId id="390" r:id="rId9"/>
    <p:sldId id="324" r:id="rId10"/>
    <p:sldId id="315" r:id="rId11"/>
    <p:sldId id="316" r:id="rId12"/>
    <p:sldId id="317" r:id="rId13"/>
    <p:sldId id="392" r:id="rId14"/>
    <p:sldId id="393" r:id="rId15"/>
    <p:sldId id="394" r:id="rId16"/>
    <p:sldId id="325" r:id="rId17"/>
    <p:sldId id="391" r:id="rId18"/>
    <p:sldId id="420" r:id="rId19"/>
    <p:sldId id="357" r:id="rId20"/>
    <p:sldId id="399" r:id="rId21"/>
    <p:sldId id="320" r:id="rId22"/>
    <p:sldId id="321" r:id="rId23"/>
    <p:sldId id="322" r:id="rId24"/>
    <p:sldId id="260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363" r:id="rId35"/>
    <p:sldId id="364" r:id="rId36"/>
    <p:sldId id="365" r:id="rId37"/>
    <p:sldId id="283" r:id="rId38"/>
    <p:sldId id="284" r:id="rId39"/>
    <p:sldId id="368" r:id="rId40"/>
    <p:sldId id="370" r:id="rId41"/>
    <p:sldId id="410" r:id="rId42"/>
    <p:sldId id="411" r:id="rId43"/>
    <p:sldId id="412" r:id="rId44"/>
    <p:sldId id="413" r:id="rId45"/>
    <p:sldId id="414" r:id="rId46"/>
    <p:sldId id="351" r:id="rId47"/>
    <p:sldId id="409" r:id="rId48"/>
    <p:sldId id="297" r:id="rId49"/>
    <p:sldId id="298" r:id="rId50"/>
    <p:sldId id="299" r:id="rId51"/>
    <p:sldId id="300" r:id="rId52"/>
    <p:sldId id="404" r:id="rId53"/>
    <p:sldId id="418" r:id="rId54"/>
    <p:sldId id="406" r:id="rId55"/>
    <p:sldId id="407" r:id="rId56"/>
    <p:sldId id="408" r:id="rId57"/>
    <p:sldId id="417" r:id="rId58"/>
    <p:sldId id="266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9" autoAdjust="0"/>
    <p:restoredTop sz="94660"/>
  </p:normalViewPr>
  <p:slideViewPr>
    <p:cSldViewPr>
      <p:cViewPr>
        <p:scale>
          <a:sx n="73" d="100"/>
          <a:sy n="73" d="100"/>
        </p:scale>
        <p:origin x="-12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5E011F-7A48-47A4-9C02-661862DD936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AF0496-EE06-4955-B94A-0C466A8A9F7D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</a:t>
          </a:r>
          <a:endParaRPr lang="en-US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7103F7E-2AE6-48B7-9626-7F65A84E0253}" type="parTrans" cxnId="{5D170E7A-1D52-4FA3-8032-CA01AB05978C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1445F93F-55CD-414F-8D6D-1806260E1950}" type="sibTrans" cxnId="{5D170E7A-1D52-4FA3-8032-CA01AB05978C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99EEA3C5-B0A0-4FF9-A0C7-A750DDF10CC1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pPr algn="just"/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To know the concept of  decentralization and local organizations </a:t>
          </a:r>
          <a:endParaRPr lang="en-US" sz="2400" b="1" dirty="0">
            <a:latin typeface="Times New Roman" pitchFamily="18" charset="0"/>
            <a:cs typeface="Times New Roman" pitchFamily="18" charset="0"/>
          </a:endParaRPr>
        </a:p>
      </dgm:t>
    </dgm:pt>
    <dgm:pt modelId="{2ECC85BB-108A-4070-9797-61B6C6D4535A}" type="parTrans" cxnId="{1195FA0D-F4A1-4E3E-B1D9-C8EFBADB04DC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6199ABB6-CDAB-4B29-ADFE-2628EACDB463}" type="sibTrans" cxnId="{1195FA0D-F4A1-4E3E-B1D9-C8EFBADB04DC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33F3FDEB-80C8-4687-9639-FEB917962336}">
      <dgm:prSet phldrT="[Text]" custT="1"/>
      <dgm:spPr>
        <a:solidFill>
          <a:schemeClr val="bg1"/>
        </a:solidFill>
      </dgm:spPr>
      <dgm:t>
        <a:bodyPr/>
        <a:lstStyle/>
        <a:p>
          <a:pPr algn="ctr"/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</a:t>
          </a:r>
          <a:endParaRPr lang="en-US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CFF2B9-47B2-4E4B-93AC-1CBAA131B029}" type="parTrans" cxnId="{8E40ACF4-D5A9-41A9-8C10-ED7340FBAC86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1ED76FC1-3645-4A14-BDA3-AA015E55573A}" type="sibTrans" cxnId="{8E40ACF4-D5A9-41A9-8C10-ED7340FBAC86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647D419A-13E7-4009-B981-B15AF008E667}">
      <dgm:prSet phldrT="[Text]" custT="1"/>
      <dgm:spPr>
        <a:solidFill>
          <a:schemeClr val="bg1">
            <a:alpha val="90000"/>
          </a:schemeClr>
        </a:solidFill>
      </dgm:spPr>
      <dgm:t>
        <a:bodyPr/>
        <a:lstStyle/>
        <a:p>
          <a:pPr algn="just"/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To understand the functions and performances of local organizations</a:t>
          </a:r>
          <a:endParaRPr lang="en-US" sz="2400" b="1" dirty="0">
            <a:latin typeface="Times New Roman" pitchFamily="18" charset="0"/>
            <a:cs typeface="Times New Roman" pitchFamily="18" charset="0"/>
          </a:endParaRPr>
        </a:p>
      </dgm:t>
    </dgm:pt>
    <dgm:pt modelId="{4F271496-B3E4-4F80-8E5C-516272B00528}" type="parTrans" cxnId="{76DC52EA-44FA-4923-BCAA-9CF955B9D1B6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D6171907-6CE9-403F-89A0-0065A1032CEC}" type="sibTrans" cxnId="{76DC52EA-44FA-4923-BCAA-9CF955B9D1B6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252EC2C4-D8C7-4860-B540-F117D92C5EAD}">
      <dgm:prSet phldrT="[Text]" custT="1"/>
      <dgm:spPr>
        <a:solidFill>
          <a:srgbClr val="00B050"/>
        </a:solidFill>
      </dgm:spPr>
      <dgm:t>
        <a:bodyPr/>
        <a:lstStyle/>
        <a:p>
          <a:pPr algn="ctr"/>
          <a:r>
            <a:rPr lang="en-U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en-US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87F7FCF-44D4-4B82-A039-CBDBBF8C043F}" type="parTrans" cxnId="{A8D2974A-7141-45D3-82DF-E6A60988FC1D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B556B6F7-CB69-4B0F-A01A-3B54B5D932CF}" type="sibTrans" cxnId="{A8D2974A-7141-45D3-82DF-E6A60988FC1D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A8EE4B9C-1967-47B2-8E4C-254B85250F2F}">
      <dgm:prSet phldrT="[Text]" custT="1"/>
      <dgm:spPr>
        <a:solidFill>
          <a:srgbClr val="00B050">
            <a:alpha val="90000"/>
          </a:srgbClr>
        </a:solidFill>
      </dgm:spPr>
      <dgm:t>
        <a:bodyPr/>
        <a:lstStyle/>
        <a:p>
          <a:pPr algn="just"/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To review the research  studies related to decentralized local organizations </a:t>
          </a:r>
          <a:endParaRPr lang="en-US" sz="2400" b="1" dirty="0">
            <a:latin typeface="Times New Roman" pitchFamily="18" charset="0"/>
            <a:cs typeface="Times New Roman" pitchFamily="18" charset="0"/>
          </a:endParaRPr>
        </a:p>
      </dgm:t>
    </dgm:pt>
    <dgm:pt modelId="{306A0761-62D3-4D76-8586-E8617340021E}" type="parTrans" cxnId="{E35774C5-EBD1-4BF2-8976-6A6B590CFCEF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97827719-D1D7-417E-B036-8D18CD0B155C}" type="sibTrans" cxnId="{E35774C5-EBD1-4BF2-8976-6A6B590CFCEF}">
      <dgm:prSet/>
      <dgm:spPr/>
      <dgm:t>
        <a:bodyPr/>
        <a:lstStyle/>
        <a:p>
          <a:pPr algn="just"/>
          <a:endParaRPr lang="en-US" sz="2400" b="1">
            <a:latin typeface="Times New Roman" pitchFamily="18" charset="0"/>
            <a:cs typeface="Times New Roman" pitchFamily="18" charset="0"/>
          </a:endParaRPr>
        </a:p>
      </dgm:t>
    </dgm:pt>
    <dgm:pt modelId="{06A2E358-2D97-4BE4-834E-477A88E8EDDE}" type="pres">
      <dgm:prSet presAssocID="{4A5E011F-7A48-47A4-9C02-661862DD936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304258-345E-4B4A-983D-93B78D8C1FA6}" type="pres">
      <dgm:prSet presAssocID="{50AF0496-EE06-4955-B94A-0C466A8A9F7D}" presName="composite" presStyleCnt="0"/>
      <dgm:spPr/>
    </dgm:pt>
    <dgm:pt modelId="{2E75AD19-B613-4D4A-8852-341E929EE21E}" type="pres">
      <dgm:prSet presAssocID="{50AF0496-EE06-4955-B94A-0C466A8A9F7D}" presName="parentText" presStyleLbl="alignNode1" presStyleIdx="0" presStyleCnt="3" custLinFactNeighborY="-488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AEA150-4270-4751-8E2E-7E843683AD07}" type="pres">
      <dgm:prSet presAssocID="{50AF0496-EE06-4955-B94A-0C466A8A9F7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B2835-A7AB-4BA8-A7D5-50A7D47C0028}" type="pres">
      <dgm:prSet presAssocID="{1445F93F-55CD-414F-8D6D-1806260E1950}" presName="sp" presStyleCnt="0"/>
      <dgm:spPr/>
    </dgm:pt>
    <dgm:pt modelId="{AC6F43DA-F182-4D65-8F07-E45F5B5CC8D5}" type="pres">
      <dgm:prSet presAssocID="{33F3FDEB-80C8-4687-9639-FEB917962336}" presName="composite" presStyleCnt="0"/>
      <dgm:spPr/>
    </dgm:pt>
    <dgm:pt modelId="{456E72D4-91B4-4053-818A-3ED15027BF79}" type="pres">
      <dgm:prSet presAssocID="{33F3FDEB-80C8-4687-9639-FEB917962336}" presName="parentText" presStyleLbl="alignNode1" presStyleIdx="1" presStyleCnt="3" custLinFactNeighborY="25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A3FC53-8E54-4F10-A861-1172A14BDC82}" type="pres">
      <dgm:prSet presAssocID="{33F3FDEB-80C8-4687-9639-FEB917962336}" presName="descendantText" presStyleLbl="alignAcc1" presStyleIdx="1" presStyleCnt="3" custLinFactNeighborX="-305" custLinFactNeighborY="126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105EE5-2B6D-46B4-8559-F8C2A9BCFF86}" type="pres">
      <dgm:prSet presAssocID="{1ED76FC1-3645-4A14-BDA3-AA015E55573A}" presName="sp" presStyleCnt="0"/>
      <dgm:spPr/>
    </dgm:pt>
    <dgm:pt modelId="{7116AAEC-EC85-4FDF-94E7-35430B7DA90A}" type="pres">
      <dgm:prSet presAssocID="{252EC2C4-D8C7-4860-B540-F117D92C5EAD}" presName="composite" presStyleCnt="0"/>
      <dgm:spPr/>
    </dgm:pt>
    <dgm:pt modelId="{7D69FA1F-A76F-48D0-87E1-6DCBAF6A62C8}" type="pres">
      <dgm:prSet presAssocID="{252EC2C4-D8C7-4860-B540-F117D92C5EA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34FCB6-5D3B-4300-9C2C-D79C67468C51}" type="pres">
      <dgm:prSet presAssocID="{252EC2C4-D8C7-4860-B540-F117D92C5EA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170E7A-1D52-4FA3-8032-CA01AB05978C}" srcId="{4A5E011F-7A48-47A4-9C02-661862DD9367}" destId="{50AF0496-EE06-4955-B94A-0C466A8A9F7D}" srcOrd="0" destOrd="0" parTransId="{A7103F7E-2AE6-48B7-9626-7F65A84E0253}" sibTransId="{1445F93F-55CD-414F-8D6D-1806260E1950}"/>
    <dgm:cxn modelId="{E35774C5-EBD1-4BF2-8976-6A6B590CFCEF}" srcId="{252EC2C4-D8C7-4860-B540-F117D92C5EAD}" destId="{A8EE4B9C-1967-47B2-8E4C-254B85250F2F}" srcOrd="0" destOrd="0" parTransId="{306A0761-62D3-4D76-8586-E8617340021E}" sibTransId="{97827719-D1D7-417E-B036-8D18CD0B155C}"/>
    <dgm:cxn modelId="{76DC52EA-44FA-4923-BCAA-9CF955B9D1B6}" srcId="{33F3FDEB-80C8-4687-9639-FEB917962336}" destId="{647D419A-13E7-4009-B981-B15AF008E667}" srcOrd="0" destOrd="0" parTransId="{4F271496-B3E4-4F80-8E5C-516272B00528}" sibTransId="{D6171907-6CE9-403F-89A0-0065A1032CEC}"/>
    <dgm:cxn modelId="{8E40ACF4-D5A9-41A9-8C10-ED7340FBAC86}" srcId="{4A5E011F-7A48-47A4-9C02-661862DD9367}" destId="{33F3FDEB-80C8-4687-9639-FEB917962336}" srcOrd="1" destOrd="0" parTransId="{68CFF2B9-47B2-4E4B-93AC-1CBAA131B029}" sibTransId="{1ED76FC1-3645-4A14-BDA3-AA015E55573A}"/>
    <dgm:cxn modelId="{7A826D2C-A6D6-4862-AB1B-8FCA434056F5}" type="presOf" srcId="{4A5E011F-7A48-47A4-9C02-661862DD9367}" destId="{06A2E358-2D97-4BE4-834E-477A88E8EDDE}" srcOrd="0" destOrd="0" presId="urn:microsoft.com/office/officeart/2005/8/layout/chevron2"/>
    <dgm:cxn modelId="{1195FA0D-F4A1-4E3E-B1D9-C8EFBADB04DC}" srcId="{50AF0496-EE06-4955-B94A-0C466A8A9F7D}" destId="{99EEA3C5-B0A0-4FF9-A0C7-A750DDF10CC1}" srcOrd="0" destOrd="0" parTransId="{2ECC85BB-108A-4070-9797-61B6C6D4535A}" sibTransId="{6199ABB6-CDAB-4B29-ADFE-2628EACDB463}"/>
    <dgm:cxn modelId="{C9CA7616-C058-4183-88D4-E4D22842F932}" type="presOf" srcId="{99EEA3C5-B0A0-4FF9-A0C7-A750DDF10CC1}" destId="{4EAEA150-4270-4751-8E2E-7E843683AD07}" srcOrd="0" destOrd="0" presId="urn:microsoft.com/office/officeart/2005/8/layout/chevron2"/>
    <dgm:cxn modelId="{D79C5ADE-07F8-4E22-B92C-13798EFD57F6}" type="presOf" srcId="{50AF0496-EE06-4955-B94A-0C466A8A9F7D}" destId="{2E75AD19-B613-4D4A-8852-341E929EE21E}" srcOrd="0" destOrd="0" presId="urn:microsoft.com/office/officeart/2005/8/layout/chevron2"/>
    <dgm:cxn modelId="{566B6132-F155-4E56-B4A3-667DEB7114D7}" type="presOf" srcId="{A8EE4B9C-1967-47B2-8E4C-254B85250F2F}" destId="{6734FCB6-5D3B-4300-9C2C-D79C67468C51}" srcOrd="0" destOrd="0" presId="urn:microsoft.com/office/officeart/2005/8/layout/chevron2"/>
    <dgm:cxn modelId="{09C74B62-B556-44BC-909B-42F38EE3F05A}" type="presOf" srcId="{252EC2C4-D8C7-4860-B540-F117D92C5EAD}" destId="{7D69FA1F-A76F-48D0-87E1-6DCBAF6A62C8}" srcOrd="0" destOrd="0" presId="urn:microsoft.com/office/officeart/2005/8/layout/chevron2"/>
    <dgm:cxn modelId="{D2C32538-5724-471A-B39F-7FA527D10418}" type="presOf" srcId="{647D419A-13E7-4009-B981-B15AF008E667}" destId="{E3A3FC53-8E54-4F10-A861-1172A14BDC82}" srcOrd="0" destOrd="0" presId="urn:microsoft.com/office/officeart/2005/8/layout/chevron2"/>
    <dgm:cxn modelId="{49718965-7297-432F-B016-7848E1CE7629}" type="presOf" srcId="{33F3FDEB-80C8-4687-9639-FEB917962336}" destId="{456E72D4-91B4-4053-818A-3ED15027BF79}" srcOrd="0" destOrd="0" presId="urn:microsoft.com/office/officeart/2005/8/layout/chevron2"/>
    <dgm:cxn modelId="{A8D2974A-7141-45D3-82DF-E6A60988FC1D}" srcId="{4A5E011F-7A48-47A4-9C02-661862DD9367}" destId="{252EC2C4-D8C7-4860-B540-F117D92C5EAD}" srcOrd="2" destOrd="0" parTransId="{787F7FCF-44D4-4B82-A039-CBDBBF8C043F}" sibTransId="{B556B6F7-CB69-4B0F-A01A-3B54B5D932CF}"/>
    <dgm:cxn modelId="{36494028-46DC-44E8-BDC9-5830B9D69D5F}" type="presParOf" srcId="{06A2E358-2D97-4BE4-834E-477A88E8EDDE}" destId="{0C304258-345E-4B4A-983D-93B78D8C1FA6}" srcOrd="0" destOrd="0" presId="urn:microsoft.com/office/officeart/2005/8/layout/chevron2"/>
    <dgm:cxn modelId="{1CF24266-076D-4E75-B1B7-263971BB2E3A}" type="presParOf" srcId="{0C304258-345E-4B4A-983D-93B78D8C1FA6}" destId="{2E75AD19-B613-4D4A-8852-341E929EE21E}" srcOrd="0" destOrd="0" presId="urn:microsoft.com/office/officeart/2005/8/layout/chevron2"/>
    <dgm:cxn modelId="{65238EF5-A5EC-421F-8DBF-D60403175ED8}" type="presParOf" srcId="{0C304258-345E-4B4A-983D-93B78D8C1FA6}" destId="{4EAEA150-4270-4751-8E2E-7E843683AD07}" srcOrd="1" destOrd="0" presId="urn:microsoft.com/office/officeart/2005/8/layout/chevron2"/>
    <dgm:cxn modelId="{3206AF33-C02C-4DD2-8123-90F09F8224A2}" type="presParOf" srcId="{06A2E358-2D97-4BE4-834E-477A88E8EDDE}" destId="{4F0B2835-A7AB-4BA8-A7D5-50A7D47C0028}" srcOrd="1" destOrd="0" presId="urn:microsoft.com/office/officeart/2005/8/layout/chevron2"/>
    <dgm:cxn modelId="{DAE386FE-9705-4C35-9F5B-81BAE8F4AFA1}" type="presParOf" srcId="{06A2E358-2D97-4BE4-834E-477A88E8EDDE}" destId="{AC6F43DA-F182-4D65-8F07-E45F5B5CC8D5}" srcOrd="2" destOrd="0" presId="urn:microsoft.com/office/officeart/2005/8/layout/chevron2"/>
    <dgm:cxn modelId="{CB4976E3-4075-4E5E-B7C1-053DB0838DDF}" type="presParOf" srcId="{AC6F43DA-F182-4D65-8F07-E45F5B5CC8D5}" destId="{456E72D4-91B4-4053-818A-3ED15027BF79}" srcOrd="0" destOrd="0" presId="urn:microsoft.com/office/officeart/2005/8/layout/chevron2"/>
    <dgm:cxn modelId="{DF2393A3-263D-4FAE-8663-EBCA4DB9E0AC}" type="presParOf" srcId="{AC6F43DA-F182-4D65-8F07-E45F5B5CC8D5}" destId="{E3A3FC53-8E54-4F10-A861-1172A14BDC82}" srcOrd="1" destOrd="0" presId="urn:microsoft.com/office/officeart/2005/8/layout/chevron2"/>
    <dgm:cxn modelId="{29DC1E6A-59CF-4FBA-BC90-0D97F099A3A3}" type="presParOf" srcId="{06A2E358-2D97-4BE4-834E-477A88E8EDDE}" destId="{DB105EE5-2B6D-46B4-8559-F8C2A9BCFF86}" srcOrd="3" destOrd="0" presId="urn:microsoft.com/office/officeart/2005/8/layout/chevron2"/>
    <dgm:cxn modelId="{D3C64E85-CE6E-44E5-92B4-999DACB20D8C}" type="presParOf" srcId="{06A2E358-2D97-4BE4-834E-477A88E8EDDE}" destId="{7116AAEC-EC85-4FDF-94E7-35430B7DA90A}" srcOrd="4" destOrd="0" presId="urn:microsoft.com/office/officeart/2005/8/layout/chevron2"/>
    <dgm:cxn modelId="{6CFB08B7-2704-43C1-B58B-6F94935FD749}" type="presParOf" srcId="{7116AAEC-EC85-4FDF-94E7-35430B7DA90A}" destId="{7D69FA1F-A76F-48D0-87E1-6DCBAF6A62C8}" srcOrd="0" destOrd="0" presId="urn:microsoft.com/office/officeart/2005/8/layout/chevron2"/>
    <dgm:cxn modelId="{FC7C17A0-3901-48A9-AB60-C04BC3E9A1A0}" type="presParOf" srcId="{7116AAEC-EC85-4FDF-94E7-35430B7DA90A}" destId="{6734FCB6-5D3B-4300-9C2C-D79C67468C5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5AD19-B613-4D4A-8852-341E929EE21E}">
      <dsp:nvSpPr>
        <dsp:cNvPr id="0" name=""/>
        <dsp:cNvSpPr/>
      </dsp:nvSpPr>
      <dsp:spPr>
        <a:xfrm rot="5400000">
          <a:off x="-232841" y="232841"/>
          <a:ext cx="1552277" cy="1086594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</a:t>
          </a:r>
          <a:endParaRPr lang="en-US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543296"/>
        <a:ext cx="1086594" cy="465683"/>
      </dsp:txXfrm>
    </dsp:sp>
    <dsp:sp modelId="{4EAEA150-4270-4751-8E2E-7E843683AD07}">
      <dsp:nvSpPr>
        <dsp:cNvPr id="0" name=""/>
        <dsp:cNvSpPr/>
      </dsp:nvSpPr>
      <dsp:spPr>
        <a:xfrm rot="5400000">
          <a:off x="4001206" y="-2914564"/>
          <a:ext cx="1008980" cy="6838205"/>
        </a:xfrm>
        <a:prstGeom prst="round2Same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To know the concept of  decentralization and local organizations </a:t>
          </a:r>
          <a:endParaRPr lang="en-US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86594" y="49302"/>
        <a:ext cx="6788951" cy="910472"/>
      </dsp:txXfrm>
    </dsp:sp>
    <dsp:sp modelId="{456E72D4-91B4-4053-818A-3ED15027BF79}">
      <dsp:nvSpPr>
        <dsp:cNvPr id="0" name=""/>
        <dsp:cNvSpPr/>
      </dsp:nvSpPr>
      <dsp:spPr>
        <a:xfrm rot="5400000">
          <a:off x="-232841" y="1629311"/>
          <a:ext cx="1552277" cy="1086594"/>
        </a:xfrm>
        <a:prstGeom prst="chevron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</a:t>
          </a:r>
          <a:endParaRPr lang="en-US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1939766"/>
        <a:ext cx="1086594" cy="465683"/>
      </dsp:txXfrm>
    </dsp:sp>
    <dsp:sp modelId="{E3A3FC53-8E54-4F10-A861-1172A14BDC82}">
      <dsp:nvSpPr>
        <dsp:cNvPr id="0" name=""/>
        <dsp:cNvSpPr/>
      </dsp:nvSpPr>
      <dsp:spPr>
        <a:xfrm rot="5400000">
          <a:off x="3980350" y="-1429142"/>
          <a:ext cx="1008980" cy="6838205"/>
        </a:xfrm>
        <a:prstGeom prst="round2SameRect">
          <a:avLst/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To understand the functions and performances of local organizations</a:t>
          </a:r>
          <a:endParaRPr lang="en-US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65738" y="1534724"/>
        <a:ext cx="6788951" cy="910472"/>
      </dsp:txXfrm>
    </dsp:sp>
    <dsp:sp modelId="{7D69FA1F-A76F-48D0-87E1-6DCBAF6A62C8}">
      <dsp:nvSpPr>
        <dsp:cNvPr id="0" name=""/>
        <dsp:cNvSpPr/>
      </dsp:nvSpPr>
      <dsp:spPr>
        <a:xfrm rot="5400000">
          <a:off x="-232841" y="2947716"/>
          <a:ext cx="1552277" cy="1086594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endParaRPr lang="en-US" sz="2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3258171"/>
        <a:ext cx="1086594" cy="465683"/>
      </dsp:txXfrm>
    </dsp:sp>
    <dsp:sp modelId="{6734FCB6-5D3B-4300-9C2C-D79C67468C51}">
      <dsp:nvSpPr>
        <dsp:cNvPr id="0" name=""/>
        <dsp:cNvSpPr/>
      </dsp:nvSpPr>
      <dsp:spPr>
        <a:xfrm rot="5400000">
          <a:off x="4001206" y="-199738"/>
          <a:ext cx="1008980" cy="6838205"/>
        </a:xfrm>
        <a:prstGeom prst="round2SameRect">
          <a:avLst/>
        </a:prstGeom>
        <a:solidFill>
          <a:srgbClr val="00B05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To review the research  studies related to decentralized local organizations </a:t>
          </a:r>
          <a:endParaRPr lang="en-US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086594" y="2764128"/>
        <a:ext cx="6788951" cy="910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4C6BF-58A1-49C7-8DB2-51EE1225C8CC}" type="datetimeFigureOut">
              <a:rPr lang="en-US" smtClean="0"/>
              <a:t>11/4/2016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D629A-DE35-4B21-A2E6-8BE3F53C3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2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F9A6D-DFA4-420D-B0DD-1C1CFC16682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5F02A-F03A-48EB-85F6-F2778CFC43B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5F02A-F03A-48EB-85F6-F2778CFC43B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5F02A-F03A-48EB-85F6-F2778CFC43B5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5F02A-F03A-48EB-85F6-F2778CFC43B5}" type="slidenum">
              <a:rPr lang="en-US" smtClean="0"/>
              <a:pPr/>
              <a:t>46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5F02A-F03A-48EB-85F6-F2778CFC43B5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5F02A-F03A-48EB-85F6-F2778CFC43B5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44E2F-929E-42FE-A9D5-9A9FF2E4E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102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49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047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66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387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77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576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667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57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97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69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4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3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n/imgres?imgurl=http://img.ehowcdn.com/article-new/ehow/images/a07/ih/om/types-communication-patterns-families-800x800.jpg&amp;imgrefurl=http://www.ehow.com/info_7948054_types-communication-patterns-families.html&amp;usg=__XAz6hl5iWFBdy0P-YdQz7reeVWo=&amp;h=300&amp;w=200&amp;sz=15&amp;hl=en&amp;start=79&amp;zoom=1&amp;tbnid=OC6AppxvBeQgAM:&amp;tbnh=116&amp;tbnw=77&amp;ei=FAe6T_XEJczhrAe48MCACA&amp;prev=/search?q=communication+patterns&amp;start=60&amp;hl=en&amp;sa=N&amp;gbv=2&amp;tbm=isch&amp;itbs=1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hyperlink" Target="http://www.google.co.in/imgres?imgurl=http://www.sociometricsolutions.com/images/content/consulting.jpg&amp;imgrefurl=http://www.sociometricsolutions.com/services.html&amp;usg=__9wL3hGEVr7MIyLl-oo9J761ff64=&amp;h=300&amp;w=600&amp;sz=88&amp;hl=en&amp;start=54&amp;zoom=1&amp;tbnid=pyXYPV8DfaZcvM:&amp;tbnh=68&amp;tbnw=135&amp;ei=Age6T6mlGcLKrAeUqZHnBw&amp;prev=/search?q=communication+patterns&amp;start=40&amp;hl=en&amp;sa=N&amp;gbv=2&amp;tbm=isch&amp;itbs=1" TargetMode="Externa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://www.google.co.in/url?sa=i&amp;rct=j&amp;q=&amp;esrc=s&amp;frm=1&amp;source=images&amp;cd=&amp;cad=rja&amp;docid=Yh1SnNc5lBJyqM&amp;tbnid=LwWneZF8u8ujyM:&amp;ved=0CAUQjRw&amp;url=http://www.icts.uiowa.edu/research&amp;ei=OHRxUurjII78rAfk_oGgAw&amp;psig=AFQjCNE4YDTalcgw-gazArQC6MKhUCf5tQ&amp;ust=138325326925060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F:\laxmi\rcipp-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Vertical Scroll 5"/>
          <p:cNvSpPr/>
          <p:nvPr/>
        </p:nvSpPr>
        <p:spPr>
          <a:xfrm rot="20787173">
            <a:off x="1588198" y="1016249"/>
            <a:ext cx="5158974" cy="4647693"/>
          </a:xfrm>
          <a:prstGeom prst="verticalScroll">
            <a:avLst>
              <a:gd name="adj" fmla="val 1793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urlz MT" pitchFamily="82" charset="0"/>
              </a:rPr>
              <a:t>Welcome to 3</a:t>
            </a:r>
            <a:r>
              <a:rPr lang="en-GB" sz="5400" b="1" baseline="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urlz MT" pitchFamily="82" charset="0"/>
              </a:rPr>
              <a:t>rd</a:t>
            </a:r>
            <a:r>
              <a:rPr lang="en-GB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urlz MT" pitchFamily="82" charset="0"/>
              </a:rPr>
              <a:t>  seminar</a:t>
            </a:r>
            <a:endParaRPr lang="en-US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urlz MT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086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 descr="F:\Mamatha\Backgrounds\WB01741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18" name="AutoShape 2" descr="data:image/jpeg;base64,/9j/4AAQSkZJRgABAQAAAQABAAD/2wCEAAkGBhQSERUUExQVFBUWFRQWGBcYFxgUGxQUGBYXFRUUGBgXHCYfGBkkGRcVHy8iIycqLSwtFR8xNTAqNSYrLCkBCQoKDgwOGg8PGiwlHyQsLywpLDQsLCotKiwtLCwsLCwtLy8vNCkvLCwsNCwsLCwsLCw0LC8sLCwsLCwsLCwsLP/AABEIAOIA3wMBIgACEQEDEQH/xAAbAAEAAgMBAQAAAAAAAAAAAAAABQYDBAcCAf/EAEQQAAEDAgMFBQYEBAMGBwAAAAEAAgMEEQUSIQYTMUFRImFxgZEHMlKhsdEjQmLBFEPh8DOSohUWcoLC0hckJVODk7L/xAAaAQACAwEBAAAAAAAAAAAAAAAABAIDBQEG/8QAMxEAAQMCBAIIBQUBAQAAAAAAAQACAwQREiExQQWxE1FhcYGRofAUIjJC0RUjUsHh8TP/2gAMAwEAAhEDEQA/AO4oiIQiIiEIiIhCItCqxXK/I1jpHAZiBYWHnx/qlTiuV+RrHPcBmcG27I7z1VJmYL56K0QvNstc1voo444zdh4ucxyhttS7p/fVH4sWtBfG5t3tYASOfNHTx9a70EnUpFFoVGMNZKIyDc210sL8L/3zWZlcDK6Kxu1odflqu9Mwm197eKiYngXttfwWyi166ubE27rm5sANS49AtWTGC1uZ8Tm9prQCRrmub+VkOmYw2JXWxPcLgKSRaorhvjFY3y5r8vBYqHGGyvcwA6XsdLOANrhHTMva+9vELnRPte3at9FEx7RMLHuym7LaaagkNuPMrNNi4DgxjHPcQHECwyg9SfJRFRGRcFTNPIDYhSCKNmxjLkBjfmffs6XFuS3qeUuaCWlpPI8R6KTZWudhGqg6NzRcrIiIrVWiIiEIiIhCIiIQiIiEIiIhCIiIQoXGKNz3diI5hlyyBwb43HdqvraeWKVzwzeZ2tvYgWeAL8eRN1MAr6lTTNLsd89dvwmRUODcNhbTf88lX24RK1rHgAvbI55bcAdq2gPC+nzWxXsklY38MtLZWGxLT2RxOhUwi4KVoBaCbHVdNS4kOIFwq7VYRK/ev4OLwWt0JIb7pvfTTl3LOBK2YybouzRsBAcBY2BPzU2i58I0G4Jvr45/ld+KcRYgW08Mvwo3FqV7xG9gBcxwdlJ49Rda+JxyTRgbotIe3TM03Fjc8f7uppFY+nD75nPVQZOW2yGWig/9mujle6NptuiG637Zt1N1jo8JkifC4driHDQZQdTrftak+isCKsUbAbi+tx2Zqfxb7WNuo9uVlVpMCk3Vw2z8zgRcdphII9CFuuoZGPcQwvbIxodlcGuaQAND5KcRcFEwaErprHnUBVl+GSlsWZjn5c+YZhexNwL3U9QMtG0ZSzj2ScxGp5rYRWQ0zYnYgeSrlqHSCxHNEREyl0REQhEREIRERCEREQhF8c62p0CwVtc2JuZ58BzJ6BVOuxh8z8tr9GA6Dvd1KpfLY4W5nl3q1sdxidkPeisE+NjhHY/qNw3y5u8vVeqaUvPAu14nQDwaNPW61sOwQ+9Kbnp0U01gAsFJrTq/Pl781Av/AI5D19+SNC+oisUURfHOtqdFiZUh3ugkdeA8uqiXAZLoBKzIgRSXEREQhEReJGXHPyJH0XCuhe0soapqZYzoSR0cMw9RYrzT7TN4SNy947Q+4VbpQzJ+XJTbGXfSb8/fcpd7O8jw/qtaaqczoR3i3zFx8lswzteLtIcOo1XstUgAcwo3IyK02Yq3812951HqOHmttjwRcEEdRqtafDmu4aHuUbJh8kRzMJHeP3HArhxN0zHr+OSLtOuXqPzzU6iiKbHbG0oy/qHDzHFqlmuBFwbhda8O0QWkZ7L6iIpqKIiIQiwVtY2Jhc7ly6nkAs6oe1uO3JI1AORg+Jx0v/fIJeolMbbN1OQTFPEJHXdoMytbEsSkqJgxurifJjeiuGCYG2Ftzq88T9lGbGYFu2bx47btdVaFOKPo2233PWVXLIZHX22HUEREVqrRYqmoaxpc42A/u3isqqm02JkyCNv5T6vPPyBVUr8Iy1OQVsbMRz0GZWzJXOmcNPBnEDoXdXfIL1T7Q0rZd2+piMwDrsDwSMoJcNOYAOnHRZqXC3Npn5dJXxvseji05dfGyp+yWJ00dD/CuYY6sMnDmuicHGTI8l2bLbVump7kzTwfISbk5X/J7PeSpe8khdBw/EI542yxOD2OF2uHAi9ufeFs3XINmKmembRFr53slpatz4b6NMbZHMEYtZjiQNePiseEbR1RZV2mlcDRulbd0j3RyhzRYPe0drU3DdNdOCbdRHEQDl/tlWJF2NFydmI10QlEU08z5MOiqAH3eWSuczPuxbQhpeQB05rDS4/UA1Ipp6mbLQtkbvcznNkL2CVzQ8XJaC8jiNOah8I7Yj375rvSLryKjezeulkdNmn30eWIgF8kro3kHMC6RjTrYmwvZXlLyMwOwlTBuLr45oPFRmIbPxyD4T1ClEVa6qTLTz0jswJLeo/cc1P4PtA2YAGwd8neH2UrJGHAgi4KqGNYHuDvI75Ce0PhPxBKPjMXzx+I6+7qKaZIJPkl8DuO/rCuKKFwHGd52H+8BofiH3U0mI5GyNDm6KiRjo3FrtVp1eGNkHCx6qHDpKV3xM5jl5dCrIvEsIcLEXC49gd39aGvLdPJY6OsbK3M03HzB6ELOqzW0r6Z+8j908fDoVPUFa2Vgc3zHQ9FxjzfC7Xn2qT2i2JunLsWwiIrVUo/Hazdwm3F3ZHnxPpdc/jpd/WRR8mDOfEmwv5A+qtm1k2rG9xd+w/dRGyMN6yVxHAMA/yA/W6zQ7pKu38QtEt6Ojv/ACKvMbAAAOAXpEWks5EREIRc/F31cd+DnvJ8bghdAVBmBZLfm15PzSNU7A+N50ufVO0zcbJGDW2Xgr6AmVY6WoD2Bw1BCyp5JIvgC+ohCwVtIJY3RuuGvaWnKS02OmhGoPeFH4NsvDTPfIzO+R4DXSSPdI4tHBt3cB9lLopBxAsDkuWGq1KvEooXRte7KZX5GCxOZ9ibaDTQHikWKRumfCCc7Gsc67SBZ98tnHQ8OShtrsNmkfSSQxiQwT7xzS8Mu3I5uhd3kKCxzZirqZJn7sNEoouxvQbbt5MouLfl5jirmRNcBc2/7+M1wkq61WLRxyxROJzzF4ZpcHI3O655aLbDlzDEtgat8bY47MDJ65zLyXywyNtEwa3Adq08xmJWV+zFT/GQyPywgmnDA2Zg3GRlnxNDgS9ujnWb7wOqn0DLZPG/P+wo4j1K/S4vG2dkBJ3j2ve0WNi1ls2vAcQtqWIOBB4Fc/2T2QqYKyKWWNoyMqGySiXeGZ73Xa8tOo008tV0NVSsawgNN/8ApUmknVUWqgMEpA/Kbjw4hXHD6sSxteOY+are09t9p8Iv81s7G1JLZGH8rj6HUfX5LIpXYZnxjTVadS28Mch10/CsiIi0VnLxNCHAg8CqsHOpJ/0H5j7hWxRmPUG8iJHvN1H2VMzC5t26jT32q2Jwa75tDkffZqpGOQOAI1BXpV7ZfEL3iPLVvh0VhUo5BI0OG6jIwxuLTsqntQ78YdzG/VxWvsrpVP8A1NafMXH2W1tTHaVp6t+hKi6Gfdysf0Nj4HisgP6OsN9/7Wu5nSUYttn5K/IvjXXF19W2sVEULie07YptyI3SPDGvfZ0bGxtcS1t3SOaMxINgNdFkn2rpWF7XTMBjLQ8anKXODANBr2iBpwJ1U+jd1LlwpZVLaekySZ/yu49xW5iW3NNFGx7XiUyFmRjSQXNdK2Iu1GgBJ4290hfcS2monRyB88eVrhG46mzjmsNB+h2o07JVc1K6VmEg581ZFN0Tw5pUfg2MmI5XasP+nvCtkFQ14zNIIPRc/wARoZKU9oF8X5XAEkDv6j5r3Q4iR2on+YP1H3WQ2eWlOCQXGxWq6GKqGOM2O4XQUVZpdq3D32g97dD6HRSMe0sJ4lzfEfa6dZWQv+63fkkX0czPt8s1Kry9twRw7+netNuOQn+YPmP2Xk49D8d/AE/sreni/kPMKroJP4nyXO8P/i4IAzNWNb/FVG/c2IyPaLOMJju05mvdYuIvx5Kw12I1owyFzmS/xLiwP3bbOYCT23ta1xGmW4aL3PJW6nqA8XFx48fTksqeNQHkHCNb+/fUqMFsrrnOFYrXPNKKk1UbCw3dHDdz5hMWhs3YJY3JbkAeK08Nop2OiaWzOezEpCd5GXAMLJcj2vLdA7S7gbcOC6kil8QM7NGf+/lcwdq5azFcS3M5/wDMl4pnOeHQ5N3UiUBjILM7YyX4X01Vs2TqJ2mqZUPke2ORuR8jcpLHRhztQAHAOvwVlc4AXOgVWx3Gt52Ge7zPxf0StXWsjYflFzomKamdK+w03UdiFXvJHP6nTwGg+S2thX5nzOB0zEenZ/ZQeI1gijc/mBoOrjo0eqs+wWHGKmBdxdqe/mSsjh7S5zpCtLiLmta2IKzIiLXWQi+EL6iEKj1JMFQSPyv/ANJ4/wB9yusUmZoI5gFVLaiL8Y/qaP3Cmtl6rPTsJ4jQ+ISNKbPkZ1G/mnalvyxv6xbyWDaqnuxr/hNj4FVhX6spxIxzTzCocsZa4tPEGxSfEYrOEg7inOHTAgxnvCtGzmJZ25He83h3hTS59FKWuDmmxHAq44Ti7Zm9HjiP3HUJqjqxIMDvq5paspDEcTfp5Kr7WMoJJ5Y55Jo5Nwd4GDSWJgMvNjgXNBcQRrxHJaEkOGBzpy+ZmeoF7xlu7lEkVQQbx5mtcd26xNrE27rXWbGUssr5XsJe8ODiHvAOeMwu0BsCWG11jqdg6SQkujcSXFxO8eNS1jTwdwtGzT9K3WTMAAu70WWWlU+BlCSWyunieJpIw1l3CcRV7t2T2NSJXA2HAEXuAvdO3DonMkjc/c7x8xeQQWmm7Yaz8O72Zpj7xvoLcFbH7GRb+KQaNifNKGakmeZ2Zz85NwLm4aOdui9R7DUrb2Y8E57u3smY5w1riXZrnRrR5d5UjOzYn37HJcwlSsErKiJrrEseLjMCDY9x4KtYp7P2OcXwuMbv0nL9OKs2G4dHBE2KJuVjBZouTYceJ1OpK2Ug4A3GytBIz3XM6jAa+K9i2QD4m68erSFpuNaP5LP9S6m2qYeDmnzC9loPQpX4aB32hM/EztyxFcrZSV7yAGMb3gE/VTuF7K1BN5H27v7Cu5eBzA+SwvxCMcZGf5gpNjhjzAAUHSTS5Ekr5Q0IjbYG/etlRsu0EI/PfwBK0KjawfkYfFxt8h91x1VCzVw5qbKSZ2jTyVhWjXYxHFxNz8I1P9PNVirxuWTQusOjez8+PzWgkJeJbRjzT8XDd5D4BSOJY0+bT3W/COfieajXvABJNgNSTpYdVgra9kLc0jg0cupPQDmoulo58QflDSyAEaHi/Xi7u7kpFDLUuxHTrTcs0VK2w8lmwyndX1APCCIkgnTNbi835dLrpmHV8DoyYpI3sZoSxwcG2Fzcg6aaqMl2TZ/BS0zCGGSNzM/QkW17uvcq9VOc+op4ZXRxPhEkZZA+YMdLJHGafMWsaOMbzlJNgBxuQvTU9OwMwjK3v1XnZZXPeXO3V2/2xDka/eMyv3eU30O8/wAP15LcXPqHYaojykOYD/6cXPEj73pw0TNtbtXy3B52tpdaUmC1LxBHFOzeZ5nGVs07966NzMzicpay3u5PQ8Qr+gYTk5V4j1Lo9JWslBMbg4Bzmkjk5ps4eIOizqI2awx0ETmvLbumnkGU3GV8hc3kNbFS6WcADYKaqO0z7z+DWj6lZ9iJezI3o93lqT+4UZic+eV7urjbwGg+i3NhHXM/TO762WRRuxVDz71WtWMwwMHV+FblXNp8KJ/FYLkDtDqPurGvjm3FitN7A9pa7RZbHFjg5uoXO2PBFxwWSOUtILSQRzC39oMAdETLCLtOrmfuO9RMM4cNOWhHAg9CF52opnQOvtsV6OnqWTttvuFasN2lB7Muh+IcD4jkp1rwRcG4PMarni2aTEHxHsOI7uIPkmYOIOblJn27pafh7XZx5dmyvaKApNqgdJG2726j04/VS9PiMb/deD3X19DqtWOojk+krKkp5I/qC2ERFeqFXdocIe85owCfn/VU6oxB8RtLC8d7RmH3XU1impWP95oKVkpYpMyEzFVSxZNOS5lFjkDv5jQejuwf9VltMqWHg5p8HA/RWus2MppOLAFEzey+ncb2+V0o7hrdnFON4m/7mqNc4DibLBLiMTfekYPFw+6kP/CmC/L0H2WzB7MKdpv+y4OGDd3p/q6eKHZnqqxNtRAPdLpD0Y0n5mw+awMrKuoOWGLdg/md2j9h810Wj2Opo+DAVLw0rWe60BMR0MTM7X70vJXzPyGSoGC+zcl28qXF7uOpv5K+UdCyJuVgAC2EToFtEiczcql4v7PjN/EOEjWvmqGS3y8YmxtbuX3vcZg53DjbTReKf2dljg4SgOD4HZ7HPaOnMLu1zJcQ+/drqruiY+Ifa11HCFQsN9m8kQjvLHJkkLiyRhdG+8bWZ8gItIMt768Te51Xs+zl+UtbKxgtWAOawgkTvjc3NrrYMym3EHSyvSLvxMl73XMAVAk9mbnNN5IgbSFoDCGwvdNHKN0LktaGscOPFyuOMVu6iJ5nsjxP9LnyW8qdj2I72Sw91ug7zzP99EhXVbmx5nPO3inaOn6STsGqjCbKX9njLwuf8TifUlVzGKjJC7qeyPF3ZH1V32To93TMHckOGsyc7wTnE35tZ4qZREWsslfCFWcc2RDyZITkk7ufce5WdFwgOFiugkG4XL5ap8Lss7C39YBLT4jiPmtqKYOF2kOHUG6v1XQMlFntBCquI+z1pJdA8xu7jb15FZsvDmuzYbclpRcRe3J4uo1Fq1GFV0PJsre8ZT6jTh3LUdjT2aSU8g/4bO9OCz30MzdrrQZXwu3sp6HEZG+69w8yfkVtx7STDmD4tH7WVV/3mi5iQf8Axk/S69HaWDq//wCuT/tXGsqWaB3quudTP1LfRXBu1cnNjD6j917/AN7Xf+23/MfsqO/aqIcGyn/kt/8AoheDj8rtI6Z5P6jb5Dj6phvxh0v6f2l3CiGtvX+leXbWP5Mb6krTrds3MF3OjZ5a/Mm6rMOD4hOeIiB+Ef8AUdVOYV7Mmg5pnF546m5TTIKh31v8ko+opm/+bL9690e0kkzrBz3DoOwPkFdKQnILixWGgwqOEWY0BbiejjDBl+SkXyF5ufJERFYoIiIhCIiIQiIoXGseDLsjIL+Z45f6qqWVsTcTlbFE6V2Fqx7Q4vlBiYdT7x6Dp4qsr6519TqVrV9YIo3PPIaDqeQ9V5yWV077+QXo4Ym07LeZWs+Iz1ccI4Ms93idGg+V/VdShjytAHIAKl+z7BXAOnkHbeSb+P2V3XooIuiYGrzs8vSyF6IiK5UrWr6rdtDuWZoPgTZZ43gi4UbtIPwD4tPzXnZyszxWPFpsVSH/ALpaeoFWlv7Yd2kclLIiK5VIsMlGx3FrT5LMiEKPfgEB4xhYDsrT3vkHoPsvW1NNJJRzMiBMjmENAOUk3HAki3qoOurMSdNmihLIt26zHOivnDH6ONzZxfkynUW4jU2sbHiF7hRNgrAzZ6AfywtmKgjbwY0eSpsQxUxm5c17YpraQ/iSZ7Q5uQOQk6WByi/eko8Q3jXDNnGeIy2izGH+L7LiPduYe1w8r6KfQW+4Ll+xXkBfVQ6XGa0VdNDKSC4RGRrRGRl3chlc+3aDs4ZYjs8uK8TiupjVSNzNj3k0rQQx4ke6dm6YwNu/tt3jTe1szLW1XegN7XC7iV/RUraOgr5KWOIZpC+GTfZd0CZjlLWuzkfh2Mgu3W4avNRS4g9xD2ZmCaNwvurANqAWuiynNYQi5z634LgiFr4gjF2K7oud1+K4jTwF0zyLmM5rQ58ximLo2D3SBI2G99SHOtcq9YU95giMl85jjL7ixzlozXHLW6jJEWC9we5AddbSIvjnAC50CqUl9XiWUNF3EADmdFFV20jGaM7Z+Q8+fkq5W4i+U3efAcAPAJCaujZk3M+ifgoZJM3ZBSuK7Rl3ZiuBzdzPh0UCiE2WJLK+V13FbkULIm2aEJtqVE4XSOxCpbYfgMOn6jzce7osJe+ul3MF90D23j8/6R3fVdNwHBG00YY3jzK1qKlwfO/XbsWRXVeP9tmm5W9TU4Y0NHABZURaiy0REQhamKw54Xt7vpqqzs/W7uWx4O0PjyKuBF1RsSpjHK5vfceHFIVZMZbMNsj3FP0gEgdCd8x3hXpFFYDim8ZlPvN+Y6qVTjHh7Q5uiSewscWu1RERTUV8c6wuV4ina73XA+BusiqOPYZIxxexubmbaH16qqQvAu0X7NFYwMJs827dVbkXPKXaV18u9e1w/K46+WbipJu0Uw/MD4tCTNe1ps9pBTo4e5wuxwIVxRVMbUS9Geh+6HaiXoz0P3Xf1CHtXP0+bsVsRU920kx5gf8AKFgfjEx4yO8uz9FE8Sj2BUhw2Q6kK6veBxIHjotGox2Fn5wT0b2vpoqa+Qu4knxN/qvKXfxJx+ltvVMs4Y0fU5WCq2rP8ttu92vyCh6qvfJ77ie7l6Ba6JCSokk+op6Onjj+kIi8yyhou4hoHMmw+ahqjaPMclOwyu4ZuDR+7lyOF8ps0KUkzIhd5UrV1jIm5nuDR38+4dSoiCnnxB2VjSyHnfi8d/d3KTwTYKWd4lqnE9AdAO4BdFoMOZC0NYAAFtU1E2L5nZnksSprnS/KzIc1pYBs/HSxhrQL21KlkRaCz0REQhEREIRQW0+H5miRouW8e9qnV8c0EWPAqD2B7S06FSY4scHDULn9PUFpDmmxHAq44TizZm9HjiP3HcqvjuHGnfm/lu1/4ST9FrRSlpDmmxHAhYrXyUb8JzatssjrWYhk4LoKKCw3aUHsy6H4uR8einGuvqNVsRTMlF2lY8sL4jZwX1fCF9RWqpQuL7KQzjVoB6qq1eyNVBrC/O34X9ryB4jlzVxk2kgbOYHOLXjiS1wZfIZMucjLmyAutfgCslVj1PGzO+aMNy5r5gbtva4tx100XHwh4s5t/BSZI5hu02XN5MTlj0lgeLc2dodOBsV7jx+E8X5T0cC36iyvxxOmkDictmvyC9hvHZGyDd69u7XC1uKjv9mUM7Wu7AJZvMpLQ5rSA67mnUWBF0k/hsZzFwnWcRlbrYquMrozwew+Dh91k3zfiHqFszbJ4e5+USxZiwye8PcvYvDuHX0WB3s+oxb8dgzAEfiDtAmwI11BOioPCu30V44od2+qxuqGji5o8wtabGoG8ZY/8wJ9ApSD2X07tQ4OFyNDcXBsR4g6KSp/ZzTNIOX5WQOGNGrkHibtm+qpsm1UXBjXyH9LSL+brLwyqrJ9IoRGDzd2j9l0ql2Xp4+DApKOna33WgeSYZQws2v3pZ9dM7e3cub4f7NpZSHVMjnc7E6eQ5K64VsxDABlaL9VLonAAMgkyS43KAIiLq4iIiEIiIhCIiIQiIiELFU0zZGlrhcFUXFcGkpSSAXxX82eHUdyv68yRhwsRcKqWJsrcLlZHK6J2JpXOopg4Xabj+9O4reo8Tki912nQ6j0W1jOxZuZKdxY7jbkT3jmq5JXPiOWeMs/UASD5cQsaSjliOKPPu1W1FWxTDDJke3RXWk2padJGlp6jUfcKWgrWP8Ade0+B19OK59BUteLscHDuN1lBXWcQlZk8X9Ch/D435sNvUKzVeyMUklRISRJOwMDwBmiG73Z3ZI0JHFR8Hs5hbG5he92aKWIEht2byUylzdNCCbeC04cUlbwkd63+q2mbSzDiWnxb9loM4wLWNx5JJ3C37EFbTdiGiUyiV2cuc53YZlIfFDE8BpHZ/wGkEWIuRwUbTeziz35pnNYGMZGWBofpTfw+dzstwbF3ZBtwW8Nq5PhZ8/uvp2rfyY35q0cXaNz5Kv9Nl6vVYIfZxE1oaJX8Hi+Vh4zNqGnUcnt4cCDYr3JsGxsUoYQ+R8DogZAGgOdK+UvGQXb2n3s3TsBH7USngGDyJ/dR1fte5nvzBvcLA+g1Uf1e5s258F39NeBdxA8VbsIw5tLTxxA6MbYuOmZ3Fzz3lxJ816OLx3ytOY93AeLuAXN248+odaNr3/qde3orXgmBSmzpTYdAutkmkOIi3P/ABUvbFGLA4j5BWhjrhel5jjAAA5L0mUuiIiEIiIhCIiIQiIiEIiIhCIiIQiIiEIteqoGSCz2grYRCFUMS9ncTzmjJY7qDbXyULPspWxe5JnH6gHaeOhXSUVb42P+oXU2SPZ9JIXKZHVrPega7wJCxOxWdvGmd5Ov+y60WjosZpm/CPRUGihP280wK2cfdyXJxi9Qfdpj5uI/6V9Y6uf7sLGeN3ei6uKVnwj0WQMHRAo4R9q4a2c/cuWw7HV03+JK5oPJvYHeNFN4X7MYmG8hzHv1v6q8ImGsa3Josl3Pc/6jdadFhMcQsxoC3ERTUUREQhEREIRERCEREQhEREIRERCEREQhEREIRERCEREQhEREIRERCEREQhEREIRERCEREQhEREIRERCEREQh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7220" name="AutoShape 4" descr="data:image/jpeg;base64,/9j/4AAQSkZJRgABAQAAAQABAAD/2wCEAAkGBhQSERUUExQVFBUWFRQWGBcYFxgUGxQUGBYXFRUUGBgXHCYfGBkkGRcVHy8iIycqLSwtFR8xNTAqNSYrLCkBCQoKDgwOGg8PGiwlHyQsLywpLDQsLCotKiwtLCwsLCwtLy8vNCkvLCwsNCwsLCwsLCw0LC8sLCwsLCwsLCwsLP/AABEIAOIA3wMBIgACEQEDEQH/xAAbAAEAAgMBAQAAAAAAAAAAAAAABQYDBAcCAf/EAEQQAAEDAgMFBQYEBAMGBwAAAAEAAgMEEQUSIQYTMUFRImFxgZEHMlKhsdEjQmLBFEPh8DOSohUWcoLC0hckJVODk7L/xAAaAQACAwEBAAAAAAAAAAAAAAAABAIDBQEG/8QAMxEAAQMCBAIIBQUBAQAAAAAAAQACAwQREiExQQWxE1FhcYGRofAUIjJC0RUjUsHh8TP/2gAMAwEAAhEDEQA/AO4oiIQiIiEIiIhCItCqxXK/I1jpHAZiBYWHnx/qlTiuV+RrHPcBmcG27I7z1VJmYL56K0QvNstc1voo444zdh4ucxyhttS7p/fVH4sWtBfG5t3tYASOfNHTx9a70EnUpFFoVGMNZKIyDc210sL8L/3zWZlcDK6Kxu1odflqu9Mwm197eKiYngXttfwWyi166ubE27rm5sANS49AtWTGC1uZ8Tm9prQCRrmub+VkOmYw2JXWxPcLgKSRaorhvjFY3y5r8vBYqHGGyvcwA6XsdLOANrhHTMva+9vELnRPte3at9FEx7RMLHuym7LaaagkNuPMrNNi4DgxjHPcQHECwyg9SfJRFRGRcFTNPIDYhSCKNmxjLkBjfmffs6XFuS3qeUuaCWlpPI8R6KTZWudhGqg6NzRcrIiIrVWiIiEIiIhCIiIQiIiEIiIhCIiIQoXGKNz3diI5hlyyBwb43HdqvraeWKVzwzeZ2tvYgWeAL8eRN1MAr6lTTNLsd89dvwmRUODcNhbTf88lX24RK1rHgAvbI55bcAdq2gPC+nzWxXsklY38MtLZWGxLT2RxOhUwi4KVoBaCbHVdNS4kOIFwq7VYRK/ev4OLwWt0JIb7pvfTTl3LOBK2YybouzRsBAcBY2BPzU2i58I0G4Jvr45/ld+KcRYgW08Mvwo3FqV7xG9gBcxwdlJ49Rda+JxyTRgbotIe3TM03Fjc8f7uppFY+nD75nPVQZOW2yGWig/9mujle6NptuiG637Zt1N1jo8JkifC4driHDQZQdTrftak+isCKsUbAbi+tx2Zqfxb7WNuo9uVlVpMCk3Vw2z8zgRcdphII9CFuuoZGPcQwvbIxodlcGuaQAND5KcRcFEwaErprHnUBVl+GSlsWZjn5c+YZhexNwL3U9QMtG0ZSzj2ScxGp5rYRWQ0zYnYgeSrlqHSCxHNEREyl0REQhEREIRERCEREQhF8c62p0CwVtc2JuZ58BzJ6BVOuxh8z8tr9GA6Dvd1KpfLY4W5nl3q1sdxidkPeisE+NjhHY/qNw3y5u8vVeqaUvPAu14nQDwaNPW61sOwQ+9Kbnp0U01gAsFJrTq/Pl781Av/AI5D19+SNC+oisUURfHOtqdFiZUh3ugkdeA8uqiXAZLoBKzIgRSXEREQhEReJGXHPyJH0XCuhe0soapqZYzoSR0cMw9RYrzT7TN4SNy947Q+4VbpQzJ+XJTbGXfSb8/fcpd7O8jw/qtaaqczoR3i3zFx8lswzteLtIcOo1XstUgAcwo3IyK02Yq3812951HqOHmttjwRcEEdRqtafDmu4aHuUbJh8kRzMJHeP3HArhxN0zHr+OSLtOuXqPzzU6iiKbHbG0oy/qHDzHFqlmuBFwbhda8O0QWkZ7L6iIpqKIiIQiwVtY2Jhc7ly6nkAs6oe1uO3JI1AORg+Jx0v/fIJeolMbbN1OQTFPEJHXdoMytbEsSkqJgxurifJjeiuGCYG2Ftzq88T9lGbGYFu2bx47btdVaFOKPo2233PWVXLIZHX22HUEREVqrRYqmoaxpc42A/u3isqqm02JkyCNv5T6vPPyBVUr8Iy1OQVsbMRz0GZWzJXOmcNPBnEDoXdXfIL1T7Q0rZd2+piMwDrsDwSMoJcNOYAOnHRZqXC3Npn5dJXxvseji05dfGyp+yWJ00dD/CuYY6sMnDmuicHGTI8l2bLbVump7kzTwfISbk5X/J7PeSpe8khdBw/EI542yxOD2OF2uHAi9ufeFs3XINmKmembRFr53slpatz4b6NMbZHMEYtZjiQNePiseEbR1RZV2mlcDRulbd0j3RyhzRYPe0drU3DdNdOCbdRHEQDl/tlWJF2NFydmI10QlEU08z5MOiqAH3eWSuczPuxbQhpeQB05rDS4/UA1Ipp6mbLQtkbvcznNkL2CVzQ8XJaC8jiNOah8I7Yj375rvSLryKjezeulkdNmn30eWIgF8kro3kHMC6RjTrYmwvZXlLyMwOwlTBuLr45oPFRmIbPxyD4T1ClEVa6qTLTz0jswJLeo/cc1P4PtA2YAGwd8neH2UrJGHAgi4KqGNYHuDvI75Ce0PhPxBKPjMXzx+I6+7qKaZIJPkl8DuO/rCuKKFwHGd52H+8BofiH3U0mI5GyNDm6KiRjo3FrtVp1eGNkHCx6qHDpKV3xM5jl5dCrIvEsIcLEXC49gd39aGvLdPJY6OsbK3M03HzB6ELOqzW0r6Z+8j908fDoVPUFa2Vgc3zHQ9FxjzfC7Xn2qT2i2JunLsWwiIrVUo/Hazdwm3F3ZHnxPpdc/jpd/WRR8mDOfEmwv5A+qtm1k2rG9xd+w/dRGyMN6yVxHAMA/yA/W6zQ7pKu38QtEt6Ojv/ACKvMbAAAOAXpEWks5EREIRc/F31cd+DnvJ8bghdAVBmBZLfm15PzSNU7A+N50ufVO0zcbJGDW2Xgr6AmVY6WoD2Bw1BCyp5JIvgC+ohCwVtIJY3RuuGvaWnKS02OmhGoPeFH4NsvDTPfIzO+R4DXSSPdI4tHBt3cB9lLopBxAsDkuWGq1KvEooXRte7KZX5GCxOZ9ibaDTQHikWKRumfCCc7Gsc67SBZ98tnHQ8OShtrsNmkfSSQxiQwT7xzS8Mu3I5uhd3kKCxzZirqZJn7sNEoouxvQbbt5MouLfl5jirmRNcBc2/7+M1wkq61WLRxyxROJzzF4ZpcHI3O655aLbDlzDEtgat8bY47MDJ65zLyXywyNtEwa3Adq08xmJWV+zFT/GQyPywgmnDA2Zg3GRlnxNDgS9ujnWb7wOqn0DLZPG/P+wo4j1K/S4vG2dkBJ3j2ve0WNi1ls2vAcQtqWIOBB4Fc/2T2QqYKyKWWNoyMqGySiXeGZ73Xa8tOo008tV0NVSsawgNN/8ApUmknVUWqgMEpA/Kbjw4hXHD6sSxteOY+are09t9p8Iv81s7G1JLZGH8rj6HUfX5LIpXYZnxjTVadS28Mch10/CsiIi0VnLxNCHAg8CqsHOpJ/0H5j7hWxRmPUG8iJHvN1H2VMzC5t26jT32q2Jwa75tDkffZqpGOQOAI1BXpV7ZfEL3iPLVvh0VhUo5BI0OG6jIwxuLTsqntQ78YdzG/VxWvsrpVP8A1NafMXH2W1tTHaVp6t+hKi6Gfdysf0Nj4HisgP6OsN9/7Wu5nSUYttn5K/IvjXXF19W2sVEULie07YptyI3SPDGvfZ0bGxtcS1t3SOaMxINgNdFkn2rpWF7XTMBjLQ8anKXODANBr2iBpwJ1U+jd1LlwpZVLaekySZ/yu49xW5iW3NNFGx7XiUyFmRjSQXNdK2Iu1GgBJ4290hfcS2monRyB88eVrhG46mzjmsNB+h2o07JVc1K6VmEg581ZFN0Tw5pUfg2MmI5XasP+nvCtkFQ14zNIIPRc/wARoZKU9oF8X5XAEkDv6j5r3Q4iR2on+YP1H3WQ2eWlOCQXGxWq6GKqGOM2O4XQUVZpdq3D32g97dD6HRSMe0sJ4lzfEfa6dZWQv+63fkkX0czPt8s1Kry9twRw7+netNuOQn+YPmP2Xk49D8d/AE/sreni/kPMKroJP4nyXO8P/i4IAzNWNb/FVG/c2IyPaLOMJju05mvdYuIvx5Kw12I1owyFzmS/xLiwP3bbOYCT23ta1xGmW4aL3PJW6nqA8XFx48fTksqeNQHkHCNb+/fUqMFsrrnOFYrXPNKKk1UbCw3dHDdz5hMWhs3YJY3JbkAeK08Nop2OiaWzOezEpCd5GXAMLJcj2vLdA7S7gbcOC6kil8QM7NGf+/lcwdq5azFcS3M5/wDMl4pnOeHQ5N3UiUBjILM7YyX4X01Vs2TqJ2mqZUPke2ORuR8jcpLHRhztQAHAOvwVlc4AXOgVWx3Gt52Ge7zPxf0StXWsjYflFzomKamdK+w03UdiFXvJHP6nTwGg+S2thX5nzOB0zEenZ/ZQeI1gijc/mBoOrjo0eqs+wWHGKmBdxdqe/mSsjh7S5zpCtLiLmta2IKzIiLXWQi+EL6iEKj1JMFQSPyv/ANJ4/wB9yusUmZoI5gFVLaiL8Y/qaP3Cmtl6rPTsJ4jQ+ISNKbPkZ1G/mnalvyxv6xbyWDaqnuxr/hNj4FVhX6spxIxzTzCocsZa4tPEGxSfEYrOEg7inOHTAgxnvCtGzmJZ25He83h3hTS59FKWuDmmxHAq44Ti7Zm9HjiP3HUJqjqxIMDvq5paspDEcTfp5Kr7WMoJJ5Y55Jo5Nwd4GDSWJgMvNjgXNBcQRrxHJaEkOGBzpy+ZmeoF7xlu7lEkVQQbx5mtcd26xNrE27rXWbGUssr5XsJe8ODiHvAOeMwu0BsCWG11jqdg6SQkujcSXFxO8eNS1jTwdwtGzT9K3WTMAAu70WWWlU+BlCSWyunieJpIw1l3CcRV7t2T2NSJXA2HAEXuAvdO3DonMkjc/c7x8xeQQWmm7Yaz8O72Zpj7xvoLcFbH7GRb+KQaNifNKGakmeZ2Zz85NwLm4aOdui9R7DUrb2Y8E57u3smY5w1riXZrnRrR5d5UjOzYn37HJcwlSsErKiJrrEseLjMCDY9x4KtYp7P2OcXwuMbv0nL9OKs2G4dHBE2KJuVjBZouTYceJ1OpK2Ug4A3GytBIz3XM6jAa+K9i2QD4m68erSFpuNaP5LP9S6m2qYeDmnzC9loPQpX4aB32hM/EztyxFcrZSV7yAGMb3gE/VTuF7K1BN5H27v7Cu5eBzA+SwvxCMcZGf5gpNjhjzAAUHSTS5Ekr5Q0IjbYG/etlRsu0EI/PfwBK0KjawfkYfFxt8h91x1VCzVw5qbKSZ2jTyVhWjXYxHFxNz8I1P9PNVirxuWTQusOjez8+PzWgkJeJbRjzT8XDd5D4BSOJY0+bT3W/COfieajXvABJNgNSTpYdVgra9kLc0jg0cupPQDmoulo58QflDSyAEaHi/Xi7u7kpFDLUuxHTrTcs0VK2w8lmwyndX1APCCIkgnTNbi835dLrpmHV8DoyYpI3sZoSxwcG2Fzcg6aaqMl2TZ/BS0zCGGSNzM/QkW17uvcq9VOc+op4ZXRxPhEkZZA+YMdLJHGafMWsaOMbzlJNgBxuQvTU9OwMwjK3v1XnZZXPeXO3V2/2xDka/eMyv3eU30O8/wAP15LcXPqHYaojykOYD/6cXPEj73pw0TNtbtXy3B52tpdaUmC1LxBHFOzeZ5nGVs07966NzMzicpay3u5PQ8Qr+gYTk5V4j1Lo9JWslBMbg4Bzmkjk5ps4eIOizqI2awx0ETmvLbumnkGU3GV8hc3kNbFS6WcADYKaqO0z7z+DWj6lZ9iJezI3o93lqT+4UZic+eV7urjbwGg+i3NhHXM/TO762WRRuxVDz71WtWMwwMHV+FblXNp8KJ/FYLkDtDqPurGvjm3FitN7A9pa7RZbHFjg5uoXO2PBFxwWSOUtILSQRzC39oMAdETLCLtOrmfuO9RMM4cNOWhHAg9CF52opnQOvtsV6OnqWTttvuFasN2lB7Muh+IcD4jkp1rwRcG4PMarni2aTEHxHsOI7uIPkmYOIOblJn27pafh7XZx5dmyvaKApNqgdJG2726j04/VS9PiMb/deD3X19DqtWOojk+krKkp5I/qC2ERFeqFXdocIe85owCfn/VU6oxB8RtLC8d7RmH3XU1impWP95oKVkpYpMyEzFVSxZNOS5lFjkDv5jQejuwf9VltMqWHg5p8HA/RWus2MppOLAFEzey+ncb2+V0o7hrdnFON4m/7mqNc4DibLBLiMTfekYPFw+6kP/CmC/L0H2WzB7MKdpv+y4OGDd3p/q6eKHZnqqxNtRAPdLpD0Y0n5mw+awMrKuoOWGLdg/md2j9h810Wj2Opo+DAVLw0rWe60BMR0MTM7X70vJXzPyGSoGC+zcl28qXF7uOpv5K+UdCyJuVgAC2EToFtEiczcql4v7PjN/EOEjWvmqGS3y8YmxtbuX3vcZg53DjbTReKf2dljg4SgOD4HZ7HPaOnMLu1zJcQ+/drqruiY+Ifa11HCFQsN9m8kQjvLHJkkLiyRhdG+8bWZ8gItIMt768Te51Xs+zl+UtbKxgtWAOawgkTvjc3NrrYMym3EHSyvSLvxMl73XMAVAk9mbnNN5IgbSFoDCGwvdNHKN0LktaGscOPFyuOMVu6iJ5nsjxP9LnyW8qdj2I72Sw91ug7zzP99EhXVbmx5nPO3inaOn6STsGqjCbKX9njLwuf8TifUlVzGKjJC7qeyPF3ZH1V32To93TMHckOGsyc7wTnE35tZ4qZREWsslfCFWcc2RDyZITkk7ufce5WdFwgOFiugkG4XL5ap8Lss7C39YBLT4jiPmtqKYOF2kOHUG6v1XQMlFntBCquI+z1pJdA8xu7jb15FZsvDmuzYbclpRcRe3J4uo1Fq1GFV0PJsre8ZT6jTh3LUdjT2aSU8g/4bO9OCz30MzdrrQZXwu3sp6HEZG+69w8yfkVtx7STDmD4tH7WVV/3mi5iQf8Axk/S69HaWDq//wCuT/tXGsqWaB3quudTP1LfRXBu1cnNjD6j917/AN7Xf+23/MfsqO/aqIcGyn/kt/8AoheDj8rtI6Z5P6jb5Dj6phvxh0v6f2l3CiGtvX+leXbWP5Mb6krTrds3MF3OjZ5a/Mm6rMOD4hOeIiB+Ef8AUdVOYV7Mmg5pnF546m5TTIKh31v8ko+opm/+bL9690e0kkzrBz3DoOwPkFdKQnILixWGgwqOEWY0BbiejjDBl+SkXyF5ufJERFYoIiIhCIiIQiIoXGseDLsjIL+Z45f6qqWVsTcTlbFE6V2Fqx7Q4vlBiYdT7x6Dp4qsr6519TqVrV9YIo3PPIaDqeQ9V5yWV077+QXo4Ym07LeZWs+Iz1ccI4Ms93idGg+V/VdShjytAHIAKl+z7BXAOnkHbeSb+P2V3XooIuiYGrzs8vSyF6IiK5UrWr6rdtDuWZoPgTZZ43gi4UbtIPwD4tPzXnZyszxWPFpsVSH/ALpaeoFWlv7Yd2kclLIiK5VIsMlGx3FrT5LMiEKPfgEB4xhYDsrT3vkHoPsvW1NNJJRzMiBMjmENAOUk3HAki3qoOurMSdNmihLIt26zHOivnDH6ONzZxfkynUW4jU2sbHiF7hRNgrAzZ6AfywtmKgjbwY0eSpsQxUxm5c17YpraQ/iSZ7Q5uQOQk6WByi/eko8Q3jXDNnGeIy2izGH+L7LiPduYe1w8r6KfQW+4Ll+xXkBfVQ6XGa0VdNDKSC4RGRrRGRl3chlc+3aDs4ZYjs8uK8TiupjVSNzNj3k0rQQx4ke6dm6YwNu/tt3jTe1szLW1XegN7XC7iV/RUraOgr5KWOIZpC+GTfZd0CZjlLWuzkfh2Mgu3W4avNRS4g9xD2ZmCaNwvurANqAWuiynNYQi5z634LgiFr4gjF2K7oud1+K4jTwF0zyLmM5rQ58ximLo2D3SBI2G99SHOtcq9YU95giMl85jjL7ixzlozXHLW6jJEWC9we5AddbSIvjnAC50CqUl9XiWUNF3EADmdFFV20jGaM7Z+Q8+fkq5W4i+U3efAcAPAJCaujZk3M+ifgoZJM3ZBSuK7Rl3ZiuBzdzPh0UCiE2WJLK+V13FbkULIm2aEJtqVE4XSOxCpbYfgMOn6jzce7osJe+ul3MF90D23j8/6R3fVdNwHBG00YY3jzK1qKlwfO/XbsWRXVeP9tmm5W9TU4Y0NHABZURaiy0REQhamKw54Xt7vpqqzs/W7uWx4O0PjyKuBF1RsSpjHK5vfceHFIVZMZbMNsj3FP0gEgdCd8x3hXpFFYDim8ZlPvN+Y6qVTjHh7Q5uiSewscWu1RERTUV8c6wuV4ina73XA+BusiqOPYZIxxexubmbaH16qqQvAu0X7NFYwMJs827dVbkXPKXaV18u9e1w/K46+WbipJu0Uw/MD4tCTNe1ps9pBTo4e5wuxwIVxRVMbUS9Geh+6HaiXoz0P3Xf1CHtXP0+bsVsRU920kx5gf8AKFgfjEx4yO8uz9FE8Sj2BUhw2Q6kK6veBxIHjotGox2Fn5wT0b2vpoqa+Qu4knxN/qvKXfxJx+ltvVMs4Y0fU5WCq2rP8ttu92vyCh6qvfJ77ie7l6Ba6JCSokk+op6Onjj+kIi8yyhou4hoHMmw+ahqjaPMclOwyu4ZuDR+7lyOF8ps0KUkzIhd5UrV1jIm5nuDR38+4dSoiCnnxB2VjSyHnfi8d/d3KTwTYKWd4lqnE9AdAO4BdFoMOZC0NYAAFtU1E2L5nZnksSprnS/KzIc1pYBs/HSxhrQL21KlkRaCz0REQhEREIRQW0+H5miRouW8e9qnV8c0EWPAqD2B7S06FSY4scHDULn9PUFpDmmxHAq44TizZm9HjiP3HcqvjuHGnfm/lu1/4ST9FrRSlpDmmxHAhYrXyUb8JzatssjrWYhk4LoKKCw3aUHsy6H4uR8einGuvqNVsRTMlF2lY8sL4jZwX1fCF9RWqpQuL7KQzjVoB6qq1eyNVBrC/O34X9ryB4jlzVxk2kgbOYHOLXjiS1wZfIZMucjLmyAutfgCslVj1PGzO+aMNy5r5gbtva4tx100XHwh4s5t/BSZI5hu02XN5MTlj0lgeLc2dodOBsV7jx+E8X5T0cC36iyvxxOmkDictmvyC9hvHZGyDd69u7XC1uKjv9mUM7Wu7AJZvMpLQ5rSA67mnUWBF0k/hsZzFwnWcRlbrYquMrozwew+Dh91k3zfiHqFszbJ4e5+USxZiwye8PcvYvDuHX0WB3s+oxb8dgzAEfiDtAmwI11BOioPCu30V44od2+qxuqGji5o8wtabGoG8ZY/8wJ9ApSD2X07tQ4OFyNDcXBsR4g6KSp/ZzTNIOX5WQOGNGrkHibtm+qpsm1UXBjXyH9LSL+brLwyqrJ9IoRGDzd2j9l0ql2Xp4+DApKOna33WgeSYZQws2v3pZ9dM7e3cub4f7NpZSHVMjnc7E6eQ5K64VsxDABlaL9VLonAAMgkyS43KAIiLq4iIiEIiIhCIiIQiIiELFU0zZGlrhcFUXFcGkpSSAXxX82eHUdyv68yRhwsRcKqWJsrcLlZHK6J2JpXOopg4Xabj+9O4reo8Tki912nQ6j0W1jOxZuZKdxY7jbkT3jmq5JXPiOWeMs/UASD5cQsaSjliOKPPu1W1FWxTDDJke3RXWk2padJGlp6jUfcKWgrWP8Ade0+B19OK59BUteLscHDuN1lBXWcQlZk8X9Ch/D435sNvUKzVeyMUklRISRJOwMDwBmiG73Z3ZI0JHFR8Hs5hbG5he92aKWIEht2byUylzdNCCbeC04cUlbwkd63+q2mbSzDiWnxb9loM4wLWNx5JJ3C37EFbTdiGiUyiV2cuc53YZlIfFDE8BpHZ/wGkEWIuRwUbTeziz35pnNYGMZGWBofpTfw+dzstwbF3ZBtwW8Nq5PhZ8/uvp2rfyY35q0cXaNz5Kv9Nl6vVYIfZxE1oaJX8Hi+Vh4zNqGnUcnt4cCDYr3JsGxsUoYQ+R8DogZAGgOdK+UvGQXb2n3s3TsBH7USngGDyJ/dR1fte5nvzBvcLA+g1Uf1e5s258F39NeBdxA8VbsIw5tLTxxA6MbYuOmZ3Fzz3lxJ816OLx3ytOY93AeLuAXN248+odaNr3/qde3orXgmBSmzpTYdAutkmkOIi3P/ABUvbFGLA4j5BWhjrhel5jjAAA5L0mUuiIiEIiIhCIiIQiIiEIiIhCIiIQiIiEIteqoGSCz2grYRCFUMS9ncTzmjJY7qDbXyULPspWxe5JnH6gHaeOhXSUVb42P+oXU2SPZ9JIXKZHVrPega7wJCxOxWdvGmd5Ov+y60WjosZpm/CPRUGihP280wK2cfdyXJxi9Qfdpj5uI/6V9Y6uf7sLGeN3ei6uKVnwj0WQMHRAo4R9q4a2c/cuWw7HV03+JK5oPJvYHeNFN4X7MYmG8hzHv1v6q8ImGsa3Josl3Pc/6jdadFhMcQsxoC3ERTUUREQhEREIRERCEREQhEREIRERCEREQhEREIRERCEREQhEREIRERCEREQhEREIRERCEREQhEREIRERCEREQh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7222" name="AutoShape 6" descr="data:image/jpeg;base64,/9j/4AAQSkZJRgABAQAAAQABAAD/2wCEAAkGBhQSERUUExQVFBUWFRQWGBcYFxgUGxQUGBYXFRUUGBgXHCYfGBkkGRcVHy8iIycqLSwtFR8xNTAqNSYrLCkBCQoKDgwOGg8PGiwlHyQsLywpLDQsLCotKiwtLCwsLCwtLy8vNCkvLCwsNCwsLCwsLCw0LC8sLCwsLCwsLCwsLP/AABEIAOIA3wMBIgACEQEDEQH/xAAbAAEAAgMBAQAAAAAAAAAAAAAABQYDBAcCAf/EAEQQAAEDAgMFBQYEBAMGBwAAAAEAAgMEEQUSIQYTMUFRImFxgZEHMlKhsdEjQmLBFEPh8DOSohUWcoLC0hckJVODk7L/xAAaAQACAwEBAAAAAAAAAAAAAAAABAIDBQEG/8QAMxEAAQMCBAIIBQUBAQAAAAAAAQACAwQREiExQQWxE1FhcYGRofAUIjJC0RUjUsHh8TP/2gAMAwEAAhEDEQA/AO4oiIQiIiEIiIhCItCqxXK/I1jpHAZiBYWHnx/qlTiuV+RrHPcBmcG27I7z1VJmYL56K0QvNstc1voo444zdh4ucxyhttS7p/fVH4sWtBfG5t3tYASOfNHTx9a70EnUpFFoVGMNZKIyDc210sL8L/3zWZlcDK6Kxu1odflqu9Mwm197eKiYngXttfwWyi166ubE27rm5sANS49AtWTGC1uZ8Tm9prQCRrmub+VkOmYw2JXWxPcLgKSRaorhvjFY3y5r8vBYqHGGyvcwA6XsdLOANrhHTMva+9vELnRPte3at9FEx7RMLHuym7LaaagkNuPMrNNi4DgxjHPcQHECwyg9SfJRFRGRcFTNPIDYhSCKNmxjLkBjfmffs6XFuS3qeUuaCWlpPI8R6KTZWudhGqg6NzRcrIiIrVWiIiEIiIhCIiIQiIiEIiIhCIiIQoXGKNz3diI5hlyyBwb43HdqvraeWKVzwzeZ2tvYgWeAL8eRN1MAr6lTTNLsd89dvwmRUODcNhbTf88lX24RK1rHgAvbI55bcAdq2gPC+nzWxXsklY38MtLZWGxLT2RxOhUwi4KVoBaCbHVdNS4kOIFwq7VYRK/ev4OLwWt0JIb7pvfTTl3LOBK2YybouzRsBAcBY2BPzU2i58I0G4Jvr45/ld+KcRYgW08Mvwo3FqV7xG9gBcxwdlJ49Rda+JxyTRgbotIe3TM03Fjc8f7uppFY+nD75nPVQZOW2yGWig/9mujle6NptuiG637Zt1N1jo8JkifC4driHDQZQdTrftak+isCKsUbAbi+tx2Zqfxb7WNuo9uVlVpMCk3Vw2z8zgRcdphII9CFuuoZGPcQwvbIxodlcGuaQAND5KcRcFEwaErprHnUBVl+GSlsWZjn5c+YZhexNwL3U9QMtG0ZSzj2ScxGp5rYRWQ0zYnYgeSrlqHSCxHNEREyl0REQhEREIRERCEREQhF8c62p0CwVtc2JuZ58BzJ6BVOuxh8z8tr9GA6Dvd1KpfLY4W5nl3q1sdxidkPeisE+NjhHY/qNw3y5u8vVeqaUvPAu14nQDwaNPW61sOwQ+9Kbnp0U01gAsFJrTq/Pl781Av/AI5D19+SNC+oisUURfHOtqdFiZUh3ugkdeA8uqiXAZLoBKzIgRSXEREQhEReJGXHPyJH0XCuhe0soapqZYzoSR0cMw9RYrzT7TN4SNy947Q+4VbpQzJ+XJTbGXfSb8/fcpd7O8jw/qtaaqczoR3i3zFx8lswzteLtIcOo1XstUgAcwo3IyK02Yq3812951HqOHmttjwRcEEdRqtafDmu4aHuUbJh8kRzMJHeP3HArhxN0zHr+OSLtOuXqPzzU6iiKbHbG0oy/qHDzHFqlmuBFwbhda8O0QWkZ7L6iIpqKIiIQiwVtY2Jhc7ly6nkAs6oe1uO3JI1AORg+Jx0v/fIJeolMbbN1OQTFPEJHXdoMytbEsSkqJgxurifJjeiuGCYG2Ftzq88T9lGbGYFu2bx47btdVaFOKPo2233PWVXLIZHX22HUEREVqrRYqmoaxpc42A/u3isqqm02JkyCNv5T6vPPyBVUr8Iy1OQVsbMRz0GZWzJXOmcNPBnEDoXdXfIL1T7Q0rZd2+piMwDrsDwSMoJcNOYAOnHRZqXC3Npn5dJXxvseji05dfGyp+yWJ00dD/CuYY6sMnDmuicHGTI8l2bLbVump7kzTwfISbk5X/J7PeSpe8khdBw/EI542yxOD2OF2uHAi9ufeFs3XINmKmembRFr53slpatz4b6NMbZHMEYtZjiQNePiseEbR1RZV2mlcDRulbd0j3RyhzRYPe0drU3DdNdOCbdRHEQDl/tlWJF2NFydmI10QlEU08z5MOiqAH3eWSuczPuxbQhpeQB05rDS4/UA1Ipp6mbLQtkbvcznNkL2CVzQ8XJaC8jiNOah8I7Yj375rvSLryKjezeulkdNmn30eWIgF8kro3kHMC6RjTrYmwvZXlLyMwOwlTBuLr45oPFRmIbPxyD4T1ClEVa6qTLTz0jswJLeo/cc1P4PtA2YAGwd8neH2UrJGHAgi4KqGNYHuDvI75Ce0PhPxBKPjMXzx+I6+7qKaZIJPkl8DuO/rCuKKFwHGd52H+8BofiH3U0mI5GyNDm6KiRjo3FrtVp1eGNkHCx6qHDpKV3xM5jl5dCrIvEsIcLEXC49gd39aGvLdPJY6OsbK3M03HzB6ELOqzW0r6Z+8j908fDoVPUFa2Vgc3zHQ9FxjzfC7Xn2qT2i2JunLsWwiIrVUo/Hazdwm3F3ZHnxPpdc/jpd/WRR8mDOfEmwv5A+qtm1k2rG9xd+w/dRGyMN6yVxHAMA/yA/W6zQ7pKu38QtEt6Ojv/ACKvMbAAAOAXpEWks5EREIRc/F31cd+DnvJ8bghdAVBmBZLfm15PzSNU7A+N50ufVO0zcbJGDW2Xgr6AmVY6WoD2Bw1BCyp5JIvgC+ohCwVtIJY3RuuGvaWnKS02OmhGoPeFH4NsvDTPfIzO+R4DXSSPdI4tHBt3cB9lLopBxAsDkuWGq1KvEooXRte7KZX5GCxOZ9ibaDTQHikWKRumfCCc7Gsc67SBZ98tnHQ8OShtrsNmkfSSQxiQwT7xzS8Mu3I5uhd3kKCxzZirqZJn7sNEoouxvQbbt5MouLfl5jirmRNcBc2/7+M1wkq61WLRxyxROJzzF4ZpcHI3O655aLbDlzDEtgat8bY47MDJ65zLyXywyNtEwa3Adq08xmJWV+zFT/GQyPywgmnDA2Zg3GRlnxNDgS9ujnWb7wOqn0DLZPG/P+wo4j1K/S4vG2dkBJ3j2ve0WNi1ls2vAcQtqWIOBB4Fc/2T2QqYKyKWWNoyMqGySiXeGZ73Xa8tOo008tV0NVSsawgNN/8ApUmknVUWqgMEpA/Kbjw4hXHD6sSxteOY+are09t9p8Iv81s7G1JLZGH8rj6HUfX5LIpXYZnxjTVadS28Mch10/CsiIi0VnLxNCHAg8CqsHOpJ/0H5j7hWxRmPUG8iJHvN1H2VMzC5t26jT32q2Jwa75tDkffZqpGOQOAI1BXpV7ZfEL3iPLVvh0VhUo5BI0OG6jIwxuLTsqntQ78YdzG/VxWvsrpVP8A1NafMXH2W1tTHaVp6t+hKi6Gfdysf0Nj4HisgP6OsN9/7Wu5nSUYttn5K/IvjXXF19W2sVEULie07YptyI3SPDGvfZ0bGxtcS1t3SOaMxINgNdFkn2rpWF7XTMBjLQ8anKXODANBr2iBpwJ1U+jd1LlwpZVLaekySZ/yu49xW5iW3NNFGx7XiUyFmRjSQXNdK2Iu1GgBJ4290hfcS2monRyB88eVrhG46mzjmsNB+h2o07JVc1K6VmEg581ZFN0Tw5pUfg2MmI5XasP+nvCtkFQ14zNIIPRc/wARoZKU9oF8X5XAEkDv6j5r3Q4iR2on+YP1H3WQ2eWlOCQXGxWq6GKqGOM2O4XQUVZpdq3D32g97dD6HRSMe0sJ4lzfEfa6dZWQv+63fkkX0czPt8s1Kry9twRw7+netNuOQn+YPmP2Xk49D8d/AE/sreni/kPMKroJP4nyXO8P/i4IAzNWNb/FVG/c2IyPaLOMJju05mvdYuIvx5Kw12I1owyFzmS/xLiwP3bbOYCT23ta1xGmW4aL3PJW6nqA8XFx48fTksqeNQHkHCNb+/fUqMFsrrnOFYrXPNKKk1UbCw3dHDdz5hMWhs3YJY3JbkAeK08Nop2OiaWzOezEpCd5GXAMLJcj2vLdA7S7gbcOC6kil8QM7NGf+/lcwdq5azFcS3M5/wDMl4pnOeHQ5N3UiUBjILM7YyX4X01Vs2TqJ2mqZUPke2ORuR8jcpLHRhztQAHAOvwVlc4AXOgVWx3Gt52Ge7zPxf0StXWsjYflFzomKamdK+w03UdiFXvJHP6nTwGg+S2thX5nzOB0zEenZ/ZQeI1gijc/mBoOrjo0eqs+wWHGKmBdxdqe/mSsjh7S5zpCtLiLmta2IKzIiLXWQi+EL6iEKj1JMFQSPyv/ANJ4/wB9yusUmZoI5gFVLaiL8Y/qaP3Cmtl6rPTsJ4jQ+ISNKbPkZ1G/mnalvyxv6xbyWDaqnuxr/hNj4FVhX6spxIxzTzCocsZa4tPEGxSfEYrOEg7inOHTAgxnvCtGzmJZ25He83h3hTS59FKWuDmmxHAq44Ti7Zm9HjiP3HUJqjqxIMDvq5paspDEcTfp5Kr7WMoJJ5Y55Jo5Nwd4GDSWJgMvNjgXNBcQRrxHJaEkOGBzpy+ZmeoF7xlu7lEkVQQbx5mtcd26xNrE27rXWbGUssr5XsJe8ODiHvAOeMwu0BsCWG11jqdg6SQkujcSXFxO8eNS1jTwdwtGzT9K3WTMAAu70WWWlU+BlCSWyunieJpIw1l3CcRV7t2T2NSJXA2HAEXuAvdO3DonMkjc/c7x8xeQQWmm7Yaz8O72Zpj7xvoLcFbH7GRb+KQaNifNKGakmeZ2Zz85NwLm4aOdui9R7DUrb2Y8E57u3smY5w1riXZrnRrR5d5UjOzYn37HJcwlSsErKiJrrEseLjMCDY9x4KtYp7P2OcXwuMbv0nL9OKs2G4dHBE2KJuVjBZouTYceJ1OpK2Ug4A3GytBIz3XM6jAa+K9i2QD4m68erSFpuNaP5LP9S6m2qYeDmnzC9loPQpX4aB32hM/EztyxFcrZSV7yAGMb3gE/VTuF7K1BN5H27v7Cu5eBzA+SwvxCMcZGf5gpNjhjzAAUHSTS5Ekr5Q0IjbYG/etlRsu0EI/PfwBK0KjawfkYfFxt8h91x1VCzVw5qbKSZ2jTyVhWjXYxHFxNz8I1P9PNVirxuWTQusOjez8+PzWgkJeJbRjzT8XDd5D4BSOJY0+bT3W/COfieajXvABJNgNSTpYdVgra9kLc0jg0cupPQDmoulo58QflDSyAEaHi/Xi7u7kpFDLUuxHTrTcs0VK2w8lmwyndX1APCCIkgnTNbi835dLrpmHV8DoyYpI3sZoSxwcG2Fzcg6aaqMl2TZ/BS0zCGGSNzM/QkW17uvcq9VOc+op4ZXRxPhEkZZA+YMdLJHGafMWsaOMbzlJNgBxuQvTU9OwMwjK3v1XnZZXPeXO3V2/2xDka/eMyv3eU30O8/wAP15LcXPqHYaojykOYD/6cXPEj73pw0TNtbtXy3B52tpdaUmC1LxBHFOzeZ5nGVs07966NzMzicpay3u5PQ8Qr+gYTk5V4j1Lo9JWslBMbg4Bzmkjk5ps4eIOizqI2awx0ETmvLbumnkGU3GV8hc3kNbFS6WcADYKaqO0z7z+DWj6lZ9iJezI3o93lqT+4UZic+eV7urjbwGg+i3NhHXM/TO762WRRuxVDz71WtWMwwMHV+FblXNp8KJ/FYLkDtDqPurGvjm3FitN7A9pa7RZbHFjg5uoXO2PBFxwWSOUtILSQRzC39oMAdETLCLtOrmfuO9RMM4cNOWhHAg9CF52opnQOvtsV6OnqWTttvuFasN2lB7Muh+IcD4jkp1rwRcG4PMarni2aTEHxHsOI7uIPkmYOIOblJn27pafh7XZx5dmyvaKApNqgdJG2726j04/VS9PiMb/deD3X19DqtWOojk+krKkp5I/qC2ERFeqFXdocIe85owCfn/VU6oxB8RtLC8d7RmH3XU1impWP95oKVkpYpMyEzFVSxZNOS5lFjkDv5jQejuwf9VltMqWHg5p8HA/RWus2MppOLAFEzey+ncb2+V0o7hrdnFON4m/7mqNc4DibLBLiMTfekYPFw+6kP/CmC/L0H2WzB7MKdpv+y4OGDd3p/q6eKHZnqqxNtRAPdLpD0Y0n5mw+awMrKuoOWGLdg/md2j9h810Wj2Opo+DAVLw0rWe60BMR0MTM7X70vJXzPyGSoGC+zcl28qXF7uOpv5K+UdCyJuVgAC2EToFtEiczcql4v7PjN/EOEjWvmqGS3y8YmxtbuX3vcZg53DjbTReKf2dljg4SgOD4HZ7HPaOnMLu1zJcQ+/drqruiY+Ifa11HCFQsN9m8kQjvLHJkkLiyRhdG+8bWZ8gItIMt768Te51Xs+zl+UtbKxgtWAOawgkTvjc3NrrYMym3EHSyvSLvxMl73XMAVAk9mbnNN5IgbSFoDCGwvdNHKN0LktaGscOPFyuOMVu6iJ5nsjxP9LnyW8qdj2I72Sw91ug7zzP99EhXVbmx5nPO3inaOn6STsGqjCbKX9njLwuf8TifUlVzGKjJC7qeyPF3ZH1V32To93TMHckOGsyc7wTnE35tZ4qZREWsslfCFWcc2RDyZITkk7ufce5WdFwgOFiugkG4XL5ap8Lss7C39YBLT4jiPmtqKYOF2kOHUG6v1XQMlFntBCquI+z1pJdA8xu7jb15FZsvDmuzYbclpRcRe3J4uo1Fq1GFV0PJsre8ZT6jTh3LUdjT2aSU8g/4bO9OCz30MzdrrQZXwu3sp6HEZG+69w8yfkVtx7STDmD4tH7WVV/3mi5iQf8Axk/S69HaWDq//wCuT/tXGsqWaB3quudTP1LfRXBu1cnNjD6j917/AN7Xf+23/MfsqO/aqIcGyn/kt/8AoheDj8rtI6Z5P6jb5Dj6phvxh0v6f2l3CiGtvX+leXbWP5Mb6krTrds3MF3OjZ5a/Mm6rMOD4hOeIiB+Ef8AUdVOYV7Mmg5pnF546m5TTIKh31v8ko+opm/+bL9690e0kkzrBz3DoOwPkFdKQnILixWGgwqOEWY0BbiejjDBl+SkXyF5ufJERFYoIiIhCIiIQiIoXGseDLsjIL+Z45f6qqWVsTcTlbFE6V2Fqx7Q4vlBiYdT7x6Dp4qsr6519TqVrV9YIo3PPIaDqeQ9V5yWV077+QXo4Ym07LeZWs+Iz1ccI4Ms93idGg+V/VdShjytAHIAKl+z7BXAOnkHbeSb+P2V3XooIuiYGrzs8vSyF6IiK5UrWr6rdtDuWZoPgTZZ43gi4UbtIPwD4tPzXnZyszxWPFpsVSH/ALpaeoFWlv7Yd2kclLIiK5VIsMlGx3FrT5LMiEKPfgEB4xhYDsrT3vkHoPsvW1NNJJRzMiBMjmENAOUk3HAki3qoOurMSdNmihLIt26zHOivnDH6ONzZxfkynUW4jU2sbHiF7hRNgrAzZ6AfywtmKgjbwY0eSpsQxUxm5c17YpraQ/iSZ7Q5uQOQk6WByi/eko8Q3jXDNnGeIy2izGH+L7LiPduYe1w8r6KfQW+4Ll+xXkBfVQ6XGa0VdNDKSC4RGRrRGRl3chlc+3aDs4ZYjs8uK8TiupjVSNzNj3k0rQQx4ke6dm6YwNu/tt3jTe1szLW1XegN7XC7iV/RUraOgr5KWOIZpC+GTfZd0CZjlLWuzkfh2Mgu3W4avNRS4g9xD2ZmCaNwvurANqAWuiynNYQi5z634LgiFr4gjF2K7oud1+K4jTwF0zyLmM5rQ58ximLo2D3SBI2G99SHOtcq9YU95giMl85jjL7ixzlozXHLW6jJEWC9we5AddbSIvjnAC50CqUl9XiWUNF3EADmdFFV20jGaM7Z+Q8+fkq5W4i+U3efAcAPAJCaujZk3M+ifgoZJM3ZBSuK7Rl3ZiuBzdzPh0UCiE2WJLK+V13FbkULIm2aEJtqVE4XSOxCpbYfgMOn6jzce7osJe+ul3MF90D23j8/6R3fVdNwHBG00YY3jzK1qKlwfO/XbsWRXVeP9tmm5W9TU4Y0NHABZURaiy0REQhamKw54Xt7vpqqzs/W7uWx4O0PjyKuBF1RsSpjHK5vfceHFIVZMZbMNsj3FP0gEgdCd8x3hXpFFYDim8ZlPvN+Y6qVTjHh7Q5uiSewscWu1RERTUV8c6wuV4ina73XA+BusiqOPYZIxxexubmbaH16qqQvAu0X7NFYwMJs827dVbkXPKXaV18u9e1w/K46+WbipJu0Uw/MD4tCTNe1ps9pBTo4e5wuxwIVxRVMbUS9Geh+6HaiXoz0P3Xf1CHtXP0+bsVsRU920kx5gf8AKFgfjEx4yO8uz9FE8Sj2BUhw2Q6kK6veBxIHjotGox2Fn5wT0b2vpoqa+Qu4knxN/qvKXfxJx+ltvVMs4Y0fU5WCq2rP8ttu92vyCh6qvfJ77ie7l6Ba6JCSokk+op6Onjj+kIi8yyhou4hoHMmw+ahqjaPMclOwyu4ZuDR+7lyOF8ps0KUkzIhd5UrV1jIm5nuDR38+4dSoiCnnxB2VjSyHnfi8d/d3KTwTYKWd4lqnE9AdAO4BdFoMOZC0NYAAFtU1E2L5nZnksSprnS/KzIc1pYBs/HSxhrQL21KlkRaCz0REQhEREIRQW0+H5miRouW8e9qnV8c0EWPAqD2B7S06FSY4scHDULn9PUFpDmmxHAq44TizZm9HjiP3HcqvjuHGnfm/lu1/4ST9FrRSlpDmmxHAhYrXyUb8JzatssjrWYhk4LoKKCw3aUHsy6H4uR8einGuvqNVsRTMlF2lY8sL4jZwX1fCF9RWqpQuL7KQzjVoB6qq1eyNVBrC/O34X9ryB4jlzVxk2kgbOYHOLXjiS1wZfIZMucjLmyAutfgCslVj1PGzO+aMNy5r5gbtva4tx100XHwh4s5t/BSZI5hu02XN5MTlj0lgeLc2dodOBsV7jx+E8X5T0cC36iyvxxOmkDictmvyC9hvHZGyDd69u7XC1uKjv9mUM7Wu7AJZvMpLQ5rSA67mnUWBF0k/hsZzFwnWcRlbrYquMrozwew+Dh91k3zfiHqFszbJ4e5+USxZiwye8PcvYvDuHX0WB3s+oxb8dgzAEfiDtAmwI11BOioPCu30V44od2+qxuqGji5o8wtabGoG8ZY/8wJ9ApSD2X07tQ4OFyNDcXBsR4g6KSp/ZzTNIOX5WQOGNGrkHibtm+qpsm1UXBjXyH9LSL+brLwyqrJ9IoRGDzd2j9l0ql2Xp4+DApKOna33WgeSYZQws2v3pZ9dM7e3cub4f7NpZSHVMjnc7E6eQ5K64VsxDABlaL9VLonAAMgkyS43KAIiLq4iIiEIiIhCIiIQiIiELFU0zZGlrhcFUXFcGkpSSAXxX82eHUdyv68yRhwsRcKqWJsrcLlZHK6J2JpXOopg4Xabj+9O4reo8Tki912nQ6j0W1jOxZuZKdxY7jbkT3jmq5JXPiOWeMs/UASD5cQsaSjliOKPPu1W1FWxTDDJke3RXWk2padJGlp6jUfcKWgrWP8Ade0+B19OK59BUteLscHDuN1lBXWcQlZk8X9Ch/D435sNvUKzVeyMUklRISRJOwMDwBmiG73Z3ZI0JHFR8Hs5hbG5he92aKWIEht2byUylzdNCCbeC04cUlbwkd63+q2mbSzDiWnxb9loM4wLWNx5JJ3C37EFbTdiGiUyiV2cuc53YZlIfFDE8BpHZ/wGkEWIuRwUbTeziz35pnNYGMZGWBofpTfw+dzstwbF3ZBtwW8Nq5PhZ8/uvp2rfyY35q0cXaNz5Kv9Nl6vVYIfZxE1oaJX8Hi+Vh4zNqGnUcnt4cCDYr3JsGxsUoYQ+R8DogZAGgOdK+UvGQXb2n3s3TsBH7USngGDyJ/dR1fte5nvzBvcLA+g1Uf1e5s258F39NeBdxA8VbsIw5tLTxxA6MbYuOmZ3Fzz3lxJ816OLx3ytOY93AeLuAXN248+odaNr3/qde3orXgmBSmzpTYdAutkmkOIi3P/ABUvbFGLA4j5BWhjrhel5jjAAA5L0mUuiIiEIiIhCIiIQiIiEIiIhCIiIQiIiEIteqoGSCz2grYRCFUMS9ncTzmjJY7qDbXyULPspWxe5JnH6gHaeOhXSUVb42P+oXU2SPZ9JIXKZHVrPega7wJCxOxWdvGmd5Ov+y60WjosZpm/CPRUGihP280wK2cfdyXJxi9Qfdpj5uI/6V9Y6uf7sLGeN3ei6uKVnwj0WQMHRAo4R9q4a2c/cuWw7HV03+JK5oPJvYHeNFN4X7MYmG8hzHv1v6q8ImGsa3Josl3Pc/6jdadFhMcQsxoC3ERTUUREQhEREIRERCEREQhEREIRERCEREQhEREIRERCEREQhEREIRERCEREQhEREIRERCEREQhEREIRERCEREQh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Horizontal Scroll 12"/>
          <p:cNvSpPr/>
          <p:nvPr/>
        </p:nvSpPr>
        <p:spPr>
          <a:xfrm>
            <a:off x="-152400" y="1600200"/>
            <a:ext cx="9296400" cy="2819400"/>
          </a:xfrm>
          <a:prstGeom prst="horizontalScroll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Local Organizations </a:t>
            </a:r>
            <a:r>
              <a:rPr lang="en-US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 Decentralized Development: Their </a:t>
            </a:r>
            <a:r>
              <a:rPr lang="en-US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Functions and</a:t>
            </a:r>
          </a:p>
          <a:p>
            <a:pPr algn="ctr"/>
            <a:r>
              <a:rPr lang="en-US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Performance in India</a:t>
            </a:r>
            <a:endParaRPr lang="en-US" sz="60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0"/>
            <a:ext cx="9296400" cy="1998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C:\Users\sureshkumar B\Desktop\research Ph.D. Forms\images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4419600"/>
            <a:ext cx="4800600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Subtitle 2"/>
          <p:cNvSpPr txBox="1">
            <a:spLocks/>
          </p:cNvSpPr>
          <p:nvPr/>
        </p:nvSpPr>
        <p:spPr>
          <a:xfrm>
            <a:off x="4876800" y="4953000"/>
            <a:ext cx="3733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700" b="1" dirty="0" smtClean="0">
                <a:latin typeface="Bookman Old Style" pitchFamily="18" charset="0"/>
              </a:rPr>
              <a:t>NAVEEN KUMAR P</a:t>
            </a:r>
            <a:endParaRPr kumimoji="0" lang="en-US" sz="27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Bookman Old Style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ookman Old Style" pitchFamily="18" charset="0"/>
              </a:rPr>
              <a:t>Ph. D. Scholar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700" dirty="0" smtClean="0">
                <a:latin typeface="Bookman Old Style" pitchFamily="18" charset="0"/>
              </a:rPr>
              <a:t>PALB-4021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6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252538"/>
          </a:xfrm>
        </p:spPr>
        <p:txBody>
          <a:bodyPr/>
          <a:lstStyle/>
          <a:p>
            <a:pPr>
              <a:defRPr/>
            </a:pPr>
            <a:endParaRPr lang="en-IN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smtClean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7268-2474-4840-9CBF-5430FFB71604}" type="slidenum">
              <a:rPr lang="ar-SA"/>
              <a:pPr/>
              <a:t>3</a:t>
            </a:fld>
            <a:endParaRPr lang="fr-CA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8204201" y="6477000"/>
            <a:ext cx="733425" cy="274638"/>
          </a:xfrm>
          <a:prstGeom prst="rect">
            <a:avLst/>
          </a:prstGeom>
          <a:noFill/>
        </p:spPr>
        <p:txBody>
          <a:bodyPr bIns="0" anchor="b"/>
          <a:lstStyle/>
          <a:p>
            <a:pPr algn="r"/>
            <a:fld id="{6410EF40-6F68-4147-B899-D59C99B212CB}" type="slidenum">
              <a:rPr lang="ar-SA" sz="1200">
                <a:solidFill>
                  <a:srgbClr val="3F3F3F"/>
                </a:solidFill>
                <a:cs typeface="Arial" charset="0"/>
              </a:rPr>
              <a:pPr algn="r"/>
              <a:t>3</a:t>
            </a:fld>
            <a:endParaRPr lang="fr-CA" sz="1200">
              <a:solidFill>
                <a:srgbClr val="3F3F3F"/>
              </a:solidFill>
            </a:endParaRPr>
          </a:p>
        </p:txBody>
      </p:sp>
      <p:pic>
        <p:nvPicPr>
          <p:cNvPr id="20485" name="Picture 2" descr="C:\Users\Bangarappa\Desktop\images for seminar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950" y="-120650"/>
            <a:ext cx="9251950" cy="718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55875" y="404813"/>
            <a:ext cx="5976938" cy="58420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IN" sz="3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Short take of seminar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1533809"/>
            <a:ext cx="7924801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Objectives 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Concept of Decentralization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Local organizations and its functions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Measuring performances of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Local 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rganizations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Research studies related to </a:t>
            </a:r>
            <a:r>
              <a:rPr lang="en-US" sz="2800" dirty="0">
                <a:latin typeface="Bookman Old Style" panose="02050604050505020204" pitchFamily="18" charset="0"/>
              </a:rPr>
              <a:t>Local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rganizations </a:t>
            </a:r>
          </a:p>
          <a:p>
            <a:pPr>
              <a:lnSpc>
                <a:spcPct val="150000"/>
              </a:lnSpc>
              <a:buBlip>
                <a:blip r:embed="rId3"/>
              </a:buBlip>
            </a:pPr>
            <a:r>
              <a:rPr lang="en-US" sz="2800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Conclusion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</a:p>
          <a:p>
            <a:pPr marL="457200" indent="-457200">
              <a:buFontTx/>
              <a:buBlip>
                <a:blip r:embed="rId4"/>
              </a:buBlip>
              <a:defRPr/>
            </a:pPr>
            <a:endParaRPr lang="en-IN" sz="28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21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  <a:prstGeom prst="snip2Diag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Lucida Calligraphy" pitchFamily="66" charset="0"/>
              </a:rPr>
              <a:t>Introduction </a:t>
            </a:r>
            <a:endParaRPr lang="en-US" sz="4000" b="1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019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More than 70 per cent of people live in rural areas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Rural people have to be involved in planning, decision making, monitoring and execution of developmental 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 order to speed up the process of development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So, there needs a shift from top down to bottom up approach</a:t>
            </a:r>
            <a:endParaRPr lang="en-US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08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8991600" cy="6324600"/>
          </a:xfrm>
        </p:spPr>
        <p:txBody>
          <a:bodyPr>
            <a:normAutofit/>
          </a:bodyPr>
          <a:lstStyle/>
          <a:p>
            <a:pPr marL="342900" lvl="1" indent="-342900" algn="just">
              <a:spcBef>
                <a:spcPts val="600"/>
              </a:spcBef>
              <a:buSzPct val="80000"/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1992 constitutional amendments that paved the way for   decentralization of government throughout 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</a:p>
          <a:p>
            <a:pPr marL="342900" lvl="1" indent="-342900" algn="just">
              <a:spcBef>
                <a:spcPts val="600"/>
              </a:spcBef>
              <a:buSzPct val="80000"/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Decentralization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of government has been attempted periodically within states in post independent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India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Local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organizations are central actors in the rural development strategies sponsored by government and donor agencies in India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q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4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8564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7696200" cy="8382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OBJECTIVES OF SEMINAR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17750309"/>
              </p:ext>
            </p:extLst>
          </p:nvPr>
        </p:nvGraphicFramePr>
        <p:xfrm>
          <a:off x="685800" y="1752600"/>
          <a:ext cx="79248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742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Concept of Decentralization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5638800" cy="6172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policy of delegating decision-making authority down to the lower  levels in an organization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Crook </a:t>
            </a:r>
            <a:r>
              <a:rPr lang="en-US" sz="24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and Manor </a:t>
            </a:r>
            <a:r>
              <a:rPr lang="en-US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(1998)-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is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 political process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whereby administrative authority, public resources and responsibilities are transferred from central government agencies to lower-level organs of government or to non governmental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bodies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5" name="il_fi" descr="TheHinduCartoonKhapPanchaya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685800"/>
            <a:ext cx="3500437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534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Rondinelli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1981)-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ecentralization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 the transfer of authority to plan, make decisions, and manage public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functions from </a:t>
            </a:r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higher level of government to any individual, organization, or agency at a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lower level</a:t>
            </a:r>
          </a:p>
        </p:txBody>
      </p:sp>
      <p:pic>
        <p:nvPicPr>
          <p:cNvPr id="11" name="Picture 2" descr="Image result for panchayats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59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10" y="190501"/>
            <a:ext cx="7991490" cy="8000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FF33CC"/>
                </a:solidFill>
                <a:latin typeface="Copperplate Gothic Bold" pitchFamily="34" charset="0"/>
              </a:rPr>
              <a:t>Why decentralized ?</a:t>
            </a:r>
            <a:endParaRPr lang="en-IN" sz="2800" dirty="0">
              <a:solidFill>
                <a:srgbClr val="FF33CC"/>
              </a:solidFill>
              <a:latin typeface="Copperplate Gothic Bold" pitchFamily="34" charset="0"/>
            </a:endParaRPr>
          </a:p>
        </p:txBody>
      </p:sp>
      <p:sp>
        <p:nvSpPr>
          <p:cNvPr id="26627" name="Text Placeholder 2"/>
          <p:cNvSpPr>
            <a:spLocks noGrp="1"/>
          </p:cNvSpPr>
          <p:nvPr>
            <p:ph type="body" sz="half" idx="1"/>
          </p:nvPr>
        </p:nvSpPr>
        <p:spPr>
          <a:xfrm>
            <a:off x="990599" y="1188721"/>
            <a:ext cx="8001001" cy="55168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US" sz="2000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  <a:latin typeface="Lucida Bright" pitchFamily="18" charset="0"/>
              </a:rPr>
              <a:t>Diversified country</a:t>
            </a:r>
            <a:r>
              <a:rPr lang="en-US" sz="2400" b="1" dirty="0" smtClean="0">
                <a:solidFill>
                  <a:srgbClr val="00B050"/>
                </a:solidFill>
                <a:latin typeface="Lucida Bright" pitchFamily="18" charset="0"/>
              </a:rPr>
              <a:t>             </a:t>
            </a:r>
          </a:p>
          <a:p>
            <a:pPr eaLnBrk="1" hangingPunct="1">
              <a:lnSpc>
                <a:spcPct val="200000"/>
              </a:lnSpc>
            </a:pPr>
            <a:endParaRPr lang="en-US" sz="2400" b="1" dirty="0" smtClean="0">
              <a:solidFill>
                <a:srgbClr val="00B050"/>
              </a:solidFill>
              <a:latin typeface="Lucida Bright" pitchFamily="18" charset="0"/>
            </a:endParaRPr>
          </a:p>
          <a:p>
            <a:pPr eaLnBrk="1" hangingPunct="1">
              <a:lnSpc>
                <a:spcPct val="200000"/>
              </a:lnSpc>
            </a:pPr>
            <a:endParaRPr lang="en-US" sz="2400" b="1" dirty="0" smtClean="0">
              <a:solidFill>
                <a:srgbClr val="00B050"/>
              </a:solidFill>
              <a:latin typeface="Lucida Bright" pitchFamily="18" charset="0"/>
            </a:endParaRPr>
          </a:p>
          <a:p>
            <a:pPr eaLnBrk="1" hangingPunct="1"/>
            <a:r>
              <a:rPr lang="en-US" sz="2000" b="1" dirty="0" smtClean="0">
                <a:solidFill>
                  <a:srgbClr val="00B050"/>
                </a:solidFill>
                <a:latin typeface="Lucida Bright" pitchFamily="18" charset="0"/>
              </a:rPr>
              <a:t>Bridge for development and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2000" b="1" dirty="0" smtClean="0">
                <a:solidFill>
                  <a:srgbClr val="00B050"/>
                </a:solidFill>
                <a:latin typeface="Lucida Bright" pitchFamily="18" charset="0"/>
              </a:rPr>
              <a:t>     social harmony                            </a:t>
            </a:r>
          </a:p>
          <a:p>
            <a:pPr eaLnBrk="1" hangingPunct="1">
              <a:lnSpc>
                <a:spcPct val="200000"/>
              </a:lnSpc>
              <a:buFont typeface="Arial" pitchFamily="34" charset="0"/>
              <a:buNone/>
            </a:pPr>
            <a:endParaRPr lang="en-IN" sz="2000" dirty="0" smtClean="0">
              <a:solidFill>
                <a:srgbClr val="00B05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286250" y="2071688"/>
            <a:ext cx="7858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9" name="Picture 2" descr="C:\Users\Shailaja\Desktop\New folder\punch\Managementfunda3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1357313"/>
            <a:ext cx="228600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4786313" y="4643438"/>
            <a:ext cx="78581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1" name="Picture 2" descr="C:\Users\Shailaja\Desktop\New folder\punch\panchayat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38" y="4286250"/>
            <a:ext cx="30003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316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186738" cy="4525963"/>
          </a:xfrm>
        </p:spPr>
        <p:txBody>
          <a:bodyPr/>
          <a:lstStyle/>
          <a:p>
            <a:pPr marL="82296" indent="0" eaLnBrk="1" hangingPunct="1">
              <a:buNone/>
            </a:pPr>
            <a:r>
              <a:rPr lang="en-US" sz="2000" b="1" dirty="0" smtClean="0">
                <a:solidFill>
                  <a:srgbClr val="00B050"/>
                </a:solidFill>
                <a:latin typeface="Lucida Bright" pitchFamily="18" charset="0"/>
              </a:rPr>
              <a:t>      Give justice and social </a:t>
            </a:r>
          </a:p>
          <a:p>
            <a:pPr eaLnBrk="1" hangingPunct="1">
              <a:buFont typeface="Arial" pitchFamily="34" charset="0"/>
              <a:buNone/>
            </a:pPr>
            <a:r>
              <a:rPr lang="en-US" sz="2000" b="1" dirty="0" smtClean="0">
                <a:solidFill>
                  <a:srgbClr val="00B050"/>
                </a:solidFill>
                <a:latin typeface="Lucida Bright" pitchFamily="18" charset="0"/>
              </a:rPr>
              <a:t>          security to all  </a:t>
            </a:r>
          </a:p>
          <a:p>
            <a:pPr eaLnBrk="1" hangingPunct="1"/>
            <a:endParaRPr lang="en-US" b="1" dirty="0" smtClean="0">
              <a:solidFill>
                <a:srgbClr val="00B050"/>
              </a:solidFill>
              <a:latin typeface="Lucida Bright" pitchFamily="18" charset="0"/>
            </a:endParaRPr>
          </a:p>
          <a:p>
            <a:pPr eaLnBrk="1" hangingPunct="1">
              <a:buFont typeface="Arial" pitchFamily="34" charset="0"/>
              <a:buNone/>
            </a:pPr>
            <a:endParaRPr lang="en-US" b="1" dirty="0" smtClean="0">
              <a:solidFill>
                <a:srgbClr val="00B050"/>
              </a:solidFill>
              <a:latin typeface="Lucida Bright" pitchFamily="18" charset="0"/>
            </a:endParaRPr>
          </a:p>
          <a:p>
            <a:pPr eaLnBrk="1" hangingPunct="1"/>
            <a:endParaRPr lang="en-US" b="1" dirty="0" smtClean="0">
              <a:solidFill>
                <a:srgbClr val="00B050"/>
              </a:solidFill>
              <a:latin typeface="Lucida Bright" pitchFamily="18" charset="0"/>
            </a:endParaRPr>
          </a:p>
          <a:p>
            <a:pPr marL="82296" indent="0" algn="just" eaLnBrk="1" hangingPunct="1">
              <a:buNone/>
            </a:pPr>
            <a:r>
              <a:rPr lang="en-US" sz="2000" b="1" dirty="0" smtClean="0">
                <a:solidFill>
                  <a:srgbClr val="00B050"/>
                </a:solidFill>
                <a:latin typeface="Lucida Bright" pitchFamily="18" charset="0"/>
              </a:rPr>
              <a:t>       Providing Facilities of urban in </a:t>
            </a:r>
          </a:p>
          <a:p>
            <a:pPr algn="just" eaLnBrk="1" hangingPunct="1">
              <a:buFont typeface="Arial" pitchFamily="34" charset="0"/>
              <a:buNone/>
            </a:pPr>
            <a:r>
              <a:rPr lang="en-US" sz="2000" b="1" dirty="0" smtClean="0">
                <a:solidFill>
                  <a:srgbClr val="00B050"/>
                </a:solidFill>
                <a:latin typeface="Lucida Bright" pitchFamily="18" charset="0"/>
              </a:rPr>
              <a:t>       rural area</a:t>
            </a:r>
          </a:p>
          <a:p>
            <a:pPr marL="109728" indent="0" algn="just" eaLnBrk="1" hangingPunct="1">
              <a:buNone/>
            </a:pPr>
            <a:endParaRPr lang="en-IN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286250" y="2143125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786313" y="5072063"/>
            <a:ext cx="92868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Shailaja\Desktop\SUNIL\SUNIL\2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3714752"/>
            <a:ext cx="2500330" cy="2857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Shailaja\Desktop\SUNIL\SUNIL\2819569421_00aeda9732_m11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85728"/>
            <a:ext cx="2428892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149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186738" cy="4525963"/>
          </a:xfrm>
        </p:spPr>
        <p:txBody>
          <a:bodyPr/>
          <a:lstStyle/>
          <a:p>
            <a:pPr marL="82296" indent="0"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Promote equal right to </a:t>
            </a:r>
          </a:p>
          <a:p>
            <a:pPr eaLnBrk="1" hangingPunct="1">
              <a:buNone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every member of society</a:t>
            </a:r>
          </a:p>
          <a:p>
            <a:pPr eaLnBrk="1" hangingPunct="1">
              <a:buFont typeface="Arial" pitchFamily="34" charset="0"/>
              <a:buNone/>
            </a:pPr>
            <a:endParaRPr lang="en-IN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071934" y="2786058"/>
            <a:ext cx="78581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Shailaja\Desktop\New folder\punch\democracy[1]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lum contrast="20000"/>
          </a:blip>
          <a:srcRect/>
          <a:stretch>
            <a:fillRect/>
          </a:stretch>
        </p:blipFill>
        <p:spPr bwMode="auto">
          <a:xfrm>
            <a:off x="5143504" y="214290"/>
            <a:ext cx="3786214" cy="6500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960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5"/>
          </a:lnRef>
          <a:fillRef idx="1003">
            <a:schemeClr val="lt2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3100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effectLst/>
                <a:latin typeface="Times New Roman" pitchFamily="18" charset="0"/>
                <a:cs typeface="Times New Roman" pitchFamily="18" charset="0"/>
              </a:rPr>
              <a:t>Milestones </a:t>
            </a:r>
            <a:r>
              <a:rPr lang="en-US" sz="3100" dirty="0">
                <a:effectLst/>
                <a:latin typeface="Times New Roman" pitchFamily="18" charset="0"/>
                <a:cs typeface="Times New Roman" pitchFamily="18" charset="0"/>
              </a:rPr>
              <a:t>in Indian </a:t>
            </a:r>
            <a:r>
              <a:rPr lang="en-US" sz="3100" dirty="0" smtClean="0">
                <a:effectLst/>
                <a:latin typeface="Times New Roman" pitchFamily="18" charset="0"/>
                <a:cs typeface="Times New Roman" pitchFamily="18" charset="0"/>
              </a:rPr>
              <a:t>Decentralization</a:t>
            </a:r>
            <a: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85800"/>
            <a:ext cx="5105400" cy="6172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lnSpc>
                <a:spcPct val="11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1882-Planing 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 Local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Self-Government</a:t>
            </a:r>
          </a:p>
          <a:p>
            <a:pPr marL="82296" indent="0" algn="just">
              <a:lnSpc>
                <a:spcPct val="11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1907-The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Royal Commission on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Decentralization</a:t>
            </a:r>
          </a:p>
          <a:p>
            <a:pPr marL="82296" indent="0" algn="just">
              <a:lnSpc>
                <a:spcPct val="11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1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1948-Debates </a:t>
            </a:r>
            <a:r>
              <a:rPr lang="en-US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between Gandhi and </a:t>
            </a:r>
            <a:r>
              <a:rPr lang="en-US" sz="2400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Ambedkar</a:t>
            </a:r>
            <a:r>
              <a:rPr lang="en-US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n-US" sz="2400" i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Gram </a:t>
            </a:r>
            <a:r>
              <a:rPr lang="en-US" sz="2400" i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Swaraj</a:t>
            </a:r>
            <a:r>
              <a:rPr lang="en-US" sz="2400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 and ‘</a:t>
            </a:r>
            <a:r>
              <a:rPr lang="en-US" sz="2400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self-rule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’</a:t>
            </a:r>
          </a:p>
          <a:p>
            <a:pPr marL="82296" indent="0" algn="just">
              <a:lnSpc>
                <a:spcPct val="11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1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1957-Balwantrai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Mehta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Committee-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early attempt to implement the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Panchayat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raj</a:t>
            </a:r>
          </a:p>
          <a:p>
            <a:pPr algn="just">
              <a:lnSpc>
                <a:spcPct val="110000"/>
              </a:lnSpc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5" name="Picture 4" descr="2"/>
          <p:cNvPicPr>
            <a:picLocks noChangeAspect="1" noChangeArrowheads="1"/>
          </p:cNvPicPr>
          <p:nvPr/>
        </p:nvPicPr>
        <p:blipFill>
          <a:blip r:embed="rId2"/>
          <a:srcRect t="8333" r="36734"/>
          <a:stretch>
            <a:fillRect/>
          </a:stretch>
        </p:blipFill>
        <p:spPr>
          <a:xfrm>
            <a:off x="5105400" y="685800"/>
            <a:ext cx="4038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4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200"/>
            <a:ext cx="5029200" cy="6781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1963-K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Santhanam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Committee–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Revenue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raising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powers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1977-Asoka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Mehta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Committee–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District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serve 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administrative unit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1985-G.V.K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Rao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Committee–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Block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development office (BDO)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powers for planning, implementing and monitoring rural development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programmes</a:t>
            </a:r>
            <a:endParaRPr lang="en-US" sz="2400" dirty="0"/>
          </a:p>
        </p:txBody>
      </p:sp>
      <p:pic>
        <p:nvPicPr>
          <p:cNvPr id="3" name="Picture 4" descr="2"/>
          <p:cNvPicPr>
            <a:picLocks noChangeAspect="1" noChangeArrowheads="1"/>
          </p:cNvPicPr>
          <p:nvPr/>
        </p:nvPicPr>
        <p:blipFill>
          <a:blip r:embed="rId2"/>
          <a:srcRect t="8333" r="36734"/>
          <a:stretch>
            <a:fillRect/>
          </a:stretch>
        </p:blipFill>
        <p:spPr>
          <a:xfrm>
            <a:off x="5334000" y="0"/>
            <a:ext cx="381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5562600" cy="6858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1986 L.M. </a:t>
            </a:r>
            <a:r>
              <a:rPr lang="en-US" sz="2400" dirty="0" err="1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Singvhi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Committee –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Gram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Sabha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should be the base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decentralized democracy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India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1992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 73rd Amendment to the Indian Constitution – PRIs at district, block and village 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levels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1996 The </a:t>
            </a:r>
            <a:r>
              <a:rPr lang="en-US" sz="2400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Adivasi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Act – Powers of self-government are extended to tribal communities</a:t>
            </a:r>
          </a:p>
          <a:p>
            <a:endParaRPr lang="en-US" dirty="0"/>
          </a:p>
        </p:txBody>
      </p:sp>
      <p:pic>
        <p:nvPicPr>
          <p:cNvPr id="3" name="Picture 4" descr="2"/>
          <p:cNvPicPr>
            <a:picLocks noChangeAspect="1" noChangeArrowheads="1"/>
          </p:cNvPicPr>
          <p:nvPr/>
        </p:nvPicPr>
        <p:blipFill>
          <a:blip r:embed="rId2"/>
          <a:srcRect t="8333" r="36734"/>
          <a:stretch>
            <a:fillRect/>
          </a:stretch>
        </p:blipFill>
        <p:spPr>
          <a:xfrm>
            <a:off x="5562600" y="0"/>
            <a:ext cx="3581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33CC"/>
                </a:solidFill>
                <a:effectLst/>
                <a:latin typeface="Times New Roman" pitchFamily="18" charset="0"/>
                <a:cs typeface="Times New Roman" pitchFamily="18" charset="0"/>
              </a:rPr>
              <a:t>Different forms of Decentralization</a:t>
            </a:r>
            <a:endParaRPr lang="en-US" sz="3200" b="1" dirty="0">
              <a:solidFill>
                <a:srgbClr val="FF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5867400" cy="6172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just"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I. </a:t>
            </a:r>
            <a:r>
              <a:rPr lang="en-US" sz="24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Political Decentralization-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Associated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with increased power of citizens and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their representatives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public decision-making</a:t>
            </a:r>
          </a:p>
          <a:p>
            <a:pPr marL="82296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ormulation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and implementation of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policies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DM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power will be in the hand of local-authorities who are more aware of the local situation and hence are in a better position to take judicious decision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85800"/>
            <a:ext cx="3276600" cy="6172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765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Administrative Decentralization</a:t>
            </a:r>
            <a:endParaRPr lang="en-US" sz="28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533400"/>
            <a:ext cx="6019800" cy="632460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uthority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, responsibility and financial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resources among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different levels of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government 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for providing public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services</a:t>
            </a:r>
          </a:p>
          <a:p>
            <a:pPr algn="just"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lanning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, financing and management of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public functions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entral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government and its agencies to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elected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local governments </a:t>
            </a:r>
            <a:endParaRPr lang="en-US" sz="24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transfer of functional responsibilities </a:t>
            </a:r>
          </a:p>
          <a:p>
            <a:pPr algn="just">
              <a:buFont typeface="Wingdings" pitchFamily="2" charset="2"/>
              <a:buChar char="§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33400"/>
            <a:ext cx="30480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60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617654"/>
              </p:ext>
            </p:extLst>
          </p:nvPr>
        </p:nvGraphicFramePr>
        <p:xfrm>
          <a:off x="714374" y="1447800"/>
          <a:ext cx="8001001" cy="3509008"/>
        </p:xfrm>
        <a:graphic>
          <a:graphicData uri="http://schemas.openxmlformats.org/drawingml/2006/table">
            <a:tbl>
              <a:tblPr firstRow="1" firstCol="1" lastRow="1" lastCol="1">
                <a:tableStyleId>{93296810-A885-4BE3-A3E7-6D5BEEA58F35}</a:tableStyleId>
              </a:tblPr>
              <a:tblGrid>
                <a:gridCol w="2560967"/>
                <a:gridCol w="2845556"/>
                <a:gridCol w="2594478"/>
              </a:tblGrid>
              <a:tr h="87725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LEVELS</a:t>
                      </a:r>
                      <a:endParaRPr lang="en-IN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PRI</a:t>
                      </a:r>
                      <a:endParaRPr lang="en-IN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ADMINISTRATION</a:t>
                      </a:r>
                      <a:endParaRPr lang="en-IN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87725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DISTRICT</a:t>
                      </a:r>
                      <a:endParaRPr lang="en-IN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ZILLA PANCHAYAT</a:t>
                      </a:r>
                      <a:endParaRPr lang="en-IN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CEO</a:t>
                      </a:r>
                      <a:endParaRPr lang="en-IN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87725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TALUK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TALUK PANCHAYAT</a:t>
                      </a:r>
                      <a:endParaRPr lang="en-IN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EO</a:t>
                      </a:r>
                      <a:endParaRPr lang="en-IN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87725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VILLAGE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GRAM PANCHAYAT</a:t>
                      </a:r>
                      <a:endParaRPr lang="en-IN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Times New Roman" pitchFamily="18" charset="0"/>
                          <a:cs typeface="Times New Roman" pitchFamily="18" charset="0"/>
                        </a:rPr>
                        <a:t>PDO/RDO</a:t>
                      </a:r>
                      <a:endParaRPr lang="en-IN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Administrative Structure of PRI’s</a:t>
            </a:r>
            <a:endParaRPr lang="en-IN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1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C9ED1E6-EE37-4C10-A0DA-4C826D02216E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51232" name="TextBox 4"/>
          <p:cNvSpPr txBox="1">
            <a:spLocks noChangeArrowheads="1"/>
          </p:cNvSpPr>
          <p:nvPr/>
        </p:nvSpPr>
        <p:spPr bwMode="auto">
          <a:xfrm>
            <a:off x="6143625" y="6357938"/>
            <a:ext cx="2571750" cy="36988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Calibri" pitchFamily="34" charset="0"/>
              </a:rPr>
              <a:t>Directorate </a:t>
            </a:r>
            <a:r>
              <a:rPr lang="en-US" dirty="0" err="1">
                <a:solidFill>
                  <a:srgbClr val="0000FF"/>
                </a:solidFill>
                <a:latin typeface="Calibri" pitchFamily="34" charset="0"/>
              </a:rPr>
              <a:t>panchayath</a:t>
            </a:r>
            <a:endParaRPr lang="en-IN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2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873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effectLst/>
                <a:latin typeface="Times New Roman" pitchFamily="18" charset="0"/>
                <a:cs typeface="Times New Roman" pitchFamily="18" charset="0"/>
              </a:rPr>
              <a:t>III. Fiscal Decentralization</a:t>
            </a:r>
            <a:endParaRPr lang="en-US" sz="28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6096000" cy="6400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xpenditure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decisions with funds either raised locally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or transferred from the central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government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can be viewed from two dimension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699516" lvl="1" indent="-342900" algn="just">
              <a:buFont typeface="+mj-lt"/>
              <a:buAutoNum type="arabicPeriod"/>
            </a:pPr>
            <a:r>
              <a:rPr lang="en-US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Decentralization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 of a tax instrument, when local governments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have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power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to raise taxes, or </a:t>
            </a:r>
            <a:endParaRPr lang="en-US" sz="24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356616" lvl="1" indent="0"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56616" lvl="1" indent="0" algn="just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. Decentralization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 of expenditures when local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governments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bear the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responsibility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for implementing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expenditure functions</a:t>
            </a:r>
          </a:p>
          <a:p>
            <a:pPr algn="just">
              <a:lnSpc>
                <a:spcPct val="150000"/>
              </a:lnSpc>
            </a:pPr>
            <a:endParaRPr lang="en-US" sz="18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33400"/>
            <a:ext cx="29718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50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6 sli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155" name="Group 6"/>
          <p:cNvGrpSpPr>
            <a:grpSpLocks/>
          </p:cNvGrpSpPr>
          <p:nvPr/>
        </p:nvGrpSpPr>
        <p:grpSpPr bwMode="auto">
          <a:xfrm>
            <a:off x="4419600" y="5181600"/>
            <a:ext cx="3657600" cy="1676400"/>
            <a:chOff x="2736" y="3312"/>
            <a:chExt cx="2352" cy="1077"/>
          </a:xfrm>
        </p:grpSpPr>
        <p:pic>
          <p:nvPicPr>
            <p:cNvPr id="49156" name="Picture 7" descr="family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36" y="3312"/>
              <a:ext cx="1632" cy="10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57" name="Text Box 8"/>
            <p:cNvSpPr txBox="1">
              <a:spLocks noChangeArrowheads="1"/>
            </p:cNvSpPr>
            <p:nvPr/>
          </p:nvSpPr>
          <p:spPr bwMode="auto">
            <a:xfrm>
              <a:off x="4032" y="3840"/>
              <a:ext cx="1056" cy="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2800" b="1">
                  <a:latin typeface="Baraha Kan New"/>
                </a:rPr>
                <a:t>N®±h±º… N®Œ¯ãoN¯ÊT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68704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33CC"/>
                </a:solidFill>
                <a:latin typeface="Algerian" pitchFamily="82" charset="0"/>
              </a:rPr>
              <a:t>Salient Features</a:t>
            </a:r>
            <a:endParaRPr lang="en-US" sz="28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5715000" cy="6019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ransfer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political, administrative, and fiscal responsibilities to local elected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bodies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nhance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transparency and accountability of development activities, governance, and service 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delivery 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nvolves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communities in collective decision making over local resource allocation and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management 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mpowerment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of citizens </a:t>
            </a:r>
          </a:p>
          <a:p>
            <a:endParaRPr lang="en-US" dirty="0"/>
          </a:p>
        </p:txBody>
      </p:sp>
      <p:pic>
        <p:nvPicPr>
          <p:cNvPr id="4" name="Picture 4" descr="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838200"/>
            <a:ext cx="3429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703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ecentralization </a:t>
            </a:r>
            <a:r>
              <a:rPr lang="en-US" sz="24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reforms have enjoyed mixed 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success…..</a:t>
            </a:r>
            <a:endParaRPr lang="en-US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6172200" cy="6400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Unwillingness on the part of central, 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state </a:t>
            </a: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governments to devolve significant 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powers</a:t>
            </a: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ack </a:t>
            </a:r>
            <a:r>
              <a:rPr lang="en-US" sz="20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funds-particularly </a:t>
            </a:r>
            <a:r>
              <a:rPr lang="en-US" sz="20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untied </a:t>
            </a:r>
            <a:r>
              <a:rPr lang="en-US" sz="2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funds-available </a:t>
            </a:r>
            <a:r>
              <a:rPr lang="en-US" sz="20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to transfer to local </a:t>
            </a:r>
            <a:r>
              <a:rPr lang="en-US" sz="2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bodies</a:t>
            </a: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Lack of a revenue base at the local </a:t>
            </a: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level </a:t>
            </a: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inability 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of government </a:t>
            </a:r>
            <a:r>
              <a:rPr lang="en-US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organizations to respond to local needs and </a:t>
            </a: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priorities</a:t>
            </a: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lack of accountability of service providers to citizens  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poor design of decentralized interventions by governments </a:t>
            </a:r>
          </a:p>
          <a:p>
            <a:endParaRPr lang="en-US" sz="1400" dirty="0"/>
          </a:p>
        </p:txBody>
      </p:sp>
      <p:pic>
        <p:nvPicPr>
          <p:cNvPr id="4" name="Picture 4" descr="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457200"/>
            <a:ext cx="29718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161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67949" cy="5635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To address some of these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5410200" cy="6248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entral and state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governments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placing greater responsibility on local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organizations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Local organizations -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loser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citizens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ore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capable of understanding and responding to them</a:t>
            </a:r>
          </a:p>
        </p:txBody>
      </p:sp>
      <p:pic>
        <p:nvPicPr>
          <p:cNvPr id="4" name="Picture 4" descr="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609600"/>
            <a:ext cx="37338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603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>
                <a:effectLst/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200" b="1" dirty="0" smtClean="0">
                <a:effectLst/>
                <a:latin typeface="Times New Roman" pitchFamily="18" charset="0"/>
                <a:cs typeface="Times New Roman" pitchFamily="18" charset="0"/>
              </a:rPr>
              <a:t>ocal </a:t>
            </a:r>
            <a:r>
              <a:rPr lang="en-US" sz="3200" b="1" dirty="0">
                <a:effectLst/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b="1" dirty="0" smtClean="0">
                <a:effectLst/>
                <a:latin typeface="Times New Roman" pitchFamily="18" charset="0"/>
                <a:cs typeface="Times New Roman" pitchFamily="18" charset="0"/>
              </a:rPr>
              <a:t>rganizations</a:t>
            </a:r>
            <a:endParaRPr lang="en-US" sz="3200" b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 of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organizations working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at the district level and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below</a:t>
            </a:r>
          </a:p>
          <a:p>
            <a:pPr marL="82296" indent="0"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series of activities at the local/ community level aimed at bringing about desired improvement in the social well being of individuals, groups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neighborhoods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9144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0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80010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effectLst/>
                <a:latin typeface="Times New Roman" pitchFamily="18" charset="0"/>
                <a:cs typeface="Times New Roman" pitchFamily="18" charset="0"/>
              </a:rPr>
              <a:t>Organizational Typology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838200"/>
            <a:ext cx="8001000" cy="5943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overnment organizations</a:t>
            </a:r>
          </a:p>
          <a:p>
            <a:pPr marL="109728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roject organizations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rivate organizations</a:t>
            </a:r>
          </a:p>
          <a:p>
            <a:pPr marL="109728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CBOs</a:t>
            </a:r>
            <a:endParaRPr lang="en-US" sz="24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38200"/>
            <a:ext cx="4126638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4" descr="Image result for project organization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29000"/>
            <a:ext cx="4191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8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001000" cy="4873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lang="en-US" sz="36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organizations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66800"/>
            <a:ext cx="8001000" cy="5638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Administrative government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organizations</a:t>
            </a:r>
          </a:p>
          <a:p>
            <a:pPr marL="0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civil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servants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 government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employees)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staff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Elected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organizations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illa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panchayats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(ZP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aluk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panchayats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TP)</a:t>
            </a: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ram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panchayats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(GP)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971800"/>
            <a:ext cx="3200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3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Project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are created by the sector programs or projects in order to 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oversee implementation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activities at the district, block, or village level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2400" dirty="0"/>
          </a:p>
          <a:p>
            <a:pPr lvl="0" algn="just"/>
            <a:r>
              <a:rPr lang="en-US" sz="24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Drought Prone Area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Desert Development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Karnataka Watershed 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Development Project</a:t>
            </a: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Joint Forest Management Program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910" y="1981200"/>
            <a:ext cx="3731079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9" y="4474029"/>
            <a:ext cx="3163389" cy="230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46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effectLst/>
                <a:latin typeface="Times New Roman" pitchFamily="18" charset="0"/>
                <a:cs typeface="Times New Roman" pitchFamily="18" charset="0"/>
              </a:rPr>
              <a:t>Private </a:t>
            </a:r>
            <a:r>
              <a:rPr lang="en-US" sz="3200" b="1" dirty="0">
                <a:effectLst/>
                <a:latin typeface="Times New Roman" pitchFamily="18" charset="0"/>
                <a:cs typeface="Times New Roman" pitchFamily="18" charset="0"/>
              </a:rPr>
              <a:t>organizations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rganizations </a:t>
            </a:r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that are managed independently in each of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sectors </a:t>
            </a:r>
          </a:p>
          <a:p>
            <a:pPr algn="just"/>
            <a:endParaRPr lang="en-US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IN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agencies </a:t>
            </a:r>
          </a:p>
          <a:p>
            <a:pPr marL="82296" lv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 agri-business firms </a:t>
            </a:r>
            <a:endParaRPr lang="en-IN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lv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Farmer organisations and producer </a:t>
            </a:r>
            <a:r>
              <a:rPr lang="en-IN" sz="24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co-operatives</a:t>
            </a:r>
          </a:p>
          <a:p>
            <a:pPr marL="109728" lv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Non-governmental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organisations (NGOs)</a:t>
            </a:r>
          </a:p>
          <a:p>
            <a:pPr lvl="0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572000"/>
            <a:ext cx="32766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14" y="2083525"/>
            <a:ext cx="3287486" cy="1915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53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9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b="1" dirty="0">
                <a:effectLst/>
                <a:latin typeface="Times New Roman" pitchFamily="18" charset="0"/>
                <a:cs typeface="Times New Roman" pitchFamily="18" charset="0"/>
              </a:rPr>
              <a:t>Community-based organizations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067800" cy="6248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CBOs are membership organizations based on collective action and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are found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almost entirely at the village 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level</a:t>
            </a: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Women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Credit/saving 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Youth </a:t>
            </a:r>
            <a:r>
              <a:rPr lang="en-US" sz="28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clubs </a:t>
            </a: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Cooperative 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groups</a:t>
            </a: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Caste associations </a:t>
            </a:r>
            <a:endParaRPr lang="en-US" sz="2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en-US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Unions</a:t>
            </a:r>
          </a:p>
          <a:p>
            <a:pPr lvl="0"/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Farmer's Groups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19200"/>
            <a:ext cx="4724400" cy="2714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91000"/>
            <a:ext cx="4495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538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Functions of Local Organizations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 smtClean="0">
                <a:latin typeface="Times New Roman" pitchFamily="18" charset="0"/>
                <a:cs typeface="Times New Roman" pitchFamily="18" charset="0"/>
              </a:rPr>
            </a:b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5791200" cy="6172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Financing</a:t>
            </a: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Mobilizing </a:t>
            </a:r>
            <a:r>
              <a:rPr 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and securing funds and other resources that support the work of local </a:t>
            </a:r>
            <a:r>
              <a:rPr lang="en-US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organizations</a:t>
            </a:r>
          </a:p>
          <a:p>
            <a:pPr marL="82296" lvl="0" indent="0" algn="just">
              <a:buNone/>
            </a:pPr>
            <a:endParaRPr lang="en-US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2296" lvl="0" indent="0" algn="just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Staffing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Determination </a:t>
            </a: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of manpower requirements of the 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organization </a:t>
            </a:r>
            <a:r>
              <a:rPr lang="en-US" sz="2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and providing it with adequate competent people at all 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levels</a:t>
            </a:r>
          </a:p>
          <a:p>
            <a:pPr lvl="0"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Provisioning</a:t>
            </a:r>
            <a:r>
              <a:rPr lang="en-US" sz="20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Activities </a:t>
            </a:r>
            <a:r>
              <a:rPr lang="en-US" sz="20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that facilitate access to services, resources, and local </a:t>
            </a:r>
            <a:r>
              <a:rPr lang="en-US" sz="2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assets</a:t>
            </a:r>
            <a:endParaRPr lang="en-US" sz="20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Community-based action</a:t>
            </a:r>
            <a:r>
              <a:rPr lang="en-US" sz="20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 covers physical construction and mobilization of village resources by group members</a:t>
            </a:r>
          </a:p>
          <a:p>
            <a:endParaRPr lang="en-US" sz="2000" dirty="0"/>
          </a:p>
        </p:txBody>
      </p:sp>
      <p:pic>
        <p:nvPicPr>
          <p:cNvPr id="4" name="Picture 5" descr="ANd9GcSAUTVhwDRcnNa0i1xWmBYuAy8br_JQ3bgkhOIP9zht516ghCOxr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685800"/>
            <a:ext cx="3352800" cy="2686050"/>
          </a:xfrm>
          <a:prstGeom prst="rect">
            <a:avLst/>
          </a:prstGeom>
          <a:noFill/>
        </p:spPr>
      </p:pic>
      <p:pic>
        <p:nvPicPr>
          <p:cNvPr id="5" name="Picture 7" descr="ANd9GcQnyyomSu1lxD5YagA9GOLl8T5qyuOD2q9AmYhNyhQZ6W9N1-uvvgjM4zI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371850"/>
            <a:ext cx="33528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ANd9GcTu9g8JyMSx0orrUBnbzknjE-eeK4fQr8Tp6Y8TgP3fdZ0gM4ZH2sj69EXW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1200" y="5181600"/>
            <a:ext cx="3352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26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5715000" cy="6858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/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Capacity building</a:t>
            </a: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rovision 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of training </a:t>
            </a:r>
            <a:r>
              <a:rPr lang="en-US" sz="2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programs</a:t>
            </a:r>
            <a:endParaRPr lang="en-US" sz="2400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Coordination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Coordination 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with other organizations of the same type or of different types and at different 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levels</a:t>
            </a: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4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Monitoring and evaluation (M&amp;E</a:t>
            </a:r>
            <a:r>
              <a:rPr lang="en-US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ctivities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undertaken to track organizational inputs, outputs, and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performance</a:t>
            </a:r>
          </a:p>
          <a:p>
            <a:pPr marL="82296" lvl="0" indent="0" algn="just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Program Files\Common Files\Microsoft Shared\Clipart\cagcat50\PE01561_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4290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978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5181600" cy="6858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Conflict resolution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accountability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Resolve disputes through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mediation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negotiation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endParaRPr lang="en-US" sz="2400" b="1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endParaRPr lang="en-US" sz="24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4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sharing and </a:t>
            </a:r>
            <a:r>
              <a:rPr lang="en-US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dissemination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Sharing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information within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among local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organizations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47800"/>
            <a:ext cx="5181602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2" y="0"/>
            <a:ext cx="3962398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2" y="2743200"/>
            <a:ext cx="3962398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267200"/>
            <a:ext cx="5181601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687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effectLst/>
                <a:latin typeface="Times New Roman" pitchFamily="18" charset="0"/>
                <a:cs typeface="Times New Roman" pitchFamily="18" charset="0"/>
              </a:rPr>
              <a:t>Measuring Performance of Local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Four factors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play significant roles in shaping an organization’s performance: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Assets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Processes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inkages  </a:t>
            </a:r>
          </a:p>
          <a:p>
            <a:pPr algn="just"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Context</a:t>
            </a:r>
          </a:p>
          <a:p>
            <a:pPr algn="just"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The first three of these are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attributes particular </a:t>
            </a:r>
            <a:r>
              <a:rPr lang="en-US" sz="24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to an </a:t>
            </a: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</a:p>
          <a:p>
            <a:pPr marL="82296" indent="0"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ast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relates to the </a:t>
            </a: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environment in </a:t>
            </a: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which the organization and its members operate</a:t>
            </a:r>
            <a:endParaRPr lang="en-US" sz="24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143000"/>
            <a:ext cx="6096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494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1771"/>
            <a:ext cx="9130937" cy="5635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Assets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609600"/>
            <a:ext cx="6096000" cy="6248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Assets are the resources of any organization which are very much vital to achieve the objective of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An objective is useless if it is not 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achieved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and It will remain as daydream 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only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Hence, resources are the means for getting results or for fulfilling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uman</a:t>
            </a:r>
            <a:r>
              <a:rPr lang="en-US" sz="24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material,</a:t>
            </a:r>
            <a:r>
              <a:rPr lang="en-US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financial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assets 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609600"/>
            <a:ext cx="31242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81400"/>
            <a:ext cx="31242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62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4800600" cy="6858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Human Assets-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Quantity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quality of human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resources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Material Resource: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Physical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resources like land, vehicles, buildings, internet facilities etc…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0"/>
            <a:ext cx="4343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132" y="2819400"/>
            <a:ext cx="4316868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59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1600200" cy="381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Cont..</a:t>
            </a:r>
            <a:endParaRPr lang="en-US" sz="32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57200"/>
            <a:ext cx="5029200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Financial resources: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To accomplish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organizational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pPr marL="82296" indent="0" algn="just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Financial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resource is the life blood of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time and extent of the availability of financial resource in any organization indicates the health of a concern of 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Finance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resources requires not only for survival but also for strengthening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themselves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3074" name="Picture 2" descr="Image result for finance resources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0"/>
            <a:ext cx="4145280" cy="359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finance resources im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00400"/>
            <a:ext cx="41148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43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Processes refer to the manner in which beneficiaries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participates in  organizational activities  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Knowledge of organizational </a:t>
            </a:r>
            <a:r>
              <a:rPr lang="en-US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rules-</a:t>
            </a:r>
            <a:r>
              <a:rPr lang="en-US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Representatives’ and members’ awareness about the rules of the 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Transparency of 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operation</a:t>
            </a: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-Everyone should know the activities undertaken in organization</a:t>
            </a:r>
          </a:p>
          <a:p>
            <a:pPr algn="just"/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Decision-making processes-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Collective decision making </a:t>
            </a:r>
          </a:p>
          <a:p>
            <a:pPr algn="just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45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Linkages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5867400" cy="6248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r>
              <a:rPr lang="en-US" sz="2600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It refers to the number and form of connection/relation with line agencies, PRIs, and other </a:t>
            </a:r>
            <a:r>
              <a:rPr lang="en-US" sz="26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organizations</a:t>
            </a:r>
          </a:p>
          <a:p>
            <a:pPr algn="just"/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Local organization’s linkages </a:t>
            </a:r>
            <a:r>
              <a:rPr lang="en-US" sz="2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with GP</a:t>
            </a:r>
          </a:p>
          <a:p>
            <a:pPr lvl="0" algn="just"/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6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Local organization’s linkages with other local organizations, ranging from village to </a:t>
            </a:r>
            <a:r>
              <a:rPr lang="en-US" sz="26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district levels</a:t>
            </a:r>
          </a:p>
          <a:p>
            <a:pPr lvl="0" algn="just"/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Local organization’s linkages with Line Departments </a:t>
            </a:r>
            <a:endParaRPr lang="en-US" sz="26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85800"/>
            <a:ext cx="31242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00400"/>
            <a:ext cx="32766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257800"/>
            <a:ext cx="3276600" cy="16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9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596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>
                <a:effectLst/>
                <a:latin typeface="Times New Roman" pitchFamily="18" charset="0"/>
                <a:cs typeface="Times New Roman" pitchFamily="18" charset="0"/>
              </a:rPr>
              <a:t>Context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2000"/>
            <a:ext cx="5181600" cy="6096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Context is a situation/environment in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 organization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exists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Physiographic 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environment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Social 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environment</a:t>
            </a:r>
          </a:p>
          <a:p>
            <a:pPr marL="82296" indent="0" algn="just">
              <a:buNone/>
            </a:pPr>
            <a:endParaRPr lang="en-US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nfrastructural environment</a:t>
            </a:r>
          </a:p>
          <a:p>
            <a:pPr algn="just"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mage result for Physiographic environment of vill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762000"/>
            <a:ext cx="39624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ocial environment of vill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00400"/>
            <a:ext cx="39624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infrastutural environment of vill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841356"/>
            <a:ext cx="3962400" cy="201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31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04421" y="685800"/>
            <a:ext cx="56669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R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e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s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e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a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r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c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h 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s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t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EC04CB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u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d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i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e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 CHRISTY" pitchFamily="2" charset="0"/>
              </a:rPr>
              <a:t>s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AR CHRISTY" pitchFamily="2" charset="0"/>
            </a:endParaRPr>
          </a:p>
        </p:txBody>
      </p:sp>
      <p:pic>
        <p:nvPicPr>
          <p:cNvPr id="5124" name="Picture 4" descr="http://www.icts.uiowa.edu/sites/default/files/researchgethelp_0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9309" y="3231412"/>
            <a:ext cx="37338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126" name="Picture 6" descr="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752600"/>
            <a:ext cx="3505200" cy="2888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8710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een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934200" cy="1143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Research Study-1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498080" cy="4800600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Title of the study: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IMPACT ANALYSIS OF COMMODITY BASED ASSOCIATIONS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Authors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GOPAL,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Y.M.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en-US" sz="2400" b="1" dirty="0" smtClean="0"/>
              <a:t>                                    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2014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4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een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162800" cy="1143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498080" cy="4800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Locale of the study-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Tubugere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Hobli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Doddaballapura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taluk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of Bangalore Rural District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Selection of respondents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- 250 members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from ten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CBAs under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Rural Bio-Resource Complex (RBRC) project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lnSpc>
                <a:spcPct val="15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81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475434"/>
              </p:ext>
            </p:extLst>
          </p:nvPr>
        </p:nvGraphicFramePr>
        <p:xfrm>
          <a:off x="-1" y="1143001"/>
          <a:ext cx="9144000" cy="57149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4521"/>
                <a:gridCol w="2329891"/>
                <a:gridCol w="1841602"/>
                <a:gridCol w="1318565"/>
                <a:gridCol w="1309421"/>
              </a:tblGrid>
              <a:tr h="64031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Attitude Level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Criteria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Score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CBA Members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73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648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favourable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&lt;(Mean – ½ SD)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&lt;66.31</a:t>
                      </a:r>
                      <a:endParaRPr lang="en-US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en-US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26.40</a:t>
                      </a: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273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Favourable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(Mean ± ½ SD)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66.31-73.03</a:t>
                      </a:r>
                      <a:endParaRPr lang="en-US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endParaRPr lang="en-US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30.40</a:t>
                      </a: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0147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More </a:t>
                      </a: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favourable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&gt;(Mean + ½ SD)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&gt;73.03</a:t>
                      </a:r>
                      <a:endParaRPr lang="en-US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43.20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640314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lang="en-US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100.00</a:t>
                      </a:r>
                      <a:endParaRPr lang="en-US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Table-1. Overall </a:t>
            </a:r>
            <a:r>
              <a:rPr lang="en-US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ttitude </a:t>
            </a:r>
            <a:r>
              <a:rPr lang="en-US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evel </a:t>
            </a:r>
            <a:r>
              <a:rPr lang="en-US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Members </a:t>
            </a:r>
            <a:r>
              <a:rPr lang="en-US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owards </a:t>
            </a:r>
            <a:r>
              <a:rPr lang="en-US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ommodity </a:t>
            </a:r>
            <a:r>
              <a:rPr lang="en-US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ased </a:t>
            </a:r>
            <a:r>
              <a:rPr lang="en-US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ssociations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0" y="685799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(n=250)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85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806953"/>
              </p:ext>
            </p:extLst>
          </p:nvPr>
        </p:nvGraphicFramePr>
        <p:xfrm>
          <a:off x="0" y="435078"/>
          <a:ext cx="9143998" cy="64510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7426"/>
                <a:gridCol w="5627174"/>
                <a:gridCol w="1066800"/>
                <a:gridCol w="990600"/>
                <a:gridCol w="761998"/>
              </a:tblGrid>
              <a:tr h="2771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Sl. No.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Reasons*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CBA Members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Rank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3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 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645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Timely technical guidance from supporting organization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79.6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38594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Economic benefits for CBA members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79.2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29837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Self employment opportunity provided by CBA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190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76.0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38594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Lower marketing cost due to pooled marketing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64.0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594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Reduction in production cost due to </a:t>
                      </a:r>
                      <a:r>
                        <a:rPr lang="en-US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labour</a:t>
                      </a: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sharing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53.6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23514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High reserve funds, increased assets, total sales and profits of the CBA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52.4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616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Appropriate leadership in the commodity based association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50.0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594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Recognition in the society for the CBA members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45.2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9857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Interdependence among group members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41.6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IX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9358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Minimization of the gap between social perception and CBA action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40.0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4731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Small group size of the commodity based association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lang="en-US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39.6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407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Gender composition of the group members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9.2</a:t>
                      </a:r>
                      <a:endParaRPr lang="en-US" sz="18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XII</a:t>
                      </a:r>
                      <a:endParaRPr lang="en-US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09"/>
            <a:ext cx="9144000" cy="4294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Table-2.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Reasons for Success of CBAs as Perceived by its Members   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(n=250)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1223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397178"/>
              </p:ext>
            </p:extLst>
          </p:nvPr>
        </p:nvGraphicFramePr>
        <p:xfrm>
          <a:off x="76200" y="381001"/>
          <a:ext cx="9067800" cy="6581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000"/>
                <a:gridCol w="6324600"/>
                <a:gridCol w="990600"/>
                <a:gridCol w="762000"/>
                <a:gridCol w="609600"/>
              </a:tblGrid>
              <a:tr h="31004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Sl. 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Constraints*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CBA members</a:t>
                      </a:r>
                      <a:endParaRPr lang="en-US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Rank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5903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Number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 cent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517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 availability of loan for the members.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76.8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16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>
                    <a:solidFill>
                      <a:srgbClr val="FFFF00"/>
                    </a:solidFill>
                  </a:tcPr>
                </a:tc>
              </a:tr>
              <a:tr h="638515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Lack of separate market for the commodities produced by CBA members.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73.6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16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>
                    <a:solidFill>
                      <a:srgbClr val="FFFF00"/>
                    </a:solidFill>
                  </a:tcPr>
                </a:tc>
              </a:tr>
              <a:tr h="638515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Place for conducting CBAs activities is not available/not sufficient.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69.2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16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>
                    <a:solidFill>
                      <a:srgbClr val="FFFF00"/>
                    </a:solidFill>
                  </a:tcPr>
                </a:tc>
              </a:tr>
              <a:tr h="462314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Lack of transport facility for pooling and marketing of produce.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102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40.8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319258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Longer tenure of office bearers of CBA.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34.0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47747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Passive participation of members in decision making.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28.8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385576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Prevention of participation due to household work.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24.4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385576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Delay in the realization of benefits. 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22.8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VIII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346183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Conflicts among the members of commodity based association.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22.0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IX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59887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Misconception of CBA goals.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21.6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38030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Lack of need based training for the CBA members.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17.2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  <a:tr h="598872"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Groupism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and politics within the members of CBA.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en-US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14.8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XII</a:t>
                      </a:r>
                      <a:endParaRPr lang="en-US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195" marR="49195" marT="0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Table-3.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Constraints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aced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by the CBA 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embers   (n=250)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26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een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934200" cy="1143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Research Study-2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498080" cy="4800600"/>
          </a:xfrm>
        </p:spPr>
        <p:txBody>
          <a:bodyPr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Title of the study: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STUDY 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PERFORMANCE OF PANCHAYAT RAJ INSTITUTIONS IN KARNATAKA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Authors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cap="all" dirty="0" smtClean="0">
                <a:latin typeface="Times New Roman" pitchFamily="18" charset="0"/>
                <a:cs typeface="Times New Roman" pitchFamily="18" charset="0"/>
              </a:rPr>
              <a:t>                             AMARESH KUMAR, K.</a:t>
            </a:r>
            <a:r>
              <a:rPr lang="en-US" sz="2400" cap="all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cap="all" dirty="0" smtClean="0">
                <a:latin typeface="Times New Roman" pitchFamily="18" charset="0"/>
                <a:cs typeface="Times New Roman" pitchFamily="18" charset="0"/>
              </a:rPr>
              <a:t>2004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9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een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162800" cy="114300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METHODOLOGY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498080" cy="48006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Locale of the study-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Chikkamagalur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Chitradurga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districts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Selection of respondents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-45 each better performing  and poor performing PRI’s  were selected  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Total sample size is 90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71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991600" cy="762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Table-1. </a:t>
            </a: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Degree of Involvement of Members in Various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ctivities at 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Grama</a:t>
            </a: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anchayat</a:t>
            </a: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evel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639507"/>
              </p:ext>
            </p:extLst>
          </p:nvPr>
        </p:nvGraphicFramePr>
        <p:xfrm>
          <a:off x="76200" y="1131333"/>
          <a:ext cx="8915400" cy="4803377"/>
        </p:xfrm>
        <a:graphic>
          <a:graphicData uri="http://schemas.openxmlformats.org/drawingml/2006/table">
            <a:tbl>
              <a:tblPr firstRow="1" bandRow="1"/>
              <a:tblGrid>
                <a:gridCol w="636710"/>
                <a:gridCol w="2656366"/>
                <a:gridCol w="1124464"/>
                <a:gridCol w="883508"/>
                <a:gridCol w="722870"/>
                <a:gridCol w="963828"/>
                <a:gridCol w="883508"/>
                <a:gridCol w="1044146"/>
              </a:tblGrid>
              <a:tr h="366651">
                <a:tc rowSpan="4"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S.N</a:t>
                      </a:r>
                    </a:p>
                    <a:p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Activities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Degree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of Involvement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66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Better Performing  GP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( n=10)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Poor Performing  GP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( n=10)</a:t>
                      </a:r>
                    </a:p>
                    <a:p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AM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IM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FM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AM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IM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FM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2903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Health and hygiene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903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Education and welfare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903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Infrastructure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903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Community activities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163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Rural development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programme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903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Official activities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924800" y="762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N=20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" y="6216134"/>
            <a:ext cx="6449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AM-All the meetings   IM-Important meetings    FM-Few meetings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941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86836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Table-2.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Satisfaction of Beneficiaries about Information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rovided in Grama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abha Meetings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269345"/>
              </p:ext>
            </p:extLst>
          </p:nvPr>
        </p:nvGraphicFramePr>
        <p:xfrm>
          <a:off x="457200" y="1600200"/>
          <a:ext cx="8229601" cy="4329765"/>
        </p:xfrm>
        <a:graphic>
          <a:graphicData uri="http://schemas.openxmlformats.org/drawingml/2006/table">
            <a:tbl>
              <a:tblPr firstRow="1" bandRow="1"/>
              <a:tblGrid>
                <a:gridCol w="762000"/>
                <a:gridCol w="3352800"/>
                <a:gridCol w="900546"/>
                <a:gridCol w="1156855"/>
                <a:gridCol w="1028700"/>
                <a:gridCol w="1028700"/>
              </a:tblGrid>
              <a:tr h="741218">
                <a:tc rowSpan="2"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S.N.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Extent of satisfaction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by the beneficiaries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Better Performing  GP 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(n=10)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Poor Performing  GP(n=10)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943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8553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Very much satisfied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31.3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58553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Satisfied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42.2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17.7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58553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Un satisfied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17.7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26.7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8553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Not satisfied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8.8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33.4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585537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Very much dissatisfied 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0.0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22.2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48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15400" cy="762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Table-3.Problems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Perceived by the Beneficiaries of Better Performing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PRIs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238896"/>
              </p:ext>
            </p:extLst>
          </p:nvPr>
        </p:nvGraphicFramePr>
        <p:xfrm>
          <a:off x="228600" y="990602"/>
          <a:ext cx="8686800" cy="5538403"/>
        </p:xfrm>
        <a:graphic>
          <a:graphicData uri="http://schemas.openxmlformats.org/drawingml/2006/table">
            <a:tbl>
              <a:tblPr firstRow="1" bandRow="1"/>
              <a:tblGrid>
                <a:gridCol w="609600"/>
                <a:gridCol w="6400800"/>
                <a:gridCol w="938841"/>
                <a:gridCol w="737559"/>
              </a:tblGrid>
              <a:tr h="588075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S.N.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Problems perceived by the beneficiaries of  better performing PRIs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6636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Amount given for agricultural activities was not sufficient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84.45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79518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Development works are not carried out within the stipulated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period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66.67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83154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Funds allotment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from the government is not sufficient and not released in proper time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64.45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177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Nepotism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in development  works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57.78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177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Lack of official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staff in panchayat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55.56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177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Poor attendance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of people in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grama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sabha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53.34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177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Lack of management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skills among the members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51.12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177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Egoism among the members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42.22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177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Limted</a:t>
                      </a:r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scope for industrial developments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40.00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01000" y="6212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N=45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06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7620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Table-4.Problems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Perceived by the Beneficiaries of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Poor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Performing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PRIs</a:t>
            </a:r>
            <a:endParaRPr lang="en-US" sz="2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362550"/>
              </p:ext>
            </p:extLst>
          </p:nvPr>
        </p:nvGraphicFramePr>
        <p:xfrm>
          <a:off x="228600" y="868277"/>
          <a:ext cx="8762999" cy="5913521"/>
        </p:xfrm>
        <a:graphic>
          <a:graphicData uri="http://schemas.openxmlformats.org/drawingml/2006/table">
            <a:tbl>
              <a:tblPr firstRow="1" bandRow="1"/>
              <a:tblGrid>
                <a:gridCol w="614947"/>
                <a:gridCol w="6700253"/>
                <a:gridCol w="685800"/>
                <a:gridCol w="761999"/>
              </a:tblGrid>
              <a:tr h="525317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S.N.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Problems perceived by the beneficiaries of  Poor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performing PRIs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  <a:r>
                        <a:rPr lang="en-US" sz="1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1789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Poor quality of works by the </a:t>
                      </a:r>
                      <a:r>
                        <a:rPr lang="en-US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panahayat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91.12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1639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Members are not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taken initiation and responsibility regarding work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84.45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7354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Poor industrial development and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poor attendance of members in meetings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80.00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50208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Lack of cooperation among the members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71.12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08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Poor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participation of people in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grama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sabha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meetings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68.89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08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Favourism in selection of the members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62.23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08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Political intervention in all the stages of developmental works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60.00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08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Lack of supervision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by the members in all the stages of works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57.78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08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Negligence for important and burning issues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55.56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082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 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Lack of </a:t>
                      </a:r>
                      <a:r>
                        <a:rPr lang="en-US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official staff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31.12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91055" y="498947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N=45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een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Title of the study: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STUDY ON KNOWLEDGE LEVEL OF GRAM PANCHAYAT MEMBERS ABOUT SAMPOORNA GRAMEENA ROZGAR YOJANA IN RAICHUR DISTRICT OF KARNATAKA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Authors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cap="all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US" sz="2400" cap="all" dirty="0" err="1" smtClean="0">
                <a:latin typeface="Times New Roman" pitchFamily="18" charset="0"/>
                <a:cs typeface="Times New Roman" pitchFamily="18" charset="0"/>
              </a:rPr>
              <a:t>bheemappa</a:t>
            </a:r>
            <a:r>
              <a:rPr lang="en-US" sz="2400" cap="all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cap="all" dirty="0">
                <a:latin typeface="Times New Roman" pitchFamily="18" charset="0"/>
                <a:cs typeface="Times New Roman" pitchFamily="18" charset="0"/>
              </a:rPr>
              <a:t>2006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934200" cy="1143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Research Study-3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8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green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Locale of the study- </a:t>
            </a:r>
            <a:r>
              <a:rPr lang="en-US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Raichur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district of Karnataka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Selection of respondents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-120 Gram </a:t>
            </a:r>
            <a:r>
              <a:rPr lang="en-US" sz="24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Panchayat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members from 12 Gram </a:t>
            </a:r>
            <a:r>
              <a:rPr lang="en-US" sz="2400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Panchayats</a:t>
            </a:r>
            <a:r>
              <a:rPr lang="en-US" sz="2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934200" cy="1143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3200" b="1" dirty="0"/>
              <a:t>METHODOLOGY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24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4037"/>
            <a:ext cx="91440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Table-1. 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Extent of Participation of Gram </a:t>
            </a:r>
            <a:r>
              <a:rPr lang="en-US" sz="2400" b="1" dirty="0" err="1" smtClean="0">
                <a:effectLst/>
                <a:latin typeface="Times New Roman" pitchFamily="18" charset="0"/>
                <a:cs typeface="Times New Roman" pitchFamily="18" charset="0"/>
              </a:rPr>
              <a:t>Panchayat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 Members in </a:t>
            </a:r>
            <a:r>
              <a:rPr lang="en-US" sz="2400" b="1" dirty="0" err="1" smtClean="0">
                <a:effectLst/>
                <a:latin typeface="Times New Roman" pitchFamily="18" charset="0"/>
                <a:cs typeface="Times New Roman" pitchFamily="18" charset="0"/>
              </a:rPr>
              <a:t>Sampoorna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itchFamily="18" charset="0"/>
                <a:cs typeface="Times New Roman" pitchFamily="18" charset="0"/>
              </a:rPr>
              <a:t>Grameena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itchFamily="18" charset="0"/>
                <a:cs typeface="Times New Roman" pitchFamily="18" charset="0"/>
              </a:rPr>
              <a:t>Rojgar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itchFamily="18" charset="0"/>
                <a:cs typeface="Times New Roman" pitchFamily="18" charset="0"/>
              </a:rPr>
              <a:t>Yojana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823209"/>
              </p:ext>
            </p:extLst>
          </p:nvPr>
        </p:nvGraphicFramePr>
        <p:xfrm>
          <a:off x="685799" y="1600200"/>
          <a:ext cx="8001000" cy="2800350"/>
        </p:xfrm>
        <a:graphic>
          <a:graphicData uri="http://schemas.openxmlformats.org/drawingml/2006/table">
            <a:tbl>
              <a:tblPr firstRow="1" bandRow="1"/>
              <a:tblGrid>
                <a:gridCol w="1200150"/>
                <a:gridCol w="2800350"/>
                <a:gridCol w="2000250"/>
                <a:gridCol w="2000250"/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SL.NO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Category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Frequency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Percentage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02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19.16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02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Medium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65.84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73025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High 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15.00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696891" y="1175266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(n=120)</a:t>
            </a:r>
          </a:p>
        </p:txBody>
      </p:sp>
    </p:spTree>
    <p:extLst>
      <p:ext uri="{BB962C8B-B14F-4D97-AF65-F5344CB8AC3E}">
        <p14:creationId xmlns:p14="http://schemas.microsoft.com/office/powerpoint/2010/main" val="381814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Table-2.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Overall </a:t>
            </a:r>
            <a:r>
              <a:rPr lang="en-US" sz="2400" b="1" dirty="0">
                <a:effectLst/>
                <a:latin typeface="Times New Roman" pitchFamily="18" charset="0"/>
                <a:cs typeface="Times New Roman" pitchFamily="18" charset="0"/>
              </a:rPr>
              <a:t>Knowledge Level of </a:t>
            </a:r>
            <a:r>
              <a:rPr lang="en-US" sz="2400" b="1" dirty="0" err="1">
                <a:effectLst/>
                <a:latin typeface="Times New Roman" pitchFamily="18" charset="0"/>
                <a:cs typeface="Times New Roman" pitchFamily="18" charset="0"/>
              </a:rPr>
              <a:t>Panchayat</a:t>
            </a:r>
            <a:r>
              <a:rPr lang="en-US" sz="2400" b="1" dirty="0">
                <a:effectLst/>
                <a:latin typeface="Times New Roman" pitchFamily="18" charset="0"/>
                <a:cs typeface="Times New Roman" pitchFamily="18" charset="0"/>
              </a:rPr>
              <a:t> Member </a:t>
            </a:r>
            <a:r>
              <a:rPr lang="en-US" sz="2400" b="1" dirty="0" smtClean="0">
                <a:effectLst/>
                <a:latin typeface="Times New Roman" pitchFamily="18" charset="0"/>
                <a:cs typeface="Times New Roman" pitchFamily="18" charset="0"/>
              </a:rPr>
              <a:t>about </a:t>
            </a:r>
            <a:r>
              <a:rPr lang="en-US" sz="2400" b="1" dirty="0">
                <a:effectLst/>
                <a:latin typeface="Times New Roman" pitchFamily="18" charset="0"/>
                <a:cs typeface="Times New Roman" pitchFamily="18" charset="0"/>
              </a:rPr>
              <a:t>SGRY programme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709927"/>
              </p:ext>
            </p:extLst>
          </p:nvPr>
        </p:nvGraphicFramePr>
        <p:xfrm>
          <a:off x="609600" y="2133600"/>
          <a:ext cx="8229600" cy="3048000"/>
        </p:xfrm>
        <a:graphic>
          <a:graphicData uri="http://schemas.openxmlformats.org/drawingml/2006/table">
            <a:tbl>
              <a:tblPr firstRow="1" bandRow="1"/>
              <a:tblGrid>
                <a:gridCol w="1234440"/>
                <a:gridCol w="2880360"/>
                <a:gridCol w="2057400"/>
                <a:gridCol w="2057400"/>
              </a:tblGrid>
              <a:tr h="762000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SL.NO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Category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Frequency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Percentage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Low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18.33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Medium 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79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65.83</a:t>
                      </a:r>
                      <a:endParaRPr lang="en-US" sz="2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High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15.84</a:t>
                      </a:r>
                      <a:endParaRPr lang="en-US" sz="2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710788" y="1676400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(n=120)</a:t>
            </a:r>
          </a:p>
        </p:txBody>
      </p:sp>
    </p:spTree>
    <p:extLst>
      <p:ext uri="{BB962C8B-B14F-4D97-AF65-F5344CB8AC3E}">
        <p14:creationId xmlns:p14="http://schemas.microsoft.com/office/powerpoint/2010/main" val="231714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Table-3.Problems Faced by the Gram </a:t>
            </a:r>
            <a:r>
              <a:rPr lang="en-US" sz="2700" b="1" dirty="0" err="1" smtClean="0">
                <a:latin typeface="Times New Roman" pitchFamily="18" charset="0"/>
                <a:cs typeface="Times New Roman" pitchFamily="18" charset="0"/>
              </a:rPr>
              <a:t>Panchayat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 Members in Implementing the SGRY </a:t>
            </a:r>
            <a:r>
              <a:rPr lang="en-US" sz="2700" b="1" dirty="0" err="1" smtClean="0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7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390798"/>
              </p:ext>
            </p:extLst>
          </p:nvPr>
        </p:nvGraphicFramePr>
        <p:xfrm>
          <a:off x="304800" y="1491955"/>
          <a:ext cx="8458199" cy="525452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09600"/>
                <a:gridCol w="4800600"/>
                <a:gridCol w="1524000"/>
                <a:gridCol w="1523999"/>
              </a:tblGrid>
              <a:tr h="9813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Sl.no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Problems 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Percentage 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84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Delaying in sanctioning of fund 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86.66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584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Lack of training facility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75.83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6079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Less </a:t>
                      </a: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payments</a:t>
                      </a:r>
                      <a:r>
                        <a:rPr lang="en-US" sz="2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 the panchayat members 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74.17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</a:tr>
              <a:tr h="6297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Lack of co-operation from the villagers 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68.33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575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Non-availability of proper building for the panchayat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65.00</a:t>
                      </a:r>
                      <a:endParaRPr lang="en-US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84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Lack of time for adequate guidance 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50.00</a:t>
                      </a:r>
                      <a:endParaRPr lang="en-US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706433" y="1003272"/>
            <a:ext cx="987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(n=120)</a:t>
            </a:r>
          </a:p>
        </p:txBody>
      </p:sp>
    </p:spTree>
    <p:extLst>
      <p:ext uri="{BB962C8B-B14F-4D97-AF65-F5344CB8AC3E}">
        <p14:creationId xmlns:p14="http://schemas.microsoft.com/office/powerpoint/2010/main" val="340293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534400" cy="4331732"/>
          </a:xfrm>
        </p:spPr>
        <p:txBody>
          <a:bodyPr/>
          <a:lstStyle/>
          <a:p>
            <a:pPr marL="285750" indent="-285750" algn="just">
              <a:buBlip>
                <a:blip r:embed="rId2"/>
              </a:buBlip>
            </a:pPr>
            <a:endParaRPr lang="en-US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Blip>
                <a:blip r:embed="rId2"/>
              </a:buBlip>
            </a:pP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wri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"/>
            <a:ext cx="2209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wri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55" y="1"/>
            <a:ext cx="2209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590800" y="156002"/>
            <a:ext cx="3886200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6600" y="5181600"/>
            <a:ext cx="2667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14151" y="1245327"/>
            <a:ext cx="905394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 development of any country/</a:t>
            </a:r>
            <a:r>
              <a:rPr lang="en-US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local organizations playing a key role 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 effective performance of local  organizations needs a people participation 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Hence these two are increasingly recognized as basic component of democratic  decentralization</a:t>
            </a:r>
          </a:p>
          <a:p>
            <a:pPr algn="just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Combination of these two hastens the country’s development</a:t>
            </a:r>
          </a:p>
          <a:p>
            <a:pPr algn="just"/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They could help the 70% of rural population to secure their livelihood and it leads to healthy and wealthy nation</a:t>
            </a:r>
          </a:p>
          <a:p>
            <a:pPr marL="342900" indent="-342900" algn="just">
              <a:buFont typeface="Wingdings" pitchFamily="2" charset="2"/>
              <a:buChar char="ü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40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6498" name="Picture 2" descr="F:\laxmi\presentation\cecddd2a0355d28f59dd228mb2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le 5"/>
          <p:cNvSpPr/>
          <p:nvPr/>
        </p:nvSpPr>
        <p:spPr>
          <a:xfrm>
            <a:off x="76200" y="5715000"/>
            <a:ext cx="3810000" cy="11430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rush Script MT" pitchFamily="66" charset="0"/>
              </a:rPr>
              <a:t>Thank you </a:t>
            </a:r>
            <a:endParaRPr lang="en-US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861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7024</TotalTime>
  <Words>2445</Words>
  <Application>Microsoft Office PowerPoint</Application>
  <PresentationFormat>On-screen Show (4:3)</PresentationFormat>
  <Paragraphs>799</Paragraphs>
  <Slides>57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Solstice</vt:lpstr>
      <vt:lpstr>Office Theme</vt:lpstr>
      <vt:lpstr>PowerPoint Presentation</vt:lpstr>
      <vt:lpstr>PowerPoint Presentation</vt:lpstr>
      <vt:lpstr>PowerPoint Presentation</vt:lpstr>
      <vt:lpstr>Introduction </vt:lpstr>
      <vt:lpstr>PowerPoint Presentation</vt:lpstr>
      <vt:lpstr>OBJECTIVES OF SEMINAR </vt:lpstr>
      <vt:lpstr>Concept of Decentralization </vt:lpstr>
      <vt:lpstr>PowerPoint Presentation</vt:lpstr>
      <vt:lpstr>Why decentralized ?</vt:lpstr>
      <vt:lpstr>PowerPoint Presentation</vt:lpstr>
      <vt:lpstr>PowerPoint Presentation</vt:lpstr>
      <vt:lpstr> Milestones in Indian Decentralization </vt:lpstr>
      <vt:lpstr>PowerPoint Presentation</vt:lpstr>
      <vt:lpstr>PowerPoint Presentation</vt:lpstr>
      <vt:lpstr>Different forms of Decentralization</vt:lpstr>
      <vt:lpstr>II. Administrative Decentralization</vt:lpstr>
      <vt:lpstr>Administrative Structure of PRI’s</vt:lpstr>
      <vt:lpstr>III. Fiscal Decentralization</vt:lpstr>
      <vt:lpstr>PowerPoint Presentation</vt:lpstr>
      <vt:lpstr>Salient Features</vt:lpstr>
      <vt:lpstr>Decentralization reforms have enjoyed mixed success…..</vt:lpstr>
      <vt:lpstr>To address some of these issues</vt:lpstr>
      <vt:lpstr>Local Organizations</vt:lpstr>
      <vt:lpstr>Organizational Typology</vt:lpstr>
      <vt:lpstr> Government organizations  </vt:lpstr>
      <vt:lpstr>Project organizations</vt:lpstr>
      <vt:lpstr> Private organizations </vt:lpstr>
      <vt:lpstr>Community-based organizations </vt:lpstr>
      <vt:lpstr> Functions of Local Organizations </vt:lpstr>
      <vt:lpstr>PowerPoint Presentation</vt:lpstr>
      <vt:lpstr>PowerPoint Presentation</vt:lpstr>
      <vt:lpstr>Measuring Performance of Local Organizations</vt:lpstr>
      <vt:lpstr> Assets </vt:lpstr>
      <vt:lpstr>PowerPoint Presentation</vt:lpstr>
      <vt:lpstr>Cont..</vt:lpstr>
      <vt:lpstr>Processes</vt:lpstr>
      <vt:lpstr>Linkages</vt:lpstr>
      <vt:lpstr>Context</vt:lpstr>
      <vt:lpstr>PowerPoint Presentation</vt:lpstr>
      <vt:lpstr>Research Study-1</vt:lpstr>
      <vt:lpstr>METHODOLOGY</vt:lpstr>
      <vt:lpstr> Table-1. Overall Attitude Level of Members Towards Commodity Based Associations </vt:lpstr>
      <vt:lpstr> Table-2. Reasons for Success of CBAs as Perceived by its Members    (n=250) </vt:lpstr>
      <vt:lpstr>  Table-3.Constraints Faced by the CBA Members   (n=250)               </vt:lpstr>
      <vt:lpstr>Research Study-2</vt:lpstr>
      <vt:lpstr>METHODOLOGY</vt:lpstr>
      <vt:lpstr>Table-1. Degree of Involvement of Members in Various Activities at  Grama Panchayat Level</vt:lpstr>
      <vt:lpstr>Table-2.Satisfaction of Beneficiaries about Information Provided in Grama Sabha Meetings</vt:lpstr>
      <vt:lpstr>Table-3.Problems Perceived by the Beneficiaries of Better Performing PRIs</vt:lpstr>
      <vt:lpstr>Table-4.Problems Perceived by the Beneficiaries of Poor Performing PRIs</vt:lpstr>
      <vt:lpstr>Research Study-3</vt:lpstr>
      <vt:lpstr>METHODOLOGY</vt:lpstr>
      <vt:lpstr>Table-1. Extent of Participation of Gram Panchayat Members in Sampoorna Grameena Rojgar Yojana</vt:lpstr>
      <vt:lpstr>Table-2.Overall Knowledge Level of Panchayat Member about SGRY programme </vt:lpstr>
      <vt:lpstr> Table-3.Problems Faced by the Gram Panchayat Members in Implementing the SGRY Programme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NAVEEN  NAYAKA</dc:creator>
  <cp:lastModifiedBy>navee</cp:lastModifiedBy>
  <cp:revision>386</cp:revision>
  <dcterms:created xsi:type="dcterms:W3CDTF">2006-08-16T00:00:00Z</dcterms:created>
  <dcterms:modified xsi:type="dcterms:W3CDTF">2016-11-04T05:24:04Z</dcterms:modified>
</cp:coreProperties>
</file>