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2"/>
  </p:sldMasterIdLst>
  <p:notesMasterIdLst>
    <p:notesMasterId r:id="rId87"/>
  </p:notesMasterIdLst>
  <p:handoutMasterIdLst>
    <p:handoutMasterId r:id="rId88"/>
  </p:handoutMasterIdLst>
  <p:sldIdLst>
    <p:sldId id="488" r:id="rId3"/>
    <p:sldId id="460" r:id="rId4"/>
    <p:sldId id="268" r:id="rId5"/>
    <p:sldId id="345" r:id="rId6"/>
    <p:sldId id="354" r:id="rId7"/>
    <p:sldId id="344" r:id="rId8"/>
    <p:sldId id="267" r:id="rId9"/>
    <p:sldId id="355" r:id="rId10"/>
    <p:sldId id="423" r:id="rId11"/>
    <p:sldId id="424" r:id="rId12"/>
    <p:sldId id="425" r:id="rId13"/>
    <p:sldId id="426" r:id="rId14"/>
    <p:sldId id="427" r:id="rId15"/>
    <p:sldId id="420" r:id="rId16"/>
    <p:sldId id="358" r:id="rId17"/>
    <p:sldId id="359" r:id="rId18"/>
    <p:sldId id="419" r:id="rId19"/>
    <p:sldId id="361" r:id="rId20"/>
    <p:sldId id="362" r:id="rId21"/>
    <p:sldId id="430" r:id="rId22"/>
    <p:sldId id="363" r:id="rId23"/>
    <p:sldId id="469" r:id="rId24"/>
    <p:sldId id="364" r:id="rId25"/>
    <p:sldId id="365" r:id="rId26"/>
    <p:sldId id="368" r:id="rId27"/>
    <p:sldId id="375" r:id="rId28"/>
    <p:sldId id="465" r:id="rId29"/>
    <p:sldId id="466" r:id="rId30"/>
    <p:sldId id="467" r:id="rId31"/>
    <p:sldId id="475" r:id="rId32"/>
    <p:sldId id="422" r:id="rId33"/>
    <p:sldId id="370" r:id="rId34"/>
    <p:sldId id="372" r:id="rId35"/>
    <p:sldId id="373" r:id="rId36"/>
    <p:sldId id="374" r:id="rId37"/>
    <p:sldId id="484" r:id="rId38"/>
    <p:sldId id="429" r:id="rId39"/>
    <p:sldId id="431" r:id="rId40"/>
    <p:sldId id="432" r:id="rId41"/>
    <p:sldId id="463" r:id="rId42"/>
    <p:sldId id="378" r:id="rId43"/>
    <p:sldId id="456" r:id="rId44"/>
    <p:sldId id="379" r:id="rId45"/>
    <p:sldId id="380" r:id="rId46"/>
    <p:sldId id="474" r:id="rId47"/>
    <p:sldId id="384" r:id="rId48"/>
    <p:sldId id="385" r:id="rId49"/>
    <p:sldId id="483" r:id="rId50"/>
    <p:sldId id="486" r:id="rId51"/>
    <p:sldId id="481" r:id="rId52"/>
    <p:sldId id="480" r:id="rId53"/>
    <p:sldId id="482" r:id="rId54"/>
    <p:sldId id="386" r:id="rId55"/>
    <p:sldId id="453" r:id="rId56"/>
    <p:sldId id="389" r:id="rId57"/>
    <p:sldId id="454" r:id="rId58"/>
    <p:sldId id="447" r:id="rId59"/>
    <p:sldId id="436" r:id="rId60"/>
    <p:sldId id="438" r:id="rId61"/>
    <p:sldId id="390" r:id="rId62"/>
    <p:sldId id="443" r:id="rId63"/>
    <p:sldId id="440" r:id="rId64"/>
    <p:sldId id="459" r:id="rId65"/>
    <p:sldId id="441" r:id="rId66"/>
    <p:sldId id="448" r:id="rId67"/>
    <p:sldId id="451" r:id="rId68"/>
    <p:sldId id="393" r:id="rId69"/>
    <p:sldId id="392" r:id="rId70"/>
    <p:sldId id="439" r:id="rId71"/>
    <p:sldId id="394" r:id="rId72"/>
    <p:sldId id="445" r:id="rId73"/>
    <p:sldId id="434" r:id="rId74"/>
    <p:sldId id="403" r:id="rId75"/>
    <p:sldId id="458" r:id="rId76"/>
    <p:sldId id="462" r:id="rId77"/>
    <p:sldId id="408" r:id="rId78"/>
    <p:sldId id="411" r:id="rId79"/>
    <p:sldId id="413" r:id="rId80"/>
    <p:sldId id="414" r:id="rId81"/>
    <p:sldId id="479" r:id="rId82"/>
    <p:sldId id="477" r:id="rId83"/>
    <p:sldId id="487" r:id="rId84"/>
    <p:sldId id="473" r:id="rId85"/>
    <p:sldId id="489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wathy" initials="a" lastIdx="1" clrIdx="0">
    <p:extLst>
      <p:ext uri="{19B8F6BF-5375-455C-9EA6-DF929625EA0E}">
        <p15:presenceInfo xmlns:p15="http://schemas.microsoft.com/office/powerpoint/2012/main" xmlns="" userId="aswath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CC00"/>
    <a:srgbClr val="5E1D10"/>
    <a:srgbClr val="800000"/>
    <a:srgbClr val="FF0066"/>
    <a:srgbClr val="B0AC00"/>
    <a:srgbClr val="4D4D4D"/>
    <a:srgbClr val="66FF66"/>
    <a:srgbClr val="000000"/>
    <a:srgbClr val="F6E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439" autoAdjust="0"/>
    <p:restoredTop sz="99110" autoAdjust="0"/>
  </p:normalViewPr>
  <p:slideViewPr>
    <p:cSldViewPr>
      <p:cViewPr varScale="1">
        <p:scale>
          <a:sx n="69" d="100"/>
          <a:sy n="69" d="100"/>
        </p:scale>
        <p:origin x="-10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2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9B00C1-26B5-40B9-8E95-875F1C4900C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40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C91F8-DCF2-4720-AB13-107EF0B314C5}" type="datetimeFigureOut">
              <a:rPr lang="en-IN" smtClean="0"/>
              <a:t>14-11-2015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8E20-14F2-434C-BC5B-EF2B231EA97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045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8E20-14F2-434C-BC5B-EF2B231EA977}" type="slidenum">
              <a:rPr lang="en-IN" smtClean="0"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975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8E20-14F2-434C-BC5B-EF2B231EA977}" type="slidenum">
              <a:rPr lang="en-IN" smtClean="0"/>
              <a:t>46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334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743200"/>
            <a:ext cx="3657600" cy="1143000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867400"/>
            <a:ext cx="3657600" cy="609600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dirty="0" smtClean="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85987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858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1600200"/>
            <a:ext cx="3352800" cy="4800600"/>
          </a:xfrm>
        </p:spPr>
        <p:txBody>
          <a:bodyPr/>
          <a:lstStyle>
            <a:lvl1pPr>
              <a:defRPr sz="280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1600200"/>
            <a:ext cx="3352800" cy="4800600"/>
          </a:xfrm>
        </p:spPr>
        <p:txBody>
          <a:bodyPr/>
          <a:lstStyle>
            <a:lvl1pPr>
              <a:defRPr sz="2800">
                <a:solidFill>
                  <a:schemeClr val="bg2">
                    <a:lumMod val="90000"/>
                  </a:schemeClr>
                </a:solidFill>
                <a:latin typeface="+mn-lt"/>
              </a:defRPr>
            </a:lvl1pPr>
            <a:lvl2pPr>
              <a:defRPr sz="2400">
                <a:solidFill>
                  <a:schemeClr val="bg2">
                    <a:lumMod val="90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bg2">
                    <a:lumMod val="90000"/>
                  </a:schemeClr>
                </a:solidFill>
                <a:latin typeface="+mn-lt"/>
              </a:defRPr>
            </a:lvl3pPr>
            <a:lvl4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4pPr>
            <a:lvl5pPr>
              <a:defRPr sz="1800">
                <a:solidFill>
                  <a:schemeClr val="bg2">
                    <a:lumMod val="90000"/>
                  </a:schemeClr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  <a:latin typeface="+mj-lt"/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  <a:latin typeface="+mj-lt"/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  <a:latin typeface="+mn-lt"/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  <a:latin typeface="+mn-lt"/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  <a:latin typeface="+mn-lt"/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1676401" cy="673100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1"/>
            <a:ext cx="7010400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1" y="1435100"/>
            <a:ext cx="1676400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19400" y="838200"/>
            <a:ext cx="5486400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194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0"/>
            <a:ext cx="6858000" cy="83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1600200"/>
            <a:ext cx="6858000" cy="44196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838200"/>
            <a:ext cx="1714500" cy="51054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838200"/>
            <a:ext cx="4991100" cy="51054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685800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Your Topic Goes Here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57400" y="1600200"/>
            <a:ext cx="6858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Your Subtopics Go Here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1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F6EBD4"/>
          </a:solidFill>
          <a:latin typeface="Georg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bg2">
              <a:lumMod val="9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10" Type="http://schemas.openxmlformats.org/officeDocument/2006/relationships/image" Target="../media/image114.png"/><Relationship Id="rId4" Type="http://schemas.openxmlformats.org/officeDocument/2006/relationships/image" Target="../media/image108.jpeg"/><Relationship Id="rId9" Type="http://schemas.openxmlformats.org/officeDocument/2006/relationships/image" Target="../media/image11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hindu.comhttp/www.isec.ac.in/" TargetMode="External"/><Relationship Id="rId3" Type="http://schemas.openxmlformats.org/officeDocument/2006/relationships/hyperlink" Target="http://www.nird.org.in/" TargetMode="External"/><Relationship Id="rId7" Type="http://schemas.openxmlformats.org/officeDocument/2006/relationships/hyperlink" Target="http://www.raitamitra.kar.nic.in/" TargetMode="External"/><Relationship Id="rId12" Type="http://schemas.openxmlformats.org/officeDocument/2006/relationships/image" Target="../media/image177.png"/><Relationship Id="rId2" Type="http://schemas.openxmlformats.org/officeDocument/2006/relationships/hyperlink" Target="http://www.panchayat.gov.in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dpr.kar.nic.in/" TargetMode="External"/><Relationship Id="rId11" Type="http://schemas.openxmlformats.org/officeDocument/2006/relationships/image" Target="../media/image176.png"/><Relationship Id="rId5" Type="http://schemas.openxmlformats.org/officeDocument/2006/relationships/hyperlink" Target="http://www.mapsofindia.com/" TargetMode="External"/><Relationship Id="rId10" Type="http://schemas.openxmlformats.org/officeDocument/2006/relationships/image" Target="../media/image175.png"/><Relationship Id="rId4" Type="http://schemas.openxmlformats.org/officeDocument/2006/relationships/hyperlink" Target="http://censusindia.gov.in/" TargetMode="External"/><Relationship Id="rId9" Type="http://schemas.openxmlformats.org/officeDocument/2006/relationships/image" Target="../media/image17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em1\ppt images\xd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03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550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en-GB" sz="3200" b="1" dirty="0" smtClean="0">
                <a:solidFill>
                  <a:srgbClr val="002060"/>
                </a:solidFill>
                <a:latin typeface="Comic Sans MS" pitchFamily="66" charset="0"/>
              </a:rPr>
              <a:t>  Conceptual framework of </a:t>
            </a:r>
          </a:p>
          <a:p>
            <a:pPr algn="ctr"/>
            <a:r>
              <a:rPr lang="en-GB" sz="3200" b="1" dirty="0" err="1" smtClean="0">
                <a:solidFill>
                  <a:srgbClr val="002060"/>
                </a:solidFill>
                <a:latin typeface="Comic Sans MS" pitchFamily="66" charset="0"/>
              </a:rPr>
              <a:t>Sansad</a:t>
            </a:r>
            <a:r>
              <a:rPr lang="en-GB" sz="3200" b="1" dirty="0" smtClean="0">
                <a:solidFill>
                  <a:srgbClr val="002060"/>
                </a:solidFill>
                <a:latin typeface="Comic Sans MS" pitchFamily="66" charset="0"/>
              </a:rPr>
              <a:t> Adarsh Gram </a:t>
            </a:r>
            <a:r>
              <a:rPr lang="en-GB" sz="3200" b="1" dirty="0" err="1" smtClean="0">
                <a:solidFill>
                  <a:srgbClr val="002060"/>
                </a:solidFill>
                <a:latin typeface="Comic Sans MS" pitchFamily="66" charset="0"/>
              </a:rPr>
              <a:t>Yojana</a:t>
            </a:r>
            <a:r>
              <a:rPr lang="en-GB" sz="3200" b="1" dirty="0" smtClean="0">
                <a:solidFill>
                  <a:srgbClr val="002060"/>
                </a:solidFill>
                <a:latin typeface="Comic Sans MS" pitchFamily="66" charset="0"/>
              </a:rPr>
              <a:t> and </a:t>
            </a:r>
            <a:r>
              <a:rPr lang="en-GB" sz="3200" b="1" dirty="0" err="1" smtClean="0">
                <a:solidFill>
                  <a:srgbClr val="002060"/>
                </a:solidFill>
                <a:latin typeface="Comic Sans MS" pitchFamily="66" charset="0"/>
              </a:rPr>
              <a:t>Krishi</a:t>
            </a:r>
            <a:r>
              <a:rPr lang="en-GB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GB" sz="3200" b="1" dirty="0" err="1" smtClean="0">
                <a:solidFill>
                  <a:srgbClr val="002060"/>
                </a:solidFill>
                <a:latin typeface="Comic Sans MS" pitchFamily="66" charset="0"/>
              </a:rPr>
              <a:t>Bhagya</a:t>
            </a:r>
            <a:r>
              <a:rPr lang="en-GB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GB" sz="3200" b="1" dirty="0" err="1" smtClean="0">
                <a:solidFill>
                  <a:srgbClr val="002060"/>
                </a:solidFill>
                <a:latin typeface="Comic Sans MS" pitchFamily="66" charset="0"/>
              </a:rPr>
              <a:t>Yojana</a:t>
            </a:r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en-GB" sz="32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0"/>
            <a:ext cx="2895600" cy="1066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4876800" y="3657600"/>
            <a:ext cx="3505200" cy="1384995"/>
          </a:xfrm>
          <a:prstGeom prst="rect">
            <a:avLst/>
          </a:prstGeom>
          <a:ln w="76200" cmpd="sng">
            <a:solidFill>
              <a:schemeClr val="tx1"/>
            </a:solidFill>
            <a:prstDash val="soli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GB" sz="2800" b="1" dirty="0" smtClean="0">
              <a:solidFill>
                <a:schemeClr val="bg1"/>
              </a:solidFill>
            </a:endParaRPr>
          </a:p>
          <a:p>
            <a:r>
              <a:rPr lang="en-GB" sz="2800" b="1" smtClean="0">
                <a:solidFill>
                  <a:schemeClr val="bg1"/>
                </a:solidFill>
              </a:rPr>
              <a:t>KRISHI BHAGYA</a:t>
            </a:r>
            <a:endParaRPr lang="en-GB" sz="2800" b="1" dirty="0" smtClean="0">
              <a:solidFill>
                <a:schemeClr val="bg1"/>
              </a:solidFill>
            </a:endParaRPr>
          </a:p>
          <a:p>
            <a:endParaRPr lang="en-GB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72200" y="5410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itchFamily="66" charset="0"/>
              </a:rPr>
              <a:t>M.LALITHA</a:t>
            </a:r>
          </a:p>
          <a:p>
            <a:r>
              <a:rPr lang="en-GB" dirty="0" smtClean="0">
                <a:latin typeface="Comic Sans MS" pitchFamily="66" charset="0"/>
              </a:rPr>
              <a:t>PALB4116</a:t>
            </a:r>
            <a:endParaRPr lang="en-IN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kern="1200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×</a:t>
            </a:r>
            <a:endParaRPr lang="en-IN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671946"/>
            <a:ext cx="9144000" cy="5500254"/>
          </a:xfrm>
          <a:blipFill>
            <a:blip r:embed="rId2"/>
            <a:tile tx="0" ty="0" sx="100000" sy="100000" flip="none" algn="tl"/>
          </a:blipFill>
          <a:ln>
            <a:noFill/>
          </a:ln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endParaRPr lang="en-GB" dirty="0" smtClean="0"/>
          </a:p>
          <a:p>
            <a:pPr marL="457200" indent="-4572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667000"/>
            <a:ext cx="701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1.Conceptual framework of SAGY</a:t>
            </a:r>
          </a:p>
          <a:p>
            <a:endParaRPr lang="en-GB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2.Case studies</a:t>
            </a:r>
            <a:r>
              <a:rPr lang="en-IN" b="1" dirty="0" smtClean="0">
                <a:solidFill>
                  <a:srgbClr val="002060"/>
                </a:solidFill>
                <a:latin typeface="Comic Sans MS" pitchFamily="66" charset="0"/>
              </a:rPr>
              <a:t> on SAGY</a:t>
            </a:r>
          </a:p>
          <a:p>
            <a:endParaRPr lang="en-IN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3.Conceptual framework of </a:t>
            </a:r>
            <a:r>
              <a:rPr lang="en-GB" b="1" dirty="0" err="1" smtClean="0">
                <a:solidFill>
                  <a:srgbClr val="002060"/>
                </a:solidFill>
                <a:latin typeface="Comic Sans MS" pitchFamily="66" charset="0"/>
              </a:rPr>
              <a:t>Krishi</a:t>
            </a:r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omic Sans MS" pitchFamily="66" charset="0"/>
              </a:rPr>
              <a:t>Bhagya</a:t>
            </a:r>
            <a:endParaRPr lang="en-GB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en-GB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4.Case study on </a:t>
            </a:r>
            <a:r>
              <a:rPr lang="en-GB" b="1" dirty="0" err="1" smtClean="0">
                <a:solidFill>
                  <a:srgbClr val="002060"/>
                </a:solidFill>
                <a:latin typeface="Comic Sans MS" pitchFamily="66" charset="0"/>
              </a:rPr>
              <a:t>Krishi</a:t>
            </a:r>
            <a:r>
              <a:rPr lang="en-GB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omic Sans MS" pitchFamily="66" charset="0"/>
              </a:rPr>
              <a:t>B</a:t>
            </a:r>
            <a:r>
              <a:rPr lang="en-GB" b="1" dirty="0" err="1" smtClean="0">
                <a:solidFill>
                  <a:srgbClr val="002060"/>
                </a:solidFill>
                <a:latin typeface="Comic Sans MS" pitchFamily="66" charset="0"/>
              </a:rPr>
              <a:t>hagya</a:t>
            </a:r>
            <a:endParaRPr lang="en-GB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990600"/>
            <a:ext cx="5105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6" descr="Image result for conten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2242" b="3052"/>
          <a:stretch/>
        </p:blipFill>
        <p:spPr bwMode="auto">
          <a:xfrm>
            <a:off x="6477000" y="990600"/>
            <a:ext cx="2202873" cy="277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Image result for climate change 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7299"/>
            <a:ext cx="9144000" cy="213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85800"/>
            <a:ext cx="914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IN" sz="2000" b="1" dirty="0" smtClean="0">
                <a:latin typeface="Comic Sans MS" pitchFamily="66" charset="0"/>
              </a:rPr>
              <a:t>    </a:t>
            </a:r>
          </a:p>
          <a:p>
            <a:pPr algn="just"/>
            <a:r>
              <a:rPr lang="en-IN" sz="2000" b="1" dirty="0">
                <a:latin typeface="Comic Sans MS" pitchFamily="66" charset="0"/>
              </a:rPr>
              <a:t> </a:t>
            </a:r>
            <a:r>
              <a:rPr lang="en-IN" sz="2000" b="1" dirty="0" smtClean="0">
                <a:latin typeface="Comic Sans MS" pitchFamily="66" charset="0"/>
              </a:rPr>
              <a:t>     MAHATMA GANDHI’S VISION </a:t>
            </a:r>
            <a:r>
              <a:rPr lang="en-IN" sz="2000" b="1" dirty="0">
                <a:latin typeface="Comic Sans MS" pitchFamily="66" charset="0"/>
              </a:rPr>
              <a:t>OF </a:t>
            </a:r>
            <a:r>
              <a:rPr lang="en-IN" sz="2000" b="1" dirty="0" smtClean="0">
                <a:latin typeface="Comic Sans MS" pitchFamily="66" charset="0"/>
              </a:rPr>
              <a:t>A MODEL VILLAGE</a:t>
            </a:r>
          </a:p>
          <a:p>
            <a:pPr algn="just"/>
            <a:endParaRPr lang="en-GB" sz="2000" b="1" dirty="0">
              <a:latin typeface="Comic Sans MS" pitchFamily="66" charset="0"/>
            </a:endParaRPr>
          </a:p>
          <a:p>
            <a:pPr algn="just"/>
            <a:endParaRPr lang="en-IN" sz="2000" b="1" dirty="0"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" t="6837" r="3807" b="25704"/>
          <a:stretch/>
        </p:blipFill>
        <p:spPr bwMode="auto">
          <a:xfrm>
            <a:off x="0" y="1562964"/>
            <a:ext cx="9144000" cy="2467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61710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Image result for climate change 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333" y="894337"/>
            <a:ext cx="1884267" cy="14719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894337"/>
            <a:ext cx="2015587" cy="1514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AutoShape 2" descr="Image result for village playground in in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2666999"/>
            <a:ext cx="2015587" cy="1514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6" y="2667000"/>
            <a:ext cx="1695293" cy="1514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43" y="873555"/>
            <a:ext cx="1981200" cy="15062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561" y="2666999"/>
            <a:ext cx="2001982" cy="1546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63" y="4419601"/>
            <a:ext cx="1708836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4" y="894337"/>
            <a:ext cx="1736545" cy="1543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07" y="2680856"/>
            <a:ext cx="1864793" cy="1514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576" y="177837"/>
            <a:ext cx="89884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latin typeface="Comic Sans MS" pitchFamily="66" charset="0"/>
              </a:rPr>
              <a:t>  His </a:t>
            </a:r>
            <a:r>
              <a:rPr lang="en-IN" sz="2800" b="1" dirty="0">
                <a:latin typeface="Comic Sans MS" pitchFamily="66" charset="0"/>
              </a:rPr>
              <a:t>vision of an ideal </a:t>
            </a:r>
            <a:r>
              <a:rPr lang="en-IN" sz="2800" b="1" dirty="0" smtClean="0">
                <a:latin typeface="Comic Sans MS" pitchFamily="66" charset="0"/>
              </a:rPr>
              <a:t>village.......</a:t>
            </a:r>
            <a:endParaRPr lang="en-IN" sz="2800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41" y="4419602"/>
            <a:ext cx="1818559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43" y="4419602"/>
            <a:ext cx="2062739" cy="1676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8722" t="-415570" r="-203261" b="-177047"/>
          <a:stretch/>
        </p:blipFill>
        <p:spPr bwMode="auto">
          <a:xfrm>
            <a:off x="-2590800" y="-2438400"/>
            <a:ext cx="15240000" cy="1143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74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914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 smtClean="0">
                <a:solidFill>
                  <a:srgbClr val="A50021"/>
                </a:solidFill>
                <a:latin typeface="Comic Sans MS" pitchFamily="66" charset="0"/>
              </a:rPr>
              <a:t>Introduction</a:t>
            </a:r>
          </a:p>
          <a:p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2057400" y="2057400"/>
            <a:ext cx="6705600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India-agrarian country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68.90% - villages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Education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Civil  amenities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Medical facilities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Economic well being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Hence it becomes important that proportionate amount of attention and funds be spent on  the rural folk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1219200" cy="4795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8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set up\chinnu\sansad-adarsh-gram-yojn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118" b="4868"/>
          <a:stretch/>
        </p:blipFill>
        <p:spPr bwMode="auto">
          <a:xfrm>
            <a:off x="27189" y="0"/>
            <a:ext cx="9116811" cy="687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98120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b="1" dirty="0">
                <a:latin typeface="Comic Sans MS" pitchFamily="66" charset="0"/>
              </a:rPr>
              <a:t>The goal of </a:t>
            </a:r>
            <a:r>
              <a:rPr lang="en-IN" b="1" dirty="0" err="1" smtClean="0">
                <a:latin typeface="Comic Sans MS" pitchFamily="66" charset="0"/>
              </a:rPr>
              <a:t>Sansad</a:t>
            </a:r>
            <a:r>
              <a:rPr lang="en-IN" b="1" dirty="0" smtClean="0">
                <a:latin typeface="Comic Sans MS" pitchFamily="66" charset="0"/>
              </a:rPr>
              <a:t> </a:t>
            </a:r>
            <a:r>
              <a:rPr lang="en-IN" b="1" dirty="0">
                <a:latin typeface="Comic Sans MS" pitchFamily="66" charset="0"/>
              </a:rPr>
              <a:t>Adarsh Gram </a:t>
            </a:r>
            <a:r>
              <a:rPr lang="en-IN" b="1" dirty="0" err="1" smtClean="0">
                <a:latin typeface="Comic Sans MS" pitchFamily="66" charset="0"/>
              </a:rPr>
              <a:t>Yojana</a:t>
            </a:r>
            <a:r>
              <a:rPr lang="en-IN" b="1" dirty="0">
                <a:latin typeface="Comic Sans MS" pitchFamily="66" charset="0"/>
              </a:rPr>
              <a:t> </a:t>
            </a:r>
            <a:r>
              <a:rPr lang="en-IN" b="1" dirty="0" smtClean="0">
                <a:latin typeface="Comic Sans MS" pitchFamily="66" charset="0"/>
              </a:rPr>
              <a:t>(SAGY</a:t>
            </a:r>
            <a:r>
              <a:rPr lang="en-IN" b="1" dirty="0">
                <a:latin typeface="Comic Sans MS" pitchFamily="66" charset="0"/>
              </a:rPr>
              <a:t>) is to translate </a:t>
            </a:r>
            <a:r>
              <a:rPr lang="en-IN" b="1" dirty="0" smtClean="0">
                <a:latin typeface="Comic Sans MS" pitchFamily="66" charset="0"/>
              </a:rPr>
              <a:t>the comprehensive vision </a:t>
            </a:r>
            <a:r>
              <a:rPr lang="en-IN" b="1" dirty="0">
                <a:latin typeface="Comic Sans MS" pitchFamily="66" charset="0"/>
              </a:rPr>
              <a:t>of Mahatma Gandhi </a:t>
            </a:r>
            <a:r>
              <a:rPr lang="en-IN" b="1" dirty="0" smtClean="0">
                <a:latin typeface="Comic Sans MS" pitchFamily="66" charset="0"/>
              </a:rPr>
              <a:t>into reality</a:t>
            </a:r>
            <a:r>
              <a:rPr lang="en-IN" b="1" dirty="0">
                <a:latin typeface="Comic Sans MS" pitchFamily="66" charset="0"/>
              </a:rPr>
              <a:t>, keeping in view the present </a:t>
            </a:r>
            <a:r>
              <a:rPr lang="en-IN" b="1" dirty="0" smtClean="0">
                <a:latin typeface="Comic Sans MS" pitchFamily="66" charset="0"/>
              </a:rPr>
              <a:t>context.</a:t>
            </a:r>
            <a:endParaRPr lang="en-IN" b="1" dirty="0"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9800" y="1143000"/>
            <a:ext cx="2903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Comic Sans MS" pitchFamily="66" charset="0"/>
              </a:rPr>
              <a:t>2. GOAL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12" y="3614737"/>
            <a:ext cx="2800350" cy="1628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505199"/>
            <a:ext cx="2466975" cy="1847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396" y="685801"/>
            <a:ext cx="1597025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39871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8534400" cy="5262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FF0066"/>
                </a:solidFill>
                <a:latin typeface="Comic Sans MS" pitchFamily="66" charset="0"/>
              </a:rPr>
              <a:t>VALUES </a:t>
            </a:r>
            <a:r>
              <a:rPr lang="en-IN" sz="2400" b="1" dirty="0" smtClean="0">
                <a:solidFill>
                  <a:srgbClr val="FF0066"/>
                </a:solidFill>
                <a:latin typeface="Comic Sans MS" pitchFamily="66" charset="0"/>
              </a:rPr>
              <a:t>OF SANSAD ADARSH GRAM YOJANA</a:t>
            </a: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 smtClean="0">
              <a:solidFill>
                <a:srgbClr val="FF0066"/>
              </a:solidFill>
              <a:latin typeface="Comic Sans MS" pitchFamily="66" charset="0"/>
            </a:endParaRPr>
          </a:p>
          <a:p>
            <a:endParaRPr lang="en-GB" sz="24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1676399"/>
            <a:ext cx="8382000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00050" indent="-400050">
              <a:buAutoNum type="romanLcPeriod"/>
            </a:pPr>
            <a:r>
              <a:rPr lang="en-IN" b="1" dirty="0">
                <a:latin typeface="Comic Sans MS" pitchFamily="66" charset="0"/>
              </a:rPr>
              <a:t>E</a:t>
            </a:r>
            <a:r>
              <a:rPr lang="en-IN" b="1" dirty="0" smtClean="0">
                <a:latin typeface="Comic Sans MS" pitchFamily="66" charset="0"/>
              </a:rPr>
              <a:t>nsuring </a:t>
            </a:r>
            <a:r>
              <a:rPr lang="en-IN" b="1" dirty="0">
                <a:latin typeface="Comic Sans MS" pitchFamily="66" charset="0"/>
              </a:rPr>
              <a:t>the involvement of </a:t>
            </a:r>
            <a:r>
              <a:rPr lang="en-IN" b="1" dirty="0" smtClean="0">
                <a:latin typeface="Comic Sans MS" pitchFamily="66" charset="0"/>
              </a:rPr>
              <a:t>all sections </a:t>
            </a:r>
            <a:r>
              <a:rPr lang="en-IN" b="1" dirty="0">
                <a:latin typeface="Comic Sans MS" pitchFamily="66" charset="0"/>
              </a:rPr>
              <a:t>of society in all </a:t>
            </a:r>
            <a:r>
              <a:rPr lang="en-IN" b="1" dirty="0" smtClean="0">
                <a:latin typeface="Comic Sans MS" pitchFamily="66" charset="0"/>
              </a:rPr>
              <a:t>aspects. </a:t>
            </a:r>
          </a:p>
          <a:p>
            <a:pPr marL="400050" indent="-400050">
              <a:buAutoNum type="romanLcPeriod"/>
            </a:pPr>
            <a:endParaRPr lang="en-IN" b="1" dirty="0" smtClean="0">
              <a:latin typeface="Comic Sans MS" pitchFamily="66" charset="0"/>
            </a:endParaRPr>
          </a:p>
          <a:p>
            <a:pPr marL="400050" indent="-400050">
              <a:buAutoNum type="romanLcPeriod"/>
            </a:pPr>
            <a:r>
              <a:rPr lang="en-IN" b="1" dirty="0" smtClean="0">
                <a:latin typeface="Comic Sans MS" pitchFamily="66" charset="0"/>
              </a:rPr>
              <a:t>Adhering to </a:t>
            </a:r>
            <a:r>
              <a:rPr lang="en-IN" b="1" dirty="0" err="1">
                <a:latin typeface="Comic Sans MS" pitchFamily="66" charset="0"/>
              </a:rPr>
              <a:t>A</a:t>
            </a:r>
            <a:r>
              <a:rPr lang="en-IN" b="1" dirty="0" err="1" smtClean="0">
                <a:latin typeface="Comic Sans MS" pitchFamily="66" charset="0"/>
              </a:rPr>
              <a:t>ntyodaya</a:t>
            </a:r>
            <a:r>
              <a:rPr lang="en-IN" b="1" dirty="0" smtClean="0">
                <a:latin typeface="Comic Sans MS" pitchFamily="66" charset="0"/>
              </a:rPr>
              <a:t>.</a:t>
            </a:r>
            <a:endParaRPr lang="en-IN" b="1" dirty="0">
              <a:latin typeface="Comic Sans MS" pitchFamily="66" charset="0"/>
            </a:endParaRPr>
          </a:p>
          <a:p>
            <a:endParaRPr lang="en-IN" b="1" dirty="0" smtClean="0">
              <a:latin typeface="Comic Sans MS" pitchFamily="66" charset="0"/>
            </a:endParaRPr>
          </a:p>
          <a:p>
            <a:r>
              <a:rPr lang="en-IN" b="1" dirty="0" smtClean="0">
                <a:latin typeface="Comic Sans MS" pitchFamily="66" charset="0"/>
              </a:rPr>
              <a:t>iii</a:t>
            </a:r>
            <a:r>
              <a:rPr lang="en-IN" b="1" dirty="0">
                <a:latin typeface="Comic Sans MS" pitchFamily="66" charset="0"/>
              </a:rPr>
              <a:t>. </a:t>
            </a:r>
            <a:r>
              <a:rPr lang="en-IN" b="1" dirty="0" smtClean="0">
                <a:latin typeface="Comic Sans MS" pitchFamily="66" charset="0"/>
              </a:rPr>
              <a:t>Affirming </a:t>
            </a:r>
            <a:r>
              <a:rPr lang="en-IN" b="1" dirty="0">
                <a:latin typeface="Comic Sans MS" pitchFamily="66" charset="0"/>
              </a:rPr>
              <a:t>gender equality and </a:t>
            </a:r>
            <a:r>
              <a:rPr lang="en-IN" b="1" dirty="0" smtClean="0">
                <a:latin typeface="Comic Sans MS" pitchFamily="66" charset="0"/>
              </a:rPr>
              <a:t>ensuring respect </a:t>
            </a:r>
            <a:r>
              <a:rPr lang="en-IN" b="1" dirty="0">
                <a:latin typeface="Comic Sans MS" pitchFamily="66" charset="0"/>
              </a:rPr>
              <a:t>for </a:t>
            </a:r>
            <a:r>
              <a:rPr lang="en-IN" b="1" dirty="0" smtClean="0">
                <a:latin typeface="Comic Sans MS" pitchFamily="66" charset="0"/>
              </a:rPr>
              <a:t>women.</a:t>
            </a:r>
            <a:endParaRPr lang="en-IN" b="1" dirty="0">
              <a:latin typeface="Comic Sans MS" pitchFamily="66" charset="0"/>
            </a:endParaRPr>
          </a:p>
          <a:p>
            <a:endParaRPr lang="en-IN" b="1" dirty="0" smtClean="0">
              <a:latin typeface="Comic Sans MS" pitchFamily="66" charset="0"/>
            </a:endParaRPr>
          </a:p>
          <a:p>
            <a:r>
              <a:rPr lang="en-IN" b="1" dirty="0" smtClean="0">
                <a:latin typeface="Comic Sans MS" pitchFamily="66" charset="0"/>
              </a:rPr>
              <a:t>iv. Guaranteeing social justice.</a:t>
            </a:r>
          </a:p>
          <a:p>
            <a:endParaRPr lang="en-IN" b="1" dirty="0" smtClean="0">
              <a:latin typeface="Comic Sans MS" pitchFamily="66" charset="0"/>
            </a:endParaRPr>
          </a:p>
          <a:p>
            <a:r>
              <a:rPr lang="en-IN" b="1" dirty="0" smtClean="0">
                <a:latin typeface="Comic Sans MS" pitchFamily="66" charset="0"/>
              </a:rPr>
              <a:t>v</a:t>
            </a:r>
            <a:r>
              <a:rPr lang="en-IN" b="1" dirty="0">
                <a:latin typeface="Comic Sans MS" pitchFamily="66" charset="0"/>
              </a:rPr>
              <a:t>. Instilling </a:t>
            </a:r>
            <a:r>
              <a:rPr lang="en-IN" b="1" dirty="0" smtClean="0">
                <a:latin typeface="Comic Sans MS" pitchFamily="66" charset="0"/>
              </a:rPr>
              <a:t>the </a:t>
            </a:r>
            <a:r>
              <a:rPr lang="en-IN" b="1" dirty="0">
                <a:latin typeface="Comic Sans MS" pitchFamily="66" charset="0"/>
              </a:rPr>
              <a:t>spirit </a:t>
            </a:r>
            <a:r>
              <a:rPr lang="en-IN" b="1" dirty="0" smtClean="0">
                <a:latin typeface="Comic Sans MS" pitchFamily="66" charset="0"/>
              </a:rPr>
              <a:t>of community </a:t>
            </a:r>
            <a:r>
              <a:rPr lang="en-IN" b="1" dirty="0">
                <a:latin typeface="Comic Sans MS" pitchFamily="66" charset="0"/>
              </a:rPr>
              <a:t>service and </a:t>
            </a:r>
            <a:r>
              <a:rPr lang="en-IN" b="1" dirty="0" smtClean="0">
                <a:latin typeface="Comic Sans MS" pitchFamily="66" charset="0"/>
              </a:rPr>
              <a:t>voluntarism.</a:t>
            </a:r>
            <a:endParaRPr lang="en-IN" b="1" dirty="0">
              <a:latin typeface="Comic Sans MS" pitchFamily="66" charset="0"/>
            </a:endParaRPr>
          </a:p>
          <a:p>
            <a:endParaRPr lang="en-IN" b="1" dirty="0" smtClean="0">
              <a:latin typeface="Comic Sans MS" pitchFamily="66" charset="0"/>
            </a:endParaRPr>
          </a:p>
          <a:p>
            <a:r>
              <a:rPr lang="en-IN" b="1" dirty="0" smtClean="0">
                <a:latin typeface="Comic Sans MS" pitchFamily="66" charset="0"/>
              </a:rPr>
              <a:t>vi</a:t>
            </a:r>
            <a:r>
              <a:rPr lang="en-IN" b="1" dirty="0">
                <a:latin typeface="Comic Sans MS" pitchFamily="66" charset="0"/>
              </a:rPr>
              <a:t>. Promoting a culture of </a:t>
            </a:r>
            <a:r>
              <a:rPr lang="en-IN" b="1" dirty="0" smtClean="0">
                <a:latin typeface="Comic Sans MS" pitchFamily="66" charset="0"/>
              </a:rPr>
              <a:t>cleanliness.</a:t>
            </a:r>
          </a:p>
          <a:p>
            <a:endParaRPr lang="en-GB" b="1" dirty="0">
              <a:latin typeface="Comic Sans MS" pitchFamily="66" charset="0"/>
            </a:endParaRPr>
          </a:p>
          <a:p>
            <a:endParaRPr lang="en-GB" b="1" dirty="0" smtClean="0">
              <a:latin typeface="Comic Sans MS" pitchFamily="66" charset="0"/>
            </a:endParaRPr>
          </a:p>
          <a:p>
            <a:endParaRPr lang="en-GB" b="1" dirty="0">
              <a:latin typeface="Comic Sans MS" pitchFamily="66" charset="0"/>
            </a:endParaRPr>
          </a:p>
          <a:p>
            <a:endParaRPr lang="en-IN" b="1" dirty="0" smtClean="0">
              <a:latin typeface="Comic Sans MS" pitchFamily="66" charset="0"/>
            </a:endParaRPr>
          </a:p>
          <a:p>
            <a:endParaRPr lang="en-IN" b="1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399" y="4267200"/>
            <a:ext cx="1761309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457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363682"/>
            <a:ext cx="6934200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b="1" dirty="0" smtClean="0">
                <a:latin typeface="Comic Sans MS" pitchFamily="66" charset="0"/>
              </a:rPr>
              <a:t>vii. Ensuring </a:t>
            </a:r>
            <a:r>
              <a:rPr lang="en-IN" b="1" dirty="0">
                <a:latin typeface="Comic Sans MS" pitchFamily="66" charset="0"/>
              </a:rPr>
              <a:t>a balance between development and </a:t>
            </a:r>
            <a:r>
              <a:rPr lang="en-IN" b="1" dirty="0" smtClean="0">
                <a:latin typeface="Comic Sans MS" pitchFamily="66" charset="0"/>
              </a:rPr>
              <a:t>ecology.</a:t>
            </a:r>
            <a:endParaRPr lang="en-IN" b="1" dirty="0">
              <a:latin typeface="Comic Sans MS" pitchFamily="66" charset="0"/>
            </a:endParaRP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 smtClean="0">
                <a:latin typeface="Comic Sans MS" pitchFamily="66" charset="0"/>
              </a:rPr>
              <a:t>viii.Preserving </a:t>
            </a:r>
            <a:r>
              <a:rPr lang="en-IN" b="1" dirty="0">
                <a:latin typeface="Comic Sans MS" pitchFamily="66" charset="0"/>
              </a:rPr>
              <a:t>and promoting local cultural </a:t>
            </a:r>
            <a:r>
              <a:rPr lang="en-IN" b="1" dirty="0" smtClean="0">
                <a:latin typeface="Comic Sans MS" pitchFamily="66" charset="0"/>
              </a:rPr>
              <a:t>heritage.</a:t>
            </a:r>
            <a:endParaRPr lang="en-IN" b="1" dirty="0">
              <a:latin typeface="Comic Sans MS" pitchFamily="66" charset="0"/>
            </a:endParaRP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>
                <a:latin typeface="Comic Sans MS" pitchFamily="66" charset="0"/>
              </a:rPr>
              <a:t>ix. Inculcating mutual cooperation, self-help and </a:t>
            </a:r>
            <a:r>
              <a:rPr lang="en-IN" b="1" dirty="0" smtClean="0">
                <a:latin typeface="Comic Sans MS" pitchFamily="66" charset="0"/>
              </a:rPr>
              <a:t>self-reliance.</a:t>
            </a: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>
                <a:latin typeface="Comic Sans MS" pitchFamily="66" charset="0"/>
              </a:rPr>
              <a:t>x. Fostering peace and harmony in the village </a:t>
            </a:r>
            <a:r>
              <a:rPr lang="en-IN" b="1" dirty="0" smtClean="0">
                <a:latin typeface="Comic Sans MS" pitchFamily="66" charset="0"/>
              </a:rPr>
              <a:t>community.</a:t>
            </a: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>
                <a:latin typeface="Comic Sans MS" pitchFamily="66" charset="0"/>
              </a:rPr>
              <a:t>xi. Bringing about transparency, accountability and probity in public </a:t>
            </a:r>
            <a:r>
              <a:rPr lang="en-IN" b="1" dirty="0" smtClean="0">
                <a:latin typeface="Comic Sans MS" pitchFamily="66" charset="0"/>
              </a:rPr>
              <a:t>life.</a:t>
            </a: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>
                <a:latin typeface="Comic Sans MS" pitchFamily="66" charset="0"/>
              </a:rPr>
              <a:t>xii. Nurturing local </a:t>
            </a:r>
            <a:r>
              <a:rPr lang="en-IN" b="1" dirty="0" smtClean="0">
                <a:latin typeface="Comic Sans MS" pitchFamily="66" charset="0"/>
              </a:rPr>
              <a:t>self-governance.</a:t>
            </a:r>
          </a:p>
          <a:p>
            <a:endParaRPr lang="en-IN" b="1" dirty="0">
              <a:latin typeface="Comic Sans MS" pitchFamily="66" charset="0"/>
            </a:endParaRPr>
          </a:p>
          <a:p>
            <a:r>
              <a:rPr lang="en-IN" b="1" dirty="0">
                <a:latin typeface="Comic Sans MS" pitchFamily="66" charset="0"/>
              </a:rPr>
              <a:t>xiii. Adhering to the values </a:t>
            </a:r>
            <a:r>
              <a:rPr lang="en-IN" b="1" dirty="0" smtClean="0">
                <a:latin typeface="Comic Sans MS" pitchFamily="66" charset="0"/>
              </a:rPr>
              <a:t>in </a:t>
            </a:r>
            <a:r>
              <a:rPr lang="en-IN" b="1" dirty="0">
                <a:latin typeface="Comic Sans MS" pitchFamily="66" charset="0"/>
              </a:rPr>
              <a:t>the Fundamental Rights and Fundamental Duties of the Indian </a:t>
            </a:r>
            <a:r>
              <a:rPr lang="en-IN" b="1" dirty="0" smtClean="0">
                <a:latin typeface="Comic Sans MS" pitchFamily="66" charset="0"/>
              </a:rPr>
              <a:t>Constitution.</a:t>
            </a:r>
            <a:endParaRPr lang="en-IN" b="1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5" r="3613" b="11508"/>
          <a:stretch/>
        </p:blipFill>
        <p:spPr bwMode="auto">
          <a:xfrm>
            <a:off x="5753100" y="213359"/>
            <a:ext cx="3194957" cy="1005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66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914400"/>
            <a:ext cx="3770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b="1" dirty="0" smtClean="0">
                <a:solidFill>
                  <a:srgbClr val="002060"/>
                </a:solidFill>
                <a:latin typeface="Comic Sans MS" pitchFamily="66" charset="0"/>
              </a:rPr>
              <a:t> OBJECTIVES of SAGY</a:t>
            </a:r>
            <a:endParaRPr lang="en-IN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0" y="1841480"/>
            <a:ext cx="6934200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IN" b="1" dirty="0">
                <a:latin typeface="Comic Sans MS" pitchFamily="66" charset="0"/>
                <a:cs typeface="Arial" pitchFamily="34" charset="0"/>
              </a:rPr>
              <a:t>i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. To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trigger processes which lead to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holistic development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of the identified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Gram Panchayats.</a:t>
            </a:r>
          </a:p>
          <a:p>
            <a:pPr marL="400050" indent="-400050" algn="just">
              <a:buAutoNum type="romanLcPeriod"/>
            </a:pPr>
            <a:endParaRPr lang="en-IN" b="1" dirty="0">
              <a:latin typeface="Comic Sans MS" pitchFamily="66" charset="0"/>
              <a:cs typeface="Arial" pitchFamily="34" charset="0"/>
            </a:endParaRPr>
          </a:p>
          <a:p>
            <a:pPr algn="just"/>
            <a:r>
              <a:rPr lang="en-IN" b="1" dirty="0">
                <a:latin typeface="Comic Sans MS" pitchFamily="66" charset="0"/>
                <a:cs typeface="Arial" pitchFamily="34" charset="0"/>
              </a:rPr>
              <a:t>ii. To substantially improve the standard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of living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and quality of life of all sections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of the population.</a:t>
            </a:r>
          </a:p>
          <a:p>
            <a:pPr algn="just"/>
            <a:endParaRPr lang="en-IN" b="1" dirty="0" smtClean="0">
              <a:latin typeface="Comic Sans MS" pitchFamily="66" charset="0"/>
              <a:cs typeface="Arial" pitchFamily="34" charset="0"/>
            </a:endParaRPr>
          </a:p>
          <a:p>
            <a:pPr algn="just"/>
            <a:r>
              <a:rPr lang="en-IN" b="1" dirty="0">
                <a:latin typeface="Comic Sans MS" pitchFamily="66" charset="0"/>
                <a:cs typeface="Arial" pitchFamily="34" charset="0"/>
              </a:rPr>
              <a:t>iii. To generate models of local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level development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and effective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local governance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which can motivate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and inspire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neighbouring Gram Panchayats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to learn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and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adapt.</a:t>
            </a:r>
          </a:p>
          <a:p>
            <a:pPr algn="just"/>
            <a:endParaRPr lang="en-IN" b="1" dirty="0">
              <a:latin typeface="Comic Sans MS" pitchFamily="66" charset="0"/>
              <a:cs typeface="Arial" pitchFamily="34" charset="0"/>
            </a:endParaRPr>
          </a:p>
          <a:p>
            <a:pPr algn="just"/>
            <a:r>
              <a:rPr lang="en-IN" b="1" dirty="0">
                <a:latin typeface="Comic Sans MS" pitchFamily="66" charset="0"/>
                <a:cs typeface="Arial" pitchFamily="34" charset="0"/>
              </a:rPr>
              <a:t>iv. To nurture the identified Adarsh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Grams as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schools of local development to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train other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Gram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Panchayats.</a:t>
            </a:r>
            <a:endParaRPr lang="en-IN" b="1" dirty="0"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43" b="5932"/>
          <a:stretch/>
        </p:blipFill>
        <p:spPr bwMode="auto">
          <a:xfrm rot="20255059">
            <a:off x="-53642" y="785441"/>
            <a:ext cx="1981200" cy="1310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9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6124" y="833735"/>
            <a:ext cx="64458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A50021"/>
                </a:solidFill>
                <a:latin typeface="Comic Sans MS" pitchFamily="66" charset="0"/>
              </a:rPr>
              <a:t>IDENTIFICATION </a:t>
            </a:r>
            <a:r>
              <a:rPr lang="en-IN" sz="2400" b="1" dirty="0" smtClean="0">
                <a:solidFill>
                  <a:srgbClr val="A50021"/>
                </a:solidFill>
                <a:latin typeface="Comic Sans MS" pitchFamily="66" charset="0"/>
              </a:rPr>
              <a:t>OF ADARSH </a:t>
            </a:r>
            <a:r>
              <a:rPr lang="en-IN" sz="2400" b="1" dirty="0">
                <a:solidFill>
                  <a:srgbClr val="A50021"/>
                </a:solidFill>
                <a:latin typeface="Comic Sans MS" pitchFamily="66" charset="0"/>
              </a:rPr>
              <a:t>GRAM</a:t>
            </a:r>
          </a:p>
        </p:txBody>
      </p:sp>
      <p:pic>
        <p:nvPicPr>
          <p:cNvPr id="3" name="Picture 2" descr="http://jigyasa.swaniti.in/wp-content/uploads/2015/02/SAG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52" r="65804" b="34203"/>
          <a:stretch/>
        </p:blipFill>
        <p:spPr bwMode="auto">
          <a:xfrm>
            <a:off x="152401" y="1600200"/>
            <a:ext cx="15240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2118479"/>
            <a:ext cx="7238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Comic Sans MS" pitchFamily="66" charset="0"/>
                <a:cs typeface="Arial" pitchFamily="34" charset="0"/>
              </a:rPr>
              <a:t>The MP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will be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free to identify a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suitable Gram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Panchayat for being developed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as Adarsh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Gram, other than his/her own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village or </a:t>
            </a:r>
            <a:r>
              <a:rPr lang="en-IN" b="1" dirty="0">
                <a:latin typeface="Comic Sans MS" pitchFamily="66" charset="0"/>
                <a:cs typeface="Arial" pitchFamily="34" charset="0"/>
              </a:rPr>
              <a:t>that of his/her </a:t>
            </a:r>
            <a:r>
              <a:rPr lang="en-IN" b="1" dirty="0" smtClean="0">
                <a:latin typeface="Comic Sans MS" pitchFamily="66" charset="0"/>
                <a:cs typeface="Arial" pitchFamily="34" charset="0"/>
              </a:rPr>
              <a:t>spouse. </a:t>
            </a:r>
          </a:p>
          <a:p>
            <a:endParaRPr lang="en-IN" b="1" dirty="0" smtClean="0">
              <a:latin typeface="Comic Sans MS" pitchFamily="66" charset="0"/>
              <a:cs typeface="Arial" pitchFamily="34" charset="0"/>
            </a:endParaRPr>
          </a:p>
          <a:p>
            <a:endParaRPr lang="en-IN" b="1" dirty="0" smtClean="0">
              <a:latin typeface="Comic Sans MS" pitchFamily="66" charset="0"/>
              <a:cs typeface="Arial" pitchFamily="34" charset="0"/>
            </a:endParaRPr>
          </a:p>
          <a:p>
            <a:endParaRPr lang="en-IN" b="1" dirty="0">
              <a:latin typeface="Comic Sans MS" pitchFamily="66" charset="0"/>
              <a:cs typeface="Arial" pitchFamily="34" charset="0"/>
            </a:endParaRPr>
          </a:p>
          <a:p>
            <a:r>
              <a:rPr lang="en-IN" b="1" dirty="0" smtClean="0">
                <a:latin typeface="Comic Sans MS" pitchFamily="66" charset="0"/>
                <a:cs typeface="Arial" pitchFamily="34" charset="0"/>
              </a:rPr>
              <a:t> </a:t>
            </a:r>
            <a:endParaRPr lang="en-IN" b="1" dirty="0"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48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00" r="4548" b="13499"/>
          <a:stretch/>
        </p:blipFill>
        <p:spPr bwMode="auto">
          <a:xfrm>
            <a:off x="0" y="1752600"/>
            <a:ext cx="8641724" cy="418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8382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b="1" dirty="0">
                <a:latin typeface="Comic Sans MS" pitchFamily="66" charset="0"/>
              </a:rPr>
              <a:t>Primarily, the goal is to develop three Adarsh Grams by </a:t>
            </a:r>
            <a:r>
              <a:rPr lang="en-IN" b="1" dirty="0" smtClean="0">
                <a:latin typeface="Comic Sans MS" pitchFamily="66" charset="0"/>
              </a:rPr>
              <a:t>March 2019</a:t>
            </a:r>
            <a:r>
              <a:rPr lang="en-IN" b="1" dirty="0">
                <a:latin typeface="Comic Sans MS" pitchFamily="66" charset="0"/>
              </a:rPr>
              <a:t>, of which one would be achieved by 2016. Thereafter, five such Adarsh Grams (one per year)</a:t>
            </a:r>
          </a:p>
        </p:txBody>
      </p:sp>
    </p:spTree>
    <p:extLst>
      <p:ext uri="{BB962C8B-B14F-4D97-AF65-F5344CB8AC3E}">
        <p14:creationId xmlns:p14="http://schemas.microsoft.com/office/powerpoint/2010/main" val="398610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457200"/>
            <a:ext cx="18473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697553" y="2438400"/>
            <a:ext cx="2379391" cy="1905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>
                <a:solidFill>
                  <a:schemeClr val="bg1"/>
                </a:solidFill>
                <a:latin typeface="Comic Sans MS" pitchFamily="66" charset="0"/>
              </a:rPr>
              <a:t>  ACTIVITIES</a:t>
            </a:r>
          </a:p>
          <a:p>
            <a:endParaRPr lang="en-IN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90742" y="980420"/>
            <a:ext cx="2200458" cy="107698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Personal development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324600" y="1524000"/>
            <a:ext cx="1981200" cy="131364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1600" dirty="0" smtClean="0">
                <a:solidFill>
                  <a:schemeClr val="tx1"/>
                </a:solidFill>
              </a:rPr>
              <a:t>Social developm</a:t>
            </a:r>
            <a:r>
              <a:rPr lang="en-GB" sz="1600" dirty="0">
                <a:solidFill>
                  <a:schemeClr val="tx1"/>
                </a:solidFill>
              </a:rPr>
              <a:t>e</a:t>
            </a:r>
            <a:r>
              <a:rPr lang="en-GB" sz="1600" dirty="0" smtClean="0">
                <a:solidFill>
                  <a:schemeClr val="tx1"/>
                </a:solidFill>
              </a:rPr>
              <a:t>nt</a:t>
            </a:r>
            <a:endParaRPr lang="en-IN" sz="1600" dirty="0">
              <a:solidFill>
                <a:schemeClr val="tx1"/>
              </a:solidFill>
            </a:endParaRPr>
          </a:p>
          <a:p>
            <a:pPr marL="400050" indent="-400050" algn="ctr">
              <a:buFont typeface="+mj-lt"/>
              <a:buAutoNum type="romanLcPeriod"/>
            </a:pP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364254" y="1592370"/>
            <a:ext cx="2064746" cy="1371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>
                <a:solidFill>
                  <a:schemeClr val="tx1"/>
                </a:solidFill>
              </a:rPr>
              <a:t>   Basic amenities and services</a:t>
            </a:r>
            <a:endParaRPr lang="en-IN" dirty="0">
              <a:solidFill>
                <a:schemeClr val="tx1"/>
              </a:solidFill>
            </a:endParaRPr>
          </a:p>
          <a:p>
            <a:endParaRPr lang="en-IN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066800" y="3390900"/>
            <a:ext cx="2057400" cy="1361333"/>
          </a:xfrm>
          <a:prstGeom prst="ellipse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Good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Governance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902558" y="4953000"/>
            <a:ext cx="2260242" cy="14478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Environmental development</a:t>
            </a:r>
            <a:endParaRPr lang="en-IN" sz="1600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705599" y="3218646"/>
            <a:ext cx="2057401" cy="146765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>
                <a:solidFill>
                  <a:schemeClr val="tx1"/>
                </a:solidFill>
              </a:rPr>
              <a:t>Economic development</a:t>
            </a:r>
            <a:endParaRPr lang="en-IN" sz="1600" dirty="0">
              <a:solidFill>
                <a:schemeClr val="tx1"/>
              </a:solidFill>
              <a:cs typeface="Times New Roman" pitchFamily="18" charset="0"/>
            </a:endParaRPr>
          </a:p>
          <a:p>
            <a:endParaRPr lang="en-IN" sz="16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648200" y="2087451"/>
            <a:ext cx="311283" cy="2854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13"/>
          <p:cNvSpPr/>
          <p:nvPr/>
        </p:nvSpPr>
        <p:spPr>
          <a:xfrm rot="2813949" flipV="1">
            <a:off x="3425545" y="3741112"/>
            <a:ext cx="330393" cy="3801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Down Arrow 14"/>
          <p:cNvSpPr/>
          <p:nvPr/>
        </p:nvSpPr>
        <p:spPr>
          <a:xfrm rot="7130045">
            <a:off x="6045744" y="3663082"/>
            <a:ext cx="311710" cy="452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Down Arrow 16"/>
          <p:cNvSpPr/>
          <p:nvPr/>
        </p:nvSpPr>
        <p:spPr>
          <a:xfrm rot="17312376">
            <a:off x="3548726" y="2633410"/>
            <a:ext cx="297657" cy="365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Down Arrow 17"/>
          <p:cNvSpPr/>
          <p:nvPr/>
        </p:nvSpPr>
        <p:spPr>
          <a:xfrm rot="2813949">
            <a:off x="5934554" y="2569877"/>
            <a:ext cx="284783" cy="3074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33928">
            <a:off x="5213728" y="4334795"/>
            <a:ext cx="346614" cy="36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3728">
            <a:off x="4140593" y="4313725"/>
            <a:ext cx="421007" cy="44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514600" y="5105400"/>
            <a:ext cx="2057400" cy="1295400"/>
          </a:xfrm>
          <a:prstGeom prst="ellipse">
            <a:avLst/>
          </a:prstGeom>
          <a:solidFill>
            <a:srgbClr val="92D05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Social security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1025"/>
            <a:ext cx="91440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rgbClr val="C00000"/>
                </a:solidFill>
                <a:latin typeface="Comic Sans MS" pitchFamily="66" charset="0"/>
              </a:rPr>
              <a:t>           Activities </a:t>
            </a:r>
            <a:r>
              <a:rPr lang="en-GB" sz="3200" b="1" dirty="0">
                <a:solidFill>
                  <a:srgbClr val="C00000"/>
                </a:solidFill>
                <a:latin typeface="Comic Sans MS" pitchFamily="66" charset="0"/>
              </a:rPr>
              <a:t>in an A</a:t>
            </a:r>
            <a:r>
              <a:rPr lang="en-GB" sz="3200" b="1" dirty="0" smtClean="0">
                <a:solidFill>
                  <a:srgbClr val="C00000"/>
                </a:solidFill>
                <a:latin typeface="Comic Sans MS" pitchFamily="66" charset="0"/>
              </a:rPr>
              <a:t>darsh gram </a:t>
            </a:r>
            <a:endParaRPr lang="en-IN" sz="32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047690"/>
            <a:ext cx="5791200" cy="58477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IN" sz="3200" b="1" dirty="0">
                <a:solidFill>
                  <a:srgbClr val="002060"/>
                </a:solidFill>
                <a:latin typeface="Comic Sans MS" pitchFamily="66" charset="0"/>
              </a:rPr>
              <a:t>a. </a:t>
            </a:r>
            <a:r>
              <a:rPr lang="en-IN" sz="3200" b="1" dirty="0" smtClean="0">
                <a:solidFill>
                  <a:srgbClr val="002060"/>
                </a:solidFill>
                <a:latin typeface="Comic Sans MS" pitchFamily="66" charset="0"/>
              </a:rPr>
              <a:t>Personal development</a:t>
            </a:r>
            <a:endParaRPr lang="en-IN" sz="32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152400" y="1905000"/>
            <a:ext cx="2892425" cy="3991612"/>
          </a:xfrm>
          <a:prstGeom prst="snip2DiagRect">
            <a:avLst>
              <a:gd name="adj1" fmla="val 0"/>
              <a:gd name="adj2" fmla="val 1711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1400" b="1" dirty="0" smtClean="0"/>
              <a:t>i. Inculcating </a:t>
            </a:r>
            <a:r>
              <a:rPr lang="en-IN" sz="1400" b="1" dirty="0"/>
              <a:t>hygienic behaviour and </a:t>
            </a:r>
            <a:r>
              <a:rPr lang="en-IN" sz="1400" b="1" dirty="0" smtClean="0"/>
              <a:t>practices </a:t>
            </a:r>
            <a:r>
              <a:rPr lang="en-IN" sz="1400" b="1" smtClean="0"/>
              <a:t>–NHM(2005).ICDS (</a:t>
            </a:r>
            <a:r>
              <a:rPr lang="en-IN" sz="1400" b="1" dirty="0" smtClean="0"/>
              <a:t>1975),</a:t>
            </a:r>
            <a:r>
              <a:rPr lang="en-IN" sz="1400" b="1" dirty="0" err="1" smtClean="0"/>
              <a:t>Swachh</a:t>
            </a:r>
            <a:r>
              <a:rPr lang="en-IN" sz="1400" b="1" dirty="0" smtClean="0"/>
              <a:t> Bharat mission(2014).</a:t>
            </a:r>
          </a:p>
          <a:p>
            <a:endParaRPr lang="en-IN" sz="1400" b="1" dirty="0"/>
          </a:p>
          <a:p>
            <a:r>
              <a:rPr lang="en-IN" sz="1400" b="1" dirty="0"/>
              <a:t>ii. Fostering healthy habits </a:t>
            </a:r>
            <a:r>
              <a:rPr lang="en-IN" sz="1400" b="1" dirty="0" smtClean="0"/>
              <a:t>–state  Government  sports scheme.</a:t>
            </a:r>
          </a:p>
          <a:p>
            <a:endParaRPr lang="en-IN" sz="1400" b="1" dirty="0"/>
          </a:p>
          <a:p>
            <a:r>
              <a:rPr lang="en-IN" sz="1400" b="1" dirty="0"/>
              <a:t>iii. Reducing risk </a:t>
            </a:r>
            <a:r>
              <a:rPr lang="en-IN" sz="1400" b="1" dirty="0" smtClean="0"/>
              <a:t>behaviour-</a:t>
            </a:r>
            <a:r>
              <a:rPr lang="en-IN" sz="1400" b="1" dirty="0" err="1" smtClean="0"/>
              <a:t>NHM,Schemes</a:t>
            </a:r>
            <a:r>
              <a:rPr lang="en-IN" sz="1400" b="1" dirty="0" smtClean="0"/>
              <a:t> of health and Family welfare</a:t>
            </a:r>
            <a:endParaRPr lang="en-IN" sz="1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285" y="2971800"/>
            <a:ext cx="16518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4" descr="Image result for games in villages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62" y="3142445"/>
            <a:ext cx="153244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7" descr="Image result for alcoho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679" y="4558498"/>
            <a:ext cx="1666875" cy="168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62" y="4495800"/>
            <a:ext cx="1734825" cy="173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11" descr="Image result for swachh bhara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162" y="1771708"/>
            <a:ext cx="1532449" cy="126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01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9919" y="381000"/>
            <a:ext cx="4142481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IN" sz="2800" b="1" dirty="0">
                <a:solidFill>
                  <a:srgbClr val="002060"/>
                </a:solidFill>
                <a:latin typeface="Comic Sans MS" pitchFamily="66" charset="0"/>
              </a:rPr>
              <a:t>b. Human Development</a:t>
            </a:r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0" y="718810"/>
            <a:ext cx="3581400" cy="5453390"/>
          </a:xfrm>
          <a:prstGeom prst="snip2Diag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Health </a:t>
            </a:r>
          </a:p>
          <a:p>
            <a:pPr algn="ctr"/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Facilities-NHM,ICDS.</a:t>
            </a:r>
          </a:p>
          <a:p>
            <a:pPr algn="ctr"/>
            <a:endParaRPr lang="en-IN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r>
              <a:rPr lang="en-IN" sz="1600" b="1" dirty="0">
                <a:solidFill>
                  <a:schemeClr val="tx1"/>
                </a:solidFill>
                <a:cs typeface="Times New Roman" pitchFamily="18" charset="0"/>
              </a:rPr>
              <a:t>Balancing the </a:t>
            </a:r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sex-ratio</a:t>
            </a:r>
          </a:p>
          <a:p>
            <a:pPr marL="285750" indent="-285750" algn="ctr">
              <a:buFont typeface="Wingdings" pitchFamily="2" charset="2"/>
              <a:buChar char="q"/>
            </a:pPr>
            <a:endParaRPr lang="en-IN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Nutrition status</a:t>
            </a:r>
          </a:p>
          <a:p>
            <a:pPr marL="285750" indent="-285750" algn="ctr">
              <a:buFont typeface="Wingdings" pitchFamily="2" charset="2"/>
              <a:buChar char="q"/>
            </a:pPr>
            <a:endParaRPr lang="en-IN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600" b="1" dirty="0">
                <a:solidFill>
                  <a:schemeClr val="tx1"/>
                </a:solidFill>
                <a:cs typeface="Times New Roman" pitchFamily="18" charset="0"/>
              </a:rPr>
              <a:t>Village </a:t>
            </a:r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libraries</a:t>
            </a:r>
            <a:endParaRPr lang="en-IN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endParaRPr lang="en-IN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r>
              <a:rPr lang="en-IN" sz="1600" b="1" dirty="0">
                <a:solidFill>
                  <a:schemeClr val="tx1"/>
                </a:solidFill>
                <a:cs typeface="Times New Roman" pitchFamily="18" charset="0"/>
              </a:rPr>
              <a:t>Smart schools</a:t>
            </a:r>
            <a:endParaRPr lang="en-IN" sz="1600" dirty="0">
              <a:solidFill>
                <a:schemeClr val="tx1"/>
              </a:solidFill>
            </a:endParaRPr>
          </a:p>
          <a:p>
            <a:pPr algn="ctr"/>
            <a:endParaRPr lang="en-IN" sz="1600" b="1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Sarva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shiksha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Abhiyan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(SSA)(2001)</a:t>
            </a:r>
          </a:p>
          <a:p>
            <a:pPr algn="ctr"/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Rashtriya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Madhyamic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shiksha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IN" sz="1400" b="1" dirty="0" err="1" smtClean="0">
                <a:solidFill>
                  <a:schemeClr val="tx1"/>
                </a:solidFill>
                <a:cs typeface="Times New Roman" pitchFamily="18" charset="0"/>
              </a:rPr>
              <a:t>Abiyan</a:t>
            </a:r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(RMSA)(2009)</a:t>
            </a:r>
          </a:p>
          <a:p>
            <a:pPr algn="ctr"/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National Literacy Mission(NLM)(1988)</a:t>
            </a:r>
          </a:p>
          <a:p>
            <a:pPr algn="ctr"/>
            <a:r>
              <a:rPr lang="en-IN" sz="1400" b="1" dirty="0" smtClean="0">
                <a:solidFill>
                  <a:schemeClr val="tx1"/>
                </a:solidFill>
                <a:cs typeface="Times New Roman" pitchFamily="18" charset="0"/>
              </a:rPr>
              <a:t>National Child Labour Project(NCLP)(1988)</a:t>
            </a:r>
          </a:p>
          <a:p>
            <a:pPr algn="ctr"/>
            <a:r>
              <a:rPr lang="en-IN" sz="1600" b="1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en-IN" sz="1600" b="1" dirty="0">
              <a:solidFill>
                <a:schemeClr val="tx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53" y="1219200"/>
            <a:ext cx="2066341" cy="12680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515" y="1115644"/>
            <a:ext cx="1524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53" y="2743200"/>
            <a:ext cx="206634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015" y="2693831"/>
            <a:ext cx="190500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03593"/>
            <a:ext cx="2056901" cy="146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53" y="4403594"/>
            <a:ext cx="2066341" cy="146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Brace 4"/>
          <p:cNvSpPr/>
          <p:nvPr/>
        </p:nvSpPr>
        <p:spPr>
          <a:xfrm>
            <a:off x="2819400" y="2693831"/>
            <a:ext cx="533400" cy="134476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5040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457200"/>
            <a:ext cx="3776996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IN" sz="2800" b="1" dirty="0" err="1" smtClean="0">
                <a:solidFill>
                  <a:srgbClr val="002060"/>
                </a:solidFill>
                <a:latin typeface="Comic Sans MS" pitchFamily="66" charset="0"/>
              </a:rPr>
              <a:t>c.social</a:t>
            </a:r>
            <a:r>
              <a:rPr lang="en-IN" sz="2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IN" sz="2800" b="1" dirty="0">
                <a:solidFill>
                  <a:srgbClr val="002060"/>
                </a:solidFill>
                <a:latin typeface="Comic Sans MS" pitchFamily="66" charset="0"/>
              </a:rPr>
              <a:t>Development</a:t>
            </a:r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342900" y="1143000"/>
            <a:ext cx="3162300" cy="5410200"/>
          </a:xfrm>
          <a:prstGeom prst="snip2Diag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 smtClean="0">
              <a:solidFill>
                <a:schemeClr val="tx1"/>
              </a:solidFill>
            </a:endParaRPr>
          </a:p>
          <a:p>
            <a:pPr algn="ctr"/>
            <a:endParaRPr lang="en-IN" b="1" dirty="0">
              <a:solidFill>
                <a:schemeClr val="tx1"/>
              </a:solidFill>
            </a:endParaRPr>
          </a:p>
          <a:p>
            <a:endParaRPr lang="en-IN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 smtClean="0">
                <a:solidFill>
                  <a:schemeClr val="tx1"/>
                </a:solidFill>
              </a:rPr>
              <a:t>Voluntarism</a:t>
            </a:r>
          </a:p>
          <a:p>
            <a:pPr marL="285750" indent="-285750">
              <a:buFont typeface="Wingdings" pitchFamily="2" charset="2"/>
              <a:buChar char="Ø"/>
            </a:pPr>
            <a:endParaRPr lang="en-IN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Violence and crime free </a:t>
            </a:r>
            <a:r>
              <a:rPr lang="en-IN" b="1" dirty="0" smtClean="0">
                <a:solidFill>
                  <a:schemeClr val="tx1"/>
                </a:solidFill>
              </a:rPr>
              <a:t>villages</a:t>
            </a:r>
            <a:endParaRPr lang="en-IN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IN" b="1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Village sports and folk arts festivals</a:t>
            </a:r>
            <a:r>
              <a:rPr lang="en-IN" b="1" dirty="0" smtClean="0">
                <a:solidFill>
                  <a:schemeClr val="tx1"/>
                </a:solidFill>
              </a:rPr>
              <a:t>.</a:t>
            </a:r>
          </a:p>
          <a:p>
            <a:endParaRPr lang="en-IN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honouring</a:t>
            </a:r>
          </a:p>
          <a:p>
            <a:endParaRPr lang="en-IN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village </a:t>
            </a:r>
            <a:r>
              <a:rPr lang="en-IN" b="1" dirty="0" smtClean="0">
                <a:solidFill>
                  <a:schemeClr val="tx1"/>
                </a:solidFill>
              </a:rPr>
              <a:t>song</a:t>
            </a:r>
          </a:p>
          <a:p>
            <a:endParaRPr lang="en-IN" b="1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b="1" dirty="0">
                <a:solidFill>
                  <a:schemeClr val="tx1"/>
                </a:solidFill>
              </a:rPr>
              <a:t>Village </a:t>
            </a:r>
            <a:r>
              <a:rPr lang="en-IN" b="1" dirty="0" smtClean="0">
                <a:solidFill>
                  <a:schemeClr val="tx1"/>
                </a:solidFill>
              </a:rPr>
              <a:t>Day</a:t>
            </a:r>
            <a:endParaRPr lang="en-IN" b="1" dirty="0">
              <a:solidFill>
                <a:schemeClr val="tx1"/>
              </a:solidFill>
            </a:endParaRPr>
          </a:p>
          <a:p>
            <a:endParaRPr lang="en-IN" b="1" dirty="0">
              <a:solidFill>
                <a:schemeClr val="tx1"/>
              </a:solidFill>
              <a:cs typeface="Times New Roman" pitchFamily="18" charset="0"/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  <a:p>
            <a:pPr algn="ctr"/>
            <a:endParaRPr lang="en-IN" b="1" dirty="0">
              <a:solidFill>
                <a:schemeClr val="tx1"/>
              </a:solidFill>
            </a:endParaRPr>
          </a:p>
          <a:p>
            <a:pPr marL="400050" indent="-400050" algn="ctr">
              <a:buFont typeface="+mj-lt"/>
              <a:buAutoNum type="romanLcPeriod"/>
            </a:pPr>
            <a:endParaRPr lang="en-IN" b="1" dirty="0">
              <a:solidFill>
                <a:schemeClr val="tx1"/>
              </a:solidFill>
            </a:endParaRPr>
          </a:p>
          <a:p>
            <a:pPr algn="ctr"/>
            <a:endParaRPr lang="en-IN" b="1" dirty="0" smtClean="0">
              <a:solidFill>
                <a:schemeClr val="tx1"/>
              </a:solidFill>
            </a:endParaRPr>
          </a:p>
          <a:p>
            <a:pPr algn="ctr"/>
            <a:endParaRPr lang="en-IN" b="1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63320"/>
            <a:ext cx="2281622" cy="136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Image result for crime f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641" y="718810"/>
            <a:ext cx="17145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745" y="2456329"/>
            <a:ext cx="4996396" cy="19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8" descr="Image result for indian folk art madhuban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141" y="4656736"/>
            <a:ext cx="2667000" cy="1819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745" y="4503998"/>
            <a:ext cx="2315949" cy="197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37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85800"/>
            <a:ext cx="48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  <a:latin typeface="Comic Sans MS" pitchFamily="66" charset="0"/>
              </a:rPr>
              <a:t>d. Economic Development</a:t>
            </a:r>
          </a:p>
          <a:p>
            <a:r>
              <a:rPr lang="en-IN" sz="2800" dirty="0" smtClean="0">
                <a:solidFill>
                  <a:srgbClr val="C00000"/>
                </a:solidFill>
                <a:latin typeface="Comic Sans MS" pitchFamily="66" charset="0"/>
              </a:rPr>
              <a:t>,</a:t>
            </a:r>
            <a:endParaRPr lang="en-IN" sz="28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152400" y="1162853"/>
            <a:ext cx="4191000" cy="5542747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AutoNum type="romanLcPeriod"/>
            </a:pP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Promoting </a:t>
            </a:r>
            <a:r>
              <a:rPr lang="en-IN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diversified agricultural 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allied </a:t>
            </a:r>
            <a:r>
              <a:rPr lang="en-IN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livelihoods, including livestock 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Horticulture-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Schemes of Ministry of </a:t>
            </a:r>
            <a:r>
              <a:rPr lang="en-IN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Agriculture,MKSP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(2011) ,MGNREGA(2005)</a:t>
            </a:r>
          </a:p>
          <a:p>
            <a:endParaRPr lang="en-IN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IN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Rural 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industrialization-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MoA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Dept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Food Processing, </a:t>
            </a:r>
            <a:r>
              <a:rPr lang="en-IN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MoT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IN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en-IN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Skill Development of all </a:t>
            </a: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eligible youth for self-employment and placement-</a:t>
            </a:r>
          </a:p>
          <a:p>
            <a:endParaRPr lang="en-IN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NRLM(2011),MSME,RSETI.</a:t>
            </a:r>
            <a:endParaRPr lang="en-IN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48530" y="4732424"/>
            <a:ext cx="2133655" cy="136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78" y="4752132"/>
            <a:ext cx="2133600" cy="134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30" y="1262661"/>
            <a:ext cx="2148656" cy="148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78" y="2970692"/>
            <a:ext cx="2095443" cy="139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62660"/>
            <a:ext cx="2133600" cy="148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4" y="2970692"/>
            <a:ext cx="2090862" cy="148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54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"/>
            <a:ext cx="914399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rgbClr val="002060"/>
                </a:solidFill>
                <a:latin typeface="Comic Sans MS" pitchFamily="66" charset="0"/>
              </a:rPr>
              <a:t>           </a:t>
            </a:r>
            <a:r>
              <a:rPr lang="en-IN" sz="2800" b="1" dirty="0" err="1" smtClean="0">
                <a:solidFill>
                  <a:srgbClr val="002060"/>
                </a:solidFill>
                <a:latin typeface="Comic Sans MS" pitchFamily="66" charset="0"/>
              </a:rPr>
              <a:t>e.Environmental</a:t>
            </a:r>
            <a:r>
              <a:rPr lang="en-IN" sz="2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IN" sz="2800" b="1" dirty="0">
                <a:solidFill>
                  <a:srgbClr val="002060"/>
                </a:solidFill>
                <a:latin typeface="Comic Sans MS" pitchFamily="66" charset="0"/>
              </a:rPr>
              <a:t>Development</a:t>
            </a:r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155574" y="599419"/>
            <a:ext cx="3578225" cy="5753755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clean and green 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village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IN" sz="1600" b="1" dirty="0" err="1" smtClean="0">
                <a:solidFill>
                  <a:schemeClr val="tx1"/>
                </a:solidFill>
                <a:latin typeface="Calibri" pitchFamily="34" charset="0"/>
              </a:rPr>
              <a:t>MGNREGA,Swacch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 Bharat </a:t>
            </a:r>
          </a:p>
          <a:p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     </a:t>
            </a:r>
            <a:r>
              <a:rPr lang="en-IN" sz="1600" b="1" dirty="0" err="1" smtClean="0">
                <a:solidFill>
                  <a:schemeClr val="tx1"/>
                </a:solidFill>
                <a:latin typeface="Calibri" pitchFamily="34" charset="0"/>
              </a:rPr>
              <a:t>Abiyan</a:t>
            </a:r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Roadside 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plantations and</a:t>
            </a:r>
          </a:p>
          <a:p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     Social </a:t>
            </a: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forestry</a:t>
            </a:r>
          </a:p>
          <a:p>
            <a:pPr marL="285750" indent="-285750">
              <a:buFont typeface="Wingdings" pitchFamily="2" charset="2"/>
              <a:buChar char="v"/>
            </a:pPr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endParaRPr lang="en-IN" sz="1600" b="1" dirty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MGNREGA,NHM,</a:t>
            </a:r>
          </a:p>
          <a:p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   </a:t>
            </a:r>
            <a:r>
              <a:rPr lang="en-IN" sz="1600" b="1" dirty="0" err="1" smtClean="0">
                <a:solidFill>
                  <a:schemeClr val="tx1"/>
                </a:solidFill>
                <a:latin typeface="Calibri" pitchFamily="34" charset="0"/>
              </a:rPr>
              <a:t>Shemes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of  the Ministry  of              Environment and Forest.</a:t>
            </a:r>
            <a:endParaRPr lang="en-IN" sz="1600" b="1" dirty="0">
              <a:solidFill>
                <a:schemeClr val="tx1"/>
              </a:solidFill>
              <a:latin typeface="Calibri" pitchFamily="34" charset="0"/>
            </a:endParaRPr>
          </a:p>
          <a:p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Watershed 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management-</a:t>
            </a:r>
          </a:p>
          <a:p>
            <a:pPr marL="285750" indent="-285750">
              <a:buFont typeface="Wingdings" pitchFamily="2" charset="2"/>
              <a:buChar char="v"/>
            </a:pPr>
            <a:endParaRPr lang="en-IN" sz="1600" b="1" dirty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IWMP,MGNREGA</a:t>
            </a:r>
          </a:p>
          <a:p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Rainwater 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harvesting-</a:t>
            </a:r>
          </a:p>
          <a:p>
            <a:endParaRPr lang="en-IN" sz="1600" b="1" dirty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NRDWP,MGNREGA.</a:t>
            </a:r>
          </a:p>
          <a:p>
            <a:endParaRPr lang="en-IN" sz="16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IN" sz="1600" b="1" dirty="0">
                <a:solidFill>
                  <a:schemeClr val="tx1"/>
                </a:solidFill>
                <a:latin typeface="Calibri" pitchFamily="34" charset="0"/>
              </a:rPr>
              <a:t>Reducing local </a:t>
            </a: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pollution-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MNRE,MGNREGA,</a:t>
            </a:r>
          </a:p>
          <a:p>
            <a:r>
              <a:rPr lang="en-IN" sz="1600" b="1" dirty="0" smtClean="0">
                <a:solidFill>
                  <a:schemeClr val="tx1"/>
                </a:solidFill>
                <a:latin typeface="Calibri" pitchFamily="34" charset="0"/>
              </a:rPr>
              <a:t>      Ministry of Agriculture.</a:t>
            </a:r>
            <a:endParaRPr lang="en-IN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091" y="1143000"/>
            <a:ext cx="1839665" cy="176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787" y="1143000"/>
            <a:ext cx="1946856" cy="176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993" y="3106490"/>
            <a:ext cx="183966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7" descr="Image result for watershed management  in 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787" y="3106490"/>
            <a:ext cx="1946856" cy="15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808" y="4920803"/>
            <a:ext cx="1847850" cy="1432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787" y="4953000"/>
            <a:ext cx="1976153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6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176278"/>
            <a:ext cx="8562974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dirty="0" smtClean="0">
                <a:latin typeface="Calibri" pitchFamily="34" charset="0"/>
              </a:rPr>
              <a:t>  </a:t>
            </a:r>
          </a:p>
          <a:p>
            <a:r>
              <a:rPr lang="en-IN" dirty="0" smtClean="0">
                <a:latin typeface="Calibri" pitchFamily="34" charset="0"/>
              </a:rPr>
              <a:t>Mega Tree Plantation program at </a:t>
            </a:r>
            <a:r>
              <a:rPr lang="en-IN" dirty="0" err="1" smtClean="0">
                <a:latin typeface="Calibri" pitchFamily="34" charset="0"/>
              </a:rPr>
              <a:t>Ragihalli</a:t>
            </a:r>
            <a:r>
              <a:rPr lang="en-IN" dirty="0" smtClean="0">
                <a:latin typeface="Calibri" pitchFamily="34" charset="0"/>
              </a:rPr>
              <a:t> Village on </a:t>
            </a:r>
            <a:r>
              <a:rPr lang="en-IN" dirty="0" smtClean="0">
                <a:solidFill>
                  <a:srgbClr val="A50021"/>
                </a:solidFill>
                <a:latin typeface="Calibri" pitchFamily="34" charset="0"/>
              </a:rPr>
              <a:t>06-Sept-2015</a:t>
            </a:r>
            <a:r>
              <a:rPr lang="en-IN" dirty="0" smtClean="0">
                <a:latin typeface="Calibri" pitchFamily="34" charset="0"/>
              </a:rPr>
              <a:t> as part of the   </a:t>
            </a:r>
            <a:r>
              <a:rPr lang="en-IN" dirty="0" err="1" smtClean="0">
                <a:latin typeface="Calibri" pitchFamily="34" charset="0"/>
              </a:rPr>
              <a:t>Sansad</a:t>
            </a:r>
            <a:r>
              <a:rPr lang="en-IN" dirty="0" smtClean="0">
                <a:latin typeface="Calibri" pitchFamily="34" charset="0"/>
              </a:rPr>
              <a:t> Adarsh Gram </a:t>
            </a:r>
            <a:r>
              <a:rPr lang="en-IN" dirty="0" err="1" smtClean="0">
                <a:latin typeface="Calibri" pitchFamily="34" charset="0"/>
              </a:rPr>
              <a:t>Yojana</a:t>
            </a:r>
            <a:r>
              <a:rPr lang="en-IN" dirty="0" smtClean="0">
                <a:latin typeface="Calibri" pitchFamily="34" charset="0"/>
              </a:rPr>
              <a:t>(SAGY), for Bangalore South.</a:t>
            </a:r>
          </a:p>
          <a:p>
            <a:r>
              <a:rPr lang="en-IN" dirty="0">
                <a:latin typeface="Calibri" pitchFamily="34" charset="0"/>
              </a:rPr>
              <a:t>1500 </a:t>
            </a:r>
            <a:r>
              <a:rPr lang="en-IN" dirty="0" err="1">
                <a:latin typeface="Calibri" pitchFamily="34" charset="0"/>
              </a:rPr>
              <a:t>neem</a:t>
            </a:r>
            <a:r>
              <a:rPr lang="en-IN" dirty="0">
                <a:latin typeface="Calibri" pitchFamily="34" charset="0"/>
              </a:rPr>
              <a:t> trees planted, 500 volunteers and team </a:t>
            </a:r>
            <a:r>
              <a:rPr lang="en-IN" dirty="0" smtClean="0">
                <a:latin typeface="Calibri" pitchFamily="34" charset="0"/>
              </a:rPr>
              <a:t>members participated</a:t>
            </a:r>
            <a:r>
              <a:rPr lang="en-IN" dirty="0" smtClean="0"/>
              <a:t>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199"/>
            <a:ext cx="2590800" cy="254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505200"/>
            <a:ext cx="28194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3505200"/>
            <a:ext cx="261937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983276"/>
              </p:ext>
            </p:extLst>
          </p:nvPr>
        </p:nvGraphicFramePr>
        <p:xfrm>
          <a:off x="380999" y="257961"/>
          <a:ext cx="8763001" cy="1248664"/>
        </p:xfrm>
        <a:graphic>
          <a:graphicData uri="http://schemas.openxmlformats.org/drawingml/2006/table">
            <a:tbl>
              <a:tblPr firstRow="1" firstCol="1" bandRow="1"/>
              <a:tblGrid>
                <a:gridCol w="8763001"/>
              </a:tblGrid>
              <a:tr h="50403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600" b="1" dirty="0" err="1" smtClean="0">
                          <a:effectLst/>
                        </a:rPr>
                        <a:t>Karnataka</a:t>
                      </a:r>
                      <a:r>
                        <a:rPr lang="en-IN" sz="2400" b="1" dirty="0" err="1">
                          <a:effectLst/>
                          <a:latin typeface="Calibri"/>
                          <a:cs typeface="Times New Roman"/>
                        </a:rPr>
                        <a:t>,</a:t>
                      </a:r>
                      <a:r>
                        <a:rPr lang="en-IN" sz="1600" b="1" dirty="0" err="1" smtClean="0">
                          <a:effectLst/>
                        </a:rPr>
                        <a:t>Bangalore</a:t>
                      </a:r>
                      <a:r>
                        <a:rPr lang="en-IN" sz="1600" b="1" dirty="0" smtClean="0">
                          <a:effectLst/>
                        </a:rPr>
                        <a:t> South</a:t>
                      </a:r>
                      <a:r>
                        <a:rPr lang="en-IN" sz="2400" b="1" baseline="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en-IN" sz="2400" b="1" baseline="0" dirty="0" smtClean="0">
                          <a:effectLst/>
                          <a:latin typeface="Calibri"/>
                          <a:cs typeface="Times New Roman"/>
                        </a:rPr>
                        <a:t>,</a:t>
                      </a:r>
                      <a:r>
                        <a:rPr lang="en-IN" sz="1600" b="1" dirty="0" err="1" smtClean="0">
                          <a:effectLst/>
                        </a:rPr>
                        <a:t>Shri</a:t>
                      </a:r>
                      <a:r>
                        <a:rPr lang="en-IN" sz="1600" b="1" dirty="0" smtClean="0">
                          <a:effectLst/>
                        </a:rPr>
                        <a:t> </a:t>
                      </a:r>
                      <a:r>
                        <a:rPr lang="en-IN" sz="1600" b="1" dirty="0" err="1">
                          <a:effectLst/>
                        </a:rPr>
                        <a:t>Ananth</a:t>
                      </a:r>
                      <a:r>
                        <a:rPr lang="en-IN" sz="1600" b="1" dirty="0">
                          <a:effectLst/>
                        </a:rPr>
                        <a:t> </a:t>
                      </a:r>
                      <a:r>
                        <a:rPr lang="en-IN" sz="1600" b="1" dirty="0" err="1" smtClean="0">
                          <a:effectLst/>
                        </a:rPr>
                        <a:t>Kumar</a:t>
                      </a:r>
                      <a:r>
                        <a:rPr lang="en-IN" sz="2400" b="1" dirty="0" err="1">
                          <a:effectLst/>
                          <a:latin typeface="Calibri"/>
                          <a:cs typeface="Times New Roman"/>
                        </a:rPr>
                        <a:t>,</a:t>
                      </a:r>
                      <a:r>
                        <a:rPr lang="en-IN" sz="1600" b="1" dirty="0" err="1" smtClean="0">
                          <a:effectLst/>
                        </a:rPr>
                        <a:t>Bengaluru</a:t>
                      </a:r>
                      <a:r>
                        <a:rPr lang="en-IN" sz="1600" b="1" dirty="0" smtClean="0">
                          <a:effectLst/>
                        </a:rPr>
                        <a:t> Urban</a:t>
                      </a:r>
                      <a:r>
                        <a:rPr lang="en-IN" sz="2400" b="1" baseline="0" dirty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en-IN" sz="2400" b="1" baseline="0" dirty="0" smtClean="0">
                          <a:effectLst/>
                          <a:latin typeface="Calibri"/>
                          <a:cs typeface="Times New Roman"/>
                        </a:rPr>
                        <a:t>,</a:t>
                      </a:r>
                      <a:r>
                        <a:rPr lang="en-IN" sz="1600" b="1" dirty="0" err="1" smtClean="0">
                          <a:effectLst/>
                        </a:rPr>
                        <a:t>Anekal</a:t>
                      </a:r>
                      <a:r>
                        <a:rPr lang="en-IN" sz="1600" b="1" dirty="0" smtClean="0">
                          <a:effectLst/>
                        </a:rPr>
                        <a:t>,</a:t>
                      </a:r>
                      <a:r>
                        <a:rPr lang="en-IN" sz="2400" b="1" baseline="0" dirty="0" smtClean="0">
                          <a:effectLst/>
                          <a:latin typeface="Calibri"/>
                          <a:cs typeface="Times New Roman"/>
                        </a:rPr>
                        <a:t> </a:t>
                      </a:r>
                      <a:r>
                        <a:rPr lang="en-IN" sz="1600" b="1" dirty="0" err="1" smtClean="0">
                          <a:effectLst/>
                        </a:rPr>
                        <a:t>Ragihalli</a:t>
                      </a:r>
                      <a:endParaRPr lang="en-IN" sz="1600" b="1" dirty="0" smtClean="0">
                        <a:effectLst/>
                      </a:endParaRPr>
                    </a:p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28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152400"/>
            <a:ext cx="4067139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IN" sz="2000" b="1" dirty="0">
                <a:latin typeface="Comic Sans MS" pitchFamily="66" charset="0"/>
              </a:rPr>
              <a:t>f. Basic amenities and services</a:t>
            </a:r>
            <a:endParaRPr lang="en-IN" sz="2000" dirty="0">
              <a:latin typeface="Comic Sans MS" pitchFamily="66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228599" y="762000"/>
            <a:ext cx="3633770" cy="5791200"/>
          </a:xfrm>
          <a:prstGeom prst="snip2Diag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381000" y="816888"/>
            <a:ext cx="3352800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IN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IN" dirty="0" err="1" smtClean="0">
                <a:latin typeface="Calibri" pitchFamily="34" charset="0"/>
                <a:cs typeface="Times New Roman" pitchFamily="18" charset="0"/>
              </a:rPr>
              <a:t>i.Pucca</a:t>
            </a:r>
            <a:r>
              <a:rPr lang="en-IN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N" dirty="0">
                <a:latin typeface="Calibri" pitchFamily="34" charset="0"/>
                <a:cs typeface="Times New Roman" pitchFamily="18" charset="0"/>
              </a:rPr>
              <a:t>houses for </a:t>
            </a:r>
            <a:r>
              <a:rPr lang="en-IN" dirty="0" smtClean="0">
                <a:latin typeface="Calibri" pitchFamily="34" charset="0"/>
                <a:cs typeface="Times New Roman" pitchFamily="18" charset="0"/>
              </a:rPr>
              <a:t>all-IAY(1985)</a:t>
            </a:r>
          </a:p>
          <a:p>
            <a:endParaRPr lang="en-IN" dirty="0">
              <a:latin typeface="Calibri" pitchFamily="34" charset="0"/>
              <a:cs typeface="Times New Roman" pitchFamily="18" charset="0"/>
            </a:endParaRPr>
          </a:p>
          <a:p>
            <a:r>
              <a:rPr lang="en-IN" dirty="0" err="1" smtClean="0">
                <a:latin typeface="Calibri" pitchFamily="34" charset="0"/>
                <a:cs typeface="Times New Roman" pitchFamily="18" charset="0"/>
              </a:rPr>
              <a:t>ii.Drinking</a:t>
            </a:r>
            <a:r>
              <a:rPr lang="en-IN" dirty="0" smtClean="0">
                <a:latin typeface="Calibri" pitchFamily="34" charset="0"/>
                <a:cs typeface="Times New Roman" pitchFamily="18" charset="0"/>
              </a:rPr>
              <a:t> water-NRDWP</a:t>
            </a:r>
          </a:p>
          <a:p>
            <a:endParaRPr lang="en-IN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IN" dirty="0" err="1" smtClean="0">
                <a:latin typeface="Calibri" pitchFamily="34" charset="0"/>
                <a:cs typeface="Times New Roman" pitchFamily="18" charset="0"/>
              </a:rPr>
              <a:t>iii.Internal</a:t>
            </a:r>
            <a:r>
              <a:rPr lang="en-IN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N" dirty="0">
                <a:latin typeface="Calibri" pitchFamily="34" charset="0"/>
                <a:cs typeface="Times New Roman" pitchFamily="18" charset="0"/>
              </a:rPr>
              <a:t>all weather </a:t>
            </a:r>
            <a:r>
              <a:rPr lang="en-IN" dirty="0" smtClean="0">
                <a:latin typeface="Calibri" pitchFamily="34" charset="0"/>
                <a:cs typeface="Times New Roman" pitchFamily="18" charset="0"/>
              </a:rPr>
              <a:t>roads-PMGSY,MGNREGA</a:t>
            </a:r>
          </a:p>
          <a:p>
            <a:endParaRPr lang="en-IN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GB" dirty="0" err="1" smtClean="0">
                <a:latin typeface="Calibri" pitchFamily="34" charset="0"/>
                <a:cs typeface="Times New Roman" pitchFamily="18" charset="0"/>
              </a:rPr>
              <a:t>iv.Electricity</a:t>
            </a:r>
            <a:r>
              <a:rPr lang="en-GB" dirty="0" smtClean="0">
                <a:latin typeface="Calibri" pitchFamily="34" charset="0"/>
                <a:cs typeface="Times New Roman" pitchFamily="18" charset="0"/>
              </a:rPr>
              <a:t> connection to all Households-Rajiv Gandhi </a:t>
            </a:r>
            <a:r>
              <a:rPr lang="en-GB" dirty="0" err="1" smtClean="0">
                <a:latin typeface="Calibri" pitchFamily="34" charset="0"/>
                <a:cs typeface="Times New Roman" pitchFamily="18" charset="0"/>
              </a:rPr>
              <a:t>Grameen</a:t>
            </a:r>
            <a:r>
              <a:rPr lang="en-GB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Calibri" pitchFamily="34" charset="0"/>
                <a:cs typeface="Times New Roman" pitchFamily="18" charset="0"/>
              </a:rPr>
              <a:t>Vidyutikaran</a:t>
            </a:r>
            <a:r>
              <a:rPr lang="en-GB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Calibri" pitchFamily="34" charset="0"/>
                <a:cs typeface="Times New Roman" pitchFamily="18" charset="0"/>
              </a:rPr>
              <a:t>Yojana</a:t>
            </a:r>
            <a:r>
              <a:rPr lang="en-GB" dirty="0" smtClean="0">
                <a:latin typeface="Calibri" pitchFamily="34" charset="0"/>
                <a:cs typeface="Times New Roman" pitchFamily="18" charset="0"/>
              </a:rPr>
              <a:t>(2005)</a:t>
            </a:r>
          </a:p>
          <a:p>
            <a:endParaRPr lang="en-GB" dirty="0" smtClean="0">
              <a:latin typeface="Calibri" pitchFamily="34" charset="0"/>
              <a:cs typeface="Times New Roman" pitchFamily="18" charset="0"/>
            </a:endParaRPr>
          </a:p>
          <a:p>
            <a:r>
              <a:rPr lang="en-GB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en-GB" dirty="0" smtClean="0">
                <a:latin typeface="Calibri" pitchFamily="34" charset="0"/>
                <a:cs typeface="Times New Roman" pitchFamily="18" charset="0"/>
              </a:rPr>
              <a:t>v.</a:t>
            </a:r>
            <a:r>
              <a:rPr lang="fr-FR" dirty="0" err="1" smtClean="0">
                <a:latin typeface="Calibri" pitchFamily="34" charset="0"/>
                <a:cs typeface="Times New Roman" pitchFamily="18" charset="0"/>
              </a:rPr>
              <a:t>Pucca</a:t>
            </a:r>
            <a:r>
              <a:rPr lang="fr-FR" dirty="0" smtClean="0">
                <a:latin typeface="Calibri" pitchFamily="34" charset="0"/>
                <a:cs typeface="Times New Roman" pitchFamily="18" charset="0"/>
              </a:rPr>
              <a:t> infrastructure for   public institutions-</a:t>
            </a:r>
            <a:r>
              <a:rPr lang="en-IN" dirty="0" err="1" smtClean="0">
                <a:latin typeface="Calibri" pitchFamily="34" charset="0"/>
              </a:rPr>
              <a:t>MGNREGA,Backward</a:t>
            </a:r>
            <a:r>
              <a:rPr lang="en-IN" dirty="0" smtClean="0">
                <a:latin typeface="Calibri" pitchFamily="34" charset="0"/>
              </a:rPr>
              <a:t> </a:t>
            </a:r>
            <a:r>
              <a:rPr lang="en-IN" dirty="0">
                <a:latin typeface="Calibri" pitchFamily="34" charset="0"/>
              </a:rPr>
              <a:t>Regions Grant Fund</a:t>
            </a:r>
            <a:r>
              <a:rPr lang="en-IN" dirty="0" smtClean="0">
                <a:latin typeface="Calibri" pitchFamily="34" charset="0"/>
              </a:rPr>
              <a:t>, RGPSA(2013),</a:t>
            </a:r>
            <a:r>
              <a:rPr lang="en-IN" dirty="0" err="1" smtClean="0">
                <a:latin typeface="Calibri" pitchFamily="34" charset="0"/>
              </a:rPr>
              <a:t>Sarva</a:t>
            </a:r>
            <a:r>
              <a:rPr lang="en-IN" dirty="0" smtClean="0">
                <a:latin typeface="Calibri" pitchFamily="34" charset="0"/>
              </a:rPr>
              <a:t> </a:t>
            </a:r>
            <a:r>
              <a:rPr lang="en-IN" dirty="0" err="1">
                <a:latin typeface="Calibri" pitchFamily="34" charset="0"/>
              </a:rPr>
              <a:t>Shiksha</a:t>
            </a:r>
            <a:r>
              <a:rPr lang="en-IN" dirty="0">
                <a:latin typeface="Calibri" pitchFamily="34" charset="0"/>
              </a:rPr>
              <a:t> </a:t>
            </a:r>
            <a:r>
              <a:rPr lang="en-IN" dirty="0" err="1">
                <a:latin typeface="Calibri" pitchFamily="34" charset="0"/>
              </a:rPr>
              <a:t>Abhiyan</a:t>
            </a:r>
            <a:r>
              <a:rPr lang="en-IN" dirty="0" smtClean="0">
                <a:latin typeface="Calibri" pitchFamily="34" charset="0"/>
              </a:rPr>
              <a:t>, ICDS.</a:t>
            </a:r>
            <a:endParaRPr lang="en-GB" dirty="0" smtClean="0">
              <a:latin typeface="Calibri" pitchFamily="34" charset="0"/>
              <a:cs typeface="Times New Roman" pitchFamily="18" charset="0"/>
            </a:endParaRPr>
          </a:p>
          <a:p>
            <a:endParaRPr lang="en-GB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175" y="4105394"/>
            <a:ext cx="2174849" cy="205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3" r="20074"/>
          <a:stretch/>
        </p:blipFill>
        <p:spPr bwMode="auto">
          <a:xfrm>
            <a:off x="4094174" y="1212730"/>
            <a:ext cx="2174849" cy="236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667" y="1212729"/>
            <a:ext cx="2286000" cy="236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667" y="4105394"/>
            <a:ext cx="2466975" cy="205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99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304800" y="685800"/>
            <a:ext cx="3505200" cy="5338411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81000"/>
            <a:ext cx="289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Arial" pitchFamily="34" charset="0"/>
                <a:cs typeface="Arial" pitchFamily="34" charset="0"/>
              </a:rPr>
              <a:t> </a:t>
            </a:r>
            <a:endParaRPr lang="en-IN" dirty="0" smtClean="0">
              <a:latin typeface="Arial" pitchFamily="34" charset="0"/>
              <a:cs typeface="Arial" pitchFamily="34" charset="0"/>
            </a:endParaRPr>
          </a:p>
          <a:p>
            <a:r>
              <a:rPr lang="en-IN" dirty="0" err="1" smtClean="0">
                <a:latin typeface="Arial" pitchFamily="34" charset="0"/>
                <a:cs typeface="Arial" pitchFamily="34" charset="0"/>
              </a:rPr>
              <a:t>vi.Civic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infrastructure –community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halls,play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ground,PDS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outlets,Burial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grounds.</a:t>
            </a:r>
          </a:p>
          <a:p>
            <a:endParaRPr lang="en-IN" dirty="0" smtClean="0">
              <a:latin typeface="Arial" pitchFamily="34" charset="0"/>
              <a:cs typeface="Arial" pitchFamily="34" charset="0"/>
            </a:endParaRPr>
          </a:p>
          <a:p>
            <a:r>
              <a:rPr lang="en-IN" dirty="0" err="1" smtClean="0">
                <a:latin typeface="Arial" pitchFamily="34" charset="0"/>
                <a:cs typeface="Arial" pitchFamily="34" charset="0"/>
              </a:rPr>
              <a:t>vii.Village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markets-NRLM,MGNREGA</a:t>
            </a:r>
          </a:p>
          <a:p>
            <a:endParaRPr lang="en-IN" dirty="0">
              <a:latin typeface="Arial" pitchFamily="34" charset="0"/>
              <a:cs typeface="Arial" pitchFamily="34" charset="0"/>
            </a:endParaRPr>
          </a:p>
          <a:p>
            <a:r>
              <a:rPr lang="en-IN" dirty="0" err="1" smtClean="0">
                <a:latin typeface="Arial" pitchFamily="34" charset="0"/>
                <a:cs typeface="Arial" pitchFamily="34" charset="0"/>
              </a:rPr>
              <a:t>viii.Micro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>
                <a:latin typeface="Arial" pitchFamily="34" charset="0"/>
                <a:cs typeface="Arial" pitchFamily="34" charset="0"/>
              </a:rPr>
              <a:t>mini banks /post offices/ATMs-BRGF,PM Jan </a:t>
            </a:r>
            <a:r>
              <a:rPr lang="en-IN" dirty="0" err="1">
                <a:latin typeface="Arial" pitchFamily="34" charset="0"/>
                <a:cs typeface="Arial" pitchFamily="34" charset="0"/>
              </a:rPr>
              <a:t>Dhan</a:t>
            </a:r>
            <a:r>
              <a:rPr lang="en-IN" dirty="0">
                <a:latin typeface="Arial" pitchFamily="34" charset="0"/>
                <a:cs typeface="Arial" pitchFamily="34" charset="0"/>
              </a:rPr>
              <a:t>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Yojana</a:t>
            </a:r>
            <a:endParaRPr lang="en-IN" dirty="0" smtClean="0">
              <a:latin typeface="Arial" pitchFamily="34" charset="0"/>
              <a:cs typeface="Arial" pitchFamily="34" charset="0"/>
            </a:endParaRPr>
          </a:p>
          <a:p>
            <a:endParaRPr lang="en-IN" dirty="0">
              <a:latin typeface="Arial" pitchFamily="34" charset="0"/>
              <a:cs typeface="Arial" pitchFamily="34" charset="0"/>
            </a:endParaRPr>
          </a:p>
          <a:p>
            <a:r>
              <a:rPr lang="en-IN" dirty="0" err="1" smtClean="0">
                <a:latin typeface="Arial" pitchFamily="34" charset="0"/>
                <a:cs typeface="Arial" pitchFamily="34" charset="0"/>
              </a:rPr>
              <a:t>ix.Broadband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>
                <a:latin typeface="Arial" pitchFamily="34" charset="0"/>
                <a:cs typeface="Arial" pitchFamily="34" charset="0"/>
              </a:rPr>
              <a:t>connectivity and Common Service Centres-CSC 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Scheme(2006),DEIT</a:t>
            </a:r>
          </a:p>
          <a:p>
            <a:endParaRPr lang="en-IN" dirty="0">
              <a:latin typeface="Arial" pitchFamily="34" charset="0"/>
              <a:cs typeface="Arial" pitchFamily="34" charset="0"/>
            </a:endParaRPr>
          </a:p>
          <a:p>
            <a:r>
              <a:rPr lang="en-IN" dirty="0" err="1" smtClean="0">
                <a:latin typeface="Arial" pitchFamily="34" charset="0"/>
                <a:cs typeface="Arial" pitchFamily="34" charset="0"/>
              </a:rPr>
              <a:t>x.Telecom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>
                <a:latin typeface="Arial" pitchFamily="34" charset="0"/>
                <a:cs typeface="Arial" pitchFamily="34" charset="0"/>
              </a:rPr>
              <a:t>connectivity</a:t>
            </a:r>
          </a:p>
          <a:p>
            <a:r>
              <a:rPr lang="en-IN" dirty="0">
                <a:latin typeface="Arial" pitchFamily="34" charset="0"/>
                <a:cs typeface="Arial" pitchFamily="34" charset="0"/>
              </a:rPr>
              <a:t>CCTVs in public 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places</a:t>
            </a:r>
            <a:endParaRPr lang="en-IN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76" y="4674234"/>
            <a:ext cx="1729050" cy="1476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076" y="3039152"/>
            <a:ext cx="1509276" cy="113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02" y="4800599"/>
            <a:ext cx="1828800" cy="1223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302" y="1000772"/>
            <a:ext cx="1948824" cy="1292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02" y="2895600"/>
            <a:ext cx="1790898" cy="141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14400"/>
            <a:ext cx="1828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8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304800"/>
            <a:ext cx="454254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800" b="1" dirty="0">
                <a:latin typeface="Comic Sans MS" pitchFamily="66" charset="0"/>
              </a:rPr>
              <a:t>g. Social Security</a:t>
            </a:r>
            <a:endParaRPr lang="en-IN" sz="2800" dirty="0">
              <a:latin typeface="Comic Sans MS" pitchFamily="66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228600" y="1219200"/>
            <a:ext cx="2514600" cy="4648200"/>
          </a:xfrm>
          <a:prstGeom prst="snip2Diag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n-IN" dirty="0">
                <a:solidFill>
                  <a:schemeClr val="tx1"/>
                </a:solidFill>
              </a:rPr>
              <a:t>Pensions for </a:t>
            </a:r>
            <a:r>
              <a:rPr lang="en-IN" dirty="0" smtClean="0">
                <a:solidFill>
                  <a:schemeClr val="tx1"/>
                </a:solidFill>
              </a:rPr>
              <a:t>all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eligible </a:t>
            </a:r>
            <a:r>
              <a:rPr lang="en-IN" dirty="0" smtClean="0">
                <a:solidFill>
                  <a:schemeClr val="tx1"/>
                </a:solidFill>
              </a:rPr>
              <a:t>families-IGNOAPS(1995),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IGNWP</a:t>
            </a:r>
          </a:p>
          <a:p>
            <a:pPr marL="285750" indent="-285750">
              <a:buFont typeface="Wingdings" pitchFamily="2" charset="2"/>
              <a:buChar char="ü"/>
            </a:pPr>
            <a:endParaRPr lang="en-IN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IN" dirty="0" smtClean="0">
                <a:solidFill>
                  <a:schemeClr val="tx1"/>
                </a:solidFill>
              </a:rPr>
              <a:t>Insurance schemes-</a:t>
            </a:r>
            <a:r>
              <a:rPr lang="en-IN" dirty="0" err="1" smtClean="0">
                <a:solidFill>
                  <a:schemeClr val="tx1"/>
                </a:solidFill>
              </a:rPr>
              <a:t>Aam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aadmi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bima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yojana,RSBY</a:t>
            </a:r>
            <a:r>
              <a:rPr lang="en-IN" dirty="0" smtClean="0">
                <a:solidFill>
                  <a:schemeClr val="tx1"/>
                </a:solidFill>
              </a:rPr>
              <a:t>,</a:t>
            </a:r>
          </a:p>
          <a:p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en-IN" dirty="0" smtClean="0">
                <a:solidFill>
                  <a:schemeClr val="tx1"/>
                </a:solidFill>
              </a:rPr>
              <a:t>    PMJDY.</a:t>
            </a:r>
          </a:p>
          <a:p>
            <a:endParaRPr lang="en-IN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IN" dirty="0" smtClean="0">
                <a:solidFill>
                  <a:schemeClr val="tx1"/>
                </a:solidFill>
              </a:rPr>
              <a:t>PDS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State PDS schemes.</a:t>
            </a:r>
            <a:endParaRPr lang="en-IN" dirty="0" smtClean="0">
              <a:solidFill>
                <a:schemeClr val="tx1"/>
              </a:solidFill>
            </a:endParaRPr>
          </a:p>
          <a:p>
            <a:pPr algn="ctr"/>
            <a:endParaRPr lang="en-IN" dirty="0" smtClean="0">
              <a:solidFill>
                <a:schemeClr val="tx1"/>
              </a:solidFill>
            </a:endParaRPr>
          </a:p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783" y="1219200"/>
            <a:ext cx="2200958" cy="188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8"/>
          <a:stretch/>
        </p:blipFill>
        <p:spPr bwMode="auto">
          <a:xfrm>
            <a:off x="6087414" y="1219200"/>
            <a:ext cx="2414587" cy="188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424" y="3800876"/>
            <a:ext cx="3609869" cy="1990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44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940121"/>
            <a:ext cx="2263513" cy="1695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457200"/>
            <a:ext cx="3631122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IN" sz="2800" b="1" dirty="0">
                <a:solidFill>
                  <a:srgbClr val="002060"/>
                </a:solidFill>
                <a:latin typeface="Comic Sans MS" pitchFamily="66" charset="0"/>
              </a:rPr>
              <a:t>h. Good Governance</a:t>
            </a:r>
            <a:endParaRPr lang="en-IN" sz="28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152400" y="1143000"/>
            <a:ext cx="2971800" cy="53340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i. Strengthening </a:t>
            </a:r>
            <a:r>
              <a:rPr lang="en-IN" dirty="0">
                <a:solidFill>
                  <a:schemeClr val="tx1"/>
                </a:solidFill>
              </a:rPr>
              <a:t>of local </a:t>
            </a:r>
            <a:r>
              <a:rPr lang="en-IN" dirty="0" smtClean="0">
                <a:solidFill>
                  <a:schemeClr val="tx1"/>
                </a:solidFill>
              </a:rPr>
              <a:t>democracy(village </a:t>
            </a:r>
            <a:r>
              <a:rPr lang="en-IN" dirty="0" err="1" smtClean="0">
                <a:solidFill>
                  <a:schemeClr val="tx1"/>
                </a:solidFill>
              </a:rPr>
              <a:t>panchayats</a:t>
            </a:r>
            <a:r>
              <a:rPr lang="en-IN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n-IN" dirty="0" smtClean="0">
              <a:solidFill>
                <a:schemeClr val="tx1"/>
              </a:solidFill>
            </a:endParaRP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ii.Ensuring </a:t>
            </a:r>
            <a:r>
              <a:rPr lang="en-IN" dirty="0">
                <a:solidFill>
                  <a:schemeClr val="tx1"/>
                </a:solidFill>
              </a:rPr>
              <a:t>regular and punctual attendance of government and panchayat</a:t>
            </a: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Staff</a:t>
            </a:r>
          </a:p>
          <a:p>
            <a:pPr algn="ctr"/>
            <a:endParaRPr lang="en-IN" dirty="0" smtClean="0">
              <a:solidFill>
                <a:schemeClr val="tx1"/>
              </a:solidFill>
            </a:endParaRP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iii.Holding </a:t>
            </a:r>
            <a:r>
              <a:rPr lang="en-IN" dirty="0">
                <a:solidFill>
                  <a:schemeClr val="tx1"/>
                </a:solidFill>
              </a:rPr>
              <a:t>of a Gram Sabha at least 4 times a </a:t>
            </a:r>
            <a:r>
              <a:rPr lang="en-IN" dirty="0" smtClean="0">
                <a:solidFill>
                  <a:schemeClr val="tx1"/>
                </a:solidFill>
              </a:rPr>
              <a:t>year</a:t>
            </a:r>
          </a:p>
          <a:p>
            <a:pPr algn="ctr"/>
            <a:endParaRPr lang="en-IN" dirty="0" smtClean="0">
              <a:solidFill>
                <a:schemeClr val="tx1"/>
              </a:solidFill>
            </a:endParaRP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iv.Timely </a:t>
            </a:r>
            <a:r>
              <a:rPr lang="en-IN" dirty="0">
                <a:solidFill>
                  <a:schemeClr val="tx1"/>
                </a:solidFill>
              </a:rPr>
              <a:t>redressal of grievances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162" y="968261"/>
            <a:ext cx="2088589" cy="1986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127" y="3048000"/>
            <a:ext cx="2343073" cy="1755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25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"/>
            <a:ext cx="71628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solidFill>
                  <a:srgbClr val="002060"/>
                </a:solidFill>
                <a:latin typeface="Comic Sans MS" pitchFamily="66" charset="0"/>
              </a:rPr>
              <a:t>Time line from the date of launch</a:t>
            </a:r>
          </a:p>
          <a:p>
            <a:endParaRPr lang="en-IN" dirty="0">
              <a:solidFill>
                <a:srgbClr val="002060"/>
              </a:solidFill>
            </a:endParaRPr>
          </a:p>
          <a:p>
            <a:endParaRPr lang="en-IN" dirty="0">
              <a:solidFill>
                <a:srgbClr val="00206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882936"/>
              </p:ext>
            </p:extLst>
          </p:nvPr>
        </p:nvGraphicFramePr>
        <p:xfrm>
          <a:off x="457201" y="1066800"/>
          <a:ext cx="8305799" cy="5516880"/>
        </p:xfrm>
        <a:graphic>
          <a:graphicData uri="http://schemas.openxmlformats.org/drawingml/2006/table">
            <a:tbl>
              <a:tblPr firstRow="1" bandRow="1"/>
              <a:tblGrid>
                <a:gridCol w="762000"/>
                <a:gridCol w="4191000"/>
                <a:gridCol w="3352799"/>
              </a:tblGrid>
              <a:tr h="508000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C00000"/>
                          </a:solidFill>
                        </a:rPr>
                        <a:t>Sl.no</a:t>
                      </a:r>
                      <a:endParaRPr lang="en-IN" sz="16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C00000"/>
                          </a:solidFill>
                        </a:rPr>
                        <a:t>Items of work</a:t>
                      </a:r>
                      <a:endParaRPr lang="en-IN" sz="16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C00000"/>
                          </a:solidFill>
                        </a:rPr>
                        <a:t>Time from the date o</a:t>
                      </a:r>
                      <a:r>
                        <a:rPr lang="en-GB" sz="1600" b="1" baseline="0" dirty="0" smtClean="0">
                          <a:solidFill>
                            <a:srgbClr val="C00000"/>
                          </a:solidFill>
                        </a:rPr>
                        <a:t>f </a:t>
                      </a:r>
                      <a:r>
                        <a:rPr lang="en-GB" sz="1600" b="1" dirty="0" smtClean="0">
                          <a:solidFill>
                            <a:srgbClr val="C00000"/>
                          </a:solidFill>
                        </a:rPr>
                        <a:t>launch</a:t>
                      </a:r>
                      <a:endParaRPr lang="en-IN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1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Selection of Adarsh Gram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One month</a:t>
                      </a:r>
                      <a:endParaRPr lang="en-IN" sz="1600" b="1" dirty="0"/>
                    </a:p>
                  </a:txBody>
                  <a:tcPr/>
                </a:tc>
              </a:tr>
              <a:tr h="41656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2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Awareness generation on the scheme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Two months</a:t>
                      </a:r>
                      <a:endParaRPr lang="en-IN" sz="1600" b="1" dirty="0"/>
                    </a:p>
                  </a:txBody>
                  <a:tcPr/>
                </a:tc>
              </a:tr>
              <a:tr h="65024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3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Environment creation and social mobilisation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Three months</a:t>
                      </a:r>
                      <a:endParaRPr lang="en-IN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4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Initialisation of First Stage activities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Three months</a:t>
                      </a:r>
                      <a:endParaRPr lang="en-IN" sz="1600" b="1" dirty="0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5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of First Stage activities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Five months</a:t>
                      </a:r>
                      <a:endParaRPr lang="en-IN" sz="1600" b="1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6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Completion of preparation of VDP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Seven months</a:t>
                      </a:r>
                      <a:endParaRPr lang="en-IN" sz="1600" b="1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7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Approvals and sanctions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Eight months</a:t>
                      </a:r>
                      <a:endParaRPr lang="en-IN" sz="1600" b="1" dirty="0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8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Activities to begin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Nine months</a:t>
                      </a:r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9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of progress of VDP at Gram Sabha level and District</a:t>
                      </a:r>
                    </a:p>
                    <a:p>
                      <a:r>
                        <a:rPr lang="en-IN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dirty="0" smtClean="0"/>
                        <a:t>One</a:t>
                      </a:r>
                      <a:r>
                        <a:rPr lang="en-GB" sz="1600" b="1" baseline="0" dirty="0" smtClean="0"/>
                        <a:t> year</a:t>
                      </a:r>
                      <a:endParaRPr lang="en-IN" sz="16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964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2" r="-1000"/>
          <a:stretch/>
        </p:blipFill>
        <p:spPr bwMode="auto">
          <a:xfrm>
            <a:off x="0" y="609600"/>
            <a:ext cx="91440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504182"/>
            <a:ext cx="8458200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  <a:latin typeface="Comic Sans MS" pitchFamily="66" charset="0"/>
              </a:rPr>
              <a:t>Gram Panchayats identified by </a:t>
            </a:r>
            <a:r>
              <a:rPr lang="en-IN" sz="3200" b="1" dirty="0" err="1">
                <a:solidFill>
                  <a:srgbClr val="C00000"/>
                </a:solidFill>
                <a:latin typeface="Comic Sans MS" pitchFamily="66" charset="0"/>
              </a:rPr>
              <a:t>Lok</a:t>
            </a:r>
            <a:r>
              <a:rPr lang="en-IN" sz="3200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IN" sz="3200" b="1" dirty="0" err="1">
                <a:solidFill>
                  <a:srgbClr val="C00000"/>
                </a:solidFill>
                <a:latin typeface="Comic Sans MS" pitchFamily="66" charset="0"/>
              </a:rPr>
              <a:t>Sabha</a:t>
            </a:r>
            <a:r>
              <a:rPr lang="en-IN" sz="3200" b="1" dirty="0">
                <a:solidFill>
                  <a:srgbClr val="C00000"/>
                </a:solidFill>
                <a:latin typeface="Comic Sans MS" pitchFamily="66" charset="0"/>
              </a:rPr>
              <a:t> Members</a:t>
            </a:r>
          </a:p>
        </p:txBody>
      </p:sp>
    </p:spTree>
    <p:extLst>
      <p:ext uri="{BB962C8B-B14F-4D97-AF65-F5344CB8AC3E}">
        <p14:creationId xmlns:p14="http://schemas.microsoft.com/office/powerpoint/2010/main" val="141585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113201"/>
              </p:ext>
            </p:extLst>
          </p:nvPr>
        </p:nvGraphicFramePr>
        <p:xfrm>
          <a:off x="1" y="76200"/>
          <a:ext cx="9143999" cy="670560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464949"/>
                <a:gridCol w="1592450"/>
                <a:gridCol w="2824567"/>
                <a:gridCol w="1137833"/>
                <a:gridCol w="1496878"/>
                <a:gridCol w="1627322"/>
              </a:tblGrid>
              <a:tr h="47059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Sl.no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kern="1200" dirty="0" smtClean="0">
                          <a:effectLst/>
                        </a:rPr>
                        <a:t>Constituency Name</a:t>
                      </a:r>
                      <a:endParaRPr lang="en-GB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MP</a:t>
                      </a:r>
                      <a:endParaRPr lang="en-IN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District 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Block/Sub</a:t>
                      </a:r>
                      <a:r>
                        <a:rPr lang="en-GB" sz="1600" baseline="0" dirty="0" smtClean="0"/>
                        <a:t> district</a:t>
                      </a:r>
                      <a:endParaRPr lang="en-IN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Gram</a:t>
                      </a:r>
                      <a:r>
                        <a:rPr lang="en-GB" sz="1400" baseline="0" dirty="0" smtClean="0"/>
                        <a:t> panchayats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</a:tr>
              <a:tr h="47059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1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smtClean="0">
                          <a:effectLst/>
                        </a:rPr>
                        <a:t>Belgaum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Suresh </a:t>
                      </a:r>
                      <a:r>
                        <a:rPr lang="en-IN" sz="1200" dirty="0" err="1">
                          <a:effectLst/>
                        </a:rPr>
                        <a:t>Chanabasappa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Angadi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Belgaum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Belgaum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Muthnal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7059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2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Uttara</a:t>
                      </a:r>
                      <a:r>
                        <a:rPr lang="en-IN" sz="1200" dirty="0">
                          <a:effectLst/>
                        </a:rPr>
                        <a:t> Kannada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Anant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Kumra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Dattatreya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Hegde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Uttar Kannad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Siddapur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Kangod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7059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3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Hassan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H.D. </a:t>
                      </a:r>
                      <a:r>
                        <a:rPr lang="en-IN" sz="1200" dirty="0" err="1">
                          <a:effectLst/>
                        </a:rPr>
                        <a:t>Devegowda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Hassan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Hassan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Channangihalli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7059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4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Chamrajanagar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Rangaswamy Dhruvanarayana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Mysore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Heggadadevankote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D.B.Kuppe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57366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5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Bagalkot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Parvatagouda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Chandanagouda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Gaddigoudar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Bagalkot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Badami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Cholachagud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6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Chikkodi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Prakash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Babanna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Hukkeri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Belgaum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Chikodi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Shiradawad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7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Bijapur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Ramesh </a:t>
                      </a:r>
                      <a:r>
                        <a:rPr lang="en-IN" sz="1200" dirty="0" err="1">
                          <a:effectLst/>
                        </a:rPr>
                        <a:t>Chandappa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Jigajinagi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Bijapur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Bijapur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Makhanapur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8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Dharwad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Pralhad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Venkatesh</a:t>
                      </a:r>
                      <a:r>
                        <a:rPr lang="en-IN" sz="1200" dirty="0">
                          <a:effectLst/>
                        </a:rPr>
                        <a:t> Joshi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Dharwad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Dharwad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Harobelawadi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1821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9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 smtClean="0">
                          <a:effectLst/>
                        </a:rPr>
                        <a:t>Koppal</a:t>
                      </a:r>
                      <a:r>
                        <a:rPr lang="en-IN" sz="1200" dirty="0" smtClean="0">
                          <a:effectLst/>
                        </a:rPr>
                        <a:t>  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Sanganna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Amarappa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Karadi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Raichur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Sindhnur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 smtClean="0">
                          <a:effectLst/>
                        </a:rPr>
                        <a:t>R.H.Colony</a:t>
                      </a:r>
                      <a:r>
                        <a:rPr lang="en-IN" sz="1200" dirty="0" smtClean="0">
                          <a:effectLst/>
                        </a:rPr>
                        <a:t>         </a:t>
                      </a:r>
                      <a:endParaRPr lang="en-IN" sz="1200" b="1" dirty="0" smtClean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5127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10</a:t>
                      </a:r>
                      <a:endParaRPr lang="en-IN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Udupi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Chikmagalur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Km. </a:t>
                      </a:r>
                      <a:r>
                        <a:rPr lang="en-IN" sz="1200" dirty="0" err="1">
                          <a:effectLst/>
                        </a:rPr>
                        <a:t>Shobha</a:t>
                      </a:r>
                      <a:r>
                        <a:rPr lang="en-IN" sz="1200" dirty="0">
                          <a:effectLst/>
                        </a:rPr>
                        <a:t> km </a:t>
                      </a:r>
                      <a:r>
                        <a:rPr lang="en-IN" sz="1200" dirty="0" err="1">
                          <a:effectLst/>
                        </a:rPr>
                        <a:t>Karandlaje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Chikmagalur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Mudigere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Daradahalli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663957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11</a:t>
                      </a:r>
                      <a:endParaRPr lang="en-IN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Dakshina</a:t>
                      </a:r>
                      <a:r>
                        <a:rPr lang="en-IN" sz="1200" dirty="0">
                          <a:effectLst/>
                        </a:rPr>
                        <a:t> Kannada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Nalin</a:t>
                      </a:r>
                      <a:r>
                        <a:rPr lang="en-IN" sz="1200" dirty="0">
                          <a:effectLst/>
                        </a:rPr>
                        <a:t> Kumar </a:t>
                      </a:r>
                      <a:r>
                        <a:rPr lang="en-IN" sz="1200" dirty="0" err="1">
                          <a:effectLst/>
                        </a:rPr>
                        <a:t>Kateel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Dakshin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Kannad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Sulya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Balpa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6277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12</a:t>
                      </a:r>
                      <a:endParaRPr lang="en-IN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Gulbarga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Mallikarjun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Kharge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Yadgir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Yadgir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Konkal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1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742444"/>
              </p:ext>
            </p:extLst>
          </p:nvPr>
        </p:nvGraphicFramePr>
        <p:xfrm>
          <a:off x="2" y="76200"/>
          <a:ext cx="9143999" cy="6767962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774916"/>
                <a:gridCol w="1511082"/>
                <a:gridCol w="2214223"/>
                <a:gridCol w="1419395"/>
                <a:gridCol w="1269985"/>
                <a:gridCol w="1954398"/>
              </a:tblGrid>
              <a:tr h="158936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Sl.no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Constituency name</a:t>
                      </a:r>
                      <a:endParaRPr lang="en-IN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MP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District</a:t>
                      </a:r>
                    </a:p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Block/sub district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Gram panchayats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</a:tr>
              <a:tr h="53136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13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Bidar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Bhagwanth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Khuba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Bidar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Basavakalyan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Gorta</a:t>
                      </a:r>
                      <a:r>
                        <a:rPr lang="en-IN" sz="1200" dirty="0">
                          <a:effectLst/>
                        </a:rPr>
                        <a:t> B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14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Bangalore South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Ananth</a:t>
                      </a:r>
                      <a:r>
                        <a:rPr lang="en-IN" sz="1200" dirty="0">
                          <a:effectLst/>
                        </a:rPr>
                        <a:t> Kumar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Bengaluru Urban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Anekal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Ragihalli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15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Chikkballapur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Dr.</a:t>
                      </a:r>
                      <a:r>
                        <a:rPr lang="en-IN" sz="1200" dirty="0">
                          <a:effectLst/>
                        </a:rPr>
                        <a:t> M. </a:t>
                      </a:r>
                      <a:r>
                        <a:rPr lang="en-IN" sz="1200" dirty="0" err="1">
                          <a:effectLst/>
                        </a:rPr>
                        <a:t>Veerappa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Moily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Bangalore Rural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Nelamangala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Agalakuppe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16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Tumkur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S.P. </a:t>
                      </a:r>
                      <a:r>
                        <a:rPr lang="en-IN" sz="1200" dirty="0" err="1">
                          <a:effectLst/>
                        </a:rPr>
                        <a:t>Muddahanumegowda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Tumkur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Madhugiri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Chikkadaalavatta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17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Kolar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K.H. </a:t>
                      </a:r>
                      <a:r>
                        <a:rPr lang="en-IN" sz="1200" dirty="0" err="1">
                          <a:effectLst/>
                        </a:rPr>
                        <a:t>Muniyappa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Kolar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Bangarapet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Gatta Kamadena Hally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18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Raichur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Bhagavanthraya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Venkatesh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Naik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Raichur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Raichur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Jagir</a:t>
                      </a:r>
                      <a:r>
                        <a:rPr lang="en-IN" sz="1200" dirty="0">
                          <a:effectLst/>
                        </a:rPr>
                        <a:t> </a:t>
                      </a:r>
                      <a:r>
                        <a:rPr lang="en-IN" sz="1200" dirty="0" err="1">
                          <a:effectLst/>
                        </a:rPr>
                        <a:t>Venkatapur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19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Davanagere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Gowdar Mallikarjunappa Siddeshwara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Davangere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Jagalur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Mustur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20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Mysore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Prathap Simha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Mysore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Hunsur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Karimuddanahalli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21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Bellary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B. Sreeramulu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Bellary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Hagaribommanahalli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Thambralli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30974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22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Bangalore Rural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Doddaalahalli Kempegowda Suresh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Tumkur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Kunigal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Madikehalli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32854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23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Haveri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Shri Shivkumar Chanabasappa Udasi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Gadag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Shirhatti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>
                          <a:effectLst/>
                        </a:rPr>
                        <a:t>Yalavatti</a:t>
                      </a: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  <a:tr h="47689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>
                          <a:effectLst/>
                        </a:rPr>
                        <a:t>24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Shimoga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Shri</a:t>
                      </a:r>
                      <a:r>
                        <a:rPr lang="en-IN" sz="1200" dirty="0">
                          <a:effectLst/>
                        </a:rPr>
                        <a:t> B. S. </a:t>
                      </a:r>
                      <a:r>
                        <a:rPr lang="en-IN" sz="1200" dirty="0" err="1">
                          <a:effectLst/>
                        </a:rPr>
                        <a:t>Yeddyurappa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Udupi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Kundapura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200" dirty="0" err="1">
                          <a:effectLst/>
                        </a:rPr>
                        <a:t>Keradi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27761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241249"/>
              </p:ext>
            </p:extLst>
          </p:nvPr>
        </p:nvGraphicFramePr>
        <p:xfrm>
          <a:off x="1066800" y="1564640"/>
          <a:ext cx="7315200" cy="437896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762000"/>
                <a:gridCol w="2133600"/>
                <a:gridCol w="1752600"/>
                <a:gridCol w="14478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  <a:effectLst/>
                        </a:rPr>
                        <a:t>Sl.no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  <a:effectLst/>
                        </a:rPr>
                        <a:t> MP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  <a:effectLst/>
                        </a:rPr>
                        <a:t>District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  <a:effectLst/>
                        </a:rPr>
                        <a:t>Block/ sub district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tx1"/>
                          </a:solidFill>
                          <a:effectLst/>
                        </a:rPr>
                        <a:t>Gram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b="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panchayats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1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Shri</a:t>
                      </a:r>
                      <a:r>
                        <a:rPr lang="en-IN" dirty="0">
                          <a:effectLst/>
                        </a:rPr>
                        <a:t> Rajeev Chandrasekhar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Bangalore Rural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Devanahalli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Jalige</a:t>
                      </a:r>
                      <a:endParaRPr lang="en-IN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0612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2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Dr.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Prabhakar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Kore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Belgaum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Chikodi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Janwad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Shri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Aayanur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Manjunatha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Shimoga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Shimoga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Thammadihalli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Smt. B. </a:t>
                      </a:r>
                      <a:r>
                        <a:rPr lang="en-IN" dirty="0" err="1">
                          <a:effectLst/>
                        </a:rPr>
                        <a:t>Jayashree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Tumkur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Tumkur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Hebbur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5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Shri</a:t>
                      </a:r>
                      <a:r>
                        <a:rPr lang="en-IN" dirty="0">
                          <a:effectLst/>
                        </a:rPr>
                        <a:t> Oscar </a:t>
                      </a:r>
                      <a:r>
                        <a:rPr lang="en-IN" dirty="0" err="1">
                          <a:effectLst/>
                        </a:rPr>
                        <a:t>Fernandes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Udupi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Kundapura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Shiruru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02640"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6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Shri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Basawaraj</a:t>
                      </a:r>
                      <a:r>
                        <a:rPr lang="en-IN" dirty="0">
                          <a:effectLst/>
                        </a:rPr>
                        <a:t> </a:t>
                      </a:r>
                      <a:r>
                        <a:rPr lang="en-IN" dirty="0" err="1">
                          <a:effectLst/>
                        </a:rPr>
                        <a:t>Patil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Gulbarga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IN">
                          <a:effectLst/>
                        </a:rPr>
                        <a:t>Sedam</a:t>
                      </a:r>
                      <a:endParaRPr lang="en-IN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err="1">
                          <a:effectLst/>
                        </a:rPr>
                        <a:t>Kukkunda</a:t>
                      </a:r>
                      <a:endParaRPr lang="en-IN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649069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Comic Sans MS" pitchFamily="66" charset="0"/>
              </a:rPr>
              <a:t>Gram </a:t>
            </a:r>
            <a:r>
              <a:rPr lang="en-IN" sz="2400" b="1" dirty="0" err="1">
                <a:solidFill>
                  <a:srgbClr val="C00000"/>
                </a:solidFill>
                <a:latin typeface="Comic Sans MS" pitchFamily="66" charset="0"/>
              </a:rPr>
              <a:t>Panchayats</a:t>
            </a:r>
            <a:r>
              <a:rPr lang="en-IN" sz="2400" b="1" dirty="0">
                <a:solidFill>
                  <a:srgbClr val="C00000"/>
                </a:solidFill>
                <a:latin typeface="Comic Sans MS" pitchFamily="66" charset="0"/>
              </a:rPr>
              <a:t> identified by </a:t>
            </a:r>
            <a:r>
              <a:rPr lang="en-IN" sz="2400" b="1" dirty="0" err="1" smtClean="0">
                <a:solidFill>
                  <a:srgbClr val="C00000"/>
                </a:solidFill>
                <a:latin typeface="Comic Sans MS" pitchFamily="66" charset="0"/>
              </a:rPr>
              <a:t>Rajya</a:t>
            </a:r>
            <a:r>
              <a:rPr lang="en-IN" sz="24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IN" sz="2400" b="1" dirty="0" err="1">
                <a:solidFill>
                  <a:srgbClr val="C00000"/>
                </a:solidFill>
                <a:latin typeface="Comic Sans MS" pitchFamily="66" charset="0"/>
              </a:rPr>
              <a:t>Sabha</a:t>
            </a:r>
            <a:r>
              <a:rPr lang="en-IN" sz="2400" b="1" dirty="0">
                <a:solidFill>
                  <a:srgbClr val="C00000"/>
                </a:solidFill>
                <a:latin typeface="Comic Sans MS" pitchFamily="66" charset="0"/>
              </a:rPr>
              <a:t> Members</a:t>
            </a:r>
          </a:p>
        </p:txBody>
      </p:sp>
    </p:spTree>
    <p:extLst>
      <p:ext uri="{BB962C8B-B14F-4D97-AF65-F5344CB8AC3E}">
        <p14:creationId xmlns:p14="http://schemas.microsoft.com/office/powerpoint/2010/main" val="42378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057400"/>
            <a:ext cx="8610600" cy="1524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DeflateBottom">
              <a:avLst/>
            </a:prstTxWarp>
            <a:spAutoFit/>
          </a:bodyPr>
          <a:lstStyle/>
          <a:p>
            <a:r>
              <a:rPr lang="en-GB" sz="4800" b="1" dirty="0" smtClean="0"/>
              <a:t>Roles and responsibilities</a:t>
            </a:r>
            <a:endParaRPr lang="en-IN" sz="4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24200"/>
            <a:ext cx="21431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67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564" y="710487"/>
            <a:ext cx="9144000" cy="54476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buAutoNum type="alphaUcPeriod"/>
            </a:pPr>
            <a:endParaRPr lang="en-IN" sz="2000" b="1" dirty="0" smtClean="0">
              <a:solidFill>
                <a:srgbClr val="0070C0"/>
              </a:solidFill>
            </a:endParaRPr>
          </a:p>
          <a:p>
            <a:pPr marL="342900" indent="-342900" algn="just">
              <a:buAutoNum type="alphaUcPeriod"/>
            </a:pPr>
            <a:endParaRPr lang="en-IN" sz="2000" b="1" dirty="0">
              <a:solidFill>
                <a:srgbClr val="0070C0"/>
              </a:solidFill>
            </a:endParaRPr>
          </a:p>
          <a:p>
            <a:pPr marL="342900" indent="17463" algn="just">
              <a:buAutoNum type="alphaUcPeriod"/>
            </a:pPr>
            <a:r>
              <a:rPr lang="en-IN" sz="2000" b="1" dirty="0" smtClean="0">
                <a:solidFill>
                  <a:srgbClr val="0070C0"/>
                </a:solidFill>
                <a:latin typeface="Comic Sans MS" pitchFamily="66" charset="0"/>
              </a:rPr>
              <a:t>MEMBER OF PARLIAMENT</a:t>
            </a:r>
          </a:p>
          <a:p>
            <a:pPr marL="342900" algn="just"/>
            <a:r>
              <a:rPr lang="en-IN" sz="2000" dirty="0" smtClean="0"/>
              <a:t>  </a:t>
            </a:r>
          </a:p>
          <a:p>
            <a:pPr marL="685800" indent="-342900" algn="just">
              <a:buFont typeface="Wingdings" pitchFamily="2" charset="2"/>
              <a:buChar char="Ø"/>
            </a:pPr>
            <a:r>
              <a:rPr lang="en-IN" sz="2000" dirty="0" smtClean="0"/>
              <a:t>Identify </a:t>
            </a:r>
            <a:r>
              <a:rPr lang="en-IN" sz="2000" dirty="0"/>
              <a:t>the </a:t>
            </a:r>
            <a:r>
              <a:rPr lang="en-IN" sz="2000" dirty="0" err="1"/>
              <a:t>Adarsh</a:t>
            </a:r>
            <a:r>
              <a:rPr lang="en-IN" sz="2000" dirty="0"/>
              <a:t> </a:t>
            </a:r>
            <a:r>
              <a:rPr lang="en-IN" sz="2000" dirty="0" smtClean="0"/>
              <a:t>Gram</a:t>
            </a:r>
          </a:p>
          <a:p>
            <a:pPr marL="342900" algn="just"/>
            <a:endParaRPr lang="en-IN" sz="2000" dirty="0" smtClean="0"/>
          </a:p>
          <a:p>
            <a:pPr marL="685800" indent="-342900" algn="just">
              <a:buFont typeface="Wingdings" pitchFamily="2" charset="2"/>
              <a:buChar char="Ø"/>
            </a:pPr>
            <a:r>
              <a:rPr lang="en-IN" sz="2000" dirty="0" smtClean="0"/>
              <a:t>Facilitate </a:t>
            </a:r>
            <a:r>
              <a:rPr lang="en-IN" sz="2000" dirty="0"/>
              <a:t>the planning </a:t>
            </a:r>
            <a:r>
              <a:rPr lang="en-IN" sz="2000" dirty="0" smtClean="0"/>
              <a:t>process</a:t>
            </a:r>
          </a:p>
          <a:p>
            <a:pPr marL="342900" algn="just"/>
            <a:endParaRPr lang="en-IN" sz="2000" dirty="0" smtClean="0"/>
          </a:p>
          <a:p>
            <a:pPr marL="685800" indent="-342900" algn="just">
              <a:buFont typeface="Wingdings" pitchFamily="2" charset="2"/>
              <a:buChar char="Ø"/>
            </a:pPr>
            <a:r>
              <a:rPr lang="en-IN" sz="2000" dirty="0" smtClean="0"/>
              <a:t>Mobilise </a:t>
            </a:r>
            <a:r>
              <a:rPr lang="en-IN" sz="2000" dirty="0"/>
              <a:t>additional </a:t>
            </a:r>
            <a:r>
              <a:rPr lang="en-IN" sz="2000" dirty="0" smtClean="0"/>
              <a:t>funds</a:t>
            </a:r>
          </a:p>
          <a:p>
            <a:pPr marL="342900" algn="just"/>
            <a:endParaRPr lang="en-IN" sz="2000" dirty="0" smtClean="0"/>
          </a:p>
          <a:p>
            <a:pPr marL="685800" indent="-342900" algn="just">
              <a:buFont typeface="Wingdings" pitchFamily="2" charset="2"/>
              <a:buChar char="Ø"/>
            </a:pPr>
            <a:r>
              <a:rPr lang="en-IN" sz="2000" dirty="0" smtClean="0"/>
              <a:t>Monitor </a:t>
            </a:r>
            <a:r>
              <a:rPr lang="en-IN" sz="2000" dirty="0"/>
              <a:t>the scheme</a:t>
            </a:r>
            <a:endParaRPr lang="en-GB" sz="2000" b="1" dirty="0"/>
          </a:p>
          <a:p>
            <a:pPr algn="just"/>
            <a:endParaRPr lang="en-GB" sz="1600" b="1" dirty="0"/>
          </a:p>
          <a:p>
            <a:pPr algn="just"/>
            <a:endParaRPr lang="en-GB" sz="1600" b="1" dirty="0" smtClean="0"/>
          </a:p>
          <a:p>
            <a:pPr algn="just"/>
            <a:endParaRPr lang="en-GB" sz="1600" b="1" dirty="0"/>
          </a:p>
          <a:p>
            <a:pPr algn="just"/>
            <a:endParaRPr lang="en-GB" sz="1600" b="1" dirty="0" smtClean="0"/>
          </a:p>
          <a:p>
            <a:pPr algn="just"/>
            <a:endParaRPr lang="en-GB" sz="1600" b="1" dirty="0"/>
          </a:p>
          <a:p>
            <a:pPr algn="just"/>
            <a:endParaRPr lang="en-GB" sz="1600" b="1" dirty="0" smtClean="0"/>
          </a:p>
          <a:p>
            <a:pPr algn="just"/>
            <a:endParaRPr lang="en-GB" sz="1600" b="1" dirty="0" smtClean="0"/>
          </a:p>
          <a:p>
            <a:pPr algn="just"/>
            <a:endParaRPr lang="en-IN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91000"/>
            <a:ext cx="5715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724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789087"/>
            <a:ext cx="8915401" cy="56938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63525" algn="just"/>
            <a:endParaRPr lang="en-GB" sz="2000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marL="263525" algn="just"/>
            <a:endParaRPr lang="en-GB" sz="2400" b="1" dirty="0">
              <a:solidFill>
                <a:srgbClr val="800000"/>
              </a:solidFill>
              <a:latin typeface="Comic Sans MS" pitchFamily="66" charset="0"/>
            </a:endParaRPr>
          </a:p>
          <a:p>
            <a:pPr marL="263525" algn="just"/>
            <a:r>
              <a:rPr lang="en-GB" sz="2400" b="1" dirty="0" err="1" smtClean="0">
                <a:solidFill>
                  <a:srgbClr val="800000"/>
                </a:solidFill>
                <a:latin typeface="Comic Sans MS" pitchFamily="66" charset="0"/>
              </a:rPr>
              <a:t>B.Ministry</a:t>
            </a:r>
            <a:r>
              <a:rPr lang="en-GB" sz="2400" b="1" dirty="0" smtClean="0">
                <a:solidFill>
                  <a:srgbClr val="800000"/>
                </a:solidFill>
                <a:latin typeface="Comic Sans MS" pitchFamily="66" charset="0"/>
              </a:rPr>
              <a:t> of </a:t>
            </a:r>
            <a:r>
              <a:rPr lang="en-GB" sz="2400" b="1" dirty="0">
                <a:solidFill>
                  <a:srgbClr val="800000"/>
                </a:solidFill>
                <a:latin typeface="Comic Sans MS" pitchFamily="66" charset="0"/>
              </a:rPr>
              <a:t>R</a:t>
            </a:r>
            <a:r>
              <a:rPr lang="en-GB" sz="2400" b="1" dirty="0" smtClean="0">
                <a:solidFill>
                  <a:srgbClr val="800000"/>
                </a:solidFill>
                <a:latin typeface="Comic Sans MS" pitchFamily="66" charset="0"/>
              </a:rPr>
              <a:t>ural Development</a:t>
            </a:r>
          </a:p>
          <a:p>
            <a:pPr marL="263525" algn="just"/>
            <a:endParaRPr lang="en-GB" sz="2000" b="1" dirty="0">
              <a:solidFill>
                <a:srgbClr val="00B050"/>
              </a:solidFill>
              <a:latin typeface="Comic Sans MS" pitchFamily="66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/>
              <a:t>Monitor the process of identification and </a:t>
            </a:r>
            <a:r>
              <a:rPr lang="en-IN" dirty="0" smtClean="0"/>
              <a:t>planning</a:t>
            </a:r>
          </a:p>
          <a:p>
            <a:pPr marL="720725" lvl="0" indent="-96838"/>
            <a:endParaRPr lang="en-IN" dirty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/>
              <a:t>Review the implementation of the </a:t>
            </a:r>
            <a:r>
              <a:rPr lang="en-IN" dirty="0" smtClean="0"/>
              <a:t>scheme</a:t>
            </a:r>
          </a:p>
          <a:p>
            <a:pPr marL="623888" lvl="0"/>
            <a:endParaRPr lang="en-IN" dirty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/>
              <a:t>Identify bottlenecks in the </a:t>
            </a:r>
            <a:r>
              <a:rPr lang="en-IN" dirty="0" smtClean="0"/>
              <a:t>scheme</a:t>
            </a:r>
          </a:p>
          <a:p>
            <a:pPr marL="623888" lvl="0"/>
            <a:endParaRPr lang="en-IN" dirty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/>
              <a:t>Issue operational </a:t>
            </a:r>
            <a:r>
              <a:rPr lang="en-IN" dirty="0" smtClean="0"/>
              <a:t>guidelines</a:t>
            </a:r>
          </a:p>
          <a:p>
            <a:pPr marL="623888" lvl="0"/>
            <a:endParaRPr lang="en-IN" dirty="0"/>
          </a:p>
          <a:p>
            <a:pPr marL="623888" lvl="0"/>
            <a:endParaRPr lang="en-GB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marL="263525" algn="just"/>
            <a:endParaRPr lang="en-IN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algn="just"/>
            <a:endParaRPr lang="en-IN" sz="1600" b="1" dirty="0"/>
          </a:p>
          <a:p>
            <a:pPr algn="just"/>
            <a:endParaRPr lang="en-GB" sz="1600" b="1" dirty="0" smtClean="0"/>
          </a:p>
          <a:p>
            <a:pPr algn="just"/>
            <a:endParaRPr lang="en-GB" sz="1600" b="1" dirty="0"/>
          </a:p>
          <a:p>
            <a:pPr algn="just"/>
            <a:endParaRPr lang="en-GB" sz="1600" b="1" dirty="0"/>
          </a:p>
          <a:p>
            <a:pPr algn="just"/>
            <a:endParaRPr lang="en-GB" sz="1600" b="1" dirty="0"/>
          </a:p>
          <a:p>
            <a:pPr algn="just"/>
            <a:endParaRPr lang="en-GB" sz="1600" b="1" dirty="0" smtClean="0"/>
          </a:p>
        </p:txBody>
      </p:sp>
      <p:sp>
        <p:nvSpPr>
          <p:cNvPr id="3" name="AutoShape 4" descr="Image result for ministry of rural develop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60"/>
          <a:stretch/>
        </p:blipFill>
        <p:spPr bwMode="auto">
          <a:xfrm>
            <a:off x="990600" y="4495800"/>
            <a:ext cx="6705600" cy="133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285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9143999" cy="48628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GB" sz="20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 </a:t>
            </a:r>
            <a:r>
              <a:rPr lang="en-GB" sz="2000" b="1" dirty="0" smtClean="0">
                <a:solidFill>
                  <a:srgbClr val="800000"/>
                </a:solidFill>
                <a:latin typeface="Comic Sans MS" pitchFamily="66" charset="0"/>
                <a:cs typeface="Arial" pitchFamily="34" charset="0"/>
              </a:rPr>
              <a:t>C.STATE LEVEL </a:t>
            </a:r>
            <a:r>
              <a:rPr lang="en-GB" sz="2000" b="1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–Headed by chief secretary</a:t>
            </a:r>
          </a:p>
          <a:p>
            <a:pPr lvl="0"/>
            <a:endParaRPr lang="en-IN" dirty="0" smtClean="0"/>
          </a:p>
          <a:p>
            <a:pPr lvl="0"/>
            <a:endParaRPr lang="en-IN" dirty="0"/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 smtClean="0"/>
              <a:t>Supplement </a:t>
            </a:r>
            <a:r>
              <a:rPr lang="en-IN" dirty="0"/>
              <a:t>central guidelines for the </a:t>
            </a:r>
            <a:r>
              <a:rPr lang="en-IN" dirty="0" smtClean="0"/>
              <a:t>scheme</a:t>
            </a:r>
          </a:p>
          <a:p>
            <a:pPr marL="909637" lvl="0" indent="-285750">
              <a:buFont typeface="Wingdings" pitchFamily="2" charset="2"/>
              <a:buChar char="Ø"/>
            </a:pPr>
            <a:endParaRPr lang="en-IN" dirty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/>
              <a:t>Review Village Development </a:t>
            </a:r>
            <a:r>
              <a:rPr lang="en-IN" dirty="0" smtClean="0"/>
              <a:t>Plans </a:t>
            </a:r>
          </a:p>
          <a:p>
            <a:pPr marL="909638" lvl="0" indent="-285750">
              <a:buFont typeface="Wingdings" pitchFamily="2" charset="2"/>
              <a:buChar char="Ø"/>
            </a:pPr>
            <a:endParaRPr lang="en-IN" dirty="0" smtClean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 smtClean="0"/>
              <a:t>Review implementation</a:t>
            </a:r>
          </a:p>
          <a:p>
            <a:pPr marL="909638" lvl="0" indent="-285750">
              <a:buFont typeface="Wingdings" pitchFamily="2" charset="2"/>
              <a:buChar char="Ø"/>
            </a:pPr>
            <a:endParaRPr lang="en-IN" dirty="0" smtClean="0"/>
          </a:p>
          <a:p>
            <a:pPr marL="909638" lvl="0" indent="-285750">
              <a:buFont typeface="Wingdings" pitchFamily="2" charset="2"/>
              <a:buChar char="Ø"/>
            </a:pPr>
            <a:r>
              <a:rPr lang="en-IN" dirty="0" smtClean="0"/>
              <a:t>Design </a:t>
            </a:r>
            <a:r>
              <a:rPr lang="en-IN" dirty="0"/>
              <a:t>a grievance </a:t>
            </a:r>
            <a:r>
              <a:rPr lang="en-IN" dirty="0" err="1"/>
              <a:t>redressal</a:t>
            </a:r>
            <a:r>
              <a:rPr lang="en-IN" dirty="0"/>
              <a:t> mechanism for the scheme</a:t>
            </a:r>
            <a:endParaRPr lang="en-GB" b="1" dirty="0">
              <a:latin typeface="Arial" pitchFamily="34" charset="0"/>
              <a:cs typeface="Arial" pitchFamily="34" charset="0"/>
            </a:endParaRPr>
          </a:p>
          <a:p>
            <a:pPr marL="1081088" indent="-720725"/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pPr marL="1081088" indent="-720725"/>
            <a:endParaRPr lang="en-GB" sz="1600" b="1" dirty="0">
              <a:latin typeface="Arial" pitchFamily="34" charset="0"/>
              <a:cs typeface="Arial" pitchFamily="34" charset="0"/>
            </a:endParaRPr>
          </a:p>
          <a:p>
            <a:pPr marL="1081088" indent="-720725"/>
            <a:endParaRPr lang="en-IN" sz="1600" b="1" dirty="0" smtClean="0">
              <a:latin typeface="Arial" pitchFamily="34" charset="0"/>
              <a:cs typeface="Arial" pitchFamily="34" charset="0"/>
            </a:endParaRPr>
          </a:p>
          <a:p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endParaRPr lang="en-GB" sz="1600" b="1" dirty="0">
              <a:latin typeface="Arial" pitchFamily="34" charset="0"/>
              <a:cs typeface="Arial" pitchFamily="34" charset="0"/>
            </a:endParaRPr>
          </a:p>
          <a:p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endParaRPr lang="en-IN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t="29769" r="17931" b="40462"/>
          <a:stretch/>
        </p:blipFill>
        <p:spPr bwMode="auto">
          <a:xfrm>
            <a:off x="978428" y="4724400"/>
            <a:ext cx="6336772" cy="67142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15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70886"/>
            <a:ext cx="9144000" cy="48013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09637" lvl="0" indent="-285750">
              <a:buFont typeface="Wingdings" pitchFamily="2" charset="2"/>
              <a:buChar char="Ø"/>
            </a:pPr>
            <a:r>
              <a:rPr lang="en-IN" dirty="0"/>
              <a:t>Conduct the baseline </a:t>
            </a:r>
            <a:r>
              <a:rPr lang="en-IN" dirty="0" smtClean="0"/>
              <a:t>survey</a:t>
            </a:r>
          </a:p>
          <a:p>
            <a:pPr marL="909637" lvl="0" indent="-285750">
              <a:buFont typeface="Wingdings" pitchFamily="2" charset="2"/>
              <a:buChar char="Ø"/>
            </a:pPr>
            <a:endParaRPr lang="en-IN" dirty="0" smtClean="0"/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 smtClean="0"/>
              <a:t>Facilitate </a:t>
            </a:r>
            <a:r>
              <a:rPr lang="en-IN" dirty="0"/>
              <a:t>the preparation of the Village Development </a:t>
            </a:r>
            <a:r>
              <a:rPr lang="en-IN" dirty="0" smtClean="0"/>
              <a:t>Plan</a:t>
            </a:r>
          </a:p>
          <a:p>
            <a:pPr marL="909637" lvl="0" indent="-285750">
              <a:buFont typeface="Wingdings" pitchFamily="2" charset="2"/>
              <a:buChar char="Ø"/>
            </a:pPr>
            <a:endParaRPr lang="en-IN" dirty="0" smtClean="0"/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 smtClean="0"/>
              <a:t>Converge </a:t>
            </a:r>
            <a:r>
              <a:rPr lang="en-IN" dirty="0"/>
              <a:t>relevant </a:t>
            </a:r>
            <a:r>
              <a:rPr lang="en-IN" dirty="0" smtClean="0"/>
              <a:t>schemes</a:t>
            </a:r>
          </a:p>
          <a:p>
            <a:pPr marL="909637" lvl="0" indent="-285750">
              <a:buFont typeface="Wingdings" pitchFamily="2" charset="2"/>
              <a:buChar char="Ø"/>
            </a:pPr>
            <a:endParaRPr lang="en-IN" dirty="0" smtClean="0"/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 smtClean="0"/>
              <a:t>Ensure </a:t>
            </a:r>
            <a:r>
              <a:rPr lang="en-IN" dirty="0"/>
              <a:t>grievance </a:t>
            </a:r>
            <a:r>
              <a:rPr lang="en-IN" dirty="0" err="1" smtClean="0"/>
              <a:t>redressal</a:t>
            </a:r>
            <a:endParaRPr lang="en-IN" dirty="0" smtClean="0"/>
          </a:p>
          <a:p>
            <a:pPr marL="909637" lvl="0" indent="-285750">
              <a:buFont typeface="Wingdings" pitchFamily="2" charset="2"/>
              <a:buChar char="Ø"/>
            </a:pPr>
            <a:endParaRPr lang="en-IN" dirty="0"/>
          </a:p>
          <a:p>
            <a:pPr marL="909637" lvl="0" indent="-285750">
              <a:buFont typeface="Wingdings" pitchFamily="2" charset="2"/>
              <a:buChar char="Ø"/>
            </a:pPr>
            <a:r>
              <a:rPr lang="en-IN" dirty="0" smtClean="0"/>
              <a:t>Monthly </a:t>
            </a:r>
            <a:r>
              <a:rPr lang="en-IN" dirty="0"/>
              <a:t>progress review of the </a:t>
            </a:r>
            <a:r>
              <a:rPr lang="en-IN" dirty="0" smtClean="0"/>
              <a:t>scheme</a:t>
            </a: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>
              <a:latin typeface="Times New Roman" pitchFamily="18" charset="0"/>
              <a:cs typeface="Times New Roman" pitchFamily="18" charset="0"/>
            </a:endParaRPr>
          </a:p>
          <a:p>
            <a:pPr marL="909637" lvl="0" indent="-285750">
              <a:buFont typeface="Wingdings" pitchFamily="2" charset="2"/>
              <a:buChar char="Ø"/>
            </a:pP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40603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400" b="1" dirty="0" smtClean="0">
                <a:solidFill>
                  <a:srgbClr val="800000"/>
                </a:solidFill>
                <a:latin typeface="Comic Sans MS" pitchFamily="66" charset="0"/>
              </a:rPr>
              <a:t>    </a:t>
            </a:r>
            <a:r>
              <a:rPr lang="en-IN" sz="2400" b="1" dirty="0" err="1" smtClean="0">
                <a:solidFill>
                  <a:srgbClr val="800000"/>
                </a:solidFill>
                <a:latin typeface="Comic Sans MS" pitchFamily="66" charset="0"/>
              </a:rPr>
              <a:t>D.District</a:t>
            </a:r>
            <a:r>
              <a:rPr lang="en-IN" sz="2400" b="1" dirty="0" smtClean="0">
                <a:solidFill>
                  <a:srgbClr val="800000"/>
                </a:solidFill>
                <a:latin typeface="Comic Sans MS" pitchFamily="66" charset="0"/>
              </a:rPr>
              <a:t> level</a:t>
            </a:r>
          </a:p>
          <a:p>
            <a:endParaRPr lang="en-IN" sz="2400" dirty="0">
              <a:solidFill>
                <a:srgbClr val="800000"/>
              </a:solidFill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3" t="55633" r="17828" b="22184"/>
          <a:stretch/>
        </p:blipFill>
        <p:spPr bwMode="auto">
          <a:xfrm>
            <a:off x="6137564" y="2438400"/>
            <a:ext cx="2244436" cy="64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7" t="3864" r="13515" b="-4833"/>
          <a:stretch/>
        </p:blipFill>
        <p:spPr bwMode="auto">
          <a:xfrm>
            <a:off x="5791200" y="3276600"/>
            <a:ext cx="2819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96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9600"/>
            <a:ext cx="7239000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endParaRPr lang="en-IN" dirty="0" smtClean="0"/>
          </a:p>
          <a:p>
            <a:pPr lvl="0"/>
            <a:endParaRPr lang="en-IN" dirty="0"/>
          </a:p>
          <a:p>
            <a:pPr lvl="0"/>
            <a:endParaRPr lang="en-IN" dirty="0" smtClean="0"/>
          </a:p>
          <a:p>
            <a:pPr lvl="0"/>
            <a:endParaRPr lang="en-IN" dirty="0"/>
          </a:p>
          <a:p>
            <a:pPr marL="623888" lvl="0" indent="-374650">
              <a:buFont typeface="Wingdings" pitchFamily="2" charset="2"/>
              <a:buChar char="Ø"/>
            </a:pPr>
            <a:endParaRPr lang="en-IN" dirty="0" smtClean="0"/>
          </a:p>
          <a:p>
            <a:pPr marL="623888" lvl="0" indent="-374650">
              <a:buFont typeface="Wingdings" pitchFamily="2" charset="2"/>
              <a:buChar char="Ø"/>
            </a:pPr>
            <a:r>
              <a:rPr lang="en-IN" dirty="0" smtClean="0"/>
              <a:t> Implement </a:t>
            </a:r>
            <a:r>
              <a:rPr lang="en-IN" dirty="0"/>
              <a:t>of the </a:t>
            </a:r>
            <a:r>
              <a:rPr lang="en-IN" dirty="0" smtClean="0"/>
              <a:t>scheme</a:t>
            </a:r>
          </a:p>
          <a:p>
            <a:pPr marL="623888" lvl="0" indent="-374650">
              <a:buFont typeface="Wingdings" pitchFamily="2" charset="2"/>
              <a:buChar char="Ø"/>
            </a:pPr>
            <a:endParaRPr lang="en-IN" dirty="0" smtClean="0"/>
          </a:p>
          <a:p>
            <a:pPr marL="623888" lvl="0" indent="-374650">
              <a:buFont typeface="Wingdings" pitchFamily="2" charset="2"/>
              <a:buChar char="Ø"/>
            </a:pPr>
            <a:r>
              <a:rPr lang="en-IN" dirty="0" smtClean="0"/>
              <a:t>Identify </a:t>
            </a:r>
            <a:r>
              <a:rPr lang="en-IN" dirty="0"/>
              <a:t>common needs of the </a:t>
            </a:r>
            <a:r>
              <a:rPr lang="en-IN" dirty="0" smtClean="0"/>
              <a:t>village</a:t>
            </a:r>
          </a:p>
          <a:p>
            <a:pPr marL="623888" lvl="0" indent="-374650">
              <a:buFont typeface="Wingdings" pitchFamily="2" charset="2"/>
              <a:buChar char="Ø"/>
            </a:pPr>
            <a:endParaRPr lang="en-IN" dirty="0" smtClean="0"/>
          </a:p>
          <a:p>
            <a:pPr marL="623888" lvl="0" indent="-374650">
              <a:buFont typeface="Wingdings" pitchFamily="2" charset="2"/>
              <a:buChar char="Ø"/>
            </a:pPr>
            <a:r>
              <a:rPr lang="en-IN" dirty="0" smtClean="0"/>
              <a:t>Leverage </a:t>
            </a:r>
            <a:r>
              <a:rPr lang="en-IN" dirty="0"/>
              <a:t>resources from various </a:t>
            </a:r>
            <a:r>
              <a:rPr lang="en-IN" dirty="0" smtClean="0"/>
              <a:t>programmes</a:t>
            </a:r>
          </a:p>
          <a:p>
            <a:pPr marL="623888" lvl="0" indent="-374650">
              <a:buFont typeface="Wingdings" pitchFamily="2" charset="2"/>
              <a:buChar char="Ø"/>
            </a:pPr>
            <a:endParaRPr lang="en-IN" dirty="0" smtClean="0"/>
          </a:p>
          <a:p>
            <a:pPr marL="623888" lvl="0" indent="-374650">
              <a:buFont typeface="Wingdings" pitchFamily="2" charset="2"/>
              <a:buChar char="Ø"/>
            </a:pPr>
            <a:r>
              <a:rPr lang="en-IN" dirty="0" smtClean="0"/>
              <a:t>Ensure </a:t>
            </a:r>
            <a:r>
              <a:rPr lang="en-IN" dirty="0"/>
              <a:t>participation in the </a:t>
            </a:r>
            <a:r>
              <a:rPr lang="en-IN" dirty="0" smtClean="0"/>
              <a:t>scheme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65659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81400"/>
            <a:ext cx="32289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74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8305800" cy="55092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rgbClr val="0070C0"/>
                </a:solidFill>
                <a:latin typeface="Comic Sans MS" pitchFamily="66" charset="0"/>
              </a:rPr>
              <a:t>  Funding</a:t>
            </a:r>
            <a:endParaRPr lang="en-IN" dirty="0" smtClean="0"/>
          </a:p>
          <a:p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IN" dirty="0"/>
              <a:t>Funds from existing </a:t>
            </a:r>
            <a:r>
              <a:rPr lang="en-IN" dirty="0" smtClean="0"/>
              <a:t>schemes.</a:t>
            </a:r>
          </a:p>
          <a:p>
            <a:pPr marL="342900" lvl="0" indent="-342900">
              <a:buFont typeface="+mj-lt"/>
              <a:buAutoNum type="arabicPeriod"/>
            </a:pP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IN" dirty="0"/>
              <a:t>The Member of Parliament Local Area Development Scheme (MPLADS</a:t>
            </a:r>
            <a:r>
              <a:rPr lang="en-IN" dirty="0" smtClean="0"/>
              <a:t>).</a:t>
            </a:r>
          </a:p>
          <a:p>
            <a:pPr marL="342900" lvl="0" indent="-342900">
              <a:buFont typeface="+mj-lt"/>
              <a:buAutoNum type="arabicPeriod"/>
            </a:pP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IN" dirty="0"/>
              <a:t>The gram </a:t>
            </a:r>
            <a:r>
              <a:rPr lang="en-IN" dirty="0" err="1"/>
              <a:t>panchayat’s</a:t>
            </a:r>
            <a:r>
              <a:rPr lang="en-IN" dirty="0"/>
              <a:t> own </a:t>
            </a:r>
            <a:r>
              <a:rPr lang="en-IN" dirty="0" smtClean="0"/>
              <a:t>revenue</a:t>
            </a:r>
            <a:r>
              <a:rPr lang="en-IN" dirty="0"/>
              <a:t>.</a:t>
            </a:r>
            <a:endParaRPr lang="en-IN" dirty="0" smtClean="0"/>
          </a:p>
          <a:p>
            <a:pPr marL="342900" lvl="0" indent="-342900">
              <a:buFont typeface="+mj-lt"/>
              <a:buAutoNum type="arabicPeriod"/>
            </a:pPr>
            <a:endParaRPr lang="en-IN" dirty="0"/>
          </a:p>
          <a:p>
            <a:pPr marL="342900" lvl="0" indent="-342900">
              <a:buFont typeface="+mj-lt"/>
              <a:buAutoNum type="arabicPeriod"/>
            </a:pPr>
            <a:r>
              <a:rPr lang="en-IN" dirty="0"/>
              <a:t>Central and State Finance Commission Grants, </a:t>
            </a:r>
            <a:r>
              <a:rPr lang="en-IN" dirty="0" smtClean="0"/>
              <a:t>and Corporate Social Responsibility </a:t>
            </a:r>
            <a:r>
              <a:rPr lang="en-IN" dirty="0"/>
              <a:t>funds</a:t>
            </a:r>
            <a:r>
              <a:rPr lang="en-IN" dirty="0" smtClean="0"/>
              <a:t>.</a:t>
            </a:r>
            <a:r>
              <a:rPr lang="en-IN" dirty="0"/>
              <a:t> </a:t>
            </a:r>
            <a:endParaRPr lang="en-IN" dirty="0" smtClean="0"/>
          </a:p>
          <a:p>
            <a:pPr marL="342900" lvl="0" indent="-342900">
              <a:buFont typeface="+mj-lt"/>
              <a:buAutoNum type="arabicPeriod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endParaRPr lang="en-GB" dirty="0" smtClean="0"/>
          </a:p>
          <a:p>
            <a:pPr lvl="0"/>
            <a:endParaRPr lang="en-GB" dirty="0" smtClean="0"/>
          </a:p>
          <a:p>
            <a:pPr lvl="0"/>
            <a:endParaRPr lang="en-IN" dirty="0" smtClean="0"/>
          </a:p>
          <a:p>
            <a:pPr marL="342900" lvl="0" indent="-342900">
              <a:buFont typeface="+mj-lt"/>
              <a:buAutoNum type="arabicPeriod"/>
            </a:pPr>
            <a:endParaRPr lang="en-IN" dirty="0" smtClean="0"/>
          </a:p>
          <a:p>
            <a:pPr lvl="0"/>
            <a:r>
              <a:rPr lang="en-IN" dirty="0" smtClean="0"/>
              <a:t>.</a:t>
            </a:r>
          </a:p>
          <a:p>
            <a:pPr lvl="0"/>
            <a:endParaRPr lang="en-GB" dirty="0"/>
          </a:p>
          <a:p>
            <a:pPr lvl="0"/>
            <a:endParaRPr lang="en-GB" dirty="0" smtClean="0"/>
          </a:p>
          <a:p>
            <a:pPr lvl="0"/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0" t="14741" r="30684" b="18113"/>
          <a:stretch/>
        </p:blipFill>
        <p:spPr bwMode="auto">
          <a:xfrm>
            <a:off x="3505200" y="4267200"/>
            <a:ext cx="1981200" cy="1240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616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8" t="56250" r="28276" b="28309"/>
          <a:stretch/>
        </p:blipFill>
        <p:spPr bwMode="auto">
          <a:xfrm>
            <a:off x="0" y="1"/>
            <a:ext cx="9143999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293" r="29721" b="17500"/>
          <a:stretch/>
        </p:blipFill>
        <p:spPr bwMode="auto">
          <a:xfrm>
            <a:off x="2979654" y="999307"/>
            <a:ext cx="3047999" cy="2764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6" t="17752" r="10444" b="12364"/>
          <a:stretch/>
        </p:blipFill>
        <p:spPr bwMode="auto">
          <a:xfrm>
            <a:off x="0" y="3764278"/>
            <a:ext cx="2968768" cy="30937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9" t="14553" r="25804" b="12737"/>
          <a:stretch/>
        </p:blipFill>
        <p:spPr bwMode="auto">
          <a:xfrm>
            <a:off x="6095999" y="968828"/>
            <a:ext cx="3048000" cy="27649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t="16667" r="9340" b="15804"/>
          <a:stretch/>
        </p:blipFill>
        <p:spPr bwMode="auto">
          <a:xfrm>
            <a:off x="2922609" y="3733797"/>
            <a:ext cx="3047998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3" t="7768" r="14860" b="11875"/>
          <a:stretch/>
        </p:blipFill>
        <p:spPr bwMode="auto">
          <a:xfrm>
            <a:off x="5970607" y="3764277"/>
            <a:ext cx="3173392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" t="6875" r="4922" b="8661"/>
          <a:stretch/>
        </p:blipFill>
        <p:spPr bwMode="auto">
          <a:xfrm>
            <a:off x="0" y="990600"/>
            <a:ext cx="3116346" cy="2876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572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endParaRPr lang="en-GB" sz="2400" b="1" dirty="0" smtClean="0">
              <a:latin typeface="Comic Sans MS" pitchFamily="66" charset="0"/>
            </a:endParaRPr>
          </a:p>
          <a:p>
            <a:pPr indent="360363"/>
            <a:r>
              <a:rPr lang="en-GB" sz="2400" b="1" dirty="0" smtClean="0">
                <a:solidFill>
                  <a:srgbClr val="FF0000"/>
                </a:solidFill>
                <a:latin typeface="Comic Sans MS" pitchFamily="66" charset="0"/>
              </a:rPr>
              <a:t>Karnataka state </a:t>
            </a:r>
            <a:r>
              <a:rPr lang="en-GB" b="1" dirty="0" smtClean="0"/>
              <a:t>:</a:t>
            </a:r>
          </a:p>
          <a:p>
            <a:endParaRPr lang="en-GB" b="1" dirty="0"/>
          </a:p>
          <a:p>
            <a:pPr indent="360363"/>
            <a:r>
              <a:rPr lang="en-GB" b="1" dirty="0" err="1" smtClean="0">
                <a:solidFill>
                  <a:srgbClr val="002060"/>
                </a:solidFill>
              </a:rPr>
              <a:t>Dakshina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kannada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district:</a:t>
            </a:r>
            <a:r>
              <a:rPr lang="en-GB" b="1" dirty="0" err="1" smtClean="0">
                <a:solidFill>
                  <a:srgbClr val="C00000"/>
                </a:solidFill>
              </a:rPr>
              <a:t>MP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Nalin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kumar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C00000"/>
                </a:solidFill>
              </a:rPr>
              <a:t>kateel:sulya</a:t>
            </a:r>
            <a:r>
              <a:rPr lang="en-GB" b="1" dirty="0" smtClean="0">
                <a:solidFill>
                  <a:srgbClr val="C00000"/>
                </a:solidFill>
              </a:rPr>
              <a:t> </a:t>
            </a:r>
            <a:r>
              <a:rPr lang="en-GB" b="1" dirty="0" err="1" smtClean="0">
                <a:solidFill>
                  <a:srgbClr val="A50021"/>
                </a:solidFill>
              </a:rPr>
              <a:t>taluk</a:t>
            </a:r>
            <a:r>
              <a:rPr lang="en-GB" b="1" dirty="0" err="1" smtClean="0">
                <a:solidFill>
                  <a:srgbClr val="00B050"/>
                </a:solidFill>
              </a:rPr>
              <a:t>:balpa</a:t>
            </a:r>
            <a:r>
              <a:rPr lang="en-GB" b="1" dirty="0" smtClean="0">
                <a:solidFill>
                  <a:srgbClr val="00B050"/>
                </a:solidFill>
              </a:rPr>
              <a:t> village</a:t>
            </a:r>
          </a:p>
          <a:p>
            <a:endParaRPr lang="en-GB" b="1" dirty="0" smtClean="0"/>
          </a:p>
          <a:p>
            <a:endParaRPr lang="en-GB" b="1" dirty="0"/>
          </a:p>
          <a:p>
            <a:endParaRPr lang="en-IN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872345"/>
            <a:ext cx="2257425" cy="179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057400"/>
            <a:ext cx="7696200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b="1" dirty="0"/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Syndicate bank-20 lakhs –solar lamps to the village and  6 government schools.</a:t>
            </a:r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Mangalore refinery and petrochemicals Ltd-20 lakhs-community hall.</a:t>
            </a:r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My special economic zone-model gram panchayat building.</a:t>
            </a:r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MCF- community health centre.</a:t>
            </a:r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New Mangalore port trust  –development of 6 schools and 2 anganwadis.</a:t>
            </a:r>
          </a:p>
          <a:p>
            <a:pPr marL="342900" indent="17463">
              <a:buFont typeface="+mj-lt"/>
              <a:buAutoNum type="arabicPeriod"/>
            </a:pPr>
            <a:r>
              <a:rPr lang="en-GB" b="1" dirty="0" smtClean="0"/>
              <a:t>SELCO foundation-e-school project provide computers, projectors and screens to schools.</a:t>
            </a:r>
          </a:p>
          <a:p>
            <a:endParaRPr lang="en-GB" b="1" dirty="0" smtClean="0"/>
          </a:p>
          <a:p>
            <a:pPr marL="342900" indent="-342900">
              <a:buFont typeface="+mj-lt"/>
              <a:buAutoNum type="arabicPeriod"/>
            </a:pPr>
            <a:endParaRPr lang="en-GB" b="1" dirty="0"/>
          </a:p>
          <a:p>
            <a:pPr marL="342900" indent="-342900">
              <a:buFont typeface="+mj-lt"/>
              <a:buAutoNum type="arabicPeriod"/>
            </a:pP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778639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2477869"/>
            <a:ext cx="5105400" cy="830997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r>
              <a:rPr lang="en-GB" sz="4800" b="1" dirty="0" smtClean="0">
                <a:solidFill>
                  <a:srgbClr val="002060"/>
                </a:solidFill>
                <a:latin typeface="Comic Sans MS" pitchFamily="66" charset="0"/>
              </a:rPr>
              <a:t>Case studies</a:t>
            </a:r>
            <a:endParaRPr lang="en-IN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21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" t="4449" r="4216" b="16360"/>
          <a:stretch/>
        </p:blipFill>
        <p:spPr bwMode="auto">
          <a:xfrm>
            <a:off x="0" y="1945340"/>
            <a:ext cx="3386802" cy="247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t="10295" r="17755" b="51838"/>
          <a:stretch/>
        </p:blipFill>
        <p:spPr bwMode="auto">
          <a:xfrm>
            <a:off x="-1" y="-17928"/>
            <a:ext cx="9143999" cy="199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5" t="12560" r="18374" b="15258"/>
          <a:stretch/>
        </p:blipFill>
        <p:spPr bwMode="auto">
          <a:xfrm>
            <a:off x="3386802" y="1925169"/>
            <a:ext cx="307713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7" t="24080" r="15688" b="17279"/>
          <a:stretch/>
        </p:blipFill>
        <p:spPr bwMode="auto">
          <a:xfrm>
            <a:off x="6477000" y="1945340"/>
            <a:ext cx="2666999" cy="2474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2" t="27941" r="13517" b="20956"/>
          <a:stretch/>
        </p:blipFill>
        <p:spPr bwMode="auto">
          <a:xfrm>
            <a:off x="0" y="4419600"/>
            <a:ext cx="6477000" cy="243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7" t="10110" r="13517" b="13844"/>
          <a:stretch/>
        </p:blipFill>
        <p:spPr bwMode="auto">
          <a:xfrm>
            <a:off x="6477000" y="4419600"/>
            <a:ext cx="2666999" cy="243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89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873514"/>
            <a:ext cx="5943600" cy="70788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GB" sz="4000" b="1" dirty="0" smtClean="0">
                <a:solidFill>
                  <a:srgbClr val="C00000"/>
                </a:solidFill>
                <a:latin typeface="Comic Sans MS" pitchFamily="66" charset="0"/>
              </a:rPr>
              <a:t>After adoption ……</a:t>
            </a:r>
            <a:endParaRPr lang="en-IN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1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5" t="3493" r="7708" b="34374"/>
          <a:stretch/>
        </p:blipFill>
        <p:spPr bwMode="auto">
          <a:xfrm>
            <a:off x="7513" y="0"/>
            <a:ext cx="3116687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3" t="3125" r="31688" b="13072"/>
          <a:stretch/>
        </p:blipFill>
        <p:spPr bwMode="auto">
          <a:xfrm>
            <a:off x="3124200" y="18245"/>
            <a:ext cx="2971800" cy="22904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3" t="9287" r="13772" b="13601"/>
          <a:stretch/>
        </p:blipFill>
        <p:spPr bwMode="auto">
          <a:xfrm>
            <a:off x="0" y="2308737"/>
            <a:ext cx="3124200" cy="2373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7" t="6802" r="6571" b="14706"/>
          <a:stretch/>
        </p:blipFill>
        <p:spPr bwMode="auto">
          <a:xfrm>
            <a:off x="3152104" y="2373568"/>
            <a:ext cx="2943896" cy="2308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2" t="15625" r="15075" b="20642"/>
          <a:stretch/>
        </p:blipFill>
        <p:spPr bwMode="auto">
          <a:xfrm>
            <a:off x="6144832" y="37563"/>
            <a:ext cx="2971800" cy="2248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7" t="8948" r="29213" b="13952"/>
          <a:stretch/>
        </p:blipFill>
        <p:spPr bwMode="auto">
          <a:xfrm>
            <a:off x="6154491" y="2373568"/>
            <a:ext cx="2989509" cy="2308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0" t="24075" r="20700" b="13776"/>
          <a:stretch/>
        </p:blipFill>
        <p:spPr bwMode="auto">
          <a:xfrm>
            <a:off x="0" y="4682305"/>
            <a:ext cx="3124200" cy="2175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2" t="26838" r="35034" b="28493"/>
          <a:stretch/>
        </p:blipFill>
        <p:spPr bwMode="auto">
          <a:xfrm>
            <a:off x="3152103" y="4682305"/>
            <a:ext cx="3002387" cy="2175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8" t="29228" r="31086" b="21507"/>
          <a:stretch/>
        </p:blipFill>
        <p:spPr bwMode="auto">
          <a:xfrm>
            <a:off x="6154491" y="4682304"/>
            <a:ext cx="3059207" cy="2175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152400"/>
            <a:ext cx="304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1524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2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304" y="25146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4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4812268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8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19504" y="762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3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" y="48006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7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19504" y="48768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48400" y="25146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6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00400" y="2514600"/>
            <a:ext cx="38609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5</a:t>
            </a:r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7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608847"/>
              </p:ext>
            </p:extLst>
          </p:nvPr>
        </p:nvGraphicFramePr>
        <p:xfrm>
          <a:off x="0" y="18686364"/>
          <a:ext cx="8305800" cy="22828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"/>
                <a:gridCol w="1143000"/>
                <a:gridCol w="1371600"/>
                <a:gridCol w="1065512"/>
                <a:gridCol w="1449088"/>
                <a:gridCol w="1524000"/>
                <a:gridCol w="1371600"/>
              </a:tblGrid>
              <a:tr h="733830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1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Belgaum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Suresh Chanabasappa Angadi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Belgaum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Belgaum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Muthnal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710741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2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Uttara Kannada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Anant Kumra Dattatreya Hegde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Uttar Kannad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Siddapur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Kangod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3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Hassan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H.D. Devegowda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Hassan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Hassan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Channangihalli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944598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4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Chamrajanagar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Rangaswamy Dhruvanarayana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Mysore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Heggadadevankote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D.B.Kuppe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07390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5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Bagalkot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Parvatagouda Chandanagouda Gaddigoudar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Bagalkot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Badami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Cholachagud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6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Chikkodi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Prakash Babanna Hukkeri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Belgaum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Chikodi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Shiradawad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7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Bijapur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Ramesh Chandappa Jigajinagi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Bijapur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Bijapur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Makhanapur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8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Dharwad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Pralhad Venkatesh Joshi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Dharwad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Dharwad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Harobelawadi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9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Koppal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Sanganna Amarappa Karadi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 err="1">
                          <a:effectLst/>
                        </a:rPr>
                        <a:t>Raichur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Sindhnur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R.H.Colony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10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Udupi Chikmagalur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Km. Shobha km Karandlaje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Chikmagalur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Mudigere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Daradahalli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11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Dakshina Kannada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Nalin Kumar Kateel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Dakshin Kannad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Sulya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Balpa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12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Gulbarga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Mallikarjun Kharge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Yadgir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Yadgir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Konkal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13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Bidar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Bhagwanth Khuba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Bidar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Basavakalyan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Gorta B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14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Bangalore South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Ananth Kumar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Bengaluru Urban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Anekal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Ragihalli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15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Chikkballapur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Dr. M. Veerappa Moily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Bangalore Rural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Nelamangala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Agalakuppe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16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Tumkur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S.P. Muddahanumegowda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Tumkur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Madhugiri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Chikkadaalavatta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17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Kolar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K.H. Muniyappa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Kolar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Bangarapet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Gatta Kamadena Hally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18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 err="1">
                          <a:effectLst/>
                        </a:rPr>
                        <a:t>Raichur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Bhagavanthraya Venkatesh Naik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Raichur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Raichur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Jagir Venkatapur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19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Davanagere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Gowdar Mallikarjunappa Siddeshwara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Davangere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Jagalur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Mustur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20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Mysore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Prathap Simha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Mysore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Hunsur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Karimuddanahalli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21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Bellary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B. Sreeramulu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Bellary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Hagaribommanahalli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Thambralli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88515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22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Bangalore Rural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Doddaalahalli Kempegowda Suresh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Tumkur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Kunigal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Madikehalli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224159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23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Haveri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Shivkumar Chanabasappa Udasi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Gadag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Shirhatti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Yalavatti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  <a:tr h="159802"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>
                          <a:effectLst/>
                        </a:rPr>
                        <a:t>24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Karnataka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Shimoga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Shri B. S. Yeddyurappa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Udupi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>
                          <a:effectLst/>
                        </a:rPr>
                        <a:t>Kundapura</a:t>
                      </a:r>
                      <a:endParaRPr lang="en-IN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  <a:tc>
                  <a:txBody>
                    <a:bodyPr/>
                    <a:lstStyle/>
                    <a:p>
                      <a:pPr marL="28575" marR="28575">
                        <a:lnSpc>
                          <a:spcPct val="115000"/>
                        </a:lnSpc>
                        <a:spcBef>
                          <a:spcPts val="225"/>
                        </a:spcBef>
                        <a:spcAft>
                          <a:spcPts val="225"/>
                        </a:spcAft>
                      </a:pPr>
                      <a:r>
                        <a:rPr lang="en-IN" sz="1400" dirty="0" err="1">
                          <a:effectLst/>
                        </a:rPr>
                        <a:t>Keradi</a:t>
                      </a: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545" marR="15545" marT="15545" marB="15545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76800" y="3581400"/>
            <a:ext cx="60960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13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7" t="7899" r="2708" b="14844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95500" y="2219742"/>
            <a:ext cx="6172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rgbClr val="FFFF00"/>
                </a:solidFill>
              </a:rPr>
              <a:t>Thank you   </a:t>
            </a:r>
            <a:r>
              <a:rPr lang="en-GB" sz="6600" b="1" dirty="0" err="1" smtClean="0">
                <a:solidFill>
                  <a:srgbClr val="FFFF00"/>
                </a:solidFill>
              </a:rPr>
              <a:t>sachin</a:t>
            </a:r>
            <a:endParaRPr lang="en-IN" sz="6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00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828800"/>
            <a:ext cx="7315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  <a:latin typeface="Comic Sans MS" pitchFamily="66" charset="0"/>
              </a:rPr>
              <a:t>     Story of </a:t>
            </a:r>
            <a:r>
              <a:rPr lang="en-GB" sz="4000" b="1" dirty="0" err="1" smtClean="0">
                <a:solidFill>
                  <a:srgbClr val="0070C0"/>
                </a:solidFill>
                <a:latin typeface="Comic Sans MS" pitchFamily="66" charset="0"/>
              </a:rPr>
              <a:t>Jayapur</a:t>
            </a:r>
            <a:endParaRPr lang="en-GB" sz="40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endParaRPr lang="en-GB" b="1" dirty="0" smtClean="0">
              <a:latin typeface="Comic Sans MS" pitchFamily="66" charset="0"/>
            </a:endParaRPr>
          </a:p>
          <a:p>
            <a:endParaRPr lang="en-GB" b="1" dirty="0" smtClean="0"/>
          </a:p>
          <a:p>
            <a:r>
              <a:rPr lang="en-GB" b="1" dirty="0" smtClean="0"/>
              <a:t>PM Modi transformed a village in 10 months under </a:t>
            </a:r>
            <a:r>
              <a:rPr lang="en-GB" b="1" dirty="0" err="1" smtClean="0"/>
              <a:t>Sansad</a:t>
            </a:r>
            <a:r>
              <a:rPr lang="en-GB" b="1" dirty="0" smtClean="0"/>
              <a:t> </a:t>
            </a:r>
            <a:r>
              <a:rPr lang="en-GB" b="1" dirty="0" err="1" smtClean="0"/>
              <a:t>Adarsh</a:t>
            </a:r>
            <a:r>
              <a:rPr lang="en-GB" b="1" dirty="0" smtClean="0"/>
              <a:t> Gram </a:t>
            </a:r>
            <a:r>
              <a:rPr lang="en-GB" b="1" dirty="0" err="1" smtClean="0"/>
              <a:t>Yojana</a:t>
            </a: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422028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8" t="9375" r="10085" b="27758"/>
          <a:stretch/>
        </p:blipFill>
        <p:spPr bwMode="auto">
          <a:xfrm>
            <a:off x="0" y="0"/>
            <a:ext cx="43434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1" t="11397" r="18157" b="29779"/>
          <a:stretch/>
        </p:blipFill>
        <p:spPr bwMode="auto">
          <a:xfrm>
            <a:off x="4648200" y="0"/>
            <a:ext cx="44958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6" t="5766" r="19019" b="30326"/>
          <a:stretch/>
        </p:blipFill>
        <p:spPr bwMode="auto">
          <a:xfrm>
            <a:off x="12879" y="3505200"/>
            <a:ext cx="4330521" cy="3352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t="11340" r="19279" b="30325"/>
          <a:stretch/>
        </p:blipFill>
        <p:spPr bwMode="auto">
          <a:xfrm>
            <a:off x="4667794" y="3505200"/>
            <a:ext cx="4486292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152400"/>
            <a:ext cx="45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 1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4876800" y="152400"/>
            <a:ext cx="45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 2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810000"/>
            <a:ext cx="45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 3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3733800"/>
            <a:ext cx="45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 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80043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6" t="20772" r="18870" b="35845"/>
          <a:stretch/>
        </p:blipFill>
        <p:spPr bwMode="auto">
          <a:xfrm>
            <a:off x="0" y="0"/>
            <a:ext cx="29337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4" t="9555" r="26608" b="32589"/>
          <a:stretch/>
        </p:blipFill>
        <p:spPr bwMode="auto">
          <a:xfrm>
            <a:off x="6210300" y="0"/>
            <a:ext cx="29337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32766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294" y="3429000"/>
            <a:ext cx="3276600" cy="3505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0"/>
            <a:ext cx="32766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81000"/>
            <a:ext cx="304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381000"/>
            <a:ext cx="381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6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3810000"/>
            <a:ext cx="304800" cy="381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8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3810000"/>
            <a:ext cx="4191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9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304800"/>
            <a:ext cx="3048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7</a:t>
            </a:r>
            <a:endParaRPr lang="en-IN" dirty="0"/>
          </a:p>
        </p:txBody>
      </p:sp>
      <p:sp>
        <p:nvSpPr>
          <p:cNvPr id="8" name="AutoShape 2" descr="Image result for bank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29000"/>
            <a:ext cx="2895600" cy="3505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21087"/>
            <a:ext cx="609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52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"/>
            <a:ext cx="9144000" cy="683264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IN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Punsari</a:t>
            </a:r>
            <a:r>
              <a:rPr lang="en-IN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village,Gujarat</a:t>
            </a:r>
            <a:r>
              <a:rPr lang="en-IN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IN" sz="1600" dirty="0">
              <a:latin typeface="Arial" pitchFamily="34" charset="0"/>
              <a:cs typeface="Arial" pitchFamily="34" charset="0"/>
            </a:endParaRPr>
          </a:p>
          <a:p>
            <a:pPr marL="442913"/>
            <a:r>
              <a:rPr lang="en-IN" sz="1600" dirty="0" err="1" smtClean="0">
                <a:latin typeface="Arial" pitchFamily="34" charset="0"/>
                <a:cs typeface="Arial" pitchFamily="34" charset="0"/>
              </a:rPr>
              <a:t>Punsari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village has emerged as a model village with modern urban amenities such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as</a:t>
            </a:r>
          </a:p>
          <a:p>
            <a:pPr marL="442913"/>
            <a:endParaRPr lang="en-IN" sz="1600" dirty="0" smtClean="0">
              <a:latin typeface="Arial" pitchFamily="34" charset="0"/>
              <a:cs typeface="Arial" pitchFamily="34" charset="0"/>
            </a:endParaRP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24X7 power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supply.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 err="1">
                <a:latin typeface="Arial" pitchFamily="34" charset="0"/>
                <a:cs typeface="Arial" pitchFamily="34" charset="0"/>
              </a:rPr>
              <a:t>WiFi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connectivity.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CCTV cameras to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ensure security. 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 err="1">
                <a:latin typeface="Arial" pitchFamily="34" charset="0"/>
                <a:cs typeface="Arial" pitchFamily="34" charset="0"/>
              </a:rPr>
              <a:t>P</a:t>
            </a:r>
            <a:r>
              <a:rPr lang="en-IN" sz="1600" dirty="0" err="1" smtClean="0">
                <a:latin typeface="Arial" pitchFamily="34" charset="0"/>
                <a:cs typeface="Arial" pitchFamily="34" charset="0"/>
              </a:rPr>
              <a:t>ucca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roads connecting the village with other villages and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towns. 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A reverse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osmosis plant which supplies 20 litres of water to each household at </a:t>
            </a:r>
            <a:r>
              <a:rPr lang="en-IN" sz="1600" dirty="0" err="1">
                <a:latin typeface="Arial" pitchFamily="34" charset="0"/>
                <a:cs typeface="Arial" pitchFamily="34" charset="0"/>
              </a:rPr>
              <a:t>Rs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 4. 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Use of solar power for agricultural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purposes.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Accidental Insurance cover to one member of every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household.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Air-conditioned primary schools with no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dropouts.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Bus facility for all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households.</a:t>
            </a:r>
          </a:p>
          <a:p>
            <a:pPr marL="728663" indent="-285750">
              <a:buFont typeface="Wingdings" pitchFamily="2" charset="2"/>
              <a:buChar char="ü"/>
            </a:pP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Focus on behavioural change through campaigns and awareness drives. For this purpose,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120 loudspeakers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have been installed in different parts of the village </a:t>
            </a:r>
            <a:endParaRPr lang="en-IN" sz="1600" dirty="0" smtClean="0">
              <a:latin typeface="Arial" pitchFamily="34" charset="0"/>
              <a:cs typeface="Arial" pitchFamily="34" charset="0"/>
            </a:endParaRPr>
          </a:p>
          <a:p>
            <a:pPr marL="728663" indent="-285750">
              <a:buFont typeface="Wingdings" pitchFamily="2" charset="2"/>
              <a:buChar char="ü"/>
            </a:pPr>
            <a:endParaRPr lang="en-IN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IN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IN" sz="1600" dirty="0" err="1" smtClean="0">
                <a:latin typeface="Arial" pitchFamily="34" charset="0"/>
                <a:cs typeface="Arial" pitchFamily="34" charset="0"/>
              </a:rPr>
              <a:t>Punsari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was awarded with the </a:t>
            </a:r>
            <a:r>
              <a:rPr lang="en-IN" sz="16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Best Gram </a:t>
            </a:r>
            <a:r>
              <a:rPr lang="en-IN" sz="1600" b="1" dirty="0" err="1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Panchayat</a:t>
            </a:r>
            <a:r>
              <a:rPr lang="en-IN" sz="1600" b="1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 Award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from the </a:t>
            </a:r>
            <a:r>
              <a:rPr lang="en-IN" sz="1600" dirty="0" smtClean="0">
                <a:latin typeface="Arial" pitchFamily="34" charset="0"/>
                <a:cs typeface="Arial" pitchFamily="34" charset="0"/>
              </a:rPr>
              <a:t>Central  </a:t>
            </a:r>
            <a:r>
              <a:rPr lang="en-IN" sz="1600" dirty="0">
                <a:latin typeface="Arial" pitchFamily="34" charset="0"/>
                <a:cs typeface="Arial" pitchFamily="34" charset="0"/>
              </a:rPr>
              <a:t>and the </a:t>
            </a:r>
            <a:r>
              <a:rPr lang="en-IN" dirty="0">
                <a:latin typeface="Arial" pitchFamily="34" charset="0"/>
                <a:cs typeface="Arial" pitchFamily="34" charset="0"/>
              </a:rPr>
              <a:t>State in 2011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endParaRPr lang="en-GB" dirty="0"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0600"/>
            <a:ext cx="2971800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00600"/>
            <a:ext cx="3124200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54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33400"/>
            <a:ext cx="5791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4000" b="1" dirty="0" smtClean="0">
              <a:solidFill>
                <a:srgbClr val="4D4D4D"/>
              </a:solidFill>
              <a:latin typeface="Comic Sans MS" pitchFamily="66" charset="0"/>
            </a:endParaRPr>
          </a:p>
          <a:p>
            <a:r>
              <a:rPr lang="en-IN" sz="4000" b="1" dirty="0" smtClean="0">
                <a:solidFill>
                  <a:srgbClr val="4D4D4D"/>
                </a:solidFill>
                <a:latin typeface="Comic Sans MS" pitchFamily="66" charset="0"/>
              </a:rPr>
              <a:t>Awards</a:t>
            </a:r>
          </a:p>
          <a:p>
            <a:endParaRPr lang="en-GB" sz="4000" b="1" dirty="0">
              <a:solidFill>
                <a:srgbClr val="4D4D4D"/>
              </a:solidFill>
              <a:latin typeface="Comic Sans MS" pitchFamily="66" charset="0"/>
            </a:endParaRPr>
          </a:p>
          <a:p>
            <a:endParaRPr lang="en-IN" dirty="0"/>
          </a:p>
          <a:p>
            <a:pPr marL="400050" indent="-400050">
              <a:buAutoNum type="romanLcPeriod"/>
            </a:pPr>
            <a:r>
              <a:rPr lang="en-IN" dirty="0" smtClean="0"/>
              <a:t>Best practices</a:t>
            </a:r>
          </a:p>
          <a:p>
            <a:pPr marL="400050" indent="-400050">
              <a:buAutoNum type="romanLcPeriod"/>
            </a:pPr>
            <a:endParaRPr lang="en-IN" dirty="0"/>
          </a:p>
          <a:p>
            <a:r>
              <a:rPr lang="en-IN" dirty="0"/>
              <a:t>ii. Best Charge </a:t>
            </a:r>
            <a:r>
              <a:rPr lang="en-IN" dirty="0" smtClean="0"/>
              <a:t>Officers</a:t>
            </a:r>
          </a:p>
          <a:p>
            <a:endParaRPr lang="en-IN" dirty="0"/>
          </a:p>
          <a:p>
            <a:r>
              <a:rPr lang="en-IN" dirty="0"/>
              <a:t>iii. Best District </a:t>
            </a:r>
            <a:r>
              <a:rPr lang="en-IN" dirty="0" smtClean="0"/>
              <a:t>Collectors</a:t>
            </a:r>
          </a:p>
          <a:p>
            <a:endParaRPr lang="en-IN" dirty="0"/>
          </a:p>
          <a:p>
            <a:r>
              <a:rPr lang="en-IN" dirty="0"/>
              <a:t>iv. Best Adarsh Grams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667000"/>
            <a:ext cx="221932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324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1117937"/>
            <a:ext cx="7391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omic Sans MS" pitchFamily="66" charset="0"/>
              </a:rPr>
              <a:t>Bottle necks of SAGY </a:t>
            </a:r>
          </a:p>
          <a:p>
            <a:endParaRPr lang="en-GB" sz="2000" b="1" dirty="0">
              <a:solidFill>
                <a:srgbClr val="800000"/>
              </a:solidFill>
              <a:latin typeface="Comic Sans MS" pitchFamily="66" charset="0"/>
            </a:endParaRPr>
          </a:p>
          <a:p>
            <a:endParaRPr lang="en-IN" sz="2000" b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256710"/>
            <a:ext cx="7010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000" dirty="0" smtClean="0"/>
              <a:t>Criteria for selection of Village.</a:t>
            </a:r>
          </a:p>
          <a:p>
            <a:pPr marL="285750" indent="-285750">
              <a:buFont typeface="Wingdings" pitchFamily="2" charset="2"/>
              <a:buChar char="q"/>
            </a:pPr>
            <a:endParaRPr lang="en-GB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GB" sz="2000" dirty="0" smtClean="0"/>
              <a:t>Number of villages under </a:t>
            </a:r>
            <a:r>
              <a:rPr lang="en-GB" sz="2000" dirty="0" err="1" smtClean="0"/>
              <a:t>Adarsh</a:t>
            </a:r>
            <a:r>
              <a:rPr lang="en-GB" sz="2000" dirty="0" smtClean="0"/>
              <a:t> gram </a:t>
            </a:r>
            <a:r>
              <a:rPr lang="en-GB" sz="2000" dirty="0" err="1" smtClean="0"/>
              <a:t>Yojana</a:t>
            </a:r>
            <a:r>
              <a:rPr lang="en-GB" sz="2000" dirty="0" smtClean="0"/>
              <a:t> are very less.</a:t>
            </a:r>
          </a:p>
          <a:p>
            <a:pPr marL="285750" indent="-285750">
              <a:buFont typeface="Wingdings" pitchFamily="2" charset="2"/>
              <a:buChar char="q"/>
            </a:pPr>
            <a:endParaRPr lang="en-GB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GB" sz="2000" dirty="0" smtClean="0"/>
              <a:t>Term of MP.</a:t>
            </a:r>
          </a:p>
          <a:p>
            <a:pPr marL="285750" indent="-285750">
              <a:buFont typeface="Wingdings" pitchFamily="2" charset="2"/>
              <a:buChar char="q"/>
            </a:pPr>
            <a:endParaRPr lang="en-GB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GB" sz="2000" dirty="0" smtClean="0"/>
              <a:t>Honesty. </a:t>
            </a:r>
          </a:p>
          <a:p>
            <a:pPr marL="285750" indent="-285750">
              <a:buFont typeface="Wingdings" pitchFamily="2" charset="2"/>
              <a:buChar char="q"/>
            </a:pPr>
            <a:endParaRPr lang="en-GB" sz="20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GB" sz="2000" dirty="0" smtClean="0"/>
              <a:t>Bias in selection of Gram panchayat.</a:t>
            </a:r>
          </a:p>
          <a:p>
            <a:pPr marL="285750" indent="-285750">
              <a:buFont typeface="Wingdings" pitchFamily="2" charset="2"/>
              <a:buChar char="q"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801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399" y="609600"/>
            <a:ext cx="28194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5E1D10"/>
                </a:solidFill>
                <a:latin typeface="Comic Sans MS" pitchFamily="66" charset="0"/>
              </a:rPr>
              <a:t>Karnataka</a:t>
            </a:r>
          </a:p>
          <a:p>
            <a:endParaRPr lang="en-IN" sz="28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399" y="1675686"/>
            <a:ext cx="3505201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B" b="1" dirty="0" smtClean="0">
                <a:solidFill>
                  <a:srgbClr val="C00000"/>
                </a:solidFill>
              </a:rPr>
              <a:t>5631</a:t>
            </a:r>
            <a:r>
              <a:rPr lang="en-GB" dirty="0" smtClean="0"/>
              <a:t> Gram panchayats in Karnataka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dirty="0" smtClean="0"/>
              <a:t>24+6 constituencies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dirty="0" smtClean="0"/>
              <a:t>30×1=30villages by 2016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dirty="0" smtClean="0"/>
              <a:t>30×2=60 villages by 2019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dirty="0" smtClean="0"/>
              <a:t>30×5=150 villages by 2024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GB" dirty="0" smtClean="0"/>
              <a:t>Totally=240 Adarsh grams by 2024 in </a:t>
            </a:r>
            <a:r>
              <a:rPr lang="en-GB" dirty="0" err="1" smtClean="0"/>
              <a:t>karnataka</a:t>
            </a:r>
            <a:r>
              <a:rPr lang="en-GB" dirty="0" smtClean="0"/>
              <a:t>.</a:t>
            </a:r>
          </a:p>
          <a:p>
            <a:r>
              <a:rPr lang="en-GB" dirty="0" smtClean="0"/>
              <a:t>   </a:t>
            </a:r>
          </a:p>
          <a:p>
            <a:r>
              <a:rPr lang="en-GB" dirty="0" smtClean="0"/>
              <a:t> But……29,736 </a:t>
            </a:r>
            <a:r>
              <a:rPr lang="en-GB" dirty="0"/>
              <a:t>villages are there in </a:t>
            </a:r>
            <a:r>
              <a:rPr lang="en-GB" dirty="0" smtClean="0"/>
              <a:t>Karnataka</a:t>
            </a:r>
          </a:p>
          <a:p>
            <a:endParaRPr lang="en-GB" dirty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</p:txBody>
      </p:sp>
      <p:sp>
        <p:nvSpPr>
          <p:cNvPr id="8" name="Rectangle 7"/>
          <p:cNvSpPr/>
          <p:nvPr/>
        </p:nvSpPr>
        <p:spPr>
          <a:xfrm>
            <a:off x="4696691" y="1737479"/>
            <a:ext cx="3657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IN" b="1" dirty="0">
                <a:solidFill>
                  <a:srgbClr val="C00000"/>
                </a:solidFill>
              </a:rPr>
              <a:t>2,40,355</a:t>
            </a:r>
            <a:r>
              <a:rPr lang="en-IN" dirty="0"/>
              <a:t> Gram </a:t>
            </a:r>
            <a:r>
              <a:rPr lang="en-IN" dirty="0" err="1"/>
              <a:t>panchayats</a:t>
            </a:r>
            <a:r>
              <a:rPr lang="en-IN" dirty="0"/>
              <a:t> </a:t>
            </a:r>
          </a:p>
          <a:p>
            <a:r>
              <a:rPr lang="sv-SE" dirty="0"/>
              <a:t>Loka saba MPs =510</a:t>
            </a:r>
          </a:p>
          <a:p>
            <a:r>
              <a:rPr lang="sv-SE" dirty="0"/>
              <a:t>Rajya saba MPs=230</a:t>
            </a:r>
          </a:p>
          <a:p>
            <a:r>
              <a:rPr lang="sv-SE" dirty="0" smtClean="0"/>
              <a:t>Total=740</a:t>
            </a:r>
            <a:endParaRPr lang="sv-SE" dirty="0"/>
          </a:p>
          <a:p>
            <a:r>
              <a:rPr lang="sv-SE" dirty="0"/>
              <a:t>740×1=740 AG by 2016</a:t>
            </a:r>
          </a:p>
          <a:p>
            <a:r>
              <a:rPr lang="sv-SE" dirty="0"/>
              <a:t>740×2=1480  AG by 2019</a:t>
            </a:r>
          </a:p>
          <a:p>
            <a:r>
              <a:rPr lang="sv-SE" dirty="0"/>
              <a:t>740×5=3700  AG by 2024</a:t>
            </a:r>
          </a:p>
          <a:p>
            <a:r>
              <a:rPr lang="sv-SE" dirty="0"/>
              <a:t>Total=5920 AG by 2024  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 But ...... </a:t>
            </a:r>
            <a:r>
              <a:rPr lang="sv-SE" dirty="0"/>
              <a:t>total number of villages in india are 6,38,590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9800" y="609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5E1D10"/>
                </a:solidFill>
                <a:latin typeface="Comic Sans MS" pitchFamily="66" charset="0"/>
              </a:rPr>
              <a:t>India</a:t>
            </a:r>
            <a:endParaRPr lang="en-IN" sz="3200" b="1" dirty="0">
              <a:solidFill>
                <a:srgbClr val="5E1D1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81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9906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A50021"/>
                </a:solidFill>
                <a:latin typeface="Comic Sans MS" pitchFamily="66" charset="0"/>
              </a:rPr>
              <a:t>How SAGY is  useful for farmers and Agriculture Extension workers</a:t>
            </a:r>
          </a:p>
          <a:p>
            <a:endParaRPr lang="en-IN" sz="2000" b="1" dirty="0"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828800"/>
            <a:ext cx="5791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All weather roads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Community hall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Rural banks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Veterinary hospital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Prevent distress migration  from rural to urban areas -lack of oppertunities,facilities and decent standard of living.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Electricity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Small scale industries specially Agro based industries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1600" b="1" dirty="0" smtClean="0"/>
              <a:t>Reduce the diversion of Agriculture funds.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1600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233790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0" t="17831" r="18767" b="21141"/>
          <a:stretch/>
        </p:blipFill>
        <p:spPr bwMode="auto">
          <a:xfrm>
            <a:off x="609600" y="838200"/>
            <a:ext cx="8534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352800"/>
            <a:ext cx="8534400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sz="4800" b="1" dirty="0" smtClean="0"/>
              <a:t> </a:t>
            </a:r>
          </a:p>
          <a:p>
            <a:r>
              <a:rPr lang="en-GB" sz="4800" b="1" dirty="0" smtClean="0"/>
              <a:t> KRISHI BHAGYA SCHEME</a:t>
            </a:r>
          </a:p>
          <a:p>
            <a:endParaRPr lang="en-IN" sz="4800" b="1" dirty="0"/>
          </a:p>
        </p:txBody>
      </p:sp>
    </p:spTree>
    <p:extLst>
      <p:ext uri="{BB962C8B-B14F-4D97-AF65-F5344CB8AC3E}">
        <p14:creationId xmlns:p14="http://schemas.microsoft.com/office/powerpoint/2010/main" val="63687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00200"/>
            <a:ext cx="4800600" cy="2133600"/>
          </a:xfrm>
        </p:spPr>
        <p:txBody>
          <a:bodyPr/>
          <a:lstStyle/>
          <a:p>
            <a:r>
              <a:rPr lang="en-GB" sz="5400" b="1" dirty="0" smtClean="0"/>
              <a:t>Introduction</a:t>
            </a:r>
            <a:br>
              <a:rPr lang="en-GB" sz="5400" b="1" dirty="0" smtClean="0"/>
            </a:br>
            <a:endParaRPr lang="en-IN" sz="5400" b="1" dirty="0"/>
          </a:p>
        </p:txBody>
      </p:sp>
    </p:spTree>
    <p:extLst>
      <p:ext uri="{BB962C8B-B14F-4D97-AF65-F5344CB8AC3E}">
        <p14:creationId xmlns:p14="http://schemas.microsoft.com/office/powerpoint/2010/main" val="26533404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53553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74613">
              <a:buFont typeface="Wingdings" pitchFamily="2" charset="2"/>
              <a:buChar char="Ø"/>
            </a:pPr>
            <a:r>
              <a:rPr lang="en-GB" b="1" dirty="0" smtClean="0">
                <a:latin typeface="Comic Sans MS" pitchFamily="66" charset="0"/>
              </a:rPr>
              <a:t>In Karnataka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70% </a:t>
            </a:r>
            <a:r>
              <a:rPr lang="en-GB" b="1" dirty="0" smtClean="0">
                <a:latin typeface="Comic Sans MS" pitchFamily="66" charset="0"/>
              </a:rPr>
              <a:t>of the land </a:t>
            </a:r>
            <a:r>
              <a:rPr lang="en-GB" b="1" dirty="0">
                <a:latin typeface="Comic Sans MS" pitchFamily="66" charset="0"/>
              </a:rPr>
              <a:t>-</a:t>
            </a:r>
            <a:r>
              <a:rPr lang="en-GB" b="1" dirty="0" smtClean="0">
                <a:latin typeface="Comic Sans MS" pitchFamily="66" charset="0"/>
              </a:rPr>
              <a:t>rain fed area. </a:t>
            </a:r>
          </a:p>
          <a:p>
            <a:pPr marL="285750" indent="-22225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74613">
              <a:buFont typeface="Wingdings" pitchFamily="2" charset="2"/>
              <a:buChar char="Ø"/>
            </a:pPr>
            <a:r>
              <a:rPr lang="en-GB" b="1" dirty="0" smtClean="0">
                <a:latin typeface="Comic Sans MS" pitchFamily="66" charset="0"/>
              </a:rPr>
              <a:t>Around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55% </a:t>
            </a:r>
            <a:r>
              <a:rPr lang="en-GB" b="1" dirty="0">
                <a:latin typeface="Comic Sans MS" pitchFamily="66" charset="0"/>
              </a:rPr>
              <a:t>-</a:t>
            </a:r>
            <a:r>
              <a:rPr lang="en-GB" b="1" dirty="0" smtClean="0">
                <a:latin typeface="Comic Sans MS" pitchFamily="66" charset="0"/>
              </a:rPr>
              <a:t> food grains and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75% </a:t>
            </a:r>
            <a:r>
              <a:rPr lang="en-GB" b="1" dirty="0">
                <a:latin typeface="Comic Sans MS" pitchFamily="66" charset="0"/>
              </a:rPr>
              <a:t>-</a:t>
            </a:r>
            <a:r>
              <a:rPr lang="en-GB" b="1" dirty="0" smtClean="0">
                <a:latin typeface="Comic Sans MS" pitchFamily="66" charset="0"/>
              </a:rPr>
              <a:t> oil seeds are coming from rain fed areas.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74613">
              <a:buFont typeface="Wingdings" pitchFamily="2" charset="2"/>
              <a:buChar char="Ø"/>
            </a:pPr>
            <a:r>
              <a:rPr lang="en-GB" b="1" dirty="0" smtClean="0">
                <a:latin typeface="Comic Sans MS" pitchFamily="66" charset="0"/>
              </a:rPr>
              <a:t>5 agro-climatic zones are facing deficit rainfall ,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450-850mm.</a:t>
            </a:r>
          </a:p>
          <a:p>
            <a:pPr marL="285750" indent="74613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74613">
              <a:buFont typeface="Wingdings" pitchFamily="2" charset="2"/>
              <a:buChar char="Ø"/>
            </a:pPr>
            <a:r>
              <a:rPr lang="en-GB" b="1" dirty="0">
                <a:latin typeface="Comic Sans MS" pitchFamily="66" charset="0"/>
              </a:rPr>
              <a:t>D</a:t>
            </a:r>
            <a:r>
              <a:rPr lang="en-GB" b="1" dirty="0" smtClean="0">
                <a:latin typeface="Comic Sans MS" pitchFamily="66" charset="0"/>
              </a:rPr>
              <a:t>rastic change in the climate which is adversely affecting the farmers life.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-22225">
              <a:buFont typeface="Wingdings" pitchFamily="2" charset="2"/>
              <a:buChar char="Ø"/>
            </a:pPr>
            <a:r>
              <a:rPr lang="en-GB" b="1" dirty="0" smtClean="0">
                <a:latin typeface="Comic Sans MS" pitchFamily="66" charset="0"/>
              </a:rPr>
              <a:t>Agriculture productivity is also decreasing day by day.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74613">
              <a:buFont typeface="Wingdings" pitchFamily="2" charset="2"/>
              <a:buChar char="Ø"/>
            </a:pPr>
            <a:r>
              <a:rPr lang="en-GB" b="1" dirty="0">
                <a:latin typeface="Comic Sans MS" pitchFamily="66" charset="0"/>
              </a:rPr>
              <a:t>T</a:t>
            </a:r>
            <a:r>
              <a:rPr lang="en-GB" b="1" dirty="0" smtClean="0">
                <a:latin typeface="Comic Sans MS" pitchFamily="66" charset="0"/>
              </a:rPr>
              <a:t>he agricultural land holding in Karnataka has  decreased from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2.56 ha to 1.55 ha (2001 report)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b="1" dirty="0" smtClean="0">
              <a:latin typeface="Comic Sans MS" pitchFamily="66" charset="0"/>
            </a:endParaRPr>
          </a:p>
          <a:p>
            <a:pPr marL="285750" indent="-22225">
              <a:buFont typeface="Wingdings" pitchFamily="2" charset="2"/>
              <a:buChar char="Ø"/>
            </a:pPr>
            <a:r>
              <a:rPr lang="en-GB" b="1" dirty="0" smtClean="0">
                <a:latin typeface="Comic Sans MS" pitchFamily="66" charset="0"/>
              </a:rPr>
              <a:t>Small and marginal farmers are falling in debt because of the failure of bore wells.</a:t>
            </a:r>
          </a:p>
          <a:p>
            <a:pPr marL="285750" indent="-22225">
              <a:buFont typeface="Wingdings" pitchFamily="2" charset="2"/>
              <a:buChar char="Ø"/>
            </a:pPr>
            <a:endParaRPr lang="en-GB" b="1" dirty="0">
              <a:latin typeface="Comic Sans MS" pitchFamily="66" charset="0"/>
            </a:endParaRPr>
          </a:p>
          <a:p>
            <a:pPr marL="263525"/>
            <a:endParaRPr lang="en-GB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65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90500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b="1" dirty="0" smtClean="0"/>
              <a:t>Started in the year 2014.</a:t>
            </a:r>
          </a:p>
          <a:p>
            <a:pPr marL="342900" indent="-342900">
              <a:buFont typeface="Wingdings" pitchFamily="2" charset="2"/>
              <a:buChar char="Ø"/>
            </a:pPr>
            <a:endParaRPr lang="en-GB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GB" b="1" dirty="0" smtClean="0"/>
              <a:t>Implemented in  5 Agro-climatic zones of Karnataka covering 23 districts ,107 </a:t>
            </a:r>
            <a:r>
              <a:rPr lang="en-GB" b="1" dirty="0" err="1" smtClean="0"/>
              <a:t>taluks</a:t>
            </a:r>
            <a:r>
              <a:rPr lang="en-GB" b="1" dirty="0" smtClean="0"/>
              <a:t> (45 lakh ha).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b="1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GB" b="1" dirty="0"/>
              <a:t>E</a:t>
            </a:r>
            <a:r>
              <a:rPr lang="en-GB" b="1" dirty="0" smtClean="0"/>
              <a:t>ach </a:t>
            </a:r>
            <a:r>
              <a:rPr lang="en-GB" b="1" dirty="0" err="1" smtClean="0"/>
              <a:t>taluk</a:t>
            </a:r>
            <a:r>
              <a:rPr lang="en-GB" b="1" dirty="0" smtClean="0"/>
              <a:t> 210 beneficiaries are selected.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IN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914400"/>
            <a:ext cx="3886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4000" dirty="0" err="1" smtClean="0">
                <a:solidFill>
                  <a:srgbClr val="FF0000"/>
                </a:solidFill>
                <a:latin typeface="Comic Sans MS" pitchFamily="66" charset="0"/>
              </a:rPr>
              <a:t>Krishi</a:t>
            </a:r>
            <a:r>
              <a:rPr lang="en-GB" sz="4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GB" sz="4000" dirty="0" err="1" smtClean="0">
                <a:solidFill>
                  <a:srgbClr val="FF0000"/>
                </a:solidFill>
                <a:latin typeface="Comic Sans MS" pitchFamily="66" charset="0"/>
              </a:rPr>
              <a:t>Bagya</a:t>
            </a:r>
            <a:r>
              <a:rPr lang="en-GB" sz="4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IN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61" y="3629891"/>
            <a:ext cx="1371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3" y="1172438"/>
            <a:ext cx="1735277" cy="17352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2604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33400"/>
            <a:ext cx="60198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800000"/>
                </a:solidFill>
                <a:latin typeface="Comic Sans MS" pitchFamily="66" charset="0"/>
              </a:rPr>
              <a:t>          </a:t>
            </a:r>
          </a:p>
          <a:p>
            <a:r>
              <a:rPr lang="en-GB" sz="2800" b="1" dirty="0" smtClean="0">
                <a:solidFill>
                  <a:srgbClr val="800000"/>
                </a:solidFill>
                <a:latin typeface="Comic Sans MS" pitchFamily="66" charset="0"/>
              </a:rPr>
              <a:t>     Selection of farmers</a:t>
            </a:r>
          </a:p>
          <a:p>
            <a:endParaRPr lang="en-IN" sz="2800" b="1" dirty="0">
              <a:solidFill>
                <a:srgbClr val="80000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1371600"/>
            <a:ext cx="6324600" cy="4708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2000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sz="2000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GB" sz="2000" b="1" dirty="0" smtClean="0"/>
              <a:t>Applications </a:t>
            </a:r>
            <a:r>
              <a:rPr lang="en-GB" sz="2000" b="1" dirty="0"/>
              <a:t>-</a:t>
            </a:r>
            <a:r>
              <a:rPr lang="en-GB" sz="2000" b="1" dirty="0" smtClean="0"/>
              <a:t> issued in  </a:t>
            </a:r>
            <a:r>
              <a:rPr lang="en-GB" sz="2000" b="1" dirty="0" err="1" smtClean="0"/>
              <a:t>Raitha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Samparka</a:t>
            </a:r>
            <a:r>
              <a:rPr lang="en-GB" sz="2000" b="1" dirty="0" smtClean="0"/>
              <a:t> Kendra’s (RSK).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sz="20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GB" sz="2000" b="1" dirty="0" smtClean="0"/>
              <a:t>Filled in applications are selected by lottery method</a:t>
            </a:r>
          </a:p>
          <a:p>
            <a:r>
              <a:rPr lang="en-GB" sz="2000" b="1" dirty="0"/>
              <a:t> </a:t>
            </a:r>
            <a:r>
              <a:rPr lang="en-GB" sz="2000" b="1" dirty="0" smtClean="0"/>
              <a:t>       </a:t>
            </a:r>
          </a:p>
          <a:p>
            <a:r>
              <a:rPr lang="en-GB" sz="2000" b="1" dirty="0"/>
              <a:t> </a:t>
            </a:r>
            <a:r>
              <a:rPr lang="en-GB" sz="2000" b="1" dirty="0" smtClean="0"/>
              <a:t>       With </a:t>
            </a:r>
            <a:r>
              <a:rPr lang="en-GB" sz="2000" b="1" dirty="0" err="1"/>
              <a:t>polyhouse</a:t>
            </a:r>
            <a:r>
              <a:rPr lang="en-GB" sz="2000" b="1" dirty="0"/>
              <a:t>(1 taluk-10 members</a:t>
            </a:r>
            <a:r>
              <a:rPr lang="en-GB" sz="2000" b="1" dirty="0" smtClean="0"/>
              <a:t>)</a:t>
            </a:r>
          </a:p>
          <a:p>
            <a:endParaRPr lang="en-GB" sz="2000" b="1" dirty="0"/>
          </a:p>
          <a:p>
            <a:r>
              <a:rPr lang="en-GB" sz="2000" b="1" dirty="0"/>
              <a:t>       </a:t>
            </a:r>
            <a:r>
              <a:rPr lang="en-GB" sz="2000" b="1" dirty="0" smtClean="0"/>
              <a:t> Without </a:t>
            </a:r>
            <a:r>
              <a:rPr lang="en-GB" sz="2000" b="1" dirty="0" err="1"/>
              <a:t>polyhouse</a:t>
            </a:r>
            <a:r>
              <a:rPr lang="en-GB" sz="2000" b="1" dirty="0"/>
              <a:t>(1 </a:t>
            </a:r>
            <a:r>
              <a:rPr lang="en-GB" sz="2000" b="1" dirty="0" err="1"/>
              <a:t>taluk</a:t>
            </a:r>
            <a:r>
              <a:rPr lang="en-GB" sz="2000" b="1" dirty="0"/>
              <a:t> -200 members)</a:t>
            </a:r>
            <a:endParaRPr lang="en-GB" sz="2000" b="1" dirty="0" smtClean="0"/>
          </a:p>
          <a:p>
            <a:endParaRPr lang="en-GB" sz="2000" b="1" dirty="0" smtClean="0"/>
          </a:p>
          <a:p>
            <a:endParaRPr lang="en-GB" sz="2000" b="1" dirty="0"/>
          </a:p>
          <a:p>
            <a:endParaRPr lang="en-GB" sz="2000" b="1" dirty="0" smtClean="0"/>
          </a:p>
          <a:p>
            <a:endParaRPr lang="en-GB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35" b="83696" l="1429" r="973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5" t="10652" r="3031" b="20887"/>
          <a:stretch/>
        </p:blipFill>
        <p:spPr bwMode="auto">
          <a:xfrm>
            <a:off x="5523281" y="4724400"/>
            <a:ext cx="3629892" cy="1634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53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2" t="10478" r="28378" b="6250"/>
          <a:stretch/>
        </p:blipFill>
        <p:spPr bwMode="auto">
          <a:xfrm>
            <a:off x="1828800" y="0"/>
            <a:ext cx="73152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AutoShape 4" descr="Image result for application form clip art  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AutoShape 6" descr="Image result for application form clip art   imag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7937"/>
            <a:ext cx="1905000" cy="68500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2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5" r="28688" b="20000"/>
          <a:stretch/>
        </p:blipFill>
        <p:spPr bwMode="auto">
          <a:xfrm>
            <a:off x="1828800" y="0"/>
            <a:ext cx="5831542" cy="678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3070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3890"/>
            <a:ext cx="8534400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rgbClr val="0070C0"/>
              </a:solidFill>
            </a:endParaRPr>
          </a:p>
          <a:p>
            <a:pPr marL="360363"/>
            <a:r>
              <a:rPr lang="en-GB" b="1" dirty="0" smtClean="0">
                <a:solidFill>
                  <a:srgbClr val="0070C0"/>
                </a:solidFill>
              </a:rPr>
              <a:t> 1. In-situ soil and water conservation (Farm ponds)</a:t>
            </a:r>
          </a:p>
          <a:p>
            <a:pPr marL="360363"/>
            <a:endParaRPr lang="en-GB" b="1" dirty="0" smtClean="0">
              <a:solidFill>
                <a:srgbClr val="0070C0"/>
              </a:solidFill>
            </a:endParaRPr>
          </a:p>
          <a:p>
            <a:pPr marL="646113" indent="-285750">
              <a:buFont typeface="Wingdings" pitchFamily="2" charset="2"/>
              <a:buChar char="v"/>
            </a:pPr>
            <a:r>
              <a:rPr lang="en-GB" dirty="0" smtClean="0"/>
              <a:t>Water conservation by using polythene/ tarpaulin in farm ponds.</a:t>
            </a:r>
          </a:p>
          <a:p>
            <a:pPr marL="646113" indent="-285750">
              <a:buFont typeface="Wingdings" pitchFamily="2" charset="2"/>
              <a:buChar char="v"/>
            </a:pPr>
            <a:endParaRPr lang="en-GB" dirty="0" smtClean="0"/>
          </a:p>
          <a:p>
            <a:pPr marL="360363"/>
            <a:r>
              <a:rPr lang="en-GB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6"/>
          <a:stretch/>
        </p:blipFill>
        <p:spPr bwMode="auto">
          <a:xfrm>
            <a:off x="1943100" y="2514600"/>
            <a:ext cx="5600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134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12003"/>
            <a:ext cx="7162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In-situ Water conservation by forming bunds</a:t>
            </a:r>
            <a:endParaRPr lang="en-IN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5783"/>
            <a:ext cx="2667001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8" t="46044" r="41971"/>
          <a:stretch/>
        </p:blipFill>
        <p:spPr bwMode="auto">
          <a:xfrm>
            <a:off x="2895600" y="1775784"/>
            <a:ext cx="2901877" cy="164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718" y="1765916"/>
            <a:ext cx="2597294" cy="164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91000"/>
            <a:ext cx="2667000" cy="189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4295775"/>
            <a:ext cx="2901876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718" y="4295775"/>
            <a:ext cx="2686482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143000"/>
            <a:ext cx="26670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Compartment bunding</a:t>
            </a:r>
          </a:p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1143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Tied ridges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152718" y="1143000"/>
            <a:ext cx="259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Conservation furrows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" y="3733800"/>
            <a:ext cx="2666999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Graded bunds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0" y="3733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Zing conservation terrace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3733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Contour bunding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410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609600"/>
            <a:ext cx="6705600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800000"/>
                </a:solidFill>
                <a:latin typeface="Comic Sans MS" pitchFamily="66" charset="0"/>
              </a:rPr>
              <a:t> </a:t>
            </a:r>
            <a:r>
              <a:rPr lang="en-GB" sz="3600" b="1" dirty="0" smtClean="0">
                <a:solidFill>
                  <a:srgbClr val="800000"/>
                </a:solidFill>
                <a:latin typeface="Comic Sans MS" pitchFamily="66" charset="0"/>
              </a:rPr>
              <a:t>      2.Diesel pump set</a:t>
            </a:r>
          </a:p>
          <a:p>
            <a:r>
              <a:rPr lang="en-GB" dirty="0" smtClean="0"/>
              <a:t>                   </a:t>
            </a:r>
          </a:p>
          <a:p>
            <a:endParaRPr lang="en-GB" dirty="0"/>
          </a:p>
          <a:p>
            <a:r>
              <a:rPr lang="en-GB" dirty="0" smtClean="0"/>
              <a:t>                5hp </a:t>
            </a:r>
            <a:r>
              <a:rPr lang="en-GB" dirty="0"/>
              <a:t>diesel pump set 80% </a:t>
            </a:r>
            <a:r>
              <a:rPr lang="en-GB" dirty="0" smtClean="0"/>
              <a:t>subsidy</a:t>
            </a:r>
          </a:p>
          <a:p>
            <a:r>
              <a:rPr lang="en-GB" dirty="0" smtClean="0"/>
              <a:t>                2hp </a:t>
            </a:r>
            <a:r>
              <a:rPr lang="en-GB" dirty="0"/>
              <a:t>solar pump set  50% </a:t>
            </a:r>
            <a:r>
              <a:rPr lang="en-GB" dirty="0" smtClean="0"/>
              <a:t>subsidy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557997"/>
            <a:ext cx="298904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2" t="7228" r="16763" b="15429"/>
          <a:stretch/>
        </p:blipFill>
        <p:spPr bwMode="auto">
          <a:xfrm>
            <a:off x="5257800" y="3576637"/>
            <a:ext cx="3634125" cy="236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6040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02" t="8273" r="31044" b="12350"/>
          <a:stretch/>
        </p:blipFill>
        <p:spPr bwMode="auto">
          <a:xfrm>
            <a:off x="1295400" y="685800"/>
            <a:ext cx="7010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7343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143000"/>
            <a:ext cx="487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0070C0"/>
                </a:solidFill>
                <a:latin typeface="Comic Sans MS" pitchFamily="66" charset="0"/>
              </a:rPr>
              <a:t>3.Micro </a:t>
            </a:r>
            <a:r>
              <a:rPr lang="en-GB" sz="2800" b="1" dirty="0">
                <a:solidFill>
                  <a:srgbClr val="0070C0"/>
                </a:solidFill>
                <a:latin typeface="Comic Sans MS" pitchFamily="66" charset="0"/>
              </a:rPr>
              <a:t>irrigation-1 </a:t>
            </a:r>
            <a:r>
              <a:rPr lang="en-GB" sz="2800" b="1" dirty="0" smtClean="0">
                <a:solidFill>
                  <a:srgbClr val="0070C0"/>
                </a:solidFill>
                <a:latin typeface="Comic Sans MS" pitchFamily="66" charset="0"/>
              </a:rPr>
              <a:t>ha</a:t>
            </a:r>
            <a:endParaRPr lang="en-GB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944" y="3276599"/>
            <a:ext cx="3061856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92" y="3276600"/>
            <a:ext cx="3539836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0" y="1916392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80% subsidy for general category</a:t>
            </a:r>
          </a:p>
          <a:p>
            <a:r>
              <a:rPr lang="en-GB" dirty="0" smtClean="0"/>
              <a:t>90% subsidy for SC/ST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0304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685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2400" b="1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GB" sz="2400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GB" sz="2400" b="1" dirty="0" smtClean="0">
                <a:solidFill>
                  <a:srgbClr val="002060"/>
                </a:solidFill>
                <a:latin typeface="Comic Sans MS" pitchFamily="66" charset="0"/>
              </a:rPr>
              <a:t>4.cropping </a:t>
            </a:r>
            <a:r>
              <a:rPr lang="en-GB" sz="2400" b="1" dirty="0">
                <a:solidFill>
                  <a:srgbClr val="002060"/>
                </a:solidFill>
                <a:latin typeface="Comic Sans MS" pitchFamily="66" charset="0"/>
              </a:rPr>
              <a:t>systems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828800"/>
            <a:ext cx="579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 Agriculture crops</a:t>
            </a:r>
          </a:p>
          <a:p>
            <a:endParaRPr lang="en-GB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GB" dirty="0" smtClean="0"/>
              <a:t>Horticulture crops</a:t>
            </a:r>
          </a:p>
          <a:p>
            <a:endParaRPr lang="en-GB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GB" dirty="0" err="1" smtClean="0"/>
              <a:t>Agri-horti</a:t>
            </a:r>
            <a:r>
              <a:rPr lang="en-GB" dirty="0" smtClean="0"/>
              <a:t>  crops</a:t>
            </a:r>
          </a:p>
          <a:p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38862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5000 </a:t>
            </a:r>
            <a:r>
              <a:rPr lang="en-GB" dirty="0" err="1" smtClean="0"/>
              <a:t>Rs</a:t>
            </a:r>
            <a:r>
              <a:rPr lang="en-GB" dirty="0" smtClean="0"/>
              <a:t> is given to the farmers who have changed their agriculture crops cropping systems.</a:t>
            </a:r>
          </a:p>
          <a:p>
            <a:endParaRPr lang="en-GB" dirty="0" smtClean="0"/>
          </a:p>
          <a:p>
            <a:r>
              <a:rPr lang="en-GB" dirty="0" smtClean="0"/>
              <a:t>For general category 80% subsidy ( 1 lakh)</a:t>
            </a:r>
          </a:p>
          <a:p>
            <a:r>
              <a:rPr lang="en-GB" dirty="0" smtClean="0"/>
              <a:t>For SC/ST 90% subsidy (1.1 lakh)</a:t>
            </a:r>
            <a:endParaRPr lang="en-GB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865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9144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omic Sans MS" pitchFamily="66" charset="0"/>
              </a:rPr>
              <a:t>    5.Seed production and distribution</a:t>
            </a:r>
            <a:endParaRPr lang="en-IN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979249"/>
              </p:ext>
            </p:extLst>
          </p:nvPr>
        </p:nvGraphicFramePr>
        <p:xfrm>
          <a:off x="1828800" y="1600200"/>
          <a:ext cx="7086600" cy="204017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838200"/>
                <a:gridCol w="1295400"/>
                <a:gridCol w="1905000"/>
                <a:gridCol w="1905000"/>
                <a:gridCol w="1143000"/>
              </a:tblGrid>
              <a:tr h="685799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Sl.no</a:t>
                      </a:r>
                      <a:endParaRPr lang="en-IN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Category 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Farmers,Kg</a:t>
                      </a:r>
                      <a:r>
                        <a:rPr lang="en-GB" sz="1600" dirty="0" smtClean="0"/>
                        <a:t>(</a:t>
                      </a:r>
                      <a:r>
                        <a:rPr lang="en-GB" sz="1600" dirty="0" err="1" smtClean="0"/>
                        <a:t>Rs</a:t>
                      </a:r>
                      <a:r>
                        <a:rPr lang="en-GB" sz="1600" dirty="0" smtClean="0"/>
                        <a:t>)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Seed</a:t>
                      </a:r>
                      <a:r>
                        <a:rPr lang="en-GB" sz="1600" baseline="0" dirty="0" smtClean="0"/>
                        <a:t> companies</a:t>
                      </a:r>
                    </a:p>
                    <a:p>
                      <a:r>
                        <a:rPr lang="en-GB" sz="1600" baseline="0" dirty="0" smtClean="0"/>
                        <a:t>Kg(</a:t>
                      </a:r>
                      <a:r>
                        <a:rPr lang="en-GB" sz="1600" baseline="0" dirty="0" err="1" smtClean="0"/>
                        <a:t>Rs</a:t>
                      </a:r>
                      <a:r>
                        <a:rPr lang="en-GB" sz="1600" baseline="0" dirty="0" smtClean="0"/>
                        <a:t>)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total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57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monocots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57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Dicots 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57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Oil seeds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1000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4" name="Picture 3" descr="C:\Users\lalitha\Pictures\thDOCBZX5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404" y="4246760"/>
            <a:ext cx="2852996" cy="156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alitha\Pictures\thX9SOUL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46760"/>
            <a:ext cx="2897088" cy="156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4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001000" cy="52322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  <a:latin typeface="Comic Sans MS" pitchFamily="66" charset="0"/>
              </a:rPr>
              <a:t>6.Horticulture Department</a:t>
            </a:r>
          </a:p>
          <a:p>
            <a:endParaRPr lang="en-GB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GB" dirty="0" smtClean="0"/>
              <a:t>Construction of green house units In identified farmers fields in 105 </a:t>
            </a:r>
            <a:r>
              <a:rPr lang="en-GB" dirty="0" err="1" smtClean="0"/>
              <a:t>taluks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GB" dirty="0" smtClean="0"/>
              <a:t>Supplying of quality seedlings to the farmers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52800"/>
            <a:ext cx="44958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58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609600"/>
            <a:ext cx="8534400" cy="59093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GB" b="1" dirty="0">
              <a:solidFill>
                <a:srgbClr val="0070C0"/>
              </a:solidFill>
              <a:latin typeface="Comic Sans MS" pitchFamily="66" charset="0"/>
            </a:endParaRPr>
          </a:p>
          <a:p>
            <a:endParaRPr lang="en-GB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The </a:t>
            </a:r>
            <a:r>
              <a:rPr lang="en-GB" b="1" dirty="0" err="1" smtClean="0">
                <a:solidFill>
                  <a:srgbClr val="0070C0"/>
                </a:solidFill>
                <a:latin typeface="Comic Sans MS" pitchFamily="66" charset="0"/>
              </a:rPr>
              <a:t>krishi</a:t>
            </a:r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 bhagya  </a:t>
            </a:r>
            <a:r>
              <a:rPr lang="en-GB" b="1" dirty="0">
                <a:solidFill>
                  <a:srgbClr val="0070C0"/>
                </a:solidFill>
                <a:latin typeface="Comic Sans MS" pitchFamily="66" charset="0"/>
              </a:rPr>
              <a:t>package has been divided into two </a:t>
            </a:r>
            <a:r>
              <a:rPr lang="en-GB" b="1" dirty="0" smtClean="0">
                <a:solidFill>
                  <a:srgbClr val="0070C0"/>
                </a:solidFill>
                <a:latin typeface="Comic Sans MS" pitchFamily="66" charset="0"/>
              </a:rPr>
              <a:t>groups</a:t>
            </a:r>
          </a:p>
          <a:p>
            <a:pPr marL="285750" indent="-285750">
              <a:buFont typeface="Wingdings" pitchFamily="2" charset="2"/>
              <a:buChar char="v"/>
            </a:pPr>
            <a:endParaRPr lang="en-GB" dirty="0" smtClean="0"/>
          </a:p>
          <a:p>
            <a:endParaRPr lang="en-GB" b="1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endParaRPr lang="en-GB" b="1" dirty="0">
              <a:solidFill>
                <a:schemeClr val="accent2"/>
              </a:solidFill>
              <a:latin typeface="Comic Sans MS" pitchFamily="66" charset="0"/>
            </a:endParaRPr>
          </a:p>
          <a:p>
            <a:r>
              <a:rPr lang="en-GB" b="1" dirty="0" smtClean="0">
                <a:solidFill>
                  <a:schemeClr val="accent2"/>
                </a:solidFill>
                <a:latin typeface="Comic Sans MS" pitchFamily="66" charset="0"/>
              </a:rPr>
              <a:t>a. With poly house -50% subsidy (10 to 13 lakhs)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IN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0914"/>
            <a:ext cx="4724400" cy="16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103394"/>
              </p:ext>
            </p:extLst>
          </p:nvPr>
        </p:nvGraphicFramePr>
        <p:xfrm>
          <a:off x="457200" y="2758440"/>
          <a:ext cx="7543800" cy="15849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62000"/>
                <a:gridCol w="4888454"/>
                <a:gridCol w="1893346"/>
              </a:tblGrid>
              <a:tr h="17272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Sl.no</a:t>
                      </a:r>
                      <a:endParaRPr lang="en-IN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Units(</a:t>
                      </a:r>
                      <a:r>
                        <a:rPr lang="en-GB" sz="1600" dirty="0" err="1" smtClean="0"/>
                        <a:t>sq.m</a:t>
                      </a:r>
                      <a:r>
                        <a:rPr lang="en-GB" sz="1600" dirty="0" smtClean="0"/>
                        <a:t>)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Unit cost(</a:t>
                      </a:r>
                      <a:r>
                        <a:rPr lang="en-GB" sz="1600" dirty="0" err="1" smtClean="0"/>
                        <a:t>Rs</a:t>
                      </a:r>
                      <a:r>
                        <a:rPr lang="en-GB" sz="1600" dirty="0" smtClean="0"/>
                        <a:t>)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184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</a:t>
                      </a:r>
                      <a:endParaRPr lang="en-IN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Green house Tubular structure(2000 </a:t>
                      </a:r>
                      <a:r>
                        <a:rPr lang="en-GB" sz="1600" dirty="0" err="1" smtClean="0"/>
                        <a:t>sq.m</a:t>
                      </a:r>
                      <a:r>
                        <a:rPr lang="en-GB" sz="1600" dirty="0" smtClean="0"/>
                        <a:t>),</a:t>
                      </a:r>
                      <a:r>
                        <a:rPr lang="en-GB" sz="1600" baseline="0" dirty="0" smtClean="0"/>
                        <a:t> </a:t>
                      </a:r>
                      <a:r>
                        <a:rPr lang="en-GB" sz="1600" dirty="0" err="1" smtClean="0"/>
                        <a:t>Rs</a:t>
                      </a:r>
                      <a:r>
                        <a:rPr lang="en-GB" sz="1600" baseline="0" dirty="0" smtClean="0"/>
                        <a:t> 890/-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20,90,000/-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6416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</a:t>
                      </a:r>
                      <a:endParaRPr lang="en-IN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High value vegetables(2000)</a:t>
                      </a:r>
                      <a:r>
                        <a:rPr lang="en-GB" sz="1600" baseline="0" dirty="0" smtClean="0"/>
                        <a:t> Rs140/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2,80,000/-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IN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Total 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23,70,000/-</a:t>
                      </a:r>
                      <a:endParaRPr lang="en-IN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57799"/>
            <a:ext cx="4572000" cy="16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999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685800"/>
            <a:ext cx="6858000" cy="53860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accent2"/>
                </a:solidFill>
                <a:latin typeface="Comic Sans MS" pitchFamily="66" charset="0"/>
              </a:rPr>
              <a:t>b. Without  poly </a:t>
            </a:r>
            <a:r>
              <a:rPr lang="en-GB" sz="2000" b="1" dirty="0" smtClean="0">
                <a:solidFill>
                  <a:schemeClr val="accent2"/>
                </a:solidFill>
                <a:latin typeface="Comic Sans MS" pitchFamily="66" charset="0"/>
              </a:rPr>
              <a:t>house-</a:t>
            </a:r>
          </a:p>
          <a:p>
            <a:endParaRPr lang="en-GB" dirty="0"/>
          </a:p>
          <a:p>
            <a:pPr marL="285750" indent="-285750">
              <a:buFont typeface="Wingdings" pitchFamily="2" charset="2"/>
              <a:buChar char="ü"/>
            </a:pPr>
            <a:r>
              <a:rPr lang="en-GB" dirty="0"/>
              <a:t>Horticulture crops:80%(1.6 lakhs ) subsidy for general category and 90% (1.8 lakhs)for SC/ST.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/>
              <a:t>Agriculture crops:80%(1 lakh ) subsidy for general category and 90% (1.1 lakhs) for SC/ST</a:t>
            </a:r>
          </a:p>
          <a:p>
            <a:pPr marL="285750" indent="-285750">
              <a:buFont typeface="Wingdings" pitchFamily="2" charset="2"/>
              <a:buChar char="ü"/>
            </a:pPr>
            <a:endParaRPr lang="en-GB" dirty="0" smtClean="0"/>
          </a:p>
          <a:p>
            <a:r>
              <a:rPr lang="en-GB" b="1" dirty="0" smtClean="0">
                <a:solidFill>
                  <a:srgbClr val="FF0000"/>
                </a:solidFill>
                <a:latin typeface="Comic Sans MS" pitchFamily="66" charset="0"/>
              </a:rPr>
              <a:t>Important </a:t>
            </a:r>
            <a:r>
              <a:rPr lang="en-GB" b="1" dirty="0" err="1" smtClean="0">
                <a:solidFill>
                  <a:srgbClr val="FF0000"/>
                </a:solidFill>
                <a:latin typeface="Comic Sans MS" pitchFamily="66" charset="0"/>
              </a:rPr>
              <a:t>note</a:t>
            </a:r>
            <a:r>
              <a:rPr lang="en-GB" dirty="0" err="1" smtClean="0"/>
              <a:t>:IFS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/>
              <a:t>adopting farmers are given </a:t>
            </a:r>
            <a:r>
              <a:rPr lang="en-GB" dirty="0" smtClean="0"/>
              <a:t>more preference</a:t>
            </a:r>
            <a:endParaRPr lang="en-GB" dirty="0"/>
          </a:p>
          <a:p>
            <a:r>
              <a:rPr lang="en-GB" dirty="0"/>
              <a:t>                         Plots coming under </a:t>
            </a:r>
            <a:r>
              <a:rPr lang="en-GB" dirty="0" err="1"/>
              <a:t>krishi</a:t>
            </a:r>
            <a:r>
              <a:rPr lang="en-GB" dirty="0"/>
              <a:t> bagya scheme </a:t>
            </a:r>
            <a:r>
              <a:rPr lang="en-GB" dirty="0" smtClean="0"/>
              <a:t>are considered </a:t>
            </a:r>
            <a:r>
              <a:rPr lang="en-GB" dirty="0"/>
              <a:t>as  </a:t>
            </a:r>
            <a:r>
              <a:rPr lang="en-GB" dirty="0" smtClean="0"/>
              <a:t>demonstration </a:t>
            </a:r>
            <a:r>
              <a:rPr lang="en-GB" dirty="0"/>
              <a:t>plots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9" t="7618" r="17487" b="21196"/>
          <a:stretch/>
        </p:blipFill>
        <p:spPr bwMode="auto">
          <a:xfrm>
            <a:off x="1748040" y="3825868"/>
            <a:ext cx="297636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2" t="6836" r="16326" b="18750"/>
          <a:stretch/>
        </p:blipFill>
        <p:spPr bwMode="auto">
          <a:xfrm>
            <a:off x="4966855" y="3719858"/>
            <a:ext cx="3246524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09600"/>
            <a:ext cx="1524000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987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914400"/>
            <a:ext cx="6858000" cy="3293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A50021"/>
                </a:solidFill>
                <a:latin typeface="Comic Sans MS" pitchFamily="66" charset="0"/>
              </a:rPr>
              <a:t>7.Veterinary department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dirty="0" smtClean="0"/>
              <a:t>Organising Animals health camps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dirty="0" smtClean="0"/>
              <a:t>Distribution of animal feed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71800"/>
            <a:ext cx="2743200" cy="254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971800"/>
            <a:ext cx="2819400" cy="254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54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7200" cy="3456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6709"/>
            <a:ext cx="4267200" cy="3248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5200"/>
            <a:ext cx="48768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709"/>
            <a:ext cx="4876800" cy="3477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503757"/>
              </p:ext>
            </p:extLst>
          </p:nvPr>
        </p:nvGraphicFramePr>
        <p:xfrm>
          <a:off x="2209800" y="1600200"/>
          <a:ext cx="4697153" cy="25908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8200"/>
                <a:gridCol w="2507673"/>
                <a:gridCol w="235527"/>
                <a:gridCol w="1115753"/>
              </a:tblGrid>
              <a:tr h="152345"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Sl.n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o</a:t>
                      </a:r>
                      <a:endParaRPr lang="en-IN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Package information</a:t>
                      </a:r>
                      <a:endParaRPr lang="en-IN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Rs</a:t>
                      </a:r>
                      <a:endParaRPr lang="en-IN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6758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Hybrid cow(1)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 strike="noStrike" kern="1200" baseline="0" dirty="0" smtClean="0"/>
                        <a:t>58605/-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5902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Improved buffalo</a:t>
                      </a:r>
                      <a:r>
                        <a:rPr lang="en-GB" sz="1600" baseline="0" dirty="0" smtClean="0"/>
                        <a:t> rearing(1)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52035/-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solidFill>
                      <a:schemeClr val="bg1"/>
                    </a:solidFill>
                  </a:tcPr>
                </a:tc>
              </a:tr>
              <a:tr h="30925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Sheep rearing(10+1)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noFill/>
                      <a:prstDash val="soli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925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Goat rearing(10+1)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925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5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aseline="0" dirty="0" smtClean="0"/>
                        <a:t>pig rearing(3+1)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80,000/-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925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6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Backyard</a:t>
                      </a:r>
                      <a:r>
                        <a:rPr lang="en-GB" sz="1600" baseline="0" dirty="0" smtClean="0"/>
                        <a:t> poultry(10+1)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15,700/-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563181"/>
              </p:ext>
            </p:extLst>
          </p:nvPr>
        </p:nvGraphicFramePr>
        <p:xfrm>
          <a:off x="2209800" y="2265218"/>
          <a:ext cx="4724400" cy="630382"/>
        </p:xfrm>
        <a:graphic>
          <a:graphicData uri="http://schemas.openxmlformats.org/drawingml/2006/table">
            <a:tbl>
              <a:tblPr/>
              <a:tblGrid>
                <a:gridCol w="4724400"/>
              </a:tblGrid>
              <a:tr h="630382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587881"/>
              </p:ext>
            </p:extLst>
          </p:nvPr>
        </p:nvGraphicFramePr>
        <p:xfrm>
          <a:off x="2209800" y="3186545"/>
          <a:ext cx="4724400" cy="365760"/>
        </p:xfrm>
        <a:graphic>
          <a:graphicData uri="http://schemas.openxmlformats.org/drawingml/2006/table">
            <a:tbl>
              <a:tblPr/>
              <a:tblGrid>
                <a:gridCol w="4724400"/>
              </a:tblGrid>
              <a:tr h="346364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636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620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                   8.Processing units</a:t>
            </a:r>
            <a:endParaRPr lang="en-IN" sz="2400" b="1" dirty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269382"/>
              </p:ext>
            </p:extLst>
          </p:nvPr>
        </p:nvGraphicFramePr>
        <p:xfrm>
          <a:off x="1905000" y="1295400"/>
          <a:ext cx="5334000" cy="234244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38200"/>
                <a:gridCol w="4495800"/>
              </a:tblGrid>
              <a:tr h="513644">
                <a:tc>
                  <a:txBody>
                    <a:bodyPr/>
                    <a:lstStyle/>
                    <a:p>
                      <a:r>
                        <a:rPr lang="en-GB" dirty="0" smtClean="0"/>
                        <a:t>Sl.no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Processing units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511"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Onion drying and storage</a:t>
                      </a:r>
                      <a:r>
                        <a:rPr lang="en-GB" baseline="0" dirty="0" smtClean="0"/>
                        <a:t> unit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511">
                <a:tc>
                  <a:txBody>
                    <a:bodyPr/>
                    <a:lstStyle/>
                    <a:p>
                      <a:r>
                        <a:rPr lang="en-GB" dirty="0" smtClean="0"/>
                        <a:t>2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Potato drying and storage</a:t>
                      </a:r>
                      <a:r>
                        <a:rPr lang="en-GB" baseline="0" dirty="0" smtClean="0"/>
                        <a:t> unit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511">
                <a:tc>
                  <a:txBody>
                    <a:bodyPr/>
                    <a:lstStyle/>
                    <a:p>
                      <a:r>
                        <a:rPr lang="en-GB" dirty="0" smtClean="0"/>
                        <a:t>3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Chilli processing unit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511">
                <a:tc>
                  <a:txBody>
                    <a:bodyPr/>
                    <a:lstStyle/>
                    <a:p>
                      <a:r>
                        <a:rPr lang="en-GB" dirty="0" smtClean="0"/>
                        <a:t>4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Multi</a:t>
                      </a:r>
                      <a:r>
                        <a:rPr lang="en-GB" baseline="0" dirty="0" smtClean="0"/>
                        <a:t> purpose processing unit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93511">
                <a:tc>
                  <a:txBody>
                    <a:bodyPr/>
                    <a:lstStyle/>
                    <a:p>
                      <a:r>
                        <a:rPr lang="en-GB" dirty="0" smtClean="0"/>
                        <a:t>5</a:t>
                      </a:r>
                      <a:endParaRPr lang="en-IN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Seed storage go downs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4" name="Picture 2" descr="C:\Users\lalitha\Pictures\thCVWPPQY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962400"/>
            <a:ext cx="3733800" cy="248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lalitha\Downloads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49" y="3962400"/>
            <a:ext cx="4129096" cy="240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6131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8686800" cy="53553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IN" b="1" dirty="0" smtClean="0"/>
          </a:p>
          <a:p>
            <a:endParaRPr lang="en-IN" b="1" dirty="0"/>
          </a:p>
          <a:p>
            <a:endParaRPr lang="en-IN" b="1" dirty="0" smtClean="0"/>
          </a:p>
          <a:p>
            <a:r>
              <a:rPr lang="en-IN" b="1" dirty="0" smtClean="0"/>
              <a:t>Fodder </a:t>
            </a:r>
            <a:r>
              <a:rPr lang="en-IN" b="1" dirty="0"/>
              <a:t>Crop Cultivation in 0.1 Ha. area Cost = Rs.6000: This component</a:t>
            </a:r>
          </a:p>
          <a:p>
            <a:r>
              <a:rPr lang="en-IN" b="1" dirty="0"/>
              <a:t>can be fitted into any of the models depending on farmers </a:t>
            </a:r>
            <a:r>
              <a:rPr lang="en-IN" b="1" dirty="0" smtClean="0"/>
              <a:t>requirement</a:t>
            </a:r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418" y="2667000"/>
            <a:ext cx="4953000" cy="2847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681335"/>
            <a:ext cx="632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2060"/>
                </a:solidFill>
                <a:latin typeface="Comic Sans MS" pitchFamily="66" charset="0"/>
              </a:rPr>
              <a:t>9.Fodder crop cultivation</a:t>
            </a:r>
            <a:endParaRPr lang="en-IN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4180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8382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70C0"/>
                </a:solidFill>
                <a:latin typeface="Comic Sans MS" pitchFamily="66" charset="0"/>
              </a:rPr>
              <a:t>Funds</a:t>
            </a:r>
            <a:endParaRPr lang="en-GB" sz="28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endParaRPr lang="en-IN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191491"/>
            <a:ext cx="7391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GB" b="1" dirty="0" smtClean="0"/>
              <a:t>500 </a:t>
            </a:r>
            <a:r>
              <a:rPr lang="en-GB" b="1" dirty="0" err="1" smtClean="0"/>
              <a:t>crores</a:t>
            </a:r>
            <a:endParaRPr lang="en-GB" b="1" dirty="0" smtClean="0"/>
          </a:p>
          <a:p>
            <a:endParaRPr lang="en-GB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en-GB" b="1" dirty="0" smtClean="0"/>
              <a:t>For The current  year the funds will be doubled.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140054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C00000"/>
                </a:solidFill>
                <a:latin typeface="Comic Sans MS" pitchFamily="66" charset="0"/>
              </a:rPr>
              <a:t>        Case study</a:t>
            </a:r>
            <a:endParaRPr lang="en-IN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90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2" t="9180" r="16544" b="12879"/>
          <a:stretch/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6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t="6629" r="15776" b="11523"/>
          <a:stretch/>
        </p:blipFill>
        <p:spPr bwMode="auto">
          <a:xfrm>
            <a:off x="1" y="0"/>
            <a:ext cx="457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762000"/>
            <a:ext cx="2514600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GB" b="1" dirty="0"/>
          </a:p>
          <a:p>
            <a:r>
              <a:rPr lang="en-GB" b="1" dirty="0" smtClean="0"/>
              <a:t>  139  farm ponds</a:t>
            </a:r>
            <a:endParaRPr lang="en-GB" b="1" dirty="0"/>
          </a:p>
          <a:p>
            <a:endParaRPr lang="en-IN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8" b="9394"/>
          <a:stretch/>
        </p:blipFill>
        <p:spPr bwMode="auto">
          <a:xfrm>
            <a:off x="4599709" y="0"/>
            <a:ext cx="4544291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217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1" t="7812" r="15777" b="14583"/>
          <a:stretch/>
        </p:blipFill>
        <p:spPr bwMode="auto">
          <a:xfrm>
            <a:off x="0" y="0"/>
            <a:ext cx="457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427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18231" r="28725" b="23496"/>
          <a:stretch/>
        </p:blipFill>
        <p:spPr bwMode="auto">
          <a:xfrm>
            <a:off x="0" y="685801"/>
            <a:ext cx="3124200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2" t="15383" r="29050" b="22010"/>
          <a:stretch/>
        </p:blipFill>
        <p:spPr bwMode="auto">
          <a:xfrm>
            <a:off x="3124200" y="762001"/>
            <a:ext cx="3065318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9" t="20763" r="29327" b="22717"/>
          <a:stretch/>
        </p:blipFill>
        <p:spPr bwMode="auto">
          <a:xfrm>
            <a:off x="6189518" y="685801"/>
            <a:ext cx="2947555" cy="541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6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2954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002060"/>
                </a:solidFill>
                <a:latin typeface="Comic Sans MS" pitchFamily="66" charset="0"/>
              </a:rPr>
              <a:t>Loop holes </a:t>
            </a:r>
          </a:p>
          <a:p>
            <a:r>
              <a:rPr lang="en-GB" sz="3600" b="1" dirty="0" smtClean="0">
                <a:solidFill>
                  <a:srgbClr val="002060"/>
                </a:solidFill>
                <a:latin typeface="Comic Sans MS" pitchFamily="66" charset="0"/>
              </a:rPr>
              <a:t>                 </a:t>
            </a:r>
            <a:endParaRPr lang="en-IN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495730"/>
            <a:ext cx="670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2400" dirty="0" smtClean="0"/>
              <a:t> Number of beneficiaries  are  limited to 210 per taluka.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2400" dirty="0"/>
              <a:t> </a:t>
            </a:r>
            <a:r>
              <a:rPr lang="en-GB" sz="2400" dirty="0" smtClean="0"/>
              <a:t>Duplicate bills.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2400" dirty="0"/>
              <a:t> </a:t>
            </a:r>
            <a:r>
              <a:rPr lang="en-GB" sz="2400" dirty="0" smtClean="0"/>
              <a:t>Non availability of big amount of cash with farmers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400" dirty="0" smtClean="0"/>
              <a:t>Poor quality of polythene/ tarpaulin </a:t>
            </a:r>
          </a:p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905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62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882199"/>
              </p:ext>
            </p:extLst>
          </p:nvPr>
        </p:nvGraphicFramePr>
        <p:xfrm>
          <a:off x="380999" y="838200"/>
          <a:ext cx="8382001" cy="5420574"/>
        </p:xfrm>
        <a:graphic>
          <a:graphicData uri="http://schemas.openxmlformats.org/drawingml/2006/table">
            <a:tbl>
              <a:tblPr firstRow="1" bandRow="1"/>
              <a:tblGrid>
                <a:gridCol w="838201"/>
                <a:gridCol w="1905000"/>
                <a:gridCol w="2688404"/>
                <a:gridCol w="2950396"/>
              </a:tblGrid>
              <a:tr h="152401">
                <a:tc>
                  <a:txBody>
                    <a:bodyPr/>
                    <a:lstStyle/>
                    <a:p>
                      <a:r>
                        <a:rPr lang="en-GB" b="1" dirty="0" smtClean="0"/>
                        <a:t>Sl.no </a:t>
                      </a:r>
                      <a:endParaRPr lang="en-IN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Particulars</a:t>
                      </a:r>
                      <a:endParaRPr lang="en-IN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SAGY</a:t>
                      </a:r>
                      <a:endParaRPr lang="en-IN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 err="1" smtClean="0"/>
                        <a:t>Krishi</a:t>
                      </a:r>
                      <a:r>
                        <a:rPr lang="en-GB" b="1" dirty="0" smtClean="0"/>
                        <a:t> bhagya</a:t>
                      </a:r>
                      <a:endParaRPr lang="en-IN" b="1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1.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scheme</a:t>
                      </a:r>
                      <a:endParaRPr lang="en-IN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Central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     state </a:t>
                      </a:r>
                      <a:endParaRPr lang="en-IN" dirty="0"/>
                    </a:p>
                  </a:txBody>
                  <a:tcPr/>
                </a:tc>
              </a:tr>
              <a:tr h="492547">
                <a:tc>
                  <a:txBody>
                    <a:bodyPr/>
                    <a:lstStyle/>
                    <a:p>
                      <a:r>
                        <a:rPr lang="en-GB" dirty="0" smtClean="0"/>
                        <a:t>2.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Implemented  by </a:t>
                      </a:r>
                      <a:endParaRPr lang="en-IN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Narendra</a:t>
                      </a:r>
                      <a:r>
                        <a:rPr lang="en-GB" baseline="0" dirty="0" smtClean="0"/>
                        <a:t> modi,</a:t>
                      </a:r>
                    </a:p>
                    <a:p>
                      <a:r>
                        <a:rPr lang="en-GB" baseline="0" dirty="0" smtClean="0"/>
                        <a:t>PM of India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Siddharamaiah</a:t>
                      </a:r>
                      <a:r>
                        <a:rPr lang="en-GB" baseline="0" dirty="0" smtClean="0"/>
                        <a:t>,</a:t>
                      </a:r>
                    </a:p>
                    <a:p>
                      <a:r>
                        <a:rPr lang="en-GB" baseline="0" dirty="0" smtClean="0"/>
                        <a:t>CM of Karnataka State</a:t>
                      </a:r>
                      <a:endParaRPr lang="en-IN" dirty="0"/>
                    </a:p>
                  </a:txBody>
                  <a:tcPr/>
                </a:tc>
              </a:tr>
              <a:tr h="391374">
                <a:tc>
                  <a:txBody>
                    <a:bodyPr/>
                    <a:lstStyle/>
                    <a:p>
                      <a:r>
                        <a:rPr lang="en-GB" dirty="0" smtClean="0"/>
                        <a:t>3.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Launch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October 2014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February 2014</a:t>
                      </a:r>
                      <a:endParaRPr lang="en-IN" dirty="0"/>
                    </a:p>
                  </a:txBody>
                  <a:tcPr/>
                </a:tc>
              </a:tr>
              <a:tr h="172507">
                <a:tc>
                  <a:txBody>
                    <a:bodyPr/>
                    <a:lstStyle/>
                    <a:p>
                      <a:r>
                        <a:rPr lang="en-GB" dirty="0" smtClean="0"/>
                        <a:t>4.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Commonality 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Integrated approach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Integrated</a:t>
                      </a:r>
                      <a:r>
                        <a:rPr lang="en-GB" baseline="0" dirty="0" smtClean="0"/>
                        <a:t> approach</a:t>
                      </a:r>
                      <a:endParaRPr lang="en-IN" dirty="0"/>
                    </a:p>
                  </a:txBody>
                  <a:tcPr/>
                </a:tc>
              </a:tr>
              <a:tr h="263947">
                <a:tc>
                  <a:txBody>
                    <a:bodyPr/>
                    <a:lstStyle/>
                    <a:p>
                      <a:r>
                        <a:rPr lang="en-GB" dirty="0" smtClean="0"/>
                        <a:t>5.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Unit of operation 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Gram panchayat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Hobli (RSK)</a:t>
                      </a:r>
                      <a:endParaRPr lang="en-IN" dirty="0"/>
                    </a:p>
                  </a:txBody>
                  <a:tcPr/>
                </a:tc>
              </a:tr>
              <a:tr h="279187">
                <a:tc>
                  <a:txBody>
                    <a:bodyPr/>
                    <a:lstStyle/>
                    <a:p>
                      <a:r>
                        <a:rPr lang="en-GB" dirty="0" smtClean="0"/>
                        <a:t>6.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Duration 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 years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 5 years</a:t>
                      </a:r>
                      <a:endParaRPr lang="en-IN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7.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Funds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 funds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500 crores</a:t>
                      </a:r>
                      <a:endParaRPr lang="en-IN" dirty="0"/>
                    </a:p>
                  </a:txBody>
                  <a:tcPr/>
                </a:tc>
              </a:tr>
              <a:tr h="218227">
                <a:tc>
                  <a:txBody>
                    <a:bodyPr/>
                    <a:lstStyle/>
                    <a:p>
                      <a:r>
                        <a:rPr lang="en-GB" dirty="0" smtClean="0"/>
                        <a:t>8.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Target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village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Farmer</a:t>
                      </a:r>
                    </a:p>
                  </a:txBody>
                  <a:tcPr/>
                </a:tc>
              </a:tr>
              <a:tr h="218227">
                <a:tc>
                  <a:txBody>
                    <a:bodyPr/>
                    <a:lstStyle/>
                    <a:p>
                      <a:r>
                        <a:rPr lang="en-GB" dirty="0" smtClean="0"/>
                        <a:t>9.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Benefits</a:t>
                      </a:r>
                      <a:r>
                        <a:rPr lang="en-IN" baseline="0" dirty="0" smtClean="0"/>
                        <a:t> to the farming community</a:t>
                      </a:r>
                      <a:endParaRPr lang="en-GB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 Indirect  benefits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Direct benefits</a:t>
                      </a:r>
                      <a:endParaRPr lang="en-IN" dirty="0"/>
                    </a:p>
                  </a:txBody>
                  <a:tcPr/>
                </a:tc>
              </a:tr>
              <a:tr h="218227">
                <a:tc>
                  <a:txBody>
                    <a:bodyPr/>
                    <a:lstStyle/>
                    <a:p>
                      <a:r>
                        <a:rPr lang="en-GB" dirty="0" smtClean="0"/>
                        <a:t>10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Evaluation  and follow up </a:t>
                      </a:r>
                      <a:endParaRPr lang="en-IN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Monthly once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Monthly once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0218" y="304800"/>
            <a:ext cx="8402782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2"/>
                </a:solidFill>
                <a:latin typeface="Comic Sans MS" pitchFamily="66" charset="0"/>
              </a:rPr>
              <a:t>            </a:t>
            </a:r>
            <a:r>
              <a:rPr lang="en-GB" sz="2400" b="1" dirty="0" err="1" smtClean="0">
                <a:solidFill>
                  <a:schemeClr val="accent2"/>
                </a:solidFill>
                <a:latin typeface="Comic Sans MS" pitchFamily="66" charset="0"/>
              </a:rPr>
              <a:t>Comparision</a:t>
            </a:r>
            <a:r>
              <a:rPr lang="en-GB" sz="2400" b="1" dirty="0" smtClean="0">
                <a:solidFill>
                  <a:schemeClr val="accent2"/>
                </a:solidFill>
                <a:latin typeface="Comic Sans MS" pitchFamily="66" charset="0"/>
              </a:rPr>
              <a:t> of both the schemes</a:t>
            </a:r>
            <a:endParaRPr lang="en-IN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6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362200" y="762000"/>
            <a:ext cx="5105400" cy="1143000"/>
          </a:xfrm>
          <a:prstGeom prst="horizontalScroll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dirty="0" smtClean="0">
                <a:solidFill>
                  <a:srgbClr val="5E1D10"/>
                </a:solidFill>
                <a:latin typeface="Comic Sans MS" pitchFamily="66" charset="0"/>
              </a:rPr>
              <a:t>   Conclusion  </a:t>
            </a:r>
            <a:endParaRPr lang="en-IN" sz="3200" b="1" dirty="0">
              <a:solidFill>
                <a:srgbClr val="5E1D10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2362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If…each GP select 5  village</a:t>
            </a:r>
          </a:p>
          <a:p>
            <a:endParaRPr lang="en-GB" dirty="0"/>
          </a:p>
          <a:p>
            <a:pPr marL="285750" indent="-285750">
              <a:buFont typeface="Wingdings" pitchFamily="2" charset="2"/>
              <a:buChar char="v"/>
            </a:pPr>
            <a:r>
              <a:rPr lang="en-GB" dirty="0"/>
              <a:t>5631×5=28,155 AG in 5 years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4962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N" dirty="0"/>
          </a:p>
          <a:p>
            <a:r>
              <a:rPr lang="en-IN" dirty="0"/>
              <a:t>If...... 2,40,355 gram </a:t>
            </a:r>
            <a:r>
              <a:rPr lang="en-IN" dirty="0" err="1"/>
              <a:t>panchayats</a:t>
            </a:r>
            <a:endParaRPr lang="en-IN" dirty="0"/>
          </a:p>
          <a:p>
            <a:r>
              <a:rPr lang="en-IN" dirty="0"/>
              <a:t>2,40,355×2=4,80,710 AG </a:t>
            </a:r>
          </a:p>
        </p:txBody>
      </p:sp>
    </p:spTree>
    <p:extLst>
      <p:ext uri="{BB962C8B-B14F-4D97-AF65-F5344CB8AC3E}">
        <p14:creationId xmlns:p14="http://schemas.microsoft.com/office/powerpoint/2010/main" val="44269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828800"/>
            <a:ext cx="41148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</a:rPr>
              <a:t> </a:t>
            </a:r>
            <a:r>
              <a:rPr lang="en-IN" sz="2000" dirty="0" smtClean="0">
                <a:solidFill>
                  <a:srgbClr val="002060"/>
                </a:solidFill>
                <a:hlinkClick r:id="rId2"/>
              </a:rPr>
              <a:t>http</a:t>
            </a:r>
            <a:r>
              <a:rPr lang="en-IN" sz="2000" dirty="0">
                <a:solidFill>
                  <a:srgbClr val="002060"/>
                </a:solidFill>
                <a:hlinkClick r:id="rId2"/>
              </a:rPr>
              <a:t>://www.panchayat.gov.in</a:t>
            </a:r>
            <a:r>
              <a:rPr lang="en-IN" sz="2000" dirty="0" smtClean="0">
                <a:solidFill>
                  <a:srgbClr val="002060"/>
                </a:solidFill>
                <a:hlinkClick r:id="rId2"/>
              </a:rPr>
              <a:t>/</a:t>
            </a:r>
            <a:endParaRPr lang="en-IN" sz="2000" dirty="0" smtClean="0">
              <a:solidFill>
                <a:srgbClr val="002060"/>
              </a:solidFill>
            </a:endParaRPr>
          </a:p>
          <a:p>
            <a:r>
              <a:rPr lang="en-IN" sz="2000" dirty="0">
                <a:solidFill>
                  <a:srgbClr val="002060"/>
                </a:solidFill>
                <a:hlinkClick r:id="rId3"/>
              </a:rPr>
              <a:t>http://</a:t>
            </a:r>
            <a:r>
              <a:rPr lang="en-IN" sz="2000" dirty="0" smtClean="0">
                <a:solidFill>
                  <a:srgbClr val="002060"/>
                </a:solidFill>
                <a:hlinkClick r:id="rId3"/>
              </a:rPr>
              <a:t>www.nird.org.in</a:t>
            </a:r>
            <a:endParaRPr lang="en-IN" sz="2000" dirty="0" smtClean="0">
              <a:solidFill>
                <a:srgbClr val="002060"/>
              </a:solidFill>
            </a:endParaRPr>
          </a:p>
          <a:p>
            <a:r>
              <a:rPr lang="en-IN" sz="2000" dirty="0">
                <a:solidFill>
                  <a:srgbClr val="002060"/>
                </a:solidFill>
                <a:hlinkClick r:id="rId4"/>
              </a:rPr>
              <a:t>http://censusindia.gov.in</a:t>
            </a:r>
            <a:r>
              <a:rPr lang="en-IN" sz="2000" dirty="0" smtClean="0">
                <a:solidFill>
                  <a:srgbClr val="002060"/>
                </a:solidFill>
                <a:hlinkClick r:id="rId4"/>
              </a:rPr>
              <a:t>/</a:t>
            </a:r>
            <a:endParaRPr lang="en-IN" sz="2000" dirty="0" smtClean="0">
              <a:solidFill>
                <a:srgbClr val="002060"/>
              </a:solidFill>
            </a:endParaRPr>
          </a:p>
          <a:p>
            <a:r>
              <a:rPr lang="en-GB" b="1" dirty="0">
                <a:solidFill>
                  <a:srgbClr val="002060"/>
                </a:solidFill>
                <a:hlinkClick r:id="rId5"/>
              </a:rPr>
              <a:t>http://www.mapsofindia.com</a:t>
            </a:r>
            <a:r>
              <a:rPr lang="en-GB" b="1" dirty="0" smtClean="0">
                <a:solidFill>
                  <a:srgbClr val="002060"/>
                </a:solidFill>
                <a:hlinkClick r:id="rId5"/>
              </a:rPr>
              <a:t>/</a:t>
            </a:r>
            <a:endParaRPr lang="en-GB" b="1" dirty="0" smtClean="0">
              <a:solidFill>
                <a:srgbClr val="002060"/>
              </a:solidFill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Ministry of Rural Development</a:t>
            </a:r>
            <a:endParaRPr lang="en-IN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SAGY Guidelines</a:t>
            </a:r>
          </a:p>
          <a:p>
            <a:endParaRPr lang="en-GB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 smtClean="0">
                <a:solidFill>
                  <a:srgbClr val="002060"/>
                </a:solidFill>
                <a:hlinkClick r:id="rId6"/>
              </a:rPr>
              <a:t>http</a:t>
            </a:r>
            <a:r>
              <a:rPr lang="en-GB" sz="2000" dirty="0">
                <a:solidFill>
                  <a:srgbClr val="002060"/>
                </a:solidFill>
                <a:hlinkClick r:id="rId6"/>
              </a:rPr>
              <a:t>://rdpr.kar.nic.in</a:t>
            </a:r>
            <a:endParaRPr lang="en-GB" sz="2000" dirty="0">
              <a:solidFill>
                <a:srgbClr val="002060"/>
              </a:solidFill>
            </a:endParaRPr>
          </a:p>
          <a:p>
            <a:r>
              <a:rPr lang="en-IN" sz="2000" dirty="0">
                <a:solidFill>
                  <a:srgbClr val="002060"/>
                </a:solidFill>
                <a:hlinkClick r:id="rId7"/>
              </a:rPr>
              <a:t>www.raitamitra.kar.nic.in</a:t>
            </a:r>
            <a:endParaRPr lang="en-IN" sz="2000" dirty="0">
              <a:solidFill>
                <a:srgbClr val="002060"/>
              </a:solidFill>
            </a:endParaRPr>
          </a:p>
          <a:p>
            <a:r>
              <a:rPr lang="en-IN" sz="2000" dirty="0" smtClean="0">
                <a:solidFill>
                  <a:srgbClr val="002060"/>
                </a:solidFill>
                <a:hlinkClick r:id="rId8"/>
              </a:rPr>
              <a:t>www.thehindu.com</a:t>
            </a:r>
          </a:p>
          <a:p>
            <a:r>
              <a:rPr lang="en-IN" sz="2000" dirty="0" smtClean="0">
                <a:solidFill>
                  <a:srgbClr val="002060"/>
                </a:solidFill>
                <a:hlinkClick r:id="rId8"/>
              </a:rPr>
              <a:t>http</a:t>
            </a:r>
            <a:r>
              <a:rPr lang="en-IN" sz="2000" dirty="0">
                <a:solidFill>
                  <a:srgbClr val="002060"/>
                </a:solidFill>
                <a:hlinkClick r:id="rId8"/>
              </a:rPr>
              <a:t>://www.isec.ac.in</a:t>
            </a:r>
            <a:r>
              <a:rPr lang="en-IN" sz="2000" dirty="0" smtClean="0">
                <a:solidFill>
                  <a:srgbClr val="002060"/>
                </a:solidFill>
                <a:hlinkClick r:id="rId8"/>
              </a:rPr>
              <a:t>/</a:t>
            </a:r>
            <a:endParaRPr lang="en-IN" sz="2000" dirty="0" smtClean="0">
              <a:solidFill>
                <a:srgbClr val="002060"/>
              </a:solidFill>
            </a:endParaRPr>
          </a:p>
          <a:p>
            <a:endParaRPr lang="en-IN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Krishidarshana</a:t>
            </a:r>
            <a:r>
              <a:rPr lang="en-GB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programme</a:t>
            </a:r>
          </a:p>
          <a:p>
            <a:endParaRPr lang="en-IN" sz="2000" dirty="0" smtClean="0">
              <a:solidFill>
                <a:srgbClr val="002060"/>
              </a:solidFill>
            </a:endParaRPr>
          </a:p>
          <a:p>
            <a:endParaRPr lang="en-IN" sz="2000" dirty="0" smtClean="0">
              <a:solidFill>
                <a:srgbClr val="002060"/>
              </a:solidFill>
            </a:endParaRPr>
          </a:p>
          <a:p>
            <a:endParaRPr lang="en-IN" sz="1600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990600"/>
            <a:ext cx="16002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40139"/>
            <a:ext cx="2343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67150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09600"/>
            <a:ext cx="5562600" cy="93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573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-228600"/>
            <a:ext cx="9109364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53458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ding_color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Design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077FEBC-4FC6-4B3F-8008-D4176D65E1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4102</TotalTime>
  <Words>2881</Words>
  <Application>Microsoft Office PowerPoint</Application>
  <PresentationFormat>On-screen Show (4:3)</PresentationFormat>
  <Paragraphs>1190</Paragraphs>
  <Slides>84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adding_color</vt:lpstr>
      <vt:lpstr>PowerPoint Presentation</vt:lpstr>
      <vt:lpstr>PowerPoint Presentation</vt:lpstr>
      <vt:lpstr>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MESSAGE</dc:title>
  <dc:creator>aswathy</dc:creator>
  <cp:lastModifiedBy>lalitha</cp:lastModifiedBy>
  <cp:revision>445</cp:revision>
  <dcterms:created xsi:type="dcterms:W3CDTF">2014-10-28T14:19:01Z</dcterms:created>
  <dcterms:modified xsi:type="dcterms:W3CDTF">2015-11-14T02:17:24Z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TC103367839990</vt:lpwstr>
  </property>
</Properties>
</file>