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diagrams/data1.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4"/>
  </p:notesMasterIdLst>
  <p:sldIdLst>
    <p:sldId id="256" r:id="rId2"/>
    <p:sldId id="257" r:id="rId3"/>
    <p:sldId id="401" r:id="rId4"/>
    <p:sldId id="259" r:id="rId5"/>
    <p:sldId id="261" r:id="rId6"/>
    <p:sldId id="262" r:id="rId7"/>
    <p:sldId id="263" r:id="rId8"/>
    <p:sldId id="402" r:id="rId9"/>
    <p:sldId id="403" r:id="rId10"/>
    <p:sldId id="404" r:id="rId11"/>
    <p:sldId id="405" r:id="rId12"/>
    <p:sldId id="406" r:id="rId13"/>
    <p:sldId id="407" r:id="rId14"/>
    <p:sldId id="408" r:id="rId15"/>
    <p:sldId id="409" r:id="rId16"/>
    <p:sldId id="410" r:id="rId17"/>
    <p:sldId id="411" r:id="rId18"/>
    <p:sldId id="412" r:id="rId19"/>
    <p:sldId id="413" r:id="rId20"/>
    <p:sldId id="285" r:id="rId21"/>
    <p:sldId id="286" r:id="rId22"/>
    <p:sldId id="414" r:id="rId23"/>
    <p:sldId id="284" r:id="rId24"/>
    <p:sldId id="320" r:id="rId25"/>
    <p:sldId id="269" r:id="rId26"/>
    <p:sldId id="287" r:id="rId27"/>
    <p:sldId id="289" r:id="rId28"/>
    <p:sldId id="290" r:id="rId29"/>
    <p:sldId id="271" r:id="rId30"/>
    <p:sldId id="272" r:id="rId31"/>
    <p:sldId id="273" r:id="rId32"/>
    <p:sldId id="274" r:id="rId33"/>
    <p:sldId id="275" r:id="rId34"/>
    <p:sldId id="277" r:id="rId35"/>
    <p:sldId id="278" r:id="rId36"/>
    <p:sldId id="279" r:id="rId37"/>
    <p:sldId id="282" r:id="rId38"/>
    <p:sldId id="283" r:id="rId39"/>
    <p:sldId id="292" r:id="rId40"/>
    <p:sldId id="369" r:id="rId41"/>
    <p:sldId id="371" r:id="rId42"/>
    <p:sldId id="373" r:id="rId43"/>
    <p:sldId id="374" r:id="rId44"/>
    <p:sldId id="383" r:id="rId45"/>
    <p:sldId id="384" r:id="rId46"/>
    <p:sldId id="385" r:id="rId47"/>
    <p:sldId id="378" r:id="rId48"/>
    <p:sldId id="296" r:id="rId49"/>
    <p:sldId id="379" r:id="rId50"/>
    <p:sldId id="380" r:id="rId51"/>
    <p:sldId id="381" r:id="rId52"/>
    <p:sldId id="382" r:id="rId53"/>
    <p:sldId id="386" r:id="rId54"/>
    <p:sldId id="387" r:id="rId55"/>
    <p:sldId id="388" r:id="rId56"/>
    <p:sldId id="389" r:id="rId57"/>
    <p:sldId id="390" r:id="rId58"/>
    <p:sldId id="391" r:id="rId59"/>
    <p:sldId id="392" r:id="rId60"/>
    <p:sldId id="394" r:id="rId61"/>
    <p:sldId id="393" r:id="rId62"/>
    <p:sldId id="395" r:id="rId63"/>
    <p:sldId id="396" r:id="rId64"/>
    <p:sldId id="398" r:id="rId65"/>
    <p:sldId id="399" r:id="rId66"/>
    <p:sldId id="400" r:id="rId67"/>
    <p:sldId id="324" r:id="rId68"/>
    <p:sldId id="308" r:id="rId69"/>
    <p:sldId id="309" r:id="rId70"/>
    <p:sldId id="310" r:id="rId71"/>
    <p:sldId id="311" r:id="rId72"/>
    <p:sldId id="312" r:id="rId73"/>
    <p:sldId id="397" r:id="rId74"/>
    <p:sldId id="306" r:id="rId75"/>
    <p:sldId id="367" r:id="rId76"/>
    <p:sldId id="368" r:id="rId77"/>
    <p:sldId id="325" r:id="rId78"/>
    <p:sldId id="314" r:id="rId79"/>
    <p:sldId id="315" r:id="rId80"/>
    <p:sldId id="316" r:id="rId81"/>
    <p:sldId id="313" r:id="rId82"/>
    <p:sldId id="326" r:id="rId83"/>
    <p:sldId id="327" r:id="rId84"/>
    <p:sldId id="328" r:id="rId85"/>
    <p:sldId id="329" r:id="rId86"/>
    <p:sldId id="330" r:id="rId87"/>
    <p:sldId id="331" r:id="rId88"/>
    <p:sldId id="332" r:id="rId89"/>
    <p:sldId id="333" r:id="rId90"/>
    <p:sldId id="334" r:id="rId91"/>
    <p:sldId id="360" r:id="rId92"/>
    <p:sldId id="361" r:id="rId93"/>
    <p:sldId id="363" r:id="rId94"/>
    <p:sldId id="364" r:id="rId95"/>
    <p:sldId id="365" r:id="rId96"/>
    <p:sldId id="362" r:id="rId97"/>
    <p:sldId id="336" r:id="rId98"/>
    <p:sldId id="337" r:id="rId99"/>
    <p:sldId id="338" r:id="rId100"/>
    <p:sldId id="339" r:id="rId101"/>
    <p:sldId id="340" r:id="rId102"/>
    <p:sldId id="341" r:id="rId103"/>
    <p:sldId id="342" r:id="rId104"/>
    <p:sldId id="343" r:id="rId105"/>
    <p:sldId id="344" r:id="rId106"/>
    <p:sldId id="345" r:id="rId107"/>
    <p:sldId id="346" r:id="rId108"/>
    <p:sldId id="347" r:id="rId109"/>
    <p:sldId id="348" r:id="rId110"/>
    <p:sldId id="349" r:id="rId111"/>
    <p:sldId id="350" r:id="rId112"/>
    <p:sldId id="351" r:id="rId113"/>
    <p:sldId id="352" r:id="rId114"/>
    <p:sldId id="353" r:id="rId115"/>
    <p:sldId id="354" r:id="rId116"/>
    <p:sldId id="355" r:id="rId117"/>
    <p:sldId id="356" r:id="rId118"/>
    <p:sldId id="357" r:id="rId119"/>
    <p:sldId id="358" r:id="rId120"/>
    <p:sldId id="359" r:id="rId121"/>
    <p:sldId id="307" r:id="rId122"/>
    <p:sldId id="366"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0" autoAdjust="0"/>
    <p:restoredTop sz="94624" autoAdjust="0"/>
  </p:normalViewPr>
  <p:slideViewPr>
    <p:cSldViewPr>
      <p:cViewPr varScale="1">
        <p:scale>
          <a:sx n="69" d="100"/>
          <a:sy n="69" d="100"/>
        </p:scale>
        <p:origin x="-1146" y="-102"/>
      </p:cViewPr>
      <p:guideLst>
        <p:guide orient="horz" pos="2160"/>
        <p:guide pos="2880"/>
      </p:guideLst>
    </p:cSldViewPr>
  </p:slideViewPr>
  <p:outlineViewPr>
    <p:cViewPr>
      <p:scale>
        <a:sx n="33" d="100"/>
        <a:sy n="33" d="100"/>
      </p:scale>
      <p:origin x="0" y="1797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5E011F-7A48-47A4-9C02-661862DD936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50AF0496-EE06-4955-B94A-0C466A8A9F7D}">
      <dgm:prSet phldrT="[Text]" custT="1"/>
      <dgm:spPr>
        <a:solidFill>
          <a:srgbClr val="FFC000"/>
        </a:solidFill>
      </dgm:spPr>
      <dgm:t>
        <a:bodyPr/>
        <a:lstStyle/>
        <a:p>
          <a:pPr algn="just">
            <a:lnSpc>
              <a:spcPct val="100000"/>
            </a:lnSpc>
          </a:pPr>
          <a:r>
            <a:rPr lang="en-US" sz="3600" b="1" dirty="0" smtClean="0">
              <a:latin typeface="Times New Roman" pitchFamily="18" charset="0"/>
              <a:cs typeface="Times New Roman" pitchFamily="18" charset="0"/>
            </a:rPr>
            <a:t>    1</a:t>
          </a:r>
          <a:endParaRPr lang="en-US" sz="3600" b="1" dirty="0">
            <a:latin typeface="Times New Roman" pitchFamily="18" charset="0"/>
            <a:cs typeface="Times New Roman" pitchFamily="18" charset="0"/>
          </a:endParaRPr>
        </a:p>
      </dgm:t>
    </dgm:pt>
    <dgm:pt modelId="{A7103F7E-2AE6-48B7-9626-7F65A84E0253}" type="parTrans" cxnId="{5D170E7A-1D52-4FA3-8032-CA01AB05978C}">
      <dgm:prSet/>
      <dgm:spPr/>
      <dgm:t>
        <a:bodyPr/>
        <a:lstStyle/>
        <a:p>
          <a:endParaRPr lang="en-US" b="0"/>
        </a:p>
      </dgm:t>
    </dgm:pt>
    <dgm:pt modelId="{1445F93F-55CD-414F-8D6D-1806260E1950}" type="sibTrans" cxnId="{5D170E7A-1D52-4FA3-8032-CA01AB05978C}">
      <dgm:prSet/>
      <dgm:spPr/>
      <dgm:t>
        <a:bodyPr/>
        <a:lstStyle/>
        <a:p>
          <a:endParaRPr lang="en-US" b="0"/>
        </a:p>
      </dgm:t>
    </dgm:pt>
    <dgm:pt modelId="{99EEA3C5-B0A0-4FF9-A0C7-A750DDF10CC1}">
      <dgm:prSet phldrT="[Text]" custT="1"/>
      <dgm:spPr>
        <a:solidFill>
          <a:schemeClr val="accent5">
            <a:lumMod val="20000"/>
            <a:lumOff val="80000"/>
            <a:alpha val="90000"/>
          </a:schemeClr>
        </a:solidFill>
      </dgm:spPr>
      <dgm:t>
        <a:bodyPr/>
        <a:lstStyle/>
        <a:p>
          <a:pPr algn="just">
            <a:lnSpc>
              <a:spcPct val="100000"/>
            </a:lnSpc>
          </a:pPr>
          <a:r>
            <a:rPr lang="en-US" sz="2400" b="0" dirty="0" smtClean="0">
              <a:latin typeface="Times New Roman" pitchFamily="18" charset="0"/>
              <a:cs typeface="Times New Roman" pitchFamily="18" charset="0"/>
            </a:rPr>
            <a:t>To understand the concept of </a:t>
          </a:r>
          <a:r>
            <a:rPr lang="en-US" sz="2400" dirty="0" smtClean="0">
              <a:latin typeface="Times New Roman" pitchFamily="18" charset="0"/>
              <a:cs typeface="Times New Roman" pitchFamily="18" charset="0"/>
            </a:rPr>
            <a:t>Self Help Groups</a:t>
          </a:r>
          <a:r>
            <a:rPr lang="en-US" sz="2400" b="0" dirty="0" smtClean="0">
              <a:latin typeface="Times New Roman" pitchFamily="18" charset="0"/>
              <a:cs typeface="Times New Roman" pitchFamily="18" charset="0"/>
            </a:rPr>
            <a:t> </a:t>
          </a:r>
          <a:endParaRPr lang="en-US" sz="2400" b="0" dirty="0">
            <a:latin typeface="Times New Roman" pitchFamily="18" charset="0"/>
            <a:cs typeface="Times New Roman" pitchFamily="18" charset="0"/>
          </a:endParaRPr>
        </a:p>
      </dgm:t>
    </dgm:pt>
    <dgm:pt modelId="{2ECC85BB-108A-4070-9797-61B6C6D4535A}" type="parTrans" cxnId="{1195FA0D-F4A1-4E3E-B1D9-C8EFBADB04DC}">
      <dgm:prSet/>
      <dgm:spPr/>
      <dgm:t>
        <a:bodyPr/>
        <a:lstStyle/>
        <a:p>
          <a:endParaRPr lang="en-US" b="0"/>
        </a:p>
      </dgm:t>
    </dgm:pt>
    <dgm:pt modelId="{6199ABB6-CDAB-4B29-ADFE-2628EACDB463}" type="sibTrans" cxnId="{1195FA0D-F4A1-4E3E-B1D9-C8EFBADB04DC}">
      <dgm:prSet/>
      <dgm:spPr/>
      <dgm:t>
        <a:bodyPr/>
        <a:lstStyle/>
        <a:p>
          <a:endParaRPr lang="en-US" b="0"/>
        </a:p>
      </dgm:t>
    </dgm:pt>
    <dgm:pt modelId="{33F3FDEB-80C8-4687-9639-FEB917962336}">
      <dgm:prSet phldrT="[Text]" custT="1"/>
      <dgm:spPr>
        <a:solidFill>
          <a:srgbClr val="FF0000"/>
        </a:solidFill>
      </dgm:spPr>
      <dgm:t>
        <a:bodyPr/>
        <a:lstStyle/>
        <a:p>
          <a:pPr algn="just">
            <a:lnSpc>
              <a:spcPct val="100000"/>
            </a:lnSpc>
          </a:pPr>
          <a:r>
            <a:rPr lang="en-US" sz="3600" b="1" dirty="0" smtClean="0">
              <a:latin typeface="Times New Roman" pitchFamily="18" charset="0"/>
              <a:cs typeface="Times New Roman" pitchFamily="18" charset="0"/>
            </a:rPr>
            <a:t>    2</a:t>
          </a:r>
          <a:endParaRPr lang="en-US" sz="3600" b="1" dirty="0">
            <a:latin typeface="Times New Roman" pitchFamily="18" charset="0"/>
            <a:cs typeface="Times New Roman" pitchFamily="18" charset="0"/>
          </a:endParaRPr>
        </a:p>
      </dgm:t>
    </dgm:pt>
    <dgm:pt modelId="{68CFF2B9-47B2-4E4B-93AC-1CBAA131B029}" type="parTrans" cxnId="{8E40ACF4-D5A9-41A9-8C10-ED7340FBAC86}">
      <dgm:prSet/>
      <dgm:spPr/>
      <dgm:t>
        <a:bodyPr/>
        <a:lstStyle/>
        <a:p>
          <a:endParaRPr lang="en-US" b="0"/>
        </a:p>
      </dgm:t>
    </dgm:pt>
    <dgm:pt modelId="{1ED76FC1-3645-4A14-BDA3-AA015E55573A}" type="sibTrans" cxnId="{8E40ACF4-D5A9-41A9-8C10-ED7340FBAC86}">
      <dgm:prSet/>
      <dgm:spPr/>
      <dgm:t>
        <a:bodyPr/>
        <a:lstStyle/>
        <a:p>
          <a:endParaRPr lang="en-US" b="0"/>
        </a:p>
      </dgm:t>
    </dgm:pt>
    <dgm:pt modelId="{647D419A-13E7-4009-B981-B15AF008E667}">
      <dgm:prSet phldrT="[Text]" custT="1"/>
      <dgm:spPr>
        <a:solidFill>
          <a:schemeClr val="accent5">
            <a:lumMod val="20000"/>
            <a:lumOff val="80000"/>
            <a:alpha val="90000"/>
          </a:schemeClr>
        </a:solidFill>
      </dgm:spPr>
      <dgm:t>
        <a:bodyPr/>
        <a:lstStyle/>
        <a:p>
          <a:pPr algn="just">
            <a:lnSpc>
              <a:spcPct val="100000"/>
            </a:lnSpc>
          </a:pPr>
          <a:r>
            <a:rPr lang="en-US" sz="2400" b="0" dirty="0" smtClean="0">
              <a:latin typeface="Times New Roman" pitchFamily="18" charset="0"/>
              <a:cs typeface="Times New Roman" pitchFamily="18" charset="0"/>
            </a:rPr>
            <a:t>To know the Performance of SHG’s in Rural Development</a:t>
          </a:r>
          <a:endParaRPr lang="en-US" sz="2400" b="0" dirty="0">
            <a:latin typeface="Times New Roman" pitchFamily="18" charset="0"/>
            <a:cs typeface="Times New Roman" pitchFamily="18" charset="0"/>
          </a:endParaRPr>
        </a:p>
      </dgm:t>
    </dgm:pt>
    <dgm:pt modelId="{4F271496-B3E4-4F80-8E5C-516272B00528}" type="parTrans" cxnId="{76DC52EA-44FA-4923-BCAA-9CF955B9D1B6}">
      <dgm:prSet/>
      <dgm:spPr/>
      <dgm:t>
        <a:bodyPr/>
        <a:lstStyle/>
        <a:p>
          <a:endParaRPr lang="en-US" b="0"/>
        </a:p>
      </dgm:t>
    </dgm:pt>
    <dgm:pt modelId="{D6171907-6CE9-403F-89A0-0065A1032CEC}" type="sibTrans" cxnId="{76DC52EA-44FA-4923-BCAA-9CF955B9D1B6}">
      <dgm:prSet/>
      <dgm:spPr/>
      <dgm:t>
        <a:bodyPr/>
        <a:lstStyle/>
        <a:p>
          <a:endParaRPr lang="en-US" b="0"/>
        </a:p>
      </dgm:t>
    </dgm:pt>
    <dgm:pt modelId="{252EC2C4-D8C7-4860-B540-F117D92C5EAD}">
      <dgm:prSet phldrT="[Text]" custT="1"/>
      <dgm:spPr>
        <a:solidFill>
          <a:srgbClr val="00B050"/>
        </a:solidFill>
      </dgm:spPr>
      <dgm:t>
        <a:bodyPr/>
        <a:lstStyle/>
        <a:p>
          <a:pPr algn="just">
            <a:lnSpc>
              <a:spcPct val="100000"/>
            </a:lnSpc>
          </a:pPr>
          <a:r>
            <a:rPr lang="en-US" sz="3600" b="1" dirty="0" smtClean="0">
              <a:latin typeface="Times New Roman" pitchFamily="18" charset="0"/>
              <a:cs typeface="Times New Roman" pitchFamily="18" charset="0"/>
            </a:rPr>
            <a:t>    3</a:t>
          </a:r>
          <a:endParaRPr lang="en-US" sz="3600" b="1" dirty="0">
            <a:latin typeface="Times New Roman" pitchFamily="18" charset="0"/>
            <a:cs typeface="Times New Roman" pitchFamily="18" charset="0"/>
          </a:endParaRPr>
        </a:p>
      </dgm:t>
    </dgm:pt>
    <dgm:pt modelId="{787F7FCF-44D4-4B82-A039-CBDBBF8C043F}" type="parTrans" cxnId="{A8D2974A-7141-45D3-82DF-E6A60988FC1D}">
      <dgm:prSet/>
      <dgm:spPr/>
      <dgm:t>
        <a:bodyPr/>
        <a:lstStyle/>
        <a:p>
          <a:endParaRPr lang="en-US" b="0"/>
        </a:p>
      </dgm:t>
    </dgm:pt>
    <dgm:pt modelId="{B556B6F7-CB69-4B0F-A01A-3B54B5D932CF}" type="sibTrans" cxnId="{A8D2974A-7141-45D3-82DF-E6A60988FC1D}">
      <dgm:prSet/>
      <dgm:spPr/>
      <dgm:t>
        <a:bodyPr/>
        <a:lstStyle/>
        <a:p>
          <a:endParaRPr lang="en-US" b="0"/>
        </a:p>
      </dgm:t>
    </dgm:pt>
    <dgm:pt modelId="{A8EE4B9C-1967-47B2-8E4C-254B85250F2F}">
      <dgm:prSet phldrT="[Text]" custT="1"/>
      <dgm:spPr>
        <a:solidFill>
          <a:schemeClr val="accent5">
            <a:lumMod val="20000"/>
            <a:lumOff val="80000"/>
            <a:alpha val="90000"/>
          </a:schemeClr>
        </a:solidFill>
      </dgm:spPr>
      <dgm:t>
        <a:bodyPr/>
        <a:lstStyle/>
        <a:p>
          <a:pPr algn="just">
            <a:lnSpc>
              <a:spcPct val="100000"/>
            </a:lnSpc>
          </a:pPr>
          <a:r>
            <a:rPr lang="en-US" sz="2400" b="0" dirty="0" smtClean="0">
              <a:latin typeface="Times New Roman" pitchFamily="18" charset="0"/>
              <a:cs typeface="Times New Roman" pitchFamily="18" charset="0"/>
            </a:rPr>
            <a:t>To review the research studies related to </a:t>
          </a:r>
          <a:r>
            <a:rPr lang="en-US" sz="2400" dirty="0" smtClean="0">
              <a:latin typeface="Times New Roman" pitchFamily="18" charset="0"/>
              <a:cs typeface="Times New Roman" pitchFamily="18" charset="0"/>
            </a:rPr>
            <a:t>Self Help Groups</a:t>
          </a:r>
          <a:r>
            <a:rPr lang="en-US" sz="2400" b="0" dirty="0" smtClean="0">
              <a:latin typeface="Times New Roman" pitchFamily="18" charset="0"/>
              <a:cs typeface="Times New Roman" pitchFamily="18" charset="0"/>
            </a:rPr>
            <a:t>  </a:t>
          </a:r>
          <a:endParaRPr lang="en-US" sz="2400" b="0" dirty="0">
            <a:latin typeface="Times New Roman" pitchFamily="18" charset="0"/>
            <a:cs typeface="Times New Roman" pitchFamily="18" charset="0"/>
          </a:endParaRPr>
        </a:p>
      </dgm:t>
    </dgm:pt>
    <dgm:pt modelId="{97827719-D1D7-417E-B036-8D18CD0B155C}" type="sibTrans" cxnId="{E35774C5-EBD1-4BF2-8976-6A6B590CFCEF}">
      <dgm:prSet/>
      <dgm:spPr/>
      <dgm:t>
        <a:bodyPr/>
        <a:lstStyle/>
        <a:p>
          <a:endParaRPr lang="en-US" b="0"/>
        </a:p>
      </dgm:t>
    </dgm:pt>
    <dgm:pt modelId="{306A0761-62D3-4D76-8586-E8617340021E}" type="parTrans" cxnId="{E35774C5-EBD1-4BF2-8976-6A6B590CFCEF}">
      <dgm:prSet/>
      <dgm:spPr/>
      <dgm:t>
        <a:bodyPr/>
        <a:lstStyle/>
        <a:p>
          <a:endParaRPr lang="en-US" b="0"/>
        </a:p>
      </dgm:t>
    </dgm:pt>
    <dgm:pt modelId="{06A2E358-2D97-4BE4-834E-477A88E8EDDE}" type="pres">
      <dgm:prSet presAssocID="{4A5E011F-7A48-47A4-9C02-661862DD9367}" presName="linearFlow" presStyleCnt="0">
        <dgm:presLayoutVars>
          <dgm:dir/>
          <dgm:animLvl val="lvl"/>
          <dgm:resizeHandles val="exact"/>
        </dgm:presLayoutVars>
      </dgm:prSet>
      <dgm:spPr/>
      <dgm:t>
        <a:bodyPr/>
        <a:lstStyle/>
        <a:p>
          <a:endParaRPr lang="en-US"/>
        </a:p>
      </dgm:t>
    </dgm:pt>
    <dgm:pt modelId="{0C304258-345E-4B4A-983D-93B78D8C1FA6}" type="pres">
      <dgm:prSet presAssocID="{50AF0496-EE06-4955-B94A-0C466A8A9F7D}" presName="composite" presStyleCnt="0"/>
      <dgm:spPr/>
    </dgm:pt>
    <dgm:pt modelId="{2E75AD19-B613-4D4A-8852-341E929EE21E}" type="pres">
      <dgm:prSet presAssocID="{50AF0496-EE06-4955-B94A-0C466A8A9F7D}" presName="parentText" presStyleLbl="alignNode1" presStyleIdx="0" presStyleCnt="3">
        <dgm:presLayoutVars>
          <dgm:chMax val="1"/>
          <dgm:bulletEnabled val="1"/>
        </dgm:presLayoutVars>
      </dgm:prSet>
      <dgm:spPr/>
      <dgm:t>
        <a:bodyPr/>
        <a:lstStyle/>
        <a:p>
          <a:endParaRPr lang="en-US"/>
        </a:p>
      </dgm:t>
    </dgm:pt>
    <dgm:pt modelId="{4EAEA150-4270-4751-8E2E-7E843683AD07}" type="pres">
      <dgm:prSet presAssocID="{50AF0496-EE06-4955-B94A-0C466A8A9F7D}" presName="descendantText" presStyleLbl="alignAcc1" presStyleIdx="0" presStyleCnt="3" custLinFactNeighborX="-628" custLinFactNeighborY="-401">
        <dgm:presLayoutVars>
          <dgm:bulletEnabled val="1"/>
        </dgm:presLayoutVars>
      </dgm:prSet>
      <dgm:spPr/>
      <dgm:t>
        <a:bodyPr/>
        <a:lstStyle/>
        <a:p>
          <a:endParaRPr lang="en-US"/>
        </a:p>
      </dgm:t>
    </dgm:pt>
    <dgm:pt modelId="{4F0B2835-A7AB-4BA8-A7D5-50A7D47C0028}" type="pres">
      <dgm:prSet presAssocID="{1445F93F-55CD-414F-8D6D-1806260E1950}" presName="sp" presStyleCnt="0"/>
      <dgm:spPr/>
    </dgm:pt>
    <dgm:pt modelId="{AC6F43DA-F182-4D65-8F07-E45F5B5CC8D5}" type="pres">
      <dgm:prSet presAssocID="{33F3FDEB-80C8-4687-9639-FEB917962336}" presName="composite" presStyleCnt="0"/>
      <dgm:spPr/>
    </dgm:pt>
    <dgm:pt modelId="{456E72D4-91B4-4053-818A-3ED15027BF79}" type="pres">
      <dgm:prSet presAssocID="{33F3FDEB-80C8-4687-9639-FEB917962336}" presName="parentText" presStyleLbl="alignNode1" presStyleIdx="1" presStyleCnt="3">
        <dgm:presLayoutVars>
          <dgm:chMax val="1"/>
          <dgm:bulletEnabled val="1"/>
        </dgm:presLayoutVars>
      </dgm:prSet>
      <dgm:spPr/>
      <dgm:t>
        <a:bodyPr/>
        <a:lstStyle/>
        <a:p>
          <a:endParaRPr lang="en-US"/>
        </a:p>
      </dgm:t>
    </dgm:pt>
    <dgm:pt modelId="{E3A3FC53-8E54-4F10-A861-1172A14BDC82}" type="pres">
      <dgm:prSet presAssocID="{33F3FDEB-80C8-4687-9639-FEB917962336}" presName="descendantText" presStyleLbl="alignAcc1" presStyleIdx="1" presStyleCnt="3" custScaleX="100437" custLinFactNeighborX="65" custLinFactNeighborY="-353">
        <dgm:presLayoutVars>
          <dgm:bulletEnabled val="1"/>
        </dgm:presLayoutVars>
      </dgm:prSet>
      <dgm:spPr/>
      <dgm:t>
        <a:bodyPr/>
        <a:lstStyle/>
        <a:p>
          <a:endParaRPr lang="en-US"/>
        </a:p>
      </dgm:t>
    </dgm:pt>
    <dgm:pt modelId="{DB105EE5-2B6D-46B4-8559-F8C2A9BCFF86}" type="pres">
      <dgm:prSet presAssocID="{1ED76FC1-3645-4A14-BDA3-AA015E55573A}" presName="sp" presStyleCnt="0"/>
      <dgm:spPr/>
    </dgm:pt>
    <dgm:pt modelId="{7116AAEC-EC85-4FDF-94E7-35430B7DA90A}" type="pres">
      <dgm:prSet presAssocID="{252EC2C4-D8C7-4860-B540-F117D92C5EAD}" presName="composite" presStyleCnt="0"/>
      <dgm:spPr/>
    </dgm:pt>
    <dgm:pt modelId="{7D69FA1F-A76F-48D0-87E1-6DCBAF6A62C8}" type="pres">
      <dgm:prSet presAssocID="{252EC2C4-D8C7-4860-B540-F117D92C5EAD}" presName="parentText" presStyleLbl="alignNode1" presStyleIdx="2" presStyleCnt="3">
        <dgm:presLayoutVars>
          <dgm:chMax val="1"/>
          <dgm:bulletEnabled val="1"/>
        </dgm:presLayoutVars>
      </dgm:prSet>
      <dgm:spPr/>
      <dgm:t>
        <a:bodyPr/>
        <a:lstStyle/>
        <a:p>
          <a:endParaRPr lang="en-US"/>
        </a:p>
      </dgm:t>
    </dgm:pt>
    <dgm:pt modelId="{6734FCB6-5D3B-4300-9C2C-D79C67468C51}" type="pres">
      <dgm:prSet presAssocID="{252EC2C4-D8C7-4860-B540-F117D92C5EAD}" presName="descendantText" presStyleLbl="alignAcc1" presStyleIdx="2" presStyleCnt="3">
        <dgm:presLayoutVars>
          <dgm:bulletEnabled val="1"/>
        </dgm:presLayoutVars>
      </dgm:prSet>
      <dgm:spPr/>
      <dgm:t>
        <a:bodyPr/>
        <a:lstStyle/>
        <a:p>
          <a:endParaRPr lang="en-US"/>
        </a:p>
      </dgm:t>
    </dgm:pt>
  </dgm:ptLst>
  <dgm:cxnLst>
    <dgm:cxn modelId="{9F050191-DEF7-476D-B3D0-700AB9281040}" type="presOf" srcId="{4A5E011F-7A48-47A4-9C02-661862DD9367}" destId="{06A2E358-2D97-4BE4-834E-477A88E8EDDE}" srcOrd="0" destOrd="0" presId="urn:microsoft.com/office/officeart/2005/8/layout/chevron2"/>
    <dgm:cxn modelId="{E35774C5-EBD1-4BF2-8976-6A6B590CFCEF}" srcId="{252EC2C4-D8C7-4860-B540-F117D92C5EAD}" destId="{A8EE4B9C-1967-47B2-8E4C-254B85250F2F}" srcOrd="0" destOrd="0" parTransId="{306A0761-62D3-4D76-8586-E8617340021E}" sibTransId="{97827719-D1D7-417E-B036-8D18CD0B155C}"/>
    <dgm:cxn modelId="{7D291CB4-2434-4F2E-9ECD-D4CA7CE38285}" type="presOf" srcId="{647D419A-13E7-4009-B981-B15AF008E667}" destId="{E3A3FC53-8E54-4F10-A861-1172A14BDC82}" srcOrd="0" destOrd="0" presId="urn:microsoft.com/office/officeart/2005/8/layout/chevron2"/>
    <dgm:cxn modelId="{5D170E7A-1D52-4FA3-8032-CA01AB05978C}" srcId="{4A5E011F-7A48-47A4-9C02-661862DD9367}" destId="{50AF0496-EE06-4955-B94A-0C466A8A9F7D}" srcOrd="0" destOrd="0" parTransId="{A7103F7E-2AE6-48B7-9626-7F65A84E0253}" sibTransId="{1445F93F-55CD-414F-8D6D-1806260E1950}"/>
    <dgm:cxn modelId="{A8D2974A-7141-45D3-82DF-E6A60988FC1D}" srcId="{4A5E011F-7A48-47A4-9C02-661862DD9367}" destId="{252EC2C4-D8C7-4860-B540-F117D92C5EAD}" srcOrd="2" destOrd="0" parTransId="{787F7FCF-44D4-4B82-A039-CBDBBF8C043F}" sibTransId="{B556B6F7-CB69-4B0F-A01A-3B54B5D932CF}"/>
    <dgm:cxn modelId="{1195FA0D-F4A1-4E3E-B1D9-C8EFBADB04DC}" srcId="{50AF0496-EE06-4955-B94A-0C466A8A9F7D}" destId="{99EEA3C5-B0A0-4FF9-A0C7-A750DDF10CC1}" srcOrd="0" destOrd="0" parTransId="{2ECC85BB-108A-4070-9797-61B6C6D4535A}" sibTransId="{6199ABB6-CDAB-4B29-ADFE-2628EACDB463}"/>
    <dgm:cxn modelId="{76DC52EA-44FA-4923-BCAA-9CF955B9D1B6}" srcId="{33F3FDEB-80C8-4687-9639-FEB917962336}" destId="{647D419A-13E7-4009-B981-B15AF008E667}" srcOrd="0" destOrd="0" parTransId="{4F271496-B3E4-4F80-8E5C-516272B00528}" sibTransId="{D6171907-6CE9-403F-89A0-0065A1032CEC}"/>
    <dgm:cxn modelId="{0C68B040-FEDD-4765-923E-837F297E402B}" type="presOf" srcId="{252EC2C4-D8C7-4860-B540-F117D92C5EAD}" destId="{7D69FA1F-A76F-48D0-87E1-6DCBAF6A62C8}" srcOrd="0" destOrd="0" presId="urn:microsoft.com/office/officeart/2005/8/layout/chevron2"/>
    <dgm:cxn modelId="{FCB5C561-F408-40E7-8B37-C5301069E7DF}" type="presOf" srcId="{50AF0496-EE06-4955-B94A-0C466A8A9F7D}" destId="{2E75AD19-B613-4D4A-8852-341E929EE21E}" srcOrd="0" destOrd="0" presId="urn:microsoft.com/office/officeart/2005/8/layout/chevron2"/>
    <dgm:cxn modelId="{0F239D40-263E-4600-A1F0-5C3AAEEC169F}" type="presOf" srcId="{99EEA3C5-B0A0-4FF9-A0C7-A750DDF10CC1}" destId="{4EAEA150-4270-4751-8E2E-7E843683AD07}" srcOrd="0" destOrd="0" presId="urn:microsoft.com/office/officeart/2005/8/layout/chevron2"/>
    <dgm:cxn modelId="{C6F44554-1B4E-443B-B897-998D2F0891D1}" type="presOf" srcId="{33F3FDEB-80C8-4687-9639-FEB917962336}" destId="{456E72D4-91B4-4053-818A-3ED15027BF79}" srcOrd="0" destOrd="0" presId="urn:microsoft.com/office/officeart/2005/8/layout/chevron2"/>
    <dgm:cxn modelId="{A0B0390A-90C1-4CCA-B671-25F779ED8FEE}" type="presOf" srcId="{A8EE4B9C-1967-47B2-8E4C-254B85250F2F}" destId="{6734FCB6-5D3B-4300-9C2C-D79C67468C51}" srcOrd="0" destOrd="0" presId="urn:microsoft.com/office/officeart/2005/8/layout/chevron2"/>
    <dgm:cxn modelId="{8E40ACF4-D5A9-41A9-8C10-ED7340FBAC86}" srcId="{4A5E011F-7A48-47A4-9C02-661862DD9367}" destId="{33F3FDEB-80C8-4687-9639-FEB917962336}" srcOrd="1" destOrd="0" parTransId="{68CFF2B9-47B2-4E4B-93AC-1CBAA131B029}" sibTransId="{1ED76FC1-3645-4A14-BDA3-AA015E55573A}"/>
    <dgm:cxn modelId="{7B00BE96-1461-47CD-B308-8129AD9B9D88}" type="presParOf" srcId="{06A2E358-2D97-4BE4-834E-477A88E8EDDE}" destId="{0C304258-345E-4B4A-983D-93B78D8C1FA6}" srcOrd="0" destOrd="0" presId="urn:microsoft.com/office/officeart/2005/8/layout/chevron2"/>
    <dgm:cxn modelId="{0EE4F7A6-B97A-4A94-A73C-7EAAB7329F3D}" type="presParOf" srcId="{0C304258-345E-4B4A-983D-93B78D8C1FA6}" destId="{2E75AD19-B613-4D4A-8852-341E929EE21E}" srcOrd="0" destOrd="0" presId="urn:microsoft.com/office/officeart/2005/8/layout/chevron2"/>
    <dgm:cxn modelId="{020E4588-156C-476A-BE87-118C6B6462A6}" type="presParOf" srcId="{0C304258-345E-4B4A-983D-93B78D8C1FA6}" destId="{4EAEA150-4270-4751-8E2E-7E843683AD07}" srcOrd="1" destOrd="0" presId="urn:microsoft.com/office/officeart/2005/8/layout/chevron2"/>
    <dgm:cxn modelId="{7F003684-716B-4CA7-B43C-E4A7323DBED0}" type="presParOf" srcId="{06A2E358-2D97-4BE4-834E-477A88E8EDDE}" destId="{4F0B2835-A7AB-4BA8-A7D5-50A7D47C0028}" srcOrd="1" destOrd="0" presId="urn:microsoft.com/office/officeart/2005/8/layout/chevron2"/>
    <dgm:cxn modelId="{6E070B16-0EEC-4447-8BC8-A5C1DD9592B4}" type="presParOf" srcId="{06A2E358-2D97-4BE4-834E-477A88E8EDDE}" destId="{AC6F43DA-F182-4D65-8F07-E45F5B5CC8D5}" srcOrd="2" destOrd="0" presId="urn:microsoft.com/office/officeart/2005/8/layout/chevron2"/>
    <dgm:cxn modelId="{25655EFC-4BF4-4C89-AC01-CF1098675DBD}" type="presParOf" srcId="{AC6F43DA-F182-4D65-8F07-E45F5B5CC8D5}" destId="{456E72D4-91B4-4053-818A-3ED15027BF79}" srcOrd="0" destOrd="0" presId="urn:microsoft.com/office/officeart/2005/8/layout/chevron2"/>
    <dgm:cxn modelId="{8DE6CF4D-F0A6-44D7-ABCA-6C86FA6715A4}" type="presParOf" srcId="{AC6F43DA-F182-4D65-8F07-E45F5B5CC8D5}" destId="{E3A3FC53-8E54-4F10-A861-1172A14BDC82}" srcOrd="1" destOrd="0" presId="urn:microsoft.com/office/officeart/2005/8/layout/chevron2"/>
    <dgm:cxn modelId="{42C19E8F-48F6-4D62-9679-466E5E4CDF30}" type="presParOf" srcId="{06A2E358-2D97-4BE4-834E-477A88E8EDDE}" destId="{DB105EE5-2B6D-46B4-8559-F8C2A9BCFF86}" srcOrd="3" destOrd="0" presId="urn:microsoft.com/office/officeart/2005/8/layout/chevron2"/>
    <dgm:cxn modelId="{0AE2ACCD-E099-4405-A651-11DB9AFD6A9A}" type="presParOf" srcId="{06A2E358-2D97-4BE4-834E-477A88E8EDDE}" destId="{7116AAEC-EC85-4FDF-94E7-35430B7DA90A}" srcOrd="4" destOrd="0" presId="urn:microsoft.com/office/officeart/2005/8/layout/chevron2"/>
    <dgm:cxn modelId="{74BD58D3-08BD-44E7-AAF8-C0F50C162E9A}" type="presParOf" srcId="{7116AAEC-EC85-4FDF-94E7-35430B7DA90A}" destId="{7D69FA1F-A76F-48D0-87E1-6DCBAF6A62C8}" srcOrd="0" destOrd="0" presId="urn:microsoft.com/office/officeart/2005/8/layout/chevron2"/>
    <dgm:cxn modelId="{466BB284-6BBA-4E3E-8DCE-55F5776D644F}" type="presParOf" srcId="{7116AAEC-EC85-4FDF-94E7-35430B7DA90A}" destId="{6734FCB6-5D3B-4300-9C2C-D79C67468C51}"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437097-EF26-4D88-AE58-638D90F8127A}" type="datetimeFigureOut">
              <a:rPr lang="en-US" smtClean="0"/>
              <a:pPr/>
              <a:t>4/15/2016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794D16-6BDA-4506-869C-CBAB01BD1162}"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25</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Lysander Spooner an</a:t>
            </a:r>
            <a:r>
              <a:rPr lang="en-US" sz="1200" baseline="0" dirty="0" smtClean="0">
                <a:latin typeface="Times New Roman" pitchFamily="18" charset="0"/>
                <a:cs typeface="Times New Roman" pitchFamily="18" charset="0"/>
              </a:rPr>
              <a:t> American philosopher, argued that the small credit should be provided to poor people without interest by government. </a:t>
            </a:r>
          </a:p>
          <a:p>
            <a:r>
              <a:rPr lang="en-US" sz="1200" dirty="0" smtClean="0">
                <a:latin typeface="Times New Roman" pitchFamily="18" charset="0"/>
                <a:cs typeface="Times New Roman" pitchFamily="18" charset="0"/>
              </a:rPr>
              <a:t>Friedrich Raiffeisen started </a:t>
            </a:r>
            <a:r>
              <a:rPr lang="en-US" sz="1200" b="0" i="0" kern="1200" dirty="0" smtClean="0">
                <a:solidFill>
                  <a:schemeClr val="tx1"/>
                </a:solidFill>
                <a:latin typeface="+mn-lt"/>
                <a:ea typeface="+mn-ea"/>
                <a:cs typeface="+mn-cs"/>
              </a:rPr>
              <a:t>Agricultural Cooperative Bank in Germany to provide small credit to farmers.</a:t>
            </a:r>
          </a:p>
          <a:p>
            <a:r>
              <a:rPr lang="en-US" sz="1200" b="0" i="0" kern="1200" dirty="0" smtClean="0">
                <a:solidFill>
                  <a:schemeClr val="tx1"/>
                </a:solidFill>
                <a:latin typeface="+mn-lt"/>
                <a:ea typeface="+mn-ea"/>
                <a:cs typeface="+mn-cs"/>
              </a:rPr>
              <a:t>Md</a:t>
            </a:r>
            <a:r>
              <a:rPr lang="en-US" sz="1200" b="0" i="0" kern="1200" baseline="0" dirty="0" smtClean="0">
                <a:solidFill>
                  <a:schemeClr val="tx1"/>
                </a:solidFill>
                <a:latin typeface="+mn-lt"/>
                <a:ea typeface="+mn-ea"/>
                <a:cs typeface="+mn-cs"/>
              </a:rPr>
              <a:t> younus started a project of financing rural poor women without any collateral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26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spcBef>
                <a:spcPts val="1200"/>
              </a:spcBef>
              <a:spcAft>
                <a:spcPts val="1200"/>
              </a:spcAft>
            </a:pPr>
            <a:r>
              <a:rPr lang="en-US" sz="1200" dirty="0" smtClean="0"/>
              <a:t>Microfinance in India started in 1974 in Gujarat as Shri Mahila SEWA (Self Employed Women’s Association) Sahakari Bank. Registered as an Urban Cooperative Bank, they provided banking services to poor women employed in the unorganised sector. Microfinance later evolved in the early 1980s around the concept of informal Self-Help Groups (SHGs) that provided deprived poor people with financial services. From modest origins, the microfinance sector has grown at a steady pace. Now in a strong endorsement of microfinance, the National Bank for Agriculture and Rural Development (NABARD) and Small Industries Development Bank of India (SIDBI) have committed themselves to developing microfinance.</a:t>
            </a:r>
          </a:p>
          <a:p>
            <a:pPr algn="just">
              <a:spcBef>
                <a:spcPts val="1200"/>
              </a:spcBef>
              <a:spcAft>
                <a:spcPts val="1200"/>
              </a:spcAft>
            </a:pPr>
            <a:endParaRPr lang="en-US" sz="1200" dirty="0" smtClean="0">
              <a:latin typeface="Times New Roman" pitchFamily="18" charset="0"/>
              <a:cs typeface="Times New Roman" pitchFamily="18" charset="0"/>
            </a:endParaRPr>
          </a:p>
          <a:p>
            <a:pPr algn="just">
              <a:spcBef>
                <a:spcPts val="1200"/>
              </a:spcBef>
              <a:spcAft>
                <a:spcPts val="1200"/>
              </a:spcAft>
            </a:pPr>
            <a:r>
              <a:rPr lang="en-GB" sz="1200" kern="1200" dirty="0" smtClean="0">
                <a:solidFill>
                  <a:schemeClr val="tx1"/>
                </a:solidFill>
                <a:latin typeface="+mn-lt"/>
                <a:ea typeface="+mn-ea"/>
                <a:cs typeface="+mn-cs"/>
              </a:rPr>
              <a:t>In 1972 the Self Employed Women's Association (SEWA) was registered as a trade union in Gujarat (India), with the main objective of "strengthening its members' bargaining power to improve income, employment and access to social security." In 1973, to address their lack of access to financial services, the members of SEWA decided to found "a bank of their own". Four thousand women contributed share capital to establish the Mahila SEWA Co-operative Bank. Since then it has been providing banking services to poor, illiterate, self-employed women and has become a viable financial venture with today around 30,000 active clients. </a:t>
            </a: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27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28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29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30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31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33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34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35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38</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78794D16-6BDA-4506-869C-CBAB01BD1162}" type="slidenum">
              <a:rPr lang="en-IN" smtClean="0"/>
              <a:pPr/>
              <a:t>42</a:t>
            </a:fld>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78794D16-6BDA-4506-869C-CBAB01BD1162}" type="slidenum">
              <a:rPr lang="en-IN" smtClean="0"/>
              <a:pPr/>
              <a:t>43</a:t>
            </a:fld>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baseline="0" dirty="0" smtClean="0">
                <a:solidFill>
                  <a:schemeClr val="tx1"/>
                </a:solidFill>
                <a:latin typeface="+mn-lt"/>
                <a:ea typeface="+mn-ea"/>
                <a:cs typeface="+mn-cs"/>
              </a:rPr>
              <a:t>Individual Rural Volunteers (IRVs) </a:t>
            </a:r>
            <a:endParaRPr lang="en-IN" dirty="0"/>
          </a:p>
        </p:txBody>
      </p:sp>
      <p:sp>
        <p:nvSpPr>
          <p:cNvPr id="4" name="Slide Number Placeholder 3"/>
          <p:cNvSpPr>
            <a:spLocks noGrp="1"/>
          </p:cNvSpPr>
          <p:nvPr>
            <p:ph type="sldNum" sz="quarter" idx="10"/>
          </p:nvPr>
        </p:nvSpPr>
        <p:spPr/>
        <p:txBody>
          <a:bodyPr/>
          <a:lstStyle/>
          <a:p>
            <a:fld id="{78794D16-6BDA-4506-869C-CBAB01BD1162}" type="slidenum">
              <a:rPr lang="en-IN" smtClean="0"/>
              <a:pPr/>
              <a:t>49</a:t>
            </a:fld>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68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69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70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71</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72</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058B17-C3FF-4C76-9C18-C2E962A079B3}" type="slidenum">
              <a:rPr lang="en-US" smtClean="0"/>
              <a:pPr/>
              <a:t>76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97</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98</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99</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101</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102</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103</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106</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107</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108</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109</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110</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111</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112</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113</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114</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5F02A-F03A-48EB-85F6-F2778CFC43B5}" type="slidenum">
              <a:rPr lang="en-US" smtClean="0"/>
              <a:pPr/>
              <a:t>117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B759A0-431F-4EB6-A6C5-FD88A5711FD2}" type="datetime1">
              <a:rPr lang="en-US" smtClean="0"/>
              <a:pPr/>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260ABF-6418-4596-8FB5-1E8FDEB108E3}" type="datetime1">
              <a:rPr lang="en-US" smtClean="0"/>
              <a:pPr/>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4BD9A-6446-467B-A8A8-D97461D750CB}" type="datetime1">
              <a:rPr lang="en-US" smtClean="0"/>
              <a:pPr/>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EBCAEC-E13E-4E14-9D00-0FD583D48DA3}" type="datetime1">
              <a:rPr lang="en-US" smtClean="0"/>
              <a:pPr/>
              <a:t>4/15/2016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58573C-5BCF-41B7-8035-C661FF299B59}" type="datetime1">
              <a:rPr lang="en-US" smtClean="0"/>
              <a:pPr/>
              <a:t>4/15/2016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44616E-90B0-4396-8F5E-176200911E43}" type="datetime1">
              <a:rPr lang="en-US" smtClean="0"/>
              <a:pPr/>
              <a:t>4/15/2016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973E96-23E0-42CC-9B52-D0C4CBB30E22}" type="datetime1">
              <a:rPr lang="en-US" smtClean="0"/>
              <a:pPr/>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2B798-26E5-47EC-B3C2-813BC41974BE}" type="datetime1">
              <a:rPr lang="en-US" smtClean="0"/>
              <a:pPr/>
              <a:t>4/15/2016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AD5073-8DE2-444E-97DC-145F3351D2AF}" type="datetime1">
              <a:rPr lang="en-US" smtClean="0"/>
              <a:pPr/>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5CE742-A3C7-444B-8A03-C98E6CD04D3F}" type="datetime1">
              <a:rPr lang="en-US" smtClean="0"/>
              <a:pPr/>
              <a:t>4/15/2016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83714-F3F5-45DC-A56F-73FE064E994A}" type="datetime1">
              <a:rPr lang="en-US" smtClean="0"/>
              <a:pPr/>
              <a:t>4/15/2016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8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jpeg"/></Relationships>
</file>

<file path=ppt/slides/_rels/slide8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8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8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jpeg"/></Relationships>
</file>

<file path=ppt/slides/_rels/slide1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14554"/>
            <a:ext cx="7772400" cy="1214445"/>
          </a:xfrm>
          <a:solidFill>
            <a:srgbClr val="FFFF00"/>
          </a:solidFill>
        </p:spPr>
        <p:style>
          <a:lnRef idx="1">
            <a:schemeClr val="accent6"/>
          </a:lnRef>
          <a:fillRef idx="3">
            <a:schemeClr val="accent6"/>
          </a:fillRef>
          <a:effectRef idx="2">
            <a:schemeClr val="accent6"/>
          </a:effectRef>
          <a:fontRef idx="minor">
            <a:schemeClr val="lt1"/>
          </a:fontRef>
        </p:style>
        <p:txBody>
          <a:bodyPr>
            <a:normAutofit fontScale="90000"/>
          </a:bodyPr>
          <a:lstStyle/>
          <a:p>
            <a:r>
              <a:rPr lang="en-US" b="1" dirty="0" smtClean="0"/>
              <a:t/>
            </a:r>
            <a:br>
              <a:rPr lang="en-US" b="1" dirty="0" smtClean="0"/>
            </a:br>
            <a:r>
              <a:rPr lang="en-US" b="1" dirty="0" smtClean="0">
                <a:solidFill>
                  <a:schemeClr val="tx1"/>
                </a:solidFill>
              </a:rPr>
              <a:t>Performance of SHG’s in Rural Development</a:t>
            </a:r>
            <a:r>
              <a:rPr lang="en-IN" dirty="0" smtClean="0"/>
              <a:t/>
            </a:r>
            <a:br>
              <a:rPr lang="en-IN" dirty="0" smtClean="0"/>
            </a:br>
            <a:endParaRPr lang="en-IN" dirty="0"/>
          </a:p>
        </p:txBody>
      </p:sp>
      <p:sp>
        <p:nvSpPr>
          <p:cNvPr id="3" name="Subtitle 2"/>
          <p:cNvSpPr>
            <a:spLocks noGrp="1"/>
          </p:cNvSpPr>
          <p:nvPr>
            <p:ph type="subTitle" idx="1"/>
          </p:nvPr>
        </p:nvSpPr>
        <p:spPr>
          <a:xfrm>
            <a:off x="2500298" y="4429132"/>
            <a:ext cx="4714908" cy="1571636"/>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en-US" b="1" dirty="0" smtClean="0">
                <a:solidFill>
                  <a:schemeClr val="tx1"/>
                </a:solidFill>
              </a:rPr>
              <a:t>RAJENDRA PRASAD S</a:t>
            </a:r>
          </a:p>
          <a:p>
            <a:r>
              <a:rPr lang="en-US" sz="2800" b="1" dirty="0" smtClean="0">
                <a:solidFill>
                  <a:schemeClr val="tx1"/>
                </a:solidFill>
              </a:rPr>
              <a:t>Sr. MSc (</a:t>
            </a:r>
            <a:r>
              <a:rPr lang="en-US" sz="2800" b="1" dirty="0" err="1" smtClean="0">
                <a:solidFill>
                  <a:schemeClr val="tx1"/>
                </a:solidFill>
              </a:rPr>
              <a:t>Agril</a:t>
            </a:r>
            <a:r>
              <a:rPr lang="en-US" sz="2800" b="1" dirty="0" smtClean="0">
                <a:solidFill>
                  <a:schemeClr val="tx1"/>
                </a:solidFill>
              </a:rPr>
              <a:t>. </a:t>
            </a:r>
            <a:r>
              <a:rPr lang="en-US" sz="2800" b="1" dirty="0" err="1" smtClean="0">
                <a:solidFill>
                  <a:schemeClr val="tx1"/>
                </a:solidFill>
              </a:rPr>
              <a:t>Extn</a:t>
            </a:r>
            <a:r>
              <a:rPr lang="en-US" sz="2800" b="1" dirty="0" smtClean="0">
                <a:solidFill>
                  <a:schemeClr val="tx1"/>
                </a:solidFill>
              </a:rPr>
              <a:t>)</a:t>
            </a:r>
          </a:p>
          <a:p>
            <a:r>
              <a:rPr lang="en-US" sz="2800" b="1" dirty="0" smtClean="0">
                <a:solidFill>
                  <a:schemeClr val="tx1"/>
                </a:solidFill>
              </a:rPr>
              <a:t>PALB 4119</a:t>
            </a:r>
            <a:endParaRPr lang="en-IN" sz="2800" b="1" dirty="0">
              <a:solidFill>
                <a:schemeClr val="tx1"/>
              </a:solidFill>
            </a:endParaRPr>
          </a:p>
        </p:txBody>
      </p:sp>
      <p:sp>
        <p:nvSpPr>
          <p:cNvPr id="4" name="TextBox 3"/>
          <p:cNvSpPr txBox="1"/>
          <p:nvPr/>
        </p:nvSpPr>
        <p:spPr>
          <a:xfrm>
            <a:off x="2500298" y="500042"/>
            <a:ext cx="3714776" cy="707886"/>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sz="4000" dirty="0" smtClean="0">
                <a:latin typeface="Aharoni" pitchFamily="2" charset="-79"/>
                <a:cs typeface="Aharoni" pitchFamily="2" charset="-79"/>
              </a:rPr>
              <a:t>Seminar II</a:t>
            </a:r>
            <a:endParaRPr lang="en-IN" sz="4000" dirty="0">
              <a:latin typeface="Aharoni" pitchFamily="2" charset="-79"/>
              <a:cs typeface="Aharoni" pitchFamily="2" charset="-79"/>
            </a:endParaRPr>
          </a:p>
        </p:txBody>
      </p:sp>
      <p:pic>
        <p:nvPicPr>
          <p:cNvPr id="5" name="Picture 4"/>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6715140" y="571480"/>
            <a:ext cx="1857388" cy="1428760"/>
          </a:xfrm>
          <a:prstGeom prst="rect">
            <a:avLst/>
          </a:prstGeom>
          <a:noFill/>
          <a:ln>
            <a:noFill/>
          </a:ln>
        </p:spPr>
      </p:pic>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
        <p:nvSpPr>
          <p:cNvPr id="7" name="Date Placeholder 6"/>
          <p:cNvSpPr>
            <a:spLocks noGrp="1"/>
          </p:cNvSpPr>
          <p:nvPr>
            <p:ph type="dt" sz="half" idx="10"/>
          </p:nvPr>
        </p:nvSpPr>
        <p:spPr/>
        <p:txBody>
          <a:bodyPr/>
          <a:lstStyle/>
          <a:p>
            <a:fld id="{4A153951-2FE8-470B-B6B2-F7F7192427D6}" type="datetime1">
              <a:rPr lang="en-US" smtClean="0"/>
              <a:pPr/>
              <a:t>4/15/2016</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E945B3B-D78A-49BB-A03F-4F5D76CC758F}" type="slidenum">
              <a:rPr lang="en-US" smtClean="0"/>
              <a:pPr/>
              <a:t>2</a:t>
            </a:fld>
            <a:endParaRPr lang="en-US"/>
          </a:p>
        </p:txBody>
      </p:sp>
      <p:sp>
        <p:nvSpPr>
          <p:cNvPr id="5" name="TextBox 4"/>
          <p:cNvSpPr txBox="1"/>
          <p:nvPr/>
        </p:nvSpPr>
        <p:spPr>
          <a:xfrm>
            <a:off x="228600" y="228600"/>
            <a:ext cx="8763000" cy="6391826"/>
          </a:xfrm>
          <a:prstGeom prst="rect">
            <a:avLst/>
          </a:prstGeom>
          <a:noFill/>
        </p:spPr>
        <p:txBody>
          <a:bodyPr wrap="square" rtlCol="0">
            <a:spAutoFit/>
          </a:bodyPr>
          <a:lstStyle/>
          <a:p>
            <a:pPr algn="ctr"/>
            <a:r>
              <a:rPr lang="en-US" sz="4000" b="1" u="sng" dirty="0" smtClean="0">
                <a:latin typeface="Arial" pitchFamily="34" charset="0"/>
                <a:cs typeface="Arial" pitchFamily="34" charset="0"/>
              </a:rPr>
              <a:t>INTRODUCTION</a:t>
            </a:r>
          </a:p>
          <a:p>
            <a:endParaRPr lang="en-US" sz="800" dirty="0">
              <a:latin typeface="Arial" pitchFamily="34" charset="0"/>
              <a:cs typeface="Arial" pitchFamily="34" charset="0"/>
            </a:endParaRPr>
          </a:p>
          <a:p>
            <a:pPr algn="just">
              <a:lnSpc>
                <a:spcPct val="150000"/>
              </a:lnSpc>
            </a:pPr>
            <a:r>
              <a:rPr lang="en-US" sz="2000" b="1" dirty="0" smtClean="0">
                <a:latin typeface="Arial" pitchFamily="34" charset="0"/>
                <a:cs typeface="Arial" pitchFamily="34" charset="0"/>
              </a:rPr>
              <a:t>	</a:t>
            </a:r>
            <a:r>
              <a:rPr lang="en-US" sz="2100" b="1" dirty="0" smtClean="0">
                <a:latin typeface="Arial" pitchFamily="34" charset="0"/>
                <a:cs typeface="Arial" pitchFamily="34" charset="0"/>
              </a:rPr>
              <a:t>Development </a:t>
            </a:r>
            <a:r>
              <a:rPr lang="en-US" sz="2100" b="1" dirty="0">
                <a:latin typeface="Arial" pitchFamily="34" charset="0"/>
                <a:cs typeface="Arial" pitchFamily="34" charset="0"/>
              </a:rPr>
              <a:t>of a nation is very much dependent on the development of rural people. Today, the real problem faced by every developing country like India is the poverty. </a:t>
            </a:r>
            <a:endParaRPr lang="en-US" sz="2100" b="1" dirty="0" smtClean="0">
              <a:latin typeface="Arial" pitchFamily="34" charset="0"/>
              <a:cs typeface="Arial" pitchFamily="34" charset="0"/>
            </a:endParaRPr>
          </a:p>
          <a:p>
            <a:pPr algn="just">
              <a:lnSpc>
                <a:spcPct val="150000"/>
              </a:lnSpc>
            </a:pPr>
            <a:endParaRPr lang="en-US" sz="2100" b="1" dirty="0" smtClean="0">
              <a:latin typeface="Arial" pitchFamily="34" charset="0"/>
              <a:cs typeface="Arial" pitchFamily="34" charset="0"/>
            </a:endParaRPr>
          </a:p>
          <a:p>
            <a:pPr algn="just">
              <a:lnSpc>
                <a:spcPct val="150000"/>
              </a:lnSpc>
            </a:pPr>
            <a:r>
              <a:rPr lang="en-US" sz="2100" b="1" dirty="0" smtClean="0">
                <a:latin typeface="Arial" pitchFamily="34" charset="0"/>
                <a:cs typeface="Arial" pitchFamily="34" charset="0"/>
              </a:rPr>
              <a:t>	The </a:t>
            </a:r>
            <a:r>
              <a:rPr lang="en-US" sz="2100" b="1" dirty="0">
                <a:latin typeface="Arial" pitchFamily="34" charset="0"/>
                <a:cs typeface="Arial" pitchFamily="34" charset="0"/>
              </a:rPr>
              <a:t>financial requirement is one of the basic needs of the poor rural people of the society for their </a:t>
            </a:r>
            <a:r>
              <a:rPr lang="en-US" sz="2100" b="1" dirty="0" smtClean="0">
                <a:latin typeface="Arial" pitchFamily="34" charset="0"/>
                <a:cs typeface="Arial" pitchFamily="34" charset="0"/>
              </a:rPr>
              <a:t>socio-economic </a:t>
            </a:r>
            <a:r>
              <a:rPr lang="en-US" sz="2100" b="1" dirty="0">
                <a:latin typeface="Arial" pitchFamily="34" charset="0"/>
                <a:cs typeface="Arial" pitchFamily="34" charset="0"/>
              </a:rPr>
              <a:t>upliftment</a:t>
            </a:r>
            <a:r>
              <a:rPr lang="en-US" sz="2100" b="1" dirty="0" smtClean="0">
                <a:latin typeface="Arial" pitchFamily="34" charset="0"/>
                <a:cs typeface="Arial" pitchFamily="34" charset="0"/>
              </a:rPr>
              <a:t>.</a:t>
            </a:r>
          </a:p>
          <a:p>
            <a:pPr algn="just">
              <a:lnSpc>
                <a:spcPct val="150000"/>
              </a:lnSpc>
            </a:pPr>
            <a:r>
              <a:rPr lang="en-US" sz="2100" b="1" dirty="0" smtClean="0">
                <a:latin typeface="Arial" pitchFamily="34" charset="0"/>
                <a:cs typeface="Arial" pitchFamily="34" charset="0"/>
              </a:rPr>
              <a:t> </a:t>
            </a:r>
            <a:endParaRPr lang="en-US" sz="2100" b="1" dirty="0">
              <a:latin typeface="Arial" pitchFamily="34" charset="0"/>
              <a:cs typeface="Arial" pitchFamily="34" charset="0"/>
            </a:endParaRPr>
          </a:p>
          <a:p>
            <a:pPr algn="just">
              <a:lnSpc>
                <a:spcPct val="150000"/>
              </a:lnSpc>
            </a:pPr>
            <a:r>
              <a:rPr lang="en-US" sz="2100" b="1" dirty="0" smtClean="0">
                <a:latin typeface="Arial" pitchFamily="34" charset="0"/>
                <a:cs typeface="Arial" pitchFamily="34" charset="0"/>
              </a:rPr>
              <a:t>	Microfinance </a:t>
            </a:r>
            <a:r>
              <a:rPr lang="en-US" sz="2100" b="1" dirty="0">
                <a:latin typeface="Arial" pitchFamily="34" charset="0"/>
                <a:cs typeface="Arial" pitchFamily="34" charset="0"/>
              </a:rPr>
              <a:t>to Self Help Groups (SHGs) may be considered as a vital tool for meeting the financial requirement of those poorer sections of the society living in the rural areas. </a:t>
            </a:r>
            <a:r>
              <a:rPr lang="en-US" sz="2000" b="1" dirty="0" smtClean="0">
                <a:latin typeface="Arial" pitchFamily="34" charset="0"/>
                <a:cs typeface="Arial" pitchFamily="34" charset="0"/>
              </a:rPr>
              <a:t>	</a:t>
            </a:r>
            <a:endParaRPr lang="en-US" sz="2000" b="1" dirty="0">
              <a:latin typeface="Arial" pitchFamily="34" charset="0"/>
              <a:cs typeface="Arial" pitchFamily="34" charset="0"/>
            </a:endParaRPr>
          </a:p>
        </p:txBody>
      </p:sp>
      <p:sp>
        <p:nvSpPr>
          <p:cNvPr id="6" name="Date Placeholder 5"/>
          <p:cNvSpPr>
            <a:spLocks noGrp="1"/>
          </p:cNvSpPr>
          <p:nvPr>
            <p:ph type="dt" sz="half" idx="10"/>
          </p:nvPr>
        </p:nvSpPr>
        <p:spPr/>
        <p:txBody>
          <a:bodyPr/>
          <a:lstStyle/>
          <a:p>
            <a:fld id="{9ED68B55-CFF7-465A-B1DA-B6DD601470FF}" type="datetime1">
              <a:rPr lang="en-US" smtClean="0"/>
              <a:pPr/>
              <a:t>4/15/2016</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5791200"/>
          </a:xfrm>
          <a:solidFill>
            <a:schemeClr val="accent6">
              <a:lumMod val="20000"/>
              <a:lumOff val="80000"/>
            </a:schemeClr>
          </a:solidFill>
        </p:spPr>
        <p:txBody>
          <a:bodyPr>
            <a:normAutofit fontScale="62500" lnSpcReduction="20000"/>
          </a:bodyPr>
          <a:lstStyle/>
          <a:p>
            <a:pPr algn="just">
              <a:lnSpc>
                <a:spcPct val="200000"/>
              </a:lnSpc>
              <a:buFont typeface="Wingdings" pitchFamily="2" charset="2"/>
              <a:buChar char="Ø"/>
            </a:pPr>
            <a:r>
              <a:rPr lang="en-US" b="1" dirty="0" smtClean="0">
                <a:latin typeface="Arial" pitchFamily="34" charset="0"/>
                <a:cs typeface="Arial" pitchFamily="34" charset="0"/>
              </a:rPr>
              <a:t>Above the poverty line </a:t>
            </a:r>
          </a:p>
          <a:p>
            <a:pPr algn="just">
              <a:lnSpc>
                <a:spcPct val="200000"/>
              </a:lnSpc>
              <a:buFont typeface="Wingdings" pitchFamily="2" charset="2"/>
              <a:buChar char="Ø"/>
            </a:pPr>
            <a:r>
              <a:rPr lang="en-US" b="1" dirty="0" smtClean="0">
                <a:latin typeface="Arial" pitchFamily="34" charset="0"/>
                <a:cs typeface="Arial" pitchFamily="34" charset="0"/>
              </a:rPr>
              <a:t> ensuring appreciable increase in income over a period of time</a:t>
            </a:r>
          </a:p>
          <a:p>
            <a:pPr algn="just">
              <a:lnSpc>
                <a:spcPct val="200000"/>
              </a:lnSpc>
              <a:buFont typeface="Wingdings" pitchFamily="2" charset="2"/>
              <a:buChar char="Ø"/>
            </a:pPr>
            <a:r>
              <a:rPr lang="en-US" b="1" dirty="0" smtClean="0">
                <a:latin typeface="Arial" pitchFamily="34" charset="0"/>
                <a:cs typeface="Arial" pitchFamily="34" charset="0"/>
              </a:rPr>
              <a:t> achieved through a process of social mobilization</a:t>
            </a:r>
          </a:p>
          <a:p>
            <a:pPr algn="just">
              <a:lnSpc>
                <a:spcPct val="200000"/>
              </a:lnSpc>
              <a:buFont typeface="Wingdings" pitchFamily="2" charset="2"/>
              <a:buChar char="Ø"/>
            </a:pPr>
            <a:r>
              <a:rPr lang="en-US" b="1" dirty="0" smtClean="0">
                <a:latin typeface="Arial" pitchFamily="34" charset="0"/>
                <a:cs typeface="Arial" pitchFamily="34" charset="0"/>
              </a:rPr>
              <a:t> skill development training </a:t>
            </a:r>
          </a:p>
          <a:p>
            <a:pPr algn="just">
              <a:lnSpc>
                <a:spcPct val="200000"/>
              </a:lnSpc>
              <a:buFont typeface="Wingdings" pitchFamily="2" charset="2"/>
              <a:buChar char="Ø"/>
            </a:pPr>
            <a:r>
              <a:rPr lang="en-US" b="1" dirty="0" smtClean="0">
                <a:latin typeface="Arial" pitchFamily="34" charset="0"/>
                <a:cs typeface="Arial" pitchFamily="34" charset="0"/>
              </a:rPr>
              <a:t> based on local requirement, and </a:t>
            </a:r>
          </a:p>
          <a:p>
            <a:pPr algn="just">
              <a:lnSpc>
                <a:spcPct val="200000"/>
              </a:lnSpc>
              <a:buFont typeface="Wingdings" pitchFamily="2" charset="2"/>
              <a:buChar char="Ø"/>
            </a:pPr>
            <a:r>
              <a:rPr lang="en-US" b="1" dirty="0" smtClean="0">
                <a:latin typeface="Arial" pitchFamily="34" charset="0"/>
                <a:cs typeface="Arial" pitchFamily="34" charset="0"/>
              </a:rPr>
              <a:t> capacity building </a:t>
            </a:r>
          </a:p>
          <a:p>
            <a:pPr algn="just">
              <a:lnSpc>
                <a:spcPct val="200000"/>
              </a:lnSpc>
              <a:buFont typeface="Wingdings" pitchFamily="2" charset="2"/>
              <a:buChar char="Ø"/>
            </a:pPr>
            <a:r>
              <a:rPr lang="en-US" b="1" dirty="0" smtClean="0">
                <a:latin typeface="Arial" pitchFamily="34" charset="0"/>
                <a:cs typeface="Arial" pitchFamily="34" charset="0"/>
              </a:rPr>
              <a:t> along with the provision of income-generating assets through a mix of bank credit and government subsidy. </a:t>
            </a:r>
            <a:endParaRPr lang="en-US" dirty="0" smtClean="0"/>
          </a:p>
          <a:p>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I seminar RP\shg seminar final material\figure_de_4.1.JPG"/>
          <p:cNvPicPr>
            <a:picLocks noGrp="1" noChangeAspect="1" noChangeArrowheads="1"/>
          </p:cNvPicPr>
          <p:nvPr>
            <p:ph idx="1"/>
          </p:nvPr>
        </p:nvPicPr>
        <p:blipFill>
          <a:blip r:embed="rId2"/>
          <a:srcRect/>
          <a:stretch>
            <a:fillRect/>
          </a:stretch>
        </p:blipFill>
        <p:spPr bwMode="auto">
          <a:xfrm>
            <a:off x="457200" y="533400"/>
            <a:ext cx="8153400" cy="5791199"/>
          </a:xfrm>
          <a:prstGeom prst="rect">
            <a:avLst/>
          </a:prstGeom>
          <a:noFill/>
        </p:spPr>
      </p:pic>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
        <p:nvSpPr>
          <p:cNvPr id="6" name="Date Placeholder 5"/>
          <p:cNvSpPr>
            <a:spLocks noGrp="1"/>
          </p:cNvSpPr>
          <p:nvPr>
            <p:ph type="dt" sz="half" idx="10"/>
          </p:nvPr>
        </p:nvSpPr>
        <p:spPr/>
        <p:txBody>
          <a:bodyPr/>
          <a:lstStyle/>
          <a:p>
            <a:fld id="{AB48806A-4F77-4BF0-A5FD-374F3B84FFBC}" type="datetime1">
              <a:rPr lang="en-US" smtClean="0"/>
              <a:pPr/>
              <a:t>4/15/2016</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green1.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457200" y="274638"/>
            <a:ext cx="8229600" cy="1096962"/>
          </a:xfrm>
          <a:solidFill>
            <a:srgbClr val="00B050"/>
          </a:solidFill>
        </p:spPr>
        <p:txBody>
          <a:bodyPr>
            <a:normAutofit/>
          </a:bodyPr>
          <a:lstStyle/>
          <a:p>
            <a:r>
              <a:rPr lang="en-US" sz="3600" b="1" dirty="0" smtClean="0">
                <a:latin typeface="Times New Roman" pitchFamily="18" charset="0"/>
                <a:cs typeface="Times New Roman" pitchFamily="18" charset="0"/>
              </a:rPr>
              <a:t>Objectives of Seminar</a:t>
            </a:r>
            <a:endParaRPr lang="en-US" sz="3600" b="1" dirty="0">
              <a:latin typeface="Times New Roman" pitchFamily="18" charset="0"/>
              <a:cs typeface="Times New Roman" pitchFamily="18" charset="0"/>
            </a:endParaRPr>
          </a:p>
        </p:txBody>
      </p:sp>
      <p:graphicFrame>
        <p:nvGraphicFramePr>
          <p:cNvPr id="7" name="Diagram 6"/>
          <p:cNvGraphicFramePr/>
          <p:nvPr/>
        </p:nvGraphicFramePr>
        <p:xfrm>
          <a:off x="381000" y="1905000"/>
          <a:ext cx="83058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p:cNvSpPr>
            <a:spLocks noGrp="1"/>
          </p:cNvSpPr>
          <p:nvPr>
            <p:ph type="sldNum" sz="quarter" idx="12"/>
          </p:nvPr>
        </p:nvSpPr>
        <p:spPr/>
        <p:txBody>
          <a:bodyPr/>
          <a:lstStyle/>
          <a:p>
            <a:fld id="{B6F15528-21DE-4FAA-801E-634DDDAF4B2B}" type="slidenum">
              <a:rPr lang="en-US" smtClean="0"/>
              <a:pPr/>
              <a:t>5</a:t>
            </a:fld>
            <a:endParaRPr lang="en-US"/>
          </a:p>
        </p:txBody>
      </p:sp>
      <p:sp>
        <p:nvSpPr>
          <p:cNvPr id="9" name="Date Placeholder 8"/>
          <p:cNvSpPr>
            <a:spLocks noGrp="1"/>
          </p:cNvSpPr>
          <p:nvPr>
            <p:ph type="dt" sz="half" idx="10"/>
          </p:nvPr>
        </p:nvSpPr>
        <p:spPr/>
        <p:txBody>
          <a:bodyPr/>
          <a:lstStyle/>
          <a:p>
            <a:fld id="{081CAB63-2CD1-47E2-9349-01B1ABED5771}"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084" y="1524000"/>
            <a:ext cx="8915400" cy="1089025"/>
          </a:xfrm>
          <a:ln/>
        </p:spPr>
        <p:style>
          <a:lnRef idx="3">
            <a:schemeClr val="lt1"/>
          </a:lnRef>
          <a:fillRef idx="1">
            <a:schemeClr val="accent3"/>
          </a:fillRef>
          <a:effectRef idx="1">
            <a:schemeClr val="accent3"/>
          </a:effectRef>
          <a:fontRef idx="minor">
            <a:schemeClr val="lt1"/>
          </a:fontRef>
        </p:style>
        <p:txBody>
          <a:bodyPr>
            <a:normAutofit/>
          </a:bodyPr>
          <a:lstStyle/>
          <a:p>
            <a:r>
              <a:rPr lang="en-US" sz="4000" b="1" dirty="0" smtClean="0">
                <a:solidFill>
                  <a:schemeClr val="bg1"/>
                </a:solidFill>
              </a:rPr>
              <a:t>Concept of Self </a:t>
            </a:r>
            <a:r>
              <a:rPr lang="en-US" sz="4000" b="1" dirty="0" smtClean="0">
                <a:solidFill>
                  <a:schemeClr val="bg1"/>
                </a:solidFill>
              </a:rPr>
              <a:t>help groups (SHGs)</a:t>
            </a:r>
            <a:endParaRPr lang="en-US" sz="4000" b="1"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
        <p:nvSpPr>
          <p:cNvPr id="5" name="Date Placeholder 4"/>
          <p:cNvSpPr>
            <a:spLocks noGrp="1"/>
          </p:cNvSpPr>
          <p:nvPr>
            <p:ph type="dt" sz="half" idx="10"/>
          </p:nvPr>
        </p:nvSpPr>
        <p:spPr/>
        <p:txBody>
          <a:bodyPr/>
          <a:lstStyle/>
          <a:p>
            <a:fld id="{576D33FD-4282-455D-B595-7CC7E8B88470}"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accent3">
              <a:lumMod val="75000"/>
            </a:schemeClr>
          </a:solidFill>
        </p:spPr>
        <p:txBody>
          <a:bodyPr>
            <a:normAutofit fontScale="90000"/>
          </a:bodyPr>
          <a:lstStyle/>
          <a:p>
            <a:r>
              <a:rPr lang="en-US" b="1" dirty="0" smtClean="0">
                <a:solidFill>
                  <a:schemeClr val="bg1"/>
                </a:solidFill>
              </a:rPr>
              <a:t>Meaning of Self help groups (SHGs)</a:t>
            </a:r>
            <a:endParaRPr lang="en-US" b="1" dirty="0">
              <a:solidFill>
                <a:schemeClr val="bg1"/>
              </a:solidFill>
            </a:endParaRPr>
          </a:p>
        </p:txBody>
      </p:sp>
      <p:sp>
        <p:nvSpPr>
          <p:cNvPr id="3" name="Subtitle 2"/>
          <p:cNvSpPr>
            <a:spLocks noGrp="1"/>
          </p:cNvSpPr>
          <p:nvPr>
            <p:ph type="subTitle" idx="1"/>
          </p:nvPr>
        </p:nvSpPr>
        <p:spPr>
          <a:xfrm>
            <a:off x="381000" y="1066800"/>
            <a:ext cx="8382000" cy="5334000"/>
          </a:xfrm>
          <a:solidFill>
            <a:srgbClr val="FEF1E6"/>
          </a:solidFill>
        </p:spPr>
        <p:txBody>
          <a:bodyPr>
            <a:normAutofit fontScale="85000" lnSpcReduction="20000"/>
          </a:bodyPr>
          <a:lstStyle/>
          <a:p>
            <a:pPr algn="l"/>
            <a:r>
              <a:rPr lang="en-US" b="1" dirty="0" smtClean="0">
                <a:solidFill>
                  <a:srgbClr val="7030A0"/>
                </a:solidFill>
              </a:rPr>
              <a:t>According to the National Bank for Agriculture and Rural Development (NABARD) …</a:t>
            </a:r>
          </a:p>
          <a:p>
            <a:pPr algn="l"/>
            <a:r>
              <a:rPr lang="en-US" b="1" dirty="0" smtClean="0"/>
              <a:t>                </a:t>
            </a:r>
            <a:r>
              <a:rPr lang="en-US" b="1" dirty="0" smtClean="0">
                <a:solidFill>
                  <a:srgbClr val="FF0000"/>
                </a:solidFill>
              </a:rPr>
              <a:t>‘</a:t>
            </a:r>
            <a:r>
              <a:rPr lang="en-US" b="1" i="1" dirty="0" smtClean="0">
                <a:solidFill>
                  <a:srgbClr val="FF0000"/>
                </a:solidFill>
              </a:rPr>
              <a:t>’Self help group is a : </a:t>
            </a:r>
            <a:r>
              <a:rPr lang="en-US" b="1" dirty="0" smtClean="0">
                <a:solidFill>
                  <a:srgbClr val="00B050"/>
                </a:solidFill>
              </a:rPr>
              <a:t>small</a:t>
            </a:r>
            <a:r>
              <a:rPr lang="en-US" b="1" dirty="0" smtClean="0">
                <a:solidFill>
                  <a:srgbClr val="00B050"/>
                </a:solidFill>
              </a:rPr>
              <a:t>, </a:t>
            </a:r>
            <a:r>
              <a:rPr lang="en-US" b="1" dirty="0" smtClean="0">
                <a:solidFill>
                  <a:srgbClr val="00B050"/>
                </a:solidFill>
              </a:rPr>
              <a:t>economically </a:t>
            </a:r>
            <a:r>
              <a:rPr lang="en-US" b="1" dirty="0" smtClean="0">
                <a:solidFill>
                  <a:srgbClr val="00B050"/>
                </a:solidFill>
              </a:rPr>
              <a:t>homogenous and affinity group of rural poor, </a:t>
            </a:r>
            <a:r>
              <a:rPr lang="en-US" b="1" dirty="0" smtClean="0">
                <a:solidFill>
                  <a:srgbClr val="00B050"/>
                </a:solidFill>
              </a:rPr>
              <a:t>voluntarily </a:t>
            </a:r>
            <a:r>
              <a:rPr lang="en-US" b="1" dirty="0" smtClean="0">
                <a:solidFill>
                  <a:srgbClr val="00B050"/>
                </a:solidFill>
              </a:rPr>
              <a:t>formed to save and </a:t>
            </a:r>
            <a:r>
              <a:rPr lang="en-US" b="1" dirty="0" smtClean="0">
                <a:solidFill>
                  <a:srgbClr val="00B050"/>
                </a:solidFill>
              </a:rPr>
              <a:t>mutually </a:t>
            </a:r>
            <a:r>
              <a:rPr lang="en-US" b="1" dirty="0" smtClean="0">
                <a:solidFill>
                  <a:srgbClr val="00B050"/>
                </a:solidFill>
              </a:rPr>
              <a:t>agree to contribute to a common fund to be lent to its members as per group decision for their </a:t>
            </a:r>
            <a:r>
              <a:rPr lang="en-US" b="1" dirty="0" smtClean="0">
                <a:solidFill>
                  <a:srgbClr val="00B050"/>
                </a:solidFill>
              </a:rPr>
              <a:t>socio-economic </a:t>
            </a:r>
            <a:r>
              <a:rPr lang="en-US" b="1" dirty="0" smtClean="0">
                <a:solidFill>
                  <a:srgbClr val="00B050"/>
                </a:solidFill>
              </a:rPr>
              <a:t>de</a:t>
            </a:r>
            <a:r>
              <a:rPr lang="en-US" b="1" i="1" dirty="0" smtClean="0">
                <a:solidFill>
                  <a:srgbClr val="00B050"/>
                </a:solidFill>
              </a:rPr>
              <a:t>velopment”.</a:t>
            </a:r>
            <a:r>
              <a:rPr lang="en-US" b="1" i="1" dirty="0" smtClean="0">
                <a:solidFill>
                  <a:srgbClr val="FF0000"/>
                </a:solidFill>
              </a:rPr>
              <a:t> </a:t>
            </a:r>
          </a:p>
          <a:p>
            <a:pPr algn="l">
              <a:buFont typeface="Arial" pitchFamily="34" charset="0"/>
              <a:buChar char="•"/>
            </a:pPr>
            <a:endParaRPr lang="en-US" b="1" dirty="0" smtClean="0"/>
          </a:p>
          <a:p>
            <a:pPr algn="l">
              <a:buFont typeface="Arial" pitchFamily="34" charset="0"/>
              <a:buChar char="•"/>
            </a:pPr>
            <a:r>
              <a:rPr lang="en-US" b="1" dirty="0" smtClean="0">
                <a:solidFill>
                  <a:schemeClr val="accent6">
                    <a:lumMod val="75000"/>
                  </a:schemeClr>
                </a:solidFill>
              </a:rPr>
              <a:t>  A </a:t>
            </a:r>
            <a:r>
              <a:rPr lang="en-US" b="1" dirty="0" smtClean="0">
                <a:solidFill>
                  <a:schemeClr val="accent6">
                    <a:lumMod val="75000"/>
                  </a:schemeClr>
                </a:solidFill>
              </a:rPr>
              <a:t>self help group is meant for those people who </a:t>
            </a:r>
            <a:r>
              <a:rPr lang="en-US" b="1" u="sng" dirty="0" smtClean="0">
                <a:solidFill>
                  <a:schemeClr val="accent6">
                    <a:lumMod val="75000"/>
                  </a:schemeClr>
                </a:solidFill>
              </a:rPr>
              <a:t>develop themselves </a:t>
            </a:r>
            <a:r>
              <a:rPr lang="en-US" b="1" dirty="0" smtClean="0">
                <a:solidFill>
                  <a:schemeClr val="accent6">
                    <a:lumMod val="75000"/>
                  </a:schemeClr>
                </a:solidFill>
              </a:rPr>
              <a:t>out of their </a:t>
            </a:r>
            <a:r>
              <a:rPr lang="en-US" b="1" u="sng" dirty="0" smtClean="0">
                <a:solidFill>
                  <a:schemeClr val="accent6">
                    <a:lumMod val="75000"/>
                  </a:schemeClr>
                </a:solidFill>
              </a:rPr>
              <a:t>own determination</a:t>
            </a:r>
            <a:r>
              <a:rPr lang="en-US" b="1" dirty="0" smtClean="0">
                <a:solidFill>
                  <a:schemeClr val="accent6">
                    <a:lumMod val="75000"/>
                  </a:schemeClr>
                </a:solidFill>
              </a:rPr>
              <a:t> and with their </a:t>
            </a:r>
            <a:r>
              <a:rPr lang="en-US" b="1" u="sng" dirty="0" smtClean="0">
                <a:solidFill>
                  <a:schemeClr val="accent6">
                    <a:lumMod val="75000"/>
                  </a:schemeClr>
                </a:solidFill>
              </a:rPr>
              <a:t>own effort.</a:t>
            </a:r>
          </a:p>
          <a:p>
            <a:pPr algn="l">
              <a:buFont typeface="Arial" pitchFamily="34" charset="0"/>
              <a:buChar char="•"/>
            </a:pPr>
            <a:endParaRPr lang="en-US" b="1" dirty="0" smtClean="0"/>
          </a:p>
          <a:p>
            <a:pPr algn="l">
              <a:buFont typeface="Arial" pitchFamily="34" charset="0"/>
              <a:buChar char="•"/>
            </a:pPr>
            <a:r>
              <a:rPr lang="en-US" b="1" dirty="0" smtClean="0">
                <a:solidFill>
                  <a:srgbClr val="C00000"/>
                </a:solidFill>
              </a:rPr>
              <a:t>  Sometimes </a:t>
            </a:r>
            <a:r>
              <a:rPr lang="en-US" b="1" u="sng" dirty="0" smtClean="0">
                <a:solidFill>
                  <a:srgbClr val="002060"/>
                </a:solidFill>
              </a:rPr>
              <a:t>little assistance </a:t>
            </a:r>
            <a:r>
              <a:rPr lang="en-US" b="1" dirty="0" smtClean="0">
                <a:solidFill>
                  <a:srgbClr val="C00000"/>
                </a:solidFill>
              </a:rPr>
              <a:t>from outside will speed up the process.</a:t>
            </a:r>
            <a:r>
              <a:rPr lang="en-US" b="1" u="sng" dirty="0" smtClean="0">
                <a:solidFill>
                  <a:srgbClr val="C00000"/>
                </a:solidFill>
              </a:rPr>
              <a:t> </a:t>
            </a:r>
          </a:p>
          <a:p>
            <a:pPr algn="l"/>
            <a:endParaRPr lang="en-US" dirty="0" smtClean="0">
              <a:solidFill>
                <a:schemeClr val="accent6">
                  <a:lumMod val="75000"/>
                </a:schemeClr>
              </a:solidFill>
            </a:endParaRPr>
          </a:p>
          <a:p>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5" name="Date Placeholder 4"/>
          <p:cNvSpPr>
            <a:spLocks noGrp="1"/>
          </p:cNvSpPr>
          <p:nvPr>
            <p:ph type="dt" sz="half" idx="10"/>
          </p:nvPr>
        </p:nvSpPr>
        <p:spPr/>
        <p:txBody>
          <a:bodyPr/>
          <a:lstStyle/>
          <a:p>
            <a:fld id="{65C437BC-5E71-4142-8DD2-E5825A16D619}" type="datetime1">
              <a:rPr lang="en-US" smtClean="0"/>
              <a:pPr/>
              <a:t>4/15/2016</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IN" b="1" dirty="0" smtClean="0"/>
              <a:t/>
            </a:r>
            <a:br>
              <a:rPr lang="en-IN" b="1" dirty="0" smtClean="0"/>
            </a:br>
            <a:r>
              <a:rPr lang="en-IN" b="1" dirty="0" smtClean="0"/>
              <a:t>Definition </a:t>
            </a:r>
            <a:r>
              <a:rPr lang="en-IN" b="1" dirty="0" smtClean="0"/>
              <a:t>of SHG </a:t>
            </a:r>
            <a:r>
              <a:rPr lang="en-IN" dirty="0" smtClean="0"/>
              <a:t/>
            </a:r>
            <a:br>
              <a:rPr lang="en-IN" dirty="0" smtClean="0"/>
            </a:br>
            <a:endParaRPr lang="en-IN" dirty="0"/>
          </a:p>
        </p:txBody>
      </p:sp>
      <p:sp>
        <p:nvSpPr>
          <p:cNvPr id="3" name="Content Placeholder 2"/>
          <p:cNvSpPr>
            <a:spLocks noGrp="1"/>
          </p:cNvSpPr>
          <p:nvPr>
            <p:ph idx="1"/>
          </p:nvPr>
        </p:nvSpPr>
        <p:spPr>
          <a:xfrm>
            <a:off x="228600" y="1371600"/>
            <a:ext cx="8610600" cy="4754563"/>
          </a:xfrm>
        </p:spPr>
        <p:style>
          <a:lnRef idx="2">
            <a:schemeClr val="accent4"/>
          </a:lnRef>
          <a:fillRef idx="1">
            <a:schemeClr val="lt1"/>
          </a:fillRef>
          <a:effectRef idx="0">
            <a:schemeClr val="accent4"/>
          </a:effectRef>
          <a:fontRef idx="minor">
            <a:schemeClr val="dk1"/>
          </a:fontRef>
        </p:style>
        <p:txBody>
          <a:bodyPr/>
          <a:lstStyle/>
          <a:p>
            <a:pPr algn="just">
              <a:buNone/>
            </a:pPr>
            <a:r>
              <a:rPr lang="en-IN" dirty="0" smtClean="0"/>
              <a:t>"A voluntary association of poor with a common goal of social and economic </a:t>
            </a:r>
            <a:r>
              <a:rPr lang="en-IN" dirty="0" smtClean="0"/>
              <a:t>empowerment“</a:t>
            </a:r>
          </a:p>
          <a:p>
            <a:pPr algn="just">
              <a:buNone/>
            </a:pPr>
            <a:endParaRPr lang="en-IN" dirty="0" smtClean="0"/>
          </a:p>
          <a:p>
            <a:pPr lvl="0" algn="just"/>
            <a:r>
              <a:rPr lang="en-IN" dirty="0" smtClean="0"/>
              <a:t>It is a voluntary association.</a:t>
            </a:r>
          </a:p>
          <a:p>
            <a:pPr lvl="0" algn="just"/>
            <a:r>
              <a:rPr lang="en-IN" dirty="0" smtClean="0"/>
              <a:t>Homogenous, informal group &amp; having common interest.</a:t>
            </a:r>
          </a:p>
          <a:p>
            <a:pPr lvl="0" algn="just"/>
            <a:r>
              <a:rPr lang="en-IN" dirty="0" smtClean="0"/>
              <a:t>Intend to carry on savings &amp; credit for mutual benefit.</a:t>
            </a:r>
          </a:p>
          <a:p>
            <a:pPr algn="just"/>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fontScale="90000"/>
          </a:bodyPr>
          <a:lstStyle/>
          <a:p>
            <a:r>
              <a:rPr lang="en-IN" b="1" dirty="0" smtClean="0"/>
              <a:t>Who promotes SHGs </a:t>
            </a:r>
            <a:r>
              <a:rPr lang="en-IN" b="1" dirty="0" smtClean="0"/>
              <a:t>?</a:t>
            </a:r>
            <a:endParaRPr lang="en-IN" dirty="0"/>
          </a:p>
        </p:txBody>
      </p:sp>
      <p:sp>
        <p:nvSpPr>
          <p:cNvPr id="3" name="Content Placeholder 2"/>
          <p:cNvSpPr>
            <a:spLocks noGrp="1"/>
          </p:cNvSpPr>
          <p:nvPr>
            <p:ph idx="1"/>
          </p:nvPr>
        </p:nvSpPr>
        <p:spPr>
          <a:solidFill>
            <a:schemeClr val="accent5">
              <a:lumMod val="40000"/>
              <a:lumOff val="60000"/>
            </a:schemeClr>
          </a:solidFill>
        </p:spPr>
        <p:txBody>
          <a:bodyPr/>
          <a:lstStyle/>
          <a:p>
            <a:pPr>
              <a:buNone/>
            </a:pPr>
            <a:r>
              <a:rPr lang="en-IN" dirty="0" smtClean="0"/>
              <a:t>Self Help Promoting Institutions (SHPI) like </a:t>
            </a:r>
            <a:endParaRPr lang="en-IN" dirty="0" smtClean="0"/>
          </a:p>
          <a:p>
            <a:pPr>
              <a:buNone/>
            </a:pPr>
            <a:endParaRPr lang="en-IN" dirty="0" smtClean="0"/>
          </a:p>
          <a:p>
            <a:pPr lvl="0"/>
            <a:r>
              <a:rPr lang="en-IN" dirty="0" smtClean="0"/>
              <a:t>Non-governmental organisations (NGOs)</a:t>
            </a:r>
          </a:p>
          <a:p>
            <a:pPr lvl="0"/>
            <a:r>
              <a:rPr lang="en-IN" dirty="0" smtClean="0"/>
              <a:t>Govt. agencies</a:t>
            </a:r>
          </a:p>
          <a:p>
            <a:pPr lvl="0"/>
            <a:r>
              <a:rPr lang="en-IN" dirty="0" smtClean="0"/>
              <a:t>Bank staff</a:t>
            </a:r>
          </a:p>
          <a:p>
            <a:pPr lvl="0"/>
            <a:r>
              <a:rPr lang="en-IN" dirty="0" smtClean="0"/>
              <a:t>Farmers' clubs</a:t>
            </a:r>
          </a:p>
          <a:p>
            <a:pPr lvl="0"/>
            <a:r>
              <a:rPr lang="en-IN" dirty="0" smtClean="0"/>
              <a:t>Rural volunteers</a:t>
            </a:r>
          </a:p>
          <a:p>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fontScale="90000"/>
          </a:bodyPr>
          <a:lstStyle/>
          <a:p>
            <a:r>
              <a:rPr lang="en-IN" b="1" dirty="0" smtClean="0"/>
              <a:t>Role of self help promoting institutions (SHPI)</a:t>
            </a:r>
            <a:endParaRPr lang="en-IN" dirty="0"/>
          </a:p>
        </p:txBody>
      </p:sp>
      <p:sp>
        <p:nvSpPr>
          <p:cNvPr id="3" name="Content Placeholder 2"/>
          <p:cNvSpPr>
            <a:spLocks noGrp="1"/>
          </p:cNvSpPr>
          <p:nvPr>
            <p:ph idx="1"/>
          </p:nvPr>
        </p:nvSpPr>
        <p:spPr>
          <a:xfrm>
            <a:off x="457200" y="1600200"/>
            <a:ext cx="8229600" cy="4800600"/>
          </a:xfrm>
          <a:solidFill>
            <a:srgbClr val="92D050"/>
          </a:solidFill>
        </p:spPr>
        <p:txBody>
          <a:bodyPr>
            <a:normAutofit/>
          </a:bodyPr>
          <a:lstStyle/>
          <a:p>
            <a:pPr lvl="0"/>
            <a:r>
              <a:rPr lang="en-IN" dirty="0" smtClean="0"/>
              <a:t>Identify poor</a:t>
            </a:r>
          </a:p>
          <a:p>
            <a:pPr lvl="0"/>
            <a:r>
              <a:rPr lang="en-IN" dirty="0" smtClean="0"/>
              <a:t>Organise poor into SHGs</a:t>
            </a:r>
          </a:p>
          <a:p>
            <a:pPr lvl="0"/>
            <a:r>
              <a:rPr lang="en-IN" dirty="0" smtClean="0"/>
              <a:t>Capacity building</a:t>
            </a:r>
          </a:p>
          <a:p>
            <a:pPr lvl="0"/>
            <a:r>
              <a:rPr lang="en-IN" dirty="0" smtClean="0"/>
              <a:t>Books maintenance</a:t>
            </a:r>
          </a:p>
          <a:p>
            <a:pPr lvl="0"/>
            <a:r>
              <a:rPr lang="en-IN" dirty="0" smtClean="0"/>
              <a:t>Social activities</a:t>
            </a:r>
          </a:p>
          <a:p>
            <a:pPr lvl="0"/>
            <a:r>
              <a:rPr lang="en-IN" dirty="0" smtClean="0"/>
              <a:t>Bank linkage</a:t>
            </a:r>
          </a:p>
          <a:p>
            <a:pPr lvl="0"/>
            <a:r>
              <a:rPr lang="en-IN" dirty="0" smtClean="0"/>
              <a:t>Guidance in economic activities</a:t>
            </a:r>
          </a:p>
          <a:p>
            <a:pPr lvl="0"/>
            <a:r>
              <a:rPr lang="en-IN" dirty="0" smtClean="0"/>
              <a:t>Plan for withdrawal</a:t>
            </a:r>
          </a:p>
          <a:p>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FFFF00"/>
          </a:solidFill>
        </p:spPr>
        <p:txBody>
          <a:bodyPr>
            <a:normAutofit/>
          </a:bodyPr>
          <a:lstStyle/>
          <a:p>
            <a:r>
              <a:rPr lang="en-IN" b="1" dirty="0" smtClean="0"/>
              <a:t>How poor are identified by SHPIs </a:t>
            </a:r>
            <a:r>
              <a:rPr lang="en-IN" b="1" dirty="0" smtClean="0"/>
              <a:t>?</a:t>
            </a:r>
            <a:endParaRPr lang="en-IN"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lgn="just"/>
            <a:r>
              <a:rPr lang="en-IN" dirty="0" smtClean="0"/>
              <a:t>Income/expenditure method- adopted by government agencies. Categorises rural families into BPL &amp; APL families</a:t>
            </a:r>
          </a:p>
          <a:p>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solidFill>
            <a:srgbClr val="FFFF00"/>
          </a:solidFill>
        </p:spPr>
        <p:txBody>
          <a:bodyPr>
            <a:normAutofit fontScale="90000"/>
          </a:bodyPr>
          <a:lstStyle/>
          <a:p>
            <a:r>
              <a:rPr lang="en-IN" dirty="0" smtClean="0"/>
              <a:t>Non-economic </a:t>
            </a:r>
            <a:r>
              <a:rPr lang="en-IN" dirty="0" smtClean="0"/>
              <a:t>criteria</a:t>
            </a:r>
            <a:endParaRPr lang="en-IN" dirty="0"/>
          </a:p>
        </p:txBody>
      </p:sp>
      <p:sp>
        <p:nvSpPr>
          <p:cNvPr id="3" name="Content Placeholder 2"/>
          <p:cNvSpPr>
            <a:spLocks noGrp="1"/>
          </p:cNvSpPr>
          <p:nvPr>
            <p:ph idx="1"/>
          </p:nvPr>
        </p:nvSpPr>
        <p:spPr>
          <a:xfrm>
            <a:off x="457200" y="990600"/>
            <a:ext cx="8229600" cy="51054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lvl="0"/>
            <a:r>
              <a:rPr lang="en-IN" dirty="0" smtClean="0"/>
              <a:t>No access to </a:t>
            </a:r>
            <a:r>
              <a:rPr lang="en-IN" dirty="0" err="1" smtClean="0"/>
              <a:t>pucca</a:t>
            </a:r>
            <a:r>
              <a:rPr lang="en-IN" dirty="0" smtClean="0"/>
              <a:t> housing</a:t>
            </a:r>
          </a:p>
          <a:p>
            <a:pPr lvl="0"/>
            <a:r>
              <a:rPr lang="en-IN" dirty="0" smtClean="0"/>
              <a:t>No access to safe drinking water</a:t>
            </a:r>
          </a:p>
          <a:p>
            <a:pPr lvl="0"/>
            <a:r>
              <a:rPr lang="en-IN" dirty="0" smtClean="0"/>
              <a:t>No access to sanitary latrines</a:t>
            </a:r>
          </a:p>
          <a:p>
            <a:pPr lvl="0"/>
            <a:r>
              <a:rPr lang="en-IN" dirty="0" smtClean="0"/>
              <a:t>Unemployed person in the household</a:t>
            </a:r>
          </a:p>
          <a:p>
            <a:pPr lvl="0"/>
            <a:r>
              <a:rPr lang="en-IN" dirty="0" smtClean="0"/>
              <a:t>Eat less than two meals a day</a:t>
            </a:r>
          </a:p>
          <a:p>
            <a:pPr lvl="0"/>
            <a:r>
              <a:rPr lang="en-IN" dirty="0" smtClean="0"/>
              <a:t>Regularly borrow from moneylenders</a:t>
            </a:r>
          </a:p>
          <a:p>
            <a:pPr lvl="0"/>
            <a:r>
              <a:rPr lang="en-IN" dirty="0" smtClean="0"/>
              <a:t>More than two children in the family</a:t>
            </a:r>
          </a:p>
          <a:p>
            <a:pPr lvl="0"/>
            <a:r>
              <a:rPr lang="en-IN" dirty="0" smtClean="0"/>
              <a:t>Family belonging to weaker caste</a:t>
            </a:r>
          </a:p>
          <a:p>
            <a:pPr lvl="0"/>
            <a:r>
              <a:rPr lang="en-IN" dirty="0" smtClean="0"/>
              <a:t>Old illiterate members in the family</a:t>
            </a:r>
          </a:p>
          <a:p>
            <a:pPr lvl="0"/>
            <a:r>
              <a:rPr lang="en-IN" dirty="0" smtClean="0"/>
              <a:t>Permanently ill members in the family</a:t>
            </a:r>
          </a:p>
          <a:p>
            <a:pPr lvl="0"/>
            <a:r>
              <a:rPr lang="en-IN" dirty="0" smtClean="0"/>
              <a:t>Alcoholic and/or drug addicts in the </a:t>
            </a:r>
            <a:r>
              <a:rPr lang="en-IN" dirty="0" smtClean="0"/>
              <a:t>family</a:t>
            </a:r>
            <a:endParaRPr lang="en-IN" dirty="0" smtClean="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rgbClr val="FFFF00"/>
          </a:solidFill>
        </p:spPr>
        <p:txBody>
          <a:bodyPr>
            <a:normAutofit fontScale="90000"/>
          </a:bodyPr>
          <a:lstStyle/>
          <a:p>
            <a:r>
              <a:rPr lang="en-IN" b="1" dirty="0" smtClean="0"/>
              <a:t>Group formation norms </a:t>
            </a:r>
            <a:endParaRPr lang="en-IN" dirty="0"/>
          </a:p>
        </p:txBody>
      </p:sp>
      <p:sp>
        <p:nvSpPr>
          <p:cNvPr id="3" name="Content Placeholder 2"/>
          <p:cNvSpPr>
            <a:spLocks noGrp="1"/>
          </p:cNvSpPr>
          <p:nvPr>
            <p:ph idx="1"/>
          </p:nvPr>
        </p:nvSpPr>
        <p:spPr>
          <a:xfrm>
            <a:off x="457200" y="1143000"/>
            <a:ext cx="8229600" cy="5257800"/>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a:buNone/>
            </a:pPr>
            <a:r>
              <a:rPr lang="en-IN" sz="4100" b="1" dirty="0" smtClean="0">
                <a:solidFill>
                  <a:srgbClr val="FF0000"/>
                </a:solidFill>
              </a:rPr>
              <a:t>Affinity group - bound by</a:t>
            </a:r>
          </a:p>
          <a:p>
            <a:pPr lvl="0"/>
            <a:r>
              <a:rPr lang="en-IN" dirty="0" smtClean="0"/>
              <a:t>Mutual trust</a:t>
            </a:r>
          </a:p>
          <a:p>
            <a:pPr lvl="0"/>
            <a:r>
              <a:rPr lang="en-IN" dirty="0" smtClean="0"/>
              <a:t>Respect</a:t>
            </a:r>
          </a:p>
          <a:p>
            <a:pPr lvl="0"/>
            <a:r>
              <a:rPr lang="en-IN" dirty="0" smtClean="0"/>
              <a:t>Affection</a:t>
            </a:r>
          </a:p>
          <a:p>
            <a:pPr>
              <a:buNone/>
            </a:pPr>
            <a:endParaRPr lang="en-IN" dirty="0" smtClean="0"/>
          </a:p>
          <a:p>
            <a:pPr>
              <a:buNone/>
            </a:pPr>
            <a:r>
              <a:rPr lang="en-IN" sz="4100" b="1" dirty="0" smtClean="0">
                <a:solidFill>
                  <a:srgbClr val="FF0000"/>
                </a:solidFill>
              </a:rPr>
              <a:t>Homogenous </a:t>
            </a:r>
            <a:r>
              <a:rPr lang="en-IN" sz="4100" b="1" dirty="0" smtClean="0">
                <a:solidFill>
                  <a:srgbClr val="FF0000"/>
                </a:solidFill>
              </a:rPr>
              <a:t>group-people with similar</a:t>
            </a:r>
          </a:p>
          <a:p>
            <a:pPr lvl="0"/>
            <a:r>
              <a:rPr lang="en-IN" dirty="0" smtClean="0"/>
              <a:t>Caste</a:t>
            </a:r>
          </a:p>
          <a:p>
            <a:pPr lvl="0"/>
            <a:r>
              <a:rPr lang="en-IN" dirty="0" smtClean="0"/>
              <a:t>Income</a:t>
            </a:r>
          </a:p>
          <a:p>
            <a:pPr lvl="0"/>
            <a:r>
              <a:rPr lang="en-IN" dirty="0" smtClean="0"/>
              <a:t>Age</a:t>
            </a:r>
          </a:p>
          <a:p>
            <a:pPr lvl="0"/>
            <a:r>
              <a:rPr lang="en-IN" dirty="0" smtClean="0"/>
              <a:t>Gender</a:t>
            </a:r>
          </a:p>
          <a:p>
            <a:pPr lvl="0"/>
            <a:r>
              <a:rPr lang="en-IN" dirty="0" smtClean="0"/>
              <a:t>Literacy level</a:t>
            </a:r>
          </a:p>
          <a:p>
            <a:pPr lvl="0"/>
            <a:r>
              <a:rPr lang="en-IN" dirty="0" smtClean="0"/>
              <a:t>Occupation</a:t>
            </a:r>
          </a:p>
          <a:p>
            <a:pPr lvl="0"/>
            <a:r>
              <a:rPr lang="en-IN" dirty="0" smtClean="0"/>
              <a:t>Place of origin</a:t>
            </a:r>
          </a:p>
          <a:p>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FFFF00"/>
          </a:solidFill>
        </p:spPr>
        <p:txBody>
          <a:bodyPr>
            <a:normAutofit fontScale="90000"/>
          </a:bodyPr>
          <a:lstStyle/>
          <a:p>
            <a:r>
              <a:rPr lang="en-IN" b="1" dirty="0" smtClean="0"/>
              <a:t>Books of accounts </a:t>
            </a:r>
            <a:endParaRPr lang="en-IN"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buNone/>
            </a:pPr>
            <a:r>
              <a:rPr lang="en-IN" sz="3600" b="1" dirty="0" smtClean="0">
                <a:solidFill>
                  <a:srgbClr val="FF0000"/>
                </a:solidFill>
              </a:rPr>
              <a:t>What books of accounts? </a:t>
            </a:r>
            <a:endParaRPr lang="en-IN" sz="3600" b="1" dirty="0" smtClean="0">
              <a:solidFill>
                <a:srgbClr val="FF0000"/>
              </a:solidFill>
            </a:endParaRPr>
          </a:p>
          <a:p>
            <a:r>
              <a:rPr lang="en-IN" dirty="0" smtClean="0"/>
              <a:t>Minutes Book</a:t>
            </a:r>
          </a:p>
          <a:p>
            <a:r>
              <a:rPr lang="en-IN" dirty="0" smtClean="0"/>
              <a:t>savings </a:t>
            </a:r>
            <a:r>
              <a:rPr lang="en-IN" dirty="0" smtClean="0"/>
              <a:t>&amp; loan </a:t>
            </a:r>
            <a:r>
              <a:rPr lang="en-IN" dirty="0" smtClean="0"/>
              <a:t>register</a:t>
            </a:r>
          </a:p>
          <a:p>
            <a:r>
              <a:rPr lang="en-IN" dirty="0" smtClean="0"/>
              <a:t>cash book</a:t>
            </a:r>
          </a:p>
          <a:p>
            <a:r>
              <a:rPr lang="en-IN" dirty="0" smtClean="0"/>
              <a:t>members</a:t>
            </a:r>
            <a:r>
              <a:rPr lang="en-IN" dirty="0" smtClean="0"/>
              <a:t>’ pass </a:t>
            </a:r>
            <a:r>
              <a:rPr lang="en-IN" dirty="0" smtClean="0"/>
              <a:t>book</a:t>
            </a:r>
          </a:p>
          <a:p>
            <a:r>
              <a:rPr lang="en-IN" dirty="0" smtClean="0"/>
              <a:t>bank </a:t>
            </a:r>
            <a:r>
              <a:rPr lang="en-IN" dirty="0" smtClean="0"/>
              <a:t>pass book</a:t>
            </a:r>
          </a:p>
          <a:p>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IN" b="1" dirty="0" smtClean="0"/>
              <a:t>Growth path of a SHG </a:t>
            </a:r>
            <a:endParaRPr lang="en-IN" dirty="0"/>
          </a:p>
        </p:txBody>
      </p:sp>
      <p:graphicFrame>
        <p:nvGraphicFramePr>
          <p:cNvPr id="6" name="Content Placeholder 5"/>
          <p:cNvGraphicFramePr>
            <a:graphicFrameLocks noGrp="1"/>
          </p:cNvGraphicFramePr>
          <p:nvPr>
            <p:ph idx="1"/>
          </p:nvPr>
        </p:nvGraphicFramePr>
        <p:xfrm>
          <a:off x="457200" y="1600200"/>
          <a:ext cx="8229600" cy="4114799"/>
        </p:xfrm>
        <a:graphic>
          <a:graphicData uri="http://schemas.openxmlformats.org/drawingml/2006/table">
            <a:tbl>
              <a:tblPr firstRow="1" bandRow="1">
                <a:tableStyleId>{5940675A-B579-460E-94D1-54222C63F5DA}</a:tableStyleId>
              </a:tblPr>
              <a:tblGrid>
                <a:gridCol w="2209800"/>
                <a:gridCol w="1600200"/>
                <a:gridCol w="4419600"/>
              </a:tblGrid>
              <a:tr h="767255">
                <a:tc>
                  <a:txBody>
                    <a:bodyPr/>
                    <a:lstStyle/>
                    <a:p>
                      <a:pPr algn="ctr">
                        <a:lnSpc>
                          <a:spcPts val="1500"/>
                        </a:lnSpc>
                        <a:spcAft>
                          <a:spcPts val="0"/>
                        </a:spcAft>
                      </a:pPr>
                      <a:r>
                        <a:rPr lang="en-IN" sz="1800" dirty="0">
                          <a:latin typeface="Times New Roman" pitchFamily="18" charset="0"/>
                          <a:cs typeface="Times New Roman" pitchFamily="18" charset="0"/>
                        </a:rPr>
                        <a:t>Stage</a:t>
                      </a:r>
                      <a:endParaRPr lang="en-IN" sz="1800" dirty="0">
                        <a:latin typeface="Times New Roman" pitchFamily="18" charset="0"/>
                        <a:ea typeface="Times New Roman"/>
                        <a:cs typeface="Times New Roman" pitchFamily="18" charset="0"/>
                      </a:endParaRPr>
                    </a:p>
                  </a:txBody>
                  <a:tcPr marL="142875" marR="0" marT="28575" marB="28575" anchor="ctr">
                    <a:solidFill>
                      <a:srgbClr val="FFFF00"/>
                    </a:solidFill>
                  </a:tcPr>
                </a:tc>
                <a:tc>
                  <a:txBody>
                    <a:bodyPr/>
                    <a:lstStyle/>
                    <a:p>
                      <a:pPr algn="ctr">
                        <a:lnSpc>
                          <a:spcPts val="1500"/>
                        </a:lnSpc>
                        <a:spcAft>
                          <a:spcPts val="0"/>
                        </a:spcAft>
                      </a:pPr>
                      <a:r>
                        <a:rPr lang="en-IN" sz="1800" dirty="0">
                          <a:latin typeface="Times New Roman" pitchFamily="18" charset="0"/>
                          <a:cs typeface="Times New Roman" pitchFamily="18" charset="0"/>
                        </a:rPr>
                        <a:t>Time (months)</a:t>
                      </a:r>
                      <a:endParaRPr lang="en-IN" sz="1800" dirty="0">
                        <a:latin typeface="Times New Roman" pitchFamily="18" charset="0"/>
                        <a:ea typeface="Times New Roman"/>
                        <a:cs typeface="Times New Roman" pitchFamily="18" charset="0"/>
                      </a:endParaRPr>
                    </a:p>
                  </a:txBody>
                  <a:tcPr marL="142875" marR="0" marT="28575" marB="28575" anchor="ctr">
                    <a:solidFill>
                      <a:srgbClr val="FFFF00"/>
                    </a:solidFill>
                  </a:tcPr>
                </a:tc>
                <a:tc>
                  <a:txBody>
                    <a:bodyPr/>
                    <a:lstStyle/>
                    <a:p>
                      <a:pPr algn="ctr">
                        <a:lnSpc>
                          <a:spcPts val="1500"/>
                        </a:lnSpc>
                        <a:spcAft>
                          <a:spcPts val="0"/>
                        </a:spcAft>
                      </a:pPr>
                      <a:r>
                        <a:rPr lang="en-IN" sz="1800" dirty="0">
                          <a:latin typeface="Times New Roman" pitchFamily="18" charset="0"/>
                          <a:cs typeface="Times New Roman" pitchFamily="18" charset="0"/>
                        </a:rPr>
                        <a:t>Focus</a:t>
                      </a:r>
                      <a:endParaRPr lang="en-IN" sz="1800" dirty="0">
                        <a:latin typeface="Times New Roman" pitchFamily="18" charset="0"/>
                        <a:ea typeface="Times New Roman"/>
                        <a:cs typeface="Times New Roman" pitchFamily="18" charset="0"/>
                      </a:endParaRPr>
                    </a:p>
                  </a:txBody>
                  <a:tcPr marL="142875" marR="0" marT="28575" marB="28575" anchor="ctr">
                    <a:solidFill>
                      <a:srgbClr val="FFFF00"/>
                    </a:solidFill>
                  </a:tcPr>
                </a:tc>
              </a:tr>
              <a:tr h="767255">
                <a:tc>
                  <a:txBody>
                    <a:bodyPr/>
                    <a:lstStyle/>
                    <a:p>
                      <a:pPr>
                        <a:lnSpc>
                          <a:spcPts val="1500"/>
                        </a:lnSpc>
                        <a:spcAft>
                          <a:spcPts val="0"/>
                        </a:spcAft>
                      </a:pPr>
                      <a:r>
                        <a:rPr lang="en-IN" sz="1800">
                          <a:latin typeface="Times New Roman" pitchFamily="18" charset="0"/>
                          <a:cs typeface="Times New Roman" pitchFamily="18" charset="0"/>
                        </a:rPr>
                        <a:t>Pre-formation</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a:latin typeface="Times New Roman" pitchFamily="18" charset="0"/>
                          <a:cs typeface="Times New Roman" pitchFamily="18" charset="0"/>
                        </a:rPr>
                        <a:t>1-2</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a:latin typeface="Times New Roman" pitchFamily="18" charset="0"/>
                          <a:cs typeface="Times New Roman" pitchFamily="18" charset="0"/>
                        </a:rPr>
                        <a:t>Identification &amp; organising poor</a:t>
                      </a:r>
                      <a:endParaRPr lang="en-IN" sz="1800">
                        <a:latin typeface="Times New Roman" pitchFamily="18" charset="0"/>
                        <a:ea typeface="Times New Roman"/>
                        <a:cs typeface="Times New Roman" pitchFamily="18" charset="0"/>
                      </a:endParaRPr>
                    </a:p>
                  </a:txBody>
                  <a:tcPr marL="142875" marR="0" marT="28575" marB="28575" anchor="ctr"/>
                </a:tc>
              </a:tr>
              <a:tr h="906517">
                <a:tc>
                  <a:txBody>
                    <a:bodyPr/>
                    <a:lstStyle/>
                    <a:p>
                      <a:pPr>
                        <a:lnSpc>
                          <a:spcPts val="1500"/>
                        </a:lnSpc>
                        <a:spcAft>
                          <a:spcPts val="0"/>
                        </a:spcAft>
                      </a:pPr>
                      <a:r>
                        <a:rPr lang="en-IN" sz="1800">
                          <a:latin typeface="Times New Roman" pitchFamily="18" charset="0"/>
                          <a:cs typeface="Times New Roman" pitchFamily="18" charset="0"/>
                        </a:rPr>
                        <a:t>Formation</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a:latin typeface="Times New Roman" pitchFamily="18" charset="0"/>
                          <a:cs typeface="Times New Roman" pitchFamily="18" charset="0"/>
                        </a:rPr>
                        <a:t>2-6</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a:latin typeface="Times New Roman" pitchFamily="18" charset="0"/>
                          <a:cs typeface="Times New Roman" pitchFamily="18" charset="0"/>
                        </a:rPr>
                        <a:t>Group norms, meetings, savings, small loans, group cohesion</a:t>
                      </a:r>
                      <a:endParaRPr lang="en-IN" sz="1800">
                        <a:latin typeface="Times New Roman" pitchFamily="18" charset="0"/>
                        <a:ea typeface="Times New Roman"/>
                        <a:cs typeface="Times New Roman" pitchFamily="18" charset="0"/>
                      </a:endParaRPr>
                    </a:p>
                  </a:txBody>
                  <a:tcPr marL="142875" marR="0" marT="28575" marB="28575" anchor="ctr"/>
                </a:tc>
              </a:tr>
              <a:tr h="906517">
                <a:tc>
                  <a:txBody>
                    <a:bodyPr/>
                    <a:lstStyle/>
                    <a:p>
                      <a:pPr>
                        <a:lnSpc>
                          <a:spcPts val="1500"/>
                        </a:lnSpc>
                        <a:spcAft>
                          <a:spcPts val="0"/>
                        </a:spcAft>
                      </a:pPr>
                      <a:r>
                        <a:rPr lang="en-IN" sz="1800">
                          <a:latin typeface="Times New Roman" pitchFamily="18" charset="0"/>
                          <a:cs typeface="Times New Roman" pitchFamily="18" charset="0"/>
                        </a:rPr>
                        <a:t>Stabilisation</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a:latin typeface="Times New Roman" pitchFamily="18" charset="0"/>
                          <a:cs typeface="Times New Roman" pitchFamily="18" charset="0"/>
                        </a:rPr>
                        <a:t>7-18</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a:latin typeface="Times New Roman" pitchFamily="18" charset="0"/>
                          <a:cs typeface="Times New Roman" pitchFamily="18" charset="0"/>
                        </a:rPr>
                        <a:t>Linkage with bank, leadership development, less reliance on others</a:t>
                      </a:r>
                      <a:endParaRPr lang="en-IN" sz="1800">
                        <a:latin typeface="Times New Roman" pitchFamily="18" charset="0"/>
                        <a:ea typeface="Times New Roman"/>
                        <a:cs typeface="Times New Roman" pitchFamily="18" charset="0"/>
                      </a:endParaRPr>
                    </a:p>
                  </a:txBody>
                  <a:tcPr marL="142875" marR="0" marT="28575" marB="28575" anchor="ctr"/>
                </a:tc>
              </a:tr>
              <a:tr h="767255">
                <a:tc>
                  <a:txBody>
                    <a:bodyPr/>
                    <a:lstStyle/>
                    <a:p>
                      <a:pPr>
                        <a:lnSpc>
                          <a:spcPts val="1500"/>
                        </a:lnSpc>
                        <a:spcAft>
                          <a:spcPts val="0"/>
                        </a:spcAft>
                      </a:pPr>
                      <a:r>
                        <a:rPr lang="en-IN" sz="1800">
                          <a:latin typeface="Times New Roman" pitchFamily="18" charset="0"/>
                          <a:cs typeface="Times New Roman" pitchFamily="18" charset="0"/>
                        </a:rPr>
                        <a:t>Growth &amp; expansion</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a:latin typeface="Times New Roman" pitchFamily="18" charset="0"/>
                          <a:cs typeface="Times New Roman" pitchFamily="18" charset="0"/>
                        </a:rPr>
                        <a:t>&gt;18</a:t>
                      </a:r>
                      <a:endParaRPr lang="en-IN" sz="1800">
                        <a:latin typeface="Times New Roman" pitchFamily="18" charset="0"/>
                        <a:ea typeface="Times New Roman"/>
                        <a:cs typeface="Times New Roman" pitchFamily="18" charset="0"/>
                      </a:endParaRPr>
                    </a:p>
                  </a:txBody>
                  <a:tcPr marL="142875" marR="0" marT="28575" marB="28575" anchor="ctr"/>
                </a:tc>
                <a:tc>
                  <a:txBody>
                    <a:bodyPr/>
                    <a:lstStyle/>
                    <a:p>
                      <a:pPr>
                        <a:lnSpc>
                          <a:spcPts val="1500"/>
                        </a:lnSpc>
                        <a:spcAft>
                          <a:spcPts val="0"/>
                        </a:spcAft>
                      </a:pPr>
                      <a:r>
                        <a:rPr lang="en-IN" sz="1800" dirty="0">
                          <a:latin typeface="Times New Roman" pitchFamily="18" charset="0"/>
                          <a:cs typeface="Times New Roman" pitchFamily="18" charset="0"/>
                        </a:rPr>
                        <a:t>Support for new groups federation of SHGs</a:t>
                      </a:r>
                      <a:endParaRPr lang="en-IN" sz="1800" dirty="0">
                        <a:latin typeface="Times New Roman" pitchFamily="18" charset="0"/>
                        <a:ea typeface="Times New Roman"/>
                        <a:cs typeface="Times New Roman" pitchFamily="18" charset="0"/>
                      </a:endParaRPr>
                    </a:p>
                  </a:txBody>
                  <a:tcPr marL="142875" marR="0" marT="28575" marB="28575" anchor="ctr"/>
                </a:tc>
              </a:tr>
            </a:tbl>
          </a:graphicData>
        </a:graphic>
      </p:graphicFrame>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FFFF00"/>
          </a:solidFill>
        </p:spPr>
        <p:txBody>
          <a:bodyPr/>
          <a:lstStyle/>
          <a:p>
            <a:r>
              <a:rPr lang="en-IN" b="1" dirty="0" smtClean="0"/>
              <a:t>Micro finance paradigm </a:t>
            </a:r>
            <a:endParaRPr lang="en-IN" dirty="0"/>
          </a:p>
        </p:txBody>
      </p:sp>
      <p:sp>
        <p:nvSpPr>
          <p:cNvPr id="3" name="Content Placeholder 2"/>
          <p:cNvSpPr>
            <a:spLocks noGrp="1"/>
          </p:cNvSpPr>
          <p:nvPr>
            <p:ph idx="1"/>
          </p:nvPr>
        </p:nvSpPr>
        <p:spPr>
          <a:xfrm>
            <a:off x="228600" y="1371600"/>
            <a:ext cx="8686800" cy="4953000"/>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gn="just">
              <a:buNone/>
            </a:pPr>
            <a:r>
              <a:rPr lang="en-IN" sz="3600" b="1" dirty="0" smtClean="0">
                <a:solidFill>
                  <a:srgbClr val="FF0000"/>
                </a:solidFill>
              </a:rPr>
              <a:t>The three players</a:t>
            </a:r>
          </a:p>
          <a:p>
            <a:pPr lvl="0" algn="just"/>
            <a:r>
              <a:rPr lang="en-IN" b="1" dirty="0" smtClean="0"/>
              <a:t>SHGs</a:t>
            </a:r>
            <a:r>
              <a:rPr lang="en-IN" dirty="0" smtClean="0"/>
              <a:t> – Facilitators for collective decision making by the poor and for providing doorstep banking.</a:t>
            </a:r>
          </a:p>
          <a:p>
            <a:pPr lvl="0" algn="just"/>
            <a:endParaRPr lang="en-IN" b="1" dirty="0" smtClean="0"/>
          </a:p>
          <a:p>
            <a:pPr lvl="0" algn="just"/>
            <a:r>
              <a:rPr lang="en-IN" b="1" dirty="0" smtClean="0"/>
              <a:t>Banks</a:t>
            </a:r>
            <a:r>
              <a:rPr lang="en-IN" dirty="0" smtClean="0"/>
              <a:t> – Wholesalers of credit and providers of resources.</a:t>
            </a:r>
          </a:p>
          <a:p>
            <a:pPr lvl="0" algn="just"/>
            <a:endParaRPr lang="en-IN" b="1" dirty="0" smtClean="0"/>
          </a:p>
          <a:p>
            <a:pPr lvl="0" algn="just"/>
            <a:r>
              <a:rPr lang="en-IN" b="1" dirty="0" smtClean="0"/>
              <a:t>NGOs</a:t>
            </a:r>
            <a:r>
              <a:rPr lang="en-IN" dirty="0" smtClean="0"/>
              <a:t> – Agencies to organise the poor, build their capacities and facilitate the process of empowering them.</a:t>
            </a:r>
          </a:p>
          <a:p>
            <a:pPr algn="just"/>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solidFill>
            <a:srgbClr val="FFFF00"/>
          </a:solidFill>
        </p:spPr>
        <p:txBody>
          <a:bodyPr>
            <a:normAutofit fontScale="90000"/>
          </a:bodyPr>
          <a:lstStyle/>
          <a:p>
            <a:r>
              <a:rPr lang="en-IN" b="1" dirty="0" smtClean="0"/>
              <a:t>SHG - Various models </a:t>
            </a:r>
            <a:endParaRPr lang="en-IN" dirty="0"/>
          </a:p>
        </p:txBody>
      </p:sp>
      <p:sp>
        <p:nvSpPr>
          <p:cNvPr id="3" name="Content Placeholder 2"/>
          <p:cNvSpPr>
            <a:spLocks noGrp="1"/>
          </p:cNvSpPr>
          <p:nvPr>
            <p:ph idx="1"/>
          </p:nvPr>
        </p:nvSpPr>
        <p:spPr>
          <a:xfrm>
            <a:off x="152400" y="990600"/>
            <a:ext cx="8839200" cy="5410200"/>
          </a:xfrm>
        </p:spPr>
        <p:txBody>
          <a:bodyPr>
            <a:normAutofit lnSpcReduction="10000"/>
          </a:bodyPr>
          <a:lstStyle/>
          <a:p>
            <a:pPr>
              <a:buNone/>
            </a:pPr>
            <a:r>
              <a:rPr lang="en-IN" b="1" u="sng" dirty="0" smtClean="0">
                <a:solidFill>
                  <a:srgbClr val="FF0000"/>
                </a:solidFill>
              </a:rPr>
              <a:t>Direct</a:t>
            </a:r>
          </a:p>
          <a:p>
            <a:pPr lvl="0"/>
            <a:r>
              <a:rPr lang="en-IN" b="1" dirty="0" smtClean="0">
                <a:solidFill>
                  <a:srgbClr val="0070C0"/>
                </a:solidFill>
              </a:rPr>
              <a:t>Model </a:t>
            </a:r>
            <a:r>
              <a:rPr lang="en-IN" b="1" dirty="0" smtClean="0">
                <a:solidFill>
                  <a:srgbClr val="0070C0"/>
                </a:solidFill>
              </a:rPr>
              <a:t>I </a:t>
            </a:r>
            <a:r>
              <a:rPr lang="en-IN" sz="2800" dirty="0" smtClean="0"/>
              <a:t>- Banks lend directly to SHGs formed by them &amp; Govt. Agencies</a:t>
            </a:r>
            <a:endParaRPr lang="en-IN" sz="2800" dirty="0" smtClean="0"/>
          </a:p>
          <a:p>
            <a:pPr lvl="0"/>
            <a:r>
              <a:rPr lang="en-IN" b="1" dirty="0" smtClean="0">
                <a:solidFill>
                  <a:srgbClr val="0070C0"/>
                </a:solidFill>
              </a:rPr>
              <a:t>Model </a:t>
            </a:r>
            <a:r>
              <a:rPr lang="en-IN" b="1" dirty="0" smtClean="0">
                <a:solidFill>
                  <a:srgbClr val="0070C0"/>
                </a:solidFill>
              </a:rPr>
              <a:t>II </a:t>
            </a:r>
            <a:r>
              <a:rPr lang="en-IN" dirty="0" smtClean="0"/>
              <a:t>- </a:t>
            </a:r>
            <a:r>
              <a:rPr lang="en-IN" sz="2800" dirty="0" smtClean="0"/>
              <a:t>Banks lend to SHGs </a:t>
            </a:r>
            <a:r>
              <a:rPr lang="en-IN" sz="2800" dirty="0" smtClean="0"/>
              <a:t>with NGOs/MFIs </a:t>
            </a:r>
            <a:r>
              <a:rPr lang="en-IN" sz="2800" dirty="0" smtClean="0"/>
              <a:t>acting as facilitators for organising &amp; nurturing of groups</a:t>
            </a:r>
          </a:p>
          <a:p>
            <a:pPr>
              <a:buNone/>
            </a:pPr>
            <a:endParaRPr lang="en-IN" b="1" dirty="0" smtClean="0">
              <a:solidFill>
                <a:srgbClr val="FF0000"/>
              </a:solidFill>
            </a:endParaRPr>
          </a:p>
          <a:p>
            <a:pPr>
              <a:buNone/>
            </a:pPr>
            <a:r>
              <a:rPr lang="en-IN" b="1" u="sng" dirty="0" smtClean="0">
                <a:solidFill>
                  <a:srgbClr val="FF0000"/>
                </a:solidFill>
              </a:rPr>
              <a:t>Indirect</a:t>
            </a:r>
            <a:endParaRPr lang="en-IN" b="1" u="sng" dirty="0" smtClean="0">
              <a:solidFill>
                <a:srgbClr val="FF0000"/>
              </a:solidFill>
            </a:endParaRPr>
          </a:p>
          <a:p>
            <a:pPr lvl="0"/>
            <a:endParaRPr lang="en-IN" b="1" dirty="0" smtClean="0">
              <a:solidFill>
                <a:srgbClr val="0070C0"/>
              </a:solidFill>
            </a:endParaRPr>
          </a:p>
          <a:p>
            <a:pPr lvl="0"/>
            <a:r>
              <a:rPr lang="en-IN" b="1" dirty="0" smtClean="0">
                <a:solidFill>
                  <a:srgbClr val="0070C0"/>
                </a:solidFill>
              </a:rPr>
              <a:t>Model </a:t>
            </a:r>
            <a:r>
              <a:rPr lang="en-IN" b="1" dirty="0" smtClean="0">
                <a:solidFill>
                  <a:srgbClr val="0070C0"/>
                </a:solidFill>
              </a:rPr>
              <a:t>III </a:t>
            </a:r>
            <a:r>
              <a:rPr lang="en-IN" dirty="0" smtClean="0"/>
              <a:t>–</a:t>
            </a:r>
            <a:r>
              <a:rPr lang="en-IN" sz="2800" dirty="0" smtClean="0"/>
              <a:t>Banks finance SHGs through NGOs / MFIs. In this model, banks lend in bulk to NGOs / MFIs for on lending to SHGs</a:t>
            </a:r>
          </a:p>
          <a:p>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FFFF00"/>
          </a:solidFill>
        </p:spPr>
        <p:txBody>
          <a:bodyPr>
            <a:normAutofit fontScale="90000"/>
          </a:bodyPr>
          <a:lstStyle/>
          <a:p>
            <a:r>
              <a:rPr lang="en-IN" b="1" dirty="0" smtClean="0"/>
              <a:t>SHG bank linkage- Savings Linkage </a:t>
            </a:r>
            <a:endParaRPr lang="en-IN" dirty="0"/>
          </a:p>
        </p:txBody>
      </p:sp>
      <p:sp>
        <p:nvSpPr>
          <p:cNvPr id="3" name="Content Placeholder 2"/>
          <p:cNvSpPr>
            <a:spLocks noGrp="1"/>
          </p:cNvSpPr>
          <p:nvPr>
            <p:ph idx="1"/>
          </p:nvPr>
        </p:nvSpPr>
        <p:spPr>
          <a:xfrm>
            <a:off x="457200" y="1143000"/>
            <a:ext cx="8229600" cy="5105400"/>
          </a:xfrm>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lvl="0" algn="just"/>
            <a:r>
              <a:rPr lang="en-IN" sz="4000" dirty="0" smtClean="0">
                <a:latin typeface="Times New Roman" pitchFamily="18" charset="0"/>
                <a:cs typeface="Times New Roman" pitchFamily="18" charset="0"/>
              </a:rPr>
              <a:t>Savings first - Credit later - motto be followed by all members</a:t>
            </a:r>
          </a:p>
          <a:p>
            <a:pPr lvl="0" algn="just"/>
            <a:endParaRPr lang="en-IN" sz="4000" dirty="0" smtClean="0">
              <a:latin typeface="Times New Roman" pitchFamily="18" charset="0"/>
              <a:cs typeface="Times New Roman" pitchFamily="18" charset="0"/>
            </a:endParaRPr>
          </a:p>
          <a:p>
            <a:pPr lvl="0" algn="just"/>
            <a:r>
              <a:rPr lang="en-IN" sz="4000" dirty="0" smtClean="0">
                <a:latin typeface="Times New Roman" pitchFamily="18" charset="0"/>
                <a:cs typeface="Times New Roman" pitchFamily="18" charset="0"/>
              </a:rPr>
              <a:t>Concept </a:t>
            </a:r>
            <a:r>
              <a:rPr lang="en-IN" sz="4000" dirty="0" smtClean="0">
                <a:latin typeface="Times New Roman" pitchFamily="18" charset="0"/>
                <a:cs typeface="Times New Roman" pitchFamily="18" charset="0"/>
              </a:rPr>
              <a:t>of “Income – Savings = Expenditure” to be followed</a:t>
            </a:r>
          </a:p>
          <a:p>
            <a:pPr lvl="0" algn="just"/>
            <a:endParaRPr lang="en-IN" sz="4000" dirty="0" smtClean="0">
              <a:latin typeface="Times New Roman" pitchFamily="18" charset="0"/>
              <a:cs typeface="Times New Roman" pitchFamily="18" charset="0"/>
            </a:endParaRPr>
          </a:p>
          <a:p>
            <a:pPr lvl="0" algn="just"/>
            <a:r>
              <a:rPr lang="en-IN" sz="4000" dirty="0" smtClean="0">
                <a:latin typeface="Times New Roman" pitchFamily="18" charset="0"/>
                <a:cs typeface="Times New Roman" pitchFamily="18" charset="0"/>
              </a:rPr>
              <a:t>SHGs </a:t>
            </a:r>
            <a:r>
              <a:rPr lang="en-IN" sz="4000" dirty="0" smtClean="0">
                <a:latin typeface="Times New Roman" pitchFamily="18" charset="0"/>
                <a:cs typeface="Times New Roman" pitchFamily="18" charset="0"/>
              </a:rPr>
              <a:t>to open SB A/C in the nearby bank branch of its choice.</a:t>
            </a:r>
          </a:p>
          <a:p>
            <a:pPr lvl="0" algn="just"/>
            <a:endParaRPr lang="en-IN" sz="4000" dirty="0" smtClean="0">
              <a:latin typeface="Times New Roman" pitchFamily="18" charset="0"/>
              <a:cs typeface="Times New Roman" pitchFamily="18" charset="0"/>
            </a:endParaRPr>
          </a:p>
          <a:p>
            <a:pPr lvl="0" algn="just"/>
            <a:r>
              <a:rPr lang="en-IN" sz="4000" dirty="0" smtClean="0">
                <a:latin typeface="Times New Roman" pitchFamily="18" charset="0"/>
                <a:cs typeface="Times New Roman" pitchFamily="18" charset="0"/>
              </a:rPr>
              <a:t>Bank </a:t>
            </a:r>
            <a:r>
              <a:rPr lang="en-IN" sz="4000" dirty="0" smtClean="0">
                <a:latin typeface="Times New Roman" pitchFamily="18" charset="0"/>
                <a:cs typeface="Times New Roman" pitchFamily="18" charset="0"/>
              </a:rPr>
              <a:t>to obtain group resolution &amp; authorisation to open and operate the savings account</a:t>
            </a:r>
          </a:p>
          <a:p>
            <a:pPr lvl="0" algn="just"/>
            <a:endParaRPr lang="en-IN" sz="4000" dirty="0" smtClean="0">
              <a:latin typeface="Times New Roman" pitchFamily="18" charset="0"/>
              <a:cs typeface="Times New Roman" pitchFamily="18" charset="0"/>
            </a:endParaRPr>
          </a:p>
          <a:p>
            <a:pPr lvl="0" algn="just"/>
            <a:r>
              <a:rPr lang="en-IN" sz="4000" dirty="0" smtClean="0">
                <a:latin typeface="Times New Roman" pitchFamily="18" charset="0"/>
                <a:cs typeface="Times New Roman" pitchFamily="18" charset="0"/>
              </a:rPr>
              <a:t>SHGs </a:t>
            </a:r>
            <a:r>
              <a:rPr lang="en-IN" sz="4000" dirty="0" smtClean="0">
                <a:latin typeface="Times New Roman" pitchFamily="18" charset="0"/>
                <a:cs typeface="Times New Roman" pitchFamily="18" charset="0"/>
              </a:rPr>
              <a:t>are not required to deposit their entire savings in the bank</a:t>
            </a:r>
          </a:p>
          <a:p>
            <a:pPr lvl="0" algn="just"/>
            <a:endParaRPr lang="en-IN" sz="4000" dirty="0" smtClean="0">
              <a:latin typeface="Times New Roman" pitchFamily="18" charset="0"/>
              <a:cs typeface="Times New Roman" pitchFamily="18" charset="0"/>
            </a:endParaRPr>
          </a:p>
          <a:p>
            <a:pPr lvl="0" algn="just"/>
            <a:r>
              <a:rPr lang="en-IN" sz="4000" dirty="0" smtClean="0">
                <a:latin typeface="Times New Roman" pitchFamily="18" charset="0"/>
                <a:cs typeface="Times New Roman" pitchFamily="18" charset="0"/>
              </a:rPr>
              <a:t>Groups </a:t>
            </a:r>
            <a:r>
              <a:rPr lang="en-IN" sz="4000" dirty="0" smtClean="0">
                <a:latin typeface="Times New Roman" pitchFamily="18" charset="0"/>
                <a:cs typeface="Times New Roman" pitchFamily="18" charset="0"/>
              </a:rPr>
              <a:t>will become eligible to apply for loan after 6 months</a:t>
            </a:r>
          </a:p>
          <a:p>
            <a:pPr lvl="0" algn="just"/>
            <a:endParaRPr lang="en-IN" sz="4000" dirty="0" smtClean="0">
              <a:latin typeface="Times New Roman" pitchFamily="18" charset="0"/>
              <a:cs typeface="Times New Roman" pitchFamily="18" charset="0"/>
            </a:endParaRPr>
          </a:p>
          <a:p>
            <a:pPr lvl="0" algn="just"/>
            <a:r>
              <a:rPr lang="en-IN" sz="4000" dirty="0" smtClean="0">
                <a:latin typeface="Times New Roman" pitchFamily="18" charset="0"/>
                <a:cs typeface="Times New Roman" pitchFamily="18" charset="0"/>
              </a:rPr>
              <a:t>Six </a:t>
            </a:r>
            <a:r>
              <a:rPr lang="en-IN" sz="4000" dirty="0" smtClean="0">
                <a:latin typeface="Times New Roman" pitchFamily="18" charset="0"/>
                <a:cs typeface="Times New Roman" pitchFamily="18" charset="0"/>
              </a:rPr>
              <a:t>months is not from the date of opening of SB account but from the date of formation of the group.</a:t>
            </a:r>
          </a:p>
          <a:p>
            <a:pPr algn="just"/>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rgbClr val="FFFF00"/>
          </a:solidFill>
        </p:spPr>
        <p:txBody>
          <a:bodyPr>
            <a:noAutofit/>
          </a:bodyPr>
          <a:lstStyle/>
          <a:p>
            <a:r>
              <a:rPr lang="en-IN" sz="2800" dirty="0" smtClean="0"/>
              <a:t>Assessment / Grading SHGs, Rating factors depend on</a:t>
            </a:r>
            <a:endParaRPr lang="en-IN" sz="2800" dirty="0"/>
          </a:p>
        </p:txBody>
      </p:sp>
      <p:sp>
        <p:nvSpPr>
          <p:cNvPr id="3" name="Content Placeholder 2"/>
          <p:cNvSpPr>
            <a:spLocks noGrp="1"/>
          </p:cNvSpPr>
          <p:nvPr>
            <p:ph idx="1"/>
          </p:nvPr>
        </p:nvSpPr>
        <p:spPr>
          <a:xfrm>
            <a:off x="457200" y="1143000"/>
            <a:ext cx="8229600" cy="5486400"/>
          </a:xfrm>
        </p:spPr>
        <p:style>
          <a:lnRef idx="2">
            <a:schemeClr val="accent1"/>
          </a:lnRef>
          <a:fillRef idx="1">
            <a:schemeClr val="lt1"/>
          </a:fillRef>
          <a:effectRef idx="0">
            <a:schemeClr val="accent1"/>
          </a:effectRef>
          <a:fontRef idx="minor">
            <a:schemeClr val="dk1"/>
          </a:fontRef>
        </p:style>
        <p:txBody>
          <a:bodyPr>
            <a:noAutofit/>
          </a:bodyPr>
          <a:lstStyle/>
          <a:p>
            <a:pPr lvl="0"/>
            <a:r>
              <a:rPr lang="en-IN" sz="2000" dirty="0" smtClean="0">
                <a:latin typeface="Times New Roman" pitchFamily="18" charset="0"/>
                <a:cs typeface="Times New Roman" pitchFamily="18" charset="0"/>
              </a:rPr>
              <a:t>Composition</a:t>
            </a:r>
          </a:p>
          <a:p>
            <a:pPr lvl="0"/>
            <a:r>
              <a:rPr lang="en-IN" sz="2000" dirty="0" smtClean="0">
                <a:latin typeface="Times New Roman" pitchFamily="18" charset="0"/>
                <a:cs typeface="Times New Roman" pitchFamily="18" charset="0"/>
              </a:rPr>
              <a:t>Age of the SHG</a:t>
            </a:r>
          </a:p>
          <a:p>
            <a:pPr lvl="0"/>
            <a:r>
              <a:rPr lang="en-IN" sz="2000" dirty="0" smtClean="0">
                <a:latin typeface="Times New Roman" pitchFamily="18" charset="0"/>
                <a:cs typeface="Times New Roman" pitchFamily="18" charset="0"/>
              </a:rPr>
              <a:t>Meetings</a:t>
            </a:r>
          </a:p>
          <a:p>
            <a:pPr lvl="0"/>
            <a:r>
              <a:rPr lang="en-IN" sz="2000" dirty="0" smtClean="0">
                <a:latin typeface="Times New Roman" pitchFamily="18" charset="0"/>
                <a:cs typeface="Times New Roman" pitchFamily="18" charset="0"/>
              </a:rPr>
              <a:t>Attendance %</a:t>
            </a:r>
          </a:p>
          <a:p>
            <a:pPr lvl="0"/>
            <a:r>
              <a:rPr lang="en-IN" sz="2000" dirty="0" smtClean="0">
                <a:latin typeface="Times New Roman" pitchFamily="18" charset="0"/>
                <a:cs typeface="Times New Roman" pitchFamily="18" charset="0"/>
              </a:rPr>
              <a:t>Minutes book</a:t>
            </a:r>
          </a:p>
          <a:p>
            <a:pPr lvl="0"/>
            <a:r>
              <a:rPr lang="en-IN" sz="2000" dirty="0" smtClean="0">
                <a:latin typeface="Times New Roman" pitchFamily="18" charset="0"/>
                <a:cs typeface="Times New Roman" pitchFamily="18" charset="0"/>
              </a:rPr>
              <a:t>Participation</a:t>
            </a:r>
          </a:p>
          <a:p>
            <a:pPr lvl="0"/>
            <a:r>
              <a:rPr lang="en-IN" sz="2000" dirty="0" smtClean="0">
                <a:latin typeface="Times New Roman" pitchFamily="18" charset="0"/>
                <a:cs typeface="Times New Roman" pitchFamily="18" charset="0"/>
              </a:rPr>
              <a:t>Savings</a:t>
            </a:r>
          </a:p>
          <a:p>
            <a:pPr lvl="0"/>
            <a:r>
              <a:rPr lang="en-IN" sz="2000" dirty="0" smtClean="0">
                <a:latin typeface="Times New Roman" pitchFamily="18" charset="0"/>
                <a:cs typeface="Times New Roman" pitchFamily="18" charset="0"/>
              </a:rPr>
              <a:t>Savings &amp; loan recovery</a:t>
            </a:r>
          </a:p>
          <a:p>
            <a:pPr lvl="0"/>
            <a:r>
              <a:rPr lang="en-IN" sz="2000" dirty="0" smtClean="0">
                <a:latin typeface="Times New Roman" pitchFamily="18" charset="0"/>
                <a:cs typeface="Times New Roman" pitchFamily="18" charset="0"/>
              </a:rPr>
              <a:t>Functioning &amp; decisions</a:t>
            </a:r>
          </a:p>
          <a:p>
            <a:pPr lvl="0"/>
            <a:r>
              <a:rPr lang="en-IN" sz="2000" dirty="0" smtClean="0">
                <a:latin typeface="Times New Roman" pitchFamily="18" charset="0"/>
                <a:cs typeface="Times New Roman" pitchFamily="18" charset="0"/>
              </a:rPr>
              <a:t>Internal lending</a:t>
            </a:r>
          </a:p>
          <a:p>
            <a:pPr lvl="0"/>
            <a:r>
              <a:rPr lang="en-IN" sz="2000" dirty="0" smtClean="0">
                <a:latin typeface="Times New Roman" pitchFamily="18" charset="0"/>
                <a:cs typeface="Times New Roman" pitchFamily="18" charset="0"/>
              </a:rPr>
              <a:t>Interest on int. lending</a:t>
            </a:r>
          </a:p>
          <a:p>
            <a:pPr lvl="0"/>
            <a:r>
              <a:rPr lang="en-IN" sz="2000" dirty="0" smtClean="0">
                <a:latin typeface="Times New Roman" pitchFamily="18" charset="0"/>
                <a:cs typeface="Times New Roman" pitchFamily="18" charset="0"/>
              </a:rPr>
              <a:t>Turnover of savings</a:t>
            </a:r>
          </a:p>
          <a:p>
            <a:pPr lvl="0"/>
            <a:r>
              <a:rPr lang="en-IN" sz="2000" dirty="0" smtClean="0">
                <a:latin typeface="Times New Roman" pitchFamily="18" charset="0"/>
                <a:cs typeface="Times New Roman" pitchFamily="18" charset="0"/>
              </a:rPr>
              <a:t>Recovery of internal loans</a:t>
            </a:r>
          </a:p>
          <a:p>
            <a:pPr lvl="0"/>
            <a:r>
              <a:rPr lang="en-IN" sz="2000" dirty="0" smtClean="0">
                <a:latin typeface="Times New Roman" pitchFamily="18" charset="0"/>
                <a:cs typeface="Times New Roman" pitchFamily="18" charset="0"/>
              </a:rPr>
              <a:t>Books of accounts</a:t>
            </a:r>
          </a:p>
          <a:p>
            <a:r>
              <a:rPr lang="en-IN" sz="2000" dirty="0" smtClean="0">
                <a:latin typeface="Times New Roman" pitchFamily="18" charset="0"/>
                <a:cs typeface="Times New Roman" pitchFamily="18" charset="0"/>
              </a:rPr>
              <a:t>Group by-laws</a:t>
            </a:r>
            <a:endParaRPr lang="en-IN"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IN" b="1" dirty="0" smtClean="0"/>
              <a:t>FORMING SELF-HELP GROUPS</a:t>
            </a:r>
            <a:endParaRPr lang="en-IN" dirty="0"/>
          </a:p>
        </p:txBody>
      </p:sp>
      <p:sp>
        <p:nvSpPr>
          <p:cNvPr id="3" name="Content Placeholder 2"/>
          <p:cNvSpPr>
            <a:spLocks noGrp="1"/>
          </p:cNvSpPr>
          <p:nvPr>
            <p:ph idx="1"/>
          </p:nvPr>
        </p:nvSpPr>
        <p:spPr/>
        <p:txBody>
          <a:bodyPr/>
          <a:lstStyle/>
          <a:p>
            <a:r>
              <a:rPr lang="en-IN" dirty="0" smtClean="0"/>
              <a:t>How do We Start?</a:t>
            </a:r>
          </a:p>
          <a:p>
            <a:r>
              <a:rPr lang="en-IN" dirty="0" smtClean="0"/>
              <a:t>How are Groups Formed?</a:t>
            </a:r>
          </a:p>
          <a:p>
            <a:r>
              <a:rPr lang="en-IN" dirty="0" smtClean="0"/>
              <a:t>How are Group Meetings Organised?</a:t>
            </a:r>
          </a:p>
          <a:p>
            <a:r>
              <a:rPr lang="en-IN" dirty="0" smtClean="0"/>
              <a:t>How do SHGs take shape?</a:t>
            </a:r>
          </a:p>
          <a:p>
            <a:r>
              <a:rPr lang="en-IN" dirty="0" smtClean="0"/>
              <a:t>How do SHGs function?</a:t>
            </a:r>
          </a:p>
          <a:p>
            <a:r>
              <a:rPr lang="en-IN" dirty="0" smtClean="0"/>
              <a:t>Characteristics and Functions of SHGs</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
        <p:nvSpPr>
          <p:cNvPr id="5" name="Date Placeholder 4"/>
          <p:cNvSpPr>
            <a:spLocks noGrp="1"/>
          </p:cNvSpPr>
          <p:nvPr>
            <p:ph type="dt" sz="half" idx="10"/>
          </p:nvPr>
        </p:nvSpPr>
        <p:spPr/>
        <p:txBody>
          <a:bodyPr/>
          <a:lstStyle/>
          <a:p>
            <a:fld id="{BD707189-D4ED-45DA-9F09-1C91D0E22234}" type="datetime1">
              <a:rPr lang="en-US" smtClean="0"/>
              <a:pPr/>
              <a:t>4/15/2016</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IN" dirty="0" smtClean="0"/>
              <a:t>Linking of SHGs to Bank</a:t>
            </a:r>
            <a:endParaRPr lang="en-IN"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buNone/>
            </a:pPr>
            <a:r>
              <a:rPr lang="en-IN" dirty="0" smtClean="0"/>
              <a:t>Step 1 – Opening of S/B Account for the SHG </a:t>
            </a:r>
          </a:p>
          <a:p>
            <a:pPr>
              <a:buNone/>
            </a:pPr>
            <a:endParaRPr lang="en-IN" dirty="0" smtClean="0"/>
          </a:p>
          <a:p>
            <a:pPr>
              <a:buNone/>
            </a:pPr>
            <a:r>
              <a:rPr lang="en-IN" dirty="0" smtClean="0"/>
              <a:t>Step 2 – Conduct of internal lending by the SHG </a:t>
            </a:r>
          </a:p>
          <a:p>
            <a:pPr>
              <a:buNone/>
            </a:pPr>
            <a:endParaRPr lang="en-IN" dirty="0" smtClean="0"/>
          </a:p>
          <a:p>
            <a:pPr>
              <a:buNone/>
            </a:pPr>
            <a:r>
              <a:rPr lang="en-IN" dirty="0" smtClean="0"/>
              <a:t>Step 3 – Assessment of SHGs </a:t>
            </a:r>
          </a:p>
          <a:p>
            <a:pPr>
              <a:buNone/>
            </a:pPr>
            <a:endParaRPr lang="en-IN" dirty="0" smtClean="0"/>
          </a:p>
          <a:p>
            <a:pPr>
              <a:buNone/>
            </a:pPr>
            <a:r>
              <a:rPr lang="en-IN" dirty="0" smtClean="0"/>
              <a:t>Step 4 – Sanction of Credit Facility to the SHG</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
        <p:nvSpPr>
          <p:cNvPr id="5" name="Date Placeholder 4"/>
          <p:cNvSpPr>
            <a:spLocks noGrp="1"/>
          </p:cNvSpPr>
          <p:nvPr>
            <p:ph type="dt" sz="half" idx="10"/>
          </p:nvPr>
        </p:nvSpPr>
        <p:spPr/>
        <p:txBody>
          <a:bodyPr/>
          <a:lstStyle/>
          <a:p>
            <a:fld id="{AC748ECB-B799-42DA-9FDE-6221B44DD36A}" type="datetime1">
              <a:rPr lang="en-US" smtClean="0"/>
              <a:pPr/>
              <a:t>4/15/2016</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533400"/>
          </a:xfrm>
          <a:solidFill>
            <a:srgbClr val="FFFF00"/>
          </a:solidFill>
        </p:spPr>
        <p:txBody>
          <a:bodyPr>
            <a:normAutofit fontScale="90000"/>
          </a:bodyPr>
          <a:lstStyle/>
          <a:p>
            <a:r>
              <a:rPr lang="en-IN" dirty="0" smtClean="0"/>
              <a:t>Characteristics of SHG</a:t>
            </a:r>
            <a:endParaRPr lang="en-IN" dirty="0"/>
          </a:p>
        </p:txBody>
      </p:sp>
      <p:sp>
        <p:nvSpPr>
          <p:cNvPr id="3" name="Content Placeholder 2"/>
          <p:cNvSpPr>
            <a:spLocks noGrp="1"/>
          </p:cNvSpPr>
          <p:nvPr>
            <p:ph idx="1"/>
          </p:nvPr>
        </p:nvSpPr>
        <p:spPr>
          <a:xfrm>
            <a:off x="304800" y="838200"/>
            <a:ext cx="8610600" cy="5791200"/>
          </a:xfrm>
        </p:spPr>
        <p:style>
          <a:lnRef idx="1">
            <a:schemeClr val="accent5"/>
          </a:lnRef>
          <a:fillRef idx="2">
            <a:schemeClr val="accent5"/>
          </a:fillRef>
          <a:effectRef idx="1">
            <a:schemeClr val="accent5"/>
          </a:effectRef>
          <a:fontRef idx="minor">
            <a:schemeClr val="dk1"/>
          </a:fontRef>
        </p:style>
        <p:txBody>
          <a:bodyPr>
            <a:noAutofit/>
          </a:bodyPr>
          <a:lstStyle/>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The ideal size of an SHG is 10 to 20 members</a:t>
            </a:r>
            <a:r>
              <a:rPr lang="en-IN" sz="2000" dirty="0" smtClean="0">
                <a:latin typeface="Times New Roman" pitchFamily="18" charset="0"/>
                <a:cs typeface="Times New Roman" pitchFamily="18" charset="0"/>
              </a:rPr>
              <a:t>.</a:t>
            </a:r>
          </a:p>
          <a:p>
            <a:pPr>
              <a:buFont typeface="Wingdings" pitchFamily="2" charset="2"/>
              <a:buChar char="v"/>
            </a:pPr>
            <a:endParaRPr lang="en-IN" sz="2000" dirty="0" smtClean="0">
              <a:latin typeface="Times New Roman" pitchFamily="18" charset="0"/>
              <a:cs typeface="Times New Roman" pitchFamily="18" charset="0"/>
            </a:endParaRPr>
          </a:p>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The group need not be registered</a:t>
            </a:r>
            <a:r>
              <a:rPr lang="en-IN" sz="2000" dirty="0" smtClean="0">
                <a:latin typeface="Times New Roman" pitchFamily="18" charset="0"/>
                <a:cs typeface="Times New Roman" pitchFamily="18" charset="0"/>
              </a:rPr>
              <a:t>.</a:t>
            </a:r>
          </a:p>
          <a:p>
            <a:pPr>
              <a:buFont typeface="Wingdings" pitchFamily="2" charset="2"/>
              <a:buChar char="v"/>
            </a:pPr>
            <a:endParaRPr lang="en-IN" sz="2000" dirty="0" smtClean="0">
              <a:latin typeface="Times New Roman" pitchFamily="18" charset="0"/>
              <a:cs typeface="Times New Roman" pitchFamily="18" charset="0"/>
            </a:endParaRPr>
          </a:p>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From one family, only one member</a:t>
            </a:r>
            <a:r>
              <a:rPr lang="en-IN" sz="2000" dirty="0" smtClean="0">
                <a:latin typeface="Times New Roman" pitchFamily="18" charset="0"/>
                <a:cs typeface="Times New Roman" pitchFamily="18" charset="0"/>
              </a:rPr>
              <a:t>.</a:t>
            </a:r>
          </a:p>
          <a:p>
            <a:pPr>
              <a:buFont typeface="Wingdings" pitchFamily="2" charset="2"/>
              <a:buChar char="v"/>
            </a:pPr>
            <a:endParaRPr lang="en-IN" sz="2000" dirty="0" smtClean="0">
              <a:latin typeface="Times New Roman" pitchFamily="18" charset="0"/>
              <a:cs typeface="Times New Roman" pitchFamily="18" charset="0"/>
            </a:endParaRPr>
          </a:p>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The group consists of either only men or of only women</a:t>
            </a:r>
            <a:r>
              <a:rPr lang="en-IN" sz="2000" dirty="0" smtClean="0">
                <a:latin typeface="Times New Roman" pitchFamily="18" charset="0"/>
                <a:cs typeface="Times New Roman" pitchFamily="18" charset="0"/>
              </a:rPr>
              <a:t>.</a:t>
            </a:r>
          </a:p>
          <a:p>
            <a:pPr>
              <a:buFont typeface="Wingdings" pitchFamily="2" charset="2"/>
              <a:buChar char="v"/>
            </a:pPr>
            <a:endParaRPr lang="en-IN" sz="2000" dirty="0" smtClean="0">
              <a:latin typeface="Times New Roman" pitchFamily="18" charset="0"/>
              <a:cs typeface="Times New Roman" pitchFamily="18" charset="0"/>
            </a:endParaRPr>
          </a:p>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Women’s groups are generally found to perform better</a:t>
            </a:r>
            <a:r>
              <a:rPr lang="en-IN" sz="2000" dirty="0" smtClean="0">
                <a:latin typeface="Times New Roman" pitchFamily="18" charset="0"/>
                <a:cs typeface="Times New Roman" pitchFamily="18" charset="0"/>
              </a:rPr>
              <a:t>.</a:t>
            </a:r>
          </a:p>
          <a:p>
            <a:pPr>
              <a:buFont typeface="Wingdings" pitchFamily="2" charset="2"/>
              <a:buChar char="v"/>
            </a:pPr>
            <a:endParaRPr lang="en-IN" sz="2000" dirty="0" smtClean="0">
              <a:latin typeface="Times New Roman" pitchFamily="18" charset="0"/>
              <a:cs typeface="Times New Roman" pitchFamily="18" charset="0"/>
            </a:endParaRPr>
          </a:p>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Members have the same social and financial background</a:t>
            </a:r>
            <a:r>
              <a:rPr lang="en-IN" sz="2000" dirty="0" smtClean="0">
                <a:latin typeface="Times New Roman" pitchFamily="18" charset="0"/>
                <a:cs typeface="Times New Roman" pitchFamily="18" charset="0"/>
              </a:rPr>
              <a:t>.</a:t>
            </a:r>
          </a:p>
          <a:p>
            <a:pPr>
              <a:buFont typeface="Wingdings" pitchFamily="2" charset="2"/>
              <a:buChar char="v"/>
            </a:pPr>
            <a:endParaRPr lang="en-IN" sz="2000" dirty="0" smtClean="0">
              <a:latin typeface="Times New Roman" pitchFamily="18" charset="0"/>
              <a:cs typeface="Times New Roman" pitchFamily="18" charset="0"/>
            </a:endParaRPr>
          </a:p>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The group should meet regularly</a:t>
            </a:r>
            <a:r>
              <a:rPr lang="en-IN" sz="2000" dirty="0" smtClean="0">
                <a:latin typeface="Times New Roman" pitchFamily="18" charset="0"/>
                <a:cs typeface="Times New Roman" pitchFamily="18" charset="0"/>
              </a:rPr>
              <a:t>.</a:t>
            </a:r>
          </a:p>
          <a:p>
            <a:pPr>
              <a:buFont typeface="Wingdings" pitchFamily="2" charset="2"/>
              <a:buChar char="v"/>
            </a:pPr>
            <a:endParaRPr lang="en-IN" sz="2000" dirty="0" smtClean="0">
              <a:latin typeface="Times New Roman" pitchFamily="18" charset="0"/>
              <a:cs typeface="Times New Roman" pitchFamily="18" charset="0"/>
            </a:endParaRPr>
          </a:p>
          <a:p>
            <a:pPr>
              <a:buFont typeface="Wingdings" pitchFamily="2" charset="2"/>
              <a:buChar char="v"/>
            </a:pPr>
            <a:r>
              <a:rPr lang="en-IN" sz="20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Compulsory attendance</a:t>
            </a:r>
            <a:r>
              <a:rPr lang="en-IN" sz="2000" dirty="0" smtClean="0">
                <a:latin typeface="Times New Roman" pitchFamily="18" charset="0"/>
                <a:cs typeface="Times New Roman" pitchFamily="18" charset="0"/>
              </a:rPr>
              <a:t>.</a:t>
            </a:r>
            <a:endParaRPr lang="en-IN" sz="20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Functions of SHG’s</a:t>
            </a:r>
            <a:endParaRPr lang="en-IN"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514350" indent="-514350">
              <a:buFont typeface="+mj-lt"/>
              <a:buAutoNum type="alphaLcParenR"/>
            </a:pPr>
            <a:r>
              <a:rPr lang="en-US" dirty="0" smtClean="0"/>
              <a:t>Saving and thrift</a:t>
            </a:r>
          </a:p>
          <a:p>
            <a:pPr marL="514350" indent="-514350">
              <a:buFont typeface="+mj-lt"/>
              <a:buAutoNum type="alphaLcParenR"/>
            </a:pPr>
            <a:r>
              <a:rPr lang="en-US" dirty="0" smtClean="0"/>
              <a:t>Internal lending</a:t>
            </a:r>
          </a:p>
          <a:p>
            <a:pPr marL="514350" indent="-514350">
              <a:buFont typeface="+mj-lt"/>
              <a:buAutoNum type="alphaLcParenR"/>
            </a:pPr>
            <a:r>
              <a:rPr lang="en-US" dirty="0" smtClean="0"/>
              <a:t>Discussing problems</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
        <p:nvSpPr>
          <p:cNvPr id="5" name="Date Placeholder 4"/>
          <p:cNvSpPr>
            <a:spLocks noGrp="1"/>
          </p:cNvSpPr>
          <p:nvPr>
            <p:ph type="dt" sz="half" idx="10"/>
          </p:nvPr>
        </p:nvSpPr>
        <p:spPr/>
        <p:txBody>
          <a:bodyPr/>
          <a:lstStyle/>
          <a:p>
            <a:fld id="{3B4FD310-714F-4570-A305-1A6CC7539841}" type="datetime1">
              <a:rPr lang="en-US" smtClean="0"/>
              <a:pPr/>
              <a:t>4/15/2016</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tx2">
              <a:lumMod val="60000"/>
              <a:lumOff val="40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dirty="0" smtClean="0"/>
              <a:t> </a:t>
            </a:r>
            <a:r>
              <a:rPr lang="en-US" b="1" dirty="0" smtClean="0">
                <a:solidFill>
                  <a:schemeClr val="bg1"/>
                </a:solidFill>
              </a:rPr>
              <a:t>Income generating activities of  SHGs </a:t>
            </a:r>
            <a:r>
              <a:rPr lang="en-US" dirty="0" smtClean="0"/>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381000" y="1219200"/>
            <a:ext cx="8382000" cy="4953000"/>
          </a:xfrm>
          <a:solidFill>
            <a:srgbClr val="FEF1E6"/>
          </a:solidFill>
        </p:spPr>
        <p:txBody>
          <a:bodyPr>
            <a:normAutofit fontScale="92500" lnSpcReduction="10000"/>
          </a:bodyPr>
          <a:lstStyle/>
          <a:p>
            <a:pPr marL="514350" lvl="0" indent="-514350" algn="l">
              <a:buFont typeface="+mj-lt"/>
              <a:buAutoNum type="arabicPeriod"/>
            </a:pPr>
            <a:r>
              <a:rPr lang="en-US" dirty="0" smtClean="0">
                <a:solidFill>
                  <a:srgbClr val="002060"/>
                </a:solidFill>
              </a:rPr>
              <a:t>Microfinance (lending small loan)</a:t>
            </a:r>
          </a:p>
          <a:p>
            <a:pPr marL="514350" lvl="0" indent="-514350" algn="l">
              <a:buFont typeface="+mj-lt"/>
              <a:buAutoNum type="arabicPeriod"/>
            </a:pPr>
            <a:r>
              <a:rPr lang="en-US" dirty="0" smtClean="0">
                <a:solidFill>
                  <a:srgbClr val="C00000"/>
                </a:solidFill>
              </a:rPr>
              <a:t>Preparation of paper bags, </a:t>
            </a:r>
            <a:r>
              <a:rPr lang="en-US" dirty="0" err="1" smtClean="0">
                <a:solidFill>
                  <a:srgbClr val="C00000"/>
                </a:solidFill>
              </a:rPr>
              <a:t>agarbathi</a:t>
            </a:r>
            <a:r>
              <a:rPr lang="en-US" dirty="0" smtClean="0">
                <a:solidFill>
                  <a:srgbClr val="C00000"/>
                </a:solidFill>
              </a:rPr>
              <a:t>, garlands, leather bags, phenyl, detergents, wire basket, candles, </a:t>
            </a:r>
            <a:r>
              <a:rPr lang="en-US" dirty="0" err="1" smtClean="0">
                <a:solidFill>
                  <a:srgbClr val="C00000"/>
                </a:solidFill>
              </a:rPr>
              <a:t>vermicompost</a:t>
            </a:r>
            <a:r>
              <a:rPr lang="en-US" dirty="0" smtClean="0">
                <a:solidFill>
                  <a:srgbClr val="C00000"/>
                </a:solidFill>
              </a:rPr>
              <a:t>, milk </a:t>
            </a:r>
            <a:r>
              <a:rPr lang="en-US" dirty="0" err="1" smtClean="0">
                <a:solidFill>
                  <a:srgbClr val="C00000"/>
                </a:solidFill>
              </a:rPr>
              <a:t>cova</a:t>
            </a:r>
            <a:r>
              <a:rPr lang="en-US" dirty="0" smtClean="0">
                <a:solidFill>
                  <a:srgbClr val="C00000"/>
                </a:solidFill>
              </a:rPr>
              <a:t>, palm leaf products, pickles and  fruit juices </a:t>
            </a:r>
          </a:p>
          <a:p>
            <a:pPr marL="514350" lvl="0" indent="-514350" algn="l">
              <a:buFont typeface="+mj-lt"/>
              <a:buAutoNum type="arabicPeriod"/>
            </a:pPr>
            <a:r>
              <a:rPr lang="en-US" dirty="0" smtClean="0">
                <a:solidFill>
                  <a:srgbClr val="002060"/>
                </a:solidFill>
              </a:rPr>
              <a:t>Dairying, sheep and goat rearing, poultry keeping, vegetable cultivation, fodder cultivation, fish culture, nursery raising, value addition to Non-timber forest products.</a:t>
            </a:r>
          </a:p>
          <a:p>
            <a:pPr marL="514350" lvl="0" indent="-514350" algn="l">
              <a:buFont typeface="+mj-lt"/>
              <a:buAutoNum type="arabicPeriod"/>
            </a:pPr>
            <a:r>
              <a:rPr lang="en-US" dirty="0" smtClean="0">
                <a:solidFill>
                  <a:srgbClr val="C00000"/>
                </a:solidFill>
              </a:rPr>
              <a:t>Vegetable, tailoring and cloth business/tea and grocery shops etc</a:t>
            </a:r>
          </a:p>
          <a:p>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
        <p:nvSpPr>
          <p:cNvPr id="5" name="Date Placeholder 4"/>
          <p:cNvSpPr>
            <a:spLocks noGrp="1"/>
          </p:cNvSpPr>
          <p:nvPr>
            <p:ph type="dt" sz="half" idx="10"/>
          </p:nvPr>
        </p:nvSpPr>
        <p:spPr/>
        <p:txBody>
          <a:bodyPr/>
          <a:lstStyle/>
          <a:p>
            <a:fld id="{DE001053-28DA-4BEA-855B-8CF2B088AE55}" type="datetime1">
              <a:rPr lang="en-US" smtClean="0"/>
              <a:pPr/>
              <a:t>4/15/2016</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838200" y="274638"/>
            <a:ext cx="7772400" cy="1143000"/>
          </a:xfrm>
          <a:solidFill>
            <a:srgbClr val="00B0F0"/>
          </a:solidFill>
        </p:spPr>
        <p:txBody>
          <a:bodyPr>
            <a:normAutofit/>
          </a:bodyPr>
          <a:lstStyle/>
          <a:p>
            <a:r>
              <a:rPr lang="en-US" sz="3200" b="1" dirty="0" smtClean="0">
                <a:latin typeface="Times New Roman" pitchFamily="18" charset="0"/>
                <a:cs typeface="Times New Roman" pitchFamily="18" charset="0"/>
              </a:rPr>
              <a:t>Concept of Micro-Finance</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ctr">
              <a:lnSpc>
                <a:spcPct val="150000"/>
              </a:lnSpc>
              <a:spcBef>
                <a:spcPts val="1200"/>
              </a:spcBef>
              <a:spcAft>
                <a:spcPts val="1200"/>
              </a:spcAft>
              <a:buNone/>
            </a:pPr>
            <a:r>
              <a:rPr lang="en-US" sz="3000" dirty="0" smtClean="0">
                <a:latin typeface="Times New Roman" pitchFamily="18" charset="0"/>
                <a:cs typeface="Times New Roman" pitchFamily="18" charset="0"/>
              </a:rPr>
              <a:t>	</a:t>
            </a:r>
            <a:r>
              <a:rPr lang="en-US" sz="3000" b="1" dirty="0" smtClean="0">
                <a:latin typeface="Times New Roman" pitchFamily="18" charset="0"/>
                <a:cs typeface="Times New Roman" pitchFamily="18" charset="0"/>
              </a:rPr>
              <a:t>Joshi, 2006</a:t>
            </a:r>
            <a:endParaRPr lang="en-US" sz="3000" dirty="0" smtClean="0">
              <a:latin typeface="Times New Roman" pitchFamily="18" charset="0"/>
              <a:cs typeface="Times New Roman" pitchFamily="18" charset="0"/>
            </a:endParaRPr>
          </a:p>
          <a:p>
            <a:pPr algn="just">
              <a:lnSpc>
                <a:spcPct val="150000"/>
              </a:lnSpc>
              <a:spcBef>
                <a:spcPts val="1200"/>
              </a:spcBef>
              <a:spcAft>
                <a:spcPts val="1200"/>
              </a:spcAft>
              <a:buNone/>
            </a:pPr>
            <a:r>
              <a:rPr lang="en-US" sz="2400" dirty="0" smtClean="0">
                <a:latin typeface="Times New Roman" pitchFamily="18" charset="0"/>
                <a:cs typeface="Times New Roman" pitchFamily="18" charset="0"/>
              </a:rPr>
              <a:t>		Micro-finance is defined as “The provision of thrift, credit and other financial services and products of very small amounts to the poor in rural, semi-urban or urban areas for enabling them to raise their income levels and improve their living standard”. </a:t>
            </a:r>
          </a:p>
        </p:txBody>
      </p:sp>
      <p:sp>
        <p:nvSpPr>
          <p:cNvPr id="9" name="TextBox 8"/>
          <p:cNvSpPr txBox="1"/>
          <p:nvPr/>
        </p:nvSpPr>
        <p:spPr>
          <a:xfrm>
            <a:off x="1524000" y="6324600"/>
            <a:ext cx="6934200" cy="323165"/>
          </a:xfrm>
          <a:prstGeom prst="rect">
            <a:avLst/>
          </a:prstGeom>
          <a:solidFill>
            <a:srgbClr val="FFFF00"/>
          </a:solidFill>
        </p:spPr>
        <p:txBody>
          <a:bodyPr wrap="square" rtlCol="0">
            <a:spAutoFit/>
          </a:bodyPr>
          <a:lstStyle/>
          <a:p>
            <a:r>
              <a:rPr lang="en-US" sz="1500" dirty="0" smtClean="0"/>
              <a:t>Source: JOSHI, D.P., 2006, Social Banking, Foundation Books Private limited, New Delhi.</a:t>
            </a:r>
            <a:endParaRPr lang="en-US" sz="1500" dirty="0"/>
          </a:p>
        </p:txBody>
      </p:sp>
      <p:pic>
        <p:nvPicPr>
          <p:cNvPr id="8" name="Picture 7" descr="microfinance_558605.jpg"/>
          <p:cNvPicPr>
            <a:picLocks noChangeAspect="1"/>
          </p:cNvPicPr>
          <p:nvPr/>
        </p:nvPicPr>
        <p:blipFill>
          <a:blip r:embed="rId4"/>
          <a:stretch>
            <a:fillRect/>
          </a:stretch>
        </p:blipFill>
        <p:spPr>
          <a:xfrm>
            <a:off x="6858000" y="4876800"/>
            <a:ext cx="2076450" cy="1287399"/>
          </a:xfrm>
          <a:prstGeom prst="rect">
            <a:avLst/>
          </a:prstGeom>
        </p:spPr>
      </p:pic>
      <p:sp>
        <p:nvSpPr>
          <p:cNvPr id="10" name="Slide Number Placeholder 9"/>
          <p:cNvSpPr>
            <a:spLocks noGrp="1"/>
          </p:cNvSpPr>
          <p:nvPr>
            <p:ph type="sldNum" sz="quarter" idx="12"/>
          </p:nvPr>
        </p:nvSpPr>
        <p:spPr/>
        <p:txBody>
          <a:bodyPr/>
          <a:lstStyle/>
          <a:p>
            <a:fld id="{B6F15528-21DE-4FAA-801E-634DDDAF4B2B}" type="slidenum">
              <a:rPr lang="en-US" smtClean="0"/>
              <a:pPr/>
              <a:t>25</a:t>
            </a:fld>
            <a:endParaRPr lang="en-US"/>
          </a:p>
        </p:txBody>
      </p:sp>
      <p:sp>
        <p:nvSpPr>
          <p:cNvPr id="12" name="Date Placeholder 11"/>
          <p:cNvSpPr>
            <a:spLocks noGrp="1"/>
          </p:cNvSpPr>
          <p:nvPr>
            <p:ph type="dt" sz="half" idx="10"/>
          </p:nvPr>
        </p:nvSpPr>
        <p:spPr/>
        <p:txBody>
          <a:bodyPr/>
          <a:lstStyle/>
          <a:p>
            <a:fld id="{A8988601-DCD9-44B1-8C88-A377F1DBD27E}"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b="1" dirty="0" smtClean="0">
                <a:latin typeface="Times New Roman" pitchFamily="18" charset="0"/>
                <a:cs typeface="Times New Roman" pitchFamily="18" charset="0"/>
              </a:rPr>
              <a:t>History of Microfinance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2400" dirty="0" smtClean="0">
                <a:latin typeface="Times New Roman" pitchFamily="18" charset="0"/>
                <a:cs typeface="Times New Roman" pitchFamily="18" charset="0"/>
              </a:rPr>
              <a:t>The concept evolved in 18</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century with the publications of Lysander Spooner on benefits from small credits.</a:t>
            </a:r>
          </a:p>
          <a:p>
            <a:pPr algn="just">
              <a:lnSpc>
                <a:spcPct val="150000"/>
              </a:lnSpc>
            </a:pPr>
            <a:r>
              <a:rPr lang="en-US" sz="2400" dirty="0" smtClean="0">
                <a:latin typeface="Times New Roman" pitchFamily="18" charset="0"/>
                <a:cs typeface="Times New Roman" pitchFamily="18" charset="0"/>
              </a:rPr>
              <a:t>Friedrich Raiffeisen founded the first cooperative lending banks to support farmers in rural Germany. </a:t>
            </a:r>
          </a:p>
          <a:p>
            <a:pPr algn="just">
              <a:lnSpc>
                <a:spcPct val="150000"/>
              </a:lnSpc>
            </a:pPr>
            <a:r>
              <a:rPr lang="en-US" sz="2400" dirty="0" smtClean="0">
                <a:latin typeface="Times New Roman" pitchFamily="18" charset="0"/>
                <a:cs typeface="Times New Roman" pitchFamily="18" charset="0"/>
              </a:rPr>
              <a:t>The modern use of the expression "micro-financing" has roots in the 1970s when Dr. Muhammad Yunus started Grameen Bank in Bangladesh</a:t>
            </a:r>
            <a:endParaRPr lang="en-US" sz="24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26</a:t>
            </a:fld>
            <a:endParaRPr lang="en-US" dirty="0"/>
          </a:p>
        </p:txBody>
      </p:sp>
      <p:sp>
        <p:nvSpPr>
          <p:cNvPr id="94210" name="AutoShape 2" descr="Friedrich Wilhelm Raiffeise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4212" name="AutoShape 4" descr="Friedrich Wilhelm Raiffeise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8" name="Picture 7" descr="220px-Friedrich_Wilhelm_Raiffeisen.jpg"/>
          <p:cNvPicPr>
            <a:picLocks noChangeAspect="1"/>
          </p:cNvPicPr>
          <p:nvPr/>
        </p:nvPicPr>
        <p:blipFill>
          <a:blip r:embed="rId3" cstate="print"/>
          <a:stretch>
            <a:fillRect/>
          </a:stretch>
        </p:blipFill>
        <p:spPr>
          <a:xfrm>
            <a:off x="6553200" y="5334000"/>
            <a:ext cx="1371600" cy="1524000"/>
          </a:xfrm>
          <a:prstGeom prst="rect">
            <a:avLst/>
          </a:prstGeom>
        </p:spPr>
      </p:pic>
      <p:pic>
        <p:nvPicPr>
          <p:cNvPr id="10" name="Picture 9" descr="images.jpg"/>
          <p:cNvPicPr>
            <a:picLocks noChangeAspect="1"/>
          </p:cNvPicPr>
          <p:nvPr/>
        </p:nvPicPr>
        <p:blipFill>
          <a:blip r:embed="rId4" cstate="print"/>
          <a:stretch>
            <a:fillRect/>
          </a:stretch>
        </p:blipFill>
        <p:spPr>
          <a:xfrm>
            <a:off x="7829551" y="5334000"/>
            <a:ext cx="1314449" cy="1524000"/>
          </a:xfrm>
          <a:prstGeom prst="rect">
            <a:avLst/>
          </a:prstGeom>
        </p:spPr>
      </p:pic>
      <p:pic>
        <p:nvPicPr>
          <p:cNvPr id="11" name="Picture 10" descr="images (1).jpg"/>
          <p:cNvPicPr>
            <a:picLocks noChangeAspect="1"/>
          </p:cNvPicPr>
          <p:nvPr/>
        </p:nvPicPr>
        <p:blipFill>
          <a:blip r:embed="rId5" cstate="print"/>
          <a:stretch>
            <a:fillRect/>
          </a:stretch>
        </p:blipFill>
        <p:spPr>
          <a:xfrm>
            <a:off x="4876800" y="5334000"/>
            <a:ext cx="1828800" cy="1524000"/>
          </a:xfrm>
          <a:prstGeom prst="rect">
            <a:avLst/>
          </a:prstGeom>
        </p:spPr>
      </p:pic>
      <p:sp>
        <p:nvSpPr>
          <p:cNvPr id="12" name="Date Placeholder 11"/>
          <p:cNvSpPr>
            <a:spLocks noGrp="1"/>
          </p:cNvSpPr>
          <p:nvPr>
            <p:ph type="dt" sz="half" idx="10"/>
          </p:nvPr>
        </p:nvSpPr>
        <p:spPr/>
        <p:txBody>
          <a:bodyPr/>
          <a:lstStyle/>
          <a:p>
            <a:fld id="{B655A0F0-19BA-4B8B-BB92-B835CEA8270C}"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85800" y="274638"/>
            <a:ext cx="7848600" cy="1173162"/>
          </a:xfrm>
          <a:solidFill>
            <a:srgbClr val="00B0F0"/>
          </a:solidFill>
        </p:spPr>
        <p:txBody>
          <a:bodyPr>
            <a:normAutofit/>
          </a:bodyPr>
          <a:lstStyle/>
          <a:p>
            <a:r>
              <a:rPr lang="en-US" sz="3200" b="1" dirty="0" smtClean="0">
                <a:latin typeface="Times New Roman" pitchFamily="18" charset="0"/>
                <a:cs typeface="Times New Roman" pitchFamily="18" charset="0"/>
              </a:rPr>
              <a:t>HISTORY OF MICRO-FINANCE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IN INDIA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1200"/>
              </a:spcBef>
              <a:spcAft>
                <a:spcPts val="1200"/>
              </a:spcAft>
            </a:pPr>
            <a:r>
              <a:rPr lang="en-US" sz="2400" dirty="0" smtClean="0">
                <a:latin typeface="Times New Roman" pitchFamily="18" charset="0"/>
                <a:cs typeface="Times New Roman" pitchFamily="18" charset="0"/>
              </a:rPr>
              <a:t>Microfinance in India started in 1974 in Gujarat with Shri Mahila SEWA (Self Employed Women’s Association) Sahakari Bank. </a:t>
            </a:r>
          </a:p>
          <a:p>
            <a:pPr algn="just">
              <a:spcBef>
                <a:spcPts val="1200"/>
              </a:spcBef>
              <a:spcAft>
                <a:spcPts val="1200"/>
              </a:spcAft>
            </a:pPr>
            <a:r>
              <a:rPr lang="en-US" sz="2400" dirty="0" smtClean="0">
                <a:latin typeface="Times New Roman" pitchFamily="18" charset="0"/>
                <a:cs typeface="Times New Roman" pitchFamily="18" charset="0"/>
              </a:rPr>
              <a:t>Microfinance later evolved in the early 1980s around the concept of informal Self-Help Groups (SHGs).  </a:t>
            </a:r>
          </a:p>
          <a:p>
            <a:pPr algn="just">
              <a:spcBef>
                <a:spcPts val="1200"/>
              </a:spcBef>
              <a:spcAft>
                <a:spcPts val="1200"/>
              </a:spcAft>
            </a:pPr>
            <a:r>
              <a:rPr lang="en-US" sz="2400" dirty="0" smtClean="0">
                <a:latin typeface="Times New Roman" pitchFamily="18" charset="0"/>
                <a:cs typeface="Times New Roman" pitchFamily="18" charset="0"/>
              </a:rPr>
              <a:t>During 1992, NABARD started linking SHGs to banks in India </a:t>
            </a:r>
          </a:p>
          <a:p>
            <a:pPr algn="just">
              <a:spcBef>
                <a:spcPts val="1200"/>
              </a:spcBef>
              <a:spcAft>
                <a:spcPts val="1200"/>
              </a:spcAft>
            </a:pPr>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p:txBody>
      </p:sp>
      <p:sp>
        <p:nvSpPr>
          <p:cNvPr id="91138" name="AutoShape 2" descr="Friedrich Wilhelm Raiffeise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27</a:t>
            </a:fld>
            <a:endParaRPr lang="en-US"/>
          </a:p>
        </p:txBody>
      </p:sp>
      <p:sp>
        <p:nvSpPr>
          <p:cNvPr id="9" name="Date Placeholder 8"/>
          <p:cNvSpPr>
            <a:spLocks noGrp="1"/>
          </p:cNvSpPr>
          <p:nvPr>
            <p:ph type="dt" sz="half" idx="10"/>
          </p:nvPr>
        </p:nvSpPr>
        <p:spPr/>
        <p:txBody>
          <a:bodyPr/>
          <a:lstStyle/>
          <a:p>
            <a:fld id="{272D7739-DFA6-4A86-989F-48F93F91E712}"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85800" y="274638"/>
            <a:ext cx="7848600" cy="1143000"/>
          </a:xfrm>
          <a:solidFill>
            <a:srgbClr val="00B0F0"/>
          </a:solidFill>
        </p:spPr>
        <p:txBody>
          <a:bodyPr>
            <a:normAutofit/>
          </a:bodyPr>
          <a:lstStyle/>
          <a:p>
            <a:r>
              <a:rPr lang="en-US" sz="3200" b="1" dirty="0" smtClean="0">
                <a:latin typeface="Times New Roman" pitchFamily="18" charset="0"/>
                <a:cs typeface="Times New Roman" pitchFamily="18" charset="0"/>
              </a:rPr>
              <a:t>Need of micro-finance in India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600"/>
              </a:spcBef>
              <a:spcAft>
                <a:spcPts val="600"/>
              </a:spcAft>
            </a:pPr>
            <a:r>
              <a:rPr lang="en-US" sz="2400" dirty="0" smtClean="0">
                <a:latin typeface="Times New Roman" pitchFamily="18" charset="0"/>
                <a:cs typeface="Times New Roman" pitchFamily="18" charset="0"/>
              </a:rPr>
              <a:t>In India </a:t>
            </a:r>
            <a:r>
              <a:rPr lang="en-IN" sz="2400" dirty="0" smtClean="0">
                <a:latin typeface="Times New Roman" pitchFamily="18" charset="0"/>
                <a:cs typeface="Times New Roman" pitchFamily="18" charset="0"/>
              </a:rPr>
              <a:t>around </a:t>
            </a:r>
            <a:r>
              <a:rPr lang="en-US" sz="2400" dirty="0" smtClean="0">
                <a:latin typeface="Times New Roman" pitchFamily="18" charset="0"/>
                <a:cs typeface="Times New Roman" pitchFamily="18" charset="0"/>
              </a:rPr>
              <a:t>27</a:t>
            </a:r>
            <a:r>
              <a:rPr lang="en-IN" sz="2400" dirty="0" smtClean="0">
                <a:latin typeface="Times New Roman" pitchFamily="18" charset="0"/>
                <a:cs typeface="Times New Roman" pitchFamily="18" charset="0"/>
              </a:rPr>
              <a:t> per cent population living below the poverty line. </a:t>
            </a:r>
            <a:endParaRPr lang="en-US" sz="2400" dirty="0" smtClean="0">
              <a:latin typeface="Times New Roman" pitchFamily="18" charset="0"/>
              <a:cs typeface="Times New Roman" pitchFamily="18" charset="0"/>
            </a:endParaRPr>
          </a:p>
          <a:p>
            <a:pPr algn="just">
              <a:spcBef>
                <a:spcPts val="600"/>
              </a:spcBef>
              <a:spcAft>
                <a:spcPts val="600"/>
              </a:spcAft>
            </a:pPr>
            <a:r>
              <a:rPr lang="en-US" sz="2400" dirty="0" smtClean="0">
                <a:latin typeface="Times New Roman" pitchFamily="18" charset="0"/>
                <a:cs typeface="Times New Roman" pitchFamily="18" charset="0"/>
              </a:rPr>
              <a:t>About 60 percent of the poorest households do not have access to credit. </a:t>
            </a:r>
          </a:p>
          <a:p>
            <a:pPr algn="just">
              <a:spcBef>
                <a:spcPts val="600"/>
              </a:spcBef>
              <a:spcAft>
                <a:spcPts val="600"/>
              </a:spcAft>
            </a:pPr>
            <a:r>
              <a:rPr lang="en-IN" sz="2400" dirty="0" smtClean="0">
                <a:latin typeface="Times New Roman" pitchFamily="18" charset="0"/>
                <a:cs typeface="Times New Roman" pitchFamily="18" charset="0"/>
              </a:rPr>
              <a:t>Only 20% access loan from the formal sources</a:t>
            </a:r>
          </a:p>
          <a:p>
            <a:pPr algn="just">
              <a:spcBef>
                <a:spcPts val="600"/>
              </a:spcBef>
              <a:spcAft>
                <a:spcPts val="600"/>
              </a:spcAft>
            </a:pPr>
            <a:r>
              <a:rPr lang="en-IN" sz="2400" dirty="0" smtClean="0">
                <a:latin typeface="Times New Roman" pitchFamily="18" charset="0"/>
                <a:cs typeface="Times New Roman" pitchFamily="18" charset="0"/>
              </a:rPr>
              <a:t>Annual credit demand by the poor is estimated to be about Rs. 60,000/- crores and only Rs.12,000/- crores are disbursed. </a:t>
            </a:r>
          </a:p>
        </p:txBody>
      </p:sp>
      <p:pic>
        <p:nvPicPr>
          <p:cNvPr id="10" name="Picture 9" descr="problem.png"/>
          <p:cNvPicPr>
            <a:picLocks noChangeAspect="1"/>
          </p:cNvPicPr>
          <p:nvPr/>
        </p:nvPicPr>
        <p:blipFill>
          <a:blip r:embed="rId4" cstate="print"/>
          <a:stretch>
            <a:fillRect/>
          </a:stretch>
        </p:blipFill>
        <p:spPr>
          <a:xfrm rot="400939">
            <a:off x="6832997" y="5810928"/>
            <a:ext cx="1461991" cy="965289"/>
          </a:xfrm>
          <a:prstGeom prst="rect">
            <a:avLst/>
          </a:prstGeom>
        </p:spPr>
      </p:pic>
      <p:sp>
        <p:nvSpPr>
          <p:cNvPr id="13" name="TextBox 12"/>
          <p:cNvSpPr txBox="1"/>
          <p:nvPr/>
        </p:nvSpPr>
        <p:spPr>
          <a:xfrm>
            <a:off x="1676400" y="6324600"/>
            <a:ext cx="5486400" cy="369332"/>
          </a:xfrm>
          <a:prstGeom prst="rect">
            <a:avLst/>
          </a:prstGeom>
          <a:solidFill>
            <a:srgbClr val="FFFF00"/>
          </a:solidFill>
        </p:spPr>
        <p:txBody>
          <a:bodyPr wrap="square" rtlCol="0">
            <a:spAutoFit/>
          </a:bodyPr>
          <a:lstStyle/>
          <a:p>
            <a:pPr algn="ctr"/>
            <a:r>
              <a:rPr lang="en-US" dirty="0" smtClean="0"/>
              <a:t>Source: </a:t>
            </a:r>
            <a:r>
              <a:rPr lang="en-US" dirty="0" err="1" smtClean="0"/>
              <a:t>Indiastat</a:t>
            </a:r>
            <a:r>
              <a:rPr lang="en-US" dirty="0" smtClean="0"/>
              <a:t>, 2012</a:t>
            </a:r>
            <a:endParaRPr lang="en-US" dirty="0"/>
          </a:p>
        </p:txBody>
      </p:sp>
      <p:sp>
        <p:nvSpPr>
          <p:cNvPr id="12" name="Slide Number Placeholder 11"/>
          <p:cNvSpPr>
            <a:spLocks noGrp="1"/>
          </p:cNvSpPr>
          <p:nvPr>
            <p:ph type="sldNum" sz="quarter" idx="12"/>
          </p:nvPr>
        </p:nvSpPr>
        <p:spPr/>
        <p:txBody>
          <a:bodyPr/>
          <a:lstStyle/>
          <a:p>
            <a:fld id="{B6F15528-21DE-4FAA-801E-634DDDAF4B2B}" type="slidenum">
              <a:rPr lang="en-US" smtClean="0"/>
              <a:pPr/>
              <a:t>28</a:t>
            </a:fld>
            <a:endParaRPr lang="en-US"/>
          </a:p>
        </p:txBody>
      </p:sp>
      <p:sp>
        <p:nvSpPr>
          <p:cNvPr id="14" name="Date Placeholder 13"/>
          <p:cNvSpPr>
            <a:spLocks noGrp="1"/>
          </p:cNvSpPr>
          <p:nvPr>
            <p:ph type="dt" sz="half" idx="10"/>
          </p:nvPr>
        </p:nvSpPr>
        <p:spPr/>
        <p:txBody>
          <a:bodyPr/>
          <a:lstStyle/>
          <a:p>
            <a:fld id="{7F423E23-D0AD-4FEA-BFA7-AFB55DD95E27}"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09600" y="274638"/>
            <a:ext cx="7924800" cy="1143000"/>
          </a:xfrm>
          <a:solidFill>
            <a:srgbClr val="00B0F0"/>
          </a:solidFill>
        </p:spPr>
        <p:txBody>
          <a:bodyPr>
            <a:normAutofit/>
          </a:bodyPr>
          <a:lstStyle/>
          <a:p>
            <a:r>
              <a:rPr lang="en-US" sz="3200" b="1" dirty="0" smtClean="0">
                <a:latin typeface="Times New Roman" pitchFamily="18" charset="0"/>
                <a:cs typeface="Times New Roman" pitchFamily="18" charset="0"/>
              </a:rPr>
              <a:t>Activities of Micro-Finance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2400" dirty="0" smtClean="0">
                <a:latin typeface="Times New Roman" pitchFamily="18" charset="0"/>
                <a:cs typeface="Times New Roman" pitchFamily="18" charset="0"/>
              </a:rPr>
              <a:t>		Micro-finance involves the activities like </a:t>
            </a:r>
          </a:p>
          <a:p>
            <a:pPr marL="568325" indent="-457200" algn="just">
              <a:spcBef>
                <a:spcPts val="600"/>
              </a:spcBef>
              <a:spcAft>
                <a:spcPts val="600"/>
              </a:spcAft>
              <a:buFont typeface="+mj-lt"/>
              <a:buAutoNum type="arabicPeriod"/>
            </a:pPr>
            <a:r>
              <a:rPr lang="en-US" sz="2400" dirty="0" smtClean="0">
                <a:latin typeface="Times New Roman" pitchFamily="18" charset="0"/>
                <a:cs typeface="Times New Roman" pitchFamily="18" charset="0"/>
              </a:rPr>
              <a:t>Small loan for working capital, </a:t>
            </a:r>
          </a:p>
          <a:p>
            <a:pPr marL="568325" indent="-457200" algn="just">
              <a:spcBef>
                <a:spcPts val="600"/>
              </a:spcBef>
              <a:spcAft>
                <a:spcPts val="600"/>
              </a:spcAft>
              <a:buFont typeface="+mj-lt"/>
              <a:buAutoNum type="arabicPeriod"/>
            </a:pPr>
            <a:r>
              <a:rPr lang="en-US" sz="2400" dirty="0" smtClean="0">
                <a:latin typeface="Times New Roman" pitchFamily="18" charset="0"/>
                <a:cs typeface="Times New Roman" pitchFamily="18" charset="0"/>
              </a:rPr>
              <a:t>Collateral securities such as group guarantees or compulsory savings, </a:t>
            </a:r>
          </a:p>
          <a:p>
            <a:pPr marL="568325" indent="-457200" algn="just">
              <a:spcBef>
                <a:spcPts val="600"/>
              </a:spcBef>
              <a:spcAft>
                <a:spcPts val="600"/>
              </a:spcAft>
              <a:buFont typeface="+mj-lt"/>
              <a:buAutoNum type="arabicPeriod"/>
            </a:pPr>
            <a:r>
              <a:rPr lang="en-US" sz="2400" dirty="0" smtClean="0">
                <a:latin typeface="Times New Roman" pitchFamily="18" charset="0"/>
                <a:cs typeface="Times New Roman" pitchFamily="18" charset="0"/>
              </a:rPr>
              <a:t>Access to repeat and larger loans based on repayment performance, </a:t>
            </a:r>
          </a:p>
          <a:p>
            <a:pPr marL="568325" indent="-457200" algn="just">
              <a:spcBef>
                <a:spcPts val="600"/>
              </a:spcBef>
              <a:spcAft>
                <a:spcPts val="600"/>
              </a:spcAft>
              <a:buFont typeface="+mj-lt"/>
              <a:buAutoNum type="arabicPeriod"/>
            </a:pPr>
            <a:r>
              <a:rPr lang="en-US" sz="2400" dirty="0" smtClean="0">
                <a:latin typeface="Times New Roman" pitchFamily="18" charset="0"/>
                <a:cs typeface="Times New Roman" pitchFamily="18" charset="0"/>
              </a:rPr>
              <a:t>Streamline loan disbursements and monitoring</a:t>
            </a:r>
          </a:p>
          <a:p>
            <a:pPr marL="568325" indent="-457200" algn="just">
              <a:spcBef>
                <a:spcPts val="600"/>
              </a:spcBef>
              <a:spcAft>
                <a:spcPts val="600"/>
              </a:spcAft>
              <a:buFont typeface="+mj-lt"/>
              <a:buAutoNum type="arabicPeriod"/>
            </a:pPr>
            <a:r>
              <a:rPr lang="en-US" sz="2400" dirty="0" smtClean="0">
                <a:latin typeface="Times New Roman" pitchFamily="18" charset="0"/>
                <a:cs typeface="Times New Roman" pitchFamily="18" charset="0"/>
              </a:rPr>
              <a:t>Secure savings. </a:t>
            </a:r>
          </a:p>
          <a:p>
            <a:pPr marL="568325" indent="-457200" algn="just">
              <a:spcBef>
                <a:spcPts val="600"/>
              </a:spcBef>
              <a:spcAft>
                <a:spcPts val="600"/>
              </a:spcAft>
              <a:buFont typeface="+mj-lt"/>
              <a:buAutoNum type="arabicPeriod"/>
            </a:pPr>
            <a:endParaRPr lang="en-US" sz="2400" dirty="0" smtClean="0">
              <a:latin typeface="Times New Roman" pitchFamily="18" charset="0"/>
              <a:cs typeface="Times New Roman" pitchFamily="18" charset="0"/>
            </a:endParaRPr>
          </a:p>
        </p:txBody>
      </p:sp>
      <p:sp>
        <p:nvSpPr>
          <p:cNvPr id="8" name="TextBox 7"/>
          <p:cNvSpPr txBox="1"/>
          <p:nvPr/>
        </p:nvSpPr>
        <p:spPr>
          <a:xfrm>
            <a:off x="2819400" y="6477000"/>
            <a:ext cx="3886200" cy="369332"/>
          </a:xfrm>
          <a:prstGeom prst="rect">
            <a:avLst/>
          </a:prstGeom>
          <a:solidFill>
            <a:srgbClr val="FFFF00"/>
          </a:solidFill>
        </p:spPr>
        <p:txBody>
          <a:bodyPr wrap="square" rtlCol="0">
            <a:spAutoFit/>
          </a:bodyPr>
          <a:lstStyle/>
          <a:p>
            <a:pPr algn="ctr"/>
            <a:r>
              <a:rPr lang="en-US" dirty="0" smtClean="0"/>
              <a:t>Rao and Sharma (2006)</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29</a:t>
            </a:fld>
            <a:endParaRPr lang="en-US"/>
          </a:p>
        </p:txBody>
      </p:sp>
      <p:sp>
        <p:nvSpPr>
          <p:cNvPr id="10" name="Date Placeholder 9"/>
          <p:cNvSpPr>
            <a:spLocks noGrp="1"/>
          </p:cNvSpPr>
          <p:nvPr>
            <p:ph type="dt" sz="half" idx="10"/>
          </p:nvPr>
        </p:nvSpPr>
        <p:spPr/>
        <p:txBody>
          <a:bodyPr/>
          <a:lstStyle/>
          <a:p>
            <a:fld id="{4E95E206-3056-491D-A81C-9CE0019D57B1}"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GB" sz="3200" b="1" dirty="0" smtClean="0">
                <a:latin typeface="Times New Roman" pitchFamily="18" charset="0"/>
                <a:cs typeface="Times New Roman" pitchFamily="18" charset="0"/>
              </a:rPr>
              <a:t>Microfinance  Models in India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marL="336550" indent="-336550" eaLnBrk="0" hangingPunct="0">
              <a:buFont typeface="Arial" charset="0"/>
              <a:buChar char="•"/>
            </a:pPr>
            <a:r>
              <a:rPr lang="en-GB" sz="2400" dirty="0" smtClean="0">
                <a:latin typeface="Times New Roman" pitchFamily="18" charset="0"/>
                <a:cs typeface="Times New Roman" pitchFamily="18" charset="0"/>
              </a:rPr>
              <a:t>Self Help Group- Bank linkage model </a:t>
            </a:r>
          </a:p>
          <a:p>
            <a:pPr marL="336550" indent="-336550" eaLnBrk="0" hangingPunct="0">
              <a:buFont typeface="Arial" charset="0"/>
              <a:buChar char="•"/>
            </a:pPr>
            <a:endParaRPr lang="en-GB" sz="2400" dirty="0" smtClean="0">
              <a:latin typeface="Times New Roman" pitchFamily="18" charset="0"/>
              <a:cs typeface="Times New Roman" pitchFamily="18" charset="0"/>
            </a:endParaRPr>
          </a:p>
          <a:p>
            <a:pPr marL="336550" indent="-336550" eaLnBrk="0" hangingPunct="0">
              <a:buFont typeface="Arial" charset="0"/>
              <a:buChar char="•"/>
            </a:pPr>
            <a:r>
              <a:rPr lang="en-GB" sz="2400" dirty="0" smtClean="0">
                <a:latin typeface="Times New Roman" pitchFamily="18" charset="0"/>
                <a:cs typeface="Times New Roman" pitchFamily="18" charset="0"/>
              </a:rPr>
              <a:t>Micro-finance Institution Model (MFI)</a:t>
            </a:r>
          </a:p>
          <a:p>
            <a:pPr marL="336550" indent="-336550" eaLnBrk="0" hangingPunct="0">
              <a:buFont typeface="Arial" charset="0"/>
              <a:buChar char="•"/>
            </a:pPr>
            <a:endParaRPr lang="en-GB" sz="2400" dirty="0" smtClean="0">
              <a:latin typeface="Times New Roman" pitchFamily="18" charset="0"/>
              <a:cs typeface="Times New Roman" pitchFamily="18" charset="0"/>
            </a:endParaRPr>
          </a:p>
          <a:p>
            <a:pPr marL="336550" indent="-336550" eaLnBrk="0" hangingPunct="0">
              <a:buFont typeface="Arial" charset="0"/>
              <a:buChar char="•"/>
            </a:pPr>
            <a:r>
              <a:rPr lang="en-GB" sz="2400" dirty="0" smtClean="0">
                <a:latin typeface="Times New Roman" pitchFamily="18" charset="0"/>
                <a:cs typeface="Times New Roman" pitchFamily="18" charset="0"/>
              </a:rPr>
              <a:t>Grameen Model</a:t>
            </a:r>
          </a:p>
          <a:p>
            <a:pPr marL="336550" indent="-336550" eaLnBrk="0" hangingPunct="0">
              <a:buFont typeface="Arial" charset="0"/>
              <a:buChar char="•"/>
            </a:pPr>
            <a:endParaRPr lang="en-US" sz="2400" dirty="0" smtClean="0">
              <a:latin typeface="Times New Roman" pitchFamily="18" charset="0"/>
              <a:cs typeface="Times New Roman" pitchFamily="18" charset="0"/>
            </a:endParaRPr>
          </a:p>
          <a:p>
            <a:pPr marL="336550" indent="-336550" eaLnBrk="0" hangingPunct="0">
              <a:buFont typeface="Arial" charset="0"/>
              <a:buChar char="•"/>
            </a:pPr>
            <a:r>
              <a:rPr lang="en-GB" sz="2400" dirty="0" smtClean="0">
                <a:latin typeface="Times New Roman" pitchFamily="18" charset="0"/>
                <a:cs typeface="Times New Roman" pitchFamily="18" charset="0"/>
              </a:rPr>
              <a:t>Individual Lending</a:t>
            </a:r>
          </a:p>
          <a:p>
            <a:pPr algn="just">
              <a:spcBef>
                <a:spcPts val="1200"/>
              </a:spcBef>
              <a:spcAft>
                <a:spcPts val="1200"/>
              </a:spcAft>
              <a:buNone/>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30</a:t>
            </a:fld>
            <a:endParaRPr lang="en-US" dirty="0"/>
          </a:p>
        </p:txBody>
      </p:sp>
      <p:sp>
        <p:nvSpPr>
          <p:cNvPr id="9" name="Right Brace 8"/>
          <p:cNvSpPr/>
          <p:nvPr/>
        </p:nvSpPr>
        <p:spPr>
          <a:xfrm>
            <a:off x="5562600" y="1828800"/>
            <a:ext cx="609600" cy="990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6019800" y="1905000"/>
            <a:ext cx="2895600" cy="646331"/>
          </a:xfrm>
          <a:prstGeom prst="rect">
            <a:avLst/>
          </a:prstGeom>
          <a:noFill/>
        </p:spPr>
        <p:txBody>
          <a:bodyPr wrap="square" rtlCol="0">
            <a:spAutoFit/>
          </a:bodyPr>
          <a:lstStyle/>
          <a:p>
            <a:pPr algn="ctr"/>
            <a:r>
              <a:rPr lang="en-US" dirty="0" smtClean="0"/>
              <a:t>&gt; 97  per cent of Microfinance business</a:t>
            </a:r>
            <a:endParaRPr lang="en-US" dirty="0"/>
          </a:p>
        </p:txBody>
      </p:sp>
      <p:sp>
        <p:nvSpPr>
          <p:cNvPr id="12" name="Date Placeholder 11"/>
          <p:cNvSpPr>
            <a:spLocks noGrp="1"/>
          </p:cNvSpPr>
          <p:nvPr>
            <p:ph type="dt" sz="half" idx="10"/>
          </p:nvPr>
        </p:nvSpPr>
        <p:spPr/>
        <p:txBody>
          <a:bodyPr/>
          <a:lstStyle/>
          <a:p>
            <a:fld id="{1229A519-1DF8-49E1-8E97-F5F6D5C564E6}"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477000" cy="1143000"/>
          </a:xfrm>
          <a:solidFill>
            <a:srgbClr val="00B0F0"/>
          </a:solidFill>
        </p:spPr>
        <p:txBody>
          <a:bodyPr>
            <a:normAutofit/>
          </a:bodyPr>
          <a:lstStyle/>
          <a:p>
            <a:r>
              <a:rPr lang="en-US" sz="3200" b="1" dirty="0" smtClean="0">
                <a:latin typeface="Times New Roman" pitchFamily="18" charset="0"/>
                <a:cs typeface="Times New Roman" pitchFamily="18" charset="0"/>
              </a:rPr>
              <a:t>THE SELF HELP GROUP-BANK LINKAGE  MODEL</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lnSpc>
                <a:spcPct val="150000"/>
              </a:lnSpc>
            </a:pPr>
            <a:r>
              <a:rPr lang="en-US" sz="2400" dirty="0" smtClean="0">
                <a:latin typeface="Times New Roman" pitchFamily="18" charset="0"/>
                <a:cs typeface="Times New Roman" pitchFamily="18" charset="0"/>
              </a:rPr>
              <a:t> It is the dominant microfinance methodology in India.</a:t>
            </a:r>
          </a:p>
          <a:p>
            <a:pPr algn="just">
              <a:lnSpc>
                <a:spcPct val="150000"/>
              </a:lnSpc>
            </a:pPr>
            <a:r>
              <a:rPr lang="en-US" sz="2400" dirty="0" smtClean="0">
                <a:latin typeface="Times New Roman" pitchFamily="18" charset="0"/>
                <a:cs typeface="Times New Roman" pitchFamily="18" charset="0"/>
              </a:rPr>
              <a:t>Started as a pilot project in 1992 by NABARD. </a:t>
            </a:r>
          </a:p>
          <a:p>
            <a:pPr algn="just">
              <a:lnSpc>
                <a:spcPct val="150000"/>
              </a:lnSpc>
            </a:pPr>
            <a:r>
              <a:rPr lang="en-US" sz="2400" dirty="0" smtClean="0">
                <a:latin typeface="Times New Roman" pitchFamily="18" charset="0"/>
                <a:cs typeface="Times New Roman" pitchFamily="18" charset="0"/>
              </a:rPr>
              <a:t>SHGs were linked to banks. </a:t>
            </a:r>
          </a:p>
          <a:p>
            <a:pPr algn="just">
              <a:spcBef>
                <a:spcPts val="1200"/>
              </a:spcBef>
              <a:spcAft>
                <a:spcPts val="1200"/>
              </a:spcAft>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31</a:t>
            </a:fld>
            <a:endParaRPr lang="en-US" dirty="0"/>
          </a:p>
        </p:txBody>
      </p:sp>
      <p:sp>
        <p:nvSpPr>
          <p:cNvPr id="7" name="Date Placeholder 6"/>
          <p:cNvSpPr>
            <a:spLocks noGrp="1"/>
          </p:cNvSpPr>
          <p:nvPr>
            <p:ph type="dt" sz="half" idx="10"/>
          </p:nvPr>
        </p:nvSpPr>
        <p:spPr/>
        <p:txBody>
          <a:bodyPr/>
          <a:lstStyle/>
          <a:p>
            <a:fld id="{93A992BA-52C1-4A38-AF5D-E1275BD942D7}"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descr="green1.jpg"/>
          <p:cNvPicPr>
            <a:picLocks noChangeAspect="1"/>
          </p:cNvPicPr>
          <p:nvPr/>
        </p:nvPicPr>
        <p:blipFill>
          <a:blip r:embed="rId2" cstate="print">
            <a:duotone>
              <a:schemeClr val="accent5">
                <a:shade val="45000"/>
                <a:satMod val="135000"/>
              </a:schemeClr>
              <a:prstClr val="white"/>
            </a:duotone>
          </a:blip>
          <a:stretch>
            <a:fillRect/>
          </a:stretch>
        </p:blipFill>
        <p:spPr>
          <a:xfrm>
            <a:off x="0" y="7620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1" name="Rectangle 50"/>
          <p:cNvSpPr/>
          <p:nvPr/>
        </p:nvSpPr>
        <p:spPr>
          <a:xfrm>
            <a:off x="3357736" y="1906960"/>
            <a:ext cx="2016224" cy="504056"/>
          </a:xfrm>
          <a:prstGeom prst="rect">
            <a:avLst/>
          </a:prstGeom>
          <a:solidFill>
            <a:srgbClr val="FF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BANK</a:t>
            </a:r>
            <a:endParaRPr lang="en-IN" b="1" dirty="0"/>
          </a:p>
        </p:txBody>
      </p:sp>
      <p:sp>
        <p:nvSpPr>
          <p:cNvPr id="52" name="Rectangle 51"/>
          <p:cNvSpPr/>
          <p:nvPr/>
        </p:nvSpPr>
        <p:spPr>
          <a:xfrm>
            <a:off x="3357736" y="3203104"/>
            <a:ext cx="2016224" cy="504056"/>
          </a:xfrm>
          <a:prstGeom prst="rect">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NGO /FACILITATOR</a:t>
            </a:r>
            <a:endParaRPr lang="en-IN" b="1" dirty="0">
              <a:solidFill>
                <a:srgbClr val="FF0000"/>
              </a:solidFill>
            </a:endParaRPr>
          </a:p>
        </p:txBody>
      </p:sp>
      <p:sp>
        <p:nvSpPr>
          <p:cNvPr id="53" name="Rectangle 52"/>
          <p:cNvSpPr/>
          <p:nvPr/>
        </p:nvSpPr>
        <p:spPr>
          <a:xfrm>
            <a:off x="3357736" y="4355232"/>
            <a:ext cx="2016224" cy="504056"/>
          </a:xfrm>
          <a:prstGeom prst="rect">
            <a:avLst/>
          </a:prstGeom>
          <a:solidFill>
            <a:srgbClr val="FFC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SHG</a:t>
            </a:r>
            <a:endParaRPr lang="en-IN" b="1" dirty="0">
              <a:solidFill>
                <a:schemeClr val="tx1"/>
              </a:solidFill>
            </a:endParaRPr>
          </a:p>
        </p:txBody>
      </p:sp>
      <p:cxnSp>
        <p:nvCxnSpPr>
          <p:cNvPr id="54" name="Elbow Connector 53"/>
          <p:cNvCxnSpPr/>
          <p:nvPr/>
        </p:nvCxnSpPr>
        <p:spPr>
          <a:xfrm rot="10800000" flipV="1">
            <a:off x="3340100" y="2158988"/>
            <a:ext cx="12700" cy="2448272"/>
          </a:xfrm>
          <a:prstGeom prst="bentConnector3">
            <a:avLst>
              <a:gd name="adj1" fmla="val 180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52" idx="0"/>
            <a:endCxn id="51" idx="2"/>
          </p:cNvCxnSpPr>
          <p:nvPr/>
        </p:nvCxnSpPr>
        <p:spPr>
          <a:xfrm flipV="1">
            <a:off x="4365848" y="2411016"/>
            <a:ext cx="0" cy="7920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52" idx="2"/>
            <a:endCxn id="53" idx="0"/>
          </p:cNvCxnSpPr>
          <p:nvPr/>
        </p:nvCxnSpPr>
        <p:spPr>
          <a:xfrm>
            <a:off x="4365848" y="3707160"/>
            <a:ext cx="0" cy="64807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778896" y="2627040"/>
            <a:ext cx="936104" cy="369332"/>
          </a:xfrm>
          <a:prstGeom prst="rect">
            <a:avLst/>
          </a:prstGeom>
          <a:noFill/>
          <a:ln w="38100">
            <a:solidFill>
              <a:schemeClr val="tx1"/>
            </a:solidFill>
          </a:ln>
        </p:spPr>
        <p:txBody>
          <a:bodyPr wrap="square" rtlCol="0">
            <a:spAutoFit/>
          </a:bodyPr>
          <a:lstStyle/>
          <a:p>
            <a:r>
              <a:rPr lang="en-US" dirty="0" smtClean="0"/>
              <a:t>CLIENT</a:t>
            </a:r>
            <a:endParaRPr lang="en-IN" dirty="0"/>
          </a:p>
        </p:txBody>
      </p:sp>
      <p:sp>
        <p:nvSpPr>
          <p:cNvPr id="58" name="TextBox 57"/>
          <p:cNvSpPr txBox="1"/>
          <p:nvPr/>
        </p:nvSpPr>
        <p:spPr>
          <a:xfrm>
            <a:off x="1981200" y="2680628"/>
            <a:ext cx="936104" cy="369332"/>
          </a:xfrm>
          <a:prstGeom prst="rect">
            <a:avLst/>
          </a:prstGeom>
          <a:noFill/>
          <a:ln w="38100">
            <a:solidFill>
              <a:schemeClr val="tx1"/>
            </a:solidFill>
          </a:ln>
        </p:spPr>
        <p:txBody>
          <a:bodyPr wrap="square" rtlCol="0">
            <a:spAutoFit/>
          </a:bodyPr>
          <a:lstStyle/>
          <a:p>
            <a:r>
              <a:rPr lang="en-US" dirty="0" smtClean="0"/>
              <a:t>CREDIT</a:t>
            </a:r>
            <a:endParaRPr lang="en-IN" dirty="0"/>
          </a:p>
        </p:txBody>
      </p:sp>
      <p:sp>
        <p:nvSpPr>
          <p:cNvPr id="59" name="TextBox 58"/>
          <p:cNvSpPr txBox="1"/>
          <p:nvPr/>
        </p:nvSpPr>
        <p:spPr>
          <a:xfrm>
            <a:off x="4786536" y="3823628"/>
            <a:ext cx="2985864" cy="369332"/>
          </a:xfrm>
          <a:prstGeom prst="rect">
            <a:avLst/>
          </a:prstGeom>
          <a:noFill/>
          <a:ln w="38100">
            <a:solidFill>
              <a:schemeClr val="tx1"/>
            </a:solidFill>
          </a:ln>
        </p:spPr>
        <p:txBody>
          <a:bodyPr wrap="square" rtlCol="0">
            <a:spAutoFit/>
          </a:bodyPr>
          <a:lstStyle/>
          <a:p>
            <a:r>
              <a:rPr lang="en-US" dirty="0" smtClean="0"/>
              <a:t>PROMOTION &amp; TRAINING</a:t>
            </a:r>
            <a:endParaRPr lang="en-IN" dirty="0"/>
          </a:p>
        </p:txBody>
      </p:sp>
      <p:sp>
        <p:nvSpPr>
          <p:cNvPr id="60" name="Rectangle 59"/>
          <p:cNvSpPr/>
          <p:nvPr/>
        </p:nvSpPr>
        <p:spPr>
          <a:xfrm>
            <a:off x="3357736" y="5363344"/>
            <a:ext cx="2016224" cy="504056"/>
          </a:xfrm>
          <a:prstGeom prst="rect">
            <a:avLst/>
          </a:prstGeom>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MEMBER/CLIENT</a:t>
            </a:r>
            <a:endParaRPr lang="en-IN" dirty="0"/>
          </a:p>
        </p:txBody>
      </p:sp>
      <p:cxnSp>
        <p:nvCxnSpPr>
          <p:cNvPr id="61" name="Straight Arrow Connector 60"/>
          <p:cNvCxnSpPr>
            <a:stCxn id="53" idx="2"/>
            <a:endCxn id="60" idx="0"/>
          </p:cNvCxnSpPr>
          <p:nvPr/>
        </p:nvCxnSpPr>
        <p:spPr>
          <a:xfrm>
            <a:off x="4365848" y="4859288"/>
            <a:ext cx="0" cy="50405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5" name="Title 1"/>
          <p:cNvSpPr txBox="1">
            <a:spLocks/>
          </p:cNvSpPr>
          <p:nvPr/>
        </p:nvSpPr>
        <p:spPr>
          <a:xfrm>
            <a:off x="228600" y="274638"/>
            <a:ext cx="8534400" cy="1143000"/>
          </a:xfrm>
          <a:prstGeom prst="rect">
            <a:avLst/>
          </a:prstGeom>
          <a:solidFill>
            <a:srgbClr val="00B0F0"/>
          </a:solidFill>
        </p:spPr>
        <p:txBody>
          <a:bodyPr>
            <a:noAutofit/>
          </a:bodyPr>
          <a:lstStyle/>
          <a:p>
            <a:pPr algn="ctr"/>
            <a:r>
              <a:rPr lang="en-US" sz="4000" b="1" dirty="0" smtClean="0"/>
              <a:t>WORKING OF SHG-BANK LINKAGE MODEL</a:t>
            </a:r>
            <a:endParaRPr lang="en-IN" sz="4000" b="1" dirty="0"/>
          </a:p>
        </p:txBody>
      </p:sp>
      <p:sp>
        <p:nvSpPr>
          <p:cNvPr id="15" name="Slide Number Placeholder 14"/>
          <p:cNvSpPr>
            <a:spLocks noGrp="1"/>
          </p:cNvSpPr>
          <p:nvPr>
            <p:ph type="sldNum" sz="quarter" idx="12"/>
          </p:nvPr>
        </p:nvSpPr>
        <p:spPr/>
        <p:txBody>
          <a:bodyPr/>
          <a:lstStyle/>
          <a:p>
            <a:fld id="{B6F15528-21DE-4FAA-801E-634DDDAF4B2B}" type="slidenum">
              <a:rPr lang="en-US" smtClean="0"/>
              <a:pPr/>
              <a:t>32</a:t>
            </a:fld>
            <a:endParaRPr lang="en-US"/>
          </a:p>
        </p:txBody>
      </p:sp>
      <p:sp>
        <p:nvSpPr>
          <p:cNvPr id="16" name="Date Placeholder 15"/>
          <p:cNvSpPr>
            <a:spLocks noGrp="1"/>
          </p:cNvSpPr>
          <p:nvPr>
            <p:ph type="dt" sz="half" idx="10"/>
          </p:nvPr>
        </p:nvSpPr>
        <p:spPr/>
        <p:txBody>
          <a:bodyPr/>
          <a:lstStyle/>
          <a:p>
            <a:fld id="{BF1335F0-E4EC-4497-9001-17349D662AE3}"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457200" y="274638"/>
            <a:ext cx="8153400" cy="1143000"/>
          </a:xfrm>
          <a:solidFill>
            <a:srgbClr val="00B0F0"/>
          </a:solidFill>
        </p:spPr>
        <p:txBody>
          <a:bodyPr>
            <a:noAutofit/>
          </a:bodyPr>
          <a:lstStyle/>
          <a:p>
            <a:r>
              <a:rPr lang="en-GB" sz="3600" b="1" dirty="0" smtClean="0">
                <a:latin typeface="Times New Roman" pitchFamily="18" charset="0"/>
                <a:cs typeface="Times New Roman" pitchFamily="18" charset="0"/>
              </a:rPr>
              <a:t>TYPES OF SHG-BANK LINKAGE MODEL</a:t>
            </a:r>
            <a:endParaRPr lang="en-US" sz="36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33</a:t>
            </a:fld>
            <a:endParaRPr lang="en-US" dirty="0"/>
          </a:p>
        </p:txBody>
      </p:sp>
      <p:graphicFrame>
        <p:nvGraphicFramePr>
          <p:cNvPr id="9" name="Group 4"/>
          <p:cNvGraphicFramePr>
            <a:graphicFrameLocks noGrp="1"/>
          </p:cNvGraphicFramePr>
          <p:nvPr/>
        </p:nvGraphicFramePr>
        <p:xfrm>
          <a:off x="990600" y="1905000"/>
          <a:ext cx="7239000" cy="2766060"/>
        </p:xfrm>
        <a:graphic>
          <a:graphicData uri="http://schemas.openxmlformats.org/drawingml/2006/table">
            <a:tbl>
              <a:tblPr/>
              <a:tblGrid>
                <a:gridCol w="1577731"/>
                <a:gridCol w="5661269"/>
              </a:tblGrid>
              <a:tr h="6477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GB" sz="2400" b="1" i="0" u="none" strike="noStrike" cap="none" normalizeH="0" baseline="0" dirty="0" smtClean="0">
                          <a:ln>
                            <a:noFill/>
                          </a:ln>
                          <a:solidFill>
                            <a:schemeClr val="tx1"/>
                          </a:solidFill>
                          <a:effectLst/>
                          <a:latin typeface="Times New Roman" pitchFamily="18" charset="0"/>
                        </a:rPr>
                        <a:t>Model </a:t>
                      </a:r>
                      <a:endParaRPr kumimoji="0" lang="en-US" sz="2400" b="1" i="0" u="none" strike="noStrike" cap="none" normalizeH="0" baseline="0" dirty="0" smtClean="0">
                        <a:ln>
                          <a:noFill/>
                        </a:ln>
                        <a:solidFill>
                          <a:schemeClr val="tx1"/>
                        </a:solidFill>
                        <a:effectLst/>
                        <a:latin typeface="Times New Roman" pitchFamily="18" charset="0"/>
                      </a:endParaRP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GB" sz="2400" b="1" i="0" u="none" strike="noStrike" cap="none" normalizeH="0" baseline="0" dirty="0" smtClean="0">
                          <a:ln>
                            <a:noFill/>
                          </a:ln>
                          <a:solidFill>
                            <a:schemeClr val="tx1"/>
                          </a:solidFill>
                          <a:effectLst/>
                          <a:latin typeface="Times New Roman" pitchFamily="18" charset="0"/>
                        </a:rPr>
                        <a:t>Type</a:t>
                      </a:r>
                      <a:endParaRPr kumimoji="0" lang="en-US" sz="2400" b="1" i="0" u="none" strike="noStrike" cap="none" normalizeH="0" baseline="0" dirty="0" smtClean="0">
                        <a:ln>
                          <a:noFill/>
                        </a:ln>
                        <a:solidFill>
                          <a:schemeClr val="tx1"/>
                        </a:solidFill>
                        <a:effectLst/>
                        <a:latin typeface="Times New Roman" pitchFamily="18" charset="0"/>
                      </a:endParaRP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GB" sz="2400" b="0" i="0" u="none" strike="noStrike" cap="none" normalizeH="0" baseline="0" dirty="0" smtClean="0">
                          <a:ln>
                            <a:noFill/>
                          </a:ln>
                          <a:solidFill>
                            <a:schemeClr val="tx1"/>
                          </a:solidFill>
                          <a:effectLst/>
                          <a:latin typeface="Times New Roman" pitchFamily="18" charset="0"/>
                        </a:rPr>
                        <a:t>I</a:t>
                      </a:r>
                      <a:endParaRPr kumimoji="0" lang="en-US" sz="2400" b="0" i="0" u="none" strike="noStrike" cap="none" normalizeH="0" baseline="0" dirty="0" smtClean="0">
                        <a:ln>
                          <a:noFill/>
                        </a:ln>
                        <a:solidFill>
                          <a:schemeClr val="tx1"/>
                        </a:solidFill>
                        <a:effectLst/>
                        <a:latin typeface="Times New Roman" pitchFamily="18" charset="0"/>
                      </a:endParaRP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GB" sz="2400" b="0" i="0" u="none" strike="noStrike" cap="none" normalizeH="0" baseline="0" dirty="0" smtClean="0">
                          <a:ln>
                            <a:noFill/>
                          </a:ln>
                          <a:solidFill>
                            <a:schemeClr val="tx1"/>
                          </a:solidFill>
                          <a:effectLst/>
                          <a:latin typeface="Times New Roman" pitchFamily="18" charset="0"/>
                        </a:rPr>
                        <a:t>Banks forms SHGs and finance them</a:t>
                      </a:r>
                      <a:endParaRPr kumimoji="0" lang="en-US" sz="2400" b="0" i="0" u="none" strike="noStrike" cap="none" normalizeH="0" baseline="0" dirty="0" smtClean="0">
                        <a:ln>
                          <a:noFill/>
                        </a:ln>
                        <a:solidFill>
                          <a:schemeClr val="tx1"/>
                        </a:solidFill>
                        <a:effectLst/>
                        <a:latin typeface="Times New Roman" pitchFamily="18" charset="0"/>
                      </a:endParaRP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GB" sz="2400" b="0" i="0" u="none" strike="noStrike" cap="none" normalizeH="0" baseline="0" dirty="0" smtClean="0">
                          <a:ln>
                            <a:noFill/>
                          </a:ln>
                          <a:solidFill>
                            <a:schemeClr val="tx1"/>
                          </a:solidFill>
                          <a:effectLst/>
                          <a:latin typeface="Times New Roman" pitchFamily="18" charset="0"/>
                        </a:rPr>
                        <a:t>II</a:t>
                      </a:r>
                      <a:endParaRPr kumimoji="0" lang="en-US" sz="2400" b="0" i="0" u="none" strike="noStrike" cap="none" normalizeH="0" baseline="0" dirty="0" smtClean="0">
                        <a:ln>
                          <a:noFill/>
                        </a:ln>
                        <a:solidFill>
                          <a:schemeClr val="tx1"/>
                        </a:solidFill>
                        <a:effectLst/>
                        <a:latin typeface="Times New Roman" pitchFamily="18" charset="0"/>
                      </a:endParaRP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GB" sz="2400" b="0" i="0" u="none" strike="noStrike" cap="none" normalizeH="0" baseline="0" dirty="0" smtClean="0">
                          <a:ln>
                            <a:noFill/>
                          </a:ln>
                          <a:solidFill>
                            <a:schemeClr val="tx1"/>
                          </a:solidFill>
                          <a:effectLst/>
                          <a:latin typeface="Times New Roman" pitchFamily="18" charset="0"/>
                        </a:rPr>
                        <a:t>NGOs forms SHGs and </a:t>
                      </a:r>
                      <a:r>
                        <a:rPr kumimoji="0" lang="en-GB" sz="2400" b="0" i="0" u="none" strike="noStrike" cap="none" normalizeH="0" baseline="0" smtClean="0">
                          <a:ln>
                            <a:noFill/>
                          </a:ln>
                          <a:solidFill>
                            <a:schemeClr val="tx1"/>
                          </a:solidFill>
                          <a:effectLst/>
                          <a:latin typeface="Times New Roman" pitchFamily="18" charset="0"/>
                        </a:rPr>
                        <a:t>banks finance them</a:t>
                      </a:r>
                      <a:endParaRPr kumimoji="0" lang="en-US" sz="2400" b="0" i="0" u="none" strike="noStrike" cap="none" normalizeH="0" baseline="0" dirty="0" smtClean="0">
                        <a:ln>
                          <a:noFill/>
                        </a:ln>
                        <a:solidFill>
                          <a:schemeClr val="tx1"/>
                        </a:solidFill>
                        <a:effectLst/>
                        <a:latin typeface="Times New Roman" pitchFamily="18" charset="0"/>
                      </a:endParaRP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GB" sz="2400" b="0" i="0" u="none" strike="noStrike" cap="none" normalizeH="0" baseline="0" dirty="0" smtClean="0">
                          <a:ln>
                            <a:noFill/>
                          </a:ln>
                          <a:solidFill>
                            <a:schemeClr val="tx1"/>
                          </a:solidFill>
                          <a:effectLst/>
                          <a:latin typeface="Times New Roman" pitchFamily="18" charset="0"/>
                        </a:rPr>
                        <a:t>III</a:t>
                      </a:r>
                      <a:endParaRPr kumimoji="0" lang="en-US" sz="2400" b="0" i="0" u="none" strike="noStrike" cap="none" normalizeH="0" baseline="0" dirty="0" smtClean="0">
                        <a:ln>
                          <a:noFill/>
                        </a:ln>
                        <a:solidFill>
                          <a:schemeClr val="tx1"/>
                        </a:solidFill>
                        <a:effectLst/>
                        <a:latin typeface="Times New Roman" pitchFamily="18" charset="0"/>
                      </a:endParaRPr>
                    </a:p>
                  </a:txBody>
                  <a:tcPr marL="81280" marR="812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GB" sz="2400" b="0" i="0" u="none" strike="noStrike" cap="none" normalizeH="0" baseline="0" dirty="0" smtClean="0">
                          <a:ln>
                            <a:noFill/>
                          </a:ln>
                          <a:solidFill>
                            <a:schemeClr val="tx1"/>
                          </a:solidFill>
                          <a:effectLst/>
                          <a:latin typeface="Times New Roman" pitchFamily="18" charset="0"/>
                        </a:rPr>
                        <a:t>NGOs and other agencies, as financing intermediaries between banks and SHGs</a:t>
                      </a:r>
                      <a:endParaRPr kumimoji="0" lang="en-US" sz="2400" b="0" i="0" u="none" strike="noStrike" cap="none" normalizeH="0" baseline="0" dirty="0" smtClean="0">
                        <a:ln>
                          <a:noFill/>
                        </a:ln>
                        <a:solidFill>
                          <a:schemeClr val="tx1"/>
                        </a:solidFill>
                        <a:effectLst/>
                        <a:latin typeface="Times New Roman" pitchFamily="18" charset="0"/>
                      </a:endParaRPr>
                    </a:p>
                  </a:txBody>
                  <a:tcPr marL="81280" marR="812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Date Placeholder 6"/>
          <p:cNvSpPr>
            <a:spLocks noGrp="1"/>
          </p:cNvSpPr>
          <p:nvPr>
            <p:ph type="dt" sz="half" idx="10"/>
          </p:nvPr>
        </p:nvSpPr>
        <p:spPr/>
        <p:txBody>
          <a:bodyPr/>
          <a:lstStyle/>
          <a:p>
            <a:fld id="{7BE9F73F-94E4-4BAE-9C73-35E563B51CE1}"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2800" b="1" dirty="0" smtClean="0">
                <a:latin typeface="Times New Roman" pitchFamily="18" charset="0"/>
                <a:cs typeface="Times New Roman" pitchFamily="18" charset="0"/>
              </a:rPr>
              <a:t>MICRO-FINANCE INSTITUTIONS MODEL  (MFI)</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150000"/>
              </a:lnSpc>
              <a:buNone/>
            </a:pPr>
            <a:r>
              <a:rPr lang="en-US" sz="2400" b="1" dirty="0" smtClean="0">
                <a:latin typeface="Times New Roman" pitchFamily="18" charset="0"/>
                <a:cs typeface="Times New Roman" pitchFamily="18" charset="0"/>
              </a:rPr>
              <a:t>Micro-finance Institutions (MFls)</a:t>
            </a:r>
          </a:p>
          <a:p>
            <a:pPr algn="just">
              <a:lnSpc>
                <a:spcPct val="150000"/>
              </a:lnSpc>
            </a:pPr>
            <a:r>
              <a:rPr lang="en-US" sz="2400" dirty="0" smtClean="0">
                <a:latin typeface="Times New Roman" pitchFamily="18" charset="0"/>
                <a:cs typeface="Times New Roman" pitchFamily="18" charset="0"/>
              </a:rPr>
              <a:t>MFIs include NGOs, trusts, NBFCs, </a:t>
            </a:r>
          </a:p>
          <a:p>
            <a:pPr algn="just">
              <a:lnSpc>
                <a:spcPct val="150000"/>
              </a:lnSpc>
            </a:pPr>
            <a:r>
              <a:rPr lang="en-US" sz="2400" dirty="0" smtClean="0">
                <a:latin typeface="Times New Roman" pitchFamily="18" charset="0"/>
                <a:cs typeface="Times New Roman" pitchFamily="18" charset="0"/>
              </a:rPr>
              <a:t>These lend small sized loans to individuals or SHGs. </a:t>
            </a:r>
          </a:p>
          <a:p>
            <a:pPr algn="just">
              <a:lnSpc>
                <a:spcPct val="150000"/>
              </a:lnSpc>
            </a:pPr>
            <a:r>
              <a:rPr lang="en-US" sz="2400" dirty="0" smtClean="0">
                <a:latin typeface="Times New Roman" pitchFamily="18" charset="0"/>
                <a:cs typeface="Times New Roman" pitchFamily="18" charset="0"/>
              </a:rPr>
              <a:t>They also provide other services like capacity building, training, marketing of products etc.</a:t>
            </a:r>
          </a:p>
          <a:p>
            <a:pPr algn="just">
              <a:lnSpc>
                <a:spcPct val="150000"/>
              </a:lnSpc>
            </a:pPr>
            <a:r>
              <a:rPr lang="en-US" sz="2400" dirty="0" smtClean="0">
                <a:latin typeface="Times New Roman" pitchFamily="18" charset="0"/>
                <a:cs typeface="Times New Roman" pitchFamily="18" charset="0"/>
              </a:rPr>
              <a:t>Example</a:t>
            </a:r>
          </a:p>
          <a:p>
            <a:pPr lvl="1" algn="just">
              <a:lnSpc>
                <a:spcPct val="150000"/>
              </a:lnSpc>
            </a:pPr>
            <a:r>
              <a:rPr lang="en-US" sz="2000" dirty="0" err="1" smtClean="0">
                <a:latin typeface="Times New Roman" pitchFamily="18" charset="0"/>
                <a:cs typeface="Times New Roman" pitchFamily="18" charset="0"/>
              </a:rPr>
              <a:t>Bhartiya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Samruddhi</a:t>
            </a:r>
            <a:r>
              <a:rPr lang="en-US" sz="2000" dirty="0" smtClean="0">
                <a:latin typeface="Times New Roman" pitchFamily="18" charset="0"/>
                <a:cs typeface="Times New Roman" pitchFamily="18" charset="0"/>
              </a:rPr>
              <a:t> Investments and Consulting Services Ltd. (BASICS Ltd)  in Hyderabad </a:t>
            </a:r>
          </a:p>
        </p:txBody>
      </p:sp>
      <p:sp>
        <p:nvSpPr>
          <p:cNvPr id="5" name="Slide Number Placeholder 4"/>
          <p:cNvSpPr>
            <a:spLocks noGrp="1"/>
          </p:cNvSpPr>
          <p:nvPr>
            <p:ph type="sldNum" sz="quarter" idx="12"/>
          </p:nvPr>
        </p:nvSpPr>
        <p:spPr/>
        <p:txBody>
          <a:bodyPr/>
          <a:lstStyle/>
          <a:p>
            <a:fld id="{3C56FD25-59CF-4C29-BF20-DF996BAD7DAB}" type="slidenum">
              <a:rPr lang="en-US" smtClean="0"/>
              <a:pPr/>
              <a:t>34</a:t>
            </a:fld>
            <a:endParaRPr lang="en-US" dirty="0"/>
          </a:p>
        </p:txBody>
      </p:sp>
      <p:sp>
        <p:nvSpPr>
          <p:cNvPr id="7" name="Date Placeholder 6"/>
          <p:cNvSpPr>
            <a:spLocks noGrp="1"/>
          </p:cNvSpPr>
          <p:nvPr>
            <p:ph type="dt" sz="half" idx="10"/>
          </p:nvPr>
        </p:nvSpPr>
        <p:spPr/>
        <p:txBody>
          <a:bodyPr/>
          <a:lstStyle/>
          <a:p>
            <a:fld id="{49422198-3F8F-4234-88E2-6D1CDD2BDBF4}"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47800" y="274638"/>
            <a:ext cx="6172200" cy="1143000"/>
          </a:xfrm>
          <a:solidFill>
            <a:srgbClr val="00B0F0"/>
          </a:solidFill>
        </p:spPr>
        <p:txBody>
          <a:bodyPr>
            <a:noAutofit/>
          </a:bodyPr>
          <a:lstStyle/>
          <a:p>
            <a:r>
              <a:rPr lang="en-US" sz="3000" b="1" dirty="0" smtClean="0">
                <a:latin typeface="Times New Roman" pitchFamily="18" charset="0"/>
                <a:cs typeface="Times New Roman" pitchFamily="18" charset="0"/>
              </a:rPr>
              <a:t>WORKING OF MFI MODEL </a:t>
            </a:r>
            <a:endParaRPr lang="en-US" sz="3000" b="1" dirty="0">
              <a:latin typeface="Times New Roman" pitchFamily="18" charset="0"/>
              <a:cs typeface="Times New Roman" pitchFamily="18" charset="0"/>
            </a:endParaRPr>
          </a:p>
        </p:txBody>
      </p:sp>
      <p:sp>
        <p:nvSpPr>
          <p:cNvPr id="42" name="Rectangle 41"/>
          <p:cNvSpPr/>
          <p:nvPr/>
        </p:nvSpPr>
        <p:spPr>
          <a:xfrm>
            <a:off x="3430960" y="1672357"/>
            <a:ext cx="2016224" cy="50405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Times New Roman" pitchFamily="18" charset="0"/>
                <a:cs typeface="Times New Roman" pitchFamily="18" charset="0"/>
              </a:rPr>
              <a:t>BANK</a:t>
            </a:r>
            <a:endParaRPr lang="en-IN" b="1" dirty="0">
              <a:latin typeface="Times New Roman" pitchFamily="18" charset="0"/>
              <a:cs typeface="Times New Roman" pitchFamily="18" charset="0"/>
            </a:endParaRPr>
          </a:p>
        </p:txBody>
      </p:sp>
      <p:sp>
        <p:nvSpPr>
          <p:cNvPr id="44" name="Rectangle 43"/>
          <p:cNvSpPr/>
          <p:nvPr/>
        </p:nvSpPr>
        <p:spPr>
          <a:xfrm>
            <a:off x="3358952" y="4192637"/>
            <a:ext cx="2016224" cy="50405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Times New Roman" pitchFamily="18" charset="0"/>
                <a:cs typeface="Times New Roman" pitchFamily="18" charset="0"/>
              </a:rPr>
              <a:t>SHG</a:t>
            </a:r>
            <a:endParaRPr lang="en-IN" b="1" dirty="0">
              <a:latin typeface="Times New Roman" pitchFamily="18" charset="0"/>
              <a:cs typeface="Times New Roman" pitchFamily="18" charset="0"/>
            </a:endParaRPr>
          </a:p>
        </p:txBody>
      </p:sp>
      <p:cxnSp>
        <p:nvCxnSpPr>
          <p:cNvPr id="45" name="Straight Arrow Connector 44"/>
          <p:cNvCxnSpPr/>
          <p:nvPr/>
        </p:nvCxnSpPr>
        <p:spPr>
          <a:xfrm>
            <a:off x="3935016" y="2176413"/>
            <a:ext cx="0" cy="792088"/>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4943128" y="2176413"/>
            <a:ext cx="0" cy="792088"/>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35016" y="3472557"/>
            <a:ext cx="0" cy="72008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4943128" y="3472557"/>
            <a:ext cx="0" cy="72008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514600" y="2392437"/>
            <a:ext cx="1348408"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CREDIT</a:t>
            </a:r>
            <a:endParaRPr lang="en-IN" b="1" dirty="0">
              <a:latin typeface="Times New Roman" pitchFamily="18" charset="0"/>
              <a:cs typeface="Times New Roman" pitchFamily="18" charset="0"/>
            </a:endParaRPr>
          </a:p>
        </p:txBody>
      </p:sp>
      <p:sp>
        <p:nvSpPr>
          <p:cNvPr id="50" name="TextBox 49"/>
          <p:cNvSpPr txBox="1"/>
          <p:nvPr/>
        </p:nvSpPr>
        <p:spPr>
          <a:xfrm>
            <a:off x="5015136" y="2392437"/>
            <a:ext cx="1385664"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CLIENT</a:t>
            </a:r>
            <a:endParaRPr lang="en-IN" b="1" dirty="0">
              <a:latin typeface="Times New Roman" pitchFamily="18" charset="0"/>
              <a:cs typeface="Times New Roman" pitchFamily="18" charset="0"/>
            </a:endParaRPr>
          </a:p>
        </p:txBody>
      </p:sp>
      <p:sp>
        <p:nvSpPr>
          <p:cNvPr id="51" name="TextBox 50"/>
          <p:cNvSpPr txBox="1"/>
          <p:nvPr/>
        </p:nvSpPr>
        <p:spPr>
          <a:xfrm>
            <a:off x="2667000" y="3616573"/>
            <a:ext cx="1196008"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CLIENT</a:t>
            </a:r>
            <a:endParaRPr lang="en-IN" b="1" dirty="0">
              <a:latin typeface="Times New Roman" pitchFamily="18" charset="0"/>
              <a:cs typeface="Times New Roman" pitchFamily="18" charset="0"/>
            </a:endParaRPr>
          </a:p>
        </p:txBody>
      </p:sp>
      <p:sp>
        <p:nvSpPr>
          <p:cNvPr id="52" name="TextBox 51"/>
          <p:cNvSpPr txBox="1"/>
          <p:nvPr/>
        </p:nvSpPr>
        <p:spPr>
          <a:xfrm>
            <a:off x="4953000" y="3505200"/>
            <a:ext cx="32766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PROMOTION &amp; TRAINING</a:t>
            </a:r>
            <a:endParaRPr lang="en-IN" b="1" dirty="0">
              <a:latin typeface="Times New Roman" pitchFamily="18" charset="0"/>
              <a:cs typeface="Times New Roman" pitchFamily="18" charset="0"/>
            </a:endParaRPr>
          </a:p>
        </p:txBody>
      </p:sp>
      <p:sp>
        <p:nvSpPr>
          <p:cNvPr id="53" name="Rectangle 52"/>
          <p:cNvSpPr/>
          <p:nvPr/>
        </p:nvSpPr>
        <p:spPr>
          <a:xfrm>
            <a:off x="3124200" y="5128741"/>
            <a:ext cx="2971800" cy="5040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Times New Roman" pitchFamily="18" charset="0"/>
                <a:cs typeface="Times New Roman" pitchFamily="18" charset="0"/>
              </a:rPr>
              <a:t>MEMBER/CLIENT</a:t>
            </a:r>
            <a:endParaRPr lang="en-IN" b="1" dirty="0">
              <a:solidFill>
                <a:schemeClr val="tx1"/>
              </a:solidFill>
              <a:latin typeface="Times New Roman" pitchFamily="18" charset="0"/>
              <a:cs typeface="Times New Roman" pitchFamily="18" charset="0"/>
            </a:endParaRPr>
          </a:p>
        </p:txBody>
      </p:sp>
      <p:cxnSp>
        <p:nvCxnSpPr>
          <p:cNvPr id="54" name="Straight Arrow Connector 53"/>
          <p:cNvCxnSpPr>
            <a:stCxn id="44" idx="2"/>
            <a:endCxn id="53" idx="0"/>
          </p:cNvCxnSpPr>
          <p:nvPr/>
        </p:nvCxnSpPr>
        <p:spPr>
          <a:xfrm rot="16200000" flipH="1">
            <a:off x="4272558" y="4791199"/>
            <a:ext cx="432048" cy="243036"/>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3429000" y="2895600"/>
            <a:ext cx="2133600" cy="60959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Times New Roman" pitchFamily="18" charset="0"/>
                <a:cs typeface="Times New Roman" pitchFamily="18" charset="0"/>
              </a:rPr>
              <a:t>MFI/NGO</a:t>
            </a:r>
            <a:endParaRPr lang="en-IN" b="1" dirty="0">
              <a:solidFill>
                <a:schemeClr val="tx1"/>
              </a:solidFill>
              <a:latin typeface="Times New Roman" pitchFamily="18" charset="0"/>
              <a:cs typeface="Times New Roman" pitchFamily="18" charset="0"/>
            </a:endParaRPr>
          </a:p>
        </p:txBody>
      </p:sp>
      <p:sp>
        <p:nvSpPr>
          <p:cNvPr id="16" name="Slide Number Placeholder 15"/>
          <p:cNvSpPr>
            <a:spLocks noGrp="1"/>
          </p:cNvSpPr>
          <p:nvPr>
            <p:ph type="sldNum" sz="quarter" idx="12"/>
          </p:nvPr>
        </p:nvSpPr>
        <p:spPr/>
        <p:txBody>
          <a:bodyPr/>
          <a:lstStyle/>
          <a:p>
            <a:fld id="{B6F15528-21DE-4FAA-801E-634DDDAF4B2B}" type="slidenum">
              <a:rPr lang="en-US" smtClean="0"/>
              <a:pPr/>
              <a:t>35</a:t>
            </a:fld>
            <a:endParaRPr lang="en-US"/>
          </a:p>
        </p:txBody>
      </p:sp>
      <p:sp>
        <p:nvSpPr>
          <p:cNvPr id="17" name="Date Placeholder 16"/>
          <p:cNvSpPr>
            <a:spLocks noGrp="1"/>
          </p:cNvSpPr>
          <p:nvPr>
            <p:ph type="dt" sz="half" idx="10"/>
          </p:nvPr>
        </p:nvSpPr>
        <p:spPr/>
        <p:txBody>
          <a:bodyPr/>
          <a:lstStyle/>
          <a:p>
            <a:fld id="{E8F62EFF-5788-4A0C-BBCB-5379D29FF3EC}"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56FD25-59CF-4C29-BF20-DF996BAD7DAB}" type="slidenum">
              <a:rPr lang="en-US" smtClean="0"/>
              <a:pPr/>
              <a:t>36</a:t>
            </a:fld>
            <a:endParaRPr lang="en-US" dirty="0"/>
          </a:p>
        </p:txBody>
      </p:sp>
      <p:graphicFrame>
        <p:nvGraphicFramePr>
          <p:cNvPr id="6" name="Table 5"/>
          <p:cNvGraphicFramePr>
            <a:graphicFrameLocks noGrp="1"/>
          </p:cNvGraphicFramePr>
          <p:nvPr/>
        </p:nvGraphicFramePr>
        <p:xfrm>
          <a:off x="1371600" y="1600200"/>
          <a:ext cx="6553200" cy="4167054"/>
        </p:xfrm>
        <a:graphic>
          <a:graphicData uri="http://schemas.openxmlformats.org/drawingml/2006/table">
            <a:tbl>
              <a:tblPr firstRow="1" bandRow="1">
                <a:tableStyleId>{5940675A-B579-460E-94D1-54222C63F5DA}</a:tableStyleId>
              </a:tblPr>
              <a:tblGrid>
                <a:gridCol w="2184400"/>
                <a:gridCol w="2184400"/>
                <a:gridCol w="2184400"/>
              </a:tblGrid>
              <a:tr h="587829">
                <a:tc>
                  <a:txBody>
                    <a:bodyPr/>
                    <a:lstStyle/>
                    <a:p>
                      <a:pPr algn="ctr"/>
                      <a:r>
                        <a:rPr lang="en-US" b="1" dirty="0" smtClean="0">
                          <a:latin typeface="Times New Roman" pitchFamily="18" charset="0"/>
                          <a:cs typeface="Times New Roman" pitchFamily="18" charset="0"/>
                        </a:rPr>
                        <a:t>Year</a:t>
                      </a:r>
                      <a:endParaRPr lang="en-US" b="1" dirty="0">
                        <a:latin typeface="Times New Roman" pitchFamily="18" charset="0"/>
                        <a:cs typeface="Times New Roman" pitchFamily="18" charset="0"/>
                      </a:endParaRPr>
                    </a:p>
                  </a:txBody>
                  <a:tcPr/>
                </a:tc>
                <a:tc>
                  <a:txBody>
                    <a:bodyPr/>
                    <a:lstStyle/>
                    <a:p>
                      <a:pPr algn="ctr"/>
                      <a:r>
                        <a:rPr lang="en-US" b="1" dirty="0" smtClean="0">
                          <a:latin typeface="Times New Roman" pitchFamily="18" charset="0"/>
                          <a:cs typeface="Times New Roman" pitchFamily="18" charset="0"/>
                        </a:rPr>
                        <a:t>No.</a:t>
                      </a:r>
                      <a:r>
                        <a:rPr lang="en-US" b="1" baseline="0" dirty="0" smtClean="0">
                          <a:latin typeface="Times New Roman" pitchFamily="18" charset="0"/>
                          <a:cs typeface="Times New Roman" pitchFamily="18" charset="0"/>
                        </a:rPr>
                        <a:t> of MFIs</a:t>
                      </a:r>
                      <a:endParaRPr lang="en-US" b="1" dirty="0">
                        <a:latin typeface="Times New Roman" pitchFamily="18" charset="0"/>
                        <a:cs typeface="Times New Roman" pitchFamily="18" charset="0"/>
                      </a:endParaRPr>
                    </a:p>
                  </a:txBody>
                  <a:tcPr/>
                </a:tc>
                <a:tc>
                  <a:txBody>
                    <a:bodyPr/>
                    <a:lstStyle/>
                    <a:p>
                      <a:pPr algn="ctr"/>
                      <a:r>
                        <a:rPr lang="en-US" b="1" dirty="0" smtClean="0">
                          <a:latin typeface="Times New Roman" pitchFamily="18" charset="0"/>
                          <a:cs typeface="Times New Roman" pitchFamily="18" charset="0"/>
                        </a:rPr>
                        <a:t>Amount </a:t>
                      </a:r>
                    </a:p>
                    <a:p>
                      <a:pPr algn="ctr"/>
                      <a:r>
                        <a:rPr lang="en-US" b="1" dirty="0" smtClean="0">
                          <a:latin typeface="Times New Roman" pitchFamily="18" charset="0"/>
                          <a:cs typeface="Times New Roman" pitchFamily="18" charset="0"/>
                        </a:rPr>
                        <a:t>(crores) </a:t>
                      </a:r>
                      <a:endParaRPr lang="en-US" b="1" dirty="0">
                        <a:latin typeface="Times New Roman" pitchFamily="18" charset="0"/>
                        <a:cs typeface="Times New Roman" pitchFamily="18" charset="0"/>
                      </a:endParaRPr>
                    </a:p>
                  </a:txBody>
                  <a:tcPr/>
                </a:tc>
              </a:tr>
              <a:tr h="587829">
                <a:tc>
                  <a:txBody>
                    <a:bodyPr/>
                    <a:lstStyle/>
                    <a:p>
                      <a:pPr algn="ctr"/>
                      <a:r>
                        <a:rPr lang="en-US" dirty="0" smtClean="0">
                          <a:latin typeface="Times New Roman" pitchFamily="18" charset="0"/>
                          <a:cs typeface="Times New Roman" pitchFamily="18" charset="0"/>
                        </a:rPr>
                        <a:t>2008-09</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581</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3732.33</a:t>
                      </a:r>
                      <a:endParaRPr lang="en-US" dirty="0">
                        <a:latin typeface="Times New Roman" pitchFamily="18" charset="0"/>
                        <a:cs typeface="Times New Roman" pitchFamily="18" charset="0"/>
                      </a:endParaRPr>
                    </a:p>
                  </a:txBody>
                  <a:tcPr/>
                </a:tc>
              </a:tr>
              <a:tr h="587829">
                <a:tc>
                  <a:txBody>
                    <a:bodyPr/>
                    <a:lstStyle/>
                    <a:p>
                      <a:pPr algn="ctr"/>
                      <a:r>
                        <a:rPr lang="en-US" dirty="0" smtClean="0">
                          <a:latin typeface="Times New Roman" pitchFamily="18" charset="0"/>
                          <a:cs typeface="Times New Roman" pitchFamily="18" charset="0"/>
                        </a:rPr>
                        <a:t>2009-10</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779</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10728.50</a:t>
                      </a:r>
                      <a:endParaRPr lang="en-US" dirty="0">
                        <a:latin typeface="Times New Roman" pitchFamily="18" charset="0"/>
                        <a:cs typeface="Times New Roman" pitchFamily="18" charset="0"/>
                      </a:endParaRPr>
                    </a:p>
                  </a:txBody>
                  <a:tcPr/>
                </a:tc>
              </a:tr>
              <a:tr h="587829">
                <a:tc>
                  <a:txBody>
                    <a:bodyPr/>
                    <a:lstStyle/>
                    <a:p>
                      <a:pPr algn="ctr"/>
                      <a:r>
                        <a:rPr lang="en-US" dirty="0" smtClean="0">
                          <a:latin typeface="Times New Roman" pitchFamily="18" charset="0"/>
                          <a:cs typeface="Times New Roman" pitchFamily="18" charset="0"/>
                        </a:rPr>
                        <a:t>2010-11</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471</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8448.96</a:t>
                      </a:r>
                      <a:endParaRPr lang="en-US" dirty="0">
                        <a:latin typeface="Times New Roman" pitchFamily="18" charset="0"/>
                        <a:cs typeface="Times New Roman" pitchFamily="18" charset="0"/>
                      </a:endParaRPr>
                    </a:p>
                  </a:txBody>
                  <a:tcPr/>
                </a:tc>
              </a:tr>
              <a:tr h="587829">
                <a:tc>
                  <a:txBody>
                    <a:bodyPr/>
                    <a:lstStyle/>
                    <a:p>
                      <a:pPr algn="ctr"/>
                      <a:r>
                        <a:rPr lang="en-US" dirty="0" smtClean="0">
                          <a:latin typeface="Times New Roman" pitchFamily="18" charset="0"/>
                          <a:cs typeface="Times New Roman" pitchFamily="18" charset="0"/>
                        </a:rPr>
                        <a:t>2011-12</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465</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5206.29</a:t>
                      </a:r>
                      <a:endParaRPr lang="en-US" dirty="0">
                        <a:latin typeface="Times New Roman" pitchFamily="18" charset="0"/>
                        <a:cs typeface="Times New Roman" pitchFamily="18" charset="0"/>
                      </a:endParaRPr>
                    </a:p>
                  </a:txBody>
                  <a:tcPr/>
                </a:tc>
              </a:tr>
              <a:tr h="587829">
                <a:tc>
                  <a:txBody>
                    <a:bodyPr/>
                    <a:lstStyle/>
                    <a:p>
                      <a:pPr algn="ctr"/>
                      <a:r>
                        <a:rPr lang="en-US" dirty="0" smtClean="0">
                          <a:latin typeface="Times New Roman" pitchFamily="18" charset="0"/>
                          <a:cs typeface="Times New Roman" pitchFamily="18" charset="0"/>
                        </a:rPr>
                        <a:t>2012-13</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426</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7839.51</a:t>
                      </a:r>
                      <a:endParaRPr lang="en-US" dirty="0">
                        <a:latin typeface="Times New Roman" pitchFamily="18" charset="0"/>
                        <a:cs typeface="Times New Roman" pitchFamily="18" charset="0"/>
                      </a:endParaRPr>
                    </a:p>
                  </a:txBody>
                  <a:tcPr/>
                </a:tc>
              </a:tr>
              <a:tr h="587829">
                <a:tc>
                  <a:txBody>
                    <a:bodyPr/>
                    <a:lstStyle/>
                    <a:p>
                      <a:pPr algn="ctr"/>
                      <a:r>
                        <a:rPr lang="en-US" dirty="0" smtClean="0">
                          <a:latin typeface="Times New Roman" pitchFamily="18" charset="0"/>
                          <a:cs typeface="Times New Roman" pitchFamily="18" charset="0"/>
                        </a:rPr>
                        <a:t>2013-14</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545</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10282.49</a:t>
                      </a:r>
                      <a:endParaRPr lang="en-US" dirty="0">
                        <a:latin typeface="Times New Roman" pitchFamily="18" charset="0"/>
                        <a:cs typeface="Times New Roman" pitchFamily="18" charset="0"/>
                      </a:endParaRPr>
                    </a:p>
                  </a:txBody>
                  <a:tcPr/>
                </a:tc>
              </a:tr>
            </a:tbl>
          </a:graphicData>
        </a:graphic>
      </p:graphicFrame>
      <p:sp>
        <p:nvSpPr>
          <p:cNvPr id="7" name="Title 1"/>
          <p:cNvSpPr txBox="1">
            <a:spLocks/>
          </p:cNvSpPr>
          <p:nvPr/>
        </p:nvSpPr>
        <p:spPr>
          <a:xfrm>
            <a:off x="1143000" y="274638"/>
            <a:ext cx="6934200" cy="1143000"/>
          </a:xfrm>
          <a:prstGeom prst="rect">
            <a:avLst/>
          </a:prstGeom>
          <a:solidFill>
            <a:srgbClr val="00B0F0"/>
          </a:solidFill>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Loans disbursed to MFIs by banks </a:t>
            </a:r>
            <a:endParaRPr kumimoji="0" lang="en-US" sz="36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0" name="TextBox 9"/>
          <p:cNvSpPr txBox="1"/>
          <p:nvPr/>
        </p:nvSpPr>
        <p:spPr>
          <a:xfrm>
            <a:off x="1447800" y="6324600"/>
            <a:ext cx="6629400" cy="369332"/>
          </a:xfrm>
          <a:prstGeom prst="rect">
            <a:avLst/>
          </a:prstGeom>
          <a:solidFill>
            <a:srgbClr val="FFFF00"/>
          </a:solidFill>
        </p:spPr>
        <p:txBody>
          <a:bodyPr wrap="square" rtlCol="0">
            <a:spAutoFit/>
          </a:bodyPr>
          <a:lstStyle/>
          <a:p>
            <a:pPr algn="ctr"/>
            <a:r>
              <a:rPr lang="en-US" dirty="0" smtClean="0"/>
              <a:t>Source: Status of Micro-finance in India- 2015, NABARD</a:t>
            </a:r>
            <a:endParaRPr lang="en-US" dirty="0"/>
          </a:p>
        </p:txBody>
      </p:sp>
      <p:sp>
        <p:nvSpPr>
          <p:cNvPr id="8" name="Date Placeholder 7"/>
          <p:cNvSpPr>
            <a:spLocks noGrp="1"/>
          </p:cNvSpPr>
          <p:nvPr>
            <p:ph type="dt" sz="half" idx="10"/>
          </p:nvPr>
        </p:nvSpPr>
        <p:spPr/>
        <p:txBody>
          <a:bodyPr/>
          <a:lstStyle/>
          <a:p>
            <a:fld id="{4CE7BE85-0301-4324-8286-29E17C601C14}"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normAutofit fontScale="90000"/>
          </a:bodyPr>
          <a:lstStyle/>
          <a:p>
            <a:r>
              <a:rPr lang="en-US" b="1" dirty="0" smtClean="0">
                <a:latin typeface="Times New Roman" pitchFamily="18" charset="0"/>
                <a:cs typeface="Times New Roman" pitchFamily="18" charset="0"/>
              </a:rPr>
              <a:t>PROBLEMS IN MICROFINANCE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Insufficient loan amount </a:t>
            </a:r>
          </a:p>
          <a:p>
            <a:pPr algn="just"/>
            <a:r>
              <a:rPr lang="en-US" sz="2400" dirty="0" smtClean="0">
                <a:latin typeface="Times New Roman" pitchFamily="18" charset="0"/>
                <a:cs typeface="Times New Roman" pitchFamily="18" charset="0"/>
              </a:rPr>
              <a:t>High interest rate (12 to 36% p.a. ) </a:t>
            </a:r>
          </a:p>
          <a:p>
            <a:pPr algn="just"/>
            <a:r>
              <a:rPr lang="en-US" sz="2400" dirty="0" smtClean="0">
                <a:latin typeface="Times New Roman" pitchFamily="18" charset="0"/>
                <a:cs typeface="Times New Roman" pitchFamily="18" charset="0"/>
              </a:rPr>
              <a:t>Low recovery of loans</a:t>
            </a:r>
          </a:p>
          <a:p>
            <a:pPr algn="just"/>
            <a:r>
              <a:rPr lang="en-US" sz="2400" dirty="0" smtClean="0">
                <a:latin typeface="Times New Roman" pitchFamily="18" charset="0"/>
                <a:cs typeface="Times New Roman" pitchFamily="18" charset="0"/>
              </a:rPr>
              <a:t>Regional Imbalances in formation of SHGs</a:t>
            </a:r>
          </a:p>
          <a:p>
            <a:pPr algn="just"/>
            <a:r>
              <a:rPr lang="en-US" sz="2400" dirty="0" smtClean="0">
                <a:latin typeface="Times New Roman" pitchFamily="18" charset="0"/>
                <a:cs typeface="Times New Roman" pitchFamily="18" charset="0"/>
              </a:rPr>
              <a:t>High level of illiteracy and lack of organizational experience of most members is a constraint for most SHG members in performing this role (Risk management, repayment  monitoring, financial management,  accountability etc.) </a:t>
            </a: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37</a:t>
            </a:fld>
            <a:endParaRPr lang="en-US" dirty="0"/>
          </a:p>
        </p:txBody>
      </p:sp>
      <p:sp>
        <p:nvSpPr>
          <p:cNvPr id="6" name="Date Placeholder 5"/>
          <p:cNvSpPr>
            <a:spLocks noGrp="1"/>
          </p:cNvSpPr>
          <p:nvPr>
            <p:ph type="dt" sz="half" idx="10"/>
          </p:nvPr>
        </p:nvSpPr>
        <p:spPr/>
        <p:txBody>
          <a:bodyPr/>
          <a:lstStyle/>
          <a:p>
            <a:fld id="{2A27CBBC-4EF9-47A2-8ED7-A293D1ACB6C6}"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09600" y="274638"/>
            <a:ext cx="7848600" cy="1143000"/>
          </a:xfrm>
          <a:solidFill>
            <a:srgbClr val="00B0F0"/>
          </a:solidFill>
        </p:spPr>
        <p:txBody>
          <a:bodyPr>
            <a:normAutofit/>
          </a:bodyPr>
          <a:lstStyle/>
          <a:p>
            <a:r>
              <a:rPr lang="en-US" sz="2800" b="1" dirty="0" smtClean="0">
                <a:latin typeface="Times New Roman" pitchFamily="18" charset="0"/>
                <a:cs typeface="Times New Roman" pitchFamily="18" charset="0"/>
              </a:rPr>
              <a:t>HOW MICRO-FINANCE HELPS IN AGRICULTURE DEVELOPMENT</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382000" cy="4525963"/>
          </a:xfrm>
        </p:spPr>
        <p:txBody>
          <a:bodyPr>
            <a:noAutofit/>
          </a:bodyPr>
          <a:lstStyle/>
          <a:p>
            <a:pPr marL="457200" indent="-457200">
              <a:lnSpc>
                <a:spcPct val="150000"/>
              </a:lnSpc>
              <a:buNone/>
            </a:pPr>
            <a:r>
              <a:rPr lang="en-US" sz="2400" b="1" dirty="0" smtClean="0">
                <a:latin typeface="Times New Roman" pitchFamily="18" charset="0"/>
                <a:cs typeface="Times New Roman" pitchFamily="18" charset="0"/>
              </a:rPr>
              <a:t>1. Financial services</a:t>
            </a:r>
            <a:r>
              <a:rPr lang="en-US" sz="2400" dirty="0" smtClean="0">
                <a:latin typeface="Times New Roman" pitchFamily="18" charset="0"/>
                <a:cs typeface="Times New Roman" pitchFamily="18" charset="0"/>
              </a:rPr>
              <a:t>: </a:t>
            </a:r>
          </a:p>
          <a:p>
            <a:pPr marL="457200" indent="-457200">
              <a:lnSpc>
                <a:spcPct val="150000"/>
              </a:lnSpc>
              <a:buNone/>
            </a:pPr>
            <a:r>
              <a:rPr lang="en-US" sz="2400" dirty="0" smtClean="0">
                <a:latin typeface="Times New Roman" pitchFamily="18" charset="0"/>
                <a:cs typeface="Times New Roman" pitchFamily="18" charset="0"/>
              </a:rPr>
              <a:t>	-Funding for purchase of implements and inputs. </a:t>
            </a:r>
            <a:endParaRPr lang="en-US" sz="2400" b="1" dirty="0" smtClean="0">
              <a:latin typeface="Times New Roman" pitchFamily="18" charset="0"/>
              <a:cs typeface="Times New Roman" pitchFamily="18" charset="0"/>
            </a:endParaRPr>
          </a:p>
          <a:p>
            <a:pPr marL="457200" indent="-457200">
              <a:lnSpc>
                <a:spcPct val="150000"/>
              </a:lnSpc>
              <a:buNone/>
            </a:pPr>
            <a:r>
              <a:rPr lang="en-US" sz="2400" b="1" dirty="0" smtClean="0">
                <a:latin typeface="Times New Roman" pitchFamily="18" charset="0"/>
                <a:cs typeface="Times New Roman" pitchFamily="18" charset="0"/>
              </a:rPr>
              <a:t>2. Non-financial services</a:t>
            </a:r>
            <a:r>
              <a:rPr lang="en-US" sz="2400" dirty="0" smtClean="0">
                <a:latin typeface="Times New Roman" pitchFamily="18" charset="0"/>
                <a:cs typeface="Times New Roman" pitchFamily="18" charset="0"/>
              </a:rPr>
              <a:t>: </a:t>
            </a:r>
          </a:p>
          <a:p>
            <a:pPr marL="457200" indent="-457200">
              <a:lnSpc>
                <a:spcPct val="150000"/>
              </a:lnSpc>
              <a:buNone/>
            </a:pPr>
            <a:r>
              <a:rPr lang="en-US" sz="2400" dirty="0" smtClean="0">
                <a:latin typeface="Times New Roman" pitchFamily="18" charset="0"/>
                <a:cs typeface="Times New Roman" pitchFamily="18" charset="0"/>
              </a:rPr>
              <a:t>	-Technical assistance, capacity building and information  by the development officers</a:t>
            </a:r>
            <a:endParaRPr lang="en-US" sz="2400" b="1" dirty="0" smtClean="0">
              <a:latin typeface="Times New Roman" pitchFamily="18" charset="0"/>
              <a:cs typeface="Times New Roman" pitchFamily="18" charset="0"/>
            </a:endParaRPr>
          </a:p>
          <a:p>
            <a:pPr marL="457200" indent="-457200">
              <a:lnSpc>
                <a:spcPct val="150000"/>
              </a:lnSpc>
              <a:buNone/>
            </a:pPr>
            <a:r>
              <a:rPr lang="en-US" sz="2400" b="1" dirty="0" smtClean="0">
                <a:latin typeface="Times New Roman" pitchFamily="18" charset="0"/>
                <a:cs typeface="Times New Roman" pitchFamily="18" charset="0"/>
              </a:rPr>
              <a:t>3. Market access for the produce</a:t>
            </a:r>
            <a:r>
              <a:rPr lang="en-US" sz="2400" dirty="0" smtClean="0">
                <a:latin typeface="Times New Roman" pitchFamily="18" charset="0"/>
                <a:cs typeface="Times New Roman" pitchFamily="18" charset="0"/>
              </a:rPr>
              <a:t>: </a:t>
            </a:r>
          </a:p>
          <a:p>
            <a:pPr marL="457200" indent="-457200">
              <a:lnSpc>
                <a:spcPct val="150000"/>
              </a:lnSpc>
              <a:buNone/>
            </a:pPr>
            <a:r>
              <a:rPr lang="en-US" sz="2400" dirty="0" smtClean="0">
                <a:latin typeface="Times New Roman" pitchFamily="18" charset="0"/>
                <a:cs typeface="Times New Roman" pitchFamily="18" charset="0"/>
              </a:rPr>
              <a:t>	-Formation of groups and encouraging group marketing</a:t>
            </a:r>
          </a:p>
          <a:p>
            <a:pPr marL="457200" indent="-457200">
              <a:lnSpc>
                <a:spcPct val="150000"/>
              </a:lnSpc>
              <a:buNone/>
            </a:pPr>
            <a:r>
              <a:rPr lang="en-US" sz="2400" dirty="0" smtClean="0">
                <a:latin typeface="Times New Roman" pitchFamily="18" charset="0"/>
                <a:cs typeface="Times New Roman" pitchFamily="18" charset="0"/>
              </a:rPr>
              <a:t>	- Coordination with local extension agencies </a:t>
            </a:r>
          </a:p>
          <a:p>
            <a:pPr marL="457200" indent="-457200">
              <a:lnSpc>
                <a:spcPct val="150000"/>
              </a:lnSpc>
              <a:buFont typeface="+mj-lt"/>
              <a:buAutoNum type="arabicPeriod"/>
            </a:pPr>
            <a:endParaRPr lang="en-US" sz="2400" b="1"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38</a:t>
            </a:fld>
            <a:endParaRPr lang="en-US" dirty="0"/>
          </a:p>
        </p:txBody>
      </p:sp>
      <p:sp>
        <p:nvSpPr>
          <p:cNvPr id="7" name="Date Placeholder 6"/>
          <p:cNvSpPr>
            <a:spLocks noGrp="1"/>
          </p:cNvSpPr>
          <p:nvPr>
            <p:ph type="dt" sz="half" idx="10"/>
          </p:nvPr>
        </p:nvSpPr>
        <p:spPr/>
        <p:txBody>
          <a:bodyPr/>
          <a:lstStyle/>
          <a:p>
            <a:fld id="{A5725CE4-519C-4CD2-9AE4-3B17B538131C}"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667000"/>
            <a:ext cx="8229600" cy="1143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lvl="0"/>
            <a:r>
              <a:rPr lang="en-US" dirty="0" smtClean="0"/>
              <a:t/>
            </a:r>
            <a:br>
              <a:rPr lang="en-US" dirty="0" smtClean="0"/>
            </a:br>
            <a:r>
              <a:rPr lang="en-US" dirty="0" smtClean="0"/>
              <a:t>Performance of SHG’s in Rural Development</a:t>
            </a:r>
            <a:r>
              <a:rPr lang="en-IN" dirty="0" smtClean="0"/>
              <a:t/>
            </a:r>
            <a:br>
              <a:rPr lang="en-IN" dirty="0" smtClean="0"/>
            </a:b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
        <p:nvSpPr>
          <p:cNvPr id="5" name="Date Placeholder 4"/>
          <p:cNvSpPr>
            <a:spLocks noGrp="1"/>
          </p:cNvSpPr>
          <p:nvPr>
            <p:ph type="dt" sz="half" idx="10"/>
          </p:nvPr>
        </p:nvSpPr>
        <p:spPr/>
        <p:txBody>
          <a:bodyPr/>
          <a:lstStyle/>
          <a:p>
            <a:fld id="{DFABAB66-158C-47A9-9C3F-023FAC9E378E}" type="datetime1">
              <a:rPr lang="en-US" smtClean="0"/>
              <a:pPr/>
              <a:t>4/15/2016</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533400" y="1600200"/>
          <a:ext cx="8229600" cy="4674870"/>
        </p:xfrm>
        <a:graphic>
          <a:graphicData uri="http://schemas.openxmlformats.org/drawingml/2006/table">
            <a:tbl>
              <a:tblPr firstRow="1" bandRow="1">
                <a:tableStyleId>{5940675A-B579-460E-94D1-54222C63F5DA}</a:tableStyleId>
              </a:tblPr>
              <a:tblGrid>
                <a:gridCol w="762000"/>
                <a:gridCol w="4800600"/>
                <a:gridCol w="1219200"/>
                <a:gridCol w="1447800"/>
              </a:tblGrid>
              <a:tr h="430071">
                <a:tc rowSpan="2">
                  <a:txBody>
                    <a:bodyPr/>
                    <a:lstStyle/>
                    <a:p>
                      <a:endParaRPr lang="en-US" b="1" dirty="0" smtClean="0"/>
                    </a:p>
                    <a:p>
                      <a:r>
                        <a:rPr lang="en-US" b="1" dirty="0" err="1" smtClean="0"/>
                        <a:t>Sl.no</a:t>
                      </a:r>
                      <a:endParaRPr lang="en-IN" b="1" dirty="0"/>
                    </a:p>
                  </a:txBody>
                  <a:tcPr>
                    <a:solidFill>
                      <a:schemeClr val="accent2">
                        <a:lumMod val="20000"/>
                        <a:lumOff val="80000"/>
                      </a:schemeClr>
                    </a:solidFill>
                  </a:tcPr>
                </a:tc>
                <a:tc rowSpan="2">
                  <a:txBody>
                    <a:bodyPr/>
                    <a:lstStyle/>
                    <a:p>
                      <a:pPr algn="ctr"/>
                      <a:endParaRPr lang="en-US" b="1" dirty="0" smtClean="0"/>
                    </a:p>
                    <a:p>
                      <a:pPr algn="ctr"/>
                      <a:r>
                        <a:rPr lang="en-US" b="1" dirty="0" smtClean="0"/>
                        <a:t>Particulars</a:t>
                      </a:r>
                      <a:endParaRPr lang="en-IN" b="1" dirty="0"/>
                    </a:p>
                  </a:txBody>
                  <a:tcPr>
                    <a:solidFill>
                      <a:schemeClr val="accent2">
                        <a:lumMod val="20000"/>
                        <a:lumOff val="80000"/>
                      </a:schemeClr>
                    </a:solidFill>
                  </a:tcPr>
                </a:tc>
                <a:tc gridSpan="2">
                  <a:txBody>
                    <a:bodyPr/>
                    <a:lstStyle/>
                    <a:p>
                      <a:r>
                        <a:rPr lang="en-US" b="1" dirty="0" smtClean="0"/>
                        <a:t>Achievements</a:t>
                      </a:r>
                      <a:endParaRPr lang="en-IN" b="1" dirty="0"/>
                    </a:p>
                  </a:txBody>
                  <a:tcPr>
                    <a:solidFill>
                      <a:schemeClr val="accent2">
                        <a:lumMod val="20000"/>
                        <a:lumOff val="80000"/>
                      </a:schemeClr>
                    </a:solidFill>
                  </a:tcPr>
                </a:tc>
                <a:tc hMerge="1">
                  <a:txBody>
                    <a:bodyPr/>
                    <a:lstStyle/>
                    <a:p>
                      <a:endParaRPr lang="en-IN" dirty="0"/>
                    </a:p>
                  </a:txBody>
                  <a:tcPr/>
                </a:tc>
              </a:tr>
              <a:tr h="838638">
                <a:tc vMerge="1">
                  <a:txBody>
                    <a:bodyPr/>
                    <a:lstStyle/>
                    <a:p>
                      <a:endParaRPr lang="en-IN" dirty="0"/>
                    </a:p>
                  </a:txBody>
                  <a:tcPr/>
                </a:tc>
                <a:tc vMerge="1">
                  <a:txBody>
                    <a:bodyPr/>
                    <a:lstStyle/>
                    <a:p>
                      <a:endParaRPr lang="en-IN" dirty="0"/>
                    </a:p>
                  </a:txBody>
                  <a:tcPr/>
                </a:tc>
                <a:tc>
                  <a:txBody>
                    <a:bodyPr/>
                    <a:lstStyle/>
                    <a:p>
                      <a:r>
                        <a:rPr lang="en-US" b="1" dirty="0" smtClean="0"/>
                        <a:t>Physical </a:t>
                      </a:r>
                    </a:p>
                    <a:p>
                      <a:r>
                        <a:rPr lang="en-US" b="1" dirty="0" smtClean="0"/>
                        <a:t>(in </a:t>
                      </a:r>
                      <a:r>
                        <a:rPr lang="en-US" b="1" dirty="0" err="1" smtClean="0"/>
                        <a:t>lakhs</a:t>
                      </a:r>
                      <a:r>
                        <a:rPr lang="en-US" b="1" dirty="0" smtClean="0"/>
                        <a:t>)</a:t>
                      </a:r>
                      <a:endParaRPr lang="en-IN" b="1" dirty="0"/>
                    </a:p>
                  </a:txBody>
                  <a:tcPr>
                    <a:solidFill>
                      <a:schemeClr val="accent2">
                        <a:lumMod val="20000"/>
                        <a:lumOff val="80000"/>
                      </a:schemeClr>
                    </a:solidFill>
                  </a:tcPr>
                </a:tc>
                <a:tc>
                  <a:txBody>
                    <a:bodyPr/>
                    <a:lstStyle/>
                    <a:p>
                      <a:r>
                        <a:rPr lang="en-US" b="1" dirty="0" smtClean="0"/>
                        <a:t>Financial </a:t>
                      </a:r>
                    </a:p>
                    <a:p>
                      <a:r>
                        <a:rPr lang="en-US" b="1" dirty="0" smtClean="0"/>
                        <a:t>(Rs in </a:t>
                      </a:r>
                      <a:r>
                        <a:rPr lang="en-US" b="1" dirty="0" err="1" smtClean="0"/>
                        <a:t>crores</a:t>
                      </a:r>
                      <a:r>
                        <a:rPr lang="en-US" b="1" dirty="0" smtClean="0"/>
                        <a:t>)</a:t>
                      </a:r>
                      <a:endParaRPr lang="en-IN" b="1" dirty="0"/>
                    </a:p>
                  </a:txBody>
                  <a:tcPr>
                    <a:solidFill>
                      <a:schemeClr val="accent2">
                        <a:lumMod val="20000"/>
                        <a:lumOff val="80000"/>
                      </a:schemeClr>
                    </a:solidFill>
                  </a:tcPr>
                </a:tc>
              </a:tr>
              <a:tr h="1032170">
                <a:tc>
                  <a:txBody>
                    <a:bodyPr/>
                    <a:lstStyle/>
                    <a:p>
                      <a:endParaRPr lang="en-US" dirty="0" smtClean="0"/>
                    </a:p>
                    <a:p>
                      <a:r>
                        <a:rPr lang="en-US" dirty="0" smtClean="0"/>
                        <a:t>1</a:t>
                      </a:r>
                      <a:endParaRPr lang="en-IN" dirty="0"/>
                    </a:p>
                  </a:txBody>
                  <a:tcPr/>
                </a:tc>
                <a:tc>
                  <a:txBody>
                    <a:bodyPr/>
                    <a:lstStyle/>
                    <a:p>
                      <a:endParaRPr lang="en-IN" b="1" dirty="0" smtClean="0"/>
                    </a:p>
                    <a:p>
                      <a:r>
                        <a:rPr lang="en-IN" b="1" dirty="0" smtClean="0"/>
                        <a:t>Total number of SHGs saving linked with banks	</a:t>
                      </a:r>
                    </a:p>
                    <a:p>
                      <a:endParaRPr lang="en-IN" b="1" dirty="0"/>
                    </a:p>
                  </a:txBody>
                  <a:tcPr/>
                </a:tc>
                <a:tc>
                  <a:txBody>
                    <a:bodyPr/>
                    <a:lstStyle/>
                    <a:p>
                      <a:endParaRPr lang="en-IN" sz="1800" b="1" kern="1200" baseline="0" dirty="0" smtClean="0">
                        <a:solidFill>
                          <a:schemeClr val="tx1"/>
                        </a:solidFill>
                        <a:latin typeface="+mn-lt"/>
                        <a:ea typeface="+mn-ea"/>
                        <a:cs typeface="+mn-cs"/>
                      </a:endParaRPr>
                    </a:p>
                    <a:p>
                      <a:r>
                        <a:rPr lang="en-IN" sz="1800" b="1" kern="1200" baseline="0" dirty="0" smtClean="0">
                          <a:solidFill>
                            <a:schemeClr val="tx1"/>
                          </a:solidFill>
                          <a:latin typeface="+mn-lt"/>
                          <a:ea typeface="+mn-ea"/>
                          <a:cs typeface="+mn-cs"/>
                        </a:rPr>
                        <a:t>74.30	</a:t>
                      </a:r>
                    </a:p>
                    <a:p>
                      <a:endParaRPr lang="en-IN" b="1" dirty="0"/>
                    </a:p>
                  </a:txBody>
                  <a:tcPr/>
                </a:tc>
                <a:tc>
                  <a:txBody>
                    <a:bodyPr/>
                    <a:lstStyle/>
                    <a:p>
                      <a:endParaRPr lang="en-US" b="1" dirty="0" smtClean="0"/>
                    </a:p>
                    <a:p>
                      <a:r>
                        <a:rPr lang="en-IN" sz="1800" b="1" kern="1200" baseline="0" dirty="0" smtClean="0">
                          <a:solidFill>
                            <a:schemeClr val="tx1"/>
                          </a:solidFill>
                          <a:latin typeface="+mn-lt"/>
                          <a:ea typeface="+mn-ea"/>
                          <a:cs typeface="+mn-cs"/>
                        </a:rPr>
                        <a:t>9897.42	</a:t>
                      </a:r>
                    </a:p>
                    <a:p>
                      <a:endParaRPr lang="en-IN" b="1" dirty="0"/>
                    </a:p>
                  </a:txBody>
                  <a:tcPr/>
                </a:tc>
              </a:tr>
              <a:tr h="1032170">
                <a:tc>
                  <a:txBody>
                    <a:bodyPr/>
                    <a:lstStyle/>
                    <a:p>
                      <a:endParaRPr lang="en-US" dirty="0" smtClean="0"/>
                    </a:p>
                    <a:p>
                      <a:r>
                        <a:rPr lang="en-US" dirty="0" smtClean="0"/>
                        <a:t>(</a:t>
                      </a:r>
                      <a:r>
                        <a:rPr lang="en-US" dirty="0" err="1" smtClean="0"/>
                        <a:t>i</a:t>
                      </a:r>
                      <a:r>
                        <a:rPr lang="en-US" dirty="0" smtClean="0"/>
                        <a:t>)</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Out of total (of which) exclusive Women SHGs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62.52	</a:t>
                      </a:r>
                    </a:p>
                    <a:p>
                      <a:endParaRPr lang="en-IN" dirty="0"/>
                    </a:p>
                  </a:txBody>
                  <a:tcPr/>
                </a:tc>
                <a:tc>
                  <a:txBody>
                    <a:bodyPr/>
                    <a:lstStyle/>
                    <a:p>
                      <a:endParaRPr lang="en-US" dirty="0" smtClean="0"/>
                    </a:p>
                    <a:p>
                      <a:r>
                        <a:rPr lang="en-IN" sz="1800" kern="1200" baseline="0" dirty="0" smtClean="0">
                          <a:solidFill>
                            <a:schemeClr val="tx1"/>
                          </a:solidFill>
                          <a:latin typeface="+mn-lt"/>
                          <a:ea typeface="+mn-ea"/>
                          <a:cs typeface="+mn-cs"/>
                        </a:rPr>
                        <a:t>8012.89	</a:t>
                      </a:r>
                    </a:p>
                    <a:p>
                      <a:endParaRPr lang="en-IN" dirty="0"/>
                    </a:p>
                  </a:txBody>
                  <a:tcPr/>
                </a:tc>
              </a:tr>
              <a:tr h="1341821">
                <a:tc>
                  <a:txBody>
                    <a:bodyPr/>
                    <a:lstStyle/>
                    <a:p>
                      <a:endParaRPr lang="en-US" dirty="0" smtClean="0"/>
                    </a:p>
                    <a:p>
                      <a:r>
                        <a:rPr lang="en-US" dirty="0" smtClean="0"/>
                        <a:t>(ii)</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Out of total (of which) SHGs under NRLM/SGSY/Other Govt. </a:t>
                      </a:r>
                      <a:r>
                        <a:rPr lang="en-IN" sz="1800" kern="1200" baseline="0" dirty="0" err="1" smtClean="0">
                          <a:solidFill>
                            <a:schemeClr val="tx1"/>
                          </a:solidFill>
                          <a:latin typeface="+mn-lt"/>
                          <a:ea typeface="+mn-ea"/>
                          <a:cs typeface="+mn-cs"/>
                        </a:rPr>
                        <a:t>spons</a:t>
                      </a:r>
                      <a:r>
                        <a:rPr lang="en-IN" sz="1800" kern="1200" baseline="0" dirty="0" smtClean="0">
                          <a:solidFill>
                            <a:schemeClr val="tx1"/>
                          </a:solidFill>
                          <a:latin typeface="+mn-lt"/>
                          <a:ea typeface="+mn-ea"/>
                          <a:cs typeface="+mn-cs"/>
                        </a:rPr>
                        <a:t>. programmes	</a:t>
                      </a:r>
                    </a:p>
                    <a:p>
                      <a:endParaRPr lang="en-US" dirty="0" smtClean="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22.62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2477.58	</a:t>
                      </a:r>
                    </a:p>
                    <a:p>
                      <a:endParaRPr lang="en-US" dirty="0" smtClean="0"/>
                    </a:p>
                  </a:txBody>
                  <a:tcPr/>
                </a:tc>
              </a:tr>
            </a:tbl>
          </a:graphicData>
        </a:graphic>
      </p:graphicFrame>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40</a:t>
            </a:fld>
            <a:endParaRPr lang="en-US"/>
          </a:p>
        </p:txBody>
      </p:sp>
      <p:sp>
        <p:nvSpPr>
          <p:cNvPr id="8" name="TextBox 7"/>
          <p:cNvSpPr txBox="1"/>
          <p:nvPr/>
        </p:nvSpPr>
        <p:spPr>
          <a:xfrm>
            <a:off x="609600" y="533400"/>
            <a:ext cx="8077200" cy="523220"/>
          </a:xfrm>
          <a:prstGeom prst="rect">
            <a:avLst/>
          </a:prstGeom>
          <a:solidFill>
            <a:srgbClr val="92D050"/>
          </a:solidFill>
        </p:spPr>
        <p:txBody>
          <a:bodyPr wrap="square" rtlCol="0">
            <a:spAutoFit/>
          </a:bodyPr>
          <a:lstStyle/>
          <a:p>
            <a:pPr algn="ctr"/>
            <a:r>
              <a:rPr lang="en-IN" sz="2800" b="1" dirty="0" smtClean="0"/>
              <a:t>Highlights of the SHG-Bank Linkage Programme </a:t>
            </a:r>
            <a:endParaRPr lang="en-IN" sz="2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304800" y="1600200"/>
          <a:ext cx="8458200" cy="4831420"/>
        </p:xfrm>
        <a:graphic>
          <a:graphicData uri="http://schemas.openxmlformats.org/drawingml/2006/table">
            <a:tbl>
              <a:tblPr firstRow="1" bandRow="1">
                <a:tableStyleId>{5940675A-B579-460E-94D1-54222C63F5DA}</a:tableStyleId>
              </a:tblPr>
              <a:tblGrid>
                <a:gridCol w="685800"/>
                <a:gridCol w="5031316"/>
                <a:gridCol w="1253067"/>
                <a:gridCol w="1488017"/>
              </a:tblGrid>
              <a:tr h="430071">
                <a:tc rowSpan="2">
                  <a:txBody>
                    <a:bodyPr/>
                    <a:lstStyle/>
                    <a:p>
                      <a:endParaRPr lang="en-US" b="1" dirty="0" smtClean="0"/>
                    </a:p>
                    <a:p>
                      <a:r>
                        <a:rPr lang="en-US" b="1" dirty="0" err="1" smtClean="0"/>
                        <a:t>Sl.no</a:t>
                      </a:r>
                      <a:endParaRPr lang="en-IN" b="1" dirty="0"/>
                    </a:p>
                  </a:txBody>
                  <a:tcPr>
                    <a:solidFill>
                      <a:schemeClr val="accent2">
                        <a:lumMod val="20000"/>
                        <a:lumOff val="80000"/>
                      </a:schemeClr>
                    </a:solidFill>
                  </a:tcPr>
                </a:tc>
                <a:tc rowSpan="2">
                  <a:txBody>
                    <a:bodyPr/>
                    <a:lstStyle/>
                    <a:p>
                      <a:pPr algn="ctr"/>
                      <a:endParaRPr lang="en-US" b="1" dirty="0" smtClean="0"/>
                    </a:p>
                    <a:p>
                      <a:pPr algn="ctr"/>
                      <a:r>
                        <a:rPr lang="en-US" b="1" dirty="0" smtClean="0"/>
                        <a:t>Particulars</a:t>
                      </a:r>
                      <a:endParaRPr lang="en-IN" b="1" dirty="0"/>
                    </a:p>
                  </a:txBody>
                  <a:tcPr>
                    <a:solidFill>
                      <a:schemeClr val="accent2">
                        <a:lumMod val="20000"/>
                        <a:lumOff val="80000"/>
                      </a:schemeClr>
                    </a:solidFill>
                  </a:tcPr>
                </a:tc>
                <a:tc gridSpan="2">
                  <a:txBody>
                    <a:bodyPr/>
                    <a:lstStyle/>
                    <a:p>
                      <a:r>
                        <a:rPr lang="en-US" b="1" dirty="0" smtClean="0"/>
                        <a:t>Achievements</a:t>
                      </a:r>
                      <a:endParaRPr lang="en-IN" b="1" dirty="0"/>
                    </a:p>
                  </a:txBody>
                  <a:tcPr>
                    <a:solidFill>
                      <a:schemeClr val="accent2">
                        <a:lumMod val="20000"/>
                        <a:lumOff val="80000"/>
                      </a:schemeClr>
                    </a:solidFill>
                  </a:tcPr>
                </a:tc>
                <a:tc hMerge="1">
                  <a:txBody>
                    <a:bodyPr/>
                    <a:lstStyle/>
                    <a:p>
                      <a:endParaRPr lang="en-IN" dirty="0"/>
                    </a:p>
                  </a:txBody>
                  <a:tcPr/>
                </a:tc>
              </a:tr>
              <a:tr h="838638">
                <a:tc vMerge="1">
                  <a:txBody>
                    <a:bodyPr/>
                    <a:lstStyle/>
                    <a:p>
                      <a:endParaRPr lang="en-IN" dirty="0"/>
                    </a:p>
                  </a:txBody>
                  <a:tcPr/>
                </a:tc>
                <a:tc vMerge="1">
                  <a:txBody>
                    <a:bodyPr/>
                    <a:lstStyle/>
                    <a:p>
                      <a:endParaRPr lang="en-IN" dirty="0"/>
                    </a:p>
                  </a:txBody>
                  <a:tcPr/>
                </a:tc>
                <a:tc>
                  <a:txBody>
                    <a:bodyPr/>
                    <a:lstStyle/>
                    <a:p>
                      <a:r>
                        <a:rPr lang="en-US" b="1" dirty="0" smtClean="0"/>
                        <a:t>Physical </a:t>
                      </a:r>
                    </a:p>
                    <a:p>
                      <a:r>
                        <a:rPr lang="en-US" b="1" dirty="0" smtClean="0"/>
                        <a:t>(in </a:t>
                      </a:r>
                      <a:r>
                        <a:rPr lang="en-US" b="1" dirty="0" err="1" smtClean="0"/>
                        <a:t>lakhs</a:t>
                      </a:r>
                      <a:r>
                        <a:rPr lang="en-US" b="1" dirty="0" smtClean="0"/>
                        <a:t>)</a:t>
                      </a:r>
                      <a:endParaRPr lang="en-IN" b="1" dirty="0"/>
                    </a:p>
                  </a:txBody>
                  <a:tcPr>
                    <a:solidFill>
                      <a:schemeClr val="accent2">
                        <a:lumMod val="20000"/>
                        <a:lumOff val="80000"/>
                      </a:schemeClr>
                    </a:solidFill>
                  </a:tcPr>
                </a:tc>
                <a:tc>
                  <a:txBody>
                    <a:bodyPr/>
                    <a:lstStyle/>
                    <a:p>
                      <a:r>
                        <a:rPr lang="en-US" b="1" dirty="0" smtClean="0"/>
                        <a:t>Financial </a:t>
                      </a:r>
                    </a:p>
                    <a:p>
                      <a:r>
                        <a:rPr lang="en-US" b="1" dirty="0" smtClean="0"/>
                        <a:t>(Rs in </a:t>
                      </a:r>
                      <a:r>
                        <a:rPr lang="en-US" b="1" dirty="0" err="1" smtClean="0"/>
                        <a:t>crores</a:t>
                      </a:r>
                      <a:r>
                        <a:rPr lang="en-US" b="1" dirty="0" smtClean="0"/>
                        <a:t>)</a:t>
                      </a:r>
                      <a:endParaRPr lang="en-IN" b="1" dirty="0"/>
                    </a:p>
                  </a:txBody>
                  <a:tcPr>
                    <a:solidFill>
                      <a:schemeClr val="accent2">
                        <a:lumMod val="20000"/>
                        <a:lumOff val="80000"/>
                      </a:schemeClr>
                    </a:solidFill>
                  </a:tcPr>
                </a:tc>
              </a:tr>
              <a:tr h="1032170">
                <a:tc>
                  <a:txBody>
                    <a:bodyPr/>
                    <a:lstStyle/>
                    <a:p>
                      <a:endParaRPr lang="en-US" dirty="0" smtClean="0"/>
                    </a:p>
                    <a:p>
                      <a:r>
                        <a:rPr lang="en-US" dirty="0" smtClean="0"/>
                        <a:t>2</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b="1" kern="1200" baseline="0" dirty="0" smtClean="0">
                          <a:solidFill>
                            <a:schemeClr val="tx1"/>
                          </a:solidFill>
                          <a:latin typeface="+mn-lt"/>
                          <a:ea typeface="+mn-ea"/>
                          <a:cs typeface="+mn-cs"/>
                        </a:rPr>
                        <a:t>Total number of SHGs credit linked during 2013-14	</a:t>
                      </a:r>
                    </a:p>
                    <a:p>
                      <a:endParaRPr lang="en-IN" b="1"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13.66	</a:t>
                      </a:r>
                    </a:p>
                    <a:p>
                      <a:endParaRPr lang="en-IN" b="1"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24017.36	</a:t>
                      </a:r>
                    </a:p>
                    <a:p>
                      <a:endParaRPr lang="en-IN" b="1" dirty="0"/>
                    </a:p>
                  </a:txBody>
                  <a:tcPr/>
                </a:tc>
              </a:tr>
              <a:tr h="1032170">
                <a:tc>
                  <a:txBody>
                    <a:bodyPr/>
                    <a:lstStyle/>
                    <a:p>
                      <a:endParaRPr lang="en-US" dirty="0" smtClean="0"/>
                    </a:p>
                    <a:p>
                      <a:r>
                        <a:rPr lang="en-US" dirty="0" smtClean="0"/>
                        <a:t>(</a:t>
                      </a:r>
                      <a:r>
                        <a:rPr lang="en-US" dirty="0" err="1" smtClean="0"/>
                        <a:t>i</a:t>
                      </a:r>
                      <a:r>
                        <a:rPr lang="en-US" dirty="0" smtClean="0"/>
                        <a:t>)</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Out of total (of which) exclusive Women SHGs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11.52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21037.97	</a:t>
                      </a:r>
                    </a:p>
                    <a:p>
                      <a:endParaRPr lang="en-IN" dirty="0"/>
                    </a:p>
                  </a:txBody>
                  <a:tcPr/>
                </a:tc>
              </a:tr>
              <a:tr h="1341821">
                <a:tc>
                  <a:txBody>
                    <a:bodyPr/>
                    <a:lstStyle/>
                    <a:p>
                      <a:endParaRPr lang="en-US" dirty="0" smtClean="0"/>
                    </a:p>
                    <a:p>
                      <a:r>
                        <a:rPr lang="en-US" dirty="0" smtClean="0"/>
                        <a:t>(ii)</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Out of total (of which) SHGs under NRLM/SGSY/Other Govt. </a:t>
                      </a:r>
                      <a:r>
                        <a:rPr lang="en-IN" sz="1800" kern="1200" baseline="0" dirty="0" err="1" smtClean="0">
                          <a:solidFill>
                            <a:schemeClr val="tx1"/>
                          </a:solidFill>
                          <a:latin typeface="+mn-lt"/>
                          <a:ea typeface="+mn-ea"/>
                          <a:cs typeface="+mn-cs"/>
                        </a:rPr>
                        <a:t>spons</a:t>
                      </a:r>
                      <a:r>
                        <a:rPr lang="en-IN" sz="1800" kern="1200" baseline="0" dirty="0" smtClean="0">
                          <a:solidFill>
                            <a:schemeClr val="tx1"/>
                          </a:solidFill>
                          <a:latin typeface="+mn-lt"/>
                          <a:ea typeface="+mn-ea"/>
                          <a:cs typeface="+mn-cs"/>
                        </a:rPr>
                        <a:t>. programmes	</a:t>
                      </a:r>
                    </a:p>
                    <a:p>
                      <a:endParaRPr lang="en-US" dirty="0" smtClean="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2.26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3480.60	</a:t>
                      </a:r>
                    </a:p>
                    <a:p>
                      <a:endParaRPr lang="en-US" dirty="0" smtClean="0"/>
                    </a:p>
                  </a:txBody>
                  <a:tcPr/>
                </a:tc>
              </a:tr>
            </a:tbl>
          </a:graphicData>
        </a:graphic>
      </p:graphicFrame>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41</a:t>
            </a:fld>
            <a:endParaRPr lang="en-US"/>
          </a:p>
        </p:txBody>
      </p:sp>
      <p:sp>
        <p:nvSpPr>
          <p:cNvPr id="8" name="TextBox 7"/>
          <p:cNvSpPr txBox="1"/>
          <p:nvPr/>
        </p:nvSpPr>
        <p:spPr>
          <a:xfrm>
            <a:off x="609600" y="533400"/>
            <a:ext cx="8077200" cy="523220"/>
          </a:xfrm>
          <a:prstGeom prst="rect">
            <a:avLst/>
          </a:prstGeom>
          <a:solidFill>
            <a:srgbClr val="92D050"/>
          </a:solidFill>
        </p:spPr>
        <p:txBody>
          <a:bodyPr wrap="square" rtlCol="0">
            <a:spAutoFit/>
          </a:bodyPr>
          <a:lstStyle/>
          <a:p>
            <a:pPr algn="ctr"/>
            <a:r>
              <a:rPr lang="en-IN" sz="2800" b="1" dirty="0" smtClean="0"/>
              <a:t>Highlights of the SHG-Bank Linkage Programme </a:t>
            </a:r>
            <a:endParaRPr lang="en-IN" sz="2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304800" y="1600200"/>
          <a:ext cx="8458200" cy="4831420"/>
        </p:xfrm>
        <a:graphic>
          <a:graphicData uri="http://schemas.openxmlformats.org/drawingml/2006/table">
            <a:tbl>
              <a:tblPr firstRow="1" bandRow="1">
                <a:tableStyleId>{5940675A-B579-460E-94D1-54222C63F5DA}</a:tableStyleId>
              </a:tblPr>
              <a:tblGrid>
                <a:gridCol w="685800"/>
                <a:gridCol w="5031316"/>
                <a:gridCol w="1253067"/>
                <a:gridCol w="1488017"/>
              </a:tblGrid>
              <a:tr h="430071">
                <a:tc rowSpan="2">
                  <a:txBody>
                    <a:bodyPr/>
                    <a:lstStyle/>
                    <a:p>
                      <a:endParaRPr lang="en-US" b="1" dirty="0" smtClean="0"/>
                    </a:p>
                    <a:p>
                      <a:r>
                        <a:rPr lang="en-US" b="1" dirty="0" err="1" smtClean="0"/>
                        <a:t>Sl.no</a:t>
                      </a:r>
                      <a:endParaRPr lang="en-IN" b="1" dirty="0"/>
                    </a:p>
                  </a:txBody>
                  <a:tcPr>
                    <a:solidFill>
                      <a:schemeClr val="accent2">
                        <a:lumMod val="20000"/>
                        <a:lumOff val="80000"/>
                      </a:schemeClr>
                    </a:solidFill>
                  </a:tcPr>
                </a:tc>
                <a:tc rowSpan="2">
                  <a:txBody>
                    <a:bodyPr/>
                    <a:lstStyle/>
                    <a:p>
                      <a:pPr algn="ctr"/>
                      <a:endParaRPr lang="en-US" b="1" dirty="0" smtClean="0"/>
                    </a:p>
                    <a:p>
                      <a:pPr algn="ctr"/>
                      <a:r>
                        <a:rPr lang="en-US" b="1" dirty="0" smtClean="0"/>
                        <a:t>Particulars</a:t>
                      </a:r>
                      <a:endParaRPr lang="en-IN" b="1" dirty="0"/>
                    </a:p>
                  </a:txBody>
                  <a:tcPr>
                    <a:solidFill>
                      <a:schemeClr val="accent2">
                        <a:lumMod val="20000"/>
                        <a:lumOff val="80000"/>
                      </a:schemeClr>
                    </a:solidFill>
                  </a:tcPr>
                </a:tc>
                <a:tc gridSpan="2">
                  <a:txBody>
                    <a:bodyPr/>
                    <a:lstStyle/>
                    <a:p>
                      <a:r>
                        <a:rPr lang="en-US" b="1" dirty="0" smtClean="0"/>
                        <a:t>Achievements</a:t>
                      </a:r>
                      <a:endParaRPr lang="en-IN" b="1" dirty="0"/>
                    </a:p>
                  </a:txBody>
                  <a:tcPr>
                    <a:solidFill>
                      <a:schemeClr val="accent2">
                        <a:lumMod val="20000"/>
                        <a:lumOff val="80000"/>
                      </a:schemeClr>
                    </a:solidFill>
                  </a:tcPr>
                </a:tc>
                <a:tc hMerge="1">
                  <a:txBody>
                    <a:bodyPr/>
                    <a:lstStyle/>
                    <a:p>
                      <a:endParaRPr lang="en-IN" dirty="0"/>
                    </a:p>
                  </a:txBody>
                  <a:tcPr/>
                </a:tc>
              </a:tr>
              <a:tr h="838638">
                <a:tc vMerge="1">
                  <a:txBody>
                    <a:bodyPr/>
                    <a:lstStyle/>
                    <a:p>
                      <a:endParaRPr lang="en-IN" dirty="0"/>
                    </a:p>
                  </a:txBody>
                  <a:tcPr/>
                </a:tc>
                <a:tc vMerge="1">
                  <a:txBody>
                    <a:bodyPr/>
                    <a:lstStyle/>
                    <a:p>
                      <a:endParaRPr lang="en-IN" dirty="0"/>
                    </a:p>
                  </a:txBody>
                  <a:tcPr/>
                </a:tc>
                <a:tc>
                  <a:txBody>
                    <a:bodyPr/>
                    <a:lstStyle/>
                    <a:p>
                      <a:r>
                        <a:rPr lang="en-US" b="1" dirty="0" smtClean="0"/>
                        <a:t>Physical </a:t>
                      </a:r>
                    </a:p>
                    <a:p>
                      <a:r>
                        <a:rPr lang="en-US" b="1" dirty="0" smtClean="0"/>
                        <a:t>(in </a:t>
                      </a:r>
                      <a:r>
                        <a:rPr lang="en-US" b="1" dirty="0" err="1" smtClean="0"/>
                        <a:t>lakhs</a:t>
                      </a:r>
                      <a:r>
                        <a:rPr lang="en-US" b="1" dirty="0" smtClean="0"/>
                        <a:t>)</a:t>
                      </a:r>
                      <a:endParaRPr lang="en-IN" b="1" dirty="0"/>
                    </a:p>
                  </a:txBody>
                  <a:tcPr>
                    <a:solidFill>
                      <a:schemeClr val="accent2">
                        <a:lumMod val="20000"/>
                        <a:lumOff val="80000"/>
                      </a:schemeClr>
                    </a:solidFill>
                  </a:tcPr>
                </a:tc>
                <a:tc>
                  <a:txBody>
                    <a:bodyPr/>
                    <a:lstStyle/>
                    <a:p>
                      <a:r>
                        <a:rPr lang="en-US" b="1" dirty="0" smtClean="0"/>
                        <a:t>Financial </a:t>
                      </a:r>
                    </a:p>
                    <a:p>
                      <a:r>
                        <a:rPr lang="en-US" b="1" dirty="0" smtClean="0"/>
                        <a:t>(Rs in </a:t>
                      </a:r>
                      <a:r>
                        <a:rPr lang="en-US" b="1" dirty="0" err="1" smtClean="0"/>
                        <a:t>crores</a:t>
                      </a:r>
                      <a:r>
                        <a:rPr lang="en-US" b="1" dirty="0" smtClean="0"/>
                        <a:t>)</a:t>
                      </a:r>
                      <a:endParaRPr lang="en-IN" b="1" dirty="0"/>
                    </a:p>
                  </a:txBody>
                  <a:tcPr>
                    <a:solidFill>
                      <a:schemeClr val="accent2">
                        <a:lumMod val="20000"/>
                        <a:lumOff val="80000"/>
                      </a:schemeClr>
                    </a:solidFill>
                  </a:tcPr>
                </a:tc>
              </a:tr>
              <a:tr h="1032170">
                <a:tc>
                  <a:txBody>
                    <a:bodyPr/>
                    <a:lstStyle/>
                    <a:p>
                      <a:endParaRPr lang="en-US" dirty="0" smtClean="0"/>
                    </a:p>
                    <a:p>
                      <a:r>
                        <a:rPr lang="en-US" dirty="0" smtClean="0"/>
                        <a:t>3</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b="1" kern="1200" baseline="0" dirty="0" smtClean="0">
                          <a:solidFill>
                            <a:schemeClr val="tx1"/>
                          </a:solidFill>
                          <a:latin typeface="+mn-lt"/>
                          <a:ea typeface="+mn-ea"/>
                          <a:cs typeface="+mn-cs"/>
                        </a:rPr>
                        <a:t>Total number of SHGs having loans outstanding as on 31 March 2014	</a:t>
                      </a:r>
                    </a:p>
                    <a:p>
                      <a:endParaRPr lang="en-IN" b="1"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41.97	</a:t>
                      </a:r>
                    </a:p>
                    <a:p>
                      <a:endParaRPr lang="en-IN" b="1"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42927.52	</a:t>
                      </a:r>
                    </a:p>
                    <a:p>
                      <a:endParaRPr lang="en-IN" b="1" dirty="0"/>
                    </a:p>
                  </a:txBody>
                  <a:tcPr/>
                </a:tc>
              </a:tr>
              <a:tr h="1032170">
                <a:tc>
                  <a:txBody>
                    <a:bodyPr/>
                    <a:lstStyle/>
                    <a:p>
                      <a:endParaRPr lang="en-US" dirty="0" smtClean="0"/>
                    </a:p>
                    <a:p>
                      <a:r>
                        <a:rPr lang="en-US" dirty="0" smtClean="0"/>
                        <a:t>(</a:t>
                      </a:r>
                      <a:r>
                        <a:rPr lang="en-US" dirty="0" err="1" smtClean="0"/>
                        <a:t>i</a:t>
                      </a:r>
                      <a:r>
                        <a:rPr lang="en-US" dirty="0" smtClean="0"/>
                        <a:t>)</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Out of total (of which) exclusive Women SHGs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34.06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36151.58	</a:t>
                      </a:r>
                    </a:p>
                    <a:p>
                      <a:endParaRPr lang="en-IN" dirty="0"/>
                    </a:p>
                  </a:txBody>
                  <a:tcPr/>
                </a:tc>
              </a:tr>
              <a:tr h="1341821">
                <a:tc>
                  <a:txBody>
                    <a:bodyPr/>
                    <a:lstStyle/>
                    <a:p>
                      <a:endParaRPr lang="en-US" dirty="0" smtClean="0"/>
                    </a:p>
                    <a:p>
                      <a:r>
                        <a:rPr lang="en-US" dirty="0" smtClean="0"/>
                        <a:t>(ii)</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Out of total (of which) SHGs under NRLM/SGSY/Other Govt. </a:t>
                      </a:r>
                      <a:r>
                        <a:rPr lang="en-IN" sz="1800" kern="1200" baseline="0" dirty="0" err="1" smtClean="0">
                          <a:solidFill>
                            <a:schemeClr val="tx1"/>
                          </a:solidFill>
                          <a:latin typeface="+mn-lt"/>
                          <a:ea typeface="+mn-ea"/>
                          <a:cs typeface="+mn-cs"/>
                        </a:rPr>
                        <a:t>spons</a:t>
                      </a:r>
                      <a:r>
                        <a:rPr lang="en-IN" sz="1800" kern="1200" baseline="0" dirty="0" smtClean="0">
                          <a:solidFill>
                            <a:schemeClr val="tx1"/>
                          </a:solidFill>
                          <a:latin typeface="+mn-lt"/>
                          <a:ea typeface="+mn-ea"/>
                          <a:cs typeface="+mn-cs"/>
                        </a:rPr>
                        <a:t>. programmes	</a:t>
                      </a:r>
                    </a:p>
                    <a:p>
                      <a:endParaRPr lang="en-US" dirty="0" smtClean="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13.07	</a:t>
                      </a:r>
                    </a:p>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10177.42	</a:t>
                      </a:r>
                    </a:p>
                    <a:p>
                      <a:endParaRPr lang="en-US" dirty="0" smtClean="0"/>
                    </a:p>
                  </a:txBody>
                  <a:tcPr/>
                </a:tc>
              </a:tr>
            </a:tbl>
          </a:graphicData>
        </a:graphic>
      </p:graphicFrame>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42</a:t>
            </a:fld>
            <a:endParaRPr lang="en-US"/>
          </a:p>
        </p:txBody>
      </p:sp>
      <p:sp>
        <p:nvSpPr>
          <p:cNvPr id="8" name="TextBox 7"/>
          <p:cNvSpPr txBox="1"/>
          <p:nvPr/>
        </p:nvSpPr>
        <p:spPr>
          <a:xfrm>
            <a:off x="609600" y="533400"/>
            <a:ext cx="8077200" cy="523220"/>
          </a:xfrm>
          <a:prstGeom prst="rect">
            <a:avLst/>
          </a:prstGeom>
          <a:solidFill>
            <a:srgbClr val="92D050"/>
          </a:solidFill>
        </p:spPr>
        <p:txBody>
          <a:bodyPr wrap="square" rtlCol="0">
            <a:spAutoFit/>
          </a:bodyPr>
          <a:lstStyle/>
          <a:p>
            <a:pPr algn="ctr"/>
            <a:r>
              <a:rPr lang="en-IN" sz="2800" b="1" dirty="0" smtClean="0"/>
              <a:t>Highlights of the SHG-Bank Linkage Programme </a:t>
            </a:r>
            <a:endParaRPr lang="en-IN"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228600" y="1371601"/>
          <a:ext cx="8686800" cy="4960149"/>
        </p:xfrm>
        <a:graphic>
          <a:graphicData uri="http://schemas.openxmlformats.org/drawingml/2006/table">
            <a:tbl>
              <a:tblPr firstRow="1" bandRow="1">
                <a:tableStyleId>{5940675A-B579-460E-94D1-54222C63F5DA}</a:tableStyleId>
              </a:tblPr>
              <a:tblGrid>
                <a:gridCol w="457200"/>
                <a:gridCol w="5715000"/>
                <a:gridCol w="1066800"/>
                <a:gridCol w="1447800"/>
              </a:tblGrid>
              <a:tr h="379549">
                <a:tc rowSpan="2">
                  <a:txBody>
                    <a:bodyPr/>
                    <a:lstStyle/>
                    <a:p>
                      <a:endParaRPr lang="en-US" b="1" dirty="0" smtClean="0"/>
                    </a:p>
                    <a:p>
                      <a:r>
                        <a:rPr lang="en-US" b="1" dirty="0" err="1" smtClean="0"/>
                        <a:t>Sl.no</a:t>
                      </a:r>
                      <a:endParaRPr lang="en-IN" b="1" dirty="0"/>
                    </a:p>
                  </a:txBody>
                  <a:tcPr>
                    <a:solidFill>
                      <a:schemeClr val="accent2">
                        <a:lumMod val="20000"/>
                        <a:lumOff val="80000"/>
                      </a:schemeClr>
                    </a:solidFill>
                  </a:tcPr>
                </a:tc>
                <a:tc rowSpan="2">
                  <a:txBody>
                    <a:bodyPr/>
                    <a:lstStyle/>
                    <a:p>
                      <a:pPr algn="ctr"/>
                      <a:endParaRPr lang="en-US" b="1" dirty="0" smtClean="0"/>
                    </a:p>
                    <a:p>
                      <a:pPr algn="ctr"/>
                      <a:r>
                        <a:rPr lang="en-US" b="1" dirty="0" smtClean="0"/>
                        <a:t>Particulars</a:t>
                      </a:r>
                      <a:endParaRPr lang="en-IN" b="1" dirty="0"/>
                    </a:p>
                  </a:txBody>
                  <a:tcPr>
                    <a:solidFill>
                      <a:schemeClr val="accent2">
                        <a:lumMod val="20000"/>
                        <a:lumOff val="80000"/>
                      </a:schemeClr>
                    </a:solidFill>
                  </a:tcPr>
                </a:tc>
                <a:tc gridSpan="2">
                  <a:txBody>
                    <a:bodyPr/>
                    <a:lstStyle/>
                    <a:p>
                      <a:r>
                        <a:rPr lang="en-US" b="1" dirty="0" smtClean="0"/>
                        <a:t>Achievements</a:t>
                      </a:r>
                      <a:endParaRPr lang="en-IN" b="1" dirty="0"/>
                    </a:p>
                  </a:txBody>
                  <a:tcPr>
                    <a:solidFill>
                      <a:schemeClr val="accent2">
                        <a:lumMod val="20000"/>
                        <a:lumOff val="80000"/>
                      </a:schemeClr>
                    </a:solidFill>
                  </a:tcPr>
                </a:tc>
                <a:tc hMerge="1">
                  <a:txBody>
                    <a:bodyPr/>
                    <a:lstStyle/>
                    <a:p>
                      <a:endParaRPr lang="en-IN" dirty="0"/>
                    </a:p>
                  </a:txBody>
                  <a:tcPr/>
                </a:tc>
              </a:tr>
              <a:tr h="740120">
                <a:tc vMerge="1">
                  <a:txBody>
                    <a:bodyPr/>
                    <a:lstStyle/>
                    <a:p>
                      <a:endParaRPr lang="en-IN" dirty="0"/>
                    </a:p>
                  </a:txBody>
                  <a:tcPr/>
                </a:tc>
                <a:tc vMerge="1">
                  <a:txBody>
                    <a:bodyPr/>
                    <a:lstStyle/>
                    <a:p>
                      <a:endParaRPr lang="en-IN" dirty="0"/>
                    </a:p>
                  </a:txBody>
                  <a:tcPr/>
                </a:tc>
                <a:tc>
                  <a:txBody>
                    <a:bodyPr/>
                    <a:lstStyle/>
                    <a:p>
                      <a:r>
                        <a:rPr lang="en-US" b="1" dirty="0" smtClean="0"/>
                        <a:t>Physical </a:t>
                      </a:r>
                    </a:p>
                    <a:p>
                      <a:r>
                        <a:rPr lang="en-US" b="1" dirty="0" smtClean="0"/>
                        <a:t>(in </a:t>
                      </a:r>
                      <a:r>
                        <a:rPr lang="en-US" b="1" dirty="0" err="1" smtClean="0"/>
                        <a:t>lakhs</a:t>
                      </a:r>
                      <a:r>
                        <a:rPr lang="en-US" b="1" dirty="0" smtClean="0"/>
                        <a:t>)</a:t>
                      </a:r>
                      <a:endParaRPr lang="en-IN" b="1" dirty="0"/>
                    </a:p>
                  </a:txBody>
                  <a:tcPr>
                    <a:solidFill>
                      <a:schemeClr val="accent2">
                        <a:lumMod val="20000"/>
                        <a:lumOff val="80000"/>
                      </a:schemeClr>
                    </a:solidFill>
                  </a:tcPr>
                </a:tc>
                <a:tc>
                  <a:txBody>
                    <a:bodyPr/>
                    <a:lstStyle/>
                    <a:p>
                      <a:r>
                        <a:rPr lang="en-US" b="1" dirty="0" smtClean="0"/>
                        <a:t>Financial </a:t>
                      </a:r>
                    </a:p>
                    <a:p>
                      <a:r>
                        <a:rPr lang="en-US" b="1" dirty="0" smtClean="0"/>
                        <a:t>(Rs in </a:t>
                      </a:r>
                      <a:r>
                        <a:rPr lang="en-US" b="1" dirty="0" err="1" smtClean="0"/>
                        <a:t>crores</a:t>
                      </a:r>
                      <a:r>
                        <a:rPr lang="en-US" b="1" dirty="0" smtClean="0"/>
                        <a:t>)</a:t>
                      </a:r>
                      <a:endParaRPr lang="en-IN" b="1" dirty="0"/>
                    </a:p>
                  </a:txBody>
                  <a:tcPr>
                    <a:solidFill>
                      <a:schemeClr val="accent2">
                        <a:lumMod val="20000"/>
                        <a:lumOff val="80000"/>
                      </a:schemeClr>
                    </a:solidFill>
                  </a:tcPr>
                </a:tc>
              </a:tr>
              <a:tr h="1068579">
                <a:tc>
                  <a:txBody>
                    <a:bodyPr/>
                    <a:lstStyle/>
                    <a:p>
                      <a:endParaRPr lang="en-US" dirty="0" smtClean="0"/>
                    </a:p>
                    <a:p>
                      <a:r>
                        <a:rPr lang="en-US" dirty="0" smtClean="0"/>
                        <a:t>4</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b="1" kern="1200" baseline="0" dirty="0" smtClean="0">
                          <a:solidFill>
                            <a:schemeClr val="tx1"/>
                          </a:solidFill>
                          <a:latin typeface="+mn-lt"/>
                          <a:ea typeface="+mn-ea"/>
                          <a:cs typeface="+mn-cs"/>
                        </a:rPr>
                        <a:t>Average loan amount outstanding/SHG as on March 2014 	</a:t>
                      </a:r>
                    </a:p>
                    <a:p>
                      <a:endParaRPr lang="en-IN" b="1" dirty="0"/>
                    </a:p>
                  </a:txBody>
                  <a:tcPr/>
                </a:tc>
                <a:tc>
                  <a:txBody>
                    <a:bodyPr/>
                    <a:lstStyle/>
                    <a:p>
                      <a:endParaRPr lang="en-IN" b="1"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102273.21	</a:t>
                      </a:r>
                    </a:p>
                    <a:p>
                      <a:endParaRPr lang="en-IN" b="1" dirty="0"/>
                    </a:p>
                  </a:txBody>
                  <a:tcPr/>
                </a:tc>
              </a:tr>
              <a:tr h="1068579">
                <a:tc>
                  <a:txBody>
                    <a:bodyPr/>
                    <a:lstStyle/>
                    <a:p>
                      <a:endParaRPr lang="en-US" dirty="0" smtClean="0"/>
                    </a:p>
                    <a:p>
                      <a:r>
                        <a:rPr lang="en-US" dirty="0" smtClean="0"/>
                        <a:t>5</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b="1" kern="1200" baseline="0" dirty="0" smtClean="0">
                          <a:solidFill>
                            <a:schemeClr val="tx1"/>
                          </a:solidFill>
                          <a:latin typeface="+mn-lt"/>
                          <a:ea typeface="+mn-ea"/>
                          <a:cs typeface="+mn-cs"/>
                        </a:rPr>
                        <a:t>Average loan amount disbursed/SHG during 2013-14 *	</a:t>
                      </a:r>
                    </a:p>
                    <a:p>
                      <a:endParaRPr lang="en-IN" dirty="0"/>
                    </a:p>
                  </a:txBody>
                  <a:tcPr/>
                </a:tc>
                <a:tc>
                  <a:txBody>
                    <a:bodyPr/>
                    <a:lstStyle/>
                    <a:p>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175768.36	</a:t>
                      </a:r>
                    </a:p>
                    <a:p>
                      <a:endParaRPr lang="en-IN" dirty="0"/>
                    </a:p>
                  </a:txBody>
                  <a:tcPr/>
                </a:tc>
              </a:tr>
              <a:tr h="1315174">
                <a:tc>
                  <a:txBody>
                    <a:bodyPr/>
                    <a:lstStyle/>
                    <a:p>
                      <a:endParaRPr lang="en-US" dirty="0" smtClean="0"/>
                    </a:p>
                    <a:p>
                      <a:r>
                        <a:rPr lang="en-US" dirty="0" smtClean="0"/>
                        <a:t>6</a:t>
                      </a:r>
                      <a:endParaRPr lang="en-IN" dirty="0"/>
                    </a:p>
                  </a:txBody>
                  <a:tcPr/>
                </a:tc>
                <a:tc>
                  <a:txBody>
                    <a:bodyPr/>
                    <a:lstStyle/>
                    <a:p>
                      <a:endParaRPr lang="en-IN" sz="1800" kern="1200" baseline="0" dirty="0" smtClean="0">
                        <a:solidFill>
                          <a:schemeClr val="tx1"/>
                        </a:solidFill>
                        <a:latin typeface="+mn-lt"/>
                        <a:ea typeface="+mn-ea"/>
                        <a:cs typeface="+mn-cs"/>
                      </a:endParaRPr>
                    </a:p>
                    <a:p>
                      <a:r>
                        <a:rPr lang="en-IN" sz="1800" b="1" kern="1200" baseline="0" dirty="0" smtClean="0">
                          <a:solidFill>
                            <a:schemeClr val="tx1"/>
                          </a:solidFill>
                          <a:latin typeface="+mn-lt"/>
                          <a:ea typeface="+mn-ea"/>
                          <a:cs typeface="+mn-cs"/>
                        </a:rPr>
                        <a:t>Estimated number of families covered up to 31 March 2014	</a:t>
                      </a:r>
                    </a:p>
                    <a:p>
                      <a:endParaRPr lang="en-US" dirty="0" smtClean="0"/>
                    </a:p>
                  </a:txBody>
                  <a:tcPr/>
                </a:tc>
                <a:tc>
                  <a:txBody>
                    <a:bodyPr/>
                    <a:lstStyle/>
                    <a:p>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97 million	</a:t>
                      </a:r>
                    </a:p>
                    <a:p>
                      <a:endParaRPr lang="en-IN" dirty="0"/>
                    </a:p>
                  </a:txBody>
                  <a:tcPr/>
                </a:tc>
                <a:tc>
                  <a:txBody>
                    <a:bodyPr/>
                    <a:lstStyle/>
                    <a:p>
                      <a:endParaRPr lang="en-US" dirty="0" smtClean="0"/>
                    </a:p>
                  </a:txBody>
                  <a:tcPr/>
                </a:tc>
              </a:tr>
            </a:tbl>
          </a:graphicData>
        </a:graphic>
      </p:graphicFrame>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43</a:t>
            </a:fld>
            <a:endParaRPr lang="en-US"/>
          </a:p>
        </p:txBody>
      </p:sp>
      <p:sp>
        <p:nvSpPr>
          <p:cNvPr id="8" name="TextBox 7"/>
          <p:cNvSpPr txBox="1"/>
          <p:nvPr/>
        </p:nvSpPr>
        <p:spPr>
          <a:xfrm>
            <a:off x="609600" y="533400"/>
            <a:ext cx="8077200" cy="523220"/>
          </a:xfrm>
          <a:prstGeom prst="rect">
            <a:avLst/>
          </a:prstGeom>
          <a:solidFill>
            <a:srgbClr val="92D050"/>
          </a:solidFill>
        </p:spPr>
        <p:txBody>
          <a:bodyPr wrap="square" rtlCol="0">
            <a:spAutoFit/>
          </a:bodyPr>
          <a:lstStyle/>
          <a:p>
            <a:pPr algn="ctr"/>
            <a:r>
              <a:rPr lang="en-IN" sz="2800" b="1" dirty="0" smtClean="0"/>
              <a:t>Highlights of the SHG-Bank Linkage Programme </a:t>
            </a:r>
            <a:endParaRPr lang="en-IN"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04800"/>
          </a:xfrm>
          <a:solidFill>
            <a:srgbClr val="FFFF00"/>
          </a:solidFill>
        </p:spPr>
        <p:txBody>
          <a:bodyPr>
            <a:noAutofit/>
          </a:bodyPr>
          <a:lstStyle/>
          <a:p>
            <a:r>
              <a:rPr lang="en-IN" sz="2400" b="1" dirty="0" smtClean="0"/>
              <a:t>Overall Progress under SHG-Bank Linkage for last 3 years </a:t>
            </a:r>
            <a:endParaRPr lang="en-IN" sz="2400" dirty="0"/>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803614428"/>
              </p:ext>
            </p:extLst>
          </p:nvPr>
        </p:nvGraphicFramePr>
        <p:xfrm>
          <a:off x="228601" y="508570"/>
          <a:ext cx="8762999" cy="6065926"/>
        </p:xfrm>
        <a:graphic>
          <a:graphicData uri="http://schemas.openxmlformats.org/drawingml/2006/table">
            <a:tbl>
              <a:tblPr firstRow="1" bandRow="1">
                <a:tableStyleId>{5940675A-B579-460E-94D1-54222C63F5DA}</a:tableStyleId>
              </a:tblPr>
              <a:tblGrid>
                <a:gridCol w="990599"/>
                <a:gridCol w="1752600"/>
                <a:gridCol w="762001"/>
                <a:gridCol w="1168400"/>
                <a:gridCol w="876300"/>
                <a:gridCol w="1079500"/>
                <a:gridCol w="1069028"/>
                <a:gridCol w="1064571"/>
              </a:tblGrid>
              <a:tr h="333990">
                <a:tc rowSpan="2" gridSpan="2">
                  <a:txBody>
                    <a:bodyPr/>
                    <a:lstStyle/>
                    <a:p>
                      <a:r>
                        <a:rPr lang="en-US" sz="1600" b="1" dirty="0" smtClean="0">
                          <a:latin typeface="Times New Roman" pitchFamily="18" charset="0"/>
                          <a:cs typeface="Times New Roman" pitchFamily="18" charset="0"/>
                        </a:rPr>
                        <a:t>Particulars </a:t>
                      </a:r>
                      <a:endParaRPr lang="en-IN" sz="1600" b="1" dirty="0">
                        <a:latin typeface="Times New Roman" pitchFamily="18" charset="0"/>
                        <a:cs typeface="Times New Roman" pitchFamily="18" charset="0"/>
                      </a:endParaRPr>
                    </a:p>
                  </a:txBody>
                  <a:tcPr>
                    <a:solidFill>
                      <a:schemeClr val="accent6">
                        <a:lumMod val="20000"/>
                        <a:lumOff val="80000"/>
                      </a:schemeClr>
                    </a:solidFill>
                  </a:tcPr>
                </a:tc>
                <a:tc rowSpan="2" hMerge="1">
                  <a:txBody>
                    <a:bodyPr/>
                    <a:lstStyle/>
                    <a:p>
                      <a:endParaRPr lang="en-IN" dirty="0"/>
                    </a:p>
                  </a:txBody>
                  <a:tcPr/>
                </a:tc>
                <a:tc gridSpan="2">
                  <a:txBody>
                    <a:bodyPr/>
                    <a:lstStyle/>
                    <a:p>
                      <a:r>
                        <a:rPr lang="en-US" sz="1600" b="1" dirty="0" smtClean="0">
                          <a:latin typeface="Times New Roman" pitchFamily="18" charset="0"/>
                          <a:cs typeface="Times New Roman" pitchFamily="18" charset="0"/>
                        </a:rPr>
                        <a:t>2011-12</a:t>
                      </a:r>
                      <a:endParaRPr lang="en-IN" sz="1600" b="1" dirty="0">
                        <a:latin typeface="Times New Roman" pitchFamily="18" charset="0"/>
                        <a:cs typeface="Times New Roman" pitchFamily="18" charset="0"/>
                      </a:endParaRPr>
                    </a:p>
                  </a:txBody>
                  <a:tcPr>
                    <a:solidFill>
                      <a:schemeClr val="accent6">
                        <a:lumMod val="20000"/>
                        <a:lumOff val="80000"/>
                      </a:schemeClr>
                    </a:solidFill>
                  </a:tcPr>
                </a:tc>
                <a:tc hMerge="1">
                  <a:txBody>
                    <a:bodyPr/>
                    <a:lstStyle/>
                    <a:p>
                      <a:endParaRPr lang="en-IN" dirty="0"/>
                    </a:p>
                  </a:txBody>
                  <a:tcPr/>
                </a:tc>
                <a:tc gridSpan="2">
                  <a:txBody>
                    <a:bodyPr/>
                    <a:lstStyle/>
                    <a:p>
                      <a:r>
                        <a:rPr lang="en-US" sz="1600" b="1" dirty="0" smtClean="0">
                          <a:latin typeface="Times New Roman" pitchFamily="18" charset="0"/>
                          <a:cs typeface="Times New Roman" pitchFamily="18" charset="0"/>
                        </a:rPr>
                        <a:t>2012-13</a:t>
                      </a:r>
                      <a:endParaRPr lang="en-IN" sz="1600" b="1" dirty="0">
                        <a:latin typeface="Times New Roman" pitchFamily="18" charset="0"/>
                        <a:cs typeface="Times New Roman" pitchFamily="18" charset="0"/>
                      </a:endParaRPr>
                    </a:p>
                  </a:txBody>
                  <a:tcPr>
                    <a:solidFill>
                      <a:schemeClr val="accent6">
                        <a:lumMod val="20000"/>
                        <a:lumOff val="80000"/>
                      </a:schemeClr>
                    </a:solidFill>
                  </a:tcPr>
                </a:tc>
                <a:tc hMerge="1">
                  <a:txBody>
                    <a:bodyPr/>
                    <a:lstStyle/>
                    <a:p>
                      <a:endParaRPr lang="en-IN" dirty="0"/>
                    </a:p>
                  </a:txBody>
                  <a:tcPr/>
                </a:tc>
                <a:tc gridSpan="2">
                  <a:txBody>
                    <a:bodyPr/>
                    <a:lstStyle/>
                    <a:p>
                      <a:r>
                        <a:rPr lang="en-US" sz="1600" b="1" dirty="0" smtClean="0">
                          <a:latin typeface="Times New Roman" pitchFamily="18" charset="0"/>
                          <a:cs typeface="Times New Roman" pitchFamily="18" charset="0"/>
                        </a:rPr>
                        <a:t>2013-2014</a:t>
                      </a:r>
                      <a:endParaRPr lang="en-IN" sz="1600" b="1" dirty="0">
                        <a:latin typeface="Times New Roman" pitchFamily="18" charset="0"/>
                        <a:cs typeface="Times New Roman" pitchFamily="18" charset="0"/>
                      </a:endParaRPr>
                    </a:p>
                  </a:txBody>
                  <a:tcPr>
                    <a:solidFill>
                      <a:schemeClr val="accent6">
                        <a:lumMod val="20000"/>
                        <a:lumOff val="80000"/>
                      </a:schemeClr>
                    </a:solidFill>
                  </a:tcPr>
                </a:tc>
                <a:tc hMerge="1">
                  <a:txBody>
                    <a:bodyPr/>
                    <a:lstStyle/>
                    <a:p>
                      <a:endParaRPr lang="en-IN" dirty="0"/>
                    </a:p>
                  </a:txBody>
                  <a:tcPr/>
                </a:tc>
              </a:tr>
              <a:tr h="1053512">
                <a:tc gridSpan="2" vMerge="1">
                  <a:txBody>
                    <a:bodyPr/>
                    <a:lstStyle/>
                    <a:p>
                      <a:endParaRPr lang="en-IN" dirty="0"/>
                    </a:p>
                  </a:txBody>
                  <a:tcPr/>
                </a:tc>
                <a:tc hMerge="1" vMerge="1">
                  <a:txBody>
                    <a:bodyPr/>
                    <a:lstStyle/>
                    <a:p>
                      <a:endParaRPr lang="en-IN"/>
                    </a:p>
                  </a:txBody>
                  <a:tcPr/>
                </a:tc>
                <a:tc>
                  <a:txBody>
                    <a:bodyPr/>
                    <a:lstStyle/>
                    <a:p>
                      <a:r>
                        <a:rPr lang="en-IN" sz="1600" b="1" dirty="0" smtClean="0">
                          <a:latin typeface="Times New Roman" pitchFamily="18" charset="0"/>
                          <a:cs typeface="Times New Roman" pitchFamily="18" charset="0"/>
                        </a:rPr>
                        <a:t>No. of SHGs (</a:t>
                      </a:r>
                      <a:r>
                        <a:rPr lang="en-IN" sz="1600" b="1" dirty="0" err="1" smtClean="0">
                          <a:latin typeface="Times New Roman" pitchFamily="18" charset="0"/>
                          <a:cs typeface="Times New Roman" pitchFamily="18" charset="0"/>
                        </a:rPr>
                        <a:t>lakh</a:t>
                      </a:r>
                      <a:r>
                        <a:rPr lang="en-IN" sz="1600" b="1" dirty="0" smtClean="0">
                          <a:latin typeface="Times New Roman" pitchFamily="18" charset="0"/>
                          <a:cs typeface="Times New Roman" pitchFamily="18" charset="0"/>
                        </a:rPr>
                        <a:t>)</a:t>
                      </a:r>
                      <a:endParaRPr lang="en-IN" sz="1600" b="1" dirty="0">
                        <a:latin typeface="Times New Roman" pitchFamily="18" charset="0"/>
                        <a:cs typeface="Times New Roman" pitchFamily="18" charset="0"/>
                      </a:endParaRPr>
                    </a:p>
                  </a:txBody>
                  <a:tcPr>
                    <a:solidFill>
                      <a:schemeClr val="accent6">
                        <a:lumMod val="20000"/>
                        <a:lumOff val="80000"/>
                      </a:schemeClr>
                    </a:solidFill>
                  </a:tcPr>
                </a:tc>
                <a:tc>
                  <a:txBody>
                    <a:bodyPr/>
                    <a:lstStyle/>
                    <a:p>
                      <a:r>
                        <a:rPr lang="en-IN" sz="1600" b="1" kern="1200" baseline="0" dirty="0" smtClean="0">
                          <a:solidFill>
                            <a:schemeClr val="tx1"/>
                          </a:solidFill>
                          <a:latin typeface="Times New Roman" pitchFamily="18" charset="0"/>
                          <a:ea typeface="+mn-ea"/>
                          <a:cs typeface="Times New Roman" pitchFamily="18" charset="0"/>
                        </a:rPr>
                        <a:t>Amount </a:t>
                      </a:r>
                    </a:p>
                    <a:p>
                      <a:r>
                        <a:rPr lang="en-US" sz="1600" b="1" dirty="0" smtClean="0">
                          <a:latin typeface="Times New Roman" pitchFamily="18" charset="0"/>
                          <a:cs typeface="Times New Roman" pitchFamily="18" charset="0"/>
                        </a:rPr>
                        <a:t>(</a:t>
                      </a:r>
                      <a:r>
                        <a:rPr lang="en-US" sz="1600" b="1" dirty="0" err="1" smtClean="0">
                          <a:latin typeface="Times New Roman" pitchFamily="18" charset="0"/>
                          <a:cs typeface="Times New Roman" pitchFamily="18" charset="0"/>
                        </a:rPr>
                        <a:t>crore</a:t>
                      </a:r>
                      <a:r>
                        <a:rPr lang="en-US" sz="1600" b="1" dirty="0" smtClean="0">
                          <a:latin typeface="Times New Roman" pitchFamily="18" charset="0"/>
                          <a:cs typeface="Times New Roman" pitchFamily="18" charset="0"/>
                        </a:rPr>
                        <a:t>)</a:t>
                      </a:r>
                      <a:endParaRPr lang="en-IN" sz="1600" b="1" dirty="0">
                        <a:latin typeface="Times New Roman" pitchFamily="18" charset="0"/>
                        <a:cs typeface="Times New Roman" pitchFamily="18" charset="0"/>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dirty="0" smtClean="0">
                          <a:latin typeface="Times New Roman" pitchFamily="18" charset="0"/>
                          <a:cs typeface="Times New Roman" pitchFamily="18" charset="0"/>
                        </a:rPr>
                        <a:t>No. of SHGs (</a:t>
                      </a:r>
                      <a:r>
                        <a:rPr lang="en-IN" sz="1600" b="1" dirty="0" err="1" smtClean="0">
                          <a:latin typeface="Times New Roman" pitchFamily="18" charset="0"/>
                          <a:cs typeface="Times New Roman" pitchFamily="18" charset="0"/>
                        </a:rPr>
                        <a:t>lakh</a:t>
                      </a:r>
                      <a:r>
                        <a:rPr lang="en-IN" sz="1600" b="1" dirty="0" smtClean="0">
                          <a:latin typeface="Times New Roman" pitchFamily="18" charset="0"/>
                          <a:cs typeface="Times New Roman" pitchFamily="18" charset="0"/>
                        </a:rPr>
                        <a:t>)</a:t>
                      </a:r>
                    </a:p>
                    <a:p>
                      <a:endParaRPr lang="en-IN" sz="1600" b="1" dirty="0">
                        <a:latin typeface="Times New Roman" pitchFamily="18" charset="0"/>
                        <a:cs typeface="Times New Roman" pitchFamily="18" charset="0"/>
                      </a:endParaRPr>
                    </a:p>
                  </a:txBody>
                  <a:tcPr>
                    <a:solidFill>
                      <a:schemeClr val="accent6">
                        <a:lumMod val="20000"/>
                        <a:lumOff val="80000"/>
                      </a:schemeClr>
                    </a:solidFill>
                  </a:tcPr>
                </a:tc>
                <a:tc>
                  <a:txBody>
                    <a:bodyPr/>
                    <a:lstStyle/>
                    <a:p>
                      <a:r>
                        <a:rPr lang="en-IN" sz="1600" b="1" kern="1200" baseline="0" dirty="0" smtClean="0">
                          <a:solidFill>
                            <a:schemeClr val="tx1"/>
                          </a:solidFill>
                          <a:latin typeface="Times New Roman" pitchFamily="18" charset="0"/>
                          <a:ea typeface="+mn-ea"/>
                          <a:cs typeface="Times New Roman" pitchFamily="18" charset="0"/>
                        </a:rPr>
                        <a:t>Amount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Times New Roman" pitchFamily="18" charset="0"/>
                          <a:cs typeface="Times New Roman" pitchFamily="18" charset="0"/>
                        </a:rPr>
                        <a:t>(</a:t>
                      </a:r>
                      <a:r>
                        <a:rPr lang="en-US" sz="1600" b="1" dirty="0" err="1" smtClean="0">
                          <a:latin typeface="Times New Roman" pitchFamily="18" charset="0"/>
                          <a:cs typeface="Times New Roman" pitchFamily="18" charset="0"/>
                        </a:rPr>
                        <a:t>crore</a:t>
                      </a:r>
                      <a:r>
                        <a:rPr lang="en-US" sz="1600" b="1" dirty="0" smtClean="0">
                          <a:latin typeface="Times New Roman" pitchFamily="18" charset="0"/>
                          <a:cs typeface="Times New Roman" pitchFamily="18" charset="0"/>
                        </a:rPr>
                        <a:t>)</a:t>
                      </a:r>
                      <a:endParaRPr lang="en-IN" sz="1600" b="1" dirty="0" smtClean="0">
                        <a:latin typeface="Times New Roman" pitchFamily="18" charset="0"/>
                        <a:cs typeface="Times New Roman" pitchFamily="18" charset="0"/>
                      </a:endParaRPr>
                    </a:p>
                    <a:p>
                      <a:endParaRPr lang="en-IN" sz="1600" b="1" dirty="0">
                        <a:latin typeface="Times New Roman" pitchFamily="18" charset="0"/>
                        <a:cs typeface="Times New Roman" pitchFamily="18" charset="0"/>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dirty="0" smtClean="0">
                          <a:latin typeface="Times New Roman" pitchFamily="18" charset="0"/>
                          <a:cs typeface="Times New Roman" pitchFamily="18" charset="0"/>
                        </a:rPr>
                        <a:t>No. of SHGs (</a:t>
                      </a:r>
                      <a:r>
                        <a:rPr lang="en-IN" sz="1600" b="1" dirty="0" err="1" smtClean="0">
                          <a:latin typeface="Times New Roman" pitchFamily="18" charset="0"/>
                          <a:cs typeface="Times New Roman" pitchFamily="18" charset="0"/>
                        </a:rPr>
                        <a:t>lakh</a:t>
                      </a:r>
                      <a:r>
                        <a:rPr lang="en-IN" sz="1600" b="1" dirty="0" smtClean="0">
                          <a:latin typeface="Times New Roman" pitchFamily="18" charset="0"/>
                          <a:cs typeface="Times New Roman" pitchFamily="18" charset="0"/>
                        </a:rPr>
                        <a:t>)</a:t>
                      </a:r>
                    </a:p>
                    <a:p>
                      <a:endParaRPr lang="en-IN" sz="1600" b="1" dirty="0">
                        <a:latin typeface="Times New Roman" pitchFamily="18" charset="0"/>
                        <a:cs typeface="Times New Roman" pitchFamily="18" charset="0"/>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b="1" kern="1200" baseline="0" dirty="0" smtClean="0">
                          <a:solidFill>
                            <a:schemeClr val="tx1"/>
                          </a:solidFill>
                          <a:latin typeface="Times New Roman" pitchFamily="18" charset="0"/>
                          <a:ea typeface="+mn-ea"/>
                          <a:cs typeface="Times New Roman" pitchFamily="18" charset="0"/>
                        </a:rPr>
                        <a:t>Amount </a:t>
                      </a:r>
                      <a:r>
                        <a:rPr lang="en-US" sz="1600" b="1" dirty="0" smtClean="0">
                          <a:latin typeface="Times New Roman" pitchFamily="18" charset="0"/>
                          <a:cs typeface="Times New Roman" pitchFamily="18" charset="0"/>
                        </a:rPr>
                        <a:t>(</a:t>
                      </a:r>
                      <a:r>
                        <a:rPr lang="en-US" sz="1600" b="1" dirty="0" err="1" smtClean="0">
                          <a:latin typeface="Times New Roman" pitchFamily="18" charset="0"/>
                          <a:cs typeface="Times New Roman" pitchFamily="18" charset="0"/>
                        </a:rPr>
                        <a:t>crore</a:t>
                      </a:r>
                      <a:r>
                        <a:rPr lang="en-US" sz="1600" b="1" dirty="0" smtClean="0">
                          <a:latin typeface="Times New Roman" pitchFamily="18" charset="0"/>
                          <a:cs typeface="Times New Roman" pitchFamily="18" charset="0"/>
                        </a:rPr>
                        <a:t>)</a:t>
                      </a:r>
                      <a:endParaRPr lang="en-IN" sz="1600" b="1" dirty="0" smtClean="0">
                        <a:latin typeface="Times New Roman" pitchFamily="18" charset="0"/>
                        <a:cs typeface="Times New Roman" pitchFamily="18" charset="0"/>
                      </a:endParaRPr>
                    </a:p>
                    <a:p>
                      <a:r>
                        <a:rPr lang="en-IN" sz="1600" b="1" kern="1200" baseline="0" dirty="0" smtClean="0">
                          <a:solidFill>
                            <a:schemeClr val="tx1"/>
                          </a:solidFill>
                          <a:latin typeface="Times New Roman" pitchFamily="18" charset="0"/>
                          <a:ea typeface="+mn-ea"/>
                          <a:cs typeface="Times New Roman" pitchFamily="18" charset="0"/>
                        </a:rPr>
                        <a:t>	</a:t>
                      </a:r>
                    </a:p>
                    <a:p>
                      <a:endParaRPr lang="en-IN" sz="1600" b="1" dirty="0">
                        <a:latin typeface="Times New Roman" pitchFamily="18" charset="0"/>
                        <a:cs typeface="Times New Roman" pitchFamily="18" charset="0"/>
                      </a:endParaRPr>
                    </a:p>
                  </a:txBody>
                  <a:tcPr>
                    <a:solidFill>
                      <a:schemeClr val="accent6">
                        <a:lumMod val="20000"/>
                        <a:lumOff val="80000"/>
                      </a:schemeClr>
                    </a:solidFill>
                  </a:tcPr>
                </a:tc>
              </a:tr>
              <a:tr h="584483">
                <a:tc rowSpan="5">
                  <a:txBody>
                    <a:bodyPr/>
                    <a:lstStyle/>
                    <a:p>
                      <a:endParaRPr lang="en-IN" sz="1600" kern="1200" baseline="0" dirty="0" smtClean="0">
                        <a:solidFill>
                          <a:schemeClr val="tx1"/>
                        </a:solidFill>
                        <a:latin typeface="Times New Roman" pitchFamily="18" charset="0"/>
                        <a:ea typeface="+mn-ea"/>
                        <a:cs typeface="Times New Roman" pitchFamily="18" charset="0"/>
                      </a:endParaRPr>
                    </a:p>
                    <a:p>
                      <a:r>
                        <a:rPr lang="en-IN" sz="1600" kern="1200" baseline="0" dirty="0" smtClean="0">
                          <a:solidFill>
                            <a:schemeClr val="tx1"/>
                          </a:solidFill>
                          <a:latin typeface="Times New Roman" pitchFamily="18" charset="0"/>
                          <a:ea typeface="+mn-ea"/>
                          <a:cs typeface="Times New Roman" pitchFamily="18" charset="0"/>
                        </a:rPr>
                        <a:t>SHG Savings with Banks as on 31st March 	</a:t>
                      </a:r>
                    </a:p>
                    <a:p>
                      <a:endParaRPr lang="en-IN" sz="1600" dirty="0">
                        <a:latin typeface="Times New Roman" pitchFamily="18" charset="0"/>
                        <a:cs typeface="Times New Roman" pitchFamily="18" charset="0"/>
                      </a:endParaRPr>
                    </a:p>
                  </a:txBody>
                  <a:tcPr>
                    <a:solidFill>
                      <a:srgbClr val="FFFF00"/>
                    </a:solidFill>
                  </a:tcPr>
                </a:tc>
                <a:tc>
                  <a:txBody>
                    <a:bodyPr/>
                    <a:lstStyle/>
                    <a:p>
                      <a:r>
                        <a:rPr lang="en-IN" sz="1600" b="1" kern="1200" baseline="0" dirty="0" smtClean="0">
                          <a:solidFill>
                            <a:schemeClr val="tx1"/>
                          </a:solidFill>
                          <a:latin typeface="Times New Roman" pitchFamily="18" charset="0"/>
                          <a:ea typeface="+mn-ea"/>
                          <a:cs typeface="Times New Roman" pitchFamily="18" charset="0"/>
                        </a:rPr>
                        <a:t>Total SHGs </a:t>
                      </a:r>
                    </a:p>
                  </a:txBody>
                  <a:tcPr>
                    <a:solidFill>
                      <a:srgbClr val="FFC000"/>
                    </a:solidFill>
                  </a:tcPr>
                </a:tc>
                <a:tc>
                  <a:txBody>
                    <a:bodyPr/>
                    <a:lstStyle/>
                    <a:p>
                      <a:r>
                        <a:rPr lang="en-IN" sz="1600" b="0" kern="1200" baseline="0" dirty="0" smtClean="0">
                          <a:solidFill>
                            <a:schemeClr val="tx1"/>
                          </a:solidFill>
                          <a:latin typeface="Times New Roman" pitchFamily="18" charset="0"/>
                          <a:ea typeface="+mn-ea"/>
                          <a:cs typeface="Times New Roman" pitchFamily="18" charset="0"/>
                        </a:rPr>
                        <a:t>79.60 </a:t>
                      </a:r>
                    </a:p>
                    <a:p>
                      <a:r>
                        <a:rPr lang="en-IN" sz="1600" b="0" kern="1200" baseline="0" dirty="0" smtClean="0">
                          <a:solidFill>
                            <a:schemeClr val="tx1"/>
                          </a:solidFill>
                          <a:latin typeface="Times New Roman" pitchFamily="18" charset="0"/>
                          <a:ea typeface="+mn-ea"/>
                          <a:cs typeface="Times New Roman" pitchFamily="18" charset="0"/>
                        </a:rPr>
                        <a:t>(6.7%) </a:t>
                      </a:r>
                      <a:endParaRPr lang="en-IN" sz="1600" b="0" dirty="0">
                        <a:latin typeface="Times New Roman" pitchFamily="18" charset="0"/>
                        <a:cs typeface="Times New Roman" pitchFamily="18" charset="0"/>
                      </a:endParaRPr>
                    </a:p>
                  </a:txBody>
                  <a:tcPr>
                    <a:solidFill>
                      <a:srgbClr val="FFC000"/>
                    </a:solidFill>
                  </a:tcPr>
                </a:tc>
                <a:tc>
                  <a:txBody>
                    <a:bodyPr/>
                    <a:lstStyle/>
                    <a:p>
                      <a:r>
                        <a:rPr lang="en-US" sz="1600" dirty="0" smtClean="0">
                          <a:latin typeface="Times New Roman" pitchFamily="18" charset="0"/>
                          <a:cs typeface="Times New Roman" pitchFamily="18" charset="0"/>
                        </a:rPr>
                        <a:t>6551.41</a:t>
                      </a:r>
                    </a:p>
                    <a:p>
                      <a:r>
                        <a:rPr lang="en-US" sz="1600" dirty="0" smtClean="0">
                          <a:latin typeface="Times New Roman" pitchFamily="18" charset="0"/>
                          <a:cs typeface="Times New Roman" pitchFamily="18" charset="0"/>
                        </a:rPr>
                        <a:t>(-6.7%)</a:t>
                      </a:r>
                      <a:endParaRPr lang="en-IN" sz="1600" dirty="0">
                        <a:latin typeface="Times New Roman" pitchFamily="18" charset="0"/>
                        <a:cs typeface="Times New Roman" pitchFamily="18" charset="0"/>
                      </a:endParaRPr>
                    </a:p>
                  </a:txBody>
                  <a:tcPr>
                    <a:solidFill>
                      <a:srgbClr val="FFC000"/>
                    </a:solidFill>
                  </a:tcPr>
                </a:tc>
                <a:tc>
                  <a:txBody>
                    <a:bodyPr/>
                    <a:lstStyle/>
                    <a:p>
                      <a:r>
                        <a:rPr lang="en-US" sz="1600" dirty="0" smtClean="0">
                          <a:latin typeface="Times New Roman" pitchFamily="18" charset="0"/>
                          <a:cs typeface="Times New Roman" pitchFamily="18" charset="0"/>
                        </a:rPr>
                        <a:t>73.18</a:t>
                      </a:r>
                    </a:p>
                    <a:p>
                      <a:r>
                        <a:rPr lang="en-US" sz="1600" dirty="0" smtClean="0">
                          <a:latin typeface="Times New Roman" pitchFamily="18" charset="0"/>
                          <a:cs typeface="Times New Roman" pitchFamily="18" charset="0"/>
                        </a:rPr>
                        <a:t>(-8.1%)</a:t>
                      </a:r>
                      <a:endParaRPr lang="en-IN" sz="1600" dirty="0">
                        <a:latin typeface="Times New Roman" pitchFamily="18" charset="0"/>
                        <a:cs typeface="Times New Roman" pitchFamily="18" charset="0"/>
                      </a:endParaRPr>
                    </a:p>
                  </a:txBody>
                  <a:tcPr>
                    <a:solidFill>
                      <a:srgbClr val="FFC000"/>
                    </a:solidFill>
                  </a:tcPr>
                </a:tc>
                <a:tc>
                  <a:txBody>
                    <a:bodyPr/>
                    <a:lstStyle/>
                    <a:p>
                      <a:r>
                        <a:rPr lang="en-US" sz="1600" dirty="0" smtClean="0">
                          <a:latin typeface="Times New Roman" pitchFamily="18" charset="0"/>
                          <a:cs typeface="Times New Roman" pitchFamily="18" charset="0"/>
                        </a:rPr>
                        <a:t>8217.25</a:t>
                      </a:r>
                    </a:p>
                    <a:p>
                      <a:r>
                        <a:rPr lang="en-US" sz="1600" dirty="0" smtClean="0">
                          <a:latin typeface="Times New Roman" pitchFamily="18" charset="0"/>
                          <a:cs typeface="Times New Roman" pitchFamily="18" charset="0"/>
                        </a:rPr>
                        <a:t>(25.4%)</a:t>
                      </a:r>
                      <a:endParaRPr lang="en-IN" sz="1600" dirty="0">
                        <a:latin typeface="Times New Roman" pitchFamily="18" charset="0"/>
                        <a:cs typeface="Times New Roman" pitchFamily="18" charset="0"/>
                      </a:endParaRPr>
                    </a:p>
                  </a:txBody>
                  <a:tcPr>
                    <a:solidFill>
                      <a:srgbClr val="FFC000"/>
                    </a:solidFill>
                  </a:tcPr>
                </a:tc>
                <a:tc>
                  <a:txBody>
                    <a:bodyPr/>
                    <a:lstStyle/>
                    <a:p>
                      <a:r>
                        <a:rPr lang="en-US" sz="1600" dirty="0" smtClean="0">
                          <a:latin typeface="Times New Roman" pitchFamily="18" charset="0"/>
                          <a:cs typeface="Times New Roman" pitchFamily="18" charset="0"/>
                        </a:rPr>
                        <a:t>74.30</a:t>
                      </a:r>
                    </a:p>
                    <a:p>
                      <a:r>
                        <a:rPr lang="en-US" sz="1600" dirty="0" smtClean="0">
                          <a:latin typeface="Times New Roman" pitchFamily="18" charset="0"/>
                          <a:cs typeface="Times New Roman" pitchFamily="18" charset="0"/>
                        </a:rPr>
                        <a:t>(1.53%)</a:t>
                      </a:r>
                      <a:endParaRPr lang="en-IN" sz="1600" dirty="0">
                        <a:latin typeface="Times New Roman" pitchFamily="18" charset="0"/>
                        <a:cs typeface="Times New Roman" pitchFamily="18" charset="0"/>
                      </a:endParaRPr>
                    </a:p>
                  </a:txBody>
                  <a:tcPr>
                    <a:solidFill>
                      <a:srgbClr val="FFC000"/>
                    </a:solidFill>
                  </a:tcPr>
                </a:tc>
                <a:tc>
                  <a:txBody>
                    <a:bodyPr/>
                    <a:lstStyle/>
                    <a:p>
                      <a:r>
                        <a:rPr lang="en-US" sz="1600" dirty="0" smtClean="0">
                          <a:latin typeface="Times New Roman" pitchFamily="18" charset="0"/>
                          <a:cs typeface="Times New Roman" pitchFamily="18" charset="0"/>
                        </a:rPr>
                        <a:t>9897.42</a:t>
                      </a:r>
                    </a:p>
                    <a:p>
                      <a:r>
                        <a:rPr lang="en-US" sz="1600" dirty="0" smtClean="0">
                          <a:latin typeface="Times New Roman" pitchFamily="18" charset="0"/>
                          <a:cs typeface="Times New Roman" pitchFamily="18" charset="0"/>
                        </a:rPr>
                        <a:t>(20.45%)</a:t>
                      </a:r>
                      <a:endParaRPr lang="en-IN" sz="1600" dirty="0">
                        <a:latin typeface="Times New Roman" pitchFamily="18" charset="0"/>
                        <a:cs typeface="Times New Roman" pitchFamily="18" charset="0"/>
                      </a:endParaRPr>
                    </a:p>
                  </a:txBody>
                  <a:tcPr>
                    <a:solidFill>
                      <a:srgbClr val="FFC000"/>
                    </a:solidFill>
                  </a:tcPr>
                </a:tc>
              </a:tr>
              <a:tr h="1085468">
                <a:tc vMerge="1">
                  <a:txBody>
                    <a:bodyPr/>
                    <a:lstStyle/>
                    <a:p>
                      <a:endParaRPr lang="en-IN" dirty="0"/>
                    </a:p>
                  </a:txBody>
                  <a:tcPr/>
                </a:tc>
                <a:tc>
                  <a:txBody>
                    <a:bodyPr/>
                    <a:lstStyle/>
                    <a:p>
                      <a:r>
                        <a:rPr lang="en-IN" sz="1600" kern="1200" baseline="0" dirty="0" smtClean="0">
                          <a:solidFill>
                            <a:schemeClr val="tx1"/>
                          </a:solidFill>
                          <a:latin typeface="Times New Roman" pitchFamily="18" charset="0"/>
                          <a:ea typeface="+mn-ea"/>
                          <a:cs typeface="Times New Roman" pitchFamily="18" charset="0"/>
                        </a:rPr>
                        <a:t>Of which NRLM/ SGSY/ Other Govt. </a:t>
                      </a:r>
                      <a:r>
                        <a:rPr lang="en-IN" sz="1600" kern="1200" baseline="0" dirty="0" err="1" smtClean="0">
                          <a:solidFill>
                            <a:schemeClr val="tx1"/>
                          </a:solidFill>
                          <a:latin typeface="Times New Roman" pitchFamily="18" charset="0"/>
                          <a:ea typeface="+mn-ea"/>
                          <a:cs typeface="Times New Roman" pitchFamily="18" charset="0"/>
                        </a:rPr>
                        <a:t>spons</a:t>
                      </a:r>
                      <a:r>
                        <a:rPr lang="en-IN" sz="1600" kern="1200" baseline="0" dirty="0" smtClean="0">
                          <a:solidFill>
                            <a:schemeClr val="tx1"/>
                          </a:solidFill>
                          <a:latin typeface="Times New Roman" pitchFamily="18" charset="0"/>
                          <a:ea typeface="+mn-ea"/>
                          <a:cs typeface="Times New Roman" pitchFamily="18" charset="0"/>
                        </a:rPr>
                        <a:t>. programmes </a:t>
                      </a:r>
                      <a:endParaRPr lang="en-IN" sz="1600" dirty="0">
                        <a:latin typeface="Times New Roman" pitchFamily="18" charset="0"/>
                        <a:cs typeface="Times New Roman" pitchFamily="18" charset="0"/>
                      </a:endParaRPr>
                    </a:p>
                  </a:txBody>
                  <a:tcPr/>
                </a:tc>
                <a:tc>
                  <a:txBody>
                    <a:bodyPr/>
                    <a:lstStyle/>
                    <a:p>
                      <a:r>
                        <a:rPr lang="en-US" sz="1600" dirty="0" smtClean="0">
                          <a:latin typeface="Times New Roman" pitchFamily="18" charset="0"/>
                          <a:cs typeface="Times New Roman" pitchFamily="18" charset="0"/>
                        </a:rPr>
                        <a:t>21.23</a:t>
                      </a:r>
                    </a:p>
                    <a:p>
                      <a:r>
                        <a:rPr lang="en-US" sz="1600" dirty="0" smtClean="0">
                          <a:latin typeface="Times New Roman" pitchFamily="18" charset="0"/>
                          <a:cs typeface="Times New Roman" pitchFamily="18" charset="0"/>
                        </a:rPr>
                        <a:t>(5.0%)</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1395.25</a:t>
                      </a:r>
                    </a:p>
                    <a:p>
                      <a:r>
                        <a:rPr lang="en-IN" sz="1600" dirty="0" smtClean="0">
                          <a:latin typeface="Times New Roman" pitchFamily="18" charset="0"/>
                          <a:cs typeface="Times New Roman" pitchFamily="18" charset="0"/>
                        </a:rPr>
                        <a:t>(-23.2%)</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20.47</a:t>
                      </a:r>
                    </a:p>
                    <a:p>
                      <a:r>
                        <a:rPr lang="en-IN" sz="1600" dirty="0" smtClean="0">
                          <a:latin typeface="Times New Roman" pitchFamily="18" charset="0"/>
                          <a:cs typeface="Times New Roman" pitchFamily="18" charset="0"/>
                        </a:rPr>
                        <a:t>(-3.6%)</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1821.65</a:t>
                      </a:r>
                    </a:p>
                    <a:p>
                      <a:r>
                        <a:rPr lang="en-IN" sz="1600" dirty="0" smtClean="0">
                          <a:latin typeface="Times New Roman" pitchFamily="18" charset="0"/>
                          <a:cs typeface="Times New Roman" pitchFamily="18" charset="0"/>
                        </a:rPr>
                        <a:t>(30.6%)</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22.62</a:t>
                      </a:r>
                    </a:p>
                    <a:p>
                      <a:r>
                        <a:rPr lang="en-IN" sz="1600" dirty="0" smtClean="0">
                          <a:latin typeface="Times New Roman" pitchFamily="18" charset="0"/>
                          <a:cs typeface="Times New Roman" pitchFamily="18" charset="0"/>
                        </a:rPr>
                        <a:t>(10.46%)</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2477.58</a:t>
                      </a:r>
                    </a:p>
                    <a:p>
                      <a:r>
                        <a:rPr lang="en-IN" sz="1600" dirty="0" smtClean="0">
                          <a:latin typeface="Times New Roman" pitchFamily="18" charset="0"/>
                          <a:cs typeface="Times New Roman" pitchFamily="18" charset="0"/>
                        </a:rPr>
                        <a:t>(36.01%)</a:t>
                      </a:r>
                      <a:endParaRPr lang="en-IN" sz="1600" dirty="0">
                        <a:latin typeface="Times New Roman" pitchFamily="18" charset="0"/>
                        <a:cs typeface="Times New Roman" pitchFamily="18" charset="0"/>
                      </a:endParaRPr>
                    </a:p>
                  </a:txBody>
                  <a:tcPr/>
                </a:tc>
              </a:tr>
              <a:tr h="1586452">
                <a:tc vMerge="1">
                  <a:txBody>
                    <a:bodyPr/>
                    <a:lstStyle/>
                    <a:p>
                      <a:endParaRPr lang="en-IN" dirty="0"/>
                    </a:p>
                  </a:txBody>
                  <a:tcPr/>
                </a:tc>
                <a:tc>
                  <a:txBody>
                    <a:bodyPr/>
                    <a:lstStyle/>
                    <a:p>
                      <a:r>
                        <a:rPr lang="en-IN" sz="1600" kern="1200" baseline="0" dirty="0" smtClean="0">
                          <a:solidFill>
                            <a:schemeClr val="tx1"/>
                          </a:solidFill>
                          <a:latin typeface="Times New Roman" pitchFamily="18" charset="0"/>
                          <a:ea typeface="+mn-ea"/>
                          <a:cs typeface="Times New Roman" pitchFamily="18" charset="0"/>
                        </a:rPr>
                        <a:t>% of NRLM/SGSY/ Other Govt. </a:t>
                      </a:r>
                      <a:r>
                        <a:rPr lang="en-IN" sz="1600" kern="1200" baseline="0" dirty="0" err="1" smtClean="0">
                          <a:solidFill>
                            <a:schemeClr val="tx1"/>
                          </a:solidFill>
                          <a:latin typeface="Times New Roman" pitchFamily="18" charset="0"/>
                          <a:ea typeface="+mn-ea"/>
                          <a:cs typeface="Times New Roman" pitchFamily="18" charset="0"/>
                        </a:rPr>
                        <a:t>spons</a:t>
                      </a:r>
                      <a:r>
                        <a:rPr lang="en-IN" sz="1600" kern="1200" baseline="0" dirty="0" smtClean="0">
                          <a:solidFill>
                            <a:schemeClr val="tx1"/>
                          </a:solidFill>
                          <a:latin typeface="Times New Roman" pitchFamily="18" charset="0"/>
                          <a:ea typeface="+mn-ea"/>
                          <a:cs typeface="Times New Roman" pitchFamily="18" charset="0"/>
                        </a:rPr>
                        <a:t>. programme Groups to Total </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26.7</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21.3</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28.0</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22.2</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30.45</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25.03</a:t>
                      </a:r>
                      <a:endParaRPr lang="en-IN" sz="1600" dirty="0">
                        <a:latin typeface="Times New Roman" pitchFamily="18" charset="0"/>
                        <a:cs typeface="Times New Roman" pitchFamily="18" charset="0"/>
                      </a:endParaRPr>
                    </a:p>
                  </a:txBody>
                  <a:tcPr/>
                </a:tc>
              </a:tr>
              <a:tr h="812709">
                <a:tc vMerge="1">
                  <a:txBody>
                    <a:bodyPr/>
                    <a:lstStyle/>
                    <a:p>
                      <a:endParaRPr lang="en-IN" dirty="0"/>
                    </a:p>
                  </a:txBody>
                  <a:tcPr/>
                </a:tc>
                <a:tc>
                  <a:txBody>
                    <a:bodyPr/>
                    <a:lstStyle/>
                    <a:p>
                      <a:r>
                        <a:rPr lang="en-IN" sz="1600" kern="1200" baseline="0" dirty="0" smtClean="0">
                          <a:solidFill>
                            <a:schemeClr val="tx1"/>
                          </a:solidFill>
                          <a:latin typeface="Times New Roman" pitchFamily="18" charset="0"/>
                          <a:ea typeface="+mn-ea"/>
                          <a:cs typeface="Times New Roman" pitchFamily="18" charset="0"/>
                        </a:rPr>
                        <a:t>All women SHGs </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62.99</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latin typeface="Times New Roman" pitchFamily="18" charset="0"/>
                          <a:cs typeface="Times New Roman" pitchFamily="18" charset="0"/>
                        </a:rPr>
                        <a:t>(3.3%)</a:t>
                      </a:r>
                    </a:p>
                  </a:txBody>
                  <a:tcPr/>
                </a:tc>
                <a:tc>
                  <a:txBody>
                    <a:bodyPr/>
                    <a:lstStyle/>
                    <a:p>
                      <a:r>
                        <a:rPr lang="en-IN" sz="1600" dirty="0" smtClean="0">
                          <a:latin typeface="Times New Roman" pitchFamily="18" charset="0"/>
                          <a:cs typeface="Times New Roman" pitchFamily="18" charset="0"/>
                        </a:rPr>
                        <a:t>5104.33</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latin typeface="Times New Roman" pitchFamily="18" charset="0"/>
                          <a:cs typeface="Times New Roman" pitchFamily="18" charset="0"/>
                        </a:rPr>
                        <a:t>(-3.7%)</a:t>
                      </a:r>
                    </a:p>
                    <a:p>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59.38</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latin typeface="Times New Roman" pitchFamily="18" charset="0"/>
                          <a:cs typeface="Times New Roman" pitchFamily="18" charset="0"/>
                        </a:rPr>
                        <a:t>(-5.7%)</a:t>
                      </a:r>
                    </a:p>
                    <a:p>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6514.86</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latin typeface="Times New Roman" pitchFamily="18" charset="0"/>
                          <a:cs typeface="Times New Roman" pitchFamily="18" charset="0"/>
                        </a:rPr>
                        <a:t>(27.6%)</a:t>
                      </a:r>
                    </a:p>
                    <a:p>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62.52</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latin typeface="Times New Roman" pitchFamily="18" charset="0"/>
                          <a:cs typeface="Times New Roman" pitchFamily="18" charset="0"/>
                        </a:rPr>
                        <a:t>(5.27%)</a:t>
                      </a:r>
                    </a:p>
                    <a:p>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8012.89</a:t>
                      </a:r>
                    </a:p>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latin typeface="Times New Roman" pitchFamily="18" charset="0"/>
                          <a:cs typeface="Times New Roman" pitchFamily="18" charset="0"/>
                        </a:rPr>
                        <a:t>(22.99%)</a:t>
                      </a:r>
                    </a:p>
                    <a:p>
                      <a:endParaRPr lang="en-IN" sz="1600" dirty="0">
                        <a:latin typeface="Times New Roman" pitchFamily="18" charset="0"/>
                        <a:cs typeface="Times New Roman" pitchFamily="18" charset="0"/>
                      </a:endParaRPr>
                    </a:p>
                  </a:txBody>
                  <a:tcPr/>
                </a:tc>
              </a:tr>
              <a:tr h="584483">
                <a:tc vMerge="1">
                  <a:txBody>
                    <a:bodyPr/>
                    <a:lstStyle/>
                    <a:p>
                      <a:endParaRPr lang="en-IN" dirty="0"/>
                    </a:p>
                  </a:txBody>
                  <a:tcPr/>
                </a:tc>
                <a:tc>
                  <a:txBody>
                    <a:bodyPr/>
                    <a:lstStyle/>
                    <a:p>
                      <a:r>
                        <a:rPr lang="en-IN" sz="1600" kern="1200" baseline="0" dirty="0" smtClean="0">
                          <a:solidFill>
                            <a:schemeClr val="tx1"/>
                          </a:solidFill>
                          <a:latin typeface="Times New Roman" pitchFamily="18" charset="0"/>
                          <a:ea typeface="+mn-ea"/>
                          <a:cs typeface="Times New Roman" pitchFamily="18" charset="0"/>
                        </a:rPr>
                        <a:t>Percentage of Women Groups </a:t>
                      </a:r>
                    </a:p>
                  </a:txBody>
                  <a:tcPr/>
                </a:tc>
                <a:tc>
                  <a:txBody>
                    <a:bodyPr/>
                    <a:lstStyle/>
                    <a:p>
                      <a:r>
                        <a:rPr lang="en-IN" sz="1600" dirty="0" smtClean="0">
                          <a:latin typeface="Times New Roman" pitchFamily="18" charset="0"/>
                          <a:cs typeface="Times New Roman" pitchFamily="18" charset="0"/>
                        </a:rPr>
                        <a:t>79.1</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77.9</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81.1</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79.3</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84.15</a:t>
                      </a:r>
                      <a:endParaRPr lang="en-IN" sz="1600" dirty="0">
                        <a:latin typeface="Times New Roman" pitchFamily="18" charset="0"/>
                        <a:cs typeface="Times New Roman" pitchFamily="18" charset="0"/>
                      </a:endParaRPr>
                    </a:p>
                  </a:txBody>
                  <a:tcPr/>
                </a:tc>
                <a:tc>
                  <a:txBody>
                    <a:bodyPr/>
                    <a:lstStyle/>
                    <a:p>
                      <a:r>
                        <a:rPr lang="en-IN" sz="1600" dirty="0" smtClean="0">
                          <a:latin typeface="Times New Roman" pitchFamily="18" charset="0"/>
                          <a:cs typeface="Times New Roman" pitchFamily="18" charset="0"/>
                        </a:rPr>
                        <a:t>80.96</a:t>
                      </a:r>
                      <a:endParaRPr lang="en-IN" sz="16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 xmlns:p14="http://schemas.microsoft.com/office/powerpoint/2010/main" val="693801442"/>
              </p:ext>
            </p:extLst>
          </p:nvPr>
        </p:nvGraphicFramePr>
        <p:xfrm>
          <a:off x="152400" y="79077"/>
          <a:ext cx="8839201" cy="6689497"/>
        </p:xfrm>
        <a:graphic>
          <a:graphicData uri="http://schemas.openxmlformats.org/drawingml/2006/table">
            <a:tbl>
              <a:tblPr firstRow="1" bandRow="1">
                <a:tableStyleId>{5940675A-B579-460E-94D1-54222C63F5DA}</a:tableStyleId>
              </a:tblPr>
              <a:tblGrid>
                <a:gridCol w="999214"/>
                <a:gridCol w="1767840"/>
                <a:gridCol w="922351"/>
                <a:gridCol w="1229803"/>
                <a:gridCol w="922351"/>
                <a:gridCol w="999215"/>
                <a:gridCol w="924599"/>
                <a:gridCol w="1073828"/>
              </a:tblGrid>
              <a:tr h="347247">
                <a:tc rowSpan="2" gridSpan="2">
                  <a:txBody>
                    <a:bodyPr/>
                    <a:lstStyle/>
                    <a:p>
                      <a:r>
                        <a:rPr lang="en-US" b="1" dirty="0" smtClean="0"/>
                        <a:t>Particulars </a:t>
                      </a:r>
                      <a:endParaRPr lang="en-IN" b="1" dirty="0"/>
                    </a:p>
                  </a:txBody>
                  <a:tcPr>
                    <a:solidFill>
                      <a:schemeClr val="accent6">
                        <a:lumMod val="20000"/>
                        <a:lumOff val="80000"/>
                      </a:schemeClr>
                    </a:solidFill>
                  </a:tcPr>
                </a:tc>
                <a:tc rowSpan="2" hMerge="1">
                  <a:txBody>
                    <a:bodyPr/>
                    <a:lstStyle/>
                    <a:p>
                      <a:endParaRPr lang="en-IN" dirty="0"/>
                    </a:p>
                  </a:txBody>
                  <a:tcPr/>
                </a:tc>
                <a:tc gridSpan="2">
                  <a:txBody>
                    <a:bodyPr/>
                    <a:lstStyle/>
                    <a:p>
                      <a:r>
                        <a:rPr lang="en-US" b="1" dirty="0" smtClean="0"/>
                        <a:t>2011-12</a:t>
                      </a:r>
                      <a:endParaRPr lang="en-IN" b="1" dirty="0"/>
                    </a:p>
                  </a:txBody>
                  <a:tcPr>
                    <a:solidFill>
                      <a:schemeClr val="accent6">
                        <a:lumMod val="20000"/>
                        <a:lumOff val="80000"/>
                      </a:schemeClr>
                    </a:solidFill>
                  </a:tcPr>
                </a:tc>
                <a:tc hMerge="1">
                  <a:txBody>
                    <a:bodyPr/>
                    <a:lstStyle/>
                    <a:p>
                      <a:endParaRPr lang="en-IN" dirty="0"/>
                    </a:p>
                  </a:txBody>
                  <a:tcPr/>
                </a:tc>
                <a:tc gridSpan="2">
                  <a:txBody>
                    <a:bodyPr/>
                    <a:lstStyle/>
                    <a:p>
                      <a:r>
                        <a:rPr lang="en-US" b="1" dirty="0" smtClean="0"/>
                        <a:t>2012-13</a:t>
                      </a:r>
                      <a:endParaRPr lang="en-IN" b="1" dirty="0"/>
                    </a:p>
                  </a:txBody>
                  <a:tcPr>
                    <a:solidFill>
                      <a:schemeClr val="accent6">
                        <a:lumMod val="20000"/>
                        <a:lumOff val="80000"/>
                      </a:schemeClr>
                    </a:solidFill>
                  </a:tcPr>
                </a:tc>
                <a:tc hMerge="1">
                  <a:txBody>
                    <a:bodyPr/>
                    <a:lstStyle/>
                    <a:p>
                      <a:endParaRPr lang="en-IN" dirty="0"/>
                    </a:p>
                  </a:txBody>
                  <a:tcPr/>
                </a:tc>
                <a:tc gridSpan="2">
                  <a:txBody>
                    <a:bodyPr/>
                    <a:lstStyle/>
                    <a:p>
                      <a:r>
                        <a:rPr lang="en-US" b="1" dirty="0" smtClean="0"/>
                        <a:t>2013-2014</a:t>
                      </a:r>
                      <a:endParaRPr lang="en-IN" b="1" dirty="0"/>
                    </a:p>
                  </a:txBody>
                  <a:tcPr>
                    <a:solidFill>
                      <a:schemeClr val="accent6">
                        <a:lumMod val="20000"/>
                        <a:lumOff val="80000"/>
                      </a:schemeClr>
                    </a:solidFill>
                  </a:tcPr>
                </a:tc>
                <a:tc hMerge="1">
                  <a:txBody>
                    <a:bodyPr/>
                    <a:lstStyle/>
                    <a:p>
                      <a:endParaRPr lang="en-IN" dirty="0"/>
                    </a:p>
                  </a:txBody>
                  <a:tcPr/>
                </a:tc>
              </a:tr>
              <a:tr h="1128554">
                <a:tc gridSpan="2" vMerge="1">
                  <a:txBody>
                    <a:bodyPr/>
                    <a:lstStyle/>
                    <a:p>
                      <a:endParaRPr lang="en-IN" dirty="0"/>
                    </a:p>
                  </a:txBody>
                  <a:tcPr/>
                </a:tc>
                <a:tc hMerge="1" vMerge="1">
                  <a:txBody>
                    <a:bodyPr/>
                    <a:lstStyle/>
                    <a:p>
                      <a:endParaRPr lang="en-IN"/>
                    </a:p>
                  </a:txBody>
                  <a:tcPr/>
                </a:tc>
                <a:tc>
                  <a:txBody>
                    <a:bodyPr/>
                    <a:lstStyle/>
                    <a:p>
                      <a:r>
                        <a:rPr lang="en-IN" b="1" dirty="0" smtClean="0"/>
                        <a:t>No. of SHGs (</a:t>
                      </a:r>
                      <a:r>
                        <a:rPr lang="en-IN" b="1" dirty="0" err="1" smtClean="0"/>
                        <a:t>lakh</a:t>
                      </a:r>
                      <a:r>
                        <a:rPr lang="en-IN" b="1" dirty="0" smtClean="0"/>
                        <a:t>)</a:t>
                      </a:r>
                      <a:endParaRPr lang="en-IN" b="1" dirty="0"/>
                    </a:p>
                  </a:txBody>
                  <a:tcPr>
                    <a:solidFill>
                      <a:schemeClr val="accent6">
                        <a:lumMod val="20000"/>
                        <a:lumOff val="80000"/>
                      </a:schemeClr>
                    </a:solidFill>
                  </a:tcPr>
                </a:tc>
                <a:tc>
                  <a:txBody>
                    <a:bodyPr/>
                    <a:lstStyle/>
                    <a:p>
                      <a:r>
                        <a:rPr lang="en-IN" sz="1800" b="1" kern="1200" baseline="0" dirty="0" smtClean="0">
                          <a:solidFill>
                            <a:schemeClr val="tx1"/>
                          </a:solidFill>
                          <a:latin typeface="+mn-lt"/>
                          <a:ea typeface="+mn-ea"/>
                          <a:cs typeface="+mn-cs"/>
                        </a:rPr>
                        <a:t>Amount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t>
                      </a:r>
                      <a:r>
                        <a:rPr lang="en-US" b="1" dirty="0" err="1" smtClean="0"/>
                        <a:t>crore</a:t>
                      </a:r>
                      <a:r>
                        <a:rPr lang="en-US" b="1" dirty="0" smtClean="0"/>
                        <a:t>)</a:t>
                      </a:r>
                      <a:endParaRPr lang="en-IN" b="1" dirty="0" smtClean="0"/>
                    </a:p>
                    <a:p>
                      <a:endParaRPr lang="en-IN" b="1" dirty="0"/>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t>No. of SHGs (</a:t>
                      </a:r>
                      <a:r>
                        <a:rPr lang="en-IN" b="1" dirty="0" err="1" smtClean="0"/>
                        <a:t>lakh</a:t>
                      </a:r>
                      <a:r>
                        <a:rPr lang="en-IN" b="1" dirty="0" smtClean="0"/>
                        <a:t>)</a:t>
                      </a:r>
                    </a:p>
                    <a:p>
                      <a:endParaRPr lang="en-IN" b="1" dirty="0"/>
                    </a:p>
                  </a:txBody>
                  <a:tcPr>
                    <a:solidFill>
                      <a:schemeClr val="accent6">
                        <a:lumMod val="20000"/>
                        <a:lumOff val="80000"/>
                      </a:schemeClr>
                    </a:solidFill>
                  </a:tcPr>
                </a:tc>
                <a:tc>
                  <a:txBody>
                    <a:bodyPr/>
                    <a:lstStyle/>
                    <a:p>
                      <a:r>
                        <a:rPr lang="en-IN" sz="1800" b="1" kern="1200" baseline="0" dirty="0" smtClean="0">
                          <a:solidFill>
                            <a:schemeClr val="tx1"/>
                          </a:solidFill>
                          <a:latin typeface="+mn-lt"/>
                          <a:ea typeface="+mn-ea"/>
                          <a:cs typeface="+mn-cs"/>
                        </a:rPr>
                        <a:t>Amount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t>
                      </a:r>
                      <a:r>
                        <a:rPr lang="en-US" b="1" dirty="0" err="1" smtClean="0"/>
                        <a:t>crore</a:t>
                      </a:r>
                      <a:r>
                        <a:rPr lang="en-US" b="1" dirty="0" smtClean="0"/>
                        <a:t>)</a:t>
                      </a:r>
                      <a:endParaRPr lang="en-IN" b="1" dirty="0" smtClean="0"/>
                    </a:p>
                    <a:p>
                      <a:endParaRPr lang="en-IN" b="1" dirty="0"/>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t>No. of SHGs (</a:t>
                      </a:r>
                      <a:r>
                        <a:rPr lang="en-IN" b="1" dirty="0" err="1" smtClean="0"/>
                        <a:t>lakh</a:t>
                      </a:r>
                      <a:r>
                        <a:rPr lang="en-IN" b="1" dirty="0" smtClean="0"/>
                        <a:t>)</a:t>
                      </a:r>
                    </a:p>
                    <a:p>
                      <a:endParaRPr lang="en-IN" b="1" dirty="0"/>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kern="1200" baseline="0" dirty="0" smtClean="0">
                          <a:solidFill>
                            <a:schemeClr val="tx1"/>
                          </a:solidFill>
                          <a:latin typeface="+mn-lt"/>
                          <a:ea typeface="+mn-ea"/>
                          <a:cs typeface="+mn-cs"/>
                        </a:rPr>
                        <a:t>Amount </a:t>
                      </a:r>
                      <a:r>
                        <a:rPr lang="en-US" b="1" dirty="0" smtClean="0"/>
                        <a:t>(</a:t>
                      </a:r>
                      <a:r>
                        <a:rPr lang="en-US" b="1" dirty="0" err="1" smtClean="0"/>
                        <a:t>crore</a:t>
                      </a:r>
                      <a:r>
                        <a:rPr lang="en-US" b="1" dirty="0" smtClean="0"/>
                        <a:t>)</a:t>
                      </a:r>
                      <a:endParaRPr lang="en-IN" b="1" dirty="0" smtClean="0"/>
                    </a:p>
                    <a:p>
                      <a:r>
                        <a:rPr lang="en-IN" sz="1800" b="1" kern="1200" baseline="0" dirty="0" smtClean="0">
                          <a:solidFill>
                            <a:schemeClr val="tx1"/>
                          </a:solidFill>
                          <a:latin typeface="+mn-lt"/>
                          <a:ea typeface="+mn-ea"/>
                          <a:cs typeface="+mn-cs"/>
                        </a:rPr>
                        <a:t>	</a:t>
                      </a:r>
                    </a:p>
                    <a:p>
                      <a:endParaRPr lang="en-IN" b="1" dirty="0"/>
                    </a:p>
                  </a:txBody>
                  <a:tcPr>
                    <a:solidFill>
                      <a:schemeClr val="accent6">
                        <a:lumMod val="20000"/>
                        <a:lumOff val="80000"/>
                      </a:schemeClr>
                    </a:solidFill>
                  </a:tcPr>
                </a:tc>
              </a:tr>
              <a:tr h="607683">
                <a:tc rowSpan="5">
                  <a:txBody>
                    <a:bodyPr/>
                    <a:lstStyle/>
                    <a:p>
                      <a:endParaRPr lang="en-IN" sz="1800" kern="1200" baseline="0" dirty="0" smtClean="0">
                        <a:solidFill>
                          <a:schemeClr val="tx1"/>
                        </a:solidFill>
                        <a:latin typeface="+mn-lt"/>
                        <a:ea typeface="+mn-ea"/>
                        <a:cs typeface="+mn-cs"/>
                      </a:endParaRPr>
                    </a:p>
                    <a:p>
                      <a:endParaRPr lang="en-IN" sz="1400" b="1" kern="1200" baseline="0" dirty="0" smtClean="0">
                        <a:solidFill>
                          <a:schemeClr val="tx1"/>
                        </a:solidFill>
                        <a:latin typeface="+mn-lt"/>
                        <a:ea typeface="+mn-ea"/>
                        <a:cs typeface="+mn-cs"/>
                      </a:endParaRPr>
                    </a:p>
                    <a:p>
                      <a:endParaRPr lang="en-IN" sz="1400" b="1" kern="1200" baseline="0" dirty="0" smtClean="0">
                        <a:solidFill>
                          <a:schemeClr val="tx1"/>
                        </a:solidFill>
                        <a:latin typeface="+mn-lt"/>
                        <a:ea typeface="+mn-ea"/>
                        <a:cs typeface="+mn-cs"/>
                      </a:endParaRPr>
                    </a:p>
                    <a:p>
                      <a:endParaRPr lang="en-IN" sz="1400" b="1" kern="1200" baseline="0" dirty="0" smtClean="0">
                        <a:solidFill>
                          <a:schemeClr val="tx1"/>
                        </a:solidFill>
                        <a:latin typeface="+mn-lt"/>
                        <a:ea typeface="+mn-ea"/>
                        <a:cs typeface="+mn-cs"/>
                      </a:endParaRPr>
                    </a:p>
                    <a:p>
                      <a:endParaRPr lang="en-IN" sz="1400" b="1" kern="1200" baseline="0" dirty="0" smtClean="0">
                        <a:solidFill>
                          <a:schemeClr val="tx1"/>
                        </a:solidFill>
                        <a:latin typeface="+mn-lt"/>
                        <a:ea typeface="+mn-ea"/>
                        <a:cs typeface="+mn-cs"/>
                      </a:endParaRPr>
                    </a:p>
                    <a:p>
                      <a:endParaRPr lang="en-IN" sz="1400" b="1" kern="1200" baseline="0" dirty="0" smtClean="0">
                        <a:solidFill>
                          <a:schemeClr val="tx1"/>
                        </a:solidFill>
                        <a:latin typeface="+mn-lt"/>
                        <a:ea typeface="+mn-ea"/>
                        <a:cs typeface="+mn-cs"/>
                      </a:endParaRPr>
                    </a:p>
                    <a:p>
                      <a:endParaRPr lang="en-IN" sz="1400" b="1" kern="1200" baseline="0" dirty="0" smtClean="0">
                        <a:solidFill>
                          <a:schemeClr val="tx1"/>
                        </a:solidFill>
                        <a:latin typeface="+mn-lt"/>
                        <a:ea typeface="+mn-ea"/>
                        <a:cs typeface="+mn-cs"/>
                      </a:endParaRPr>
                    </a:p>
                    <a:p>
                      <a:r>
                        <a:rPr lang="en-IN" sz="1400" b="1" kern="1200" baseline="0" dirty="0" smtClean="0">
                          <a:solidFill>
                            <a:schemeClr val="tx1"/>
                          </a:solidFill>
                          <a:latin typeface="+mn-lt"/>
                          <a:ea typeface="+mn-ea"/>
                          <a:cs typeface="+mn-cs"/>
                        </a:rPr>
                        <a:t>Loans disbursed to SHGs during the year</a:t>
                      </a:r>
                      <a:r>
                        <a:rPr lang="en-IN" sz="1800" kern="1200" baseline="0" dirty="0" smtClean="0">
                          <a:solidFill>
                            <a:schemeClr val="tx1"/>
                          </a:solidFill>
                          <a:latin typeface="+mn-lt"/>
                          <a:ea typeface="+mn-ea"/>
                          <a:cs typeface="+mn-cs"/>
                        </a:rPr>
                        <a:t>	</a:t>
                      </a:r>
                    </a:p>
                    <a:p>
                      <a:endParaRPr lang="en-IN" dirty="0"/>
                    </a:p>
                  </a:txBody>
                  <a:tcPr>
                    <a:solidFill>
                      <a:srgbClr val="FFFF00"/>
                    </a:solidFill>
                  </a:tcPr>
                </a:tc>
                <a:tc>
                  <a:txBody>
                    <a:bodyPr/>
                    <a:lstStyle/>
                    <a:p>
                      <a:r>
                        <a:rPr lang="en-IN" sz="1800" b="1" kern="1200" baseline="0" dirty="0" smtClean="0">
                          <a:solidFill>
                            <a:schemeClr val="tx1"/>
                          </a:solidFill>
                          <a:latin typeface="+mn-lt"/>
                          <a:ea typeface="+mn-ea"/>
                          <a:cs typeface="+mn-cs"/>
                        </a:rPr>
                        <a:t>Total SHGs </a:t>
                      </a:r>
                    </a:p>
                  </a:txBody>
                  <a:tcPr>
                    <a:solidFill>
                      <a:srgbClr val="FFC000"/>
                    </a:solidFill>
                  </a:tcPr>
                </a:tc>
                <a:tc>
                  <a:txBody>
                    <a:bodyPr/>
                    <a:lstStyle/>
                    <a:p>
                      <a:r>
                        <a:rPr lang="en-IN" b="0" dirty="0" smtClean="0"/>
                        <a:t>11.48</a:t>
                      </a:r>
                    </a:p>
                    <a:p>
                      <a:r>
                        <a:rPr lang="en-US" b="0" dirty="0" smtClean="0"/>
                        <a:t>(-4%)</a:t>
                      </a:r>
                      <a:endParaRPr lang="en-IN" b="0" dirty="0"/>
                    </a:p>
                  </a:txBody>
                  <a:tcPr>
                    <a:solidFill>
                      <a:srgbClr val="FFC000"/>
                    </a:solidFill>
                  </a:tcPr>
                </a:tc>
                <a:tc>
                  <a:txBody>
                    <a:bodyPr/>
                    <a:lstStyle/>
                    <a:p>
                      <a:r>
                        <a:rPr lang="en-IN" dirty="0" smtClean="0"/>
                        <a:t>16534.77</a:t>
                      </a:r>
                    </a:p>
                    <a:p>
                      <a:r>
                        <a:rPr lang="en-US" dirty="0" smtClean="0"/>
                        <a:t>(13.7%)</a:t>
                      </a:r>
                      <a:endParaRPr lang="en-IN" dirty="0"/>
                    </a:p>
                  </a:txBody>
                  <a:tcPr>
                    <a:solidFill>
                      <a:srgbClr val="FFC000"/>
                    </a:solidFill>
                  </a:tcPr>
                </a:tc>
                <a:tc>
                  <a:txBody>
                    <a:bodyPr/>
                    <a:lstStyle/>
                    <a:p>
                      <a:r>
                        <a:rPr lang="en-IN" dirty="0" smtClean="0"/>
                        <a:t>12.2</a:t>
                      </a:r>
                    </a:p>
                    <a:p>
                      <a:r>
                        <a:rPr lang="en-US" dirty="0" smtClean="0"/>
                        <a:t>(6.3%)</a:t>
                      </a:r>
                      <a:endParaRPr lang="en-IN" dirty="0"/>
                    </a:p>
                  </a:txBody>
                  <a:tcPr>
                    <a:solidFill>
                      <a:srgbClr val="FFC000"/>
                    </a:solidFill>
                  </a:tcPr>
                </a:tc>
                <a:tc>
                  <a:txBody>
                    <a:bodyPr/>
                    <a:lstStyle/>
                    <a:p>
                      <a:r>
                        <a:rPr lang="en-IN" dirty="0" smtClean="0"/>
                        <a:t>20585.3</a:t>
                      </a:r>
                    </a:p>
                    <a:p>
                      <a:r>
                        <a:rPr lang="en-US" dirty="0" smtClean="0"/>
                        <a:t>(24.5%)</a:t>
                      </a:r>
                      <a:endParaRPr lang="en-IN" dirty="0"/>
                    </a:p>
                  </a:txBody>
                  <a:tcPr>
                    <a:solidFill>
                      <a:srgbClr val="FFC000"/>
                    </a:solidFill>
                  </a:tcPr>
                </a:tc>
                <a:tc>
                  <a:txBody>
                    <a:bodyPr/>
                    <a:lstStyle/>
                    <a:p>
                      <a:r>
                        <a:rPr lang="en-IN" dirty="0" smtClean="0"/>
                        <a:t>13.6</a:t>
                      </a:r>
                    </a:p>
                    <a:p>
                      <a:r>
                        <a:rPr lang="en-US" dirty="0" smtClean="0"/>
                        <a:t>(12.0%)</a:t>
                      </a:r>
                      <a:endParaRPr lang="en-IN" dirty="0"/>
                    </a:p>
                  </a:txBody>
                  <a:tcPr>
                    <a:solidFill>
                      <a:srgbClr val="FFC000"/>
                    </a:solidFill>
                  </a:tcPr>
                </a:tc>
                <a:tc>
                  <a:txBody>
                    <a:bodyPr/>
                    <a:lstStyle/>
                    <a:p>
                      <a:r>
                        <a:rPr lang="en-IN" dirty="0" smtClean="0"/>
                        <a:t>24017.3</a:t>
                      </a:r>
                    </a:p>
                    <a:p>
                      <a:r>
                        <a:rPr lang="en-US" dirty="0" smtClean="0"/>
                        <a:t>(16.67%)</a:t>
                      </a:r>
                      <a:endParaRPr lang="en-IN" dirty="0"/>
                    </a:p>
                  </a:txBody>
                  <a:tcPr>
                    <a:solidFill>
                      <a:srgbClr val="FFC000"/>
                    </a:solidFill>
                  </a:tcPr>
                </a:tc>
              </a:tr>
              <a:tr h="1128554">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Of which NRLM/ SGSY/ Other Govt. </a:t>
                      </a:r>
                      <a:r>
                        <a:rPr lang="en-IN" sz="1800" kern="1200" baseline="0" dirty="0" err="1" smtClean="0">
                          <a:solidFill>
                            <a:schemeClr val="tx1"/>
                          </a:solidFill>
                          <a:latin typeface="+mn-lt"/>
                          <a:ea typeface="+mn-ea"/>
                          <a:cs typeface="+mn-cs"/>
                        </a:rPr>
                        <a:t>spons</a:t>
                      </a:r>
                      <a:r>
                        <a:rPr lang="en-IN" sz="1800" kern="1200" baseline="0" dirty="0" smtClean="0">
                          <a:solidFill>
                            <a:schemeClr val="tx1"/>
                          </a:solidFill>
                          <a:latin typeface="+mn-lt"/>
                          <a:ea typeface="+mn-ea"/>
                          <a:cs typeface="+mn-cs"/>
                        </a:rPr>
                        <a:t>. programmes </a:t>
                      </a:r>
                      <a:endParaRPr lang="en-IN" dirty="0"/>
                    </a:p>
                  </a:txBody>
                  <a:tcPr/>
                </a:tc>
                <a:tc>
                  <a:txBody>
                    <a:bodyPr/>
                    <a:lstStyle/>
                    <a:p>
                      <a:r>
                        <a:rPr lang="en-IN" dirty="0" smtClean="0"/>
                        <a:t>2.10</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(-12.9%)</a:t>
                      </a:r>
                    </a:p>
                    <a:p>
                      <a:endParaRPr lang="en-IN" dirty="0"/>
                    </a:p>
                  </a:txBody>
                  <a:tcPr/>
                </a:tc>
                <a:tc>
                  <a:txBody>
                    <a:bodyPr/>
                    <a:lstStyle/>
                    <a:p>
                      <a:r>
                        <a:rPr lang="en-IN" dirty="0" smtClean="0"/>
                        <a:t>2643.56</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(6.6%)</a:t>
                      </a:r>
                    </a:p>
                    <a:p>
                      <a:endParaRPr lang="en-IN" dirty="0"/>
                    </a:p>
                  </a:txBody>
                  <a:tcPr/>
                </a:tc>
                <a:tc>
                  <a:txBody>
                    <a:bodyPr/>
                    <a:lstStyle/>
                    <a:p>
                      <a:r>
                        <a:rPr lang="en-IN" dirty="0" smtClean="0"/>
                        <a:t>1.81</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(-13.8%)</a:t>
                      </a:r>
                    </a:p>
                    <a:p>
                      <a:endParaRPr lang="en-IN" dirty="0"/>
                    </a:p>
                  </a:txBody>
                  <a:tcPr/>
                </a:tc>
                <a:tc>
                  <a:txBody>
                    <a:bodyPr/>
                    <a:lstStyle/>
                    <a:p>
                      <a:r>
                        <a:rPr lang="en-IN" dirty="0" smtClean="0"/>
                        <a:t>2207.47</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(-16.5%)</a:t>
                      </a:r>
                    </a:p>
                    <a:p>
                      <a:endParaRPr lang="en-IN" dirty="0"/>
                    </a:p>
                  </a:txBody>
                  <a:tcPr/>
                </a:tc>
                <a:tc>
                  <a:txBody>
                    <a:bodyPr/>
                    <a:lstStyle/>
                    <a:p>
                      <a:r>
                        <a:rPr lang="en-IN" dirty="0" smtClean="0"/>
                        <a:t>2.26</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(24.56%)</a:t>
                      </a:r>
                    </a:p>
                    <a:p>
                      <a:endParaRPr lang="en-IN" dirty="0"/>
                    </a:p>
                  </a:txBody>
                  <a:tcPr/>
                </a:tc>
                <a:tc>
                  <a:txBody>
                    <a:bodyPr/>
                    <a:lstStyle/>
                    <a:p>
                      <a:r>
                        <a:rPr lang="en-IN" dirty="0" smtClean="0"/>
                        <a:t>3480.60</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(57.67%)</a:t>
                      </a:r>
                    </a:p>
                    <a:p>
                      <a:endParaRPr lang="en-IN" dirty="0"/>
                    </a:p>
                  </a:txBody>
                  <a:tcPr/>
                </a:tc>
              </a:tr>
              <a:tr h="1649425">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 of NRLM/SGSY/ Other Govt. </a:t>
                      </a:r>
                      <a:r>
                        <a:rPr lang="en-IN" sz="1800" kern="1200" baseline="0" dirty="0" err="1" smtClean="0">
                          <a:solidFill>
                            <a:schemeClr val="tx1"/>
                          </a:solidFill>
                          <a:latin typeface="+mn-lt"/>
                          <a:ea typeface="+mn-ea"/>
                          <a:cs typeface="+mn-cs"/>
                        </a:rPr>
                        <a:t>spons</a:t>
                      </a:r>
                      <a:r>
                        <a:rPr lang="en-IN" sz="1800" kern="1200" baseline="0" dirty="0" smtClean="0">
                          <a:solidFill>
                            <a:schemeClr val="tx1"/>
                          </a:solidFill>
                          <a:latin typeface="+mn-lt"/>
                          <a:ea typeface="+mn-ea"/>
                          <a:cs typeface="+mn-cs"/>
                        </a:rPr>
                        <a:t>. programme Groups to Total </a:t>
                      </a:r>
                      <a:endParaRPr lang="en-IN" dirty="0"/>
                    </a:p>
                  </a:txBody>
                  <a:tcPr/>
                </a:tc>
                <a:tc>
                  <a:txBody>
                    <a:bodyPr/>
                    <a:lstStyle/>
                    <a:p>
                      <a:r>
                        <a:rPr lang="en-IN" dirty="0" smtClean="0"/>
                        <a:t>18.3</a:t>
                      </a:r>
                      <a:endParaRPr lang="en-IN" dirty="0"/>
                    </a:p>
                  </a:txBody>
                  <a:tcPr/>
                </a:tc>
                <a:tc>
                  <a:txBody>
                    <a:bodyPr/>
                    <a:lstStyle/>
                    <a:p>
                      <a:r>
                        <a:rPr lang="en-IN" dirty="0" smtClean="0"/>
                        <a:t>16.0</a:t>
                      </a:r>
                      <a:endParaRPr lang="en-IN" dirty="0"/>
                    </a:p>
                  </a:txBody>
                  <a:tcPr/>
                </a:tc>
                <a:tc>
                  <a:txBody>
                    <a:bodyPr/>
                    <a:lstStyle/>
                    <a:p>
                      <a:r>
                        <a:rPr lang="en-IN" dirty="0" smtClean="0"/>
                        <a:t>14.8</a:t>
                      </a:r>
                      <a:endParaRPr lang="en-IN" dirty="0"/>
                    </a:p>
                  </a:txBody>
                  <a:tcPr/>
                </a:tc>
                <a:tc>
                  <a:txBody>
                    <a:bodyPr/>
                    <a:lstStyle/>
                    <a:p>
                      <a:r>
                        <a:rPr lang="en-IN" dirty="0" smtClean="0"/>
                        <a:t>10.7</a:t>
                      </a:r>
                      <a:endParaRPr lang="en-IN" dirty="0"/>
                    </a:p>
                  </a:txBody>
                  <a:tcPr/>
                </a:tc>
                <a:tc>
                  <a:txBody>
                    <a:bodyPr/>
                    <a:lstStyle/>
                    <a:p>
                      <a:r>
                        <a:rPr lang="en-IN" dirty="0" smtClean="0"/>
                        <a:t>16.52</a:t>
                      </a:r>
                      <a:endParaRPr lang="en-IN" dirty="0"/>
                    </a:p>
                  </a:txBody>
                  <a:tcPr/>
                </a:tc>
                <a:tc>
                  <a:txBody>
                    <a:bodyPr/>
                    <a:lstStyle/>
                    <a:p>
                      <a:r>
                        <a:rPr lang="en-IN" dirty="0" smtClean="0"/>
                        <a:t>14.49</a:t>
                      </a:r>
                      <a:endParaRPr lang="en-IN" dirty="0"/>
                    </a:p>
                  </a:txBody>
                  <a:tcPr/>
                </a:tc>
              </a:tr>
              <a:tr h="928777">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All women SHGs </a:t>
                      </a:r>
                      <a:endParaRPr lang="en-IN" dirty="0"/>
                    </a:p>
                  </a:txBody>
                  <a:tcPr/>
                </a:tc>
                <a:tc>
                  <a:txBody>
                    <a:bodyPr/>
                    <a:lstStyle/>
                    <a:p>
                      <a:r>
                        <a:rPr lang="en-IN" dirty="0" smtClean="0"/>
                        <a:t>9.23</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(-9.2%)</a:t>
                      </a:r>
                    </a:p>
                    <a:p>
                      <a:endParaRPr lang="en-IN" dirty="0"/>
                    </a:p>
                  </a:txBody>
                  <a:tcPr/>
                </a:tc>
                <a:tc>
                  <a:txBody>
                    <a:bodyPr/>
                    <a:lstStyle/>
                    <a:p>
                      <a:r>
                        <a:rPr lang="en-IN" dirty="0" smtClean="0"/>
                        <a:t>14132.02</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(12.0%)</a:t>
                      </a:r>
                    </a:p>
                    <a:p>
                      <a:endParaRPr lang="en-IN" dirty="0"/>
                    </a:p>
                  </a:txBody>
                  <a:tcPr/>
                </a:tc>
                <a:tc>
                  <a:txBody>
                    <a:bodyPr/>
                    <a:lstStyle/>
                    <a:p>
                      <a:r>
                        <a:rPr lang="en-IN" dirty="0" smtClean="0"/>
                        <a:t>10.37</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(12.4%)</a:t>
                      </a:r>
                    </a:p>
                    <a:p>
                      <a:endParaRPr lang="en-IN" dirty="0"/>
                    </a:p>
                  </a:txBody>
                  <a:tcPr/>
                </a:tc>
                <a:tc>
                  <a:txBody>
                    <a:bodyPr/>
                    <a:lstStyle/>
                    <a:p>
                      <a:r>
                        <a:rPr lang="en-IN" dirty="0" smtClean="0"/>
                        <a:t>17854.3</a:t>
                      </a:r>
                      <a:endParaRPr lang="en-I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(26.3%)</a:t>
                      </a:r>
                    </a:p>
                    <a:p>
                      <a:endParaRPr lang="en-IN" dirty="0"/>
                    </a:p>
                  </a:txBody>
                  <a:tcPr/>
                </a:tc>
                <a:tc>
                  <a:txBody>
                    <a:bodyPr/>
                    <a:lstStyle/>
                    <a:p>
                      <a:r>
                        <a:rPr lang="en-IN" dirty="0" smtClean="0"/>
                        <a:t>11.52</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t>
                      </a:r>
                    </a:p>
                    <a:p>
                      <a:endParaRPr lang="en-IN" dirty="0"/>
                    </a:p>
                  </a:txBody>
                  <a:tcPr/>
                </a:tc>
                <a:tc>
                  <a:txBody>
                    <a:bodyPr/>
                    <a:lstStyle/>
                    <a:p>
                      <a:r>
                        <a:rPr lang="en-IN" dirty="0" smtClean="0"/>
                        <a:t>21037.97</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(11.02%)</a:t>
                      </a:r>
                    </a:p>
                    <a:p>
                      <a:endParaRPr lang="en-IN" dirty="0"/>
                    </a:p>
                  </a:txBody>
                  <a:tcPr/>
                </a:tc>
              </a:tr>
              <a:tr h="607683">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Percentage of Women Groups </a:t>
                      </a:r>
                    </a:p>
                  </a:txBody>
                  <a:tcPr/>
                </a:tc>
                <a:tc>
                  <a:txBody>
                    <a:bodyPr/>
                    <a:lstStyle/>
                    <a:p>
                      <a:r>
                        <a:rPr lang="en-IN" dirty="0" smtClean="0"/>
                        <a:t>80.4</a:t>
                      </a:r>
                      <a:endParaRPr lang="en-IN" dirty="0"/>
                    </a:p>
                  </a:txBody>
                  <a:tcPr/>
                </a:tc>
                <a:tc>
                  <a:txBody>
                    <a:bodyPr/>
                    <a:lstStyle/>
                    <a:p>
                      <a:r>
                        <a:rPr lang="en-IN" dirty="0" smtClean="0"/>
                        <a:t>85.5</a:t>
                      </a:r>
                      <a:endParaRPr lang="en-IN" dirty="0"/>
                    </a:p>
                  </a:txBody>
                  <a:tcPr/>
                </a:tc>
                <a:tc>
                  <a:txBody>
                    <a:bodyPr/>
                    <a:lstStyle/>
                    <a:p>
                      <a:r>
                        <a:rPr lang="en-IN" dirty="0" smtClean="0"/>
                        <a:t>85.1</a:t>
                      </a:r>
                      <a:endParaRPr lang="en-IN" dirty="0"/>
                    </a:p>
                  </a:txBody>
                  <a:tcPr/>
                </a:tc>
                <a:tc>
                  <a:txBody>
                    <a:bodyPr/>
                    <a:lstStyle/>
                    <a:p>
                      <a:r>
                        <a:rPr lang="en-IN" dirty="0" smtClean="0"/>
                        <a:t>86.7</a:t>
                      </a:r>
                      <a:endParaRPr lang="en-IN" dirty="0"/>
                    </a:p>
                  </a:txBody>
                  <a:tcPr/>
                </a:tc>
                <a:tc>
                  <a:txBody>
                    <a:bodyPr/>
                    <a:lstStyle/>
                    <a:p>
                      <a:r>
                        <a:rPr lang="en-IN" dirty="0" smtClean="0"/>
                        <a:t>84.3</a:t>
                      </a:r>
                      <a:endParaRPr lang="en-IN" dirty="0"/>
                    </a:p>
                  </a:txBody>
                  <a:tcPr/>
                </a:tc>
                <a:tc>
                  <a:txBody>
                    <a:bodyPr/>
                    <a:lstStyle/>
                    <a:p>
                      <a:r>
                        <a:rPr lang="en-IN" dirty="0" smtClean="0"/>
                        <a:t>87.6</a:t>
                      </a:r>
                      <a:endParaRPr lang="en-IN" dirty="0"/>
                    </a:p>
                  </a:txBody>
                  <a:tcP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 xmlns:p14="http://schemas.microsoft.com/office/powerpoint/2010/main" val="3411364408"/>
              </p:ext>
            </p:extLst>
          </p:nvPr>
        </p:nvGraphicFramePr>
        <p:xfrm>
          <a:off x="152401" y="-1"/>
          <a:ext cx="8839198" cy="6827521"/>
        </p:xfrm>
        <a:graphic>
          <a:graphicData uri="http://schemas.openxmlformats.org/drawingml/2006/table">
            <a:tbl>
              <a:tblPr firstRow="1" bandRow="1">
                <a:tableStyleId>{5940675A-B579-460E-94D1-54222C63F5DA}</a:tableStyleId>
              </a:tblPr>
              <a:tblGrid>
                <a:gridCol w="999213"/>
                <a:gridCol w="1767840"/>
                <a:gridCol w="890546"/>
                <a:gridCol w="1056639"/>
                <a:gridCol w="883920"/>
                <a:gridCol w="1104900"/>
                <a:gridCol w="1062311"/>
                <a:gridCol w="1073829"/>
              </a:tblGrid>
              <a:tr h="374111">
                <a:tc rowSpan="2" gridSpan="2">
                  <a:txBody>
                    <a:bodyPr/>
                    <a:lstStyle/>
                    <a:p>
                      <a:r>
                        <a:rPr lang="en-US" b="1" dirty="0" smtClean="0"/>
                        <a:t>Particulars </a:t>
                      </a:r>
                      <a:endParaRPr lang="en-IN" b="1" dirty="0"/>
                    </a:p>
                  </a:txBody>
                  <a:tcPr>
                    <a:solidFill>
                      <a:schemeClr val="accent6">
                        <a:lumMod val="20000"/>
                        <a:lumOff val="80000"/>
                      </a:schemeClr>
                    </a:solidFill>
                  </a:tcPr>
                </a:tc>
                <a:tc rowSpan="2" hMerge="1">
                  <a:txBody>
                    <a:bodyPr/>
                    <a:lstStyle/>
                    <a:p>
                      <a:endParaRPr lang="en-IN" dirty="0"/>
                    </a:p>
                  </a:txBody>
                  <a:tcPr/>
                </a:tc>
                <a:tc gridSpan="2">
                  <a:txBody>
                    <a:bodyPr/>
                    <a:lstStyle/>
                    <a:p>
                      <a:r>
                        <a:rPr lang="en-US" b="1" dirty="0" smtClean="0"/>
                        <a:t>2011-12</a:t>
                      </a:r>
                      <a:endParaRPr lang="en-IN" b="1" dirty="0"/>
                    </a:p>
                  </a:txBody>
                  <a:tcPr>
                    <a:solidFill>
                      <a:schemeClr val="accent6">
                        <a:lumMod val="20000"/>
                        <a:lumOff val="80000"/>
                      </a:schemeClr>
                    </a:solidFill>
                  </a:tcPr>
                </a:tc>
                <a:tc hMerge="1">
                  <a:txBody>
                    <a:bodyPr/>
                    <a:lstStyle/>
                    <a:p>
                      <a:endParaRPr lang="en-IN" dirty="0"/>
                    </a:p>
                  </a:txBody>
                  <a:tcPr/>
                </a:tc>
                <a:tc gridSpan="2">
                  <a:txBody>
                    <a:bodyPr/>
                    <a:lstStyle/>
                    <a:p>
                      <a:r>
                        <a:rPr lang="en-US" b="1" dirty="0" smtClean="0"/>
                        <a:t>2012-13</a:t>
                      </a:r>
                      <a:endParaRPr lang="en-IN" b="1" dirty="0"/>
                    </a:p>
                  </a:txBody>
                  <a:tcPr>
                    <a:solidFill>
                      <a:schemeClr val="accent6">
                        <a:lumMod val="20000"/>
                        <a:lumOff val="80000"/>
                      </a:schemeClr>
                    </a:solidFill>
                  </a:tcPr>
                </a:tc>
                <a:tc hMerge="1">
                  <a:txBody>
                    <a:bodyPr/>
                    <a:lstStyle/>
                    <a:p>
                      <a:endParaRPr lang="en-IN" dirty="0"/>
                    </a:p>
                  </a:txBody>
                  <a:tcPr/>
                </a:tc>
                <a:tc gridSpan="2">
                  <a:txBody>
                    <a:bodyPr/>
                    <a:lstStyle/>
                    <a:p>
                      <a:r>
                        <a:rPr lang="en-US" b="1" dirty="0" smtClean="0"/>
                        <a:t>2013-2014</a:t>
                      </a:r>
                      <a:endParaRPr lang="en-IN" b="1" dirty="0"/>
                    </a:p>
                  </a:txBody>
                  <a:tcPr>
                    <a:solidFill>
                      <a:schemeClr val="accent6">
                        <a:lumMod val="20000"/>
                        <a:lumOff val="80000"/>
                      </a:schemeClr>
                    </a:solidFill>
                  </a:tcPr>
                </a:tc>
                <a:tc hMerge="1">
                  <a:txBody>
                    <a:bodyPr/>
                    <a:lstStyle/>
                    <a:p>
                      <a:endParaRPr lang="en-IN" dirty="0"/>
                    </a:p>
                  </a:txBody>
                  <a:tcPr/>
                </a:tc>
              </a:tr>
              <a:tr h="1215860">
                <a:tc gridSpan="2" vMerge="1">
                  <a:txBody>
                    <a:bodyPr/>
                    <a:lstStyle/>
                    <a:p>
                      <a:endParaRPr lang="en-IN" dirty="0"/>
                    </a:p>
                  </a:txBody>
                  <a:tcPr/>
                </a:tc>
                <a:tc hMerge="1" vMerge="1">
                  <a:txBody>
                    <a:bodyPr/>
                    <a:lstStyle/>
                    <a:p>
                      <a:endParaRPr lang="en-IN"/>
                    </a:p>
                  </a:txBody>
                  <a:tcPr/>
                </a:tc>
                <a:tc>
                  <a:txBody>
                    <a:bodyPr/>
                    <a:lstStyle/>
                    <a:p>
                      <a:r>
                        <a:rPr lang="en-IN" b="1" dirty="0" smtClean="0"/>
                        <a:t>No. of SHGs (</a:t>
                      </a:r>
                      <a:r>
                        <a:rPr lang="en-IN" b="1" dirty="0" err="1" smtClean="0"/>
                        <a:t>lakh</a:t>
                      </a:r>
                      <a:r>
                        <a:rPr lang="en-IN" b="1" dirty="0" smtClean="0"/>
                        <a:t>)</a:t>
                      </a:r>
                      <a:endParaRPr lang="en-IN" b="1" dirty="0"/>
                    </a:p>
                  </a:txBody>
                  <a:tcPr>
                    <a:solidFill>
                      <a:schemeClr val="accent6">
                        <a:lumMod val="20000"/>
                        <a:lumOff val="80000"/>
                      </a:schemeClr>
                    </a:solidFill>
                  </a:tcPr>
                </a:tc>
                <a:tc>
                  <a:txBody>
                    <a:bodyPr/>
                    <a:lstStyle/>
                    <a:p>
                      <a:r>
                        <a:rPr lang="en-IN" sz="1800" b="1" kern="1200" baseline="0" dirty="0" smtClean="0">
                          <a:solidFill>
                            <a:schemeClr val="tx1"/>
                          </a:solidFill>
                          <a:latin typeface="+mn-lt"/>
                          <a:ea typeface="+mn-ea"/>
                          <a:cs typeface="+mn-cs"/>
                        </a:rPr>
                        <a:t>Amount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t>
                      </a:r>
                      <a:r>
                        <a:rPr lang="en-US" b="1" dirty="0" err="1" smtClean="0"/>
                        <a:t>crore</a:t>
                      </a:r>
                      <a:r>
                        <a:rPr lang="en-US" b="1" dirty="0" smtClean="0"/>
                        <a:t>)</a:t>
                      </a:r>
                      <a:endParaRPr lang="en-IN" b="1" dirty="0" smtClean="0"/>
                    </a:p>
                    <a:p>
                      <a:endParaRPr lang="en-IN" b="1" dirty="0"/>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t>No. of SHGs (</a:t>
                      </a:r>
                      <a:r>
                        <a:rPr lang="en-IN" b="1" dirty="0" err="1" smtClean="0"/>
                        <a:t>lakh</a:t>
                      </a:r>
                      <a:r>
                        <a:rPr lang="en-IN" b="1" dirty="0" smtClean="0"/>
                        <a:t>)</a:t>
                      </a:r>
                    </a:p>
                    <a:p>
                      <a:endParaRPr lang="en-IN" b="1" dirty="0"/>
                    </a:p>
                  </a:txBody>
                  <a:tcPr>
                    <a:solidFill>
                      <a:schemeClr val="accent6">
                        <a:lumMod val="20000"/>
                        <a:lumOff val="80000"/>
                      </a:schemeClr>
                    </a:solidFill>
                  </a:tcPr>
                </a:tc>
                <a:tc>
                  <a:txBody>
                    <a:bodyPr/>
                    <a:lstStyle/>
                    <a:p>
                      <a:r>
                        <a:rPr lang="en-IN" sz="1800" b="1" kern="1200" baseline="0" dirty="0" smtClean="0">
                          <a:solidFill>
                            <a:schemeClr val="tx1"/>
                          </a:solidFill>
                          <a:latin typeface="+mn-lt"/>
                          <a:ea typeface="+mn-ea"/>
                          <a:cs typeface="+mn-cs"/>
                        </a:rPr>
                        <a:t>Amount </a:t>
                      </a:r>
                    </a:p>
                    <a:p>
                      <a:r>
                        <a:rPr lang="en-US" b="1" dirty="0" smtClean="0"/>
                        <a:t>(</a:t>
                      </a:r>
                      <a:r>
                        <a:rPr lang="en-US" b="1" dirty="0" err="1" smtClean="0"/>
                        <a:t>crore</a:t>
                      </a:r>
                      <a:r>
                        <a:rPr lang="en-US" b="1" dirty="0" smtClean="0"/>
                        <a:t>)</a:t>
                      </a:r>
                      <a:endParaRPr lang="en-IN" b="1" dirty="0"/>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b="1" dirty="0" smtClean="0"/>
                        <a:t>No. of SHGs (</a:t>
                      </a:r>
                      <a:r>
                        <a:rPr lang="en-IN" b="1" dirty="0" err="1" smtClean="0"/>
                        <a:t>lakh</a:t>
                      </a:r>
                      <a:r>
                        <a:rPr lang="en-IN" b="1" dirty="0" smtClean="0"/>
                        <a:t>)</a:t>
                      </a:r>
                    </a:p>
                    <a:p>
                      <a:endParaRPr lang="en-IN" b="1" dirty="0"/>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kern="1200" baseline="0" dirty="0" smtClean="0">
                          <a:solidFill>
                            <a:schemeClr val="tx1"/>
                          </a:solidFill>
                          <a:latin typeface="+mn-lt"/>
                          <a:ea typeface="+mn-ea"/>
                          <a:cs typeface="+mn-cs"/>
                        </a:rPr>
                        <a:t>Amount </a:t>
                      </a:r>
                      <a:r>
                        <a:rPr lang="en-US" b="1" dirty="0" smtClean="0"/>
                        <a:t>(</a:t>
                      </a:r>
                      <a:r>
                        <a:rPr lang="en-US" b="1" dirty="0" err="1" smtClean="0"/>
                        <a:t>crore</a:t>
                      </a:r>
                      <a:r>
                        <a:rPr lang="en-US" b="1" dirty="0" smtClean="0"/>
                        <a:t>)</a:t>
                      </a:r>
                      <a:endParaRPr lang="en-IN" b="1" dirty="0" smtClean="0"/>
                    </a:p>
                    <a:p>
                      <a:r>
                        <a:rPr lang="en-IN" sz="1800" b="1" kern="1200" baseline="0" dirty="0" smtClean="0">
                          <a:solidFill>
                            <a:schemeClr val="tx1"/>
                          </a:solidFill>
                          <a:latin typeface="+mn-lt"/>
                          <a:ea typeface="+mn-ea"/>
                          <a:cs typeface="+mn-cs"/>
                        </a:rPr>
                        <a:t>	</a:t>
                      </a:r>
                    </a:p>
                    <a:p>
                      <a:endParaRPr lang="en-IN" b="1" dirty="0"/>
                    </a:p>
                  </a:txBody>
                  <a:tcPr>
                    <a:solidFill>
                      <a:schemeClr val="accent6">
                        <a:lumMod val="20000"/>
                        <a:lumOff val="80000"/>
                      </a:schemeClr>
                    </a:solidFill>
                  </a:tcPr>
                </a:tc>
              </a:tr>
              <a:tr h="654694">
                <a:tc rowSpan="5">
                  <a:txBody>
                    <a:bodyPr/>
                    <a:lstStyle/>
                    <a:p>
                      <a:endParaRPr lang="en-US" sz="1800" kern="1200" baseline="0" dirty="0" smtClean="0">
                        <a:solidFill>
                          <a:schemeClr val="tx1"/>
                        </a:solidFill>
                        <a:latin typeface="+mn-lt"/>
                        <a:ea typeface="+mn-ea"/>
                        <a:cs typeface="+mn-cs"/>
                      </a:endParaRPr>
                    </a:p>
                    <a:p>
                      <a:r>
                        <a:rPr lang="en-US" sz="1800" b="0" kern="1200" baseline="0" dirty="0" smtClean="0">
                          <a:solidFill>
                            <a:schemeClr val="tx1"/>
                          </a:solidFill>
                          <a:latin typeface="+mn-lt"/>
                          <a:ea typeface="+mn-ea"/>
                          <a:cs typeface="+mn-cs"/>
                        </a:rPr>
                        <a:t>Loan out-</a:t>
                      </a:r>
                    </a:p>
                    <a:p>
                      <a:r>
                        <a:rPr lang="en-US" sz="1800" b="0" kern="1200" baseline="0" dirty="0" smtClean="0">
                          <a:solidFill>
                            <a:schemeClr val="tx1"/>
                          </a:solidFill>
                          <a:latin typeface="+mn-lt"/>
                          <a:ea typeface="+mn-ea"/>
                          <a:cs typeface="+mn-cs"/>
                        </a:rPr>
                        <a:t>standing </a:t>
                      </a:r>
                      <a:r>
                        <a:rPr lang="en-US" sz="1800" kern="1200" baseline="0" dirty="0" smtClean="0">
                          <a:solidFill>
                            <a:schemeClr val="tx1"/>
                          </a:solidFill>
                          <a:latin typeface="+mn-lt"/>
                          <a:ea typeface="+mn-ea"/>
                          <a:cs typeface="+mn-cs"/>
                        </a:rPr>
                        <a:t>against</a:t>
                      </a:r>
                      <a:endParaRPr lang="en-IN" sz="1800" kern="1200" baseline="0" dirty="0" smtClean="0">
                        <a:solidFill>
                          <a:schemeClr val="tx1"/>
                        </a:solidFill>
                        <a:latin typeface="+mn-lt"/>
                        <a:ea typeface="+mn-ea"/>
                        <a:cs typeface="+mn-cs"/>
                      </a:endParaRPr>
                    </a:p>
                    <a:p>
                      <a:r>
                        <a:rPr lang="en-IN" sz="1800" kern="1200" baseline="0" dirty="0" smtClean="0">
                          <a:solidFill>
                            <a:schemeClr val="tx1"/>
                          </a:solidFill>
                          <a:latin typeface="+mn-lt"/>
                          <a:ea typeface="+mn-ea"/>
                          <a:cs typeface="+mn-cs"/>
                        </a:rPr>
                        <a:t>SHGs as on 31st March 	</a:t>
                      </a:r>
                    </a:p>
                    <a:p>
                      <a:endParaRPr lang="en-IN" dirty="0"/>
                    </a:p>
                  </a:txBody>
                  <a:tcPr>
                    <a:solidFill>
                      <a:schemeClr val="accent6">
                        <a:lumMod val="40000"/>
                        <a:lumOff val="60000"/>
                      </a:schemeClr>
                    </a:solidFill>
                  </a:tcPr>
                </a:tc>
                <a:tc>
                  <a:txBody>
                    <a:bodyPr/>
                    <a:lstStyle/>
                    <a:p>
                      <a:r>
                        <a:rPr lang="en-IN" sz="1800" b="1" kern="1200" baseline="0" dirty="0" smtClean="0">
                          <a:solidFill>
                            <a:schemeClr val="tx1"/>
                          </a:solidFill>
                          <a:latin typeface="+mn-lt"/>
                          <a:ea typeface="+mn-ea"/>
                          <a:cs typeface="+mn-cs"/>
                        </a:rPr>
                        <a:t>Total SHGs </a:t>
                      </a:r>
                    </a:p>
                  </a:txBody>
                  <a:tcPr>
                    <a:solidFill>
                      <a:srgbClr val="FFFF00"/>
                    </a:solidFill>
                  </a:tcPr>
                </a:tc>
                <a:tc>
                  <a:txBody>
                    <a:bodyPr/>
                    <a:lstStyle/>
                    <a:p>
                      <a:r>
                        <a:rPr lang="en-IN" b="0" dirty="0" smtClean="0"/>
                        <a:t>43.54</a:t>
                      </a:r>
                    </a:p>
                    <a:p>
                      <a:r>
                        <a:rPr lang="en-US" b="0" dirty="0" smtClean="0"/>
                        <a:t>(-9%)</a:t>
                      </a:r>
                      <a:endParaRPr lang="en-IN" b="0" dirty="0"/>
                    </a:p>
                  </a:txBody>
                  <a:tcPr>
                    <a:solidFill>
                      <a:srgbClr val="FFFF00"/>
                    </a:solidFill>
                  </a:tcPr>
                </a:tc>
                <a:tc>
                  <a:txBody>
                    <a:bodyPr/>
                    <a:lstStyle/>
                    <a:p>
                      <a:r>
                        <a:rPr lang="en-IN" dirty="0" smtClean="0"/>
                        <a:t>36340.00</a:t>
                      </a:r>
                    </a:p>
                    <a:p>
                      <a:r>
                        <a:rPr lang="en-US" dirty="0" smtClean="0"/>
                        <a:t>(16.4%)</a:t>
                      </a:r>
                      <a:endParaRPr lang="en-IN" dirty="0"/>
                    </a:p>
                  </a:txBody>
                  <a:tcPr>
                    <a:solidFill>
                      <a:srgbClr val="FFFF00"/>
                    </a:solidFill>
                  </a:tcPr>
                </a:tc>
                <a:tc>
                  <a:txBody>
                    <a:bodyPr/>
                    <a:lstStyle/>
                    <a:p>
                      <a:r>
                        <a:rPr lang="en-IN" dirty="0" smtClean="0"/>
                        <a:t>44.51</a:t>
                      </a:r>
                    </a:p>
                    <a:p>
                      <a:r>
                        <a:rPr lang="en-US" dirty="0" smtClean="0"/>
                        <a:t>(2.2%)</a:t>
                      </a:r>
                      <a:endParaRPr lang="en-IN" dirty="0"/>
                    </a:p>
                  </a:txBody>
                  <a:tcPr>
                    <a:solidFill>
                      <a:srgbClr val="FFFF00"/>
                    </a:solidFill>
                  </a:tcPr>
                </a:tc>
                <a:tc>
                  <a:txBody>
                    <a:bodyPr/>
                    <a:lstStyle/>
                    <a:p>
                      <a:r>
                        <a:rPr lang="en-IN" dirty="0" smtClean="0"/>
                        <a:t>39375.30</a:t>
                      </a:r>
                    </a:p>
                    <a:p>
                      <a:r>
                        <a:rPr lang="en-US" dirty="0" smtClean="0"/>
                        <a:t>(8.4%)</a:t>
                      </a:r>
                      <a:endParaRPr lang="en-IN" dirty="0"/>
                    </a:p>
                  </a:txBody>
                  <a:tcPr>
                    <a:solidFill>
                      <a:srgbClr val="FFFF00"/>
                    </a:solidFill>
                  </a:tcPr>
                </a:tc>
                <a:tc>
                  <a:txBody>
                    <a:bodyPr/>
                    <a:lstStyle/>
                    <a:p>
                      <a:r>
                        <a:rPr lang="en-IN" dirty="0" smtClean="0"/>
                        <a:t>41.97</a:t>
                      </a:r>
                    </a:p>
                    <a:p>
                      <a:r>
                        <a:rPr lang="en-US" dirty="0" smtClean="0"/>
                        <a:t>(-5.71%)</a:t>
                      </a:r>
                      <a:endParaRPr lang="en-IN" dirty="0"/>
                    </a:p>
                  </a:txBody>
                  <a:tcPr>
                    <a:solidFill>
                      <a:srgbClr val="FFFF00"/>
                    </a:solidFill>
                  </a:tcPr>
                </a:tc>
                <a:tc>
                  <a:txBody>
                    <a:bodyPr/>
                    <a:lstStyle/>
                    <a:p>
                      <a:r>
                        <a:rPr lang="en-IN" dirty="0" smtClean="0"/>
                        <a:t>42927.52</a:t>
                      </a:r>
                    </a:p>
                    <a:p>
                      <a:r>
                        <a:rPr lang="en-US" dirty="0" smtClean="0"/>
                        <a:t>(9.02%)</a:t>
                      </a:r>
                      <a:endParaRPr lang="en-IN" dirty="0"/>
                    </a:p>
                  </a:txBody>
                  <a:tcPr>
                    <a:solidFill>
                      <a:srgbClr val="FFFF00"/>
                    </a:solidFill>
                  </a:tcPr>
                </a:tc>
              </a:tr>
              <a:tr h="1215860">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Of which NRLM/ SGSY/ Other Govt. </a:t>
                      </a:r>
                      <a:r>
                        <a:rPr lang="en-IN" sz="1800" kern="1200" baseline="0" dirty="0" err="1" smtClean="0">
                          <a:solidFill>
                            <a:schemeClr val="tx1"/>
                          </a:solidFill>
                          <a:latin typeface="+mn-lt"/>
                          <a:ea typeface="+mn-ea"/>
                          <a:cs typeface="+mn-cs"/>
                        </a:rPr>
                        <a:t>spons</a:t>
                      </a:r>
                      <a:r>
                        <a:rPr lang="en-IN" sz="1800" kern="1200" baseline="0" dirty="0" smtClean="0">
                          <a:solidFill>
                            <a:schemeClr val="tx1"/>
                          </a:solidFill>
                          <a:latin typeface="+mn-lt"/>
                          <a:ea typeface="+mn-ea"/>
                          <a:cs typeface="+mn-cs"/>
                        </a:rPr>
                        <a:t>. programmes </a:t>
                      </a:r>
                      <a:endParaRPr lang="en-IN" dirty="0"/>
                    </a:p>
                  </a:txBody>
                  <a:tcPr/>
                </a:tc>
                <a:tc>
                  <a:txBody>
                    <a:bodyPr/>
                    <a:lstStyle/>
                    <a:p>
                      <a:r>
                        <a:rPr lang="en-IN" dirty="0" smtClean="0"/>
                        <a:t>12.16</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(-5.4%)</a:t>
                      </a:r>
                    </a:p>
                    <a:p>
                      <a:endParaRPr lang="en-IN" dirty="0"/>
                    </a:p>
                  </a:txBody>
                  <a:tcPr/>
                </a:tc>
                <a:tc>
                  <a:txBody>
                    <a:bodyPr/>
                    <a:lstStyle/>
                    <a:p>
                      <a:r>
                        <a:rPr lang="en-IN" dirty="0" smtClean="0"/>
                        <a:t>8054.83</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(2.9%)</a:t>
                      </a:r>
                    </a:p>
                    <a:p>
                      <a:endParaRPr lang="en-IN" dirty="0"/>
                    </a:p>
                  </a:txBody>
                  <a:tcPr/>
                </a:tc>
                <a:tc>
                  <a:txBody>
                    <a:bodyPr/>
                    <a:lstStyle/>
                    <a:p>
                      <a:r>
                        <a:rPr lang="en-IN" dirty="0" smtClean="0"/>
                        <a:t>11.93</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(-1.9%)</a:t>
                      </a:r>
                    </a:p>
                    <a:p>
                      <a:endParaRPr lang="en-IN" dirty="0"/>
                    </a:p>
                  </a:txBody>
                  <a:tcPr/>
                </a:tc>
                <a:tc>
                  <a:txBody>
                    <a:bodyPr/>
                    <a:lstStyle/>
                    <a:p>
                      <a:r>
                        <a:rPr lang="en-IN" dirty="0" smtClean="0"/>
                        <a:t>8597.09</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(6.7%)</a:t>
                      </a:r>
                    </a:p>
                    <a:p>
                      <a:endParaRPr lang="en-IN" dirty="0"/>
                    </a:p>
                  </a:txBody>
                  <a:tcPr/>
                </a:tc>
                <a:tc>
                  <a:txBody>
                    <a:bodyPr/>
                    <a:lstStyle/>
                    <a:p>
                      <a:r>
                        <a:rPr lang="en-IN" dirty="0" smtClean="0"/>
                        <a:t>13.07</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(9.55%)</a:t>
                      </a:r>
                    </a:p>
                    <a:p>
                      <a:endParaRPr lang="en-IN" dirty="0"/>
                    </a:p>
                  </a:txBody>
                  <a:tcPr/>
                </a:tc>
                <a:tc>
                  <a:txBody>
                    <a:bodyPr/>
                    <a:lstStyle/>
                    <a:p>
                      <a:r>
                        <a:rPr lang="en-IN" dirty="0" smtClean="0"/>
                        <a:t>1177.42</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(18.38%)</a:t>
                      </a:r>
                    </a:p>
                    <a:p>
                      <a:endParaRPr lang="en-IN" dirty="0"/>
                    </a:p>
                  </a:txBody>
                  <a:tcPr/>
                </a:tc>
              </a:tr>
              <a:tr h="1777025">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 of NRLM/SGSY/ Other Govt. </a:t>
                      </a:r>
                      <a:r>
                        <a:rPr lang="en-IN" sz="1800" kern="1200" baseline="0" dirty="0" err="1" smtClean="0">
                          <a:solidFill>
                            <a:schemeClr val="tx1"/>
                          </a:solidFill>
                          <a:latin typeface="+mn-lt"/>
                          <a:ea typeface="+mn-ea"/>
                          <a:cs typeface="+mn-cs"/>
                        </a:rPr>
                        <a:t>spons</a:t>
                      </a:r>
                      <a:r>
                        <a:rPr lang="en-IN" sz="1800" kern="1200" baseline="0" dirty="0" smtClean="0">
                          <a:solidFill>
                            <a:schemeClr val="tx1"/>
                          </a:solidFill>
                          <a:latin typeface="+mn-lt"/>
                          <a:ea typeface="+mn-ea"/>
                          <a:cs typeface="+mn-cs"/>
                        </a:rPr>
                        <a:t>. programme Groups to Total </a:t>
                      </a:r>
                      <a:endParaRPr lang="en-IN" dirty="0"/>
                    </a:p>
                  </a:txBody>
                  <a:tcPr/>
                </a:tc>
                <a:tc>
                  <a:txBody>
                    <a:bodyPr/>
                    <a:lstStyle/>
                    <a:p>
                      <a:r>
                        <a:rPr lang="en-IN" dirty="0" smtClean="0"/>
                        <a:t>27.9</a:t>
                      </a:r>
                      <a:endParaRPr lang="en-IN" dirty="0"/>
                    </a:p>
                  </a:txBody>
                  <a:tcPr/>
                </a:tc>
                <a:tc>
                  <a:txBody>
                    <a:bodyPr/>
                    <a:lstStyle/>
                    <a:p>
                      <a:r>
                        <a:rPr lang="en-IN" dirty="0" smtClean="0"/>
                        <a:t>22.2</a:t>
                      </a:r>
                      <a:endParaRPr lang="en-IN" dirty="0"/>
                    </a:p>
                  </a:txBody>
                  <a:tcPr/>
                </a:tc>
                <a:tc>
                  <a:txBody>
                    <a:bodyPr/>
                    <a:lstStyle/>
                    <a:p>
                      <a:r>
                        <a:rPr lang="en-IN" dirty="0" smtClean="0"/>
                        <a:t>26.8</a:t>
                      </a:r>
                      <a:endParaRPr lang="en-IN" dirty="0"/>
                    </a:p>
                  </a:txBody>
                  <a:tcPr/>
                </a:tc>
                <a:tc>
                  <a:txBody>
                    <a:bodyPr/>
                    <a:lstStyle/>
                    <a:p>
                      <a:r>
                        <a:rPr lang="en-IN" dirty="0" smtClean="0"/>
                        <a:t>21.8</a:t>
                      </a:r>
                      <a:endParaRPr lang="en-IN" dirty="0"/>
                    </a:p>
                  </a:txBody>
                  <a:tcPr/>
                </a:tc>
                <a:tc>
                  <a:txBody>
                    <a:bodyPr/>
                    <a:lstStyle/>
                    <a:p>
                      <a:r>
                        <a:rPr lang="en-IN" dirty="0" smtClean="0"/>
                        <a:t>31.1</a:t>
                      </a:r>
                      <a:endParaRPr lang="en-IN" dirty="0"/>
                    </a:p>
                  </a:txBody>
                  <a:tcPr/>
                </a:tc>
                <a:tc>
                  <a:txBody>
                    <a:bodyPr/>
                    <a:lstStyle/>
                    <a:p>
                      <a:r>
                        <a:rPr lang="en-IN" dirty="0" smtClean="0"/>
                        <a:t>23.7</a:t>
                      </a:r>
                      <a:endParaRPr lang="en-IN" dirty="0"/>
                    </a:p>
                  </a:txBody>
                  <a:tcPr/>
                </a:tc>
              </a:tr>
              <a:tr h="935277">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All women SHGs </a:t>
                      </a:r>
                      <a:endParaRPr lang="en-IN" dirty="0"/>
                    </a:p>
                  </a:txBody>
                  <a:tcPr/>
                </a:tc>
                <a:tc>
                  <a:txBody>
                    <a:bodyPr/>
                    <a:lstStyle/>
                    <a:p>
                      <a:r>
                        <a:rPr lang="en-IN" dirty="0" smtClean="0"/>
                        <a:t>36.49</a:t>
                      </a:r>
                    </a:p>
                    <a:p>
                      <a:r>
                        <a:rPr lang="en-IN" dirty="0" smtClean="0"/>
                        <a:t>(-8.4%)</a:t>
                      </a:r>
                      <a:endParaRPr lang="en-IN" dirty="0"/>
                    </a:p>
                  </a:txBody>
                  <a:tcPr/>
                </a:tc>
                <a:tc>
                  <a:txBody>
                    <a:bodyPr/>
                    <a:lstStyle/>
                    <a:p>
                      <a:r>
                        <a:rPr lang="en-IN" dirty="0" smtClean="0"/>
                        <a:t>30465.28</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(16.6%)</a:t>
                      </a:r>
                    </a:p>
                    <a:p>
                      <a:endParaRPr lang="en-IN" dirty="0"/>
                    </a:p>
                  </a:txBody>
                  <a:tcPr/>
                </a:tc>
                <a:tc>
                  <a:txBody>
                    <a:bodyPr/>
                    <a:lstStyle/>
                    <a:p>
                      <a:r>
                        <a:rPr lang="en-IN" dirty="0" smtClean="0"/>
                        <a:t>37.57</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(2.9%)</a:t>
                      </a:r>
                    </a:p>
                    <a:p>
                      <a:endParaRPr lang="en-IN" dirty="0"/>
                    </a:p>
                  </a:txBody>
                  <a:tcPr/>
                </a:tc>
                <a:tc>
                  <a:txBody>
                    <a:bodyPr/>
                    <a:lstStyle/>
                    <a:p>
                      <a:r>
                        <a:rPr lang="en-IN" dirty="0" smtClean="0"/>
                        <a:t>32840.04</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(7.8%)</a:t>
                      </a:r>
                    </a:p>
                  </a:txBody>
                  <a:tcPr/>
                </a:tc>
                <a:tc>
                  <a:txBody>
                    <a:bodyPr/>
                    <a:lstStyle/>
                    <a:p>
                      <a:r>
                        <a:rPr lang="en-IN" dirty="0" smtClean="0"/>
                        <a:t>34.06</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(-9.34%)</a:t>
                      </a:r>
                    </a:p>
                    <a:p>
                      <a:endParaRPr lang="en-IN" dirty="0"/>
                    </a:p>
                  </a:txBody>
                  <a:tcPr/>
                </a:tc>
                <a:tc>
                  <a:txBody>
                    <a:bodyPr/>
                    <a:lstStyle/>
                    <a:p>
                      <a:r>
                        <a:rPr lang="en-IN" dirty="0" smtClean="0"/>
                        <a:t>36151.58</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(10.08%)</a:t>
                      </a:r>
                    </a:p>
                    <a:p>
                      <a:endParaRPr lang="en-IN" dirty="0"/>
                    </a:p>
                  </a:txBody>
                  <a:tcPr/>
                </a:tc>
              </a:tr>
              <a:tr h="654694">
                <a:tc vMerge="1">
                  <a:txBody>
                    <a:bodyPr/>
                    <a:lstStyle/>
                    <a:p>
                      <a:endParaRPr lang="en-IN" dirty="0"/>
                    </a:p>
                  </a:txBody>
                  <a:tcPr/>
                </a:tc>
                <a:tc>
                  <a:txBody>
                    <a:bodyPr/>
                    <a:lstStyle/>
                    <a:p>
                      <a:r>
                        <a:rPr lang="en-IN" sz="1800" kern="1200" baseline="0" dirty="0" smtClean="0">
                          <a:solidFill>
                            <a:schemeClr val="tx1"/>
                          </a:solidFill>
                          <a:latin typeface="+mn-lt"/>
                          <a:ea typeface="+mn-ea"/>
                          <a:cs typeface="+mn-cs"/>
                        </a:rPr>
                        <a:t>Percentage of Women Groups </a:t>
                      </a:r>
                    </a:p>
                  </a:txBody>
                  <a:tcPr/>
                </a:tc>
                <a:tc>
                  <a:txBody>
                    <a:bodyPr/>
                    <a:lstStyle/>
                    <a:p>
                      <a:r>
                        <a:rPr lang="en-IN" dirty="0" smtClean="0"/>
                        <a:t>83.8</a:t>
                      </a:r>
                      <a:endParaRPr lang="en-IN" dirty="0"/>
                    </a:p>
                  </a:txBody>
                  <a:tcPr/>
                </a:tc>
                <a:tc>
                  <a:txBody>
                    <a:bodyPr/>
                    <a:lstStyle/>
                    <a:p>
                      <a:r>
                        <a:rPr lang="en-IN" dirty="0" smtClean="0"/>
                        <a:t>83.8</a:t>
                      </a:r>
                      <a:endParaRPr lang="en-IN" dirty="0"/>
                    </a:p>
                  </a:txBody>
                  <a:tcPr/>
                </a:tc>
                <a:tc>
                  <a:txBody>
                    <a:bodyPr/>
                    <a:lstStyle/>
                    <a:p>
                      <a:r>
                        <a:rPr lang="en-IN" dirty="0" smtClean="0"/>
                        <a:t>84.4</a:t>
                      </a:r>
                      <a:endParaRPr lang="en-IN" dirty="0"/>
                    </a:p>
                  </a:txBody>
                  <a:tcPr/>
                </a:tc>
                <a:tc>
                  <a:txBody>
                    <a:bodyPr/>
                    <a:lstStyle/>
                    <a:p>
                      <a:r>
                        <a:rPr lang="en-IN" dirty="0" smtClean="0"/>
                        <a:t>83.3</a:t>
                      </a:r>
                      <a:endParaRPr lang="en-IN" dirty="0"/>
                    </a:p>
                  </a:txBody>
                  <a:tcPr/>
                </a:tc>
                <a:tc>
                  <a:txBody>
                    <a:bodyPr/>
                    <a:lstStyle/>
                    <a:p>
                      <a:r>
                        <a:rPr lang="en-IN" dirty="0" smtClean="0"/>
                        <a:t>81.2</a:t>
                      </a:r>
                      <a:endParaRPr lang="en-IN" dirty="0"/>
                    </a:p>
                  </a:txBody>
                  <a:tcPr/>
                </a:tc>
                <a:tc>
                  <a:txBody>
                    <a:bodyPr/>
                    <a:lstStyle/>
                    <a:p>
                      <a:r>
                        <a:rPr lang="en-IN" dirty="0" smtClean="0"/>
                        <a:t>84.2</a:t>
                      </a:r>
                      <a:endParaRPr lang="en-IN" dirty="0"/>
                    </a:p>
                  </a:txBody>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IN" sz="3200" b="1" dirty="0" smtClean="0"/>
              <a:t>SHG‐Bank Linkage ‐ Highlights 2014</a:t>
            </a:r>
            <a:endParaRPr lang="en-IN" sz="3200"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47</a:t>
            </a:fld>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457200" y="685800"/>
            <a:ext cx="8229600" cy="5638800"/>
          </a:xfrm>
          <a:prstGeom prst="rect">
            <a:avLst/>
          </a:prstGeom>
          <a:noFill/>
          <a:ln w="9525">
            <a:solidFill>
              <a:schemeClr val="bg1"/>
            </a:solid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solidFill>
            <a:srgbClr val="FFFF00"/>
          </a:solidFill>
        </p:spPr>
        <p:txBody>
          <a:bodyPr>
            <a:noAutofit/>
          </a:bodyPr>
          <a:lstStyle/>
          <a:p>
            <a:r>
              <a:rPr lang="en-IN" sz="3200" dirty="0" smtClean="0"/>
              <a:t>Progress under MFI-Bank Linkage Programme </a:t>
            </a:r>
            <a:endParaRPr lang="en-IN" sz="3200" dirty="0"/>
          </a:p>
        </p:txBody>
      </p:sp>
      <p:pic>
        <p:nvPicPr>
          <p:cNvPr id="5122" name="Picture 2"/>
          <p:cNvPicPr>
            <a:picLocks noGrp="1" noChangeAspect="1" noChangeArrowheads="1"/>
          </p:cNvPicPr>
          <p:nvPr>
            <p:ph idx="1"/>
          </p:nvPr>
        </p:nvPicPr>
        <p:blipFill>
          <a:blip r:embed="rId2"/>
          <a:srcRect/>
          <a:stretch>
            <a:fillRect/>
          </a:stretch>
        </p:blipFill>
        <p:spPr bwMode="auto">
          <a:xfrm>
            <a:off x="0" y="990600"/>
            <a:ext cx="9144000" cy="45720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48</a:t>
            </a:fld>
            <a:endParaRPr lang="en-US"/>
          </a:p>
        </p:txBody>
      </p:sp>
      <p:sp>
        <p:nvSpPr>
          <p:cNvPr id="6" name="Date Placeholder 5"/>
          <p:cNvSpPr>
            <a:spLocks noGrp="1"/>
          </p:cNvSpPr>
          <p:nvPr>
            <p:ph type="dt" sz="half" idx="10"/>
          </p:nvPr>
        </p:nvSpPr>
        <p:spPr/>
        <p:txBody>
          <a:bodyPr/>
          <a:lstStyle/>
          <a:p>
            <a:fld id="{072170DF-46D8-46A7-B5A5-77C1A447E983}" type="datetime1">
              <a:rPr lang="en-US" smtClean="0"/>
              <a:pPr/>
              <a:t>4/15/2016</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304800"/>
          </a:xfrm>
          <a:solidFill>
            <a:srgbClr val="FFFF00"/>
          </a:solidFill>
        </p:spPr>
        <p:txBody>
          <a:bodyPr>
            <a:noAutofit/>
          </a:bodyPr>
          <a:lstStyle/>
          <a:p>
            <a:pPr algn="just"/>
            <a:r>
              <a:rPr lang="en-IN" sz="2000" b="1" dirty="0" smtClean="0"/>
              <a:t>Grant Support to Partner Agencies for Promotion and Nurturing of SHGs</a:t>
            </a:r>
            <a:endParaRPr lang="en-IN" sz="2000" b="1"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49</a:t>
            </a:fld>
            <a:endParaRPr lang="en-US"/>
          </a:p>
        </p:txBody>
      </p:sp>
      <p:pic>
        <p:nvPicPr>
          <p:cNvPr id="2050" name="Picture 2"/>
          <p:cNvPicPr>
            <a:picLocks noGrp="1" noChangeAspect="1" noChangeArrowheads="1"/>
          </p:cNvPicPr>
          <p:nvPr>
            <p:ph idx="1"/>
          </p:nvPr>
        </p:nvPicPr>
        <p:blipFill>
          <a:blip r:embed="rId3"/>
          <a:srcRect/>
          <a:stretch>
            <a:fillRect/>
          </a:stretch>
        </p:blipFill>
        <p:spPr bwMode="auto">
          <a:xfrm>
            <a:off x="381000" y="685800"/>
            <a:ext cx="8458200" cy="579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a:solidFill>
            <a:srgbClr val="FFFF00"/>
          </a:solidFill>
        </p:spPr>
        <p:txBody>
          <a:bodyPr>
            <a:normAutofit fontScale="90000"/>
          </a:bodyPr>
          <a:lstStyle/>
          <a:p>
            <a:r>
              <a:rPr lang="en-IN" b="1" dirty="0" smtClean="0"/>
              <a:t>SHG penetration in different regions</a:t>
            </a:r>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50</a:t>
            </a:fld>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304800" y="838200"/>
            <a:ext cx="8610600" cy="5791199"/>
          </a:xfrm>
          <a:prstGeom prst="rect">
            <a:avLst/>
          </a:prstGeom>
          <a:noFill/>
          <a:ln w="9525">
            <a:noFill/>
            <a:miter lim="800000"/>
            <a:headEnd/>
            <a:tailEnd/>
          </a:ln>
          <a:effectLst/>
        </p:spPr>
      </p:pic>
      <p:sp>
        <p:nvSpPr>
          <p:cNvPr id="7" name="TextBox 6"/>
          <p:cNvSpPr txBox="1"/>
          <p:nvPr/>
        </p:nvSpPr>
        <p:spPr>
          <a:xfrm>
            <a:off x="2133600" y="1524000"/>
            <a:ext cx="1066800" cy="369332"/>
          </a:xfrm>
          <a:prstGeom prst="rect">
            <a:avLst/>
          </a:prstGeom>
          <a:solidFill>
            <a:schemeClr val="bg1"/>
          </a:solidFill>
          <a:ln>
            <a:solidFill>
              <a:schemeClr val="bg1"/>
            </a:solidFill>
          </a:ln>
        </p:spPr>
        <p:txBody>
          <a:bodyPr wrap="square" rtlCol="0">
            <a:spAutoFit/>
          </a:bodyPr>
          <a:lstStyle/>
          <a:p>
            <a:endParaRPr lang="en-IN"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868362"/>
          </a:xfrm>
          <a:solidFill>
            <a:srgbClr val="92D050"/>
          </a:solidFill>
        </p:spPr>
        <p:txBody>
          <a:bodyPr>
            <a:noAutofit/>
          </a:bodyPr>
          <a:lstStyle/>
          <a:p>
            <a:pPr algn="just"/>
            <a:r>
              <a:rPr lang="en-IN" sz="2400" b="1" dirty="0" smtClean="0"/>
              <a:t>Self Help Groups (SHGs) in India: A Study on Quality and Sustainability</a:t>
            </a:r>
            <a:endParaRPr lang="en-IN" sz="2400"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51</a:t>
            </a:fld>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304800" y="1371600"/>
            <a:ext cx="8534400" cy="3124200"/>
          </a:xfrm>
          <a:prstGeom prst="rect">
            <a:avLst/>
          </a:prstGeom>
          <a:noFill/>
          <a:ln w="9525">
            <a:noFill/>
            <a:miter lim="800000"/>
            <a:headEnd/>
            <a:tailEnd/>
          </a:ln>
          <a:effectLst/>
        </p:spPr>
      </p:pic>
      <p:sp>
        <p:nvSpPr>
          <p:cNvPr id="8" name="TextBox 7"/>
          <p:cNvSpPr txBox="1"/>
          <p:nvPr/>
        </p:nvSpPr>
        <p:spPr>
          <a:xfrm>
            <a:off x="533400" y="4953000"/>
            <a:ext cx="7772400" cy="646331"/>
          </a:xfrm>
          <a:prstGeom prst="rect">
            <a:avLst/>
          </a:prstGeom>
          <a:noFill/>
        </p:spPr>
        <p:txBody>
          <a:bodyPr wrap="square" rtlCol="0">
            <a:spAutoFit/>
          </a:bodyPr>
          <a:lstStyle/>
          <a:p>
            <a:r>
              <a:rPr lang="en-IN" dirty="0" smtClean="0"/>
              <a:t>December 2012, </a:t>
            </a:r>
            <a:r>
              <a:rPr lang="en-IN" b="1" dirty="0" smtClean="0"/>
              <a:t>K. Raja Reddy., C.S. Reddy</a:t>
            </a:r>
          </a:p>
          <a:p>
            <a:pPr algn="just"/>
            <a:r>
              <a:rPr lang="en-IN" b="1" dirty="0" smtClean="0"/>
              <a:t>ENABLE</a:t>
            </a:r>
            <a:endParaRPr lang="en-IN"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52</a:t>
            </a:fld>
            <a:endParaRPr lang="en-US"/>
          </a:p>
        </p:txBody>
      </p:sp>
      <p:graphicFrame>
        <p:nvGraphicFramePr>
          <p:cNvPr id="8" name="Content Placeholder 7"/>
          <p:cNvGraphicFramePr>
            <a:graphicFrameLocks noGrp="1"/>
          </p:cNvGraphicFramePr>
          <p:nvPr>
            <p:ph idx="1"/>
          </p:nvPr>
        </p:nvGraphicFramePr>
        <p:xfrm>
          <a:off x="457200" y="457200"/>
          <a:ext cx="8229600" cy="5791200"/>
        </p:xfrm>
        <a:graphic>
          <a:graphicData uri="http://schemas.openxmlformats.org/drawingml/2006/table">
            <a:tbl>
              <a:tblPr firstRow="1" bandRow="1">
                <a:tableStyleId>{5940675A-B579-460E-94D1-54222C63F5DA}</a:tableStyleId>
              </a:tblPr>
              <a:tblGrid>
                <a:gridCol w="6172200"/>
                <a:gridCol w="2057400"/>
              </a:tblGrid>
              <a:tr h="723900">
                <a:tc gridSpan="2">
                  <a:txBody>
                    <a:bodyPr/>
                    <a:lstStyle/>
                    <a:p>
                      <a:pPr algn="ctr"/>
                      <a:r>
                        <a:rPr lang="en-IN" sz="3600" b="1" kern="1200" baseline="0" dirty="0" smtClean="0">
                          <a:solidFill>
                            <a:schemeClr val="tx1"/>
                          </a:solidFill>
                          <a:latin typeface="+mn-lt"/>
                          <a:ea typeface="+mn-ea"/>
                          <a:cs typeface="+mn-cs"/>
                        </a:rPr>
                        <a:t>Profile of SHG members</a:t>
                      </a:r>
                      <a:endParaRPr lang="en-IN" sz="3600" dirty="0"/>
                    </a:p>
                  </a:txBody>
                  <a:tcPr>
                    <a:solidFill>
                      <a:srgbClr val="92D050"/>
                    </a:solidFill>
                  </a:tcPr>
                </a:tc>
                <a:tc hMerge="1">
                  <a:txBody>
                    <a:bodyPr/>
                    <a:lstStyle/>
                    <a:p>
                      <a:endParaRPr lang="en-IN" dirty="0"/>
                    </a:p>
                  </a:txBody>
                  <a:tcPr/>
                </a:tc>
              </a:tr>
              <a:tr h="723900">
                <a:tc>
                  <a:txBody>
                    <a:bodyPr/>
                    <a:lstStyle/>
                    <a:p>
                      <a:r>
                        <a:rPr lang="en-IN" sz="2400" kern="1200" baseline="0" dirty="0" smtClean="0">
                          <a:solidFill>
                            <a:schemeClr val="tx1"/>
                          </a:solidFill>
                          <a:latin typeface="+mn-lt"/>
                          <a:ea typeface="+mn-ea"/>
                          <a:cs typeface="+mn-cs"/>
                        </a:rPr>
                        <a:t>Total SHG Members</a:t>
                      </a:r>
                      <a:endParaRPr lang="en-IN" sz="2400" dirty="0"/>
                    </a:p>
                  </a:txBody>
                  <a:tcPr>
                    <a:solidFill>
                      <a:schemeClr val="bg1"/>
                    </a:solidFill>
                  </a:tcPr>
                </a:tc>
                <a:tc>
                  <a:txBody>
                    <a:bodyPr/>
                    <a:lstStyle/>
                    <a:p>
                      <a:r>
                        <a:rPr lang="en-IN" sz="2400" kern="1200" baseline="0" dirty="0" smtClean="0">
                          <a:solidFill>
                            <a:schemeClr val="tx1"/>
                          </a:solidFill>
                          <a:latin typeface="+mn-lt"/>
                          <a:ea typeface="+mn-ea"/>
                          <a:cs typeface="+mn-cs"/>
                        </a:rPr>
                        <a:t>23,781</a:t>
                      </a:r>
                      <a:endParaRPr lang="en-IN" sz="2400" dirty="0"/>
                    </a:p>
                  </a:txBody>
                  <a:tcPr>
                    <a:solidFill>
                      <a:srgbClr val="FFC000"/>
                    </a:solidFill>
                  </a:tcPr>
                </a:tc>
              </a:tr>
              <a:tr h="723900">
                <a:tc>
                  <a:txBody>
                    <a:bodyPr/>
                    <a:lstStyle/>
                    <a:p>
                      <a:r>
                        <a:rPr lang="en-IN" sz="2400" kern="1200" baseline="0" dirty="0" smtClean="0">
                          <a:solidFill>
                            <a:schemeClr val="tx1"/>
                          </a:solidFill>
                          <a:latin typeface="+mn-lt"/>
                          <a:ea typeface="+mn-ea"/>
                          <a:cs typeface="+mn-cs"/>
                        </a:rPr>
                        <a:t>SC &amp; ST members (%)</a:t>
                      </a:r>
                      <a:endParaRPr lang="en-IN" sz="2400" dirty="0"/>
                    </a:p>
                  </a:txBody>
                  <a:tcPr>
                    <a:solidFill>
                      <a:schemeClr val="bg1"/>
                    </a:solidFill>
                  </a:tcPr>
                </a:tc>
                <a:tc>
                  <a:txBody>
                    <a:bodyPr/>
                    <a:lstStyle/>
                    <a:p>
                      <a:r>
                        <a:rPr lang="en-IN" sz="2400" kern="1200" baseline="0" dirty="0" smtClean="0">
                          <a:solidFill>
                            <a:schemeClr val="tx1"/>
                          </a:solidFill>
                          <a:latin typeface="+mn-lt"/>
                          <a:ea typeface="+mn-ea"/>
                          <a:cs typeface="+mn-cs"/>
                        </a:rPr>
                        <a:t>33</a:t>
                      </a:r>
                      <a:endParaRPr lang="en-IN" sz="2400" dirty="0"/>
                    </a:p>
                  </a:txBody>
                  <a:tcPr>
                    <a:solidFill>
                      <a:srgbClr val="FFC000"/>
                    </a:solidFill>
                  </a:tcPr>
                </a:tc>
              </a:tr>
              <a:tr h="723900">
                <a:tc>
                  <a:txBody>
                    <a:bodyPr/>
                    <a:lstStyle/>
                    <a:p>
                      <a:r>
                        <a:rPr lang="en-IN" sz="2400" kern="1200" baseline="0" dirty="0" smtClean="0">
                          <a:solidFill>
                            <a:schemeClr val="tx1"/>
                          </a:solidFill>
                          <a:latin typeface="+mn-lt"/>
                          <a:ea typeface="+mn-ea"/>
                          <a:cs typeface="+mn-cs"/>
                        </a:rPr>
                        <a:t>Illiterate members (%)</a:t>
                      </a:r>
                      <a:endParaRPr lang="en-IN" sz="2400" dirty="0"/>
                    </a:p>
                  </a:txBody>
                  <a:tcPr>
                    <a:solidFill>
                      <a:schemeClr val="bg1"/>
                    </a:solidFill>
                  </a:tcPr>
                </a:tc>
                <a:tc>
                  <a:txBody>
                    <a:bodyPr/>
                    <a:lstStyle/>
                    <a:p>
                      <a:r>
                        <a:rPr lang="en-IN" sz="2400" kern="1200" baseline="0" dirty="0" smtClean="0">
                          <a:solidFill>
                            <a:schemeClr val="tx1"/>
                          </a:solidFill>
                          <a:latin typeface="+mn-lt"/>
                          <a:ea typeface="+mn-ea"/>
                          <a:cs typeface="+mn-cs"/>
                        </a:rPr>
                        <a:t>62</a:t>
                      </a:r>
                      <a:endParaRPr lang="en-IN" sz="2400" dirty="0"/>
                    </a:p>
                  </a:txBody>
                  <a:tcPr>
                    <a:solidFill>
                      <a:srgbClr val="FFC000"/>
                    </a:solidFill>
                  </a:tcPr>
                </a:tc>
              </a:tr>
              <a:tr h="723900">
                <a:tc>
                  <a:txBody>
                    <a:bodyPr/>
                    <a:lstStyle/>
                    <a:p>
                      <a:r>
                        <a:rPr lang="en-IN" sz="2400" kern="1200" baseline="0" dirty="0" smtClean="0">
                          <a:solidFill>
                            <a:schemeClr val="tx1"/>
                          </a:solidFill>
                          <a:latin typeface="+mn-lt"/>
                          <a:ea typeface="+mn-ea"/>
                          <a:cs typeface="+mn-cs"/>
                        </a:rPr>
                        <a:t>Vulnerable women category (%)</a:t>
                      </a:r>
                      <a:endParaRPr lang="en-IN" sz="2400" dirty="0"/>
                    </a:p>
                  </a:txBody>
                  <a:tcPr>
                    <a:solidFill>
                      <a:schemeClr val="bg1"/>
                    </a:solidFill>
                  </a:tcPr>
                </a:tc>
                <a:tc>
                  <a:txBody>
                    <a:bodyPr/>
                    <a:lstStyle/>
                    <a:p>
                      <a:r>
                        <a:rPr lang="en-IN" sz="2400" kern="1200" baseline="0" dirty="0" smtClean="0">
                          <a:solidFill>
                            <a:schemeClr val="tx1"/>
                          </a:solidFill>
                          <a:latin typeface="+mn-lt"/>
                          <a:ea typeface="+mn-ea"/>
                          <a:cs typeface="+mn-cs"/>
                        </a:rPr>
                        <a:t>14</a:t>
                      </a:r>
                      <a:endParaRPr lang="en-IN" sz="2400" dirty="0"/>
                    </a:p>
                  </a:txBody>
                  <a:tcPr>
                    <a:solidFill>
                      <a:srgbClr val="FFC000"/>
                    </a:solidFill>
                  </a:tcPr>
                </a:tc>
              </a:tr>
              <a:tr h="723900">
                <a:tc>
                  <a:txBody>
                    <a:bodyPr/>
                    <a:lstStyle/>
                    <a:p>
                      <a:r>
                        <a:rPr lang="en-IN" sz="2400" kern="1200" baseline="0" dirty="0" smtClean="0">
                          <a:solidFill>
                            <a:schemeClr val="tx1"/>
                          </a:solidFill>
                          <a:latin typeface="+mn-lt"/>
                          <a:ea typeface="+mn-ea"/>
                          <a:cs typeface="+mn-cs"/>
                        </a:rPr>
                        <a:t>Primary occupation (Labour &amp; Agriculture)</a:t>
                      </a:r>
                      <a:endParaRPr lang="en-IN" sz="2400" dirty="0"/>
                    </a:p>
                  </a:txBody>
                  <a:tcPr>
                    <a:solidFill>
                      <a:schemeClr val="bg1"/>
                    </a:solidFill>
                  </a:tcPr>
                </a:tc>
                <a:tc>
                  <a:txBody>
                    <a:bodyPr/>
                    <a:lstStyle/>
                    <a:p>
                      <a:r>
                        <a:rPr lang="en-IN" sz="2400" kern="1200" baseline="0" dirty="0" smtClean="0">
                          <a:solidFill>
                            <a:schemeClr val="tx1"/>
                          </a:solidFill>
                          <a:latin typeface="+mn-lt"/>
                          <a:ea typeface="+mn-ea"/>
                          <a:cs typeface="+mn-cs"/>
                        </a:rPr>
                        <a:t>87</a:t>
                      </a:r>
                      <a:endParaRPr lang="en-IN" sz="2400" dirty="0"/>
                    </a:p>
                  </a:txBody>
                  <a:tcPr>
                    <a:solidFill>
                      <a:srgbClr val="FFC000"/>
                    </a:solidFill>
                  </a:tcPr>
                </a:tc>
              </a:tr>
              <a:tr h="723900">
                <a:tc>
                  <a:txBody>
                    <a:bodyPr/>
                    <a:lstStyle/>
                    <a:p>
                      <a:r>
                        <a:rPr lang="en-IN" sz="2400" kern="1200" baseline="0" dirty="0" smtClean="0">
                          <a:solidFill>
                            <a:schemeClr val="tx1"/>
                          </a:solidFill>
                          <a:latin typeface="+mn-lt"/>
                          <a:ea typeface="+mn-ea"/>
                          <a:cs typeface="+mn-cs"/>
                        </a:rPr>
                        <a:t>Landless households (%)</a:t>
                      </a:r>
                      <a:endParaRPr lang="en-IN" sz="2400" dirty="0"/>
                    </a:p>
                  </a:txBody>
                  <a:tcPr>
                    <a:solidFill>
                      <a:schemeClr val="bg1"/>
                    </a:solidFill>
                  </a:tcPr>
                </a:tc>
                <a:tc>
                  <a:txBody>
                    <a:bodyPr/>
                    <a:lstStyle/>
                    <a:p>
                      <a:r>
                        <a:rPr lang="en-IN" sz="2400" kern="1200" baseline="0" dirty="0" smtClean="0">
                          <a:solidFill>
                            <a:schemeClr val="tx1"/>
                          </a:solidFill>
                          <a:latin typeface="+mn-lt"/>
                          <a:ea typeface="+mn-ea"/>
                          <a:cs typeface="+mn-cs"/>
                        </a:rPr>
                        <a:t>43</a:t>
                      </a:r>
                      <a:endParaRPr lang="en-IN" sz="2400" dirty="0"/>
                    </a:p>
                  </a:txBody>
                  <a:tcPr>
                    <a:solidFill>
                      <a:srgbClr val="FFC000"/>
                    </a:solidFill>
                  </a:tcPr>
                </a:tc>
              </a:tr>
              <a:tr h="723900">
                <a:tc>
                  <a:txBody>
                    <a:bodyPr/>
                    <a:lstStyle/>
                    <a:p>
                      <a:r>
                        <a:rPr lang="en-IN" sz="2400" kern="1200" baseline="0" dirty="0" smtClean="0">
                          <a:solidFill>
                            <a:schemeClr val="tx1"/>
                          </a:solidFill>
                          <a:latin typeface="+mn-lt"/>
                          <a:ea typeface="+mn-ea"/>
                          <a:cs typeface="+mn-cs"/>
                        </a:rPr>
                        <a:t>Below Poverty Line members (%)</a:t>
                      </a:r>
                      <a:endParaRPr lang="en-IN" sz="2400" dirty="0"/>
                    </a:p>
                  </a:txBody>
                  <a:tcPr>
                    <a:solidFill>
                      <a:schemeClr val="bg1"/>
                    </a:solidFill>
                  </a:tcPr>
                </a:tc>
                <a:tc>
                  <a:txBody>
                    <a:bodyPr/>
                    <a:lstStyle/>
                    <a:p>
                      <a:r>
                        <a:rPr lang="en-IN" sz="2400" kern="1200" baseline="0" dirty="0" smtClean="0">
                          <a:solidFill>
                            <a:schemeClr val="tx1"/>
                          </a:solidFill>
                          <a:latin typeface="+mn-lt"/>
                          <a:ea typeface="+mn-ea"/>
                          <a:cs typeface="+mn-cs"/>
                        </a:rPr>
                        <a:t>62</a:t>
                      </a:r>
                      <a:endParaRPr lang="en-IN" sz="2400" dirty="0"/>
                    </a:p>
                  </a:txBody>
                  <a:tcPr>
                    <a:solidFill>
                      <a:srgbClr val="FFC000"/>
                    </a:solidFill>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53</a:t>
            </a:fld>
            <a:endParaRPr lang="en-US"/>
          </a:p>
        </p:txBody>
      </p:sp>
      <p:graphicFrame>
        <p:nvGraphicFramePr>
          <p:cNvPr id="8" name="Content Placeholder 7"/>
          <p:cNvGraphicFramePr>
            <a:graphicFrameLocks noGrp="1"/>
          </p:cNvGraphicFramePr>
          <p:nvPr>
            <p:ph idx="1"/>
          </p:nvPr>
        </p:nvGraphicFramePr>
        <p:xfrm>
          <a:off x="457200" y="457200"/>
          <a:ext cx="8229600" cy="5562600"/>
        </p:xfrm>
        <a:graphic>
          <a:graphicData uri="http://schemas.openxmlformats.org/drawingml/2006/table">
            <a:tbl>
              <a:tblPr firstRow="1" bandRow="1">
                <a:tableStyleId>{5940675A-B579-460E-94D1-54222C63F5DA}</a:tableStyleId>
              </a:tblPr>
              <a:tblGrid>
                <a:gridCol w="6172200"/>
                <a:gridCol w="2057400"/>
              </a:tblGrid>
              <a:tr h="927100">
                <a:tc gridSpan="2">
                  <a:txBody>
                    <a:bodyPr/>
                    <a:lstStyle/>
                    <a:p>
                      <a:pPr algn="ctr"/>
                      <a:r>
                        <a:rPr lang="en-IN" sz="3600" b="1" kern="1200" baseline="0" dirty="0" smtClean="0">
                          <a:solidFill>
                            <a:schemeClr val="tx1"/>
                          </a:solidFill>
                          <a:latin typeface="+mn-lt"/>
                          <a:ea typeface="+mn-ea"/>
                          <a:cs typeface="+mn-cs"/>
                        </a:rPr>
                        <a:t>Profile of SHGs</a:t>
                      </a:r>
                      <a:endParaRPr lang="en-IN" sz="3600" dirty="0"/>
                    </a:p>
                  </a:txBody>
                  <a:tcPr>
                    <a:solidFill>
                      <a:srgbClr val="FFFF00"/>
                    </a:solidFill>
                  </a:tcPr>
                </a:tc>
                <a:tc hMerge="1">
                  <a:txBody>
                    <a:bodyPr/>
                    <a:lstStyle/>
                    <a:p>
                      <a:endParaRPr lang="en-IN" dirty="0"/>
                    </a:p>
                  </a:txBody>
                  <a:tcPr/>
                </a:tc>
              </a:tr>
              <a:tr h="927100">
                <a:tc>
                  <a:txBody>
                    <a:bodyPr/>
                    <a:lstStyle/>
                    <a:p>
                      <a:endParaRPr lang="en-IN" sz="2400" kern="1200" baseline="0" dirty="0" smtClean="0">
                        <a:solidFill>
                          <a:schemeClr val="tx1"/>
                        </a:solidFill>
                        <a:latin typeface="+mn-lt"/>
                        <a:ea typeface="+mn-ea"/>
                        <a:cs typeface="+mn-cs"/>
                      </a:endParaRPr>
                    </a:p>
                    <a:p>
                      <a:r>
                        <a:rPr lang="en-IN" sz="2400" kern="1200" baseline="0" dirty="0" smtClean="0">
                          <a:solidFill>
                            <a:schemeClr val="tx1"/>
                          </a:solidFill>
                          <a:latin typeface="+mn-lt"/>
                          <a:ea typeface="+mn-ea"/>
                          <a:cs typeface="+mn-cs"/>
                        </a:rPr>
                        <a:t>SC &amp; ST groups (% of SHGs)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30</a:t>
                      </a:r>
                      <a:endParaRPr lang="en-IN" sz="2400" dirty="0"/>
                    </a:p>
                  </a:txBody>
                  <a:tcPr>
                    <a:solidFill>
                      <a:schemeClr val="accent6">
                        <a:lumMod val="20000"/>
                        <a:lumOff val="80000"/>
                      </a:schemeClr>
                    </a:solidFill>
                  </a:tcPr>
                </a:tc>
              </a:tr>
              <a:tr h="927100">
                <a:tc>
                  <a:txBody>
                    <a:bodyPr/>
                    <a:lstStyle/>
                    <a:p>
                      <a:endParaRPr lang="en-IN" sz="2400" kern="1200" baseline="0" dirty="0" smtClean="0">
                        <a:solidFill>
                          <a:schemeClr val="tx1"/>
                        </a:solidFill>
                        <a:latin typeface="+mn-lt"/>
                        <a:ea typeface="+mn-ea"/>
                        <a:cs typeface="+mn-cs"/>
                      </a:endParaRPr>
                    </a:p>
                    <a:p>
                      <a:r>
                        <a:rPr lang="en-IN" sz="2400" kern="1200" baseline="0" dirty="0" smtClean="0">
                          <a:solidFill>
                            <a:schemeClr val="tx1"/>
                          </a:solidFill>
                          <a:latin typeface="+mn-lt"/>
                          <a:ea typeface="+mn-ea"/>
                          <a:cs typeface="+mn-cs"/>
                        </a:rPr>
                        <a:t>Other SHGs (% of SHGs)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70</a:t>
                      </a:r>
                      <a:endParaRPr lang="en-IN" sz="2400" dirty="0"/>
                    </a:p>
                  </a:txBody>
                  <a:tcPr>
                    <a:solidFill>
                      <a:schemeClr val="accent6">
                        <a:lumMod val="20000"/>
                        <a:lumOff val="80000"/>
                      </a:schemeClr>
                    </a:solidFill>
                  </a:tcPr>
                </a:tc>
              </a:tr>
              <a:tr h="927100">
                <a:tc>
                  <a:txBody>
                    <a:bodyPr/>
                    <a:lstStyle/>
                    <a:p>
                      <a:endParaRPr lang="en-IN" sz="2400" kern="1200" baseline="0" dirty="0" smtClean="0">
                        <a:solidFill>
                          <a:schemeClr val="tx1"/>
                        </a:solidFill>
                        <a:latin typeface="+mn-lt"/>
                        <a:ea typeface="+mn-ea"/>
                        <a:cs typeface="+mn-cs"/>
                      </a:endParaRPr>
                    </a:p>
                    <a:p>
                      <a:r>
                        <a:rPr lang="en-IN" sz="2400" kern="1200" baseline="0" dirty="0" smtClean="0">
                          <a:solidFill>
                            <a:schemeClr val="tx1"/>
                          </a:solidFill>
                          <a:latin typeface="+mn-lt"/>
                          <a:ea typeface="+mn-ea"/>
                          <a:cs typeface="+mn-cs"/>
                        </a:rPr>
                        <a:t>Average age of SHGs (in years)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5.38</a:t>
                      </a:r>
                      <a:endParaRPr lang="en-IN" sz="2400" dirty="0"/>
                    </a:p>
                  </a:txBody>
                  <a:tcPr>
                    <a:solidFill>
                      <a:schemeClr val="accent6">
                        <a:lumMod val="20000"/>
                        <a:lumOff val="80000"/>
                      </a:schemeClr>
                    </a:solidFill>
                  </a:tcPr>
                </a:tc>
              </a:tr>
              <a:tr h="927100">
                <a:tc>
                  <a:txBody>
                    <a:bodyPr/>
                    <a:lstStyle/>
                    <a:p>
                      <a:endParaRPr lang="en-IN" sz="2400" kern="1200" baseline="0" dirty="0" smtClean="0">
                        <a:solidFill>
                          <a:schemeClr val="tx1"/>
                        </a:solidFill>
                        <a:latin typeface="+mn-lt"/>
                        <a:ea typeface="+mn-ea"/>
                        <a:cs typeface="+mn-cs"/>
                      </a:endParaRPr>
                    </a:p>
                    <a:p>
                      <a:r>
                        <a:rPr lang="en-IN" sz="2400" kern="1200" baseline="0" dirty="0" smtClean="0">
                          <a:solidFill>
                            <a:schemeClr val="tx1"/>
                          </a:solidFill>
                          <a:latin typeface="+mn-lt"/>
                          <a:ea typeface="+mn-ea"/>
                          <a:cs typeface="+mn-cs"/>
                        </a:rPr>
                        <a:t>Average size of SHGs (number of members)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12</a:t>
                      </a:r>
                      <a:endParaRPr lang="en-IN" sz="2400" dirty="0"/>
                    </a:p>
                  </a:txBody>
                  <a:tcPr>
                    <a:solidFill>
                      <a:schemeClr val="accent6">
                        <a:lumMod val="20000"/>
                        <a:lumOff val="80000"/>
                      </a:schemeClr>
                    </a:solidFill>
                  </a:tcPr>
                </a:tc>
              </a:tr>
              <a:tr h="927100">
                <a:tc>
                  <a:txBody>
                    <a:bodyPr/>
                    <a:lstStyle/>
                    <a:p>
                      <a:endParaRPr lang="en-IN" sz="2400" kern="1200" baseline="0" dirty="0" smtClean="0">
                        <a:solidFill>
                          <a:schemeClr val="tx1"/>
                        </a:solidFill>
                        <a:latin typeface="+mn-lt"/>
                        <a:ea typeface="+mn-ea"/>
                        <a:cs typeface="+mn-cs"/>
                      </a:endParaRPr>
                    </a:p>
                    <a:p>
                      <a:r>
                        <a:rPr lang="en-IN" sz="2400" kern="1200" baseline="0" dirty="0" smtClean="0">
                          <a:solidFill>
                            <a:schemeClr val="tx1"/>
                          </a:solidFill>
                          <a:latin typeface="+mn-lt"/>
                          <a:ea typeface="+mn-ea"/>
                          <a:cs typeface="+mn-cs"/>
                        </a:rPr>
                        <a:t>Percentage of SHGs reported dropouts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38</a:t>
                      </a:r>
                      <a:endParaRPr lang="en-IN" sz="2400" dirty="0"/>
                    </a:p>
                  </a:txBody>
                  <a:tcPr>
                    <a:solidFill>
                      <a:schemeClr val="accent6">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54</a:t>
            </a:fld>
            <a:endParaRPr lang="en-US"/>
          </a:p>
        </p:txBody>
      </p:sp>
      <p:graphicFrame>
        <p:nvGraphicFramePr>
          <p:cNvPr id="8" name="Content Placeholder 7"/>
          <p:cNvGraphicFramePr>
            <a:graphicFrameLocks noGrp="1"/>
          </p:cNvGraphicFramePr>
          <p:nvPr>
            <p:ph idx="1"/>
          </p:nvPr>
        </p:nvGraphicFramePr>
        <p:xfrm>
          <a:off x="457200" y="457200"/>
          <a:ext cx="8229600" cy="4635500"/>
        </p:xfrm>
        <a:graphic>
          <a:graphicData uri="http://schemas.openxmlformats.org/drawingml/2006/table">
            <a:tbl>
              <a:tblPr firstRow="1" bandRow="1">
                <a:tableStyleId>{5940675A-B579-460E-94D1-54222C63F5DA}</a:tableStyleId>
              </a:tblPr>
              <a:tblGrid>
                <a:gridCol w="6172200"/>
                <a:gridCol w="2057400"/>
              </a:tblGrid>
              <a:tr h="927100">
                <a:tc gridSpan="2">
                  <a:txBody>
                    <a:bodyPr/>
                    <a:lstStyle/>
                    <a:p>
                      <a:pPr algn="ctr"/>
                      <a:r>
                        <a:rPr lang="en-IN" sz="2800" b="1" kern="1200" baseline="0" dirty="0" smtClean="0">
                          <a:solidFill>
                            <a:schemeClr val="tx1"/>
                          </a:solidFill>
                          <a:latin typeface="+mn-lt"/>
                          <a:ea typeface="+mn-ea"/>
                          <a:cs typeface="+mn-cs"/>
                        </a:rPr>
                        <a:t>Grades </a:t>
                      </a:r>
                      <a:r>
                        <a:rPr lang="en-IN" sz="2800" b="1" kern="1200" baseline="0" dirty="0" smtClean="0">
                          <a:solidFill>
                            <a:schemeClr val="tx1"/>
                          </a:solidFill>
                          <a:latin typeface="+mn-lt"/>
                          <a:ea typeface="+mn-ea"/>
                          <a:cs typeface="+mn-cs"/>
                        </a:rPr>
                        <a:t>of SHGs</a:t>
                      </a:r>
                      <a:endParaRPr lang="en-IN" sz="4800" dirty="0"/>
                    </a:p>
                  </a:txBody>
                  <a:tcPr>
                    <a:solidFill>
                      <a:srgbClr val="FFFF00"/>
                    </a:solidFill>
                  </a:tcPr>
                </a:tc>
                <a:tc hMerge="1">
                  <a:txBody>
                    <a:bodyPr/>
                    <a:lstStyle/>
                    <a:p>
                      <a:endParaRPr lang="en-IN" dirty="0"/>
                    </a:p>
                  </a:txBody>
                  <a:tcPr/>
                </a:tc>
              </a:tr>
              <a:tr h="927100">
                <a:tc>
                  <a:txBody>
                    <a:bodyPr/>
                    <a:lstStyle/>
                    <a:p>
                      <a:r>
                        <a:rPr lang="en-IN" sz="2800" kern="1200" baseline="0" dirty="0" smtClean="0">
                          <a:solidFill>
                            <a:schemeClr val="tx1"/>
                          </a:solidFill>
                          <a:latin typeface="+mn-lt"/>
                          <a:ea typeface="+mn-ea"/>
                          <a:cs typeface="+mn-cs"/>
                        </a:rPr>
                        <a:t>A-grade SHGs (%)</a:t>
                      </a:r>
                      <a:endParaRPr lang="en-IN" sz="2800" dirty="0"/>
                    </a:p>
                  </a:txBody>
                  <a:tcPr>
                    <a:solidFill>
                      <a:schemeClr val="accent6"/>
                    </a:solidFill>
                  </a:tcPr>
                </a:tc>
                <a:tc>
                  <a:txBody>
                    <a:bodyPr/>
                    <a:lstStyle/>
                    <a:p>
                      <a:r>
                        <a:rPr lang="en-IN" sz="2800" kern="1200" baseline="0" dirty="0" smtClean="0">
                          <a:solidFill>
                            <a:schemeClr val="tx1"/>
                          </a:solidFill>
                          <a:latin typeface="+mn-lt"/>
                          <a:ea typeface="+mn-ea"/>
                          <a:cs typeface="+mn-cs"/>
                        </a:rPr>
                        <a:t>42</a:t>
                      </a:r>
                      <a:endParaRPr lang="en-IN" sz="2800" dirty="0"/>
                    </a:p>
                  </a:txBody>
                  <a:tcPr>
                    <a:solidFill>
                      <a:schemeClr val="accent6"/>
                    </a:solidFill>
                  </a:tcPr>
                </a:tc>
              </a:tr>
              <a:tr h="927100">
                <a:tc>
                  <a:txBody>
                    <a:bodyPr/>
                    <a:lstStyle/>
                    <a:p>
                      <a:r>
                        <a:rPr lang="en-IN" sz="2800" kern="1200" baseline="0" dirty="0" smtClean="0">
                          <a:solidFill>
                            <a:schemeClr val="tx1"/>
                          </a:solidFill>
                          <a:latin typeface="+mn-lt"/>
                          <a:ea typeface="+mn-ea"/>
                          <a:cs typeface="+mn-cs"/>
                        </a:rPr>
                        <a:t>B-grade SHGs (%)</a:t>
                      </a:r>
                      <a:endParaRPr lang="en-IN" sz="2800" dirty="0"/>
                    </a:p>
                  </a:txBody>
                  <a:tcPr>
                    <a:solidFill>
                      <a:schemeClr val="accent6"/>
                    </a:solidFill>
                  </a:tcPr>
                </a:tc>
                <a:tc>
                  <a:txBody>
                    <a:bodyPr/>
                    <a:lstStyle/>
                    <a:p>
                      <a:r>
                        <a:rPr lang="en-IN" sz="2800" kern="1200" baseline="0" dirty="0" smtClean="0">
                          <a:solidFill>
                            <a:schemeClr val="tx1"/>
                          </a:solidFill>
                          <a:latin typeface="+mn-lt"/>
                          <a:ea typeface="+mn-ea"/>
                          <a:cs typeface="+mn-cs"/>
                        </a:rPr>
                        <a:t>36</a:t>
                      </a:r>
                      <a:endParaRPr lang="en-IN" sz="2800" dirty="0"/>
                    </a:p>
                  </a:txBody>
                  <a:tcPr>
                    <a:solidFill>
                      <a:schemeClr val="accent6"/>
                    </a:solidFill>
                  </a:tcPr>
                </a:tc>
              </a:tr>
              <a:tr h="927100">
                <a:tc>
                  <a:txBody>
                    <a:bodyPr/>
                    <a:lstStyle/>
                    <a:p>
                      <a:r>
                        <a:rPr lang="en-IN" sz="2800" kern="1200" baseline="0" dirty="0" smtClean="0">
                          <a:solidFill>
                            <a:schemeClr val="tx1"/>
                          </a:solidFill>
                          <a:latin typeface="+mn-lt"/>
                          <a:ea typeface="+mn-ea"/>
                          <a:cs typeface="+mn-cs"/>
                        </a:rPr>
                        <a:t>C-grade SHGs (%)</a:t>
                      </a:r>
                      <a:endParaRPr lang="en-IN" sz="2800" dirty="0"/>
                    </a:p>
                  </a:txBody>
                  <a:tcPr>
                    <a:solidFill>
                      <a:schemeClr val="accent6"/>
                    </a:solidFill>
                  </a:tcPr>
                </a:tc>
                <a:tc>
                  <a:txBody>
                    <a:bodyPr/>
                    <a:lstStyle/>
                    <a:p>
                      <a:r>
                        <a:rPr lang="en-IN" sz="2800" kern="1200" baseline="0" dirty="0" smtClean="0">
                          <a:solidFill>
                            <a:schemeClr val="tx1"/>
                          </a:solidFill>
                          <a:latin typeface="+mn-lt"/>
                          <a:ea typeface="+mn-ea"/>
                          <a:cs typeface="+mn-cs"/>
                        </a:rPr>
                        <a:t>22</a:t>
                      </a:r>
                      <a:endParaRPr lang="en-IN" sz="2800" dirty="0"/>
                    </a:p>
                  </a:txBody>
                  <a:tcPr>
                    <a:solidFill>
                      <a:schemeClr val="accent6"/>
                    </a:solidFill>
                  </a:tcPr>
                </a:tc>
              </a:tr>
              <a:tr h="927100">
                <a:tc>
                  <a:txBody>
                    <a:bodyPr/>
                    <a:lstStyle/>
                    <a:p>
                      <a:r>
                        <a:rPr lang="en-IN" sz="2800" kern="1200" baseline="0" dirty="0" smtClean="0">
                          <a:solidFill>
                            <a:schemeClr val="tx1"/>
                          </a:solidFill>
                          <a:latin typeface="+mn-lt"/>
                          <a:ea typeface="+mn-ea"/>
                          <a:cs typeface="+mn-cs"/>
                        </a:rPr>
                        <a:t>SHGs enrolled with Federations (%)</a:t>
                      </a:r>
                      <a:endParaRPr lang="en-IN" sz="2800" dirty="0"/>
                    </a:p>
                  </a:txBody>
                  <a:tcPr>
                    <a:solidFill>
                      <a:schemeClr val="accent6"/>
                    </a:solidFill>
                  </a:tcPr>
                </a:tc>
                <a:tc>
                  <a:txBody>
                    <a:bodyPr/>
                    <a:lstStyle/>
                    <a:p>
                      <a:r>
                        <a:rPr lang="en-IN" sz="2800" kern="1200" baseline="0" dirty="0" smtClean="0">
                          <a:solidFill>
                            <a:schemeClr val="tx1"/>
                          </a:solidFill>
                          <a:latin typeface="+mn-lt"/>
                          <a:ea typeface="+mn-ea"/>
                          <a:cs typeface="+mn-cs"/>
                        </a:rPr>
                        <a:t>28</a:t>
                      </a:r>
                      <a:endParaRPr lang="en-IN" sz="2800" dirty="0"/>
                    </a:p>
                  </a:txBody>
                  <a:tcPr>
                    <a:solidFill>
                      <a:schemeClr val="accent6"/>
                    </a:solid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55</a:t>
            </a:fld>
            <a:endParaRPr lang="en-US"/>
          </a:p>
        </p:txBody>
      </p:sp>
      <p:graphicFrame>
        <p:nvGraphicFramePr>
          <p:cNvPr id="8" name="Content Placeholder 7"/>
          <p:cNvGraphicFramePr>
            <a:graphicFrameLocks noGrp="1"/>
          </p:cNvGraphicFramePr>
          <p:nvPr>
            <p:ph idx="1"/>
          </p:nvPr>
        </p:nvGraphicFramePr>
        <p:xfrm>
          <a:off x="457200" y="457200"/>
          <a:ext cx="8229600" cy="5562600"/>
        </p:xfrm>
        <a:graphic>
          <a:graphicData uri="http://schemas.openxmlformats.org/drawingml/2006/table">
            <a:tbl>
              <a:tblPr firstRow="1" bandRow="1">
                <a:tableStyleId>{5940675A-B579-460E-94D1-54222C63F5DA}</a:tableStyleId>
              </a:tblPr>
              <a:tblGrid>
                <a:gridCol w="6781800"/>
                <a:gridCol w="1447800"/>
              </a:tblGrid>
              <a:tr h="927100">
                <a:tc gridSpan="2">
                  <a:txBody>
                    <a:bodyPr/>
                    <a:lstStyle/>
                    <a:p>
                      <a:pPr algn="ctr"/>
                      <a:r>
                        <a:rPr lang="en-IN" sz="4400" b="1" kern="1200" baseline="0" dirty="0" smtClean="0">
                          <a:solidFill>
                            <a:schemeClr val="tx1"/>
                          </a:solidFill>
                          <a:latin typeface="+mn-lt"/>
                          <a:ea typeface="+mn-ea"/>
                          <a:cs typeface="+mn-cs"/>
                        </a:rPr>
                        <a:t>Savings</a:t>
                      </a:r>
                      <a:endParaRPr lang="en-IN" sz="7200" dirty="0"/>
                    </a:p>
                  </a:txBody>
                  <a:tcPr>
                    <a:solidFill>
                      <a:schemeClr val="accent6"/>
                    </a:solidFill>
                  </a:tcPr>
                </a:tc>
                <a:tc hMerge="1">
                  <a:txBody>
                    <a:bodyPr/>
                    <a:lstStyle/>
                    <a:p>
                      <a:endParaRPr lang="en-IN" dirty="0"/>
                    </a:p>
                  </a:txBody>
                  <a:tcPr/>
                </a:tc>
              </a:tr>
              <a:tr h="927100">
                <a:tc>
                  <a:txBody>
                    <a:bodyPr/>
                    <a:lstStyle/>
                    <a:p>
                      <a:r>
                        <a:rPr lang="en-IN" sz="2400" b="1" kern="1200" baseline="0" dirty="0" smtClean="0">
                          <a:solidFill>
                            <a:schemeClr val="tx1"/>
                          </a:solidFill>
                          <a:latin typeface="+mn-lt"/>
                          <a:ea typeface="+mn-ea"/>
                          <a:cs typeface="+mn-cs"/>
                        </a:rPr>
                        <a:t>Average savings per month per member (in Rs.)</a:t>
                      </a:r>
                      <a:endParaRPr lang="en-IN" sz="2400" b="1" dirty="0"/>
                    </a:p>
                  </a:txBody>
                  <a:tcPr>
                    <a:solidFill>
                      <a:schemeClr val="bg1"/>
                    </a:solidFill>
                  </a:tcPr>
                </a:tc>
                <a:tc>
                  <a:txBody>
                    <a:bodyPr/>
                    <a:lstStyle/>
                    <a:p>
                      <a:r>
                        <a:rPr lang="en-IN" sz="2400" b="1" kern="1200" baseline="0" dirty="0" smtClean="0">
                          <a:solidFill>
                            <a:schemeClr val="tx1"/>
                          </a:solidFill>
                          <a:latin typeface="+mn-lt"/>
                          <a:ea typeface="+mn-ea"/>
                          <a:cs typeface="+mn-cs"/>
                        </a:rPr>
                        <a:t>53</a:t>
                      </a:r>
                      <a:endParaRPr lang="en-IN" sz="2400" b="1" dirty="0"/>
                    </a:p>
                  </a:txBody>
                  <a:tcPr>
                    <a:solidFill>
                      <a:schemeClr val="tx2">
                        <a:lumMod val="20000"/>
                        <a:lumOff val="80000"/>
                      </a:schemeClr>
                    </a:solidFill>
                  </a:tcPr>
                </a:tc>
              </a:tr>
              <a:tr h="927100">
                <a:tc>
                  <a:txBody>
                    <a:bodyPr/>
                    <a:lstStyle/>
                    <a:p>
                      <a:r>
                        <a:rPr lang="en-IN" sz="2400" b="1" kern="1200" baseline="0" dirty="0" smtClean="0">
                          <a:solidFill>
                            <a:schemeClr val="tx1"/>
                          </a:solidFill>
                          <a:latin typeface="+mn-lt"/>
                          <a:ea typeface="+mn-ea"/>
                          <a:cs typeface="+mn-cs"/>
                        </a:rPr>
                        <a:t>Average cumulative savings amount per SHG (in Rs.)</a:t>
                      </a:r>
                      <a:endParaRPr lang="en-IN" sz="2400" b="1" dirty="0"/>
                    </a:p>
                  </a:txBody>
                  <a:tcPr>
                    <a:solidFill>
                      <a:schemeClr val="bg1"/>
                    </a:solidFill>
                  </a:tcPr>
                </a:tc>
                <a:tc>
                  <a:txBody>
                    <a:bodyPr/>
                    <a:lstStyle/>
                    <a:p>
                      <a:r>
                        <a:rPr lang="en-IN" sz="2400" b="1" kern="1200" baseline="0" dirty="0" smtClean="0">
                          <a:solidFill>
                            <a:schemeClr val="tx1"/>
                          </a:solidFill>
                          <a:latin typeface="+mn-lt"/>
                          <a:ea typeface="+mn-ea"/>
                          <a:cs typeface="+mn-cs"/>
                        </a:rPr>
                        <a:t>33,148</a:t>
                      </a:r>
                      <a:endParaRPr lang="en-IN" sz="2400" b="1" dirty="0"/>
                    </a:p>
                  </a:txBody>
                  <a:tcPr>
                    <a:solidFill>
                      <a:schemeClr val="tx2">
                        <a:lumMod val="20000"/>
                        <a:lumOff val="80000"/>
                      </a:schemeClr>
                    </a:solidFill>
                  </a:tcPr>
                </a:tc>
              </a:tr>
              <a:tr h="927100">
                <a:tc>
                  <a:txBody>
                    <a:bodyPr/>
                    <a:lstStyle/>
                    <a:p>
                      <a:r>
                        <a:rPr lang="en-IN" sz="2400" b="1" kern="1200" baseline="0" dirty="0" smtClean="0">
                          <a:solidFill>
                            <a:schemeClr val="tx1"/>
                          </a:solidFill>
                          <a:latin typeface="+mn-lt"/>
                          <a:ea typeface="+mn-ea"/>
                          <a:cs typeface="+mn-cs"/>
                        </a:rPr>
                        <a:t>Average cumulative savings per member (in Rs.)</a:t>
                      </a:r>
                      <a:endParaRPr lang="en-IN" sz="2400" b="1" dirty="0"/>
                    </a:p>
                  </a:txBody>
                  <a:tcPr>
                    <a:solidFill>
                      <a:schemeClr val="bg1"/>
                    </a:solidFill>
                  </a:tcPr>
                </a:tc>
                <a:tc>
                  <a:txBody>
                    <a:bodyPr/>
                    <a:lstStyle/>
                    <a:p>
                      <a:r>
                        <a:rPr lang="en-IN" sz="2400" b="1" kern="1200" baseline="0" dirty="0" smtClean="0">
                          <a:solidFill>
                            <a:schemeClr val="tx1"/>
                          </a:solidFill>
                          <a:latin typeface="+mn-lt"/>
                          <a:ea typeface="+mn-ea"/>
                          <a:cs typeface="+mn-cs"/>
                        </a:rPr>
                        <a:t>2786</a:t>
                      </a:r>
                      <a:endParaRPr lang="en-IN" sz="2400" b="1" dirty="0"/>
                    </a:p>
                  </a:txBody>
                  <a:tcPr>
                    <a:solidFill>
                      <a:schemeClr val="tx2">
                        <a:lumMod val="20000"/>
                        <a:lumOff val="80000"/>
                      </a:schemeClr>
                    </a:solidFill>
                  </a:tcPr>
                </a:tc>
              </a:tr>
              <a:tr h="927100">
                <a:tc>
                  <a:txBody>
                    <a:bodyPr/>
                    <a:lstStyle/>
                    <a:p>
                      <a:r>
                        <a:rPr lang="en-IN" sz="2400" b="1" kern="1200" baseline="0" dirty="0" smtClean="0">
                          <a:solidFill>
                            <a:schemeClr val="tx1"/>
                          </a:solidFill>
                          <a:latin typeface="+mn-lt"/>
                          <a:ea typeface="+mn-ea"/>
                          <a:cs typeface="+mn-cs"/>
                        </a:rPr>
                        <a:t>SHGs distributed savings among members (%)</a:t>
                      </a:r>
                      <a:endParaRPr lang="en-IN" sz="2400" b="1" dirty="0"/>
                    </a:p>
                  </a:txBody>
                  <a:tcPr>
                    <a:solidFill>
                      <a:schemeClr val="bg1"/>
                    </a:solidFill>
                  </a:tcPr>
                </a:tc>
                <a:tc>
                  <a:txBody>
                    <a:bodyPr/>
                    <a:lstStyle/>
                    <a:p>
                      <a:r>
                        <a:rPr lang="en-IN" sz="2400" b="1" kern="1200" baseline="0" dirty="0" smtClean="0">
                          <a:solidFill>
                            <a:schemeClr val="tx1"/>
                          </a:solidFill>
                          <a:latin typeface="+mn-lt"/>
                          <a:ea typeface="+mn-ea"/>
                          <a:cs typeface="+mn-cs"/>
                        </a:rPr>
                        <a:t>23.2</a:t>
                      </a:r>
                      <a:endParaRPr lang="en-IN" sz="2400" b="1" dirty="0"/>
                    </a:p>
                  </a:txBody>
                  <a:tcPr>
                    <a:solidFill>
                      <a:schemeClr val="tx2">
                        <a:lumMod val="20000"/>
                        <a:lumOff val="80000"/>
                      </a:schemeClr>
                    </a:solidFill>
                  </a:tcPr>
                </a:tc>
              </a:tr>
              <a:tr h="927100">
                <a:tc>
                  <a:txBody>
                    <a:bodyPr/>
                    <a:lstStyle/>
                    <a:p>
                      <a:r>
                        <a:rPr lang="en-IN" sz="2400" b="1" kern="1200" baseline="0" dirty="0" smtClean="0">
                          <a:solidFill>
                            <a:schemeClr val="tx1"/>
                          </a:solidFill>
                          <a:latin typeface="+mn-lt"/>
                          <a:ea typeface="+mn-ea"/>
                          <a:cs typeface="+mn-cs"/>
                        </a:rPr>
                        <a:t>Avg. amount of idle funds – cash on hand + bank balance (</a:t>
                      </a:r>
                      <a:r>
                        <a:rPr lang="en-IN" sz="2400" b="1" kern="1200" baseline="0" dirty="0" smtClean="0">
                          <a:solidFill>
                            <a:schemeClr val="tx1"/>
                          </a:solidFill>
                          <a:latin typeface="+mn-lt"/>
                          <a:ea typeface="+mn-ea"/>
                          <a:cs typeface="+mn-cs"/>
                        </a:rPr>
                        <a:t>in Rs</a:t>
                      </a:r>
                      <a:r>
                        <a:rPr lang="en-IN" sz="2400" b="1" kern="1200" baseline="0" dirty="0" smtClean="0">
                          <a:solidFill>
                            <a:schemeClr val="tx1"/>
                          </a:solidFill>
                          <a:latin typeface="+mn-lt"/>
                          <a:ea typeface="+mn-ea"/>
                          <a:cs typeface="+mn-cs"/>
                        </a:rPr>
                        <a:t>.)</a:t>
                      </a:r>
                      <a:endParaRPr lang="en-IN" sz="2400" b="1" dirty="0"/>
                    </a:p>
                  </a:txBody>
                  <a:tcPr>
                    <a:solidFill>
                      <a:schemeClr val="bg1"/>
                    </a:solidFill>
                  </a:tcPr>
                </a:tc>
                <a:tc>
                  <a:txBody>
                    <a:bodyPr/>
                    <a:lstStyle/>
                    <a:p>
                      <a:r>
                        <a:rPr lang="en-IN" sz="2400" b="1" kern="1200" baseline="0" dirty="0" smtClean="0">
                          <a:solidFill>
                            <a:schemeClr val="tx1"/>
                          </a:solidFill>
                          <a:latin typeface="+mn-lt"/>
                          <a:ea typeface="+mn-ea"/>
                          <a:cs typeface="+mn-cs"/>
                        </a:rPr>
                        <a:t>13,516</a:t>
                      </a:r>
                      <a:endParaRPr lang="en-IN" sz="2400" b="1" dirty="0"/>
                    </a:p>
                  </a:txBody>
                  <a:tcPr>
                    <a:solidFill>
                      <a:schemeClr val="tx2">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56</a:t>
            </a:fld>
            <a:endParaRPr lang="en-US"/>
          </a:p>
        </p:txBody>
      </p:sp>
      <p:graphicFrame>
        <p:nvGraphicFramePr>
          <p:cNvPr id="8" name="Content Placeholder 7"/>
          <p:cNvGraphicFramePr>
            <a:graphicFrameLocks noGrp="1"/>
          </p:cNvGraphicFramePr>
          <p:nvPr>
            <p:ph idx="1"/>
          </p:nvPr>
        </p:nvGraphicFramePr>
        <p:xfrm>
          <a:off x="457200" y="457200"/>
          <a:ext cx="8229600" cy="5562600"/>
        </p:xfrm>
        <a:graphic>
          <a:graphicData uri="http://schemas.openxmlformats.org/drawingml/2006/table">
            <a:tbl>
              <a:tblPr firstRow="1" bandRow="1">
                <a:tableStyleId>{5940675A-B579-460E-94D1-54222C63F5DA}</a:tableStyleId>
              </a:tblPr>
              <a:tblGrid>
                <a:gridCol w="6934200"/>
                <a:gridCol w="1295400"/>
              </a:tblGrid>
              <a:tr h="1112520">
                <a:tc gridSpan="2">
                  <a:txBody>
                    <a:bodyPr/>
                    <a:lstStyle/>
                    <a:p>
                      <a:pPr algn="ctr"/>
                      <a:r>
                        <a:rPr lang="en-IN" sz="4000" b="1" kern="1200" baseline="0" dirty="0" smtClean="0">
                          <a:solidFill>
                            <a:schemeClr val="tx1"/>
                          </a:solidFill>
                          <a:latin typeface="+mn-lt"/>
                          <a:ea typeface="+mn-ea"/>
                          <a:cs typeface="+mn-cs"/>
                        </a:rPr>
                        <a:t>Meetings</a:t>
                      </a:r>
                      <a:endParaRPr lang="en-IN" sz="6600" dirty="0"/>
                    </a:p>
                  </a:txBody>
                  <a:tcPr>
                    <a:solidFill>
                      <a:srgbClr val="FFFF00"/>
                    </a:solidFill>
                  </a:tcPr>
                </a:tc>
                <a:tc hMerge="1">
                  <a:txBody>
                    <a:bodyPr/>
                    <a:lstStyle/>
                    <a:p>
                      <a:endParaRPr lang="en-IN" dirty="0"/>
                    </a:p>
                  </a:txBody>
                  <a:tcPr/>
                </a:tc>
              </a:tr>
              <a:tr h="1112520">
                <a:tc>
                  <a:txBody>
                    <a:bodyPr/>
                    <a:lstStyle/>
                    <a:p>
                      <a:r>
                        <a:rPr lang="en-IN" sz="2000" b="1" kern="1200" baseline="0" dirty="0" smtClean="0">
                          <a:solidFill>
                            <a:schemeClr val="tx1"/>
                          </a:solidFill>
                          <a:latin typeface="+mn-lt"/>
                          <a:ea typeface="+mn-ea"/>
                          <a:cs typeface="+mn-cs"/>
                        </a:rPr>
                        <a:t>Periodicity of SHG meetings –monthly (%)</a:t>
                      </a:r>
                      <a:endParaRPr lang="en-IN" sz="2000" b="1" dirty="0"/>
                    </a:p>
                  </a:txBody>
                  <a:tcPr>
                    <a:solidFill>
                      <a:schemeClr val="accent5">
                        <a:lumMod val="20000"/>
                        <a:lumOff val="80000"/>
                      </a:schemeClr>
                    </a:solidFill>
                  </a:tcPr>
                </a:tc>
                <a:tc>
                  <a:txBody>
                    <a:bodyPr/>
                    <a:lstStyle/>
                    <a:p>
                      <a:r>
                        <a:rPr lang="en-IN" sz="2000" b="1" kern="1200" baseline="0" dirty="0" smtClean="0">
                          <a:solidFill>
                            <a:schemeClr val="tx1"/>
                          </a:solidFill>
                          <a:latin typeface="+mn-lt"/>
                          <a:ea typeface="+mn-ea"/>
                          <a:cs typeface="+mn-cs"/>
                        </a:rPr>
                        <a:t>66</a:t>
                      </a:r>
                      <a:endParaRPr lang="en-IN" sz="2000" b="1" dirty="0"/>
                    </a:p>
                  </a:txBody>
                  <a:tcPr/>
                </a:tc>
              </a:tr>
              <a:tr h="1112520">
                <a:tc>
                  <a:txBody>
                    <a:bodyPr/>
                    <a:lstStyle/>
                    <a:p>
                      <a:r>
                        <a:rPr lang="en-IN" sz="2000" b="1" kern="1200" baseline="0" dirty="0" smtClean="0">
                          <a:solidFill>
                            <a:schemeClr val="tx1"/>
                          </a:solidFill>
                          <a:latin typeface="+mn-lt"/>
                          <a:ea typeface="+mn-ea"/>
                          <a:cs typeface="+mn-cs"/>
                        </a:rPr>
                        <a:t>Meetings – Weekly and Fortnightly (%)</a:t>
                      </a:r>
                      <a:endParaRPr lang="en-IN" sz="2000" b="1" dirty="0"/>
                    </a:p>
                  </a:txBody>
                  <a:tcPr>
                    <a:solidFill>
                      <a:schemeClr val="accent5">
                        <a:lumMod val="20000"/>
                        <a:lumOff val="80000"/>
                      </a:schemeClr>
                    </a:solidFill>
                  </a:tcPr>
                </a:tc>
                <a:tc>
                  <a:txBody>
                    <a:bodyPr/>
                    <a:lstStyle/>
                    <a:p>
                      <a:r>
                        <a:rPr lang="en-IN" sz="2000" b="1" kern="1200" baseline="0" dirty="0" smtClean="0">
                          <a:solidFill>
                            <a:schemeClr val="tx1"/>
                          </a:solidFill>
                          <a:latin typeface="+mn-lt"/>
                          <a:ea typeface="+mn-ea"/>
                          <a:cs typeface="+mn-cs"/>
                        </a:rPr>
                        <a:t>21</a:t>
                      </a:r>
                      <a:endParaRPr lang="en-IN" sz="2000" b="1" dirty="0"/>
                    </a:p>
                  </a:txBody>
                  <a:tcPr/>
                </a:tc>
              </a:tr>
              <a:tr h="1112520">
                <a:tc>
                  <a:txBody>
                    <a:bodyPr/>
                    <a:lstStyle/>
                    <a:p>
                      <a:r>
                        <a:rPr lang="en-IN" sz="2000" b="1" kern="1200" baseline="0" dirty="0" smtClean="0">
                          <a:solidFill>
                            <a:schemeClr val="tx1"/>
                          </a:solidFill>
                          <a:latin typeface="+mn-lt"/>
                          <a:ea typeface="+mn-ea"/>
                          <a:cs typeface="+mn-cs"/>
                        </a:rPr>
                        <a:t>Avg. percentage of meetings conducted over the past 6 months</a:t>
                      </a:r>
                      <a:endParaRPr lang="en-IN" sz="2000" b="1" dirty="0"/>
                    </a:p>
                  </a:txBody>
                  <a:tcPr>
                    <a:solidFill>
                      <a:schemeClr val="accent5">
                        <a:lumMod val="20000"/>
                        <a:lumOff val="80000"/>
                      </a:schemeClr>
                    </a:solidFill>
                  </a:tcPr>
                </a:tc>
                <a:tc>
                  <a:txBody>
                    <a:bodyPr/>
                    <a:lstStyle/>
                    <a:p>
                      <a:r>
                        <a:rPr lang="en-IN" sz="2000" b="1" kern="1200" baseline="0" dirty="0" smtClean="0">
                          <a:solidFill>
                            <a:schemeClr val="tx1"/>
                          </a:solidFill>
                          <a:latin typeface="+mn-lt"/>
                          <a:ea typeface="+mn-ea"/>
                          <a:cs typeface="+mn-cs"/>
                        </a:rPr>
                        <a:t>84</a:t>
                      </a:r>
                      <a:endParaRPr lang="en-IN" sz="2000" b="1" dirty="0"/>
                    </a:p>
                  </a:txBody>
                  <a:tcPr/>
                </a:tc>
              </a:tr>
              <a:tr h="1112520">
                <a:tc>
                  <a:txBody>
                    <a:bodyPr/>
                    <a:lstStyle/>
                    <a:p>
                      <a:r>
                        <a:rPr lang="en-IN" sz="2000" b="1" kern="1200" baseline="0" dirty="0" smtClean="0">
                          <a:solidFill>
                            <a:schemeClr val="tx1"/>
                          </a:solidFill>
                          <a:latin typeface="+mn-lt"/>
                          <a:ea typeface="+mn-ea"/>
                          <a:cs typeface="+mn-cs"/>
                        </a:rPr>
                        <a:t>Avg. percentage of members’ attendance in meetings</a:t>
                      </a:r>
                      <a:endParaRPr lang="en-IN" sz="2000" b="1" dirty="0"/>
                    </a:p>
                  </a:txBody>
                  <a:tcPr>
                    <a:solidFill>
                      <a:schemeClr val="accent5">
                        <a:lumMod val="20000"/>
                        <a:lumOff val="80000"/>
                      </a:schemeClr>
                    </a:solidFill>
                  </a:tcPr>
                </a:tc>
                <a:tc>
                  <a:txBody>
                    <a:bodyPr/>
                    <a:lstStyle/>
                    <a:p>
                      <a:r>
                        <a:rPr lang="en-IN" sz="2000" b="1" kern="1200" baseline="0" dirty="0" smtClean="0">
                          <a:solidFill>
                            <a:schemeClr val="tx1"/>
                          </a:solidFill>
                          <a:latin typeface="+mn-lt"/>
                          <a:ea typeface="+mn-ea"/>
                          <a:cs typeface="+mn-cs"/>
                        </a:rPr>
                        <a:t>73</a:t>
                      </a:r>
                      <a:endParaRPr lang="en-IN" sz="2000" b="1" dirty="0"/>
                    </a:p>
                  </a:txBody>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57</a:t>
            </a:fld>
            <a:endParaRPr lang="en-US"/>
          </a:p>
        </p:txBody>
      </p:sp>
      <p:graphicFrame>
        <p:nvGraphicFramePr>
          <p:cNvPr id="8" name="Content Placeholder 7"/>
          <p:cNvGraphicFramePr>
            <a:graphicFrameLocks noGrp="1"/>
          </p:cNvGraphicFramePr>
          <p:nvPr>
            <p:ph idx="1"/>
          </p:nvPr>
        </p:nvGraphicFramePr>
        <p:xfrm>
          <a:off x="457200" y="457200"/>
          <a:ext cx="8229600" cy="5638800"/>
        </p:xfrm>
        <a:graphic>
          <a:graphicData uri="http://schemas.openxmlformats.org/drawingml/2006/table">
            <a:tbl>
              <a:tblPr firstRow="1" bandRow="1">
                <a:tableStyleId>{5940675A-B579-460E-94D1-54222C63F5DA}</a:tableStyleId>
              </a:tblPr>
              <a:tblGrid>
                <a:gridCol w="7467600"/>
                <a:gridCol w="762000"/>
              </a:tblGrid>
              <a:tr h="1127760">
                <a:tc gridSpan="2">
                  <a:txBody>
                    <a:bodyPr/>
                    <a:lstStyle/>
                    <a:p>
                      <a:pPr algn="ctr"/>
                      <a:r>
                        <a:rPr lang="en-IN" sz="3200" b="1" kern="1200" baseline="0" dirty="0" smtClean="0">
                          <a:solidFill>
                            <a:schemeClr val="tx1"/>
                          </a:solidFill>
                          <a:latin typeface="+mn-lt"/>
                          <a:ea typeface="+mn-ea"/>
                          <a:cs typeface="+mn-cs"/>
                        </a:rPr>
                        <a:t>Book </a:t>
                      </a:r>
                      <a:r>
                        <a:rPr lang="en-IN" sz="3200" b="1" kern="1200" baseline="0" dirty="0" smtClean="0">
                          <a:solidFill>
                            <a:schemeClr val="tx1"/>
                          </a:solidFill>
                          <a:latin typeface="+mn-lt"/>
                          <a:ea typeface="+mn-ea"/>
                          <a:cs typeface="+mn-cs"/>
                        </a:rPr>
                        <a:t>Keeping</a:t>
                      </a:r>
                      <a:endParaRPr lang="en-IN" sz="5400" dirty="0"/>
                    </a:p>
                  </a:txBody>
                  <a:tcPr>
                    <a:solidFill>
                      <a:schemeClr val="accent5">
                        <a:lumMod val="20000"/>
                        <a:lumOff val="80000"/>
                      </a:schemeClr>
                    </a:solidFill>
                  </a:tcPr>
                </a:tc>
                <a:tc hMerge="1">
                  <a:txBody>
                    <a:bodyPr/>
                    <a:lstStyle/>
                    <a:p>
                      <a:endParaRPr lang="en-IN" dirty="0"/>
                    </a:p>
                  </a:txBody>
                  <a:tcPr/>
                </a:tc>
              </a:tr>
              <a:tr h="1127760">
                <a:tc>
                  <a:txBody>
                    <a:bodyPr/>
                    <a:lstStyle/>
                    <a:p>
                      <a:r>
                        <a:rPr lang="en-IN" sz="2400" kern="1200" baseline="0" dirty="0" smtClean="0">
                          <a:solidFill>
                            <a:schemeClr val="tx1"/>
                          </a:solidFill>
                          <a:latin typeface="+mn-lt"/>
                          <a:ea typeface="+mn-ea"/>
                          <a:cs typeface="+mn-cs"/>
                        </a:rPr>
                        <a:t>Maintenance of books by SHG leaders (%)</a:t>
                      </a:r>
                      <a:endParaRPr lang="en-IN" sz="2400" dirty="0"/>
                    </a:p>
                  </a:txBody>
                  <a:tcPr>
                    <a:solidFill>
                      <a:schemeClr val="accent4">
                        <a:lumMod val="20000"/>
                        <a:lumOff val="80000"/>
                      </a:schemeClr>
                    </a:solidFill>
                  </a:tcPr>
                </a:tc>
                <a:tc>
                  <a:txBody>
                    <a:bodyPr/>
                    <a:lstStyle/>
                    <a:p>
                      <a:r>
                        <a:rPr lang="en-IN" sz="2400" kern="1200" baseline="0" dirty="0" smtClean="0">
                          <a:solidFill>
                            <a:schemeClr val="tx1"/>
                          </a:solidFill>
                          <a:latin typeface="+mn-lt"/>
                          <a:ea typeface="+mn-ea"/>
                          <a:cs typeface="+mn-cs"/>
                        </a:rPr>
                        <a:t>78</a:t>
                      </a:r>
                      <a:endParaRPr lang="en-IN" sz="2400" dirty="0"/>
                    </a:p>
                  </a:txBody>
                  <a:tcPr/>
                </a:tc>
              </a:tr>
              <a:tr h="1127760">
                <a:tc>
                  <a:txBody>
                    <a:bodyPr/>
                    <a:lstStyle/>
                    <a:p>
                      <a:r>
                        <a:rPr lang="en-IN" sz="2400" kern="1200" baseline="0" dirty="0" smtClean="0">
                          <a:solidFill>
                            <a:schemeClr val="tx1"/>
                          </a:solidFill>
                          <a:latin typeface="+mn-lt"/>
                          <a:ea typeface="+mn-ea"/>
                          <a:cs typeface="+mn-cs"/>
                        </a:rPr>
                        <a:t>Books written by SHG members (%)</a:t>
                      </a:r>
                      <a:endParaRPr lang="en-IN" sz="2400" dirty="0"/>
                    </a:p>
                  </a:txBody>
                  <a:tcPr>
                    <a:solidFill>
                      <a:schemeClr val="accent4">
                        <a:lumMod val="20000"/>
                        <a:lumOff val="80000"/>
                      </a:schemeClr>
                    </a:solidFill>
                  </a:tcPr>
                </a:tc>
                <a:tc>
                  <a:txBody>
                    <a:bodyPr/>
                    <a:lstStyle/>
                    <a:p>
                      <a:r>
                        <a:rPr lang="en-IN" sz="2400" kern="1200" baseline="0" dirty="0" smtClean="0">
                          <a:solidFill>
                            <a:schemeClr val="tx1"/>
                          </a:solidFill>
                          <a:latin typeface="+mn-lt"/>
                          <a:ea typeface="+mn-ea"/>
                          <a:cs typeface="+mn-cs"/>
                        </a:rPr>
                        <a:t>62</a:t>
                      </a:r>
                      <a:endParaRPr lang="en-IN" sz="2400" dirty="0"/>
                    </a:p>
                  </a:txBody>
                  <a:tcPr/>
                </a:tc>
              </a:tr>
              <a:tr h="1127760">
                <a:tc>
                  <a:txBody>
                    <a:bodyPr/>
                    <a:lstStyle/>
                    <a:p>
                      <a:r>
                        <a:rPr lang="en-IN" sz="2400" kern="1200" baseline="0" dirty="0" smtClean="0">
                          <a:solidFill>
                            <a:schemeClr val="tx1"/>
                          </a:solidFill>
                          <a:latin typeface="+mn-lt"/>
                          <a:ea typeface="+mn-ea"/>
                          <a:cs typeface="+mn-cs"/>
                        </a:rPr>
                        <a:t>SHGs paying honorarium to book keepers (%)</a:t>
                      </a:r>
                      <a:endParaRPr lang="en-IN" sz="2400" dirty="0"/>
                    </a:p>
                  </a:txBody>
                  <a:tcPr>
                    <a:solidFill>
                      <a:schemeClr val="accent4">
                        <a:lumMod val="20000"/>
                        <a:lumOff val="80000"/>
                      </a:schemeClr>
                    </a:solidFill>
                  </a:tcPr>
                </a:tc>
                <a:tc>
                  <a:txBody>
                    <a:bodyPr/>
                    <a:lstStyle/>
                    <a:p>
                      <a:r>
                        <a:rPr lang="en-IN" sz="2400" kern="1200" baseline="0" dirty="0" smtClean="0">
                          <a:solidFill>
                            <a:schemeClr val="tx1"/>
                          </a:solidFill>
                          <a:latin typeface="+mn-lt"/>
                          <a:ea typeface="+mn-ea"/>
                          <a:cs typeface="+mn-cs"/>
                        </a:rPr>
                        <a:t>21</a:t>
                      </a:r>
                      <a:endParaRPr lang="en-IN" sz="2400" dirty="0"/>
                    </a:p>
                  </a:txBody>
                  <a:tcPr/>
                </a:tc>
              </a:tr>
              <a:tr h="1127760">
                <a:tc>
                  <a:txBody>
                    <a:bodyPr/>
                    <a:lstStyle/>
                    <a:p>
                      <a:r>
                        <a:rPr lang="en-IN" sz="2400" kern="1200" baseline="0" dirty="0" smtClean="0">
                          <a:solidFill>
                            <a:schemeClr val="tx1"/>
                          </a:solidFill>
                          <a:latin typeface="+mn-lt"/>
                          <a:ea typeface="+mn-ea"/>
                          <a:cs typeface="+mn-cs"/>
                        </a:rPr>
                        <a:t>Avg. amt. of honorarium to book keeper per month (in Rs.)</a:t>
                      </a:r>
                      <a:endParaRPr lang="en-IN" sz="2400" dirty="0"/>
                    </a:p>
                  </a:txBody>
                  <a:tcPr>
                    <a:solidFill>
                      <a:schemeClr val="accent4">
                        <a:lumMod val="20000"/>
                        <a:lumOff val="80000"/>
                      </a:schemeClr>
                    </a:solidFill>
                  </a:tcPr>
                </a:tc>
                <a:tc>
                  <a:txBody>
                    <a:bodyPr/>
                    <a:lstStyle/>
                    <a:p>
                      <a:r>
                        <a:rPr lang="en-IN" sz="2400" kern="1200" baseline="0" dirty="0" smtClean="0">
                          <a:solidFill>
                            <a:schemeClr val="tx1"/>
                          </a:solidFill>
                          <a:latin typeface="+mn-lt"/>
                          <a:ea typeface="+mn-ea"/>
                          <a:cs typeface="+mn-cs"/>
                        </a:rPr>
                        <a:t>72</a:t>
                      </a:r>
                      <a:endParaRPr lang="en-IN" sz="2400" dirty="0"/>
                    </a:p>
                  </a:txBody>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58</a:t>
            </a:fld>
            <a:endParaRPr lang="en-US"/>
          </a:p>
        </p:txBody>
      </p:sp>
      <p:graphicFrame>
        <p:nvGraphicFramePr>
          <p:cNvPr id="8" name="Content Placeholder 7"/>
          <p:cNvGraphicFramePr>
            <a:graphicFrameLocks noGrp="1"/>
          </p:cNvGraphicFramePr>
          <p:nvPr>
            <p:ph idx="1"/>
          </p:nvPr>
        </p:nvGraphicFramePr>
        <p:xfrm>
          <a:off x="304800" y="457200"/>
          <a:ext cx="8382000" cy="3708400"/>
        </p:xfrm>
        <a:graphic>
          <a:graphicData uri="http://schemas.openxmlformats.org/drawingml/2006/table">
            <a:tbl>
              <a:tblPr firstRow="1" bandRow="1">
                <a:tableStyleId>{5940675A-B579-460E-94D1-54222C63F5DA}</a:tableStyleId>
              </a:tblPr>
              <a:tblGrid>
                <a:gridCol w="7528278"/>
                <a:gridCol w="853722"/>
              </a:tblGrid>
              <a:tr h="927100">
                <a:tc gridSpan="2">
                  <a:txBody>
                    <a:bodyPr/>
                    <a:lstStyle/>
                    <a:p>
                      <a:pPr algn="ctr"/>
                      <a:r>
                        <a:rPr lang="en-IN" sz="2800" b="1" kern="1200" baseline="0" dirty="0" smtClean="0">
                          <a:solidFill>
                            <a:schemeClr val="tx1"/>
                          </a:solidFill>
                          <a:latin typeface="+mn-lt"/>
                          <a:ea typeface="+mn-ea"/>
                          <a:cs typeface="+mn-cs"/>
                        </a:rPr>
                        <a:t>Leadership</a:t>
                      </a:r>
                      <a:endParaRPr lang="en-IN" sz="4800" dirty="0"/>
                    </a:p>
                  </a:txBody>
                  <a:tcPr>
                    <a:solidFill>
                      <a:srgbClr val="92D050"/>
                    </a:solidFill>
                  </a:tcPr>
                </a:tc>
                <a:tc hMerge="1">
                  <a:txBody>
                    <a:bodyPr/>
                    <a:lstStyle/>
                    <a:p>
                      <a:endParaRPr lang="en-IN" dirty="0"/>
                    </a:p>
                  </a:txBody>
                  <a:tcPr/>
                </a:tc>
              </a:tr>
              <a:tr h="927100">
                <a:tc>
                  <a:txBody>
                    <a:bodyPr/>
                    <a:lstStyle/>
                    <a:p>
                      <a:r>
                        <a:rPr lang="en-IN" sz="2400" kern="1200" baseline="0" dirty="0" smtClean="0">
                          <a:solidFill>
                            <a:schemeClr val="tx1"/>
                          </a:solidFill>
                          <a:latin typeface="+mn-lt"/>
                          <a:ea typeface="+mn-ea"/>
                          <a:cs typeface="+mn-cs"/>
                        </a:rPr>
                        <a:t>SHGs changed their group leaders (%)</a:t>
                      </a:r>
                      <a:endParaRPr lang="en-IN" sz="2400" dirty="0"/>
                    </a:p>
                  </a:txBody>
                  <a:tcPr>
                    <a:solidFill>
                      <a:schemeClr val="bg1"/>
                    </a:solidFill>
                  </a:tcPr>
                </a:tc>
                <a:tc>
                  <a:txBody>
                    <a:bodyPr/>
                    <a:lstStyle/>
                    <a:p>
                      <a:r>
                        <a:rPr lang="en-IN" sz="2800" kern="1200" baseline="0" dirty="0" smtClean="0">
                          <a:solidFill>
                            <a:schemeClr val="tx1"/>
                          </a:solidFill>
                          <a:latin typeface="+mn-lt"/>
                          <a:ea typeface="+mn-ea"/>
                          <a:cs typeface="+mn-cs"/>
                        </a:rPr>
                        <a:t>41</a:t>
                      </a:r>
                      <a:endParaRPr lang="en-IN" sz="2800" dirty="0"/>
                    </a:p>
                  </a:txBody>
                  <a:tcPr/>
                </a:tc>
              </a:tr>
              <a:tr h="927100">
                <a:tc>
                  <a:txBody>
                    <a:bodyPr/>
                    <a:lstStyle/>
                    <a:p>
                      <a:r>
                        <a:rPr lang="en-IN" sz="2400" kern="1200" baseline="0" dirty="0" smtClean="0">
                          <a:solidFill>
                            <a:schemeClr val="tx1"/>
                          </a:solidFill>
                          <a:latin typeface="+mn-lt"/>
                          <a:ea typeface="+mn-ea"/>
                          <a:cs typeface="+mn-cs"/>
                        </a:rPr>
                        <a:t>Number of SHG women contested for PRI elections</a:t>
                      </a:r>
                      <a:endParaRPr lang="en-IN" sz="2400" dirty="0"/>
                    </a:p>
                  </a:txBody>
                  <a:tcPr>
                    <a:solidFill>
                      <a:schemeClr val="bg1"/>
                    </a:solidFill>
                  </a:tcPr>
                </a:tc>
                <a:tc>
                  <a:txBody>
                    <a:bodyPr/>
                    <a:lstStyle/>
                    <a:p>
                      <a:r>
                        <a:rPr lang="en-IN" sz="2800" kern="1200" baseline="0" dirty="0" smtClean="0">
                          <a:solidFill>
                            <a:schemeClr val="tx1"/>
                          </a:solidFill>
                          <a:latin typeface="+mn-lt"/>
                          <a:ea typeface="+mn-ea"/>
                          <a:cs typeface="+mn-cs"/>
                        </a:rPr>
                        <a:t>375</a:t>
                      </a:r>
                      <a:endParaRPr lang="en-IN" sz="2800" dirty="0"/>
                    </a:p>
                  </a:txBody>
                  <a:tcPr/>
                </a:tc>
              </a:tr>
              <a:tr h="927100">
                <a:tc>
                  <a:txBody>
                    <a:bodyPr/>
                    <a:lstStyle/>
                    <a:p>
                      <a:r>
                        <a:rPr lang="en-IN" sz="2400" kern="1200" baseline="0" dirty="0" smtClean="0">
                          <a:solidFill>
                            <a:schemeClr val="tx1"/>
                          </a:solidFill>
                          <a:latin typeface="+mn-lt"/>
                          <a:ea typeface="+mn-ea"/>
                          <a:cs typeface="+mn-cs"/>
                        </a:rPr>
                        <a:t>Number of SHG women won in the elections</a:t>
                      </a:r>
                      <a:endParaRPr lang="en-IN" sz="2400" dirty="0"/>
                    </a:p>
                  </a:txBody>
                  <a:tcPr>
                    <a:solidFill>
                      <a:schemeClr val="bg1"/>
                    </a:solidFill>
                  </a:tcPr>
                </a:tc>
                <a:tc>
                  <a:txBody>
                    <a:bodyPr/>
                    <a:lstStyle/>
                    <a:p>
                      <a:r>
                        <a:rPr lang="en-IN" sz="2800" kern="1200" baseline="0" dirty="0" smtClean="0">
                          <a:solidFill>
                            <a:schemeClr val="tx1"/>
                          </a:solidFill>
                          <a:latin typeface="+mn-lt"/>
                          <a:ea typeface="+mn-ea"/>
                          <a:cs typeface="+mn-cs"/>
                        </a:rPr>
                        <a:t>239</a:t>
                      </a:r>
                      <a:endParaRPr lang="en-IN" sz="2800" dirty="0"/>
                    </a:p>
                  </a:txBody>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59</a:t>
            </a:fld>
            <a:endParaRPr lang="en-US"/>
          </a:p>
        </p:txBody>
      </p:sp>
      <p:graphicFrame>
        <p:nvGraphicFramePr>
          <p:cNvPr id="8" name="Content Placeholder 7"/>
          <p:cNvGraphicFramePr>
            <a:graphicFrameLocks noGrp="1"/>
          </p:cNvGraphicFramePr>
          <p:nvPr>
            <p:ph idx="1"/>
          </p:nvPr>
        </p:nvGraphicFramePr>
        <p:xfrm>
          <a:off x="457200" y="457200"/>
          <a:ext cx="8229600" cy="3708400"/>
        </p:xfrm>
        <a:graphic>
          <a:graphicData uri="http://schemas.openxmlformats.org/drawingml/2006/table">
            <a:tbl>
              <a:tblPr firstRow="1" bandRow="1">
                <a:tableStyleId>{5940675A-B579-460E-94D1-54222C63F5DA}</a:tableStyleId>
              </a:tblPr>
              <a:tblGrid>
                <a:gridCol w="6172200"/>
                <a:gridCol w="2057400"/>
              </a:tblGrid>
              <a:tr h="927100">
                <a:tc gridSpan="2">
                  <a:txBody>
                    <a:bodyPr/>
                    <a:lstStyle/>
                    <a:p>
                      <a:pPr algn="ctr"/>
                      <a:r>
                        <a:rPr lang="en-IN" sz="2400" b="1" kern="1200" baseline="0" dirty="0" smtClean="0">
                          <a:solidFill>
                            <a:schemeClr val="tx1"/>
                          </a:solidFill>
                          <a:latin typeface="+mn-lt"/>
                          <a:ea typeface="+mn-ea"/>
                          <a:cs typeface="+mn-cs"/>
                        </a:rPr>
                        <a:t>Average On-Time Repayment Rate (in %)</a:t>
                      </a:r>
                      <a:endParaRPr lang="en-IN" sz="4400" dirty="0"/>
                    </a:p>
                  </a:txBody>
                  <a:tcPr>
                    <a:solidFill>
                      <a:schemeClr val="tx2">
                        <a:lumMod val="20000"/>
                        <a:lumOff val="80000"/>
                      </a:schemeClr>
                    </a:solidFill>
                  </a:tcPr>
                </a:tc>
                <a:tc hMerge="1">
                  <a:txBody>
                    <a:bodyPr/>
                    <a:lstStyle/>
                    <a:p>
                      <a:endParaRPr lang="en-IN" dirty="0"/>
                    </a:p>
                  </a:txBody>
                  <a:tcPr/>
                </a:tc>
              </a:tr>
              <a:tr h="927100">
                <a:tc>
                  <a:txBody>
                    <a:bodyPr/>
                    <a:lstStyle/>
                    <a:p>
                      <a:r>
                        <a:rPr lang="en-IN" sz="2400" kern="1200" baseline="0" dirty="0" smtClean="0">
                          <a:solidFill>
                            <a:schemeClr val="tx1"/>
                          </a:solidFill>
                          <a:latin typeface="+mn-lt"/>
                          <a:ea typeface="+mn-ea"/>
                          <a:cs typeface="+mn-cs"/>
                        </a:rPr>
                        <a:t>SHGs to Banks</a:t>
                      </a:r>
                      <a:endParaRPr lang="en-IN" sz="2400" dirty="0"/>
                    </a:p>
                  </a:txBody>
                  <a:tcPr>
                    <a:solidFill>
                      <a:schemeClr val="bg2"/>
                    </a:solidFill>
                  </a:tcPr>
                </a:tc>
                <a:tc>
                  <a:txBody>
                    <a:bodyPr/>
                    <a:lstStyle/>
                    <a:p>
                      <a:r>
                        <a:rPr lang="en-IN" sz="2400" kern="1200" baseline="0" dirty="0" smtClean="0">
                          <a:solidFill>
                            <a:schemeClr val="tx1"/>
                          </a:solidFill>
                          <a:latin typeface="+mn-lt"/>
                          <a:ea typeface="+mn-ea"/>
                          <a:cs typeface="+mn-cs"/>
                        </a:rPr>
                        <a:t>72</a:t>
                      </a:r>
                      <a:endParaRPr lang="en-IN" sz="2400" dirty="0"/>
                    </a:p>
                  </a:txBody>
                  <a:tcPr>
                    <a:solidFill>
                      <a:schemeClr val="bg2"/>
                    </a:solidFill>
                  </a:tcPr>
                </a:tc>
              </a:tr>
              <a:tr h="927100">
                <a:tc>
                  <a:txBody>
                    <a:bodyPr/>
                    <a:lstStyle/>
                    <a:p>
                      <a:r>
                        <a:rPr lang="en-IN" sz="2400" kern="1200" baseline="0" dirty="0" smtClean="0">
                          <a:solidFill>
                            <a:schemeClr val="tx1"/>
                          </a:solidFill>
                          <a:latin typeface="+mn-lt"/>
                          <a:ea typeface="+mn-ea"/>
                          <a:cs typeface="+mn-cs"/>
                        </a:rPr>
                        <a:t>SHGs to Federations</a:t>
                      </a:r>
                      <a:endParaRPr lang="en-IN" sz="2400" dirty="0"/>
                    </a:p>
                  </a:txBody>
                  <a:tcPr>
                    <a:solidFill>
                      <a:schemeClr val="bg2"/>
                    </a:solidFill>
                  </a:tcPr>
                </a:tc>
                <a:tc>
                  <a:txBody>
                    <a:bodyPr/>
                    <a:lstStyle/>
                    <a:p>
                      <a:r>
                        <a:rPr lang="en-IN" sz="2400" kern="1200" baseline="0" dirty="0" smtClean="0">
                          <a:solidFill>
                            <a:schemeClr val="tx1"/>
                          </a:solidFill>
                          <a:latin typeface="+mn-lt"/>
                          <a:ea typeface="+mn-ea"/>
                          <a:cs typeface="+mn-cs"/>
                        </a:rPr>
                        <a:t>88</a:t>
                      </a:r>
                      <a:endParaRPr lang="en-IN" sz="2400" dirty="0"/>
                    </a:p>
                  </a:txBody>
                  <a:tcPr>
                    <a:solidFill>
                      <a:schemeClr val="bg2"/>
                    </a:solidFill>
                  </a:tcPr>
                </a:tc>
              </a:tr>
              <a:tr h="927100">
                <a:tc>
                  <a:txBody>
                    <a:bodyPr/>
                    <a:lstStyle/>
                    <a:p>
                      <a:r>
                        <a:rPr lang="en-IN" sz="2400" kern="1200" baseline="0" dirty="0" smtClean="0">
                          <a:solidFill>
                            <a:schemeClr val="tx1"/>
                          </a:solidFill>
                          <a:latin typeface="+mn-lt"/>
                          <a:ea typeface="+mn-ea"/>
                          <a:cs typeface="+mn-cs"/>
                        </a:rPr>
                        <a:t>SHGs to NGO-MFIs</a:t>
                      </a:r>
                      <a:endParaRPr lang="en-IN" sz="2400" dirty="0"/>
                    </a:p>
                  </a:txBody>
                  <a:tcPr>
                    <a:solidFill>
                      <a:schemeClr val="bg2"/>
                    </a:solidFill>
                  </a:tcPr>
                </a:tc>
                <a:tc>
                  <a:txBody>
                    <a:bodyPr/>
                    <a:lstStyle/>
                    <a:p>
                      <a:r>
                        <a:rPr lang="en-IN" sz="2400" kern="1200" baseline="0" dirty="0" smtClean="0">
                          <a:solidFill>
                            <a:schemeClr val="tx1"/>
                          </a:solidFill>
                          <a:latin typeface="+mn-lt"/>
                          <a:ea typeface="+mn-ea"/>
                          <a:cs typeface="+mn-cs"/>
                        </a:rPr>
                        <a:t>81</a:t>
                      </a:r>
                      <a:endParaRPr lang="en-IN" sz="2400" dirty="0"/>
                    </a:p>
                  </a:txBody>
                  <a:tcPr>
                    <a:solidFill>
                      <a:schemeClr val="bg2"/>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60</a:t>
            </a:fld>
            <a:endParaRPr lang="en-US"/>
          </a:p>
        </p:txBody>
      </p:sp>
      <p:graphicFrame>
        <p:nvGraphicFramePr>
          <p:cNvPr id="8" name="Content Placeholder 7"/>
          <p:cNvGraphicFramePr>
            <a:graphicFrameLocks noGrp="1"/>
          </p:cNvGraphicFramePr>
          <p:nvPr>
            <p:ph idx="1"/>
          </p:nvPr>
        </p:nvGraphicFramePr>
        <p:xfrm>
          <a:off x="457200" y="838200"/>
          <a:ext cx="8229600" cy="4572000"/>
        </p:xfrm>
        <a:graphic>
          <a:graphicData uri="http://schemas.openxmlformats.org/drawingml/2006/table">
            <a:tbl>
              <a:tblPr firstRow="1" bandRow="1">
                <a:tableStyleId>{5940675A-B579-460E-94D1-54222C63F5DA}</a:tableStyleId>
              </a:tblPr>
              <a:tblGrid>
                <a:gridCol w="6172200"/>
                <a:gridCol w="2057400"/>
              </a:tblGrid>
              <a:tr h="750366">
                <a:tc gridSpan="2">
                  <a:txBody>
                    <a:bodyPr/>
                    <a:lstStyle/>
                    <a:p>
                      <a:pPr algn="ctr"/>
                      <a:r>
                        <a:rPr lang="en-IN" sz="3600" b="1" kern="1200" baseline="0" dirty="0" smtClean="0">
                          <a:solidFill>
                            <a:schemeClr val="tx1"/>
                          </a:solidFill>
                          <a:latin typeface="+mn-lt"/>
                          <a:ea typeface="+mn-ea"/>
                          <a:cs typeface="+mn-cs"/>
                        </a:rPr>
                        <a:t>Financial performance</a:t>
                      </a:r>
                      <a:endParaRPr lang="en-IN" sz="6000" dirty="0"/>
                    </a:p>
                  </a:txBody>
                  <a:tcPr>
                    <a:solidFill>
                      <a:srgbClr val="FFFF00"/>
                    </a:solidFill>
                  </a:tcPr>
                </a:tc>
                <a:tc hMerge="1">
                  <a:txBody>
                    <a:bodyPr/>
                    <a:lstStyle/>
                    <a:p>
                      <a:endParaRPr lang="en-IN" dirty="0"/>
                    </a:p>
                  </a:txBody>
                  <a:tcPr/>
                </a:tc>
              </a:tr>
              <a:tr h="1273878">
                <a:tc>
                  <a:txBody>
                    <a:bodyPr/>
                    <a:lstStyle/>
                    <a:p>
                      <a:r>
                        <a:rPr lang="en-IN" sz="2400" kern="1200" baseline="0" dirty="0" smtClean="0">
                          <a:solidFill>
                            <a:schemeClr val="tx1"/>
                          </a:solidFill>
                          <a:latin typeface="+mn-lt"/>
                          <a:ea typeface="+mn-ea"/>
                          <a:cs typeface="+mn-cs"/>
                        </a:rPr>
                        <a:t>Average amount of group corpus(in Rs.)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102,863</a:t>
                      </a:r>
                      <a:endParaRPr lang="en-IN" sz="2400" dirty="0"/>
                    </a:p>
                  </a:txBody>
                  <a:tcPr>
                    <a:solidFill>
                      <a:schemeClr val="accent6">
                        <a:lumMod val="20000"/>
                        <a:lumOff val="80000"/>
                      </a:schemeClr>
                    </a:solidFill>
                  </a:tcPr>
                </a:tc>
              </a:tr>
              <a:tr h="1273878">
                <a:tc>
                  <a:txBody>
                    <a:bodyPr/>
                    <a:lstStyle/>
                    <a:p>
                      <a:r>
                        <a:rPr lang="en-IN" sz="2400" kern="1200" baseline="0" dirty="0" smtClean="0">
                          <a:solidFill>
                            <a:schemeClr val="tx1"/>
                          </a:solidFill>
                          <a:latin typeface="+mn-lt"/>
                          <a:ea typeface="+mn-ea"/>
                          <a:cs typeface="+mn-cs"/>
                        </a:rPr>
                        <a:t>Avg. balance in SHG SB Account (in Rs.)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11,900</a:t>
                      </a:r>
                      <a:endParaRPr lang="en-IN" sz="2400" dirty="0"/>
                    </a:p>
                  </a:txBody>
                  <a:tcPr>
                    <a:solidFill>
                      <a:schemeClr val="accent6">
                        <a:lumMod val="20000"/>
                        <a:lumOff val="80000"/>
                      </a:schemeClr>
                    </a:solidFill>
                  </a:tcPr>
                </a:tc>
              </a:tr>
              <a:tr h="1273878">
                <a:tc>
                  <a:txBody>
                    <a:bodyPr/>
                    <a:lstStyle/>
                    <a:p>
                      <a:r>
                        <a:rPr lang="en-IN" sz="2400" kern="1200" baseline="0" dirty="0" smtClean="0">
                          <a:solidFill>
                            <a:schemeClr val="tx1"/>
                          </a:solidFill>
                          <a:latin typeface="+mn-lt"/>
                          <a:ea typeface="+mn-ea"/>
                          <a:cs typeface="+mn-cs"/>
                        </a:rPr>
                        <a:t>SHG reported profit/surplus (% of SHGs)</a:t>
                      </a:r>
                      <a:endParaRPr lang="en-IN" sz="2400" dirty="0"/>
                    </a:p>
                  </a:txBody>
                  <a:tcPr>
                    <a:solidFill>
                      <a:schemeClr val="accent6">
                        <a:lumMod val="20000"/>
                        <a:lumOff val="80000"/>
                      </a:schemeClr>
                    </a:solidFill>
                  </a:tcPr>
                </a:tc>
                <a:tc>
                  <a:txBody>
                    <a:bodyPr/>
                    <a:lstStyle/>
                    <a:p>
                      <a:r>
                        <a:rPr lang="en-IN" sz="2400" kern="1200" baseline="0" dirty="0" smtClean="0">
                          <a:solidFill>
                            <a:schemeClr val="tx1"/>
                          </a:solidFill>
                          <a:latin typeface="+mn-lt"/>
                          <a:ea typeface="+mn-ea"/>
                          <a:cs typeface="+mn-cs"/>
                        </a:rPr>
                        <a:t>87</a:t>
                      </a:r>
                      <a:endParaRPr lang="en-IN" sz="2400" dirty="0"/>
                    </a:p>
                  </a:txBody>
                  <a:tcPr>
                    <a:solidFill>
                      <a:schemeClr val="accent6">
                        <a:lumMod val="20000"/>
                        <a:lumOff val="80000"/>
                      </a:scheme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61</a:t>
            </a:fld>
            <a:endParaRPr lang="en-US"/>
          </a:p>
        </p:txBody>
      </p:sp>
      <p:graphicFrame>
        <p:nvGraphicFramePr>
          <p:cNvPr id="8" name="Content Placeholder 7"/>
          <p:cNvGraphicFramePr>
            <a:graphicFrameLocks noGrp="1"/>
          </p:cNvGraphicFramePr>
          <p:nvPr>
            <p:ph idx="1"/>
          </p:nvPr>
        </p:nvGraphicFramePr>
        <p:xfrm>
          <a:off x="457200" y="304800"/>
          <a:ext cx="8229600" cy="5867400"/>
        </p:xfrm>
        <a:graphic>
          <a:graphicData uri="http://schemas.openxmlformats.org/drawingml/2006/table">
            <a:tbl>
              <a:tblPr firstRow="1" bandRow="1">
                <a:tableStyleId>{5940675A-B579-460E-94D1-54222C63F5DA}</a:tableStyleId>
              </a:tblPr>
              <a:tblGrid>
                <a:gridCol w="6172200"/>
                <a:gridCol w="2057400"/>
              </a:tblGrid>
              <a:tr h="733425">
                <a:tc gridSpan="2">
                  <a:txBody>
                    <a:bodyPr/>
                    <a:lstStyle/>
                    <a:p>
                      <a:pPr algn="ctr"/>
                      <a:r>
                        <a:rPr lang="en-IN" sz="2800" b="1" kern="1200" baseline="0" dirty="0" smtClean="0">
                          <a:solidFill>
                            <a:schemeClr val="tx1"/>
                          </a:solidFill>
                          <a:latin typeface="+mn-lt"/>
                          <a:ea typeface="+mn-ea"/>
                          <a:cs typeface="+mn-cs"/>
                        </a:rPr>
                        <a:t>Credit access to banks</a:t>
                      </a:r>
                      <a:endParaRPr lang="en-IN" sz="4800" dirty="0"/>
                    </a:p>
                  </a:txBody>
                  <a:tcPr>
                    <a:solidFill>
                      <a:srgbClr val="FFFF00"/>
                    </a:solidFill>
                  </a:tcPr>
                </a:tc>
                <a:tc hMerge="1">
                  <a:txBody>
                    <a:bodyPr/>
                    <a:lstStyle/>
                    <a:p>
                      <a:endParaRPr lang="en-IN" dirty="0"/>
                    </a:p>
                  </a:txBody>
                  <a:tcPr/>
                </a:tc>
              </a:tr>
              <a:tr h="733425">
                <a:tc>
                  <a:txBody>
                    <a:bodyPr/>
                    <a:lstStyle/>
                    <a:p>
                      <a:r>
                        <a:rPr lang="en-IN" sz="1800" kern="1200" baseline="0" dirty="0" smtClean="0">
                          <a:solidFill>
                            <a:schemeClr val="tx1"/>
                          </a:solidFill>
                          <a:latin typeface="+mn-lt"/>
                          <a:ea typeface="+mn-ea"/>
                          <a:cs typeface="+mn-cs"/>
                        </a:rPr>
                        <a:t>Percentage of sample SHGs having a loan outstanding to banks</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59</a:t>
                      </a:r>
                      <a:endParaRPr lang="en-IN" dirty="0"/>
                    </a:p>
                  </a:txBody>
                  <a:tcPr/>
                </a:tc>
              </a:tr>
              <a:tr h="733425">
                <a:tc>
                  <a:txBody>
                    <a:bodyPr/>
                    <a:lstStyle/>
                    <a:p>
                      <a:r>
                        <a:rPr lang="en-IN" sz="1800" kern="1200" baseline="0" dirty="0" smtClean="0">
                          <a:solidFill>
                            <a:schemeClr val="tx1"/>
                          </a:solidFill>
                          <a:latin typeface="+mn-lt"/>
                          <a:ea typeface="+mn-ea"/>
                          <a:cs typeface="+mn-cs"/>
                        </a:rPr>
                        <a:t>Avg. loan size under SHGs – BL programme (in Rs.)</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118,623</a:t>
                      </a:r>
                      <a:endParaRPr lang="en-IN" dirty="0"/>
                    </a:p>
                  </a:txBody>
                  <a:tcPr/>
                </a:tc>
              </a:tr>
              <a:tr h="733425">
                <a:tc>
                  <a:txBody>
                    <a:bodyPr/>
                    <a:lstStyle/>
                    <a:p>
                      <a:r>
                        <a:rPr lang="en-IN" sz="1800" kern="1200" baseline="0" dirty="0" smtClean="0">
                          <a:solidFill>
                            <a:schemeClr val="tx1"/>
                          </a:solidFill>
                          <a:latin typeface="+mn-lt"/>
                          <a:ea typeface="+mn-ea"/>
                          <a:cs typeface="+mn-cs"/>
                        </a:rPr>
                        <a:t>SHG savings and Loan ratio</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1: 3.5</a:t>
                      </a:r>
                      <a:endParaRPr lang="en-IN" dirty="0"/>
                    </a:p>
                  </a:txBody>
                  <a:tcPr/>
                </a:tc>
              </a:tr>
              <a:tr h="733425">
                <a:tc>
                  <a:txBody>
                    <a:bodyPr/>
                    <a:lstStyle/>
                    <a:p>
                      <a:r>
                        <a:rPr lang="en-IN" sz="1800" kern="1200" baseline="0" dirty="0" smtClean="0">
                          <a:solidFill>
                            <a:schemeClr val="tx1"/>
                          </a:solidFill>
                          <a:latin typeface="+mn-lt"/>
                          <a:ea typeface="+mn-ea"/>
                          <a:cs typeface="+mn-cs"/>
                        </a:rPr>
                        <a:t>A&amp; B-grade SHGs not credit linked to banks (% of SHGs)</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35/41</a:t>
                      </a:r>
                      <a:endParaRPr lang="en-IN" dirty="0"/>
                    </a:p>
                  </a:txBody>
                  <a:tcPr/>
                </a:tc>
              </a:tr>
              <a:tr h="733425">
                <a:tc>
                  <a:txBody>
                    <a:bodyPr/>
                    <a:lstStyle/>
                    <a:p>
                      <a:r>
                        <a:rPr lang="en-IN" sz="1800" b="1" kern="1200" baseline="0" dirty="0" smtClean="0">
                          <a:solidFill>
                            <a:schemeClr val="tx1"/>
                          </a:solidFill>
                          <a:latin typeface="+mn-lt"/>
                          <a:ea typeface="+mn-ea"/>
                          <a:cs typeface="+mn-cs"/>
                        </a:rPr>
                        <a:t>Inadequate quantum of loan (%)</a:t>
                      </a:r>
                      <a:endParaRPr lang="en-IN" dirty="0"/>
                    </a:p>
                  </a:txBody>
                  <a:tcPr>
                    <a:solidFill>
                      <a:schemeClr val="bg1"/>
                    </a:solidFill>
                  </a:tcPr>
                </a:tc>
                <a:tc>
                  <a:txBody>
                    <a:bodyPr/>
                    <a:lstStyle/>
                    <a:p>
                      <a:r>
                        <a:rPr lang="en-IN" sz="1800" b="1" kern="1200" baseline="0" dirty="0" smtClean="0">
                          <a:solidFill>
                            <a:schemeClr val="tx1"/>
                          </a:solidFill>
                          <a:latin typeface="+mn-lt"/>
                          <a:ea typeface="+mn-ea"/>
                          <a:cs typeface="+mn-cs"/>
                        </a:rPr>
                        <a:t>43</a:t>
                      </a:r>
                      <a:endParaRPr lang="en-IN" dirty="0"/>
                    </a:p>
                  </a:txBody>
                  <a:tcPr/>
                </a:tc>
              </a:tr>
              <a:tr h="733425">
                <a:tc>
                  <a:txBody>
                    <a:bodyPr/>
                    <a:lstStyle/>
                    <a:p>
                      <a:r>
                        <a:rPr lang="en-IN" sz="1800" kern="1200" baseline="0" dirty="0" smtClean="0">
                          <a:solidFill>
                            <a:schemeClr val="tx1"/>
                          </a:solidFill>
                          <a:latin typeface="+mn-lt"/>
                          <a:ea typeface="+mn-ea"/>
                          <a:cs typeface="+mn-cs"/>
                        </a:rPr>
                        <a:t>Bank loans are not timely (%)</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27</a:t>
                      </a:r>
                      <a:endParaRPr lang="en-IN" dirty="0"/>
                    </a:p>
                  </a:txBody>
                  <a:tcPr/>
                </a:tc>
              </a:tr>
              <a:tr h="733425">
                <a:tc>
                  <a:txBody>
                    <a:bodyPr/>
                    <a:lstStyle/>
                    <a:p>
                      <a:r>
                        <a:rPr lang="en-IN" sz="1800" kern="1200" baseline="0" dirty="0" smtClean="0">
                          <a:solidFill>
                            <a:schemeClr val="tx1"/>
                          </a:solidFill>
                          <a:latin typeface="+mn-lt"/>
                          <a:ea typeface="+mn-ea"/>
                          <a:cs typeface="+mn-cs"/>
                        </a:rPr>
                        <a:t>Short loan repayment period (%)</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22</a:t>
                      </a:r>
                      <a:endParaRPr lang="en-IN" dirty="0"/>
                    </a:p>
                  </a:txBody>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62</a:t>
            </a:fld>
            <a:endParaRPr lang="en-US"/>
          </a:p>
        </p:txBody>
      </p:sp>
      <p:graphicFrame>
        <p:nvGraphicFramePr>
          <p:cNvPr id="8" name="Content Placeholder 7"/>
          <p:cNvGraphicFramePr>
            <a:graphicFrameLocks noGrp="1"/>
          </p:cNvGraphicFramePr>
          <p:nvPr>
            <p:ph idx="1"/>
          </p:nvPr>
        </p:nvGraphicFramePr>
        <p:xfrm>
          <a:off x="457200" y="304800"/>
          <a:ext cx="8229600" cy="6285912"/>
        </p:xfrm>
        <a:graphic>
          <a:graphicData uri="http://schemas.openxmlformats.org/drawingml/2006/table">
            <a:tbl>
              <a:tblPr firstRow="1" bandRow="1">
                <a:tableStyleId>{5940675A-B579-460E-94D1-54222C63F5DA}</a:tableStyleId>
              </a:tblPr>
              <a:tblGrid>
                <a:gridCol w="6172200"/>
                <a:gridCol w="2057400"/>
              </a:tblGrid>
              <a:tr h="480646">
                <a:tc gridSpan="2">
                  <a:txBody>
                    <a:bodyPr/>
                    <a:lstStyle/>
                    <a:p>
                      <a:pPr algn="ctr"/>
                      <a:r>
                        <a:rPr lang="en-IN" sz="2800" b="1" kern="1200" baseline="0" dirty="0" smtClean="0">
                          <a:solidFill>
                            <a:schemeClr val="tx1"/>
                          </a:solidFill>
                          <a:latin typeface="+mn-lt"/>
                          <a:ea typeface="+mn-ea"/>
                          <a:cs typeface="+mn-cs"/>
                        </a:rPr>
                        <a:t>Impact –Opinion of sample SHGs</a:t>
                      </a:r>
                      <a:endParaRPr lang="en-IN" sz="4800" dirty="0"/>
                    </a:p>
                  </a:txBody>
                  <a:tcPr>
                    <a:solidFill>
                      <a:srgbClr val="00B0F0"/>
                    </a:solidFill>
                  </a:tcPr>
                </a:tc>
                <a:tc hMerge="1">
                  <a:txBody>
                    <a:bodyPr/>
                    <a:lstStyle/>
                    <a:p>
                      <a:endParaRPr lang="en-IN" dirty="0"/>
                    </a:p>
                  </a:txBody>
                  <a:tcPr/>
                </a:tc>
              </a:tr>
              <a:tr h="480646">
                <a:tc>
                  <a:txBody>
                    <a:bodyPr/>
                    <a:lstStyle/>
                    <a:p>
                      <a:r>
                        <a:rPr lang="en-IN" sz="1800" kern="1200" baseline="0" dirty="0" smtClean="0">
                          <a:solidFill>
                            <a:schemeClr val="tx1"/>
                          </a:solidFill>
                          <a:latin typeface="+mn-lt"/>
                          <a:ea typeface="+mn-ea"/>
                          <a:cs typeface="+mn-cs"/>
                        </a:rPr>
                        <a:t>Percentage of SHGs promoted new groups</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20</a:t>
                      </a:r>
                      <a:endParaRPr lang="en-IN" dirty="0"/>
                    </a:p>
                  </a:txBody>
                  <a:tcPr/>
                </a:tc>
              </a:tr>
              <a:tr h="480646">
                <a:tc>
                  <a:txBody>
                    <a:bodyPr/>
                    <a:lstStyle/>
                    <a:p>
                      <a:r>
                        <a:rPr lang="en-IN" sz="1800" kern="1200" baseline="0" dirty="0" smtClean="0">
                          <a:solidFill>
                            <a:schemeClr val="tx1"/>
                          </a:solidFill>
                          <a:latin typeface="+mn-lt"/>
                          <a:ea typeface="+mn-ea"/>
                          <a:cs typeface="+mn-cs"/>
                        </a:rPr>
                        <a:t>Percentage of SHGs revived defunct groups</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10</a:t>
                      </a:r>
                      <a:endParaRPr lang="en-IN" dirty="0"/>
                    </a:p>
                  </a:txBody>
                  <a:tcPr/>
                </a:tc>
              </a:tr>
              <a:tr h="480646">
                <a:tc>
                  <a:txBody>
                    <a:bodyPr/>
                    <a:lstStyle/>
                    <a:p>
                      <a:r>
                        <a:rPr lang="en-IN" sz="1800" kern="1200" baseline="0" dirty="0" smtClean="0">
                          <a:solidFill>
                            <a:schemeClr val="tx1"/>
                          </a:solidFill>
                          <a:latin typeface="+mn-lt"/>
                          <a:ea typeface="+mn-ea"/>
                          <a:cs typeface="+mn-cs"/>
                        </a:rPr>
                        <a:t>Percentage of SHGs formed on their own</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12</a:t>
                      </a:r>
                      <a:endParaRPr lang="en-IN" dirty="0"/>
                    </a:p>
                  </a:txBody>
                  <a:tcPr/>
                </a:tc>
              </a:tr>
              <a:tr h="480646">
                <a:tc>
                  <a:txBody>
                    <a:bodyPr/>
                    <a:lstStyle/>
                    <a:p>
                      <a:r>
                        <a:rPr lang="en-IN" sz="1800" kern="1200" baseline="0" dirty="0" smtClean="0">
                          <a:solidFill>
                            <a:schemeClr val="tx1"/>
                          </a:solidFill>
                          <a:latin typeface="+mn-lt"/>
                          <a:ea typeface="+mn-ea"/>
                          <a:cs typeface="+mn-cs"/>
                        </a:rPr>
                        <a:t>Money lenders reduced interest rates on loans (%)</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9</a:t>
                      </a:r>
                      <a:endParaRPr lang="en-IN" dirty="0"/>
                    </a:p>
                  </a:txBody>
                  <a:tcPr/>
                </a:tc>
              </a:tr>
              <a:tr h="480646">
                <a:tc>
                  <a:txBody>
                    <a:bodyPr/>
                    <a:lstStyle/>
                    <a:p>
                      <a:r>
                        <a:rPr lang="en-IN" sz="1800" kern="1200" baseline="0" dirty="0" smtClean="0">
                          <a:solidFill>
                            <a:schemeClr val="tx1"/>
                          </a:solidFill>
                          <a:latin typeface="+mn-lt"/>
                          <a:ea typeface="+mn-ea"/>
                          <a:cs typeface="+mn-cs"/>
                        </a:rPr>
                        <a:t>Learnt to sign (% of SHGs)</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88</a:t>
                      </a:r>
                      <a:endParaRPr lang="en-IN" dirty="0"/>
                    </a:p>
                  </a:txBody>
                  <a:tcPr/>
                </a:tc>
              </a:tr>
              <a:tr h="480646">
                <a:tc>
                  <a:txBody>
                    <a:bodyPr/>
                    <a:lstStyle/>
                    <a:p>
                      <a:r>
                        <a:rPr lang="en-IN" sz="1800" kern="1200" baseline="0" dirty="0" smtClean="0">
                          <a:solidFill>
                            <a:schemeClr val="tx1"/>
                          </a:solidFill>
                          <a:latin typeface="+mn-lt"/>
                          <a:ea typeface="+mn-ea"/>
                          <a:cs typeface="+mn-cs"/>
                        </a:rPr>
                        <a:t>SHG Women attends (alone) to meetings outside the village</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66</a:t>
                      </a:r>
                      <a:endParaRPr lang="en-IN" dirty="0"/>
                    </a:p>
                  </a:txBody>
                  <a:tcPr/>
                </a:tc>
              </a:tr>
              <a:tr h="480646">
                <a:tc>
                  <a:txBody>
                    <a:bodyPr/>
                    <a:lstStyle/>
                    <a:p>
                      <a:r>
                        <a:rPr lang="en-IN" sz="1800" b="1" kern="1200" baseline="0" dirty="0" smtClean="0">
                          <a:solidFill>
                            <a:schemeClr val="tx1"/>
                          </a:solidFill>
                          <a:latin typeface="+mn-lt"/>
                          <a:ea typeface="+mn-ea"/>
                          <a:cs typeface="+mn-cs"/>
                        </a:rPr>
                        <a:t>Casting of own vote- decides solely (%)</a:t>
                      </a:r>
                      <a:endParaRPr lang="en-IN" dirty="0"/>
                    </a:p>
                  </a:txBody>
                  <a:tcPr>
                    <a:solidFill>
                      <a:srgbClr val="FFFF00"/>
                    </a:solidFill>
                  </a:tcPr>
                </a:tc>
                <a:tc>
                  <a:txBody>
                    <a:bodyPr/>
                    <a:lstStyle/>
                    <a:p>
                      <a:r>
                        <a:rPr lang="en-IN" sz="1800" b="1" kern="1200" baseline="0" dirty="0" smtClean="0">
                          <a:solidFill>
                            <a:schemeClr val="tx1"/>
                          </a:solidFill>
                          <a:latin typeface="+mn-lt"/>
                          <a:ea typeface="+mn-ea"/>
                          <a:cs typeface="+mn-cs"/>
                        </a:rPr>
                        <a:t>52</a:t>
                      </a:r>
                      <a:endParaRPr lang="en-IN" dirty="0"/>
                    </a:p>
                  </a:txBody>
                  <a:tcPr>
                    <a:solidFill>
                      <a:srgbClr val="FFFF00"/>
                    </a:solidFill>
                  </a:tcPr>
                </a:tc>
              </a:tr>
              <a:tr h="480646">
                <a:tc>
                  <a:txBody>
                    <a:bodyPr/>
                    <a:lstStyle/>
                    <a:p>
                      <a:r>
                        <a:rPr lang="en-IN" sz="1800" kern="1200" baseline="0" dirty="0" smtClean="0">
                          <a:solidFill>
                            <a:schemeClr val="tx1"/>
                          </a:solidFill>
                          <a:latin typeface="+mn-lt"/>
                          <a:ea typeface="+mn-ea"/>
                          <a:cs typeface="+mn-cs"/>
                        </a:rPr>
                        <a:t>SHG women contested to political office (%)</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29</a:t>
                      </a:r>
                      <a:endParaRPr lang="en-IN" dirty="0"/>
                    </a:p>
                  </a:txBody>
                  <a:tcPr/>
                </a:tc>
              </a:tr>
              <a:tr h="480646">
                <a:tc>
                  <a:txBody>
                    <a:bodyPr/>
                    <a:lstStyle/>
                    <a:p>
                      <a:r>
                        <a:rPr lang="en-IN" sz="1800" kern="1200" baseline="0" dirty="0" smtClean="0">
                          <a:solidFill>
                            <a:schemeClr val="tx1"/>
                          </a:solidFill>
                          <a:latin typeface="+mn-lt"/>
                          <a:ea typeface="+mn-ea"/>
                          <a:cs typeface="+mn-cs"/>
                        </a:rPr>
                        <a:t>Women taking up non-traditional works (%)</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30</a:t>
                      </a:r>
                      <a:endParaRPr lang="en-IN" dirty="0"/>
                    </a:p>
                  </a:txBody>
                  <a:tcPr/>
                </a:tc>
              </a:tr>
              <a:tr h="480646">
                <a:tc>
                  <a:txBody>
                    <a:bodyPr/>
                    <a:lstStyle/>
                    <a:p>
                      <a:r>
                        <a:rPr lang="en-IN" sz="1800" b="1" kern="1200" baseline="0" dirty="0" smtClean="0">
                          <a:solidFill>
                            <a:schemeClr val="tx1"/>
                          </a:solidFill>
                          <a:latin typeface="+mn-lt"/>
                          <a:ea typeface="+mn-ea"/>
                          <a:cs typeface="+mn-cs"/>
                        </a:rPr>
                        <a:t>Work burden on women – increased (%)</a:t>
                      </a:r>
                      <a:endParaRPr lang="en-IN" dirty="0"/>
                    </a:p>
                  </a:txBody>
                  <a:tcPr>
                    <a:solidFill>
                      <a:srgbClr val="FFFF00"/>
                    </a:solidFill>
                  </a:tcPr>
                </a:tc>
                <a:tc>
                  <a:txBody>
                    <a:bodyPr/>
                    <a:lstStyle/>
                    <a:p>
                      <a:r>
                        <a:rPr lang="en-IN" sz="1800" b="1" kern="1200" baseline="0" dirty="0" smtClean="0">
                          <a:solidFill>
                            <a:schemeClr val="tx1"/>
                          </a:solidFill>
                          <a:latin typeface="+mn-lt"/>
                          <a:ea typeface="+mn-ea"/>
                          <a:cs typeface="+mn-cs"/>
                        </a:rPr>
                        <a:t>50</a:t>
                      </a:r>
                      <a:endParaRPr lang="en-IN" dirty="0"/>
                    </a:p>
                  </a:txBody>
                  <a:tcPr>
                    <a:solidFill>
                      <a:srgbClr val="FFFF00"/>
                    </a:solidFill>
                  </a:tcPr>
                </a:tc>
              </a:tr>
              <a:tr h="480646">
                <a:tc>
                  <a:txBody>
                    <a:bodyPr/>
                    <a:lstStyle/>
                    <a:p>
                      <a:r>
                        <a:rPr lang="en-IN" sz="1800" kern="1200" baseline="0" dirty="0" smtClean="0">
                          <a:solidFill>
                            <a:schemeClr val="tx1"/>
                          </a:solidFill>
                          <a:latin typeface="+mn-lt"/>
                          <a:ea typeface="+mn-ea"/>
                          <a:cs typeface="+mn-cs"/>
                        </a:rPr>
                        <a:t>Different etiquettes to various social categories (%)</a:t>
                      </a:r>
                      <a:endParaRPr lang="en-IN" dirty="0"/>
                    </a:p>
                  </a:txBody>
                  <a:tcPr>
                    <a:solidFill>
                      <a:schemeClr val="bg1"/>
                    </a:solidFill>
                  </a:tcPr>
                </a:tc>
                <a:tc>
                  <a:txBody>
                    <a:bodyPr/>
                    <a:lstStyle/>
                    <a:p>
                      <a:r>
                        <a:rPr lang="en-IN" sz="1800" kern="1200" baseline="0" dirty="0" smtClean="0">
                          <a:solidFill>
                            <a:schemeClr val="tx1"/>
                          </a:solidFill>
                          <a:latin typeface="+mn-lt"/>
                          <a:ea typeface="+mn-ea"/>
                          <a:cs typeface="+mn-cs"/>
                        </a:rPr>
                        <a:t>29</a:t>
                      </a:r>
                      <a:endParaRPr lang="en-IN" dirty="0"/>
                    </a:p>
                  </a:txBody>
                  <a:tcPr/>
                </a:tc>
              </a:tr>
              <a:tr h="480646">
                <a:tc>
                  <a:txBody>
                    <a:bodyPr/>
                    <a:lstStyle/>
                    <a:p>
                      <a:r>
                        <a:rPr lang="en-IN" sz="1800" b="1" kern="1200" baseline="0" dirty="0" smtClean="0">
                          <a:solidFill>
                            <a:schemeClr val="tx1"/>
                          </a:solidFill>
                          <a:latin typeface="+mn-lt"/>
                          <a:ea typeface="+mn-ea"/>
                          <a:cs typeface="+mn-cs"/>
                        </a:rPr>
                        <a:t>Husband shares the household work (%)</a:t>
                      </a:r>
                      <a:endParaRPr lang="en-IN" dirty="0"/>
                    </a:p>
                  </a:txBody>
                  <a:tcPr>
                    <a:solidFill>
                      <a:srgbClr val="FFFF00"/>
                    </a:solidFill>
                  </a:tcPr>
                </a:tc>
                <a:tc>
                  <a:txBody>
                    <a:bodyPr/>
                    <a:lstStyle/>
                    <a:p>
                      <a:r>
                        <a:rPr lang="en-IN" sz="1800" b="1" kern="1200" baseline="0" dirty="0" smtClean="0">
                          <a:solidFill>
                            <a:schemeClr val="tx1"/>
                          </a:solidFill>
                          <a:latin typeface="+mn-lt"/>
                          <a:ea typeface="+mn-ea"/>
                          <a:cs typeface="+mn-cs"/>
                        </a:rPr>
                        <a:t>68</a:t>
                      </a:r>
                      <a:endParaRPr lang="en-IN" dirty="0"/>
                    </a:p>
                  </a:txBody>
                  <a:tcPr>
                    <a:solidFill>
                      <a:srgbClr val="FFFF00"/>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63</a:t>
            </a:fld>
            <a:endParaRPr lang="en-US"/>
          </a:p>
        </p:txBody>
      </p:sp>
      <p:pic>
        <p:nvPicPr>
          <p:cNvPr id="5122"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Autofit/>
          </a:bodyPr>
          <a:lstStyle/>
          <a:p>
            <a:r>
              <a:rPr lang="en-IN" sz="3200" b="1" dirty="0" smtClean="0"/>
              <a:t>SELF HELP GROUPS PERFORMANCE IN INDIA</a:t>
            </a:r>
            <a:br>
              <a:rPr lang="en-IN" sz="3200" b="1" dirty="0" smtClean="0"/>
            </a:br>
            <a:r>
              <a:rPr lang="en-IN" sz="3200" b="1" dirty="0" smtClean="0"/>
              <a:t>DR. N. SREEDHAR</a:t>
            </a:r>
            <a:endParaRPr lang="en-IN" sz="3200"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lgn="ctr">
              <a:buNone/>
            </a:pPr>
            <a:r>
              <a:rPr lang="en-IN" b="1" dirty="0" err="1" smtClean="0">
                <a:latin typeface="Times New Roman" pitchFamily="18" charset="0"/>
                <a:cs typeface="Times New Roman" pitchFamily="18" charset="0"/>
              </a:rPr>
              <a:t>Arth</a:t>
            </a:r>
            <a:r>
              <a:rPr lang="en-IN" b="1" dirty="0" smtClean="0">
                <a:latin typeface="Times New Roman" pitchFamily="18" charset="0"/>
                <a:cs typeface="Times New Roman" pitchFamily="18" charset="0"/>
              </a:rPr>
              <a:t> </a:t>
            </a:r>
            <a:r>
              <a:rPr lang="en-IN" b="1" dirty="0" err="1" smtClean="0">
                <a:latin typeface="Times New Roman" pitchFamily="18" charset="0"/>
                <a:cs typeface="Times New Roman" pitchFamily="18" charset="0"/>
              </a:rPr>
              <a:t>Prabandh</a:t>
            </a:r>
            <a:r>
              <a:rPr lang="en-IN" b="1" dirty="0" smtClean="0">
                <a:latin typeface="Times New Roman" pitchFamily="18" charset="0"/>
                <a:cs typeface="Times New Roman" pitchFamily="18" charset="0"/>
              </a:rPr>
              <a:t>: A Journal of Economics and Management</a:t>
            </a:r>
          </a:p>
          <a:p>
            <a:pPr algn="ctr">
              <a:buNone/>
            </a:pPr>
            <a:r>
              <a:rPr lang="en-IN" b="1" dirty="0" smtClean="0">
                <a:latin typeface="Times New Roman" pitchFamily="18" charset="0"/>
                <a:cs typeface="Times New Roman" pitchFamily="18" charset="0"/>
              </a:rPr>
              <a:t>Vol.1 Issue 8, November 2012, ISSN 2278‐0629</a:t>
            </a:r>
            <a:endParaRPr lang="en-IN"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rgbClr val="FFFF00"/>
          </a:solidFill>
        </p:spPr>
        <p:txBody>
          <a:bodyPr>
            <a:normAutofit fontScale="90000"/>
          </a:bodyPr>
          <a:lstStyle/>
          <a:p>
            <a:r>
              <a:rPr lang="en-IN" b="1" dirty="0" smtClean="0"/>
              <a:t>SHG BANK LINKAGE IN INDIA</a:t>
            </a:r>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65</a:t>
            </a:fld>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304800" y="1219201"/>
            <a:ext cx="8610600" cy="4953000"/>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Autofit/>
          </a:bodyPr>
          <a:lstStyle/>
          <a:p>
            <a:r>
              <a:rPr lang="en-IN" sz="2400" b="1" dirty="0" smtClean="0"/>
              <a:t>REGION – WISE PROGRESS OF SHG – BANK LINKAGE PROGRAMME</a:t>
            </a:r>
            <a:br>
              <a:rPr lang="en-IN" sz="2400" b="1" dirty="0" smtClean="0"/>
            </a:br>
            <a:r>
              <a:rPr lang="en-IN" sz="2400" b="1" dirty="0" smtClean="0"/>
              <a:t>AS ON 31ST MARCH, 2008</a:t>
            </a:r>
            <a:endParaRPr lang="en-IN" sz="2400"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66</a:t>
            </a:fld>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0" y="1371600"/>
            <a:ext cx="9144000" cy="5029200"/>
          </a:xfrm>
          <a:prstGeom prst="rect">
            <a:avLst/>
          </a:prstGeom>
          <a:noFill/>
          <a:ln w="9525">
            <a:noFill/>
            <a:miter lim="800000"/>
            <a:headEnd/>
            <a:tailEnd/>
          </a:ln>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accent3">
              <a:lumMod val="75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sz="3100" b="1" dirty="0" smtClean="0">
                <a:solidFill>
                  <a:schemeClr val="bg1"/>
                </a:solidFill>
              </a:rPr>
              <a:t>impact </a:t>
            </a:r>
            <a:r>
              <a:rPr lang="en-US" sz="3100" b="1" dirty="0" smtClean="0">
                <a:solidFill>
                  <a:schemeClr val="bg1"/>
                </a:solidFill>
              </a:rPr>
              <a:t>of SHGs on socio economic development</a:t>
            </a:r>
            <a:r>
              <a:rPr lang="en-US" dirty="0" smtClean="0"/>
              <a:t/>
            </a:r>
            <a:br>
              <a:rPr lang="en-US" dirty="0" smtClean="0"/>
            </a:br>
            <a:r>
              <a:rPr lang="en-US" dirty="0" smtClean="0"/>
              <a:t>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381000" y="914400"/>
            <a:ext cx="8382000" cy="5562600"/>
          </a:xfrm>
          <a:solidFill>
            <a:srgbClr val="FEF1E6"/>
          </a:solidFill>
        </p:spPr>
        <p:txBody>
          <a:bodyPr>
            <a:normAutofit fontScale="85000" lnSpcReduction="10000"/>
          </a:bodyPr>
          <a:lstStyle/>
          <a:p>
            <a:pPr marL="514350" lvl="0" indent="-514350" algn="just">
              <a:buFont typeface="+mj-lt"/>
              <a:buAutoNum type="arabicPeriod"/>
            </a:pPr>
            <a:r>
              <a:rPr lang="en-US" b="1" dirty="0" smtClean="0">
                <a:solidFill>
                  <a:srgbClr val="002060"/>
                </a:solidFill>
              </a:rPr>
              <a:t>Development of strong, cohesive Self help Women groups, through inculcation of self help and team spirit. </a:t>
            </a:r>
          </a:p>
          <a:p>
            <a:pPr marL="514350" lvl="0" indent="-514350" algn="just">
              <a:buFont typeface="+mj-lt"/>
              <a:buAutoNum type="arabicPeriod"/>
            </a:pPr>
            <a:r>
              <a:rPr lang="en-US" b="1" dirty="0" smtClean="0">
                <a:solidFill>
                  <a:srgbClr val="C00000"/>
                </a:solidFill>
              </a:rPr>
              <a:t>Habit </a:t>
            </a:r>
            <a:r>
              <a:rPr lang="en-US" b="1" dirty="0" smtClean="0">
                <a:solidFill>
                  <a:srgbClr val="C00000"/>
                </a:solidFill>
              </a:rPr>
              <a:t>of </a:t>
            </a:r>
            <a:r>
              <a:rPr lang="en-US" b="1" dirty="0" smtClean="0">
                <a:solidFill>
                  <a:srgbClr val="C00000"/>
                </a:solidFill>
              </a:rPr>
              <a:t>saving</a:t>
            </a:r>
            <a:endParaRPr lang="en-US" b="1" dirty="0" smtClean="0">
              <a:solidFill>
                <a:srgbClr val="C00000"/>
              </a:solidFill>
            </a:endParaRPr>
          </a:p>
          <a:p>
            <a:pPr marL="514350" lvl="0" indent="-514350" algn="just">
              <a:buFont typeface="+mj-lt"/>
              <a:buAutoNum type="arabicPeriod"/>
            </a:pPr>
            <a:r>
              <a:rPr lang="en-US" b="1" dirty="0" smtClean="0">
                <a:solidFill>
                  <a:srgbClr val="002060"/>
                </a:solidFill>
              </a:rPr>
              <a:t>leadership development</a:t>
            </a:r>
            <a:endParaRPr lang="en-US" b="1" dirty="0" smtClean="0">
              <a:solidFill>
                <a:srgbClr val="002060"/>
              </a:solidFill>
            </a:endParaRPr>
          </a:p>
          <a:p>
            <a:pPr marL="514350" lvl="0" indent="-514350" algn="just">
              <a:buFont typeface="+mj-lt"/>
              <a:buAutoNum type="arabicPeriod"/>
            </a:pPr>
            <a:r>
              <a:rPr lang="en-US" b="1" dirty="0" smtClean="0">
                <a:solidFill>
                  <a:srgbClr val="C00000"/>
                </a:solidFill>
              </a:rPr>
              <a:t>Helping to build a financially sound and sustainable future by getting out of the clutches of moneylenders.</a:t>
            </a:r>
          </a:p>
          <a:p>
            <a:pPr marL="514350" lvl="0" indent="-514350" algn="just">
              <a:buFont typeface="+mj-lt"/>
              <a:buAutoNum type="arabicPeriod"/>
            </a:pPr>
            <a:r>
              <a:rPr lang="en-US" b="1" dirty="0" smtClean="0">
                <a:solidFill>
                  <a:srgbClr val="002060"/>
                </a:solidFill>
              </a:rPr>
              <a:t>Knowledge on various welfare  </a:t>
            </a:r>
            <a:r>
              <a:rPr lang="en-US" b="1" dirty="0" err="1" smtClean="0">
                <a:solidFill>
                  <a:srgbClr val="002060"/>
                </a:solidFill>
              </a:rPr>
              <a:t>programmes</a:t>
            </a:r>
            <a:r>
              <a:rPr lang="en-US" b="1" dirty="0" smtClean="0">
                <a:solidFill>
                  <a:srgbClr val="002060"/>
                </a:solidFill>
              </a:rPr>
              <a:t> of Government and banks in villages through linkages facilitated with Government agencies. </a:t>
            </a:r>
          </a:p>
          <a:p>
            <a:pPr marL="514350" lvl="0" indent="-514350" algn="just">
              <a:buFont typeface="+mj-lt"/>
              <a:buAutoNum type="arabicPeriod"/>
            </a:pPr>
            <a:r>
              <a:rPr lang="en-US" b="1" dirty="0" smtClean="0">
                <a:solidFill>
                  <a:srgbClr val="C00000"/>
                </a:solidFill>
              </a:rPr>
              <a:t>Economic </a:t>
            </a:r>
            <a:r>
              <a:rPr lang="en-US" b="1" dirty="0" smtClean="0">
                <a:solidFill>
                  <a:srgbClr val="C00000"/>
                </a:solidFill>
              </a:rPr>
              <a:t>development</a:t>
            </a:r>
            <a:endParaRPr lang="en-US" b="1" dirty="0" smtClean="0">
              <a:solidFill>
                <a:srgbClr val="C00000"/>
              </a:solidFill>
            </a:endParaRPr>
          </a:p>
          <a:p>
            <a:pPr marL="514350" lvl="0" indent="-514350" algn="just">
              <a:buFont typeface="+mj-lt"/>
              <a:buAutoNum type="arabicPeriod"/>
            </a:pPr>
            <a:r>
              <a:rPr lang="en-US" b="1" dirty="0" smtClean="0">
                <a:solidFill>
                  <a:srgbClr val="002060"/>
                </a:solidFill>
              </a:rPr>
              <a:t>Women gain confidence and their voices are heard. </a:t>
            </a:r>
          </a:p>
          <a:p>
            <a:pPr marL="514350" lvl="0" indent="-514350" algn="just">
              <a:buFont typeface="+mj-lt"/>
              <a:buAutoNum type="arabicPeriod"/>
            </a:pPr>
            <a:r>
              <a:rPr lang="en-US" b="1" dirty="0" smtClean="0">
                <a:solidFill>
                  <a:srgbClr val="C00000"/>
                </a:solidFill>
              </a:rPr>
              <a:t>Access to markets through training and exposure</a:t>
            </a:r>
            <a:r>
              <a:rPr lang="en-US" dirty="0" smtClean="0">
                <a:solidFill>
                  <a:srgbClr val="C00000"/>
                </a:solidFill>
              </a:rPr>
              <a:t>. </a:t>
            </a:r>
          </a:p>
          <a:p>
            <a:pPr marL="514350" lvl="0" indent="-514350" algn="just">
              <a:buFont typeface="+mj-lt"/>
              <a:buAutoNum type="arabicPeriod"/>
            </a:pPr>
            <a:endParaRPr lang="en-US" dirty="0" smtClean="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67</a:t>
            </a:fld>
            <a:endParaRPr lang="en-US"/>
          </a:p>
        </p:txBody>
      </p:sp>
      <p:sp>
        <p:nvSpPr>
          <p:cNvPr id="5" name="Date Placeholder 4"/>
          <p:cNvSpPr>
            <a:spLocks noGrp="1"/>
          </p:cNvSpPr>
          <p:nvPr>
            <p:ph type="dt" sz="half" idx="10"/>
          </p:nvPr>
        </p:nvSpPr>
        <p:spPr/>
        <p:txBody>
          <a:bodyPr/>
          <a:lstStyle/>
          <a:p>
            <a:fld id="{17B5CE3D-C010-4C15-A748-313BEAD70518}" type="datetime1">
              <a:rPr lang="en-US" smtClean="0"/>
              <a:pPr/>
              <a:t>4/15/2016</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09600" y="274638"/>
            <a:ext cx="8001000" cy="1143000"/>
          </a:xfrm>
          <a:solidFill>
            <a:srgbClr val="00B0F0"/>
          </a:solidFill>
        </p:spPr>
        <p:txBody>
          <a:bodyPr>
            <a:normAutofit/>
          </a:bodyPr>
          <a:lstStyle/>
          <a:p>
            <a:r>
              <a:rPr lang="en-US" sz="3200" b="1" dirty="0" smtClean="0">
                <a:latin typeface="Times New Roman" pitchFamily="18" charset="0"/>
                <a:cs typeface="Times New Roman" pitchFamily="18" charset="0"/>
              </a:rPr>
              <a:t>Role of SHG in women empowerment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150000"/>
              </a:lnSpc>
              <a:buNone/>
            </a:pPr>
            <a:r>
              <a:rPr lang="en-US" sz="2400" dirty="0" smtClean="0">
                <a:latin typeface="Times New Roman" pitchFamily="18" charset="0"/>
                <a:cs typeface="Times New Roman" pitchFamily="18" charset="0"/>
              </a:rPr>
              <a:t>		The role of SHG contributing for women’s empowerment includes</a:t>
            </a:r>
          </a:p>
          <a:p>
            <a:pPr lvl="0">
              <a:lnSpc>
                <a:spcPct val="150000"/>
              </a:lnSpc>
            </a:pPr>
            <a:r>
              <a:rPr lang="en-US" sz="2400" dirty="0" smtClean="0">
                <a:latin typeface="Times New Roman" pitchFamily="18" charset="0"/>
                <a:cs typeface="Times New Roman" pitchFamily="18" charset="0"/>
              </a:rPr>
              <a:t>Economic empowerment</a:t>
            </a:r>
          </a:p>
          <a:p>
            <a:pPr lvl="0">
              <a:lnSpc>
                <a:spcPct val="150000"/>
              </a:lnSpc>
            </a:pPr>
            <a:r>
              <a:rPr lang="en-US" sz="2400" dirty="0" smtClean="0">
                <a:latin typeface="Times New Roman" pitchFamily="18" charset="0"/>
                <a:cs typeface="Times New Roman" pitchFamily="18" charset="0"/>
              </a:rPr>
              <a:t>Social empowerment:</a:t>
            </a:r>
          </a:p>
          <a:p>
            <a:pPr lvl="0">
              <a:lnSpc>
                <a:spcPct val="150000"/>
              </a:lnSpc>
            </a:pPr>
            <a:r>
              <a:rPr lang="en-US" sz="2400" dirty="0" smtClean="0">
                <a:latin typeface="Times New Roman" pitchFamily="18" charset="0"/>
                <a:cs typeface="Times New Roman" pitchFamily="18" charset="0"/>
              </a:rPr>
              <a:t>Education, skill and training empowerment:</a:t>
            </a:r>
          </a:p>
          <a:p>
            <a:pPr>
              <a:lnSpc>
                <a:spcPct val="150000"/>
              </a:lnSpc>
            </a:pPr>
            <a:r>
              <a:rPr lang="en-US" sz="2400" dirty="0" smtClean="0">
                <a:latin typeface="Times New Roman" pitchFamily="18" charset="0"/>
                <a:cs typeface="Times New Roman" pitchFamily="18" charset="0"/>
              </a:rPr>
              <a:t>Political empowerment:</a:t>
            </a:r>
          </a:p>
        </p:txBody>
      </p:sp>
      <p:sp>
        <p:nvSpPr>
          <p:cNvPr id="5" name="Slide Number Placeholder 4"/>
          <p:cNvSpPr>
            <a:spLocks noGrp="1"/>
          </p:cNvSpPr>
          <p:nvPr>
            <p:ph type="sldNum" sz="quarter" idx="12"/>
          </p:nvPr>
        </p:nvSpPr>
        <p:spPr/>
        <p:txBody>
          <a:bodyPr/>
          <a:lstStyle/>
          <a:p>
            <a:fld id="{3C56FD25-59CF-4C29-BF20-DF996BAD7DAB}" type="slidenum">
              <a:rPr lang="en-US" smtClean="0"/>
              <a:pPr/>
              <a:t>68</a:t>
            </a:fld>
            <a:endParaRPr lang="en-US" dirty="0"/>
          </a:p>
        </p:txBody>
      </p:sp>
      <p:sp>
        <p:nvSpPr>
          <p:cNvPr id="7" name="Date Placeholder 6"/>
          <p:cNvSpPr>
            <a:spLocks noGrp="1"/>
          </p:cNvSpPr>
          <p:nvPr>
            <p:ph type="dt" sz="half" idx="10"/>
          </p:nvPr>
        </p:nvSpPr>
        <p:spPr/>
        <p:txBody>
          <a:bodyPr/>
          <a:lstStyle/>
          <a:p>
            <a:fld id="{1DAE5458-0C5D-47A3-9615-DC7149E7FEDE}"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533400" y="274638"/>
            <a:ext cx="7924800" cy="1143000"/>
          </a:xfrm>
          <a:solidFill>
            <a:srgbClr val="00B0F0"/>
          </a:solidFill>
        </p:spPr>
        <p:txBody>
          <a:bodyPr>
            <a:normAutofit/>
          </a:bodyPr>
          <a:lstStyle/>
          <a:p>
            <a:r>
              <a:rPr lang="en-US" sz="3200" b="1" dirty="0" smtClean="0">
                <a:latin typeface="Times New Roman" pitchFamily="18" charset="0"/>
                <a:cs typeface="Times New Roman" pitchFamily="18" charset="0"/>
              </a:rPr>
              <a:t>Economic empowerment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2400" dirty="0" smtClean="0">
                <a:latin typeface="Times New Roman" pitchFamily="18" charset="0"/>
                <a:cs typeface="Times New Roman" pitchFamily="18" charset="0"/>
              </a:rPr>
              <a:t>Roles include, </a:t>
            </a:r>
          </a:p>
          <a:p>
            <a:r>
              <a:rPr lang="en-US" sz="2400" dirty="0" smtClean="0">
                <a:latin typeface="Times New Roman" pitchFamily="18" charset="0"/>
                <a:cs typeface="Times New Roman" pitchFamily="18" charset="0"/>
              </a:rPr>
              <a:t>Enhances the women’s contribution to the household’s income as a result of credit access. </a:t>
            </a:r>
          </a:p>
          <a:p>
            <a:pPr>
              <a:lnSpc>
                <a:spcPct val="150000"/>
              </a:lnSpc>
            </a:pPr>
            <a:r>
              <a:rPr lang="en-US" sz="2400" dirty="0" smtClean="0">
                <a:latin typeface="Times New Roman" pitchFamily="18" charset="0"/>
                <a:cs typeface="Times New Roman" pitchFamily="18" charset="0"/>
              </a:rPr>
              <a:t>Helps in employment generation, </a:t>
            </a:r>
          </a:p>
          <a:p>
            <a:pPr>
              <a:lnSpc>
                <a:spcPct val="150000"/>
              </a:lnSpc>
            </a:pPr>
            <a:r>
              <a:rPr lang="en-US" sz="2400" dirty="0" smtClean="0">
                <a:latin typeface="Times New Roman" pitchFamily="18" charset="0"/>
                <a:cs typeface="Times New Roman" pitchFamily="18" charset="0"/>
              </a:rPr>
              <a:t>Helps in understanding the bank transactions. </a:t>
            </a:r>
          </a:p>
          <a:p>
            <a:pPr>
              <a:lnSpc>
                <a:spcPct val="150000"/>
              </a:lnSpc>
            </a:pPr>
            <a:r>
              <a:rPr lang="en-US" sz="2400" dirty="0" smtClean="0">
                <a:latin typeface="Times New Roman" pitchFamily="18" charset="0"/>
                <a:cs typeface="Times New Roman" pitchFamily="18" charset="0"/>
              </a:rPr>
              <a:t>Improves women’s access and control over the resources.  </a:t>
            </a:r>
            <a:endParaRPr lang="en-US" sz="2400" b="1"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69</a:t>
            </a:fld>
            <a:endParaRPr lang="en-US" dirty="0"/>
          </a:p>
        </p:txBody>
      </p:sp>
      <p:sp>
        <p:nvSpPr>
          <p:cNvPr id="7" name="Date Placeholder 6"/>
          <p:cNvSpPr>
            <a:spLocks noGrp="1"/>
          </p:cNvSpPr>
          <p:nvPr>
            <p:ph type="dt" sz="half" idx="10"/>
          </p:nvPr>
        </p:nvSpPr>
        <p:spPr/>
        <p:txBody>
          <a:bodyPr/>
          <a:lstStyle/>
          <a:p>
            <a:fld id="{7CB1EEE5-87D7-4458-B516-E4E3D88B597C}"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762000" y="274638"/>
            <a:ext cx="7848600" cy="1143000"/>
          </a:xfrm>
          <a:solidFill>
            <a:srgbClr val="00B0F0"/>
          </a:solidFill>
        </p:spPr>
        <p:txBody>
          <a:bodyPr>
            <a:noAutofit/>
          </a:bodyPr>
          <a:lstStyle/>
          <a:p>
            <a:r>
              <a:rPr lang="en-US" sz="3600" b="1" dirty="0" smtClean="0">
                <a:latin typeface="Times New Roman" pitchFamily="18" charset="0"/>
                <a:cs typeface="Times New Roman" pitchFamily="18" charset="0"/>
              </a:rPr>
              <a:t> </a:t>
            </a:r>
            <a:r>
              <a:rPr lang="en-US" sz="3600" b="1" dirty="0" smtClean="0">
                <a:latin typeface="Times New Roman" pitchFamily="18" charset="0"/>
                <a:cs typeface="Times New Roman" pitchFamily="18" charset="0"/>
              </a:rPr>
              <a:t>Social </a:t>
            </a:r>
            <a:r>
              <a:rPr lang="en-US" sz="3600" b="1" dirty="0" smtClean="0">
                <a:latin typeface="Times New Roman" pitchFamily="18" charset="0"/>
                <a:cs typeface="Times New Roman" pitchFamily="18" charset="0"/>
              </a:rPr>
              <a:t>empowerment</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150000"/>
              </a:lnSpc>
              <a:buNone/>
              <a:tabLst>
                <a:tab pos="520700" algn="l"/>
              </a:tabLst>
            </a:pPr>
            <a:r>
              <a:rPr lang="en-US" sz="2400" dirty="0" smtClean="0">
                <a:latin typeface="Times New Roman" pitchFamily="18" charset="0"/>
                <a:cs typeface="Times New Roman" pitchFamily="18" charset="0"/>
              </a:rPr>
              <a:t>Roles include, </a:t>
            </a:r>
          </a:p>
          <a:p>
            <a:pPr>
              <a:lnSpc>
                <a:spcPct val="150000"/>
              </a:lnSpc>
              <a:tabLst>
                <a:tab pos="520700" algn="l"/>
              </a:tabLst>
            </a:pPr>
            <a:r>
              <a:rPr lang="en-US" sz="2400" dirty="0" smtClean="0">
                <a:latin typeface="Times New Roman" pitchFamily="18" charset="0"/>
                <a:cs typeface="Times New Roman" pitchFamily="18" charset="0"/>
              </a:rPr>
              <a:t>Micro-finance helps women to gain confidence,</a:t>
            </a:r>
          </a:p>
          <a:p>
            <a:pPr>
              <a:lnSpc>
                <a:spcPct val="150000"/>
              </a:lnSpc>
              <a:tabLst>
                <a:tab pos="520700" algn="l"/>
              </a:tabLst>
            </a:pPr>
            <a:r>
              <a:rPr lang="en-US" sz="2400" dirty="0" smtClean="0">
                <a:latin typeface="Times New Roman" pitchFamily="18" charset="0"/>
                <a:cs typeface="Times New Roman" pitchFamily="18" charset="0"/>
              </a:rPr>
              <a:t>Helps to gain respect in the family,</a:t>
            </a:r>
          </a:p>
          <a:p>
            <a:pPr>
              <a:lnSpc>
                <a:spcPct val="150000"/>
              </a:lnSpc>
              <a:tabLst>
                <a:tab pos="520700" algn="l"/>
              </a:tabLst>
            </a:pPr>
            <a:r>
              <a:rPr lang="en-US" sz="2400" dirty="0" smtClean="0">
                <a:latin typeface="Times New Roman" pitchFamily="18" charset="0"/>
                <a:cs typeface="Times New Roman" pitchFamily="18" charset="0"/>
              </a:rPr>
              <a:t>Increase the role of women in household decision making, </a:t>
            </a:r>
          </a:p>
          <a:p>
            <a:pPr>
              <a:lnSpc>
                <a:spcPct val="150000"/>
              </a:lnSpc>
              <a:tabLst>
                <a:tab pos="520700" algn="l"/>
              </a:tabLst>
            </a:pPr>
            <a:r>
              <a:rPr lang="en-US" sz="2400" dirty="0" smtClean="0">
                <a:latin typeface="Times New Roman" pitchFamily="18" charset="0"/>
                <a:cs typeface="Times New Roman" pitchFamily="18" charset="0"/>
              </a:rPr>
              <a:t>Improves the ability of women to freely interact with members of the group and outsiders and</a:t>
            </a:r>
          </a:p>
          <a:p>
            <a:pPr>
              <a:lnSpc>
                <a:spcPct val="150000"/>
              </a:lnSpc>
              <a:tabLst>
                <a:tab pos="520700" algn="l"/>
              </a:tabLst>
            </a:pPr>
            <a:r>
              <a:rPr lang="en-US" sz="2400" dirty="0" smtClean="0">
                <a:latin typeface="Times New Roman" pitchFamily="18" charset="0"/>
                <a:cs typeface="Times New Roman" pitchFamily="18" charset="0"/>
              </a:rPr>
              <a:t>Increase mobility of women within and outside their locality. </a:t>
            </a:r>
            <a:endParaRPr lang="en-US" sz="2400" b="1" dirty="0" smtClean="0">
              <a:latin typeface="Times New Roman" pitchFamily="18" charset="0"/>
              <a:cs typeface="Times New Roman" pitchFamily="18" charset="0"/>
            </a:endParaRPr>
          </a:p>
          <a:p>
            <a:pPr algn="just">
              <a:lnSpc>
                <a:spcPct val="150000"/>
              </a:lnSpc>
              <a:spcBef>
                <a:spcPts val="1200"/>
              </a:spcBef>
              <a:spcAft>
                <a:spcPts val="1200"/>
              </a:spcAft>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70</a:t>
            </a:fld>
            <a:endParaRPr lang="en-US" dirty="0"/>
          </a:p>
        </p:txBody>
      </p:sp>
      <p:sp>
        <p:nvSpPr>
          <p:cNvPr id="7" name="Date Placeholder 6"/>
          <p:cNvSpPr>
            <a:spLocks noGrp="1"/>
          </p:cNvSpPr>
          <p:nvPr>
            <p:ph type="dt" sz="half" idx="10"/>
          </p:nvPr>
        </p:nvSpPr>
        <p:spPr/>
        <p:txBody>
          <a:bodyPr/>
          <a:lstStyle/>
          <a:p>
            <a:fld id="{7FE8DCDA-FED2-48C8-8631-7842D6A434B0}"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85800" y="274638"/>
            <a:ext cx="7924800" cy="1143000"/>
          </a:xfrm>
          <a:solidFill>
            <a:srgbClr val="00B0F0"/>
          </a:solidFill>
        </p:spPr>
        <p:txBody>
          <a:bodyPr>
            <a:normAutofit/>
          </a:bodyPr>
          <a:lstStyle/>
          <a:p>
            <a:r>
              <a:rPr lang="en-US" sz="3200" b="1" dirty="0" smtClean="0">
                <a:latin typeface="Times New Roman" pitchFamily="18" charset="0"/>
                <a:cs typeface="Times New Roman" pitchFamily="18" charset="0"/>
              </a:rPr>
              <a:t>Education,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skill and training empowerment</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381000" y="1600200"/>
            <a:ext cx="8534400" cy="4525963"/>
          </a:xfrm>
        </p:spPr>
        <p:txBody>
          <a:bodyPr>
            <a:noAutofit/>
          </a:bodyPr>
          <a:lstStyle/>
          <a:p>
            <a:pPr>
              <a:lnSpc>
                <a:spcPct val="150000"/>
              </a:lnSpc>
              <a:buNone/>
            </a:pPr>
            <a:r>
              <a:rPr lang="en-US" sz="2400" dirty="0" smtClean="0">
                <a:latin typeface="Times New Roman" pitchFamily="18" charset="0"/>
                <a:cs typeface="Times New Roman" pitchFamily="18" charset="0"/>
              </a:rPr>
              <a:t>Roles include,</a:t>
            </a:r>
          </a:p>
          <a:p>
            <a:pPr>
              <a:lnSpc>
                <a:spcPct val="150000"/>
              </a:lnSpc>
            </a:pPr>
            <a:r>
              <a:rPr lang="en-US" sz="2400" dirty="0" smtClean="0">
                <a:latin typeface="Times New Roman" pitchFamily="18" charset="0"/>
                <a:cs typeface="Times New Roman" pitchFamily="18" charset="0"/>
              </a:rPr>
              <a:t>Micro-finance improves the literacy level of the family Members. </a:t>
            </a:r>
          </a:p>
          <a:p>
            <a:pPr>
              <a:lnSpc>
                <a:spcPct val="150000"/>
              </a:lnSpc>
            </a:pPr>
            <a:r>
              <a:rPr lang="en-US" sz="2400" dirty="0" smtClean="0">
                <a:latin typeface="Times New Roman" pitchFamily="18" charset="0"/>
                <a:cs typeface="Times New Roman" pitchFamily="18" charset="0"/>
              </a:rPr>
              <a:t>Creates awareness about children’s education. </a:t>
            </a:r>
          </a:p>
          <a:p>
            <a:pPr>
              <a:lnSpc>
                <a:spcPct val="150000"/>
              </a:lnSpc>
            </a:pPr>
            <a:r>
              <a:rPr lang="en-US" sz="2400" dirty="0" smtClean="0">
                <a:latin typeface="Times New Roman" pitchFamily="18" charset="0"/>
                <a:cs typeface="Times New Roman" pitchFamily="18" charset="0"/>
              </a:rPr>
              <a:t>Imparts training on income generating activities. </a:t>
            </a:r>
          </a:p>
          <a:p>
            <a:pPr>
              <a:lnSpc>
                <a:spcPct val="150000"/>
              </a:lnSpc>
            </a:pPr>
            <a:r>
              <a:rPr lang="en-US" sz="2400" dirty="0" smtClean="0">
                <a:latin typeface="Times New Roman" pitchFamily="18" charset="0"/>
                <a:cs typeface="Times New Roman" pitchFamily="18" charset="0"/>
              </a:rPr>
              <a:t>Helps in gaining knowledge on maintaining records of financial transactions.  </a:t>
            </a:r>
            <a:endParaRPr lang="en-US" sz="2400" b="1" dirty="0" smtClean="0">
              <a:latin typeface="Times New Roman" pitchFamily="18" charset="0"/>
              <a:cs typeface="Times New Roman" pitchFamily="18" charset="0"/>
            </a:endParaRPr>
          </a:p>
          <a:p>
            <a:pPr algn="just">
              <a:lnSpc>
                <a:spcPct val="150000"/>
              </a:lnSpc>
              <a:spcBef>
                <a:spcPts val="1200"/>
              </a:spcBef>
              <a:spcAft>
                <a:spcPts val="1200"/>
              </a:spcAft>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71</a:t>
            </a:fld>
            <a:endParaRPr lang="en-US" dirty="0"/>
          </a:p>
        </p:txBody>
      </p:sp>
      <p:sp>
        <p:nvSpPr>
          <p:cNvPr id="7" name="Date Placeholder 6"/>
          <p:cNvSpPr>
            <a:spLocks noGrp="1"/>
          </p:cNvSpPr>
          <p:nvPr>
            <p:ph type="dt" sz="half" idx="10"/>
          </p:nvPr>
        </p:nvSpPr>
        <p:spPr/>
        <p:txBody>
          <a:bodyPr/>
          <a:lstStyle/>
          <a:p>
            <a:fld id="{9569A524-BFBA-4BDA-8DC5-2A54850DAEF0}"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Political empowerment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1200"/>
              </a:spcBef>
              <a:spcAft>
                <a:spcPts val="1200"/>
              </a:spcAft>
              <a:buNone/>
            </a:pPr>
            <a:r>
              <a:rPr lang="en-US" sz="2400" dirty="0" smtClean="0">
                <a:latin typeface="Times New Roman" pitchFamily="18" charset="0"/>
                <a:cs typeface="Times New Roman" pitchFamily="18" charset="0"/>
              </a:rPr>
              <a:t>Roles include,</a:t>
            </a:r>
          </a:p>
          <a:p>
            <a:pPr algn="just">
              <a:spcBef>
                <a:spcPts val="1200"/>
              </a:spcBef>
              <a:spcAft>
                <a:spcPts val="1200"/>
              </a:spcAft>
            </a:pPr>
            <a:r>
              <a:rPr lang="en-US" sz="2400" dirty="0" smtClean="0">
                <a:latin typeface="Times New Roman" pitchFamily="18" charset="0"/>
                <a:cs typeface="Times New Roman" pitchFamily="18" charset="0"/>
              </a:rPr>
              <a:t>Micro-finance increases the participation of women in local bodies. </a:t>
            </a:r>
          </a:p>
          <a:p>
            <a:pPr algn="just">
              <a:spcBef>
                <a:spcPts val="1200"/>
              </a:spcBef>
              <a:spcAft>
                <a:spcPts val="1200"/>
              </a:spcAft>
            </a:pPr>
            <a:r>
              <a:rPr lang="en-US" sz="2400" dirty="0" smtClean="0">
                <a:latin typeface="Times New Roman" pitchFamily="18" charset="0"/>
                <a:cs typeface="Times New Roman" pitchFamily="18" charset="0"/>
              </a:rPr>
              <a:t>Increase the number of women in decision making power of local governments. </a:t>
            </a:r>
          </a:p>
          <a:p>
            <a:pPr algn="just">
              <a:spcBef>
                <a:spcPts val="1200"/>
              </a:spcBef>
              <a:spcAft>
                <a:spcPts val="1200"/>
              </a:spcAft>
            </a:pPr>
            <a:r>
              <a:rPr lang="en-US" sz="2400" dirty="0" smtClean="0">
                <a:latin typeface="Times New Roman" pitchFamily="18" charset="0"/>
                <a:cs typeface="Times New Roman" pitchFamily="18" charset="0"/>
              </a:rPr>
              <a:t>Increase the number of women in local protests and political campaigns. </a:t>
            </a:r>
          </a:p>
          <a:p>
            <a:pPr algn="just">
              <a:spcBef>
                <a:spcPts val="1200"/>
              </a:spcBef>
              <a:spcAft>
                <a:spcPts val="1200"/>
              </a:spcAft>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72</a:t>
            </a:fld>
            <a:endParaRPr lang="en-US" dirty="0"/>
          </a:p>
        </p:txBody>
      </p:sp>
      <p:sp>
        <p:nvSpPr>
          <p:cNvPr id="7" name="Date Placeholder 6"/>
          <p:cNvSpPr>
            <a:spLocks noGrp="1"/>
          </p:cNvSpPr>
          <p:nvPr>
            <p:ph type="dt" sz="half" idx="10"/>
          </p:nvPr>
        </p:nvSpPr>
        <p:spPr/>
        <p:txBody>
          <a:bodyPr/>
          <a:lstStyle/>
          <a:p>
            <a:fld id="{99E01714-7F95-4528-A9DF-5FF3F69423BA}"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r>
              <a:rPr lang="en-US" dirty="0" smtClean="0"/>
              <a:t>SHGs </a:t>
            </a:r>
            <a:r>
              <a:rPr lang="en-US" dirty="0" smtClean="0"/>
              <a:t>contribute for the </a:t>
            </a:r>
            <a:r>
              <a:rPr lang="en-US" dirty="0" smtClean="0"/>
              <a:t>Rural </a:t>
            </a:r>
            <a:r>
              <a:rPr lang="en-US" dirty="0" smtClean="0"/>
              <a:t>development in the following manner</a:t>
            </a:r>
            <a:endParaRPr lang="en-IN" dirty="0"/>
          </a:p>
        </p:txBody>
      </p:sp>
      <p:sp>
        <p:nvSpPr>
          <p:cNvPr id="3" name="Content Placeholder 2"/>
          <p:cNvSpPr>
            <a:spLocks noGrp="1"/>
          </p:cNvSpPr>
          <p:nvPr>
            <p:ph idx="1"/>
          </p:nvPr>
        </p:nvSpPr>
        <p:spPr>
          <a:xfrm>
            <a:off x="457200" y="1600200"/>
            <a:ext cx="8229600" cy="4876800"/>
          </a:xfrm>
        </p:spPr>
        <p:style>
          <a:lnRef idx="2">
            <a:schemeClr val="accent2"/>
          </a:lnRef>
          <a:fillRef idx="1">
            <a:schemeClr val="lt1"/>
          </a:fillRef>
          <a:effectRef idx="0">
            <a:schemeClr val="accent2"/>
          </a:effectRef>
          <a:fontRef idx="minor">
            <a:schemeClr val="dk1"/>
          </a:fontRef>
        </p:style>
        <p:txBody>
          <a:bodyPr>
            <a:normAutofit/>
          </a:bodyPr>
          <a:lstStyle/>
          <a:p>
            <a:pPr lvl="0"/>
            <a:r>
              <a:rPr lang="en-US" dirty="0" smtClean="0"/>
              <a:t>Inculcate saving habit</a:t>
            </a:r>
            <a:endParaRPr lang="en-IN" dirty="0" smtClean="0"/>
          </a:p>
          <a:p>
            <a:pPr lvl="0"/>
            <a:r>
              <a:rPr lang="en-US" dirty="0" smtClean="0"/>
              <a:t>Increase income and standard of living</a:t>
            </a:r>
            <a:endParaRPr lang="en-IN" dirty="0" smtClean="0"/>
          </a:p>
          <a:p>
            <a:pPr lvl="0"/>
            <a:r>
              <a:rPr lang="en-US" dirty="0" smtClean="0"/>
              <a:t>Alleviate poverty and promote economic independence</a:t>
            </a:r>
            <a:endParaRPr lang="en-IN" dirty="0" smtClean="0"/>
          </a:p>
          <a:p>
            <a:pPr lvl="0"/>
            <a:r>
              <a:rPr lang="en-US" dirty="0" smtClean="0"/>
              <a:t>Increase self confidence and self respect</a:t>
            </a:r>
            <a:endParaRPr lang="en-IN" dirty="0" smtClean="0"/>
          </a:p>
          <a:p>
            <a:pPr lvl="0"/>
            <a:r>
              <a:rPr lang="en-US" dirty="0" smtClean="0"/>
              <a:t>Generate self employment opportunities</a:t>
            </a:r>
            <a:endParaRPr lang="en-IN" dirty="0" smtClean="0"/>
          </a:p>
          <a:p>
            <a:pPr lvl="0"/>
            <a:r>
              <a:rPr lang="en-US" dirty="0" smtClean="0"/>
              <a:t>Decision making and political leadership</a:t>
            </a:r>
            <a:endParaRPr lang="en-IN" dirty="0" smtClean="0"/>
          </a:p>
          <a:p>
            <a:r>
              <a:rPr lang="en-US" dirty="0" smtClean="0"/>
              <a:t>More access to amenities. </a:t>
            </a:r>
            <a:endParaRPr lang="en-IN" dirty="0"/>
          </a:p>
        </p:txBody>
      </p:sp>
      <p:sp>
        <p:nvSpPr>
          <p:cNvPr id="4" name="Date Placeholder 3"/>
          <p:cNvSpPr>
            <a:spLocks noGrp="1"/>
          </p:cNvSpPr>
          <p:nvPr>
            <p:ph type="dt" sz="half" idx="10"/>
          </p:nvPr>
        </p:nvSpPr>
        <p:spPr/>
        <p:txBody>
          <a:bodyPr/>
          <a:lstStyle/>
          <a:p>
            <a:fld id="{5629BD85-A942-498D-96DE-9A75D726A101}" type="datetime1">
              <a:rPr lang="en-US" smtClean="0"/>
              <a:pPr/>
              <a:t>4/15/2016</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E945B3B-D78A-49BB-A03F-4F5D76CC758F}" type="slidenum">
              <a:rPr lang="en-US" smtClean="0"/>
              <a:pPr/>
              <a:t>74</a:t>
            </a:fld>
            <a:endParaRPr lang="en-US"/>
          </a:p>
        </p:txBody>
      </p:sp>
      <p:sp>
        <p:nvSpPr>
          <p:cNvPr id="5" name="TextBox 4"/>
          <p:cNvSpPr txBox="1"/>
          <p:nvPr/>
        </p:nvSpPr>
        <p:spPr>
          <a:xfrm>
            <a:off x="762000" y="304800"/>
            <a:ext cx="7467600" cy="769441"/>
          </a:xfrm>
          <a:prstGeom prst="rect">
            <a:avLst/>
          </a:prstGeom>
          <a:solidFill>
            <a:srgbClr val="FFFF00"/>
          </a:solidFill>
        </p:spPr>
        <p:txBody>
          <a:bodyPr wrap="square" rtlCol="0">
            <a:spAutoFit/>
          </a:bodyPr>
          <a:lstStyle/>
          <a:p>
            <a:pPr algn="just">
              <a:lnSpc>
                <a:spcPct val="200000"/>
              </a:lnSpc>
            </a:pPr>
            <a:r>
              <a:rPr lang="en-US" sz="2200" b="1" dirty="0" smtClean="0">
                <a:latin typeface="Arial" pitchFamily="34" charset="0"/>
                <a:cs typeface="Arial" pitchFamily="34" charset="0"/>
              </a:rPr>
              <a:t>socio-economic impact of SHGs on rural development</a:t>
            </a:r>
            <a:endParaRPr lang="en-US" sz="2200" dirty="0">
              <a:latin typeface="Arial" pitchFamily="34" charset="0"/>
              <a:cs typeface="Arial" pitchFamily="34" charset="0"/>
            </a:endParaRPr>
          </a:p>
        </p:txBody>
      </p:sp>
      <p:pic>
        <p:nvPicPr>
          <p:cNvPr id="6" name="Picture 5" descr="C:\Users\kagoo\Desktop\SHG-Effects-Outcomes1.jpg"/>
          <p:cNvPicPr/>
          <p:nvPr/>
        </p:nvPicPr>
        <p:blipFill>
          <a:blip r:embed="rId2"/>
          <a:srcRect/>
          <a:stretch>
            <a:fillRect/>
          </a:stretch>
        </p:blipFill>
        <p:spPr bwMode="auto">
          <a:xfrm>
            <a:off x="457200" y="1371600"/>
            <a:ext cx="8229600" cy="396240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fld id="{9DE5F406-BA36-4BF7-84AA-0F8E756E0231}" type="datetime1">
              <a:rPr lang="en-US" smtClean="0"/>
              <a:pPr/>
              <a:t>4/15/2016</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tx2">
              <a:lumMod val="60000"/>
              <a:lumOff val="40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b="1" dirty="0" smtClean="0">
                <a:solidFill>
                  <a:schemeClr val="bg1"/>
                </a:solidFill>
              </a:rPr>
              <a:t>Capacity building for SHGs</a:t>
            </a: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381000" y="1905000"/>
            <a:ext cx="8382000" cy="35052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514350" indent="-514350" algn="just">
              <a:buFont typeface="+mj-lt"/>
              <a:buAutoNum type="arabicPeriod"/>
            </a:pPr>
            <a:r>
              <a:rPr lang="en-US" b="1" dirty="0" smtClean="0">
                <a:solidFill>
                  <a:schemeClr val="accent3">
                    <a:lumMod val="50000"/>
                  </a:schemeClr>
                </a:solidFill>
              </a:rPr>
              <a:t>SHGs are provided with ‘</a:t>
            </a:r>
            <a:r>
              <a:rPr lang="en-US" b="1" i="1" dirty="0" smtClean="0">
                <a:solidFill>
                  <a:schemeClr val="accent6">
                    <a:lumMod val="75000"/>
                  </a:schemeClr>
                </a:solidFill>
              </a:rPr>
              <a:t>seed money’ </a:t>
            </a:r>
            <a:r>
              <a:rPr lang="en-US" b="1" dirty="0" smtClean="0">
                <a:solidFill>
                  <a:schemeClr val="accent3">
                    <a:lumMod val="50000"/>
                  </a:schemeClr>
                </a:solidFill>
              </a:rPr>
              <a:t>to initiate income generation activities and micro financing activities. </a:t>
            </a:r>
          </a:p>
          <a:p>
            <a:pPr marL="514350" indent="-514350" algn="just">
              <a:buFont typeface="+mj-lt"/>
              <a:buAutoNum type="arabicPeriod"/>
            </a:pPr>
            <a:endParaRPr lang="en-US" b="1" dirty="0" smtClean="0">
              <a:solidFill>
                <a:schemeClr val="accent1">
                  <a:lumMod val="75000"/>
                </a:schemeClr>
              </a:solidFill>
            </a:endParaRPr>
          </a:p>
          <a:p>
            <a:pPr marL="514350" indent="-514350" algn="just">
              <a:buFont typeface="+mj-lt"/>
              <a:buAutoNum type="arabicPeriod"/>
            </a:pPr>
            <a:r>
              <a:rPr lang="en-US" b="1" dirty="0" smtClean="0">
                <a:solidFill>
                  <a:schemeClr val="accent1">
                    <a:lumMod val="75000"/>
                  </a:schemeClr>
                </a:solidFill>
              </a:rPr>
              <a:t>The </a:t>
            </a:r>
            <a:r>
              <a:rPr lang="en-US" b="1" dirty="0" smtClean="0">
                <a:solidFill>
                  <a:schemeClr val="accent1">
                    <a:lumMod val="75000"/>
                  </a:schemeClr>
                </a:solidFill>
              </a:rPr>
              <a:t>Government departments, NGOs, Banks and other agencies will imparted training for the SHGs to undertake income generation activities for their livelihood. </a:t>
            </a:r>
          </a:p>
          <a:p>
            <a:pPr marL="514350" indent="-514350" algn="just">
              <a:buFont typeface="+mj-lt"/>
              <a:buAutoNum type="arabicPeriod"/>
            </a:pPr>
            <a:endParaRPr lang="en-US" b="1" dirty="0" smtClean="0">
              <a:solidFill>
                <a:srgbClr val="7030A0"/>
              </a:solidFill>
            </a:endParaRPr>
          </a:p>
          <a:p>
            <a:pPr marL="514350" indent="-514350" algn="just"/>
            <a:endParaRPr lang="en-US" b="1" dirty="0">
              <a:solidFill>
                <a:srgbClr val="7030A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75</a:t>
            </a:fld>
            <a:endParaRPr lang="en-US"/>
          </a:p>
        </p:txBody>
      </p:sp>
      <p:sp>
        <p:nvSpPr>
          <p:cNvPr id="5" name="Date Placeholder 4"/>
          <p:cNvSpPr>
            <a:spLocks noGrp="1"/>
          </p:cNvSpPr>
          <p:nvPr>
            <p:ph type="dt" sz="half" idx="10"/>
          </p:nvPr>
        </p:nvSpPr>
        <p:spPr/>
        <p:txBody>
          <a:bodyPr/>
          <a:lstStyle/>
          <a:p>
            <a:fld id="{355AB4AC-29D3-4368-A6F0-01FAEE290034}" type="datetime1">
              <a:rPr lang="en-US" smtClean="0"/>
              <a:pPr/>
              <a:t>4/15/2016</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accent3">
              <a:lumMod val="75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sz="2700" b="1" dirty="0" smtClean="0">
                <a:solidFill>
                  <a:schemeClr val="bg1"/>
                </a:solidFill>
              </a:rPr>
              <a:t>Capacity building and marketing strategies for SHG members</a:t>
            </a: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228600" y="838200"/>
            <a:ext cx="8763000" cy="5715000"/>
          </a:xfrm>
          <a:solidFill>
            <a:srgbClr val="FEF1E6"/>
          </a:solidFill>
        </p:spPr>
        <p:txBody>
          <a:bodyPr>
            <a:normAutofit fontScale="62500" lnSpcReduction="20000"/>
          </a:bodyPr>
          <a:lstStyle/>
          <a:p>
            <a:pPr marL="514350" indent="-514350" algn="just">
              <a:buFont typeface="+mj-lt"/>
              <a:buAutoNum type="arabicPeriod"/>
            </a:pPr>
            <a:r>
              <a:rPr lang="en-US" b="1" dirty="0" smtClean="0">
                <a:solidFill>
                  <a:srgbClr val="C00000"/>
                </a:solidFill>
              </a:rPr>
              <a:t>Training should be imparted by either Government or NGOs to the SHG members on the IGAs (selection and manufacturing of  products ), packing and packaging, quality consciousness, pricing, promoting through branding and advertising. </a:t>
            </a:r>
          </a:p>
          <a:p>
            <a:pPr marL="514350" lvl="0" indent="-514350" algn="just">
              <a:buFont typeface="+mj-lt"/>
              <a:buAutoNum type="arabicPeriod"/>
            </a:pPr>
            <a:endParaRPr lang="en-US" b="1" dirty="0" smtClean="0">
              <a:solidFill>
                <a:srgbClr val="002060"/>
              </a:solidFill>
            </a:endParaRPr>
          </a:p>
          <a:p>
            <a:pPr marL="514350" lvl="0" indent="-514350" algn="just">
              <a:buFont typeface="+mj-lt"/>
              <a:buAutoNum type="arabicPeriod"/>
            </a:pPr>
            <a:r>
              <a:rPr lang="en-US" b="1" dirty="0" smtClean="0">
                <a:solidFill>
                  <a:srgbClr val="002060"/>
                </a:solidFill>
              </a:rPr>
              <a:t>Ensuring </a:t>
            </a:r>
            <a:r>
              <a:rPr lang="en-US" b="1" dirty="0" smtClean="0">
                <a:solidFill>
                  <a:srgbClr val="002060"/>
                </a:solidFill>
              </a:rPr>
              <a:t>the availability of raw materials at subsidized rate  at affordable prices at appropriate time. </a:t>
            </a:r>
          </a:p>
          <a:p>
            <a:pPr marL="514350" lvl="0" indent="-514350" algn="just">
              <a:buFont typeface="+mj-lt"/>
              <a:buAutoNum type="arabicPeriod"/>
            </a:pPr>
            <a:endParaRPr lang="en-US" b="1" dirty="0" smtClean="0">
              <a:solidFill>
                <a:srgbClr val="C00000"/>
              </a:solidFill>
            </a:endParaRPr>
          </a:p>
          <a:p>
            <a:pPr marL="514350" lvl="0" indent="-514350" algn="just">
              <a:buFont typeface="+mj-lt"/>
              <a:buAutoNum type="arabicPeriod"/>
            </a:pPr>
            <a:r>
              <a:rPr lang="en-US" b="1" dirty="0" smtClean="0">
                <a:solidFill>
                  <a:srgbClr val="C00000"/>
                </a:solidFill>
              </a:rPr>
              <a:t>Adequate </a:t>
            </a:r>
            <a:r>
              <a:rPr lang="en-US" b="1" dirty="0" smtClean="0">
                <a:solidFill>
                  <a:srgbClr val="C00000"/>
                </a:solidFill>
              </a:rPr>
              <a:t>finance should be made available for  SHG  members when needed so that they can purchase raw materials.  </a:t>
            </a:r>
          </a:p>
          <a:p>
            <a:pPr marL="514350" lvl="0" indent="-514350" algn="just">
              <a:buFont typeface="+mj-lt"/>
              <a:buAutoNum type="arabicPeriod"/>
            </a:pPr>
            <a:endParaRPr lang="en-US" b="1" dirty="0" smtClean="0">
              <a:solidFill>
                <a:srgbClr val="002060"/>
              </a:solidFill>
            </a:endParaRPr>
          </a:p>
          <a:p>
            <a:pPr marL="514350" lvl="0" indent="-514350" algn="just">
              <a:buFont typeface="+mj-lt"/>
              <a:buAutoNum type="arabicPeriod"/>
            </a:pPr>
            <a:r>
              <a:rPr lang="en-US" b="1" dirty="0" smtClean="0">
                <a:solidFill>
                  <a:srgbClr val="002060"/>
                </a:solidFill>
              </a:rPr>
              <a:t>SHG </a:t>
            </a:r>
            <a:r>
              <a:rPr lang="en-US" b="1" dirty="0" smtClean="0">
                <a:solidFill>
                  <a:srgbClr val="002060"/>
                </a:solidFill>
              </a:rPr>
              <a:t>members  should be trained to identify  potential markets, first in their own locations, </a:t>
            </a:r>
            <a:r>
              <a:rPr lang="en-US" b="1" dirty="0" err="1" smtClean="0">
                <a:solidFill>
                  <a:srgbClr val="002060"/>
                </a:solidFill>
              </a:rPr>
              <a:t>taluks</a:t>
            </a:r>
            <a:r>
              <a:rPr lang="en-US" b="1" dirty="0" smtClean="0">
                <a:solidFill>
                  <a:srgbClr val="002060"/>
                </a:solidFill>
              </a:rPr>
              <a:t>, district, and states, before embarking on the national or international markets. </a:t>
            </a:r>
            <a:r>
              <a:rPr lang="en-US" b="1" dirty="0" smtClean="0">
                <a:solidFill>
                  <a:srgbClr val="C00000"/>
                </a:solidFill>
              </a:rPr>
              <a:t> </a:t>
            </a:r>
          </a:p>
          <a:p>
            <a:pPr marL="514350" lvl="0" indent="-514350" algn="just">
              <a:buFont typeface="+mj-lt"/>
              <a:buAutoNum type="arabicPeriod"/>
            </a:pPr>
            <a:endParaRPr lang="en-US" b="1" dirty="0" smtClean="0">
              <a:solidFill>
                <a:srgbClr val="C00000"/>
              </a:solidFill>
            </a:endParaRPr>
          </a:p>
          <a:p>
            <a:pPr marL="514350" lvl="0" indent="-514350" algn="just">
              <a:buFont typeface="+mj-lt"/>
              <a:buAutoNum type="arabicPeriod"/>
            </a:pPr>
            <a:r>
              <a:rPr lang="en-US" b="1" dirty="0" smtClean="0">
                <a:solidFill>
                  <a:srgbClr val="C00000"/>
                </a:solidFill>
              </a:rPr>
              <a:t>Create </a:t>
            </a:r>
            <a:r>
              <a:rPr lang="en-US" b="1" dirty="0" smtClean="0">
                <a:solidFill>
                  <a:srgbClr val="C00000"/>
                </a:solidFill>
              </a:rPr>
              <a:t>avenues for marketing/selling of rural products :</a:t>
            </a:r>
          </a:p>
          <a:p>
            <a:pPr marL="514350" lvl="0" indent="-514350" algn="just"/>
            <a:r>
              <a:rPr lang="en-US" b="1" dirty="0" smtClean="0">
                <a:solidFill>
                  <a:srgbClr val="C00000"/>
                </a:solidFill>
              </a:rPr>
              <a:t>		</a:t>
            </a:r>
            <a:r>
              <a:rPr lang="en-US" b="1" dirty="0" smtClean="0">
                <a:solidFill>
                  <a:schemeClr val="accent3">
                    <a:lumMod val="50000"/>
                  </a:schemeClr>
                </a:solidFill>
              </a:rPr>
              <a:t>Government/ NGOs should facilitate in exhibit and sell their (SHGs)  products regularly. </a:t>
            </a:r>
          </a:p>
          <a:p>
            <a:pPr marL="514350" lvl="0" indent="-514350" algn="just"/>
            <a:r>
              <a:rPr lang="en-US" b="1" dirty="0" smtClean="0">
                <a:solidFill>
                  <a:schemeClr val="accent3">
                    <a:lumMod val="50000"/>
                  </a:schemeClr>
                </a:solidFill>
              </a:rPr>
              <a:t>		There is also a need to construct  permanent market places for the marketing /selling of the products. </a:t>
            </a:r>
            <a:r>
              <a:rPr lang="en-US" b="1" dirty="0" smtClean="0">
                <a:solidFill>
                  <a:srgbClr val="C00000"/>
                </a:solidFill>
              </a:rPr>
              <a:t> </a:t>
            </a:r>
          </a:p>
          <a:p>
            <a:pPr marL="514350" lvl="0" indent="-514350" algn="just">
              <a:buFont typeface="+mj-lt"/>
              <a:buAutoNum type="arabicPeriod"/>
            </a:pPr>
            <a:endParaRPr lang="en-US" dirty="0" smtClean="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76</a:t>
            </a:fld>
            <a:endParaRPr lang="en-US"/>
          </a:p>
        </p:txBody>
      </p:sp>
      <p:sp>
        <p:nvSpPr>
          <p:cNvPr id="5" name="Date Placeholder 4"/>
          <p:cNvSpPr>
            <a:spLocks noGrp="1"/>
          </p:cNvSpPr>
          <p:nvPr>
            <p:ph type="dt" sz="half" idx="10"/>
          </p:nvPr>
        </p:nvSpPr>
        <p:spPr/>
        <p:txBody>
          <a:bodyPr/>
          <a:lstStyle/>
          <a:p>
            <a:fld id="{A0EFB3A1-C7CE-42B9-BBD0-2D54A417E902}" type="datetime1">
              <a:rPr lang="en-US" smtClean="0"/>
              <a:pPr/>
              <a:t>4/15/2016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accent3">
              <a:lumMod val="75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b="1" dirty="0" smtClean="0">
                <a:solidFill>
                  <a:schemeClr val="bg1"/>
                </a:solidFill>
              </a:rPr>
              <a:t>Constraints of SHGs</a:t>
            </a: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381000" y="838200"/>
            <a:ext cx="8382000" cy="5867400"/>
          </a:xfrm>
          <a:solidFill>
            <a:srgbClr val="FEF1E6"/>
          </a:solidFill>
        </p:spPr>
        <p:txBody>
          <a:bodyPr>
            <a:normAutofit fontScale="70000" lnSpcReduction="20000"/>
          </a:bodyPr>
          <a:lstStyle/>
          <a:p>
            <a:pPr marL="514350" lvl="0" indent="-514350" algn="l">
              <a:buFont typeface="+mj-lt"/>
              <a:buAutoNum type="arabicPeriod"/>
            </a:pPr>
            <a:r>
              <a:rPr lang="en-US" b="1" dirty="0" smtClean="0">
                <a:solidFill>
                  <a:srgbClr val="C00000"/>
                </a:solidFill>
              </a:rPr>
              <a:t>Insufficient ‘</a:t>
            </a:r>
            <a:r>
              <a:rPr lang="en-US" b="1" i="1" dirty="0" smtClean="0">
                <a:solidFill>
                  <a:srgbClr val="C00000"/>
                </a:solidFill>
              </a:rPr>
              <a:t>seed money</a:t>
            </a:r>
            <a:r>
              <a:rPr lang="en-US" b="1" dirty="0" smtClean="0">
                <a:solidFill>
                  <a:srgbClr val="C00000"/>
                </a:solidFill>
              </a:rPr>
              <a:t>’ to initiate and sustain income generation activities</a:t>
            </a:r>
          </a:p>
          <a:p>
            <a:pPr marL="514350" indent="-514350" algn="l">
              <a:buFont typeface="+mj-lt"/>
              <a:buAutoNum type="arabicPeriod"/>
            </a:pPr>
            <a:r>
              <a:rPr lang="en-US" b="1" dirty="0" smtClean="0">
                <a:solidFill>
                  <a:srgbClr val="002060"/>
                </a:solidFill>
              </a:rPr>
              <a:t>Inadequate availability of raw materials at the right time</a:t>
            </a:r>
          </a:p>
          <a:p>
            <a:pPr marL="514350" indent="-514350" algn="l">
              <a:buFont typeface="+mj-lt"/>
              <a:buAutoNum type="arabicPeriod"/>
            </a:pPr>
            <a:r>
              <a:rPr lang="en-US" b="1" dirty="0" smtClean="0">
                <a:solidFill>
                  <a:srgbClr val="C00000"/>
                </a:solidFill>
              </a:rPr>
              <a:t>High cost of raw materials</a:t>
            </a:r>
          </a:p>
          <a:p>
            <a:pPr marL="514350" lvl="0" indent="-514350" algn="l">
              <a:buFont typeface="+mj-lt"/>
              <a:buAutoNum type="arabicPeriod"/>
            </a:pPr>
            <a:r>
              <a:rPr lang="en-US" b="1" dirty="0" smtClean="0">
                <a:solidFill>
                  <a:srgbClr val="002060"/>
                </a:solidFill>
              </a:rPr>
              <a:t>Lack of skill enhancement training on various IGAs</a:t>
            </a:r>
          </a:p>
          <a:p>
            <a:pPr marL="514350" lvl="0" indent="-514350" algn="l">
              <a:buFont typeface="+mj-lt"/>
              <a:buAutoNum type="arabicPeriod"/>
            </a:pPr>
            <a:r>
              <a:rPr lang="en-US" b="1" dirty="0" smtClean="0">
                <a:solidFill>
                  <a:srgbClr val="C00000"/>
                </a:solidFill>
              </a:rPr>
              <a:t>Time constraints on part of the women</a:t>
            </a:r>
          </a:p>
          <a:p>
            <a:pPr marL="514350" lvl="0" indent="-514350" algn="l">
              <a:buFont typeface="+mj-lt"/>
              <a:buAutoNum type="arabicPeriod"/>
            </a:pPr>
            <a:r>
              <a:rPr lang="en-US" b="1" dirty="0" smtClean="0">
                <a:solidFill>
                  <a:srgbClr val="002060"/>
                </a:solidFill>
              </a:rPr>
              <a:t>Politicization and vested interests</a:t>
            </a:r>
          </a:p>
          <a:p>
            <a:pPr marL="514350" indent="-514350" algn="l">
              <a:buFont typeface="+mj-lt"/>
              <a:buAutoNum type="arabicPeriod"/>
            </a:pPr>
            <a:r>
              <a:rPr lang="en-US" b="1" dirty="0" smtClean="0">
                <a:solidFill>
                  <a:srgbClr val="C00000"/>
                </a:solidFill>
              </a:rPr>
              <a:t>Illiteracy and   lack of common place for meetings.</a:t>
            </a:r>
          </a:p>
          <a:p>
            <a:pPr marL="514350" indent="-514350" algn="l">
              <a:buFont typeface="+mj-lt"/>
              <a:buAutoNum type="arabicPeriod"/>
            </a:pPr>
            <a:r>
              <a:rPr lang="en-US" b="1" dirty="0" smtClean="0">
                <a:solidFill>
                  <a:srgbClr val="002060"/>
                </a:solidFill>
              </a:rPr>
              <a:t>Difficulty in maintaining books and records keeping due to illiteracy among SHG members</a:t>
            </a:r>
          </a:p>
          <a:p>
            <a:pPr marL="514350" lvl="0" indent="-514350" algn="l">
              <a:buFont typeface="+mj-lt"/>
              <a:buAutoNum type="arabicPeriod"/>
            </a:pPr>
            <a:r>
              <a:rPr lang="en-US" b="1" dirty="0" smtClean="0">
                <a:solidFill>
                  <a:srgbClr val="C00000"/>
                </a:solidFill>
              </a:rPr>
              <a:t>Lack of cooperation and team work among group members</a:t>
            </a:r>
          </a:p>
          <a:p>
            <a:pPr marL="514350" indent="-514350" algn="l">
              <a:buFont typeface="+mj-lt"/>
              <a:buAutoNum type="arabicPeriod"/>
            </a:pPr>
            <a:r>
              <a:rPr lang="en-US" b="1" dirty="0" smtClean="0">
                <a:solidFill>
                  <a:srgbClr val="002060"/>
                </a:solidFill>
              </a:rPr>
              <a:t>Lack of adequate storage  and transportation facilities</a:t>
            </a:r>
          </a:p>
          <a:p>
            <a:pPr marL="514350" indent="-514350" algn="l">
              <a:buFont typeface="+mj-lt"/>
              <a:buAutoNum type="arabicPeriod"/>
            </a:pPr>
            <a:r>
              <a:rPr lang="en-US" b="1" dirty="0" smtClean="0">
                <a:solidFill>
                  <a:srgbClr val="C00000"/>
                </a:solidFill>
              </a:rPr>
              <a:t>Lack of marketing knowledge among SHG members</a:t>
            </a:r>
          </a:p>
          <a:p>
            <a:pPr marL="514350" lvl="0" indent="-514350" algn="l">
              <a:buFont typeface="+mj-lt"/>
              <a:buAutoNum type="arabicPeriod"/>
            </a:pPr>
            <a:r>
              <a:rPr lang="en-US" b="1" dirty="0" smtClean="0">
                <a:solidFill>
                  <a:srgbClr val="002060"/>
                </a:solidFill>
              </a:rPr>
              <a:t>Lack of good price and local demand/marketing facilities</a:t>
            </a:r>
          </a:p>
          <a:p>
            <a:pPr marL="514350" lvl="0" indent="-514350" algn="l">
              <a:buFont typeface="+mj-lt"/>
              <a:buAutoNum type="arabicPeriod"/>
            </a:pPr>
            <a:r>
              <a:rPr lang="en-US" b="1" dirty="0" smtClean="0">
                <a:solidFill>
                  <a:srgbClr val="C00000"/>
                </a:solidFill>
              </a:rPr>
              <a:t>Delayed payment for goods etc.,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77</a:t>
            </a:fld>
            <a:endParaRPr lang="en-US"/>
          </a:p>
        </p:txBody>
      </p:sp>
      <p:sp>
        <p:nvSpPr>
          <p:cNvPr id="5" name="Date Placeholder 4"/>
          <p:cNvSpPr>
            <a:spLocks noGrp="1"/>
          </p:cNvSpPr>
          <p:nvPr>
            <p:ph type="dt" sz="half" idx="10"/>
          </p:nvPr>
        </p:nvSpPr>
        <p:spPr/>
        <p:txBody>
          <a:bodyPr/>
          <a:lstStyle/>
          <a:p>
            <a:fld id="{E513F919-E341-41EA-BBF8-AFEA0F276630}" type="datetime1">
              <a:rPr lang="en-US" smtClean="0"/>
              <a:pPr/>
              <a:t>4/15/2016</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accent3">
              <a:lumMod val="75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dirty="0" smtClean="0">
                <a:solidFill>
                  <a:schemeClr val="bg1"/>
                </a:solidFill>
              </a:rPr>
              <a:t>SWOT analysis of SHGs</a:t>
            </a: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381000" y="990600"/>
            <a:ext cx="8382000" cy="5334000"/>
          </a:xfrm>
          <a:solidFill>
            <a:srgbClr val="FEF1E6"/>
          </a:solidFill>
        </p:spPr>
        <p:txBody>
          <a:bodyPr>
            <a:normAutofit/>
          </a:bodyPr>
          <a:lstStyle/>
          <a:p>
            <a:pPr marL="514350" lvl="0" indent="-514350" algn="l"/>
            <a:r>
              <a:rPr lang="en-US" b="1" u="sng" dirty="0" smtClean="0">
                <a:solidFill>
                  <a:srgbClr val="0070C0"/>
                </a:solidFill>
              </a:rPr>
              <a:t>Strengths</a:t>
            </a:r>
            <a:endParaRPr lang="en-US" b="1" dirty="0" smtClean="0">
              <a:solidFill>
                <a:schemeClr val="accent6">
                  <a:lumMod val="75000"/>
                </a:schemeClr>
              </a:solidFill>
            </a:endParaRPr>
          </a:p>
          <a:p>
            <a:pPr marL="971550" lvl="1" indent="-514350" algn="l">
              <a:buFont typeface="+mj-lt"/>
              <a:buAutoNum type="arabicPeriod"/>
            </a:pPr>
            <a:endParaRPr lang="en-US" b="1" dirty="0" smtClean="0">
              <a:solidFill>
                <a:srgbClr val="7030A0"/>
              </a:solidFill>
            </a:endParaRPr>
          </a:p>
          <a:p>
            <a:pPr marL="971550" lvl="1" indent="-514350" algn="l">
              <a:buFont typeface="+mj-lt"/>
              <a:buAutoNum type="arabicPeriod"/>
            </a:pPr>
            <a:r>
              <a:rPr lang="en-US" b="1" dirty="0" smtClean="0">
                <a:solidFill>
                  <a:srgbClr val="7030A0"/>
                </a:solidFill>
              </a:rPr>
              <a:t>Good </a:t>
            </a:r>
            <a:r>
              <a:rPr lang="en-US" b="1" dirty="0" smtClean="0">
                <a:solidFill>
                  <a:srgbClr val="7030A0"/>
                </a:solidFill>
              </a:rPr>
              <a:t>quality of the produce</a:t>
            </a:r>
          </a:p>
          <a:p>
            <a:pPr marL="971550" lvl="1" indent="-514350" algn="l">
              <a:buFont typeface="+mj-lt"/>
              <a:buAutoNum type="arabicPeriod"/>
            </a:pPr>
            <a:endParaRPr lang="en-US" b="1" dirty="0" smtClean="0">
              <a:solidFill>
                <a:schemeClr val="accent6">
                  <a:lumMod val="75000"/>
                </a:schemeClr>
              </a:solidFill>
            </a:endParaRPr>
          </a:p>
          <a:p>
            <a:pPr marL="971550" lvl="1" indent="-514350" algn="l">
              <a:buFont typeface="+mj-lt"/>
              <a:buAutoNum type="arabicPeriod"/>
            </a:pPr>
            <a:r>
              <a:rPr lang="en-US" b="1" dirty="0" smtClean="0">
                <a:solidFill>
                  <a:schemeClr val="accent6">
                    <a:lumMod val="75000"/>
                  </a:schemeClr>
                </a:solidFill>
              </a:rPr>
              <a:t>The </a:t>
            </a:r>
            <a:r>
              <a:rPr lang="en-US" b="1" dirty="0" smtClean="0">
                <a:solidFill>
                  <a:schemeClr val="accent6">
                    <a:lumMod val="75000"/>
                  </a:schemeClr>
                </a:solidFill>
              </a:rPr>
              <a:t>members are trained to move in a group</a:t>
            </a:r>
          </a:p>
          <a:p>
            <a:pPr marL="971550" lvl="1" indent="-514350" algn="l">
              <a:buFont typeface="+mj-lt"/>
              <a:buAutoNum type="arabicPeriod"/>
            </a:pPr>
            <a:endParaRPr lang="en-US" b="1" dirty="0" smtClean="0">
              <a:solidFill>
                <a:srgbClr val="7030A0"/>
              </a:solidFill>
            </a:endParaRPr>
          </a:p>
          <a:p>
            <a:pPr marL="971550" lvl="1" indent="-514350" algn="l">
              <a:buFont typeface="+mj-lt"/>
              <a:buAutoNum type="arabicPeriod"/>
            </a:pPr>
            <a:r>
              <a:rPr lang="en-US" b="1" dirty="0" smtClean="0">
                <a:solidFill>
                  <a:srgbClr val="7030A0"/>
                </a:solidFill>
              </a:rPr>
              <a:t>The </a:t>
            </a:r>
            <a:r>
              <a:rPr lang="en-US" b="1" dirty="0" smtClean="0">
                <a:solidFill>
                  <a:srgbClr val="7030A0"/>
                </a:solidFill>
              </a:rPr>
              <a:t>members are generating income and also gradually empowered etc</a:t>
            </a:r>
          </a:p>
          <a:p>
            <a:pPr marL="514350" lvl="0" indent="-514350" algn="l"/>
            <a:endParaRPr lang="en-US" b="1" dirty="0">
              <a:solidFill>
                <a:srgbClr val="0070C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78</a:t>
            </a:fld>
            <a:endParaRPr lang="en-US"/>
          </a:p>
        </p:txBody>
      </p:sp>
      <p:sp>
        <p:nvSpPr>
          <p:cNvPr id="5" name="Date Placeholder 4"/>
          <p:cNvSpPr>
            <a:spLocks noGrp="1"/>
          </p:cNvSpPr>
          <p:nvPr>
            <p:ph type="dt" sz="half" idx="10"/>
          </p:nvPr>
        </p:nvSpPr>
        <p:spPr/>
        <p:txBody>
          <a:bodyPr/>
          <a:lstStyle/>
          <a:p>
            <a:fld id="{DBC8862D-9F39-46C2-B0C7-DA441452CDF6}" type="datetime1">
              <a:rPr lang="en-US" smtClean="0"/>
              <a:pPr/>
              <a:t>4/15/2016</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accent3">
              <a:lumMod val="75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dirty="0" smtClean="0">
                <a:solidFill>
                  <a:schemeClr val="bg1"/>
                </a:solidFill>
              </a:rPr>
              <a:t>SWOT analysis of SHGs</a:t>
            </a: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228600" y="990600"/>
            <a:ext cx="8686800" cy="5638800"/>
          </a:xfrm>
          <a:solidFill>
            <a:srgbClr val="FEF1E6"/>
          </a:solidFill>
        </p:spPr>
        <p:txBody>
          <a:bodyPr>
            <a:normAutofit fontScale="92500" lnSpcReduction="20000"/>
          </a:bodyPr>
          <a:lstStyle/>
          <a:p>
            <a:pPr marL="514350" lvl="0" indent="-514350" algn="l"/>
            <a:r>
              <a:rPr lang="en-US" b="1" u="sng" dirty="0" smtClean="0">
                <a:solidFill>
                  <a:srgbClr val="0070C0"/>
                </a:solidFill>
              </a:rPr>
              <a:t>Weakness</a:t>
            </a:r>
          </a:p>
          <a:p>
            <a:pPr marL="971550" lvl="1" indent="-514350" algn="l">
              <a:buFont typeface="+mj-lt"/>
              <a:buAutoNum type="arabicPeriod"/>
            </a:pPr>
            <a:r>
              <a:rPr lang="en-US" b="1" dirty="0" smtClean="0">
                <a:solidFill>
                  <a:srgbClr val="7030A0"/>
                </a:solidFill>
              </a:rPr>
              <a:t>Cropping of inter and intra personal problems after a few months of the formation of group</a:t>
            </a:r>
          </a:p>
          <a:p>
            <a:pPr marL="971550" lvl="1" indent="-514350" algn="l">
              <a:buFont typeface="+mj-lt"/>
              <a:buAutoNum type="arabicPeriod"/>
            </a:pPr>
            <a:endParaRPr lang="en-US" b="1" dirty="0" smtClean="0">
              <a:solidFill>
                <a:schemeClr val="accent6">
                  <a:lumMod val="75000"/>
                </a:schemeClr>
              </a:solidFill>
            </a:endParaRPr>
          </a:p>
          <a:p>
            <a:pPr marL="971550" lvl="1" indent="-514350" algn="l">
              <a:buFont typeface="+mj-lt"/>
              <a:buAutoNum type="arabicPeriod"/>
            </a:pPr>
            <a:r>
              <a:rPr lang="en-US" b="1" dirty="0" smtClean="0">
                <a:solidFill>
                  <a:schemeClr val="accent6">
                    <a:lumMod val="75000"/>
                  </a:schemeClr>
                </a:solidFill>
              </a:rPr>
              <a:t>Unnecessary </a:t>
            </a:r>
            <a:r>
              <a:rPr lang="en-US" b="1" dirty="0" smtClean="0">
                <a:solidFill>
                  <a:schemeClr val="accent6">
                    <a:lumMod val="75000"/>
                  </a:schemeClr>
                </a:solidFill>
              </a:rPr>
              <a:t>political interference violates the noble goals and aims of SHG</a:t>
            </a:r>
          </a:p>
          <a:p>
            <a:pPr marL="971550" lvl="1" indent="-514350" algn="l">
              <a:buFont typeface="+mj-lt"/>
              <a:buAutoNum type="arabicPeriod"/>
            </a:pPr>
            <a:endParaRPr lang="en-US" b="1" dirty="0" smtClean="0">
              <a:solidFill>
                <a:srgbClr val="7030A0"/>
              </a:solidFill>
            </a:endParaRPr>
          </a:p>
          <a:p>
            <a:pPr marL="971550" lvl="1" indent="-514350" algn="l">
              <a:buFont typeface="+mj-lt"/>
              <a:buAutoNum type="arabicPeriod"/>
            </a:pPr>
            <a:r>
              <a:rPr lang="en-US" b="1" dirty="0" smtClean="0">
                <a:solidFill>
                  <a:srgbClr val="7030A0"/>
                </a:solidFill>
              </a:rPr>
              <a:t>Many </a:t>
            </a:r>
            <a:r>
              <a:rPr lang="en-US" b="1" dirty="0" smtClean="0">
                <a:solidFill>
                  <a:srgbClr val="7030A0"/>
                </a:solidFill>
              </a:rPr>
              <a:t>SHG units find it difficult to market their products immediately after the production</a:t>
            </a:r>
          </a:p>
          <a:p>
            <a:pPr marL="971550" lvl="1" indent="-514350" algn="l">
              <a:buFont typeface="+mj-lt"/>
              <a:buAutoNum type="arabicPeriod"/>
            </a:pPr>
            <a:endParaRPr lang="en-US" b="1" dirty="0" smtClean="0">
              <a:solidFill>
                <a:schemeClr val="accent6">
                  <a:lumMod val="75000"/>
                </a:schemeClr>
              </a:solidFill>
            </a:endParaRPr>
          </a:p>
          <a:p>
            <a:pPr marL="971550" lvl="1" indent="-514350" algn="l">
              <a:buFont typeface="+mj-lt"/>
              <a:buAutoNum type="arabicPeriod"/>
            </a:pPr>
            <a:r>
              <a:rPr lang="en-US" b="1" dirty="0" smtClean="0">
                <a:solidFill>
                  <a:schemeClr val="accent6">
                    <a:lumMod val="75000"/>
                  </a:schemeClr>
                </a:solidFill>
              </a:rPr>
              <a:t>Occasionally </a:t>
            </a:r>
            <a:r>
              <a:rPr lang="en-US" b="1" dirty="0" smtClean="0">
                <a:solidFill>
                  <a:schemeClr val="accent6">
                    <a:lumMod val="75000"/>
                  </a:schemeClr>
                </a:solidFill>
              </a:rPr>
              <a:t>competition between SHGs and also competition from outside agencies leads to failure of SHGs</a:t>
            </a:r>
          </a:p>
          <a:p>
            <a:pPr marL="971550" lvl="1" indent="-514350" algn="l">
              <a:buFont typeface="+mj-lt"/>
              <a:buAutoNum type="arabicPeriod"/>
            </a:pPr>
            <a:endParaRPr lang="en-US" b="1" dirty="0" smtClean="0">
              <a:solidFill>
                <a:srgbClr val="7030A0"/>
              </a:solidFill>
            </a:endParaRPr>
          </a:p>
          <a:p>
            <a:pPr marL="971550" lvl="1" indent="-514350" algn="l">
              <a:buFont typeface="+mj-lt"/>
              <a:buAutoNum type="arabicPeriod"/>
            </a:pPr>
            <a:r>
              <a:rPr lang="en-US" b="1" dirty="0" smtClean="0">
                <a:solidFill>
                  <a:srgbClr val="7030A0"/>
                </a:solidFill>
              </a:rPr>
              <a:t>The </a:t>
            </a:r>
            <a:r>
              <a:rPr lang="en-US" b="1" dirty="0" smtClean="0">
                <a:solidFill>
                  <a:srgbClr val="7030A0"/>
                </a:solidFill>
              </a:rPr>
              <a:t>long run sustainability is a very important issue</a:t>
            </a:r>
            <a:endParaRPr lang="en-US" b="1" dirty="0">
              <a:solidFill>
                <a:srgbClr val="7030A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05800" cy="533399"/>
          </a:xfrm>
          <a:solidFill>
            <a:schemeClr val="accent3">
              <a:lumMod val="75000"/>
            </a:schemeClr>
          </a:solidFill>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u="sng" dirty="0" smtClean="0"/>
              <a:t/>
            </a:r>
            <a:br>
              <a:rPr lang="en-US" u="sng" dirty="0" smtClean="0"/>
            </a:br>
            <a:r>
              <a:rPr lang="en-US" dirty="0" smtClean="0">
                <a:solidFill>
                  <a:schemeClr val="bg1"/>
                </a:solidFill>
              </a:rPr>
              <a:t>SWOT analysis of SHGs</a:t>
            </a:r>
            <a:r>
              <a:rPr lang="en-US" dirty="0" smtClean="0"/>
              <a:t/>
            </a:r>
            <a:br>
              <a:rPr lang="en-US" dirty="0" smtClean="0"/>
            </a:br>
            <a:r>
              <a:rPr lang="en-US" dirty="0" smtClean="0"/>
              <a:t/>
            </a:r>
            <a:br>
              <a:rPr lang="en-US" dirty="0" smtClean="0"/>
            </a:br>
            <a:r>
              <a:rPr lang="en-US" dirty="0" smtClean="0"/>
              <a:t> </a:t>
            </a:r>
            <a:br>
              <a:rPr lang="en-US" dirty="0" smtClean="0"/>
            </a:br>
            <a:r>
              <a:rPr lang="en-US" dirty="0" smtClean="0"/>
              <a:t/>
            </a:r>
            <a:br>
              <a:rPr lang="en-US" dirty="0" smtClean="0"/>
            </a:br>
            <a:endParaRPr lang="en-US" b="1" dirty="0">
              <a:solidFill>
                <a:schemeClr val="bg1"/>
              </a:solidFill>
            </a:endParaRPr>
          </a:p>
        </p:txBody>
      </p:sp>
      <p:sp>
        <p:nvSpPr>
          <p:cNvPr id="3" name="Subtitle 2"/>
          <p:cNvSpPr>
            <a:spLocks noGrp="1"/>
          </p:cNvSpPr>
          <p:nvPr>
            <p:ph type="subTitle" idx="1"/>
          </p:nvPr>
        </p:nvSpPr>
        <p:spPr>
          <a:xfrm>
            <a:off x="381000" y="1295400"/>
            <a:ext cx="8382000" cy="3886200"/>
          </a:xfrm>
          <a:solidFill>
            <a:srgbClr val="FEF1E6"/>
          </a:solidFill>
        </p:spPr>
        <p:txBody>
          <a:bodyPr>
            <a:normAutofit/>
          </a:bodyPr>
          <a:lstStyle/>
          <a:p>
            <a:pPr marL="514350" lvl="0" indent="-514350" algn="l"/>
            <a:r>
              <a:rPr lang="en-US" b="1" u="sng" dirty="0" smtClean="0">
                <a:solidFill>
                  <a:srgbClr val="0070C0"/>
                </a:solidFill>
              </a:rPr>
              <a:t>Opportunities</a:t>
            </a:r>
          </a:p>
          <a:p>
            <a:pPr marL="971550" lvl="1" indent="-514350" algn="l">
              <a:buFont typeface="+mj-lt"/>
              <a:buAutoNum type="arabicPeriod"/>
            </a:pPr>
            <a:r>
              <a:rPr lang="en-US" b="1" dirty="0" smtClean="0">
                <a:solidFill>
                  <a:schemeClr val="accent6">
                    <a:lumMod val="75000"/>
                  </a:schemeClr>
                </a:solidFill>
              </a:rPr>
              <a:t>Penetration in the rural markets</a:t>
            </a:r>
          </a:p>
          <a:p>
            <a:pPr marL="971550" lvl="1" indent="-514350" algn="l">
              <a:buFont typeface="+mj-lt"/>
              <a:buAutoNum type="arabicPeriod"/>
            </a:pPr>
            <a:r>
              <a:rPr lang="en-US" b="1" dirty="0" smtClean="0">
                <a:solidFill>
                  <a:schemeClr val="accent6">
                    <a:lumMod val="75000"/>
                  </a:schemeClr>
                </a:solidFill>
              </a:rPr>
              <a:t>Developing networks</a:t>
            </a:r>
          </a:p>
          <a:p>
            <a:pPr marL="514350" lvl="0" indent="-514350" algn="l"/>
            <a:endParaRPr lang="en-US" b="1" u="sng" dirty="0" smtClean="0">
              <a:solidFill>
                <a:srgbClr val="0070C0"/>
              </a:solidFill>
            </a:endParaRPr>
          </a:p>
          <a:p>
            <a:pPr marL="514350" lvl="0" indent="-514350" algn="l"/>
            <a:r>
              <a:rPr lang="en-US" b="1" u="sng" dirty="0" smtClean="0">
                <a:solidFill>
                  <a:srgbClr val="0070C0"/>
                </a:solidFill>
              </a:rPr>
              <a:t>Threats</a:t>
            </a:r>
            <a:endParaRPr lang="en-US" b="1" u="sng" dirty="0" smtClean="0">
              <a:solidFill>
                <a:srgbClr val="0070C0"/>
              </a:solidFill>
            </a:endParaRPr>
          </a:p>
          <a:p>
            <a:pPr marL="971550" lvl="1" indent="-514350" algn="l">
              <a:buFont typeface="+mj-lt"/>
              <a:buAutoNum type="arabicPeriod"/>
            </a:pPr>
            <a:r>
              <a:rPr lang="en-US" b="1" dirty="0" smtClean="0">
                <a:solidFill>
                  <a:schemeClr val="accent6">
                    <a:lumMod val="75000"/>
                  </a:schemeClr>
                </a:solidFill>
              </a:rPr>
              <a:t>Competition</a:t>
            </a:r>
          </a:p>
          <a:p>
            <a:pPr marL="971550" lvl="1" indent="-514350" algn="l">
              <a:buFont typeface="+mj-lt"/>
              <a:buAutoNum type="arabicPeriod"/>
            </a:pPr>
            <a:r>
              <a:rPr lang="en-US" b="1" dirty="0" smtClean="0">
                <a:solidFill>
                  <a:schemeClr val="accent6">
                    <a:lumMod val="75000"/>
                  </a:schemeClr>
                </a:solidFill>
              </a:rPr>
              <a:t>Sustainability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80</a:t>
            </a:fld>
            <a:endParaRPr lang="en-US"/>
          </a:p>
        </p:txBody>
      </p:sp>
      <p:sp>
        <p:nvSpPr>
          <p:cNvPr id="5" name="Date Placeholder 4"/>
          <p:cNvSpPr>
            <a:spLocks noGrp="1"/>
          </p:cNvSpPr>
          <p:nvPr>
            <p:ph type="dt" sz="half" idx="10"/>
          </p:nvPr>
        </p:nvSpPr>
        <p:spPr/>
        <p:txBody>
          <a:bodyPr/>
          <a:lstStyle/>
          <a:p>
            <a:fld id="{7F160A60-DAEF-4252-9A08-92042DA70167}" type="datetime1">
              <a:rPr lang="en-US" smtClean="0"/>
              <a:pPr/>
              <a:t>4/15/2016</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C56FD25-59CF-4C29-BF20-DF996BAD7DAB}" type="slidenum">
              <a:rPr lang="en-US" smtClean="0"/>
              <a:pPr/>
              <a:t>81</a:t>
            </a:fld>
            <a:endParaRPr lang="en-US" dirty="0"/>
          </a:p>
        </p:txBody>
      </p:sp>
      <p:sp>
        <p:nvSpPr>
          <p:cNvPr id="6" name="Flowchart: Punched Tape 5"/>
          <p:cNvSpPr/>
          <p:nvPr/>
        </p:nvSpPr>
        <p:spPr>
          <a:xfrm>
            <a:off x="1905000" y="2286000"/>
            <a:ext cx="5638800" cy="22098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t>CASE STUDY</a:t>
            </a:r>
            <a:endParaRPr lang="en-US" sz="7200" b="1" dirty="0"/>
          </a:p>
        </p:txBody>
      </p:sp>
      <p:sp>
        <p:nvSpPr>
          <p:cNvPr id="7" name="Date Placeholder 6"/>
          <p:cNvSpPr>
            <a:spLocks noGrp="1"/>
          </p:cNvSpPr>
          <p:nvPr>
            <p:ph type="dt" sz="half" idx="10"/>
          </p:nvPr>
        </p:nvSpPr>
        <p:spPr/>
        <p:txBody>
          <a:bodyPr/>
          <a:lstStyle/>
          <a:p>
            <a:fld id="{6E011304-4C0C-4DF1-90E2-2BC95E211D8C}" type="datetime1">
              <a:rPr lang="en-US" smtClean="0"/>
              <a:pPr/>
              <a:t>4/15/2016</a:t>
            </a:fld>
            <a:endParaRPr lang="en-US"/>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165225" y="601663"/>
            <a:ext cx="3559175" cy="366712"/>
          </a:xfrm>
          <a:prstGeom prst="rect">
            <a:avLst/>
          </a:prstGeom>
          <a:noFill/>
          <a:ln w="9525">
            <a:noFill/>
            <a:miter lim="800000"/>
            <a:headEnd/>
            <a:tailEnd/>
          </a:ln>
        </p:spPr>
        <p:txBody>
          <a:bodyPr>
            <a:spAutoFit/>
          </a:bodyPr>
          <a:lstStyle/>
          <a:p>
            <a:pPr>
              <a:spcBef>
                <a:spcPct val="50000"/>
              </a:spcBef>
            </a:pPr>
            <a:endParaRPr lang="hi-IN" b="1">
              <a:latin typeface="Book Antiqua" pitchFamily="18" charset="0"/>
              <a:cs typeface="Arial" charset="0"/>
            </a:endParaRPr>
          </a:p>
        </p:txBody>
      </p:sp>
      <p:sp>
        <p:nvSpPr>
          <p:cNvPr id="4099" name="Text Box 3"/>
          <p:cNvSpPr txBox="1">
            <a:spLocks noChangeArrowheads="1"/>
          </p:cNvSpPr>
          <p:nvPr/>
        </p:nvSpPr>
        <p:spPr bwMode="auto">
          <a:xfrm>
            <a:off x="181968" y="76200"/>
            <a:ext cx="8839200" cy="58477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3200" b="1" dirty="0">
                <a:solidFill>
                  <a:schemeClr val="bg1"/>
                </a:solidFill>
                <a:cs typeface="Arial" charset="0"/>
              </a:rPr>
              <a:t>RURAL BIO-RESOURCE COMPLEX (RBRC) </a:t>
            </a:r>
            <a:r>
              <a:rPr lang="en-US" sz="3200" b="1" dirty="0" smtClean="0">
                <a:solidFill>
                  <a:schemeClr val="bg1"/>
                </a:solidFill>
                <a:cs typeface="Arial" charset="0"/>
              </a:rPr>
              <a:t>MODEL</a:t>
            </a:r>
            <a:endParaRPr lang="en-US" sz="3200" b="1" dirty="0">
              <a:solidFill>
                <a:schemeClr val="bg1"/>
              </a:solidFill>
              <a:cs typeface="Arial" charset="0"/>
            </a:endParaRPr>
          </a:p>
        </p:txBody>
      </p:sp>
      <p:sp>
        <p:nvSpPr>
          <p:cNvPr id="4100" name="Text Box 4"/>
          <p:cNvSpPr txBox="1">
            <a:spLocks noChangeArrowheads="1"/>
          </p:cNvSpPr>
          <p:nvPr/>
        </p:nvSpPr>
        <p:spPr bwMode="auto">
          <a:xfrm>
            <a:off x="203200" y="1804987"/>
            <a:ext cx="3683000" cy="446276"/>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wrap="square">
            <a:spAutoFit/>
          </a:bodyPr>
          <a:lstStyle/>
          <a:p>
            <a:r>
              <a:rPr lang="en-US" sz="2300" b="1" dirty="0">
                <a:solidFill>
                  <a:schemeClr val="tx1"/>
                </a:solidFill>
                <a:cs typeface="Arial" charset="0"/>
              </a:rPr>
              <a:t>April 2005 </a:t>
            </a:r>
            <a:r>
              <a:rPr lang="en-US" sz="2300" b="1" dirty="0" smtClean="0">
                <a:solidFill>
                  <a:schemeClr val="tx1"/>
                </a:solidFill>
                <a:cs typeface="Arial" charset="0"/>
              </a:rPr>
              <a:t>– March 2010 </a:t>
            </a:r>
            <a:endParaRPr lang="en-US" sz="2300" b="1" dirty="0">
              <a:solidFill>
                <a:schemeClr val="tx1"/>
              </a:solidFill>
              <a:cs typeface="Arial" charset="0"/>
            </a:endParaRPr>
          </a:p>
        </p:txBody>
      </p:sp>
      <p:sp>
        <p:nvSpPr>
          <p:cNvPr id="4101" name="Text Box 5"/>
          <p:cNvSpPr txBox="1">
            <a:spLocks noChangeArrowheads="1"/>
          </p:cNvSpPr>
          <p:nvPr/>
        </p:nvSpPr>
        <p:spPr bwMode="auto">
          <a:xfrm>
            <a:off x="2362200" y="2733674"/>
            <a:ext cx="184150" cy="366713"/>
          </a:xfrm>
          <a:prstGeom prst="rect">
            <a:avLst/>
          </a:prstGeom>
          <a:noFill/>
          <a:ln w="9525">
            <a:noFill/>
            <a:miter lim="800000"/>
            <a:headEnd/>
            <a:tailEnd/>
          </a:ln>
        </p:spPr>
        <p:txBody>
          <a:bodyPr wrap="none">
            <a:spAutoFit/>
          </a:bodyPr>
          <a:lstStyle/>
          <a:p>
            <a:endParaRPr lang="hi-IN" b="1">
              <a:latin typeface="Book Antiqua" pitchFamily="18" charset="0"/>
              <a:cs typeface="Arial" charset="0"/>
            </a:endParaRPr>
          </a:p>
        </p:txBody>
      </p:sp>
      <p:sp>
        <p:nvSpPr>
          <p:cNvPr id="4102" name="Text Box 6"/>
          <p:cNvSpPr txBox="1">
            <a:spLocks noChangeArrowheads="1"/>
          </p:cNvSpPr>
          <p:nvPr/>
        </p:nvSpPr>
        <p:spPr bwMode="auto">
          <a:xfrm>
            <a:off x="188913" y="2490787"/>
            <a:ext cx="3697287" cy="446276"/>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wrap="square">
            <a:spAutoFit/>
          </a:bodyPr>
          <a:lstStyle/>
          <a:p>
            <a:r>
              <a:rPr lang="en-US" sz="2300" b="1" dirty="0" smtClean="0">
                <a:solidFill>
                  <a:schemeClr val="tx1"/>
                </a:solidFill>
                <a:cs typeface="Arial" charset="0"/>
              </a:rPr>
              <a:t>Families Covered: 8340</a:t>
            </a:r>
            <a:endParaRPr lang="en-US" sz="2300" b="1" dirty="0">
              <a:solidFill>
                <a:schemeClr val="tx1"/>
              </a:solidFill>
              <a:cs typeface="Arial" charset="0"/>
            </a:endParaRPr>
          </a:p>
        </p:txBody>
      </p:sp>
      <p:sp>
        <p:nvSpPr>
          <p:cNvPr id="4103" name="Text Box 7"/>
          <p:cNvSpPr txBox="1">
            <a:spLocks noChangeArrowheads="1"/>
          </p:cNvSpPr>
          <p:nvPr/>
        </p:nvSpPr>
        <p:spPr bwMode="auto">
          <a:xfrm>
            <a:off x="180975" y="3201798"/>
            <a:ext cx="4695825" cy="446276"/>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wrap="square">
            <a:spAutoFit/>
          </a:bodyPr>
          <a:lstStyle/>
          <a:p>
            <a:r>
              <a:rPr lang="en-US" sz="2300" b="1" dirty="0" smtClean="0">
                <a:solidFill>
                  <a:schemeClr val="tx1"/>
                </a:solidFill>
                <a:cs typeface="Arial" charset="0"/>
              </a:rPr>
              <a:t>Villages Covered : </a:t>
            </a:r>
            <a:r>
              <a:rPr lang="en-US" sz="2300" b="1" dirty="0">
                <a:solidFill>
                  <a:schemeClr val="tx1"/>
                </a:solidFill>
                <a:cs typeface="Arial" charset="0"/>
              </a:rPr>
              <a:t>75, </a:t>
            </a:r>
            <a:r>
              <a:rPr lang="en-US" sz="2300" b="1" dirty="0" err="1">
                <a:solidFill>
                  <a:schemeClr val="tx1"/>
                </a:solidFill>
                <a:cs typeface="Arial" charset="0"/>
              </a:rPr>
              <a:t>Tubagere</a:t>
            </a:r>
            <a:r>
              <a:rPr lang="en-US" sz="2300" b="1" dirty="0">
                <a:solidFill>
                  <a:schemeClr val="tx1"/>
                </a:solidFill>
                <a:cs typeface="Arial" charset="0"/>
              </a:rPr>
              <a:t> </a:t>
            </a:r>
            <a:r>
              <a:rPr lang="en-US" sz="2300" b="1" dirty="0" err="1">
                <a:solidFill>
                  <a:schemeClr val="tx1"/>
                </a:solidFill>
                <a:cs typeface="Arial" charset="0"/>
              </a:rPr>
              <a:t>Hobli</a:t>
            </a:r>
            <a:endParaRPr lang="en-US" sz="2300" b="1" dirty="0">
              <a:solidFill>
                <a:schemeClr val="tx1"/>
              </a:solidFill>
              <a:cs typeface="Arial" charset="0"/>
            </a:endParaRPr>
          </a:p>
        </p:txBody>
      </p:sp>
      <p:sp>
        <p:nvSpPr>
          <p:cNvPr id="4106" name="Text Box 11"/>
          <p:cNvSpPr txBox="1">
            <a:spLocks noChangeArrowheads="1"/>
          </p:cNvSpPr>
          <p:nvPr/>
        </p:nvSpPr>
        <p:spPr bwMode="auto">
          <a:xfrm>
            <a:off x="174625" y="3821112"/>
            <a:ext cx="3734997" cy="446276"/>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wrap="none">
            <a:spAutoFit/>
          </a:bodyPr>
          <a:lstStyle/>
          <a:p>
            <a:r>
              <a:rPr lang="en-US" sz="2300" b="1" dirty="0">
                <a:solidFill>
                  <a:schemeClr val="tx1"/>
                </a:solidFill>
                <a:cs typeface="Arial" charset="0"/>
              </a:rPr>
              <a:t>Geographical </a:t>
            </a:r>
            <a:r>
              <a:rPr lang="en-US" sz="2300" b="1" dirty="0" smtClean="0">
                <a:solidFill>
                  <a:schemeClr val="tx1"/>
                </a:solidFill>
                <a:cs typeface="Arial" charset="0"/>
              </a:rPr>
              <a:t>Area : </a:t>
            </a:r>
            <a:r>
              <a:rPr lang="en-US" sz="2300" b="1" dirty="0">
                <a:solidFill>
                  <a:schemeClr val="tx1"/>
                </a:solidFill>
                <a:cs typeface="Arial" charset="0"/>
              </a:rPr>
              <a:t>13990 </a:t>
            </a:r>
            <a:r>
              <a:rPr lang="en-US" sz="2300" b="1" dirty="0" smtClean="0">
                <a:solidFill>
                  <a:schemeClr val="tx1"/>
                </a:solidFill>
                <a:cs typeface="Arial" charset="0"/>
              </a:rPr>
              <a:t>ha</a:t>
            </a:r>
            <a:endParaRPr lang="en-US" sz="2300" b="1" dirty="0">
              <a:solidFill>
                <a:schemeClr val="tx1"/>
              </a:solidFill>
              <a:cs typeface="Arial" charset="0"/>
            </a:endParaRPr>
          </a:p>
        </p:txBody>
      </p:sp>
      <p:sp>
        <p:nvSpPr>
          <p:cNvPr id="4107" name="Text Box 13"/>
          <p:cNvSpPr txBox="1">
            <a:spLocks noChangeArrowheads="1"/>
          </p:cNvSpPr>
          <p:nvPr/>
        </p:nvSpPr>
        <p:spPr bwMode="auto">
          <a:xfrm>
            <a:off x="187325" y="4468812"/>
            <a:ext cx="3698875" cy="446276"/>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wrap="square">
            <a:spAutoFit/>
          </a:bodyPr>
          <a:lstStyle/>
          <a:p>
            <a:r>
              <a:rPr lang="en-US" sz="2300" b="1" dirty="0">
                <a:solidFill>
                  <a:schemeClr val="tx1"/>
                </a:solidFill>
                <a:cs typeface="Arial" charset="0"/>
              </a:rPr>
              <a:t>Cultivated </a:t>
            </a:r>
            <a:r>
              <a:rPr lang="en-US" sz="2300" b="1" dirty="0" smtClean="0">
                <a:solidFill>
                  <a:schemeClr val="tx1"/>
                </a:solidFill>
                <a:cs typeface="Arial" charset="0"/>
              </a:rPr>
              <a:t>Area:  </a:t>
            </a:r>
            <a:r>
              <a:rPr lang="en-US" sz="2300" b="1" dirty="0">
                <a:solidFill>
                  <a:schemeClr val="tx1"/>
                </a:solidFill>
                <a:cs typeface="Arial" charset="0"/>
              </a:rPr>
              <a:t>9469 </a:t>
            </a:r>
            <a:r>
              <a:rPr lang="en-US" sz="2300" b="1" dirty="0" smtClean="0">
                <a:solidFill>
                  <a:schemeClr val="tx1"/>
                </a:solidFill>
                <a:cs typeface="Arial" charset="0"/>
              </a:rPr>
              <a:t>ha</a:t>
            </a:r>
            <a:endParaRPr lang="en-US" sz="2300" b="1" dirty="0">
              <a:solidFill>
                <a:schemeClr val="tx1"/>
              </a:solidFill>
              <a:cs typeface="Arial" charset="0"/>
            </a:endParaRPr>
          </a:p>
        </p:txBody>
      </p:sp>
      <p:pic>
        <p:nvPicPr>
          <p:cNvPr id="4108" name="Picture 14" descr="DSCN4163"/>
          <p:cNvPicPr>
            <a:picLocks noChangeAspect="1" noChangeArrowheads="1"/>
          </p:cNvPicPr>
          <p:nvPr/>
        </p:nvPicPr>
        <p:blipFill>
          <a:blip r:embed="rId2" cstate="print"/>
          <a:srcRect/>
          <a:stretch>
            <a:fillRect/>
          </a:stretch>
        </p:blipFill>
        <p:spPr bwMode="auto">
          <a:xfrm>
            <a:off x="5143500" y="1676400"/>
            <a:ext cx="3725863" cy="4968875"/>
          </a:xfrm>
          <a:prstGeom prst="rect">
            <a:avLst/>
          </a:prstGeom>
          <a:noFill/>
          <a:ln w="25400">
            <a:solidFill>
              <a:srgbClr val="800000"/>
            </a:solidFill>
            <a:miter lim="800000"/>
            <a:headEnd/>
            <a:tailEnd/>
          </a:ln>
        </p:spPr>
      </p:pic>
      <p:sp>
        <p:nvSpPr>
          <p:cNvPr id="4109" name="Rectangle 52"/>
          <p:cNvSpPr>
            <a:spLocks noChangeArrowheads="1"/>
          </p:cNvSpPr>
          <p:nvPr/>
        </p:nvSpPr>
        <p:spPr bwMode="auto">
          <a:xfrm>
            <a:off x="161245" y="769937"/>
            <a:ext cx="8786813" cy="83026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nchor="ctr">
            <a:spAutoFit/>
          </a:bodyPr>
          <a:lstStyle/>
          <a:p>
            <a:pPr marL="1433513" indent="-1433513" algn="just"/>
            <a:r>
              <a:rPr lang="en-US" sz="2400" b="1" dirty="0">
                <a:solidFill>
                  <a:srgbClr val="0000FF"/>
                </a:solidFill>
                <a:cs typeface="Times New Roman" pitchFamily="18" charset="0"/>
              </a:rPr>
              <a:t>Mandate: </a:t>
            </a:r>
            <a:r>
              <a:rPr lang="en-US" sz="2400" b="1" dirty="0">
                <a:solidFill>
                  <a:srgbClr val="006600"/>
                </a:solidFill>
                <a:cs typeface="Times New Roman" pitchFamily="18" charset="0"/>
              </a:rPr>
              <a:t>To increase farmers’ income and living standards by way of addressing end-to-end issues.</a:t>
            </a:r>
            <a:endParaRPr lang="en-US" sz="2400" b="1" dirty="0">
              <a:solidFill>
                <a:srgbClr val="006600"/>
              </a:solidFill>
            </a:endParaRPr>
          </a:p>
        </p:txBody>
      </p:sp>
      <p:sp>
        <p:nvSpPr>
          <p:cNvPr id="15" name="Text Box 8"/>
          <p:cNvSpPr txBox="1">
            <a:spLocks noChangeArrowheads="1"/>
          </p:cNvSpPr>
          <p:nvPr/>
        </p:nvSpPr>
        <p:spPr bwMode="auto">
          <a:xfrm>
            <a:off x="206375" y="5686425"/>
            <a:ext cx="3963073" cy="446276"/>
          </a:xfrm>
          <a:prstGeom prst="rect">
            <a:avLst/>
          </a:prstGeom>
          <a:solidFill>
            <a:srgbClr val="006600"/>
          </a:solidFill>
          <a:ln>
            <a:headEnd/>
            <a:tailEnd/>
          </a:ln>
        </p:spPr>
        <p:style>
          <a:lnRef idx="3">
            <a:schemeClr val="lt1"/>
          </a:lnRef>
          <a:fillRef idx="1">
            <a:schemeClr val="accent3"/>
          </a:fillRef>
          <a:effectRef idx="1">
            <a:schemeClr val="accent3"/>
          </a:effectRef>
          <a:fontRef idx="minor">
            <a:schemeClr val="lt1"/>
          </a:fontRef>
        </p:style>
        <p:txBody>
          <a:bodyPr wrap="none">
            <a:spAutoFit/>
          </a:bodyPr>
          <a:lstStyle/>
          <a:p>
            <a:r>
              <a:rPr lang="en-US" sz="2300" b="1" dirty="0">
                <a:solidFill>
                  <a:schemeClr val="bg1"/>
                </a:solidFill>
                <a:latin typeface="+mj-lt"/>
                <a:cs typeface="Arial" charset="0"/>
              </a:rPr>
              <a:t>Enhanced Net Income  : 3 folds</a:t>
            </a:r>
          </a:p>
        </p:txBody>
      </p:sp>
      <p:sp>
        <p:nvSpPr>
          <p:cNvPr id="17" name="Text Box 9"/>
          <p:cNvSpPr txBox="1">
            <a:spLocks noChangeArrowheads="1"/>
          </p:cNvSpPr>
          <p:nvPr/>
        </p:nvSpPr>
        <p:spPr bwMode="auto">
          <a:xfrm>
            <a:off x="168275" y="6224587"/>
            <a:ext cx="4026936" cy="446276"/>
          </a:xfrm>
          <a:prstGeom prst="rect">
            <a:avLst/>
          </a:prstGeom>
          <a:solidFill>
            <a:srgbClr val="FF6600"/>
          </a:solidFill>
          <a:ln>
            <a:headEnd/>
            <a:tailEnd/>
          </a:ln>
        </p:spPr>
        <p:style>
          <a:lnRef idx="3">
            <a:schemeClr val="lt1"/>
          </a:lnRef>
          <a:fillRef idx="1">
            <a:schemeClr val="accent6"/>
          </a:fillRef>
          <a:effectRef idx="1">
            <a:schemeClr val="accent6"/>
          </a:effectRef>
          <a:fontRef idx="minor">
            <a:schemeClr val="lt1"/>
          </a:fontRef>
        </p:style>
        <p:txBody>
          <a:bodyPr wrap="none">
            <a:spAutoFit/>
          </a:bodyPr>
          <a:lstStyle/>
          <a:p>
            <a:r>
              <a:rPr lang="en-US" sz="2300" b="1" dirty="0">
                <a:solidFill>
                  <a:schemeClr val="bg1"/>
                </a:solidFill>
                <a:latin typeface="+mj-lt"/>
                <a:cs typeface="Arial" charset="0"/>
              </a:rPr>
              <a:t>Agricultural Growth </a:t>
            </a:r>
            <a:r>
              <a:rPr lang="en-US" sz="2300" b="1" dirty="0" smtClean="0">
                <a:solidFill>
                  <a:schemeClr val="bg1"/>
                </a:solidFill>
                <a:latin typeface="+mj-lt"/>
                <a:cs typeface="Arial" charset="0"/>
              </a:rPr>
              <a:t>Rate : </a:t>
            </a:r>
            <a:r>
              <a:rPr lang="en-US" sz="2300" b="1" dirty="0">
                <a:solidFill>
                  <a:schemeClr val="bg1"/>
                </a:solidFill>
                <a:latin typeface="+mj-lt"/>
                <a:cs typeface="Arial" charset="0"/>
              </a:rPr>
              <a:t>11 </a:t>
            </a:r>
            <a:r>
              <a:rPr lang="en-US" sz="2300" b="1" dirty="0" smtClean="0">
                <a:solidFill>
                  <a:schemeClr val="bg1"/>
                </a:solidFill>
                <a:latin typeface="+mj-lt"/>
                <a:cs typeface="Arial" charset="0"/>
              </a:rPr>
              <a:t>%</a:t>
            </a:r>
            <a:endParaRPr lang="en-US" sz="2300" b="1" dirty="0">
              <a:solidFill>
                <a:schemeClr val="bg1"/>
              </a:solidFill>
              <a:latin typeface="+mj-lt"/>
              <a:cs typeface="Arial" charset="0"/>
            </a:endParaRPr>
          </a:p>
        </p:txBody>
      </p:sp>
      <p:sp>
        <p:nvSpPr>
          <p:cNvPr id="18" name="Striped Right Arrow 17"/>
          <p:cNvSpPr/>
          <p:nvPr/>
        </p:nvSpPr>
        <p:spPr>
          <a:xfrm rot="5400000">
            <a:off x="1643063" y="4953000"/>
            <a:ext cx="685800" cy="838200"/>
          </a:xfrm>
          <a:prstGeom prst="stripedRightArrow">
            <a:avLst/>
          </a:prstGeom>
          <a:solidFill>
            <a:srgbClr val="EFE02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82</a:t>
            </a:fld>
            <a:endParaRPr lang="en-US"/>
          </a:p>
        </p:txBody>
      </p:sp>
      <p:sp>
        <p:nvSpPr>
          <p:cNvPr id="19" name="Date Placeholder 18"/>
          <p:cNvSpPr>
            <a:spLocks noGrp="1"/>
          </p:cNvSpPr>
          <p:nvPr>
            <p:ph type="dt" sz="half" idx="10"/>
          </p:nvPr>
        </p:nvSpPr>
        <p:spPr/>
        <p:txBody>
          <a:bodyPr/>
          <a:lstStyle/>
          <a:p>
            <a:fld id="{E878BFB6-BF3F-4345-8C3B-3409744CCA35}"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76200" y="733246"/>
            <a:ext cx="4572000" cy="6124754"/>
          </a:xfrm>
          <a:prstGeom prst="rect">
            <a:avLst/>
          </a:prstGeom>
          <a:solidFill>
            <a:srgbClr val="DAF8FE"/>
          </a:solidFill>
          <a:ln w="9525">
            <a:solidFill>
              <a:srgbClr val="7030A0"/>
            </a:solidFill>
            <a:miter lim="800000"/>
            <a:headEnd/>
            <a:tailEnd/>
          </a:ln>
        </p:spPr>
        <p:txBody>
          <a:bodyPr wrap="square" anchor="ctr">
            <a:spAutoFit/>
          </a:bodyPr>
          <a:lstStyle/>
          <a:p>
            <a:pPr marL="284163" indent="-284163" algn="just" eaLnBrk="0" hangingPunct="0">
              <a:spcBef>
                <a:spcPts val="300"/>
              </a:spcBef>
              <a:spcAft>
                <a:spcPts val="300"/>
              </a:spcAft>
              <a:buFont typeface="Wingdings" pitchFamily="2" charset="2"/>
              <a:buChar char="q"/>
            </a:pPr>
            <a:r>
              <a:rPr lang="en-US" sz="2100" b="1" dirty="0" smtClean="0">
                <a:solidFill>
                  <a:srgbClr val="0000FF"/>
                </a:solidFill>
                <a:ea typeface="Times New Roman" pitchFamily="18" charset="0"/>
                <a:cs typeface="Arial" charset="0"/>
              </a:rPr>
              <a:t>To </a:t>
            </a:r>
            <a:r>
              <a:rPr lang="en-US" sz="2100" b="1" dirty="0">
                <a:solidFill>
                  <a:srgbClr val="0000FF"/>
                </a:solidFill>
                <a:ea typeface="Times New Roman" pitchFamily="18" charset="0"/>
                <a:cs typeface="Arial" charset="0"/>
              </a:rPr>
              <a:t>address </a:t>
            </a:r>
            <a:r>
              <a:rPr lang="en-US" sz="2100" b="1" dirty="0" err="1" smtClean="0">
                <a:solidFill>
                  <a:srgbClr val="0000FF"/>
                </a:solidFill>
                <a:ea typeface="Times New Roman" pitchFamily="18" charset="0"/>
                <a:cs typeface="Arial" charset="0"/>
              </a:rPr>
              <a:t>Ragi</a:t>
            </a:r>
            <a:r>
              <a:rPr lang="en-US" sz="2100" b="1" dirty="0" smtClean="0">
                <a:solidFill>
                  <a:srgbClr val="0000FF"/>
                </a:solidFill>
                <a:ea typeface="Times New Roman" pitchFamily="18" charset="0"/>
                <a:cs typeface="Arial" charset="0"/>
              </a:rPr>
              <a:t> malt marketing </a:t>
            </a:r>
          </a:p>
          <a:p>
            <a:pPr marL="284163" indent="-284163" algn="just" eaLnBrk="0" hangingPunct="0">
              <a:spcBef>
                <a:spcPts val="300"/>
              </a:spcBef>
              <a:spcAft>
                <a:spcPts val="300"/>
              </a:spcAft>
              <a:buFont typeface="Wingdings" pitchFamily="2" charset="2"/>
              <a:buChar char="q"/>
            </a:pPr>
            <a:r>
              <a:rPr lang="en-US" sz="2100" b="1" dirty="0" smtClean="0">
                <a:solidFill>
                  <a:srgbClr val="007635"/>
                </a:solidFill>
                <a:ea typeface="Times New Roman" pitchFamily="18" charset="0"/>
                <a:cs typeface="Arial" charset="0"/>
              </a:rPr>
              <a:t>Launched on 29-9-2007 involving all 272 SHGs of </a:t>
            </a:r>
            <a:r>
              <a:rPr lang="en-US" sz="2100" b="1" dirty="0" err="1" smtClean="0">
                <a:solidFill>
                  <a:srgbClr val="007635"/>
                </a:solidFill>
                <a:ea typeface="Times New Roman" pitchFamily="18" charset="0"/>
                <a:cs typeface="Arial" charset="0"/>
              </a:rPr>
              <a:t>Tubagere</a:t>
            </a:r>
            <a:r>
              <a:rPr lang="en-US" sz="2100" b="1" dirty="0" smtClean="0">
                <a:solidFill>
                  <a:srgbClr val="007635"/>
                </a:solidFill>
                <a:ea typeface="Times New Roman" pitchFamily="18" charset="0"/>
                <a:cs typeface="Arial" charset="0"/>
              </a:rPr>
              <a:t> </a:t>
            </a:r>
            <a:r>
              <a:rPr lang="en-US" sz="2100" b="1" dirty="0" err="1" smtClean="0">
                <a:solidFill>
                  <a:srgbClr val="007635"/>
                </a:solidFill>
                <a:ea typeface="Times New Roman" pitchFamily="18" charset="0"/>
                <a:cs typeface="Arial" charset="0"/>
              </a:rPr>
              <a:t>Hobli</a:t>
            </a:r>
            <a:r>
              <a:rPr lang="en-US" sz="2100" b="1" dirty="0" smtClean="0">
                <a:solidFill>
                  <a:srgbClr val="007635"/>
                </a:solidFill>
                <a:ea typeface="Times New Roman" pitchFamily="18" charset="0"/>
                <a:cs typeface="Arial" charset="0"/>
              </a:rPr>
              <a:t>. </a:t>
            </a:r>
          </a:p>
          <a:p>
            <a:pPr marL="284163" indent="-284163" algn="just" eaLnBrk="0" hangingPunct="0">
              <a:spcBef>
                <a:spcPts val="300"/>
              </a:spcBef>
              <a:spcAft>
                <a:spcPts val="300"/>
              </a:spcAft>
              <a:buFont typeface="Wingdings" pitchFamily="2" charset="2"/>
              <a:buChar char="q"/>
            </a:pPr>
            <a:r>
              <a:rPr lang="en-US" sz="2100" b="1" dirty="0" smtClean="0">
                <a:solidFill>
                  <a:srgbClr val="0000FF"/>
                </a:solidFill>
                <a:ea typeface="Times New Roman" pitchFamily="18" charset="0"/>
                <a:cs typeface="Arial" charset="0"/>
              </a:rPr>
              <a:t>24 SHGs are members and others to follow</a:t>
            </a:r>
          </a:p>
          <a:p>
            <a:pPr marL="284163" indent="-284163" algn="just" eaLnBrk="0" hangingPunct="0">
              <a:spcBef>
                <a:spcPts val="300"/>
              </a:spcBef>
              <a:spcAft>
                <a:spcPts val="300"/>
              </a:spcAft>
              <a:buFont typeface="Wingdings" pitchFamily="2" charset="2"/>
              <a:buChar char="q"/>
            </a:pPr>
            <a:r>
              <a:rPr lang="en-US" sz="2100" b="1" dirty="0" smtClean="0">
                <a:solidFill>
                  <a:srgbClr val="007635"/>
                </a:solidFill>
                <a:ea typeface="Times New Roman" pitchFamily="18" charset="0"/>
                <a:cs typeface="Arial" charset="0"/>
              </a:rPr>
              <a:t>Licensed and authorized </a:t>
            </a:r>
            <a:r>
              <a:rPr lang="en-US" sz="2100" b="1" dirty="0">
                <a:solidFill>
                  <a:srgbClr val="007635"/>
                </a:solidFill>
                <a:ea typeface="Times New Roman" pitchFamily="18" charset="0"/>
                <a:cs typeface="Arial" charset="0"/>
              </a:rPr>
              <a:t>to produce </a:t>
            </a:r>
            <a:r>
              <a:rPr lang="en-US" sz="2100" b="1" dirty="0" smtClean="0">
                <a:solidFill>
                  <a:srgbClr val="007635"/>
                </a:solidFill>
                <a:ea typeface="Times New Roman" pitchFamily="18" charset="0"/>
                <a:cs typeface="Arial" charset="0"/>
              </a:rPr>
              <a:t>&amp; sell </a:t>
            </a:r>
            <a:r>
              <a:rPr lang="en-US" sz="2100" b="1" dirty="0" err="1" smtClean="0">
                <a:solidFill>
                  <a:srgbClr val="007635"/>
                </a:solidFill>
                <a:ea typeface="Times New Roman" pitchFamily="18" charset="0"/>
                <a:cs typeface="Arial" charset="0"/>
              </a:rPr>
              <a:t>Ragi</a:t>
            </a:r>
            <a:r>
              <a:rPr lang="en-US" sz="2100" b="1" dirty="0" smtClean="0">
                <a:solidFill>
                  <a:srgbClr val="007635"/>
                </a:solidFill>
                <a:ea typeface="Times New Roman" pitchFamily="18" charset="0"/>
                <a:cs typeface="Arial" charset="0"/>
              </a:rPr>
              <a:t> malt.</a:t>
            </a:r>
            <a:endParaRPr lang="en-US" sz="2100" b="1" dirty="0">
              <a:solidFill>
                <a:srgbClr val="007635"/>
              </a:solidFill>
              <a:ea typeface="Times New Roman" pitchFamily="18" charset="0"/>
              <a:cs typeface="Arial" charset="0"/>
            </a:endParaRPr>
          </a:p>
          <a:p>
            <a:pPr marL="284163" indent="-284163" algn="just" eaLnBrk="0" hangingPunct="0">
              <a:spcBef>
                <a:spcPts val="300"/>
              </a:spcBef>
              <a:spcAft>
                <a:spcPts val="300"/>
              </a:spcAft>
              <a:buFont typeface="Wingdings" pitchFamily="2" charset="2"/>
              <a:buChar char="q"/>
            </a:pPr>
            <a:r>
              <a:rPr lang="en-US" sz="2100" b="1" dirty="0">
                <a:solidFill>
                  <a:srgbClr val="0000FF"/>
                </a:solidFill>
                <a:ea typeface="Times New Roman" pitchFamily="18" charset="0"/>
                <a:cs typeface="Arial" charset="0"/>
              </a:rPr>
              <a:t>182 SHGs </a:t>
            </a:r>
            <a:r>
              <a:rPr lang="en-US" sz="2100" b="1" dirty="0" smtClean="0">
                <a:solidFill>
                  <a:srgbClr val="0000FF"/>
                </a:solidFill>
                <a:ea typeface="Times New Roman" pitchFamily="18" charset="0"/>
                <a:cs typeface="Arial" charset="0"/>
              </a:rPr>
              <a:t>trained </a:t>
            </a:r>
            <a:r>
              <a:rPr lang="en-US" sz="2100" b="1" dirty="0">
                <a:solidFill>
                  <a:srgbClr val="0000FF"/>
                </a:solidFill>
                <a:ea typeface="Times New Roman" pitchFamily="18" charset="0"/>
                <a:cs typeface="Arial" charset="0"/>
              </a:rPr>
              <a:t>on </a:t>
            </a:r>
            <a:r>
              <a:rPr lang="en-US" sz="2100" b="1" dirty="0" err="1">
                <a:solidFill>
                  <a:srgbClr val="0000FF"/>
                </a:solidFill>
                <a:ea typeface="Times New Roman" pitchFamily="18" charset="0"/>
                <a:cs typeface="Arial" charset="0"/>
              </a:rPr>
              <a:t>ragi</a:t>
            </a:r>
            <a:r>
              <a:rPr lang="en-US" sz="2100" b="1" dirty="0">
                <a:solidFill>
                  <a:srgbClr val="0000FF"/>
                </a:solidFill>
                <a:ea typeface="Times New Roman" pitchFamily="18" charset="0"/>
                <a:cs typeface="Arial" charset="0"/>
              </a:rPr>
              <a:t> malt production </a:t>
            </a:r>
            <a:r>
              <a:rPr lang="en-US" sz="2100" b="1" dirty="0" smtClean="0">
                <a:solidFill>
                  <a:srgbClr val="0000FF"/>
                </a:solidFill>
                <a:ea typeface="Times New Roman" pitchFamily="18" charset="0"/>
                <a:cs typeface="Arial" charset="0"/>
              </a:rPr>
              <a:t>technology</a:t>
            </a:r>
            <a:endParaRPr lang="en-US" sz="2100" b="1" dirty="0">
              <a:solidFill>
                <a:srgbClr val="0000FF"/>
              </a:solidFill>
              <a:ea typeface="Times New Roman" pitchFamily="18" charset="0"/>
              <a:cs typeface="Arial" charset="0"/>
            </a:endParaRPr>
          </a:p>
          <a:p>
            <a:pPr marL="284163" indent="-284163" algn="just" eaLnBrk="0" hangingPunct="0">
              <a:spcBef>
                <a:spcPts val="300"/>
              </a:spcBef>
              <a:spcAft>
                <a:spcPts val="300"/>
              </a:spcAft>
              <a:buFont typeface="Wingdings" pitchFamily="2" charset="2"/>
              <a:buChar char="q"/>
            </a:pPr>
            <a:r>
              <a:rPr lang="en-US" sz="2100" b="1" dirty="0" smtClean="0">
                <a:solidFill>
                  <a:srgbClr val="007635"/>
                </a:solidFill>
                <a:ea typeface="Times New Roman" pitchFamily="18" charset="0"/>
                <a:cs typeface="Arial" charset="0"/>
              </a:rPr>
              <a:t>5 Mini </a:t>
            </a:r>
            <a:r>
              <a:rPr lang="en-US" sz="2100" b="1" dirty="0">
                <a:solidFill>
                  <a:srgbClr val="007635"/>
                </a:solidFill>
                <a:ea typeface="Times New Roman" pitchFamily="18" charset="0"/>
                <a:cs typeface="Arial" charset="0"/>
              </a:rPr>
              <a:t>Flour Mills with sealing machines were provided to hasten </a:t>
            </a:r>
            <a:r>
              <a:rPr lang="en-US" sz="2100" b="1" dirty="0" smtClean="0">
                <a:solidFill>
                  <a:srgbClr val="007635"/>
                </a:solidFill>
                <a:ea typeface="Times New Roman" pitchFamily="18" charset="0"/>
                <a:cs typeface="Arial" charset="0"/>
              </a:rPr>
              <a:t>production </a:t>
            </a:r>
            <a:r>
              <a:rPr lang="en-US" sz="2100" b="1" dirty="0">
                <a:solidFill>
                  <a:srgbClr val="007635"/>
                </a:solidFill>
                <a:ea typeface="Times New Roman" pitchFamily="18" charset="0"/>
                <a:cs typeface="Arial" charset="0"/>
              </a:rPr>
              <a:t>and ensure </a:t>
            </a:r>
            <a:r>
              <a:rPr lang="en-US" sz="2100" b="1" dirty="0" smtClean="0">
                <a:solidFill>
                  <a:srgbClr val="007635"/>
                </a:solidFill>
                <a:ea typeface="Times New Roman" pitchFamily="18" charset="0"/>
                <a:cs typeface="Arial" charset="0"/>
              </a:rPr>
              <a:t>quality.</a:t>
            </a:r>
          </a:p>
          <a:p>
            <a:pPr marL="284163" indent="-284163" algn="just" eaLnBrk="0" hangingPunct="0">
              <a:spcBef>
                <a:spcPts val="300"/>
              </a:spcBef>
              <a:spcAft>
                <a:spcPts val="300"/>
              </a:spcAft>
              <a:buFont typeface="Wingdings" pitchFamily="2" charset="2"/>
              <a:buChar char="q"/>
            </a:pPr>
            <a:r>
              <a:rPr lang="en-US" sz="2100" b="1" dirty="0" smtClean="0">
                <a:solidFill>
                  <a:srgbClr val="0000FF"/>
                </a:solidFill>
                <a:ea typeface="Times New Roman" pitchFamily="18" charset="0"/>
                <a:cs typeface="Arial" charset="0"/>
              </a:rPr>
              <a:t>Federation’s Bakery Unit is selling 15 value added products of </a:t>
            </a:r>
            <a:r>
              <a:rPr lang="en-US" sz="2100" b="1" dirty="0" err="1" smtClean="0">
                <a:solidFill>
                  <a:srgbClr val="0000FF"/>
                </a:solidFill>
                <a:ea typeface="Times New Roman" pitchFamily="18" charset="0"/>
                <a:cs typeface="Arial" charset="0"/>
              </a:rPr>
              <a:t>ragi</a:t>
            </a:r>
            <a:r>
              <a:rPr lang="en-US" sz="2100" b="1" dirty="0" smtClean="0">
                <a:solidFill>
                  <a:srgbClr val="0000FF"/>
                </a:solidFill>
                <a:ea typeface="Times New Roman" pitchFamily="18" charset="0"/>
                <a:cs typeface="Arial" charset="0"/>
              </a:rPr>
              <a:t> under the brand </a:t>
            </a:r>
            <a:r>
              <a:rPr lang="en-US" sz="2100" b="1" dirty="0" smtClean="0">
                <a:solidFill>
                  <a:srgbClr val="C00000"/>
                </a:solidFill>
                <a:ea typeface="Times New Roman" pitchFamily="18" charset="0"/>
                <a:cs typeface="Arial" charset="0"/>
              </a:rPr>
              <a:t>“UTHAM”</a:t>
            </a:r>
          </a:p>
          <a:p>
            <a:pPr marL="741363" lvl="1" indent="-284163" algn="just" eaLnBrk="0" hangingPunct="0">
              <a:spcBef>
                <a:spcPts val="300"/>
              </a:spcBef>
              <a:spcAft>
                <a:spcPts val="300"/>
              </a:spcAft>
              <a:buFont typeface="Wingdings" pitchFamily="2" charset="2"/>
              <a:buChar char="q"/>
            </a:pPr>
            <a:r>
              <a:rPr lang="en-US" sz="2100" b="1" dirty="0" smtClean="0">
                <a:solidFill>
                  <a:srgbClr val="007635"/>
                </a:solidFill>
                <a:ea typeface="Times New Roman" pitchFamily="18" charset="0"/>
                <a:cs typeface="Arial" charset="0"/>
              </a:rPr>
              <a:t>The daily transaction of the bakery is Rs. 1500 – 2000.</a:t>
            </a:r>
            <a:endParaRPr lang="en-US" sz="2100" b="1" dirty="0">
              <a:solidFill>
                <a:srgbClr val="007635"/>
              </a:solidFill>
              <a:ea typeface="Times New Roman" pitchFamily="18" charset="0"/>
              <a:cs typeface="Arial" charset="0"/>
            </a:endParaRPr>
          </a:p>
        </p:txBody>
      </p:sp>
      <p:sp>
        <p:nvSpPr>
          <p:cNvPr id="34819" name="Rectangle 2"/>
          <p:cNvSpPr>
            <a:spLocks noChangeArrowheads="1"/>
          </p:cNvSpPr>
          <p:nvPr/>
        </p:nvSpPr>
        <p:spPr bwMode="auto">
          <a:xfrm>
            <a:off x="228600" y="143106"/>
            <a:ext cx="8763000" cy="53340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lvl="0" indent="457200" algn="ctr"/>
            <a:r>
              <a:rPr lang="en-US" sz="2800" b="1" dirty="0" smtClean="0">
                <a:solidFill>
                  <a:schemeClr val="bg1"/>
                </a:solidFill>
                <a:ea typeface="Times New Roman" pitchFamily="18" charset="0"/>
                <a:cs typeface="Arial" charset="0"/>
              </a:rPr>
              <a:t>FEDERATION </a:t>
            </a:r>
            <a:r>
              <a:rPr lang="en-US" sz="2800" b="1" dirty="0">
                <a:solidFill>
                  <a:schemeClr val="bg1"/>
                </a:solidFill>
                <a:ea typeface="Times New Roman" pitchFamily="18" charset="0"/>
                <a:cs typeface="Arial" charset="0"/>
              </a:rPr>
              <a:t>OF WOMEN SHG’S, HADONAHALLI </a:t>
            </a:r>
            <a:endParaRPr lang="en-US" sz="1400" dirty="0">
              <a:solidFill>
                <a:schemeClr val="bg1"/>
              </a:solidFill>
              <a:ea typeface="Times New Roman" pitchFamily="18" charset="0"/>
              <a:cs typeface="Arial" charset="0"/>
            </a:endParaRPr>
          </a:p>
        </p:txBody>
      </p:sp>
      <p:pic>
        <p:nvPicPr>
          <p:cNvPr id="34820" name="Picture 2" descr="C:\Documents and Settings\Admin\Desktop\UDAIPUR\Association photos\SHG\DSCN2669.JPG"/>
          <p:cNvPicPr>
            <a:picLocks noChangeAspect="1" noChangeArrowheads="1"/>
          </p:cNvPicPr>
          <p:nvPr/>
        </p:nvPicPr>
        <p:blipFill>
          <a:blip r:embed="rId2" cstate="print"/>
          <a:srcRect/>
          <a:stretch>
            <a:fillRect/>
          </a:stretch>
        </p:blipFill>
        <p:spPr bwMode="auto">
          <a:xfrm>
            <a:off x="4800600" y="838200"/>
            <a:ext cx="4191000" cy="2667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098" name="Picture 2" descr="C:\Documents and Settings\Administrator\Desktop\PPt  for VC\RBRC  1\DSC_0001.JPG"/>
          <p:cNvPicPr>
            <a:picLocks noChangeAspect="1" noChangeArrowheads="1"/>
          </p:cNvPicPr>
          <p:nvPr/>
        </p:nvPicPr>
        <p:blipFill>
          <a:blip r:embed="rId3" cstate="print"/>
          <a:srcRect/>
          <a:stretch>
            <a:fillRect/>
          </a:stretch>
        </p:blipFill>
        <p:spPr bwMode="auto">
          <a:xfrm>
            <a:off x="4839167" y="3657600"/>
            <a:ext cx="4223097" cy="2834640"/>
          </a:xfrm>
          <a:prstGeom prst="rect">
            <a:avLst/>
          </a:prstGeom>
          <a:ln>
            <a:noFill/>
          </a:ln>
          <a:effectLst>
            <a:outerShdw blurRad="190500" algn="tl" rotWithShape="0">
              <a:srgbClr val="000000">
                <a:alpha val="70000"/>
              </a:srgbClr>
            </a:outerShdw>
          </a:effectLst>
        </p:spPr>
      </p:pic>
      <p:sp>
        <p:nvSpPr>
          <p:cNvPr id="6" name="TextBox 5"/>
          <p:cNvSpPr txBox="1"/>
          <p:nvPr/>
        </p:nvSpPr>
        <p:spPr>
          <a:xfrm>
            <a:off x="4876800" y="6488668"/>
            <a:ext cx="4191000" cy="369332"/>
          </a:xfrm>
          <a:prstGeom prst="rect">
            <a:avLst/>
          </a:prstGeom>
          <a:noFill/>
        </p:spPr>
        <p:txBody>
          <a:bodyPr wrap="square" rtlCol="0">
            <a:spAutoFit/>
          </a:bodyPr>
          <a:lstStyle/>
          <a:p>
            <a:pPr algn="ctr"/>
            <a:r>
              <a:rPr lang="en-US" b="1" dirty="0" smtClean="0"/>
              <a:t>Honorable Governor, GOK interacts</a:t>
            </a:r>
            <a:endParaRPr lang="en-US" b="1"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83</a:t>
            </a:fld>
            <a:endParaRPr lang="en-US"/>
          </a:p>
        </p:txBody>
      </p:sp>
      <p:sp>
        <p:nvSpPr>
          <p:cNvPr id="8" name="Date Placeholder 7"/>
          <p:cNvSpPr>
            <a:spLocks noGrp="1"/>
          </p:cNvSpPr>
          <p:nvPr>
            <p:ph type="dt" sz="half" idx="10"/>
          </p:nvPr>
        </p:nvSpPr>
        <p:spPr/>
        <p:txBody>
          <a:bodyPr/>
          <a:lstStyle/>
          <a:p>
            <a:fld id="{367B5D94-B26F-40B0-9B89-7E674B284070}"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p:cNvGrpSpPr>
          <p:nvPr/>
        </p:nvGrpSpPr>
        <p:grpSpPr bwMode="auto">
          <a:xfrm>
            <a:off x="685800" y="1066800"/>
            <a:ext cx="6683658" cy="4495800"/>
            <a:chOff x="1479" y="3060"/>
            <a:chExt cx="8781" cy="3600"/>
          </a:xfrm>
          <a:solidFill>
            <a:srgbClr val="DAF8FE"/>
          </a:solidFill>
        </p:grpSpPr>
        <p:sp>
          <p:nvSpPr>
            <p:cNvPr id="22533" name="Line 27"/>
            <p:cNvSpPr>
              <a:spLocks noChangeShapeType="1"/>
            </p:cNvSpPr>
            <p:nvPr/>
          </p:nvSpPr>
          <p:spPr bwMode="auto">
            <a:xfrm>
              <a:off x="4140" y="4657"/>
              <a:ext cx="1080" cy="0"/>
            </a:xfrm>
            <a:prstGeom prst="line">
              <a:avLst/>
            </a:prstGeom>
            <a:grpFill/>
            <a:ln w="9525">
              <a:solidFill>
                <a:srgbClr val="0000FF"/>
              </a:solidFill>
              <a:round/>
              <a:headEnd type="triangle" w="med" len="med"/>
              <a:tailEnd type="triangle" w="med" len="med"/>
            </a:ln>
          </p:spPr>
          <p:txBody>
            <a:bodyPr/>
            <a:lstStyle/>
            <a:p>
              <a:pPr>
                <a:defRPr/>
              </a:pPr>
              <a:endParaRPr lang="en-US">
                <a:solidFill>
                  <a:srgbClr val="0000FF"/>
                </a:solidFill>
              </a:endParaRPr>
            </a:p>
          </p:txBody>
        </p:sp>
        <p:sp>
          <p:nvSpPr>
            <p:cNvPr id="22534" name="Line 28"/>
            <p:cNvSpPr>
              <a:spLocks noChangeShapeType="1"/>
            </p:cNvSpPr>
            <p:nvPr/>
          </p:nvSpPr>
          <p:spPr bwMode="auto">
            <a:xfrm>
              <a:off x="6660" y="4976"/>
              <a:ext cx="0" cy="1219"/>
            </a:xfrm>
            <a:prstGeom prst="line">
              <a:avLst/>
            </a:prstGeom>
            <a:grpFill/>
            <a:ln w="9525">
              <a:solidFill>
                <a:srgbClr val="0000FF"/>
              </a:solidFill>
              <a:round/>
              <a:headEnd type="triangle" w="med" len="med"/>
              <a:tailEnd type="triangle" w="med" len="med"/>
            </a:ln>
          </p:spPr>
          <p:txBody>
            <a:bodyPr/>
            <a:lstStyle/>
            <a:p>
              <a:pPr>
                <a:defRPr/>
              </a:pPr>
              <a:endParaRPr lang="en-US">
                <a:solidFill>
                  <a:srgbClr val="0000FF"/>
                </a:solidFill>
              </a:endParaRPr>
            </a:p>
          </p:txBody>
        </p:sp>
        <p:sp>
          <p:nvSpPr>
            <p:cNvPr id="22536" name="Line 30"/>
            <p:cNvSpPr>
              <a:spLocks noChangeShapeType="1"/>
            </p:cNvSpPr>
            <p:nvPr/>
          </p:nvSpPr>
          <p:spPr bwMode="auto">
            <a:xfrm flipH="1" flipV="1">
              <a:off x="5580" y="3583"/>
              <a:ext cx="360" cy="696"/>
            </a:xfrm>
            <a:prstGeom prst="line">
              <a:avLst/>
            </a:prstGeom>
            <a:grpFill/>
            <a:ln w="9525">
              <a:solidFill>
                <a:srgbClr val="0000FF"/>
              </a:solidFill>
              <a:round/>
              <a:headEnd type="triangle" w="med" len="med"/>
              <a:tailEnd type="triangle" w="med" len="med"/>
            </a:ln>
          </p:spPr>
          <p:txBody>
            <a:bodyPr/>
            <a:lstStyle/>
            <a:p>
              <a:pPr>
                <a:defRPr/>
              </a:pPr>
              <a:endParaRPr lang="en-US">
                <a:solidFill>
                  <a:srgbClr val="0000FF"/>
                </a:solidFill>
              </a:endParaRPr>
            </a:p>
          </p:txBody>
        </p:sp>
        <p:sp>
          <p:nvSpPr>
            <p:cNvPr id="22537" name="Text Box 31"/>
            <p:cNvSpPr txBox="1">
              <a:spLocks noChangeArrowheads="1"/>
            </p:cNvSpPr>
            <p:nvPr/>
          </p:nvSpPr>
          <p:spPr bwMode="auto">
            <a:xfrm>
              <a:off x="4500" y="3060"/>
              <a:ext cx="1980" cy="523"/>
            </a:xfrm>
            <a:prstGeom prst="rect">
              <a:avLst/>
            </a:prstGeom>
            <a:grpFill/>
            <a:ln w="9525">
              <a:solidFill>
                <a:srgbClr val="0000FF"/>
              </a:solidFill>
              <a:miter lim="800000"/>
              <a:headEnd/>
              <a:tailEnd/>
            </a:ln>
          </p:spPr>
          <p:txBody>
            <a:bodyPr/>
            <a:lstStyle/>
            <a:p>
              <a:pPr algn="ctr">
                <a:spcAft>
                  <a:spcPts val="1000"/>
                </a:spcAft>
                <a:defRPr/>
              </a:pPr>
              <a:r>
                <a:rPr lang="en-US" b="1">
                  <a:solidFill>
                    <a:srgbClr val="0000FF"/>
                  </a:solidFill>
                  <a:cs typeface="Arial" charset="0"/>
                </a:rPr>
                <a:t>Local leaders</a:t>
              </a:r>
              <a:endParaRPr lang="en-US">
                <a:solidFill>
                  <a:srgbClr val="0000FF"/>
                </a:solidFill>
                <a:cs typeface="Arial" charset="0"/>
              </a:endParaRPr>
            </a:p>
          </p:txBody>
        </p:sp>
        <p:sp>
          <p:nvSpPr>
            <p:cNvPr id="22538" name="Text Box 32"/>
            <p:cNvSpPr txBox="1">
              <a:spLocks noChangeArrowheads="1"/>
            </p:cNvSpPr>
            <p:nvPr/>
          </p:nvSpPr>
          <p:spPr bwMode="auto">
            <a:xfrm>
              <a:off x="5040" y="6195"/>
              <a:ext cx="3780" cy="465"/>
            </a:xfrm>
            <a:prstGeom prst="rect">
              <a:avLst/>
            </a:prstGeom>
            <a:grpFill/>
            <a:ln w="9525">
              <a:solidFill>
                <a:srgbClr val="0000FF"/>
              </a:solidFill>
              <a:miter lim="800000"/>
              <a:headEnd/>
              <a:tailEnd/>
            </a:ln>
          </p:spPr>
          <p:txBody>
            <a:bodyPr/>
            <a:lstStyle/>
            <a:p>
              <a:pPr algn="ctr">
                <a:spcAft>
                  <a:spcPts val="1000"/>
                </a:spcAft>
                <a:defRPr/>
              </a:pPr>
              <a:r>
                <a:rPr lang="en-US" b="1">
                  <a:solidFill>
                    <a:srgbClr val="0000FF"/>
                  </a:solidFill>
                  <a:cs typeface="Arial" charset="0"/>
                </a:rPr>
                <a:t>Corporation Bank, Tubagere</a:t>
              </a:r>
            </a:p>
            <a:p>
              <a:pPr>
                <a:defRPr/>
              </a:pPr>
              <a:endParaRPr lang="en-US">
                <a:solidFill>
                  <a:srgbClr val="0000FF"/>
                </a:solidFill>
                <a:cs typeface="Arial" charset="0"/>
              </a:endParaRPr>
            </a:p>
          </p:txBody>
        </p:sp>
        <p:sp>
          <p:nvSpPr>
            <p:cNvPr id="22539" name="Text Box 33"/>
            <p:cNvSpPr txBox="1">
              <a:spLocks noChangeArrowheads="1"/>
            </p:cNvSpPr>
            <p:nvPr/>
          </p:nvSpPr>
          <p:spPr bwMode="auto">
            <a:xfrm>
              <a:off x="3240" y="5847"/>
              <a:ext cx="1080" cy="523"/>
            </a:xfrm>
            <a:prstGeom prst="rect">
              <a:avLst/>
            </a:prstGeom>
            <a:grpFill/>
            <a:ln w="9525">
              <a:solidFill>
                <a:srgbClr val="0000FF"/>
              </a:solidFill>
              <a:miter lim="800000"/>
              <a:headEnd/>
              <a:tailEnd/>
            </a:ln>
          </p:spPr>
          <p:txBody>
            <a:bodyPr/>
            <a:lstStyle/>
            <a:p>
              <a:pPr>
                <a:spcAft>
                  <a:spcPts val="1000"/>
                </a:spcAft>
                <a:defRPr/>
              </a:pPr>
              <a:r>
                <a:rPr lang="en-US" b="1">
                  <a:solidFill>
                    <a:srgbClr val="0000FF"/>
                  </a:solidFill>
                  <a:cs typeface="Arial" charset="0"/>
                </a:rPr>
                <a:t>KMF                        </a:t>
              </a:r>
              <a:endParaRPr lang="en-US">
                <a:solidFill>
                  <a:srgbClr val="0000FF"/>
                </a:solidFill>
                <a:cs typeface="Arial" charset="0"/>
              </a:endParaRPr>
            </a:p>
          </p:txBody>
        </p:sp>
        <p:sp>
          <p:nvSpPr>
            <p:cNvPr id="22540" name="Text Box 34"/>
            <p:cNvSpPr txBox="1">
              <a:spLocks noChangeArrowheads="1"/>
            </p:cNvSpPr>
            <p:nvPr/>
          </p:nvSpPr>
          <p:spPr bwMode="auto">
            <a:xfrm>
              <a:off x="5220" y="4279"/>
              <a:ext cx="3240" cy="697"/>
            </a:xfrm>
            <a:prstGeom prst="rect">
              <a:avLst/>
            </a:prstGeom>
            <a:grpFill/>
            <a:ln w="9525">
              <a:solidFill>
                <a:srgbClr val="0000FF"/>
              </a:solidFill>
              <a:miter lim="800000"/>
              <a:headEnd/>
              <a:tailEnd/>
            </a:ln>
          </p:spPr>
          <p:txBody>
            <a:bodyPr/>
            <a:lstStyle/>
            <a:p>
              <a:pPr algn="ctr">
                <a:spcAft>
                  <a:spcPts val="1000"/>
                </a:spcAft>
                <a:defRPr/>
              </a:pPr>
              <a:r>
                <a:rPr lang="en-US" b="1" dirty="0">
                  <a:solidFill>
                    <a:srgbClr val="0000FF"/>
                  </a:solidFill>
                  <a:cs typeface="Arial" charset="0"/>
                </a:rPr>
                <a:t>Federation of Women’s Association</a:t>
              </a:r>
              <a:endParaRPr lang="en-US" dirty="0">
                <a:solidFill>
                  <a:srgbClr val="0000FF"/>
                </a:solidFill>
                <a:cs typeface="Arial" charset="0"/>
              </a:endParaRPr>
            </a:p>
          </p:txBody>
        </p:sp>
        <p:sp>
          <p:nvSpPr>
            <p:cNvPr id="22542" name="Text Box 36"/>
            <p:cNvSpPr txBox="1">
              <a:spLocks noChangeArrowheads="1"/>
            </p:cNvSpPr>
            <p:nvPr/>
          </p:nvSpPr>
          <p:spPr bwMode="auto">
            <a:xfrm>
              <a:off x="1479" y="4018"/>
              <a:ext cx="2661" cy="1219"/>
            </a:xfrm>
            <a:prstGeom prst="rect">
              <a:avLst/>
            </a:prstGeom>
            <a:grpFill/>
            <a:ln w="9525">
              <a:solidFill>
                <a:srgbClr val="0000FF"/>
              </a:solidFill>
              <a:miter lim="800000"/>
              <a:headEnd/>
              <a:tailEnd/>
            </a:ln>
          </p:spPr>
          <p:txBody>
            <a:bodyPr/>
            <a:lstStyle/>
            <a:p>
              <a:pPr algn="ctr">
                <a:spcAft>
                  <a:spcPts val="1000"/>
                </a:spcAft>
                <a:defRPr/>
              </a:pPr>
              <a:r>
                <a:rPr lang="en-US" b="1">
                  <a:solidFill>
                    <a:srgbClr val="0000FF"/>
                  </a:solidFill>
                  <a:cs typeface="Arial" charset="0"/>
                </a:rPr>
                <a:t>DBT-RBRC and KVK</a:t>
              </a:r>
            </a:p>
            <a:p>
              <a:pPr algn="ctr">
                <a:spcAft>
                  <a:spcPts val="1000"/>
                </a:spcAft>
                <a:defRPr/>
              </a:pPr>
              <a:r>
                <a:rPr lang="en-US" b="1">
                  <a:solidFill>
                    <a:srgbClr val="0000FF"/>
                  </a:solidFill>
                  <a:cs typeface="Arial" charset="0"/>
                </a:rPr>
                <a:t>Empowerment and Follow up</a:t>
              </a:r>
              <a:endParaRPr lang="en-US">
                <a:solidFill>
                  <a:srgbClr val="0000FF"/>
                </a:solidFill>
                <a:cs typeface="Arial" charset="0"/>
              </a:endParaRPr>
            </a:p>
          </p:txBody>
        </p:sp>
        <p:sp>
          <p:nvSpPr>
            <p:cNvPr id="22544" name="Text Box 38"/>
            <p:cNvSpPr txBox="1">
              <a:spLocks noChangeArrowheads="1"/>
            </p:cNvSpPr>
            <p:nvPr/>
          </p:nvSpPr>
          <p:spPr bwMode="auto">
            <a:xfrm>
              <a:off x="7740" y="3060"/>
              <a:ext cx="2520" cy="697"/>
            </a:xfrm>
            <a:prstGeom prst="rect">
              <a:avLst/>
            </a:prstGeom>
            <a:grpFill/>
            <a:ln w="9525">
              <a:solidFill>
                <a:srgbClr val="0000FF"/>
              </a:solidFill>
              <a:miter lim="800000"/>
              <a:headEnd/>
              <a:tailEnd/>
            </a:ln>
          </p:spPr>
          <p:txBody>
            <a:bodyPr/>
            <a:lstStyle/>
            <a:p>
              <a:pPr algn="ctr">
                <a:spcAft>
                  <a:spcPts val="1000"/>
                </a:spcAft>
                <a:defRPr/>
              </a:pPr>
              <a:r>
                <a:rPr lang="en-US" b="1" dirty="0">
                  <a:solidFill>
                    <a:srgbClr val="0000FF"/>
                  </a:solidFill>
                  <a:cs typeface="Arial" charset="0"/>
                </a:rPr>
                <a:t>Local Institutions and NGOs</a:t>
              </a:r>
              <a:endParaRPr lang="en-US" dirty="0">
                <a:solidFill>
                  <a:srgbClr val="0000FF"/>
                </a:solidFill>
                <a:cs typeface="Arial" charset="0"/>
              </a:endParaRPr>
            </a:p>
          </p:txBody>
        </p:sp>
        <p:sp>
          <p:nvSpPr>
            <p:cNvPr id="22545" name="Line 39"/>
            <p:cNvSpPr>
              <a:spLocks noChangeShapeType="1"/>
            </p:cNvSpPr>
            <p:nvPr/>
          </p:nvSpPr>
          <p:spPr bwMode="auto">
            <a:xfrm flipH="1">
              <a:off x="4320" y="4976"/>
              <a:ext cx="1260" cy="871"/>
            </a:xfrm>
            <a:prstGeom prst="line">
              <a:avLst/>
            </a:prstGeom>
            <a:grpFill/>
            <a:ln w="9525">
              <a:solidFill>
                <a:srgbClr val="0000FF"/>
              </a:solidFill>
              <a:round/>
              <a:headEnd type="triangle" w="med" len="med"/>
              <a:tailEnd type="triangle" w="med" len="med"/>
            </a:ln>
          </p:spPr>
          <p:txBody>
            <a:bodyPr/>
            <a:lstStyle/>
            <a:p>
              <a:pPr>
                <a:defRPr/>
              </a:pPr>
              <a:endParaRPr lang="en-US">
                <a:solidFill>
                  <a:srgbClr val="0000FF"/>
                </a:solidFill>
              </a:endParaRPr>
            </a:p>
          </p:txBody>
        </p:sp>
        <p:sp>
          <p:nvSpPr>
            <p:cNvPr id="22546" name="Line 40"/>
            <p:cNvSpPr>
              <a:spLocks noChangeShapeType="1"/>
            </p:cNvSpPr>
            <p:nvPr/>
          </p:nvSpPr>
          <p:spPr bwMode="auto">
            <a:xfrm flipH="1">
              <a:off x="7908" y="3815"/>
              <a:ext cx="192" cy="464"/>
            </a:xfrm>
            <a:prstGeom prst="line">
              <a:avLst/>
            </a:prstGeom>
            <a:grpFill/>
            <a:ln w="9525">
              <a:solidFill>
                <a:srgbClr val="0000FF"/>
              </a:solidFill>
              <a:round/>
              <a:headEnd type="triangle" w="med" len="med"/>
              <a:tailEnd type="triangle" w="med" len="med"/>
            </a:ln>
          </p:spPr>
          <p:txBody>
            <a:bodyPr/>
            <a:lstStyle/>
            <a:p>
              <a:pPr>
                <a:defRPr/>
              </a:pPr>
              <a:endParaRPr lang="en-US">
                <a:solidFill>
                  <a:srgbClr val="0000FF"/>
                </a:solidFill>
              </a:endParaRPr>
            </a:p>
          </p:txBody>
        </p:sp>
      </p:grpSp>
      <p:sp>
        <p:nvSpPr>
          <p:cNvPr id="35843" name="Rectangle 41"/>
          <p:cNvSpPr>
            <a:spLocks noChangeArrowheads="1"/>
          </p:cNvSpPr>
          <p:nvPr/>
        </p:nvSpPr>
        <p:spPr bwMode="auto">
          <a:xfrm>
            <a:off x="381000" y="381000"/>
            <a:ext cx="8229600" cy="523875"/>
          </a:xfrm>
          <a:prstGeom prst="rect">
            <a:avLst/>
          </a:prstGeom>
          <a:solidFill>
            <a:schemeClr val="accent6">
              <a:lumMod val="20000"/>
              <a:lumOff val="80000"/>
            </a:schemeClr>
          </a:solidFill>
          <a:ln w="9525">
            <a:noFill/>
            <a:miter lim="800000"/>
            <a:headEnd/>
            <a:tailEnd/>
          </a:ln>
        </p:spPr>
        <p:txBody>
          <a:bodyPr wrap="square" anchor="ctr">
            <a:spAutoFit/>
          </a:bodyPr>
          <a:lstStyle/>
          <a:p>
            <a:pPr algn="ctr"/>
            <a:r>
              <a:rPr lang="en-US" sz="2800" b="1" dirty="0">
                <a:solidFill>
                  <a:srgbClr val="C00000"/>
                </a:solidFill>
                <a:ea typeface="Times New Roman" pitchFamily="18" charset="0"/>
                <a:cs typeface="Arial" charset="0"/>
              </a:rPr>
              <a:t>A model for Federation of Women SHG’s</a:t>
            </a:r>
            <a:endParaRPr lang="en-US" sz="4000" dirty="0">
              <a:solidFill>
                <a:srgbClr val="C00000"/>
              </a:solidFill>
              <a:ea typeface="Times New Roman" pitchFamily="18" charset="0"/>
              <a:cs typeface="Arial" charset="0"/>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pPr/>
              <a:t>84</a:t>
            </a:fld>
            <a:endParaRPr lang="en-US"/>
          </a:p>
        </p:txBody>
      </p:sp>
      <p:sp>
        <p:nvSpPr>
          <p:cNvPr id="16" name="Date Placeholder 15"/>
          <p:cNvSpPr>
            <a:spLocks noGrp="1"/>
          </p:cNvSpPr>
          <p:nvPr>
            <p:ph type="dt" sz="half" idx="10"/>
          </p:nvPr>
        </p:nvSpPr>
        <p:spPr/>
        <p:txBody>
          <a:bodyPr/>
          <a:lstStyle/>
          <a:p>
            <a:fld id="{4A982BCE-731A-474C-A566-A242782D3F32}" type="datetime1">
              <a:rPr lang="en-US" smtClean="0"/>
              <a:pPr/>
              <a:t>4/15/2016</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09600"/>
          </a:xfr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Autofit/>
          </a:bodyPr>
          <a:lstStyle/>
          <a:p>
            <a:r>
              <a:rPr lang="en-US" sz="3200" dirty="0" smtClean="0">
                <a:solidFill>
                  <a:schemeClr val="bg1"/>
                </a:solidFill>
                <a:latin typeface="+mn-lt"/>
                <a:ea typeface="+mn-ea"/>
                <a:cs typeface="+mn-cs"/>
              </a:rPr>
              <a:t>Empowering Rural  Women through SHGs</a:t>
            </a:r>
            <a:endParaRPr lang="en-US" sz="3200" dirty="0">
              <a:solidFill>
                <a:schemeClr val="bg1"/>
              </a:solidFill>
              <a:latin typeface="+mn-lt"/>
              <a:ea typeface="+mn-ea"/>
              <a:cs typeface="+mn-cs"/>
            </a:endParaRPr>
          </a:p>
        </p:txBody>
      </p:sp>
      <p:sp>
        <p:nvSpPr>
          <p:cNvPr id="3" name="Content Placeholder 2"/>
          <p:cNvSpPr>
            <a:spLocks noGrp="1"/>
          </p:cNvSpPr>
          <p:nvPr>
            <p:ph idx="1"/>
          </p:nvPr>
        </p:nvSpPr>
        <p:spPr/>
        <p:txBody>
          <a:bodyPr/>
          <a:lstStyle/>
          <a:p>
            <a:endParaRPr lang="en-US"/>
          </a:p>
        </p:txBody>
      </p:sp>
      <p:pic>
        <p:nvPicPr>
          <p:cNvPr id="3074" name="Picture 2" descr="C:\Documents and Settings\Administrator\Desktop\PPt  for VC\RBRC  1\dhall mill training (4).JPG"/>
          <p:cNvPicPr>
            <a:picLocks noChangeAspect="1" noChangeArrowheads="1"/>
          </p:cNvPicPr>
          <p:nvPr/>
        </p:nvPicPr>
        <p:blipFill>
          <a:blip r:embed="rId2" cstate="print"/>
          <a:srcRect/>
          <a:stretch>
            <a:fillRect/>
          </a:stretch>
        </p:blipFill>
        <p:spPr bwMode="auto">
          <a:xfrm>
            <a:off x="304801" y="466725"/>
            <a:ext cx="4096192" cy="283464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295400" y="3352800"/>
            <a:ext cx="2160271" cy="369332"/>
          </a:xfrm>
          <a:prstGeom prst="rect">
            <a:avLst/>
          </a:prstGeom>
          <a:noFill/>
        </p:spPr>
        <p:txBody>
          <a:bodyPr wrap="none" rtlCol="0">
            <a:spAutoFit/>
          </a:bodyPr>
          <a:lstStyle/>
          <a:p>
            <a:r>
              <a:rPr lang="en-US" b="1" dirty="0" smtClean="0">
                <a:solidFill>
                  <a:srgbClr val="FF0000"/>
                </a:solidFill>
              </a:rPr>
              <a:t>Training on Dhal Mill</a:t>
            </a:r>
            <a:endParaRPr lang="en-US" b="1" dirty="0">
              <a:solidFill>
                <a:srgbClr val="FF0000"/>
              </a:solidFill>
            </a:endParaRPr>
          </a:p>
        </p:txBody>
      </p:sp>
      <p:pic>
        <p:nvPicPr>
          <p:cNvPr id="3075" name="Picture 3" descr="C:\Documents and Settings\Administrator\Desktop\PPt  for VC\RBRC  1\R.vada.JPG"/>
          <p:cNvPicPr>
            <a:picLocks noChangeAspect="1" noChangeArrowheads="1"/>
          </p:cNvPicPr>
          <p:nvPr/>
        </p:nvPicPr>
        <p:blipFill>
          <a:blip r:embed="rId3" cstate="print"/>
          <a:srcRect/>
          <a:stretch>
            <a:fillRect/>
          </a:stretch>
        </p:blipFill>
        <p:spPr bwMode="auto">
          <a:xfrm>
            <a:off x="4724400" y="441960"/>
            <a:ext cx="3962400" cy="283464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5606535" y="3288268"/>
            <a:ext cx="2749920" cy="369332"/>
          </a:xfrm>
          <a:prstGeom prst="rect">
            <a:avLst/>
          </a:prstGeom>
          <a:noFill/>
        </p:spPr>
        <p:txBody>
          <a:bodyPr wrap="none" rtlCol="0">
            <a:spAutoFit/>
          </a:bodyPr>
          <a:lstStyle/>
          <a:p>
            <a:r>
              <a:rPr lang="en-US" b="1" dirty="0" smtClean="0">
                <a:solidFill>
                  <a:srgbClr val="FF0000"/>
                </a:solidFill>
              </a:rPr>
              <a:t>Value Added </a:t>
            </a:r>
            <a:r>
              <a:rPr lang="en-US" b="1" dirty="0" err="1" smtClean="0">
                <a:solidFill>
                  <a:srgbClr val="FF0000"/>
                </a:solidFill>
              </a:rPr>
              <a:t>Ragi</a:t>
            </a:r>
            <a:r>
              <a:rPr lang="en-US" b="1" dirty="0" smtClean="0">
                <a:solidFill>
                  <a:srgbClr val="FF0000"/>
                </a:solidFill>
              </a:rPr>
              <a:t> Products</a:t>
            </a:r>
            <a:endParaRPr lang="en-US" b="1" dirty="0">
              <a:solidFill>
                <a:srgbClr val="FF0000"/>
              </a:solidFill>
            </a:endParaRPr>
          </a:p>
        </p:txBody>
      </p:sp>
      <p:pic>
        <p:nvPicPr>
          <p:cNvPr id="3076" name="Picture 4" descr="C:\Documents and Settings\Administrator\Desktop\PPt  for VC\RBRC 2\100_2622.JPG"/>
          <p:cNvPicPr>
            <a:picLocks noChangeAspect="1" noChangeArrowheads="1"/>
          </p:cNvPicPr>
          <p:nvPr/>
        </p:nvPicPr>
        <p:blipFill>
          <a:blip r:embed="rId4" cstate="print"/>
          <a:srcRect/>
          <a:stretch>
            <a:fillRect/>
          </a:stretch>
        </p:blipFill>
        <p:spPr bwMode="auto">
          <a:xfrm>
            <a:off x="304800" y="3718560"/>
            <a:ext cx="4114800" cy="2834640"/>
          </a:xfrm>
          <a:prstGeom prst="rect">
            <a:avLst/>
          </a:prstGeom>
          <a:ln>
            <a:noFill/>
          </a:ln>
          <a:effectLst>
            <a:outerShdw blurRad="292100" dist="139700" dir="2700000" algn="tl" rotWithShape="0">
              <a:srgbClr val="333333">
                <a:alpha val="65000"/>
              </a:srgbClr>
            </a:outerShdw>
          </a:effectLst>
        </p:spPr>
      </p:pic>
      <p:pic>
        <p:nvPicPr>
          <p:cNvPr id="3077" name="Picture 5" descr="C:\Documents and Settings\Administrator\Desktop\PPt  for VC\RBRC 2\trichoderma (9).JPG"/>
          <p:cNvPicPr>
            <a:picLocks noChangeAspect="1" noChangeArrowheads="1"/>
          </p:cNvPicPr>
          <p:nvPr/>
        </p:nvPicPr>
        <p:blipFill>
          <a:blip r:embed="rId5" cstate="print"/>
          <a:srcRect/>
          <a:stretch>
            <a:fillRect/>
          </a:stretch>
        </p:blipFill>
        <p:spPr bwMode="auto">
          <a:xfrm>
            <a:off x="4648200" y="3657600"/>
            <a:ext cx="4085079" cy="2834640"/>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1371600" y="6488668"/>
            <a:ext cx="2563843" cy="369332"/>
          </a:xfrm>
          <a:prstGeom prst="rect">
            <a:avLst/>
          </a:prstGeom>
          <a:noFill/>
        </p:spPr>
        <p:txBody>
          <a:bodyPr wrap="none" rtlCol="0">
            <a:spAutoFit/>
          </a:bodyPr>
          <a:lstStyle/>
          <a:p>
            <a:r>
              <a:rPr lang="en-US" b="1" dirty="0" err="1" smtClean="0">
                <a:solidFill>
                  <a:srgbClr val="FF0000"/>
                </a:solidFill>
              </a:rPr>
              <a:t>Vericompost</a:t>
            </a:r>
            <a:r>
              <a:rPr lang="en-US" b="1" dirty="0" smtClean="0">
                <a:solidFill>
                  <a:srgbClr val="FF0000"/>
                </a:solidFill>
              </a:rPr>
              <a:t> preparation</a:t>
            </a:r>
            <a:endParaRPr lang="en-US" b="1" dirty="0">
              <a:solidFill>
                <a:srgbClr val="FF0000"/>
              </a:solidFill>
            </a:endParaRPr>
          </a:p>
        </p:txBody>
      </p:sp>
      <p:sp>
        <p:nvSpPr>
          <p:cNvPr id="11" name="TextBox 10"/>
          <p:cNvSpPr txBox="1"/>
          <p:nvPr/>
        </p:nvSpPr>
        <p:spPr>
          <a:xfrm>
            <a:off x="5715000" y="6488668"/>
            <a:ext cx="2569165" cy="369332"/>
          </a:xfrm>
          <a:prstGeom prst="rect">
            <a:avLst/>
          </a:prstGeom>
          <a:noFill/>
        </p:spPr>
        <p:txBody>
          <a:bodyPr wrap="none" rtlCol="0">
            <a:spAutoFit/>
          </a:bodyPr>
          <a:lstStyle/>
          <a:p>
            <a:r>
              <a:rPr lang="en-US" b="1" i="1" dirty="0" err="1" smtClean="0">
                <a:solidFill>
                  <a:srgbClr val="FF0000"/>
                </a:solidFill>
              </a:rPr>
              <a:t>Trichoderma</a:t>
            </a:r>
            <a:r>
              <a:rPr lang="en-US" b="1" i="1" dirty="0" smtClean="0">
                <a:solidFill>
                  <a:srgbClr val="FF0000"/>
                </a:solidFill>
              </a:rPr>
              <a:t> </a:t>
            </a:r>
            <a:r>
              <a:rPr lang="en-US" b="1" dirty="0" smtClean="0">
                <a:solidFill>
                  <a:srgbClr val="FF0000"/>
                </a:solidFill>
              </a:rPr>
              <a:t>preparation</a:t>
            </a:r>
            <a:endParaRPr lang="en-US" b="1" dirty="0">
              <a:solidFill>
                <a:srgbClr val="FF0000"/>
              </a:solidFill>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85</a:t>
            </a:fld>
            <a:endParaRPr lang="en-US"/>
          </a:p>
        </p:txBody>
      </p:sp>
      <p:sp>
        <p:nvSpPr>
          <p:cNvPr id="13" name="Date Placeholder 12"/>
          <p:cNvSpPr>
            <a:spLocks noGrp="1"/>
          </p:cNvSpPr>
          <p:nvPr>
            <p:ph type="dt" sz="half" idx="10"/>
          </p:nvPr>
        </p:nvSpPr>
        <p:spPr/>
        <p:txBody>
          <a:bodyPr/>
          <a:lstStyle/>
          <a:p>
            <a:fld id="{E0CAC610-6CF6-4706-A0BA-22E72BBF5BEF}"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0"/>
            <a:ext cx="2895600" cy="427038"/>
          </a:xfrm>
        </p:spPr>
        <p:txBody>
          <a:bodyPr>
            <a:normAutofit/>
          </a:bodyPr>
          <a:lstStyle/>
          <a:p>
            <a:pPr algn="l"/>
            <a:r>
              <a:rPr lang="en-US" sz="2000" dirty="0" err="1" smtClean="0">
                <a:solidFill>
                  <a:srgbClr val="002060"/>
                </a:solidFill>
              </a:rPr>
              <a:t>Trichoderma</a:t>
            </a:r>
            <a:r>
              <a:rPr lang="en-US" sz="2000" dirty="0" smtClean="0">
                <a:solidFill>
                  <a:srgbClr val="002060"/>
                </a:solidFill>
              </a:rPr>
              <a:t> Production</a:t>
            </a:r>
            <a:endParaRPr lang="en-US" sz="2000" dirty="0">
              <a:solidFill>
                <a:srgbClr val="002060"/>
              </a:solidFill>
            </a:endParaRPr>
          </a:p>
        </p:txBody>
      </p:sp>
      <p:sp>
        <p:nvSpPr>
          <p:cNvPr id="3" name="Content Placeholder 2"/>
          <p:cNvSpPr>
            <a:spLocks noGrp="1"/>
          </p:cNvSpPr>
          <p:nvPr>
            <p:ph idx="1"/>
          </p:nvPr>
        </p:nvSpPr>
        <p:spPr/>
        <p:txBody>
          <a:bodyPr/>
          <a:lstStyle/>
          <a:p>
            <a:endParaRPr lang="en-US" dirty="0"/>
          </a:p>
        </p:txBody>
      </p:sp>
      <p:pic>
        <p:nvPicPr>
          <p:cNvPr id="4" name="Picture 37" descr="DSC03537"/>
          <p:cNvPicPr>
            <a:picLocks noChangeAspect="1" noChangeArrowheads="1"/>
          </p:cNvPicPr>
          <p:nvPr/>
        </p:nvPicPr>
        <p:blipFill>
          <a:blip r:embed="rId2" cstate="print"/>
          <a:srcRect/>
          <a:stretch>
            <a:fillRect/>
          </a:stretch>
        </p:blipFill>
        <p:spPr bwMode="auto">
          <a:xfrm>
            <a:off x="7143033" y="1560721"/>
            <a:ext cx="2000967" cy="179207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descr="DSC00107"/>
          <p:cNvPicPr>
            <a:picLocks noChangeAspect="1" noChangeArrowheads="1"/>
          </p:cNvPicPr>
          <p:nvPr/>
        </p:nvPicPr>
        <p:blipFill>
          <a:blip r:embed="rId3" cstate="print"/>
          <a:srcRect/>
          <a:stretch>
            <a:fillRect/>
          </a:stretch>
        </p:blipFill>
        <p:spPr bwMode="auto">
          <a:xfrm>
            <a:off x="0" y="1632404"/>
            <a:ext cx="2490509" cy="17203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6" descr="DSC00150"/>
          <p:cNvPicPr>
            <a:picLocks noChangeAspect="1" noChangeArrowheads="1"/>
          </p:cNvPicPr>
          <p:nvPr/>
        </p:nvPicPr>
        <p:blipFill>
          <a:blip r:embed="rId4" cstate="print"/>
          <a:srcRect/>
          <a:stretch>
            <a:fillRect/>
          </a:stretch>
        </p:blipFill>
        <p:spPr bwMode="auto">
          <a:xfrm>
            <a:off x="2418632" y="1632403"/>
            <a:ext cx="2507999" cy="172039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Picture 4"/>
          <p:cNvPicPr>
            <a:picLocks noChangeAspect="1" noChangeArrowheads="1"/>
          </p:cNvPicPr>
          <p:nvPr/>
        </p:nvPicPr>
        <p:blipFill>
          <a:blip r:embed="rId5" cstate="print">
            <a:lum bright="12000"/>
          </a:blip>
          <a:srcRect/>
          <a:stretch>
            <a:fillRect/>
          </a:stretch>
        </p:blipFill>
        <p:spPr bwMode="auto">
          <a:xfrm>
            <a:off x="4857033" y="1632403"/>
            <a:ext cx="2362030" cy="172039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2" descr="E:\Image pool\Women's science congress\DSCN6770.JPG"/>
          <p:cNvPicPr>
            <a:picLocks noChangeAspect="1" noChangeArrowheads="1"/>
          </p:cNvPicPr>
          <p:nvPr/>
        </p:nvPicPr>
        <p:blipFill>
          <a:blip r:embed="rId6" cstate="print"/>
          <a:srcRect/>
          <a:stretch>
            <a:fillRect/>
          </a:stretch>
        </p:blipFill>
        <p:spPr bwMode="auto">
          <a:xfrm>
            <a:off x="-29028" y="4334823"/>
            <a:ext cx="2456873" cy="1600200"/>
          </a:xfrm>
          <a:prstGeom prst="rect">
            <a:avLst/>
          </a:prstGeom>
          <a:ln>
            <a:noFill/>
          </a:ln>
          <a:effectLst>
            <a:softEdge rad="112500"/>
          </a:effectLst>
        </p:spPr>
      </p:pic>
      <p:pic>
        <p:nvPicPr>
          <p:cNvPr id="10" name="Picture 2" descr="E:\Image pool\cam\106NIKON\DSCN2062.JPG"/>
          <p:cNvPicPr>
            <a:picLocks noChangeAspect="1" noChangeArrowheads="1"/>
          </p:cNvPicPr>
          <p:nvPr/>
        </p:nvPicPr>
        <p:blipFill>
          <a:blip r:embed="rId7" cstate="print"/>
          <a:srcRect/>
          <a:stretch>
            <a:fillRect/>
          </a:stretch>
        </p:blipFill>
        <p:spPr bwMode="auto">
          <a:xfrm>
            <a:off x="4615542" y="4320309"/>
            <a:ext cx="2369127" cy="1623291"/>
          </a:xfrm>
          <a:prstGeom prst="rect">
            <a:avLst/>
          </a:prstGeom>
          <a:ln>
            <a:noFill/>
          </a:ln>
          <a:effectLst>
            <a:softEdge rad="112500"/>
          </a:effectLst>
        </p:spPr>
      </p:pic>
      <p:sp>
        <p:nvSpPr>
          <p:cNvPr id="11" name="TextBox 10"/>
          <p:cNvSpPr txBox="1"/>
          <p:nvPr/>
        </p:nvSpPr>
        <p:spPr>
          <a:xfrm>
            <a:off x="152400" y="304800"/>
            <a:ext cx="8763000" cy="584775"/>
          </a:xfrm>
          <a:prstGeom prst="rect">
            <a:avLst/>
          </a:prstGeom>
          <a:solidFill>
            <a:srgbClr val="006600"/>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3200" b="1" dirty="0" smtClean="0">
                <a:solidFill>
                  <a:schemeClr val="bg1"/>
                </a:solidFill>
              </a:rPr>
              <a:t>Income Generation activities of SHGs </a:t>
            </a:r>
            <a:endParaRPr lang="en-IN" sz="3200" b="1" dirty="0">
              <a:solidFill>
                <a:schemeClr val="bg1"/>
              </a:solidFill>
            </a:endParaRPr>
          </a:p>
        </p:txBody>
      </p:sp>
      <p:pic>
        <p:nvPicPr>
          <p:cNvPr id="12" name="Picture 2"/>
          <p:cNvPicPr>
            <a:picLocks noChangeAspect="1" noChangeArrowheads="1"/>
          </p:cNvPicPr>
          <p:nvPr/>
        </p:nvPicPr>
        <p:blipFill>
          <a:blip r:embed="rId8" cstate="print"/>
          <a:srcRect/>
          <a:stretch>
            <a:fillRect/>
          </a:stretch>
        </p:blipFill>
        <p:spPr bwMode="auto">
          <a:xfrm>
            <a:off x="2267862" y="4320309"/>
            <a:ext cx="2500746" cy="1623291"/>
          </a:xfrm>
          <a:prstGeom prst="rect">
            <a:avLst/>
          </a:prstGeom>
          <a:ln>
            <a:noFill/>
          </a:ln>
          <a:effectLst>
            <a:softEdge rad="112500"/>
          </a:effectLst>
        </p:spPr>
      </p:pic>
      <p:pic>
        <p:nvPicPr>
          <p:cNvPr id="13" name="Picture 2" descr="E:\Image pool\cam\106NIKON\DSCN2061.JPG"/>
          <p:cNvPicPr>
            <a:picLocks noChangeAspect="1" noChangeArrowheads="1"/>
          </p:cNvPicPr>
          <p:nvPr/>
        </p:nvPicPr>
        <p:blipFill>
          <a:blip r:embed="rId9" cstate="print"/>
          <a:srcRect/>
          <a:stretch>
            <a:fillRect/>
          </a:stretch>
        </p:blipFill>
        <p:spPr bwMode="auto">
          <a:xfrm>
            <a:off x="6803901" y="4320309"/>
            <a:ext cx="2369127" cy="1600200"/>
          </a:xfrm>
          <a:prstGeom prst="rect">
            <a:avLst/>
          </a:prstGeom>
          <a:ln>
            <a:noFill/>
          </a:ln>
          <a:effectLst>
            <a:softEdge rad="112500"/>
          </a:effectLst>
        </p:spPr>
      </p:pic>
      <p:sp>
        <p:nvSpPr>
          <p:cNvPr id="14" name="Title 1"/>
          <p:cNvSpPr txBox="1">
            <a:spLocks/>
          </p:cNvSpPr>
          <p:nvPr/>
        </p:nvSpPr>
        <p:spPr>
          <a:xfrm>
            <a:off x="0" y="3953823"/>
            <a:ext cx="6096000" cy="427038"/>
          </a:xfrm>
          <a:prstGeom prst="rect">
            <a:avLst/>
          </a:prstGeom>
        </p:spPr>
        <p:txBody>
          <a:bodyPr vert="horz" lIns="91440" tIns="45720" rIns="91440" bIns="45720" rtlCol="0" anchor="ctr">
            <a:normAutofit fontScale="92500"/>
          </a:bodyPr>
          <a:lstStyle/>
          <a:p>
            <a:pPr lvl="0" algn="ctr">
              <a:spcBef>
                <a:spcPct val="0"/>
              </a:spcBef>
            </a:pPr>
            <a:r>
              <a:rPr lang="en-US" sz="2000" b="1" dirty="0" smtClean="0">
                <a:solidFill>
                  <a:srgbClr val="002060"/>
                </a:solidFill>
              </a:rPr>
              <a:t>Quality Planting Material of Medicinal and Aromatic Plants</a:t>
            </a:r>
            <a:endParaRPr kumimoji="0" lang="en-US" sz="2000" b="1" i="0" u="none" strike="noStrike" kern="1200" cap="none" spc="0" normalizeH="0" baseline="0" noProof="0" dirty="0">
              <a:ln>
                <a:noFill/>
              </a:ln>
              <a:solidFill>
                <a:srgbClr val="002060"/>
              </a:solidFill>
              <a:effectLst/>
              <a:uLnTx/>
              <a:uFillTx/>
              <a:latin typeface="+mj-lt"/>
              <a:ea typeface="+mj-ea"/>
              <a:cs typeface="+mj-cs"/>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pPr/>
              <a:t>86</a:t>
            </a:fld>
            <a:endParaRPr lang="en-US"/>
          </a:p>
        </p:txBody>
      </p:sp>
      <p:sp>
        <p:nvSpPr>
          <p:cNvPr id="16" name="Date Placeholder 15"/>
          <p:cNvSpPr>
            <a:spLocks noGrp="1"/>
          </p:cNvSpPr>
          <p:nvPr>
            <p:ph type="dt" sz="half" idx="10"/>
          </p:nvPr>
        </p:nvSpPr>
        <p:spPr/>
        <p:txBody>
          <a:bodyPr/>
          <a:lstStyle/>
          <a:p>
            <a:fld id="{19163BA5-09F1-4241-9DD6-46E91CF89A98}"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52400" y="224135"/>
            <a:ext cx="8763000" cy="461665"/>
          </a:xfrm>
          <a:prstGeom prst="rect">
            <a:avLst/>
          </a:prstGeom>
          <a:solidFill>
            <a:srgbClr val="006600"/>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2400" b="1" dirty="0" smtClean="0">
                <a:solidFill>
                  <a:schemeClr val="bg1"/>
                </a:solidFill>
              </a:rPr>
              <a:t>I. b. Income Generation activities of SHGs</a:t>
            </a:r>
            <a:endParaRPr lang="en-IN" sz="2400" b="1" dirty="0">
              <a:solidFill>
                <a:schemeClr val="bg1"/>
              </a:solidFill>
            </a:endParaRPr>
          </a:p>
        </p:txBody>
      </p:sp>
      <p:sp>
        <p:nvSpPr>
          <p:cNvPr id="16" name="Content Placeholder 2"/>
          <p:cNvSpPr>
            <a:spLocks noGrp="1"/>
          </p:cNvSpPr>
          <p:nvPr>
            <p:ph idx="1"/>
          </p:nvPr>
        </p:nvSpPr>
        <p:spPr>
          <a:xfrm>
            <a:off x="457200" y="1600200"/>
            <a:ext cx="8229600" cy="4525963"/>
          </a:xfrm>
        </p:spPr>
        <p:txBody>
          <a:bodyPr/>
          <a:lstStyle/>
          <a:p>
            <a:endParaRPr lang="en-US"/>
          </a:p>
        </p:txBody>
      </p:sp>
      <p:pic>
        <p:nvPicPr>
          <p:cNvPr id="17" name="Picture 2" descr="H:\NAIP Maize Photoes\DSC_0067.JPG"/>
          <p:cNvPicPr>
            <a:picLocks noChangeAspect="1" noChangeArrowheads="1"/>
          </p:cNvPicPr>
          <p:nvPr/>
        </p:nvPicPr>
        <p:blipFill>
          <a:blip r:embed="rId2" cstate="print"/>
          <a:srcRect/>
          <a:stretch>
            <a:fillRect/>
          </a:stretch>
        </p:blipFill>
        <p:spPr bwMode="auto">
          <a:xfrm>
            <a:off x="6676572" y="1564511"/>
            <a:ext cx="2438400" cy="16358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2" descr="C:\Documents and Settings\Admin\Desktop\NAIP Maize Photoes\DSC00063.JPG"/>
          <p:cNvPicPr>
            <a:picLocks noChangeAspect="1" noChangeArrowheads="1"/>
          </p:cNvPicPr>
          <p:nvPr/>
        </p:nvPicPr>
        <p:blipFill>
          <a:blip r:embed="rId3" cstate="print"/>
          <a:srcRect/>
          <a:stretch>
            <a:fillRect/>
          </a:stretch>
        </p:blipFill>
        <p:spPr bwMode="auto">
          <a:xfrm>
            <a:off x="2282370" y="1600200"/>
            <a:ext cx="2552698" cy="16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2" descr="C:\Users\MOHAN RAJ\Desktop\NAIP photos\DSC00943.JPG"/>
          <p:cNvPicPr>
            <a:picLocks noChangeAspect="1" noChangeArrowheads="1"/>
          </p:cNvPicPr>
          <p:nvPr/>
        </p:nvPicPr>
        <p:blipFill>
          <a:blip r:embed="rId4" cstate="print"/>
          <a:srcRect/>
          <a:stretch>
            <a:fillRect/>
          </a:stretch>
        </p:blipFill>
        <p:spPr>
          <a:xfrm>
            <a:off x="29028" y="1584433"/>
            <a:ext cx="2209800" cy="16159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3" descr="C:\Documents and Settings\Admin\Desktop\NAIP Maize Photoes\DSC00923.JPG"/>
          <p:cNvPicPr>
            <a:picLocks noChangeAspect="1" noChangeArrowheads="1"/>
          </p:cNvPicPr>
          <p:nvPr/>
        </p:nvPicPr>
        <p:blipFill>
          <a:blip r:embed="rId5" cstate="print"/>
          <a:srcRect/>
          <a:stretch>
            <a:fillRect/>
          </a:stretch>
        </p:blipFill>
        <p:spPr bwMode="auto">
          <a:xfrm>
            <a:off x="4876800" y="1549366"/>
            <a:ext cx="1752600" cy="16510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Title 1"/>
          <p:cNvSpPr txBox="1">
            <a:spLocks/>
          </p:cNvSpPr>
          <p:nvPr/>
        </p:nvSpPr>
        <p:spPr>
          <a:xfrm>
            <a:off x="0" y="1168366"/>
            <a:ext cx="6248400" cy="427038"/>
          </a:xfrm>
          <a:prstGeom prst="rect">
            <a:avLst/>
          </a:prstGeom>
        </p:spPr>
        <p:txBody>
          <a:bodyPr vert="horz" lIns="91440" tIns="45720" rIns="91440" bIns="45720" rtlCol="0" anchor="ctr">
            <a:normAutofit/>
          </a:bodyPr>
          <a:lstStyle/>
          <a:p>
            <a:pPr lvl="0">
              <a:spcBef>
                <a:spcPct val="0"/>
              </a:spcBef>
            </a:pPr>
            <a:r>
              <a:rPr lang="en-US" sz="2000" b="1" dirty="0" smtClean="0">
                <a:solidFill>
                  <a:srgbClr val="002060"/>
                </a:solidFill>
              </a:rPr>
              <a:t>Value Added Products of Maize</a:t>
            </a:r>
            <a:endParaRPr kumimoji="0" lang="en-US" sz="2000" b="1" i="0" u="none" strike="noStrike" kern="1200" cap="none" spc="0" normalizeH="0" baseline="0" noProof="0" dirty="0">
              <a:ln>
                <a:noFill/>
              </a:ln>
              <a:solidFill>
                <a:srgbClr val="002060"/>
              </a:solidFill>
              <a:effectLst/>
              <a:uLnTx/>
              <a:uFillTx/>
              <a:latin typeface="+mj-lt"/>
              <a:ea typeface="+mj-ea"/>
              <a:cs typeface="+mj-cs"/>
            </a:endParaRPr>
          </a:p>
        </p:txBody>
      </p:sp>
      <p:pic>
        <p:nvPicPr>
          <p:cNvPr id="22" name="Picture 2" descr="F:\IMG_0922[1].jpg"/>
          <p:cNvPicPr>
            <a:picLocks noChangeAspect="1" noChangeArrowheads="1"/>
          </p:cNvPicPr>
          <p:nvPr/>
        </p:nvPicPr>
        <p:blipFill>
          <a:blip r:embed="rId6" cstate="print"/>
          <a:srcRect/>
          <a:stretch>
            <a:fillRect/>
          </a:stretch>
        </p:blipFill>
        <p:spPr bwMode="auto">
          <a:xfrm>
            <a:off x="2362200" y="4133850"/>
            <a:ext cx="2443480" cy="18326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3" name="Picture 3" descr="F:\IMG_0927[1].jpg"/>
          <p:cNvPicPr>
            <a:picLocks noChangeAspect="1" noChangeArrowheads="1"/>
          </p:cNvPicPr>
          <p:nvPr/>
        </p:nvPicPr>
        <p:blipFill>
          <a:blip r:embed="rId7" cstate="print"/>
          <a:srcRect/>
          <a:stretch>
            <a:fillRect/>
          </a:stretch>
        </p:blipFill>
        <p:spPr bwMode="auto">
          <a:xfrm>
            <a:off x="76200" y="4133088"/>
            <a:ext cx="2443480" cy="18326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4" name="Picture 4" descr="F:\IMG_0943[1].jpg"/>
          <p:cNvPicPr>
            <a:picLocks noChangeAspect="1" noChangeArrowheads="1"/>
          </p:cNvPicPr>
          <p:nvPr/>
        </p:nvPicPr>
        <p:blipFill>
          <a:blip r:embed="rId8" cstate="print"/>
          <a:srcRect/>
          <a:stretch>
            <a:fillRect/>
          </a:stretch>
        </p:blipFill>
        <p:spPr bwMode="auto">
          <a:xfrm>
            <a:off x="4800600" y="4114800"/>
            <a:ext cx="2443480" cy="18326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5" name="Title 1"/>
          <p:cNvSpPr txBox="1">
            <a:spLocks/>
          </p:cNvSpPr>
          <p:nvPr/>
        </p:nvSpPr>
        <p:spPr>
          <a:xfrm>
            <a:off x="0" y="3687762"/>
            <a:ext cx="6248400" cy="427038"/>
          </a:xfrm>
          <a:prstGeom prst="rect">
            <a:avLst/>
          </a:prstGeom>
        </p:spPr>
        <p:txBody>
          <a:bodyPr vert="horz" lIns="91440" tIns="45720" rIns="91440" bIns="45720" rtlCol="0" anchor="ctr">
            <a:normAutofit/>
          </a:bodyPr>
          <a:lstStyle/>
          <a:p>
            <a:pPr lvl="0">
              <a:spcBef>
                <a:spcPct val="0"/>
              </a:spcBef>
            </a:pPr>
            <a:r>
              <a:rPr kumimoji="0" lang="en-US" sz="2000" b="1" i="0" u="none" strike="noStrike" kern="1200" cap="none" spc="0" normalizeH="0" baseline="0" noProof="0" dirty="0" smtClean="0">
                <a:ln>
                  <a:noFill/>
                </a:ln>
                <a:solidFill>
                  <a:srgbClr val="002060"/>
                </a:solidFill>
                <a:effectLst/>
                <a:uLnTx/>
                <a:uFillTx/>
                <a:latin typeface="+mj-lt"/>
                <a:ea typeface="+mj-ea"/>
                <a:cs typeface="+mj-cs"/>
              </a:rPr>
              <a:t>Preparation of garlands </a:t>
            </a:r>
            <a:r>
              <a:rPr kumimoji="0" lang="en-US" sz="2000" b="1" i="0" u="none" strike="noStrike" kern="1200" cap="none" spc="0" normalizeH="0" noProof="0" dirty="0" smtClean="0">
                <a:ln>
                  <a:noFill/>
                </a:ln>
                <a:solidFill>
                  <a:srgbClr val="002060"/>
                </a:solidFill>
                <a:effectLst/>
                <a:uLnTx/>
                <a:uFillTx/>
                <a:latin typeface="+mj-lt"/>
                <a:ea typeface="+mj-ea"/>
                <a:cs typeface="+mj-cs"/>
              </a:rPr>
              <a:t>using cocoons</a:t>
            </a:r>
            <a:endParaRPr kumimoji="0" lang="en-US" sz="2000" b="1" i="0" u="none" strike="noStrike" kern="1200" cap="none" spc="0" normalizeH="0" baseline="0" noProof="0" dirty="0">
              <a:ln>
                <a:noFill/>
              </a:ln>
              <a:solidFill>
                <a:srgbClr val="002060"/>
              </a:solidFill>
              <a:effectLst/>
              <a:uLnTx/>
              <a:uFillTx/>
              <a:latin typeface="+mj-lt"/>
              <a:ea typeface="+mj-ea"/>
              <a:cs typeface="+mj-cs"/>
            </a:endParaRPr>
          </a:p>
        </p:txBody>
      </p:sp>
      <p:pic>
        <p:nvPicPr>
          <p:cNvPr id="2050" name="Picture 2" descr="G:\P1050024[1].JPG"/>
          <p:cNvPicPr>
            <a:picLocks noChangeAspect="1" noChangeArrowheads="1"/>
          </p:cNvPicPr>
          <p:nvPr/>
        </p:nvPicPr>
        <p:blipFill>
          <a:blip r:embed="rId9" cstate="print"/>
          <a:srcRect l="11250" r="6250"/>
          <a:stretch>
            <a:fillRect/>
          </a:stretch>
        </p:blipFill>
        <p:spPr bwMode="auto">
          <a:xfrm>
            <a:off x="7239000" y="4114800"/>
            <a:ext cx="2015871" cy="18326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Slide Number Placeholder 13"/>
          <p:cNvSpPr>
            <a:spLocks noGrp="1"/>
          </p:cNvSpPr>
          <p:nvPr>
            <p:ph type="sldNum" sz="quarter" idx="12"/>
          </p:nvPr>
        </p:nvSpPr>
        <p:spPr/>
        <p:txBody>
          <a:bodyPr/>
          <a:lstStyle/>
          <a:p>
            <a:fld id="{B6F15528-21DE-4FAA-801E-634DDDAF4B2B}" type="slidenum">
              <a:rPr lang="en-US" smtClean="0"/>
              <a:pPr/>
              <a:t>87</a:t>
            </a:fld>
            <a:endParaRPr lang="en-US"/>
          </a:p>
        </p:txBody>
      </p:sp>
      <p:sp>
        <p:nvSpPr>
          <p:cNvPr id="15" name="Date Placeholder 14"/>
          <p:cNvSpPr>
            <a:spLocks noGrp="1"/>
          </p:cNvSpPr>
          <p:nvPr>
            <p:ph type="dt" sz="half" idx="10"/>
          </p:nvPr>
        </p:nvSpPr>
        <p:spPr/>
        <p:txBody>
          <a:bodyPr/>
          <a:lstStyle/>
          <a:p>
            <a:fld id="{972BE0E9-2A30-4CD6-ACEA-7D3C55AD9782}"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a:srcRect/>
          <a:stretch>
            <a:fillRect/>
          </a:stretch>
        </p:blipFill>
        <p:spPr bwMode="auto">
          <a:xfrm>
            <a:off x="1" y="42863"/>
            <a:ext cx="4419600" cy="3276600"/>
          </a:xfrm>
          <a:prstGeom prst="rect">
            <a:avLst/>
          </a:prstGeom>
          <a:noFill/>
          <a:ln w="25400">
            <a:solidFill>
              <a:srgbClr val="FF00FF"/>
            </a:solidFill>
            <a:miter lim="800000"/>
            <a:headEnd/>
            <a:tailEnd/>
          </a:ln>
          <a:effectLst/>
        </p:spPr>
      </p:pic>
      <p:pic>
        <p:nvPicPr>
          <p:cNvPr id="2055" name="Picture 7"/>
          <p:cNvPicPr>
            <a:picLocks noChangeAspect="1" noChangeArrowheads="1"/>
          </p:cNvPicPr>
          <p:nvPr/>
        </p:nvPicPr>
        <p:blipFill>
          <a:blip r:embed="rId3"/>
          <a:srcRect/>
          <a:stretch>
            <a:fillRect/>
          </a:stretch>
        </p:blipFill>
        <p:spPr bwMode="auto">
          <a:xfrm>
            <a:off x="4495800" y="1"/>
            <a:ext cx="4648200" cy="3276599"/>
          </a:xfrm>
          <a:prstGeom prst="rect">
            <a:avLst/>
          </a:prstGeom>
          <a:noFill/>
          <a:ln w="25400">
            <a:solidFill>
              <a:srgbClr val="FF00FF"/>
            </a:solidFill>
            <a:miter lim="800000"/>
            <a:headEnd/>
            <a:tailEnd/>
          </a:ln>
          <a:effectLst/>
        </p:spPr>
      </p:pic>
      <p:pic>
        <p:nvPicPr>
          <p:cNvPr id="6" name="Picture 4"/>
          <p:cNvPicPr>
            <a:picLocks noChangeAspect="1" noChangeArrowheads="1"/>
          </p:cNvPicPr>
          <p:nvPr/>
        </p:nvPicPr>
        <p:blipFill>
          <a:blip r:embed="rId4"/>
          <a:srcRect/>
          <a:stretch>
            <a:fillRect/>
          </a:stretch>
        </p:blipFill>
        <p:spPr bwMode="auto">
          <a:xfrm>
            <a:off x="4495800" y="3352800"/>
            <a:ext cx="4648200" cy="3505200"/>
          </a:xfrm>
          <a:prstGeom prst="rect">
            <a:avLst/>
          </a:prstGeom>
          <a:noFill/>
          <a:ln w="25400">
            <a:solidFill>
              <a:srgbClr val="008000"/>
            </a:solidFill>
            <a:miter lim="800000"/>
            <a:headEnd/>
            <a:tailEnd/>
          </a:ln>
          <a:effectLst/>
        </p:spPr>
      </p:pic>
      <p:pic>
        <p:nvPicPr>
          <p:cNvPr id="7" name="Picture 5"/>
          <p:cNvPicPr>
            <a:picLocks noChangeAspect="1" noChangeArrowheads="1"/>
          </p:cNvPicPr>
          <p:nvPr/>
        </p:nvPicPr>
        <p:blipFill>
          <a:blip r:embed="rId5"/>
          <a:srcRect/>
          <a:stretch>
            <a:fillRect/>
          </a:stretch>
        </p:blipFill>
        <p:spPr bwMode="auto">
          <a:xfrm>
            <a:off x="0" y="3352800"/>
            <a:ext cx="4495800" cy="3505200"/>
          </a:xfrm>
          <a:prstGeom prst="rect">
            <a:avLst/>
          </a:prstGeom>
          <a:noFill/>
          <a:ln w="25400">
            <a:solidFill>
              <a:srgbClr val="008000"/>
            </a:solidFill>
            <a:miter lim="800000"/>
            <a:headEnd/>
            <a:tailEnd/>
          </a:ln>
          <a:effectLst/>
        </p:spPr>
      </p:pic>
      <p:sp>
        <p:nvSpPr>
          <p:cNvPr id="8" name="Slide Number Placeholder 7"/>
          <p:cNvSpPr>
            <a:spLocks noGrp="1"/>
          </p:cNvSpPr>
          <p:nvPr>
            <p:ph type="sldNum" sz="quarter" idx="12"/>
          </p:nvPr>
        </p:nvSpPr>
        <p:spPr/>
        <p:txBody>
          <a:bodyPr/>
          <a:lstStyle/>
          <a:p>
            <a:fld id="{B6F15528-21DE-4FAA-801E-634DDDAF4B2B}" type="slidenum">
              <a:rPr lang="en-US" smtClean="0"/>
              <a:pPr/>
              <a:t>88</a:t>
            </a:fld>
            <a:endParaRPr lang="en-US"/>
          </a:p>
        </p:txBody>
      </p:sp>
      <p:sp>
        <p:nvSpPr>
          <p:cNvPr id="9" name="Date Placeholder 8"/>
          <p:cNvSpPr>
            <a:spLocks noGrp="1"/>
          </p:cNvSpPr>
          <p:nvPr>
            <p:ph type="dt" sz="half" idx="10"/>
          </p:nvPr>
        </p:nvSpPr>
        <p:spPr/>
        <p:txBody>
          <a:bodyPr/>
          <a:lstStyle/>
          <a:p>
            <a:fld id="{A96CD0AE-AD6E-4F66-B43C-6A994EC7455D}"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srcRect/>
          <a:stretch>
            <a:fillRect/>
          </a:stretch>
        </p:blipFill>
        <p:spPr bwMode="auto">
          <a:xfrm>
            <a:off x="42863" y="0"/>
            <a:ext cx="4419600" cy="3333750"/>
          </a:xfrm>
          <a:prstGeom prst="rect">
            <a:avLst/>
          </a:prstGeom>
          <a:noFill/>
          <a:ln w="25400">
            <a:solidFill>
              <a:srgbClr val="800080"/>
            </a:solidFill>
            <a:miter lim="800000"/>
            <a:headEnd/>
            <a:tailEnd/>
          </a:ln>
          <a:effectLst/>
        </p:spPr>
      </p:pic>
      <p:pic>
        <p:nvPicPr>
          <p:cNvPr id="3078" name="Picture 6"/>
          <p:cNvPicPr>
            <a:picLocks noChangeAspect="1" noChangeArrowheads="1"/>
          </p:cNvPicPr>
          <p:nvPr/>
        </p:nvPicPr>
        <p:blipFill>
          <a:blip r:embed="rId3"/>
          <a:srcRect/>
          <a:stretch>
            <a:fillRect/>
          </a:stretch>
        </p:blipFill>
        <p:spPr bwMode="auto">
          <a:xfrm>
            <a:off x="0" y="3352800"/>
            <a:ext cx="4476750" cy="3462338"/>
          </a:xfrm>
          <a:prstGeom prst="rect">
            <a:avLst/>
          </a:prstGeom>
          <a:noFill/>
          <a:ln w="25400">
            <a:solidFill>
              <a:srgbClr val="800080"/>
            </a:solidFill>
            <a:miter lim="800000"/>
            <a:headEnd/>
            <a:tailEnd/>
          </a:ln>
          <a:effectLst/>
        </p:spPr>
      </p:pic>
      <p:pic>
        <p:nvPicPr>
          <p:cNvPr id="3079" name="Picture 7"/>
          <p:cNvPicPr>
            <a:picLocks noChangeAspect="1" noChangeArrowheads="1"/>
          </p:cNvPicPr>
          <p:nvPr/>
        </p:nvPicPr>
        <p:blipFill>
          <a:blip r:embed="rId4"/>
          <a:srcRect/>
          <a:stretch>
            <a:fillRect/>
          </a:stretch>
        </p:blipFill>
        <p:spPr bwMode="auto">
          <a:xfrm>
            <a:off x="4495800" y="3352800"/>
            <a:ext cx="4648199" cy="3467100"/>
          </a:xfrm>
          <a:prstGeom prst="rect">
            <a:avLst/>
          </a:prstGeom>
          <a:noFill/>
          <a:ln w="25400">
            <a:solidFill>
              <a:srgbClr val="800080"/>
            </a:solidFill>
            <a:miter lim="800000"/>
            <a:headEnd/>
            <a:tailEnd/>
          </a:ln>
          <a:effectLst/>
        </p:spPr>
      </p:pic>
      <p:pic>
        <p:nvPicPr>
          <p:cNvPr id="6" name="Picture 6"/>
          <p:cNvPicPr>
            <a:picLocks noChangeAspect="1" noChangeArrowheads="1"/>
          </p:cNvPicPr>
          <p:nvPr/>
        </p:nvPicPr>
        <p:blipFill>
          <a:blip r:embed="rId5"/>
          <a:srcRect/>
          <a:stretch>
            <a:fillRect/>
          </a:stretch>
        </p:blipFill>
        <p:spPr bwMode="auto">
          <a:xfrm>
            <a:off x="4495800" y="42863"/>
            <a:ext cx="4648200" cy="3276600"/>
          </a:xfrm>
          <a:prstGeom prst="rect">
            <a:avLst/>
          </a:prstGeom>
          <a:noFill/>
          <a:ln w="25400">
            <a:solidFill>
              <a:srgbClr val="0000FF"/>
            </a:solidFill>
            <a:miter lim="800000"/>
            <a:headEnd/>
            <a:tailEnd/>
          </a:ln>
          <a:effectLst/>
        </p:spPr>
      </p:pic>
      <p:sp>
        <p:nvSpPr>
          <p:cNvPr id="7" name="Slide Number Placeholder 6"/>
          <p:cNvSpPr>
            <a:spLocks noGrp="1"/>
          </p:cNvSpPr>
          <p:nvPr>
            <p:ph type="sldNum" sz="quarter" idx="12"/>
          </p:nvPr>
        </p:nvSpPr>
        <p:spPr/>
        <p:txBody>
          <a:bodyPr/>
          <a:lstStyle/>
          <a:p>
            <a:fld id="{B6F15528-21DE-4FAA-801E-634DDDAF4B2B}" type="slidenum">
              <a:rPr lang="en-US" smtClean="0"/>
              <a:pPr/>
              <a:t>89</a:t>
            </a:fld>
            <a:endParaRPr lang="en-US"/>
          </a:p>
        </p:txBody>
      </p:sp>
      <p:sp>
        <p:nvSpPr>
          <p:cNvPr id="8" name="Date Placeholder 7"/>
          <p:cNvSpPr>
            <a:spLocks noGrp="1"/>
          </p:cNvSpPr>
          <p:nvPr>
            <p:ph type="dt" sz="half" idx="10"/>
          </p:nvPr>
        </p:nvSpPr>
        <p:spPr/>
        <p:txBody>
          <a:bodyPr/>
          <a:lstStyle/>
          <a:p>
            <a:fld id="{1A8A02CD-5653-414B-AC05-198BEC672757}"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a:solidFill>
            <a:srgbClr val="FFFF00"/>
          </a:solidFill>
        </p:spPr>
        <p:txBody>
          <a:bodyPr/>
          <a:lstStyle/>
          <a:p>
            <a:r>
              <a:rPr lang="en-US" b="1" dirty="0" smtClean="0">
                <a:latin typeface="Times New Roman" pitchFamily="18" charset="0"/>
                <a:cs typeface="Times New Roman" pitchFamily="18" charset="0"/>
              </a:rPr>
              <a:t>RESEARCH STUDIES</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90</a:t>
            </a:fld>
            <a:endParaRPr lang="en-US"/>
          </a:p>
        </p:txBody>
      </p:sp>
      <p:sp>
        <p:nvSpPr>
          <p:cNvPr id="5" name="Date Placeholder 4"/>
          <p:cNvSpPr>
            <a:spLocks noGrp="1"/>
          </p:cNvSpPr>
          <p:nvPr>
            <p:ph type="dt" sz="half" idx="10"/>
          </p:nvPr>
        </p:nvSpPr>
        <p:spPr/>
        <p:txBody>
          <a:bodyPr/>
          <a:lstStyle/>
          <a:p>
            <a:fld id="{0F4D4359-A0D3-4D55-A7A8-1061FED795A2}" type="datetime1">
              <a:rPr lang="en-US" smtClean="0"/>
              <a:pPr/>
              <a:t>4/15/2016</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b="1" dirty="0" smtClean="0"/>
              <a:t>Research study 1 </a:t>
            </a:r>
            <a:r>
              <a:rPr lang="en-US" dirty="0" smtClean="0"/>
              <a:t/>
            </a:r>
            <a:br>
              <a:rPr lang="en-US" dirty="0" smtClean="0"/>
            </a:br>
            <a:endParaRPr lang="en-US" dirty="0"/>
          </a:p>
        </p:txBody>
      </p:sp>
      <p:sp>
        <p:nvSpPr>
          <p:cNvPr id="3" name="Content Placeholder 2"/>
          <p:cNvSpPr>
            <a:spLocks noGrp="1"/>
          </p:cNvSpPr>
          <p:nvPr>
            <p:ph sz="quarter" idx="1"/>
          </p:nvPr>
        </p:nvSpPr>
        <p:spPr>
          <a:xfrm>
            <a:off x="457200" y="1143001"/>
            <a:ext cx="8229600" cy="2590800"/>
          </a:xfrm>
          <a:solidFill>
            <a:srgbClr val="92D050"/>
          </a:solidFill>
        </p:spPr>
        <p:txBody>
          <a:bodyPr>
            <a:normAutofit fontScale="92500"/>
          </a:bodyPr>
          <a:lstStyle/>
          <a:p>
            <a:pPr algn="just">
              <a:lnSpc>
                <a:spcPct val="200000"/>
              </a:lnSpc>
              <a:buNone/>
            </a:pPr>
            <a:r>
              <a:rPr lang="en-US" b="1" dirty="0" smtClean="0"/>
              <a:t>“A study on the performance of  Self Help Groups (SHGs) in </a:t>
            </a:r>
            <a:r>
              <a:rPr lang="en-US" b="1" dirty="0" err="1" smtClean="0"/>
              <a:t>Ramanagara</a:t>
            </a:r>
            <a:r>
              <a:rPr lang="en-US" b="1" dirty="0" smtClean="0"/>
              <a:t> District of Karnataka.”</a:t>
            </a:r>
            <a:endParaRPr lang="en-US" dirty="0" smtClean="0"/>
          </a:p>
          <a:p>
            <a:pPr algn="ctr">
              <a:lnSpc>
                <a:spcPct val="200000"/>
              </a:lnSpc>
              <a:buNone/>
            </a:pPr>
            <a:endParaRPr lang="en-US" dirty="0"/>
          </a:p>
        </p:txBody>
      </p:sp>
      <p:pic>
        <p:nvPicPr>
          <p:cNvPr id="4" name="Picture 3" descr="C:\Users\Admin\Desktop\SHGimages (5).jpg"/>
          <p:cNvPicPr/>
          <p:nvPr/>
        </p:nvPicPr>
        <p:blipFill>
          <a:blip r:embed="rId2"/>
          <a:srcRect/>
          <a:stretch>
            <a:fillRect/>
          </a:stretch>
        </p:blipFill>
        <p:spPr bwMode="auto">
          <a:xfrm>
            <a:off x="2362200" y="4114800"/>
            <a:ext cx="4582160" cy="2438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91</a:t>
            </a:fld>
            <a:endParaRPr lang="en-US"/>
          </a:p>
        </p:txBody>
      </p:sp>
      <p:sp>
        <p:nvSpPr>
          <p:cNvPr id="6" name="Date Placeholder 5"/>
          <p:cNvSpPr>
            <a:spLocks noGrp="1"/>
          </p:cNvSpPr>
          <p:nvPr>
            <p:ph type="dt" sz="half" idx="10"/>
          </p:nvPr>
        </p:nvSpPr>
        <p:spPr/>
        <p:txBody>
          <a:bodyPr/>
          <a:lstStyle/>
          <a:p>
            <a:fld id="{171AF27A-7CE7-45CC-A73E-3E523DB34474}" type="datetime1">
              <a:rPr lang="en-US" smtClean="0"/>
              <a:pPr/>
              <a:t>4/15/2016</a:t>
            </a:fld>
            <a:endParaRPr lang="en-US"/>
          </a:p>
        </p:txBody>
      </p:sp>
      <p:sp>
        <p:nvSpPr>
          <p:cNvPr id="7" name="TextBox 6"/>
          <p:cNvSpPr txBox="1"/>
          <p:nvPr/>
        </p:nvSpPr>
        <p:spPr>
          <a:xfrm>
            <a:off x="2438400" y="3733800"/>
            <a:ext cx="4343400" cy="381000"/>
          </a:xfrm>
          <a:prstGeom prst="rect">
            <a:avLst/>
          </a:prstGeom>
          <a:solidFill>
            <a:srgbClr val="FFFF00"/>
          </a:solidFill>
        </p:spPr>
        <p:txBody>
          <a:bodyPr wrap="square" rtlCol="0">
            <a:spAutoFit/>
          </a:bodyPr>
          <a:lstStyle/>
          <a:p>
            <a:pPr algn="ctr"/>
            <a:r>
              <a:rPr lang="en-US" b="1" dirty="0" smtClean="0"/>
              <a:t>ASHA K., 2015</a:t>
            </a:r>
            <a:endParaRPr lang="en-IN" b="1"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smtClean="0"/>
              <a:t>Methodology </a:t>
            </a:r>
            <a:endParaRPr lang="en-US" dirty="0"/>
          </a:p>
        </p:txBody>
      </p:sp>
      <p:sp>
        <p:nvSpPr>
          <p:cNvPr id="4" name="TextBox 3"/>
          <p:cNvSpPr txBox="1"/>
          <p:nvPr/>
        </p:nvSpPr>
        <p:spPr>
          <a:xfrm>
            <a:off x="228600" y="4343400"/>
            <a:ext cx="1676400" cy="646331"/>
          </a:xfrm>
          <a:prstGeom prst="rect">
            <a:avLst/>
          </a:prstGeom>
          <a:noFill/>
          <a:ln w="3175">
            <a:solidFill>
              <a:schemeClr val="tx1"/>
            </a:solidFill>
          </a:ln>
        </p:spPr>
        <p:txBody>
          <a:bodyPr wrap="square" rtlCol="0">
            <a:spAutoFit/>
          </a:bodyPr>
          <a:lstStyle/>
          <a:p>
            <a:r>
              <a:rPr lang="en-US" dirty="0" smtClean="0"/>
              <a:t>Ramanagara  District</a:t>
            </a:r>
            <a:endParaRPr lang="en-US" dirty="0"/>
          </a:p>
        </p:txBody>
      </p:sp>
      <p:sp>
        <p:nvSpPr>
          <p:cNvPr id="5" name="TextBox 4"/>
          <p:cNvSpPr txBox="1"/>
          <p:nvPr/>
        </p:nvSpPr>
        <p:spPr>
          <a:xfrm>
            <a:off x="1447800" y="3429000"/>
            <a:ext cx="2209800" cy="369332"/>
          </a:xfrm>
          <a:prstGeom prst="rect">
            <a:avLst/>
          </a:prstGeom>
          <a:noFill/>
          <a:ln w="3175">
            <a:solidFill>
              <a:schemeClr val="tx1"/>
            </a:solidFill>
          </a:ln>
        </p:spPr>
        <p:txBody>
          <a:bodyPr wrap="square" rtlCol="0">
            <a:spAutoFit/>
          </a:bodyPr>
          <a:lstStyle/>
          <a:p>
            <a:r>
              <a:rPr lang="en-US" dirty="0" err="1" smtClean="0"/>
              <a:t>Magadi</a:t>
            </a:r>
            <a:r>
              <a:rPr lang="en-US" dirty="0" smtClean="0"/>
              <a:t> </a:t>
            </a:r>
            <a:r>
              <a:rPr lang="en-US" dirty="0" err="1" smtClean="0"/>
              <a:t>Taluk</a:t>
            </a:r>
            <a:endParaRPr lang="en-US" dirty="0"/>
          </a:p>
        </p:txBody>
      </p:sp>
      <p:sp>
        <p:nvSpPr>
          <p:cNvPr id="6" name="TextBox 5"/>
          <p:cNvSpPr txBox="1"/>
          <p:nvPr/>
        </p:nvSpPr>
        <p:spPr>
          <a:xfrm>
            <a:off x="1447800" y="5345668"/>
            <a:ext cx="2390398" cy="369332"/>
          </a:xfrm>
          <a:prstGeom prst="rect">
            <a:avLst/>
          </a:prstGeom>
          <a:noFill/>
          <a:ln w="3175">
            <a:solidFill>
              <a:schemeClr val="tx1"/>
            </a:solidFill>
          </a:ln>
        </p:spPr>
        <p:txBody>
          <a:bodyPr wrap="none" rtlCol="0">
            <a:spAutoFit/>
          </a:bodyPr>
          <a:lstStyle/>
          <a:p>
            <a:r>
              <a:rPr lang="en-US" dirty="0" err="1" smtClean="0"/>
              <a:t>Channapattana</a:t>
            </a:r>
            <a:r>
              <a:rPr lang="en-US" dirty="0" smtClean="0"/>
              <a:t> </a:t>
            </a:r>
            <a:r>
              <a:rPr lang="en-US" dirty="0" err="1" smtClean="0"/>
              <a:t>Taluk</a:t>
            </a:r>
            <a:endParaRPr lang="en-US" dirty="0"/>
          </a:p>
        </p:txBody>
      </p:sp>
      <p:cxnSp>
        <p:nvCxnSpPr>
          <p:cNvPr id="8" name="Straight Arrow Connector 7"/>
          <p:cNvCxnSpPr>
            <a:endCxn id="5" idx="2"/>
          </p:cNvCxnSpPr>
          <p:nvPr/>
        </p:nvCxnSpPr>
        <p:spPr>
          <a:xfrm flipV="1">
            <a:off x="1905000" y="3798332"/>
            <a:ext cx="647700" cy="545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6" idx="0"/>
          </p:cNvCxnSpPr>
          <p:nvPr/>
        </p:nvCxnSpPr>
        <p:spPr>
          <a:xfrm>
            <a:off x="1905000" y="5029200"/>
            <a:ext cx="737999" cy="3164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5" idx="3"/>
            <a:endCxn id="45" idx="1"/>
          </p:cNvCxnSpPr>
          <p:nvPr/>
        </p:nvCxnSpPr>
        <p:spPr>
          <a:xfrm flipV="1">
            <a:off x="3657600" y="3080266"/>
            <a:ext cx="7620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5" idx="3"/>
            <a:endCxn id="35" idx="1"/>
          </p:cNvCxnSpPr>
          <p:nvPr/>
        </p:nvCxnSpPr>
        <p:spPr>
          <a:xfrm>
            <a:off x="3657600" y="3613666"/>
            <a:ext cx="762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3"/>
            <a:endCxn id="44" idx="1"/>
          </p:cNvCxnSpPr>
          <p:nvPr/>
        </p:nvCxnSpPr>
        <p:spPr>
          <a:xfrm flipV="1">
            <a:off x="3838198" y="4909066"/>
            <a:ext cx="581402" cy="62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6" idx="3"/>
            <a:endCxn id="46" idx="1"/>
          </p:cNvCxnSpPr>
          <p:nvPr/>
        </p:nvCxnSpPr>
        <p:spPr>
          <a:xfrm>
            <a:off x="3838198" y="5530334"/>
            <a:ext cx="581402" cy="5217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19600" y="3276600"/>
            <a:ext cx="853119" cy="369332"/>
          </a:xfrm>
          <a:prstGeom prst="rect">
            <a:avLst/>
          </a:prstGeom>
          <a:noFill/>
          <a:ln w="3175">
            <a:solidFill>
              <a:schemeClr val="tx1"/>
            </a:solidFill>
          </a:ln>
        </p:spPr>
        <p:txBody>
          <a:bodyPr wrap="none" rtlCol="0">
            <a:spAutoFit/>
          </a:bodyPr>
          <a:lstStyle/>
          <a:p>
            <a:r>
              <a:rPr lang="en-US" dirty="0" smtClean="0"/>
              <a:t>SHG 2</a:t>
            </a:r>
            <a:endParaRPr lang="en-US" dirty="0"/>
          </a:p>
        </p:txBody>
      </p:sp>
      <p:sp>
        <p:nvSpPr>
          <p:cNvPr id="35" name="TextBox 34"/>
          <p:cNvSpPr txBox="1"/>
          <p:nvPr/>
        </p:nvSpPr>
        <p:spPr>
          <a:xfrm>
            <a:off x="4419600" y="4038600"/>
            <a:ext cx="854721" cy="369332"/>
          </a:xfrm>
          <a:prstGeom prst="rect">
            <a:avLst/>
          </a:prstGeom>
          <a:noFill/>
          <a:ln w="3175">
            <a:solidFill>
              <a:schemeClr val="tx1"/>
            </a:solidFill>
          </a:ln>
        </p:spPr>
        <p:txBody>
          <a:bodyPr wrap="none" rtlCol="0">
            <a:spAutoFit/>
          </a:bodyPr>
          <a:lstStyle/>
          <a:p>
            <a:r>
              <a:rPr lang="en-US" dirty="0" smtClean="0"/>
              <a:t>SHG 4</a:t>
            </a:r>
            <a:endParaRPr lang="en-US" dirty="0"/>
          </a:p>
        </p:txBody>
      </p:sp>
      <p:sp>
        <p:nvSpPr>
          <p:cNvPr id="36" name="TextBox 35"/>
          <p:cNvSpPr txBox="1"/>
          <p:nvPr/>
        </p:nvSpPr>
        <p:spPr>
          <a:xfrm>
            <a:off x="4419600" y="5105400"/>
            <a:ext cx="853119" cy="369332"/>
          </a:xfrm>
          <a:prstGeom prst="rect">
            <a:avLst/>
          </a:prstGeom>
          <a:noFill/>
          <a:ln w="3175">
            <a:solidFill>
              <a:schemeClr val="tx1"/>
            </a:solidFill>
          </a:ln>
        </p:spPr>
        <p:txBody>
          <a:bodyPr wrap="none" rtlCol="0">
            <a:spAutoFit/>
          </a:bodyPr>
          <a:lstStyle/>
          <a:p>
            <a:r>
              <a:rPr lang="en-US" dirty="0" smtClean="0"/>
              <a:t>SHG 2</a:t>
            </a:r>
            <a:endParaRPr lang="en-US" dirty="0"/>
          </a:p>
        </p:txBody>
      </p:sp>
      <p:sp>
        <p:nvSpPr>
          <p:cNvPr id="37" name="TextBox 36"/>
          <p:cNvSpPr txBox="1"/>
          <p:nvPr/>
        </p:nvSpPr>
        <p:spPr>
          <a:xfrm>
            <a:off x="4419600" y="5486400"/>
            <a:ext cx="851515" cy="369332"/>
          </a:xfrm>
          <a:prstGeom prst="rect">
            <a:avLst/>
          </a:prstGeom>
          <a:noFill/>
          <a:ln w="3175">
            <a:solidFill>
              <a:schemeClr val="tx1"/>
            </a:solidFill>
          </a:ln>
        </p:spPr>
        <p:txBody>
          <a:bodyPr wrap="none" rtlCol="0">
            <a:spAutoFit/>
          </a:bodyPr>
          <a:lstStyle/>
          <a:p>
            <a:r>
              <a:rPr lang="en-US" dirty="0" smtClean="0"/>
              <a:t>SHG 3</a:t>
            </a:r>
            <a:endParaRPr lang="en-US" dirty="0"/>
          </a:p>
        </p:txBody>
      </p:sp>
      <p:sp>
        <p:nvSpPr>
          <p:cNvPr id="43" name="TextBox 42"/>
          <p:cNvSpPr txBox="1"/>
          <p:nvPr/>
        </p:nvSpPr>
        <p:spPr>
          <a:xfrm>
            <a:off x="4419600" y="3657600"/>
            <a:ext cx="851515" cy="369332"/>
          </a:xfrm>
          <a:prstGeom prst="rect">
            <a:avLst/>
          </a:prstGeom>
          <a:noFill/>
          <a:ln w="3175">
            <a:solidFill>
              <a:schemeClr val="tx1"/>
            </a:solidFill>
          </a:ln>
        </p:spPr>
        <p:txBody>
          <a:bodyPr wrap="none" rtlCol="0">
            <a:spAutoFit/>
          </a:bodyPr>
          <a:lstStyle/>
          <a:p>
            <a:r>
              <a:rPr lang="en-US" dirty="0" smtClean="0"/>
              <a:t>SHG 3</a:t>
            </a:r>
            <a:endParaRPr lang="en-US" dirty="0"/>
          </a:p>
        </p:txBody>
      </p:sp>
      <p:sp>
        <p:nvSpPr>
          <p:cNvPr id="44" name="TextBox 43"/>
          <p:cNvSpPr txBox="1"/>
          <p:nvPr/>
        </p:nvSpPr>
        <p:spPr>
          <a:xfrm>
            <a:off x="4419600" y="4724400"/>
            <a:ext cx="824265" cy="369332"/>
          </a:xfrm>
          <a:prstGeom prst="rect">
            <a:avLst/>
          </a:prstGeom>
          <a:noFill/>
          <a:ln w="3175">
            <a:solidFill>
              <a:schemeClr val="tx1"/>
            </a:solidFill>
          </a:ln>
        </p:spPr>
        <p:txBody>
          <a:bodyPr wrap="none" rtlCol="0">
            <a:spAutoFit/>
          </a:bodyPr>
          <a:lstStyle/>
          <a:p>
            <a:r>
              <a:rPr lang="en-US" dirty="0" smtClean="0"/>
              <a:t>SHG 1</a:t>
            </a:r>
            <a:endParaRPr lang="en-US" dirty="0"/>
          </a:p>
        </p:txBody>
      </p:sp>
      <p:sp>
        <p:nvSpPr>
          <p:cNvPr id="45" name="TextBox 44"/>
          <p:cNvSpPr txBox="1"/>
          <p:nvPr/>
        </p:nvSpPr>
        <p:spPr>
          <a:xfrm>
            <a:off x="4419600" y="2895600"/>
            <a:ext cx="824265" cy="369332"/>
          </a:xfrm>
          <a:prstGeom prst="rect">
            <a:avLst/>
          </a:prstGeom>
          <a:noFill/>
          <a:ln w="3175">
            <a:solidFill>
              <a:schemeClr val="tx1"/>
            </a:solidFill>
          </a:ln>
        </p:spPr>
        <p:txBody>
          <a:bodyPr wrap="none" rtlCol="0">
            <a:spAutoFit/>
          </a:bodyPr>
          <a:lstStyle/>
          <a:p>
            <a:r>
              <a:rPr lang="en-US" dirty="0" smtClean="0"/>
              <a:t>SHG 1</a:t>
            </a:r>
            <a:endParaRPr lang="en-US" dirty="0"/>
          </a:p>
        </p:txBody>
      </p:sp>
      <p:sp>
        <p:nvSpPr>
          <p:cNvPr id="46" name="TextBox 45"/>
          <p:cNvSpPr txBox="1"/>
          <p:nvPr/>
        </p:nvSpPr>
        <p:spPr>
          <a:xfrm>
            <a:off x="4419600" y="5867400"/>
            <a:ext cx="854721" cy="369332"/>
          </a:xfrm>
          <a:prstGeom prst="rect">
            <a:avLst/>
          </a:prstGeom>
          <a:noFill/>
          <a:ln w="3175">
            <a:solidFill>
              <a:schemeClr val="tx1"/>
            </a:solidFill>
          </a:ln>
        </p:spPr>
        <p:txBody>
          <a:bodyPr wrap="none" rtlCol="0">
            <a:spAutoFit/>
          </a:bodyPr>
          <a:lstStyle/>
          <a:p>
            <a:r>
              <a:rPr lang="en-US" dirty="0" smtClean="0"/>
              <a:t>SHG 4</a:t>
            </a:r>
            <a:endParaRPr lang="en-US" dirty="0"/>
          </a:p>
        </p:txBody>
      </p:sp>
      <p:sp>
        <p:nvSpPr>
          <p:cNvPr id="60" name="TextBox 59"/>
          <p:cNvSpPr txBox="1"/>
          <p:nvPr/>
        </p:nvSpPr>
        <p:spPr>
          <a:xfrm>
            <a:off x="5715000" y="2667000"/>
            <a:ext cx="3048000" cy="2308324"/>
          </a:xfrm>
          <a:prstGeom prst="rect">
            <a:avLst/>
          </a:prstGeom>
          <a:noFill/>
          <a:ln w="3175">
            <a:solidFill>
              <a:schemeClr val="tx1"/>
            </a:solidFill>
          </a:ln>
        </p:spPr>
        <p:txBody>
          <a:bodyPr wrap="square" rtlCol="0">
            <a:spAutoFit/>
          </a:bodyPr>
          <a:lstStyle/>
          <a:p>
            <a:r>
              <a:rPr lang="en-US" sz="2400" dirty="0" smtClean="0"/>
              <a:t>President, </a:t>
            </a:r>
          </a:p>
          <a:p>
            <a:r>
              <a:rPr lang="en-US" sz="2400" dirty="0" smtClean="0"/>
              <a:t>Secretary &amp;</a:t>
            </a:r>
          </a:p>
          <a:p>
            <a:r>
              <a:rPr lang="en-US" sz="2400" dirty="0" smtClean="0"/>
              <a:t> 13- Members </a:t>
            </a:r>
          </a:p>
          <a:p>
            <a:r>
              <a:rPr lang="en-US" sz="2400" dirty="0" smtClean="0"/>
              <a:t>from each SHG</a:t>
            </a:r>
          </a:p>
          <a:p>
            <a:r>
              <a:rPr lang="en-US" sz="2400" dirty="0" smtClean="0"/>
              <a:t>Total sample size n=120</a:t>
            </a:r>
            <a:endParaRPr lang="en-US" sz="2400" dirty="0"/>
          </a:p>
        </p:txBody>
      </p:sp>
      <p:sp>
        <p:nvSpPr>
          <p:cNvPr id="12290" name="AutoShape 2" descr="rural"/>
          <p:cNvSpPr>
            <a:spLocks noChangeAspect="1" noChangeArrowheads="1"/>
          </p:cNvSpPr>
          <p:nvPr/>
        </p:nvSpPr>
        <p:spPr bwMode="auto">
          <a:xfrm>
            <a:off x="155575" y="-784225"/>
            <a:ext cx="1943100" cy="1638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2" name="AutoShape 4" descr="rural"/>
          <p:cNvSpPr>
            <a:spLocks noChangeAspect="1" noChangeArrowheads="1"/>
          </p:cNvSpPr>
          <p:nvPr/>
        </p:nvSpPr>
        <p:spPr bwMode="auto">
          <a:xfrm>
            <a:off x="155575" y="-784225"/>
            <a:ext cx="1943100" cy="1638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8" name="Content Placeholder 37"/>
          <p:cNvSpPr>
            <a:spLocks noGrp="1"/>
          </p:cNvSpPr>
          <p:nvPr>
            <p:ph sz="quarter" idx="1"/>
          </p:nvPr>
        </p:nvSpPr>
        <p:spPr>
          <a:xfrm>
            <a:off x="301752" y="1527048"/>
            <a:ext cx="8503920" cy="682752"/>
          </a:xfrm>
        </p:spPr>
        <p:txBody>
          <a:bodyPr/>
          <a:lstStyle/>
          <a:p>
            <a:r>
              <a:rPr lang="en-US" dirty="0" smtClean="0"/>
              <a:t>Sample size:</a:t>
            </a:r>
            <a:endParaRPr lang="en-US" dirty="0"/>
          </a:p>
        </p:txBody>
      </p:sp>
      <p:sp>
        <p:nvSpPr>
          <p:cNvPr id="24" name="Slide Number Placeholder 23"/>
          <p:cNvSpPr>
            <a:spLocks noGrp="1"/>
          </p:cNvSpPr>
          <p:nvPr>
            <p:ph type="sldNum" sz="quarter" idx="12"/>
          </p:nvPr>
        </p:nvSpPr>
        <p:spPr/>
        <p:txBody>
          <a:bodyPr/>
          <a:lstStyle/>
          <a:p>
            <a:fld id="{B6F15528-21DE-4FAA-801E-634DDDAF4B2B}" type="slidenum">
              <a:rPr lang="en-US" smtClean="0"/>
              <a:pPr/>
              <a:t>92</a:t>
            </a:fld>
            <a:endParaRPr lang="en-US"/>
          </a:p>
        </p:txBody>
      </p:sp>
      <p:sp>
        <p:nvSpPr>
          <p:cNvPr id="26" name="Date Placeholder 25"/>
          <p:cNvSpPr>
            <a:spLocks noGrp="1"/>
          </p:cNvSpPr>
          <p:nvPr>
            <p:ph type="dt" sz="half" idx="10"/>
          </p:nvPr>
        </p:nvSpPr>
        <p:spPr/>
        <p:txBody>
          <a:bodyPr/>
          <a:lstStyle/>
          <a:p>
            <a:fld id="{4BB01BF4-5F50-46C4-8E7F-6C715112B42F}" type="datetime1">
              <a:rPr lang="en-US" smtClean="0"/>
              <a:pPr/>
              <a:t>4/15/2016</a:t>
            </a:fld>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286000" y="1752600"/>
            <a:ext cx="6480174" cy="381000"/>
          </a:xfrm>
        </p:spPr>
        <p:txBody>
          <a:bodyPr>
            <a:normAutofit lnSpcReduction="10000"/>
          </a:bodyPr>
          <a:lstStyle/>
          <a:p>
            <a:r>
              <a:rPr lang="en-US" cap="none" dirty="0" smtClean="0"/>
              <a:t>                                                           (n</a:t>
            </a:r>
            <a:r>
              <a:rPr lang="en-US" dirty="0" smtClean="0"/>
              <a:t>=8 SHG</a:t>
            </a:r>
            <a:r>
              <a:rPr lang="en-US" cap="none" dirty="0" smtClean="0"/>
              <a:t>s)</a:t>
            </a:r>
            <a:endParaRPr lang="en-US" dirty="0"/>
          </a:p>
        </p:txBody>
      </p:sp>
      <p:sp>
        <p:nvSpPr>
          <p:cNvPr id="3" name="Title 2"/>
          <p:cNvSpPr>
            <a:spLocks noGrp="1"/>
          </p:cNvSpPr>
          <p:nvPr>
            <p:ph type="title"/>
          </p:nvPr>
        </p:nvSpPr>
        <p:spPr>
          <a:xfrm>
            <a:off x="609600" y="228600"/>
            <a:ext cx="7772400" cy="1362075"/>
          </a:xfrm>
          <a:solidFill>
            <a:schemeClr val="accent3">
              <a:lumMod val="20000"/>
              <a:lumOff val="80000"/>
            </a:schemeClr>
          </a:solidFill>
        </p:spPr>
        <p:txBody>
          <a:bodyPr>
            <a:noAutofit/>
          </a:bodyPr>
          <a:lstStyle/>
          <a:p>
            <a:pPr algn="just"/>
            <a:r>
              <a:rPr lang="en-IN" sz="2800" b="1" dirty="0" smtClean="0"/>
              <a:t>distribution of SHGs according to their level of performance</a:t>
            </a:r>
            <a:endParaRPr lang="en-US" sz="2800" dirty="0"/>
          </a:p>
        </p:txBody>
      </p:sp>
      <p:graphicFrame>
        <p:nvGraphicFramePr>
          <p:cNvPr id="4" name="Table 3"/>
          <p:cNvGraphicFramePr>
            <a:graphicFrameLocks noGrp="1"/>
          </p:cNvGraphicFramePr>
          <p:nvPr/>
        </p:nvGraphicFramePr>
        <p:xfrm>
          <a:off x="762000" y="2362197"/>
          <a:ext cx="7924799" cy="3657602"/>
        </p:xfrm>
        <a:graphic>
          <a:graphicData uri="http://schemas.openxmlformats.org/drawingml/2006/table">
            <a:tbl>
              <a:tblPr/>
              <a:tblGrid>
                <a:gridCol w="964219"/>
                <a:gridCol w="2799722"/>
                <a:gridCol w="1268200"/>
                <a:gridCol w="1171391"/>
                <a:gridCol w="1721267"/>
              </a:tblGrid>
              <a:tr h="781678">
                <a:tc>
                  <a:txBody>
                    <a:bodyPr/>
                    <a:lstStyle/>
                    <a:p>
                      <a:pPr marL="57150" marR="0" algn="ctr">
                        <a:lnSpc>
                          <a:spcPct val="150000"/>
                        </a:lnSpc>
                        <a:spcBef>
                          <a:spcPts val="0"/>
                        </a:spcBef>
                        <a:spcAft>
                          <a:spcPts val="0"/>
                        </a:spcAft>
                        <a:tabLst>
                          <a:tab pos="2286000" algn="l"/>
                        </a:tabLst>
                      </a:pPr>
                      <a:r>
                        <a:rPr lang="en-AU" sz="1800" b="1" dirty="0">
                          <a:latin typeface="Times New Roman"/>
                          <a:ea typeface="Times New Roman"/>
                          <a:cs typeface="Times New Roman"/>
                        </a:rPr>
                        <a:t>Sl. No.</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b="1" dirty="0">
                          <a:latin typeface="Times New Roman"/>
                          <a:ea typeface="Times New Roman"/>
                          <a:cs typeface="Times New Roman"/>
                        </a:rPr>
                        <a:t>Category</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1800" b="1">
                          <a:latin typeface="Times New Roman"/>
                          <a:ea typeface="Times New Roman"/>
                          <a:cs typeface="Times New Roman"/>
                        </a:rPr>
                        <a:t>Frequency</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1800" b="1">
                          <a:latin typeface="Times New Roman"/>
                          <a:ea typeface="Times New Roman"/>
                          <a:cs typeface="Times New Roman"/>
                        </a:rPr>
                        <a:t>Per cent</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gn="ctr">
                        <a:lnSpc>
                          <a:spcPct val="150000"/>
                        </a:lnSpc>
                        <a:spcBef>
                          <a:spcPts val="0"/>
                        </a:spcBef>
                        <a:spcAft>
                          <a:spcPts val="0"/>
                        </a:spcAft>
                        <a:tabLst>
                          <a:tab pos="2286000" algn="l"/>
                        </a:tabLst>
                      </a:pPr>
                      <a:endParaRPr lang="en-AU" sz="18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8082">
                <a:tc>
                  <a:txBody>
                    <a:bodyPr/>
                    <a:lstStyle/>
                    <a:p>
                      <a:pPr marL="57150" marR="0" algn="ctr">
                        <a:lnSpc>
                          <a:spcPct val="150000"/>
                        </a:lnSpc>
                        <a:spcBef>
                          <a:spcPts val="0"/>
                        </a:spcBef>
                        <a:spcAft>
                          <a:spcPts val="0"/>
                        </a:spcAft>
                        <a:tabLst>
                          <a:tab pos="2286000" algn="l"/>
                        </a:tabLst>
                      </a:pPr>
                      <a:r>
                        <a:rPr lang="en-AU" sz="1800">
                          <a:latin typeface="Times New Roman"/>
                          <a:ea typeface="Times New Roman"/>
                          <a:cs typeface="Times New Roman"/>
                        </a:rPr>
                        <a:t>1.</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a:latin typeface="Times New Roman"/>
                          <a:ea typeface="Times New Roman"/>
                          <a:cs typeface="Times New Roman"/>
                        </a:rPr>
                        <a:t>Low (</a:t>
                      </a:r>
                      <a:r>
                        <a:rPr lang="en-IN" sz="1800">
                          <a:latin typeface="Times New Roman"/>
                          <a:ea typeface="Times New Roman"/>
                          <a:cs typeface="Times New Roman"/>
                        </a:rPr>
                        <a:t>≤ </a:t>
                      </a:r>
                      <a:r>
                        <a:rPr lang="en-US" sz="1800">
                          <a:latin typeface="Times New Roman"/>
                          <a:ea typeface="Times New Roman"/>
                          <a:cs typeface="Times New Roman"/>
                        </a:rPr>
                        <a:t>27.29</a:t>
                      </a:r>
                      <a:r>
                        <a:rPr lang="en-AU" sz="1800">
                          <a:latin typeface="Times New Roman"/>
                          <a:ea typeface="Times New Roman"/>
                          <a:cs typeface="Times New Roman"/>
                        </a:rPr>
                        <a:t>)</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a:latin typeface="Times New Roman"/>
                          <a:ea typeface="Times New Roman"/>
                          <a:cs typeface="Times New Roman"/>
                        </a:rPr>
                        <a:t>2</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1800">
                          <a:latin typeface="Times New Roman"/>
                          <a:ea typeface="Times New Roman"/>
                          <a:cs typeface="Times New Roman"/>
                        </a:rPr>
                        <a:t>25.00</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57150" marR="0" algn="ctr">
                        <a:lnSpc>
                          <a:spcPct val="150000"/>
                        </a:lnSpc>
                        <a:spcBef>
                          <a:spcPts val="0"/>
                        </a:spcBef>
                        <a:spcAft>
                          <a:spcPts val="0"/>
                        </a:spcAft>
                        <a:tabLst>
                          <a:tab pos="2286000" algn="l"/>
                        </a:tabLst>
                      </a:pPr>
                      <a:r>
                        <a:rPr lang="en-AU" sz="1800">
                          <a:latin typeface="Times New Roman"/>
                          <a:ea typeface="Times New Roman"/>
                          <a:cs typeface="Times New Roman"/>
                        </a:rPr>
                        <a:t>Mean = 28.25</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8082">
                <a:tc>
                  <a:txBody>
                    <a:bodyPr/>
                    <a:lstStyle/>
                    <a:p>
                      <a:pPr marL="57150" marR="0" algn="ctr">
                        <a:lnSpc>
                          <a:spcPct val="150000"/>
                        </a:lnSpc>
                        <a:spcBef>
                          <a:spcPts val="0"/>
                        </a:spcBef>
                        <a:spcAft>
                          <a:spcPts val="0"/>
                        </a:spcAft>
                        <a:tabLst>
                          <a:tab pos="2286000" algn="l"/>
                        </a:tabLst>
                      </a:pPr>
                      <a:r>
                        <a:rPr lang="en-AU" sz="1800">
                          <a:latin typeface="Times New Roman"/>
                          <a:ea typeface="Times New Roman"/>
                          <a:cs typeface="Times New Roman"/>
                        </a:rPr>
                        <a:t>2.</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1800">
                          <a:latin typeface="Times New Roman"/>
                          <a:ea typeface="Times New Roman"/>
                          <a:cs typeface="Times New Roman"/>
                        </a:rPr>
                        <a:t>Medium (</a:t>
                      </a:r>
                      <a:r>
                        <a:rPr lang="en-US" sz="1800">
                          <a:latin typeface="Times New Roman"/>
                          <a:ea typeface="Times New Roman"/>
                          <a:cs typeface="Times New Roman"/>
                        </a:rPr>
                        <a:t>27.29 – 29.21</a:t>
                      </a:r>
                      <a:r>
                        <a:rPr lang="en-AU" sz="1800">
                          <a:latin typeface="Times New Roman"/>
                          <a:ea typeface="Times New Roman"/>
                          <a:cs typeface="Times New Roman"/>
                        </a:rPr>
                        <a:t>)</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a:latin typeface="Times New Roman"/>
                          <a:ea typeface="Times New Roman"/>
                          <a:cs typeface="Times New Roman"/>
                        </a:rPr>
                        <a:t>2</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1800" dirty="0">
                          <a:latin typeface="Times New Roman"/>
                          <a:ea typeface="Times New Roman"/>
                          <a:cs typeface="Times New Roman"/>
                        </a:rPr>
                        <a:t>25.00</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698082">
                <a:tc>
                  <a:txBody>
                    <a:bodyPr/>
                    <a:lstStyle/>
                    <a:p>
                      <a:pPr marL="57150" marR="0" algn="ctr">
                        <a:lnSpc>
                          <a:spcPct val="150000"/>
                        </a:lnSpc>
                        <a:spcBef>
                          <a:spcPts val="0"/>
                        </a:spcBef>
                        <a:spcAft>
                          <a:spcPts val="0"/>
                        </a:spcAft>
                        <a:tabLst>
                          <a:tab pos="2286000" algn="l"/>
                        </a:tabLst>
                      </a:pPr>
                      <a:r>
                        <a:rPr lang="en-AU" sz="1800">
                          <a:latin typeface="Times New Roman"/>
                          <a:ea typeface="Times New Roman"/>
                          <a:cs typeface="Times New Roman"/>
                        </a:rPr>
                        <a:t>3.</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dirty="0">
                          <a:latin typeface="Times New Roman"/>
                          <a:ea typeface="Times New Roman"/>
                          <a:cs typeface="Times New Roman"/>
                        </a:rPr>
                        <a:t>High (</a:t>
                      </a:r>
                      <a:r>
                        <a:rPr lang="en-IN" sz="1800" dirty="0">
                          <a:latin typeface="Times New Roman"/>
                          <a:ea typeface="Times New Roman"/>
                          <a:cs typeface="Times New Roman"/>
                        </a:rPr>
                        <a:t>≥ </a:t>
                      </a:r>
                      <a:r>
                        <a:rPr lang="en-US" sz="1800" dirty="0">
                          <a:latin typeface="Times New Roman"/>
                          <a:ea typeface="Times New Roman"/>
                          <a:cs typeface="Times New Roman"/>
                        </a:rPr>
                        <a:t>29.21</a:t>
                      </a:r>
                      <a:r>
                        <a:rPr lang="en-AU" sz="1800" dirty="0">
                          <a:latin typeface="Times New Roman"/>
                          <a:ea typeface="Times New Roman"/>
                          <a:cs typeface="Times New Roman"/>
                        </a:rPr>
                        <a:t>)</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dirty="0">
                          <a:latin typeface="Times New Roman"/>
                          <a:ea typeface="Times New Roman"/>
                          <a:cs typeface="Times New Roman"/>
                        </a:rPr>
                        <a:t>4</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57150" marR="0" algn="ctr">
                        <a:lnSpc>
                          <a:spcPct val="150000"/>
                        </a:lnSpc>
                        <a:spcBef>
                          <a:spcPts val="0"/>
                        </a:spcBef>
                        <a:spcAft>
                          <a:spcPts val="0"/>
                        </a:spcAft>
                        <a:tabLst>
                          <a:tab pos="2286000" algn="l"/>
                        </a:tabLst>
                      </a:pPr>
                      <a:r>
                        <a:rPr lang="en-AU" sz="1800" dirty="0">
                          <a:latin typeface="Times New Roman"/>
                          <a:ea typeface="Times New Roman"/>
                          <a:cs typeface="Times New Roman"/>
                        </a:rPr>
                        <a:t>50.00</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rowSpan="2">
                  <a:txBody>
                    <a:bodyPr/>
                    <a:lstStyle/>
                    <a:p>
                      <a:pPr marL="57150" marR="0" algn="ctr">
                        <a:lnSpc>
                          <a:spcPct val="150000"/>
                        </a:lnSpc>
                        <a:spcBef>
                          <a:spcPts val="0"/>
                        </a:spcBef>
                        <a:spcAft>
                          <a:spcPts val="0"/>
                        </a:spcAft>
                        <a:tabLst>
                          <a:tab pos="2286000" algn="l"/>
                        </a:tabLst>
                      </a:pPr>
                      <a:r>
                        <a:rPr lang="en-AU" sz="1800">
                          <a:latin typeface="Times New Roman"/>
                          <a:ea typeface="Times New Roman"/>
                          <a:cs typeface="Times New Roman"/>
                        </a:rPr>
                        <a:t>S.D. = 1.915</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1678">
                <a:tc>
                  <a:txBody>
                    <a:bodyPr/>
                    <a:lstStyle/>
                    <a:p>
                      <a:pPr marL="0" marR="0" algn="ctr">
                        <a:lnSpc>
                          <a:spcPct val="150000"/>
                        </a:lnSpc>
                        <a:spcBef>
                          <a:spcPts val="0"/>
                        </a:spcBef>
                        <a:spcAft>
                          <a:spcPts val="0"/>
                        </a:spcAft>
                        <a:tabLst>
                          <a:tab pos="2286000" algn="l"/>
                        </a:tabLst>
                      </a:pPr>
                      <a:endParaRPr lang="en-AU" sz="18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a:latin typeface="Times New Roman"/>
                          <a:ea typeface="Times New Roman"/>
                          <a:cs typeface="Times New Roman"/>
                        </a:rPr>
                        <a:t>Total</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1800">
                          <a:latin typeface="Times New Roman"/>
                          <a:ea typeface="Times New Roman"/>
                          <a:cs typeface="Times New Roman"/>
                        </a:rPr>
                        <a:t>8</a:t>
                      </a:r>
                      <a:endParaRPr lang="en-US" sz="16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1800" dirty="0" smtClean="0">
                          <a:latin typeface="Times New Roman"/>
                          <a:ea typeface="Times New Roman"/>
                          <a:cs typeface="Times New Roman"/>
                        </a:rPr>
                        <a:t>100.00</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93</a:t>
            </a:fld>
            <a:endParaRPr lang="en-US"/>
          </a:p>
        </p:txBody>
      </p:sp>
      <p:sp>
        <p:nvSpPr>
          <p:cNvPr id="6" name="Date Placeholder 5"/>
          <p:cNvSpPr>
            <a:spLocks noGrp="1"/>
          </p:cNvSpPr>
          <p:nvPr>
            <p:ph type="dt" sz="half" idx="10"/>
          </p:nvPr>
        </p:nvSpPr>
        <p:spPr/>
        <p:txBody>
          <a:bodyPr/>
          <a:lstStyle/>
          <a:p>
            <a:fld id="{6B5E5165-2B34-424C-947A-773BB601B9CD}" type="datetime1">
              <a:rPr lang="en-US" smtClean="0"/>
              <a:pPr/>
              <a:t>4/15/2016</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1" y="304800"/>
            <a:ext cx="8534400" cy="646331"/>
          </a:xfrm>
          <a:prstGeom prst="rect">
            <a:avLst/>
          </a:prstGeom>
          <a:solidFill>
            <a:schemeClr val="accent3">
              <a:lumMod val="20000"/>
              <a:lumOff val="80000"/>
            </a:schemeClr>
          </a:solidFill>
        </p:spPr>
        <p:txBody>
          <a:bodyPr wrap="square" rtlCol="0">
            <a:spAutoFit/>
          </a:bodyPr>
          <a:lstStyle/>
          <a:p>
            <a:r>
              <a:rPr lang="en-US" b="1" dirty="0" smtClean="0"/>
              <a:t> Association between Independent variables with Performance of SHG                                                               (</a:t>
            </a:r>
            <a:r>
              <a:rPr lang="en-US" dirty="0" smtClean="0"/>
              <a:t>n = 120)</a:t>
            </a:r>
            <a:endParaRPr lang="en-US" dirty="0"/>
          </a:p>
        </p:txBody>
      </p:sp>
      <p:graphicFrame>
        <p:nvGraphicFramePr>
          <p:cNvPr id="3" name="Table 2"/>
          <p:cNvGraphicFramePr>
            <a:graphicFrameLocks noGrp="1"/>
          </p:cNvGraphicFramePr>
          <p:nvPr/>
        </p:nvGraphicFramePr>
        <p:xfrm>
          <a:off x="381000" y="1259205"/>
          <a:ext cx="8077200" cy="4836795"/>
        </p:xfrm>
        <a:graphic>
          <a:graphicData uri="http://schemas.openxmlformats.org/drawingml/2006/table">
            <a:tbl>
              <a:tblPr/>
              <a:tblGrid>
                <a:gridCol w="990600"/>
                <a:gridCol w="2743200"/>
                <a:gridCol w="1447800"/>
                <a:gridCol w="2895600"/>
              </a:tblGrid>
              <a:tr h="355600">
                <a:tc>
                  <a:txBody>
                    <a:bodyPr/>
                    <a:lstStyle/>
                    <a:p>
                      <a:pPr marL="57150" marR="0">
                        <a:lnSpc>
                          <a:spcPct val="100000"/>
                        </a:lnSpc>
                        <a:spcBef>
                          <a:spcPts val="0"/>
                        </a:spcBef>
                        <a:spcAft>
                          <a:spcPts val="0"/>
                        </a:spcAft>
                      </a:pPr>
                      <a:r>
                        <a:rPr lang="en-US" sz="1800" b="1" dirty="0">
                          <a:latin typeface="Times New Roman"/>
                          <a:ea typeface="Times New Roman"/>
                          <a:cs typeface="Times New Roman"/>
                        </a:rPr>
                        <a:t>Sl. </a:t>
                      </a:r>
                      <a:r>
                        <a:rPr lang="en-US" sz="1800" b="1" dirty="0" smtClean="0">
                          <a:latin typeface="Times New Roman"/>
                          <a:ea typeface="Times New Roman"/>
                          <a:cs typeface="Times New Roman"/>
                        </a:rPr>
                        <a:t>No.</a:t>
                      </a:r>
                      <a:endParaRPr lang="en-US" sz="1800" dirty="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nSpc>
                          <a:spcPct val="100000"/>
                        </a:lnSpc>
                        <a:spcBef>
                          <a:spcPts val="0"/>
                        </a:spcBef>
                        <a:spcAft>
                          <a:spcPts val="0"/>
                        </a:spcAft>
                      </a:pPr>
                      <a:r>
                        <a:rPr lang="en-US" sz="1800" b="1">
                          <a:latin typeface="Times New Roman"/>
                          <a:ea typeface="Times New Roman"/>
                          <a:cs typeface="Times New Roman"/>
                        </a:rPr>
                        <a:t>Independent variables</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a:latin typeface="Times New Roman"/>
                          <a:ea typeface="Times New Roman"/>
                          <a:cs typeface="Times New Roman"/>
                        </a:rPr>
                        <a:t>Chi square</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nSpc>
                          <a:spcPct val="100000"/>
                        </a:lnSpc>
                        <a:spcBef>
                          <a:spcPts val="0"/>
                        </a:spcBef>
                        <a:spcAft>
                          <a:spcPts val="0"/>
                        </a:spcAft>
                      </a:pPr>
                      <a:r>
                        <a:rPr lang="en-US" sz="1800" b="1">
                          <a:latin typeface="Times New Roman"/>
                          <a:ea typeface="Times New Roman"/>
                          <a:cs typeface="Times New Roman"/>
                        </a:rPr>
                        <a:t>Coefficient of contingency (c)</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0"/>
                        </a:spcBef>
                        <a:spcAft>
                          <a:spcPts val="0"/>
                        </a:spcAft>
                      </a:pPr>
                      <a:r>
                        <a:rPr lang="en-US" sz="1800" dirty="0">
                          <a:latin typeface="Times New Roman"/>
                          <a:ea typeface="Times New Roman"/>
                          <a:cs typeface="Times New Roman"/>
                        </a:rPr>
                        <a:t>1.</a:t>
                      </a:r>
                      <a:endParaRPr lang="en-US" sz="1800" dirty="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Age</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19.57**</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57150" marR="0" indent="400050">
                        <a:lnSpc>
                          <a:spcPct val="100000"/>
                        </a:lnSpc>
                        <a:spcBef>
                          <a:spcPts val="1200"/>
                        </a:spcBef>
                        <a:spcAft>
                          <a:spcPts val="0"/>
                        </a:spcAft>
                      </a:pPr>
                      <a:r>
                        <a:rPr lang="en-US" sz="1800" dirty="0">
                          <a:solidFill>
                            <a:srgbClr val="000000"/>
                          </a:solidFill>
                          <a:latin typeface="Times New Roman"/>
                          <a:ea typeface="Times New Roman"/>
                          <a:cs typeface="Times New Roman"/>
                        </a:rPr>
                        <a:t>0.87</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2.</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Education</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00.71</a:t>
                      </a:r>
                      <a:r>
                        <a:rPr lang="en-US" sz="1800" baseline="30000" dirty="0">
                          <a:solidFill>
                            <a:srgbClr val="000000"/>
                          </a:solidFill>
                          <a:latin typeface="Times New Roman"/>
                          <a:ea typeface="Times New Roman"/>
                          <a:cs typeface="Times New Roman"/>
                        </a:rPr>
                        <a:t>NS</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0.06</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3.</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Family type</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38.81**</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57150" marR="0" indent="400050">
                        <a:lnSpc>
                          <a:spcPct val="100000"/>
                        </a:lnSpc>
                        <a:spcBef>
                          <a:spcPts val="1200"/>
                        </a:spcBef>
                        <a:spcAft>
                          <a:spcPts val="0"/>
                        </a:spcAft>
                      </a:pPr>
                      <a:r>
                        <a:rPr lang="en-US" sz="1800" dirty="0">
                          <a:solidFill>
                            <a:srgbClr val="000000"/>
                          </a:solidFill>
                          <a:latin typeface="Times New Roman"/>
                          <a:ea typeface="Times New Roman"/>
                          <a:cs typeface="Times New Roman"/>
                        </a:rPr>
                        <a:t>0.96</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4.</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Family size</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13.12**</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0.76</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5.</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Marital status</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74.64**</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0.98</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6.</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Annual income</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solidFill>
                            <a:srgbClr val="000000"/>
                          </a:solidFill>
                          <a:latin typeface="Times New Roman"/>
                          <a:ea typeface="Times New Roman"/>
                          <a:cs typeface="Times New Roman"/>
                        </a:rPr>
                        <a:t>          03.43</a:t>
                      </a:r>
                      <a:r>
                        <a:rPr lang="en-US" sz="1800" baseline="30000">
                          <a:solidFill>
                            <a:srgbClr val="000000"/>
                          </a:solidFill>
                          <a:latin typeface="Times New Roman"/>
                          <a:ea typeface="Times New Roman"/>
                          <a:cs typeface="Times New Roman"/>
                        </a:rPr>
                        <a:t> NS</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0.29</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7.</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Extension participation</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solidFill>
                            <a:srgbClr val="000000"/>
                          </a:solidFill>
                          <a:latin typeface="Times New Roman"/>
                          <a:ea typeface="Times New Roman"/>
                          <a:cs typeface="Times New Roman"/>
                        </a:rPr>
                        <a:t>          00.29</a:t>
                      </a:r>
                      <a:r>
                        <a:rPr lang="en-US" sz="1800" baseline="30000">
                          <a:solidFill>
                            <a:srgbClr val="000000"/>
                          </a:solidFill>
                          <a:latin typeface="Times New Roman"/>
                          <a:ea typeface="Times New Roman"/>
                          <a:cs typeface="Times New Roman"/>
                        </a:rPr>
                        <a:t> NS</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0.02</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8.</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Social participation</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12.19**</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0.74</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570">
                <a:tc>
                  <a:txBody>
                    <a:bodyPr/>
                    <a:lstStyle/>
                    <a:p>
                      <a:pPr marL="57150" marR="0">
                        <a:lnSpc>
                          <a:spcPct val="100000"/>
                        </a:lnSpc>
                        <a:spcBef>
                          <a:spcPts val="1200"/>
                        </a:spcBef>
                        <a:spcAft>
                          <a:spcPts val="0"/>
                        </a:spcAft>
                      </a:pPr>
                      <a:r>
                        <a:rPr lang="en-US" sz="1800">
                          <a:latin typeface="Times New Roman"/>
                          <a:ea typeface="Times New Roman"/>
                          <a:cs typeface="Times New Roman"/>
                        </a:rPr>
                        <a:t>9.</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Mass media exposure</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solidFill>
                            <a:srgbClr val="000000"/>
                          </a:solidFill>
                          <a:latin typeface="Times New Roman"/>
                          <a:ea typeface="Times New Roman"/>
                          <a:cs typeface="Times New Roman"/>
                        </a:rPr>
                        <a:t>          00.55</a:t>
                      </a:r>
                      <a:r>
                        <a:rPr lang="en-US" sz="1800" baseline="30000">
                          <a:solidFill>
                            <a:srgbClr val="000000"/>
                          </a:solidFill>
                          <a:latin typeface="Times New Roman"/>
                          <a:ea typeface="Times New Roman"/>
                          <a:cs typeface="Times New Roman"/>
                        </a:rPr>
                        <a:t> NS</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nSpc>
                          <a:spcPct val="100000"/>
                        </a:lnSpc>
                        <a:spcBef>
                          <a:spcPts val="1200"/>
                        </a:spcBef>
                        <a:spcAft>
                          <a:spcPts val="0"/>
                        </a:spcAft>
                      </a:pPr>
                      <a:r>
                        <a:rPr lang="en-US" sz="1800" dirty="0">
                          <a:solidFill>
                            <a:srgbClr val="000000"/>
                          </a:solidFill>
                          <a:latin typeface="Times New Roman"/>
                          <a:ea typeface="Times New Roman"/>
                          <a:cs typeface="Times New Roman"/>
                        </a:rPr>
                        <a:t>0.05</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855">
                <a:tc>
                  <a:txBody>
                    <a:bodyPr/>
                    <a:lstStyle/>
                    <a:p>
                      <a:pPr marL="57150" marR="0">
                        <a:lnSpc>
                          <a:spcPct val="100000"/>
                        </a:lnSpc>
                        <a:spcBef>
                          <a:spcPts val="1200"/>
                        </a:spcBef>
                        <a:spcAft>
                          <a:spcPts val="0"/>
                        </a:spcAft>
                      </a:pPr>
                      <a:r>
                        <a:rPr lang="en-US" sz="1800">
                          <a:latin typeface="Times New Roman"/>
                          <a:ea typeface="Times New Roman"/>
                          <a:cs typeface="Times New Roman"/>
                        </a:rPr>
                        <a:t>10.</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Cosmopoliteness</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06.35*</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0.50</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855">
                <a:tc>
                  <a:txBody>
                    <a:bodyPr/>
                    <a:lstStyle/>
                    <a:p>
                      <a:pPr marL="57150" marR="0">
                        <a:lnSpc>
                          <a:spcPct val="100000"/>
                        </a:lnSpc>
                        <a:spcBef>
                          <a:spcPts val="1200"/>
                        </a:spcBef>
                        <a:spcAft>
                          <a:spcPts val="0"/>
                        </a:spcAft>
                      </a:pPr>
                      <a:r>
                        <a:rPr lang="en-US" sz="1800">
                          <a:latin typeface="Times New Roman"/>
                          <a:ea typeface="Times New Roman"/>
                          <a:cs typeface="Times New Roman"/>
                        </a:rPr>
                        <a:t>11.</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Risk willingness</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solidFill>
                            <a:srgbClr val="000000"/>
                          </a:solidFill>
                          <a:latin typeface="Times New Roman"/>
                          <a:ea typeface="Times New Roman"/>
                          <a:cs typeface="Times New Roman"/>
                        </a:rPr>
                        <a:t>          00.65</a:t>
                      </a:r>
                      <a:r>
                        <a:rPr lang="en-US" sz="1800" baseline="30000">
                          <a:solidFill>
                            <a:srgbClr val="000000"/>
                          </a:solidFill>
                          <a:latin typeface="Times New Roman"/>
                          <a:ea typeface="Times New Roman"/>
                          <a:cs typeface="Times New Roman"/>
                        </a:rPr>
                        <a:t> NS</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0.05</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855">
                <a:tc>
                  <a:txBody>
                    <a:bodyPr/>
                    <a:lstStyle/>
                    <a:p>
                      <a:pPr marL="57150" marR="0">
                        <a:lnSpc>
                          <a:spcPct val="100000"/>
                        </a:lnSpc>
                        <a:spcBef>
                          <a:spcPts val="1200"/>
                        </a:spcBef>
                        <a:spcAft>
                          <a:spcPts val="0"/>
                        </a:spcAft>
                      </a:pPr>
                      <a:r>
                        <a:rPr lang="en-US" sz="1800">
                          <a:latin typeface="Times New Roman"/>
                          <a:ea typeface="Times New Roman"/>
                          <a:cs typeface="Times New Roman"/>
                        </a:rPr>
                        <a:t>12.</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latin typeface="Times New Roman"/>
                          <a:ea typeface="Times New Roman"/>
                          <a:cs typeface="Times New Roman"/>
                        </a:rPr>
                        <a:t>Achievement motivation</a:t>
                      </a:r>
                      <a:endParaRPr lang="en-US" sz="1800" dirty="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solidFill>
                            <a:srgbClr val="000000"/>
                          </a:solidFill>
                          <a:latin typeface="Times New Roman"/>
                          <a:ea typeface="Times New Roman"/>
                          <a:cs typeface="Times New Roman"/>
                        </a:rPr>
                        <a:t>          00.89</a:t>
                      </a:r>
                      <a:r>
                        <a:rPr lang="en-US" sz="1800" baseline="30000">
                          <a:solidFill>
                            <a:srgbClr val="000000"/>
                          </a:solidFill>
                          <a:latin typeface="Times New Roman"/>
                          <a:ea typeface="Times New Roman"/>
                          <a:cs typeface="Times New Roman"/>
                        </a:rPr>
                        <a:t> NS</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nSpc>
                          <a:spcPct val="100000"/>
                        </a:lnSpc>
                        <a:spcBef>
                          <a:spcPts val="1200"/>
                        </a:spcBef>
                        <a:spcAft>
                          <a:spcPts val="0"/>
                        </a:spcAft>
                      </a:pPr>
                      <a:r>
                        <a:rPr lang="en-US" sz="1800">
                          <a:solidFill>
                            <a:srgbClr val="000000"/>
                          </a:solidFill>
                          <a:latin typeface="Times New Roman"/>
                          <a:ea typeface="Times New Roman"/>
                          <a:cs typeface="Times New Roman"/>
                        </a:rPr>
                        <a:t>0.08</a:t>
                      </a:r>
                      <a:endParaRPr lang="en-US" sz="180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855">
                <a:tc>
                  <a:txBody>
                    <a:bodyPr/>
                    <a:lstStyle/>
                    <a:p>
                      <a:pPr marL="57150" marR="0">
                        <a:lnSpc>
                          <a:spcPct val="100000"/>
                        </a:lnSpc>
                        <a:spcBef>
                          <a:spcPts val="1200"/>
                        </a:spcBef>
                        <a:spcAft>
                          <a:spcPts val="0"/>
                        </a:spcAft>
                      </a:pPr>
                      <a:r>
                        <a:rPr lang="en-US" sz="1800">
                          <a:latin typeface="Times New Roman"/>
                          <a:ea typeface="Times New Roman"/>
                          <a:cs typeface="Times New Roman"/>
                        </a:rPr>
                        <a:t>13.</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Management orientation</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07.39*</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57150" marR="0" indent="400050">
                        <a:lnSpc>
                          <a:spcPct val="100000"/>
                        </a:lnSpc>
                        <a:spcBef>
                          <a:spcPts val="1200"/>
                        </a:spcBef>
                        <a:spcAft>
                          <a:spcPts val="0"/>
                        </a:spcAft>
                      </a:pPr>
                      <a:r>
                        <a:rPr lang="en-US" sz="1800" dirty="0">
                          <a:solidFill>
                            <a:srgbClr val="000000"/>
                          </a:solidFill>
                          <a:latin typeface="Times New Roman"/>
                          <a:ea typeface="Times New Roman"/>
                          <a:cs typeface="Times New Roman"/>
                        </a:rPr>
                        <a:t>0.56</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855">
                <a:tc>
                  <a:txBody>
                    <a:bodyPr/>
                    <a:lstStyle/>
                    <a:p>
                      <a:pPr marL="57150" marR="0">
                        <a:lnSpc>
                          <a:spcPct val="100000"/>
                        </a:lnSpc>
                        <a:spcBef>
                          <a:spcPts val="1200"/>
                        </a:spcBef>
                        <a:spcAft>
                          <a:spcPts val="0"/>
                        </a:spcAft>
                      </a:pPr>
                      <a:r>
                        <a:rPr lang="en-US" sz="1800" dirty="0">
                          <a:latin typeface="Times New Roman"/>
                          <a:ea typeface="Times New Roman"/>
                          <a:cs typeface="Times New Roman"/>
                        </a:rPr>
                        <a:t>14.</a:t>
                      </a:r>
                      <a:endParaRPr lang="en-US" sz="1800" dirty="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a:latin typeface="Times New Roman"/>
                          <a:ea typeface="Times New Roman"/>
                          <a:cs typeface="Times New Roman"/>
                        </a:rPr>
                        <a:t>Deferred gratification</a:t>
                      </a:r>
                      <a:endParaRPr lang="en-US" sz="1800">
                        <a:latin typeface="Calibri"/>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1200"/>
                        </a:spcBef>
                        <a:spcAft>
                          <a:spcPts val="0"/>
                        </a:spcAft>
                      </a:pPr>
                      <a:r>
                        <a:rPr lang="en-US" sz="1800" dirty="0">
                          <a:solidFill>
                            <a:srgbClr val="000000"/>
                          </a:solidFill>
                          <a:latin typeface="Times New Roman"/>
                          <a:ea typeface="Times New Roman"/>
                          <a:cs typeface="Times New Roman"/>
                        </a:rPr>
                        <a:t>          00.69</a:t>
                      </a:r>
                      <a:r>
                        <a:rPr lang="en-US" sz="1800" baseline="30000" dirty="0">
                          <a:solidFill>
                            <a:srgbClr val="000000"/>
                          </a:solidFill>
                          <a:latin typeface="Times New Roman"/>
                          <a:ea typeface="Times New Roman"/>
                          <a:cs typeface="Times New Roman"/>
                        </a:rPr>
                        <a:t> NS</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indent="400050">
                        <a:lnSpc>
                          <a:spcPct val="100000"/>
                        </a:lnSpc>
                        <a:spcBef>
                          <a:spcPts val="1200"/>
                        </a:spcBef>
                        <a:spcAft>
                          <a:spcPts val="0"/>
                        </a:spcAft>
                      </a:pPr>
                      <a:r>
                        <a:rPr lang="en-US" sz="1800" dirty="0">
                          <a:solidFill>
                            <a:srgbClr val="000000"/>
                          </a:solidFill>
                          <a:latin typeface="Times New Roman"/>
                          <a:ea typeface="Times New Roman"/>
                          <a:cs typeface="Times New Roman"/>
                        </a:rPr>
                        <a:t>0.06</a:t>
                      </a:r>
                      <a:endParaRPr lang="en-US" sz="1800" dirty="0">
                        <a:latin typeface="Calibri"/>
                        <a:ea typeface="Times New Roman"/>
                        <a:cs typeface="Times New Roman"/>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152400" y="6367046"/>
            <a:ext cx="8803793" cy="338554"/>
          </a:xfrm>
          <a:prstGeom prst="rect">
            <a:avLst/>
          </a:prstGeom>
          <a:noFill/>
        </p:spPr>
        <p:txBody>
          <a:bodyPr wrap="square" rtlCol="0">
            <a:spAutoFit/>
          </a:bodyPr>
          <a:lstStyle/>
          <a:p>
            <a:r>
              <a:rPr lang="en-IN" sz="1600" dirty="0" smtClean="0"/>
              <a:t>*   Significant at 5% level</a:t>
            </a:r>
            <a:r>
              <a:rPr lang="en-US" sz="1600" dirty="0" smtClean="0"/>
              <a:t>               </a:t>
            </a:r>
            <a:r>
              <a:rPr lang="en-IN" sz="1600" dirty="0" smtClean="0"/>
              <a:t>** Significant at 1% level</a:t>
            </a:r>
            <a:r>
              <a:rPr lang="en-US" sz="1600" dirty="0" smtClean="0"/>
              <a:t>                         </a:t>
            </a:r>
            <a:r>
              <a:rPr lang="en-IN" sz="1600" dirty="0" smtClean="0"/>
              <a:t>NS – Non Significant</a:t>
            </a:r>
            <a:endParaRPr lang="en-US" sz="1600" dirty="0" smtClean="0"/>
          </a:p>
        </p:txBody>
      </p:sp>
      <p:sp>
        <p:nvSpPr>
          <p:cNvPr id="5" name="Slide Number Placeholder 4"/>
          <p:cNvSpPr>
            <a:spLocks noGrp="1"/>
          </p:cNvSpPr>
          <p:nvPr>
            <p:ph type="sldNum" sz="quarter" idx="12"/>
          </p:nvPr>
        </p:nvSpPr>
        <p:spPr/>
        <p:txBody>
          <a:bodyPr/>
          <a:lstStyle/>
          <a:p>
            <a:fld id="{B6F15528-21DE-4FAA-801E-634DDDAF4B2B}" type="slidenum">
              <a:rPr lang="en-US" smtClean="0"/>
              <a:pPr/>
              <a:t>94</a:t>
            </a:fld>
            <a:endParaRPr lang="en-US"/>
          </a:p>
        </p:txBody>
      </p:sp>
      <p:sp>
        <p:nvSpPr>
          <p:cNvPr id="6" name="Date Placeholder 5"/>
          <p:cNvSpPr>
            <a:spLocks noGrp="1"/>
          </p:cNvSpPr>
          <p:nvPr>
            <p:ph type="dt" sz="half" idx="10"/>
          </p:nvPr>
        </p:nvSpPr>
        <p:spPr/>
        <p:txBody>
          <a:bodyPr/>
          <a:lstStyle/>
          <a:p>
            <a:fld id="{2CEEEBC2-F552-49F6-9F64-F43E540E6FE3}" type="datetime1">
              <a:rPr lang="en-US" smtClean="0"/>
              <a:pPr/>
              <a:t>4/15/2016</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457201"/>
            <a:ext cx="7772400" cy="838200"/>
          </a:xfrm>
          <a:solidFill>
            <a:schemeClr val="accent3">
              <a:lumMod val="20000"/>
              <a:lumOff val="80000"/>
            </a:schemeClr>
          </a:solidFill>
        </p:spPr>
        <p:txBody>
          <a:bodyPr>
            <a:normAutofit fontScale="90000"/>
          </a:bodyPr>
          <a:lstStyle/>
          <a:p>
            <a:r>
              <a:rPr lang="en-IN" sz="2800" b="1" dirty="0" smtClean="0"/>
              <a:t>Overall constraints experienced by SHG members</a:t>
            </a:r>
            <a:endParaRPr lang="en-US" sz="2800" dirty="0"/>
          </a:p>
        </p:txBody>
      </p:sp>
      <p:graphicFrame>
        <p:nvGraphicFramePr>
          <p:cNvPr id="4" name="Table 3"/>
          <p:cNvGraphicFramePr>
            <a:graphicFrameLocks noGrp="1"/>
          </p:cNvGraphicFramePr>
          <p:nvPr/>
        </p:nvGraphicFramePr>
        <p:xfrm>
          <a:off x="533400" y="1524000"/>
          <a:ext cx="8119110" cy="4267200"/>
        </p:xfrm>
        <a:graphic>
          <a:graphicData uri="http://schemas.openxmlformats.org/drawingml/2006/table">
            <a:tbl>
              <a:tblPr/>
              <a:tblGrid>
                <a:gridCol w="1187688"/>
                <a:gridCol w="4672869"/>
                <a:gridCol w="1168217"/>
                <a:gridCol w="1090336"/>
              </a:tblGrid>
              <a:tr h="711200">
                <a:tc>
                  <a:txBody>
                    <a:bodyPr/>
                    <a:lstStyle/>
                    <a:p>
                      <a:pPr marL="57150" marR="0">
                        <a:lnSpc>
                          <a:spcPct val="150000"/>
                        </a:lnSpc>
                        <a:spcBef>
                          <a:spcPts val="0"/>
                        </a:spcBef>
                        <a:spcAft>
                          <a:spcPts val="0"/>
                        </a:spcAft>
                        <a:tabLst>
                          <a:tab pos="2286000" algn="l"/>
                        </a:tabLst>
                      </a:pPr>
                      <a:r>
                        <a:rPr lang="en-AU" sz="2000" b="1" dirty="0">
                          <a:latin typeface="Times New Roman"/>
                          <a:ea typeface="Times New Roman"/>
                          <a:cs typeface="Times New Roman"/>
                        </a:rPr>
                        <a:t>Sl. No.</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b="1" dirty="0">
                          <a:latin typeface="Times New Roman"/>
                          <a:ea typeface="Times New Roman"/>
                          <a:cs typeface="Times New Roman"/>
                        </a:rPr>
                        <a:t>Problems</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b="1">
                          <a:latin typeface="Times New Roman"/>
                          <a:ea typeface="Times New Roman"/>
                          <a:cs typeface="Times New Roman"/>
                        </a:rPr>
                        <a:t>Per cent</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nSpc>
                          <a:spcPct val="150000"/>
                        </a:lnSpc>
                        <a:spcBef>
                          <a:spcPts val="0"/>
                        </a:spcBef>
                        <a:spcAft>
                          <a:spcPts val="0"/>
                        </a:spcAft>
                        <a:tabLst>
                          <a:tab pos="2286000" algn="l"/>
                        </a:tabLst>
                      </a:pPr>
                      <a:r>
                        <a:rPr lang="en-AU" sz="2000" b="1">
                          <a:latin typeface="Times New Roman"/>
                          <a:ea typeface="Times New Roman"/>
                          <a:cs typeface="Times New Roman"/>
                        </a:rPr>
                        <a:t>Rank</a:t>
                      </a:r>
                      <a:endParaRPr lang="en-US"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200">
                <a:tc>
                  <a:txBody>
                    <a:bodyPr/>
                    <a:lstStyle/>
                    <a:p>
                      <a:pPr marL="57150" marR="0">
                        <a:lnSpc>
                          <a:spcPct val="150000"/>
                        </a:lnSpc>
                        <a:spcBef>
                          <a:spcPts val="0"/>
                        </a:spcBef>
                        <a:spcAft>
                          <a:spcPts val="0"/>
                        </a:spcAft>
                        <a:tabLst>
                          <a:tab pos="2286000" algn="l"/>
                        </a:tabLst>
                      </a:pPr>
                      <a:r>
                        <a:rPr lang="en-AU" sz="2000">
                          <a:latin typeface="Times New Roman"/>
                          <a:ea typeface="Times New Roman"/>
                          <a:cs typeface="Times New Roman"/>
                        </a:rPr>
                        <a:t>1.</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Opposition from family members</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dirty="0">
                          <a:latin typeface="Times New Roman"/>
                          <a:ea typeface="Times New Roman"/>
                          <a:cs typeface="Times New Roman"/>
                        </a:rPr>
                        <a:t>21.67</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50000"/>
                        </a:lnSpc>
                        <a:spcBef>
                          <a:spcPts val="0"/>
                        </a:spcBef>
                        <a:spcAft>
                          <a:spcPts val="0"/>
                        </a:spcAft>
                        <a:tabLst>
                          <a:tab pos="2286000" algn="l"/>
                        </a:tabLst>
                      </a:pPr>
                      <a:r>
                        <a:rPr lang="en-AU" sz="2000" dirty="0">
                          <a:latin typeface="Times New Roman"/>
                          <a:ea typeface="Times New Roman"/>
                          <a:cs typeface="Times New Roman"/>
                        </a:rPr>
                        <a:t>I</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711200">
                <a:tc>
                  <a:txBody>
                    <a:bodyPr/>
                    <a:lstStyle/>
                    <a:p>
                      <a:pPr marL="57150" marR="0">
                        <a:lnSpc>
                          <a:spcPct val="150000"/>
                        </a:lnSpc>
                        <a:spcBef>
                          <a:spcPts val="0"/>
                        </a:spcBef>
                        <a:spcAft>
                          <a:spcPts val="0"/>
                        </a:spcAft>
                        <a:tabLst>
                          <a:tab pos="2286000" algn="l"/>
                        </a:tabLst>
                      </a:pPr>
                      <a:r>
                        <a:rPr lang="en-AU" sz="2000">
                          <a:latin typeface="Times New Roman"/>
                          <a:ea typeface="Times New Roman"/>
                          <a:cs typeface="Times New Roman"/>
                        </a:rPr>
                        <a:t>2.</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Not able to  attend  training</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dirty="0">
                          <a:latin typeface="Times New Roman"/>
                          <a:ea typeface="Times New Roman"/>
                          <a:cs typeface="Times New Roman"/>
                        </a:rPr>
                        <a:t>10.83</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0" marR="0">
                        <a:lnSpc>
                          <a:spcPct val="150000"/>
                        </a:lnSpc>
                        <a:spcBef>
                          <a:spcPts val="0"/>
                        </a:spcBef>
                        <a:spcAft>
                          <a:spcPts val="0"/>
                        </a:spcAft>
                        <a:tabLst>
                          <a:tab pos="2286000" algn="l"/>
                        </a:tabLst>
                      </a:pPr>
                      <a:r>
                        <a:rPr lang="en-AU" sz="2000" dirty="0">
                          <a:latin typeface="Times New Roman"/>
                          <a:ea typeface="Times New Roman"/>
                          <a:cs typeface="Times New Roman"/>
                        </a:rPr>
                        <a:t>II</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r>
              <a:tr h="711200">
                <a:tc>
                  <a:txBody>
                    <a:bodyPr/>
                    <a:lstStyle/>
                    <a:p>
                      <a:pPr marL="57150" marR="0">
                        <a:lnSpc>
                          <a:spcPct val="150000"/>
                        </a:lnSpc>
                        <a:spcBef>
                          <a:spcPts val="0"/>
                        </a:spcBef>
                        <a:spcAft>
                          <a:spcPts val="0"/>
                        </a:spcAft>
                        <a:tabLst>
                          <a:tab pos="2286000" algn="l"/>
                        </a:tabLst>
                      </a:pPr>
                      <a:r>
                        <a:rPr lang="en-AU" sz="2000">
                          <a:latin typeface="Times New Roman"/>
                          <a:ea typeface="Times New Roman"/>
                          <a:cs typeface="Times New Roman"/>
                        </a:rPr>
                        <a:t>3.</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Not able to attend meeting</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5.00</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III</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200">
                <a:tc>
                  <a:txBody>
                    <a:bodyPr/>
                    <a:lstStyle/>
                    <a:p>
                      <a:pPr marL="57150" marR="0">
                        <a:lnSpc>
                          <a:spcPct val="150000"/>
                        </a:lnSpc>
                        <a:spcBef>
                          <a:spcPts val="0"/>
                        </a:spcBef>
                        <a:spcAft>
                          <a:spcPts val="0"/>
                        </a:spcAft>
                        <a:tabLst>
                          <a:tab pos="2286000" algn="l"/>
                        </a:tabLst>
                      </a:pPr>
                      <a:r>
                        <a:rPr lang="en-AU" sz="2000">
                          <a:latin typeface="Times New Roman"/>
                          <a:ea typeface="Times New Roman"/>
                          <a:cs typeface="Times New Roman"/>
                        </a:rPr>
                        <a:t>4.</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Insufficient savings</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4.17</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dirty="0">
                          <a:latin typeface="Times New Roman"/>
                          <a:ea typeface="Times New Roman"/>
                          <a:cs typeface="Times New Roman"/>
                        </a:rPr>
                        <a:t>IV</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200">
                <a:tc>
                  <a:txBody>
                    <a:bodyPr/>
                    <a:lstStyle/>
                    <a:p>
                      <a:pPr marL="57150" marR="0">
                        <a:lnSpc>
                          <a:spcPct val="150000"/>
                        </a:lnSpc>
                        <a:spcBef>
                          <a:spcPts val="0"/>
                        </a:spcBef>
                        <a:spcAft>
                          <a:spcPts val="0"/>
                        </a:spcAft>
                        <a:tabLst>
                          <a:tab pos="2286000" algn="l"/>
                        </a:tabLst>
                      </a:pPr>
                      <a:r>
                        <a:rPr lang="en-AU" sz="2000">
                          <a:latin typeface="Times New Roman"/>
                          <a:ea typeface="Times New Roman"/>
                          <a:cs typeface="Times New Roman"/>
                        </a:rPr>
                        <a:t>5.</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dirty="0">
                          <a:latin typeface="Times New Roman"/>
                          <a:ea typeface="Times New Roman"/>
                          <a:cs typeface="Times New Roman"/>
                        </a:rPr>
                        <a:t>Sometimes difficult to repay loan</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2.5</a:t>
                      </a:r>
                      <a:endParaRPr lang="en-US" sz="18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dirty="0">
                          <a:latin typeface="Times New Roman"/>
                          <a:ea typeface="Times New Roman"/>
                          <a:cs typeface="Times New Roman"/>
                        </a:rPr>
                        <a:t>V</a:t>
                      </a:r>
                      <a:endParaRPr lang="en-US" sz="18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95</a:t>
            </a:fld>
            <a:endParaRPr lang="en-US"/>
          </a:p>
        </p:txBody>
      </p:sp>
      <p:sp>
        <p:nvSpPr>
          <p:cNvPr id="6" name="Date Placeholder 5"/>
          <p:cNvSpPr>
            <a:spLocks noGrp="1"/>
          </p:cNvSpPr>
          <p:nvPr>
            <p:ph type="dt" sz="half" idx="10"/>
          </p:nvPr>
        </p:nvSpPr>
        <p:spPr/>
        <p:txBody>
          <a:bodyPr/>
          <a:lstStyle/>
          <a:p>
            <a:fld id="{A79C7921-0F43-4B51-A217-2D05785FC1C0}" type="datetime1">
              <a:rPr lang="en-US" smtClean="0"/>
              <a:pPr/>
              <a:t>4/15/2016</a:t>
            </a:fld>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533400"/>
            <a:ext cx="8534399" cy="1143000"/>
          </a:xfrm>
          <a:solidFill>
            <a:schemeClr val="accent3">
              <a:lumMod val="20000"/>
              <a:lumOff val="80000"/>
            </a:schemeClr>
          </a:solidFill>
        </p:spPr>
        <p:txBody>
          <a:bodyPr>
            <a:noAutofit/>
          </a:bodyPr>
          <a:lstStyle/>
          <a:p>
            <a:pPr algn="just"/>
            <a:r>
              <a:rPr lang="en-US" sz="2800" b="1" dirty="0" smtClean="0"/>
              <a:t> Suggestions offered by the members to overcome the constraints of Self Help Groups</a:t>
            </a:r>
            <a:endParaRPr lang="en-US" sz="2800" dirty="0"/>
          </a:p>
        </p:txBody>
      </p:sp>
      <p:graphicFrame>
        <p:nvGraphicFramePr>
          <p:cNvPr id="4" name="Table 3"/>
          <p:cNvGraphicFramePr>
            <a:graphicFrameLocks noGrp="1"/>
          </p:cNvGraphicFramePr>
          <p:nvPr/>
        </p:nvGraphicFramePr>
        <p:xfrm>
          <a:off x="685800" y="1905000"/>
          <a:ext cx="8077200" cy="4445001"/>
        </p:xfrm>
        <a:graphic>
          <a:graphicData uri="http://schemas.openxmlformats.org/drawingml/2006/table">
            <a:tbl>
              <a:tblPr/>
              <a:tblGrid>
                <a:gridCol w="914400"/>
                <a:gridCol w="5120827"/>
                <a:gridCol w="1154278"/>
                <a:gridCol w="887695"/>
              </a:tblGrid>
              <a:tr h="668283">
                <a:tc>
                  <a:txBody>
                    <a:bodyPr/>
                    <a:lstStyle/>
                    <a:p>
                      <a:pPr marL="57150" marR="0" algn="ctr">
                        <a:lnSpc>
                          <a:spcPct val="150000"/>
                        </a:lnSpc>
                        <a:spcBef>
                          <a:spcPts val="0"/>
                        </a:spcBef>
                        <a:spcAft>
                          <a:spcPts val="0"/>
                        </a:spcAft>
                        <a:tabLst>
                          <a:tab pos="2286000" algn="l"/>
                        </a:tabLst>
                      </a:pPr>
                      <a:r>
                        <a:rPr lang="en-AU" sz="2000" b="1" dirty="0">
                          <a:latin typeface="Times New Roman"/>
                          <a:ea typeface="Times New Roman"/>
                          <a:cs typeface="Times New Roman"/>
                        </a:rPr>
                        <a:t>Sl. No.</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b="1" dirty="0">
                          <a:latin typeface="Times New Roman"/>
                          <a:ea typeface="Times New Roman"/>
                          <a:cs typeface="Times New Roman"/>
                        </a:rPr>
                        <a:t>Suggestions</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2000" b="1">
                          <a:latin typeface="Times New Roman"/>
                          <a:ea typeface="Times New Roman"/>
                          <a:cs typeface="Times New Roman"/>
                        </a:rPr>
                        <a:t>Per cent</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2000" b="1">
                          <a:latin typeface="Times New Roman"/>
                          <a:ea typeface="Times New Roman"/>
                          <a:cs typeface="Times New Roman"/>
                        </a:rPr>
                        <a:t>Rank</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8283">
                <a:tc>
                  <a:txBody>
                    <a:bodyPr/>
                    <a:lstStyle/>
                    <a:p>
                      <a:pPr marL="0" marR="0" algn="ctr">
                        <a:lnSpc>
                          <a:spcPct val="150000"/>
                        </a:lnSpc>
                        <a:spcBef>
                          <a:spcPts val="0"/>
                        </a:spcBef>
                        <a:spcAft>
                          <a:spcPts val="0"/>
                        </a:spcAft>
                        <a:tabLst>
                          <a:tab pos="2286000" algn="l"/>
                        </a:tabLst>
                      </a:pPr>
                      <a:r>
                        <a:rPr lang="en-AU" sz="2000">
                          <a:latin typeface="Times New Roman"/>
                          <a:ea typeface="Times New Roman"/>
                          <a:cs typeface="Times New Roman"/>
                        </a:rPr>
                        <a:t>1.</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Convincing the family members</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2000" dirty="0">
                          <a:latin typeface="Times New Roman"/>
                          <a:ea typeface="Times New Roman"/>
                          <a:cs typeface="Times New Roman"/>
                        </a:rPr>
                        <a:t>13.33</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gn="ctr">
                        <a:lnSpc>
                          <a:spcPct val="150000"/>
                        </a:lnSpc>
                        <a:spcBef>
                          <a:spcPts val="0"/>
                        </a:spcBef>
                        <a:spcAft>
                          <a:spcPts val="0"/>
                        </a:spcAft>
                        <a:tabLst>
                          <a:tab pos="2286000" algn="l"/>
                        </a:tabLst>
                      </a:pPr>
                      <a:r>
                        <a:rPr lang="en-AU" sz="2000" dirty="0">
                          <a:latin typeface="Times New Roman"/>
                          <a:ea typeface="Times New Roman"/>
                          <a:cs typeface="Times New Roman"/>
                        </a:rPr>
                        <a:t>I</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668283">
                <a:tc>
                  <a:txBody>
                    <a:bodyPr/>
                    <a:lstStyle/>
                    <a:p>
                      <a:pPr marL="0" marR="0" algn="ctr">
                        <a:lnSpc>
                          <a:spcPct val="150000"/>
                        </a:lnSpc>
                        <a:spcBef>
                          <a:spcPts val="0"/>
                        </a:spcBef>
                        <a:spcAft>
                          <a:spcPts val="0"/>
                        </a:spcAft>
                        <a:tabLst>
                          <a:tab pos="2286000" algn="l"/>
                        </a:tabLst>
                      </a:pPr>
                      <a:r>
                        <a:rPr lang="en-AU" sz="2000">
                          <a:latin typeface="Times New Roman"/>
                          <a:ea typeface="Times New Roman"/>
                          <a:cs typeface="Times New Roman"/>
                        </a:rPr>
                        <a:t>2.</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Change the time or place of meeting or training</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2000" dirty="0">
                          <a:latin typeface="Times New Roman"/>
                          <a:ea typeface="Times New Roman"/>
                          <a:cs typeface="Times New Roman"/>
                        </a:rPr>
                        <a:t>11.67</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0" marR="0" algn="ctr">
                        <a:lnSpc>
                          <a:spcPct val="150000"/>
                        </a:lnSpc>
                        <a:spcBef>
                          <a:spcPts val="0"/>
                        </a:spcBef>
                        <a:spcAft>
                          <a:spcPts val="0"/>
                        </a:spcAft>
                        <a:tabLst>
                          <a:tab pos="2286000" algn="l"/>
                        </a:tabLst>
                      </a:pPr>
                      <a:r>
                        <a:rPr lang="en-AU" sz="2000" dirty="0">
                          <a:latin typeface="Times New Roman"/>
                          <a:ea typeface="Times New Roman"/>
                          <a:cs typeface="Times New Roman"/>
                        </a:rPr>
                        <a:t>II</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r>
              <a:tr h="668283">
                <a:tc>
                  <a:txBody>
                    <a:bodyPr/>
                    <a:lstStyle/>
                    <a:p>
                      <a:pPr marL="0" marR="0" algn="ctr">
                        <a:lnSpc>
                          <a:spcPct val="150000"/>
                        </a:lnSpc>
                        <a:spcBef>
                          <a:spcPts val="0"/>
                        </a:spcBef>
                        <a:spcAft>
                          <a:spcPts val="0"/>
                        </a:spcAft>
                        <a:tabLst>
                          <a:tab pos="2286000" algn="l"/>
                        </a:tabLst>
                      </a:pPr>
                      <a:r>
                        <a:rPr lang="en-AU" sz="2000">
                          <a:latin typeface="Times New Roman"/>
                          <a:ea typeface="Times New Roman"/>
                          <a:cs typeface="Times New Roman"/>
                        </a:rPr>
                        <a:t>3.</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Increase the amount to be saved</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2000" dirty="0" smtClean="0">
                          <a:latin typeface="Times New Roman"/>
                          <a:ea typeface="Times New Roman"/>
                          <a:cs typeface="Times New Roman"/>
                        </a:rPr>
                        <a:t>04.17</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2000">
                          <a:latin typeface="Times New Roman"/>
                          <a:ea typeface="Times New Roman"/>
                          <a:cs typeface="Times New Roman"/>
                        </a:rPr>
                        <a:t>III</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8283">
                <a:tc>
                  <a:txBody>
                    <a:bodyPr/>
                    <a:lstStyle/>
                    <a:p>
                      <a:pPr marL="0" marR="0" algn="ctr">
                        <a:lnSpc>
                          <a:spcPct val="150000"/>
                        </a:lnSpc>
                        <a:spcBef>
                          <a:spcPts val="0"/>
                        </a:spcBef>
                        <a:spcAft>
                          <a:spcPts val="0"/>
                        </a:spcAft>
                        <a:tabLst>
                          <a:tab pos="2286000" algn="l"/>
                        </a:tabLst>
                      </a:pPr>
                      <a:r>
                        <a:rPr lang="en-AU" sz="2000">
                          <a:latin typeface="Times New Roman"/>
                          <a:ea typeface="Times New Roman"/>
                          <a:cs typeface="Times New Roman"/>
                        </a:rPr>
                        <a:t>4.</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Somehow manage to participate</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2000" dirty="0" smtClean="0">
                          <a:latin typeface="Times New Roman"/>
                          <a:ea typeface="Times New Roman"/>
                          <a:cs typeface="Times New Roman"/>
                        </a:rPr>
                        <a:t>03.33</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2000">
                          <a:latin typeface="Times New Roman"/>
                          <a:ea typeface="Times New Roman"/>
                          <a:cs typeface="Times New Roman"/>
                        </a:rPr>
                        <a:t>IV</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3586">
                <a:tc>
                  <a:txBody>
                    <a:bodyPr/>
                    <a:lstStyle/>
                    <a:p>
                      <a:pPr marL="0" marR="0" algn="ctr">
                        <a:lnSpc>
                          <a:spcPct val="150000"/>
                        </a:lnSpc>
                        <a:spcBef>
                          <a:spcPts val="0"/>
                        </a:spcBef>
                        <a:spcAft>
                          <a:spcPts val="0"/>
                        </a:spcAft>
                        <a:tabLst>
                          <a:tab pos="2286000" algn="l"/>
                        </a:tabLst>
                      </a:pPr>
                      <a:r>
                        <a:rPr lang="en-AU" sz="2000" dirty="0">
                          <a:latin typeface="Times New Roman"/>
                          <a:ea typeface="Times New Roman"/>
                          <a:cs typeface="Times New Roman"/>
                        </a:rPr>
                        <a:t>5.</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286000" algn="l"/>
                        </a:tabLst>
                      </a:pPr>
                      <a:r>
                        <a:rPr lang="en-AU" sz="2000">
                          <a:latin typeface="Times New Roman"/>
                          <a:ea typeface="Times New Roman"/>
                          <a:cs typeface="Times New Roman"/>
                        </a:rPr>
                        <a:t>Support from other members at the time of difficulty</a:t>
                      </a:r>
                      <a:endParaRPr lang="en-US" sz="18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 marR="0" algn="ctr">
                        <a:lnSpc>
                          <a:spcPct val="150000"/>
                        </a:lnSpc>
                        <a:spcBef>
                          <a:spcPts val="0"/>
                        </a:spcBef>
                        <a:spcAft>
                          <a:spcPts val="0"/>
                        </a:spcAft>
                        <a:tabLst>
                          <a:tab pos="2286000" algn="l"/>
                        </a:tabLst>
                      </a:pPr>
                      <a:r>
                        <a:rPr lang="en-AU" sz="2000" dirty="0" smtClean="0">
                          <a:latin typeface="Times New Roman"/>
                          <a:ea typeface="Times New Roman"/>
                          <a:cs typeface="Times New Roman"/>
                        </a:rPr>
                        <a:t>02.5</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2286000" algn="l"/>
                        </a:tabLst>
                      </a:pPr>
                      <a:r>
                        <a:rPr lang="en-AU" sz="2000" dirty="0">
                          <a:latin typeface="Times New Roman"/>
                          <a:ea typeface="Times New Roman"/>
                          <a:cs typeface="Times New Roman"/>
                        </a:rPr>
                        <a:t>V</a:t>
                      </a:r>
                      <a:endParaRPr lang="en-US" sz="1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96</a:t>
            </a:fld>
            <a:endParaRPr lang="en-US"/>
          </a:p>
        </p:txBody>
      </p:sp>
      <p:sp>
        <p:nvSpPr>
          <p:cNvPr id="6" name="Date Placeholder 5"/>
          <p:cNvSpPr>
            <a:spLocks noGrp="1"/>
          </p:cNvSpPr>
          <p:nvPr>
            <p:ph type="dt" sz="half" idx="10"/>
          </p:nvPr>
        </p:nvSpPr>
        <p:spPr/>
        <p:txBody>
          <a:bodyPr/>
          <a:lstStyle/>
          <a:p>
            <a:fld id="{66D5722E-8BA8-482C-8B7E-B76223402EBA}" type="datetime1">
              <a:rPr lang="en-US" smtClean="0"/>
              <a:pPr/>
              <a:t>4/15/2016</a:t>
            </a:fld>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Research Study 2.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ctr">
              <a:spcBef>
                <a:spcPts val="600"/>
              </a:spcBef>
              <a:spcAft>
                <a:spcPts val="600"/>
              </a:spcAft>
              <a:buNone/>
            </a:pPr>
            <a:r>
              <a:rPr lang="en-US" sz="2400" b="1" dirty="0" smtClean="0">
                <a:latin typeface="Times New Roman" pitchFamily="18" charset="0"/>
                <a:cs typeface="Times New Roman" pitchFamily="18" charset="0"/>
              </a:rPr>
              <a:t>Title of the study</a:t>
            </a:r>
            <a:r>
              <a:rPr lang="en-US" sz="2400" dirty="0" smtClean="0">
                <a:latin typeface="Times New Roman" pitchFamily="18" charset="0"/>
                <a:cs typeface="Times New Roman" pitchFamily="18" charset="0"/>
              </a:rPr>
              <a:t>: </a:t>
            </a:r>
          </a:p>
          <a:p>
            <a:pPr algn="just">
              <a:spcBef>
                <a:spcPts val="600"/>
              </a:spcBef>
              <a:spcAft>
                <a:spcPts val="600"/>
              </a:spcAft>
              <a:buNone/>
            </a:pPr>
            <a:r>
              <a:rPr lang="en-US" sz="2400" dirty="0" smtClean="0">
                <a:latin typeface="Times New Roman" pitchFamily="18" charset="0"/>
                <a:cs typeface="Times New Roman" pitchFamily="18" charset="0"/>
              </a:rPr>
              <a:t>		 Income generating activities of Self Help Groups in the JFM committees under NAP scheme in four Southern States-A Special study, </a:t>
            </a:r>
          </a:p>
          <a:p>
            <a:pPr algn="ctr">
              <a:spcBef>
                <a:spcPts val="600"/>
              </a:spcBef>
              <a:spcAft>
                <a:spcPts val="600"/>
              </a:spcAft>
              <a:buNone/>
            </a:pPr>
            <a:r>
              <a:rPr lang="en-US" sz="2400" b="1" dirty="0" smtClean="0">
                <a:latin typeface="Times New Roman" pitchFamily="18" charset="0"/>
                <a:cs typeface="Times New Roman" pitchFamily="18" charset="0"/>
              </a:rPr>
              <a:t>Authors</a:t>
            </a:r>
            <a:r>
              <a:rPr lang="en-US" sz="2400" dirty="0" smtClean="0">
                <a:latin typeface="Times New Roman" pitchFamily="18" charset="0"/>
                <a:cs typeface="Times New Roman" pitchFamily="18" charset="0"/>
              </a:rPr>
              <a:t>:</a:t>
            </a:r>
          </a:p>
          <a:p>
            <a:pPr algn="ctr">
              <a:spcBef>
                <a:spcPts val="600"/>
              </a:spcBef>
              <a:spcAft>
                <a:spcPts val="600"/>
              </a:spcAft>
              <a:buNone/>
            </a:pPr>
            <a:r>
              <a:rPr lang="en-US" sz="2400" dirty="0" smtClean="0">
                <a:latin typeface="Times New Roman" pitchFamily="18" charset="0"/>
                <a:cs typeface="Times New Roman" pitchFamily="18" charset="0"/>
              </a:rPr>
              <a:t>		Bhaskar, V., Lakshminarayan, M.T., Umamaheshwar, P, And Siddeshwara, H.E.</a:t>
            </a:r>
          </a:p>
          <a:p>
            <a:pPr algn="ctr">
              <a:spcBef>
                <a:spcPts val="600"/>
              </a:spcBef>
              <a:spcAft>
                <a:spcPts val="600"/>
              </a:spcAft>
              <a:buNone/>
            </a:pPr>
            <a:endParaRPr lang="en-US" sz="2400" dirty="0" smtClean="0">
              <a:latin typeface="Times New Roman" pitchFamily="18" charset="0"/>
              <a:cs typeface="Times New Roman" pitchFamily="18" charset="0"/>
            </a:endParaRPr>
          </a:p>
          <a:p>
            <a:pPr algn="ctr">
              <a:spcBef>
                <a:spcPts val="600"/>
              </a:spcBef>
              <a:spcAft>
                <a:spcPts val="600"/>
              </a:spcAft>
              <a:buNone/>
            </a:pPr>
            <a:r>
              <a:rPr lang="en-US" sz="2400" b="1" dirty="0" smtClean="0">
                <a:latin typeface="Times New Roman" pitchFamily="18" charset="0"/>
                <a:cs typeface="Times New Roman" pitchFamily="18" charset="0"/>
              </a:rPr>
              <a:t>Year</a:t>
            </a:r>
            <a:r>
              <a:rPr lang="en-US" sz="2400" dirty="0" smtClean="0">
                <a:latin typeface="Times New Roman" pitchFamily="18" charset="0"/>
                <a:cs typeface="Times New Roman" pitchFamily="18" charset="0"/>
              </a:rPr>
              <a:t>: </a:t>
            </a:r>
          </a:p>
          <a:p>
            <a:pPr algn="ctr">
              <a:spcBef>
                <a:spcPts val="600"/>
              </a:spcBef>
              <a:spcAft>
                <a:spcPts val="600"/>
              </a:spcAft>
              <a:buNone/>
            </a:pPr>
            <a:r>
              <a:rPr lang="en-US" sz="2400" dirty="0" smtClean="0">
                <a:latin typeface="Times New Roman" pitchFamily="18" charset="0"/>
                <a:cs typeface="Times New Roman" pitchFamily="18" charset="0"/>
              </a:rPr>
              <a:t>2006</a:t>
            </a:r>
          </a:p>
        </p:txBody>
      </p:sp>
      <p:sp>
        <p:nvSpPr>
          <p:cNvPr id="5" name="Slide Number Placeholder 4"/>
          <p:cNvSpPr>
            <a:spLocks noGrp="1"/>
          </p:cNvSpPr>
          <p:nvPr>
            <p:ph type="sldNum" sz="quarter" idx="12"/>
          </p:nvPr>
        </p:nvSpPr>
        <p:spPr/>
        <p:txBody>
          <a:bodyPr/>
          <a:lstStyle/>
          <a:p>
            <a:fld id="{3C56FD25-59CF-4C29-BF20-DF996BAD7DAB}" type="slidenum">
              <a:rPr lang="en-US" smtClean="0"/>
              <a:pPr/>
              <a:t>97</a:t>
            </a:fld>
            <a:endParaRPr lang="en-US" dirty="0"/>
          </a:p>
        </p:txBody>
      </p:sp>
      <p:sp>
        <p:nvSpPr>
          <p:cNvPr id="7" name="Date Placeholder 6"/>
          <p:cNvSpPr>
            <a:spLocks noGrp="1"/>
          </p:cNvSpPr>
          <p:nvPr>
            <p:ph type="dt" sz="half" idx="10"/>
          </p:nvPr>
        </p:nvSpPr>
        <p:spPr/>
        <p:txBody>
          <a:bodyPr/>
          <a:lstStyle/>
          <a:p>
            <a:fld id="{D4BE8E79-16E4-4570-BA5C-6F4CF06325FC}"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Methodology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1200"/>
              </a:spcBef>
              <a:spcAft>
                <a:spcPts val="1200"/>
              </a:spcAft>
            </a:pPr>
            <a:r>
              <a:rPr lang="en-US" sz="2400" dirty="0" smtClean="0">
                <a:latin typeface="Times New Roman" pitchFamily="18" charset="0"/>
                <a:cs typeface="Times New Roman" pitchFamily="18" charset="0"/>
              </a:rPr>
              <a:t>The study conducted by Regional Centre, National Afforestration and Eco-development Board (NAEB), Bangalore during 2005-06. </a:t>
            </a:r>
          </a:p>
          <a:p>
            <a:pPr algn="just">
              <a:spcBef>
                <a:spcPts val="1200"/>
              </a:spcBef>
              <a:spcAft>
                <a:spcPts val="1200"/>
              </a:spcAft>
            </a:pPr>
            <a:r>
              <a:rPr lang="en-US" sz="2400" dirty="0" smtClean="0">
                <a:latin typeface="Times New Roman" pitchFamily="18" charset="0"/>
                <a:cs typeface="Times New Roman" pitchFamily="18" charset="0"/>
              </a:rPr>
              <a:t>A total of 71 women SHGs were sampled in four states</a:t>
            </a:r>
          </a:p>
          <a:p>
            <a:pPr algn="just">
              <a:spcBef>
                <a:spcPts val="1200"/>
              </a:spcBef>
              <a:spcAft>
                <a:spcPts val="1200"/>
              </a:spcAft>
            </a:pPr>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a:p>
            <a:pPr algn="just">
              <a:spcBef>
                <a:spcPts val="1200"/>
              </a:spcBef>
              <a:spcAft>
                <a:spcPts val="1200"/>
              </a:spcAft>
            </a:pPr>
            <a:r>
              <a:rPr lang="en-US" sz="2400" dirty="0" smtClean="0">
                <a:latin typeface="Times New Roman" pitchFamily="18" charset="0"/>
                <a:cs typeface="Times New Roman" pitchFamily="18" charset="0"/>
              </a:rPr>
              <a:t>Totally 181 respondents were selected for the study.    </a:t>
            </a:r>
          </a:p>
          <a:p>
            <a:pPr algn="just">
              <a:spcBef>
                <a:spcPts val="1200"/>
              </a:spcBef>
              <a:spcAft>
                <a:spcPts val="1200"/>
              </a:spcAft>
              <a:buNone/>
            </a:pPr>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98</a:t>
            </a:fld>
            <a:endParaRPr lang="en-US" dirty="0"/>
          </a:p>
        </p:txBody>
      </p:sp>
      <p:graphicFrame>
        <p:nvGraphicFramePr>
          <p:cNvPr id="9" name="Table 8"/>
          <p:cNvGraphicFramePr>
            <a:graphicFrameLocks noGrp="1"/>
          </p:cNvGraphicFramePr>
          <p:nvPr/>
        </p:nvGraphicFramePr>
        <p:xfrm>
          <a:off x="1524000" y="3581400"/>
          <a:ext cx="5715000" cy="1981200"/>
        </p:xfrm>
        <a:graphic>
          <a:graphicData uri="http://schemas.openxmlformats.org/drawingml/2006/table">
            <a:tbl>
              <a:tblPr firstRow="1" bandRow="1">
                <a:tableStyleId>{5940675A-B579-460E-94D1-54222C63F5DA}</a:tableStyleId>
              </a:tblPr>
              <a:tblGrid>
                <a:gridCol w="2857500"/>
                <a:gridCol w="2857500"/>
              </a:tblGrid>
              <a:tr h="289560">
                <a:tc>
                  <a:txBody>
                    <a:bodyPr/>
                    <a:lstStyle/>
                    <a:p>
                      <a:pPr algn="ctr"/>
                      <a:r>
                        <a:rPr lang="en-US" sz="2000" b="1" dirty="0" smtClean="0"/>
                        <a:t>State</a:t>
                      </a:r>
                      <a:r>
                        <a:rPr lang="en-US" sz="2000" b="1" baseline="0" dirty="0" smtClean="0"/>
                        <a:t> </a:t>
                      </a:r>
                      <a:endParaRPr lang="en-US" sz="2000" b="1" dirty="0"/>
                    </a:p>
                  </a:txBody>
                  <a:tcPr/>
                </a:tc>
                <a:tc>
                  <a:txBody>
                    <a:bodyPr/>
                    <a:lstStyle/>
                    <a:p>
                      <a:pPr algn="ctr"/>
                      <a:r>
                        <a:rPr lang="en-US" sz="2000" b="1" dirty="0" smtClean="0"/>
                        <a:t>No. of SHGs selected </a:t>
                      </a:r>
                      <a:endParaRPr lang="en-US" sz="2000" b="1" dirty="0"/>
                    </a:p>
                  </a:txBody>
                  <a:tcPr/>
                </a:tc>
              </a:tr>
              <a:tr h="289560">
                <a:tc>
                  <a:txBody>
                    <a:bodyPr/>
                    <a:lstStyle/>
                    <a:p>
                      <a:pPr algn="l"/>
                      <a:r>
                        <a:rPr lang="en-US" sz="2000" dirty="0" smtClean="0"/>
                        <a:t>Karnataka </a:t>
                      </a:r>
                      <a:endParaRPr lang="en-US" sz="2000" dirty="0"/>
                    </a:p>
                  </a:txBody>
                  <a:tcPr/>
                </a:tc>
                <a:tc>
                  <a:txBody>
                    <a:bodyPr/>
                    <a:lstStyle/>
                    <a:p>
                      <a:pPr algn="ctr"/>
                      <a:r>
                        <a:rPr lang="en-US" sz="2000" dirty="0" smtClean="0"/>
                        <a:t>18</a:t>
                      </a:r>
                      <a:endParaRPr lang="en-US" sz="2000" dirty="0"/>
                    </a:p>
                  </a:txBody>
                  <a:tcPr/>
                </a:tc>
              </a:tr>
              <a:tr h="289560">
                <a:tc>
                  <a:txBody>
                    <a:bodyPr/>
                    <a:lstStyle/>
                    <a:p>
                      <a:pPr algn="l"/>
                      <a:r>
                        <a:rPr lang="en-US" sz="2000" dirty="0" smtClean="0"/>
                        <a:t>Andhra Pradesh </a:t>
                      </a:r>
                      <a:endParaRPr lang="en-US" sz="2000" dirty="0"/>
                    </a:p>
                  </a:txBody>
                  <a:tcPr/>
                </a:tc>
                <a:tc>
                  <a:txBody>
                    <a:bodyPr/>
                    <a:lstStyle/>
                    <a:p>
                      <a:pPr algn="ctr"/>
                      <a:r>
                        <a:rPr lang="en-US" sz="2000" dirty="0" smtClean="0"/>
                        <a:t>18</a:t>
                      </a:r>
                      <a:endParaRPr lang="en-US" sz="2000" dirty="0"/>
                    </a:p>
                  </a:txBody>
                  <a:tcPr/>
                </a:tc>
              </a:tr>
              <a:tr h="289560">
                <a:tc>
                  <a:txBody>
                    <a:bodyPr/>
                    <a:lstStyle/>
                    <a:p>
                      <a:pPr algn="l"/>
                      <a:r>
                        <a:rPr lang="en-US" sz="2000" dirty="0" smtClean="0"/>
                        <a:t>Kerala</a:t>
                      </a:r>
                      <a:endParaRPr lang="en-US" sz="2000" dirty="0"/>
                    </a:p>
                  </a:txBody>
                  <a:tcPr/>
                </a:tc>
                <a:tc>
                  <a:txBody>
                    <a:bodyPr/>
                    <a:lstStyle/>
                    <a:p>
                      <a:pPr algn="ctr"/>
                      <a:r>
                        <a:rPr lang="en-US" sz="2000" dirty="0" smtClean="0"/>
                        <a:t>15</a:t>
                      </a:r>
                      <a:endParaRPr lang="en-US" sz="2000" dirty="0"/>
                    </a:p>
                  </a:txBody>
                  <a:tcPr/>
                </a:tc>
              </a:tr>
              <a:tr h="289560">
                <a:tc>
                  <a:txBody>
                    <a:bodyPr/>
                    <a:lstStyle/>
                    <a:p>
                      <a:pPr algn="l"/>
                      <a:r>
                        <a:rPr lang="en-US" sz="2000" dirty="0" smtClean="0"/>
                        <a:t>Tamil nadu </a:t>
                      </a:r>
                      <a:endParaRPr lang="en-US" sz="2000" dirty="0"/>
                    </a:p>
                  </a:txBody>
                  <a:tcPr/>
                </a:tc>
                <a:tc>
                  <a:txBody>
                    <a:bodyPr/>
                    <a:lstStyle/>
                    <a:p>
                      <a:pPr algn="ctr"/>
                      <a:r>
                        <a:rPr lang="en-US" sz="2000" dirty="0" smtClean="0"/>
                        <a:t>20</a:t>
                      </a:r>
                      <a:endParaRPr lang="en-US" sz="2000" dirty="0"/>
                    </a:p>
                  </a:txBody>
                  <a:tcPr/>
                </a:tc>
              </a:tr>
            </a:tbl>
          </a:graphicData>
        </a:graphic>
      </p:graphicFrame>
      <p:sp>
        <p:nvSpPr>
          <p:cNvPr id="8" name="Date Placeholder 7"/>
          <p:cNvSpPr>
            <a:spLocks noGrp="1"/>
          </p:cNvSpPr>
          <p:nvPr>
            <p:ph type="dt" sz="half" idx="10"/>
          </p:nvPr>
        </p:nvSpPr>
        <p:spPr/>
        <p:txBody>
          <a:bodyPr/>
          <a:lstStyle/>
          <a:p>
            <a:fld id="{97EC5EBC-676A-4707-BE66-B64AB17F0DAC}"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Findings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1200"/>
              </a:spcBef>
              <a:spcAft>
                <a:spcPts val="1200"/>
              </a:spcAft>
            </a:pPr>
            <a:r>
              <a:rPr lang="en-US" sz="2400" dirty="0" smtClean="0">
                <a:latin typeface="Times New Roman" pitchFamily="18" charset="0"/>
                <a:cs typeface="Times New Roman" pitchFamily="18" charset="0"/>
              </a:rPr>
              <a:t>Micro-financing was the common activity of SHGs. </a:t>
            </a:r>
          </a:p>
          <a:p>
            <a:pPr algn="just">
              <a:spcBef>
                <a:spcPts val="1200"/>
              </a:spcBef>
              <a:spcAft>
                <a:spcPts val="1200"/>
              </a:spcAft>
            </a:pPr>
            <a:r>
              <a:rPr lang="en-US" sz="2400" dirty="0" smtClean="0">
                <a:latin typeface="Times New Roman" pitchFamily="18" charset="0"/>
                <a:cs typeface="Times New Roman" pitchFamily="18" charset="0"/>
              </a:rPr>
              <a:t>Rate of interest on loans </a:t>
            </a:r>
          </a:p>
          <a:p>
            <a:pPr algn="just">
              <a:spcBef>
                <a:spcPts val="1200"/>
              </a:spcBef>
              <a:spcAft>
                <a:spcPts val="1200"/>
              </a:spcAft>
            </a:pPr>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a:p>
            <a:pPr marL="0" indent="0" algn="just">
              <a:spcBef>
                <a:spcPts val="600"/>
              </a:spcBef>
              <a:spcAft>
                <a:spcPts val="600"/>
              </a:spcAft>
            </a:pPr>
            <a:endParaRPr lang="en-US" sz="2400" dirty="0" smtClean="0">
              <a:latin typeface="Times New Roman" pitchFamily="18" charset="0"/>
              <a:cs typeface="Times New Roman" pitchFamily="18" charset="0"/>
            </a:endParaRPr>
          </a:p>
          <a:p>
            <a:pPr marL="0" indent="0" algn="just">
              <a:spcBef>
                <a:spcPts val="600"/>
              </a:spcBef>
              <a:spcAft>
                <a:spcPts val="600"/>
              </a:spcAft>
            </a:pPr>
            <a:r>
              <a:rPr lang="en-US" sz="2400" dirty="0" smtClean="0">
                <a:latin typeface="Times New Roman" pitchFamily="18" charset="0"/>
                <a:cs typeface="Times New Roman" pitchFamily="18" charset="0"/>
              </a:rPr>
              <a:t>Loans were used for taking up income generating activities </a:t>
            </a:r>
          </a:p>
          <a:p>
            <a:pPr algn="just">
              <a:spcBef>
                <a:spcPts val="1200"/>
              </a:spcBef>
              <a:spcAft>
                <a:spcPts val="1200"/>
              </a:spcAft>
            </a:pPr>
            <a:endParaRPr lang="en-US" sz="2400" dirty="0" smtClean="0">
              <a:latin typeface="Times New Roman" pitchFamily="18" charset="0"/>
              <a:cs typeface="Times New Roman" pitchFamily="18" charset="0"/>
            </a:endParaRPr>
          </a:p>
          <a:p>
            <a:pPr lvl="1" algn="just">
              <a:spcBef>
                <a:spcPts val="1200"/>
              </a:spcBef>
              <a:spcAft>
                <a:spcPts val="1200"/>
              </a:spcAft>
              <a:buNone/>
            </a:pPr>
            <a:endParaRPr lang="en-US" sz="2000" dirty="0" smtClean="0">
              <a:latin typeface="Times New Roman" pitchFamily="18" charset="0"/>
              <a:cs typeface="Times New Roman" pitchFamily="18" charset="0"/>
            </a:endParaRPr>
          </a:p>
          <a:p>
            <a:pPr algn="just">
              <a:spcBef>
                <a:spcPts val="1200"/>
              </a:spcBef>
              <a:spcAft>
                <a:spcPts val="1200"/>
              </a:spcAft>
              <a:buNone/>
            </a:pPr>
            <a:endParaRPr lang="en-US" sz="2400" dirty="0" smtClean="0">
              <a:latin typeface="Times New Roman" pitchFamily="18" charset="0"/>
              <a:cs typeface="Times New Roman" pitchFamily="18" charset="0"/>
            </a:endParaRPr>
          </a:p>
          <a:p>
            <a:pPr algn="just">
              <a:spcBef>
                <a:spcPts val="1200"/>
              </a:spcBef>
              <a:spcAft>
                <a:spcPts val="1200"/>
              </a:spcAft>
              <a:buNone/>
            </a:pPr>
            <a:r>
              <a:rPr lang="en-US" sz="2400" dirty="0" smtClean="0">
                <a:latin typeface="Times New Roman" pitchFamily="18" charset="0"/>
                <a:cs typeface="Times New Roman" pitchFamily="18" charset="0"/>
              </a:rPr>
              <a:t> </a:t>
            </a:r>
          </a:p>
        </p:txBody>
      </p:sp>
      <p:sp>
        <p:nvSpPr>
          <p:cNvPr id="5" name="Slide Number Placeholder 4"/>
          <p:cNvSpPr>
            <a:spLocks noGrp="1"/>
          </p:cNvSpPr>
          <p:nvPr>
            <p:ph type="sldNum" sz="quarter" idx="12"/>
          </p:nvPr>
        </p:nvSpPr>
        <p:spPr/>
        <p:txBody>
          <a:bodyPr/>
          <a:lstStyle/>
          <a:p>
            <a:fld id="{3C56FD25-59CF-4C29-BF20-DF996BAD7DAB}" type="slidenum">
              <a:rPr lang="en-US" smtClean="0"/>
              <a:pPr/>
              <a:t>99</a:t>
            </a:fld>
            <a:endParaRPr lang="en-US" dirty="0"/>
          </a:p>
        </p:txBody>
      </p:sp>
      <p:graphicFrame>
        <p:nvGraphicFramePr>
          <p:cNvPr id="9" name="Table 8"/>
          <p:cNvGraphicFramePr>
            <a:graphicFrameLocks noGrp="1"/>
          </p:cNvGraphicFramePr>
          <p:nvPr/>
        </p:nvGraphicFramePr>
        <p:xfrm>
          <a:off x="914400" y="2819400"/>
          <a:ext cx="6934200" cy="2216691"/>
        </p:xfrm>
        <a:graphic>
          <a:graphicData uri="http://schemas.openxmlformats.org/drawingml/2006/table">
            <a:tbl>
              <a:tblPr firstRow="1" bandRow="1">
                <a:tableStyleId>{5940675A-B579-460E-94D1-54222C63F5DA}</a:tableStyleId>
              </a:tblPr>
              <a:tblGrid>
                <a:gridCol w="3657600"/>
                <a:gridCol w="3276600"/>
              </a:tblGrid>
              <a:tr h="511268">
                <a:tc>
                  <a:txBody>
                    <a:bodyPr/>
                    <a:lstStyle/>
                    <a:p>
                      <a:pPr algn="ctr"/>
                      <a:r>
                        <a:rPr lang="en-US" sz="2400" b="1" dirty="0" smtClean="0"/>
                        <a:t>Activity </a:t>
                      </a:r>
                      <a:endParaRPr lang="en-US" sz="2400" b="1" dirty="0"/>
                    </a:p>
                  </a:txBody>
                  <a:tcPr/>
                </a:tc>
                <a:tc>
                  <a:txBody>
                    <a:bodyPr/>
                    <a:lstStyle/>
                    <a:p>
                      <a:pPr algn="ctr"/>
                      <a:r>
                        <a:rPr lang="en-US" sz="2400" b="1" dirty="0" smtClean="0"/>
                        <a:t>ROI </a:t>
                      </a:r>
                    </a:p>
                    <a:p>
                      <a:pPr algn="ctr"/>
                      <a:r>
                        <a:rPr lang="en-US" sz="2400" b="1" dirty="0" smtClean="0"/>
                        <a:t>(Per</a:t>
                      </a:r>
                      <a:r>
                        <a:rPr lang="en-US" sz="2400" b="1" baseline="0" dirty="0" smtClean="0"/>
                        <a:t> Cent/Month )</a:t>
                      </a:r>
                      <a:endParaRPr lang="en-US" sz="2400" b="1" dirty="0"/>
                    </a:p>
                  </a:txBody>
                  <a:tcPr/>
                </a:tc>
              </a:tr>
              <a:tr h="511268">
                <a:tc>
                  <a:txBody>
                    <a:bodyPr/>
                    <a:lstStyle/>
                    <a:p>
                      <a:pPr algn="ctr"/>
                      <a:r>
                        <a:rPr lang="en-US" sz="2200" dirty="0" smtClean="0"/>
                        <a:t>Income generating</a:t>
                      </a:r>
                      <a:r>
                        <a:rPr lang="en-US" sz="2200" baseline="0" dirty="0" smtClean="0"/>
                        <a:t> activity </a:t>
                      </a:r>
                      <a:endParaRPr lang="en-US" sz="2200" dirty="0"/>
                    </a:p>
                  </a:txBody>
                  <a:tcPr/>
                </a:tc>
                <a:tc>
                  <a:txBody>
                    <a:bodyPr/>
                    <a:lstStyle/>
                    <a:p>
                      <a:pPr algn="ctr"/>
                      <a:r>
                        <a:rPr lang="en-US" sz="2200" dirty="0" smtClean="0"/>
                        <a:t>2</a:t>
                      </a:r>
                      <a:endParaRPr lang="en-US" sz="2200" dirty="0"/>
                    </a:p>
                  </a:txBody>
                  <a:tcPr/>
                </a:tc>
              </a:tr>
              <a:tr h="882463">
                <a:tc>
                  <a:txBody>
                    <a:bodyPr/>
                    <a:lstStyle/>
                    <a:p>
                      <a:pPr algn="ctr"/>
                      <a:r>
                        <a:rPr lang="en-US" sz="2200" dirty="0" smtClean="0"/>
                        <a:t>Other purpose </a:t>
                      </a:r>
                    </a:p>
                    <a:p>
                      <a:pPr algn="ctr"/>
                      <a:r>
                        <a:rPr lang="en-US" sz="2200" dirty="0" smtClean="0"/>
                        <a:t>(marriage</a:t>
                      </a:r>
                      <a:r>
                        <a:rPr lang="en-US" sz="2200" baseline="0" dirty="0" smtClean="0"/>
                        <a:t> and education ) </a:t>
                      </a:r>
                      <a:endParaRPr lang="en-US" sz="2200" dirty="0"/>
                    </a:p>
                  </a:txBody>
                  <a:tcPr/>
                </a:tc>
                <a:tc>
                  <a:txBody>
                    <a:bodyPr/>
                    <a:lstStyle/>
                    <a:p>
                      <a:pPr algn="ctr"/>
                      <a:r>
                        <a:rPr lang="en-US" sz="2200" dirty="0" smtClean="0"/>
                        <a:t>1</a:t>
                      </a:r>
                      <a:endParaRPr lang="en-US" sz="2200" dirty="0"/>
                    </a:p>
                  </a:txBody>
                  <a:tcPr/>
                </a:tc>
              </a:tr>
            </a:tbl>
          </a:graphicData>
        </a:graphic>
      </p:graphicFrame>
      <p:sp>
        <p:nvSpPr>
          <p:cNvPr id="8" name="Date Placeholder 7"/>
          <p:cNvSpPr>
            <a:spLocks noGrp="1"/>
          </p:cNvSpPr>
          <p:nvPr>
            <p:ph type="dt" sz="half" idx="10"/>
          </p:nvPr>
        </p:nvSpPr>
        <p:spPr/>
        <p:txBody>
          <a:bodyPr/>
          <a:lstStyle/>
          <a:p>
            <a:fld id="{AB9D393B-8A15-4EA3-B88E-CA8263074377}"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100</a:t>
            </a:fld>
            <a:endParaRPr lang="en-US" dirty="0"/>
          </a:p>
        </p:txBody>
      </p:sp>
      <p:sp>
        <p:nvSpPr>
          <p:cNvPr id="6" name="Title 1"/>
          <p:cNvSpPr txBox="1">
            <a:spLocks/>
          </p:cNvSpPr>
          <p:nvPr/>
        </p:nvSpPr>
        <p:spPr>
          <a:xfrm>
            <a:off x="457200" y="228600"/>
            <a:ext cx="8229600" cy="1219200"/>
          </a:xfrm>
          <a:prstGeom prst="rect">
            <a:avLst/>
          </a:prstGeom>
          <a:solidFill>
            <a:srgbClr val="00B0F0"/>
          </a:solidFill>
        </p:spPr>
        <p:txBody>
          <a:bodyPr vert="horz" lIns="91440" tIns="45720" rIns="91440" bIns="45720" rtlCol="0" anchor="ctr">
            <a:normAutofit/>
          </a:bodyPr>
          <a:lstStyle/>
          <a:p>
            <a:pPr lvl="0" algn="ctr">
              <a:spcBef>
                <a:spcPct val="0"/>
              </a:spcBef>
            </a:pPr>
            <a:r>
              <a:rPr lang="en-US" sz="3200" dirty="0" smtClean="0">
                <a:latin typeface="Times New Roman" pitchFamily="18" charset="0"/>
                <a:cs typeface="Times New Roman" pitchFamily="18" charset="0"/>
              </a:rPr>
              <a:t>Income generating activities in four states</a:t>
            </a:r>
            <a:endParaRPr kumimoji="0" lang="en-US" sz="3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8" name="Content Placeholder 7"/>
          <p:cNvSpPr>
            <a:spLocks noGrp="1"/>
          </p:cNvSpPr>
          <p:nvPr>
            <p:ph idx="1"/>
          </p:nvPr>
        </p:nvSpPr>
        <p:spPr>
          <a:xfrm>
            <a:off x="457200" y="1600200"/>
            <a:ext cx="8229600" cy="4038599"/>
          </a:xfrm>
        </p:spPr>
        <p:txBody>
          <a:bodyPr>
            <a:noAutofit/>
          </a:bodyPr>
          <a:lstStyle/>
          <a:p>
            <a:r>
              <a:rPr lang="en-US" sz="2000" dirty="0" smtClean="0">
                <a:latin typeface="Times New Roman" pitchFamily="18" charset="0"/>
                <a:cs typeface="Times New Roman" pitchFamily="18" charset="0"/>
              </a:rPr>
              <a:t>Collection and sale of NTFPs (Honey, Tamarind, soap nut, etc.)  and medicinal plants.</a:t>
            </a:r>
          </a:p>
          <a:p>
            <a:r>
              <a:rPr lang="en-US" sz="2000" dirty="0" smtClean="0">
                <a:latin typeface="Times New Roman" pitchFamily="18" charset="0"/>
                <a:cs typeface="Times New Roman" pitchFamily="18" charset="0"/>
              </a:rPr>
              <a:t>Preparation and sale of bamboo handicrafts </a:t>
            </a:r>
          </a:p>
          <a:p>
            <a:r>
              <a:rPr lang="en-US" sz="2000" dirty="0" smtClean="0">
                <a:latin typeface="Times New Roman" pitchFamily="18" charset="0"/>
                <a:cs typeface="Times New Roman" pitchFamily="18" charset="0"/>
              </a:rPr>
              <a:t>Nursery raising and selling seedlings</a:t>
            </a:r>
          </a:p>
          <a:p>
            <a:r>
              <a:rPr lang="en-US" sz="2000" dirty="0" smtClean="0">
                <a:latin typeface="Times New Roman" pitchFamily="18" charset="0"/>
                <a:cs typeface="Times New Roman" pitchFamily="18" charset="0"/>
              </a:rPr>
              <a:t>Petty shops and canteen</a:t>
            </a:r>
          </a:p>
          <a:p>
            <a:r>
              <a:rPr lang="en-US" sz="2000" dirty="0" smtClean="0">
                <a:latin typeface="Times New Roman" pitchFamily="18" charset="0"/>
                <a:cs typeface="Times New Roman" pitchFamily="18" charset="0"/>
              </a:rPr>
              <a:t>Cloth, milk and tailoring business</a:t>
            </a:r>
          </a:p>
          <a:p>
            <a:r>
              <a:rPr lang="en-US" sz="2000" dirty="0" smtClean="0">
                <a:latin typeface="Times New Roman" pitchFamily="18" charset="0"/>
                <a:cs typeface="Times New Roman" pitchFamily="18" charset="0"/>
              </a:rPr>
              <a:t>Collection of plastic wastage, grinding and reselling </a:t>
            </a:r>
          </a:p>
          <a:p>
            <a:r>
              <a:rPr lang="en-US" sz="2000" dirty="0" smtClean="0">
                <a:latin typeface="Times New Roman" pitchFamily="18" charset="0"/>
                <a:cs typeface="Times New Roman" pitchFamily="18" charset="0"/>
              </a:rPr>
              <a:t>Sheep and goat rearing and</a:t>
            </a:r>
          </a:p>
          <a:p>
            <a:r>
              <a:rPr lang="en-US" sz="2000" dirty="0" smtClean="0">
                <a:latin typeface="Times New Roman" pitchFamily="18" charset="0"/>
                <a:cs typeface="Times New Roman" pitchFamily="18" charset="0"/>
              </a:rPr>
              <a:t>Vegetable cultivation </a:t>
            </a:r>
          </a:p>
          <a:p>
            <a:endParaRPr lang="en-US" sz="2000" dirty="0" smtClean="0">
              <a:latin typeface="Times New Roman" pitchFamily="18" charset="0"/>
              <a:cs typeface="Times New Roman" pitchFamily="18" charset="0"/>
            </a:endParaRPr>
          </a:p>
          <a:p>
            <a:pPr algn="ctr">
              <a:buNone/>
            </a:pPr>
            <a:endParaRPr lang="en-US" sz="2000" b="1" dirty="0" smtClean="0">
              <a:solidFill>
                <a:srgbClr val="002060"/>
              </a:solidFill>
              <a:latin typeface="Times New Roman" pitchFamily="18" charset="0"/>
              <a:cs typeface="Times New Roman" pitchFamily="18" charset="0"/>
            </a:endParaRPr>
          </a:p>
          <a:p>
            <a:pPr algn="ctr">
              <a:buNone/>
            </a:pPr>
            <a:r>
              <a:rPr lang="en-US" sz="2000" b="1" dirty="0" smtClean="0">
                <a:solidFill>
                  <a:srgbClr val="002060"/>
                </a:solidFill>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p:txBody>
      </p:sp>
      <p:sp>
        <p:nvSpPr>
          <p:cNvPr id="12" name="TextBox 11"/>
          <p:cNvSpPr txBox="1"/>
          <p:nvPr/>
        </p:nvSpPr>
        <p:spPr>
          <a:xfrm>
            <a:off x="838200" y="5678269"/>
            <a:ext cx="7543800" cy="646331"/>
          </a:xfrm>
          <a:prstGeom prst="rect">
            <a:avLst/>
          </a:prstGeom>
          <a:noFill/>
        </p:spPr>
        <p:txBody>
          <a:bodyPr wrap="square" rtlCol="0">
            <a:spAutoFit/>
          </a:bodyPr>
          <a:lstStyle/>
          <a:p>
            <a:pPr algn="ctr"/>
            <a:r>
              <a:rPr lang="en-US" b="1" dirty="0" smtClean="0">
                <a:solidFill>
                  <a:srgbClr val="002060"/>
                </a:solidFill>
                <a:latin typeface="Times New Roman" pitchFamily="18" charset="0"/>
                <a:cs typeface="Times New Roman" pitchFamily="18" charset="0"/>
              </a:rPr>
              <a:t>SHG </a:t>
            </a:r>
            <a:r>
              <a:rPr lang="en-US" b="1" dirty="0" smtClean="0">
                <a:solidFill>
                  <a:srgbClr val="002060"/>
                </a:solidFill>
              </a:rPr>
              <a:t>Members were able to get full employment throughout the year and save money</a:t>
            </a:r>
            <a:endParaRPr lang="en-US" dirty="0"/>
          </a:p>
        </p:txBody>
      </p:sp>
      <p:sp>
        <p:nvSpPr>
          <p:cNvPr id="9" name="Date Placeholder 8"/>
          <p:cNvSpPr>
            <a:spLocks noGrp="1"/>
          </p:cNvSpPr>
          <p:nvPr>
            <p:ph type="dt" sz="half" idx="10"/>
          </p:nvPr>
        </p:nvSpPr>
        <p:spPr/>
        <p:txBody>
          <a:bodyPr/>
          <a:lstStyle/>
          <a:p>
            <a:fld id="{7131954E-6BF4-469F-BBDA-554FBE5FDF32}"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85800" y="274638"/>
            <a:ext cx="7848600" cy="1143000"/>
          </a:xfrm>
          <a:solidFill>
            <a:srgbClr val="00B0F0"/>
          </a:solidFill>
        </p:spPr>
        <p:txBody>
          <a:bodyPr>
            <a:noAutofit/>
          </a:bodyPr>
          <a:lstStyle/>
          <a:p>
            <a:r>
              <a:rPr lang="en-US" sz="4000" b="1" dirty="0" smtClean="0">
                <a:latin typeface="Times New Roman" pitchFamily="18" charset="0"/>
                <a:cs typeface="Times New Roman" pitchFamily="18" charset="0"/>
              </a:rPr>
              <a:t>Findings </a:t>
            </a:r>
            <a:endParaRPr lang="en-US" sz="4000" b="1" dirty="0">
              <a:latin typeface="Times New Roman" pitchFamily="18" charset="0"/>
              <a:cs typeface="Times New Roman" pitchFamily="18" charset="0"/>
            </a:endParaRPr>
          </a:p>
        </p:txBody>
      </p:sp>
      <p:graphicFrame>
        <p:nvGraphicFramePr>
          <p:cNvPr id="9" name="Content Placeholder 8"/>
          <p:cNvGraphicFramePr>
            <a:graphicFrameLocks noGrp="1"/>
          </p:cNvGraphicFramePr>
          <p:nvPr>
            <p:ph idx="1"/>
          </p:nvPr>
        </p:nvGraphicFramePr>
        <p:xfrm>
          <a:off x="1143000" y="2529840"/>
          <a:ext cx="6781800" cy="3870960"/>
        </p:xfrm>
        <a:graphic>
          <a:graphicData uri="http://schemas.openxmlformats.org/drawingml/2006/table">
            <a:tbl>
              <a:tblPr firstRow="1" bandRow="1">
                <a:tableStyleId>{5940675A-B579-460E-94D1-54222C63F5DA}</a:tableStyleId>
              </a:tblPr>
              <a:tblGrid>
                <a:gridCol w="2825750"/>
                <a:gridCol w="3956050"/>
              </a:tblGrid>
              <a:tr h="651510">
                <a:tc>
                  <a:txBody>
                    <a:bodyPr/>
                    <a:lstStyle/>
                    <a:p>
                      <a:r>
                        <a:rPr lang="en-US" sz="2400" b="1" dirty="0" smtClean="0">
                          <a:solidFill>
                            <a:srgbClr val="FF0000"/>
                          </a:solidFill>
                          <a:latin typeface="Times New Roman" pitchFamily="18" charset="0"/>
                          <a:cs typeface="Times New Roman" pitchFamily="18" charset="0"/>
                        </a:rPr>
                        <a:t>State </a:t>
                      </a:r>
                      <a:endParaRPr lang="en-US" sz="2400" b="1" dirty="0">
                        <a:solidFill>
                          <a:srgbClr val="FF0000"/>
                        </a:solidFill>
                        <a:latin typeface="Times New Roman" pitchFamily="18" charset="0"/>
                        <a:cs typeface="Times New Roman" pitchFamily="18" charset="0"/>
                      </a:endParaRPr>
                    </a:p>
                  </a:txBody>
                  <a:tcPr/>
                </a:tc>
                <a:tc>
                  <a:txBody>
                    <a:bodyPr/>
                    <a:lstStyle/>
                    <a:p>
                      <a:r>
                        <a:rPr lang="en-US" sz="2400" b="1" dirty="0" smtClean="0">
                          <a:solidFill>
                            <a:srgbClr val="FF0000"/>
                          </a:solidFill>
                          <a:latin typeface="Times New Roman" pitchFamily="18" charset="0"/>
                          <a:cs typeface="Times New Roman" pitchFamily="18" charset="0"/>
                        </a:rPr>
                        <a:t>Income of SHG member/month</a:t>
                      </a:r>
                      <a:endParaRPr lang="en-US" sz="2400" b="1" dirty="0">
                        <a:solidFill>
                          <a:srgbClr val="FF0000"/>
                        </a:solidFill>
                        <a:latin typeface="Times New Roman" pitchFamily="18" charset="0"/>
                        <a:cs typeface="Times New Roman" pitchFamily="18" charset="0"/>
                      </a:endParaRPr>
                    </a:p>
                  </a:txBody>
                  <a:tcPr/>
                </a:tc>
              </a:tr>
              <a:tr h="6515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Andhra Pradesh </a:t>
                      </a:r>
                    </a:p>
                    <a:p>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500-Rs. 1800</a:t>
                      </a:r>
                      <a:endParaRPr lang="en-US" sz="2400" dirty="0">
                        <a:latin typeface="Times New Roman" pitchFamily="18" charset="0"/>
                        <a:cs typeface="Times New Roman" pitchFamily="18" charset="0"/>
                      </a:endParaRPr>
                    </a:p>
                  </a:txBody>
                  <a:tcPr/>
                </a:tc>
              </a:tr>
              <a:tr h="6515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Karnataka </a:t>
                      </a:r>
                    </a:p>
                    <a:p>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750-Rs. 1400</a:t>
                      </a:r>
                      <a:endParaRPr lang="en-US" sz="2400" dirty="0">
                        <a:latin typeface="Times New Roman" pitchFamily="18" charset="0"/>
                        <a:cs typeface="Times New Roman" pitchFamily="18" charset="0"/>
                      </a:endParaRPr>
                    </a:p>
                  </a:txBody>
                  <a:tcPr/>
                </a:tc>
              </a:tr>
              <a:tr h="5791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Kerala </a:t>
                      </a:r>
                    </a:p>
                  </a:txBody>
                  <a:tcPr/>
                </a:tc>
                <a:tc>
                  <a:txBody>
                    <a:bodyPr/>
                    <a:lstStyle/>
                    <a:p>
                      <a:r>
                        <a:rPr lang="en-US" sz="2400" dirty="0" smtClean="0">
                          <a:latin typeface="Times New Roman" pitchFamily="18" charset="0"/>
                          <a:cs typeface="Times New Roman" pitchFamily="18" charset="0"/>
                        </a:rPr>
                        <a:t>Rs. 500-Rs. 1500</a:t>
                      </a:r>
                      <a:endParaRPr lang="en-US" sz="2400" dirty="0">
                        <a:latin typeface="Times New Roman" pitchFamily="18" charset="0"/>
                        <a:cs typeface="Times New Roman" pitchFamily="18" charset="0"/>
                      </a:endParaRPr>
                    </a:p>
                  </a:txBody>
                  <a:tcPr/>
                </a:tc>
              </a:tr>
              <a:tr h="6515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itchFamily="18" charset="0"/>
                          <a:cs typeface="Times New Roman" pitchFamily="18" charset="0"/>
                        </a:rPr>
                        <a:t>Tamil nadu </a:t>
                      </a:r>
                    </a:p>
                    <a:p>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Rs. 500-Rs. 1500</a:t>
                      </a:r>
                      <a:endParaRPr lang="en-US" sz="2400" dirty="0">
                        <a:latin typeface="Times New Roman" pitchFamily="18" charset="0"/>
                        <a:cs typeface="Times New Roman" pitchFamily="18" charset="0"/>
                      </a:endParaRPr>
                    </a:p>
                  </a:txBody>
                  <a:tcPr/>
                </a:tc>
              </a:tr>
            </a:tbl>
          </a:graphicData>
        </a:graphic>
      </p:graphicFrame>
      <p:sp>
        <p:nvSpPr>
          <p:cNvPr id="5" name="Slide Number Placeholder 4"/>
          <p:cNvSpPr>
            <a:spLocks noGrp="1"/>
          </p:cNvSpPr>
          <p:nvPr>
            <p:ph type="sldNum" sz="quarter" idx="12"/>
          </p:nvPr>
        </p:nvSpPr>
        <p:spPr/>
        <p:txBody>
          <a:bodyPr/>
          <a:lstStyle/>
          <a:p>
            <a:fld id="{3C56FD25-59CF-4C29-BF20-DF996BAD7DAB}" type="slidenum">
              <a:rPr lang="en-US" smtClean="0"/>
              <a:pPr/>
              <a:t>101</a:t>
            </a:fld>
            <a:endParaRPr lang="en-US" dirty="0"/>
          </a:p>
        </p:txBody>
      </p:sp>
      <p:sp>
        <p:nvSpPr>
          <p:cNvPr id="10" name="TextBox 9"/>
          <p:cNvSpPr txBox="1"/>
          <p:nvPr/>
        </p:nvSpPr>
        <p:spPr>
          <a:xfrm>
            <a:off x="609600" y="1676400"/>
            <a:ext cx="8001000" cy="830997"/>
          </a:xfrm>
          <a:prstGeom prst="rect">
            <a:avLst/>
          </a:prstGeom>
          <a:noFill/>
        </p:spPr>
        <p:txBody>
          <a:bodyPr wrap="square" rtlCol="0">
            <a:spAutoFit/>
          </a:bodyPr>
          <a:lstStyle/>
          <a:p>
            <a:pPr algn="just"/>
            <a:r>
              <a:rPr lang="en-US" sz="2400" dirty="0" smtClean="0">
                <a:latin typeface="Times New Roman" pitchFamily="18" charset="0"/>
                <a:cs typeface="Times New Roman" pitchFamily="18" charset="0"/>
              </a:rPr>
              <a:t>Table1. Additional income generated by SHG members utilizing loans through microfinance </a:t>
            </a:r>
            <a:endParaRPr lang="en-US" sz="2400" dirty="0"/>
          </a:p>
        </p:txBody>
      </p:sp>
      <p:sp>
        <p:nvSpPr>
          <p:cNvPr id="8" name="Date Placeholder 7"/>
          <p:cNvSpPr>
            <a:spLocks noGrp="1"/>
          </p:cNvSpPr>
          <p:nvPr>
            <p:ph type="dt" sz="half" idx="10"/>
          </p:nvPr>
        </p:nvSpPr>
        <p:spPr/>
        <p:txBody>
          <a:bodyPr/>
          <a:lstStyle/>
          <a:p>
            <a:fld id="{A3BE0A69-850B-44C9-A170-9ED8887F6DD3}"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Findings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lnSpc>
                <a:spcPct val="150000"/>
              </a:lnSpc>
              <a:spcBef>
                <a:spcPts val="0"/>
              </a:spcBef>
              <a:buNone/>
            </a:pPr>
            <a:r>
              <a:rPr lang="en-US" sz="2400" b="1" dirty="0" smtClean="0">
                <a:solidFill>
                  <a:srgbClr val="FF0000"/>
                </a:solidFill>
                <a:latin typeface="Times New Roman" pitchFamily="18" charset="0"/>
                <a:cs typeface="Times New Roman" pitchFamily="18" charset="0"/>
              </a:rPr>
              <a:t>Social impact of micro-finance includes </a:t>
            </a:r>
          </a:p>
          <a:p>
            <a:pPr algn="just">
              <a:lnSpc>
                <a:spcPct val="150000"/>
              </a:lnSpc>
              <a:spcBef>
                <a:spcPts val="0"/>
              </a:spcBef>
            </a:pPr>
            <a:r>
              <a:rPr lang="en-US" sz="2400" dirty="0" smtClean="0">
                <a:latin typeface="Times New Roman" pitchFamily="18" charset="0"/>
                <a:cs typeface="Times New Roman" pitchFamily="18" charset="0"/>
              </a:rPr>
              <a:t>Peer support</a:t>
            </a:r>
          </a:p>
          <a:p>
            <a:pPr algn="just">
              <a:lnSpc>
                <a:spcPct val="150000"/>
              </a:lnSpc>
              <a:spcBef>
                <a:spcPts val="0"/>
              </a:spcBef>
            </a:pPr>
            <a:r>
              <a:rPr lang="en-US" sz="2400" dirty="0" smtClean="0">
                <a:latin typeface="Times New Roman" pitchFamily="18" charset="0"/>
                <a:cs typeface="Times New Roman" pitchFamily="18" charset="0"/>
              </a:rPr>
              <a:t>Mobility of members outside the locality </a:t>
            </a:r>
          </a:p>
          <a:p>
            <a:pPr algn="just">
              <a:lnSpc>
                <a:spcPct val="150000"/>
              </a:lnSpc>
              <a:spcBef>
                <a:spcPts val="0"/>
              </a:spcBef>
            </a:pPr>
            <a:r>
              <a:rPr lang="en-US" sz="2400" dirty="0" smtClean="0">
                <a:latin typeface="Times New Roman" pitchFamily="18" charset="0"/>
                <a:cs typeface="Times New Roman" pitchFamily="18" charset="0"/>
              </a:rPr>
              <a:t>Expansion of knowledge and awareness</a:t>
            </a:r>
          </a:p>
          <a:p>
            <a:pPr algn="just">
              <a:lnSpc>
                <a:spcPct val="150000"/>
              </a:lnSpc>
              <a:spcBef>
                <a:spcPts val="0"/>
              </a:spcBef>
            </a:pPr>
            <a:r>
              <a:rPr lang="en-US" sz="2400" dirty="0" smtClean="0">
                <a:latin typeface="Times New Roman" pitchFamily="18" charset="0"/>
                <a:cs typeface="Times New Roman" pitchFamily="18" charset="0"/>
              </a:rPr>
              <a:t>Collective discussion and action </a:t>
            </a:r>
          </a:p>
          <a:p>
            <a:pPr algn="just">
              <a:lnSpc>
                <a:spcPct val="150000"/>
              </a:lnSpc>
              <a:spcBef>
                <a:spcPts val="0"/>
              </a:spcBef>
            </a:pPr>
            <a:r>
              <a:rPr lang="en-US" sz="2400" dirty="0" smtClean="0">
                <a:latin typeface="Times New Roman" pitchFamily="18" charset="0"/>
                <a:cs typeface="Times New Roman" pitchFamily="18" charset="0"/>
              </a:rPr>
              <a:t>Skill building and training </a:t>
            </a:r>
          </a:p>
          <a:p>
            <a:pPr algn="just">
              <a:lnSpc>
                <a:spcPct val="150000"/>
              </a:lnSpc>
              <a:spcBef>
                <a:spcPts val="0"/>
              </a:spcBef>
            </a:pPr>
            <a:r>
              <a:rPr lang="en-US" sz="2400" dirty="0" smtClean="0">
                <a:latin typeface="Times New Roman" pitchFamily="18" charset="0"/>
                <a:cs typeface="Times New Roman" pitchFamily="18" charset="0"/>
              </a:rPr>
              <a:t>Greater respect within the family </a:t>
            </a:r>
          </a:p>
          <a:p>
            <a:pPr algn="just">
              <a:lnSpc>
                <a:spcPct val="150000"/>
              </a:lnSpc>
              <a:spcBef>
                <a:spcPts val="0"/>
              </a:spcBef>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102</a:t>
            </a:fld>
            <a:endParaRPr lang="en-US" dirty="0"/>
          </a:p>
        </p:txBody>
      </p:sp>
      <p:sp>
        <p:nvSpPr>
          <p:cNvPr id="7" name="Date Placeholder 6"/>
          <p:cNvSpPr>
            <a:spLocks noGrp="1"/>
          </p:cNvSpPr>
          <p:nvPr>
            <p:ph type="dt" sz="half" idx="10"/>
          </p:nvPr>
        </p:nvSpPr>
        <p:spPr/>
        <p:txBody>
          <a:bodyPr/>
          <a:lstStyle/>
          <a:p>
            <a:fld id="{49F0C680-FB70-41C6-A987-DDBE74ADA79D}"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Research Study 3.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ctr">
              <a:spcBef>
                <a:spcPts val="600"/>
              </a:spcBef>
              <a:spcAft>
                <a:spcPts val="600"/>
              </a:spcAft>
              <a:buNone/>
            </a:pPr>
            <a:r>
              <a:rPr lang="en-US" sz="2400" b="1" dirty="0" smtClean="0">
                <a:solidFill>
                  <a:srgbClr val="FF0000"/>
                </a:solidFill>
                <a:latin typeface="Times New Roman" pitchFamily="18" charset="0"/>
                <a:cs typeface="Times New Roman" pitchFamily="18" charset="0"/>
              </a:rPr>
              <a:t>Title of the study: </a:t>
            </a:r>
          </a:p>
          <a:p>
            <a:pPr algn="just">
              <a:spcBef>
                <a:spcPts val="600"/>
              </a:spcBef>
              <a:spcAft>
                <a:spcPts val="600"/>
              </a:spcAft>
              <a:buNone/>
            </a:pPr>
            <a:r>
              <a:rPr lang="en-US" sz="2400" dirty="0" smtClean="0">
                <a:latin typeface="Times New Roman" pitchFamily="18" charset="0"/>
                <a:cs typeface="Times New Roman" pitchFamily="18" charset="0"/>
              </a:rPr>
              <a:t>		 Role of Micro-finance in women’s empowerment</a:t>
            </a:r>
          </a:p>
          <a:p>
            <a:pPr algn="ctr">
              <a:spcBef>
                <a:spcPts val="600"/>
              </a:spcBef>
              <a:spcAft>
                <a:spcPts val="600"/>
              </a:spcAft>
              <a:buNone/>
            </a:pPr>
            <a:r>
              <a:rPr lang="en-US" sz="2400" dirty="0" smtClean="0">
                <a:latin typeface="Times New Roman" pitchFamily="18" charset="0"/>
                <a:cs typeface="Times New Roman" pitchFamily="18" charset="0"/>
              </a:rPr>
              <a:t>(A study in Pondicherry region rural SHGs)  </a:t>
            </a:r>
          </a:p>
          <a:p>
            <a:pPr algn="just">
              <a:spcBef>
                <a:spcPts val="600"/>
              </a:spcBef>
              <a:spcAft>
                <a:spcPts val="600"/>
              </a:spcAft>
              <a:buNone/>
            </a:pPr>
            <a:endParaRPr lang="en-US" sz="2400" dirty="0" smtClean="0">
              <a:latin typeface="Times New Roman" pitchFamily="18" charset="0"/>
              <a:cs typeface="Times New Roman" pitchFamily="18" charset="0"/>
            </a:endParaRPr>
          </a:p>
          <a:p>
            <a:pPr algn="ctr">
              <a:spcBef>
                <a:spcPts val="600"/>
              </a:spcBef>
              <a:spcAft>
                <a:spcPts val="600"/>
              </a:spcAft>
              <a:buNone/>
            </a:pPr>
            <a:r>
              <a:rPr lang="en-US" sz="2400" b="1" dirty="0" smtClean="0">
                <a:solidFill>
                  <a:srgbClr val="FF0000"/>
                </a:solidFill>
                <a:latin typeface="Times New Roman" pitchFamily="18" charset="0"/>
                <a:cs typeface="Times New Roman" pitchFamily="18" charset="0"/>
              </a:rPr>
              <a:t>Authors</a:t>
            </a:r>
            <a:r>
              <a:rPr lang="en-US" sz="2400" dirty="0" smtClean="0">
                <a:solidFill>
                  <a:srgbClr val="FF0000"/>
                </a:solidFill>
                <a:latin typeface="Times New Roman" pitchFamily="18" charset="0"/>
                <a:cs typeface="Times New Roman" pitchFamily="18" charset="0"/>
              </a:rPr>
              <a:t>:</a:t>
            </a:r>
          </a:p>
          <a:p>
            <a:pPr algn="ctr">
              <a:spcBef>
                <a:spcPts val="600"/>
              </a:spcBef>
              <a:spcAft>
                <a:spcPts val="600"/>
              </a:spcAft>
              <a:buNone/>
            </a:pPr>
            <a:r>
              <a:rPr lang="en-US" sz="2400" dirty="0" smtClean="0">
                <a:latin typeface="Times New Roman" pitchFamily="18" charset="0"/>
                <a:cs typeface="Times New Roman" pitchFamily="18" charset="0"/>
              </a:rPr>
              <a:t>Sarumathi, S, and Mohan, K.</a:t>
            </a:r>
          </a:p>
          <a:p>
            <a:pPr algn="just">
              <a:spcBef>
                <a:spcPts val="600"/>
              </a:spcBef>
              <a:spcAft>
                <a:spcPts val="600"/>
              </a:spcAft>
              <a:buNone/>
            </a:pPr>
            <a:r>
              <a:rPr lang="en-US" sz="2400" dirty="0" smtClean="0">
                <a:latin typeface="Times New Roman" pitchFamily="18" charset="0"/>
                <a:cs typeface="Times New Roman" pitchFamily="18" charset="0"/>
              </a:rPr>
              <a:t>		</a:t>
            </a:r>
          </a:p>
          <a:p>
            <a:pPr algn="ctr">
              <a:spcBef>
                <a:spcPts val="600"/>
              </a:spcBef>
              <a:spcAft>
                <a:spcPts val="600"/>
              </a:spcAft>
              <a:buNone/>
            </a:pPr>
            <a:r>
              <a:rPr lang="en-US" sz="2400" b="1" dirty="0" smtClean="0">
                <a:solidFill>
                  <a:srgbClr val="FF0000"/>
                </a:solidFill>
                <a:latin typeface="Times New Roman" pitchFamily="18" charset="0"/>
                <a:cs typeface="Times New Roman" pitchFamily="18" charset="0"/>
              </a:rPr>
              <a:t>Year</a:t>
            </a:r>
            <a:r>
              <a:rPr lang="en-US" sz="2400" dirty="0" smtClean="0">
                <a:latin typeface="Times New Roman" pitchFamily="18" charset="0"/>
                <a:cs typeface="Times New Roman" pitchFamily="18" charset="0"/>
              </a:rPr>
              <a:t>: </a:t>
            </a:r>
          </a:p>
          <a:p>
            <a:pPr algn="ctr">
              <a:spcBef>
                <a:spcPts val="600"/>
              </a:spcBef>
              <a:spcAft>
                <a:spcPts val="600"/>
              </a:spcAft>
              <a:buNone/>
            </a:pPr>
            <a:r>
              <a:rPr lang="en-US" sz="2400" dirty="0" smtClean="0">
                <a:latin typeface="Times New Roman" pitchFamily="18" charset="0"/>
                <a:cs typeface="Times New Roman" pitchFamily="18" charset="0"/>
              </a:rPr>
              <a:t>2011</a:t>
            </a:r>
          </a:p>
        </p:txBody>
      </p:sp>
      <p:sp>
        <p:nvSpPr>
          <p:cNvPr id="5" name="Slide Number Placeholder 4"/>
          <p:cNvSpPr>
            <a:spLocks noGrp="1"/>
          </p:cNvSpPr>
          <p:nvPr>
            <p:ph type="sldNum" sz="quarter" idx="12"/>
          </p:nvPr>
        </p:nvSpPr>
        <p:spPr/>
        <p:txBody>
          <a:bodyPr/>
          <a:lstStyle/>
          <a:p>
            <a:fld id="{3C56FD25-59CF-4C29-BF20-DF996BAD7DAB}" type="slidenum">
              <a:rPr lang="en-US" smtClean="0"/>
              <a:pPr/>
              <a:t>103</a:t>
            </a:fld>
            <a:endParaRPr lang="en-US" dirty="0"/>
          </a:p>
        </p:txBody>
      </p:sp>
      <p:sp>
        <p:nvSpPr>
          <p:cNvPr id="7" name="Date Placeholder 6"/>
          <p:cNvSpPr>
            <a:spLocks noGrp="1"/>
          </p:cNvSpPr>
          <p:nvPr>
            <p:ph type="dt" sz="half" idx="10"/>
          </p:nvPr>
        </p:nvSpPr>
        <p:spPr/>
        <p:txBody>
          <a:bodyPr/>
          <a:lstStyle/>
          <a:p>
            <a:fld id="{64F37346-7E62-4DED-8F19-450E6C2AFD32}"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b="1" dirty="0" smtClean="0"/>
              <a:t>METHODOLOGY</a:t>
            </a:r>
            <a:endParaRPr lang="en-US" b="1" dirty="0"/>
          </a:p>
        </p:txBody>
      </p:sp>
      <p:sp>
        <p:nvSpPr>
          <p:cNvPr id="3" name="Content Placeholder 2"/>
          <p:cNvSpPr>
            <a:spLocks noGrp="1"/>
          </p:cNvSpPr>
          <p:nvPr>
            <p:ph idx="1"/>
          </p:nvPr>
        </p:nvSpPr>
        <p:spPr/>
        <p:txBody>
          <a:bodyPr>
            <a:normAutofit/>
          </a:bodyPr>
          <a:lstStyle/>
          <a:p>
            <a:pPr>
              <a:lnSpc>
                <a:spcPct val="150000"/>
              </a:lnSpc>
            </a:pPr>
            <a:r>
              <a:rPr lang="en-US" sz="2400" b="1" dirty="0" smtClean="0">
                <a:latin typeface="Times New Roman" pitchFamily="18" charset="0"/>
                <a:cs typeface="Times New Roman" pitchFamily="18" charset="0"/>
              </a:rPr>
              <a:t>Locale of the study- </a:t>
            </a:r>
            <a:r>
              <a:rPr lang="en-US" sz="2400" dirty="0" smtClean="0">
                <a:latin typeface="Times New Roman" pitchFamily="18" charset="0"/>
                <a:cs typeface="Times New Roman" pitchFamily="18" charset="0"/>
              </a:rPr>
              <a:t>Rural areas of Pondicherry region</a:t>
            </a:r>
          </a:p>
          <a:p>
            <a:pPr>
              <a:lnSpc>
                <a:spcPct val="150000"/>
              </a:lnSpc>
            </a:pPr>
            <a:r>
              <a:rPr lang="en-US" sz="2400" b="1" dirty="0" smtClean="0">
                <a:latin typeface="Times New Roman" pitchFamily="18" charset="0"/>
                <a:cs typeface="Times New Roman" pitchFamily="18" charset="0"/>
              </a:rPr>
              <a:t>Selection of SHG- </a:t>
            </a:r>
            <a:r>
              <a:rPr lang="en-US" sz="2400" dirty="0" smtClean="0">
                <a:latin typeface="Times New Roman" pitchFamily="18" charset="0"/>
                <a:cs typeface="Times New Roman" pitchFamily="18" charset="0"/>
              </a:rPr>
              <a:t>Six SHGs promoted by NGO were selected</a:t>
            </a:r>
          </a:p>
          <a:p>
            <a:pPr>
              <a:lnSpc>
                <a:spcPct val="150000"/>
              </a:lnSpc>
            </a:pPr>
            <a:r>
              <a:rPr lang="en-US" sz="2400" b="1" dirty="0" smtClean="0">
                <a:latin typeface="Times New Roman" pitchFamily="18" charset="0"/>
                <a:cs typeface="Times New Roman" pitchFamily="18" charset="0"/>
              </a:rPr>
              <a:t>Selection of respondents</a:t>
            </a:r>
            <a:r>
              <a:rPr lang="en-US" sz="2400" dirty="0" smtClean="0">
                <a:latin typeface="Times New Roman" pitchFamily="18" charset="0"/>
                <a:cs typeface="Times New Roman" pitchFamily="18" charset="0"/>
              </a:rPr>
              <a:t>-181 SHG women members</a:t>
            </a:r>
          </a:p>
          <a:p>
            <a:pPr>
              <a:lnSpc>
                <a:spcPct val="150000"/>
              </a:lnSpc>
              <a:buNone/>
            </a:pPr>
            <a:endParaRPr lang="en-US" sz="2400" dirty="0" smtClean="0">
              <a:latin typeface="Times New Roman" pitchFamily="18" charset="0"/>
              <a:cs typeface="Times New Roman" pitchFamily="18" charset="0"/>
            </a:endParaRPr>
          </a:p>
          <a:p>
            <a:pPr algn="ctr">
              <a:lnSpc>
                <a:spcPct val="150000"/>
              </a:lnSpc>
              <a:buNone/>
            </a:pPr>
            <a:r>
              <a:rPr lang="en-US" sz="2400" dirty="0" smtClean="0">
                <a:latin typeface="Times New Roman" pitchFamily="18" charset="0"/>
                <a:cs typeface="Times New Roman" pitchFamily="18" charset="0"/>
              </a:rPr>
              <a:t>Members who are engaged in micro enterprises through microfinance were selected for the study</a:t>
            </a:r>
            <a:endParaRPr lang="en-US" sz="24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104</a:t>
            </a:fld>
            <a:endParaRPr lang="en-US" dirty="0"/>
          </a:p>
        </p:txBody>
      </p:sp>
      <p:sp>
        <p:nvSpPr>
          <p:cNvPr id="6" name="Date Placeholder 5"/>
          <p:cNvSpPr>
            <a:spLocks noGrp="1"/>
          </p:cNvSpPr>
          <p:nvPr>
            <p:ph type="dt" sz="half" idx="10"/>
          </p:nvPr>
        </p:nvSpPr>
        <p:spPr/>
        <p:txBody>
          <a:bodyPr/>
          <a:lstStyle/>
          <a:p>
            <a:fld id="{E08AC0AA-632F-4A8F-AFAB-4721BECB2E0D}" type="datetime1">
              <a:rPr lang="en-US" smtClean="0"/>
              <a:pPr/>
              <a:t>4/15/2016</a:t>
            </a:fld>
            <a:endParaRPr lang="en-US"/>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b="1" dirty="0" smtClean="0"/>
              <a:t>Findings</a:t>
            </a:r>
            <a:r>
              <a:rPr lang="en-US" dirty="0" smtClean="0"/>
              <a:t> </a:t>
            </a:r>
            <a:endParaRPr lang="en-US" dirty="0"/>
          </a:p>
        </p:txBody>
      </p:sp>
      <p:sp>
        <p:nvSpPr>
          <p:cNvPr id="3" name="Content Placeholder 2"/>
          <p:cNvSpPr>
            <a:spLocks noGrp="1"/>
          </p:cNvSpPr>
          <p:nvPr>
            <p:ph idx="1"/>
          </p:nvPr>
        </p:nvSpPr>
        <p:spPr>
          <a:xfrm>
            <a:off x="304800" y="1600200"/>
            <a:ext cx="8534400" cy="4525963"/>
          </a:xfrm>
        </p:spPr>
        <p:txBody>
          <a:bodyPr>
            <a:normAutofit/>
          </a:bodyPr>
          <a:lstStyle/>
          <a:p>
            <a:pPr>
              <a:buNone/>
            </a:pPr>
            <a:r>
              <a:rPr lang="en-US" sz="2400" b="1" dirty="0" smtClean="0">
                <a:latin typeface="Times New Roman" pitchFamily="18" charset="0"/>
                <a:cs typeface="Times New Roman" pitchFamily="18" charset="0"/>
              </a:rPr>
              <a:t>Table 1. Perception of members about reduction in poverty level due to micro finance </a:t>
            </a:r>
            <a:endParaRPr lang="en-US"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105</a:t>
            </a:fld>
            <a:endParaRPr lang="en-US" dirty="0"/>
          </a:p>
        </p:txBody>
      </p:sp>
      <p:graphicFrame>
        <p:nvGraphicFramePr>
          <p:cNvPr id="6" name="Table 5"/>
          <p:cNvGraphicFramePr>
            <a:graphicFrameLocks noGrp="1"/>
          </p:cNvGraphicFramePr>
          <p:nvPr/>
        </p:nvGraphicFramePr>
        <p:xfrm>
          <a:off x="1066800" y="3276600"/>
          <a:ext cx="7086600" cy="2286000"/>
        </p:xfrm>
        <a:graphic>
          <a:graphicData uri="http://schemas.openxmlformats.org/drawingml/2006/table">
            <a:tbl>
              <a:tblPr firstRow="1" bandRow="1">
                <a:tableStyleId>{5940675A-B579-460E-94D1-54222C63F5DA}</a:tableStyleId>
              </a:tblPr>
              <a:tblGrid>
                <a:gridCol w="2362200"/>
                <a:gridCol w="2362200"/>
                <a:gridCol w="2362200"/>
              </a:tblGrid>
              <a:tr h="370840">
                <a:tc>
                  <a:txBody>
                    <a:bodyPr/>
                    <a:lstStyle/>
                    <a:p>
                      <a:r>
                        <a:rPr lang="en-US" sz="2400" b="1" dirty="0" smtClean="0"/>
                        <a:t>Categor</a:t>
                      </a:r>
                      <a:r>
                        <a:rPr lang="en-US" sz="2400" b="1" baseline="0" dirty="0" smtClean="0"/>
                        <a:t>y</a:t>
                      </a:r>
                      <a:endParaRPr lang="en-US" sz="2400" b="1" dirty="0">
                        <a:latin typeface="Times New Roman" pitchFamily="18" charset="0"/>
                        <a:cs typeface="Times New Roman" pitchFamily="18" charset="0"/>
                      </a:endParaRPr>
                    </a:p>
                  </a:txBody>
                  <a:tcPr/>
                </a:tc>
                <a:tc>
                  <a:txBody>
                    <a:bodyPr/>
                    <a:lstStyle/>
                    <a:p>
                      <a:r>
                        <a:rPr lang="en-US" sz="2400" b="1" dirty="0" smtClean="0"/>
                        <a:t>Number </a:t>
                      </a:r>
                      <a:endParaRPr lang="en-US" sz="2400" b="1" dirty="0">
                        <a:latin typeface="Times New Roman" pitchFamily="18" charset="0"/>
                        <a:cs typeface="Times New Roman" pitchFamily="18" charset="0"/>
                      </a:endParaRPr>
                    </a:p>
                  </a:txBody>
                  <a:tcPr/>
                </a:tc>
                <a:tc>
                  <a:txBody>
                    <a:bodyPr/>
                    <a:lstStyle/>
                    <a:p>
                      <a:r>
                        <a:rPr lang="en-US" sz="2400" b="1" dirty="0" smtClean="0"/>
                        <a:t>Percentage </a:t>
                      </a:r>
                      <a:endParaRPr lang="en-US" sz="2400" b="1" dirty="0">
                        <a:latin typeface="Times New Roman" pitchFamily="18" charset="0"/>
                        <a:cs typeface="Times New Roman" pitchFamily="18" charset="0"/>
                      </a:endParaRPr>
                    </a:p>
                  </a:txBody>
                  <a:tcPr/>
                </a:tc>
              </a:tr>
              <a:tr h="370840">
                <a:tc>
                  <a:txBody>
                    <a:bodyPr/>
                    <a:lstStyle/>
                    <a:p>
                      <a:r>
                        <a:rPr lang="en-US" sz="2400" b="0" dirty="0" smtClean="0">
                          <a:latin typeface="Times New Roman" pitchFamily="18" charset="0"/>
                          <a:cs typeface="Times New Roman" pitchFamily="18" charset="0"/>
                        </a:rPr>
                        <a:t>To greater</a:t>
                      </a:r>
                      <a:r>
                        <a:rPr lang="en-US" sz="2400" b="0" baseline="0" dirty="0" smtClean="0">
                          <a:latin typeface="Times New Roman" pitchFamily="18" charset="0"/>
                          <a:cs typeface="Times New Roman" pitchFamily="18" charset="0"/>
                        </a:rPr>
                        <a:t> extent </a:t>
                      </a:r>
                      <a:endParaRPr lang="en-US" sz="2400" b="0" dirty="0">
                        <a:latin typeface="Times New Roman" pitchFamily="18" charset="0"/>
                        <a:cs typeface="Times New Roman" pitchFamily="18" charset="0"/>
                      </a:endParaRPr>
                    </a:p>
                  </a:txBody>
                  <a:tcPr/>
                </a:tc>
                <a:tc>
                  <a:txBody>
                    <a:bodyPr/>
                    <a:lstStyle/>
                    <a:p>
                      <a:r>
                        <a:rPr lang="en-US" sz="2400" b="0" dirty="0" smtClean="0">
                          <a:latin typeface="Times New Roman" pitchFamily="18" charset="0"/>
                          <a:cs typeface="Times New Roman" pitchFamily="18" charset="0"/>
                        </a:rPr>
                        <a:t>167</a:t>
                      </a:r>
                      <a:endParaRPr lang="en-US" sz="2400" b="0" dirty="0">
                        <a:latin typeface="Times New Roman" pitchFamily="18" charset="0"/>
                        <a:cs typeface="Times New Roman" pitchFamily="18" charset="0"/>
                      </a:endParaRPr>
                    </a:p>
                  </a:txBody>
                  <a:tcPr>
                    <a:solidFill>
                      <a:srgbClr val="FFFF00"/>
                    </a:solidFill>
                  </a:tcPr>
                </a:tc>
                <a:tc>
                  <a:txBody>
                    <a:bodyPr/>
                    <a:lstStyle/>
                    <a:p>
                      <a:r>
                        <a:rPr lang="en-US" sz="2400" b="0" dirty="0" smtClean="0">
                          <a:latin typeface="Times New Roman" pitchFamily="18" charset="0"/>
                          <a:cs typeface="Times New Roman" pitchFamily="18" charset="0"/>
                        </a:rPr>
                        <a:t>92.26</a:t>
                      </a:r>
                      <a:endParaRPr lang="en-US" sz="2400" b="0" dirty="0">
                        <a:latin typeface="Times New Roman" pitchFamily="18" charset="0"/>
                        <a:cs typeface="Times New Roman" pitchFamily="18" charset="0"/>
                      </a:endParaRPr>
                    </a:p>
                  </a:txBody>
                  <a:tcPr>
                    <a:solidFill>
                      <a:srgbClr val="FFFF00"/>
                    </a:solidFill>
                  </a:tcPr>
                </a:tc>
              </a:tr>
              <a:tr h="370840">
                <a:tc>
                  <a:txBody>
                    <a:bodyPr/>
                    <a:lstStyle/>
                    <a:p>
                      <a:r>
                        <a:rPr lang="en-US" sz="2400" b="0" dirty="0" smtClean="0">
                          <a:latin typeface="Times New Roman" pitchFamily="18" charset="0"/>
                          <a:cs typeface="Times New Roman" pitchFamily="18" charset="0"/>
                        </a:rPr>
                        <a:t>To some extent </a:t>
                      </a:r>
                      <a:endParaRPr lang="en-US" sz="2400" b="0" dirty="0">
                        <a:latin typeface="Times New Roman" pitchFamily="18" charset="0"/>
                        <a:cs typeface="Times New Roman" pitchFamily="18" charset="0"/>
                      </a:endParaRPr>
                    </a:p>
                  </a:txBody>
                  <a:tcPr/>
                </a:tc>
                <a:tc>
                  <a:txBody>
                    <a:bodyPr/>
                    <a:lstStyle/>
                    <a:p>
                      <a:r>
                        <a:rPr lang="en-US" sz="2400" b="0" dirty="0" smtClean="0">
                          <a:latin typeface="Times New Roman" pitchFamily="18" charset="0"/>
                          <a:cs typeface="Times New Roman" pitchFamily="18" charset="0"/>
                        </a:rPr>
                        <a:t>14</a:t>
                      </a:r>
                      <a:endParaRPr lang="en-US" sz="2400" b="0" dirty="0">
                        <a:latin typeface="Times New Roman" pitchFamily="18" charset="0"/>
                        <a:cs typeface="Times New Roman" pitchFamily="18" charset="0"/>
                      </a:endParaRPr>
                    </a:p>
                  </a:txBody>
                  <a:tcPr/>
                </a:tc>
                <a:tc>
                  <a:txBody>
                    <a:bodyPr/>
                    <a:lstStyle/>
                    <a:p>
                      <a:r>
                        <a:rPr lang="en-US" sz="2400" b="0" dirty="0" smtClean="0">
                          <a:latin typeface="Times New Roman" pitchFamily="18" charset="0"/>
                          <a:cs typeface="Times New Roman" pitchFamily="18" charset="0"/>
                        </a:rPr>
                        <a:t>07.74</a:t>
                      </a:r>
                      <a:endParaRPr lang="en-US" sz="2400" b="0" dirty="0">
                        <a:latin typeface="Times New Roman" pitchFamily="18" charset="0"/>
                        <a:cs typeface="Times New Roman" pitchFamily="18" charset="0"/>
                      </a:endParaRPr>
                    </a:p>
                  </a:txBody>
                  <a:tcPr/>
                </a:tc>
              </a:tr>
              <a:tr h="370840">
                <a:tc>
                  <a:txBody>
                    <a:bodyPr/>
                    <a:lstStyle/>
                    <a:p>
                      <a:r>
                        <a:rPr lang="en-US" sz="2400" b="0" dirty="0" smtClean="0">
                          <a:latin typeface="Times New Roman" pitchFamily="18" charset="0"/>
                          <a:cs typeface="Times New Roman" pitchFamily="18" charset="0"/>
                        </a:rPr>
                        <a:t>To lower extent </a:t>
                      </a:r>
                      <a:endParaRPr lang="en-US" sz="2400" b="0" dirty="0">
                        <a:latin typeface="Times New Roman" pitchFamily="18" charset="0"/>
                        <a:cs typeface="Times New Roman" pitchFamily="18" charset="0"/>
                      </a:endParaRPr>
                    </a:p>
                  </a:txBody>
                  <a:tcPr/>
                </a:tc>
                <a:tc>
                  <a:txBody>
                    <a:bodyPr/>
                    <a:lstStyle/>
                    <a:p>
                      <a:r>
                        <a:rPr lang="en-US" sz="2400" b="0" dirty="0" smtClean="0">
                          <a:latin typeface="Times New Roman" pitchFamily="18" charset="0"/>
                          <a:cs typeface="Times New Roman" pitchFamily="18" charset="0"/>
                        </a:rPr>
                        <a:t>0</a:t>
                      </a:r>
                      <a:endParaRPr lang="en-US" sz="2400" b="0" dirty="0">
                        <a:latin typeface="Times New Roman" pitchFamily="18" charset="0"/>
                        <a:cs typeface="Times New Roman" pitchFamily="18" charset="0"/>
                      </a:endParaRPr>
                    </a:p>
                  </a:txBody>
                  <a:tcPr/>
                </a:tc>
                <a:tc>
                  <a:txBody>
                    <a:bodyPr/>
                    <a:lstStyle/>
                    <a:p>
                      <a:r>
                        <a:rPr lang="en-US" sz="2400" b="0" dirty="0" smtClean="0">
                          <a:latin typeface="Times New Roman" pitchFamily="18" charset="0"/>
                          <a:cs typeface="Times New Roman" pitchFamily="18" charset="0"/>
                        </a:rPr>
                        <a:t>0.00</a:t>
                      </a:r>
                      <a:endParaRPr lang="en-US" sz="2400" b="0" dirty="0">
                        <a:latin typeface="Times New Roman" pitchFamily="18" charset="0"/>
                        <a:cs typeface="Times New Roman" pitchFamily="18" charset="0"/>
                      </a:endParaRPr>
                    </a:p>
                  </a:txBody>
                  <a:tcPr/>
                </a:tc>
              </a:tr>
              <a:tr h="370840">
                <a:tc>
                  <a:txBody>
                    <a:bodyPr/>
                    <a:lstStyle/>
                    <a:p>
                      <a:r>
                        <a:rPr lang="en-US" sz="2400" b="0" dirty="0" smtClean="0">
                          <a:latin typeface="Times New Roman" pitchFamily="18" charset="0"/>
                          <a:cs typeface="Times New Roman" pitchFamily="18" charset="0"/>
                        </a:rPr>
                        <a:t>Total</a:t>
                      </a:r>
                      <a:r>
                        <a:rPr lang="en-US" sz="2400" b="0" baseline="0" dirty="0" smtClean="0">
                          <a:latin typeface="Times New Roman" pitchFamily="18" charset="0"/>
                          <a:cs typeface="Times New Roman" pitchFamily="18" charset="0"/>
                        </a:rPr>
                        <a:t> </a:t>
                      </a:r>
                      <a:endParaRPr lang="en-US" sz="2400" b="0" dirty="0">
                        <a:latin typeface="Times New Roman" pitchFamily="18" charset="0"/>
                        <a:cs typeface="Times New Roman" pitchFamily="18" charset="0"/>
                      </a:endParaRPr>
                    </a:p>
                  </a:txBody>
                  <a:tcPr/>
                </a:tc>
                <a:tc>
                  <a:txBody>
                    <a:bodyPr/>
                    <a:lstStyle/>
                    <a:p>
                      <a:r>
                        <a:rPr lang="en-US" sz="2400" b="0" dirty="0" smtClean="0">
                          <a:latin typeface="Times New Roman" pitchFamily="18" charset="0"/>
                          <a:cs typeface="Times New Roman" pitchFamily="18" charset="0"/>
                        </a:rPr>
                        <a:t>181</a:t>
                      </a:r>
                      <a:endParaRPr lang="en-US" sz="2400" b="0" dirty="0">
                        <a:latin typeface="Times New Roman" pitchFamily="18" charset="0"/>
                        <a:cs typeface="Times New Roman" pitchFamily="18" charset="0"/>
                      </a:endParaRPr>
                    </a:p>
                  </a:txBody>
                  <a:tcPr/>
                </a:tc>
                <a:tc>
                  <a:txBody>
                    <a:bodyPr/>
                    <a:lstStyle/>
                    <a:p>
                      <a:r>
                        <a:rPr lang="en-US" sz="2400" b="0" dirty="0" smtClean="0">
                          <a:latin typeface="Times New Roman" pitchFamily="18" charset="0"/>
                          <a:cs typeface="Times New Roman" pitchFamily="18" charset="0"/>
                        </a:rPr>
                        <a:t>100</a:t>
                      </a:r>
                      <a:endParaRPr lang="en-US" sz="2400" b="0" dirty="0">
                        <a:latin typeface="Times New Roman" pitchFamily="18" charset="0"/>
                        <a:cs typeface="Times New Roman" pitchFamily="18" charset="0"/>
                      </a:endParaRPr>
                    </a:p>
                  </a:txBody>
                  <a:tcPr/>
                </a:tc>
              </a:tr>
            </a:tbl>
          </a:graphicData>
        </a:graphic>
      </p:graphicFrame>
      <p:sp>
        <p:nvSpPr>
          <p:cNvPr id="7" name="TextBox 6"/>
          <p:cNvSpPr txBox="1"/>
          <p:nvPr/>
        </p:nvSpPr>
        <p:spPr>
          <a:xfrm>
            <a:off x="6705600" y="2895600"/>
            <a:ext cx="1447800" cy="381000"/>
          </a:xfrm>
          <a:prstGeom prst="rect">
            <a:avLst/>
          </a:prstGeom>
          <a:noFill/>
        </p:spPr>
        <p:txBody>
          <a:bodyPr wrap="square" rtlCol="0">
            <a:spAutoFit/>
          </a:bodyPr>
          <a:lstStyle/>
          <a:p>
            <a:r>
              <a:rPr lang="en-US" dirty="0" smtClean="0"/>
              <a:t>         (n=181)</a:t>
            </a:r>
            <a:endParaRPr lang="en-US" dirty="0"/>
          </a:p>
        </p:txBody>
      </p:sp>
      <p:sp>
        <p:nvSpPr>
          <p:cNvPr id="8" name="Date Placeholder 7"/>
          <p:cNvSpPr>
            <a:spLocks noGrp="1"/>
          </p:cNvSpPr>
          <p:nvPr>
            <p:ph type="dt" sz="half" idx="10"/>
          </p:nvPr>
        </p:nvSpPr>
        <p:spPr/>
        <p:txBody>
          <a:bodyPr/>
          <a:lstStyle/>
          <a:p>
            <a:fld id="{6BADFC2C-7A84-4DE1-B005-03682C396286}" type="datetime1">
              <a:rPr lang="en-US" smtClean="0"/>
              <a:pPr/>
              <a:t>4/15/2016</a:t>
            </a:fld>
            <a:endParaRPr lang="en-US"/>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FINDINGS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1200"/>
              </a:spcBef>
              <a:spcAft>
                <a:spcPts val="1200"/>
              </a:spcAft>
              <a:buNone/>
            </a:pPr>
            <a:r>
              <a:rPr lang="en-US" sz="2400" dirty="0" smtClean="0">
                <a:latin typeface="Times New Roman" pitchFamily="18" charset="0"/>
                <a:cs typeface="Times New Roman" pitchFamily="18" charset="0"/>
              </a:rPr>
              <a:t>	</a:t>
            </a:r>
            <a:r>
              <a:rPr lang="en-US" sz="2400" b="1" smtClean="0">
                <a:latin typeface="Times New Roman" pitchFamily="18" charset="0"/>
                <a:cs typeface="Times New Roman" pitchFamily="18" charset="0"/>
              </a:rPr>
              <a:t>Table 1: </a:t>
            </a:r>
            <a:r>
              <a:rPr lang="en-US" sz="2400" b="1" dirty="0" smtClean="0">
                <a:latin typeface="Times New Roman" pitchFamily="18" charset="0"/>
                <a:cs typeface="Times New Roman" pitchFamily="18" charset="0"/>
              </a:rPr>
              <a:t>Social empowerment of women members </a:t>
            </a:r>
          </a:p>
          <a:p>
            <a:pPr algn="just">
              <a:spcBef>
                <a:spcPts val="1200"/>
              </a:spcBef>
              <a:spcAft>
                <a:spcPts val="1200"/>
              </a:spcAft>
              <a:buNone/>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106</a:t>
            </a:fld>
            <a:endParaRPr lang="en-US" dirty="0"/>
          </a:p>
        </p:txBody>
      </p:sp>
      <p:graphicFrame>
        <p:nvGraphicFramePr>
          <p:cNvPr id="9" name="Table 8"/>
          <p:cNvGraphicFramePr>
            <a:graphicFrameLocks noGrp="1"/>
          </p:cNvGraphicFramePr>
          <p:nvPr/>
        </p:nvGraphicFramePr>
        <p:xfrm>
          <a:off x="990600" y="2743200"/>
          <a:ext cx="7620000" cy="3048003"/>
        </p:xfrm>
        <a:graphic>
          <a:graphicData uri="http://schemas.openxmlformats.org/drawingml/2006/table">
            <a:tbl>
              <a:tblPr firstRow="1" bandRow="1">
                <a:tableStyleId>{5940675A-B579-460E-94D1-54222C63F5DA}</a:tableStyleId>
              </a:tblPr>
              <a:tblGrid>
                <a:gridCol w="2590800"/>
                <a:gridCol w="1219200"/>
                <a:gridCol w="1905000"/>
                <a:gridCol w="1905000"/>
              </a:tblGrid>
              <a:tr h="435429">
                <a:tc>
                  <a:txBody>
                    <a:bodyPr/>
                    <a:lstStyle/>
                    <a:p>
                      <a:r>
                        <a:rPr lang="en-US" b="1" dirty="0" smtClean="0"/>
                        <a:t>Dimensions </a:t>
                      </a:r>
                      <a:endParaRPr lang="en-US" b="1" dirty="0"/>
                    </a:p>
                  </a:txBody>
                  <a:tcPr/>
                </a:tc>
                <a:tc>
                  <a:txBody>
                    <a:bodyPr/>
                    <a:lstStyle/>
                    <a:p>
                      <a:r>
                        <a:rPr lang="en-US" b="1" dirty="0" smtClean="0"/>
                        <a:t>Response </a:t>
                      </a:r>
                      <a:endParaRPr lang="en-US" b="1" dirty="0"/>
                    </a:p>
                  </a:txBody>
                  <a:tcPr/>
                </a:tc>
                <a:tc>
                  <a:txBody>
                    <a:bodyPr/>
                    <a:lstStyle/>
                    <a:p>
                      <a:r>
                        <a:rPr lang="en-US" b="1" dirty="0" smtClean="0"/>
                        <a:t>Frequency </a:t>
                      </a:r>
                      <a:endParaRPr lang="en-US" b="1" dirty="0"/>
                    </a:p>
                  </a:txBody>
                  <a:tcPr/>
                </a:tc>
                <a:tc>
                  <a:txBody>
                    <a:bodyPr/>
                    <a:lstStyle/>
                    <a:p>
                      <a:r>
                        <a:rPr lang="en-US" b="1" dirty="0" smtClean="0"/>
                        <a:t>Percentage </a:t>
                      </a:r>
                      <a:endParaRPr lang="en-US" b="1" dirty="0"/>
                    </a:p>
                  </a:txBody>
                  <a:tcPr/>
                </a:tc>
              </a:tr>
              <a:tr h="435429">
                <a:tc rowSpan="2">
                  <a:txBody>
                    <a:bodyPr/>
                    <a:lstStyle/>
                    <a:p>
                      <a:r>
                        <a:rPr lang="en-US" dirty="0" smtClean="0"/>
                        <a:t>Expression of opinions freely </a:t>
                      </a:r>
                      <a:endParaRPr lang="en-US" dirty="0"/>
                    </a:p>
                  </a:txBody>
                  <a:tcPr/>
                </a:tc>
                <a:tc>
                  <a:txBody>
                    <a:bodyPr/>
                    <a:lstStyle/>
                    <a:p>
                      <a:r>
                        <a:rPr lang="en-US" dirty="0" smtClean="0"/>
                        <a:t>Yes</a:t>
                      </a:r>
                      <a:endParaRPr lang="en-US" dirty="0"/>
                    </a:p>
                  </a:txBody>
                  <a:tcPr/>
                </a:tc>
                <a:tc>
                  <a:txBody>
                    <a:bodyPr/>
                    <a:lstStyle/>
                    <a:p>
                      <a:r>
                        <a:rPr lang="en-US" dirty="0" smtClean="0"/>
                        <a:t>179</a:t>
                      </a:r>
                      <a:endParaRPr lang="en-US" dirty="0"/>
                    </a:p>
                  </a:txBody>
                  <a:tcPr>
                    <a:solidFill>
                      <a:srgbClr val="FFFF00"/>
                    </a:solidFill>
                  </a:tcPr>
                </a:tc>
                <a:tc>
                  <a:txBody>
                    <a:bodyPr/>
                    <a:lstStyle/>
                    <a:p>
                      <a:r>
                        <a:rPr lang="en-US" dirty="0" smtClean="0"/>
                        <a:t>98.90</a:t>
                      </a:r>
                      <a:endParaRPr lang="en-US" dirty="0"/>
                    </a:p>
                  </a:txBody>
                  <a:tcPr>
                    <a:solidFill>
                      <a:srgbClr val="FFFF00"/>
                    </a:solidFill>
                  </a:tcPr>
                </a:tc>
              </a:tr>
              <a:tr h="435429">
                <a:tc vMerge="1">
                  <a:txBody>
                    <a:bodyPr/>
                    <a:lstStyle/>
                    <a:p>
                      <a:endParaRPr lang="en-US" dirty="0"/>
                    </a:p>
                  </a:txBody>
                  <a:tcPr/>
                </a:tc>
                <a:tc>
                  <a:txBody>
                    <a:bodyPr/>
                    <a:lstStyle/>
                    <a:p>
                      <a:r>
                        <a:rPr lang="en-US" dirty="0" smtClean="0"/>
                        <a:t>No </a:t>
                      </a:r>
                      <a:endParaRPr lang="en-US" dirty="0"/>
                    </a:p>
                  </a:txBody>
                  <a:tcPr/>
                </a:tc>
                <a:tc>
                  <a:txBody>
                    <a:bodyPr/>
                    <a:lstStyle/>
                    <a:p>
                      <a:r>
                        <a:rPr lang="en-US" dirty="0" smtClean="0"/>
                        <a:t>2</a:t>
                      </a:r>
                      <a:endParaRPr lang="en-US" dirty="0"/>
                    </a:p>
                  </a:txBody>
                  <a:tcPr/>
                </a:tc>
                <a:tc>
                  <a:txBody>
                    <a:bodyPr/>
                    <a:lstStyle/>
                    <a:p>
                      <a:r>
                        <a:rPr lang="en-US" dirty="0" smtClean="0"/>
                        <a:t>1.10</a:t>
                      </a:r>
                      <a:endParaRPr lang="en-US" dirty="0"/>
                    </a:p>
                  </a:txBody>
                  <a:tcPr/>
                </a:tc>
              </a:tr>
              <a:tr h="435429">
                <a:tc rowSpan="2">
                  <a:txBody>
                    <a:bodyPr/>
                    <a:lstStyle/>
                    <a:p>
                      <a:r>
                        <a:rPr lang="en-US" dirty="0" smtClean="0"/>
                        <a:t>Moving independently </a:t>
                      </a:r>
                      <a:endParaRPr lang="en-US" dirty="0"/>
                    </a:p>
                  </a:txBody>
                  <a:tcPr/>
                </a:tc>
                <a:tc>
                  <a:txBody>
                    <a:bodyPr/>
                    <a:lstStyle/>
                    <a:p>
                      <a:r>
                        <a:rPr lang="en-US" dirty="0" smtClean="0"/>
                        <a:t>Yes</a:t>
                      </a:r>
                      <a:endParaRPr lang="en-US" dirty="0"/>
                    </a:p>
                  </a:txBody>
                  <a:tcPr/>
                </a:tc>
                <a:tc>
                  <a:txBody>
                    <a:bodyPr/>
                    <a:lstStyle/>
                    <a:p>
                      <a:r>
                        <a:rPr lang="en-US" dirty="0" smtClean="0"/>
                        <a:t>164</a:t>
                      </a:r>
                      <a:endParaRPr lang="en-US" dirty="0"/>
                    </a:p>
                  </a:txBody>
                  <a:tcPr>
                    <a:solidFill>
                      <a:srgbClr val="FFFF00"/>
                    </a:solidFill>
                  </a:tcPr>
                </a:tc>
                <a:tc>
                  <a:txBody>
                    <a:bodyPr/>
                    <a:lstStyle/>
                    <a:p>
                      <a:r>
                        <a:rPr lang="en-US" dirty="0" smtClean="0"/>
                        <a:t>90.60</a:t>
                      </a:r>
                      <a:endParaRPr lang="en-US" dirty="0"/>
                    </a:p>
                  </a:txBody>
                  <a:tcPr>
                    <a:solidFill>
                      <a:srgbClr val="FFFF00"/>
                    </a:solidFill>
                  </a:tcPr>
                </a:tc>
              </a:tr>
              <a:tr h="435429">
                <a:tc vMerge="1">
                  <a:txBody>
                    <a:bodyPr/>
                    <a:lstStyle/>
                    <a:p>
                      <a:endParaRPr lang="en-US" dirty="0"/>
                    </a:p>
                  </a:txBody>
                  <a:tcPr/>
                </a:tc>
                <a:tc>
                  <a:txBody>
                    <a:bodyPr/>
                    <a:lstStyle/>
                    <a:p>
                      <a:r>
                        <a:rPr lang="en-US" dirty="0" smtClean="0"/>
                        <a:t>No </a:t>
                      </a:r>
                      <a:endParaRPr lang="en-US" dirty="0"/>
                    </a:p>
                  </a:txBody>
                  <a:tcPr/>
                </a:tc>
                <a:tc>
                  <a:txBody>
                    <a:bodyPr/>
                    <a:lstStyle/>
                    <a:p>
                      <a:r>
                        <a:rPr lang="en-US" dirty="0" smtClean="0"/>
                        <a:t>17</a:t>
                      </a:r>
                      <a:endParaRPr lang="en-US" dirty="0"/>
                    </a:p>
                  </a:txBody>
                  <a:tcPr/>
                </a:tc>
                <a:tc>
                  <a:txBody>
                    <a:bodyPr/>
                    <a:lstStyle/>
                    <a:p>
                      <a:r>
                        <a:rPr lang="en-US" dirty="0" smtClean="0"/>
                        <a:t>9.40</a:t>
                      </a:r>
                      <a:endParaRPr lang="en-US" dirty="0"/>
                    </a:p>
                  </a:txBody>
                  <a:tcPr/>
                </a:tc>
              </a:tr>
              <a:tr h="435429">
                <a:tc rowSpan="2">
                  <a:txBody>
                    <a:bodyPr/>
                    <a:lstStyle/>
                    <a:p>
                      <a:r>
                        <a:rPr lang="en-US" dirty="0" smtClean="0"/>
                        <a:t>Role in decision</a:t>
                      </a:r>
                      <a:r>
                        <a:rPr lang="en-US" baseline="0" dirty="0" smtClean="0"/>
                        <a:t> making in family </a:t>
                      </a:r>
                      <a:endParaRPr lang="en-US" dirty="0"/>
                    </a:p>
                  </a:txBody>
                  <a:tcPr/>
                </a:tc>
                <a:tc>
                  <a:txBody>
                    <a:bodyPr/>
                    <a:lstStyle/>
                    <a:p>
                      <a:r>
                        <a:rPr lang="en-US" dirty="0" smtClean="0"/>
                        <a:t>Yes</a:t>
                      </a:r>
                      <a:endParaRPr lang="en-US" dirty="0"/>
                    </a:p>
                  </a:txBody>
                  <a:tcPr/>
                </a:tc>
                <a:tc>
                  <a:txBody>
                    <a:bodyPr/>
                    <a:lstStyle/>
                    <a:p>
                      <a:r>
                        <a:rPr lang="en-US" dirty="0" smtClean="0"/>
                        <a:t>176</a:t>
                      </a:r>
                      <a:endParaRPr lang="en-US" dirty="0"/>
                    </a:p>
                  </a:txBody>
                  <a:tcPr>
                    <a:solidFill>
                      <a:srgbClr val="FFFF00"/>
                    </a:solidFill>
                  </a:tcPr>
                </a:tc>
                <a:tc>
                  <a:txBody>
                    <a:bodyPr/>
                    <a:lstStyle/>
                    <a:p>
                      <a:r>
                        <a:rPr lang="en-US" dirty="0" smtClean="0"/>
                        <a:t>97.20</a:t>
                      </a:r>
                      <a:endParaRPr lang="en-US" dirty="0"/>
                    </a:p>
                  </a:txBody>
                  <a:tcPr>
                    <a:solidFill>
                      <a:srgbClr val="FFFF00"/>
                    </a:solidFill>
                  </a:tcPr>
                </a:tc>
              </a:tr>
              <a:tr h="435429">
                <a:tc vMerge="1">
                  <a:txBody>
                    <a:bodyPr/>
                    <a:lstStyle/>
                    <a:p>
                      <a:endParaRPr lang="en-US" dirty="0"/>
                    </a:p>
                  </a:txBody>
                  <a:tcPr/>
                </a:tc>
                <a:tc>
                  <a:txBody>
                    <a:bodyPr/>
                    <a:lstStyle/>
                    <a:p>
                      <a:r>
                        <a:rPr lang="en-US" dirty="0" smtClean="0"/>
                        <a:t>No </a:t>
                      </a:r>
                      <a:endParaRPr lang="en-US" dirty="0"/>
                    </a:p>
                  </a:txBody>
                  <a:tcPr/>
                </a:tc>
                <a:tc>
                  <a:txBody>
                    <a:bodyPr/>
                    <a:lstStyle/>
                    <a:p>
                      <a:r>
                        <a:rPr lang="en-US" dirty="0" smtClean="0"/>
                        <a:t>5</a:t>
                      </a:r>
                      <a:endParaRPr lang="en-US" dirty="0"/>
                    </a:p>
                  </a:txBody>
                  <a:tcPr/>
                </a:tc>
                <a:tc>
                  <a:txBody>
                    <a:bodyPr/>
                    <a:lstStyle/>
                    <a:p>
                      <a:r>
                        <a:rPr lang="en-US" dirty="0" smtClean="0"/>
                        <a:t>100.00</a:t>
                      </a:r>
                      <a:endParaRPr lang="en-US" dirty="0"/>
                    </a:p>
                  </a:txBody>
                  <a:tcPr/>
                </a:tc>
              </a:tr>
            </a:tbl>
          </a:graphicData>
        </a:graphic>
      </p:graphicFrame>
      <p:sp>
        <p:nvSpPr>
          <p:cNvPr id="10" name="TextBox 9"/>
          <p:cNvSpPr txBox="1"/>
          <p:nvPr/>
        </p:nvSpPr>
        <p:spPr>
          <a:xfrm>
            <a:off x="7315200" y="2362200"/>
            <a:ext cx="1143000" cy="369332"/>
          </a:xfrm>
          <a:prstGeom prst="rect">
            <a:avLst/>
          </a:prstGeom>
          <a:noFill/>
        </p:spPr>
        <p:txBody>
          <a:bodyPr wrap="square" rtlCol="0">
            <a:spAutoFit/>
          </a:bodyPr>
          <a:lstStyle/>
          <a:p>
            <a:r>
              <a:rPr lang="en-US" dirty="0" smtClean="0"/>
              <a:t>     n=181</a:t>
            </a:r>
            <a:endParaRPr lang="en-US" dirty="0"/>
          </a:p>
        </p:txBody>
      </p:sp>
      <p:sp>
        <p:nvSpPr>
          <p:cNvPr id="12" name="Date Placeholder 11"/>
          <p:cNvSpPr>
            <a:spLocks noGrp="1"/>
          </p:cNvSpPr>
          <p:nvPr>
            <p:ph type="dt" sz="half" idx="10"/>
          </p:nvPr>
        </p:nvSpPr>
        <p:spPr/>
        <p:txBody>
          <a:bodyPr/>
          <a:lstStyle/>
          <a:p>
            <a:fld id="{E371B941-CE0F-4830-B486-D9799F18F177}"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Findings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1200"/>
              </a:spcBef>
              <a:spcAft>
                <a:spcPts val="1200"/>
              </a:spcAft>
              <a:buNone/>
            </a:pPr>
            <a:r>
              <a:rPr lang="en-US" sz="2000" dirty="0" smtClean="0">
                <a:latin typeface="Times New Roman" pitchFamily="18" charset="0"/>
                <a:cs typeface="Times New Roman" pitchFamily="18" charset="0"/>
              </a:rPr>
              <a:t>Table 3: Cross tabulation of psychological variables with different age groups</a:t>
            </a:r>
          </a:p>
          <a:p>
            <a:pPr algn="just">
              <a:spcBef>
                <a:spcPts val="1200"/>
              </a:spcBef>
              <a:spcAft>
                <a:spcPts val="1200"/>
              </a:spcAft>
              <a:buNone/>
            </a:pPr>
            <a:endParaRPr lang="en-US" sz="20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107</a:t>
            </a:fld>
            <a:endParaRPr lang="en-US" dirty="0"/>
          </a:p>
        </p:txBody>
      </p:sp>
      <p:graphicFrame>
        <p:nvGraphicFramePr>
          <p:cNvPr id="9" name="Table 8"/>
          <p:cNvGraphicFramePr>
            <a:graphicFrameLocks noGrp="1"/>
          </p:cNvGraphicFramePr>
          <p:nvPr/>
        </p:nvGraphicFramePr>
        <p:xfrm>
          <a:off x="381000" y="2454471"/>
          <a:ext cx="8229600" cy="4174929"/>
        </p:xfrm>
        <a:graphic>
          <a:graphicData uri="http://schemas.openxmlformats.org/drawingml/2006/table">
            <a:tbl>
              <a:tblPr firstRow="1" bandRow="1">
                <a:tableStyleId>{93296810-A885-4BE3-A3E7-6D5BEEA58F35}</a:tableStyleId>
              </a:tblPr>
              <a:tblGrid>
                <a:gridCol w="2962656"/>
                <a:gridCol w="658368"/>
                <a:gridCol w="493776"/>
                <a:gridCol w="658368"/>
                <a:gridCol w="493776"/>
                <a:gridCol w="576072"/>
                <a:gridCol w="493776"/>
                <a:gridCol w="576072"/>
                <a:gridCol w="576072"/>
                <a:gridCol w="740664"/>
              </a:tblGrid>
              <a:tr h="425889">
                <a:tc rowSpan="2">
                  <a:txBody>
                    <a:bodyPr/>
                    <a:lstStyle/>
                    <a:p>
                      <a:r>
                        <a:rPr lang="en-US" b="1" dirty="0" smtClean="0">
                          <a:latin typeface="Times New Roman" pitchFamily="18" charset="0"/>
                          <a:cs typeface="Times New Roman" pitchFamily="18" charset="0"/>
                        </a:rPr>
                        <a:t>Variables </a:t>
                      </a:r>
                      <a:endParaRPr lang="en-US" b="1" dirty="0">
                        <a:latin typeface="Times New Roman" pitchFamily="18" charset="0"/>
                        <a:cs typeface="Times New Roman" pitchFamily="18" charset="0"/>
                      </a:endParaRPr>
                    </a:p>
                  </a:txBody>
                  <a:tcPr/>
                </a:tc>
                <a:tc gridSpan="2">
                  <a:txBody>
                    <a:bodyPr/>
                    <a:lstStyle/>
                    <a:p>
                      <a:r>
                        <a:rPr lang="en-US" b="1" dirty="0" smtClean="0">
                          <a:latin typeface="Times New Roman" pitchFamily="18" charset="0"/>
                          <a:cs typeface="Times New Roman" pitchFamily="18" charset="0"/>
                        </a:rPr>
                        <a:t>20-30</a:t>
                      </a:r>
                      <a:endParaRPr lang="en-US" b="1" dirty="0">
                        <a:latin typeface="Times New Roman" pitchFamily="18" charset="0"/>
                        <a:cs typeface="Times New Roman" pitchFamily="18" charset="0"/>
                      </a:endParaRPr>
                    </a:p>
                  </a:txBody>
                  <a:tcPr/>
                </a:tc>
                <a:tc hMerge="1">
                  <a:txBody>
                    <a:bodyPr/>
                    <a:lstStyle/>
                    <a:p>
                      <a:endParaRPr lang="en-US" dirty="0"/>
                    </a:p>
                  </a:txBody>
                  <a:tcPr/>
                </a:tc>
                <a:tc gridSpan="2">
                  <a:txBody>
                    <a:bodyPr/>
                    <a:lstStyle/>
                    <a:p>
                      <a:r>
                        <a:rPr lang="en-US" b="1" dirty="0" smtClean="0">
                          <a:latin typeface="Times New Roman" pitchFamily="18" charset="0"/>
                          <a:cs typeface="Times New Roman" pitchFamily="18" charset="0"/>
                        </a:rPr>
                        <a:t>31-40</a:t>
                      </a:r>
                      <a:endParaRPr lang="en-US" b="1" dirty="0">
                        <a:latin typeface="Times New Roman" pitchFamily="18" charset="0"/>
                        <a:cs typeface="Times New Roman" pitchFamily="18" charset="0"/>
                      </a:endParaRPr>
                    </a:p>
                  </a:txBody>
                  <a:tcPr/>
                </a:tc>
                <a:tc hMerge="1">
                  <a:txBody>
                    <a:bodyPr/>
                    <a:lstStyle/>
                    <a:p>
                      <a:endParaRPr lang="en-US" dirty="0"/>
                    </a:p>
                  </a:txBody>
                  <a:tcPr/>
                </a:tc>
                <a:tc gridSpan="2">
                  <a:txBody>
                    <a:bodyPr/>
                    <a:lstStyle/>
                    <a:p>
                      <a:r>
                        <a:rPr lang="en-US" b="1" dirty="0" smtClean="0">
                          <a:latin typeface="Times New Roman" pitchFamily="18" charset="0"/>
                          <a:cs typeface="Times New Roman" pitchFamily="18" charset="0"/>
                        </a:rPr>
                        <a:t>41-50</a:t>
                      </a:r>
                      <a:endParaRPr lang="en-US" b="1" dirty="0">
                        <a:latin typeface="Times New Roman" pitchFamily="18" charset="0"/>
                        <a:cs typeface="Times New Roman" pitchFamily="18" charset="0"/>
                      </a:endParaRPr>
                    </a:p>
                  </a:txBody>
                  <a:tcPr/>
                </a:tc>
                <a:tc hMerge="1">
                  <a:txBody>
                    <a:bodyPr/>
                    <a:lstStyle/>
                    <a:p>
                      <a:endParaRPr lang="en-US" dirty="0"/>
                    </a:p>
                  </a:txBody>
                  <a:tcPr/>
                </a:tc>
                <a:tc gridSpan="2">
                  <a:txBody>
                    <a:bodyPr/>
                    <a:lstStyle/>
                    <a:p>
                      <a:r>
                        <a:rPr lang="en-US" b="1" dirty="0" smtClean="0">
                          <a:latin typeface="Times New Roman" pitchFamily="18" charset="0"/>
                          <a:cs typeface="Times New Roman" pitchFamily="18" charset="0"/>
                        </a:rPr>
                        <a:t>51-60</a:t>
                      </a:r>
                      <a:endParaRPr lang="en-US" b="1" dirty="0">
                        <a:latin typeface="Times New Roman" pitchFamily="18" charset="0"/>
                        <a:cs typeface="Times New Roman" pitchFamily="18" charset="0"/>
                      </a:endParaRPr>
                    </a:p>
                  </a:txBody>
                  <a:tcPr/>
                </a:tc>
                <a:tc hMerge="1">
                  <a:txBody>
                    <a:bodyPr/>
                    <a:lstStyle/>
                    <a:p>
                      <a:endParaRPr lang="en-US" dirty="0"/>
                    </a:p>
                  </a:txBody>
                  <a:tcPr/>
                </a:tc>
                <a:tc rowSpan="2">
                  <a:txBody>
                    <a:bodyPr/>
                    <a:lstStyle/>
                    <a:p>
                      <a:r>
                        <a:rPr lang="en-US" b="1" dirty="0" smtClean="0">
                          <a:latin typeface="Times New Roman" pitchFamily="18" charset="0"/>
                          <a:cs typeface="Times New Roman" pitchFamily="18" charset="0"/>
                        </a:rPr>
                        <a:t>Total </a:t>
                      </a:r>
                      <a:endParaRPr lang="en-US" b="1" dirty="0">
                        <a:latin typeface="Times New Roman" pitchFamily="18" charset="0"/>
                        <a:cs typeface="Times New Roman" pitchFamily="18" charset="0"/>
                      </a:endParaRPr>
                    </a:p>
                  </a:txBody>
                  <a:tcPr/>
                </a:tc>
              </a:tr>
              <a:tr h="352460">
                <a:tc vMerge="1">
                  <a:txBody>
                    <a:bodyPr/>
                    <a:lstStyle/>
                    <a:p>
                      <a:endParaRPr lang="en-US" dirty="0"/>
                    </a:p>
                  </a:txBody>
                  <a:tcPr/>
                </a:tc>
                <a:tc>
                  <a:txBody>
                    <a:bodyPr/>
                    <a:lstStyle/>
                    <a:p>
                      <a:r>
                        <a:rPr lang="en-US" b="1" dirty="0" smtClean="0">
                          <a:latin typeface="Times New Roman" pitchFamily="18" charset="0"/>
                          <a:cs typeface="Times New Roman" pitchFamily="18" charset="0"/>
                        </a:rPr>
                        <a:t>Yes</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No </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Yes</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No </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Yes</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No </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Yes</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No </a:t>
                      </a:r>
                      <a:endParaRPr lang="en-US" b="1" dirty="0">
                        <a:latin typeface="Times New Roman" pitchFamily="18" charset="0"/>
                        <a:cs typeface="Times New Roman" pitchFamily="18" charset="0"/>
                      </a:endParaRPr>
                    </a:p>
                  </a:txBody>
                  <a:tcPr/>
                </a:tc>
                <a:tc vMerge="1">
                  <a:txBody>
                    <a:bodyPr/>
                    <a:lstStyle/>
                    <a:p>
                      <a:endParaRPr lang="en-US" dirty="0">
                        <a:latin typeface="Times New Roman" pitchFamily="18" charset="0"/>
                        <a:cs typeface="Times New Roman" pitchFamily="18" charset="0"/>
                      </a:endParaRPr>
                    </a:p>
                  </a:txBody>
                  <a:tcPr/>
                </a:tc>
              </a:tr>
              <a:tr h="352460">
                <a:tc>
                  <a:txBody>
                    <a:bodyPr/>
                    <a:lstStyle/>
                    <a:p>
                      <a:r>
                        <a:rPr lang="en-US" dirty="0" smtClean="0">
                          <a:latin typeface="Times New Roman" pitchFamily="18" charset="0"/>
                          <a:cs typeface="Times New Roman" pitchFamily="18" charset="0"/>
                        </a:rPr>
                        <a:t>Self confidence </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181</a:t>
                      </a:r>
                      <a:endParaRPr lang="en-US" dirty="0">
                        <a:latin typeface="Times New Roman" pitchFamily="18" charset="0"/>
                        <a:cs typeface="Times New Roman" pitchFamily="18" charset="0"/>
                      </a:endParaRPr>
                    </a:p>
                  </a:txBody>
                  <a:tcPr/>
                </a:tc>
              </a:tr>
              <a:tr h="352460">
                <a:tc>
                  <a:txBody>
                    <a:bodyPr/>
                    <a:lstStyle/>
                    <a:p>
                      <a:r>
                        <a:rPr lang="en-US" dirty="0" smtClean="0">
                          <a:latin typeface="Times New Roman" pitchFamily="18" charset="0"/>
                          <a:cs typeface="Times New Roman" pitchFamily="18" charset="0"/>
                        </a:rPr>
                        <a:t>Improvement in courage </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90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36</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181</a:t>
                      </a:r>
                      <a:endParaRPr lang="en-US" dirty="0">
                        <a:latin typeface="Times New Roman" pitchFamily="18" charset="0"/>
                        <a:cs typeface="Times New Roman" pitchFamily="18" charset="0"/>
                      </a:endParaRPr>
                    </a:p>
                  </a:txBody>
                  <a:tcPr/>
                </a:tc>
              </a:tr>
              <a:tr h="352460">
                <a:tc>
                  <a:txBody>
                    <a:bodyPr/>
                    <a:lstStyle/>
                    <a:p>
                      <a:r>
                        <a:rPr lang="en-US" dirty="0" smtClean="0">
                          <a:latin typeface="Times New Roman" pitchFamily="18" charset="0"/>
                          <a:cs typeface="Times New Roman" pitchFamily="18" charset="0"/>
                        </a:rPr>
                        <a:t>Improvement in skill</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93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181</a:t>
                      </a:r>
                      <a:endParaRPr lang="en-US" dirty="0">
                        <a:latin typeface="Times New Roman" pitchFamily="18" charset="0"/>
                        <a:cs typeface="Times New Roman" pitchFamily="18" charset="0"/>
                      </a:endParaRPr>
                    </a:p>
                  </a:txBody>
                  <a:tcPr/>
                </a:tc>
              </a:tr>
              <a:tr h="352460">
                <a:tc>
                  <a:txBody>
                    <a:bodyPr/>
                    <a:lstStyle/>
                    <a:p>
                      <a:r>
                        <a:rPr lang="en-US" dirty="0" smtClean="0">
                          <a:latin typeface="Times New Roman" pitchFamily="18" charset="0"/>
                          <a:cs typeface="Times New Roman" pitchFamily="18" charset="0"/>
                        </a:rPr>
                        <a:t>Improvement in literacy level </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76</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181</a:t>
                      </a:r>
                      <a:endParaRPr lang="en-US" dirty="0">
                        <a:latin typeface="Times New Roman" pitchFamily="18" charset="0"/>
                        <a:cs typeface="Times New Roman" pitchFamily="18" charset="0"/>
                      </a:endParaRPr>
                    </a:p>
                  </a:txBody>
                  <a:tcPr/>
                </a:tc>
              </a:tr>
              <a:tr h="616804">
                <a:tc>
                  <a:txBody>
                    <a:bodyPr/>
                    <a:lstStyle/>
                    <a:p>
                      <a:r>
                        <a:rPr lang="en-US" dirty="0" smtClean="0">
                          <a:latin typeface="Times New Roman" pitchFamily="18" charset="0"/>
                          <a:cs typeface="Times New Roman" pitchFamily="18" charset="0"/>
                        </a:rPr>
                        <a:t>Awareness on children's</a:t>
                      </a:r>
                      <a:r>
                        <a:rPr lang="en-US" baseline="0" dirty="0" smtClean="0">
                          <a:latin typeface="Times New Roman" pitchFamily="18" charset="0"/>
                          <a:cs typeface="Times New Roman" pitchFamily="18" charset="0"/>
                        </a:rPr>
                        <a:t> education </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181</a:t>
                      </a:r>
                      <a:endParaRPr lang="en-US" dirty="0">
                        <a:latin typeface="Times New Roman" pitchFamily="18" charset="0"/>
                        <a:cs typeface="Times New Roman" pitchFamily="18" charset="0"/>
                      </a:endParaRPr>
                    </a:p>
                  </a:txBody>
                  <a:tcPr/>
                </a:tc>
              </a:tr>
              <a:tr h="616804">
                <a:tc>
                  <a:txBody>
                    <a:bodyPr/>
                    <a:lstStyle/>
                    <a:p>
                      <a:r>
                        <a:rPr lang="en-US" dirty="0" smtClean="0">
                          <a:latin typeface="Times New Roman" pitchFamily="18" charset="0"/>
                          <a:cs typeface="Times New Roman" pitchFamily="18" charset="0"/>
                        </a:rPr>
                        <a:t>Awareness</a:t>
                      </a:r>
                      <a:r>
                        <a:rPr lang="en-US" baseline="0" dirty="0" smtClean="0">
                          <a:latin typeface="Times New Roman" pitchFamily="18" charset="0"/>
                          <a:cs typeface="Times New Roman" pitchFamily="18" charset="0"/>
                        </a:rPr>
                        <a:t> about the environment </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181</a:t>
                      </a:r>
                      <a:endParaRPr lang="en-US" dirty="0">
                        <a:latin typeface="Times New Roman" pitchFamily="18" charset="0"/>
                        <a:cs typeface="Times New Roman" pitchFamily="18" charset="0"/>
                      </a:endParaRPr>
                    </a:p>
                  </a:txBody>
                  <a:tcPr/>
                </a:tc>
              </a:tr>
              <a:tr h="616804">
                <a:tc>
                  <a:txBody>
                    <a:bodyPr/>
                    <a:lstStyle/>
                    <a:p>
                      <a:r>
                        <a:rPr lang="en-US" dirty="0" smtClean="0">
                          <a:latin typeface="Times New Roman" pitchFamily="18" charset="0"/>
                          <a:cs typeface="Times New Roman" pitchFamily="18" charset="0"/>
                        </a:rPr>
                        <a:t>Happiness</a:t>
                      </a:r>
                      <a:r>
                        <a:rPr lang="en-US" baseline="0" dirty="0" smtClean="0">
                          <a:latin typeface="Times New Roman" pitchFamily="18" charset="0"/>
                          <a:cs typeface="Times New Roman" pitchFamily="18" charset="0"/>
                        </a:rPr>
                        <a:t> and peace in the family </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29</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181</a:t>
                      </a:r>
                      <a:endParaRPr lang="en-US" dirty="0">
                        <a:latin typeface="Times New Roman" pitchFamily="18" charset="0"/>
                        <a:cs typeface="Times New Roman" pitchFamily="18" charset="0"/>
                      </a:endParaRPr>
                    </a:p>
                  </a:txBody>
                  <a:tcPr/>
                </a:tc>
              </a:tr>
            </a:tbl>
          </a:graphicData>
        </a:graphic>
      </p:graphicFrame>
      <p:sp>
        <p:nvSpPr>
          <p:cNvPr id="10" name="TextBox 9"/>
          <p:cNvSpPr txBox="1"/>
          <p:nvPr/>
        </p:nvSpPr>
        <p:spPr>
          <a:xfrm>
            <a:off x="7848600" y="2133600"/>
            <a:ext cx="990600" cy="369332"/>
          </a:xfrm>
          <a:prstGeom prst="rect">
            <a:avLst/>
          </a:prstGeom>
          <a:noFill/>
        </p:spPr>
        <p:txBody>
          <a:bodyPr wrap="square" rtlCol="0">
            <a:spAutoFit/>
          </a:bodyPr>
          <a:lstStyle/>
          <a:p>
            <a:r>
              <a:rPr lang="en-US" dirty="0" smtClean="0"/>
              <a:t>n-=181</a:t>
            </a:r>
            <a:endParaRPr lang="en-US" dirty="0"/>
          </a:p>
        </p:txBody>
      </p:sp>
      <p:sp>
        <p:nvSpPr>
          <p:cNvPr id="12" name="Date Placeholder 11"/>
          <p:cNvSpPr>
            <a:spLocks noGrp="1"/>
          </p:cNvSpPr>
          <p:nvPr>
            <p:ph type="dt" sz="half" idx="10"/>
          </p:nvPr>
        </p:nvSpPr>
        <p:spPr/>
        <p:txBody>
          <a:bodyPr/>
          <a:lstStyle/>
          <a:p>
            <a:fld id="{ACB71FA1-1F46-4987-98B0-B165CB53BD58}"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Research Study 4.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ctr">
              <a:spcBef>
                <a:spcPts val="600"/>
              </a:spcBef>
              <a:spcAft>
                <a:spcPts val="600"/>
              </a:spcAft>
              <a:buNone/>
            </a:pPr>
            <a:r>
              <a:rPr lang="en-US" sz="2400" b="1" dirty="0" smtClean="0">
                <a:latin typeface="Times New Roman" pitchFamily="18" charset="0"/>
                <a:cs typeface="Times New Roman" pitchFamily="18" charset="0"/>
              </a:rPr>
              <a:t>Title of the study</a:t>
            </a:r>
            <a:r>
              <a:rPr lang="en-US" sz="2400" dirty="0" smtClean="0">
                <a:latin typeface="Times New Roman" pitchFamily="18" charset="0"/>
                <a:cs typeface="Times New Roman" pitchFamily="18" charset="0"/>
              </a:rPr>
              <a:t>: </a:t>
            </a:r>
          </a:p>
          <a:p>
            <a:pPr algn="ctr">
              <a:spcBef>
                <a:spcPts val="600"/>
              </a:spcBef>
              <a:spcAft>
                <a:spcPts val="600"/>
              </a:spcAft>
              <a:buNone/>
            </a:pPr>
            <a:r>
              <a:rPr lang="en-US" sz="2400" dirty="0" smtClean="0">
                <a:latin typeface="Times New Roman" pitchFamily="18" charset="0"/>
                <a:cs typeface="Times New Roman" pitchFamily="18" charset="0"/>
              </a:rPr>
              <a:t>		Role of micro-finance in political empowerment of women: Bangladesh experience.</a:t>
            </a:r>
          </a:p>
          <a:p>
            <a:pPr algn="ctr">
              <a:spcBef>
                <a:spcPts val="600"/>
              </a:spcBef>
              <a:spcAft>
                <a:spcPts val="600"/>
              </a:spcAft>
              <a:buNone/>
            </a:pPr>
            <a:r>
              <a:rPr lang="en-US" sz="2400" b="1" dirty="0" smtClean="0">
                <a:latin typeface="Times New Roman" pitchFamily="18" charset="0"/>
                <a:cs typeface="Times New Roman" pitchFamily="18" charset="0"/>
              </a:rPr>
              <a:t>Authors</a:t>
            </a:r>
            <a:r>
              <a:rPr lang="en-US" sz="2400" dirty="0" smtClean="0">
                <a:latin typeface="Times New Roman" pitchFamily="18" charset="0"/>
                <a:cs typeface="Times New Roman" pitchFamily="18" charset="0"/>
              </a:rPr>
              <a:t>:</a:t>
            </a:r>
          </a:p>
          <a:p>
            <a:pPr algn="ctr">
              <a:spcBef>
                <a:spcPts val="600"/>
              </a:spcBef>
              <a:spcAft>
                <a:spcPts val="600"/>
              </a:spcAft>
              <a:buNone/>
            </a:pPr>
            <a:r>
              <a:rPr lang="en-US" sz="2400" dirty="0" smtClean="0">
                <a:latin typeface="Times New Roman" pitchFamily="18" charset="0"/>
                <a:cs typeface="Times New Roman" pitchFamily="18" charset="0"/>
              </a:rPr>
              <a:t>                Mohshin Habib and Christine Jubb		</a:t>
            </a:r>
          </a:p>
          <a:p>
            <a:pPr algn="ctr">
              <a:spcBef>
                <a:spcPts val="600"/>
              </a:spcBef>
              <a:spcAft>
                <a:spcPts val="600"/>
              </a:spcAft>
              <a:buNone/>
            </a:pPr>
            <a:endParaRPr lang="en-US" sz="2400" b="1" dirty="0" smtClean="0">
              <a:latin typeface="Times New Roman" pitchFamily="18" charset="0"/>
              <a:cs typeface="Times New Roman" pitchFamily="18" charset="0"/>
            </a:endParaRPr>
          </a:p>
          <a:p>
            <a:pPr algn="ctr">
              <a:spcBef>
                <a:spcPts val="600"/>
              </a:spcBef>
              <a:spcAft>
                <a:spcPts val="600"/>
              </a:spcAft>
              <a:buNone/>
            </a:pPr>
            <a:r>
              <a:rPr lang="en-US" sz="2400" b="1" dirty="0" smtClean="0">
                <a:latin typeface="Times New Roman" pitchFamily="18" charset="0"/>
                <a:cs typeface="Times New Roman" pitchFamily="18" charset="0"/>
              </a:rPr>
              <a:t>Year</a:t>
            </a:r>
            <a:r>
              <a:rPr lang="en-US" sz="2400" dirty="0" smtClean="0">
                <a:latin typeface="Times New Roman" pitchFamily="18" charset="0"/>
                <a:cs typeface="Times New Roman" pitchFamily="18" charset="0"/>
              </a:rPr>
              <a:t>: </a:t>
            </a:r>
          </a:p>
          <a:p>
            <a:pPr algn="ctr">
              <a:spcBef>
                <a:spcPts val="600"/>
              </a:spcBef>
              <a:spcAft>
                <a:spcPts val="600"/>
              </a:spcAft>
              <a:buNone/>
            </a:pPr>
            <a:r>
              <a:rPr lang="en-US" sz="2400" dirty="0" smtClean="0">
                <a:latin typeface="Times New Roman" pitchFamily="18" charset="0"/>
                <a:cs typeface="Times New Roman" pitchFamily="18" charset="0"/>
              </a:rPr>
              <a:t>2012</a:t>
            </a:r>
          </a:p>
        </p:txBody>
      </p:sp>
      <p:sp>
        <p:nvSpPr>
          <p:cNvPr id="5" name="Slide Number Placeholder 4"/>
          <p:cNvSpPr>
            <a:spLocks noGrp="1"/>
          </p:cNvSpPr>
          <p:nvPr>
            <p:ph type="sldNum" sz="quarter" idx="12"/>
          </p:nvPr>
        </p:nvSpPr>
        <p:spPr/>
        <p:txBody>
          <a:bodyPr/>
          <a:lstStyle/>
          <a:p>
            <a:fld id="{3C56FD25-59CF-4C29-BF20-DF996BAD7DAB}" type="slidenum">
              <a:rPr lang="en-US" smtClean="0"/>
              <a:pPr/>
              <a:t>108</a:t>
            </a:fld>
            <a:endParaRPr lang="en-US" dirty="0"/>
          </a:p>
        </p:txBody>
      </p:sp>
      <p:sp>
        <p:nvSpPr>
          <p:cNvPr id="7" name="Date Placeholder 6"/>
          <p:cNvSpPr>
            <a:spLocks noGrp="1"/>
          </p:cNvSpPr>
          <p:nvPr>
            <p:ph type="dt" sz="half" idx="10"/>
          </p:nvPr>
        </p:nvSpPr>
        <p:spPr/>
        <p:txBody>
          <a:bodyPr/>
          <a:lstStyle/>
          <a:p>
            <a:fld id="{0BEB1A6E-E3EB-463F-9A7E-733784D2EC08}"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Methodology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r>
              <a:rPr lang="en-US" sz="2400" dirty="0" smtClean="0">
                <a:latin typeface="Times New Roman" pitchFamily="18" charset="0"/>
                <a:cs typeface="Times New Roman" pitchFamily="18" charset="0"/>
              </a:rPr>
              <a:t>Locale of the study: Three districts Gaibandha, Gazipur  and 			    </a:t>
            </a:r>
            <a:r>
              <a:rPr lang="en-US" sz="2400" dirty="0" err="1" smtClean="0">
                <a:latin typeface="Times New Roman" pitchFamily="18" charset="0"/>
                <a:cs typeface="Times New Roman" pitchFamily="18" charset="0"/>
              </a:rPr>
              <a:t>Kurigram</a:t>
            </a:r>
            <a:r>
              <a:rPr lang="en-US" sz="2400" dirty="0" smtClean="0">
                <a:latin typeface="Times New Roman" pitchFamily="18" charset="0"/>
                <a:cs typeface="Times New Roman" pitchFamily="18" charset="0"/>
              </a:rPr>
              <a:t> in Bangladesh. </a:t>
            </a:r>
            <a:endParaRPr lang="en-US" sz="2400" b="1" dirty="0" smtClean="0">
              <a:latin typeface="Times New Roman" pitchFamily="18" charset="0"/>
              <a:cs typeface="Times New Roman" pitchFamily="18" charset="0"/>
            </a:endParaRPr>
          </a:p>
          <a:p>
            <a:pPr algn="just"/>
            <a:r>
              <a:rPr lang="en-US" sz="2400" b="1" dirty="0" smtClean="0">
                <a:latin typeface="Times New Roman" pitchFamily="18" charset="0"/>
                <a:cs typeface="Times New Roman" pitchFamily="18" charset="0"/>
              </a:rPr>
              <a:t>Respondents</a:t>
            </a:r>
            <a:r>
              <a:rPr lang="en-US" sz="2400" dirty="0" smtClean="0">
                <a:latin typeface="Times New Roman" pitchFamily="18" charset="0"/>
                <a:cs typeface="Times New Roman" pitchFamily="18" charset="0"/>
              </a:rPr>
              <a:t>: </a:t>
            </a: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spcBef>
                <a:spcPts val="1200"/>
              </a:spcBef>
              <a:spcAft>
                <a:spcPts val="1200"/>
              </a:spcAft>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109</a:t>
            </a:fld>
            <a:endParaRPr lang="en-US" dirty="0"/>
          </a:p>
        </p:txBody>
      </p:sp>
      <p:pic>
        <p:nvPicPr>
          <p:cNvPr id="7" name="Picture 6" descr="images copy.jpg"/>
          <p:cNvPicPr>
            <a:picLocks noChangeAspect="1"/>
          </p:cNvPicPr>
          <p:nvPr/>
        </p:nvPicPr>
        <p:blipFill>
          <a:blip r:embed="rId4" cstate="print"/>
          <a:stretch>
            <a:fillRect/>
          </a:stretch>
        </p:blipFill>
        <p:spPr>
          <a:xfrm>
            <a:off x="287593" y="239927"/>
            <a:ext cx="1160207" cy="1207873"/>
          </a:xfrm>
          <a:prstGeom prst="rect">
            <a:avLst/>
          </a:prstGeom>
        </p:spPr>
      </p:pic>
      <p:pic>
        <p:nvPicPr>
          <p:cNvPr id="8" name="Picture 7" descr="LOGO.png"/>
          <p:cNvPicPr>
            <a:picLocks noChangeAspect="1"/>
          </p:cNvPicPr>
          <p:nvPr/>
        </p:nvPicPr>
        <p:blipFill>
          <a:blip r:embed="rId5" cstate="print"/>
          <a:stretch>
            <a:fillRect/>
          </a:stretch>
        </p:blipFill>
        <p:spPr>
          <a:xfrm>
            <a:off x="7543800" y="228600"/>
            <a:ext cx="1447800" cy="1219200"/>
          </a:xfrm>
          <a:prstGeom prst="rect">
            <a:avLst/>
          </a:prstGeom>
        </p:spPr>
      </p:pic>
      <p:graphicFrame>
        <p:nvGraphicFramePr>
          <p:cNvPr id="9" name="Table 8"/>
          <p:cNvGraphicFramePr>
            <a:graphicFrameLocks noGrp="1"/>
          </p:cNvGraphicFramePr>
          <p:nvPr/>
        </p:nvGraphicFramePr>
        <p:xfrm>
          <a:off x="1066800" y="3200400"/>
          <a:ext cx="6781800" cy="2103120"/>
        </p:xfrm>
        <a:graphic>
          <a:graphicData uri="http://schemas.openxmlformats.org/drawingml/2006/table">
            <a:tbl>
              <a:tblPr firstRow="1" bandRow="1">
                <a:tableStyleId>{5C22544A-7EE6-4342-B048-85BDC9FD1C3A}</a:tableStyleId>
              </a:tblPr>
              <a:tblGrid>
                <a:gridCol w="914400"/>
                <a:gridCol w="5008944"/>
                <a:gridCol w="858456"/>
              </a:tblGrid>
              <a:tr h="370840">
                <a:tc>
                  <a:txBody>
                    <a:bodyPr/>
                    <a:lstStyle/>
                    <a:p>
                      <a:r>
                        <a:rPr lang="en-US" sz="2400" dirty="0" smtClean="0"/>
                        <a:t>Sl.no </a:t>
                      </a:r>
                      <a:endParaRPr lang="en-US" sz="2400" dirty="0"/>
                    </a:p>
                  </a:txBody>
                  <a:tcPr/>
                </a:tc>
                <a:tc>
                  <a:txBody>
                    <a:bodyPr/>
                    <a:lstStyle/>
                    <a:p>
                      <a:r>
                        <a:rPr lang="en-US" sz="2400" dirty="0" smtClean="0"/>
                        <a:t>Sample </a:t>
                      </a:r>
                      <a:endParaRPr lang="en-US" sz="2400" dirty="0"/>
                    </a:p>
                  </a:txBody>
                  <a:tcPr/>
                </a:tc>
                <a:tc>
                  <a:txBody>
                    <a:bodyPr/>
                    <a:lstStyle/>
                    <a:p>
                      <a:r>
                        <a:rPr lang="en-US" sz="2400" dirty="0" smtClean="0"/>
                        <a:t>Number </a:t>
                      </a:r>
                      <a:endParaRPr lang="en-US" sz="2400" dirty="0"/>
                    </a:p>
                  </a:txBody>
                  <a:tcPr/>
                </a:tc>
              </a:tr>
              <a:tr h="370840">
                <a:tc>
                  <a:txBody>
                    <a:bodyPr/>
                    <a:lstStyle/>
                    <a:p>
                      <a:r>
                        <a:rPr lang="en-US" sz="2400" dirty="0" smtClean="0"/>
                        <a:t>1</a:t>
                      </a:r>
                      <a:endParaRPr lang="en-US" sz="2400" dirty="0"/>
                    </a:p>
                  </a:txBody>
                  <a:tcPr/>
                </a:tc>
                <a:tc>
                  <a:txBody>
                    <a:bodyPr/>
                    <a:lstStyle/>
                    <a:p>
                      <a:r>
                        <a:rPr lang="en-US" sz="2400" dirty="0" smtClean="0">
                          <a:latin typeface="Times New Roman" pitchFamily="18" charset="0"/>
                          <a:cs typeface="Times New Roman" pitchFamily="18" charset="0"/>
                        </a:rPr>
                        <a:t>Members of Bangladesh Association for Social Advancement</a:t>
                      </a:r>
                      <a:r>
                        <a:rPr lang="en-US" sz="2400" baseline="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(BASA)</a:t>
                      </a:r>
                      <a:endParaRPr lang="en-US" sz="2400" dirty="0"/>
                    </a:p>
                  </a:txBody>
                  <a:tcPr/>
                </a:tc>
                <a:tc>
                  <a:txBody>
                    <a:bodyPr/>
                    <a:lstStyle/>
                    <a:p>
                      <a:r>
                        <a:rPr lang="en-US" sz="2400" dirty="0" smtClean="0">
                          <a:latin typeface="Times New Roman" pitchFamily="18" charset="0"/>
                          <a:cs typeface="Times New Roman" pitchFamily="18" charset="0"/>
                        </a:rPr>
                        <a:t>198 </a:t>
                      </a:r>
                      <a:endParaRPr lang="en-US" sz="2400" dirty="0"/>
                    </a:p>
                  </a:txBody>
                  <a:tcPr/>
                </a:tc>
              </a:tr>
              <a:tr h="370840">
                <a:tc>
                  <a:txBody>
                    <a:bodyPr/>
                    <a:lstStyle/>
                    <a:p>
                      <a:r>
                        <a:rPr lang="en-US" sz="2400" dirty="0" smtClean="0"/>
                        <a:t>2</a:t>
                      </a:r>
                      <a:endParaRPr lang="en-US" sz="2400" dirty="0"/>
                    </a:p>
                  </a:txBody>
                  <a:tcPr/>
                </a:tc>
                <a:tc>
                  <a:txBody>
                    <a:bodyPr/>
                    <a:lstStyle/>
                    <a:p>
                      <a:r>
                        <a:rPr lang="en-US" sz="2400" dirty="0" smtClean="0"/>
                        <a:t>Control</a:t>
                      </a:r>
                      <a:r>
                        <a:rPr lang="en-US" sz="2400" baseline="0" dirty="0" smtClean="0"/>
                        <a:t> group </a:t>
                      </a:r>
                      <a:endParaRPr lang="en-US" sz="2400" dirty="0"/>
                    </a:p>
                  </a:txBody>
                  <a:tcPr/>
                </a:tc>
                <a:tc>
                  <a:txBody>
                    <a:bodyPr/>
                    <a:lstStyle/>
                    <a:p>
                      <a:r>
                        <a:rPr lang="en-US" sz="2400" dirty="0" smtClean="0">
                          <a:latin typeface="Times New Roman" pitchFamily="18" charset="0"/>
                          <a:cs typeface="Times New Roman" pitchFamily="18" charset="0"/>
                        </a:rPr>
                        <a:t>99 </a:t>
                      </a:r>
                      <a:endParaRPr lang="en-US" sz="2400" dirty="0"/>
                    </a:p>
                  </a:txBody>
                  <a:tcPr/>
                </a:tc>
              </a:tr>
            </a:tbl>
          </a:graphicData>
        </a:graphic>
      </p:graphicFrame>
      <p:sp>
        <p:nvSpPr>
          <p:cNvPr id="10" name="Date Placeholder 9"/>
          <p:cNvSpPr>
            <a:spLocks noGrp="1"/>
          </p:cNvSpPr>
          <p:nvPr>
            <p:ph type="dt" sz="half" idx="10"/>
          </p:nvPr>
        </p:nvSpPr>
        <p:spPr/>
        <p:txBody>
          <a:bodyPr/>
          <a:lstStyle/>
          <a:p>
            <a:fld id="{6FFA7B37-76E7-41FD-A2B9-3DDD6A059903}"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FINDINGS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spcBef>
                <a:spcPts val="1200"/>
              </a:spcBef>
              <a:spcAft>
                <a:spcPts val="1200"/>
              </a:spcAft>
              <a:buNone/>
            </a:pPr>
            <a:r>
              <a:rPr lang="en-US" sz="2400" b="1" dirty="0" smtClean="0">
                <a:latin typeface="Times New Roman" pitchFamily="18" charset="0"/>
                <a:cs typeface="Times New Roman" pitchFamily="18" charset="0"/>
              </a:rPr>
              <a:t>Table 1: Voting practice of BASA members and control group </a:t>
            </a:r>
          </a:p>
        </p:txBody>
      </p:sp>
      <p:sp>
        <p:nvSpPr>
          <p:cNvPr id="5" name="Slide Number Placeholder 4"/>
          <p:cNvSpPr>
            <a:spLocks noGrp="1"/>
          </p:cNvSpPr>
          <p:nvPr>
            <p:ph type="sldNum" sz="quarter" idx="12"/>
          </p:nvPr>
        </p:nvSpPr>
        <p:spPr/>
        <p:txBody>
          <a:bodyPr/>
          <a:lstStyle/>
          <a:p>
            <a:fld id="{3C56FD25-59CF-4C29-BF20-DF996BAD7DAB}" type="slidenum">
              <a:rPr lang="en-US" smtClean="0"/>
              <a:pPr/>
              <a:t>110</a:t>
            </a:fld>
            <a:endParaRPr lang="en-US" dirty="0"/>
          </a:p>
        </p:txBody>
      </p:sp>
      <p:graphicFrame>
        <p:nvGraphicFramePr>
          <p:cNvPr id="10" name="Table 9"/>
          <p:cNvGraphicFramePr>
            <a:graphicFrameLocks noGrp="1"/>
          </p:cNvGraphicFramePr>
          <p:nvPr/>
        </p:nvGraphicFramePr>
        <p:xfrm>
          <a:off x="1143000" y="2667000"/>
          <a:ext cx="7086600" cy="2610738"/>
        </p:xfrm>
        <a:graphic>
          <a:graphicData uri="http://schemas.openxmlformats.org/drawingml/2006/table">
            <a:tbl>
              <a:tblPr firstRow="1" bandRow="1">
                <a:tableStyleId>{5940675A-B579-460E-94D1-54222C63F5DA}</a:tableStyleId>
              </a:tblPr>
              <a:tblGrid>
                <a:gridCol w="1417320"/>
                <a:gridCol w="1417320"/>
                <a:gridCol w="1417320"/>
                <a:gridCol w="1417320"/>
                <a:gridCol w="1417320"/>
              </a:tblGrid>
              <a:tr h="1168782">
                <a:tc>
                  <a:txBody>
                    <a:bodyPr/>
                    <a:lstStyle/>
                    <a:p>
                      <a:pPr algn="ctr"/>
                      <a:r>
                        <a:rPr lang="en-US" sz="2400" b="1" dirty="0" smtClean="0">
                          <a:latin typeface="Times New Roman" pitchFamily="18" charset="0"/>
                          <a:cs typeface="Times New Roman" pitchFamily="18" charset="0"/>
                        </a:rPr>
                        <a:t>Voted at last election </a:t>
                      </a:r>
                      <a:endParaRPr lang="en-US" sz="2400" b="1" dirty="0">
                        <a:latin typeface="Times New Roman" pitchFamily="18" charset="0"/>
                        <a:cs typeface="Times New Roman" pitchFamily="18" charset="0"/>
                      </a:endParaRPr>
                    </a:p>
                  </a:txBody>
                  <a:tcPr/>
                </a:tc>
                <a:tc gridSpan="2">
                  <a:txBody>
                    <a:bodyPr/>
                    <a:lstStyle/>
                    <a:p>
                      <a:pPr algn="ctr"/>
                      <a:r>
                        <a:rPr lang="en-US" sz="2400" b="1" dirty="0" smtClean="0">
                          <a:latin typeface="Times New Roman" pitchFamily="18" charset="0"/>
                          <a:cs typeface="Times New Roman" pitchFamily="18" charset="0"/>
                        </a:rPr>
                        <a:t>Non</a:t>
                      </a:r>
                      <a:r>
                        <a:rPr lang="en-US" sz="2400" b="1" baseline="0" dirty="0" smtClean="0">
                          <a:latin typeface="Times New Roman" pitchFamily="18" charset="0"/>
                          <a:cs typeface="Times New Roman" pitchFamily="18" charset="0"/>
                        </a:rPr>
                        <a:t> members </a:t>
                      </a:r>
                    </a:p>
                    <a:p>
                      <a:pPr algn="ctr"/>
                      <a:r>
                        <a:rPr lang="en-US" sz="2400" b="1" baseline="0" dirty="0" smtClean="0">
                          <a:latin typeface="Times New Roman" pitchFamily="18" charset="0"/>
                          <a:cs typeface="Times New Roman" pitchFamily="18" charset="0"/>
                        </a:rPr>
                        <a:t>(n=99)</a:t>
                      </a:r>
                      <a:endParaRPr lang="en-US" sz="2400" b="1" dirty="0">
                        <a:latin typeface="Times New Roman" pitchFamily="18" charset="0"/>
                        <a:cs typeface="Times New Roman" pitchFamily="18" charset="0"/>
                      </a:endParaRPr>
                    </a:p>
                  </a:txBody>
                  <a:tcPr/>
                </a:tc>
                <a:tc hMerge="1">
                  <a:txBody>
                    <a:bodyPr/>
                    <a:lstStyle/>
                    <a:p>
                      <a:endParaRPr lang="en-US" dirty="0"/>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latin typeface="Times New Roman" pitchFamily="18" charset="0"/>
                          <a:cs typeface="Times New Roman" pitchFamily="18" charset="0"/>
                        </a:rPr>
                        <a:t>BASA members </a:t>
                      </a:r>
                    </a:p>
                    <a:p>
                      <a:pPr algn="ctr"/>
                      <a:r>
                        <a:rPr lang="en-US" sz="2400" b="1" dirty="0" smtClean="0">
                          <a:latin typeface="Times New Roman" pitchFamily="18" charset="0"/>
                          <a:cs typeface="Times New Roman" pitchFamily="18" charset="0"/>
                        </a:rPr>
                        <a:t>(n=198)</a:t>
                      </a:r>
                    </a:p>
                  </a:txBody>
                  <a:tcPr/>
                </a:tc>
                <a:tc hMerge="1">
                  <a:txBody>
                    <a:bodyPr/>
                    <a:lstStyle/>
                    <a:p>
                      <a:endParaRPr lang="en-US" dirty="0"/>
                    </a:p>
                  </a:txBody>
                  <a:tcPr/>
                </a:tc>
              </a:tr>
              <a:tr h="474006">
                <a:tc>
                  <a:txBody>
                    <a:bodyPr/>
                    <a:lstStyle/>
                    <a:p>
                      <a:pPr algn="ct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Number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Per cent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Number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Per cent </a:t>
                      </a:r>
                      <a:endParaRPr lang="en-US" sz="2400" dirty="0">
                        <a:latin typeface="Times New Roman" pitchFamily="18" charset="0"/>
                        <a:cs typeface="Times New Roman" pitchFamily="18" charset="0"/>
                      </a:endParaRPr>
                    </a:p>
                  </a:txBody>
                  <a:tcPr/>
                </a:tc>
              </a:tr>
              <a:tr h="474006">
                <a:tc>
                  <a:txBody>
                    <a:bodyPr/>
                    <a:lstStyle/>
                    <a:p>
                      <a:pPr algn="ctr"/>
                      <a:r>
                        <a:rPr lang="en-US" sz="2400" dirty="0" smtClean="0">
                          <a:latin typeface="Times New Roman" pitchFamily="18" charset="0"/>
                          <a:cs typeface="Times New Roman" pitchFamily="18" charset="0"/>
                        </a:rPr>
                        <a:t>Yes </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80</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80.81</a:t>
                      </a:r>
                      <a:endParaRPr lang="en-US" sz="2400" dirty="0">
                        <a:latin typeface="Times New Roman" pitchFamily="18" charset="0"/>
                        <a:cs typeface="Times New Roman" pitchFamily="18" charset="0"/>
                      </a:endParaRPr>
                    </a:p>
                  </a:txBody>
                  <a:tcPr>
                    <a:solidFill>
                      <a:srgbClr val="FFFF00"/>
                    </a:solidFill>
                  </a:tcPr>
                </a:tc>
                <a:tc>
                  <a:txBody>
                    <a:bodyPr/>
                    <a:lstStyle/>
                    <a:p>
                      <a:pPr algn="ctr"/>
                      <a:r>
                        <a:rPr lang="en-US" sz="2400" dirty="0" smtClean="0">
                          <a:latin typeface="Times New Roman" pitchFamily="18" charset="0"/>
                          <a:cs typeface="Times New Roman" pitchFamily="18" charset="0"/>
                        </a:rPr>
                        <a:t>195</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98.00</a:t>
                      </a:r>
                      <a:endParaRPr lang="en-US" sz="2400" dirty="0">
                        <a:latin typeface="Times New Roman" pitchFamily="18" charset="0"/>
                        <a:cs typeface="Times New Roman" pitchFamily="18" charset="0"/>
                      </a:endParaRPr>
                    </a:p>
                  </a:txBody>
                  <a:tcPr>
                    <a:solidFill>
                      <a:srgbClr val="FFFF00"/>
                    </a:solidFill>
                  </a:tcPr>
                </a:tc>
              </a:tr>
              <a:tr h="474006">
                <a:tc>
                  <a:txBody>
                    <a:bodyPr/>
                    <a:lstStyle/>
                    <a:p>
                      <a:pPr algn="ctr"/>
                      <a:r>
                        <a:rPr lang="en-US" sz="2400" dirty="0" smtClean="0">
                          <a:latin typeface="Times New Roman" pitchFamily="18" charset="0"/>
                          <a:cs typeface="Times New Roman" pitchFamily="18" charset="0"/>
                        </a:rPr>
                        <a:t>No</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19</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19.19</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3</a:t>
                      </a:r>
                      <a:endParaRPr lang="en-US"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02.00</a:t>
                      </a:r>
                      <a:endParaRPr lang="en-US" sz="2400" dirty="0">
                        <a:latin typeface="Times New Roman" pitchFamily="18" charset="0"/>
                        <a:cs typeface="Times New Roman" pitchFamily="18" charset="0"/>
                      </a:endParaRPr>
                    </a:p>
                  </a:txBody>
                  <a:tcPr/>
                </a:tc>
              </a:tr>
            </a:tbl>
          </a:graphicData>
        </a:graphic>
      </p:graphicFrame>
      <p:sp>
        <p:nvSpPr>
          <p:cNvPr id="8" name="Date Placeholder 7"/>
          <p:cNvSpPr>
            <a:spLocks noGrp="1"/>
          </p:cNvSpPr>
          <p:nvPr>
            <p:ph type="dt" sz="half" idx="10"/>
          </p:nvPr>
        </p:nvSpPr>
        <p:spPr/>
        <p:txBody>
          <a:bodyPr/>
          <a:lstStyle/>
          <a:p>
            <a:fld id="{75DB6FE2-94A8-455B-9FD2-5DA974D1B29B}"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FINDINGS </a:t>
            </a:r>
            <a:endParaRPr lang="en-US" sz="32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111</a:t>
            </a:fld>
            <a:endParaRPr lang="en-US" dirty="0"/>
          </a:p>
        </p:txBody>
      </p:sp>
      <p:graphicFrame>
        <p:nvGraphicFramePr>
          <p:cNvPr id="12" name="Content Placeholder 11"/>
          <p:cNvGraphicFramePr>
            <a:graphicFrameLocks noGrp="1"/>
          </p:cNvGraphicFramePr>
          <p:nvPr>
            <p:ph idx="1"/>
          </p:nvPr>
        </p:nvGraphicFramePr>
        <p:xfrm>
          <a:off x="761999" y="2514600"/>
          <a:ext cx="7924800" cy="3962400"/>
        </p:xfrm>
        <a:graphic>
          <a:graphicData uri="http://schemas.openxmlformats.org/drawingml/2006/table">
            <a:tbl>
              <a:tblPr/>
              <a:tblGrid>
                <a:gridCol w="4038601"/>
                <a:gridCol w="990600"/>
                <a:gridCol w="1066800"/>
                <a:gridCol w="762000"/>
                <a:gridCol w="1066799"/>
              </a:tblGrid>
              <a:tr h="0">
                <a:tc rowSpan="2">
                  <a:txBody>
                    <a:bodyPr/>
                    <a:lstStyle/>
                    <a:p>
                      <a:pPr marL="0" marR="0" indent="0" algn="ctr">
                        <a:lnSpc>
                          <a:spcPct val="100000"/>
                        </a:lnSpc>
                        <a:spcBef>
                          <a:spcPts val="0"/>
                        </a:spcBef>
                        <a:spcAft>
                          <a:spcPts val="0"/>
                        </a:spcAft>
                      </a:pPr>
                      <a:r>
                        <a:rPr lang="en-US" sz="2000" b="1" dirty="0">
                          <a:solidFill>
                            <a:srgbClr val="FF0000"/>
                          </a:solidFill>
                          <a:latin typeface="Times New Roman" pitchFamily="18" charset="0"/>
                          <a:ea typeface="Calibri"/>
                          <a:cs typeface="Times New Roman" pitchFamily="18" charset="0"/>
                        </a:rPr>
                        <a:t>Factors Influencing on voting decision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ctr">
                        <a:lnSpc>
                          <a:spcPct val="100000"/>
                        </a:lnSpc>
                        <a:spcBef>
                          <a:spcPts val="0"/>
                        </a:spcBef>
                        <a:spcAft>
                          <a:spcPts val="0"/>
                        </a:spcAft>
                      </a:pPr>
                      <a:r>
                        <a:rPr lang="en-US" sz="2000" b="1" dirty="0">
                          <a:solidFill>
                            <a:srgbClr val="FF0000"/>
                          </a:solidFill>
                          <a:latin typeface="Times New Roman" pitchFamily="18" charset="0"/>
                          <a:ea typeface="Calibri"/>
                          <a:cs typeface="Times New Roman" pitchFamily="18" charset="0"/>
                        </a:rPr>
                        <a:t>NON members (n=99) </a:t>
                      </a:r>
                      <a:r>
                        <a:rPr lang="en-US" sz="2000" b="1" dirty="0" smtClean="0">
                          <a:solidFill>
                            <a:srgbClr val="FF0000"/>
                          </a:solidFill>
                          <a:latin typeface="Times New Roman" pitchFamily="18" charset="0"/>
                          <a:ea typeface="Calibri"/>
                          <a:cs typeface="Times New Roman" pitchFamily="18" charset="0"/>
                        </a:rPr>
                        <a:t>*</a:t>
                      </a:r>
                      <a:endParaRPr lang="en-US" sz="2000" b="1" dirty="0">
                        <a:solidFill>
                          <a:srgbClr val="FF0000"/>
                        </a:solidFill>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indent="0" algn="ctr">
                        <a:lnSpc>
                          <a:spcPct val="100000"/>
                        </a:lnSpc>
                        <a:spcBef>
                          <a:spcPts val="0"/>
                        </a:spcBef>
                        <a:spcAft>
                          <a:spcPts val="0"/>
                        </a:spcAft>
                      </a:pPr>
                      <a:r>
                        <a:rPr lang="en-US" sz="1800" b="1" dirty="0" smtClean="0">
                          <a:solidFill>
                            <a:srgbClr val="FF0000"/>
                          </a:solidFill>
                          <a:latin typeface="Times New Roman" pitchFamily="18" charset="0"/>
                          <a:ea typeface="Calibri"/>
                          <a:cs typeface="Times New Roman" pitchFamily="18" charset="0"/>
                        </a:rPr>
                        <a:t>BASA</a:t>
                      </a:r>
                      <a:r>
                        <a:rPr lang="en-US" sz="2000" b="1" dirty="0" smtClean="0">
                          <a:solidFill>
                            <a:srgbClr val="FF0000"/>
                          </a:solidFill>
                          <a:latin typeface="Times New Roman" pitchFamily="18" charset="0"/>
                          <a:ea typeface="Calibri"/>
                          <a:cs typeface="Times New Roman" pitchFamily="18" charset="0"/>
                        </a:rPr>
                        <a:t> </a:t>
                      </a:r>
                      <a:r>
                        <a:rPr lang="en-US" sz="2000" b="1" dirty="0">
                          <a:solidFill>
                            <a:srgbClr val="FF0000"/>
                          </a:solidFill>
                          <a:latin typeface="Times New Roman" pitchFamily="18" charset="0"/>
                          <a:ea typeface="Calibri"/>
                          <a:cs typeface="Times New Roman" pitchFamily="18" charset="0"/>
                        </a:rPr>
                        <a:t>members (198) </a:t>
                      </a:r>
                      <a:r>
                        <a:rPr lang="en-US" sz="2000" b="1" dirty="0" smtClean="0">
                          <a:solidFill>
                            <a:srgbClr val="FF0000"/>
                          </a:solidFill>
                          <a:latin typeface="Times New Roman" pitchFamily="18" charset="0"/>
                          <a:ea typeface="Calibri"/>
                          <a:cs typeface="Times New Roman" pitchFamily="18" charset="0"/>
                        </a:rPr>
                        <a:t>*</a:t>
                      </a:r>
                      <a:endParaRPr lang="en-US" sz="2000" b="1" dirty="0">
                        <a:solidFill>
                          <a:srgbClr val="FF0000"/>
                        </a:solidFill>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0">
                <a:tc vMerge="1">
                  <a:txBody>
                    <a:bodyPr/>
                    <a:lstStyle/>
                    <a:p>
                      <a:endParaRPr lang="en-US"/>
                    </a:p>
                  </a:txBody>
                  <a:tcPr/>
                </a:tc>
                <a:tc>
                  <a:txBody>
                    <a:bodyPr/>
                    <a:lstStyle/>
                    <a:p>
                      <a:pPr marL="0" marR="0" indent="0" algn="ctr">
                        <a:lnSpc>
                          <a:spcPct val="100000"/>
                        </a:lnSpc>
                        <a:spcBef>
                          <a:spcPts val="0"/>
                        </a:spcBef>
                        <a:spcAft>
                          <a:spcPts val="0"/>
                        </a:spcAft>
                      </a:pPr>
                      <a:r>
                        <a:rPr lang="en-US" sz="2000" b="1" dirty="0" smtClean="0">
                          <a:solidFill>
                            <a:srgbClr val="FF0000"/>
                          </a:solidFill>
                          <a:latin typeface="Times New Roman" pitchFamily="18" charset="0"/>
                          <a:ea typeface="Calibri"/>
                          <a:cs typeface="Times New Roman" pitchFamily="18" charset="0"/>
                        </a:rPr>
                        <a:t>No.</a:t>
                      </a:r>
                      <a:r>
                        <a:rPr lang="en-US" sz="2000" b="1" baseline="0" dirty="0" smtClean="0">
                          <a:solidFill>
                            <a:srgbClr val="FF0000"/>
                          </a:solidFill>
                          <a:latin typeface="Times New Roman" pitchFamily="18" charset="0"/>
                          <a:ea typeface="Calibri"/>
                          <a:cs typeface="Times New Roman" pitchFamily="18" charset="0"/>
                        </a:rPr>
                        <a:t> </a:t>
                      </a:r>
                      <a:r>
                        <a:rPr lang="en-US" sz="2000" b="1" dirty="0" smtClean="0">
                          <a:solidFill>
                            <a:srgbClr val="FF0000"/>
                          </a:solidFill>
                          <a:latin typeface="Times New Roman" pitchFamily="18" charset="0"/>
                          <a:ea typeface="Calibri"/>
                          <a:cs typeface="Times New Roman" pitchFamily="18" charset="0"/>
                        </a:rPr>
                        <a:t> </a:t>
                      </a:r>
                      <a:endParaRPr lang="en-US" sz="2000" b="1" dirty="0">
                        <a:solidFill>
                          <a:srgbClr val="FF0000"/>
                        </a:solidFill>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FF0000"/>
                          </a:solidFill>
                          <a:latin typeface="Times New Roman" pitchFamily="18" charset="0"/>
                          <a:ea typeface="Calibri"/>
                          <a:cs typeface="Times New Roman" pitchFamily="18" charset="0"/>
                        </a:rPr>
                        <a:t>Per cent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smtClean="0">
                          <a:solidFill>
                            <a:srgbClr val="FF0000"/>
                          </a:solidFill>
                          <a:latin typeface="Times New Roman" pitchFamily="18" charset="0"/>
                          <a:ea typeface="Calibri"/>
                          <a:cs typeface="Times New Roman" pitchFamily="18" charset="0"/>
                        </a:rPr>
                        <a:t>No.</a:t>
                      </a:r>
                      <a:endParaRPr lang="en-US" sz="2000" b="1" dirty="0">
                        <a:solidFill>
                          <a:srgbClr val="FF0000"/>
                        </a:solidFill>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FF0000"/>
                          </a:solidFill>
                          <a:latin typeface="Times New Roman" pitchFamily="18" charset="0"/>
                          <a:ea typeface="Calibri"/>
                          <a:cs typeface="Times New Roman" pitchFamily="18" charset="0"/>
                        </a:rPr>
                        <a:t>Per cent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Personal preference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24.24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62.60</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Local community preference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23.23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09.10</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Perceive candidate will bring economic prosperity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15.55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45.95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Influence of the leader is from locality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02.02</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17.17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Candidates personal qualities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07.07</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14.14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Candidates educational attainment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01.01</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09.09</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Candidates financial capacity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01.01</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smtClean="0">
                          <a:latin typeface="Times New Roman" pitchFamily="18" charset="0"/>
                          <a:ea typeface="Calibri"/>
                          <a:cs typeface="Times New Roman" pitchFamily="18" charset="0"/>
                        </a:rPr>
                        <a:t>01.50</a:t>
                      </a:r>
                      <a:endParaRPr lang="en-US" sz="2000" b="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Party affiliation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49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24.74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indent="0" algn="just">
                        <a:lnSpc>
                          <a:spcPct val="100000"/>
                        </a:lnSpc>
                        <a:spcBef>
                          <a:spcPts val="0"/>
                        </a:spcBef>
                        <a:spcAft>
                          <a:spcPts val="0"/>
                        </a:spcAft>
                      </a:pPr>
                      <a:r>
                        <a:rPr lang="en-US" sz="2000" b="0" dirty="0">
                          <a:latin typeface="Times New Roman" pitchFamily="18" charset="0"/>
                          <a:ea typeface="Calibri"/>
                          <a:cs typeface="Times New Roman" pitchFamily="18" charset="0"/>
                        </a:rPr>
                        <a:t>Pressure from local leader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37.37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0" dirty="0">
                          <a:latin typeface="Times New Roman" pitchFamily="18" charset="0"/>
                          <a:ea typeface="Calibri"/>
                          <a:cs typeface="Times New Roman" pitchFamily="18" charset="0"/>
                        </a:rPr>
                        <a:t>12.62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TextBox 12"/>
          <p:cNvSpPr txBox="1"/>
          <p:nvPr/>
        </p:nvSpPr>
        <p:spPr>
          <a:xfrm>
            <a:off x="2362200" y="6488668"/>
            <a:ext cx="4876800" cy="369332"/>
          </a:xfrm>
          <a:prstGeom prst="rect">
            <a:avLst/>
          </a:prstGeom>
          <a:noFill/>
        </p:spPr>
        <p:txBody>
          <a:bodyPr wrap="square" rtlCol="0">
            <a:spAutoFit/>
          </a:bodyPr>
          <a:lstStyle/>
          <a:p>
            <a:r>
              <a:rPr lang="en-US" dirty="0" smtClean="0"/>
              <a:t>                        * Multiple responses </a:t>
            </a:r>
            <a:endParaRPr lang="en-US" dirty="0"/>
          </a:p>
        </p:txBody>
      </p:sp>
      <p:sp>
        <p:nvSpPr>
          <p:cNvPr id="14" name="TextBox 13"/>
          <p:cNvSpPr txBox="1"/>
          <p:nvPr/>
        </p:nvSpPr>
        <p:spPr>
          <a:xfrm>
            <a:off x="609600" y="1524000"/>
            <a:ext cx="8534400" cy="830997"/>
          </a:xfrm>
          <a:prstGeom prst="rect">
            <a:avLst/>
          </a:prstGeom>
          <a:noFill/>
        </p:spPr>
        <p:txBody>
          <a:bodyPr wrap="square" rtlCol="0">
            <a:spAutoFit/>
          </a:bodyPr>
          <a:lstStyle/>
          <a:p>
            <a:pPr algn="ctr"/>
            <a:r>
              <a:rPr lang="en-US" sz="2400" b="1" dirty="0" smtClean="0">
                <a:latin typeface="Times New Roman" pitchFamily="18" charset="0"/>
                <a:cs typeface="Times New Roman" pitchFamily="18" charset="0"/>
              </a:rPr>
              <a:t>Table 2: Factors influencing the voting  decision of the members and non-members </a:t>
            </a:r>
            <a:endParaRPr lang="en-US" sz="2400" b="1" dirty="0">
              <a:latin typeface="Times New Roman" pitchFamily="18" charset="0"/>
              <a:cs typeface="Times New Roman" pitchFamily="18" charset="0"/>
            </a:endParaRPr>
          </a:p>
        </p:txBody>
      </p:sp>
      <p:sp>
        <p:nvSpPr>
          <p:cNvPr id="9" name="Date Placeholder 8"/>
          <p:cNvSpPr>
            <a:spLocks noGrp="1"/>
          </p:cNvSpPr>
          <p:nvPr>
            <p:ph type="dt" sz="half" idx="10"/>
          </p:nvPr>
        </p:nvSpPr>
        <p:spPr/>
        <p:txBody>
          <a:bodyPr/>
          <a:lstStyle/>
          <a:p>
            <a:fld id="{A1E14683-C3A6-42B0-86D0-8D5CE759B071}"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Research Study 5.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ctr">
              <a:spcBef>
                <a:spcPts val="600"/>
              </a:spcBef>
              <a:spcAft>
                <a:spcPts val="600"/>
              </a:spcAft>
              <a:buNone/>
            </a:pPr>
            <a:r>
              <a:rPr lang="en-US" sz="2400" b="1" dirty="0" smtClean="0">
                <a:latin typeface="Times New Roman" pitchFamily="18" charset="0"/>
                <a:cs typeface="Times New Roman" pitchFamily="18" charset="0"/>
              </a:rPr>
              <a:t>Title of the study</a:t>
            </a:r>
            <a:r>
              <a:rPr lang="en-US" sz="2400" dirty="0" smtClean="0">
                <a:latin typeface="Times New Roman" pitchFamily="18" charset="0"/>
                <a:cs typeface="Times New Roman" pitchFamily="18" charset="0"/>
              </a:rPr>
              <a:t>: </a:t>
            </a:r>
          </a:p>
          <a:p>
            <a:pPr algn="ctr">
              <a:buNone/>
            </a:pP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Impact of Microfinance - an empirical study on the attitude of SHG leaders in Kanyakumari district of Tamil Nadu</a:t>
            </a:r>
          </a:p>
          <a:p>
            <a:pPr algn="ctr">
              <a:spcBef>
                <a:spcPts val="600"/>
              </a:spcBef>
              <a:spcAft>
                <a:spcPts val="600"/>
              </a:spcAft>
              <a:buNone/>
            </a:pPr>
            <a:r>
              <a:rPr lang="en-US" sz="2400" b="1" dirty="0" smtClean="0">
                <a:latin typeface="Times New Roman" pitchFamily="18" charset="0"/>
                <a:cs typeface="Times New Roman" pitchFamily="18" charset="0"/>
              </a:rPr>
              <a:t>Authors</a:t>
            </a:r>
            <a:r>
              <a:rPr lang="en-US" sz="2400" dirty="0" smtClean="0">
                <a:latin typeface="Times New Roman" pitchFamily="18" charset="0"/>
                <a:cs typeface="Times New Roman" pitchFamily="18" charset="0"/>
              </a:rPr>
              <a:t>:</a:t>
            </a:r>
          </a:p>
          <a:p>
            <a:pPr algn="ctr">
              <a:spcBef>
                <a:spcPts val="600"/>
              </a:spcBef>
              <a:spcAft>
                <a:spcPts val="600"/>
              </a:spcAft>
              <a:buNone/>
            </a:pPr>
            <a:r>
              <a:rPr lang="fi-FI" sz="2400" dirty="0" smtClean="0">
                <a:latin typeface="Times New Roman" pitchFamily="18" charset="0"/>
                <a:cs typeface="Times New Roman" pitchFamily="18" charset="0"/>
              </a:rPr>
              <a:t>N. Thalavai Pillai and S. Nadarajan</a:t>
            </a:r>
            <a:endParaRPr lang="en-US" sz="2400" dirty="0" smtClean="0">
              <a:latin typeface="Times New Roman" pitchFamily="18" charset="0"/>
              <a:cs typeface="Times New Roman" pitchFamily="18" charset="0"/>
            </a:endParaRPr>
          </a:p>
          <a:p>
            <a:pPr algn="ctr">
              <a:spcBef>
                <a:spcPts val="600"/>
              </a:spcBef>
              <a:spcAft>
                <a:spcPts val="600"/>
              </a:spcAft>
              <a:buNone/>
            </a:pPr>
            <a:endParaRPr lang="en-US" sz="2400" b="1" dirty="0" smtClean="0">
              <a:latin typeface="Times New Roman" pitchFamily="18" charset="0"/>
              <a:cs typeface="Times New Roman" pitchFamily="18" charset="0"/>
            </a:endParaRPr>
          </a:p>
          <a:p>
            <a:pPr algn="ctr">
              <a:spcBef>
                <a:spcPts val="600"/>
              </a:spcBef>
              <a:spcAft>
                <a:spcPts val="600"/>
              </a:spcAft>
              <a:buNone/>
            </a:pPr>
            <a:r>
              <a:rPr lang="en-US" sz="2400" b="1" dirty="0" smtClean="0">
                <a:latin typeface="Times New Roman" pitchFamily="18" charset="0"/>
                <a:cs typeface="Times New Roman" pitchFamily="18" charset="0"/>
              </a:rPr>
              <a:t>Year</a:t>
            </a:r>
            <a:r>
              <a:rPr lang="en-US" sz="2400" dirty="0" smtClean="0">
                <a:latin typeface="Times New Roman" pitchFamily="18" charset="0"/>
                <a:cs typeface="Times New Roman" pitchFamily="18" charset="0"/>
              </a:rPr>
              <a:t>: </a:t>
            </a:r>
          </a:p>
          <a:p>
            <a:pPr algn="ctr">
              <a:spcBef>
                <a:spcPts val="600"/>
              </a:spcBef>
              <a:spcAft>
                <a:spcPts val="600"/>
              </a:spcAft>
              <a:buNone/>
            </a:pPr>
            <a:r>
              <a:rPr lang="en-US" sz="2400" dirty="0" smtClean="0">
                <a:latin typeface="Times New Roman" pitchFamily="18" charset="0"/>
                <a:cs typeface="Times New Roman" pitchFamily="18" charset="0"/>
              </a:rPr>
              <a:t>2012</a:t>
            </a:r>
          </a:p>
        </p:txBody>
      </p:sp>
      <p:sp>
        <p:nvSpPr>
          <p:cNvPr id="5" name="Slide Number Placeholder 4"/>
          <p:cNvSpPr>
            <a:spLocks noGrp="1"/>
          </p:cNvSpPr>
          <p:nvPr>
            <p:ph type="sldNum" sz="quarter" idx="12"/>
          </p:nvPr>
        </p:nvSpPr>
        <p:spPr/>
        <p:txBody>
          <a:bodyPr/>
          <a:lstStyle/>
          <a:p>
            <a:fld id="{3C56FD25-59CF-4C29-BF20-DF996BAD7DAB}" type="slidenum">
              <a:rPr lang="en-US" smtClean="0"/>
              <a:pPr/>
              <a:t>112</a:t>
            </a:fld>
            <a:endParaRPr lang="en-US" dirty="0"/>
          </a:p>
        </p:txBody>
      </p:sp>
      <p:sp>
        <p:nvSpPr>
          <p:cNvPr id="7" name="Date Placeholder 6"/>
          <p:cNvSpPr>
            <a:spLocks noGrp="1"/>
          </p:cNvSpPr>
          <p:nvPr>
            <p:ph type="dt" sz="half" idx="10"/>
          </p:nvPr>
        </p:nvSpPr>
        <p:spPr/>
        <p:txBody>
          <a:bodyPr/>
          <a:lstStyle/>
          <a:p>
            <a:fld id="{F9340E1D-841E-4160-BB22-631A3F05CBFE}"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Methodology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400" dirty="0" smtClean="0">
                <a:latin typeface="Times New Roman" pitchFamily="18" charset="0"/>
                <a:cs typeface="Times New Roman" pitchFamily="18" charset="0"/>
              </a:rPr>
              <a:t>Locale of the study-Kanyakumari District of Tamil Nadu</a:t>
            </a:r>
          </a:p>
          <a:p>
            <a:r>
              <a:rPr lang="en-US" sz="2400" dirty="0" smtClean="0">
                <a:latin typeface="Times New Roman" pitchFamily="18" charset="0"/>
                <a:cs typeface="Times New Roman" pitchFamily="18" charset="0"/>
              </a:rPr>
              <a:t>Selection of SHGs -	</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Selection of respondents- leader of each SHG	</a:t>
            </a:r>
          </a:p>
          <a:p>
            <a:pPr algn="just">
              <a:spcBef>
                <a:spcPts val="1200"/>
              </a:spcBef>
              <a:spcAft>
                <a:spcPts val="1200"/>
              </a:spcAft>
            </a:pPr>
            <a:endParaRPr lang="en-US"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113</a:t>
            </a:fld>
            <a:endParaRPr lang="en-US" dirty="0"/>
          </a:p>
        </p:txBody>
      </p:sp>
      <p:graphicFrame>
        <p:nvGraphicFramePr>
          <p:cNvPr id="7" name="Table 6"/>
          <p:cNvGraphicFramePr>
            <a:graphicFrameLocks noGrp="1"/>
          </p:cNvGraphicFramePr>
          <p:nvPr/>
        </p:nvGraphicFramePr>
        <p:xfrm>
          <a:off x="1524000" y="2667000"/>
          <a:ext cx="6096000" cy="1828800"/>
        </p:xfrm>
        <a:graphic>
          <a:graphicData uri="http://schemas.openxmlformats.org/drawingml/2006/table">
            <a:tbl>
              <a:tblPr firstRow="1" bandRow="1">
                <a:tableStyleId>{5940675A-B579-460E-94D1-54222C63F5DA}</a:tableStyleId>
              </a:tblPr>
              <a:tblGrid>
                <a:gridCol w="3048000"/>
                <a:gridCol w="3048000"/>
              </a:tblGrid>
              <a:tr h="370840">
                <a:tc>
                  <a:txBody>
                    <a:bodyPr/>
                    <a:lstStyle/>
                    <a:p>
                      <a:r>
                        <a:rPr lang="en-US" sz="2400" b="1" dirty="0" smtClean="0"/>
                        <a:t>Blocks </a:t>
                      </a:r>
                      <a:endParaRPr lang="en-US" sz="2400" b="1" dirty="0"/>
                    </a:p>
                  </a:txBody>
                  <a:tcPr>
                    <a:solidFill>
                      <a:schemeClr val="accent4">
                        <a:lumMod val="20000"/>
                        <a:lumOff val="80000"/>
                      </a:schemeClr>
                    </a:solidFill>
                  </a:tcPr>
                </a:tc>
                <a:tc>
                  <a:txBody>
                    <a:bodyPr/>
                    <a:lstStyle/>
                    <a:p>
                      <a:pPr algn="ctr"/>
                      <a:r>
                        <a:rPr lang="en-US" sz="2400" b="1" dirty="0" smtClean="0"/>
                        <a:t>No of SHGs</a:t>
                      </a:r>
                      <a:endParaRPr lang="en-US" sz="2400" b="1" dirty="0"/>
                    </a:p>
                  </a:txBody>
                  <a:tcPr>
                    <a:solidFill>
                      <a:schemeClr val="accent4">
                        <a:lumMod val="20000"/>
                        <a:lumOff val="80000"/>
                      </a:schemeClr>
                    </a:solidFill>
                  </a:tcPr>
                </a:tc>
              </a:tr>
              <a:tr h="370840">
                <a:tc>
                  <a:txBody>
                    <a:bodyPr/>
                    <a:lstStyle/>
                    <a:p>
                      <a:r>
                        <a:rPr lang="en-US" sz="2400" dirty="0" smtClean="0"/>
                        <a:t>Thovalai </a:t>
                      </a:r>
                      <a:endParaRPr lang="en-US" sz="2400" dirty="0"/>
                    </a:p>
                  </a:txBody>
                  <a:tcPr/>
                </a:tc>
                <a:tc>
                  <a:txBody>
                    <a:bodyPr/>
                    <a:lstStyle/>
                    <a:p>
                      <a:pPr algn="ctr"/>
                      <a:r>
                        <a:rPr lang="en-US" sz="2400" dirty="0" smtClean="0"/>
                        <a:t>30 </a:t>
                      </a:r>
                      <a:endParaRPr lang="en-US" sz="2400" dirty="0"/>
                    </a:p>
                  </a:txBody>
                  <a:tcPr/>
                </a:tc>
              </a:tr>
              <a:tr h="370840">
                <a:tc>
                  <a:txBody>
                    <a:bodyPr/>
                    <a:lstStyle/>
                    <a:p>
                      <a:r>
                        <a:rPr lang="en-US" sz="2400" dirty="0" smtClean="0"/>
                        <a:t>Thiruvattar</a:t>
                      </a:r>
                      <a:endParaRPr lang="en-US" sz="2400" dirty="0"/>
                    </a:p>
                  </a:txBody>
                  <a:tcPr/>
                </a:tc>
                <a:tc>
                  <a:txBody>
                    <a:bodyPr/>
                    <a:lstStyle/>
                    <a:p>
                      <a:pPr algn="ctr"/>
                      <a:r>
                        <a:rPr lang="en-US" sz="2400" dirty="0" smtClean="0"/>
                        <a:t>26 </a:t>
                      </a:r>
                      <a:endParaRPr lang="en-US" sz="2400" dirty="0"/>
                    </a:p>
                  </a:txBody>
                  <a:tcPr/>
                </a:tc>
              </a:tr>
              <a:tr h="370840">
                <a:tc>
                  <a:txBody>
                    <a:bodyPr/>
                    <a:lstStyle/>
                    <a:p>
                      <a:r>
                        <a:rPr lang="en-US" sz="2400" dirty="0" smtClean="0"/>
                        <a:t>Total</a:t>
                      </a:r>
                      <a:r>
                        <a:rPr lang="en-US" sz="2400" baseline="0" dirty="0" smtClean="0"/>
                        <a:t> </a:t>
                      </a:r>
                      <a:endParaRPr lang="en-US" sz="2400" dirty="0"/>
                    </a:p>
                  </a:txBody>
                  <a:tcPr/>
                </a:tc>
                <a:tc>
                  <a:txBody>
                    <a:bodyPr/>
                    <a:lstStyle/>
                    <a:p>
                      <a:pPr algn="ctr"/>
                      <a:r>
                        <a:rPr lang="en-US" sz="2400" dirty="0" smtClean="0"/>
                        <a:t>56 </a:t>
                      </a:r>
                      <a:endParaRPr lang="en-US" sz="2400" dirty="0"/>
                    </a:p>
                  </a:txBody>
                  <a:tcPr/>
                </a:tc>
              </a:tr>
            </a:tbl>
          </a:graphicData>
        </a:graphic>
      </p:graphicFrame>
      <p:sp>
        <p:nvSpPr>
          <p:cNvPr id="8" name="Date Placeholder 7"/>
          <p:cNvSpPr>
            <a:spLocks noGrp="1"/>
          </p:cNvSpPr>
          <p:nvPr>
            <p:ph type="dt" sz="half" idx="10"/>
          </p:nvPr>
        </p:nvSpPr>
        <p:spPr/>
        <p:txBody>
          <a:bodyPr/>
          <a:lstStyle/>
          <a:p>
            <a:fld id="{266E5314-FBB0-44F7-892B-24D74D8C4521}"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FINDINGS </a:t>
            </a:r>
            <a:endParaRPr lang="en-US" sz="32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114</a:t>
            </a:fld>
            <a:endParaRPr lang="en-US" dirty="0"/>
          </a:p>
        </p:txBody>
      </p:sp>
      <p:sp>
        <p:nvSpPr>
          <p:cNvPr id="9" name="Content Placeholder 8"/>
          <p:cNvSpPr>
            <a:spLocks noGrp="1"/>
          </p:cNvSpPr>
          <p:nvPr>
            <p:ph idx="1"/>
          </p:nvPr>
        </p:nvSpPr>
        <p:spPr>
          <a:xfrm>
            <a:off x="457200" y="1447800"/>
            <a:ext cx="8229600" cy="4678363"/>
          </a:xfrm>
        </p:spPr>
        <p:txBody>
          <a:bodyPr>
            <a:normAutofit/>
          </a:bodyPr>
          <a:lstStyle/>
          <a:p>
            <a:pPr>
              <a:buNone/>
            </a:pPr>
            <a:r>
              <a:rPr lang="en-US" sz="2400" b="1" dirty="0" smtClean="0">
                <a:latin typeface="Times New Roman" pitchFamily="18" charset="0"/>
                <a:cs typeface="Times New Roman" pitchFamily="18" charset="0"/>
              </a:rPr>
              <a:t>Table - 1 Impact of Microfinance on Psychological well being</a:t>
            </a:r>
          </a:p>
        </p:txBody>
      </p:sp>
      <p:graphicFrame>
        <p:nvGraphicFramePr>
          <p:cNvPr id="10" name="Table 9"/>
          <p:cNvGraphicFramePr>
            <a:graphicFrameLocks noGrp="1"/>
          </p:cNvGraphicFramePr>
          <p:nvPr/>
        </p:nvGraphicFramePr>
        <p:xfrm>
          <a:off x="609601" y="2514599"/>
          <a:ext cx="7543799" cy="4137761"/>
        </p:xfrm>
        <a:graphic>
          <a:graphicData uri="http://schemas.openxmlformats.org/drawingml/2006/table">
            <a:tbl>
              <a:tblPr firstRow="1" bandRow="1">
                <a:tableStyleId>{5940675A-B579-460E-94D1-54222C63F5DA}</a:tableStyleId>
              </a:tblPr>
              <a:tblGrid>
                <a:gridCol w="718457"/>
                <a:gridCol w="3592286"/>
                <a:gridCol w="1347106"/>
                <a:gridCol w="1885950"/>
              </a:tblGrid>
              <a:tr h="332468">
                <a:tc>
                  <a:txBody>
                    <a:bodyPr/>
                    <a:lstStyle/>
                    <a:p>
                      <a:r>
                        <a:rPr lang="en-US" b="1" dirty="0" smtClean="0">
                          <a:latin typeface="Times New Roman" pitchFamily="18" charset="0"/>
                          <a:cs typeface="Times New Roman" pitchFamily="18" charset="0"/>
                        </a:rPr>
                        <a:t>Sl.No</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Variable </a:t>
                      </a:r>
                      <a:endParaRPr lang="en-US" b="1" dirty="0">
                        <a:latin typeface="Times New Roman" pitchFamily="18" charset="0"/>
                        <a:cs typeface="Times New Roman" pitchFamily="18" charset="0"/>
                      </a:endParaRPr>
                    </a:p>
                  </a:txBody>
                  <a:tcPr/>
                </a:tc>
                <a:tc>
                  <a:txBody>
                    <a:bodyPr/>
                    <a:lstStyle/>
                    <a:p>
                      <a:pPr algn="ctr"/>
                      <a:r>
                        <a:rPr lang="en-US" b="1" dirty="0" smtClean="0">
                          <a:latin typeface="Times New Roman" pitchFamily="18" charset="0"/>
                          <a:cs typeface="Times New Roman" pitchFamily="18" charset="0"/>
                        </a:rPr>
                        <a:t>No</a:t>
                      </a:r>
                      <a:endParaRPr lang="en-US" b="1" dirty="0">
                        <a:latin typeface="Times New Roman" pitchFamily="18" charset="0"/>
                        <a:cs typeface="Times New Roman" pitchFamily="18" charset="0"/>
                      </a:endParaRPr>
                    </a:p>
                  </a:txBody>
                  <a:tcPr/>
                </a:tc>
                <a:tc>
                  <a:txBody>
                    <a:bodyPr/>
                    <a:lstStyle/>
                    <a:p>
                      <a:pPr algn="ctr"/>
                      <a:r>
                        <a:rPr lang="en-US" b="1" dirty="0" smtClean="0">
                          <a:latin typeface="Times New Roman" pitchFamily="18" charset="0"/>
                          <a:cs typeface="Times New Roman" pitchFamily="18" charset="0"/>
                        </a:rPr>
                        <a:t>Percentage </a:t>
                      </a:r>
                      <a:endParaRPr lang="en-US" b="1" dirty="0">
                        <a:latin typeface="Times New Roman" pitchFamily="18" charset="0"/>
                        <a:cs typeface="Times New Roman" pitchFamily="18" charset="0"/>
                      </a:endParaRPr>
                    </a:p>
                  </a:txBody>
                  <a:tcPr/>
                </a:tc>
              </a:tr>
              <a:tr h="332468">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Improvement in Courage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54</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96.42</a:t>
                      </a:r>
                      <a:endParaRPr lang="en-US" dirty="0">
                        <a:latin typeface="Times New Roman" pitchFamily="18" charset="0"/>
                        <a:cs typeface="Times New Roman" pitchFamily="18" charset="0"/>
                      </a:endParaRPr>
                    </a:p>
                  </a:txBody>
                  <a:tcPr>
                    <a:solidFill>
                      <a:srgbClr val="FFFF00"/>
                    </a:solidFill>
                  </a:tcPr>
                </a:tc>
              </a:tr>
              <a:tr h="332468">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Improvement in Self confidence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53</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94.64</a:t>
                      </a:r>
                      <a:endParaRPr lang="en-US" dirty="0">
                        <a:latin typeface="Times New Roman" pitchFamily="18" charset="0"/>
                        <a:cs typeface="Times New Roman" pitchFamily="18" charset="0"/>
                      </a:endParaRPr>
                    </a:p>
                  </a:txBody>
                  <a:tcPr>
                    <a:solidFill>
                      <a:srgbClr val="FFFF00"/>
                    </a:solidFill>
                  </a:tcPr>
                </a:tc>
              </a:tr>
              <a:tr h="332468">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Improvement in Self worthiness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51</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91.07</a:t>
                      </a:r>
                      <a:endParaRPr lang="en-US" dirty="0">
                        <a:latin typeface="Times New Roman" pitchFamily="18" charset="0"/>
                        <a:cs typeface="Times New Roman" pitchFamily="18" charset="0"/>
                      </a:endParaRPr>
                    </a:p>
                  </a:txBody>
                  <a:tcPr>
                    <a:solidFill>
                      <a:srgbClr val="FFFF00"/>
                    </a:solidFill>
                  </a:tcPr>
                </a:tc>
              </a:tr>
              <a:tr h="332468">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Improvement in Skill development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28</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50.00</a:t>
                      </a:r>
                      <a:endParaRPr lang="en-US" dirty="0">
                        <a:latin typeface="Times New Roman" pitchFamily="18" charset="0"/>
                        <a:cs typeface="Times New Roman" pitchFamily="18" charset="0"/>
                      </a:endParaRPr>
                    </a:p>
                  </a:txBody>
                  <a:tcPr/>
                </a:tc>
              </a:tr>
              <a:tr h="332468">
                <a:tc>
                  <a:txBody>
                    <a:bodyPr/>
                    <a:lstStyle/>
                    <a:p>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Improvement in Literacy level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26</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46.42</a:t>
                      </a:r>
                      <a:endParaRPr lang="en-US" dirty="0">
                        <a:latin typeface="Times New Roman" pitchFamily="18" charset="0"/>
                        <a:cs typeface="Times New Roman" pitchFamily="18" charset="0"/>
                      </a:endParaRPr>
                    </a:p>
                  </a:txBody>
                  <a:tcPr/>
                </a:tc>
              </a:tr>
              <a:tr h="332468">
                <a:tc>
                  <a:txBody>
                    <a:bodyPr/>
                    <a:lstStyle/>
                    <a:p>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Awareness on Health and Sanitation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25</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44.64</a:t>
                      </a:r>
                      <a:endParaRPr lang="en-US" dirty="0">
                        <a:latin typeface="Times New Roman" pitchFamily="18" charset="0"/>
                        <a:cs typeface="Times New Roman" pitchFamily="18" charset="0"/>
                      </a:endParaRPr>
                    </a:p>
                  </a:txBody>
                  <a:tcPr/>
                </a:tc>
              </a:tr>
              <a:tr h="332468">
                <a:tc>
                  <a:txBody>
                    <a:bodyPr/>
                    <a:lstStyle/>
                    <a:p>
                      <a:r>
                        <a:rPr lang="en-US"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Awareness on Children’s Education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34</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60.71</a:t>
                      </a:r>
                      <a:endParaRPr lang="en-US" dirty="0">
                        <a:latin typeface="Times New Roman" pitchFamily="18" charset="0"/>
                        <a:cs typeface="Times New Roman" pitchFamily="18" charset="0"/>
                      </a:endParaRPr>
                    </a:p>
                  </a:txBody>
                  <a:tcPr/>
                </a:tc>
              </a:tr>
              <a:tr h="332468">
                <a:tc>
                  <a:txBody>
                    <a:bodyPr/>
                    <a:lstStyle/>
                    <a:p>
                      <a:r>
                        <a:rPr lang="en-US"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Awareness on Food and Nutrition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22</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39.28</a:t>
                      </a:r>
                      <a:endParaRPr lang="en-US" dirty="0">
                        <a:latin typeface="Times New Roman" pitchFamily="18" charset="0"/>
                        <a:cs typeface="Times New Roman" pitchFamily="18" charset="0"/>
                      </a:endParaRPr>
                    </a:p>
                  </a:txBody>
                  <a:tcPr/>
                </a:tc>
              </a:tr>
              <a:tr h="332468">
                <a:tc>
                  <a:txBody>
                    <a:bodyPr/>
                    <a:lstStyle/>
                    <a:p>
                      <a:r>
                        <a:rPr lang="en-US"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Awareness about the Environment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29</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51.78</a:t>
                      </a:r>
                    </a:p>
                  </a:txBody>
                  <a:tcPr/>
                </a:tc>
              </a:tr>
              <a:tr h="480161">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Awareness about Peace in the family</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41</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73.21</a:t>
                      </a:r>
                    </a:p>
                  </a:txBody>
                  <a:tcPr/>
                </a:tc>
              </a:tr>
            </a:tbl>
          </a:graphicData>
        </a:graphic>
      </p:graphicFrame>
      <p:sp>
        <p:nvSpPr>
          <p:cNvPr id="12" name="TextBox 11"/>
          <p:cNvSpPr txBox="1"/>
          <p:nvPr/>
        </p:nvSpPr>
        <p:spPr>
          <a:xfrm>
            <a:off x="7239000" y="2133600"/>
            <a:ext cx="990600" cy="369332"/>
          </a:xfrm>
          <a:prstGeom prst="rect">
            <a:avLst/>
          </a:prstGeom>
          <a:noFill/>
        </p:spPr>
        <p:txBody>
          <a:bodyPr wrap="square" rtlCol="0">
            <a:spAutoFit/>
          </a:bodyPr>
          <a:lstStyle/>
          <a:p>
            <a:r>
              <a:rPr lang="en-US" dirty="0" smtClean="0"/>
              <a:t>(n=56)</a:t>
            </a:r>
            <a:endParaRPr lang="en-US" dirty="0"/>
          </a:p>
        </p:txBody>
      </p:sp>
      <p:sp>
        <p:nvSpPr>
          <p:cNvPr id="13" name="Date Placeholder 12"/>
          <p:cNvSpPr>
            <a:spLocks noGrp="1"/>
          </p:cNvSpPr>
          <p:nvPr>
            <p:ph type="dt" sz="half" idx="10"/>
          </p:nvPr>
        </p:nvSpPr>
        <p:spPr/>
        <p:txBody>
          <a:bodyPr/>
          <a:lstStyle/>
          <a:p>
            <a:fld id="{9E904E60-07E9-488C-BFB4-5CB11CCF0CC9}"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b="1" dirty="0" smtClean="0">
                <a:latin typeface="Times New Roman" pitchFamily="18" charset="0"/>
                <a:cs typeface="Times New Roman" pitchFamily="18" charset="0"/>
              </a:rPr>
              <a:t>Findings</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600200"/>
            <a:ext cx="8839200" cy="4525963"/>
          </a:xfrm>
        </p:spPr>
        <p:txBody>
          <a:bodyPr>
            <a:normAutofit/>
          </a:bodyPr>
          <a:lstStyle/>
          <a:p>
            <a:pPr>
              <a:buNone/>
            </a:pPr>
            <a:r>
              <a:rPr lang="en-US" sz="2000" b="1" dirty="0" smtClean="0">
                <a:latin typeface="Times New Roman" pitchFamily="18" charset="0"/>
                <a:cs typeface="Times New Roman" pitchFamily="18" charset="0"/>
              </a:rPr>
              <a:t>Table - 2 Impact of Microfinance on Economic Improvement of women</a:t>
            </a:r>
            <a:endParaRPr lang="en-US" sz="20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115</a:t>
            </a:fld>
            <a:endParaRPr lang="en-US" dirty="0"/>
          </a:p>
        </p:txBody>
      </p:sp>
      <p:graphicFrame>
        <p:nvGraphicFramePr>
          <p:cNvPr id="6" name="Table 5"/>
          <p:cNvGraphicFramePr>
            <a:graphicFrameLocks noGrp="1"/>
          </p:cNvGraphicFramePr>
          <p:nvPr/>
        </p:nvGraphicFramePr>
        <p:xfrm>
          <a:off x="609600" y="2545080"/>
          <a:ext cx="7620000" cy="2595880"/>
        </p:xfrm>
        <a:graphic>
          <a:graphicData uri="http://schemas.openxmlformats.org/drawingml/2006/table">
            <a:tbl>
              <a:tblPr firstRow="1" bandRow="1">
                <a:tableStyleId>{5940675A-B579-460E-94D1-54222C63F5DA}</a:tableStyleId>
              </a:tblPr>
              <a:tblGrid>
                <a:gridCol w="762000"/>
                <a:gridCol w="3810000"/>
                <a:gridCol w="1143000"/>
                <a:gridCol w="1905000"/>
              </a:tblGrid>
              <a:tr h="370840">
                <a:tc>
                  <a:txBody>
                    <a:bodyPr/>
                    <a:lstStyle/>
                    <a:p>
                      <a:r>
                        <a:rPr lang="en-US" b="1" dirty="0" smtClean="0">
                          <a:latin typeface="Times New Roman" pitchFamily="18" charset="0"/>
                          <a:cs typeface="Times New Roman" pitchFamily="18" charset="0"/>
                        </a:rPr>
                        <a:t>Sl.No</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Variable </a:t>
                      </a:r>
                      <a:endParaRPr lang="en-US" b="1" dirty="0">
                        <a:latin typeface="Times New Roman" pitchFamily="18" charset="0"/>
                        <a:cs typeface="Times New Roman" pitchFamily="18" charset="0"/>
                      </a:endParaRPr>
                    </a:p>
                  </a:txBody>
                  <a:tcPr/>
                </a:tc>
                <a:tc>
                  <a:txBody>
                    <a:bodyPr/>
                    <a:lstStyle/>
                    <a:p>
                      <a:pPr algn="ctr"/>
                      <a:r>
                        <a:rPr lang="en-US" b="1" dirty="0" smtClean="0">
                          <a:latin typeface="Times New Roman" pitchFamily="18" charset="0"/>
                          <a:cs typeface="Times New Roman" pitchFamily="18" charset="0"/>
                        </a:rPr>
                        <a:t>Number</a:t>
                      </a:r>
                      <a:r>
                        <a:rPr lang="en-US" b="1" baseline="0"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a:txBody>
                  <a:tcPr/>
                </a:tc>
                <a:tc>
                  <a:txBody>
                    <a:bodyPr/>
                    <a:lstStyle/>
                    <a:p>
                      <a:pPr algn="ctr"/>
                      <a:r>
                        <a:rPr lang="en-US" b="1" dirty="0" smtClean="0">
                          <a:latin typeface="Times New Roman" pitchFamily="18" charset="0"/>
                          <a:cs typeface="Times New Roman" pitchFamily="18" charset="0"/>
                        </a:rPr>
                        <a:t>Percentage</a:t>
                      </a:r>
                      <a:r>
                        <a:rPr lang="en-US" b="1" baseline="0"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sz="1800" kern="1200" baseline="0" dirty="0" smtClean="0">
                          <a:latin typeface="Times New Roman" pitchFamily="18" charset="0"/>
                          <a:cs typeface="Times New Roman" pitchFamily="18" charset="0"/>
                        </a:rPr>
                        <a:t>Women are economically empowered</a:t>
                      </a:r>
                      <a:endParaRPr lang="en-US" sz="1800" kern="1200" baseline="0" dirty="0" smtClean="0">
                        <a:solidFill>
                          <a:schemeClr val="dk1"/>
                        </a:solidFill>
                        <a:latin typeface="Times New Roman" pitchFamily="18" charset="0"/>
                        <a:ea typeface="+mn-ea"/>
                        <a:cs typeface="Times New Roman" pitchFamily="18" charset="0"/>
                      </a:endParaRPr>
                    </a:p>
                  </a:txBody>
                  <a:tcPr/>
                </a:tc>
                <a:tc>
                  <a:txBody>
                    <a:bodyPr/>
                    <a:lstStyle/>
                    <a:p>
                      <a:pPr algn="ctr"/>
                      <a:r>
                        <a:rPr lang="en-US" dirty="0" smtClean="0">
                          <a:latin typeface="Times New Roman" pitchFamily="18" charset="0"/>
                          <a:cs typeface="Times New Roman" pitchFamily="18" charset="0"/>
                        </a:rPr>
                        <a:t>39</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69.64</a:t>
                      </a:r>
                      <a:endParaRPr lang="en-US" dirty="0">
                        <a:latin typeface="Times New Roman" pitchFamily="18" charset="0"/>
                        <a:cs typeface="Times New Roman" pitchFamily="18" charset="0"/>
                      </a:endParaRPr>
                    </a:p>
                  </a:txBody>
                  <a:tcPr>
                    <a:solidFill>
                      <a:srgbClr val="FFFF00"/>
                    </a:solidFill>
                  </a:tcPr>
                </a:tc>
              </a:tr>
              <a:tr h="370840">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it-IT" sz="1800" kern="1200" baseline="0" dirty="0" smtClean="0">
                          <a:latin typeface="Times New Roman" pitchFamily="18" charset="0"/>
                          <a:cs typeface="Times New Roman" pitchFamily="18" charset="0"/>
                        </a:rPr>
                        <a:t>Microfinance reduce poverty</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37</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66.07</a:t>
                      </a:r>
                      <a:endParaRPr lang="en-US" dirty="0">
                        <a:latin typeface="Times New Roman" pitchFamily="18" charset="0"/>
                        <a:cs typeface="Times New Roman" pitchFamily="18" charset="0"/>
                      </a:endParaRPr>
                    </a:p>
                  </a:txBody>
                  <a:tcPr>
                    <a:solidFill>
                      <a:srgbClr val="FFFF00"/>
                    </a:solidFill>
                  </a:tcPr>
                </a:tc>
              </a:tr>
              <a:tr h="370840">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sz="1800" kern="1200" baseline="0" dirty="0" smtClean="0">
                          <a:latin typeface="Times New Roman" pitchFamily="18" charset="0"/>
                          <a:cs typeface="Times New Roman" pitchFamily="18" charset="0"/>
                        </a:rPr>
                        <a:t>Microfinance improve rural savings</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38</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67.85</a:t>
                      </a:r>
                      <a:endParaRPr lang="en-US" dirty="0">
                        <a:latin typeface="Times New Roman" pitchFamily="18" charset="0"/>
                        <a:cs typeface="Times New Roman" pitchFamily="18" charset="0"/>
                      </a:endParaRPr>
                    </a:p>
                  </a:txBody>
                  <a:tcPr>
                    <a:solidFill>
                      <a:srgbClr val="FFFF00"/>
                    </a:solidFill>
                  </a:tcPr>
                </a:tc>
              </a:tr>
              <a:tr h="370840">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sz="1800" kern="1200" baseline="0" dirty="0" smtClean="0">
                          <a:latin typeface="Times New Roman" pitchFamily="18" charset="0"/>
                          <a:cs typeface="Times New Roman" pitchFamily="18" charset="0"/>
                        </a:rPr>
                        <a:t>Increased employment opportunities</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34</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60.71</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r>
                        <a:rPr lang="en-US" sz="1800" kern="1200" baseline="0" dirty="0" smtClean="0">
                          <a:latin typeface="Times New Roman" pitchFamily="18" charset="0"/>
                          <a:cs typeface="Times New Roman" pitchFamily="18" charset="0"/>
                        </a:rPr>
                        <a:t>Created assets in rural areas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28</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r>
                        <a:rPr lang="en-US" sz="1800" kern="1200" baseline="0" dirty="0" smtClean="0">
                          <a:latin typeface="Times New Roman" pitchFamily="18" charset="0"/>
                          <a:cs typeface="Times New Roman" pitchFamily="18" charset="0"/>
                        </a:rPr>
                        <a:t>Increase the standard of living</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26</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46.42</a:t>
                      </a:r>
                      <a:endParaRPr lang="en-US" dirty="0">
                        <a:latin typeface="Times New Roman" pitchFamily="18" charset="0"/>
                        <a:cs typeface="Times New Roman" pitchFamily="18" charset="0"/>
                      </a:endParaRPr>
                    </a:p>
                  </a:txBody>
                  <a:tcPr/>
                </a:tc>
              </a:tr>
            </a:tbl>
          </a:graphicData>
        </a:graphic>
      </p:graphicFrame>
      <p:sp>
        <p:nvSpPr>
          <p:cNvPr id="7" name="TextBox 6"/>
          <p:cNvSpPr txBox="1"/>
          <p:nvPr/>
        </p:nvSpPr>
        <p:spPr>
          <a:xfrm>
            <a:off x="7239000" y="2133600"/>
            <a:ext cx="990600" cy="369332"/>
          </a:xfrm>
          <a:prstGeom prst="rect">
            <a:avLst/>
          </a:prstGeom>
          <a:noFill/>
        </p:spPr>
        <p:txBody>
          <a:bodyPr wrap="square" rtlCol="0">
            <a:spAutoFit/>
          </a:bodyPr>
          <a:lstStyle/>
          <a:p>
            <a:r>
              <a:rPr lang="en-US" dirty="0" smtClean="0"/>
              <a:t>(n=56)</a:t>
            </a:r>
            <a:endParaRPr lang="en-US" dirty="0"/>
          </a:p>
        </p:txBody>
      </p:sp>
      <p:sp>
        <p:nvSpPr>
          <p:cNvPr id="8" name="Date Placeholder 7"/>
          <p:cNvSpPr>
            <a:spLocks noGrp="1"/>
          </p:cNvSpPr>
          <p:nvPr>
            <p:ph type="dt" sz="half" idx="10"/>
          </p:nvPr>
        </p:nvSpPr>
        <p:spPr/>
        <p:txBody>
          <a:bodyPr/>
          <a:lstStyle/>
          <a:p>
            <a:fld id="{12F5F31D-199C-4262-B52A-5EFE4ED57C43}" type="datetime1">
              <a:rPr lang="en-US" smtClean="0"/>
              <a:pPr/>
              <a:t>4/15/2016</a:t>
            </a:fld>
            <a:endParaRPr lang="en-US"/>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b="1" dirty="0" smtClean="0">
                <a:latin typeface="Times New Roman" pitchFamily="18" charset="0"/>
                <a:cs typeface="Times New Roman" pitchFamily="18" charset="0"/>
              </a:rPr>
              <a:t>FINDINGS</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28600" y="1600200"/>
            <a:ext cx="8915400" cy="4525963"/>
          </a:xfrm>
        </p:spPr>
        <p:txBody>
          <a:bodyPr>
            <a:normAutofit/>
          </a:bodyPr>
          <a:lstStyle/>
          <a:p>
            <a:pPr>
              <a:buNone/>
            </a:pPr>
            <a:r>
              <a:rPr lang="en-US" sz="2400" b="1" dirty="0" smtClean="0">
                <a:latin typeface="Times New Roman" pitchFamily="18" charset="0"/>
                <a:cs typeface="Times New Roman" pitchFamily="18" charset="0"/>
              </a:rPr>
              <a:t>Table -3 Impact of Microfinance on Social empowerment of women </a:t>
            </a:r>
            <a:endParaRPr lang="en-US"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116</a:t>
            </a:fld>
            <a:endParaRPr lang="en-US" dirty="0"/>
          </a:p>
        </p:txBody>
      </p:sp>
      <p:graphicFrame>
        <p:nvGraphicFramePr>
          <p:cNvPr id="6" name="Table 5"/>
          <p:cNvGraphicFramePr>
            <a:graphicFrameLocks noGrp="1"/>
          </p:cNvGraphicFramePr>
          <p:nvPr/>
        </p:nvGraphicFramePr>
        <p:xfrm>
          <a:off x="685800" y="2448560"/>
          <a:ext cx="7543800" cy="3606800"/>
        </p:xfrm>
        <a:graphic>
          <a:graphicData uri="http://schemas.openxmlformats.org/drawingml/2006/table">
            <a:tbl>
              <a:tblPr firstRow="1" bandRow="1">
                <a:tableStyleId>{5940675A-B579-460E-94D1-54222C63F5DA}</a:tableStyleId>
              </a:tblPr>
              <a:tblGrid>
                <a:gridCol w="685800"/>
                <a:gridCol w="3886200"/>
                <a:gridCol w="1085850"/>
                <a:gridCol w="1885950"/>
              </a:tblGrid>
              <a:tr h="370840">
                <a:tc>
                  <a:txBody>
                    <a:bodyPr/>
                    <a:lstStyle/>
                    <a:p>
                      <a:r>
                        <a:rPr lang="en-US" b="1" dirty="0" smtClean="0"/>
                        <a:t>Sl.No</a:t>
                      </a:r>
                      <a:endParaRPr lang="en-US" b="1" dirty="0"/>
                    </a:p>
                  </a:txBody>
                  <a:tcPr/>
                </a:tc>
                <a:tc>
                  <a:txBody>
                    <a:bodyPr/>
                    <a:lstStyle/>
                    <a:p>
                      <a:r>
                        <a:rPr lang="en-US" b="1" dirty="0" smtClean="0"/>
                        <a:t>Variable </a:t>
                      </a:r>
                      <a:endParaRPr lang="en-US" b="1" dirty="0"/>
                    </a:p>
                  </a:txBody>
                  <a:tcPr/>
                </a:tc>
                <a:tc>
                  <a:txBody>
                    <a:bodyPr/>
                    <a:lstStyle/>
                    <a:p>
                      <a:pPr algn="ctr"/>
                      <a:r>
                        <a:rPr lang="en-US" b="1" dirty="0" smtClean="0"/>
                        <a:t>Number</a:t>
                      </a:r>
                      <a:r>
                        <a:rPr lang="en-US" b="1" baseline="0" dirty="0" smtClean="0"/>
                        <a:t> </a:t>
                      </a:r>
                      <a:endParaRPr lang="en-US" b="1" dirty="0"/>
                    </a:p>
                  </a:txBody>
                  <a:tcPr/>
                </a:tc>
                <a:tc>
                  <a:txBody>
                    <a:bodyPr/>
                    <a:lstStyle/>
                    <a:p>
                      <a:pPr algn="ctr"/>
                      <a:r>
                        <a:rPr lang="en-US" b="1" dirty="0" smtClean="0"/>
                        <a:t>Percentage</a:t>
                      </a:r>
                      <a:r>
                        <a:rPr lang="en-US" b="1" baseline="0" dirty="0" smtClean="0"/>
                        <a:t> </a:t>
                      </a:r>
                      <a:endParaRPr lang="en-US" b="1" dirty="0"/>
                    </a:p>
                  </a:txBody>
                  <a:tcPr/>
                </a:tc>
              </a:tr>
              <a:tr h="370840">
                <a:tc>
                  <a:txBody>
                    <a:bodyPr/>
                    <a:lstStyle/>
                    <a:p>
                      <a:r>
                        <a:rPr lang="en-US" dirty="0" smtClean="0"/>
                        <a:t>1</a:t>
                      </a:r>
                      <a:endParaRPr lang="en-US" dirty="0"/>
                    </a:p>
                  </a:txBody>
                  <a:tcPr/>
                </a:tc>
                <a:tc>
                  <a:txBody>
                    <a:bodyPr/>
                    <a:lstStyle/>
                    <a:p>
                      <a:r>
                        <a:rPr lang="en-US" sz="1800" kern="1200" baseline="0" dirty="0" smtClean="0"/>
                        <a:t>Managerial abilities of women</a:t>
                      </a:r>
                      <a:endParaRPr lang="en-US" sz="1800" kern="1200" baseline="0" dirty="0" smtClean="0">
                        <a:solidFill>
                          <a:schemeClr val="dk1"/>
                        </a:solidFill>
                        <a:latin typeface="+mn-lt"/>
                        <a:ea typeface="+mn-ea"/>
                        <a:cs typeface="+mn-cs"/>
                      </a:endParaRPr>
                    </a:p>
                  </a:txBody>
                  <a:tcPr/>
                </a:tc>
                <a:tc>
                  <a:txBody>
                    <a:bodyPr/>
                    <a:lstStyle/>
                    <a:p>
                      <a:pPr algn="ctr"/>
                      <a:r>
                        <a:rPr lang="en-US" dirty="0" smtClean="0"/>
                        <a:t>32</a:t>
                      </a:r>
                      <a:endParaRPr lang="en-US" dirty="0"/>
                    </a:p>
                  </a:txBody>
                  <a:tcPr/>
                </a:tc>
                <a:tc>
                  <a:txBody>
                    <a:bodyPr/>
                    <a:lstStyle/>
                    <a:p>
                      <a:pPr algn="ctr"/>
                      <a:r>
                        <a:rPr lang="en-US" dirty="0" smtClean="0"/>
                        <a:t>57.00</a:t>
                      </a:r>
                      <a:endParaRPr lang="en-US" dirty="0"/>
                    </a:p>
                  </a:txBody>
                  <a:tcPr/>
                </a:tc>
              </a:tr>
              <a:tr h="370840">
                <a:tc>
                  <a:txBody>
                    <a:bodyPr/>
                    <a:lstStyle/>
                    <a:p>
                      <a:r>
                        <a:rPr lang="en-US" dirty="0" smtClean="0"/>
                        <a:t>2</a:t>
                      </a:r>
                      <a:endParaRPr lang="en-US" dirty="0"/>
                    </a:p>
                  </a:txBody>
                  <a:tcPr/>
                </a:tc>
                <a:tc>
                  <a:txBody>
                    <a:bodyPr/>
                    <a:lstStyle/>
                    <a:p>
                      <a:r>
                        <a:rPr lang="en-US" sz="1800" kern="1200" baseline="0" dirty="0" smtClean="0"/>
                        <a:t>Role in decision making within the family  increased </a:t>
                      </a:r>
                      <a:endParaRPr lang="en-US" dirty="0"/>
                    </a:p>
                  </a:txBody>
                  <a:tcPr/>
                </a:tc>
                <a:tc>
                  <a:txBody>
                    <a:bodyPr/>
                    <a:lstStyle/>
                    <a:p>
                      <a:pPr algn="ctr"/>
                      <a:r>
                        <a:rPr lang="en-US" dirty="0" smtClean="0"/>
                        <a:t>30</a:t>
                      </a:r>
                      <a:endParaRPr lang="en-US" dirty="0"/>
                    </a:p>
                  </a:txBody>
                  <a:tcPr/>
                </a:tc>
                <a:tc>
                  <a:txBody>
                    <a:bodyPr/>
                    <a:lstStyle/>
                    <a:p>
                      <a:pPr algn="ctr"/>
                      <a:r>
                        <a:rPr lang="en-US" dirty="0" smtClean="0"/>
                        <a:t>54.00</a:t>
                      </a:r>
                      <a:endParaRPr lang="en-US" dirty="0"/>
                    </a:p>
                  </a:txBody>
                  <a:tcPr/>
                </a:tc>
              </a:tr>
              <a:tr h="370840">
                <a:tc>
                  <a:txBody>
                    <a:bodyPr/>
                    <a:lstStyle/>
                    <a:p>
                      <a:r>
                        <a:rPr lang="en-US" dirty="0" smtClean="0"/>
                        <a:t>3</a:t>
                      </a:r>
                      <a:endParaRPr lang="en-US" dirty="0"/>
                    </a:p>
                  </a:txBody>
                  <a:tcPr/>
                </a:tc>
                <a:tc>
                  <a:txBody>
                    <a:bodyPr/>
                    <a:lstStyle/>
                    <a:p>
                      <a:r>
                        <a:rPr lang="en-US" sz="1800" kern="1200" baseline="0" dirty="0" smtClean="0"/>
                        <a:t>Group management skill improved</a:t>
                      </a:r>
                      <a:endParaRPr lang="en-US" dirty="0"/>
                    </a:p>
                  </a:txBody>
                  <a:tcPr/>
                </a:tc>
                <a:tc>
                  <a:txBody>
                    <a:bodyPr/>
                    <a:lstStyle/>
                    <a:p>
                      <a:pPr algn="ctr"/>
                      <a:r>
                        <a:rPr lang="en-US" dirty="0" smtClean="0"/>
                        <a:t>28</a:t>
                      </a:r>
                      <a:endParaRPr lang="en-US" dirty="0"/>
                    </a:p>
                  </a:txBody>
                  <a:tcPr/>
                </a:tc>
                <a:tc>
                  <a:txBody>
                    <a:bodyPr/>
                    <a:lstStyle/>
                    <a:p>
                      <a:pPr algn="ctr"/>
                      <a:r>
                        <a:rPr lang="en-US" dirty="0" smtClean="0"/>
                        <a:t>50.00</a:t>
                      </a:r>
                      <a:endParaRPr lang="en-US" dirty="0"/>
                    </a:p>
                  </a:txBody>
                  <a:tcPr/>
                </a:tc>
              </a:tr>
              <a:tr h="370840">
                <a:tc>
                  <a:txBody>
                    <a:bodyPr/>
                    <a:lstStyle/>
                    <a:p>
                      <a:r>
                        <a:rPr lang="en-US" dirty="0" smtClean="0"/>
                        <a:t>4</a:t>
                      </a:r>
                      <a:endParaRPr lang="en-US" dirty="0"/>
                    </a:p>
                  </a:txBody>
                  <a:tcPr/>
                </a:tc>
                <a:tc>
                  <a:txBody>
                    <a:bodyPr/>
                    <a:lstStyle/>
                    <a:p>
                      <a:r>
                        <a:rPr lang="en-US" sz="1800" kern="1200" baseline="0" dirty="0" smtClean="0"/>
                        <a:t>Awareness about training by NGO </a:t>
                      </a:r>
                      <a:endParaRPr lang="en-US" dirty="0"/>
                    </a:p>
                  </a:txBody>
                  <a:tcPr/>
                </a:tc>
                <a:tc>
                  <a:txBody>
                    <a:bodyPr/>
                    <a:lstStyle/>
                    <a:p>
                      <a:pPr algn="ctr"/>
                      <a:r>
                        <a:rPr lang="en-US" dirty="0" smtClean="0"/>
                        <a:t>35</a:t>
                      </a:r>
                      <a:endParaRPr lang="en-US" dirty="0"/>
                    </a:p>
                  </a:txBody>
                  <a:tcPr/>
                </a:tc>
                <a:tc>
                  <a:txBody>
                    <a:bodyPr/>
                    <a:lstStyle/>
                    <a:p>
                      <a:pPr algn="ctr"/>
                      <a:r>
                        <a:rPr lang="en-US" dirty="0" smtClean="0"/>
                        <a:t>62.50</a:t>
                      </a:r>
                      <a:endParaRPr lang="en-US" dirty="0"/>
                    </a:p>
                  </a:txBody>
                  <a:tcPr/>
                </a:tc>
              </a:tr>
              <a:tr h="370840">
                <a:tc>
                  <a:txBody>
                    <a:bodyPr/>
                    <a:lstStyle/>
                    <a:p>
                      <a:r>
                        <a:rPr lang="en-US" dirty="0" smtClean="0"/>
                        <a:t>5</a:t>
                      </a:r>
                      <a:endParaRPr lang="en-US" dirty="0"/>
                    </a:p>
                  </a:txBody>
                  <a:tcPr/>
                </a:tc>
                <a:tc>
                  <a:txBody>
                    <a:bodyPr/>
                    <a:lstStyle/>
                    <a:p>
                      <a:r>
                        <a:rPr lang="en-US" sz="1800" kern="1200" baseline="0" dirty="0" smtClean="0"/>
                        <a:t>Micro enterprises  in study area</a:t>
                      </a:r>
                      <a:endParaRPr lang="en-US" dirty="0"/>
                    </a:p>
                  </a:txBody>
                  <a:tcPr/>
                </a:tc>
                <a:tc>
                  <a:txBody>
                    <a:bodyPr/>
                    <a:lstStyle/>
                    <a:p>
                      <a:pPr algn="ctr"/>
                      <a:r>
                        <a:rPr lang="en-US" dirty="0" smtClean="0"/>
                        <a:t>28</a:t>
                      </a:r>
                      <a:endParaRPr lang="en-US" dirty="0"/>
                    </a:p>
                  </a:txBody>
                  <a:tcPr/>
                </a:tc>
                <a:tc>
                  <a:txBody>
                    <a:bodyPr/>
                    <a:lstStyle/>
                    <a:p>
                      <a:pPr algn="ctr"/>
                      <a:r>
                        <a:rPr lang="en-US" dirty="0" smtClean="0"/>
                        <a:t>50.00</a:t>
                      </a:r>
                      <a:endParaRPr lang="en-US" dirty="0"/>
                    </a:p>
                  </a:txBody>
                  <a:tcPr/>
                </a:tc>
              </a:tr>
              <a:tr h="370840">
                <a:tc>
                  <a:txBody>
                    <a:bodyPr/>
                    <a:lstStyle/>
                    <a:p>
                      <a:r>
                        <a:rPr lang="en-US" dirty="0" smtClean="0"/>
                        <a:t>6</a:t>
                      </a:r>
                      <a:endParaRPr lang="en-US" dirty="0"/>
                    </a:p>
                  </a:txBody>
                  <a:tcPr/>
                </a:tc>
                <a:tc>
                  <a:txBody>
                    <a:bodyPr/>
                    <a:lstStyle/>
                    <a:p>
                      <a:r>
                        <a:rPr lang="en-US" sz="1800" kern="1200" baseline="0" dirty="0" smtClean="0"/>
                        <a:t>Participation in democratic institutions</a:t>
                      </a:r>
                      <a:endParaRPr lang="en-US" dirty="0"/>
                    </a:p>
                  </a:txBody>
                  <a:tcPr/>
                </a:tc>
                <a:tc>
                  <a:txBody>
                    <a:bodyPr/>
                    <a:lstStyle/>
                    <a:p>
                      <a:pPr algn="ctr"/>
                      <a:r>
                        <a:rPr lang="en-US" dirty="0" smtClean="0"/>
                        <a:t>21</a:t>
                      </a:r>
                      <a:endParaRPr lang="en-US" dirty="0"/>
                    </a:p>
                  </a:txBody>
                  <a:tcPr/>
                </a:tc>
                <a:tc>
                  <a:txBody>
                    <a:bodyPr/>
                    <a:lstStyle/>
                    <a:p>
                      <a:pPr algn="ctr"/>
                      <a:r>
                        <a:rPr lang="en-US" dirty="0" smtClean="0"/>
                        <a:t>37.50</a:t>
                      </a:r>
                      <a:endParaRPr lang="en-US" dirty="0"/>
                    </a:p>
                  </a:txBody>
                  <a:tcPr/>
                </a:tc>
              </a:tr>
              <a:tr h="370840">
                <a:tc>
                  <a:txBody>
                    <a:bodyPr/>
                    <a:lstStyle/>
                    <a:p>
                      <a:r>
                        <a:rPr lang="en-US" dirty="0" smtClean="0"/>
                        <a:t>7</a:t>
                      </a:r>
                      <a:endParaRPr lang="en-US" dirty="0"/>
                    </a:p>
                  </a:txBody>
                  <a:tcPr/>
                </a:tc>
                <a:tc>
                  <a:txBody>
                    <a:bodyPr/>
                    <a:lstStyle/>
                    <a:p>
                      <a:r>
                        <a:rPr lang="en-US" sz="1800" kern="1200" baseline="0" dirty="0" smtClean="0"/>
                        <a:t>Freedom to express opinion in society</a:t>
                      </a:r>
                      <a:endParaRPr lang="en-US" dirty="0"/>
                    </a:p>
                  </a:txBody>
                  <a:tcPr/>
                </a:tc>
                <a:tc>
                  <a:txBody>
                    <a:bodyPr/>
                    <a:lstStyle/>
                    <a:p>
                      <a:pPr algn="ctr"/>
                      <a:r>
                        <a:rPr lang="en-US" dirty="0" smtClean="0"/>
                        <a:t>40</a:t>
                      </a:r>
                      <a:endParaRPr lang="en-US" dirty="0"/>
                    </a:p>
                  </a:txBody>
                  <a:tcPr/>
                </a:tc>
                <a:tc>
                  <a:txBody>
                    <a:bodyPr/>
                    <a:lstStyle/>
                    <a:p>
                      <a:pPr algn="ctr"/>
                      <a:r>
                        <a:rPr lang="en-US" dirty="0" smtClean="0"/>
                        <a:t>71.42</a:t>
                      </a:r>
                      <a:endParaRPr lang="en-US" dirty="0"/>
                    </a:p>
                  </a:txBody>
                  <a:tcPr>
                    <a:solidFill>
                      <a:srgbClr val="FFFF00"/>
                    </a:solidFill>
                  </a:tcPr>
                </a:tc>
              </a:tr>
              <a:tr h="370840">
                <a:tc>
                  <a:txBody>
                    <a:bodyPr/>
                    <a:lstStyle/>
                    <a:p>
                      <a:r>
                        <a:rPr lang="en-US" dirty="0" smtClean="0"/>
                        <a:t>8</a:t>
                      </a:r>
                      <a:endParaRPr lang="en-US" dirty="0"/>
                    </a:p>
                  </a:txBody>
                  <a:tcPr/>
                </a:tc>
                <a:tc>
                  <a:txBody>
                    <a:bodyPr/>
                    <a:lstStyle/>
                    <a:p>
                      <a:r>
                        <a:rPr lang="en-US" sz="1800" kern="1200" baseline="0" dirty="0" smtClean="0"/>
                        <a:t>Improved independent movement </a:t>
                      </a:r>
                      <a:endParaRPr lang="en-US" dirty="0"/>
                    </a:p>
                  </a:txBody>
                  <a:tcPr/>
                </a:tc>
                <a:tc>
                  <a:txBody>
                    <a:bodyPr/>
                    <a:lstStyle/>
                    <a:p>
                      <a:pPr algn="ctr"/>
                      <a:r>
                        <a:rPr lang="en-US" dirty="0" smtClean="0"/>
                        <a:t>39</a:t>
                      </a:r>
                      <a:endParaRPr lang="en-US" dirty="0"/>
                    </a:p>
                  </a:txBody>
                  <a:tcPr/>
                </a:tc>
                <a:tc>
                  <a:txBody>
                    <a:bodyPr/>
                    <a:lstStyle/>
                    <a:p>
                      <a:pPr algn="ctr"/>
                      <a:r>
                        <a:rPr lang="en-US" dirty="0" smtClean="0"/>
                        <a:t>70.00</a:t>
                      </a:r>
                      <a:endParaRPr lang="en-US" dirty="0"/>
                    </a:p>
                  </a:txBody>
                  <a:tcPr>
                    <a:solidFill>
                      <a:srgbClr val="FFFF00"/>
                    </a:solidFill>
                  </a:tcPr>
                </a:tc>
              </a:tr>
            </a:tbl>
          </a:graphicData>
        </a:graphic>
      </p:graphicFrame>
      <p:sp>
        <p:nvSpPr>
          <p:cNvPr id="7" name="TextBox 6"/>
          <p:cNvSpPr txBox="1"/>
          <p:nvPr/>
        </p:nvSpPr>
        <p:spPr>
          <a:xfrm>
            <a:off x="7315200" y="2069068"/>
            <a:ext cx="990600" cy="369332"/>
          </a:xfrm>
          <a:prstGeom prst="rect">
            <a:avLst/>
          </a:prstGeom>
          <a:noFill/>
        </p:spPr>
        <p:txBody>
          <a:bodyPr wrap="square" rtlCol="0">
            <a:spAutoFit/>
          </a:bodyPr>
          <a:lstStyle/>
          <a:p>
            <a:r>
              <a:rPr lang="en-US" dirty="0" smtClean="0"/>
              <a:t>(n=56)</a:t>
            </a:r>
            <a:endParaRPr lang="en-US" dirty="0"/>
          </a:p>
        </p:txBody>
      </p:sp>
      <p:sp>
        <p:nvSpPr>
          <p:cNvPr id="8" name="Date Placeholder 7"/>
          <p:cNvSpPr>
            <a:spLocks noGrp="1"/>
          </p:cNvSpPr>
          <p:nvPr>
            <p:ph type="dt" sz="half" idx="10"/>
          </p:nvPr>
        </p:nvSpPr>
        <p:spPr/>
        <p:txBody>
          <a:bodyPr/>
          <a:lstStyle/>
          <a:p>
            <a:fld id="{B85ED7B1-E148-475D-9F11-A73AA8CA881F}" type="datetime1">
              <a:rPr lang="en-US" smtClean="0"/>
              <a:pPr/>
              <a:t>4/15/2016</a:t>
            </a:fld>
            <a:endParaRPr lang="en-US"/>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een1.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1143000" y="274638"/>
            <a:ext cx="6934200" cy="1143000"/>
          </a:xfrm>
          <a:solidFill>
            <a:srgbClr val="00B0F0"/>
          </a:solidFill>
        </p:spPr>
        <p:txBody>
          <a:bodyPr>
            <a:normAutofit/>
          </a:bodyPr>
          <a:lstStyle/>
          <a:p>
            <a:r>
              <a:rPr lang="en-US" sz="3200" b="1" dirty="0" smtClean="0">
                <a:latin typeface="Times New Roman" pitchFamily="18" charset="0"/>
                <a:cs typeface="Times New Roman" pitchFamily="18" charset="0"/>
              </a:rPr>
              <a:t>Research Study 6.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ctr">
              <a:spcBef>
                <a:spcPts val="600"/>
              </a:spcBef>
              <a:spcAft>
                <a:spcPts val="600"/>
              </a:spcAft>
              <a:buNone/>
            </a:pPr>
            <a:r>
              <a:rPr lang="en-US" sz="2400" b="1" dirty="0" smtClean="0">
                <a:latin typeface="Times New Roman" pitchFamily="18" charset="0"/>
                <a:cs typeface="Times New Roman" pitchFamily="18" charset="0"/>
              </a:rPr>
              <a:t>Title of the study</a:t>
            </a:r>
            <a:r>
              <a:rPr lang="en-US" sz="2400" dirty="0" smtClean="0">
                <a:latin typeface="Times New Roman" pitchFamily="18" charset="0"/>
                <a:cs typeface="Times New Roman" pitchFamily="18" charset="0"/>
              </a:rPr>
              <a:t>: </a:t>
            </a:r>
          </a:p>
          <a:p>
            <a:pPr algn="ctr">
              <a:buNone/>
            </a:pP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Impact of SHG based micro finance in women empowerment and poverty alleviation </a:t>
            </a:r>
          </a:p>
          <a:p>
            <a:pPr algn="ctr">
              <a:spcBef>
                <a:spcPts val="600"/>
              </a:spcBef>
              <a:spcAft>
                <a:spcPts val="600"/>
              </a:spcAft>
              <a:buNone/>
            </a:pPr>
            <a:r>
              <a:rPr lang="en-US" sz="2400" b="1" dirty="0" smtClean="0">
                <a:latin typeface="Times New Roman" pitchFamily="18" charset="0"/>
                <a:cs typeface="Times New Roman" pitchFamily="18" charset="0"/>
              </a:rPr>
              <a:t>Authors</a:t>
            </a:r>
            <a:r>
              <a:rPr lang="en-US" sz="2400" dirty="0" smtClean="0">
                <a:latin typeface="Times New Roman" pitchFamily="18" charset="0"/>
                <a:cs typeface="Times New Roman" pitchFamily="18" charset="0"/>
              </a:rPr>
              <a:t>:</a:t>
            </a:r>
          </a:p>
          <a:p>
            <a:pPr algn="ctr">
              <a:spcBef>
                <a:spcPts val="600"/>
              </a:spcBef>
              <a:spcAft>
                <a:spcPts val="600"/>
              </a:spcAft>
              <a:buNone/>
            </a:pPr>
            <a:r>
              <a:rPr lang="en-US" sz="2400" dirty="0" smtClean="0">
                <a:latin typeface="Times New Roman" pitchFamily="18" charset="0"/>
                <a:cs typeface="Times New Roman" pitchFamily="18" charset="0"/>
              </a:rPr>
              <a:t>Himanshu Tiwari </a:t>
            </a:r>
          </a:p>
          <a:p>
            <a:pPr algn="ctr">
              <a:spcBef>
                <a:spcPts val="600"/>
              </a:spcBef>
              <a:spcAft>
                <a:spcPts val="600"/>
              </a:spcAft>
              <a:buNone/>
            </a:pPr>
            <a:endParaRPr lang="en-US" sz="2400" b="1" dirty="0" smtClean="0">
              <a:latin typeface="Times New Roman" pitchFamily="18" charset="0"/>
              <a:cs typeface="Times New Roman" pitchFamily="18" charset="0"/>
            </a:endParaRPr>
          </a:p>
          <a:p>
            <a:pPr algn="ctr">
              <a:spcBef>
                <a:spcPts val="600"/>
              </a:spcBef>
              <a:spcAft>
                <a:spcPts val="600"/>
              </a:spcAft>
              <a:buNone/>
            </a:pPr>
            <a:r>
              <a:rPr lang="en-US" sz="2400" b="1" dirty="0" smtClean="0">
                <a:latin typeface="Times New Roman" pitchFamily="18" charset="0"/>
                <a:cs typeface="Times New Roman" pitchFamily="18" charset="0"/>
              </a:rPr>
              <a:t>Year</a:t>
            </a:r>
            <a:r>
              <a:rPr lang="en-US" sz="2400" dirty="0" smtClean="0">
                <a:latin typeface="Times New Roman" pitchFamily="18" charset="0"/>
                <a:cs typeface="Times New Roman" pitchFamily="18" charset="0"/>
              </a:rPr>
              <a:t>: </a:t>
            </a:r>
          </a:p>
          <a:p>
            <a:pPr algn="ctr">
              <a:spcBef>
                <a:spcPts val="600"/>
              </a:spcBef>
              <a:spcAft>
                <a:spcPts val="600"/>
              </a:spcAft>
              <a:buNone/>
            </a:pPr>
            <a:r>
              <a:rPr lang="en-US" sz="2400" dirty="0" smtClean="0">
                <a:latin typeface="Times New Roman" pitchFamily="18" charset="0"/>
                <a:cs typeface="Times New Roman" pitchFamily="18" charset="0"/>
              </a:rPr>
              <a:t>2012</a:t>
            </a:r>
          </a:p>
        </p:txBody>
      </p:sp>
      <p:sp>
        <p:nvSpPr>
          <p:cNvPr id="5" name="Slide Number Placeholder 4"/>
          <p:cNvSpPr>
            <a:spLocks noGrp="1"/>
          </p:cNvSpPr>
          <p:nvPr>
            <p:ph type="sldNum" sz="quarter" idx="12"/>
          </p:nvPr>
        </p:nvSpPr>
        <p:spPr/>
        <p:txBody>
          <a:bodyPr/>
          <a:lstStyle/>
          <a:p>
            <a:fld id="{3C56FD25-59CF-4C29-BF20-DF996BAD7DAB}" type="slidenum">
              <a:rPr lang="en-US" smtClean="0"/>
              <a:pPr/>
              <a:t>117</a:t>
            </a:fld>
            <a:endParaRPr lang="en-US" dirty="0"/>
          </a:p>
        </p:txBody>
      </p:sp>
      <p:sp>
        <p:nvSpPr>
          <p:cNvPr id="7" name="Date Placeholder 6"/>
          <p:cNvSpPr>
            <a:spLocks noGrp="1"/>
          </p:cNvSpPr>
          <p:nvPr>
            <p:ph type="dt" sz="half" idx="10"/>
          </p:nvPr>
        </p:nvSpPr>
        <p:spPr/>
        <p:txBody>
          <a:bodyPr/>
          <a:lstStyle/>
          <a:p>
            <a:fld id="{1149BB33-9683-474C-9B71-06606231CC23}" type="datetime1">
              <a:rPr lang="en-US" smtClean="0"/>
              <a:pPr/>
              <a:t>4/15/2016</a:t>
            </a:fld>
            <a:endParaRPr lang="en-US"/>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t>Methodology</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Locale of the Study- Nagpur city </a:t>
            </a:r>
          </a:p>
          <a:p>
            <a:r>
              <a:rPr lang="en-US" sz="2400" dirty="0" smtClean="0">
                <a:latin typeface="Times New Roman" pitchFamily="18" charset="0"/>
                <a:cs typeface="Times New Roman" pitchFamily="18" charset="0"/>
              </a:rPr>
              <a:t>Selection of SHGs- 3 SHGs were selected randomly </a:t>
            </a:r>
          </a:p>
          <a:p>
            <a:r>
              <a:rPr lang="en-US" sz="2400" dirty="0" smtClean="0">
                <a:latin typeface="Times New Roman" pitchFamily="18" charset="0"/>
                <a:cs typeface="Times New Roman" pitchFamily="18" charset="0"/>
              </a:rPr>
              <a:t>Selections- 50 respondents selected  from 3 SHGs</a:t>
            </a:r>
          </a:p>
          <a:p>
            <a:endParaRPr lang="en-US" sz="24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118</a:t>
            </a:fld>
            <a:endParaRPr lang="en-US" dirty="0"/>
          </a:p>
        </p:txBody>
      </p:sp>
      <p:sp>
        <p:nvSpPr>
          <p:cNvPr id="6" name="Date Placeholder 5"/>
          <p:cNvSpPr>
            <a:spLocks noGrp="1"/>
          </p:cNvSpPr>
          <p:nvPr>
            <p:ph type="dt" sz="half" idx="10"/>
          </p:nvPr>
        </p:nvSpPr>
        <p:spPr/>
        <p:txBody>
          <a:bodyPr/>
          <a:lstStyle/>
          <a:p>
            <a:fld id="{11F64465-4655-4911-9091-BB460DDA31EA}" type="datetime1">
              <a:rPr lang="en-US" smtClean="0"/>
              <a:pPr/>
              <a:t>4/15/2016</a:t>
            </a:fld>
            <a:endParaRPr lang="en-US"/>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b="1" dirty="0" smtClean="0"/>
              <a:t>Findings</a:t>
            </a:r>
            <a:r>
              <a:rPr lang="en-US" dirty="0" smtClean="0"/>
              <a:t> </a:t>
            </a:r>
            <a:endParaRPr lang="en-US" dirty="0"/>
          </a:p>
        </p:txBody>
      </p:sp>
      <p:sp>
        <p:nvSpPr>
          <p:cNvPr id="3" name="Content Placeholder 2"/>
          <p:cNvSpPr>
            <a:spLocks noGrp="1"/>
          </p:cNvSpPr>
          <p:nvPr>
            <p:ph idx="1"/>
          </p:nvPr>
        </p:nvSpPr>
        <p:spPr/>
        <p:txBody>
          <a:bodyPr>
            <a:normAutofit/>
          </a:bodyPr>
          <a:lstStyle/>
          <a:p>
            <a:pPr>
              <a:buNone/>
            </a:pPr>
            <a:r>
              <a:rPr lang="en-US" sz="2800" dirty="0" smtClean="0"/>
              <a:t>Table-1: Impact of micro finance on standard of living </a:t>
            </a:r>
            <a:endParaRPr lang="en-US" sz="2800" dirty="0"/>
          </a:p>
        </p:txBody>
      </p:sp>
      <p:sp>
        <p:nvSpPr>
          <p:cNvPr id="5" name="Slide Number Placeholder 4"/>
          <p:cNvSpPr>
            <a:spLocks noGrp="1"/>
          </p:cNvSpPr>
          <p:nvPr>
            <p:ph type="sldNum" sz="quarter" idx="12"/>
          </p:nvPr>
        </p:nvSpPr>
        <p:spPr/>
        <p:txBody>
          <a:bodyPr/>
          <a:lstStyle/>
          <a:p>
            <a:fld id="{3C56FD25-59CF-4C29-BF20-DF996BAD7DAB}" type="slidenum">
              <a:rPr lang="en-US" smtClean="0"/>
              <a:pPr/>
              <a:t>119</a:t>
            </a:fld>
            <a:endParaRPr lang="en-US" dirty="0"/>
          </a:p>
        </p:txBody>
      </p:sp>
      <p:graphicFrame>
        <p:nvGraphicFramePr>
          <p:cNvPr id="6" name="Table 5"/>
          <p:cNvGraphicFramePr>
            <a:graphicFrameLocks noGrp="1"/>
          </p:cNvGraphicFramePr>
          <p:nvPr/>
        </p:nvGraphicFramePr>
        <p:xfrm>
          <a:off x="762000" y="2438400"/>
          <a:ext cx="7315200" cy="4297680"/>
        </p:xfrm>
        <a:graphic>
          <a:graphicData uri="http://schemas.openxmlformats.org/drawingml/2006/table">
            <a:tbl>
              <a:tblPr firstRow="1" bandRow="1">
                <a:tableStyleId>{5940675A-B579-460E-94D1-54222C63F5DA}</a:tableStyleId>
              </a:tblPr>
              <a:tblGrid>
                <a:gridCol w="914400"/>
                <a:gridCol w="3505200"/>
                <a:gridCol w="1066800"/>
                <a:gridCol w="1828800"/>
              </a:tblGrid>
              <a:tr h="329276">
                <a:tc>
                  <a:txBody>
                    <a:bodyPr/>
                    <a:lstStyle/>
                    <a:p>
                      <a:r>
                        <a:rPr lang="en-US" b="1" dirty="0" smtClean="0">
                          <a:latin typeface="Times New Roman" pitchFamily="18" charset="0"/>
                          <a:cs typeface="Times New Roman" pitchFamily="18" charset="0"/>
                        </a:rPr>
                        <a:t>Sl.No </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Name of the instrument purchased</a:t>
                      </a:r>
                      <a:r>
                        <a:rPr lang="en-US" b="1" baseline="0"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Number</a:t>
                      </a:r>
                      <a:r>
                        <a:rPr lang="en-US" b="1" baseline="0"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a:txBody>
                  <a:tcPr/>
                </a:tc>
                <a:tc>
                  <a:txBody>
                    <a:bodyPr/>
                    <a:lstStyle/>
                    <a:p>
                      <a:r>
                        <a:rPr lang="en-US" b="1" dirty="0" smtClean="0">
                          <a:latin typeface="Times New Roman" pitchFamily="18" charset="0"/>
                          <a:cs typeface="Times New Roman" pitchFamily="18" charset="0"/>
                        </a:rPr>
                        <a:t>Percentage</a:t>
                      </a:r>
                      <a:r>
                        <a:rPr lang="en-US" b="1" baseline="0"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Cooking gas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12</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Sewing machine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Television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Motorcycle</a:t>
                      </a:r>
                      <a:r>
                        <a:rPr lang="en-US" baseline="0"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Washing machine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Refrigerator</a:t>
                      </a:r>
                      <a:r>
                        <a:rPr lang="en-US" baseline="0"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Cooker</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12</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Phone</a:t>
                      </a:r>
                      <a:r>
                        <a:rPr lang="en-US" baseline="0"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12</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Cooler</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r>
              <a:tr h="329276">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Utensils  </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16</a:t>
                      </a:r>
                      <a:endParaRPr lang="en-US" dirty="0">
                        <a:latin typeface="Times New Roman" pitchFamily="18" charset="0"/>
                        <a:cs typeface="Times New Roman" pitchFamily="18" charset="0"/>
                      </a:endParaRPr>
                    </a:p>
                  </a:txBody>
                  <a:tcPr/>
                </a:tc>
              </a:tr>
            </a:tbl>
          </a:graphicData>
        </a:graphic>
      </p:graphicFrame>
      <p:sp>
        <p:nvSpPr>
          <p:cNvPr id="7" name="TextBox 6"/>
          <p:cNvSpPr txBox="1"/>
          <p:nvPr/>
        </p:nvSpPr>
        <p:spPr>
          <a:xfrm>
            <a:off x="7239000" y="2133600"/>
            <a:ext cx="838200" cy="369332"/>
          </a:xfrm>
          <a:prstGeom prst="rect">
            <a:avLst/>
          </a:prstGeom>
          <a:noFill/>
        </p:spPr>
        <p:txBody>
          <a:bodyPr wrap="square" rtlCol="0">
            <a:spAutoFit/>
          </a:bodyPr>
          <a:lstStyle/>
          <a:p>
            <a:r>
              <a:rPr lang="en-US" dirty="0" smtClean="0"/>
              <a:t>(n=50)</a:t>
            </a:r>
            <a:endParaRPr lang="en-US" dirty="0"/>
          </a:p>
        </p:txBody>
      </p:sp>
      <p:sp>
        <p:nvSpPr>
          <p:cNvPr id="8" name="Date Placeholder 7"/>
          <p:cNvSpPr>
            <a:spLocks noGrp="1"/>
          </p:cNvSpPr>
          <p:nvPr>
            <p:ph type="dt" sz="half" idx="10"/>
          </p:nvPr>
        </p:nvSpPr>
        <p:spPr/>
        <p:txBody>
          <a:bodyPr/>
          <a:lstStyle/>
          <a:p>
            <a:fld id="{8B8C60A6-DC6B-4DD3-9000-0EEB4F3DE722}" type="datetime1">
              <a:rPr lang="en-US" smtClean="0"/>
              <a:pPr/>
              <a:t>4/15/2016</a:t>
            </a:fld>
            <a:endParaRPr lang="en-US"/>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buNone/>
            </a:pPr>
            <a:r>
              <a:rPr lang="en-US" sz="2800" b="1" dirty="0" smtClean="0">
                <a:latin typeface="Times New Roman" pitchFamily="18" charset="0"/>
                <a:cs typeface="Times New Roman" pitchFamily="18" charset="0"/>
              </a:rPr>
              <a:t>Table 2. impact of micro finance on employment </a:t>
            </a:r>
            <a:endParaRPr lang="en-US" sz="28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3C56FD25-59CF-4C29-BF20-DF996BAD7DAB}" type="slidenum">
              <a:rPr lang="en-US" smtClean="0"/>
              <a:pPr/>
              <a:t>120</a:t>
            </a:fld>
            <a:endParaRPr lang="en-US" dirty="0"/>
          </a:p>
        </p:txBody>
      </p:sp>
      <p:graphicFrame>
        <p:nvGraphicFramePr>
          <p:cNvPr id="6" name="Table 5"/>
          <p:cNvGraphicFramePr>
            <a:graphicFrameLocks noGrp="1"/>
          </p:cNvGraphicFramePr>
          <p:nvPr/>
        </p:nvGraphicFramePr>
        <p:xfrm>
          <a:off x="990600" y="3124200"/>
          <a:ext cx="7239000" cy="1951728"/>
        </p:xfrm>
        <a:graphic>
          <a:graphicData uri="http://schemas.openxmlformats.org/drawingml/2006/table">
            <a:tbl>
              <a:tblPr firstRow="1" bandRow="1">
                <a:tableStyleId>{5940675A-B579-460E-94D1-54222C63F5DA}</a:tableStyleId>
              </a:tblPr>
              <a:tblGrid>
                <a:gridCol w="1447800"/>
                <a:gridCol w="3124200"/>
                <a:gridCol w="2667000"/>
              </a:tblGrid>
              <a:tr h="1065792">
                <a:tc>
                  <a:txBody>
                    <a:bodyPr/>
                    <a:lstStyle/>
                    <a:p>
                      <a:r>
                        <a:rPr lang="en-US" sz="2400" b="1" dirty="0" smtClean="0"/>
                        <a:t>Sl.no</a:t>
                      </a:r>
                      <a:endParaRPr lang="en-US" sz="2400" b="1" dirty="0"/>
                    </a:p>
                  </a:txBody>
                  <a:tcPr/>
                </a:tc>
                <a:tc>
                  <a:txBody>
                    <a:bodyPr/>
                    <a:lstStyle/>
                    <a:p>
                      <a:r>
                        <a:rPr lang="en-US" sz="2400" b="1" dirty="0" smtClean="0"/>
                        <a:t>Average number of mandays </a:t>
                      </a:r>
                    </a:p>
                    <a:p>
                      <a:r>
                        <a:rPr lang="en-US" sz="2400" b="1" dirty="0" smtClean="0"/>
                        <a:t>Before joining SHGs</a:t>
                      </a:r>
                      <a:endParaRPr lang="en-US" sz="2400" b="1" dirty="0"/>
                    </a:p>
                  </a:txBody>
                  <a:tcPr/>
                </a:tc>
                <a:tc>
                  <a:txBody>
                    <a:bodyPr/>
                    <a:lstStyle/>
                    <a:p>
                      <a:r>
                        <a:rPr lang="en-US" sz="2400" b="1" dirty="0" smtClean="0"/>
                        <a:t>Average number of</a:t>
                      </a:r>
                      <a:r>
                        <a:rPr lang="en-US" sz="2400" b="1" baseline="0" dirty="0" smtClean="0"/>
                        <a:t> mandays after joining </a:t>
                      </a:r>
                      <a:endParaRPr lang="en-US" sz="2400" b="1" dirty="0"/>
                    </a:p>
                  </a:txBody>
                  <a:tcPr/>
                </a:tc>
              </a:tr>
              <a:tr h="763008">
                <a:tc>
                  <a:txBody>
                    <a:bodyPr/>
                    <a:lstStyle/>
                    <a:p>
                      <a:r>
                        <a:rPr lang="en-US" sz="2400" dirty="0" smtClean="0"/>
                        <a:t>mandays</a:t>
                      </a:r>
                      <a:endParaRPr lang="en-US" sz="2400" dirty="0"/>
                    </a:p>
                  </a:txBody>
                  <a:tcPr/>
                </a:tc>
                <a:tc>
                  <a:txBody>
                    <a:bodyPr/>
                    <a:lstStyle/>
                    <a:p>
                      <a:r>
                        <a:rPr lang="en-US" sz="2400" dirty="0" smtClean="0"/>
                        <a:t>120</a:t>
                      </a:r>
                      <a:endParaRPr lang="en-US" sz="2400" dirty="0"/>
                    </a:p>
                  </a:txBody>
                  <a:tcPr/>
                </a:tc>
                <a:tc>
                  <a:txBody>
                    <a:bodyPr/>
                    <a:lstStyle/>
                    <a:p>
                      <a:r>
                        <a:rPr lang="en-US" sz="2400" dirty="0" smtClean="0"/>
                        <a:t>180</a:t>
                      </a:r>
                      <a:endParaRPr lang="en-US" sz="2400" dirty="0"/>
                    </a:p>
                  </a:txBody>
                  <a:tcPr/>
                </a:tc>
              </a:tr>
            </a:tbl>
          </a:graphicData>
        </a:graphic>
      </p:graphicFrame>
      <p:sp>
        <p:nvSpPr>
          <p:cNvPr id="7" name="TextBox 6"/>
          <p:cNvSpPr txBox="1"/>
          <p:nvPr/>
        </p:nvSpPr>
        <p:spPr>
          <a:xfrm>
            <a:off x="6781800" y="2590800"/>
            <a:ext cx="990600" cy="381000"/>
          </a:xfrm>
          <a:prstGeom prst="rect">
            <a:avLst/>
          </a:prstGeom>
          <a:noFill/>
        </p:spPr>
        <p:txBody>
          <a:bodyPr wrap="square" rtlCol="0">
            <a:spAutoFit/>
          </a:bodyPr>
          <a:lstStyle/>
          <a:p>
            <a:r>
              <a:rPr lang="en-US" dirty="0" smtClean="0"/>
              <a:t>(n=50)</a:t>
            </a:r>
            <a:endParaRPr lang="en-US" dirty="0"/>
          </a:p>
        </p:txBody>
      </p:sp>
      <p:sp>
        <p:nvSpPr>
          <p:cNvPr id="8" name="Date Placeholder 7"/>
          <p:cNvSpPr>
            <a:spLocks noGrp="1"/>
          </p:cNvSpPr>
          <p:nvPr>
            <p:ph type="dt" sz="half" idx="10"/>
          </p:nvPr>
        </p:nvSpPr>
        <p:spPr/>
        <p:txBody>
          <a:bodyPr/>
          <a:lstStyle/>
          <a:p>
            <a:fld id="{A11FD3A0-0257-4164-829E-CB3658FD83C3}" type="datetime1">
              <a:rPr lang="en-US" smtClean="0"/>
              <a:pPr/>
              <a:t>4/15/2016</a:t>
            </a:fld>
            <a:endParaRPr lang="en-US"/>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E945B3B-D78A-49BB-A03F-4F5D76CC758F}" type="slidenum">
              <a:rPr lang="en-US" smtClean="0"/>
              <a:pPr/>
              <a:t>121</a:t>
            </a:fld>
            <a:endParaRPr lang="en-US"/>
          </a:p>
        </p:txBody>
      </p:sp>
      <p:sp>
        <p:nvSpPr>
          <p:cNvPr id="5" name="TextBox 4"/>
          <p:cNvSpPr txBox="1"/>
          <p:nvPr/>
        </p:nvSpPr>
        <p:spPr>
          <a:xfrm>
            <a:off x="228600" y="762000"/>
            <a:ext cx="8610600" cy="4001095"/>
          </a:xfrm>
          <a:prstGeom prst="rect">
            <a:avLst/>
          </a:prstGeom>
          <a:solidFill>
            <a:srgbClr val="FFC000"/>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lnSpc>
                <a:spcPct val="200000"/>
              </a:lnSpc>
            </a:pPr>
            <a:r>
              <a:rPr lang="en-US" sz="2800" b="1" u="sng" dirty="0" smtClean="0">
                <a:latin typeface="Arial" pitchFamily="34" charset="0"/>
                <a:cs typeface="Arial" pitchFamily="34" charset="0"/>
              </a:rPr>
              <a:t>CONCLUSION</a:t>
            </a:r>
            <a:r>
              <a:rPr lang="en-US" sz="2200" b="1" dirty="0" smtClean="0">
                <a:latin typeface="Arial" pitchFamily="34" charset="0"/>
                <a:cs typeface="Arial" pitchFamily="34" charset="0"/>
              </a:rPr>
              <a:t>	</a:t>
            </a:r>
          </a:p>
          <a:p>
            <a:pPr algn="just">
              <a:lnSpc>
                <a:spcPct val="150000"/>
              </a:lnSpc>
            </a:pPr>
            <a:r>
              <a:rPr lang="en-US" sz="2200" dirty="0" smtClean="0">
                <a:latin typeface="Arial" pitchFamily="34" charset="0"/>
                <a:cs typeface="Arial" pitchFamily="34" charset="0"/>
              </a:rPr>
              <a:t>SHGs have done well in the country to alleviate poverty and empower rural people. </a:t>
            </a:r>
            <a:endParaRPr lang="en-US" sz="2200" dirty="0" smtClean="0">
              <a:latin typeface="Arial" pitchFamily="34" charset="0"/>
              <a:cs typeface="Arial" pitchFamily="34" charset="0"/>
            </a:endParaRPr>
          </a:p>
          <a:p>
            <a:pPr algn="just">
              <a:lnSpc>
                <a:spcPct val="150000"/>
              </a:lnSpc>
            </a:pPr>
            <a:r>
              <a:rPr lang="en-US" sz="2200" dirty="0" smtClean="0">
                <a:latin typeface="Arial" pitchFamily="34" charset="0"/>
                <a:cs typeface="Arial" pitchFamily="34" charset="0"/>
              </a:rPr>
              <a:t>The </a:t>
            </a:r>
            <a:r>
              <a:rPr lang="en-US" sz="2200" dirty="0" smtClean="0">
                <a:latin typeface="Arial" pitchFamily="34" charset="0"/>
                <a:cs typeface="Arial" pitchFamily="34" charset="0"/>
              </a:rPr>
              <a:t>emergence of small enterprises and its activities have made a considerable contribution in the socio-economic development of rural poor in the society. </a:t>
            </a:r>
          </a:p>
          <a:p>
            <a:pPr algn="just">
              <a:lnSpc>
                <a:spcPct val="150000"/>
              </a:lnSpc>
            </a:pPr>
            <a:r>
              <a:rPr lang="en-US" sz="2200" dirty="0" smtClean="0">
                <a:latin typeface="Arial" pitchFamily="34" charset="0"/>
                <a:cs typeface="Arial" pitchFamily="34" charset="0"/>
              </a:rPr>
              <a:t>	</a:t>
            </a:r>
          </a:p>
        </p:txBody>
      </p:sp>
      <p:sp>
        <p:nvSpPr>
          <p:cNvPr id="6" name="Date Placeholder 5"/>
          <p:cNvSpPr>
            <a:spLocks noGrp="1"/>
          </p:cNvSpPr>
          <p:nvPr>
            <p:ph type="dt" sz="half" idx="10"/>
          </p:nvPr>
        </p:nvSpPr>
        <p:spPr/>
        <p:txBody>
          <a:bodyPr/>
          <a:lstStyle/>
          <a:p>
            <a:fld id="{61A376E3-7537-4538-9B30-0DB8226BB62C}" type="datetime1">
              <a:rPr lang="en-US" smtClean="0"/>
              <a:pPr/>
              <a:t>4/15/2016</a:t>
            </a:fld>
            <a:endParaRPr 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3200"/>
            <a:ext cx="8229600" cy="1143000"/>
          </a:xfrm>
        </p:spPr>
        <p:style>
          <a:lnRef idx="2">
            <a:schemeClr val="accent1"/>
          </a:lnRef>
          <a:fillRef idx="1">
            <a:schemeClr val="lt1"/>
          </a:fillRef>
          <a:effectRef idx="0">
            <a:schemeClr val="accent1"/>
          </a:effectRef>
          <a:fontRef idx="minor">
            <a:schemeClr val="dk1"/>
          </a:fontRef>
        </p:style>
        <p:txBody>
          <a:bodyPr/>
          <a:lstStyle/>
          <a:p>
            <a:r>
              <a:rPr lang="en-US" dirty="0" smtClean="0"/>
              <a:t>Thank you……………</a:t>
            </a:r>
            <a:endParaRPr lang="en-IN"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122</a:t>
            </a:fld>
            <a:endParaRPr lang="en-US"/>
          </a:p>
        </p:txBody>
      </p:sp>
      <p:sp>
        <p:nvSpPr>
          <p:cNvPr id="5" name="Date Placeholder 4"/>
          <p:cNvSpPr>
            <a:spLocks noGrp="1"/>
          </p:cNvSpPr>
          <p:nvPr>
            <p:ph type="dt" sz="half" idx="10"/>
          </p:nvPr>
        </p:nvSpPr>
        <p:spPr/>
        <p:txBody>
          <a:bodyPr/>
          <a:lstStyle/>
          <a:p>
            <a:fld id="{76F1C397-606E-4E93-B2ED-6CB1DFDC265B}" type="datetime1">
              <a:rPr lang="en-US" smtClean="0"/>
              <a:pPr/>
              <a:t>4/15/2016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5758</Words>
  <Application>Microsoft Office PowerPoint</Application>
  <PresentationFormat>On-screen Show (4:3)</PresentationFormat>
  <Paragraphs>1908</Paragraphs>
  <Slides>122</Slides>
  <Notes>36</Notes>
  <HiddenSlides>0</HiddenSlides>
  <MMClips>0</MMClips>
  <ScaleCrop>false</ScaleCrop>
  <HeadingPairs>
    <vt:vector size="4" baseType="variant">
      <vt:variant>
        <vt:lpstr>Theme</vt:lpstr>
      </vt:variant>
      <vt:variant>
        <vt:i4>1</vt:i4>
      </vt:variant>
      <vt:variant>
        <vt:lpstr>Slide Titles</vt:lpstr>
      </vt:variant>
      <vt:variant>
        <vt:i4>122</vt:i4>
      </vt:variant>
    </vt:vector>
  </HeadingPairs>
  <TitlesOfParts>
    <vt:vector size="123" baseType="lpstr">
      <vt:lpstr>Office Theme</vt:lpstr>
      <vt:lpstr> Performance of SHG’s in Rural Development </vt:lpstr>
      <vt:lpstr>Slide 2</vt:lpstr>
      <vt:lpstr>Slide 3</vt:lpstr>
      <vt:lpstr>Slide 4</vt:lpstr>
      <vt:lpstr>Objectives of Seminar</vt:lpstr>
      <vt:lpstr>Concept of Self help groups (SHGs)</vt:lpstr>
      <vt:lpstr>Meaning of Self help groups (SHGs)</vt:lpstr>
      <vt:lpstr> Definition of SHG  </vt:lpstr>
      <vt:lpstr>Who promotes SHGs ?</vt:lpstr>
      <vt:lpstr>Role of self help promoting institutions (SHPI)</vt:lpstr>
      <vt:lpstr>How poor are identified by SHPIs ?</vt:lpstr>
      <vt:lpstr>Non-economic criteria</vt:lpstr>
      <vt:lpstr>Group formation norms </vt:lpstr>
      <vt:lpstr>Books of accounts </vt:lpstr>
      <vt:lpstr>Growth path of a SHG </vt:lpstr>
      <vt:lpstr>Micro finance paradigm </vt:lpstr>
      <vt:lpstr>SHG - Various models </vt:lpstr>
      <vt:lpstr>SHG bank linkage- Savings Linkage </vt:lpstr>
      <vt:lpstr>Assessment / Grading SHGs, Rating factors depend on</vt:lpstr>
      <vt:lpstr>FORMING SELF-HELP GROUPS</vt:lpstr>
      <vt:lpstr>Linking of SHGs to Bank</vt:lpstr>
      <vt:lpstr>Characteristics of SHG</vt:lpstr>
      <vt:lpstr>Functions of SHG’s</vt:lpstr>
      <vt:lpstr>   Income generating activities of  SHGs   </vt:lpstr>
      <vt:lpstr>Concept of Micro-Finance</vt:lpstr>
      <vt:lpstr>History of Microfinance</vt:lpstr>
      <vt:lpstr>HISTORY OF MICRO-FINANCE  IN INDIA </vt:lpstr>
      <vt:lpstr>Need of micro-finance in India </vt:lpstr>
      <vt:lpstr>Activities of Micro-Finance </vt:lpstr>
      <vt:lpstr>Microfinance  Models in India </vt:lpstr>
      <vt:lpstr>THE SELF HELP GROUP-BANK LINKAGE  MODEL</vt:lpstr>
      <vt:lpstr>Slide 32</vt:lpstr>
      <vt:lpstr>TYPES OF SHG-BANK LINKAGE MODEL</vt:lpstr>
      <vt:lpstr>MICRO-FINANCE INSTITUTIONS MODEL  (MFI)</vt:lpstr>
      <vt:lpstr>WORKING OF MFI MODEL </vt:lpstr>
      <vt:lpstr>Slide 36</vt:lpstr>
      <vt:lpstr>PROBLEMS IN MICROFINANCE </vt:lpstr>
      <vt:lpstr>HOW MICRO-FINANCE HELPS IN AGRICULTURE DEVELOPMENT</vt:lpstr>
      <vt:lpstr> Performance of SHG’s in Rural Development </vt:lpstr>
      <vt:lpstr>Slide 40</vt:lpstr>
      <vt:lpstr>Slide 41</vt:lpstr>
      <vt:lpstr>Slide 42</vt:lpstr>
      <vt:lpstr>Slide 43</vt:lpstr>
      <vt:lpstr>Overall Progress under SHG-Bank Linkage for last 3 years </vt:lpstr>
      <vt:lpstr>Slide 45</vt:lpstr>
      <vt:lpstr>Slide 46</vt:lpstr>
      <vt:lpstr>SHG‐Bank Linkage ‐ Highlights 2014</vt:lpstr>
      <vt:lpstr>Progress under MFI-Bank Linkage Programme </vt:lpstr>
      <vt:lpstr>Grant Support to Partner Agencies for Promotion and Nurturing of SHGs</vt:lpstr>
      <vt:lpstr>SHG penetration in different regions</vt:lpstr>
      <vt:lpstr>Self Help Groups (SHGs) in India: A Study on Quality and Sustainability</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SELF HELP GROUPS PERFORMANCE IN INDIA DR. N. SREEDHAR</vt:lpstr>
      <vt:lpstr>SHG BANK LINKAGE IN INDIA</vt:lpstr>
      <vt:lpstr>REGION – WISE PROGRESS OF SHG – BANK LINKAGE PROGRAMME AS ON 31ST MARCH, 2008</vt:lpstr>
      <vt:lpstr>   impact of SHGs on socio economic development    </vt:lpstr>
      <vt:lpstr>Role of SHG in women empowerment </vt:lpstr>
      <vt:lpstr>Economic empowerment </vt:lpstr>
      <vt:lpstr> Social empowerment</vt:lpstr>
      <vt:lpstr>Education,  skill and training empowerment</vt:lpstr>
      <vt:lpstr>Political empowerment </vt:lpstr>
      <vt:lpstr>SHGs contribute for the Rural development in the following manner</vt:lpstr>
      <vt:lpstr>Slide 74</vt:lpstr>
      <vt:lpstr>    Capacity building for SHGs     </vt:lpstr>
      <vt:lpstr>    Capacity building and marketing strategies for SHG members     </vt:lpstr>
      <vt:lpstr>    Constraints of SHGs     </vt:lpstr>
      <vt:lpstr>    SWOT analysis of SHGs     </vt:lpstr>
      <vt:lpstr>    SWOT analysis of SHGs     </vt:lpstr>
      <vt:lpstr>    SWOT analysis of SHGs     </vt:lpstr>
      <vt:lpstr>Slide 81</vt:lpstr>
      <vt:lpstr>Slide 82</vt:lpstr>
      <vt:lpstr>Slide 83</vt:lpstr>
      <vt:lpstr>Slide 84</vt:lpstr>
      <vt:lpstr>Empowering Rural  Women through SHGs</vt:lpstr>
      <vt:lpstr>Trichoderma Production</vt:lpstr>
      <vt:lpstr>Slide 87</vt:lpstr>
      <vt:lpstr>Slide 88</vt:lpstr>
      <vt:lpstr>Slide 89</vt:lpstr>
      <vt:lpstr>RESEARCH STUDIES</vt:lpstr>
      <vt:lpstr>Research study 1  </vt:lpstr>
      <vt:lpstr>Methodology </vt:lpstr>
      <vt:lpstr>distribution of SHGs according to their level of performance</vt:lpstr>
      <vt:lpstr>Slide 94</vt:lpstr>
      <vt:lpstr>Overall constraints experienced by SHG members</vt:lpstr>
      <vt:lpstr> Suggestions offered by the members to overcome the constraints of Self Help Groups</vt:lpstr>
      <vt:lpstr>Research Study 2. </vt:lpstr>
      <vt:lpstr>Methodology </vt:lpstr>
      <vt:lpstr>Findings </vt:lpstr>
      <vt:lpstr>Slide 100</vt:lpstr>
      <vt:lpstr>Findings </vt:lpstr>
      <vt:lpstr>Findings </vt:lpstr>
      <vt:lpstr>Research Study 3. </vt:lpstr>
      <vt:lpstr>METHODOLOGY</vt:lpstr>
      <vt:lpstr>Findings </vt:lpstr>
      <vt:lpstr>FINDINGS </vt:lpstr>
      <vt:lpstr>Findings </vt:lpstr>
      <vt:lpstr>Research Study 4. </vt:lpstr>
      <vt:lpstr>Methodology </vt:lpstr>
      <vt:lpstr>FINDINGS </vt:lpstr>
      <vt:lpstr>FINDINGS </vt:lpstr>
      <vt:lpstr>Research Study 5. </vt:lpstr>
      <vt:lpstr>Methodology </vt:lpstr>
      <vt:lpstr>FINDINGS </vt:lpstr>
      <vt:lpstr>Findings </vt:lpstr>
      <vt:lpstr>FINDINGS </vt:lpstr>
      <vt:lpstr>Research Study 6. </vt:lpstr>
      <vt:lpstr>Methodology</vt:lpstr>
      <vt:lpstr>Findings </vt:lpstr>
      <vt:lpstr>Slide 120</vt:lpstr>
      <vt:lpstr>Slide 121</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Performance of SHG’s in Rural Development </dc:title>
  <dc:creator>ADMIN</dc:creator>
  <cp:lastModifiedBy>ADMIN</cp:lastModifiedBy>
  <cp:revision>98</cp:revision>
  <dcterms:created xsi:type="dcterms:W3CDTF">2006-08-16T00:00:00Z</dcterms:created>
  <dcterms:modified xsi:type="dcterms:W3CDTF">2016-04-15T17:00:07Z</dcterms:modified>
</cp:coreProperties>
</file>