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379" r:id="rId3"/>
    <p:sldId id="378" r:id="rId4"/>
    <p:sldId id="365" r:id="rId5"/>
    <p:sldId id="380" r:id="rId6"/>
    <p:sldId id="383" r:id="rId7"/>
    <p:sldId id="390" r:id="rId8"/>
    <p:sldId id="401" r:id="rId9"/>
    <p:sldId id="449" r:id="rId10"/>
    <p:sldId id="450" r:id="rId11"/>
    <p:sldId id="460" r:id="rId12"/>
    <p:sldId id="406" r:id="rId13"/>
    <p:sldId id="392" r:id="rId14"/>
    <p:sldId id="393" r:id="rId15"/>
    <p:sldId id="394" r:id="rId16"/>
    <p:sldId id="395" r:id="rId17"/>
    <p:sldId id="396" r:id="rId18"/>
    <p:sldId id="398" r:id="rId19"/>
    <p:sldId id="410" r:id="rId20"/>
    <p:sldId id="411" r:id="rId21"/>
    <p:sldId id="412" r:id="rId22"/>
    <p:sldId id="451" r:id="rId23"/>
    <p:sldId id="413" r:id="rId24"/>
    <p:sldId id="408" r:id="rId25"/>
    <p:sldId id="420" r:id="rId26"/>
    <p:sldId id="448" r:id="rId27"/>
    <p:sldId id="452" r:id="rId28"/>
    <p:sldId id="453" r:id="rId29"/>
    <p:sldId id="455" r:id="rId30"/>
    <p:sldId id="456" r:id="rId31"/>
    <p:sldId id="457" r:id="rId32"/>
    <p:sldId id="459" r:id="rId33"/>
    <p:sldId id="458" r:id="rId34"/>
    <p:sldId id="461" r:id="rId35"/>
    <p:sldId id="445" r:id="rId36"/>
    <p:sldId id="425" r:id="rId37"/>
    <p:sldId id="322" r:id="rId38"/>
    <p:sldId id="386" r:id="rId39"/>
    <p:sldId id="462" r:id="rId40"/>
    <p:sldId id="463" r:id="rId41"/>
    <p:sldId id="464" r:id="rId42"/>
    <p:sldId id="465" r:id="rId43"/>
    <p:sldId id="466" r:id="rId44"/>
    <p:sldId id="467" r:id="rId45"/>
    <p:sldId id="468" r:id="rId46"/>
    <p:sldId id="469" r:id="rId47"/>
    <p:sldId id="470" r:id="rId48"/>
    <p:sldId id="387" r:id="rId49"/>
    <p:sldId id="471" r:id="rId50"/>
    <p:sldId id="472" r:id="rId51"/>
    <p:sldId id="473" r:id="rId52"/>
    <p:sldId id="474" r:id="rId53"/>
    <p:sldId id="475" r:id="rId54"/>
    <p:sldId id="476" r:id="rId55"/>
    <p:sldId id="477" r:id="rId56"/>
    <p:sldId id="478" r:id="rId57"/>
    <p:sldId id="479" r:id="rId58"/>
    <p:sldId id="480" r:id="rId59"/>
    <p:sldId id="326" r:id="rId60"/>
    <p:sldId id="353" r:id="rId61"/>
    <p:sldId id="351"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6600FF"/>
    <a:srgbClr val="FF0066"/>
    <a:srgbClr val="BC64AB"/>
    <a:srgbClr val="00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p:scale>
          <a:sx n="69" d="100"/>
          <a:sy n="69" d="100"/>
        </p:scale>
        <p:origin x="-1416"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B5FCC5-5680-43BC-93D0-3AFEF4463EA7}" type="doc">
      <dgm:prSet loTypeId="urn:microsoft.com/office/officeart/2005/8/layout/vList2" loCatId="list" qsTypeId="urn:microsoft.com/office/officeart/2005/8/quickstyle/simple1" qsCatId="simple" csTypeId="urn:microsoft.com/office/officeart/2005/8/colors/colorful1#6" csCatId="colorful" phldr="1"/>
      <dgm:spPr/>
      <dgm:t>
        <a:bodyPr/>
        <a:lstStyle/>
        <a:p>
          <a:endParaRPr lang="en-IN"/>
        </a:p>
      </dgm:t>
    </dgm:pt>
    <dgm:pt modelId="{499CC28E-27E4-4F63-9180-E169854A8755}">
      <dgm:prSet phldrT="[Text]" custT="1"/>
      <dgm:spPr/>
      <dgm:t>
        <a:bodyPr/>
        <a:lstStyle/>
        <a:p>
          <a:pPr algn="ctr"/>
          <a:r>
            <a:rPr lang="en-IN" sz="3600" b="1" dirty="0" smtClean="0">
              <a:latin typeface="Times New Roman" pitchFamily="18" charset="0"/>
              <a:cs typeface="Times New Roman" pitchFamily="18" charset="0"/>
            </a:rPr>
            <a:t>Findings</a:t>
          </a:r>
          <a:endParaRPr lang="en-IN" sz="3600" b="1" dirty="0"/>
        </a:p>
      </dgm:t>
    </dgm:pt>
    <dgm:pt modelId="{3B02AB6C-C4F8-48E7-8692-79035B2FB098}" type="parTrans" cxnId="{50CFB130-ECF3-4031-8B35-219FB33DF9B4}">
      <dgm:prSet/>
      <dgm:spPr/>
      <dgm:t>
        <a:bodyPr/>
        <a:lstStyle/>
        <a:p>
          <a:endParaRPr lang="en-IN" sz="2400" b="1">
            <a:solidFill>
              <a:schemeClr val="tx1"/>
            </a:solidFill>
          </a:endParaRPr>
        </a:p>
      </dgm:t>
    </dgm:pt>
    <dgm:pt modelId="{83CE9719-B1BF-4F4D-9D0E-076A47E83488}" type="sibTrans" cxnId="{50CFB130-ECF3-4031-8B35-219FB33DF9B4}">
      <dgm:prSet/>
      <dgm:spPr/>
      <dgm:t>
        <a:bodyPr/>
        <a:lstStyle/>
        <a:p>
          <a:endParaRPr lang="en-IN" sz="2400" b="1">
            <a:solidFill>
              <a:schemeClr val="tx1"/>
            </a:solidFill>
          </a:endParaRPr>
        </a:p>
      </dgm:t>
    </dgm:pt>
    <dgm:pt modelId="{852860ED-6993-4509-8B0C-571694D1543A}">
      <dgm:prSet phldrT="[Text]" custT="1"/>
      <dgm:spPr>
        <a:solidFill>
          <a:srgbClr val="002060"/>
        </a:solidFill>
      </dgm:spPr>
      <dgm:t>
        <a:bodyPr/>
        <a:lstStyle/>
        <a:p>
          <a:pPr algn="just"/>
          <a:r>
            <a:rPr lang="en-IN" sz="2400" b="1" dirty="0" smtClean="0">
              <a:latin typeface="Times New Roman" pitchFamily="18" charset="0"/>
              <a:cs typeface="Times New Roman" pitchFamily="18" charset="0"/>
            </a:rPr>
            <a:t>&gt;</a:t>
          </a:r>
          <a:r>
            <a:rPr lang="en-IN" sz="2800" b="1" dirty="0" smtClean="0">
              <a:latin typeface="Times New Roman" pitchFamily="18" charset="0"/>
              <a:cs typeface="Times New Roman" pitchFamily="18" charset="0"/>
            </a:rPr>
            <a:t>Break-even point at a milk production level of </a:t>
          </a:r>
          <a:r>
            <a:rPr lang="en-IN" sz="2800" b="1" dirty="0" smtClean="0">
              <a:solidFill>
                <a:srgbClr val="FF0000"/>
              </a:solidFill>
              <a:latin typeface="Times New Roman" pitchFamily="18" charset="0"/>
              <a:cs typeface="Times New Roman" pitchFamily="18" charset="0"/>
            </a:rPr>
            <a:t>13,433</a:t>
          </a:r>
          <a:r>
            <a:rPr lang="en-IN" sz="2800" b="1" dirty="0" smtClean="0">
              <a:latin typeface="Times New Roman" pitchFamily="18" charset="0"/>
              <a:cs typeface="Times New Roman" pitchFamily="18" charset="0"/>
            </a:rPr>
            <a:t> </a:t>
          </a:r>
          <a:r>
            <a:rPr lang="en-IN" sz="2800" b="1" dirty="0" smtClean="0">
              <a:solidFill>
                <a:srgbClr val="FF0066"/>
              </a:solidFill>
              <a:latin typeface="Times New Roman" pitchFamily="18" charset="0"/>
              <a:cs typeface="Times New Roman" pitchFamily="18" charset="0"/>
            </a:rPr>
            <a:t>litters</a:t>
          </a:r>
          <a:r>
            <a:rPr lang="en-IN" sz="2800" b="1" dirty="0" smtClean="0">
              <a:latin typeface="Times New Roman" pitchFamily="18" charset="0"/>
              <a:cs typeface="Times New Roman" pitchFamily="18" charset="0"/>
            </a:rPr>
            <a:t> per year, Break-even level of         </a:t>
          </a:r>
          <a:r>
            <a:rPr lang="en-IN" sz="2800" b="1" dirty="0" smtClean="0">
              <a:solidFill>
                <a:srgbClr val="FF0066"/>
              </a:solidFill>
              <a:latin typeface="Times New Roman" pitchFamily="18" charset="0"/>
              <a:cs typeface="Times New Roman" pitchFamily="18" charset="0"/>
            </a:rPr>
            <a:t>Rs. </a:t>
          </a:r>
          <a:r>
            <a:rPr lang="en-IN" sz="2800" b="1" dirty="0" smtClean="0">
              <a:solidFill>
                <a:srgbClr val="FF0000"/>
              </a:solidFill>
              <a:latin typeface="Times New Roman" pitchFamily="18" charset="0"/>
              <a:cs typeface="Times New Roman" pitchFamily="18" charset="0"/>
            </a:rPr>
            <a:t>53,732</a:t>
          </a:r>
          <a:r>
            <a:rPr lang="en-IN" sz="2800" b="1" dirty="0" smtClean="0">
              <a:solidFill>
                <a:schemeClr val="bg2"/>
              </a:solidFill>
              <a:latin typeface="Times New Roman" pitchFamily="18" charset="0"/>
              <a:cs typeface="Times New Roman" pitchFamily="18" charset="0"/>
            </a:rPr>
            <a:t>/year’s production </a:t>
          </a:r>
          <a:r>
            <a:rPr lang="en-IN" sz="2800" b="1" dirty="0" smtClean="0">
              <a:latin typeface="Times New Roman" pitchFamily="18" charset="0"/>
              <a:cs typeface="Times New Roman" pitchFamily="18" charset="0"/>
            </a:rPr>
            <a:t>for sales </a:t>
          </a:r>
          <a:r>
            <a:rPr lang="en-IN" sz="2800" b="1" dirty="0" smtClean="0">
              <a:solidFill>
                <a:schemeClr val="bg1"/>
              </a:solidFill>
              <a:latin typeface="Times New Roman" pitchFamily="18" charset="0"/>
              <a:cs typeface="Times New Roman" pitchFamily="18" charset="0"/>
            </a:rPr>
            <a:t>and the percentage of </a:t>
          </a:r>
          <a:r>
            <a:rPr lang="en-IN" sz="2800" b="1" dirty="0" smtClean="0">
              <a:solidFill>
                <a:srgbClr val="FF0000"/>
              </a:solidFill>
              <a:latin typeface="Times New Roman" pitchFamily="18" charset="0"/>
              <a:cs typeface="Times New Roman" pitchFamily="18" charset="0"/>
            </a:rPr>
            <a:t>56.33</a:t>
          </a:r>
          <a:r>
            <a:rPr lang="en-IN" sz="2800" b="1" dirty="0" smtClean="0">
              <a:solidFill>
                <a:srgbClr val="FF0066"/>
              </a:solidFill>
              <a:latin typeface="Times New Roman" pitchFamily="18" charset="0"/>
              <a:cs typeface="Times New Roman" pitchFamily="18" charset="0"/>
            </a:rPr>
            <a:t>%</a:t>
          </a:r>
          <a:r>
            <a:rPr lang="en-IN" sz="2800" b="1" dirty="0" smtClean="0">
              <a:solidFill>
                <a:srgbClr val="FF0000"/>
              </a:solidFill>
              <a:latin typeface="Times New Roman" pitchFamily="18" charset="0"/>
              <a:cs typeface="Times New Roman" pitchFamily="18" charset="0"/>
            </a:rPr>
            <a:t> </a:t>
          </a:r>
          <a:r>
            <a:rPr lang="en-IN" sz="2800" b="1" dirty="0" smtClean="0">
              <a:solidFill>
                <a:schemeClr val="bg1"/>
              </a:solidFill>
              <a:latin typeface="Times New Roman" pitchFamily="18" charset="0"/>
              <a:cs typeface="Times New Roman" pitchFamily="18" charset="0"/>
            </a:rPr>
            <a:t>on</a:t>
          </a:r>
          <a:r>
            <a:rPr lang="en-IN" sz="2800" b="1" dirty="0" smtClean="0">
              <a:solidFill>
                <a:srgbClr val="FF0000"/>
              </a:solidFill>
              <a:latin typeface="Times New Roman" pitchFamily="18" charset="0"/>
              <a:cs typeface="Times New Roman" pitchFamily="18" charset="0"/>
            </a:rPr>
            <a:t> </a:t>
          </a:r>
          <a:r>
            <a:rPr lang="en-IN" sz="2800" b="1" dirty="0" smtClean="0">
              <a:solidFill>
                <a:schemeClr val="bg1"/>
              </a:solidFill>
              <a:latin typeface="Times New Roman" pitchFamily="18" charset="0"/>
              <a:cs typeface="Times New Roman" pitchFamily="18" charset="0"/>
            </a:rPr>
            <a:t>Margin of safety  </a:t>
          </a:r>
          <a:r>
            <a:rPr lang="en-IN" sz="2800" b="1" dirty="0" smtClean="0">
              <a:solidFill>
                <a:srgbClr val="FF0066"/>
              </a:solidFill>
              <a:latin typeface="Times New Roman" pitchFamily="18" charset="0"/>
              <a:cs typeface="Times New Roman" pitchFamily="18" charset="0"/>
            </a:rPr>
            <a:t>↓</a:t>
          </a:r>
          <a:endParaRPr lang="en-IN" sz="2800" b="1" dirty="0">
            <a:solidFill>
              <a:srgbClr val="FF0066"/>
            </a:solidFill>
          </a:endParaRPr>
        </a:p>
      </dgm:t>
    </dgm:pt>
    <dgm:pt modelId="{2961D56F-D4B7-4270-8068-0756A968BF38}" type="parTrans" cxnId="{27C317B3-A7F9-4146-B225-D764BA4992D1}">
      <dgm:prSet/>
      <dgm:spPr/>
      <dgm:t>
        <a:bodyPr/>
        <a:lstStyle/>
        <a:p>
          <a:endParaRPr lang="en-IN" sz="2400" b="1">
            <a:solidFill>
              <a:schemeClr val="tx1"/>
            </a:solidFill>
          </a:endParaRPr>
        </a:p>
      </dgm:t>
    </dgm:pt>
    <dgm:pt modelId="{D3E60EA0-6E79-40D0-A541-A4789986E872}" type="sibTrans" cxnId="{27C317B3-A7F9-4146-B225-D764BA4992D1}">
      <dgm:prSet/>
      <dgm:spPr/>
      <dgm:t>
        <a:bodyPr/>
        <a:lstStyle/>
        <a:p>
          <a:endParaRPr lang="en-IN" sz="2400" b="1">
            <a:solidFill>
              <a:schemeClr val="tx1"/>
            </a:solidFill>
          </a:endParaRPr>
        </a:p>
      </dgm:t>
    </dgm:pt>
    <dgm:pt modelId="{6E25FFEB-E265-4BA6-AEEA-E1AC2EED149D}">
      <dgm:prSet phldrT="[Text]" custT="1"/>
      <dgm:spPr>
        <a:solidFill>
          <a:srgbClr val="002060"/>
        </a:solidFill>
      </dgm:spPr>
      <dgm:t>
        <a:bodyPr/>
        <a:lstStyle/>
        <a:p>
          <a:pPr algn="just"/>
          <a:r>
            <a:rPr lang="en-IN" sz="2400" b="1" dirty="0" smtClean="0">
              <a:latin typeface="Times New Roman" pitchFamily="18" charset="0"/>
              <a:cs typeface="Times New Roman" pitchFamily="18" charset="0"/>
            </a:rPr>
            <a:t>&gt; Indicates that dairy project is a </a:t>
          </a:r>
          <a:r>
            <a:rPr lang="en-IN" sz="2400" b="1" dirty="0" smtClean="0">
              <a:solidFill>
                <a:srgbClr val="FF0066"/>
              </a:solidFill>
              <a:latin typeface="Times New Roman" pitchFamily="18" charset="0"/>
              <a:cs typeface="Times New Roman" pitchFamily="18" charset="0"/>
            </a:rPr>
            <a:t>viable</a:t>
          </a:r>
          <a:r>
            <a:rPr lang="en-IN" sz="2400" b="1" dirty="0" smtClean="0">
              <a:latin typeface="Times New Roman" pitchFamily="18" charset="0"/>
              <a:cs typeface="Times New Roman" pitchFamily="18" charset="0"/>
            </a:rPr>
            <a:t> and </a:t>
          </a:r>
          <a:r>
            <a:rPr lang="en-IN" sz="2400" b="1" dirty="0" smtClean="0">
              <a:solidFill>
                <a:srgbClr val="FF0066"/>
              </a:solidFill>
              <a:latin typeface="Times New Roman" pitchFamily="18" charset="0"/>
              <a:cs typeface="Times New Roman" pitchFamily="18" charset="0"/>
            </a:rPr>
            <a:t>profitable</a:t>
          </a:r>
          <a:r>
            <a:rPr lang="en-IN" sz="2400" b="1" dirty="0" smtClean="0">
              <a:latin typeface="Times New Roman" pitchFamily="18" charset="0"/>
              <a:cs typeface="Times New Roman" pitchFamily="18" charset="0"/>
            </a:rPr>
            <a:t> project</a:t>
          </a:r>
          <a:endParaRPr lang="en-IN" sz="2800" b="1" dirty="0">
            <a:solidFill>
              <a:srgbClr val="FF0000"/>
            </a:solidFill>
          </a:endParaRPr>
        </a:p>
      </dgm:t>
    </dgm:pt>
    <dgm:pt modelId="{13EE7AEA-E3FD-4462-840B-F55E4F0847C2}" type="parTrans" cxnId="{8FFC0FC4-EC4E-4EDF-93D8-BDF842E90D77}">
      <dgm:prSet/>
      <dgm:spPr/>
      <dgm:t>
        <a:bodyPr/>
        <a:lstStyle/>
        <a:p>
          <a:endParaRPr lang="en-IN" sz="2400" b="1">
            <a:solidFill>
              <a:schemeClr val="tx1"/>
            </a:solidFill>
          </a:endParaRPr>
        </a:p>
      </dgm:t>
    </dgm:pt>
    <dgm:pt modelId="{0929FCE7-F790-4311-93D9-06E036AE5C43}" type="sibTrans" cxnId="{8FFC0FC4-EC4E-4EDF-93D8-BDF842E90D77}">
      <dgm:prSet/>
      <dgm:spPr/>
      <dgm:t>
        <a:bodyPr/>
        <a:lstStyle/>
        <a:p>
          <a:endParaRPr lang="en-IN" sz="2400" b="1">
            <a:solidFill>
              <a:schemeClr val="tx1"/>
            </a:solidFill>
          </a:endParaRPr>
        </a:p>
      </dgm:t>
    </dgm:pt>
    <dgm:pt modelId="{FD00824E-FE91-4734-9E5F-46A7B07E70C3}" type="pres">
      <dgm:prSet presAssocID="{B3B5FCC5-5680-43BC-93D0-3AFEF4463EA7}" presName="linear" presStyleCnt="0">
        <dgm:presLayoutVars>
          <dgm:animLvl val="lvl"/>
          <dgm:resizeHandles val="exact"/>
        </dgm:presLayoutVars>
      </dgm:prSet>
      <dgm:spPr/>
      <dgm:t>
        <a:bodyPr/>
        <a:lstStyle/>
        <a:p>
          <a:endParaRPr lang="en-IN"/>
        </a:p>
      </dgm:t>
    </dgm:pt>
    <dgm:pt modelId="{7BED4DBD-03F3-4B50-8E20-CE0F830E0409}" type="pres">
      <dgm:prSet presAssocID="{499CC28E-27E4-4F63-9180-E169854A8755}" presName="parentText" presStyleLbl="node1" presStyleIdx="0" presStyleCnt="3" custScaleY="53407" custLinFactY="-23537" custLinFactNeighborX="-1362" custLinFactNeighborY="-100000">
        <dgm:presLayoutVars>
          <dgm:chMax val="0"/>
          <dgm:bulletEnabled val="1"/>
        </dgm:presLayoutVars>
      </dgm:prSet>
      <dgm:spPr/>
      <dgm:t>
        <a:bodyPr/>
        <a:lstStyle/>
        <a:p>
          <a:endParaRPr lang="en-US"/>
        </a:p>
      </dgm:t>
    </dgm:pt>
    <dgm:pt modelId="{B1C6EB37-4316-41BE-8FCA-FBFB656C2842}" type="pres">
      <dgm:prSet presAssocID="{83CE9719-B1BF-4F4D-9D0E-076A47E83488}" presName="spacer" presStyleCnt="0"/>
      <dgm:spPr/>
    </dgm:pt>
    <dgm:pt modelId="{A03D9537-DE59-4F52-955B-1B166F391E21}" type="pres">
      <dgm:prSet presAssocID="{852860ED-6993-4509-8B0C-571694D1543A}" presName="parentText" presStyleLbl="node1" presStyleIdx="1" presStyleCnt="3" custScaleY="143046" custLinFactNeighborX="-418" custLinFactNeighborY="-49233">
        <dgm:presLayoutVars>
          <dgm:chMax val="0"/>
          <dgm:bulletEnabled val="1"/>
        </dgm:presLayoutVars>
      </dgm:prSet>
      <dgm:spPr/>
      <dgm:t>
        <a:bodyPr/>
        <a:lstStyle/>
        <a:p>
          <a:endParaRPr lang="en-IN"/>
        </a:p>
      </dgm:t>
    </dgm:pt>
    <dgm:pt modelId="{1FBDB5D1-7F94-4716-8F7E-2795C317EECC}" type="pres">
      <dgm:prSet presAssocID="{D3E60EA0-6E79-40D0-A541-A4789986E872}" presName="spacer" presStyleCnt="0"/>
      <dgm:spPr/>
    </dgm:pt>
    <dgm:pt modelId="{A33D101A-CEF2-4C6A-9E5D-33B0E7641EA6}" type="pres">
      <dgm:prSet presAssocID="{6E25FFEB-E265-4BA6-AEEA-E1AC2EED149D}" presName="parentText" presStyleLbl="node1" presStyleIdx="2" presStyleCnt="3" custScaleY="63879" custLinFactNeighborX="-418" custLinFactNeighborY="16131">
        <dgm:presLayoutVars>
          <dgm:chMax val="0"/>
          <dgm:bulletEnabled val="1"/>
        </dgm:presLayoutVars>
      </dgm:prSet>
      <dgm:spPr/>
      <dgm:t>
        <a:bodyPr/>
        <a:lstStyle/>
        <a:p>
          <a:endParaRPr lang="en-IN"/>
        </a:p>
      </dgm:t>
    </dgm:pt>
  </dgm:ptLst>
  <dgm:cxnLst>
    <dgm:cxn modelId="{9B3E34FE-9A68-4FF7-8D04-5BF51528260E}" type="presOf" srcId="{852860ED-6993-4509-8B0C-571694D1543A}" destId="{A03D9537-DE59-4F52-955B-1B166F391E21}" srcOrd="0" destOrd="0" presId="urn:microsoft.com/office/officeart/2005/8/layout/vList2"/>
    <dgm:cxn modelId="{50CFB130-ECF3-4031-8B35-219FB33DF9B4}" srcId="{B3B5FCC5-5680-43BC-93D0-3AFEF4463EA7}" destId="{499CC28E-27E4-4F63-9180-E169854A8755}" srcOrd="0" destOrd="0" parTransId="{3B02AB6C-C4F8-48E7-8692-79035B2FB098}" sibTransId="{83CE9719-B1BF-4F4D-9D0E-076A47E83488}"/>
    <dgm:cxn modelId="{14F5E741-FF38-4E7B-9AD6-4F65C0B50030}" type="presOf" srcId="{6E25FFEB-E265-4BA6-AEEA-E1AC2EED149D}" destId="{A33D101A-CEF2-4C6A-9E5D-33B0E7641EA6}" srcOrd="0" destOrd="0" presId="urn:microsoft.com/office/officeart/2005/8/layout/vList2"/>
    <dgm:cxn modelId="{0D9B910E-CA9A-476B-ADC9-843C633D6289}" type="presOf" srcId="{B3B5FCC5-5680-43BC-93D0-3AFEF4463EA7}" destId="{FD00824E-FE91-4734-9E5F-46A7B07E70C3}" srcOrd="0" destOrd="0" presId="urn:microsoft.com/office/officeart/2005/8/layout/vList2"/>
    <dgm:cxn modelId="{3B29F927-967A-46CE-B1B9-74E94E7221B3}" type="presOf" srcId="{499CC28E-27E4-4F63-9180-E169854A8755}" destId="{7BED4DBD-03F3-4B50-8E20-CE0F830E0409}" srcOrd="0" destOrd="0" presId="urn:microsoft.com/office/officeart/2005/8/layout/vList2"/>
    <dgm:cxn modelId="{27C317B3-A7F9-4146-B225-D764BA4992D1}" srcId="{B3B5FCC5-5680-43BC-93D0-3AFEF4463EA7}" destId="{852860ED-6993-4509-8B0C-571694D1543A}" srcOrd="1" destOrd="0" parTransId="{2961D56F-D4B7-4270-8068-0756A968BF38}" sibTransId="{D3E60EA0-6E79-40D0-A541-A4789986E872}"/>
    <dgm:cxn modelId="{8FFC0FC4-EC4E-4EDF-93D8-BDF842E90D77}" srcId="{B3B5FCC5-5680-43BC-93D0-3AFEF4463EA7}" destId="{6E25FFEB-E265-4BA6-AEEA-E1AC2EED149D}" srcOrd="2" destOrd="0" parTransId="{13EE7AEA-E3FD-4462-840B-F55E4F0847C2}" sibTransId="{0929FCE7-F790-4311-93D9-06E036AE5C43}"/>
    <dgm:cxn modelId="{FCEE1F3F-AD43-4320-9662-C225900C7886}" type="presParOf" srcId="{FD00824E-FE91-4734-9E5F-46A7B07E70C3}" destId="{7BED4DBD-03F3-4B50-8E20-CE0F830E0409}" srcOrd="0" destOrd="0" presId="urn:microsoft.com/office/officeart/2005/8/layout/vList2"/>
    <dgm:cxn modelId="{0546D1A0-9572-44DE-9ED6-F91C9474F424}" type="presParOf" srcId="{FD00824E-FE91-4734-9E5F-46A7B07E70C3}" destId="{B1C6EB37-4316-41BE-8FCA-FBFB656C2842}" srcOrd="1" destOrd="0" presId="urn:microsoft.com/office/officeart/2005/8/layout/vList2"/>
    <dgm:cxn modelId="{B9FA128C-ECB0-44C6-84F7-288B8878ED10}" type="presParOf" srcId="{FD00824E-FE91-4734-9E5F-46A7B07E70C3}" destId="{A03D9537-DE59-4F52-955B-1B166F391E21}" srcOrd="2" destOrd="0" presId="urn:microsoft.com/office/officeart/2005/8/layout/vList2"/>
    <dgm:cxn modelId="{EC5F06C9-60F4-4E7A-92AE-9F9C02CADD6F}" type="presParOf" srcId="{FD00824E-FE91-4734-9E5F-46A7B07E70C3}" destId="{1FBDB5D1-7F94-4716-8F7E-2795C317EECC}" srcOrd="3" destOrd="0" presId="urn:microsoft.com/office/officeart/2005/8/layout/vList2"/>
    <dgm:cxn modelId="{6B782088-2829-410E-A64B-48B9E3FF2CFC}" type="presParOf" srcId="{FD00824E-FE91-4734-9E5F-46A7B07E70C3}" destId="{A33D101A-CEF2-4C6A-9E5D-33B0E7641EA6}" srcOrd="4" destOrd="0" presId="urn:microsoft.com/office/officeart/2005/8/layout/vList2"/>
  </dgm:cxnLst>
  <dgm:bg>
    <a:solidFill>
      <a:srgbClr val="FFFF00"/>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31FD9D-0EC6-4C35-8E92-D0852D8C7667}" type="doc">
      <dgm:prSet loTypeId="urn:microsoft.com/office/officeart/2005/8/layout/pyramid2" loCatId="pyramid" qsTypeId="urn:microsoft.com/office/officeart/2005/8/quickstyle/simple1" qsCatId="simple" csTypeId="urn:microsoft.com/office/officeart/2005/8/colors/colorful3" csCatId="colorful" phldr="1"/>
      <dgm:spPr/>
    </dgm:pt>
    <dgm:pt modelId="{6CD33B80-7209-43C9-9090-183AB5BA659C}">
      <dgm:prSet custT="1"/>
      <dgm:spPr/>
      <dgm:t>
        <a:bodyPr/>
        <a:lstStyle/>
        <a:p>
          <a:pPr algn="just"/>
          <a:r>
            <a:rPr lang="en-IN" sz="2800" b="1" dirty="0" smtClean="0">
              <a:latin typeface="Times New Roman" pitchFamily="18" charset="0"/>
              <a:cs typeface="Times New Roman" pitchFamily="18" charset="0"/>
            </a:rPr>
            <a:t>      The study indicates that the vanilla as inter crop in areca garden will be at break-even point at production level of about </a:t>
          </a:r>
          <a:r>
            <a:rPr lang="en-IN" sz="2800" b="1" dirty="0" smtClean="0">
              <a:solidFill>
                <a:srgbClr val="FF0066"/>
              </a:solidFill>
              <a:latin typeface="Times New Roman" pitchFamily="18" charset="0"/>
              <a:cs typeface="Times New Roman" pitchFamily="18" charset="0"/>
            </a:rPr>
            <a:t>381.97 kg </a:t>
          </a:r>
          <a:r>
            <a:rPr lang="en-IN" sz="2800" b="1" dirty="0" smtClean="0">
              <a:latin typeface="Times New Roman" pitchFamily="18" charset="0"/>
              <a:cs typeface="Times New Roman" pitchFamily="18" charset="0"/>
            </a:rPr>
            <a:t>per year or when the total sales is about </a:t>
          </a:r>
          <a:r>
            <a:rPr lang="en-IN" sz="2800" b="1" dirty="0" smtClean="0">
              <a:solidFill>
                <a:srgbClr val="FF0066"/>
              </a:solidFill>
              <a:latin typeface="Times New Roman" pitchFamily="18" charset="0"/>
              <a:cs typeface="Times New Roman" pitchFamily="18" charset="0"/>
            </a:rPr>
            <a:t>Rs. 95492 </a:t>
          </a:r>
          <a:r>
            <a:rPr lang="en-IN" sz="2800" b="1" dirty="0" smtClean="0">
              <a:solidFill>
                <a:schemeClr val="tx1"/>
              </a:solidFill>
              <a:latin typeface="Times New Roman" pitchFamily="18" charset="0"/>
              <a:cs typeface="Times New Roman" pitchFamily="18" charset="0"/>
            </a:rPr>
            <a:t>per year/hectare</a:t>
          </a:r>
          <a:r>
            <a:rPr lang="en-IN" sz="2800" b="1" dirty="0" smtClean="0">
              <a:latin typeface="Times New Roman" pitchFamily="18" charset="0"/>
              <a:cs typeface="Times New Roman" pitchFamily="18" charset="0"/>
            </a:rPr>
            <a:t>. Further, if the vanilla price increases, thereby the break-even level will reach at lower production level itself.</a:t>
          </a:r>
        </a:p>
      </dgm:t>
    </dgm:pt>
    <dgm:pt modelId="{17F2C34B-DB9E-4E39-9802-7D6CD7F37653}" type="parTrans" cxnId="{CE8C9A1E-ABE8-4099-985C-082CF8EFB414}">
      <dgm:prSet/>
      <dgm:spPr/>
      <dgm:t>
        <a:bodyPr/>
        <a:lstStyle/>
        <a:p>
          <a:endParaRPr lang="en-IN" sz="2400"/>
        </a:p>
      </dgm:t>
    </dgm:pt>
    <dgm:pt modelId="{37B34260-53E6-4A35-B496-23E099376C9C}" type="sibTrans" cxnId="{CE8C9A1E-ABE8-4099-985C-082CF8EFB414}">
      <dgm:prSet/>
      <dgm:spPr/>
      <dgm:t>
        <a:bodyPr/>
        <a:lstStyle/>
        <a:p>
          <a:endParaRPr lang="en-IN" sz="2400"/>
        </a:p>
      </dgm:t>
    </dgm:pt>
    <dgm:pt modelId="{A2EE55C5-78E0-4493-9E36-A7AF2392218F}" type="pres">
      <dgm:prSet presAssocID="{A231FD9D-0EC6-4C35-8E92-D0852D8C7667}" presName="compositeShape" presStyleCnt="0">
        <dgm:presLayoutVars>
          <dgm:dir/>
          <dgm:resizeHandles/>
        </dgm:presLayoutVars>
      </dgm:prSet>
      <dgm:spPr/>
    </dgm:pt>
    <dgm:pt modelId="{4131AE9B-B414-4A78-A9AD-25B6B61E59FF}" type="pres">
      <dgm:prSet presAssocID="{A231FD9D-0EC6-4C35-8E92-D0852D8C7667}" presName="pyramid" presStyleLbl="node1" presStyleIdx="0" presStyleCnt="1" custLinFactNeighborX="-1909" custLinFactNeighborY="2320"/>
      <dgm:spPr/>
    </dgm:pt>
    <dgm:pt modelId="{04BE1279-42E2-4C4B-9D70-AB86E299EA44}" type="pres">
      <dgm:prSet presAssocID="{A231FD9D-0EC6-4C35-8E92-D0852D8C7667}" presName="theList" presStyleCnt="0"/>
      <dgm:spPr/>
    </dgm:pt>
    <dgm:pt modelId="{D04002E2-3DBA-4AF2-AB28-4C0AECD9D5BF}" type="pres">
      <dgm:prSet presAssocID="{6CD33B80-7209-43C9-9090-183AB5BA659C}" presName="aNode" presStyleLbl="fgAcc1" presStyleIdx="0" presStyleCnt="1" custScaleX="228466" custScaleY="492478" custLinFactY="24058" custLinFactNeighborX="-4788" custLinFactNeighborY="100000">
        <dgm:presLayoutVars>
          <dgm:bulletEnabled val="1"/>
        </dgm:presLayoutVars>
      </dgm:prSet>
      <dgm:spPr/>
      <dgm:t>
        <a:bodyPr/>
        <a:lstStyle/>
        <a:p>
          <a:endParaRPr lang="en-IN"/>
        </a:p>
      </dgm:t>
    </dgm:pt>
    <dgm:pt modelId="{2171971E-3C9F-4D48-BF16-55167E14CF9E}" type="pres">
      <dgm:prSet presAssocID="{6CD33B80-7209-43C9-9090-183AB5BA659C}" presName="aSpace" presStyleCnt="0"/>
      <dgm:spPr/>
    </dgm:pt>
  </dgm:ptLst>
  <dgm:cxnLst>
    <dgm:cxn modelId="{A1D50B68-1219-4313-A286-DA0CF0359720}" type="presOf" srcId="{6CD33B80-7209-43C9-9090-183AB5BA659C}" destId="{D04002E2-3DBA-4AF2-AB28-4C0AECD9D5BF}" srcOrd="0" destOrd="0" presId="urn:microsoft.com/office/officeart/2005/8/layout/pyramid2"/>
    <dgm:cxn modelId="{B02794F9-50E9-4282-A788-80C1B0EB9167}" type="presOf" srcId="{A231FD9D-0EC6-4C35-8E92-D0852D8C7667}" destId="{A2EE55C5-78E0-4493-9E36-A7AF2392218F}" srcOrd="0" destOrd="0" presId="urn:microsoft.com/office/officeart/2005/8/layout/pyramid2"/>
    <dgm:cxn modelId="{CE8C9A1E-ABE8-4099-985C-082CF8EFB414}" srcId="{A231FD9D-0EC6-4C35-8E92-D0852D8C7667}" destId="{6CD33B80-7209-43C9-9090-183AB5BA659C}" srcOrd="0" destOrd="0" parTransId="{17F2C34B-DB9E-4E39-9802-7D6CD7F37653}" sibTransId="{37B34260-53E6-4A35-B496-23E099376C9C}"/>
    <dgm:cxn modelId="{1C8B822D-3D10-4F11-B54D-9CE1E3B421B8}" type="presParOf" srcId="{A2EE55C5-78E0-4493-9E36-A7AF2392218F}" destId="{4131AE9B-B414-4A78-A9AD-25B6B61E59FF}" srcOrd="0" destOrd="0" presId="urn:microsoft.com/office/officeart/2005/8/layout/pyramid2"/>
    <dgm:cxn modelId="{0244CC3A-7747-4D82-A481-290597410D43}" type="presParOf" srcId="{A2EE55C5-78E0-4493-9E36-A7AF2392218F}" destId="{04BE1279-42E2-4C4B-9D70-AB86E299EA44}" srcOrd="1" destOrd="0" presId="urn:microsoft.com/office/officeart/2005/8/layout/pyramid2"/>
    <dgm:cxn modelId="{5D5EEBD3-5E53-4DB6-9FFB-F549C747C06E}" type="presParOf" srcId="{04BE1279-42E2-4C4B-9D70-AB86E299EA44}" destId="{D04002E2-3DBA-4AF2-AB28-4C0AECD9D5BF}" srcOrd="0" destOrd="0" presId="urn:microsoft.com/office/officeart/2005/8/layout/pyramid2"/>
    <dgm:cxn modelId="{7D77A8F4-408E-4892-9BD0-D610239ACB28}" type="presParOf" srcId="{04BE1279-42E2-4C4B-9D70-AB86E299EA44}" destId="{2171971E-3C9F-4D48-BF16-55167E14CF9E}" srcOrd="1"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860E3F-BBA6-4C60-9CC8-17385836F593}" type="datetimeFigureOut">
              <a:rPr lang="en-IN" smtClean="0"/>
              <a:pPr/>
              <a:t>12-12-2015</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75A73E-01B1-49A7-AF3F-83FFDB0EA745}" type="slidenum">
              <a:rPr lang="en-IN" smtClean="0"/>
              <a:pPr/>
              <a:t>‹#›</a:t>
            </a:fld>
            <a:endParaRPr lang="en-IN" dirty="0"/>
          </a:p>
        </p:txBody>
      </p:sp>
    </p:spTree>
    <p:extLst>
      <p:ext uri="{BB962C8B-B14F-4D97-AF65-F5344CB8AC3E}">
        <p14:creationId xmlns:p14="http://schemas.microsoft.com/office/powerpoint/2010/main" xmlns="" val="3690248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3CE9602-1D2C-485E-B5EF-8DFFD3CEBF16}" type="datetime1">
              <a:rPr lang="en-IN" smtClean="0"/>
              <a:pPr/>
              <a:t>12-12-2015</a:t>
            </a:fld>
            <a:endParaRPr lang="en-IN" dirty="0"/>
          </a:p>
        </p:txBody>
      </p:sp>
      <p:sp>
        <p:nvSpPr>
          <p:cNvPr id="5" name="Footer Placeholder 4"/>
          <p:cNvSpPr>
            <a:spLocks noGrp="1"/>
          </p:cNvSpPr>
          <p:nvPr>
            <p:ph type="ftr" sz="quarter" idx="11"/>
          </p:nvPr>
        </p:nvSpPr>
        <p:spPr/>
        <p:txBody>
          <a:bodyPr/>
          <a:lstStyle/>
          <a:p>
            <a:r>
              <a:rPr lang="en-IN" smtClean="0"/>
              <a:t>DEPARTMENT OF AGRICULTURAL  EXTENSION</a:t>
            </a:r>
            <a:endParaRPr lang="en-IN" dirty="0"/>
          </a:p>
        </p:txBody>
      </p:sp>
      <p:sp>
        <p:nvSpPr>
          <p:cNvPr id="6" name="Slide Number Placeholder 5"/>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Footer Placeholder 4"/>
          <p:cNvSpPr>
            <a:spLocks noGrp="1"/>
          </p:cNvSpPr>
          <p:nvPr>
            <p:ph type="ftr" sz="quarter" idx="11"/>
          </p:nvPr>
        </p:nvSpPr>
        <p:spPr/>
        <p:txBody>
          <a:bodyPr/>
          <a:lstStyle/>
          <a:p>
            <a:r>
              <a:rPr lang="en-IN" smtClean="0"/>
              <a:t>DEPARTMENT OF AGRICULTURAL  EXTENSION</a:t>
            </a:r>
            <a:endParaRPr lang="en-IN" dirty="0"/>
          </a:p>
        </p:txBody>
      </p:sp>
      <p:sp>
        <p:nvSpPr>
          <p:cNvPr id="6" name="Slide Number Placeholder 5"/>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7EC80A-ED58-434B-A5D3-B219EA4CB728}" type="datetime1">
              <a:rPr lang="en-IN" smtClean="0"/>
              <a:pPr/>
              <a:t>12-12-2015</a:t>
            </a:fld>
            <a:endParaRPr lang="en-IN" dirty="0"/>
          </a:p>
        </p:txBody>
      </p:sp>
      <p:sp>
        <p:nvSpPr>
          <p:cNvPr id="5" name="Footer Placeholder 4"/>
          <p:cNvSpPr>
            <a:spLocks noGrp="1"/>
          </p:cNvSpPr>
          <p:nvPr>
            <p:ph type="ftr" sz="quarter" idx="11"/>
          </p:nvPr>
        </p:nvSpPr>
        <p:spPr/>
        <p:txBody>
          <a:bodyPr/>
          <a:lstStyle/>
          <a:p>
            <a:r>
              <a:rPr lang="en-IN" smtClean="0"/>
              <a:t>DEPARTMENT OF AGRICULTURAL  EXTENSION</a:t>
            </a:r>
            <a:endParaRPr lang="en-IN" dirty="0"/>
          </a:p>
        </p:txBody>
      </p:sp>
      <p:sp>
        <p:nvSpPr>
          <p:cNvPr id="6" name="Slide Number Placeholder 5"/>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751ED41-0C05-40FF-9B5D-FFE08B9B9A68}" type="datetime1">
              <a:rPr lang="en-IN" smtClean="0"/>
              <a:pPr/>
              <a:t>12-12-2015</a:t>
            </a:fld>
            <a:endParaRPr lang="en-IN" dirty="0"/>
          </a:p>
        </p:txBody>
      </p:sp>
      <p:sp>
        <p:nvSpPr>
          <p:cNvPr id="6" name="Footer Placeholder 5"/>
          <p:cNvSpPr>
            <a:spLocks noGrp="1"/>
          </p:cNvSpPr>
          <p:nvPr>
            <p:ph type="ftr" sz="quarter" idx="11"/>
          </p:nvPr>
        </p:nvSpPr>
        <p:spPr/>
        <p:txBody>
          <a:bodyPr/>
          <a:lstStyle/>
          <a:p>
            <a:r>
              <a:rPr lang="en-IN" smtClean="0"/>
              <a:t>DEPARTMENT OF AGRICULTURAL  EXTENSION</a:t>
            </a:r>
            <a:endParaRPr lang="en-IN" dirty="0"/>
          </a:p>
        </p:txBody>
      </p:sp>
      <p:sp>
        <p:nvSpPr>
          <p:cNvPr id="7" name="Slide Number Placeholder 6"/>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257CA80-8D58-4BB0-A836-D3F468BB1823}" type="datetime1">
              <a:rPr lang="en-IN" smtClean="0"/>
              <a:pPr/>
              <a:t>12-12-2015</a:t>
            </a:fld>
            <a:endParaRPr lang="en-IN" dirty="0"/>
          </a:p>
        </p:txBody>
      </p:sp>
      <p:sp>
        <p:nvSpPr>
          <p:cNvPr id="8" name="Footer Placeholder 7"/>
          <p:cNvSpPr>
            <a:spLocks noGrp="1"/>
          </p:cNvSpPr>
          <p:nvPr>
            <p:ph type="ftr" sz="quarter" idx="11"/>
          </p:nvPr>
        </p:nvSpPr>
        <p:spPr/>
        <p:txBody>
          <a:bodyPr/>
          <a:lstStyle/>
          <a:p>
            <a:r>
              <a:rPr lang="en-IN" smtClean="0"/>
              <a:t>DEPARTMENT OF AGRICULTURAL  EXTENSION</a:t>
            </a:r>
            <a:endParaRPr lang="en-IN" dirty="0"/>
          </a:p>
        </p:txBody>
      </p:sp>
      <p:sp>
        <p:nvSpPr>
          <p:cNvPr id="9" name="Slide Number Placeholder 8"/>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1DF1A145-F3B4-43A4-8DB7-CD9CA3DE578C}" type="datetime1">
              <a:rPr lang="en-IN" smtClean="0"/>
              <a:pPr/>
              <a:t>12-12-2015</a:t>
            </a:fld>
            <a:endParaRPr lang="en-IN" dirty="0"/>
          </a:p>
        </p:txBody>
      </p:sp>
      <p:sp>
        <p:nvSpPr>
          <p:cNvPr id="4" name="Footer Placeholder 3"/>
          <p:cNvSpPr>
            <a:spLocks noGrp="1"/>
          </p:cNvSpPr>
          <p:nvPr>
            <p:ph type="ftr" sz="quarter" idx="11"/>
          </p:nvPr>
        </p:nvSpPr>
        <p:spPr/>
        <p:txBody>
          <a:bodyPr/>
          <a:lstStyle/>
          <a:p>
            <a:r>
              <a:rPr lang="en-IN" smtClean="0"/>
              <a:t>DEPARTMENT OF AGRICULTURAL  EXTENSION</a:t>
            </a:r>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257528-8CCB-4422-8626-73722C79083D}" type="datetime1">
              <a:rPr lang="en-IN" smtClean="0"/>
              <a:pPr/>
              <a:t>12-12-2015</a:t>
            </a:fld>
            <a:endParaRPr lang="en-IN" dirty="0"/>
          </a:p>
        </p:txBody>
      </p:sp>
      <p:sp>
        <p:nvSpPr>
          <p:cNvPr id="3" name="Footer Placeholder 2"/>
          <p:cNvSpPr>
            <a:spLocks noGrp="1"/>
          </p:cNvSpPr>
          <p:nvPr>
            <p:ph type="ftr" sz="quarter" idx="11"/>
          </p:nvPr>
        </p:nvSpPr>
        <p:spPr/>
        <p:txBody>
          <a:bodyPr/>
          <a:lstStyle/>
          <a:p>
            <a:r>
              <a:rPr lang="en-IN" smtClean="0"/>
              <a:t>DEPARTMENT OF AGRICULTURAL  EXTENSION</a:t>
            </a:r>
            <a:endParaRPr lang="en-IN" dirty="0"/>
          </a:p>
        </p:txBody>
      </p:sp>
      <p:sp>
        <p:nvSpPr>
          <p:cNvPr id="4" name="Slide Number Placeholder 3"/>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5F07A5-E92B-417B-8EA9-7E99D24F2607}" type="datetime1">
              <a:rPr lang="en-IN" smtClean="0"/>
              <a:pPr/>
              <a:t>12-12-2015</a:t>
            </a:fld>
            <a:endParaRPr lang="en-IN" dirty="0"/>
          </a:p>
        </p:txBody>
      </p:sp>
      <p:sp>
        <p:nvSpPr>
          <p:cNvPr id="6" name="Footer Placeholder 5"/>
          <p:cNvSpPr>
            <a:spLocks noGrp="1"/>
          </p:cNvSpPr>
          <p:nvPr>
            <p:ph type="ftr" sz="quarter" idx="11"/>
          </p:nvPr>
        </p:nvSpPr>
        <p:spPr/>
        <p:txBody>
          <a:bodyPr/>
          <a:lstStyle/>
          <a:p>
            <a:r>
              <a:rPr lang="en-IN" smtClean="0"/>
              <a:t>DEPARTMENT OF AGRICULTURAL  EXTENSION</a:t>
            </a:r>
            <a:endParaRPr lang="en-IN" dirty="0"/>
          </a:p>
        </p:txBody>
      </p:sp>
      <p:sp>
        <p:nvSpPr>
          <p:cNvPr id="7" name="Slide Number Placeholder 6"/>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5CD4A6-E0DE-4820-9A09-853F4F037565}" type="datetime1">
              <a:rPr lang="en-IN" smtClean="0"/>
              <a:pPr/>
              <a:t>12-12-2015</a:t>
            </a:fld>
            <a:endParaRPr lang="en-IN" dirty="0"/>
          </a:p>
        </p:txBody>
      </p:sp>
      <p:sp>
        <p:nvSpPr>
          <p:cNvPr id="6" name="Footer Placeholder 5"/>
          <p:cNvSpPr>
            <a:spLocks noGrp="1"/>
          </p:cNvSpPr>
          <p:nvPr>
            <p:ph type="ftr" sz="quarter" idx="11"/>
          </p:nvPr>
        </p:nvSpPr>
        <p:spPr/>
        <p:txBody>
          <a:bodyPr/>
          <a:lstStyle/>
          <a:p>
            <a:r>
              <a:rPr lang="en-IN" smtClean="0"/>
              <a:t>DEPARTMENT OF AGRICULTURAL  EXTENSION</a:t>
            </a:r>
            <a:endParaRPr lang="en-IN" dirty="0"/>
          </a:p>
        </p:txBody>
      </p:sp>
      <p:sp>
        <p:nvSpPr>
          <p:cNvPr id="7" name="Slide Number Placeholder 6"/>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7FB6ABE-1CF7-4D26-87D1-DE14B621511B}" type="datetime1">
              <a:rPr lang="en-IN" smtClean="0"/>
              <a:pPr/>
              <a:t>12-12-2015</a:t>
            </a:fld>
            <a:endParaRPr lang="en-IN" dirty="0"/>
          </a:p>
        </p:txBody>
      </p:sp>
      <p:sp>
        <p:nvSpPr>
          <p:cNvPr id="5" name="Footer Placeholder 4"/>
          <p:cNvSpPr>
            <a:spLocks noGrp="1"/>
          </p:cNvSpPr>
          <p:nvPr>
            <p:ph type="ftr" sz="quarter" idx="11"/>
          </p:nvPr>
        </p:nvSpPr>
        <p:spPr/>
        <p:txBody>
          <a:bodyPr/>
          <a:lstStyle/>
          <a:p>
            <a:r>
              <a:rPr lang="en-IN" smtClean="0"/>
              <a:t>DEPARTMENT OF AGRICULTURAL  EXTENSION</a:t>
            </a:r>
            <a:endParaRPr lang="en-IN" dirty="0"/>
          </a:p>
        </p:txBody>
      </p:sp>
      <p:sp>
        <p:nvSpPr>
          <p:cNvPr id="6" name="Slide Number Placeholder 5"/>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0CB8768-57AB-4E9B-BF31-0BDC6186169A}" type="datetime1">
              <a:rPr lang="en-IN" smtClean="0"/>
              <a:pPr/>
              <a:t>12-12-2015</a:t>
            </a:fld>
            <a:endParaRPr lang="en-IN" dirty="0"/>
          </a:p>
        </p:txBody>
      </p:sp>
      <p:sp>
        <p:nvSpPr>
          <p:cNvPr id="5" name="Footer Placeholder 4"/>
          <p:cNvSpPr>
            <a:spLocks noGrp="1"/>
          </p:cNvSpPr>
          <p:nvPr>
            <p:ph type="ftr" sz="quarter" idx="11"/>
          </p:nvPr>
        </p:nvSpPr>
        <p:spPr/>
        <p:txBody>
          <a:bodyPr/>
          <a:lstStyle/>
          <a:p>
            <a:r>
              <a:rPr lang="en-IN" smtClean="0"/>
              <a:t>DEPARTMENT OF AGRICULTURAL  EXTENSION</a:t>
            </a:r>
            <a:endParaRPr lang="en-IN" dirty="0"/>
          </a:p>
        </p:txBody>
      </p:sp>
      <p:sp>
        <p:nvSpPr>
          <p:cNvPr id="6" name="Slide Number Placeholder 5"/>
          <p:cNvSpPr>
            <a:spLocks noGrp="1"/>
          </p:cNvSpPr>
          <p:nvPr>
            <p:ph type="sldNum" sz="quarter" idx="12"/>
          </p:nvPr>
        </p:nvSpPr>
        <p:spPr/>
        <p:txBody>
          <a:bodyPr/>
          <a:lstStyle/>
          <a:p>
            <a:fld id="{07D7794D-3622-4BFF-B053-CB37E9309E10}"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1460C-4E26-4B74-BF65-A5EBC4B0A8FC}" type="datetime1">
              <a:rPr lang="en-IN" smtClean="0"/>
              <a:pPr/>
              <a:t>12-12-2015</a:t>
            </a:fld>
            <a:endParaRPr lang="en-IN"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DEPARTMENT OF AGRICULTURAL  EXTENSION</a:t>
            </a:r>
            <a:endParaRPr lang="en-IN"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7794D-3622-4BFF-B053-CB37E9309E10}"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95079"/>
            <a:ext cx="7772400" cy="1470025"/>
          </a:xfrm>
        </p:spPr>
        <p:txBody>
          <a:bodyPr/>
          <a:lstStyle/>
          <a:p>
            <a:r>
              <a:rPr lang="en-IN" b="1" dirty="0" smtClean="0">
                <a:solidFill>
                  <a:srgbClr val="FF0000"/>
                </a:solidFill>
                <a:latin typeface="Times New Roman" pitchFamily="18" charset="0"/>
                <a:cs typeface="Times New Roman" pitchFamily="18" charset="0"/>
              </a:rPr>
              <a:t>WELCOME</a:t>
            </a:r>
            <a:endParaRPr lang="en-IN" b="1" dirty="0">
              <a:solidFill>
                <a:srgbClr val="FF0000"/>
              </a:solidFill>
              <a:latin typeface="Times New Roman" pitchFamily="18" charset="0"/>
              <a:cs typeface="Times New Roman" pitchFamily="18" charset="0"/>
            </a:endParaRPr>
          </a:p>
        </p:txBody>
      </p:sp>
      <p:pic>
        <p:nvPicPr>
          <p:cNvPr id="12" name="Picture 11" descr="Great-Hornbill.jpg"/>
          <p:cNvPicPr>
            <a:picLocks noChangeAspect="1"/>
          </p:cNvPicPr>
          <p:nvPr/>
        </p:nvPicPr>
        <p:blipFill>
          <a:blip r:embed="rId2" cstate="print"/>
          <a:stretch>
            <a:fillRect/>
          </a:stretch>
        </p:blipFill>
        <p:spPr>
          <a:xfrm>
            <a:off x="290627" y="0"/>
            <a:ext cx="8682190" cy="6553200"/>
          </a:xfrm>
          <a:prstGeom prst="rect">
            <a:avLst/>
          </a:prstGeom>
          <a:ln>
            <a:noFill/>
          </a:ln>
          <a:effectLst>
            <a:softEdge rad="112500"/>
          </a:effectLst>
        </p:spPr>
      </p:pic>
      <p:sp>
        <p:nvSpPr>
          <p:cNvPr id="9" name="Slide Number Placeholder 8"/>
          <p:cNvSpPr>
            <a:spLocks noGrp="1"/>
          </p:cNvSpPr>
          <p:nvPr>
            <p:ph type="sldNum" sz="quarter" idx="12"/>
          </p:nvPr>
        </p:nvSpPr>
        <p:spPr/>
        <p:txBody>
          <a:bodyPr/>
          <a:lstStyle/>
          <a:p>
            <a:fld id="{07D7794D-3622-4BFF-B053-CB37E9309E10}" type="slidenum">
              <a:rPr lang="en-IN" smtClean="0"/>
              <a:pPr/>
              <a:t>1</a:t>
            </a:fld>
            <a:endParaRPr lang="en-IN" dirty="0"/>
          </a:p>
        </p:txBody>
      </p:sp>
      <p:sp>
        <p:nvSpPr>
          <p:cNvPr id="14" name="Rectangle 13"/>
          <p:cNvSpPr/>
          <p:nvPr/>
        </p:nvSpPr>
        <p:spPr>
          <a:xfrm>
            <a:off x="1295400" y="381000"/>
            <a:ext cx="6629400" cy="769441"/>
          </a:xfrm>
          <a:prstGeom prst="rect">
            <a:avLst/>
          </a:prstGeom>
        </p:spPr>
        <p:txBody>
          <a:bodyPr wrap="square">
            <a:spAutoFit/>
          </a:bodyPr>
          <a:lstStyle/>
          <a:p>
            <a:pPr algn="ctr"/>
            <a:r>
              <a:rPr lang="en-IN" sz="4400" b="1" dirty="0" smtClean="0">
                <a:solidFill>
                  <a:srgbClr val="FF0000"/>
                </a:solidFill>
                <a:latin typeface="Times New Roman" pitchFamily="18" charset="0"/>
                <a:cs typeface="Times New Roman" pitchFamily="18" charset="0"/>
              </a:rPr>
              <a:t>WELCOME</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848" y="274638"/>
            <a:ext cx="8229600" cy="1143000"/>
          </a:xfrm>
        </p:spPr>
        <p:txBody>
          <a:bodyPr/>
          <a:lstStyle/>
          <a:p>
            <a:r>
              <a:rPr lang="en-IN" b="1" dirty="0" smtClean="0">
                <a:solidFill>
                  <a:srgbClr val="00B050"/>
                </a:solidFill>
                <a:latin typeface="Times New Roman" pitchFamily="18" charset="0"/>
                <a:cs typeface="Times New Roman" pitchFamily="18" charset="0"/>
              </a:rPr>
              <a:t>IV - SEMINAR</a:t>
            </a:r>
            <a:endParaRPr lang="en-IN" dirty="0">
              <a:solidFill>
                <a:srgbClr val="00B050"/>
              </a:solidFill>
            </a:endParaRPr>
          </a:p>
        </p:txBody>
      </p:sp>
      <p:sp>
        <p:nvSpPr>
          <p:cNvPr id="3" name="Content Placeholder 2"/>
          <p:cNvSpPr>
            <a:spLocks noGrp="1"/>
          </p:cNvSpPr>
          <p:nvPr>
            <p:ph idx="1"/>
          </p:nvPr>
        </p:nvSpPr>
        <p:spPr/>
        <p:txBody>
          <a:bodyPr>
            <a:normAutofit/>
          </a:bodyPr>
          <a:lstStyle/>
          <a:p>
            <a:pPr>
              <a:buNone/>
            </a:pPr>
            <a:r>
              <a:rPr lang="en-IN" sz="2800" b="1" dirty="0" smtClean="0">
                <a:latin typeface="Times New Roman" pitchFamily="18" charset="0"/>
                <a:cs typeface="Times New Roman" pitchFamily="18" charset="0"/>
              </a:rPr>
              <a:t>                                    </a:t>
            </a:r>
            <a:r>
              <a:rPr lang="en-IN" sz="2800" b="1" dirty="0" smtClean="0">
                <a:solidFill>
                  <a:srgbClr val="C00000"/>
                </a:solidFill>
                <a:latin typeface="Times New Roman" pitchFamily="18" charset="0"/>
                <a:cs typeface="Times New Roman" pitchFamily="18" charset="0"/>
              </a:rPr>
              <a:t>     ON</a:t>
            </a:r>
          </a:p>
          <a:p>
            <a:pPr algn="ctr">
              <a:buNone/>
            </a:pPr>
            <a:r>
              <a:rPr lang="en-IN" sz="2800" b="1" dirty="0" smtClean="0">
                <a:solidFill>
                  <a:srgbClr val="C00000"/>
                </a:solidFill>
                <a:latin typeface="Times New Roman" pitchFamily="18" charset="0"/>
                <a:cs typeface="Times New Roman" pitchFamily="18" charset="0"/>
              </a:rPr>
              <a:t>  </a:t>
            </a:r>
            <a:r>
              <a:rPr lang="en-IN" sz="2800" b="1" dirty="0" smtClean="0">
                <a:latin typeface="Times New Roman" pitchFamily="18" charset="0"/>
                <a:cs typeface="Times New Roman" pitchFamily="18" charset="0"/>
              </a:rPr>
              <a:t>    </a:t>
            </a:r>
            <a:r>
              <a:rPr lang="en-IN" sz="4000" b="1" dirty="0" smtClean="0">
                <a:solidFill>
                  <a:srgbClr val="FF0000"/>
                </a:solidFill>
                <a:latin typeface="Times New Roman" pitchFamily="18" charset="0"/>
                <a:cs typeface="Times New Roman" pitchFamily="18" charset="0"/>
              </a:rPr>
              <a:t>Application of Break-Even Analysis – A review</a:t>
            </a:r>
            <a:endParaRPr lang="en-IN" sz="4000" dirty="0">
              <a:solidFill>
                <a:srgbClr val="FF0000"/>
              </a:solidFill>
            </a:endParaRPr>
          </a:p>
        </p:txBody>
      </p:sp>
      <p:sp>
        <p:nvSpPr>
          <p:cNvPr id="7" name="TextBox 6"/>
          <p:cNvSpPr txBox="1"/>
          <p:nvPr/>
        </p:nvSpPr>
        <p:spPr>
          <a:xfrm>
            <a:off x="5004048" y="3861048"/>
            <a:ext cx="3411512" cy="2769989"/>
          </a:xfrm>
          <a:prstGeom prst="rect">
            <a:avLst/>
          </a:prstGeom>
          <a:noFill/>
        </p:spPr>
        <p:txBody>
          <a:bodyPr wrap="square" rtlCol="0">
            <a:spAutoFit/>
          </a:bodyPr>
          <a:lstStyle/>
          <a:p>
            <a:pPr algn="just"/>
            <a:r>
              <a:rPr lang="en-IN" b="1" dirty="0" smtClean="0">
                <a:latin typeface="Times New Roman" pitchFamily="18" charset="0"/>
                <a:cs typeface="Times New Roman" pitchFamily="18" charset="0"/>
              </a:rPr>
              <a:t>   </a:t>
            </a:r>
            <a:r>
              <a:rPr lang="en-IN" sz="2400" b="1" dirty="0" smtClean="0">
                <a:solidFill>
                  <a:srgbClr val="6600FF"/>
                </a:solidFill>
                <a:latin typeface="Times New Roman" pitchFamily="18" charset="0"/>
                <a:cs typeface="Times New Roman" pitchFamily="18" charset="0"/>
              </a:rPr>
              <a:t>PRESENTATION BY : </a:t>
            </a:r>
          </a:p>
          <a:p>
            <a:pPr algn="just"/>
            <a:r>
              <a:rPr lang="en-IN" b="1" dirty="0" smtClean="0">
                <a:latin typeface="Times New Roman" pitchFamily="18" charset="0"/>
                <a:cs typeface="Times New Roman" pitchFamily="18" charset="0"/>
              </a:rPr>
              <a:t>  </a:t>
            </a:r>
          </a:p>
          <a:p>
            <a:pPr algn="ctr"/>
            <a:r>
              <a:rPr lang="en-IN" dirty="0" smtClean="0">
                <a:latin typeface="Times New Roman" pitchFamily="18" charset="0"/>
                <a:cs typeface="Times New Roman" pitchFamily="18" charset="0"/>
              </a:rPr>
              <a:t> </a:t>
            </a:r>
            <a:r>
              <a:rPr lang="en-IN" sz="2400" b="1" dirty="0" smtClean="0">
                <a:solidFill>
                  <a:srgbClr val="92D050"/>
                </a:solidFill>
                <a:latin typeface="Times New Roman" pitchFamily="18" charset="0"/>
                <a:cs typeface="Times New Roman" pitchFamily="18" charset="0"/>
              </a:rPr>
              <a:t>ABDUL SATTAR FAZELY</a:t>
            </a:r>
          </a:p>
          <a:p>
            <a:pPr algn="ctr"/>
            <a:r>
              <a:rPr lang="en-IN" sz="2400" b="1" dirty="0" smtClean="0">
                <a:solidFill>
                  <a:srgbClr val="92D050"/>
                </a:solidFill>
                <a:latin typeface="Times New Roman" pitchFamily="18" charset="0"/>
                <a:cs typeface="Times New Roman" pitchFamily="18" charset="0"/>
              </a:rPr>
              <a:t> PALB 2309</a:t>
            </a:r>
          </a:p>
          <a:p>
            <a:pPr algn="ctr"/>
            <a:r>
              <a:rPr lang="en-IN" sz="2400" b="1" dirty="0" smtClean="0">
                <a:solidFill>
                  <a:srgbClr val="92D050"/>
                </a:solidFill>
                <a:latin typeface="Times New Roman" pitchFamily="18" charset="0"/>
                <a:cs typeface="Times New Roman" pitchFamily="18" charset="0"/>
              </a:rPr>
              <a:t>    </a:t>
            </a:r>
            <a:r>
              <a:rPr lang="en-US" sz="2400" b="1" dirty="0" smtClean="0">
                <a:solidFill>
                  <a:srgbClr val="92D050"/>
                </a:solidFill>
                <a:latin typeface="Times New Roman" pitchFamily="18" charset="0"/>
                <a:cs typeface="Times New Roman" pitchFamily="18" charset="0"/>
              </a:rPr>
              <a:t>Sr. Ph.D.(Agril. Extn.)</a:t>
            </a:r>
          </a:p>
          <a:p>
            <a:pPr algn="just"/>
            <a:endParaRPr lang="en-IN" b="1" dirty="0" smtClean="0">
              <a:latin typeface="Times New Roman" pitchFamily="18" charset="0"/>
              <a:cs typeface="Times New Roman" pitchFamily="18" charset="0"/>
            </a:endParaRPr>
          </a:p>
          <a:p>
            <a:pPr algn="just"/>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Vertical Scroll 5"/>
          <p:cNvSpPr/>
          <p:nvPr/>
        </p:nvSpPr>
        <p:spPr>
          <a:xfrm>
            <a:off x="467544" y="609600"/>
            <a:ext cx="7848872" cy="5915744"/>
          </a:xfrm>
          <a:prstGeom prst="verticalScroll">
            <a:avLst/>
          </a:prstGeom>
        </p:spPr>
        <p:style>
          <a:lnRef idx="2">
            <a:schemeClr val="accent5"/>
          </a:lnRef>
          <a:fillRef idx="1">
            <a:schemeClr val="lt1"/>
          </a:fillRef>
          <a:effectRef idx="0">
            <a:schemeClr val="accent5"/>
          </a:effectRef>
          <a:fontRef idx="minor">
            <a:schemeClr val="dk1"/>
          </a:fontRef>
        </p:style>
        <p:txBody>
          <a:bodyPr rtlCol="0" anchor="ctr"/>
          <a:lstStyle/>
          <a:p>
            <a:pPr algn="just">
              <a:lnSpc>
                <a:spcPct val="150000"/>
              </a:lnSpc>
              <a:buFont typeface="Arial" pitchFamily="34" charset="0"/>
              <a:buChar char="•"/>
            </a:pPr>
            <a:endParaRPr lang="en-IN" sz="2400" dirty="0" smtClean="0">
              <a:solidFill>
                <a:schemeClr val="tx1"/>
              </a:solidFill>
              <a:latin typeface="Times New Roman" pitchFamily="18" charset="0"/>
              <a:cs typeface="Times New Roman" pitchFamily="18" charset="0"/>
            </a:endParaRPr>
          </a:p>
          <a:p>
            <a:pPr algn="just">
              <a:lnSpc>
                <a:spcPct val="150000"/>
              </a:lnSpc>
              <a:buFont typeface="Arial" pitchFamily="34" charset="0"/>
              <a:buChar char="•"/>
            </a:pPr>
            <a:endParaRPr lang="en-IN" sz="2400" dirty="0" smtClean="0">
              <a:solidFill>
                <a:schemeClr val="tx1"/>
              </a:solidFill>
              <a:latin typeface="Times New Roman" pitchFamily="18" charset="0"/>
              <a:cs typeface="Times New Roman" pitchFamily="18" charset="0"/>
            </a:endParaRPr>
          </a:p>
          <a:p>
            <a:pPr algn="just">
              <a:lnSpc>
                <a:spcPct val="150000"/>
              </a:lnSpc>
            </a:pPr>
            <a:endParaRPr lang="en-IN" sz="2400" b="1" dirty="0" smtClean="0">
              <a:solidFill>
                <a:schemeClr val="tx1"/>
              </a:solidFill>
              <a:latin typeface="Times New Roman" pitchFamily="18" charset="0"/>
              <a:cs typeface="Times New Roman" pitchFamily="18" charset="0"/>
            </a:endParaRPr>
          </a:p>
          <a:p>
            <a:pPr>
              <a:lnSpc>
                <a:spcPct val="150000"/>
              </a:lnSpc>
            </a:pPr>
            <a:r>
              <a:rPr lang="en-IN" sz="2400" b="1" dirty="0" smtClean="0">
                <a:solidFill>
                  <a:schemeClr val="tx1"/>
                </a:solidFill>
                <a:latin typeface="Times New Roman" pitchFamily="18" charset="0"/>
                <a:cs typeface="Times New Roman" pitchFamily="18" charset="0"/>
              </a:rPr>
              <a:t>               </a:t>
            </a:r>
            <a:r>
              <a:rPr lang="en-IN" sz="2400" b="1" dirty="0" smtClean="0">
                <a:solidFill>
                  <a:srgbClr val="FF0066"/>
                </a:solidFill>
                <a:latin typeface="Times New Roman" pitchFamily="18" charset="0"/>
                <a:cs typeface="Times New Roman" pitchFamily="18" charset="0"/>
              </a:rPr>
              <a:t>CONTENT OF THE SEMINAR</a:t>
            </a:r>
          </a:p>
          <a:p>
            <a:pPr algn="just">
              <a:lnSpc>
                <a:spcPct val="150000"/>
              </a:lnSpc>
            </a:pPr>
            <a:endParaRPr lang="en-IN" sz="2400" b="1" dirty="0" smtClean="0">
              <a:solidFill>
                <a:schemeClr val="tx1"/>
              </a:solidFill>
              <a:latin typeface="Times New Roman" pitchFamily="18" charset="0"/>
              <a:cs typeface="Times New Roman" pitchFamily="18" charset="0"/>
            </a:endParaRPr>
          </a:p>
          <a:p>
            <a:pPr algn="just">
              <a:lnSpc>
                <a:spcPct val="150000"/>
              </a:lnSpc>
              <a:buFont typeface="Arial" pitchFamily="34" charset="0"/>
              <a:buChar char="•"/>
            </a:pPr>
            <a:r>
              <a:rPr lang="en-IN" sz="2400" b="1" dirty="0" smtClean="0">
                <a:solidFill>
                  <a:schemeClr val="tx1"/>
                </a:solidFill>
                <a:latin typeface="Times New Roman" pitchFamily="18" charset="0"/>
                <a:cs typeface="Times New Roman" pitchFamily="18" charset="0"/>
              </a:rPr>
              <a:t>  Introduction</a:t>
            </a:r>
          </a:p>
          <a:p>
            <a:pPr algn="just">
              <a:lnSpc>
                <a:spcPct val="150000"/>
              </a:lnSpc>
              <a:buFont typeface="Arial" pitchFamily="34" charset="0"/>
              <a:buChar char="•"/>
            </a:pPr>
            <a:r>
              <a:rPr lang="en-IN" sz="2400" b="1" dirty="0" smtClean="0">
                <a:solidFill>
                  <a:srgbClr val="6600FF"/>
                </a:solidFill>
                <a:latin typeface="Times New Roman" pitchFamily="18" charset="0"/>
                <a:cs typeface="Times New Roman" pitchFamily="18" charset="0"/>
              </a:rPr>
              <a:t>  Objectives</a:t>
            </a:r>
          </a:p>
          <a:p>
            <a:pPr algn="just">
              <a:lnSpc>
                <a:spcPct val="150000"/>
              </a:lnSpc>
              <a:buFont typeface="Arial" pitchFamily="34" charset="0"/>
              <a:buChar char="•"/>
            </a:pPr>
            <a:r>
              <a:rPr lang="en-IN" sz="2400" b="1" dirty="0" smtClean="0">
                <a:solidFill>
                  <a:srgbClr val="00B050"/>
                </a:solidFill>
                <a:latin typeface="Times New Roman" pitchFamily="18" charset="0"/>
                <a:cs typeface="Times New Roman" pitchFamily="18" charset="0"/>
              </a:rPr>
              <a:t>  Concept and definition</a:t>
            </a:r>
          </a:p>
          <a:p>
            <a:pPr>
              <a:lnSpc>
                <a:spcPct val="150000"/>
              </a:lnSpc>
              <a:buFont typeface="Arial" pitchFamily="34" charset="0"/>
              <a:buChar char="•"/>
            </a:pPr>
            <a:r>
              <a:rPr lang="en-IN" sz="2400" b="1" dirty="0" smtClean="0">
                <a:solidFill>
                  <a:srgbClr val="C00000"/>
                </a:solidFill>
                <a:latin typeface="Times New Roman" pitchFamily="18" charset="0"/>
                <a:cs typeface="Times New Roman" pitchFamily="18" charset="0"/>
              </a:rPr>
              <a:t>  Theory of production</a:t>
            </a:r>
          </a:p>
          <a:p>
            <a:pPr>
              <a:lnSpc>
                <a:spcPct val="150000"/>
              </a:lnSpc>
              <a:buFont typeface="Arial" pitchFamily="34" charset="0"/>
              <a:buChar char="•"/>
            </a:pPr>
            <a:r>
              <a:rPr lang="en-IN" sz="2400" b="1" dirty="0" smtClean="0">
                <a:solidFill>
                  <a:schemeClr val="tx2">
                    <a:lumMod val="75000"/>
                  </a:schemeClr>
                </a:solidFill>
                <a:latin typeface="Times New Roman" pitchFamily="18" charset="0"/>
                <a:cs typeface="Times New Roman" pitchFamily="18" charset="0"/>
              </a:rPr>
              <a:t>  Application of Break-even analysis</a:t>
            </a:r>
            <a:endParaRPr lang="en-IN" sz="2400" b="1" dirty="0" smtClean="0">
              <a:solidFill>
                <a:schemeClr val="accent6">
                  <a:lumMod val="75000"/>
                </a:schemeClr>
              </a:solidFill>
              <a:latin typeface="Times New Roman" pitchFamily="18" charset="0"/>
              <a:cs typeface="Times New Roman" pitchFamily="18" charset="0"/>
            </a:endParaRPr>
          </a:p>
          <a:p>
            <a:pPr algn="just">
              <a:lnSpc>
                <a:spcPct val="150000"/>
              </a:lnSpc>
              <a:buFont typeface="Arial" pitchFamily="34" charset="0"/>
              <a:buChar char="•"/>
            </a:pPr>
            <a:r>
              <a:rPr lang="en-IN" sz="2400" b="1" dirty="0" smtClean="0">
                <a:solidFill>
                  <a:srgbClr val="00B0F0"/>
                </a:solidFill>
                <a:latin typeface="Times New Roman" pitchFamily="18" charset="0"/>
                <a:cs typeface="Times New Roman" pitchFamily="18" charset="0"/>
              </a:rPr>
              <a:t>  Case Studies</a:t>
            </a:r>
          </a:p>
          <a:p>
            <a:pPr algn="just">
              <a:lnSpc>
                <a:spcPct val="150000"/>
              </a:lnSpc>
              <a:buFont typeface="Arial" pitchFamily="34" charset="0"/>
              <a:buChar char="•"/>
            </a:pPr>
            <a:r>
              <a:rPr lang="en-IN" sz="2400" b="1" dirty="0" smtClean="0">
                <a:solidFill>
                  <a:srgbClr val="FF0000"/>
                </a:solidFill>
                <a:latin typeface="Times New Roman" pitchFamily="18" charset="0"/>
                <a:cs typeface="Times New Roman" pitchFamily="18" charset="0"/>
              </a:rPr>
              <a:t>  Conclusion</a:t>
            </a:r>
          </a:p>
          <a:p>
            <a:pPr algn="just">
              <a:lnSpc>
                <a:spcPct val="150000"/>
              </a:lnSpc>
              <a:buFont typeface="Arial" pitchFamily="34" charset="0"/>
              <a:buChar char="•"/>
            </a:pPr>
            <a:endParaRPr lang="en-IN" sz="2400" b="1" dirty="0" smtClean="0">
              <a:solidFill>
                <a:schemeClr val="tx1"/>
              </a:solidFill>
              <a:latin typeface="Times New Roman" pitchFamily="18" charset="0"/>
              <a:cs typeface="Times New Roman" pitchFamily="18" charset="0"/>
            </a:endParaRPr>
          </a:p>
          <a:p>
            <a:pPr algn="just">
              <a:lnSpc>
                <a:spcPct val="150000"/>
              </a:lnSpc>
              <a:buFont typeface="Arial" pitchFamily="34" charset="0"/>
              <a:buChar char="•"/>
            </a:pPr>
            <a:endParaRPr lang="en-IN" sz="2400" dirty="0" smtClean="0">
              <a:solidFill>
                <a:schemeClr val="tx1"/>
              </a:solidFill>
              <a:latin typeface="Times New Roman" pitchFamily="18" charset="0"/>
              <a:cs typeface="Times New Roman" pitchFamily="18" charset="0"/>
            </a:endParaRPr>
          </a:p>
          <a:p>
            <a:pPr algn="just">
              <a:lnSpc>
                <a:spcPct val="150000"/>
              </a:lnSpc>
              <a:buFont typeface="Arial" pitchFamily="34" charset="0"/>
              <a:buChar char="•"/>
            </a:pPr>
            <a:endParaRPr lang="en-IN" sz="2400" dirty="0" smtClean="0">
              <a:solidFill>
                <a:schemeClr val="tx1"/>
              </a:solidFill>
              <a:latin typeface="Times New Roman" pitchFamily="18" charset="0"/>
              <a:cs typeface="Times New Roman" pitchFamily="18" charset="0"/>
            </a:endParaRPr>
          </a:p>
          <a:p>
            <a:pPr algn="just">
              <a:lnSpc>
                <a:spcPct val="150000"/>
              </a:lnSpc>
              <a:buFont typeface="Arial" pitchFamily="34" charset="0"/>
              <a:buChar char="•"/>
            </a:pPr>
            <a:endParaRPr lang="en-IN" sz="2400" dirty="0" smtClean="0">
              <a:solidFill>
                <a:schemeClr val="tx1"/>
              </a:solidFill>
              <a:latin typeface="Times New Roman" pitchFamily="18" charset="0"/>
              <a:cs typeface="Times New Roman" pitchFamily="18" charset="0"/>
            </a:endParaRPr>
          </a:p>
          <a:p>
            <a:pPr algn="just">
              <a:lnSpc>
                <a:spcPct val="150000"/>
              </a:lnSpc>
            </a:pPr>
            <a:endParaRPr lang="en-IN"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079C02-39EB-41AE-A3C6-641E727CA78B}"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sz="1800" b="1" smtClean="0">
                <a:solidFill>
                  <a:schemeClr val="tx1"/>
                </a:solidFill>
              </a:rPr>
              <a:pPr/>
              <a:t>4</a:t>
            </a:fld>
            <a:endParaRPr lang="en-IN" sz="1800" b="1" dirty="0">
              <a:solidFill>
                <a:schemeClr val="tx1"/>
              </a:solidFill>
            </a:endParaRPr>
          </a:p>
        </p:txBody>
      </p:sp>
      <p:sp>
        <p:nvSpPr>
          <p:cNvPr id="6" name="Horizontal Scroll 5"/>
          <p:cNvSpPr/>
          <p:nvPr/>
        </p:nvSpPr>
        <p:spPr>
          <a:xfrm>
            <a:off x="251520" y="116632"/>
            <a:ext cx="8496944" cy="6552728"/>
          </a:xfrm>
          <a:prstGeom prst="horizontalScroll">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en-US" sz="2400" b="1" dirty="0" smtClean="0">
                <a:latin typeface="Times New Roman" pitchFamily="18" charset="0"/>
                <a:cs typeface="Times New Roman" pitchFamily="18" charset="0"/>
              </a:rPr>
              <a:t>     Break – even analysis is a useful tool to study the relationship between fixed costs, variable costs and returns. A break- even point defines the value of output or benefit generated, will be equal to the total cost incurred. This is the no profit no loss point and if at all any profit is expected, the level or value of the output should increase above break-even point. This technique can be used to arrive at the level of production or benefit to generate for reaching the derived level of profit.   </a:t>
            </a:r>
            <a:endParaRPr lang="en-IN" sz="2400" b="1" dirty="0">
              <a:latin typeface="Times New Roman" pitchFamily="18" charset="0"/>
              <a:cs typeface="Times New Roman" pitchFamily="18" charset="0"/>
            </a:endParaRPr>
          </a:p>
        </p:txBody>
      </p:sp>
      <p:sp>
        <p:nvSpPr>
          <p:cNvPr id="20" name="TextBox 19"/>
          <p:cNvSpPr txBox="1"/>
          <p:nvPr/>
        </p:nvSpPr>
        <p:spPr>
          <a:xfrm>
            <a:off x="1259632" y="116632"/>
            <a:ext cx="5976664"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IN" sz="3200" b="1" dirty="0" smtClean="0">
                <a:latin typeface="Times New Roman" pitchFamily="18" charset="0"/>
                <a:cs typeface="Times New Roman" pitchFamily="18" charset="0"/>
              </a:rPr>
              <a:t>INTRODUCTION</a:t>
            </a:r>
            <a:endParaRPr lang="en-IN"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8229600" cy="1143000"/>
          </a:xfrm>
          <a:ln>
            <a:solidFill>
              <a:srgbClr val="FFFF00"/>
            </a:solidFill>
          </a:ln>
        </p:spPr>
        <p:style>
          <a:lnRef idx="0">
            <a:scrgbClr r="0" g="0" b="0"/>
          </a:lnRef>
          <a:fillRef idx="1003">
            <a:schemeClr val="dk2"/>
          </a:fillRef>
          <a:effectRef idx="0">
            <a:scrgbClr r="0" g="0" b="0"/>
          </a:effectRef>
          <a:fontRef idx="major"/>
        </p:style>
        <p:txBody>
          <a:bodyPr>
            <a:normAutofit/>
          </a:bodyPr>
          <a:lstStyle/>
          <a:p>
            <a:r>
              <a:rPr lang="en-IN" sz="2800" b="1" i="1" dirty="0" smtClean="0">
                <a:solidFill>
                  <a:srgbClr val="FFFF00"/>
                </a:solidFill>
                <a:latin typeface="Times New Roman" pitchFamily="18" charset="0"/>
                <a:cs typeface="Times New Roman" pitchFamily="18" charset="0"/>
              </a:rPr>
              <a:t>OBJECTIVES OF THE SEMINAR</a:t>
            </a:r>
            <a:endParaRPr lang="en-IN" sz="2800" b="1" i="1"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916832"/>
            <a:ext cx="8229600" cy="4320480"/>
          </a:xfrm>
          <a:solidFill>
            <a:schemeClr val="tx2">
              <a:lumMod val="75000"/>
            </a:schemeClr>
          </a:solidFill>
          <a:ln>
            <a:solidFill>
              <a:srgbClr val="FFFF00"/>
            </a:solidFill>
          </a:ln>
        </p:spPr>
        <p:style>
          <a:lnRef idx="0">
            <a:scrgbClr r="0" g="0" b="0"/>
          </a:lnRef>
          <a:fillRef idx="1003">
            <a:schemeClr val="dk2"/>
          </a:fillRef>
          <a:effectRef idx="0">
            <a:scrgbClr r="0" g="0" b="0"/>
          </a:effectRef>
          <a:fontRef idx="major"/>
        </p:style>
        <p:txBody>
          <a:bodyPr>
            <a:normAutofit/>
          </a:bodyPr>
          <a:lstStyle/>
          <a:p>
            <a:pPr marL="514350" indent="-514350" algn="just">
              <a:buFont typeface="+mj-lt"/>
              <a:buAutoNum type="arabicPeriod"/>
            </a:pPr>
            <a:r>
              <a:rPr lang="en-IN" b="1" i="1" dirty="0" smtClean="0">
                <a:solidFill>
                  <a:srgbClr val="FFFF00"/>
                </a:solidFill>
                <a:latin typeface="Times New Roman" pitchFamily="18" charset="0"/>
                <a:cs typeface="Times New Roman" pitchFamily="18" charset="0"/>
              </a:rPr>
              <a:t>To understand the concept and definition of Break even analysis</a:t>
            </a:r>
          </a:p>
          <a:p>
            <a:pPr marL="514350" indent="-514350" algn="just">
              <a:buFont typeface="+mj-lt"/>
              <a:buAutoNum type="arabicPeriod"/>
            </a:pPr>
            <a:r>
              <a:rPr lang="en-IN" b="1" i="1" dirty="0" smtClean="0">
                <a:solidFill>
                  <a:srgbClr val="FFFF00"/>
                </a:solidFill>
                <a:latin typeface="Times New Roman" pitchFamily="18" charset="0"/>
                <a:cs typeface="Times New Roman" pitchFamily="18" charset="0"/>
              </a:rPr>
              <a:t>To know and discuss about the application of Break even analysis</a:t>
            </a:r>
          </a:p>
          <a:p>
            <a:pPr marL="514350" indent="-514350" algn="just">
              <a:buFont typeface="+mj-lt"/>
              <a:buAutoNum type="arabicPeriod"/>
            </a:pPr>
            <a:r>
              <a:rPr lang="en-IN" b="1" i="1" dirty="0" smtClean="0">
                <a:solidFill>
                  <a:srgbClr val="FFFF00"/>
                </a:solidFill>
                <a:latin typeface="Times New Roman" pitchFamily="18" charset="0"/>
                <a:cs typeface="Times New Roman" pitchFamily="18" charset="0"/>
              </a:rPr>
              <a:t>To review the case studies related to Break even analysis.</a:t>
            </a:r>
            <a:endParaRPr lang="en-IN" b="1" i="1" dirty="0">
              <a:solidFill>
                <a:srgbClr val="FFFF00"/>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AF0D81BF-B5A4-48DA-B2DC-2FC16B13D534}"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sz="1800" b="1" smtClean="0">
                <a:solidFill>
                  <a:schemeClr val="tx1"/>
                </a:solidFill>
              </a:rPr>
              <a:pPr/>
              <a:t>5</a:t>
            </a:fld>
            <a:endParaRPr lang="en-IN" sz="1800" b="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solidFill>
              <a:srgbClr val="FFC000"/>
            </a:solidFill>
          </a:ln>
        </p:spPr>
        <p:txBody>
          <a:bodyPr>
            <a:normAutofit/>
          </a:bodyPr>
          <a:lstStyle/>
          <a:p>
            <a:r>
              <a:rPr lang="en-IN" b="1" dirty="0" smtClean="0">
                <a:solidFill>
                  <a:srgbClr val="FF0000"/>
                </a:solidFill>
                <a:latin typeface="Times New Roman" pitchFamily="18" charset="0"/>
                <a:cs typeface="Times New Roman" pitchFamily="18" charset="0"/>
              </a:rPr>
              <a:t>Concept and definition</a:t>
            </a:r>
            <a:endParaRPr lang="en-IN" b="1" dirty="0">
              <a:solidFill>
                <a:srgbClr val="FF0000"/>
              </a:solidFill>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9124D87D-2982-4505-8C33-EAED411968CF}"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sz="1800" b="1" smtClean="0">
                <a:solidFill>
                  <a:schemeClr val="tx1"/>
                </a:solidFill>
              </a:rPr>
              <a:pPr/>
              <a:t>6</a:t>
            </a:fld>
            <a:endParaRPr lang="en-IN" sz="1800" b="1" dirty="0">
              <a:solidFill>
                <a:schemeClr val="tx1"/>
              </a:solidFill>
            </a:endParaRPr>
          </a:p>
        </p:txBody>
      </p:sp>
      <p:sp>
        <p:nvSpPr>
          <p:cNvPr id="3" name="Content Placeholder 2"/>
          <p:cNvSpPr>
            <a:spLocks noGrp="1"/>
          </p:cNvSpPr>
          <p:nvPr>
            <p:ph idx="1"/>
          </p:nvPr>
        </p:nvSpPr>
        <p:spPr>
          <a:xfrm>
            <a:off x="304800" y="1600200"/>
            <a:ext cx="8610600" cy="4525963"/>
          </a:xfrm>
        </p:spPr>
        <p:txBody>
          <a:bodyPr>
            <a:normAutofit/>
          </a:bodyPr>
          <a:lstStyle/>
          <a:p>
            <a:r>
              <a:rPr lang="en-US" sz="3600" b="1" dirty="0" smtClean="0">
                <a:solidFill>
                  <a:srgbClr val="00B0F0"/>
                </a:solidFill>
              </a:rPr>
              <a:t>Break even analysis</a:t>
            </a:r>
            <a:r>
              <a:rPr lang="en-US" b="1" dirty="0" smtClean="0">
                <a:solidFill>
                  <a:srgbClr val="00B0F0"/>
                </a:solidFill>
              </a:rPr>
              <a:t> </a:t>
            </a:r>
            <a:r>
              <a:rPr lang="en-US" b="1" dirty="0" smtClean="0"/>
              <a:t> is used to determine how much sales volume your business need to start making a profit. </a:t>
            </a:r>
          </a:p>
          <a:p>
            <a:r>
              <a:rPr lang="en-US" b="1" dirty="0" smtClean="0"/>
              <a:t> Thus, </a:t>
            </a:r>
            <a:r>
              <a:rPr lang="en-US" b="1" dirty="0" smtClean="0">
                <a:solidFill>
                  <a:schemeClr val="accent6">
                    <a:lumMod val="50000"/>
                  </a:schemeClr>
                </a:solidFill>
              </a:rPr>
              <a:t>Break even analysis</a:t>
            </a:r>
            <a:r>
              <a:rPr lang="en-US" b="1" dirty="0" smtClean="0"/>
              <a:t> is specially useful  when you are developing a pricing strategy, either as part of a marketing plan or business plan.</a:t>
            </a:r>
            <a:endParaRPr lang="en-US" b="1" dirty="0">
              <a:solidFill>
                <a:srgbClr val="00B0F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normAutofit fontScale="90000"/>
          </a:bodyPr>
          <a:lstStyle/>
          <a:p>
            <a:pPr algn="l"/>
            <a:r>
              <a:rPr lang="en-US" b="1" dirty="0" smtClean="0">
                <a:solidFill>
                  <a:srgbClr val="FF0066"/>
                </a:solidFill>
              </a:rPr>
              <a:t>Cont..</a:t>
            </a:r>
            <a:endParaRPr lang="en-US" b="1" dirty="0">
              <a:solidFill>
                <a:srgbClr val="FF0066"/>
              </a:solidFill>
            </a:endParaRPr>
          </a:p>
        </p:txBody>
      </p:sp>
      <p:sp>
        <p:nvSpPr>
          <p:cNvPr id="3" name="Content Placeholder 2"/>
          <p:cNvSpPr>
            <a:spLocks noGrp="1"/>
          </p:cNvSpPr>
          <p:nvPr>
            <p:ph idx="1"/>
          </p:nvPr>
        </p:nvSpPr>
        <p:spPr>
          <a:xfrm>
            <a:off x="107504" y="620688"/>
            <a:ext cx="8856984" cy="5832648"/>
          </a:xfrm>
        </p:spPr>
        <p:txBody>
          <a:bodyPr>
            <a:normAutofit/>
          </a:bodyPr>
          <a:lstStyle/>
          <a:p>
            <a:pPr algn="just"/>
            <a:r>
              <a:rPr lang="en-US" b="1" dirty="0" smtClean="0">
                <a:solidFill>
                  <a:srgbClr val="00B0F0"/>
                </a:solidFill>
              </a:rPr>
              <a:t>Break even point analysis </a:t>
            </a:r>
            <a:r>
              <a:rPr lang="en-US" b="1" dirty="0" smtClean="0"/>
              <a:t>is a decision-making aid that enable a manager to determine whether a particular volume of sales will result in </a:t>
            </a:r>
            <a:r>
              <a:rPr lang="en-US" b="1" dirty="0" smtClean="0">
                <a:solidFill>
                  <a:srgbClr val="6600FF"/>
                </a:solidFill>
              </a:rPr>
              <a:t>losses </a:t>
            </a:r>
            <a:r>
              <a:rPr lang="en-US" b="1" dirty="0" smtClean="0"/>
              <a:t> or  </a:t>
            </a:r>
            <a:r>
              <a:rPr lang="en-US" b="1" dirty="0" smtClean="0">
                <a:solidFill>
                  <a:srgbClr val="00B050"/>
                </a:solidFill>
              </a:rPr>
              <a:t>profits.</a:t>
            </a:r>
            <a:r>
              <a:rPr lang="en-US" b="1" dirty="0" smtClean="0"/>
              <a:t>                                                 </a:t>
            </a:r>
            <a:endParaRPr lang="en-US" b="1" dirty="0" smtClean="0">
              <a:solidFill>
                <a:srgbClr val="92D050"/>
              </a:solidFill>
            </a:endParaRPr>
          </a:p>
          <a:p>
            <a:pPr lvl="0" algn="just"/>
            <a:r>
              <a:rPr lang="en-US" b="1" dirty="0" smtClean="0">
                <a:solidFill>
                  <a:srgbClr val="FF0066"/>
                </a:solidFill>
              </a:rPr>
              <a:t>In economic and business, </a:t>
            </a:r>
            <a:r>
              <a:rPr lang="en-US" b="1" dirty="0" smtClean="0"/>
              <a:t>specifically cost accounting, the break even point (BEP) is the point at which cost or expenses and revenue are equal ; there is no net loss or gain, and one has “broken even”  (</a:t>
            </a:r>
            <a:r>
              <a:rPr lang="en-US" b="1" dirty="0" smtClean="0">
                <a:solidFill>
                  <a:srgbClr val="00B050"/>
                </a:solidFill>
              </a:rPr>
              <a:t>Total cost=Total revenue= BEP</a:t>
            </a:r>
            <a:r>
              <a:rPr lang="en-US" b="1" dirty="0" smtClean="0"/>
              <a:t>)</a:t>
            </a:r>
            <a:endParaRPr lang="en-US" b="1" dirty="0">
              <a:solidFill>
                <a:srgbClr val="7030A0"/>
              </a:solidFill>
            </a:endParaRPr>
          </a:p>
          <a:p>
            <a:pPr marL="0" indent="0" algn="just">
              <a:buNone/>
            </a:pPr>
            <a:endParaRPr lang="en-US" sz="3000" b="1" dirty="0"/>
          </a:p>
          <a:p>
            <a:pPr marL="0" indent="0" algn="just">
              <a:buNone/>
            </a:pPr>
            <a:endParaRPr lang="en-US" sz="3600" dirty="0"/>
          </a:p>
          <a:p>
            <a:pPr marL="0" indent="0" algn="just">
              <a:buNone/>
            </a:pPr>
            <a:endParaRPr lang="en-US" sz="3600" dirty="0"/>
          </a:p>
          <a:p>
            <a:pPr marL="0" indent="0" algn="just">
              <a:buNone/>
            </a:pPr>
            <a:endParaRPr lang="en-US" sz="3600"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7</a:t>
            </a:fld>
            <a:endParaRPr lang="en-IN" dirty="0"/>
          </a:p>
        </p:txBody>
      </p:sp>
    </p:spTree>
    <p:extLst>
      <p:ext uri="{BB962C8B-B14F-4D97-AF65-F5344CB8AC3E}">
        <p14:creationId xmlns:p14="http://schemas.microsoft.com/office/powerpoint/2010/main" xmlns="" val="1106976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3"/>
            <a:ext cx="8229600" cy="864096"/>
          </a:xfrm>
        </p:spPr>
        <p:txBody>
          <a:bodyPr/>
          <a:lstStyle/>
          <a:p>
            <a:r>
              <a:rPr lang="en-US" b="1" dirty="0" smtClean="0">
                <a:solidFill>
                  <a:srgbClr val="FF0000"/>
                </a:solidFill>
              </a:rPr>
              <a:t>Basic concept</a:t>
            </a:r>
            <a:endParaRPr lang="en-US" b="1" dirty="0">
              <a:solidFill>
                <a:schemeClr val="accent4"/>
              </a:solidFill>
            </a:endParaRPr>
          </a:p>
        </p:txBody>
      </p:sp>
      <p:sp>
        <p:nvSpPr>
          <p:cNvPr id="3" name="Content Placeholder 2"/>
          <p:cNvSpPr>
            <a:spLocks noGrp="1"/>
          </p:cNvSpPr>
          <p:nvPr>
            <p:ph idx="1"/>
          </p:nvPr>
        </p:nvSpPr>
        <p:spPr>
          <a:xfrm>
            <a:off x="304801" y="908720"/>
            <a:ext cx="8548254" cy="5217443"/>
          </a:xfrm>
        </p:spPr>
        <p:txBody>
          <a:bodyPr>
            <a:normAutofit fontScale="92500" lnSpcReduction="10000"/>
          </a:bodyPr>
          <a:lstStyle/>
          <a:p>
            <a:pPr algn="just">
              <a:buFont typeface="Wingdings" pitchFamily="2" charset="2"/>
              <a:buChar char="Ø"/>
            </a:pPr>
            <a:r>
              <a:rPr lang="en-US" dirty="0" smtClean="0">
                <a:solidFill>
                  <a:srgbClr val="92D050"/>
                </a:solidFill>
              </a:rPr>
              <a:t> </a:t>
            </a:r>
            <a:r>
              <a:rPr lang="en-US" b="1" dirty="0" smtClean="0">
                <a:solidFill>
                  <a:srgbClr val="92D050"/>
                </a:solidFill>
              </a:rPr>
              <a:t>Fixed cost : </a:t>
            </a:r>
            <a:r>
              <a:rPr lang="en-US" b="1" dirty="0" smtClean="0"/>
              <a:t>are those costs, which are incurred after the decision to enter into a business activity is made. These are expenses that do not vary or change according to production. Whether there is production or no production, this cost will have to be incurred as long as the unit is functioning. The fixed cost includes depreciation on equipment and building, interest costs and taxes.</a:t>
            </a:r>
            <a:endParaRPr lang="en-US" b="1" dirty="0" smtClean="0">
              <a:solidFill>
                <a:srgbClr val="00B0F0"/>
              </a:solidFill>
            </a:endParaRPr>
          </a:p>
          <a:p>
            <a:pPr algn="just">
              <a:buFont typeface="Wingdings" pitchFamily="2" charset="2"/>
              <a:buChar char="Ø"/>
            </a:pPr>
            <a:r>
              <a:rPr lang="en-US" b="1" dirty="0">
                <a:solidFill>
                  <a:srgbClr val="00B0F0"/>
                </a:solidFill>
              </a:rPr>
              <a:t> </a:t>
            </a:r>
            <a:r>
              <a:rPr lang="en-US" b="1" dirty="0" smtClean="0">
                <a:solidFill>
                  <a:srgbClr val="00B0F0"/>
                </a:solidFill>
              </a:rPr>
              <a:t>Variable cost : </a:t>
            </a:r>
            <a:r>
              <a:rPr lang="en-US" b="1" dirty="0" smtClean="0"/>
              <a:t>are those cost which vary in the same proportion with variation in output. This includes expenses directly related to the production of an output or commodity. </a:t>
            </a: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8</a:t>
            </a:fld>
            <a:endParaRPr lang="en-IN" dirty="0"/>
          </a:p>
        </p:txBody>
      </p:sp>
    </p:spTree>
    <p:extLst>
      <p:ext uri="{BB962C8B-B14F-4D97-AF65-F5344CB8AC3E}">
        <p14:creationId xmlns:p14="http://schemas.microsoft.com/office/powerpoint/2010/main" xmlns="" val="4197499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b="1" dirty="0" smtClean="0">
                <a:solidFill>
                  <a:srgbClr val="FF0066"/>
                </a:solidFill>
              </a:rPr>
              <a:t>Cont…</a:t>
            </a:r>
            <a:endParaRPr lang="en-US" b="1" dirty="0">
              <a:solidFill>
                <a:srgbClr val="FF0066"/>
              </a:solidFill>
            </a:endParaRPr>
          </a:p>
        </p:txBody>
      </p:sp>
      <p:sp>
        <p:nvSpPr>
          <p:cNvPr id="3" name="Content Placeholder 2"/>
          <p:cNvSpPr>
            <a:spLocks noGrp="1"/>
          </p:cNvSpPr>
          <p:nvPr>
            <p:ph idx="1"/>
          </p:nvPr>
        </p:nvSpPr>
        <p:spPr>
          <a:xfrm>
            <a:off x="457200" y="1066800"/>
            <a:ext cx="8382000" cy="5059363"/>
          </a:xfrm>
        </p:spPr>
        <p:txBody>
          <a:bodyPr/>
          <a:lstStyle/>
          <a:p>
            <a:pPr algn="just">
              <a:buFont typeface="Wingdings" pitchFamily="2" charset="2"/>
              <a:buChar char="Ø"/>
            </a:pPr>
            <a:r>
              <a:rPr lang="en-US" dirty="0" smtClean="0">
                <a:solidFill>
                  <a:srgbClr val="6600FF"/>
                </a:solidFill>
              </a:rPr>
              <a:t> </a:t>
            </a:r>
            <a:r>
              <a:rPr lang="en-US" b="1" dirty="0" smtClean="0">
                <a:solidFill>
                  <a:srgbClr val="6600FF"/>
                </a:solidFill>
              </a:rPr>
              <a:t>Revenue </a:t>
            </a:r>
            <a:r>
              <a:rPr lang="en-US" b="1" dirty="0" smtClean="0"/>
              <a:t>is the total income received.</a:t>
            </a:r>
          </a:p>
          <a:p>
            <a:pPr algn="just">
              <a:buFont typeface="Wingdings" pitchFamily="2" charset="2"/>
              <a:buChar char="Ø"/>
            </a:pPr>
            <a:r>
              <a:rPr lang="en-US" b="1" dirty="0" smtClean="0">
                <a:solidFill>
                  <a:srgbClr val="00B050"/>
                </a:solidFill>
              </a:rPr>
              <a:t>Profit </a:t>
            </a:r>
            <a:r>
              <a:rPr lang="en-US" b="1" dirty="0" smtClean="0"/>
              <a:t>is the money you have after subtracting fixed cost and variable cost from revenue.</a:t>
            </a:r>
          </a:p>
          <a:p>
            <a:pPr algn="just">
              <a:buFont typeface="Wingdings" pitchFamily="2" charset="2"/>
              <a:buChar char="Ø"/>
            </a:pPr>
            <a:r>
              <a:rPr lang="en-US" b="1" dirty="0" smtClean="0">
                <a:solidFill>
                  <a:schemeClr val="accent1"/>
                </a:solidFill>
              </a:rPr>
              <a:t> Expected unit sales </a:t>
            </a:r>
            <a:r>
              <a:rPr lang="en-US" b="1" dirty="0" smtClean="0"/>
              <a:t>is the number of units of the product projected to be sold over a specific period of time.</a:t>
            </a:r>
          </a:p>
          <a:p>
            <a:pPr algn="just">
              <a:buFont typeface="Wingdings" pitchFamily="2" charset="2"/>
              <a:buChar char="Ø"/>
            </a:pPr>
            <a:r>
              <a:rPr lang="en-US" b="1" dirty="0" smtClean="0">
                <a:solidFill>
                  <a:schemeClr val="accent6"/>
                </a:solidFill>
              </a:rPr>
              <a:t> Unit price </a:t>
            </a:r>
            <a:r>
              <a:rPr lang="en-US" b="1" dirty="0" smtClean="0"/>
              <a:t>is the amount of money changed to the customer for each unit of a product or service.</a:t>
            </a:r>
            <a:endParaRPr lang="en-US" b="1"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9</a:t>
            </a:fld>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l"/>
            <a:r>
              <a:rPr lang="en-US" b="1" dirty="0" smtClean="0">
                <a:solidFill>
                  <a:srgbClr val="FF0000"/>
                </a:solidFill>
              </a:rPr>
              <a:t>Cont..</a:t>
            </a:r>
            <a:endParaRPr lang="en-US" b="1" dirty="0">
              <a:solidFill>
                <a:srgbClr val="FF0000"/>
              </a:solidFill>
            </a:endParaRPr>
          </a:p>
        </p:txBody>
      </p:sp>
      <p:sp>
        <p:nvSpPr>
          <p:cNvPr id="3" name="Content Placeholder 2"/>
          <p:cNvSpPr>
            <a:spLocks noGrp="1"/>
          </p:cNvSpPr>
          <p:nvPr>
            <p:ph idx="1"/>
          </p:nvPr>
        </p:nvSpPr>
        <p:spPr>
          <a:xfrm>
            <a:off x="457200" y="685800"/>
            <a:ext cx="8458200" cy="5440363"/>
          </a:xfrm>
        </p:spPr>
        <p:txBody>
          <a:bodyPr>
            <a:normAutofit lnSpcReduction="10000"/>
          </a:bodyPr>
          <a:lstStyle/>
          <a:p>
            <a:pPr>
              <a:buFont typeface="Wingdings" pitchFamily="2" charset="2"/>
              <a:buChar char="Ø"/>
            </a:pPr>
            <a:r>
              <a:rPr lang="en-US" dirty="0" smtClean="0">
                <a:solidFill>
                  <a:srgbClr val="6600FF"/>
                </a:solidFill>
              </a:rPr>
              <a:t> </a:t>
            </a:r>
            <a:r>
              <a:rPr lang="en-US" b="1" dirty="0" smtClean="0">
                <a:solidFill>
                  <a:srgbClr val="6600FF"/>
                </a:solidFill>
              </a:rPr>
              <a:t>Total variable cost  </a:t>
            </a:r>
            <a:r>
              <a:rPr lang="en-US" b="1" dirty="0" smtClean="0"/>
              <a:t>is the product of Expected Unit Sales and Variable Unit Cost</a:t>
            </a:r>
          </a:p>
          <a:p>
            <a:pPr>
              <a:buNone/>
            </a:pPr>
            <a:r>
              <a:rPr lang="en-US" b="1" dirty="0" smtClean="0"/>
              <a:t>          (</a:t>
            </a:r>
            <a:r>
              <a:rPr lang="en-US" b="1" dirty="0" smtClean="0">
                <a:solidFill>
                  <a:srgbClr val="6600FF"/>
                </a:solidFill>
              </a:rPr>
              <a:t>TVC = EUS * VUC</a:t>
            </a:r>
            <a:r>
              <a:rPr lang="en-US" b="1" dirty="0" smtClean="0"/>
              <a:t>)</a:t>
            </a:r>
          </a:p>
          <a:p>
            <a:pPr>
              <a:buFont typeface="Wingdings" pitchFamily="2" charset="2"/>
              <a:buChar char="Ø"/>
            </a:pPr>
            <a:r>
              <a:rPr lang="en-US" b="1" dirty="0" smtClean="0">
                <a:solidFill>
                  <a:srgbClr val="00B050"/>
                </a:solidFill>
              </a:rPr>
              <a:t> Total cost </a:t>
            </a:r>
            <a:r>
              <a:rPr lang="en-US" b="1" dirty="0" smtClean="0"/>
              <a:t>is the sum of fixed cost and total variable cost for any given level of production.</a:t>
            </a:r>
          </a:p>
          <a:p>
            <a:pPr>
              <a:buNone/>
            </a:pPr>
            <a:r>
              <a:rPr lang="en-US" b="1" dirty="0" smtClean="0">
                <a:solidFill>
                  <a:srgbClr val="00B050"/>
                </a:solidFill>
              </a:rPr>
              <a:t>    ( Total Cost = Fixed cost + Total variable Cost)</a:t>
            </a:r>
          </a:p>
          <a:p>
            <a:pPr>
              <a:buFont typeface="Wingdings" pitchFamily="2" charset="2"/>
              <a:buChar char="Ø"/>
            </a:pPr>
            <a:r>
              <a:rPr lang="en-US" b="1" dirty="0" smtClean="0">
                <a:solidFill>
                  <a:schemeClr val="accent6"/>
                </a:solidFill>
              </a:rPr>
              <a:t> Total Revenue </a:t>
            </a:r>
            <a:r>
              <a:rPr lang="en-US" b="1" dirty="0" smtClean="0"/>
              <a:t>is the product of expected unit sales and unit price. </a:t>
            </a:r>
            <a:r>
              <a:rPr lang="en-US" b="1" dirty="0" smtClean="0">
                <a:solidFill>
                  <a:schemeClr val="accent6"/>
                </a:solidFill>
              </a:rPr>
              <a:t>(TR = EUS*UP)</a:t>
            </a:r>
          </a:p>
          <a:p>
            <a:pPr>
              <a:buFont typeface="Wingdings" pitchFamily="2" charset="2"/>
              <a:buChar char="Ø"/>
            </a:pPr>
            <a:r>
              <a:rPr lang="en-US" b="1" dirty="0" smtClean="0">
                <a:solidFill>
                  <a:srgbClr val="00B0F0"/>
                </a:solidFill>
              </a:rPr>
              <a:t> Profit or loss </a:t>
            </a:r>
            <a:r>
              <a:rPr lang="en-US" b="1" dirty="0" smtClean="0"/>
              <a:t>is the monetary gain (or loss) resulting from revenues after subtracting all associated cost.</a:t>
            </a:r>
            <a:r>
              <a:rPr lang="en-US" b="1" dirty="0" smtClean="0">
                <a:solidFill>
                  <a:srgbClr val="00B0F0"/>
                </a:solidFill>
              </a:rPr>
              <a:t> ( P or L = TR – TC)</a:t>
            </a:r>
            <a:endParaRPr lang="en-US" b="1" dirty="0">
              <a:solidFill>
                <a:srgbClr val="00B0F0"/>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10</a:t>
            </a:fld>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11</a:t>
            </a:fld>
            <a:endParaRPr lang="en-IN" dirty="0"/>
          </a:p>
        </p:txBody>
      </p:sp>
      <p:pic>
        <p:nvPicPr>
          <p:cNvPr id="6" name="Content Placeholder 5" descr="Break-Even_Chart"/>
          <p:cNvPicPr>
            <a:picLocks noGrp="1"/>
          </p:cNvPicPr>
          <p:nvPr>
            <p:ph idx="1"/>
          </p:nvPr>
        </p:nvPicPr>
        <p:blipFill>
          <a:blip r:embed="rId2"/>
          <a:srcRect/>
          <a:stretch>
            <a:fillRect/>
          </a:stretch>
        </p:blipFill>
        <p:spPr bwMode="auto">
          <a:xfrm>
            <a:off x="457200" y="381000"/>
            <a:ext cx="8229599"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12</a:t>
            </a:fld>
            <a:endParaRPr lang="en-IN" dirty="0"/>
          </a:p>
        </p:txBody>
      </p:sp>
      <p:sp>
        <p:nvSpPr>
          <p:cNvPr id="6" name="Rectangle 2"/>
          <p:cNvSpPr txBox="1">
            <a:spLocks noGrp="1" noChangeArrowheads="1"/>
          </p:cNvSpPr>
          <p:nvPr>
            <p:ph type="title"/>
          </p:nvPr>
        </p:nvSpPr>
        <p:spPr>
          <a:prstGeom prst="hexagon">
            <a:avLst/>
          </a:prstGeom>
          <a:solidFill>
            <a:srgbClr val="00B050"/>
          </a:solidFill>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1"/>
                </a:solidFill>
                <a:effectLst/>
                <a:uLnTx/>
                <a:uFillTx/>
                <a:latin typeface="Bell MT" pitchFamily="18" charset="0"/>
                <a:ea typeface="+mj-ea"/>
                <a:cs typeface="+mj-cs"/>
              </a:rPr>
              <a:t>Theory of production</a:t>
            </a:r>
          </a:p>
        </p:txBody>
      </p:sp>
      <p:sp>
        <p:nvSpPr>
          <p:cNvPr id="8" name="Content Placeholder 7"/>
          <p:cNvSpPr>
            <a:spLocks noGrp="1"/>
          </p:cNvSpPr>
          <p:nvPr>
            <p:ph idx="1"/>
          </p:nvPr>
        </p:nvSpPr>
        <p:spPr>
          <a:xfrm>
            <a:off x="304800" y="1524000"/>
            <a:ext cx="8610600" cy="4602163"/>
          </a:xfrm>
        </p:spPr>
        <p:txBody>
          <a:bodyPr/>
          <a:lstStyle/>
          <a:p>
            <a:pPr>
              <a:buNone/>
            </a:pPr>
            <a:r>
              <a:rPr lang="en-US" dirty="0" smtClean="0"/>
              <a:t> </a:t>
            </a:r>
          </a:p>
          <a:p>
            <a:pPr>
              <a:buNone/>
            </a:pPr>
            <a:r>
              <a:rPr lang="en-US" b="1" dirty="0" smtClean="0">
                <a:solidFill>
                  <a:srgbClr val="7030A0"/>
                </a:solidFill>
              </a:rPr>
              <a:t>1- Meaning of production</a:t>
            </a:r>
          </a:p>
          <a:p>
            <a:pPr>
              <a:buNone/>
            </a:pPr>
            <a:r>
              <a:rPr lang="en-US" b="1" dirty="0" smtClean="0">
                <a:solidFill>
                  <a:srgbClr val="00B0F0"/>
                </a:solidFill>
              </a:rPr>
              <a:t> 2- Production function</a:t>
            </a:r>
          </a:p>
          <a:p>
            <a:pPr>
              <a:buNone/>
            </a:pPr>
            <a:r>
              <a:rPr lang="en-US" b="1" dirty="0" smtClean="0"/>
              <a:t> </a:t>
            </a:r>
            <a:r>
              <a:rPr lang="en-US" b="1" dirty="0" smtClean="0">
                <a:solidFill>
                  <a:srgbClr val="00B050"/>
                </a:solidFill>
              </a:rPr>
              <a:t>3- Factors of production</a:t>
            </a:r>
          </a:p>
          <a:p>
            <a:pPr>
              <a:buNone/>
            </a:pPr>
            <a:r>
              <a:rPr lang="en-US" b="1" dirty="0" smtClean="0"/>
              <a:t> </a:t>
            </a:r>
            <a:r>
              <a:rPr lang="en-US" b="1" dirty="0" smtClean="0">
                <a:solidFill>
                  <a:srgbClr val="6600FF"/>
                </a:solidFill>
              </a:rPr>
              <a:t>4- Law of variable proportion and law of returns to scale.</a:t>
            </a:r>
            <a:endParaRPr lang="en-US" b="1" dirty="0">
              <a:solidFill>
                <a:srgbClr val="6600FF"/>
              </a:solidFill>
            </a:endParaRPr>
          </a:p>
        </p:txBody>
      </p:sp>
    </p:spTree>
    <p:extLst>
      <p:ext uri="{BB962C8B-B14F-4D97-AF65-F5344CB8AC3E}">
        <p14:creationId xmlns:p14="http://schemas.microsoft.com/office/powerpoint/2010/main" xmlns="" val="2977605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solidFill>
                  <a:srgbClr val="6600FF"/>
                </a:solidFill>
              </a:rPr>
              <a:t>Meaning of production</a:t>
            </a:r>
            <a:endParaRPr lang="en-US" sz="3600" b="1" dirty="0">
              <a:solidFill>
                <a:srgbClr val="6600FF"/>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13</a:t>
            </a:fld>
            <a:endParaRPr lang="en-IN" dirty="0"/>
          </a:p>
        </p:txBody>
      </p:sp>
      <p:sp>
        <p:nvSpPr>
          <p:cNvPr id="10" name="Content Placeholder 9"/>
          <p:cNvSpPr>
            <a:spLocks noGrp="1"/>
          </p:cNvSpPr>
          <p:nvPr>
            <p:ph idx="1"/>
          </p:nvPr>
        </p:nvSpPr>
        <p:spPr>
          <a:xfrm>
            <a:off x="457200" y="1143000"/>
            <a:ext cx="8229600" cy="5334000"/>
          </a:xfrm>
        </p:spPr>
        <p:txBody>
          <a:bodyPr>
            <a:normAutofit fontScale="92500" lnSpcReduction="10000"/>
          </a:bodyPr>
          <a:lstStyle/>
          <a:p>
            <a:pPr>
              <a:buFont typeface="Wingdings" pitchFamily="2" charset="2"/>
              <a:buChar char="Ø"/>
            </a:pPr>
            <a:r>
              <a:rPr lang="en-US" dirty="0" smtClean="0">
                <a:solidFill>
                  <a:schemeClr val="accent2"/>
                </a:solidFill>
              </a:rPr>
              <a:t> </a:t>
            </a:r>
            <a:r>
              <a:rPr lang="en-US" b="1" dirty="0" smtClean="0">
                <a:solidFill>
                  <a:schemeClr val="accent2"/>
                </a:solidFill>
              </a:rPr>
              <a:t>Production</a:t>
            </a:r>
            <a:r>
              <a:rPr lang="en-US" b="1" dirty="0" smtClean="0"/>
              <a:t> is a process that creates/adds value or utility</a:t>
            </a:r>
            <a:r>
              <a:rPr lang="en-US" b="1" dirty="0" smtClean="0">
                <a:solidFill>
                  <a:schemeClr val="accent2"/>
                </a:solidFill>
              </a:rPr>
              <a:t>.</a:t>
            </a:r>
          </a:p>
          <a:p>
            <a:pPr>
              <a:buFont typeface="Wingdings" pitchFamily="2" charset="2"/>
              <a:buChar char="Ø"/>
            </a:pPr>
            <a:r>
              <a:rPr lang="en-US" b="1" dirty="0" smtClean="0">
                <a:solidFill>
                  <a:srgbClr val="00B0F0"/>
                </a:solidFill>
              </a:rPr>
              <a:t> It </a:t>
            </a:r>
            <a:r>
              <a:rPr lang="en-US" b="1" dirty="0" smtClean="0"/>
              <a:t>is the process in which the </a:t>
            </a:r>
            <a:r>
              <a:rPr lang="en-US" b="1" dirty="0" smtClean="0">
                <a:solidFill>
                  <a:srgbClr val="FFC000"/>
                </a:solidFill>
              </a:rPr>
              <a:t>inputs</a:t>
            </a:r>
            <a:r>
              <a:rPr lang="en-US" b="1" dirty="0" smtClean="0">
                <a:solidFill>
                  <a:srgbClr val="00B0F0"/>
                </a:solidFill>
              </a:rPr>
              <a:t> </a:t>
            </a:r>
            <a:r>
              <a:rPr lang="en-US" b="1" dirty="0" smtClean="0"/>
              <a:t>are converted into </a:t>
            </a:r>
            <a:r>
              <a:rPr lang="en-US" b="1" dirty="0" smtClean="0">
                <a:solidFill>
                  <a:schemeClr val="accent3"/>
                </a:solidFill>
              </a:rPr>
              <a:t>outputs.</a:t>
            </a:r>
          </a:p>
          <a:p>
            <a:pPr>
              <a:buFont typeface="Wingdings" pitchFamily="2" charset="2"/>
              <a:buChar char="Ø"/>
            </a:pPr>
            <a:r>
              <a:rPr lang="en-US" b="1" dirty="0" smtClean="0">
                <a:solidFill>
                  <a:srgbClr val="6600FF"/>
                </a:solidFill>
              </a:rPr>
              <a:t> Production </a:t>
            </a:r>
            <a:r>
              <a:rPr lang="en-US" b="1" dirty="0" smtClean="0"/>
              <a:t>refers to the transformation of </a:t>
            </a:r>
            <a:r>
              <a:rPr lang="en-US" b="1" dirty="0" smtClean="0">
                <a:solidFill>
                  <a:srgbClr val="FFC000"/>
                </a:solidFill>
              </a:rPr>
              <a:t>inputs</a:t>
            </a:r>
            <a:r>
              <a:rPr lang="en-US" b="1" dirty="0" smtClean="0"/>
              <a:t> or resources into </a:t>
            </a:r>
            <a:r>
              <a:rPr lang="en-US" b="1" dirty="0" smtClean="0">
                <a:solidFill>
                  <a:srgbClr val="92D050"/>
                </a:solidFill>
              </a:rPr>
              <a:t>outputs</a:t>
            </a:r>
            <a:r>
              <a:rPr lang="en-US" b="1" dirty="0" smtClean="0"/>
              <a:t> of goods and services.</a:t>
            </a:r>
          </a:p>
          <a:p>
            <a:pPr>
              <a:buNone/>
            </a:pPr>
            <a:r>
              <a:rPr lang="en-US" b="1" dirty="0" smtClean="0">
                <a:solidFill>
                  <a:srgbClr val="00B0F0"/>
                </a:solidFill>
              </a:rPr>
              <a:t>  </a:t>
            </a:r>
            <a:r>
              <a:rPr lang="en-US" b="1" dirty="0" smtClean="0">
                <a:solidFill>
                  <a:srgbClr val="FFC000"/>
                </a:solidFill>
              </a:rPr>
              <a:t>Input: </a:t>
            </a:r>
            <a:r>
              <a:rPr lang="en-US" b="1" dirty="0" smtClean="0"/>
              <a:t>The factors of production such as land, labour, capital, technology etc.</a:t>
            </a:r>
          </a:p>
          <a:p>
            <a:pPr>
              <a:buNone/>
            </a:pPr>
            <a:r>
              <a:rPr lang="en-US" b="1" dirty="0" smtClean="0">
                <a:solidFill>
                  <a:srgbClr val="FFC000"/>
                </a:solidFill>
              </a:rPr>
              <a:t>  </a:t>
            </a:r>
            <a:r>
              <a:rPr lang="en-US" b="1" dirty="0" smtClean="0">
                <a:solidFill>
                  <a:schemeClr val="accent3"/>
                </a:solidFill>
              </a:rPr>
              <a:t>Output: </a:t>
            </a:r>
            <a:r>
              <a:rPr lang="en-US" b="1" dirty="0" smtClean="0"/>
              <a:t>The goods and service produced such as soap, shoes, car etc.</a:t>
            </a:r>
            <a:endParaRPr lang="en-US" b="1" dirty="0"/>
          </a:p>
        </p:txBody>
      </p:sp>
    </p:spTree>
    <p:extLst>
      <p:ext uri="{BB962C8B-B14F-4D97-AF65-F5344CB8AC3E}">
        <p14:creationId xmlns:p14="http://schemas.microsoft.com/office/powerpoint/2010/main" xmlns="" val="3505443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algn="just">
              <a:buNone/>
            </a:pPr>
            <a:r>
              <a:rPr lang="en-US" sz="3600" b="1" dirty="0" smtClean="0">
                <a:solidFill>
                  <a:srgbClr val="FF0000"/>
                </a:solidFill>
              </a:rPr>
              <a:t>Production function </a:t>
            </a:r>
          </a:p>
          <a:p>
            <a:pPr algn="just">
              <a:buFont typeface="Wingdings" pitchFamily="2" charset="2"/>
              <a:buChar char="Ø"/>
            </a:pPr>
            <a:r>
              <a:rPr lang="en-US" b="1" dirty="0" smtClean="0">
                <a:solidFill>
                  <a:srgbClr val="6600FF"/>
                </a:solidFill>
              </a:rPr>
              <a:t> It </a:t>
            </a:r>
            <a:r>
              <a:rPr lang="en-US" b="1" dirty="0" smtClean="0"/>
              <a:t>means the functional relationship between </a:t>
            </a:r>
            <a:r>
              <a:rPr lang="en-US" b="1" dirty="0" smtClean="0">
                <a:solidFill>
                  <a:srgbClr val="6600FF"/>
                </a:solidFill>
              </a:rPr>
              <a:t>inputs</a:t>
            </a:r>
            <a:r>
              <a:rPr lang="en-US" b="1" dirty="0" smtClean="0"/>
              <a:t> and </a:t>
            </a:r>
            <a:r>
              <a:rPr lang="en-US" b="1" dirty="0" smtClean="0">
                <a:solidFill>
                  <a:srgbClr val="6600FF"/>
                </a:solidFill>
              </a:rPr>
              <a:t>outputs</a:t>
            </a:r>
            <a:r>
              <a:rPr lang="en-US" b="1" dirty="0" smtClean="0"/>
              <a:t> in the process of production.</a:t>
            </a:r>
            <a:endParaRPr lang="en-US" dirty="0" smtClean="0"/>
          </a:p>
          <a:p>
            <a:pPr algn="just">
              <a:buFont typeface="Wingdings" pitchFamily="2" charset="2"/>
              <a:buChar char="Ø"/>
            </a:pPr>
            <a:r>
              <a:rPr lang="en-US" b="1" dirty="0">
                <a:solidFill>
                  <a:srgbClr val="00B050"/>
                </a:solidFill>
              </a:rPr>
              <a:t> </a:t>
            </a:r>
            <a:r>
              <a:rPr lang="en-US" b="1" dirty="0" smtClean="0">
                <a:solidFill>
                  <a:srgbClr val="00B050"/>
                </a:solidFill>
              </a:rPr>
              <a:t>It  </a:t>
            </a:r>
            <a:r>
              <a:rPr lang="en-US" b="1" dirty="0" smtClean="0"/>
              <a:t>is a technical relation which connect factors inputs used in the </a:t>
            </a:r>
            <a:r>
              <a:rPr lang="en-US" b="1" dirty="0" smtClean="0">
                <a:solidFill>
                  <a:srgbClr val="00B050"/>
                </a:solidFill>
              </a:rPr>
              <a:t>production function</a:t>
            </a:r>
            <a:r>
              <a:rPr lang="en-US" b="1" dirty="0" smtClean="0"/>
              <a:t> and the level of outputs.</a:t>
            </a:r>
          </a:p>
          <a:p>
            <a:pPr algn="just">
              <a:buFont typeface="Wingdings" pitchFamily="2" charset="2"/>
              <a:buChar char="Ø"/>
            </a:pPr>
            <a:r>
              <a:rPr lang="en-US" b="1" dirty="0" smtClean="0">
                <a:solidFill>
                  <a:srgbClr val="00B0F0"/>
                </a:solidFill>
              </a:rPr>
              <a:t>  Q = F (Land, labour, capital, technology, organization etc)</a:t>
            </a:r>
            <a:endParaRPr lang="en-US" b="1"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14</a:t>
            </a:fld>
            <a:endParaRPr lang="en-IN" dirty="0"/>
          </a:p>
        </p:txBody>
      </p:sp>
    </p:spTree>
    <p:extLst>
      <p:ext uri="{BB962C8B-B14F-4D97-AF65-F5344CB8AC3E}">
        <p14:creationId xmlns:p14="http://schemas.microsoft.com/office/powerpoint/2010/main" xmlns="" val="2762849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pPr algn="l"/>
            <a:r>
              <a:rPr lang="en-US" b="1" dirty="0" smtClean="0">
                <a:solidFill>
                  <a:srgbClr val="FF0000"/>
                </a:solidFill>
              </a:rPr>
              <a:t>Factors of production</a:t>
            </a:r>
            <a:endParaRPr lang="en-US" b="1" dirty="0">
              <a:solidFill>
                <a:srgbClr val="FF0000"/>
              </a:solidFill>
            </a:endParaRPr>
          </a:p>
        </p:txBody>
      </p:sp>
      <p:sp>
        <p:nvSpPr>
          <p:cNvPr id="3" name="Content Placeholder 2"/>
          <p:cNvSpPr>
            <a:spLocks noGrp="1"/>
          </p:cNvSpPr>
          <p:nvPr>
            <p:ph idx="1"/>
          </p:nvPr>
        </p:nvSpPr>
        <p:spPr>
          <a:xfrm>
            <a:off x="395537" y="908720"/>
            <a:ext cx="8429808" cy="5217443"/>
          </a:xfrm>
        </p:spPr>
        <p:txBody>
          <a:bodyPr>
            <a:normAutofit lnSpcReduction="10000"/>
          </a:bodyPr>
          <a:lstStyle/>
          <a:p>
            <a:pPr algn="just">
              <a:buNone/>
            </a:pPr>
            <a:r>
              <a:rPr lang="en-US" b="1" dirty="0" smtClean="0"/>
              <a:t>     According to classical economics the factors of production are as follows:</a:t>
            </a:r>
          </a:p>
          <a:p>
            <a:pPr algn="just">
              <a:buFont typeface="Wingdings" pitchFamily="2" charset="2"/>
              <a:buChar char="Ø"/>
            </a:pPr>
            <a:r>
              <a:rPr lang="en-US" b="1" dirty="0">
                <a:solidFill>
                  <a:srgbClr val="92D050"/>
                </a:solidFill>
              </a:rPr>
              <a:t> </a:t>
            </a:r>
            <a:r>
              <a:rPr lang="en-US" b="1" dirty="0" smtClean="0">
                <a:solidFill>
                  <a:srgbClr val="92D050"/>
                </a:solidFill>
              </a:rPr>
              <a:t>Land/Natural resource: </a:t>
            </a:r>
            <a:r>
              <a:rPr lang="en-US" b="1" dirty="0" smtClean="0"/>
              <a:t>such as surface, air, rivers, sea, fauna and flora etc. </a:t>
            </a:r>
          </a:p>
          <a:p>
            <a:pPr algn="just">
              <a:buFont typeface="Wingdings" pitchFamily="2" charset="2"/>
              <a:buChar char="Ø"/>
            </a:pPr>
            <a:r>
              <a:rPr lang="en-US" b="1" dirty="0" smtClean="0">
                <a:solidFill>
                  <a:schemeClr val="accent6"/>
                </a:solidFill>
              </a:rPr>
              <a:t> Labour: </a:t>
            </a:r>
            <a:r>
              <a:rPr lang="en-US" b="1" dirty="0" smtClean="0"/>
              <a:t>Mental or physical effort done by a man.</a:t>
            </a:r>
          </a:p>
          <a:p>
            <a:pPr algn="just">
              <a:buFont typeface="Wingdings" pitchFamily="2" charset="2"/>
              <a:buChar char="Ø"/>
            </a:pPr>
            <a:r>
              <a:rPr lang="en-US" b="1" dirty="0" smtClean="0">
                <a:solidFill>
                  <a:srgbClr val="6600FF"/>
                </a:solidFill>
              </a:rPr>
              <a:t> Capital: </a:t>
            </a:r>
            <a:r>
              <a:rPr lang="en-US" b="1" dirty="0" smtClean="0"/>
              <a:t>Man made goods used in the production process.</a:t>
            </a:r>
          </a:p>
          <a:p>
            <a:pPr algn="just">
              <a:buFont typeface="Wingdings" pitchFamily="2" charset="2"/>
              <a:buChar char="Ø"/>
            </a:pPr>
            <a:r>
              <a:rPr lang="en-US" b="1" dirty="0" smtClean="0">
                <a:solidFill>
                  <a:srgbClr val="00B0F0"/>
                </a:solidFill>
              </a:rPr>
              <a:t> Organization: </a:t>
            </a:r>
            <a:r>
              <a:rPr lang="en-US" b="1" dirty="0" smtClean="0"/>
              <a:t>Entrepreneur or coordinator of all other factors of production. </a:t>
            </a:r>
          </a:p>
          <a:p>
            <a:pPr algn="just">
              <a:buFont typeface="Wingdings" pitchFamily="2" charset="2"/>
              <a:buChar char="Ø"/>
            </a:pPr>
            <a:endParaRPr lang="en-US" b="1" dirty="0">
              <a:solidFill>
                <a:srgbClr val="FFC000"/>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15</a:t>
            </a:fld>
            <a:endParaRPr lang="en-IN" dirty="0"/>
          </a:p>
        </p:txBody>
      </p:sp>
    </p:spTree>
    <p:extLst>
      <p:ext uri="{BB962C8B-B14F-4D97-AF65-F5344CB8AC3E}">
        <p14:creationId xmlns:p14="http://schemas.microsoft.com/office/powerpoint/2010/main" xmlns="" val="5052969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rgbClr val="FF0066"/>
                </a:solidFill>
              </a:rPr>
              <a:t>Law of variable proportion and law of returns to scale.</a:t>
            </a:r>
            <a:endParaRPr lang="en-US" b="1" dirty="0">
              <a:solidFill>
                <a:srgbClr val="FF0066"/>
              </a:solidFill>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solidFill>
                  <a:srgbClr val="6600FF"/>
                </a:solidFill>
              </a:rPr>
              <a:t> </a:t>
            </a:r>
            <a:r>
              <a:rPr lang="en-US" b="1" dirty="0" smtClean="0">
                <a:solidFill>
                  <a:srgbClr val="6600FF"/>
                </a:solidFill>
              </a:rPr>
              <a:t>Under law of variable proportion: </a:t>
            </a:r>
            <a:r>
              <a:rPr lang="en-US" b="1" dirty="0" smtClean="0"/>
              <a:t>only one variable input varies all other variables kept constant and it is for short period.</a:t>
            </a:r>
          </a:p>
          <a:p>
            <a:pPr algn="just">
              <a:buFont typeface="Wingdings" pitchFamily="2" charset="2"/>
              <a:buChar char="Ø"/>
            </a:pPr>
            <a:r>
              <a:rPr lang="en-US" b="1" dirty="0" smtClean="0">
                <a:solidFill>
                  <a:srgbClr val="00B050"/>
                </a:solidFill>
              </a:rPr>
              <a:t> Under law of returns to scale: </a:t>
            </a:r>
            <a:r>
              <a:rPr lang="en-US" b="1" dirty="0" smtClean="0"/>
              <a:t>all the variables inputs varies except the enterprise and it is for long period.</a:t>
            </a:r>
            <a:endParaRPr lang="en-US" b="1" dirty="0" smtClean="0">
              <a:solidFill>
                <a:srgbClr val="00B050"/>
              </a:solidFill>
            </a:endParaRPr>
          </a:p>
          <a:p>
            <a:pPr marL="0" indent="0" algn="just">
              <a:buNone/>
            </a:pPr>
            <a:endParaRPr lang="en-US" b="1" dirty="0">
              <a:solidFill>
                <a:srgbClr val="BC64AB"/>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16</a:t>
            </a:fld>
            <a:endParaRPr lang="en-IN" dirty="0"/>
          </a:p>
        </p:txBody>
      </p:sp>
    </p:spTree>
    <p:extLst>
      <p:ext uri="{BB962C8B-B14F-4D97-AF65-F5344CB8AC3E}">
        <p14:creationId xmlns:p14="http://schemas.microsoft.com/office/powerpoint/2010/main" xmlns="" val="3112259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FF0000"/>
                </a:solidFill>
              </a:rPr>
              <a:t>Fixed inputs </a:t>
            </a:r>
            <a:r>
              <a:rPr lang="en-US" b="1" dirty="0" smtClean="0">
                <a:solidFill>
                  <a:srgbClr val="00B0F0"/>
                </a:solidFill>
              </a:rPr>
              <a:t>and</a:t>
            </a:r>
            <a:r>
              <a:rPr lang="en-US" b="1" dirty="0" smtClean="0">
                <a:solidFill>
                  <a:srgbClr val="FF0000"/>
                </a:solidFill>
              </a:rPr>
              <a:t> </a:t>
            </a:r>
            <a:r>
              <a:rPr lang="en-US" b="1" dirty="0" smtClean="0">
                <a:solidFill>
                  <a:srgbClr val="00B050"/>
                </a:solidFill>
              </a:rPr>
              <a:t>Variable inputs</a:t>
            </a:r>
            <a:endParaRPr lang="en-US" b="1" dirty="0">
              <a:solidFill>
                <a:srgbClr val="00B050"/>
              </a:solidFill>
            </a:endParaRPr>
          </a:p>
        </p:txBody>
      </p:sp>
      <p:graphicFrame>
        <p:nvGraphicFramePr>
          <p:cNvPr id="7" name="Content Placeholder 6"/>
          <p:cNvGraphicFramePr>
            <a:graphicFrameLocks noGrp="1"/>
          </p:cNvGraphicFramePr>
          <p:nvPr>
            <p:ph idx="1"/>
          </p:nvPr>
        </p:nvGraphicFramePr>
        <p:xfrm>
          <a:off x="228600" y="990601"/>
          <a:ext cx="8763000" cy="5410199"/>
        </p:xfrm>
        <a:graphic>
          <a:graphicData uri="http://schemas.openxmlformats.org/drawingml/2006/table">
            <a:tbl>
              <a:tblPr firstRow="1" bandRow="1">
                <a:tableStyleId>{5C22544A-7EE6-4342-B048-85BDC9FD1C3A}</a:tableStyleId>
              </a:tblPr>
              <a:tblGrid>
                <a:gridCol w="4191000"/>
                <a:gridCol w="4572000"/>
              </a:tblGrid>
              <a:tr h="685269">
                <a:tc>
                  <a:txBody>
                    <a:bodyPr/>
                    <a:lstStyle/>
                    <a:p>
                      <a:r>
                        <a:rPr lang="en-US" sz="3600" b="1" dirty="0" smtClean="0">
                          <a:solidFill>
                            <a:srgbClr val="FFFF00"/>
                          </a:solidFill>
                        </a:rPr>
                        <a:t>Fixed inputs </a:t>
                      </a:r>
                      <a:endParaRPr lang="en-US" sz="3600" dirty="0">
                        <a:solidFill>
                          <a:srgbClr val="FFFF00"/>
                        </a:solidFill>
                      </a:endParaRPr>
                    </a:p>
                  </a:txBody>
                  <a:tcPr/>
                </a:tc>
                <a:tc>
                  <a:txBody>
                    <a:bodyPr/>
                    <a:lstStyle/>
                    <a:p>
                      <a:r>
                        <a:rPr lang="en-US" sz="3600" b="1" dirty="0" smtClean="0">
                          <a:solidFill>
                            <a:srgbClr val="FFFF00"/>
                          </a:solidFill>
                        </a:rPr>
                        <a:t>Variable inputs</a:t>
                      </a:r>
                      <a:endParaRPr lang="en-US" sz="3600" dirty="0">
                        <a:solidFill>
                          <a:srgbClr val="FFFF00"/>
                        </a:solidFill>
                      </a:endParaRPr>
                    </a:p>
                  </a:txBody>
                  <a:tcPr/>
                </a:tc>
              </a:tr>
              <a:tr h="2107080">
                <a:tc>
                  <a:txBody>
                    <a:bodyPr/>
                    <a:lstStyle/>
                    <a:p>
                      <a:r>
                        <a:rPr lang="en-US" sz="3200" dirty="0" smtClean="0"/>
                        <a:t>Remain the same in the short period and in any level of output</a:t>
                      </a:r>
                      <a:endParaRPr lang="en-US" sz="3200" dirty="0"/>
                    </a:p>
                  </a:txBody>
                  <a:tcPr/>
                </a:tc>
                <a:tc>
                  <a:txBody>
                    <a:bodyPr/>
                    <a:lstStyle/>
                    <a:p>
                      <a:r>
                        <a:rPr lang="en-US" sz="3200" dirty="0" smtClean="0"/>
                        <a:t>In the long run all factors of production are varies according to the volume of outputs</a:t>
                      </a:r>
                      <a:endParaRPr lang="en-US" sz="3200" dirty="0"/>
                    </a:p>
                  </a:txBody>
                  <a:tcPr/>
                </a:tc>
              </a:tr>
              <a:tr h="1226548">
                <a:tc>
                  <a:txBody>
                    <a:bodyPr/>
                    <a:lstStyle/>
                    <a:p>
                      <a:r>
                        <a:rPr lang="en-US" sz="3200" dirty="0" smtClean="0"/>
                        <a:t>The cost of these inputs are called fixed cost</a:t>
                      </a:r>
                      <a:endParaRPr lang="en-US" sz="3200" dirty="0"/>
                    </a:p>
                  </a:txBody>
                  <a:tcPr/>
                </a:tc>
                <a:tc>
                  <a:txBody>
                    <a:bodyPr/>
                    <a:lstStyle/>
                    <a:p>
                      <a:r>
                        <a:rPr lang="en-US" sz="3200" dirty="0" smtClean="0"/>
                        <a:t>The cost of variable input is called variable cost</a:t>
                      </a:r>
                      <a:endParaRPr lang="en-US" sz="3200" dirty="0"/>
                    </a:p>
                  </a:txBody>
                  <a:tcPr/>
                </a:tc>
              </a:tr>
              <a:tr h="1391302">
                <a:tc>
                  <a:txBody>
                    <a:bodyPr/>
                    <a:lstStyle/>
                    <a:p>
                      <a:r>
                        <a:rPr lang="en-US" sz="3200" dirty="0" smtClean="0"/>
                        <a:t>Example:</a:t>
                      </a:r>
                      <a:r>
                        <a:rPr lang="en-US" sz="3200" baseline="0" dirty="0" smtClean="0"/>
                        <a:t> building, land etc.</a:t>
                      </a:r>
                      <a:endParaRPr lang="en-US" sz="3200" dirty="0"/>
                    </a:p>
                  </a:txBody>
                  <a:tcPr/>
                </a:tc>
                <a:tc>
                  <a:txBody>
                    <a:bodyPr/>
                    <a:lstStyle/>
                    <a:p>
                      <a:r>
                        <a:rPr lang="en-US" sz="3200" dirty="0" smtClean="0"/>
                        <a:t>Example: raw materials labour, etc</a:t>
                      </a:r>
                      <a:endParaRPr lang="en-US" sz="3200" dirty="0"/>
                    </a:p>
                  </a:txBody>
                  <a:tcP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17</a:t>
            </a:fld>
            <a:endParaRPr lang="en-IN" dirty="0"/>
          </a:p>
        </p:txBody>
      </p:sp>
    </p:spTree>
    <p:extLst>
      <p:ext uri="{BB962C8B-B14F-4D97-AF65-F5344CB8AC3E}">
        <p14:creationId xmlns:p14="http://schemas.microsoft.com/office/powerpoint/2010/main" xmlns="" val="40700071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Various concept of production</a:t>
            </a:r>
            <a:endParaRPr lang="en-US" b="1" dirty="0">
              <a:solidFill>
                <a:srgbClr val="FF0000"/>
              </a:solidFill>
            </a:endParaRPr>
          </a:p>
        </p:txBody>
      </p:sp>
      <p:sp>
        <p:nvSpPr>
          <p:cNvPr id="3" name="Content Placeholder 2"/>
          <p:cNvSpPr>
            <a:spLocks noGrp="1"/>
          </p:cNvSpPr>
          <p:nvPr>
            <p:ph idx="1"/>
          </p:nvPr>
        </p:nvSpPr>
        <p:spPr>
          <a:xfrm>
            <a:off x="457200" y="1371600"/>
            <a:ext cx="8229600" cy="4953000"/>
          </a:xfrm>
        </p:spPr>
        <p:txBody>
          <a:bodyPr>
            <a:normAutofit fontScale="92500" lnSpcReduction="10000"/>
          </a:bodyPr>
          <a:lstStyle/>
          <a:p>
            <a:pPr>
              <a:buFont typeface="Wingdings" pitchFamily="2" charset="2"/>
              <a:buChar char="v"/>
            </a:pPr>
            <a:r>
              <a:rPr lang="en-US" dirty="0" smtClean="0"/>
              <a:t> </a:t>
            </a:r>
            <a:r>
              <a:rPr lang="en-US" sz="3600" b="1" dirty="0" smtClean="0">
                <a:solidFill>
                  <a:srgbClr val="C00000"/>
                </a:solidFill>
              </a:rPr>
              <a:t>Total Product </a:t>
            </a:r>
            <a:r>
              <a:rPr lang="en-US" sz="3600" b="1" dirty="0" smtClean="0">
                <a:solidFill>
                  <a:schemeClr val="accent2"/>
                </a:solidFill>
              </a:rPr>
              <a:t>(TP): </a:t>
            </a:r>
            <a:r>
              <a:rPr lang="en-US" sz="3600" b="1" dirty="0" smtClean="0"/>
              <a:t>Total physical product is equal to the total amount of output produced in physical units</a:t>
            </a:r>
            <a:endParaRPr lang="en-US" sz="3600" b="1" dirty="0" smtClean="0">
              <a:solidFill>
                <a:srgbClr val="C00000"/>
              </a:solidFill>
            </a:endParaRPr>
          </a:p>
          <a:p>
            <a:pPr>
              <a:buFont typeface="Wingdings" pitchFamily="2" charset="2"/>
              <a:buChar char="v"/>
            </a:pPr>
            <a:r>
              <a:rPr lang="en-US" sz="3600" b="1" dirty="0"/>
              <a:t> </a:t>
            </a:r>
            <a:r>
              <a:rPr lang="en-US" sz="3600" b="1" dirty="0" smtClean="0">
                <a:solidFill>
                  <a:srgbClr val="92D050"/>
                </a:solidFill>
              </a:rPr>
              <a:t>Average Product (AP): </a:t>
            </a:r>
            <a:r>
              <a:rPr lang="en-US" sz="3600" b="1" dirty="0" smtClean="0"/>
              <a:t>Total output divided by total units of input, means production per unit of input ( AP = TP/L)</a:t>
            </a:r>
            <a:endParaRPr lang="en-US" sz="3600" b="1" dirty="0" smtClean="0">
              <a:solidFill>
                <a:srgbClr val="92D050"/>
              </a:solidFill>
            </a:endParaRPr>
          </a:p>
          <a:p>
            <a:pPr>
              <a:buFont typeface="Wingdings" pitchFamily="2" charset="2"/>
              <a:buChar char="v"/>
            </a:pPr>
            <a:r>
              <a:rPr lang="en-US" sz="3600" b="1" dirty="0" smtClean="0"/>
              <a:t> </a:t>
            </a:r>
            <a:r>
              <a:rPr lang="en-US" sz="3600" b="1" dirty="0" smtClean="0">
                <a:solidFill>
                  <a:srgbClr val="6600FF"/>
                </a:solidFill>
              </a:rPr>
              <a:t>Marginal Product(MP): </a:t>
            </a:r>
            <a:r>
              <a:rPr lang="en-US" sz="3600" b="1" dirty="0" smtClean="0"/>
              <a:t>The extra product or out put added by one extra unit of that input while other inputs are held constant.   </a:t>
            </a:r>
          </a:p>
          <a:p>
            <a:pPr>
              <a:buNone/>
            </a:pPr>
            <a:r>
              <a:rPr lang="en-US" sz="3600" b="1" dirty="0" smtClean="0"/>
              <a:t>        (MP =</a:t>
            </a:r>
            <a:r>
              <a:rPr lang="el-GR" sz="3600" b="1" dirty="0" smtClean="0"/>
              <a:t>Δ</a:t>
            </a:r>
            <a:r>
              <a:rPr lang="en-US" sz="3600" b="1" dirty="0" smtClean="0"/>
              <a:t>TP/</a:t>
            </a:r>
            <a:r>
              <a:rPr lang="el-GR" sz="3600" b="1" dirty="0" smtClean="0"/>
              <a:t>Δ</a:t>
            </a:r>
            <a:r>
              <a:rPr lang="en-US" sz="3600" b="1" dirty="0" smtClean="0"/>
              <a:t>L )</a:t>
            </a:r>
            <a:endParaRPr lang="en-US" sz="3600" b="1" dirty="0" smtClean="0">
              <a:solidFill>
                <a:srgbClr val="6600FF"/>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18</a:t>
            </a:fld>
            <a:endParaRPr lang="en-IN" dirty="0"/>
          </a:p>
        </p:txBody>
      </p:sp>
    </p:spTree>
    <p:extLst>
      <p:ext uri="{BB962C8B-B14F-4D97-AF65-F5344CB8AC3E}">
        <p14:creationId xmlns:p14="http://schemas.microsoft.com/office/powerpoint/2010/main" xmlns="" val="41974491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kern="0" dirty="0" smtClean="0">
                <a:solidFill>
                  <a:srgbClr val="F79646"/>
                </a:solidFill>
                <a:latin typeface="Times New Roman"/>
              </a:rPr>
              <a:t>Types of cost</a:t>
            </a:r>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19</a:t>
            </a:fld>
            <a:endParaRPr lang="en-IN" dirty="0"/>
          </a:p>
        </p:txBody>
      </p:sp>
      <p:sp>
        <p:nvSpPr>
          <p:cNvPr id="3" name="Content Placeholder 2"/>
          <p:cNvSpPr>
            <a:spLocks noGrp="1"/>
          </p:cNvSpPr>
          <p:nvPr>
            <p:ph idx="1"/>
          </p:nvPr>
        </p:nvSpPr>
        <p:spPr>
          <a:xfrm>
            <a:off x="304800" y="1295400"/>
            <a:ext cx="8534400" cy="4830763"/>
          </a:xfrm>
        </p:spPr>
        <p:txBody>
          <a:bodyPr>
            <a:normAutofit fontScale="92500" lnSpcReduction="10000"/>
          </a:bodyPr>
          <a:lstStyle/>
          <a:p>
            <a:pPr algn="just">
              <a:buFont typeface="Wingdings" pitchFamily="2" charset="2"/>
              <a:buChar char="Ø"/>
            </a:pPr>
            <a:r>
              <a:rPr lang="en-US" b="1" dirty="0" smtClean="0">
                <a:solidFill>
                  <a:srgbClr val="FF0000"/>
                </a:solidFill>
              </a:rPr>
              <a:t> Money cost: </a:t>
            </a:r>
            <a:r>
              <a:rPr lang="en-US" b="1" dirty="0" smtClean="0"/>
              <a:t>The amount spend in terms of money for the production of the commodity is known as money cost.</a:t>
            </a:r>
          </a:p>
          <a:p>
            <a:pPr algn="just">
              <a:buFont typeface="Wingdings" pitchFamily="2" charset="2"/>
              <a:buChar char="Ø"/>
            </a:pPr>
            <a:r>
              <a:rPr lang="en-US" b="1" dirty="0" smtClean="0">
                <a:solidFill>
                  <a:srgbClr val="92D050"/>
                </a:solidFill>
              </a:rPr>
              <a:t>Nominal cost: </a:t>
            </a:r>
            <a:r>
              <a:rPr lang="en-US" b="1" dirty="0" smtClean="0"/>
              <a:t>It is the money cost of production</a:t>
            </a:r>
          </a:p>
          <a:p>
            <a:pPr algn="just">
              <a:buFont typeface="Wingdings" pitchFamily="2" charset="2"/>
              <a:buChar char="Ø"/>
            </a:pPr>
            <a:r>
              <a:rPr lang="en-US" b="1" dirty="0" smtClean="0">
                <a:solidFill>
                  <a:srgbClr val="FFC000"/>
                </a:solidFill>
              </a:rPr>
              <a:t>Real cost: </a:t>
            </a:r>
            <a:r>
              <a:rPr lang="en-US" b="1" dirty="0" smtClean="0"/>
              <a:t>It is the mental and physical and sacrifices undergone with a view to producing a commodity.</a:t>
            </a:r>
            <a:endParaRPr lang="en-US" b="1" dirty="0"/>
          </a:p>
          <a:p>
            <a:pPr algn="just">
              <a:buFont typeface="Wingdings" pitchFamily="2" charset="2"/>
              <a:buChar char="Ø"/>
            </a:pPr>
            <a:r>
              <a:rPr lang="en-US" b="1" dirty="0" smtClean="0">
                <a:solidFill>
                  <a:srgbClr val="6600FF"/>
                </a:solidFill>
              </a:rPr>
              <a:t>Opportunity cost: </a:t>
            </a:r>
            <a:r>
              <a:rPr lang="en-US" b="1" dirty="0" smtClean="0"/>
              <a:t>The real concept of production of given commodity is the next best alternative sacrificed in order to obtain that commodity</a:t>
            </a:r>
          </a:p>
          <a:p>
            <a:pPr>
              <a:buNone/>
            </a:pPr>
            <a:endParaRPr lang="en-US" b="1" dirty="0"/>
          </a:p>
        </p:txBody>
      </p:sp>
    </p:spTree>
    <p:extLst>
      <p:ext uri="{BB962C8B-B14F-4D97-AF65-F5344CB8AC3E}">
        <p14:creationId xmlns:p14="http://schemas.microsoft.com/office/powerpoint/2010/main" xmlns="" val="12124931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lvl="0">
              <a:buFont typeface="Wingdings" pitchFamily="2" charset="2"/>
              <a:buChar char="Ø"/>
            </a:pPr>
            <a:r>
              <a:rPr lang="en-US" b="1" dirty="0" smtClean="0">
                <a:solidFill>
                  <a:srgbClr val="00B0F0"/>
                </a:solidFill>
              </a:rPr>
              <a:t>Implicit cost: </a:t>
            </a:r>
            <a:r>
              <a:rPr lang="en-US" b="1" dirty="0" smtClean="0"/>
              <a:t>It is the cost of self-owned resources such as salary of proprietor.</a:t>
            </a:r>
            <a:endParaRPr lang="en-US" b="1" dirty="0"/>
          </a:p>
          <a:p>
            <a:pPr lvl="0">
              <a:buFont typeface="Wingdings" pitchFamily="2" charset="2"/>
              <a:buChar char="Ø"/>
            </a:pPr>
            <a:r>
              <a:rPr lang="en-US" b="1" dirty="0">
                <a:solidFill>
                  <a:srgbClr val="FFC000"/>
                </a:solidFill>
              </a:rPr>
              <a:t> </a:t>
            </a:r>
            <a:r>
              <a:rPr lang="en-US" b="1" dirty="0" smtClean="0">
                <a:solidFill>
                  <a:srgbClr val="FFC000"/>
                </a:solidFill>
              </a:rPr>
              <a:t>Explicit cost : </a:t>
            </a:r>
            <a:r>
              <a:rPr lang="en-US" b="1" dirty="0" smtClean="0"/>
              <a:t>It is the paid- out cost.</a:t>
            </a:r>
            <a:endParaRPr lang="en-US" b="1" dirty="0"/>
          </a:p>
          <a:p>
            <a:pPr lvl="0">
              <a:buFont typeface="Wingdings" pitchFamily="2" charset="2"/>
              <a:buChar char="Ø"/>
            </a:pPr>
            <a:r>
              <a:rPr lang="en-US" b="1" dirty="0">
                <a:solidFill>
                  <a:srgbClr val="BC64AB"/>
                </a:solidFill>
              </a:rPr>
              <a:t> </a:t>
            </a:r>
            <a:r>
              <a:rPr lang="en-US" b="1" dirty="0" smtClean="0">
                <a:solidFill>
                  <a:srgbClr val="BC64AB"/>
                </a:solidFill>
              </a:rPr>
              <a:t>Accounting or business cost: </a:t>
            </a:r>
            <a:r>
              <a:rPr lang="en-US" b="1" dirty="0" smtClean="0"/>
              <a:t>Cash payments which firms make for factor and non-factor input depreciation other book keeping entries</a:t>
            </a:r>
            <a:endParaRPr lang="en-US" b="1" dirty="0"/>
          </a:p>
          <a:p>
            <a:pPr lvl="0">
              <a:buFont typeface="Wingdings" pitchFamily="2" charset="2"/>
              <a:buChar char="Ø"/>
            </a:pPr>
            <a:r>
              <a:rPr lang="en-US" b="1" dirty="0">
                <a:solidFill>
                  <a:srgbClr val="C00000"/>
                </a:solidFill>
              </a:rPr>
              <a:t> </a:t>
            </a:r>
            <a:r>
              <a:rPr lang="en-US" b="1" dirty="0" smtClean="0">
                <a:solidFill>
                  <a:srgbClr val="C00000"/>
                </a:solidFill>
              </a:rPr>
              <a:t>Social cost: </a:t>
            </a:r>
            <a:r>
              <a:rPr lang="en-US" b="1" dirty="0" smtClean="0"/>
              <a:t>It is the amount of cost the society bears due to industrialization.</a:t>
            </a:r>
            <a:endParaRPr lang="en-US" b="1" dirty="0"/>
          </a:p>
          <a:p>
            <a:pPr lvl="0">
              <a:buNone/>
            </a:pPr>
            <a:endParaRPr lang="en-US" b="1" dirty="0">
              <a:solidFill>
                <a:srgbClr val="FF0000"/>
              </a:solidFill>
            </a:endParaRPr>
          </a:p>
          <a:p>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20</a:t>
            </a:fld>
            <a:endParaRPr lang="en-IN" dirty="0"/>
          </a:p>
        </p:txBody>
      </p:sp>
      <p:sp>
        <p:nvSpPr>
          <p:cNvPr id="7" name="Title 6"/>
          <p:cNvSpPr>
            <a:spLocks noGrp="1"/>
          </p:cNvSpPr>
          <p:nvPr>
            <p:ph type="title"/>
          </p:nvPr>
        </p:nvSpPr>
        <p:spPr>
          <a:xfrm>
            <a:off x="457200" y="274638"/>
            <a:ext cx="8229600" cy="944562"/>
          </a:xfrm>
        </p:spPr>
        <p:txBody>
          <a:bodyPr/>
          <a:lstStyle/>
          <a:p>
            <a:pPr algn="l"/>
            <a:r>
              <a:rPr lang="en-US" b="1" dirty="0" smtClean="0">
                <a:solidFill>
                  <a:srgbClr val="FF0000"/>
                </a:solidFill>
              </a:rPr>
              <a:t>Cont..</a:t>
            </a:r>
            <a:endParaRPr lang="en-US" b="1" dirty="0">
              <a:solidFill>
                <a:srgbClr val="FF0000"/>
              </a:solidFill>
            </a:endParaRPr>
          </a:p>
        </p:txBody>
      </p:sp>
    </p:spTree>
    <p:extLst>
      <p:ext uri="{BB962C8B-B14F-4D97-AF65-F5344CB8AC3E}">
        <p14:creationId xmlns:p14="http://schemas.microsoft.com/office/powerpoint/2010/main" xmlns="" val="16157941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GB" sz="4000" b="1" dirty="0" smtClean="0">
                <a:solidFill>
                  <a:srgbClr val="6600FF"/>
                </a:solidFill>
              </a:rPr>
              <a:t>Cont..</a:t>
            </a:r>
            <a:endParaRPr lang="en-US" dirty="0">
              <a:solidFill>
                <a:srgbClr val="6600FF"/>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21</a:t>
            </a:fld>
            <a:endParaRPr lang="en-IN" dirty="0"/>
          </a:p>
        </p:txBody>
      </p:sp>
      <p:sp>
        <p:nvSpPr>
          <p:cNvPr id="6" name="Content Placeholder 5"/>
          <p:cNvSpPr>
            <a:spLocks noGrp="1"/>
          </p:cNvSpPr>
          <p:nvPr>
            <p:ph idx="1"/>
          </p:nvPr>
        </p:nvSpPr>
        <p:spPr>
          <a:xfrm>
            <a:off x="228600" y="1219200"/>
            <a:ext cx="8915400" cy="4906963"/>
          </a:xfrm>
        </p:spPr>
        <p:txBody>
          <a:bodyPr>
            <a:normAutofit/>
          </a:bodyPr>
          <a:lstStyle/>
          <a:p>
            <a:pPr lvl="0">
              <a:buFont typeface="Wingdings" pitchFamily="2" charset="2"/>
              <a:buChar char="Ø"/>
            </a:pPr>
            <a:r>
              <a:rPr lang="en-US" b="1" dirty="0" smtClean="0">
                <a:solidFill>
                  <a:srgbClr val="00B0F0"/>
                </a:solidFill>
              </a:rPr>
              <a:t>Entrepreneurs cost: </a:t>
            </a:r>
            <a:r>
              <a:rPr lang="en-US" b="1" dirty="0" smtClean="0"/>
              <a:t>It is the cost of production in the sense of money cost or expenses of production.</a:t>
            </a:r>
          </a:p>
          <a:p>
            <a:pPr lvl="0">
              <a:buFont typeface="Wingdings" pitchFamily="2" charset="2"/>
              <a:buChar char="Ø"/>
            </a:pPr>
            <a:r>
              <a:rPr lang="en-US" b="1" dirty="0" smtClean="0">
                <a:solidFill>
                  <a:srgbClr val="FFC000"/>
                </a:solidFill>
              </a:rPr>
              <a:t> Economic cost: </a:t>
            </a:r>
            <a:r>
              <a:rPr lang="en-US" b="1" dirty="0" smtClean="0"/>
              <a:t>It is the cost related to the future, it is in the nature of the incremental cost</a:t>
            </a:r>
          </a:p>
          <a:p>
            <a:pPr lvl="0">
              <a:buFont typeface="Wingdings" pitchFamily="2" charset="2"/>
              <a:buChar char="Ø"/>
            </a:pPr>
            <a:r>
              <a:rPr lang="en-US" b="1" dirty="0" smtClean="0">
                <a:solidFill>
                  <a:srgbClr val="BC64AB"/>
                </a:solidFill>
              </a:rPr>
              <a:t> Direct cost: </a:t>
            </a:r>
            <a:r>
              <a:rPr lang="en-US" b="1" dirty="0" smtClean="0"/>
              <a:t>It is the cost that have direct relationship with a unit of operation like a product- process or a department of the firm.    Ex; Variable cost.</a:t>
            </a:r>
          </a:p>
          <a:p>
            <a:pPr lvl="0">
              <a:buNone/>
            </a:pPr>
            <a:endParaRPr lang="en-US" b="1" dirty="0" smtClean="0"/>
          </a:p>
          <a:p>
            <a:pPr>
              <a:buNone/>
            </a:pPr>
            <a:endParaRPr lang="en-US" dirty="0"/>
          </a:p>
        </p:txBody>
      </p:sp>
    </p:spTree>
    <p:extLst>
      <p:ext uri="{BB962C8B-B14F-4D97-AF65-F5344CB8AC3E}">
        <p14:creationId xmlns:p14="http://schemas.microsoft.com/office/powerpoint/2010/main" xmlns="" val="268076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l"/>
            <a:r>
              <a:rPr lang="en-US" b="1" dirty="0" smtClean="0">
                <a:solidFill>
                  <a:srgbClr val="FF0000"/>
                </a:solidFill>
              </a:rPr>
              <a:t>Cont..</a:t>
            </a:r>
            <a:endParaRPr lang="en-US" b="1" dirty="0">
              <a:solidFill>
                <a:srgbClr val="FF0000"/>
              </a:solidFill>
            </a:endParaRPr>
          </a:p>
        </p:txBody>
      </p:sp>
      <p:sp>
        <p:nvSpPr>
          <p:cNvPr id="3" name="Content Placeholder 2"/>
          <p:cNvSpPr>
            <a:spLocks noGrp="1"/>
          </p:cNvSpPr>
          <p:nvPr>
            <p:ph idx="1"/>
          </p:nvPr>
        </p:nvSpPr>
        <p:spPr>
          <a:xfrm>
            <a:off x="457200" y="1219200"/>
            <a:ext cx="8458200" cy="4906963"/>
          </a:xfrm>
        </p:spPr>
        <p:txBody>
          <a:bodyPr>
            <a:normAutofit lnSpcReduction="10000"/>
          </a:bodyPr>
          <a:lstStyle/>
          <a:p>
            <a:pPr>
              <a:buFont typeface="Wingdings" pitchFamily="2" charset="2"/>
              <a:buChar char="Ø"/>
            </a:pPr>
            <a:r>
              <a:rPr lang="en-US" dirty="0" smtClean="0">
                <a:solidFill>
                  <a:srgbClr val="00B0F0"/>
                </a:solidFill>
              </a:rPr>
              <a:t> </a:t>
            </a:r>
            <a:r>
              <a:rPr lang="en-US" b="1" dirty="0" smtClean="0">
                <a:solidFill>
                  <a:srgbClr val="00B0F0"/>
                </a:solidFill>
              </a:rPr>
              <a:t>Indirect costs: </a:t>
            </a:r>
            <a:r>
              <a:rPr lang="en-US" b="1" dirty="0" smtClean="0"/>
              <a:t>Are those whose source cannot be easily and definitely traced to a plan, a product, a process or a department.</a:t>
            </a:r>
          </a:p>
          <a:p>
            <a:pPr>
              <a:buNone/>
            </a:pPr>
            <a:r>
              <a:rPr lang="en-US" b="1" dirty="0" smtClean="0"/>
              <a:t>      Ex: fixed cost.</a:t>
            </a:r>
          </a:p>
          <a:p>
            <a:pPr>
              <a:buFont typeface="Wingdings" pitchFamily="2" charset="2"/>
              <a:buChar char="Ø"/>
            </a:pPr>
            <a:r>
              <a:rPr lang="en-US" b="1" dirty="0" smtClean="0">
                <a:solidFill>
                  <a:srgbClr val="00B050"/>
                </a:solidFill>
              </a:rPr>
              <a:t> Controllable costs:</a:t>
            </a:r>
            <a:r>
              <a:rPr lang="en-US" b="1" dirty="0" smtClean="0"/>
              <a:t> Are those which are capable of being controlled and can be used for assessing executive efficiency. </a:t>
            </a:r>
          </a:p>
          <a:p>
            <a:pPr>
              <a:buFont typeface="Wingdings" pitchFamily="2" charset="2"/>
              <a:buChar char="Ø"/>
            </a:pPr>
            <a:r>
              <a:rPr lang="en-US" b="1" dirty="0" smtClean="0">
                <a:solidFill>
                  <a:srgbClr val="BC64AB"/>
                </a:solidFill>
              </a:rPr>
              <a:t> Non controllable costs: </a:t>
            </a:r>
            <a:r>
              <a:rPr lang="en-US" b="1" dirty="0" smtClean="0"/>
              <a:t>Are those which cannot be subjected to administrative control and supervision</a:t>
            </a:r>
            <a:endParaRPr lang="en-US" b="1"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22</a:t>
            </a:fld>
            <a:endParaRPr lang="en-IN"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23</a:t>
            </a:fld>
            <a:endParaRPr lang="en-IN" dirty="0"/>
          </a:p>
        </p:txBody>
      </p:sp>
      <p:sp>
        <p:nvSpPr>
          <p:cNvPr id="6" name="Text Box 6"/>
          <p:cNvSpPr txBox="1">
            <a:spLocks noGrp="1" noChangeArrowheads="1"/>
          </p:cNvSpPr>
          <p:nvPr>
            <p:ph type="title"/>
          </p:nvPr>
        </p:nvSpPr>
        <p:spPr bwMode="auto">
          <a:xfrm>
            <a:off x="457200" y="274638"/>
            <a:ext cx="8229600" cy="918270"/>
          </a:xfrm>
          <a:prstGeom prst="snip2DiagRect">
            <a:avLst/>
          </a:prstGeom>
          <a:solidFill>
            <a:srgbClr val="002060"/>
          </a:solidFill>
          <a:ln w="9525" algn="ctr">
            <a:noFill/>
            <a:miter lim="800000"/>
            <a:headEnd/>
            <a:tailEnd/>
          </a:ln>
          <a:effectLst>
            <a:glow rad="228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342900" indent="-342900">
              <a:spcBef>
                <a:spcPct val="50000"/>
              </a:spcBef>
            </a:pPr>
            <a:r>
              <a:rPr lang="en-US" sz="4400" dirty="0" smtClean="0">
                <a:solidFill>
                  <a:schemeClr val="tx2"/>
                </a:solidFill>
                <a:latin typeface="Monotype Corsiva" pitchFamily="66" charset="0"/>
              </a:rPr>
              <a:t> </a:t>
            </a:r>
            <a:r>
              <a:rPr lang="en-US" sz="4400" dirty="0" smtClean="0">
                <a:solidFill>
                  <a:srgbClr val="FF0066"/>
                </a:solidFill>
                <a:latin typeface="Monotype Corsiva" pitchFamily="66" charset="0"/>
              </a:rPr>
              <a:t>Types </a:t>
            </a:r>
            <a:r>
              <a:rPr lang="en-US" sz="4400" dirty="0" smtClean="0">
                <a:solidFill>
                  <a:srgbClr val="FFFF00"/>
                </a:solidFill>
                <a:latin typeface="Monotype Corsiva" pitchFamily="66" charset="0"/>
              </a:rPr>
              <a:t> of  </a:t>
            </a:r>
            <a:r>
              <a:rPr lang="en-US" sz="4400" dirty="0" smtClean="0">
                <a:solidFill>
                  <a:srgbClr val="00B050"/>
                </a:solidFill>
                <a:latin typeface="Monotype Corsiva" pitchFamily="66" charset="0"/>
              </a:rPr>
              <a:t>Average </a:t>
            </a:r>
            <a:r>
              <a:rPr lang="en-US" sz="4400" dirty="0" smtClean="0">
                <a:solidFill>
                  <a:srgbClr val="FFFF00"/>
                </a:solidFill>
                <a:latin typeface="Monotype Corsiva" pitchFamily="66" charset="0"/>
              </a:rPr>
              <a:t>cost</a:t>
            </a:r>
            <a:endParaRPr lang="en-US" sz="4400" dirty="0">
              <a:solidFill>
                <a:srgbClr val="FFFF00"/>
              </a:solidFill>
              <a:latin typeface="Monotype Corsiva" pitchFamily="66" charset="0"/>
            </a:endParaRPr>
          </a:p>
        </p:txBody>
      </p:sp>
      <p:sp>
        <p:nvSpPr>
          <p:cNvPr id="7" name="Text Box 7"/>
          <p:cNvSpPr txBox="1">
            <a:spLocks noGrp="1" noChangeArrowheads="1"/>
          </p:cNvSpPr>
          <p:nvPr>
            <p:ph idx="1"/>
          </p:nvPr>
        </p:nvSpPr>
        <p:spPr bwMode="auto">
          <a:xfrm>
            <a:off x="457200" y="1219200"/>
            <a:ext cx="8229600" cy="5517475"/>
          </a:xfrm>
          <a:prstGeom prst="round2SameRect">
            <a:avLst>
              <a:gd name="adj1" fmla="val 16667"/>
              <a:gd name="adj2" fmla="val 2124"/>
            </a:avLst>
          </a:prstGeom>
          <a:solidFill>
            <a:srgbClr val="7030A0">
              <a:alpha val="56078"/>
            </a:srgbClr>
          </a:solidFill>
          <a:ln w="9525" algn="ctr">
            <a:noFill/>
            <a:miter lim="800000"/>
            <a:headEnd/>
            <a:tailEnd/>
          </a:ln>
          <a:effectLst>
            <a:glow rad="228600">
              <a:srgbClr val="9B2D1F">
                <a:satMod val="175000"/>
                <a:alpha val="40000"/>
              </a:srgb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342900" marR="0" lvl="0" indent="-342900" algn="just" defTabSz="914400" eaLnBrk="1" fontAlgn="auto" latinLnBrk="0" hangingPunct="1">
              <a:lnSpc>
                <a:spcPct val="100000"/>
              </a:lnSpc>
              <a:spcBef>
                <a:spcPts val="0"/>
              </a:spcBef>
              <a:spcAft>
                <a:spcPts val="0"/>
              </a:spcAft>
              <a:buClr>
                <a:sysClr val="window" lastClr="FFFFFF"/>
              </a:buClr>
              <a:buSzTx/>
              <a:buFont typeface="Wingdings" pitchFamily="2" charset="2"/>
              <a:buChar char="Ø"/>
              <a:tabLst/>
              <a:defRPr/>
            </a:pPr>
            <a:r>
              <a:rPr kumimoji="0" lang="en-US" sz="2800" b="1" i="0" u="none" strike="noStrike" kern="0" cap="none" spc="0" normalizeH="0" baseline="0" noProof="0" dirty="0" smtClean="0">
                <a:ln>
                  <a:noFill/>
                </a:ln>
                <a:solidFill>
                  <a:srgbClr val="00B0F0"/>
                </a:solidFill>
                <a:effectLst/>
                <a:uLnTx/>
                <a:uFillTx/>
                <a:latin typeface="Times New Roman" pitchFamily="18" charset="0"/>
                <a:cs typeface="Times New Roman" pitchFamily="18" charset="0"/>
              </a:rPr>
              <a:t>Average</a:t>
            </a:r>
            <a:r>
              <a:rPr kumimoji="0" lang="en-US" sz="2800" b="1" i="0" u="none" strike="noStrike" kern="0" cap="none" spc="0" normalizeH="0" noProof="0" dirty="0" smtClean="0">
                <a:ln>
                  <a:noFill/>
                </a:ln>
                <a:solidFill>
                  <a:srgbClr val="00B0F0"/>
                </a:solidFill>
                <a:effectLst/>
                <a:uLnTx/>
                <a:uFillTx/>
                <a:latin typeface="Times New Roman" pitchFamily="18" charset="0"/>
                <a:cs typeface="Times New Roman" pitchFamily="18" charset="0"/>
              </a:rPr>
              <a:t>  Fixed  Cost: </a:t>
            </a:r>
            <a:r>
              <a:rPr kumimoji="0" lang="en-US" sz="2800" b="1" i="0" u="none" strike="noStrike" kern="0" cap="none" spc="0" normalizeH="0" noProof="0" dirty="0" smtClean="0">
                <a:ln>
                  <a:noFill/>
                </a:ln>
                <a:solidFill>
                  <a:srgbClr val="FFFFFF"/>
                </a:solidFill>
                <a:effectLst/>
                <a:uLnTx/>
                <a:uFillTx/>
                <a:latin typeface="Times New Roman" pitchFamily="18" charset="0"/>
                <a:cs typeface="Times New Roman" pitchFamily="18" charset="0"/>
              </a:rPr>
              <a:t>It is the per-unit cost of the fixed factor  (AFC=TFC/Q)</a:t>
            </a:r>
            <a:endParaRPr kumimoji="0" lang="en-US" sz="2800" b="1" i="0" u="none" strike="noStrike" kern="0" cap="none" spc="0" normalizeH="0" baseline="0" noProof="0" dirty="0" smtClean="0">
              <a:ln>
                <a:noFill/>
              </a:ln>
              <a:solidFill>
                <a:srgbClr val="FFFFFF"/>
              </a:solidFill>
              <a:effectLst/>
              <a:uLnTx/>
              <a:uFillTx/>
              <a:latin typeface="Times New Roman" pitchFamily="18" charset="0"/>
              <a:cs typeface="Times New Roman" pitchFamily="18" charset="0"/>
            </a:endParaRPr>
          </a:p>
          <a:p>
            <a:pPr marL="342900" marR="0" lvl="0" indent="-342900" algn="just" defTabSz="914400" eaLnBrk="1" fontAlgn="auto" latinLnBrk="0" hangingPunct="1">
              <a:lnSpc>
                <a:spcPct val="100000"/>
              </a:lnSpc>
              <a:spcBef>
                <a:spcPts val="0"/>
              </a:spcBef>
              <a:spcAft>
                <a:spcPts val="0"/>
              </a:spcAft>
              <a:buClr>
                <a:sysClr val="window" lastClr="FFFFFF"/>
              </a:buClr>
              <a:buSzTx/>
              <a:buFontTx/>
              <a:buNone/>
              <a:tabLst/>
              <a:defRPr/>
            </a:pPr>
            <a:endParaRPr kumimoji="0" lang="en-US" sz="2800" b="1" i="0" u="none" strike="noStrike" kern="0" cap="none" spc="0" normalizeH="0" baseline="0" noProof="0" dirty="0" smtClean="0">
              <a:ln>
                <a:noFill/>
              </a:ln>
              <a:solidFill>
                <a:srgbClr val="FFFFFF"/>
              </a:solidFill>
              <a:effectLst/>
              <a:uLnTx/>
              <a:uFillTx/>
              <a:latin typeface="Times New Roman" pitchFamily="18" charset="0"/>
              <a:cs typeface="Times New Roman" pitchFamily="18" charset="0"/>
            </a:endParaRPr>
          </a:p>
          <a:p>
            <a:pPr marL="342900" marR="0" lvl="0" indent="-342900" algn="just" defTabSz="914400" eaLnBrk="1" fontAlgn="auto" latinLnBrk="0" hangingPunct="1">
              <a:lnSpc>
                <a:spcPct val="100000"/>
              </a:lnSpc>
              <a:spcBef>
                <a:spcPts val="0"/>
              </a:spcBef>
              <a:spcAft>
                <a:spcPts val="0"/>
              </a:spcAft>
              <a:buClr>
                <a:sysClr val="window" lastClr="FFFFFF"/>
              </a:buClr>
              <a:buSzTx/>
              <a:buFont typeface="Wingdings" pitchFamily="2" charset="2"/>
              <a:buChar char="Ø"/>
              <a:tabLst/>
              <a:defRPr/>
            </a:pPr>
            <a:r>
              <a:rPr lang="en-US" sz="2800" b="1" kern="0" dirty="0">
                <a:solidFill>
                  <a:srgbClr val="FFFFFF"/>
                </a:solidFill>
                <a:latin typeface="Times New Roman" pitchFamily="18" charset="0"/>
                <a:cs typeface="Times New Roman" pitchFamily="18" charset="0"/>
              </a:rPr>
              <a:t> </a:t>
            </a:r>
            <a:r>
              <a:rPr lang="en-US" sz="2800" b="1" kern="0" dirty="0" smtClean="0">
                <a:solidFill>
                  <a:srgbClr val="FFFF00"/>
                </a:solidFill>
                <a:latin typeface="Times New Roman" pitchFamily="18" charset="0"/>
                <a:cs typeface="Times New Roman" pitchFamily="18" charset="0"/>
              </a:rPr>
              <a:t>Average  Variable Cost: </a:t>
            </a:r>
            <a:r>
              <a:rPr lang="en-US" sz="2800" b="1" kern="0" dirty="0" smtClean="0">
                <a:solidFill>
                  <a:srgbClr val="FFFFFF"/>
                </a:solidFill>
                <a:latin typeface="Times New Roman" pitchFamily="18" charset="0"/>
                <a:cs typeface="Times New Roman" pitchFamily="18" charset="0"/>
              </a:rPr>
              <a:t>It is the per unit cost of the variable  factors  (AVC=TVC/Q)</a:t>
            </a:r>
            <a:endParaRPr kumimoji="0" lang="en-US" sz="2800" b="1" i="0" u="none" strike="noStrike" kern="0" cap="none" spc="0" normalizeH="0" baseline="0" noProof="0" dirty="0" smtClean="0">
              <a:ln>
                <a:noFill/>
              </a:ln>
              <a:solidFill>
                <a:srgbClr val="FFFFFF"/>
              </a:solidFill>
              <a:effectLst/>
              <a:uLnTx/>
              <a:uFillTx/>
              <a:latin typeface="Times New Roman" pitchFamily="18" charset="0"/>
              <a:cs typeface="Times New Roman" pitchFamily="18" charset="0"/>
            </a:endParaRPr>
          </a:p>
          <a:p>
            <a:pPr marL="342900" marR="0" lvl="0" indent="-342900" algn="just" defTabSz="914400" eaLnBrk="1" fontAlgn="auto" latinLnBrk="0" hangingPunct="1">
              <a:lnSpc>
                <a:spcPct val="100000"/>
              </a:lnSpc>
              <a:spcBef>
                <a:spcPts val="0"/>
              </a:spcBef>
              <a:spcAft>
                <a:spcPts val="0"/>
              </a:spcAft>
              <a:buClr>
                <a:sysClr val="window" lastClr="FFFFFF"/>
              </a:buClr>
              <a:buSzTx/>
              <a:buFontTx/>
              <a:buNone/>
              <a:tabLst/>
              <a:defRPr/>
            </a:pPr>
            <a:endParaRPr kumimoji="0" lang="en-US" sz="2800" b="1" i="0" u="none" strike="noStrike" kern="0" cap="none" spc="0" normalizeH="0" baseline="0" noProof="0" dirty="0">
              <a:ln>
                <a:noFill/>
              </a:ln>
              <a:solidFill>
                <a:srgbClr val="FFFFFF"/>
              </a:solidFill>
              <a:effectLst/>
              <a:uLnTx/>
              <a:uFillTx/>
              <a:latin typeface="Times New Roman" pitchFamily="18" charset="0"/>
              <a:cs typeface="Times New Roman" pitchFamily="18" charset="0"/>
            </a:endParaRPr>
          </a:p>
          <a:p>
            <a:pPr marL="342900" marR="0" lvl="0" indent="-342900" algn="just" defTabSz="914400" eaLnBrk="1" fontAlgn="auto" latinLnBrk="0" hangingPunct="1">
              <a:lnSpc>
                <a:spcPct val="100000"/>
              </a:lnSpc>
              <a:spcBef>
                <a:spcPts val="0"/>
              </a:spcBef>
              <a:spcAft>
                <a:spcPts val="0"/>
              </a:spcAft>
              <a:buClr>
                <a:sysClr val="window" lastClr="FFFFFF"/>
              </a:buClr>
              <a:buSzTx/>
              <a:buFont typeface="Wingdings" pitchFamily="2" charset="2"/>
              <a:buChar char="Ø"/>
              <a:tabLst/>
              <a:defRPr/>
            </a:pPr>
            <a:r>
              <a:rPr kumimoji="0" lang="en-US" sz="2800" b="1" i="0" u="none" strike="noStrike" kern="0" cap="none" spc="0" normalizeH="0" baseline="0" noProof="0" dirty="0" smtClean="0">
                <a:ln>
                  <a:noFill/>
                </a:ln>
                <a:solidFill>
                  <a:schemeClr val="accent6"/>
                </a:solidFill>
                <a:effectLst/>
                <a:uLnTx/>
                <a:uFillTx/>
                <a:latin typeface="Times New Roman" pitchFamily="18" charset="0"/>
                <a:cs typeface="Times New Roman" pitchFamily="18" charset="0"/>
              </a:rPr>
              <a:t>Average Total  Cost: </a:t>
            </a:r>
            <a:r>
              <a:rPr kumimoji="0" lang="en-US" sz="2800" b="1" i="0" u="none" strike="noStrike" kern="0" cap="none" spc="0" normalizeH="0" baseline="0" noProof="0" dirty="0" smtClean="0">
                <a:ln>
                  <a:noFill/>
                </a:ln>
                <a:solidFill>
                  <a:srgbClr val="FFFFFF"/>
                </a:solidFill>
                <a:effectLst/>
                <a:uLnTx/>
                <a:uFillTx/>
                <a:latin typeface="Times New Roman" pitchFamily="18" charset="0"/>
                <a:cs typeface="Times New Roman" pitchFamily="18" charset="0"/>
              </a:rPr>
              <a:t>It is the total cost divided by the number</a:t>
            </a:r>
            <a:r>
              <a:rPr kumimoji="0" lang="en-US" sz="2800" b="1" i="0" u="none" strike="noStrike" kern="0" cap="none" spc="0" normalizeH="0" noProof="0" dirty="0" smtClean="0">
                <a:ln>
                  <a:noFill/>
                </a:ln>
                <a:solidFill>
                  <a:srgbClr val="FFFFFF"/>
                </a:solidFill>
                <a:effectLst/>
                <a:uLnTx/>
                <a:uFillTx/>
                <a:latin typeface="Times New Roman" pitchFamily="18" charset="0"/>
                <a:cs typeface="Times New Roman" pitchFamily="18" charset="0"/>
              </a:rPr>
              <a:t> of units produced (ATC=TC/Q)</a:t>
            </a:r>
            <a:endParaRPr kumimoji="0" lang="en-US" sz="2800" b="1" i="0" u="none" strike="noStrike" kern="0" cap="none" spc="0" normalizeH="0" baseline="0" noProof="0" dirty="0" smtClean="0">
              <a:ln>
                <a:noFill/>
              </a:ln>
              <a:solidFill>
                <a:srgbClr val="FFFFFF"/>
              </a:solidFill>
              <a:effectLst/>
              <a:uLnTx/>
              <a:uFillTx/>
              <a:latin typeface="Times New Roman" pitchFamily="18" charset="0"/>
              <a:cs typeface="Times New Roman" pitchFamily="18" charset="0"/>
            </a:endParaRPr>
          </a:p>
          <a:p>
            <a:pPr marL="342900" marR="0" lvl="0" indent="-342900" algn="just" defTabSz="914400" eaLnBrk="1" fontAlgn="auto" latinLnBrk="0" hangingPunct="1">
              <a:lnSpc>
                <a:spcPct val="100000"/>
              </a:lnSpc>
              <a:spcBef>
                <a:spcPts val="0"/>
              </a:spcBef>
              <a:spcAft>
                <a:spcPts val="0"/>
              </a:spcAft>
              <a:buClr>
                <a:sysClr val="window" lastClr="FFFFFF"/>
              </a:buClr>
              <a:buSzTx/>
              <a:buFontTx/>
              <a:buNone/>
              <a:tabLst/>
              <a:defRPr/>
            </a:pPr>
            <a:endParaRPr kumimoji="0" lang="en-US" sz="2800" b="1" i="0" u="none" strike="noStrike" kern="0" cap="none" spc="0" normalizeH="0" baseline="0" noProof="0" dirty="0">
              <a:ln>
                <a:noFill/>
              </a:ln>
              <a:solidFill>
                <a:sysClr val="windowText" lastClr="000000"/>
              </a:solidFill>
              <a:effectLst/>
              <a:uLnTx/>
              <a:uFillTx/>
              <a:latin typeface="Times New Roman" pitchFamily="18" charset="0"/>
              <a:cs typeface="Times New Roman" pitchFamily="18" charset="0"/>
            </a:endParaRPr>
          </a:p>
          <a:p>
            <a:pPr marL="342900" marR="0" lvl="0" indent="-342900" algn="just" defTabSz="914400" eaLnBrk="1" fontAlgn="auto" latinLnBrk="0" hangingPunct="1">
              <a:lnSpc>
                <a:spcPct val="100000"/>
              </a:lnSpc>
              <a:spcBef>
                <a:spcPts val="0"/>
              </a:spcBef>
              <a:spcAft>
                <a:spcPts val="0"/>
              </a:spcAft>
              <a:buClr>
                <a:sysClr val="window" lastClr="FFFFFF"/>
              </a:buClr>
              <a:buSzTx/>
              <a:buFont typeface="Wingdings" pitchFamily="2" charset="2"/>
              <a:buChar char="Ø"/>
              <a:tabLst/>
              <a:defRPr/>
            </a:pPr>
            <a:r>
              <a:rPr lang="en-US" sz="2800" b="1" kern="0" dirty="0">
                <a:solidFill>
                  <a:srgbClr val="FFFFFF"/>
                </a:solidFill>
                <a:latin typeface="Times New Roman" pitchFamily="18" charset="0"/>
                <a:cs typeface="Times New Roman" pitchFamily="18" charset="0"/>
              </a:rPr>
              <a:t> </a:t>
            </a:r>
            <a:r>
              <a:rPr lang="en-US" sz="2800" b="1" kern="0" dirty="0" smtClean="0">
                <a:solidFill>
                  <a:srgbClr val="00B050"/>
                </a:solidFill>
                <a:latin typeface="Times New Roman" pitchFamily="18" charset="0"/>
                <a:cs typeface="Times New Roman" pitchFamily="18" charset="0"/>
              </a:rPr>
              <a:t>Marginal Cost: </a:t>
            </a:r>
            <a:r>
              <a:rPr lang="en-US" sz="2800" b="1" kern="0" dirty="0" smtClean="0">
                <a:solidFill>
                  <a:srgbClr val="FFFFFF"/>
                </a:solidFill>
                <a:latin typeface="Times New Roman" pitchFamily="18" charset="0"/>
                <a:cs typeface="Times New Roman" pitchFamily="18" charset="0"/>
              </a:rPr>
              <a:t>Change in the total cost resulting from the unit change in the quantity produced (MC=change in Q/change in TC)</a:t>
            </a:r>
            <a:endParaRPr kumimoji="0" lang="en-US" sz="2800" b="1" i="0" u="none" strike="noStrike" kern="0" cap="none" spc="0" normalizeH="0" baseline="0" noProof="0" dirty="0">
              <a:ln>
                <a:noFill/>
              </a:ln>
              <a:solidFill>
                <a:srgbClr val="FFFFFF"/>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xmlns="" val="1754425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24</a:t>
            </a:fld>
            <a:endParaRPr lang="en-IN" dirty="0"/>
          </a:p>
        </p:txBody>
      </p:sp>
      <p:sp>
        <p:nvSpPr>
          <p:cNvPr id="6" name="Content Placeholder 5"/>
          <p:cNvSpPr>
            <a:spLocks noGrp="1"/>
          </p:cNvSpPr>
          <p:nvPr>
            <p:ph idx="1"/>
          </p:nvPr>
        </p:nvSpPr>
        <p:spPr>
          <a:xfrm>
            <a:off x="457200" y="1379562"/>
            <a:ext cx="8229600" cy="4857750"/>
          </a:xfrm>
          <a:prstGeom prst="wave">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indent="0" algn="ctr">
              <a:buNone/>
            </a:pPr>
            <a:r>
              <a:rPr lang="en-IN" sz="4400" b="1" dirty="0" smtClean="0">
                <a:solidFill>
                  <a:srgbClr val="FF0000"/>
                </a:solidFill>
              </a:rPr>
              <a:t>Application of Break-Even analysis</a:t>
            </a:r>
            <a:endParaRPr lang="en-IN" sz="4400" b="1" dirty="0">
              <a:solidFill>
                <a:srgbClr val="FF0000"/>
              </a:solidFill>
            </a:endParaRPr>
          </a:p>
        </p:txBody>
      </p:sp>
    </p:spTree>
    <p:extLst>
      <p:ext uri="{BB962C8B-B14F-4D97-AF65-F5344CB8AC3E}">
        <p14:creationId xmlns:p14="http://schemas.microsoft.com/office/powerpoint/2010/main" xmlns="" val="1418570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Autofit/>
          </a:bodyPr>
          <a:lstStyle/>
          <a:p>
            <a:pPr algn="just"/>
            <a:r>
              <a:rPr lang="en-US" sz="4000" b="1" dirty="0" smtClean="0">
                <a:solidFill>
                  <a:srgbClr val="FF0066"/>
                </a:solidFill>
                <a:latin typeface="Constantia"/>
              </a:rPr>
              <a:t>Uses of Break-Even analysis</a:t>
            </a:r>
          </a:p>
          <a:p>
            <a:pPr algn="just">
              <a:buNone/>
            </a:pPr>
            <a:endParaRPr lang="en-GB" sz="4000" b="1" dirty="0" smtClean="0">
              <a:solidFill>
                <a:srgbClr val="00B050"/>
              </a:solidFill>
              <a:latin typeface="Constantia"/>
            </a:endParaRPr>
          </a:p>
          <a:p>
            <a:pPr algn="just">
              <a:buFont typeface="Wingdings" pitchFamily="2" charset="2"/>
              <a:buChar char="Ø"/>
            </a:pPr>
            <a:r>
              <a:rPr lang="en-GB" sz="2800" b="1" dirty="0">
                <a:solidFill>
                  <a:srgbClr val="00B050"/>
                </a:solidFill>
                <a:latin typeface="Constantia"/>
              </a:rPr>
              <a:t> </a:t>
            </a:r>
            <a:r>
              <a:rPr lang="en-US" b="1" dirty="0" smtClean="0">
                <a:solidFill>
                  <a:srgbClr val="0070C0"/>
                </a:solidFill>
              </a:rPr>
              <a:t>Break-even output price </a:t>
            </a:r>
            <a:r>
              <a:rPr lang="en-US" b="1" dirty="0" smtClean="0"/>
              <a:t>can be used as a sample risk management tool to evaluate the impacts of marketing decisions under the price variability.</a:t>
            </a:r>
            <a:endParaRPr lang="en-US" b="1" dirty="0"/>
          </a:p>
          <a:p>
            <a:pPr algn="just">
              <a:buFont typeface="Wingdings" pitchFamily="2" charset="2"/>
              <a:buChar char="Ø"/>
            </a:pPr>
            <a:r>
              <a:rPr lang="en-US" sz="2800" b="1" dirty="0" smtClean="0">
                <a:solidFill>
                  <a:srgbClr val="00B050"/>
                </a:solidFill>
              </a:rPr>
              <a:t> </a:t>
            </a:r>
            <a:r>
              <a:rPr lang="en-US" b="1" dirty="0" smtClean="0">
                <a:solidFill>
                  <a:srgbClr val="FFC000"/>
                </a:solidFill>
              </a:rPr>
              <a:t>Break-even yield analysis </a:t>
            </a:r>
            <a:r>
              <a:rPr lang="en-US" b="1" dirty="0" smtClean="0"/>
              <a:t>can be used to find the maximum potential yield losses due to detrimental weather condition</a:t>
            </a:r>
            <a:endParaRPr lang="en-US" b="1" dirty="0"/>
          </a:p>
          <a:p>
            <a:pPr marL="0" indent="0">
              <a:buNone/>
            </a:pPr>
            <a:endParaRPr lang="en-US" sz="2800" b="1" dirty="0">
              <a:solidFill>
                <a:srgbClr val="00B050"/>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25</a:t>
            </a:fld>
            <a:endParaRPr lang="en-IN" dirty="0"/>
          </a:p>
        </p:txBody>
      </p:sp>
    </p:spTree>
    <p:extLst>
      <p:ext uri="{BB962C8B-B14F-4D97-AF65-F5344CB8AC3E}">
        <p14:creationId xmlns:p14="http://schemas.microsoft.com/office/powerpoint/2010/main" xmlns="" val="6332664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lstStyle/>
          <a:p>
            <a:pPr algn="l"/>
            <a:r>
              <a:rPr lang="en-US" b="1" dirty="0" smtClean="0">
                <a:solidFill>
                  <a:srgbClr val="FF0000"/>
                </a:solidFill>
              </a:rPr>
              <a:t>Cont…</a:t>
            </a:r>
            <a:endParaRPr lang="en-US" b="1" dirty="0">
              <a:solidFill>
                <a:srgbClr val="FF0000"/>
              </a:solidFill>
            </a:endParaRPr>
          </a:p>
        </p:txBody>
      </p:sp>
      <p:sp>
        <p:nvSpPr>
          <p:cNvPr id="3" name="Content Placeholder 2"/>
          <p:cNvSpPr>
            <a:spLocks noGrp="1"/>
          </p:cNvSpPr>
          <p:nvPr>
            <p:ph idx="1"/>
          </p:nvPr>
        </p:nvSpPr>
        <p:spPr>
          <a:xfrm>
            <a:off x="457200" y="1268760"/>
            <a:ext cx="8229600" cy="4857403"/>
          </a:xfrm>
        </p:spPr>
        <p:txBody>
          <a:bodyPr>
            <a:normAutofit/>
          </a:bodyPr>
          <a:lstStyle/>
          <a:p>
            <a:pPr lvl="0" algn="just">
              <a:buClr>
                <a:srgbClr val="0BD0D9"/>
              </a:buClr>
              <a:buSzPct val="95000"/>
              <a:buFont typeface="Wingdings" pitchFamily="2" charset="2"/>
              <a:buChar char="Ø"/>
              <a:defRPr/>
            </a:pPr>
            <a:r>
              <a:rPr lang="en-US" b="1" dirty="0" smtClean="0">
                <a:solidFill>
                  <a:srgbClr val="7030A0"/>
                </a:solidFill>
                <a:latin typeface="Times New Roman" pitchFamily="18" charset="0"/>
                <a:cs typeface="Times New Roman" pitchFamily="18" charset="0"/>
              </a:rPr>
              <a:t>Break-even input price </a:t>
            </a:r>
            <a:r>
              <a:rPr lang="en-US" b="1" dirty="0" smtClean="0">
                <a:latin typeface="Times New Roman" pitchFamily="18" charset="0"/>
                <a:cs typeface="Times New Roman" pitchFamily="18" charset="0"/>
              </a:rPr>
              <a:t>can be used to determine the price prevailing in the market.</a:t>
            </a:r>
            <a:endParaRPr lang="en-US" sz="2400" b="1" dirty="0" smtClean="0">
              <a:latin typeface="Times New Roman" pitchFamily="18" charset="0"/>
              <a:cs typeface="Times New Roman" pitchFamily="18" charset="0"/>
            </a:endParaRPr>
          </a:p>
          <a:p>
            <a:pPr algn="just">
              <a:buFont typeface="Wingdings" pitchFamily="2" charset="2"/>
              <a:buChar char="Ø"/>
            </a:pPr>
            <a:r>
              <a:rPr lang="en-US" b="1" dirty="0" smtClean="0">
                <a:solidFill>
                  <a:srgbClr val="C00000"/>
                </a:solidFill>
                <a:latin typeface="Times New Roman" pitchFamily="18" charset="0"/>
                <a:cs typeface="Times New Roman" pitchFamily="18" charset="0"/>
              </a:rPr>
              <a:t>Input requirement break-even analysis </a:t>
            </a:r>
            <a:r>
              <a:rPr lang="en-US" b="1" dirty="0" smtClean="0">
                <a:latin typeface="Times New Roman" pitchFamily="18" charset="0"/>
                <a:cs typeface="Times New Roman" pitchFamily="18" charset="0"/>
              </a:rPr>
              <a:t>can be used to study the economic impact of input requirement during unfavorable season to avoid yield losses. </a:t>
            </a:r>
          </a:p>
          <a:p>
            <a:pPr algn="just">
              <a:buNone/>
            </a:pPr>
            <a:endParaRPr lang="en-US" dirty="0">
              <a:latin typeface="Times New Roman" pitchFamily="18" charset="0"/>
              <a:cs typeface="Times New Roman" pitchFamily="18" charset="0"/>
            </a:endParaRPr>
          </a:p>
          <a:p>
            <a:pPr algn="just">
              <a:buFont typeface="Wingdings" pitchFamily="2" charset="2"/>
              <a:buChar char="Ø"/>
            </a:pPr>
            <a:endParaRPr lang="en-US"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26</a:t>
            </a:fld>
            <a:endParaRPr lang="en-IN" dirty="0"/>
          </a:p>
        </p:txBody>
      </p:sp>
    </p:spTree>
    <p:extLst>
      <p:ext uri="{BB962C8B-B14F-4D97-AF65-F5344CB8AC3E}">
        <p14:creationId xmlns:p14="http://schemas.microsoft.com/office/powerpoint/2010/main" xmlns="" val="708741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FF0000"/>
                </a:solidFill>
              </a:rPr>
              <a:t>Sample Problem (1)</a:t>
            </a:r>
            <a:endParaRPr lang="en-US" b="1" dirty="0">
              <a:solidFill>
                <a:srgbClr val="FF0000"/>
              </a:solidFill>
            </a:endParaRPr>
          </a:p>
        </p:txBody>
      </p:sp>
      <p:sp>
        <p:nvSpPr>
          <p:cNvPr id="3" name="Content Placeholder 2"/>
          <p:cNvSpPr>
            <a:spLocks noGrp="1"/>
          </p:cNvSpPr>
          <p:nvPr>
            <p:ph idx="1"/>
          </p:nvPr>
        </p:nvSpPr>
        <p:spPr>
          <a:xfrm>
            <a:off x="457200" y="1447800"/>
            <a:ext cx="8229600" cy="4678363"/>
          </a:xfrm>
        </p:spPr>
        <p:txBody>
          <a:bodyPr/>
          <a:lstStyle/>
          <a:p>
            <a:r>
              <a:rPr lang="en-US" b="1" dirty="0" smtClean="0"/>
              <a:t>Assume you own a business selling burgers.</a:t>
            </a:r>
          </a:p>
          <a:p>
            <a:pPr>
              <a:buNone/>
            </a:pPr>
            <a:r>
              <a:rPr lang="en-US" b="1" dirty="0" smtClean="0"/>
              <a:t>   It costs </a:t>
            </a:r>
            <a:r>
              <a:rPr lang="en-US" b="1" dirty="0" smtClean="0">
                <a:solidFill>
                  <a:srgbClr val="00B0F0"/>
                </a:solidFill>
              </a:rPr>
              <a:t>Rs. 7.00 </a:t>
            </a:r>
            <a:r>
              <a:rPr lang="en-US" b="1" dirty="0" smtClean="0"/>
              <a:t>to make one burger.</a:t>
            </a:r>
          </a:p>
          <a:p>
            <a:pPr>
              <a:buNone/>
            </a:pPr>
            <a:r>
              <a:rPr lang="en-US" b="1" dirty="0" smtClean="0"/>
              <a:t>   That’s your </a:t>
            </a:r>
            <a:r>
              <a:rPr lang="en-US" b="1" dirty="0" smtClean="0">
                <a:solidFill>
                  <a:srgbClr val="00B050"/>
                </a:solidFill>
              </a:rPr>
              <a:t>V</a:t>
            </a:r>
            <a:r>
              <a:rPr lang="en-US" b="1" dirty="0" smtClean="0"/>
              <a:t> or </a:t>
            </a:r>
            <a:r>
              <a:rPr lang="en-US" b="1" dirty="0" smtClean="0">
                <a:solidFill>
                  <a:srgbClr val="00B050"/>
                </a:solidFill>
              </a:rPr>
              <a:t>Variable cost</a:t>
            </a:r>
            <a:r>
              <a:rPr lang="en-US" b="1" dirty="0" smtClean="0"/>
              <a:t>.</a:t>
            </a:r>
          </a:p>
          <a:p>
            <a:pPr>
              <a:buNone/>
            </a:pPr>
            <a:r>
              <a:rPr lang="en-US" b="1" dirty="0" smtClean="0"/>
              <a:t>   You sell each burger for  </a:t>
            </a:r>
            <a:r>
              <a:rPr lang="en-US" b="1" dirty="0" smtClean="0">
                <a:solidFill>
                  <a:srgbClr val="00B0F0"/>
                </a:solidFill>
              </a:rPr>
              <a:t>Rs. 12.50</a:t>
            </a:r>
          </a:p>
          <a:p>
            <a:pPr>
              <a:buNone/>
            </a:pPr>
            <a:r>
              <a:rPr lang="en-US" b="1" dirty="0" smtClean="0"/>
              <a:t>   That’s your </a:t>
            </a:r>
            <a:r>
              <a:rPr lang="en-US" b="1" dirty="0" smtClean="0">
                <a:solidFill>
                  <a:srgbClr val="6600FF"/>
                </a:solidFill>
              </a:rPr>
              <a:t>P</a:t>
            </a:r>
            <a:r>
              <a:rPr lang="en-US" b="1" dirty="0" smtClean="0"/>
              <a:t> or </a:t>
            </a:r>
            <a:r>
              <a:rPr lang="en-US" b="1" dirty="0" smtClean="0">
                <a:solidFill>
                  <a:srgbClr val="6600FF"/>
                </a:solidFill>
              </a:rPr>
              <a:t>price per unit</a:t>
            </a:r>
            <a:r>
              <a:rPr lang="en-US" b="1" dirty="0" smtClean="0"/>
              <a:t>.</a:t>
            </a:r>
          </a:p>
          <a:p>
            <a:pPr>
              <a:buNone/>
            </a:pPr>
            <a:r>
              <a:rPr lang="en-US" b="1" dirty="0" smtClean="0"/>
              <a:t>    Your cost for rent utilities, overhead, etc.  is          </a:t>
            </a:r>
            <a:r>
              <a:rPr lang="en-US" b="1" dirty="0" smtClean="0">
                <a:solidFill>
                  <a:srgbClr val="00B0F0"/>
                </a:solidFill>
              </a:rPr>
              <a:t>Rs. 100,000  </a:t>
            </a:r>
            <a:r>
              <a:rPr lang="en-US" b="1" dirty="0" smtClean="0"/>
              <a:t>per month.  That’s your </a:t>
            </a:r>
            <a:r>
              <a:rPr lang="en-US" b="1" dirty="0" smtClean="0">
                <a:solidFill>
                  <a:srgbClr val="C00000"/>
                </a:solidFill>
              </a:rPr>
              <a:t>F</a:t>
            </a:r>
            <a:r>
              <a:rPr lang="en-US" b="1" dirty="0" smtClean="0"/>
              <a:t> or </a:t>
            </a:r>
            <a:r>
              <a:rPr lang="en-US" b="1" dirty="0" smtClean="0">
                <a:solidFill>
                  <a:srgbClr val="C00000"/>
                </a:solidFill>
              </a:rPr>
              <a:t>Fixed cost</a:t>
            </a:r>
            <a:r>
              <a:rPr lang="en-US" b="1" dirty="0" smtClean="0"/>
              <a:t>.</a:t>
            </a:r>
            <a:endParaRPr lang="en-US" b="1"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27</a:t>
            </a:fld>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l"/>
            <a:r>
              <a:rPr lang="en-US" b="1" dirty="0" smtClean="0">
                <a:solidFill>
                  <a:srgbClr val="FF0000"/>
                </a:solidFill>
              </a:rPr>
              <a:t>Cont…</a:t>
            </a:r>
            <a:endParaRPr lang="en-US" b="1" dirty="0">
              <a:solidFill>
                <a:srgbClr val="FF0000"/>
              </a:solidFill>
            </a:endParaRPr>
          </a:p>
        </p:txBody>
      </p:sp>
      <p:sp>
        <p:nvSpPr>
          <p:cNvPr id="3" name="Content Placeholder 2"/>
          <p:cNvSpPr>
            <a:spLocks noGrp="1"/>
          </p:cNvSpPr>
          <p:nvPr>
            <p:ph idx="1"/>
          </p:nvPr>
        </p:nvSpPr>
        <p:spPr>
          <a:xfrm>
            <a:off x="228600" y="838200"/>
            <a:ext cx="8458200" cy="5287963"/>
          </a:xfrm>
        </p:spPr>
        <p:txBody>
          <a:bodyPr>
            <a:normAutofit fontScale="92500" lnSpcReduction="10000"/>
          </a:bodyPr>
          <a:lstStyle/>
          <a:p>
            <a:r>
              <a:rPr lang="en-US" sz="3600" b="1" dirty="0" smtClean="0">
                <a:solidFill>
                  <a:srgbClr val="0070C0"/>
                </a:solidFill>
              </a:rPr>
              <a:t>Answer</a:t>
            </a:r>
          </a:p>
          <a:p>
            <a:pPr>
              <a:buNone/>
            </a:pPr>
            <a:r>
              <a:rPr lang="en-US" b="1" dirty="0" smtClean="0"/>
              <a:t>   Given:    </a:t>
            </a:r>
            <a:r>
              <a:rPr lang="en-US" b="1" dirty="0" smtClean="0">
                <a:solidFill>
                  <a:srgbClr val="FF0000"/>
                </a:solidFill>
              </a:rPr>
              <a:t>V = Rs 7.00</a:t>
            </a:r>
          </a:p>
          <a:p>
            <a:pPr>
              <a:buNone/>
            </a:pPr>
            <a:r>
              <a:rPr lang="en-US" b="1" dirty="0" smtClean="0"/>
              <a:t>                  </a:t>
            </a:r>
            <a:r>
              <a:rPr lang="en-US" b="1" dirty="0" smtClean="0">
                <a:solidFill>
                  <a:srgbClr val="00B050"/>
                </a:solidFill>
              </a:rPr>
              <a:t>P = Rs  12.50</a:t>
            </a:r>
          </a:p>
          <a:p>
            <a:pPr>
              <a:buNone/>
            </a:pPr>
            <a:r>
              <a:rPr lang="en-US" b="1" dirty="0" smtClean="0"/>
              <a:t>                  </a:t>
            </a:r>
            <a:r>
              <a:rPr lang="en-US" b="1" dirty="0" smtClean="0">
                <a:solidFill>
                  <a:srgbClr val="00B0F0"/>
                </a:solidFill>
              </a:rPr>
              <a:t>F = Rs  100,000</a:t>
            </a:r>
          </a:p>
          <a:p>
            <a:pPr>
              <a:buNone/>
            </a:pPr>
            <a:r>
              <a:rPr lang="en-US" b="1" dirty="0" smtClean="0">
                <a:solidFill>
                  <a:srgbClr val="00B0F0"/>
                </a:solidFill>
              </a:rPr>
              <a:t>  </a:t>
            </a:r>
            <a:r>
              <a:rPr lang="en-US" b="1" dirty="0" smtClean="0">
                <a:solidFill>
                  <a:srgbClr val="00B050"/>
                </a:solidFill>
              </a:rPr>
              <a:t>Solution:    </a:t>
            </a:r>
            <a:r>
              <a:rPr lang="en-US" b="1" dirty="0" smtClean="0">
                <a:solidFill>
                  <a:srgbClr val="6600FF"/>
                </a:solidFill>
              </a:rPr>
              <a:t>X= F/(P - V)</a:t>
            </a:r>
          </a:p>
          <a:p>
            <a:pPr>
              <a:buNone/>
            </a:pPr>
            <a:r>
              <a:rPr lang="en-US" b="1" dirty="0" smtClean="0">
                <a:solidFill>
                  <a:srgbClr val="6600FF"/>
                </a:solidFill>
              </a:rPr>
              <a:t>                       X= 100,000/(12.50 – 7)</a:t>
            </a:r>
          </a:p>
          <a:p>
            <a:pPr>
              <a:buNone/>
            </a:pPr>
            <a:r>
              <a:rPr lang="en-US" b="1" dirty="0" smtClean="0">
                <a:solidFill>
                  <a:srgbClr val="6600FF"/>
                </a:solidFill>
              </a:rPr>
              <a:t>                       X= 100,000/(5.5)</a:t>
            </a:r>
          </a:p>
          <a:p>
            <a:pPr>
              <a:buNone/>
            </a:pPr>
            <a:r>
              <a:rPr lang="en-US" b="1" dirty="0" smtClean="0">
                <a:solidFill>
                  <a:srgbClr val="6600FF"/>
                </a:solidFill>
              </a:rPr>
              <a:t>                       X=  18,181.818 = 18,182 </a:t>
            </a:r>
          </a:p>
          <a:p>
            <a:pPr>
              <a:buNone/>
            </a:pPr>
            <a:r>
              <a:rPr lang="en-US" b="1" dirty="0" smtClean="0"/>
              <a:t>To break-even you </a:t>
            </a:r>
            <a:r>
              <a:rPr lang="en-US" b="1" dirty="0" smtClean="0"/>
              <a:t>would </a:t>
            </a:r>
            <a:r>
              <a:rPr lang="en-US" b="1" dirty="0" smtClean="0"/>
              <a:t>need to </a:t>
            </a:r>
            <a:r>
              <a:rPr lang="en-US" b="1" dirty="0" smtClean="0"/>
              <a:t>sell     </a:t>
            </a:r>
            <a:r>
              <a:rPr lang="en-US" b="1" dirty="0" smtClean="0">
                <a:solidFill>
                  <a:srgbClr val="FF0000"/>
                </a:solidFill>
              </a:rPr>
              <a:t>18,182</a:t>
            </a:r>
            <a:r>
              <a:rPr lang="en-US" b="1" dirty="0" smtClean="0"/>
              <a:t> burgers</a:t>
            </a:r>
            <a:endParaRPr lang="en-US" b="1"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28</a:t>
            </a:fld>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Sample Problem (2)</a:t>
            </a:r>
            <a:endParaRPr lang="en-US" dirty="0"/>
          </a:p>
        </p:txBody>
      </p:sp>
      <p:sp>
        <p:nvSpPr>
          <p:cNvPr id="3" name="Content Placeholder 2"/>
          <p:cNvSpPr>
            <a:spLocks noGrp="1"/>
          </p:cNvSpPr>
          <p:nvPr>
            <p:ph idx="1"/>
          </p:nvPr>
        </p:nvSpPr>
        <p:spPr/>
        <p:txBody>
          <a:bodyPr/>
          <a:lstStyle/>
          <a:p>
            <a:r>
              <a:rPr lang="en-US" b="1" dirty="0" smtClean="0"/>
              <a:t>Assume you own a lemonade stand. It costs you </a:t>
            </a:r>
            <a:r>
              <a:rPr lang="en-US" b="1" dirty="0" smtClean="0">
                <a:solidFill>
                  <a:srgbClr val="00B0F0"/>
                </a:solidFill>
              </a:rPr>
              <a:t>Rs. 1.50 </a:t>
            </a:r>
            <a:r>
              <a:rPr lang="en-US" b="1" dirty="0" smtClean="0"/>
              <a:t>to make cup of lemonade.</a:t>
            </a:r>
          </a:p>
          <a:p>
            <a:r>
              <a:rPr lang="en-US" b="1" dirty="0" smtClean="0"/>
              <a:t>You sell your lemonade for </a:t>
            </a:r>
            <a:r>
              <a:rPr lang="en-US" b="1" dirty="0" smtClean="0">
                <a:solidFill>
                  <a:srgbClr val="92D050"/>
                </a:solidFill>
              </a:rPr>
              <a:t>Rs. 5.00.  </a:t>
            </a:r>
            <a:r>
              <a:rPr lang="en-US" b="1" dirty="0" smtClean="0"/>
              <a:t>It costs you </a:t>
            </a:r>
            <a:r>
              <a:rPr lang="en-US" b="1" dirty="0" smtClean="0">
                <a:solidFill>
                  <a:srgbClr val="FFC000"/>
                </a:solidFill>
              </a:rPr>
              <a:t>Rs. 5,000 </a:t>
            </a:r>
            <a:r>
              <a:rPr lang="en-US" b="1" dirty="0" smtClean="0"/>
              <a:t>to rent for the space of your lemonade stand. </a:t>
            </a:r>
          </a:p>
          <a:p>
            <a:r>
              <a:rPr lang="en-US" b="1" dirty="0" smtClean="0"/>
              <a:t>How many cups of lemonade do you have to sell to </a:t>
            </a:r>
            <a:r>
              <a:rPr lang="en-US" b="1" dirty="0" smtClean="0">
                <a:solidFill>
                  <a:schemeClr val="accent4"/>
                </a:solidFill>
              </a:rPr>
              <a:t>breakeven</a:t>
            </a:r>
            <a:r>
              <a:rPr lang="en-US" b="1" dirty="0" smtClean="0"/>
              <a:t>?</a:t>
            </a:r>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29</a:t>
            </a:fld>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FF0000"/>
                </a:solidFill>
              </a:rPr>
              <a:t>Cont…</a:t>
            </a:r>
            <a:endParaRPr lang="en-US" b="1" dirty="0">
              <a:solidFill>
                <a:srgbClr val="FF0000"/>
              </a:solidFill>
            </a:endParaRPr>
          </a:p>
        </p:txBody>
      </p:sp>
      <p:sp>
        <p:nvSpPr>
          <p:cNvPr id="3" name="Content Placeholder 2"/>
          <p:cNvSpPr>
            <a:spLocks noGrp="1"/>
          </p:cNvSpPr>
          <p:nvPr>
            <p:ph idx="1"/>
          </p:nvPr>
        </p:nvSpPr>
        <p:spPr>
          <a:xfrm>
            <a:off x="457200" y="1295400"/>
            <a:ext cx="8382000" cy="4830763"/>
          </a:xfrm>
        </p:spPr>
        <p:txBody>
          <a:bodyPr>
            <a:normAutofit lnSpcReduction="10000"/>
          </a:bodyPr>
          <a:lstStyle/>
          <a:p>
            <a:pPr>
              <a:buNone/>
            </a:pPr>
            <a:r>
              <a:rPr lang="en-US" dirty="0" smtClean="0"/>
              <a:t> </a:t>
            </a:r>
            <a:r>
              <a:rPr lang="en-US" b="1" dirty="0" smtClean="0"/>
              <a:t>Given:     </a:t>
            </a:r>
            <a:r>
              <a:rPr lang="en-US" b="1" dirty="0" smtClean="0">
                <a:solidFill>
                  <a:srgbClr val="FF0000"/>
                </a:solidFill>
              </a:rPr>
              <a:t>V = Rs 1.50</a:t>
            </a:r>
          </a:p>
          <a:p>
            <a:pPr>
              <a:buNone/>
            </a:pPr>
            <a:r>
              <a:rPr lang="en-US" b="1" dirty="0" smtClean="0"/>
              <a:t>                  </a:t>
            </a:r>
            <a:r>
              <a:rPr lang="en-US" b="1" dirty="0" smtClean="0">
                <a:solidFill>
                  <a:srgbClr val="00B050"/>
                </a:solidFill>
              </a:rPr>
              <a:t>P = Rs  5.00</a:t>
            </a:r>
          </a:p>
          <a:p>
            <a:pPr>
              <a:buNone/>
            </a:pPr>
            <a:r>
              <a:rPr lang="en-US" b="1" dirty="0" smtClean="0"/>
              <a:t>                  </a:t>
            </a:r>
            <a:r>
              <a:rPr lang="en-US" b="1" dirty="0" smtClean="0">
                <a:solidFill>
                  <a:srgbClr val="00B0F0"/>
                </a:solidFill>
              </a:rPr>
              <a:t>F = Rs  5,000</a:t>
            </a:r>
          </a:p>
          <a:p>
            <a:pPr>
              <a:buNone/>
            </a:pPr>
            <a:r>
              <a:rPr lang="en-US" b="1" dirty="0" smtClean="0">
                <a:solidFill>
                  <a:srgbClr val="00B0F0"/>
                </a:solidFill>
              </a:rPr>
              <a:t>  </a:t>
            </a:r>
            <a:r>
              <a:rPr lang="en-US" b="1" dirty="0" smtClean="0">
                <a:solidFill>
                  <a:srgbClr val="00B050"/>
                </a:solidFill>
              </a:rPr>
              <a:t>Solution:    </a:t>
            </a:r>
            <a:r>
              <a:rPr lang="en-US" b="1" dirty="0" smtClean="0">
                <a:solidFill>
                  <a:srgbClr val="6600FF"/>
                </a:solidFill>
              </a:rPr>
              <a:t>X= F/(P - V)</a:t>
            </a:r>
          </a:p>
          <a:p>
            <a:pPr>
              <a:buNone/>
            </a:pPr>
            <a:r>
              <a:rPr lang="en-US" b="1" dirty="0" smtClean="0">
                <a:solidFill>
                  <a:srgbClr val="6600FF"/>
                </a:solidFill>
              </a:rPr>
              <a:t>                       X= 5,000/(5 – 1.50)</a:t>
            </a:r>
          </a:p>
          <a:p>
            <a:pPr>
              <a:buNone/>
            </a:pPr>
            <a:r>
              <a:rPr lang="en-US" b="1" dirty="0" smtClean="0">
                <a:solidFill>
                  <a:srgbClr val="6600FF"/>
                </a:solidFill>
              </a:rPr>
              <a:t>                       X= 5,000/(3.5)</a:t>
            </a:r>
          </a:p>
          <a:p>
            <a:pPr>
              <a:buNone/>
            </a:pPr>
            <a:r>
              <a:rPr lang="en-US" b="1" dirty="0" smtClean="0">
                <a:solidFill>
                  <a:srgbClr val="6600FF"/>
                </a:solidFill>
              </a:rPr>
              <a:t>                       X=  1,428.57 ≈ 1,429 </a:t>
            </a:r>
          </a:p>
          <a:p>
            <a:pPr>
              <a:buNone/>
            </a:pPr>
            <a:r>
              <a:rPr lang="en-US" b="1" dirty="0" smtClean="0">
                <a:solidFill>
                  <a:srgbClr val="FF0000"/>
                </a:solidFill>
              </a:rPr>
              <a:t>  </a:t>
            </a:r>
            <a:r>
              <a:rPr lang="en-US" b="1" dirty="0" smtClean="0"/>
              <a:t>You would need to sell </a:t>
            </a:r>
            <a:r>
              <a:rPr lang="en-US" b="1" dirty="0" smtClean="0">
                <a:solidFill>
                  <a:srgbClr val="FF0000"/>
                </a:solidFill>
              </a:rPr>
              <a:t>1,429</a:t>
            </a:r>
            <a:r>
              <a:rPr lang="en-US" b="1" dirty="0" smtClean="0"/>
              <a:t> cups of lemonade to breakeven</a:t>
            </a:r>
          </a:p>
          <a:p>
            <a:pPr>
              <a:buNone/>
            </a:pPr>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30</a:t>
            </a:fld>
            <a:endParaRPr lang="en-IN"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l"/>
            <a:r>
              <a:rPr lang="en-US" b="1" dirty="0" smtClean="0">
                <a:solidFill>
                  <a:srgbClr val="FF0066"/>
                </a:solidFill>
              </a:rPr>
              <a:t>Margin of safety:</a:t>
            </a:r>
            <a:endParaRPr lang="en-US" b="1" dirty="0">
              <a:solidFill>
                <a:srgbClr val="FF0066"/>
              </a:solidFill>
            </a:endParaRPr>
          </a:p>
        </p:txBody>
      </p:sp>
      <p:sp>
        <p:nvSpPr>
          <p:cNvPr id="3" name="Content Placeholder 2"/>
          <p:cNvSpPr>
            <a:spLocks noGrp="1"/>
          </p:cNvSpPr>
          <p:nvPr>
            <p:ph idx="1"/>
          </p:nvPr>
        </p:nvSpPr>
        <p:spPr>
          <a:xfrm>
            <a:off x="457200" y="1295400"/>
            <a:ext cx="8229600" cy="4830763"/>
          </a:xfrm>
        </p:spPr>
        <p:txBody>
          <a:bodyPr>
            <a:normAutofit/>
          </a:bodyPr>
          <a:lstStyle/>
          <a:p>
            <a:pPr algn="just">
              <a:buFont typeface="Wingdings" pitchFamily="2" charset="2"/>
              <a:buChar char="Ø"/>
            </a:pPr>
            <a:r>
              <a:rPr lang="en-US" b="1" dirty="0" smtClean="0">
                <a:solidFill>
                  <a:srgbClr val="00B050"/>
                </a:solidFill>
              </a:rPr>
              <a:t> Margin of safety </a:t>
            </a:r>
            <a:r>
              <a:rPr lang="en-US" b="1" dirty="0" smtClean="0"/>
              <a:t>defined as the percentage of excess production over break-even point to the actual production. It indicates to what extend the production may decline before the firm starts incurring losses. In the break-even point, the distant between break-even point and the point of actual production indicates the margin of safety.</a:t>
            </a:r>
          </a:p>
          <a:p>
            <a:pPr algn="just">
              <a:spcBef>
                <a:spcPts val="0"/>
              </a:spcBef>
              <a:buNone/>
            </a:pPr>
            <a:r>
              <a:rPr lang="en-US" b="1" dirty="0" smtClean="0"/>
              <a:t>     </a:t>
            </a:r>
            <a:endParaRPr lang="en-US" b="1"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31</a:t>
            </a:fld>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FF0066"/>
                </a:solidFill>
              </a:rPr>
              <a:t>Cont..</a:t>
            </a:r>
            <a:endParaRPr lang="en-US" b="1" dirty="0">
              <a:solidFill>
                <a:srgbClr val="FF0066"/>
              </a:solidFill>
            </a:endParaRPr>
          </a:p>
        </p:txBody>
      </p:sp>
      <p:sp>
        <p:nvSpPr>
          <p:cNvPr id="3" name="Content Placeholder 2"/>
          <p:cNvSpPr>
            <a:spLocks noGrp="1"/>
          </p:cNvSpPr>
          <p:nvPr>
            <p:ph idx="1"/>
          </p:nvPr>
        </p:nvSpPr>
        <p:spPr/>
        <p:txBody>
          <a:bodyPr/>
          <a:lstStyle/>
          <a:p>
            <a:pPr algn="just">
              <a:spcBef>
                <a:spcPts val="0"/>
              </a:spcBef>
              <a:buNone/>
            </a:pPr>
            <a:r>
              <a:rPr lang="en-US" b="1" dirty="0" smtClean="0">
                <a:solidFill>
                  <a:srgbClr val="FF0000"/>
                </a:solidFill>
              </a:rPr>
              <a:t>      Margin of Safety = </a:t>
            </a:r>
            <a:r>
              <a:rPr lang="en-US" b="1" dirty="0" smtClean="0">
                <a:solidFill>
                  <a:srgbClr val="00B0F0"/>
                </a:solidFill>
              </a:rPr>
              <a:t>Actual output-BEP</a:t>
            </a:r>
            <a:r>
              <a:rPr lang="en-US" b="1" dirty="0" smtClean="0">
                <a:solidFill>
                  <a:srgbClr val="FF0000"/>
                </a:solidFill>
              </a:rPr>
              <a:t>/</a:t>
            </a:r>
          </a:p>
          <a:p>
            <a:pPr algn="just">
              <a:spcBef>
                <a:spcPts val="0"/>
              </a:spcBef>
              <a:buNone/>
            </a:pPr>
            <a:r>
              <a:rPr lang="en-US" b="1" dirty="0" smtClean="0">
                <a:solidFill>
                  <a:srgbClr val="FF0000"/>
                </a:solidFill>
              </a:rPr>
              <a:t>      </a:t>
            </a:r>
            <a:r>
              <a:rPr lang="en-US" b="1" dirty="0" smtClean="0">
                <a:solidFill>
                  <a:srgbClr val="FFC000"/>
                </a:solidFill>
              </a:rPr>
              <a:t>Actual output </a:t>
            </a:r>
            <a:r>
              <a:rPr lang="en-US" b="1" dirty="0" smtClean="0">
                <a:solidFill>
                  <a:srgbClr val="FF0000"/>
                </a:solidFill>
              </a:rPr>
              <a:t>× </a:t>
            </a:r>
            <a:r>
              <a:rPr lang="en-US" b="1" dirty="0" smtClean="0">
                <a:solidFill>
                  <a:srgbClr val="00B050"/>
                </a:solidFill>
              </a:rPr>
              <a:t>100</a:t>
            </a:r>
            <a:r>
              <a:rPr lang="en-US" b="1" dirty="0" smtClean="0">
                <a:solidFill>
                  <a:srgbClr val="FF0000"/>
                </a:solidFill>
              </a:rPr>
              <a:t> </a:t>
            </a:r>
          </a:p>
          <a:p>
            <a:pPr algn="just">
              <a:spcBef>
                <a:spcPts val="0"/>
              </a:spcBef>
              <a:buNone/>
            </a:pPr>
            <a:r>
              <a:rPr lang="en-US" b="1" dirty="0" smtClean="0">
                <a:solidFill>
                  <a:srgbClr val="FF0000"/>
                </a:solidFill>
              </a:rPr>
              <a:t>                 </a:t>
            </a:r>
          </a:p>
          <a:p>
            <a:pPr algn="just">
              <a:spcBef>
                <a:spcPts val="0"/>
              </a:spcBef>
              <a:buNone/>
            </a:pPr>
            <a:r>
              <a:rPr lang="en-US" b="1" dirty="0" smtClean="0"/>
              <a:t>     Higher </a:t>
            </a:r>
            <a:r>
              <a:rPr lang="en-US" b="1" dirty="0" smtClean="0">
                <a:solidFill>
                  <a:schemeClr val="accent3"/>
                </a:solidFill>
              </a:rPr>
              <a:t>margin</a:t>
            </a:r>
            <a:r>
              <a:rPr lang="en-US" b="1" dirty="0" smtClean="0"/>
              <a:t> of safety indicates the financially soundness of the company.                                  </a:t>
            </a:r>
          </a:p>
          <a:p>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32</a:t>
            </a:fld>
            <a:endParaRPr lang="en-IN"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33</a:t>
            </a:fld>
            <a:endParaRPr lang="en-IN" dirty="0"/>
          </a:p>
        </p:txBody>
      </p:sp>
      <p:pic>
        <p:nvPicPr>
          <p:cNvPr id="6" name="Content Placeholder 5"/>
          <p:cNvPicPr>
            <a:picLocks noGrp="1"/>
          </p:cNvPicPr>
          <p:nvPr>
            <p:ph idx="1"/>
          </p:nvPr>
        </p:nvPicPr>
        <p:blipFill>
          <a:blip r:embed="rId2"/>
          <a:srcRect/>
          <a:stretch>
            <a:fillRect/>
          </a:stretch>
        </p:blipFill>
        <p:spPr bwMode="auto">
          <a:xfrm>
            <a:off x="304800" y="152400"/>
            <a:ext cx="8610600"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FF0000"/>
                </a:solidFill>
              </a:rPr>
              <a:t>Advantages of break-even analysis</a:t>
            </a:r>
            <a:endParaRPr lang="en-US" dirty="0"/>
          </a:p>
        </p:txBody>
      </p:sp>
      <p:sp>
        <p:nvSpPr>
          <p:cNvPr id="3" name="Content Placeholder 2"/>
          <p:cNvSpPr>
            <a:spLocks noGrp="1"/>
          </p:cNvSpPr>
          <p:nvPr>
            <p:ph idx="1"/>
          </p:nvPr>
        </p:nvSpPr>
        <p:spPr>
          <a:xfrm>
            <a:off x="0" y="990600"/>
            <a:ext cx="8915400" cy="5334000"/>
          </a:xfrm>
        </p:spPr>
        <p:txBody>
          <a:bodyPr>
            <a:normAutofit fontScale="92500" lnSpcReduction="10000"/>
          </a:bodyPr>
          <a:lstStyle/>
          <a:p>
            <a:pPr>
              <a:buNone/>
            </a:pPr>
            <a:r>
              <a:rPr lang="en-US" sz="3500" b="1" dirty="0" smtClean="0"/>
              <a:t>The main advantages of break-even analysis are:</a:t>
            </a:r>
          </a:p>
          <a:p>
            <a:pPr>
              <a:buFont typeface="Wingdings" pitchFamily="2" charset="2"/>
              <a:buChar char="Ø"/>
            </a:pPr>
            <a:r>
              <a:rPr lang="en-US" sz="3500" dirty="0" smtClean="0"/>
              <a:t> </a:t>
            </a:r>
            <a:r>
              <a:rPr lang="en-US" sz="3500" b="1" dirty="0" smtClean="0">
                <a:solidFill>
                  <a:srgbClr val="00B050"/>
                </a:solidFill>
              </a:rPr>
              <a:t>It explains the relationships between cost and output level.</a:t>
            </a:r>
          </a:p>
          <a:p>
            <a:pPr>
              <a:buFont typeface="Wingdings" pitchFamily="2" charset="2"/>
              <a:buChar char="Ø"/>
            </a:pPr>
            <a:r>
              <a:rPr lang="en-US" sz="3500" b="1" dirty="0" smtClean="0">
                <a:solidFill>
                  <a:srgbClr val="FFC000"/>
                </a:solidFill>
              </a:rPr>
              <a:t>The technique is useful to determine changes in the profit level whenever there is change in fixed cost, variable cost, and prices of commodity.</a:t>
            </a:r>
          </a:p>
          <a:p>
            <a:pPr>
              <a:buFont typeface="Wingdings" pitchFamily="2" charset="2"/>
              <a:buChar char="Ø"/>
            </a:pPr>
            <a:r>
              <a:rPr lang="en-US" sz="3500" b="1" dirty="0" smtClean="0"/>
              <a:t> </a:t>
            </a:r>
            <a:r>
              <a:rPr lang="en-US" sz="3500" b="1" dirty="0" smtClean="0">
                <a:solidFill>
                  <a:srgbClr val="00B0F0"/>
                </a:solidFill>
              </a:rPr>
              <a:t>It indicates the lowest amount of business activity to prevent losses.</a:t>
            </a:r>
          </a:p>
          <a:p>
            <a:pPr>
              <a:buFont typeface="Wingdings" pitchFamily="2" charset="2"/>
              <a:buChar char="Ø"/>
            </a:pPr>
            <a:r>
              <a:rPr lang="en-US" sz="3500" b="1" dirty="0" smtClean="0">
                <a:solidFill>
                  <a:srgbClr val="7030A0"/>
                </a:solidFill>
              </a:rPr>
              <a:t>This technique is also used to determine the viability of project at the particular point of time.</a:t>
            </a:r>
          </a:p>
          <a:p>
            <a:pPr>
              <a:buNone/>
            </a:pPr>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34</a:t>
            </a:fld>
            <a:endParaRPr lang="en-IN"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pPr algn="l"/>
            <a:r>
              <a:rPr lang="en-US" b="1" dirty="0" smtClean="0">
                <a:solidFill>
                  <a:srgbClr val="FF0000"/>
                </a:solidFill>
              </a:rPr>
              <a:t>Uses of Break Even Point</a:t>
            </a:r>
            <a:endParaRPr lang="en-US" b="1" dirty="0">
              <a:solidFill>
                <a:srgbClr val="FF0000"/>
              </a:solidFill>
            </a:endParaRPr>
          </a:p>
        </p:txBody>
      </p:sp>
      <p:sp>
        <p:nvSpPr>
          <p:cNvPr id="3" name="Content Placeholder 2"/>
          <p:cNvSpPr>
            <a:spLocks noGrp="1"/>
          </p:cNvSpPr>
          <p:nvPr>
            <p:ph idx="1"/>
          </p:nvPr>
        </p:nvSpPr>
        <p:spPr>
          <a:xfrm>
            <a:off x="457200" y="1196752"/>
            <a:ext cx="8229600" cy="4929411"/>
          </a:xfrm>
        </p:spPr>
        <p:txBody>
          <a:bodyPr/>
          <a:lstStyle/>
          <a:p>
            <a:pPr marR="0" algn="just">
              <a:lnSpc>
                <a:spcPct val="115000"/>
              </a:lnSpc>
              <a:spcBef>
                <a:spcPts val="0"/>
              </a:spcBef>
              <a:spcAft>
                <a:spcPts val="1000"/>
              </a:spcAft>
              <a:buFont typeface="Wingdings" pitchFamily="2" charset="2"/>
              <a:buChar char="Ø"/>
            </a:pPr>
            <a:r>
              <a:rPr lang="en-US" b="1" dirty="0" smtClean="0">
                <a:solidFill>
                  <a:srgbClr val="00B0F0"/>
                </a:solidFill>
                <a:latin typeface="Times New Roman" pitchFamily="18" charset="0"/>
                <a:ea typeface="Calibri"/>
                <a:cs typeface="Times New Roman" pitchFamily="18" charset="0"/>
              </a:rPr>
              <a:t> Helpful in deciding the minimum quantity of sales.</a:t>
            </a:r>
          </a:p>
          <a:p>
            <a:pPr marR="0" algn="just">
              <a:lnSpc>
                <a:spcPct val="115000"/>
              </a:lnSpc>
              <a:spcBef>
                <a:spcPts val="0"/>
              </a:spcBef>
              <a:spcAft>
                <a:spcPts val="1000"/>
              </a:spcAft>
              <a:buFont typeface="Wingdings" pitchFamily="2" charset="2"/>
              <a:buChar char="Ø"/>
            </a:pPr>
            <a:r>
              <a:rPr lang="en-US" b="1" dirty="0" smtClean="0">
                <a:solidFill>
                  <a:srgbClr val="00B050"/>
                </a:solidFill>
                <a:latin typeface="Times New Roman" pitchFamily="18" charset="0"/>
                <a:ea typeface="Calibri"/>
                <a:cs typeface="Times New Roman" pitchFamily="18" charset="0"/>
              </a:rPr>
              <a:t> Helpful in the determination of tender price</a:t>
            </a:r>
          </a:p>
          <a:p>
            <a:pPr marR="0" algn="just">
              <a:lnSpc>
                <a:spcPct val="115000"/>
              </a:lnSpc>
              <a:spcBef>
                <a:spcPts val="0"/>
              </a:spcBef>
              <a:spcAft>
                <a:spcPts val="1000"/>
              </a:spcAft>
              <a:buFont typeface="Wingdings" pitchFamily="2" charset="2"/>
              <a:buChar char="Ø"/>
            </a:pPr>
            <a:r>
              <a:rPr lang="en-US" b="1" dirty="0" smtClean="0">
                <a:solidFill>
                  <a:srgbClr val="FFC000"/>
                </a:solidFill>
                <a:latin typeface="Times New Roman" pitchFamily="18" charset="0"/>
                <a:ea typeface="Calibri"/>
                <a:cs typeface="Times New Roman" pitchFamily="18" charset="0"/>
              </a:rPr>
              <a:t> Helpful in examining effects upon organization’s profitability.</a:t>
            </a:r>
          </a:p>
          <a:p>
            <a:pPr marR="0" algn="just">
              <a:lnSpc>
                <a:spcPct val="115000"/>
              </a:lnSpc>
              <a:spcBef>
                <a:spcPts val="0"/>
              </a:spcBef>
              <a:spcAft>
                <a:spcPts val="1000"/>
              </a:spcAft>
              <a:buFont typeface="Wingdings" pitchFamily="2" charset="2"/>
              <a:buChar char="Ø"/>
            </a:pPr>
            <a:r>
              <a:rPr lang="en-US" b="1" dirty="0" smtClean="0">
                <a:solidFill>
                  <a:srgbClr val="BC64AB"/>
                </a:solidFill>
                <a:latin typeface="Times New Roman" pitchFamily="18" charset="0"/>
                <a:ea typeface="Calibri"/>
                <a:cs typeface="Times New Roman" pitchFamily="18" charset="0"/>
              </a:rPr>
              <a:t> Helpful in sales price and quantity</a:t>
            </a:r>
          </a:p>
          <a:p>
            <a:pPr marR="0" algn="just">
              <a:lnSpc>
                <a:spcPct val="115000"/>
              </a:lnSpc>
              <a:spcBef>
                <a:spcPts val="0"/>
              </a:spcBef>
              <a:spcAft>
                <a:spcPts val="1000"/>
              </a:spcAft>
              <a:buFont typeface="Wingdings" pitchFamily="2" charset="2"/>
              <a:buChar char="Ø"/>
            </a:pPr>
            <a:r>
              <a:rPr lang="en-US" b="1" dirty="0" smtClean="0">
                <a:solidFill>
                  <a:srgbClr val="FF0066"/>
                </a:solidFill>
                <a:latin typeface="Times New Roman" pitchFamily="18" charset="0"/>
                <a:ea typeface="Calibri"/>
                <a:cs typeface="Times New Roman" pitchFamily="18" charset="0"/>
              </a:rPr>
              <a:t>Helpful in determining marginal cost.</a:t>
            </a:r>
            <a:endParaRPr lang="en-US" b="1" dirty="0">
              <a:solidFill>
                <a:srgbClr val="FF0066"/>
              </a:solidFill>
              <a:latin typeface="Times New Roman" pitchFamily="18" charset="0"/>
              <a:ea typeface="Calibri"/>
              <a:cs typeface="Times New Roman" pitchFamily="18" charset="0"/>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35</a:t>
            </a:fld>
            <a:endParaRPr lang="en-IN" dirty="0"/>
          </a:p>
        </p:txBody>
      </p:sp>
    </p:spTree>
    <p:extLst>
      <p:ext uri="{BB962C8B-B14F-4D97-AF65-F5344CB8AC3E}">
        <p14:creationId xmlns:p14="http://schemas.microsoft.com/office/powerpoint/2010/main" xmlns="" val="28491071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i="1" kern="0" dirty="0" smtClean="0">
                <a:solidFill>
                  <a:srgbClr val="FF0000"/>
                </a:solidFill>
                <a:latin typeface="Times New Roman"/>
              </a:rPr>
              <a:t>Limitation</a:t>
            </a:r>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36</a:t>
            </a:fld>
            <a:endParaRPr lang="en-IN" dirty="0"/>
          </a:p>
        </p:txBody>
      </p:sp>
      <p:sp>
        <p:nvSpPr>
          <p:cNvPr id="6" name="Content Placeholder 5"/>
          <p:cNvSpPr>
            <a:spLocks noGrp="1"/>
          </p:cNvSpPr>
          <p:nvPr>
            <p:ph idx="1"/>
          </p:nvPr>
        </p:nvSpPr>
        <p:spPr>
          <a:xfrm>
            <a:off x="457200" y="1371600"/>
            <a:ext cx="8229600" cy="4754563"/>
          </a:xfrm>
        </p:spPr>
        <p:txBody>
          <a:bodyPr>
            <a:normAutofit lnSpcReduction="10000"/>
          </a:bodyPr>
          <a:lstStyle/>
          <a:p>
            <a:pPr>
              <a:buFont typeface="Wingdings" pitchFamily="2" charset="2"/>
              <a:buChar char="Ø"/>
            </a:pPr>
            <a:r>
              <a:rPr lang="en-US" dirty="0" smtClean="0"/>
              <a:t> </a:t>
            </a:r>
            <a:r>
              <a:rPr lang="en-US" b="1" dirty="0" smtClean="0"/>
              <a:t>It is best suited to analysis of one product at a time.</a:t>
            </a:r>
          </a:p>
          <a:p>
            <a:pPr>
              <a:buFont typeface="Wingdings" pitchFamily="2" charset="2"/>
              <a:buChar char="Ø"/>
            </a:pPr>
            <a:r>
              <a:rPr lang="en-US" b="1" dirty="0" smtClean="0"/>
              <a:t>There should be no change in the investment of fixed assets.</a:t>
            </a:r>
          </a:p>
          <a:p>
            <a:pPr>
              <a:buFont typeface="Wingdings" pitchFamily="2" charset="2"/>
              <a:buChar char="Ø"/>
            </a:pPr>
            <a:r>
              <a:rPr lang="en-US" b="1" dirty="0" smtClean="0"/>
              <a:t>Variable cost should remains constant per unit.</a:t>
            </a:r>
          </a:p>
          <a:p>
            <a:pPr>
              <a:buFont typeface="Wingdings" pitchFamily="2" charset="2"/>
              <a:buChar char="Ø"/>
            </a:pPr>
            <a:r>
              <a:rPr lang="en-US" b="1" dirty="0" smtClean="0"/>
              <a:t>Productivity of workers remains constant, i.e. method of production and efficiently of men and machine remain unchanged.</a:t>
            </a:r>
            <a:endParaRPr lang="en-US" b="1" dirty="0"/>
          </a:p>
        </p:txBody>
      </p:sp>
    </p:spTree>
    <p:extLst>
      <p:ext uri="{BB962C8B-B14F-4D97-AF65-F5344CB8AC3E}">
        <p14:creationId xmlns:p14="http://schemas.microsoft.com/office/powerpoint/2010/main" xmlns="" val="40693943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DF992E1-CFCD-4933-84CE-D27DD722FBDC}"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b="1" smtClean="0">
                <a:solidFill>
                  <a:schemeClr val="tx1"/>
                </a:solidFill>
              </a:rPr>
              <a:pPr/>
              <a:t>37</a:t>
            </a:fld>
            <a:endParaRPr lang="en-IN" b="1" dirty="0">
              <a:solidFill>
                <a:schemeClr val="tx1"/>
              </a:solidFill>
            </a:endParaRPr>
          </a:p>
        </p:txBody>
      </p:sp>
      <p:sp>
        <p:nvSpPr>
          <p:cNvPr id="7" name="Wave 6"/>
          <p:cNvSpPr/>
          <p:nvPr/>
        </p:nvSpPr>
        <p:spPr>
          <a:xfrm>
            <a:off x="899592" y="1988840"/>
            <a:ext cx="7776864" cy="2880320"/>
          </a:xfrm>
          <a:prstGeom prst="wave">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b="1" dirty="0" smtClean="0">
                <a:solidFill>
                  <a:schemeClr val="bg1"/>
                </a:solidFill>
                <a:latin typeface="Times New Roman" pitchFamily="18" charset="0"/>
                <a:cs typeface="Times New Roman" pitchFamily="18" charset="0"/>
              </a:rPr>
              <a:t>REVIEW  OF  CASE  STUDIES</a:t>
            </a:r>
            <a:endParaRPr lang="en-IN" sz="36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7F55E36-12B0-405A-B70C-87E6FFE9DB56}"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sz="1800" b="1" smtClean="0">
                <a:solidFill>
                  <a:schemeClr val="tx1"/>
                </a:solidFill>
              </a:rPr>
              <a:pPr/>
              <a:t>38</a:t>
            </a:fld>
            <a:endParaRPr lang="en-IN" sz="1800" b="1" dirty="0">
              <a:solidFill>
                <a:schemeClr val="tx1"/>
              </a:solidFill>
            </a:endParaRPr>
          </a:p>
        </p:txBody>
      </p:sp>
      <p:sp>
        <p:nvSpPr>
          <p:cNvPr id="6" name="Wave 5"/>
          <p:cNvSpPr/>
          <p:nvPr/>
        </p:nvSpPr>
        <p:spPr>
          <a:xfrm>
            <a:off x="457200" y="381000"/>
            <a:ext cx="8280920" cy="5616624"/>
          </a:xfrm>
          <a:prstGeom prst="wave">
            <a:avLst>
              <a:gd name="adj1" fmla="val 12500"/>
              <a:gd name="adj2" fmla="val -472"/>
            </a:avLst>
          </a:prstGeom>
          <a:solidFill>
            <a:schemeClr val="accent2">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ctr"/>
            <a:endParaRPr lang="en-IN" sz="2400" dirty="0" smtClean="0">
              <a:latin typeface="Times New Roman" pitchFamily="18" charset="0"/>
              <a:cs typeface="Times New Roman" pitchFamily="18" charset="0"/>
            </a:endParaRPr>
          </a:p>
          <a:p>
            <a:endParaRPr lang="en-IN" sz="2400" dirty="0" smtClean="0">
              <a:latin typeface="Times New Roman" pitchFamily="18" charset="0"/>
              <a:cs typeface="Times New Roman" pitchFamily="18" charset="0"/>
            </a:endParaRPr>
          </a:p>
          <a:p>
            <a:r>
              <a:rPr lang="en-IN" sz="2400" b="1" dirty="0" smtClean="0">
                <a:latin typeface="Times New Roman" pitchFamily="18" charset="0"/>
                <a:cs typeface="Times New Roman" pitchFamily="18" charset="0"/>
              </a:rPr>
              <a:t>I.  “</a:t>
            </a:r>
            <a:r>
              <a:rPr lang="en-US" sz="2400" b="1" dirty="0" smtClean="0">
                <a:solidFill>
                  <a:srgbClr val="231F20"/>
                </a:solidFill>
                <a:latin typeface="Frutiger-Black"/>
                <a:cs typeface="Times New Roman" pitchFamily="18" charset="0"/>
              </a:rPr>
              <a:t>PROJECT APPRAISAL BY BREAK-EVEN ANALYSIS: CASE STUDY OF A DAIRY PROJECT”</a:t>
            </a:r>
            <a:endParaRPr lang="en-IN" sz="2400" b="1" dirty="0" smtClean="0">
              <a:latin typeface="Times New Roman" pitchFamily="18" charset="0"/>
              <a:cs typeface="Times New Roman" pitchFamily="18" charset="0"/>
            </a:endParaRPr>
          </a:p>
          <a:p>
            <a:pPr algn="just"/>
            <a:r>
              <a:rPr lang="en-IN" sz="2400" b="1" dirty="0" smtClean="0">
                <a:latin typeface="Times New Roman" pitchFamily="18" charset="0"/>
                <a:cs typeface="Times New Roman" pitchFamily="18" charset="0"/>
              </a:rPr>
              <a:t>                                               </a:t>
            </a:r>
          </a:p>
          <a:p>
            <a:pPr algn="just"/>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US" sz="2400" dirty="0" smtClean="0">
                <a:solidFill>
                  <a:srgbClr val="231F20"/>
                </a:solidFill>
                <a:latin typeface="Frutiger-Cn"/>
                <a:cs typeface="Times New Roman" pitchFamily="18" charset="0"/>
              </a:rPr>
              <a:t>C</a:t>
            </a:r>
            <a:r>
              <a:rPr lang="en-US" sz="2400" dirty="0" smtClean="0">
                <a:solidFill>
                  <a:srgbClr val="231F20"/>
                </a:solidFill>
                <a:latin typeface="Frutiger-Cn"/>
              </a:rPr>
              <a:t>. </a:t>
            </a:r>
            <a:r>
              <a:rPr lang="en-US" sz="2400" dirty="0" err="1" smtClean="0">
                <a:solidFill>
                  <a:srgbClr val="231F20"/>
                </a:solidFill>
                <a:latin typeface="Frutiger-Cn"/>
              </a:rPr>
              <a:t>Kannpiran</a:t>
            </a:r>
            <a:r>
              <a:rPr lang="en-US" sz="2400" dirty="0" smtClean="0">
                <a:solidFill>
                  <a:srgbClr val="231F20"/>
                </a:solidFill>
                <a:latin typeface="Frutiger-Cn"/>
              </a:rPr>
              <a:t> (1987)</a:t>
            </a:r>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r>
              <a:rPr lang="en-IN" sz="2400" b="1" dirty="0" smtClean="0">
                <a:latin typeface="Times New Roman" pitchFamily="18" charset="0"/>
                <a:cs typeface="Times New Roman" pitchFamily="18" charset="0"/>
              </a:rPr>
              <a:t>                                                                                       </a:t>
            </a: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r>
              <a:rPr lang="en-IN" sz="2400" b="1" dirty="0" smtClean="0">
                <a:latin typeface="Times New Roman" pitchFamily="18" charset="0"/>
                <a:cs typeface="Times New Roman" pitchFamily="18" charset="0"/>
              </a:rPr>
              <a:t>    </a:t>
            </a:r>
            <a:endParaRPr lang="en-IN"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a:buNone/>
            </a:pPr>
            <a:r>
              <a:rPr lang="en-US" dirty="0" smtClean="0"/>
              <a:t>    </a:t>
            </a:r>
          </a:p>
          <a:p>
            <a:pPr>
              <a:buNone/>
            </a:pPr>
            <a:r>
              <a:rPr lang="en-US" b="1" dirty="0" smtClean="0">
                <a:solidFill>
                  <a:srgbClr val="FFC000"/>
                </a:solidFill>
              </a:rPr>
              <a:t>   In this study the practical utility of the break-even analysis with reference to dairy project is discussed.</a:t>
            </a:r>
          </a:p>
          <a:p>
            <a:pPr>
              <a:buNone/>
            </a:pPr>
            <a:r>
              <a:rPr lang="en-US" b="1" dirty="0" smtClean="0">
                <a:solidFill>
                  <a:srgbClr val="FFC000"/>
                </a:solidFill>
              </a:rPr>
              <a:t>    </a:t>
            </a:r>
            <a:r>
              <a:rPr lang="en-US" sz="3600" b="1" dirty="0" smtClean="0">
                <a:solidFill>
                  <a:srgbClr val="00B0F0"/>
                </a:solidFill>
              </a:rPr>
              <a:t>The details of the cattle are:</a:t>
            </a:r>
          </a:p>
          <a:p>
            <a:pPr>
              <a:buFont typeface="Wingdings" pitchFamily="2" charset="2"/>
              <a:buChar char="Ø"/>
            </a:pPr>
            <a:r>
              <a:rPr lang="en-US" b="1" dirty="0" smtClean="0">
                <a:solidFill>
                  <a:srgbClr val="00B050"/>
                </a:solidFill>
              </a:rPr>
              <a:t> Cross-bred cows were purchased immediately after calving in 2 stages of 5 animal each at an interval of 6 months.</a:t>
            </a:r>
            <a:r>
              <a:rPr lang="en-US" b="1" dirty="0" smtClean="0">
                <a:solidFill>
                  <a:srgbClr val="00B0F0"/>
                </a:solidFill>
              </a:rPr>
              <a:t>  </a:t>
            </a:r>
            <a:r>
              <a:rPr lang="en-US" b="1" dirty="0" smtClean="0">
                <a:solidFill>
                  <a:srgbClr val="00B050"/>
                </a:solidFill>
              </a:rPr>
              <a:t> </a:t>
            </a:r>
            <a:endParaRPr lang="en-US" b="1" dirty="0">
              <a:solidFill>
                <a:srgbClr val="00B0F0"/>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39</a:t>
            </a:fld>
            <a:endParaRPr lang="en-IN"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l"/>
            <a:r>
              <a:rPr lang="en-US" b="1" dirty="0" smtClean="0">
                <a:solidFill>
                  <a:srgbClr val="FF0000"/>
                </a:solidFill>
              </a:rPr>
              <a:t>Cont…</a:t>
            </a:r>
            <a:endParaRPr lang="en-US" b="1" dirty="0">
              <a:solidFill>
                <a:srgbClr val="FF0000"/>
              </a:solidFill>
            </a:endParaRPr>
          </a:p>
        </p:txBody>
      </p:sp>
      <p:sp>
        <p:nvSpPr>
          <p:cNvPr id="3" name="Content Placeholder 2"/>
          <p:cNvSpPr>
            <a:spLocks noGrp="1"/>
          </p:cNvSpPr>
          <p:nvPr>
            <p:ph idx="1"/>
          </p:nvPr>
        </p:nvSpPr>
        <p:spPr>
          <a:xfrm>
            <a:off x="457200" y="1371600"/>
            <a:ext cx="8382000" cy="4754563"/>
          </a:xfrm>
        </p:spPr>
        <p:txBody>
          <a:bodyPr/>
          <a:lstStyle/>
          <a:p>
            <a:pPr>
              <a:buFont typeface="Wingdings" pitchFamily="2" charset="2"/>
              <a:buChar char="Ø"/>
            </a:pPr>
            <a:r>
              <a:rPr lang="en-US" dirty="0" smtClean="0">
                <a:solidFill>
                  <a:srgbClr val="00B0F0"/>
                </a:solidFill>
              </a:rPr>
              <a:t> </a:t>
            </a:r>
            <a:r>
              <a:rPr lang="en-US" b="1" dirty="0" smtClean="0">
                <a:solidFill>
                  <a:srgbClr val="00B0F0"/>
                </a:solidFill>
              </a:rPr>
              <a:t>The average milk yield is 10 liters/day/animal and sale price is </a:t>
            </a:r>
            <a:r>
              <a:rPr lang="en-US" b="1" dirty="0" smtClean="0">
                <a:solidFill>
                  <a:srgbClr val="FF0000"/>
                </a:solidFill>
              </a:rPr>
              <a:t>Rs. 4/liters </a:t>
            </a:r>
            <a:r>
              <a:rPr lang="en-US" b="1" dirty="0" smtClean="0">
                <a:solidFill>
                  <a:srgbClr val="00B0F0"/>
                </a:solidFill>
              </a:rPr>
              <a:t>of milk. </a:t>
            </a:r>
            <a:endParaRPr lang="en-US" b="1" dirty="0" smtClean="0">
              <a:solidFill>
                <a:srgbClr val="BC64AB"/>
              </a:solidFill>
            </a:endParaRPr>
          </a:p>
          <a:p>
            <a:pPr>
              <a:buFont typeface="Wingdings" pitchFamily="2" charset="2"/>
              <a:buChar char="Ø"/>
            </a:pPr>
            <a:r>
              <a:rPr lang="en-US" b="1" dirty="0" smtClean="0">
                <a:solidFill>
                  <a:srgbClr val="BC64AB"/>
                </a:solidFill>
              </a:rPr>
              <a:t> Average day-in milk 10 months and dry-day 5 months </a:t>
            </a:r>
            <a:endParaRPr lang="en-US" b="1" dirty="0" smtClean="0">
              <a:solidFill>
                <a:srgbClr val="FFC000"/>
              </a:solidFill>
            </a:endParaRPr>
          </a:p>
          <a:p>
            <a:pPr>
              <a:buFont typeface="Wingdings" pitchFamily="2" charset="2"/>
              <a:buChar char="Ø"/>
            </a:pPr>
            <a:r>
              <a:rPr lang="en-US" b="1" dirty="0" smtClean="0">
                <a:solidFill>
                  <a:srgbClr val="FFC000"/>
                </a:solidFill>
              </a:rPr>
              <a:t> Feeding cost per animal details is presented in the table below</a:t>
            </a:r>
            <a:endParaRPr lang="en-US" b="1" dirty="0">
              <a:solidFill>
                <a:srgbClr val="00B0F0"/>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40</a:t>
            </a:fld>
            <a:endParaRPr lang="en-IN"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smtClean="0">
                <a:solidFill>
                  <a:srgbClr val="FF0000"/>
                </a:solidFill>
              </a:rPr>
              <a:t>Table: 1 Details of feeding cost per animal</a:t>
            </a:r>
            <a:endParaRPr lang="en-US" sz="3200" b="1" dirty="0">
              <a:solidFill>
                <a:srgbClr val="FF0000"/>
              </a:solidFill>
            </a:endParaRPr>
          </a:p>
        </p:txBody>
      </p:sp>
      <p:graphicFrame>
        <p:nvGraphicFramePr>
          <p:cNvPr id="6" name="Content Placeholder 5"/>
          <p:cNvGraphicFramePr>
            <a:graphicFrameLocks noGrp="1"/>
          </p:cNvGraphicFramePr>
          <p:nvPr>
            <p:ph idx="1"/>
          </p:nvPr>
        </p:nvGraphicFramePr>
        <p:xfrm>
          <a:off x="457200" y="914400"/>
          <a:ext cx="8229600" cy="5503938"/>
        </p:xfrm>
        <a:graphic>
          <a:graphicData uri="http://schemas.openxmlformats.org/drawingml/2006/table">
            <a:tbl>
              <a:tblPr firstRow="1" bandRow="1">
                <a:tableStyleId>{5C22544A-7EE6-4342-B048-85BDC9FD1C3A}</a:tableStyleId>
              </a:tblPr>
              <a:tblGrid>
                <a:gridCol w="609600"/>
                <a:gridCol w="3657600"/>
                <a:gridCol w="1905000"/>
                <a:gridCol w="2057400"/>
              </a:tblGrid>
              <a:tr h="1141851">
                <a:tc>
                  <a:txBody>
                    <a:bodyPr/>
                    <a:lstStyle/>
                    <a:p>
                      <a:pPr algn="ctr"/>
                      <a:r>
                        <a:rPr lang="en-US" sz="2400" dirty="0" err="1" smtClean="0"/>
                        <a:t>Sl.No</a:t>
                      </a:r>
                      <a:r>
                        <a:rPr lang="en-US" sz="2400" dirty="0" smtClean="0"/>
                        <a:t>.</a:t>
                      </a:r>
                      <a:endParaRPr lang="en-US" sz="2400" dirty="0"/>
                    </a:p>
                  </a:txBody>
                  <a:tcPr anchor="ctr"/>
                </a:tc>
                <a:tc>
                  <a:txBody>
                    <a:bodyPr/>
                    <a:lstStyle/>
                    <a:p>
                      <a:pPr algn="ctr"/>
                      <a:r>
                        <a:rPr lang="en-US" sz="2400" dirty="0" smtClean="0"/>
                        <a:t>Details</a:t>
                      </a:r>
                      <a:endParaRPr lang="en-US" sz="2400" dirty="0"/>
                    </a:p>
                  </a:txBody>
                  <a:tcPr anchor="ctr"/>
                </a:tc>
                <a:tc>
                  <a:txBody>
                    <a:bodyPr/>
                    <a:lstStyle/>
                    <a:p>
                      <a:pPr algn="ctr"/>
                      <a:r>
                        <a:rPr lang="en-US" sz="2400" dirty="0" smtClean="0"/>
                        <a:t>Maintenance</a:t>
                      </a:r>
                      <a:r>
                        <a:rPr lang="en-US" sz="2400" baseline="0" dirty="0" smtClean="0"/>
                        <a:t> of all animals</a:t>
                      </a:r>
                      <a:endParaRPr lang="en-US" sz="2400" dirty="0"/>
                    </a:p>
                  </a:txBody>
                  <a:tcPr anchor="ctr"/>
                </a:tc>
                <a:tc>
                  <a:txBody>
                    <a:bodyPr/>
                    <a:lstStyle/>
                    <a:p>
                      <a:pPr algn="ctr"/>
                      <a:r>
                        <a:rPr lang="en-US" sz="2400" dirty="0" smtClean="0"/>
                        <a:t>Production ration for milking animal</a:t>
                      </a:r>
                      <a:endParaRPr lang="en-US" sz="2400" dirty="0"/>
                    </a:p>
                  </a:txBody>
                  <a:tcPr anchor="ctr"/>
                </a:tc>
              </a:tr>
              <a:tr h="1141851">
                <a:tc>
                  <a:txBody>
                    <a:bodyPr/>
                    <a:lstStyle/>
                    <a:p>
                      <a:pPr algn="ctr"/>
                      <a:r>
                        <a:rPr lang="en-US" sz="2400" dirty="0" smtClean="0"/>
                        <a:t>1</a:t>
                      </a:r>
                      <a:endParaRPr lang="en-US" sz="2400" dirty="0"/>
                    </a:p>
                  </a:txBody>
                  <a:tcPr/>
                </a:tc>
                <a:tc>
                  <a:txBody>
                    <a:bodyPr/>
                    <a:lstStyle/>
                    <a:p>
                      <a:pPr algn="l"/>
                      <a:r>
                        <a:rPr lang="en-US" sz="2400" dirty="0" smtClean="0"/>
                        <a:t>Concentrate feed for maintaining at 1 Kg/ animal</a:t>
                      </a:r>
                      <a:endParaRPr lang="en-US" sz="2400" dirty="0"/>
                    </a:p>
                  </a:txBody>
                  <a:tcPr/>
                </a:tc>
                <a:tc>
                  <a:txBody>
                    <a:bodyPr/>
                    <a:lstStyle/>
                    <a:p>
                      <a:pPr algn="ctr"/>
                      <a:r>
                        <a:rPr lang="en-US" sz="2400" dirty="0" smtClean="0"/>
                        <a:t>2.5</a:t>
                      </a:r>
                      <a:endParaRPr lang="en-US" sz="2400" dirty="0"/>
                    </a:p>
                  </a:txBody>
                  <a:tcPr/>
                </a:tc>
                <a:tc>
                  <a:txBody>
                    <a:bodyPr/>
                    <a:lstStyle/>
                    <a:p>
                      <a:pPr algn="ctr"/>
                      <a:endParaRPr lang="en-US" sz="2400"/>
                    </a:p>
                  </a:txBody>
                  <a:tcPr/>
                </a:tc>
              </a:tr>
              <a:tr h="1141851">
                <a:tc>
                  <a:txBody>
                    <a:bodyPr/>
                    <a:lstStyle/>
                    <a:p>
                      <a:pPr algn="ctr"/>
                      <a:endParaRPr lang="en-US" sz="2400"/>
                    </a:p>
                  </a:txBody>
                  <a:tcPr/>
                </a:tc>
                <a:tc>
                  <a:txBody>
                    <a:bodyPr/>
                    <a:lstStyle/>
                    <a:p>
                      <a:pPr algn="l"/>
                      <a:r>
                        <a:rPr lang="en-US" sz="2400" dirty="0" smtClean="0"/>
                        <a:t>For milking animal at 1 Kg for every 2.5 liters of milk yield (4)</a:t>
                      </a:r>
                      <a:endParaRPr lang="en-US" sz="2400" dirty="0"/>
                    </a:p>
                  </a:txBody>
                  <a:tcPr/>
                </a:tc>
                <a:tc>
                  <a:txBody>
                    <a:bodyPr/>
                    <a:lstStyle/>
                    <a:p>
                      <a:pPr algn="ctr"/>
                      <a:endParaRPr lang="en-US" sz="2400" dirty="0"/>
                    </a:p>
                  </a:txBody>
                  <a:tcPr/>
                </a:tc>
                <a:tc>
                  <a:txBody>
                    <a:bodyPr/>
                    <a:lstStyle/>
                    <a:p>
                      <a:pPr algn="ctr"/>
                      <a:r>
                        <a:rPr lang="en-US" sz="2400" dirty="0" smtClean="0"/>
                        <a:t>10.0</a:t>
                      </a:r>
                      <a:endParaRPr lang="en-US" sz="2400" dirty="0"/>
                    </a:p>
                  </a:txBody>
                  <a:tcPr/>
                </a:tc>
              </a:tr>
              <a:tr h="661549">
                <a:tc>
                  <a:txBody>
                    <a:bodyPr/>
                    <a:lstStyle/>
                    <a:p>
                      <a:pPr algn="ctr"/>
                      <a:r>
                        <a:rPr lang="en-US" sz="2400" dirty="0" smtClean="0"/>
                        <a:t>2</a:t>
                      </a:r>
                      <a:endParaRPr lang="en-US" sz="2400" dirty="0"/>
                    </a:p>
                  </a:txBody>
                  <a:tcPr/>
                </a:tc>
                <a:tc>
                  <a:txBody>
                    <a:bodyPr/>
                    <a:lstStyle/>
                    <a:p>
                      <a:pPr algn="l"/>
                      <a:r>
                        <a:rPr lang="en-US" sz="2400" dirty="0" smtClean="0"/>
                        <a:t>Green fodder 25 </a:t>
                      </a:r>
                      <a:r>
                        <a:rPr lang="en-US" sz="2400" dirty="0" err="1" smtClean="0"/>
                        <a:t>Kgs</a:t>
                      </a:r>
                      <a:r>
                        <a:rPr lang="en-US" sz="2400" dirty="0" smtClean="0"/>
                        <a:t> ×</a:t>
                      </a:r>
                      <a:r>
                        <a:rPr lang="en-US" sz="2400" baseline="0" dirty="0" smtClean="0"/>
                        <a:t> 0.10</a:t>
                      </a:r>
                      <a:endParaRPr lang="en-US" sz="2400" dirty="0"/>
                    </a:p>
                  </a:txBody>
                  <a:tcPr/>
                </a:tc>
                <a:tc>
                  <a:txBody>
                    <a:bodyPr/>
                    <a:lstStyle/>
                    <a:p>
                      <a:pPr algn="ctr"/>
                      <a:r>
                        <a:rPr lang="en-US" sz="2400" dirty="0" smtClean="0"/>
                        <a:t>2.5</a:t>
                      </a:r>
                      <a:endParaRPr lang="en-US" sz="2400" dirty="0"/>
                    </a:p>
                  </a:txBody>
                  <a:tcPr/>
                </a:tc>
                <a:tc>
                  <a:txBody>
                    <a:bodyPr/>
                    <a:lstStyle/>
                    <a:p>
                      <a:pPr algn="ctr"/>
                      <a:endParaRPr lang="en-US" sz="2400"/>
                    </a:p>
                  </a:txBody>
                  <a:tcPr/>
                </a:tc>
              </a:tr>
              <a:tr h="661549">
                <a:tc>
                  <a:txBody>
                    <a:bodyPr/>
                    <a:lstStyle/>
                    <a:p>
                      <a:pPr algn="ctr"/>
                      <a:r>
                        <a:rPr lang="en-US" sz="2400" dirty="0" smtClean="0"/>
                        <a:t>3</a:t>
                      </a:r>
                      <a:endParaRPr lang="en-US" sz="2400" dirty="0"/>
                    </a:p>
                  </a:txBody>
                  <a:tcPr/>
                </a:tc>
                <a:tc>
                  <a:txBody>
                    <a:bodyPr/>
                    <a:lstStyle/>
                    <a:p>
                      <a:pPr algn="l"/>
                      <a:r>
                        <a:rPr lang="en-US" sz="2400" dirty="0" smtClean="0"/>
                        <a:t>Dry fodder 5 </a:t>
                      </a:r>
                      <a:r>
                        <a:rPr lang="en-US" sz="2400" dirty="0" err="1" smtClean="0"/>
                        <a:t>Kgs</a:t>
                      </a:r>
                      <a:r>
                        <a:rPr lang="en-US" sz="2400" dirty="0" smtClean="0"/>
                        <a:t> ×0.20</a:t>
                      </a:r>
                      <a:endParaRPr lang="en-US" sz="2400" dirty="0"/>
                    </a:p>
                  </a:txBody>
                  <a:tcPr/>
                </a:tc>
                <a:tc>
                  <a:txBody>
                    <a:bodyPr/>
                    <a:lstStyle/>
                    <a:p>
                      <a:pPr algn="ctr"/>
                      <a:r>
                        <a:rPr lang="en-US" sz="2400" dirty="0" smtClean="0"/>
                        <a:t>1.0</a:t>
                      </a:r>
                      <a:endParaRPr lang="en-US" sz="2400" dirty="0"/>
                    </a:p>
                  </a:txBody>
                  <a:tcPr/>
                </a:tc>
                <a:tc>
                  <a:txBody>
                    <a:bodyPr/>
                    <a:lstStyle/>
                    <a:p>
                      <a:pPr algn="ctr"/>
                      <a:endParaRPr lang="en-US" sz="2400"/>
                    </a:p>
                  </a:txBody>
                  <a:tcPr/>
                </a:tc>
              </a:tr>
              <a:tr h="661549">
                <a:tc>
                  <a:txBody>
                    <a:bodyPr/>
                    <a:lstStyle/>
                    <a:p>
                      <a:pPr algn="ctr"/>
                      <a:endParaRPr lang="en-US" sz="2400"/>
                    </a:p>
                  </a:txBody>
                  <a:tcPr/>
                </a:tc>
                <a:tc>
                  <a:txBody>
                    <a:bodyPr/>
                    <a:lstStyle/>
                    <a:p>
                      <a:pPr algn="l"/>
                      <a:r>
                        <a:rPr lang="en-US" sz="2400" dirty="0" smtClean="0"/>
                        <a:t>Total</a:t>
                      </a:r>
                      <a:endParaRPr lang="en-US" sz="2400" dirty="0"/>
                    </a:p>
                  </a:txBody>
                  <a:tcPr/>
                </a:tc>
                <a:tc>
                  <a:txBody>
                    <a:bodyPr/>
                    <a:lstStyle/>
                    <a:p>
                      <a:pPr algn="ctr"/>
                      <a:r>
                        <a:rPr lang="en-US" sz="2400" dirty="0" smtClean="0"/>
                        <a:t>6.0</a:t>
                      </a:r>
                      <a:endParaRPr lang="en-US" sz="2400" dirty="0"/>
                    </a:p>
                  </a:txBody>
                  <a:tcPr/>
                </a:tc>
                <a:tc>
                  <a:txBody>
                    <a:bodyPr/>
                    <a:lstStyle/>
                    <a:p>
                      <a:pPr algn="ctr"/>
                      <a:r>
                        <a:rPr lang="en-US" sz="2400" dirty="0" smtClean="0"/>
                        <a:t>10.0</a:t>
                      </a:r>
                      <a:endParaRPr lang="en-US" sz="2400" dirty="0"/>
                    </a:p>
                  </a:txBody>
                  <a:tcP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41</a:t>
            </a:fld>
            <a:endParaRPr lang="en-IN"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b="1" dirty="0" smtClean="0">
                <a:solidFill>
                  <a:srgbClr val="FF0000"/>
                </a:solidFill>
              </a:rPr>
              <a:t>Cont..</a:t>
            </a:r>
            <a:endParaRPr lang="en-US" b="1" dirty="0">
              <a:solidFill>
                <a:srgbClr val="FF0000"/>
              </a:solidFill>
            </a:endParaRPr>
          </a:p>
        </p:txBody>
      </p:sp>
      <p:sp>
        <p:nvSpPr>
          <p:cNvPr id="3" name="Content Placeholder 2"/>
          <p:cNvSpPr>
            <a:spLocks noGrp="1"/>
          </p:cNvSpPr>
          <p:nvPr>
            <p:ph idx="1"/>
          </p:nvPr>
        </p:nvSpPr>
        <p:spPr>
          <a:xfrm>
            <a:off x="228600" y="990600"/>
            <a:ext cx="8763000" cy="5334000"/>
          </a:xfrm>
        </p:spPr>
        <p:txBody>
          <a:bodyPr>
            <a:normAutofit/>
          </a:bodyPr>
          <a:lstStyle/>
          <a:p>
            <a:pPr algn="just">
              <a:buNone/>
            </a:pPr>
            <a:r>
              <a:rPr lang="en-US" dirty="0" smtClean="0"/>
              <a:t>    </a:t>
            </a:r>
            <a:r>
              <a:rPr lang="en-US" b="1" dirty="0" smtClean="0"/>
              <a:t>The dairy project should carefully analyze the cost considered. These cost include capital cost and operating cost.</a:t>
            </a:r>
          </a:p>
          <a:p>
            <a:pPr algn="just">
              <a:buNone/>
            </a:pPr>
            <a:r>
              <a:rPr lang="en-US" b="1" dirty="0" smtClean="0"/>
              <a:t> </a:t>
            </a:r>
            <a:r>
              <a:rPr lang="en-US" b="1" dirty="0" smtClean="0">
                <a:solidFill>
                  <a:srgbClr val="6600FF"/>
                </a:solidFill>
              </a:rPr>
              <a:t>A. Capital cost (Investment cost):</a:t>
            </a:r>
          </a:p>
          <a:p>
            <a:pPr algn="just">
              <a:buNone/>
            </a:pPr>
            <a:r>
              <a:rPr lang="en-US" b="1" dirty="0" smtClean="0">
                <a:solidFill>
                  <a:srgbClr val="6600FF"/>
                </a:solidFill>
              </a:rPr>
              <a:t>    </a:t>
            </a:r>
            <a:r>
              <a:rPr lang="en-US" b="1" dirty="0" smtClean="0"/>
              <a:t>Capital costs are those cost incurred for creation of goods that are capable of producing economic wealth is termed as capital assets. In case of dairy projects, the investment made on building (cattle shed), equipments and animals are considered. </a:t>
            </a:r>
            <a:endParaRPr lang="en-US" b="1" dirty="0">
              <a:solidFill>
                <a:srgbClr val="6600FF"/>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42</a:t>
            </a:fld>
            <a:endParaRPr lang="en-IN"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solidFill>
                  <a:srgbClr val="FF0000"/>
                </a:solidFill>
              </a:rPr>
              <a:t>Table: 2 Investment cost in dairy projects</a:t>
            </a:r>
            <a:endParaRPr lang="en-US" sz="3600" dirty="0"/>
          </a:p>
        </p:txBody>
      </p:sp>
      <p:graphicFrame>
        <p:nvGraphicFramePr>
          <p:cNvPr id="6" name="Content Placeholder 5"/>
          <p:cNvGraphicFramePr>
            <a:graphicFrameLocks noGrp="1"/>
          </p:cNvGraphicFramePr>
          <p:nvPr>
            <p:ph idx="1"/>
          </p:nvPr>
        </p:nvGraphicFramePr>
        <p:xfrm>
          <a:off x="457200" y="1143000"/>
          <a:ext cx="8229600" cy="5137078"/>
        </p:xfrm>
        <a:graphic>
          <a:graphicData uri="http://schemas.openxmlformats.org/drawingml/2006/table">
            <a:tbl>
              <a:tblPr firstRow="1" bandRow="1">
                <a:tableStyleId>{5C22544A-7EE6-4342-B048-85BDC9FD1C3A}</a:tableStyleId>
              </a:tblPr>
              <a:tblGrid>
                <a:gridCol w="762000"/>
                <a:gridCol w="5715000"/>
                <a:gridCol w="1752600"/>
              </a:tblGrid>
              <a:tr h="1365776">
                <a:tc>
                  <a:txBody>
                    <a:bodyPr/>
                    <a:lstStyle/>
                    <a:p>
                      <a:pPr algn="ctr"/>
                      <a:r>
                        <a:rPr lang="en-US" sz="2800" b="1" dirty="0" smtClean="0"/>
                        <a:t>Sl. No.</a:t>
                      </a:r>
                      <a:endParaRPr lang="en-US" sz="2800" b="1" dirty="0"/>
                    </a:p>
                  </a:txBody>
                  <a:tcPr anchor="ctr"/>
                </a:tc>
                <a:tc>
                  <a:txBody>
                    <a:bodyPr/>
                    <a:lstStyle/>
                    <a:p>
                      <a:pPr algn="ctr"/>
                      <a:r>
                        <a:rPr lang="en-US" sz="2800" b="1" dirty="0" smtClean="0"/>
                        <a:t>Particulars</a:t>
                      </a:r>
                      <a:endParaRPr lang="en-US" sz="2800" b="1" dirty="0"/>
                    </a:p>
                  </a:txBody>
                  <a:tcPr anchor="ctr"/>
                </a:tc>
                <a:tc>
                  <a:txBody>
                    <a:bodyPr/>
                    <a:lstStyle/>
                    <a:p>
                      <a:pPr algn="ctr"/>
                      <a:r>
                        <a:rPr lang="en-US" sz="2800" b="1" dirty="0" smtClean="0"/>
                        <a:t>Cost (Rs)</a:t>
                      </a:r>
                      <a:endParaRPr lang="en-US" sz="2800" b="1" dirty="0"/>
                    </a:p>
                  </a:txBody>
                  <a:tcPr anchor="ctr"/>
                </a:tc>
              </a:tr>
              <a:tr h="791283">
                <a:tc>
                  <a:txBody>
                    <a:bodyPr/>
                    <a:lstStyle/>
                    <a:p>
                      <a:pPr algn="ctr"/>
                      <a:r>
                        <a:rPr lang="en-US" b="1" dirty="0" smtClean="0"/>
                        <a:t>1</a:t>
                      </a:r>
                      <a:endParaRPr lang="en-US" b="1" dirty="0"/>
                    </a:p>
                  </a:txBody>
                  <a:tcPr anchor="ctr"/>
                </a:tc>
                <a:tc>
                  <a:txBody>
                    <a:bodyPr/>
                    <a:lstStyle/>
                    <a:p>
                      <a:pPr algn="l"/>
                      <a:r>
                        <a:rPr lang="en-US" sz="2400" b="1" dirty="0" smtClean="0"/>
                        <a:t>Cost of 5+5 dairy animals at Rs. 6000  each</a:t>
                      </a:r>
                      <a:endParaRPr lang="en-US" sz="2400" b="1" dirty="0"/>
                    </a:p>
                  </a:txBody>
                  <a:tcPr anchor="ctr"/>
                </a:tc>
                <a:tc>
                  <a:txBody>
                    <a:bodyPr/>
                    <a:lstStyle/>
                    <a:p>
                      <a:pPr algn="ctr"/>
                      <a:r>
                        <a:rPr lang="en-US" sz="2400" b="1" dirty="0" smtClean="0"/>
                        <a:t>60,000</a:t>
                      </a:r>
                      <a:endParaRPr lang="en-US" sz="2400" b="1" dirty="0"/>
                    </a:p>
                  </a:txBody>
                  <a:tcPr anchor="ctr"/>
                </a:tc>
              </a:tr>
              <a:tr h="1365776">
                <a:tc>
                  <a:txBody>
                    <a:bodyPr/>
                    <a:lstStyle/>
                    <a:p>
                      <a:pPr algn="ctr"/>
                      <a:r>
                        <a:rPr lang="en-US" b="1" dirty="0" smtClean="0"/>
                        <a:t>2</a:t>
                      </a:r>
                      <a:endParaRPr lang="en-US" b="1" dirty="0"/>
                    </a:p>
                  </a:txBody>
                  <a:tcPr anchor="ctr"/>
                </a:tc>
                <a:tc>
                  <a:txBody>
                    <a:bodyPr/>
                    <a:lstStyle/>
                    <a:p>
                      <a:pPr algn="l"/>
                      <a:r>
                        <a:rPr lang="en-US" sz="2400" b="1" dirty="0" smtClean="0"/>
                        <a:t>Cost of construction of cattle shed, i.e. 700 sq. ft at Rs. 50 per sq. ft</a:t>
                      </a:r>
                      <a:endParaRPr lang="en-US" sz="2400" b="1" dirty="0"/>
                    </a:p>
                  </a:txBody>
                  <a:tcPr anchor="ctr"/>
                </a:tc>
                <a:tc>
                  <a:txBody>
                    <a:bodyPr/>
                    <a:lstStyle/>
                    <a:p>
                      <a:pPr algn="ctr"/>
                      <a:r>
                        <a:rPr lang="en-US" sz="2400" b="1" dirty="0" smtClean="0"/>
                        <a:t>35,000</a:t>
                      </a:r>
                      <a:endParaRPr lang="en-US" sz="2400" b="1" dirty="0"/>
                    </a:p>
                  </a:txBody>
                  <a:tcPr anchor="ctr"/>
                </a:tc>
              </a:tr>
              <a:tr h="791283">
                <a:tc>
                  <a:txBody>
                    <a:bodyPr/>
                    <a:lstStyle/>
                    <a:p>
                      <a:pPr algn="ctr"/>
                      <a:r>
                        <a:rPr lang="en-US" b="1" dirty="0" smtClean="0"/>
                        <a:t>3</a:t>
                      </a:r>
                      <a:endParaRPr lang="en-US" b="1" dirty="0"/>
                    </a:p>
                  </a:txBody>
                  <a:tcPr anchor="ctr"/>
                </a:tc>
                <a:tc>
                  <a:txBody>
                    <a:bodyPr/>
                    <a:lstStyle/>
                    <a:p>
                      <a:pPr algn="l"/>
                      <a:r>
                        <a:rPr lang="en-US" sz="2400" b="1" dirty="0" smtClean="0"/>
                        <a:t>Cost of equipments (buckets, milking vessel, </a:t>
                      </a:r>
                      <a:r>
                        <a:rPr lang="en-US" sz="2400" b="1" dirty="0" err="1" smtClean="0"/>
                        <a:t>ect</a:t>
                      </a:r>
                      <a:r>
                        <a:rPr lang="en-US" sz="2400" b="1" dirty="0" smtClean="0"/>
                        <a:t>.)</a:t>
                      </a:r>
                      <a:endParaRPr lang="en-US" sz="2400" b="1" dirty="0"/>
                    </a:p>
                  </a:txBody>
                  <a:tcPr anchor="ctr"/>
                </a:tc>
                <a:tc>
                  <a:txBody>
                    <a:bodyPr/>
                    <a:lstStyle/>
                    <a:p>
                      <a:pPr algn="ctr"/>
                      <a:r>
                        <a:rPr lang="en-US" sz="2400" b="1" dirty="0" smtClean="0"/>
                        <a:t>5,000</a:t>
                      </a:r>
                      <a:endParaRPr lang="en-US" sz="2400" b="1" dirty="0"/>
                    </a:p>
                  </a:txBody>
                  <a:tcPr anchor="ctr"/>
                </a:tc>
              </a:tr>
              <a:tr h="791283">
                <a:tc>
                  <a:txBody>
                    <a:bodyPr/>
                    <a:lstStyle/>
                    <a:p>
                      <a:pPr algn="ctr"/>
                      <a:endParaRPr lang="en-US" b="1"/>
                    </a:p>
                  </a:txBody>
                  <a:tcPr anchor="ctr"/>
                </a:tc>
                <a:tc>
                  <a:txBody>
                    <a:bodyPr/>
                    <a:lstStyle/>
                    <a:p>
                      <a:pPr algn="l"/>
                      <a:r>
                        <a:rPr lang="en-US" sz="2400" b="1" dirty="0" smtClean="0"/>
                        <a:t>Total capital cost</a:t>
                      </a:r>
                      <a:endParaRPr lang="en-US" sz="2400" b="1" dirty="0"/>
                    </a:p>
                  </a:txBody>
                  <a:tcPr anchor="ctr"/>
                </a:tc>
                <a:tc>
                  <a:txBody>
                    <a:bodyPr/>
                    <a:lstStyle/>
                    <a:p>
                      <a:pPr algn="ctr"/>
                      <a:r>
                        <a:rPr lang="en-US" sz="2400" b="1" dirty="0" smtClean="0"/>
                        <a:t>1,00,000</a:t>
                      </a:r>
                      <a:endParaRPr lang="en-US" sz="2400" b="1" dirty="0"/>
                    </a:p>
                  </a:txBody>
                  <a:tcPr anchor="ct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43</a:t>
            </a:fld>
            <a:endParaRPr lang="en-IN"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sz="3600" b="1" dirty="0" smtClean="0">
                <a:solidFill>
                  <a:srgbClr val="6600FF"/>
                </a:solidFill>
              </a:rPr>
              <a:t>B. Operating cost :</a:t>
            </a:r>
            <a:endParaRPr lang="en-US" sz="3600" dirty="0"/>
          </a:p>
        </p:txBody>
      </p:sp>
      <p:sp>
        <p:nvSpPr>
          <p:cNvPr id="3" name="Content Placeholder 2"/>
          <p:cNvSpPr>
            <a:spLocks noGrp="1"/>
          </p:cNvSpPr>
          <p:nvPr>
            <p:ph idx="1"/>
          </p:nvPr>
        </p:nvSpPr>
        <p:spPr>
          <a:xfrm>
            <a:off x="457200" y="914400"/>
            <a:ext cx="8229600" cy="5211763"/>
          </a:xfrm>
        </p:spPr>
        <p:txBody>
          <a:bodyPr>
            <a:normAutofit/>
          </a:bodyPr>
          <a:lstStyle/>
          <a:p>
            <a:pPr algn="just">
              <a:buNone/>
            </a:pPr>
            <a:r>
              <a:rPr lang="en-US" b="1" dirty="0" smtClean="0">
                <a:solidFill>
                  <a:srgbClr val="00B050"/>
                </a:solidFill>
              </a:rPr>
              <a:t>Fixed cost</a:t>
            </a:r>
            <a:r>
              <a:rPr lang="en-US" b="1" dirty="0" smtClean="0">
                <a:solidFill>
                  <a:srgbClr val="FFC000"/>
                </a:solidFill>
              </a:rPr>
              <a:t>: </a:t>
            </a:r>
            <a:r>
              <a:rPr lang="en-US" b="1" dirty="0" smtClean="0"/>
              <a:t>such </a:t>
            </a:r>
            <a:r>
              <a:rPr lang="en-US" b="1" dirty="0" smtClean="0"/>
              <a:t>as permanent </a:t>
            </a:r>
            <a:r>
              <a:rPr lang="en-US" b="1" dirty="0" err="1" smtClean="0"/>
              <a:t>labour</a:t>
            </a:r>
            <a:r>
              <a:rPr lang="en-US" b="1" dirty="0" smtClean="0"/>
              <a:t> wages, land taxes, electricity bills, maintenance ration and depreciation </a:t>
            </a:r>
          </a:p>
          <a:p>
            <a:pPr algn="just">
              <a:buNone/>
            </a:pPr>
            <a:r>
              <a:rPr lang="en-US" b="1" dirty="0" smtClean="0">
                <a:solidFill>
                  <a:srgbClr val="FFC000"/>
                </a:solidFill>
              </a:rPr>
              <a:t> Variable cost: </a:t>
            </a:r>
            <a:r>
              <a:rPr lang="en-US" b="1" dirty="0" smtClean="0"/>
              <a:t>Are those cost, in which milking animal ration and special veterinary care are considered. The milch or milk ratio is 1 Kg of concentrate feed for every 2.5 liters of milk yield and this varies according to the production of milk</a:t>
            </a:r>
            <a:r>
              <a:rPr lang="en-US" dirty="0" smtClean="0"/>
              <a:t>.</a:t>
            </a:r>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44</a:t>
            </a:fld>
            <a:endParaRPr lang="en-IN"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3200" b="1" dirty="0" smtClean="0">
                <a:solidFill>
                  <a:srgbClr val="FF0000"/>
                </a:solidFill>
              </a:rPr>
              <a:t>Table:3 Annual Operating cost in dairy projects</a:t>
            </a:r>
            <a:endParaRPr lang="en-US" sz="3200" dirty="0"/>
          </a:p>
        </p:txBody>
      </p:sp>
      <p:graphicFrame>
        <p:nvGraphicFramePr>
          <p:cNvPr id="6" name="Content Placeholder 5"/>
          <p:cNvGraphicFramePr>
            <a:graphicFrameLocks noGrp="1"/>
          </p:cNvGraphicFramePr>
          <p:nvPr>
            <p:ph idx="1"/>
          </p:nvPr>
        </p:nvGraphicFramePr>
        <p:xfrm>
          <a:off x="457200" y="914400"/>
          <a:ext cx="8229600" cy="5562602"/>
        </p:xfrm>
        <a:graphic>
          <a:graphicData uri="http://schemas.openxmlformats.org/drawingml/2006/table">
            <a:tbl>
              <a:tblPr firstRow="1" bandRow="1">
                <a:tableStyleId>{5C22544A-7EE6-4342-B048-85BDC9FD1C3A}</a:tableStyleId>
              </a:tblPr>
              <a:tblGrid>
                <a:gridCol w="914400"/>
                <a:gridCol w="5257800"/>
                <a:gridCol w="2057400"/>
              </a:tblGrid>
              <a:tr h="419167">
                <a:tc>
                  <a:txBody>
                    <a:bodyPr/>
                    <a:lstStyle/>
                    <a:p>
                      <a:pPr algn="ctr"/>
                      <a:r>
                        <a:rPr lang="en-US" sz="2000" b="1" dirty="0" smtClean="0"/>
                        <a:t>Sl. No.</a:t>
                      </a:r>
                      <a:endParaRPr lang="en-US" sz="2000" b="1" dirty="0"/>
                    </a:p>
                  </a:txBody>
                  <a:tcPr/>
                </a:tc>
                <a:tc>
                  <a:txBody>
                    <a:bodyPr/>
                    <a:lstStyle/>
                    <a:p>
                      <a:pPr algn="ctr"/>
                      <a:r>
                        <a:rPr lang="en-US" sz="2000" b="1" dirty="0" smtClean="0"/>
                        <a:t>Particular</a:t>
                      </a:r>
                      <a:endParaRPr lang="en-US" sz="2000" b="1" dirty="0"/>
                    </a:p>
                  </a:txBody>
                  <a:tcPr/>
                </a:tc>
                <a:tc>
                  <a:txBody>
                    <a:bodyPr/>
                    <a:lstStyle/>
                    <a:p>
                      <a:pPr algn="ctr"/>
                      <a:r>
                        <a:rPr lang="en-US" sz="2000" b="1" dirty="0" smtClean="0"/>
                        <a:t>Cost (Rs.)</a:t>
                      </a:r>
                      <a:endParaRPr lang="en-US" sz="2000" b="1" dirty="0"/>
                    </a:p>
                  </a:txBody>
                  <a:tcPr/>
                </a:tc>
              </a:tr>
              <a:tr h="418585">
                <a:tc>
                  <a:txBody>
                    <a:bodyPr/>
                    <a:lstStyle/>
                    <a:p>
                      <a:pPr algn="ctr"/>
                      <a:r>
                        <a:rPr lang="en-US" dirty="0" smtClean="0"/>
                        <a:t>A</a:t>
                      </a:r>
                      <a:endParaRPr lang="en-US" dirty="0"/>
                    </a:p>
                  </a:txBody>
                  <a:tcPr/>
                </a:tc>
                <a:tc gridSpan="2">
                  <a:txBody>
                    <a:bodyPr/>
                    <a:lstStyle/>
                    <a:p>
                      <a:r>
                        <a:rPr lang="en-US" b="1" dirty="0" smtClean="0">
                          <a:solidFill>
                            <a:srgbClr val="00B050"/>
                          </a:solidFill>
                        </a:rPr>
                        <a:t>Fixed Cost</a:t>
                      </a:r>
                      <a:endParaRPr lang="en-US" b="1" dirty="0">
                        <a:solidFill>
                          <a:srgbClr val="00B050"/>
                        </a:solidFill>
                      </a:endParaRPr>
                    </a:p>
                  </a:txBody>
                  <a:tcPr/>
                </a:tc>
                <a:tc hMerge="1">
                  <a:txBody>
                    <a:bodyPr/>
                    <a:lstStyle/>
                    <a:p>
                      <a:endParaRPr lang="en-US"/>
                    </a:p>
                  </a:txBody>
                  <a:tcPr/>
                </a:tc>
              </a:tr>
              <a:tr h="539000">
                <a:tc>
                  <a:txBody>
                    <a:bodyPr/>
                    <a:lstStyle/>
                    <a:p>
                      <a:pPr algn="ctr"/>
                      <a:r>
                        <a:rPr lang="en-US" dirty="0" smtClean="0"/>
                        <a:t>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Maintenance</a:t>
                      </a:r>
                      <a:r>
                        <a:rPr lang="en-US" baseline="0" dirty="0" smtClean="0"/>
                        <a:t> cost of ration for all animals (10×365×6)</a:t>
                      </a:r>
                      <a:endParaRPr lang="en-US" dirty="0" smtClean="0"/>
                    </a:p>
                  </a:txBody>
                  <a:tcPr/>
                </a:tc>
                <a:tc>
                  <a:txBody>
                    <a:bodyPr/>
                    <a:lstStyle/>
                    <a:p>
                      <a:pPr algn="ctr"/>
                      <a:r>
                        <a:rPr lang="en-US" dirty="0" smtClean="0"/>
                        <a:t>21,900</a:t>
                      </a:r>
                      <a:endParaRPr lang="en-US" dirty="0"/>
                    </a:p>
                  </a:txBody>
                  <a:tcPr anchor="ctr"/>
                </a:tc>
              </a:tr>
              <a:tr h="418585">
                <a:tc>
                  <a:txBody>
                    <a:bodyPr/>
                    <a:lstStyle/>
                    <a:p>
                      <a:pPr algn="ctr"/>
                      <a:r>
                        <a:rPr lang="en-US" dirty="0" smtClean="0"/>
                        <a:t>2</a:t>
                      </a:r>
                      <a:endParaRPr lang="en-US" dirty="0"/>
                    </a:p>
                  </a:txBody>
                  <a:tcPr/>
                </a:tc>
                <a:tc>
                  <a:txBody>
                    <a:bodyPr/>
                    <a:lstStyle/>
                    <a:p>
                      <a:r>
                        <a:rPr lang="en-US" dirty="0" err="1" smtClean="0"/>
                        <a:t>Labour</a:t>
                      </a:r>
                      <a:r>
                        <a:rPr lang="en-US" dirty="0" smtClean="0"/>
                        <a:t> charges (permanent </a:t>
                      </a:r>
                      <a:r>
                        <a:rPr lang="en-US" dirty="0" err="1" smtClean="0"/>
                        <a:t>labourers</a:t>
                      </a:r>
                      <a:r>
                        <a:rPr lang="en-US" dirty="0" smtClean="0"/>
                        <a:t>)</a:t>
                      </a:r>
                      <a:endParaRPr lang="en-US" dirty="0"/>
                    </a:p>
                  </a:txBody>
                  <a:tcPr/>
                </a:tc>
                <a:tc>
                  <a:txBody>
                    <a:bodyPr/>
                    <a:lstStyle/>
                    <a:p>
                      <a:pPr algn="ctr"/>
                      <a:r>
                        <a:rPr lang="en-US" dirty="0" smtClean="0"/>
                        <a:t>6,000</a:t>
                      </a:r>
                      <a:endParaRPr lang="en-US" dirty="0"/>
                    </a:p>
                  </a:txBody>
                  <a:tcPr anchor="ctr"/>
                </a:tc>
              </a:tr>
              <a:tr h="418585">
                <a:tc>
                  <a:txBody>
                    <a:bodyPr/>
                    <a:lstStyle/>
                    <a:p>
                      <a:pPr algn="ctr"/>
                      <a:r>
                        <a:rPr lang="en-US" dirty="0" smtClean="0"/>
                        <a:t>3</a:t>
                      </a:r>
                      <a:endParaRPr lang="en-US" dirty="0"/>
                    </a:p>
                  </a:txBody>
                  <a:tcPr/>
                </a:tc>
                <a:tc>
                  <a:txBody>
                    <a:bodyPr/>
                    <a:lstStyle/>
                    <a:p>
                      <a:r>
                        <a:rPr lang="en-US" dirty="0" smtClean="0"/>
                        <a:t>Taxes,</a:t>
                      </a:r>
                      <a:r>
                        <a:rPr lang="en-US" baseline="0" dirty="0" smtClean="0"/>
                        <a:t> electricity, etc.</a:t>
                      </a:r>
                      <a:endParaRPr lang="en-US" dirty="0"/>
                    </a:p>
                  </a:txBody>
                  <a:tcPr/>
                </a:tc>
                <a:tc>
                  <a:txBody>
                    <a:bodyPr/>
                    <a:lstStyle/>
                    <a:p>
                      <a:pPr algn="ctr"/>
                      <a:r>
                        <a:rPr lang="en-US" dirty="0" smtClean="0"/>
                        <a:t>1,200</a:t>
                      </a:r>
                      <a:endParaRPr lang="en-US" dirty="0"/>
                    </a:p>
                  </a:txBody>
                  <a:tcPr anchor="ctr"/>
                </a:tc>
              </a:tr>
              <a:tr h="418585">
                <a:tc>
                  <a:txBody>
                    <a:bodyPr/>
                    <a:lstStyle/>
                    <a:p>
                      <a:pPr algn="ctr"/>
                      <a:r>
                        <a:rPr lang="en-US" dirty="0" smtClean="0"/>
                        <a:t>4</a:t>
                      </a:r>
                      <a:endParaRPr lang="en-US" dirty="0"/>
                    </a:p>
                  </a:txBody>
                  <a:tcPr/>
                </a:tc>
                <a:tc>
                  <a:txBody>
                    <a:bodyPr/>
                    <a:lstStyle/>
                    <a:p>
                      <a:r>
                        <a:rPr lang="en-US" dirty="0" smtClean="0"/>
                        <a:t>Veterinary care (average Rs. 50/animal/year</a:t>
                      </a:r>
                      <a:endParaRPr lang="en-US" dirty="0"/>
                    </a:p>
                  </a:txBody>
                  <a:tcPr/>
                </a:tc>
                <a:tc>
                  <a:txBody>
                    <a:bodyPr/>
                    <a:lstStyle/>
                    <a:p>
                      <a:pPr algn="ctr"/>
                      <a:r>
                        <a:rPr lang="en-US" dirty="0" smtClean="0"/>
                        <a:t>500</a:t>
                      </a:r>
                      <a:endParaRPr lang="en-US" dirty="0"/>
                    </a:p>
                  </a:txBody>
                  <a:tcPr anchor="ctr"/>
                </a:tc>
              </a:tr>
              <a:tr h="418585">
                <a:tc>
                  <a:txBody>
                    <a:bodyPr/>
                    <a:lstStyle/>
                    <a:p>
                      <a:pPr algn="ctr"/>
                      <a:r>
                        <a:rPr lang="en-US" dirty="0" smtClean="0"/>
                        <a:t>5</a:t>
                      </a:r>
                      <a:endParaRPr lang="en-US" dirty="0"/>
                    </a:p>
                  </a:txBody>
                  <a:tcPr/>
                </a:tc>
                <a:tc>
                  <a:txBody>
                    <a:bodyPr/>
                    <a:lstStyle/>
                    <a:p>
                      <a:r>
                        <a:rPr lang="en-US" dirty="0" smtClean="0">
                          <a:solidFill>
                            <a:srgbClr val="00B050"/>
                          </a:solidFill>
                        </a:rPr>
                        <a:t>Depreciation</a:t>
                      </a:r>
                      <a:endParaRPr lang="en-US" dirty="0">
                        <a:solidFill>
                          <a:srgbClr val="00B050"/>
                        </a:solidFill>
                      </a:endParaRPr>
                    </a:p>
                  </a:txBody>
                  <a:tcPr/>
                </a:tc>
                <a:tc>
                  <a:txBody>
                    <a:bodyPr/>
                    <a:lstStyle/>
                    <a:p>
                      <a:pPr algn="ctr"/>
                      <a:endParaRPr lang="en-US"/>
                    </a:p>
                  </a:txBody>
                  <a:tcPr anchor="ctr"/>
                </a:tc>
              </a:tr>
              <a:tr h="418585">
                <a:tc>
                  <a:txBody>
                    <a:bodyPr/>
                    <a:lstStyle/>
                    <a:p>
                      <a:pPr algn="ctr"/>
                      <a:r>
                        <a:rPr lang="en-US" dirty="0" smtClean="0"/>
                        <a:t>a)</a:t>
                      </a:r>
                      <a:endParaRPr lang="en-US" dirty="0"/>
                    </a:p>
                  </a:txBody>
                  <a:tcPr/>
                </a:tc>
                <a:tc>
                  <a:txBody>
                    <a:bodyPr/>
                    <a:lstStyle/>
                    <a:p>
                      <a:r>
                        <a:rPr lang="en-US" dirty="0" smtClean="0"/>
                        <a:t>On animal 15%</a:t>
                      </a:r>
                      <a:endParaRPr lang="en-US" dirty="0"/>
                    </a:p>
                  </a:txBody>
                  <a:tcPr/>
                </a:tc>
                <a:tc>
                  <a:txBody>
                    <a:bodyPr/>
                    <a:lstStyle/>
                    <a:p>
                      <a:pPr algn="ctr"/>
                      <a:r>
                        <a:rPr lang="en-US" dirty="0" smtClean="0"/>
                        <a:t>9,000</a:t>
                      </a:r>
                      <a:endParaRPr lang="en-US" dirty="0"/>
                    </a:p>
                  </a:txBody>
                  <a:tcPr anchor="ctr"/>
                </a:tc>
              </a:tr>
              <a:tr h="418585">
                <a:tc>
                  <a:txBody>
                    <a:bodyPr/>
                    <a:lstStyle/>
                    <a:p>
                      <a:pPr algn="ctr"/>
                      <a:r>
                        <a:rPr lang="en-US" dirty="0" smtClean="0"/>
                        <a:t>b)</a:t>
                      </a:r>
                      <a:endParaRPr lang="en-US" dirty="0"/>
                    </a:p>
                  </a:txBody>
                  <a:tcPr/>
                </a:tc>
                <a:tc>
                  <a:txBody>
                    <a:bodyPr/>
                    <a:lstStyle/>
                    <a:p>
                      <a:r>
                        <a:rPr lang="en-US" dirty="0" smtClean="0"/>
                        <a:t>On equipment 10%</a:t>
                      </a:r>
                      <a:endParaRPr lang="en-US" dirty="0"/>
                    </a:p>
                  </a:txBody>
                  <a:tcPr/>
                </a:tc>
                <a:tc>
                  <a:txBody>
                    <a:bodyPr/>
                    <a:lstStyle/>
                    <a:p>
                      <a:pPr algn="ctr"/>
                      <a:r>
                        <a:rPr lang="en-US" dirty="0" smtClean="0"/>
                        <a:t>500</a:t>
                      </a:r>
                      <a:endParaRPr lang="en-US" dirty="0"/>
                    </a:p>
                  </a:txBody>
                  <a:tcPr anchor="ctr"/>
                </a:tc>
              </a:tr>
              <a:tr h="418585">
                <a:tc>
                  <a:txBody>
                    <a:bodyPr/>
                    <a:lstStyle/>
                    <a:p>
                      <a:pPr algn="ctr"/>
                      <a:r>
                        <a:rPr lang="en-US" dirty="0" smtClean="0"/>
                        <a:t>c)</a:t>
                      </a:r>
                      <a:endParaRPr lang="en-US" dirty="0"/>
                    </a:p>
                  </a:txBody>
                  <a:tcPr/>
                </a:tc>
                <a:tc>
                  <a:txBody>
                    <a:bodyPr/>
                    <a:lstStyle/>
                    <a:p>
                      <a:r>
                        <a:rPr lang="en-US" dirty="0" smtClean="0"/>
                        <a:t>On sheds 2%</a:t>
                      </a:r>
                      <a:endParaRPr lang="en-US" dirty="0"/>
                    </a:p>
                  </a:txBody>
                  <a:tcPr/>
                </a:tc>
                <a:tc>
                  <a:txBody>
                    <a:bodyPr/>
                    <a:lstStyle/>
                    <a:p>
                      <a:pPr algn="ctr"/>
                      <a:r>
                        <a:rPr lang="en-US" dirty="0" smtClean="0"/>
                        <a:t>1,200</a:t>
                      </a:r>
                      <a:endParaRPr lang="en-US" dirty="0"/>
                    </a:p>
                  </a:txBody>
                  <a:tcPr anchor="ctr"/>
                </a:tc>
              </a:tr>
              <a:tr h="418585">
                <a:tc>
                  <a:txBody>
                    <a:bodyPr/>
                    <a:lstStyle/>
                    <a:p>
                      <a:pPr algn="ctr"/>
                      <a:endParaRPr lang="en-US" dirty="0"/>
                    </a:p>
                  </a:txBody>
                  <a:tcPr/>
                </a:tc>
                <a:tc>
                  <a:txBody>
                    <a:bodyPr/>
                    <a:lstStyle/>
                    <a:p>
                      <a:r>
                        <a:rPr lang="en-US" dirty="0" smtClean="0">
                          <a:solidFill>
                            <a:srgbClr val="FF0000"/>
                          </a:solidFill>
                        </a:rPr>
                        <a:t>Total Fixed</a:t>
                      </a:r>
                      <a:r>
                        <a:rPr lang="en-US" baseline="0" dirty="0" smtClean="0">
                          <a:solidFill>
                            <a:srgbClr val="FF0000"/>
                          </a:solidFill>
                        </a:rPr>
                        <a:t> cost</a:t>
                      </a:r>
                      <a:endParaRPr lang="en-US" dirty="0">
                        <a:solidFill>
                          <a:srgbClr val="FF0000"/>
                        </a:solidFill>
                      </a:endParaRPr>
                    </a:p>
                  </a:txBody>
                  <a:tcPr/>
                </a:tc>
                <a:tc>
                  <a:txBody>
                    <a:bodyPr/>
                    <a:lstStyle/>
                    <a:p>
                      <a:pPr algn="ctr"/>
                      <a:r>
                        <a:rPr lang="en-US" dirty="0" smtClean="0">
                          <a:solidFill>
                            <a:srgbClr val="FF0000"/>
                          </a:solidFill>
                        </a:rPr>
                        <a:t>40,300</a:t>
                      </a:r>
                      <a:endParaRPr lang="en-US" dirty="0">
                        <a:solidFill>
                          <a:srgbClr val="FF0000"/>
                        </a:solidFill>
                      </a:endParaRPr>
                    </a:p>
                  </a:txBody>
                  <a:tcPr anchor="ctr"/>
                </a:tc>
              </a:tr>
              <a:tr h="418585">
                <a:tc>
                  <a:txBody>
                    <a:bodyPr/>
                    <a:lstStyle/>
                    <a:p>
                      <a:pPr algn="ctr"/>
                      <a:r>
                        <a:rPr lang="en-US" dirty="0" smtClean="0"/>
                        <a:t>B</a:t>
                      </a:r>
                      <a:endParaRPr lang="en-US" dirty="0"/>
                    </a:p>
                  </a:txBody>
                  <a:tcPr/>
                </a:tc>
                <a:tc gridSpan="2">
                  <a:txBody>
                    <a:bodyPr/>
                    <a:lstStyle/>
                    <a:p>
                      <a:pPr algn="l"/>
                      <a:r>
                        <a:rPr lang="en-US" b="1" dirty="0" smtClean="0">
                          <a:solidFill>
                            <a:srgbClr val="00B050"/>
                          </a:solidFill>
                        </a:rPr>
                        <a:t>Variable</a:t>
                      </a:r>
                      <a:r>
                        <a:rPr lang="en-US" b="1" baseline="0" dirty="0" smtClean="0">
                          <a:solidFill>
                            <a:srgbClr val="00B050"/>
                          </a:solidFill>
                        </a:rPr>
                        <a:t> cost</a:t>
                      </a:r>
                      <a:endParaRPr lang="en-US" b="1" dirty="0">
                        <a:solidFill>
                          <a:srgbClr val="00B050"/>
                        </a:solidFill>
                      </a:endParaRPr>
                    </a:p>
                  </a:txBody>
                  <a:tcPr anchor="ctr"/>
                </a:tc>
                <a:tc hMerge="1">
                  <a:txBody>
                    <a:bodyPr/>
                    <a:lstStyle/>
                    <a:p>
                      <a:endParaRPr lang="en-US"/>
                    </a:p>
                  </a:txBody>
                  <a:tcPr/>
                </a:tc>
              </a:tr>
              <a:tr h="418585">
                <a:tc>
                  <a:txBody>
                    <a:bodyPr/>
                    <a:lstStyle/>
                    <a:p>
                      <a:pPr algn="ctr"/>
                      <a:r>
                        <a:rPr lang="en-US" dirty="0" smtClean="0"/>
                        <a:t>1</a:t>
                      </a:r>
                      <a:endParaRPr lang="en-US" dirty="0"/>
                    </a:p>
                  </a:txBody>
                  <a:tcPr/>
                </a:tc>
                <a:tc>
                  <a:txBody>
                    <a:bodyPr/>
                    <a:lstStyle/>
                    <a:p>
                      <a:r>
                        <a:rPr lang="en-US" dirty="0" smtClean="0"/>
                        <a:t>Cost per liter</a:t>
                      </a:r>
                      <a:endParaRPr lang="en-US" dirty="0"/>
                    </a:p>
                  </a:txBody>
                  <a:tcPr/>
                </a:tc>
                <a:tc>
                  <a:txBody>
                    <a:bodyPr/>
                    <a:lstStyle/>
                    <a:p>
                      <a:pPr algn="ctr"/>
                      <a:r>
                        <a:rPr lang="en-US" dirty="0" smtClean="0">
                          <a:solidFill>
                            <a:srgbClr val="FF0000"/>
                          </a:solidFill>
                        </a:rPr>
                        <a:t>1</a:t>
                      </a:r>
                      <a:endParaRPr lang="en-US" dirty="0">
                        <a:solidFill>
                          <a:srgbClr val="FF0000"/>
                        </a:solidFill>
                      </a:endParaRPr>
                    </a:p>
                  </a:txBody>
                  <a:tcPr anchor="ct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45</a:t>
            </a:fld>
            <a:endParaRPr lang="en-I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b="1" dirty="0" smtClean="0">
                <a:solidFill>
                  <a:srgbClr val="FF0066"/>
                </a:solidFill>
              </a:rPr>
              <a:t>Table: 4 Milk flow chart</a:t>
            </a:r>
            <a:endParaRPr lang="en-US" b="1" dirty="0">
              <a:solidFill>
                <a:srgbClr val="FF0066"/>
              </a:solidFill>
            </a:endParaRPr>
          </a:p>
        </p:txBody>
      </p:sp>
      <p:sp>
        <p:nvSpPr>
          <p:cNvPr id="3" name="Content Placeholder 2"/>
          <p:cNvSpPr>
            <a:spLocks noGrp="1"/>
          </p:cNvSpPr>
          <p:nvPr>
            <p:ph idx="1"/>
          </p:nvPr>
        </p:nvSpPr>
        <p:spPr>
          <a:xfrm>
            <a:off x="457200" y="990600"/>
            <a:ext cx="8229600" cy="5135563"/>
          </a:xfrm>
        </p:spPr>
        <p:txBody>
          <a:bodyPr/>
          <a:lstStyle/>
          <a:p>
            <a:pPr>
              <a:buNone/>
            </a:pPr>
            <a:r>
              <a:rPr lang="en-US" dirty="0" smtClean="0"/>
              <a:t> </a:t>
            </a:r>
            <a:endParaRPr lang="en-US" dirty="0"/>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46</a:t>
            </a:fld>
            <a:endParaRPr lang="en-IN" dirty="0"/>
          </a:p>
        </p:txBody>
      </p:sp>
      <p:graphicFrame>
        <p:nvGraphicFramePr>
          <p:cNvPr id="6" name="Table 5"/>
          <p:cNvGraphicFramePr>
            <a:graphicFrameLocks noGrp="1"/>
          </p:cNvGraphicFramePr>
          <p:nvPr/>
        </p:nvGraphicFramePr>
        <p:xfrm>
          <a:off x="152400" y="990596"/>
          <a:ext cx="8839200" cy="5823378"/>
        </p:xfrm>
        <a:graphic>
          <a:graphicData uri="http://schemas.openxmlformats.org/drawingml/2006/table">
            <a:tbl>
              <a:tblPr firstRow="1" bandRow="1">
                <a:tableStyleId>{5C22544A-7EE6-4342-B048-85BDC9FD1C3A}</a:tableStyleId>
              </a:tblPr>
              <a:tblGrid>
                <a:gridCol w="762000"/>
                <a:gridCol w="1371600"/>
                <a:gridCol w="1066800"/>
                <a:gridCol w="1219200"/>
                <a:gridCol w="1219200"/>
                <a:gridCol w="990600"/>
                <a:gridCol w="1104900"/>
                <a:gridCol w="1104900"/>
              </a:tblGrid>
              <a:tr h="601134">
                <a:tc rowSpan="2">
                  <a:txBody>
                    <a:bodyPr/>
                    <a:lstStyle/>
                    <a:p>
                      <a:pPr algn="ctr"/>
                      <a:r>
                        <a:rPr lang="en-US" sz="2000" dirty="0" smtClean="0"/>
                        <a:t>Years</a:t>
                      </a:r>
                      <a:endParaRPr lang="en-US" sz="2000" dirty="0"/>
                    </a:p>
                  </a:txBody>
                  <a:tcPr anchor="ctr"/>
                </a:tc>
                <a:tc gridSpan="2">
                  <a:txBody>
                    <a:bodyPr/>
                    <a:lstStyle/>
                    <a:p>
                      <a:pPr algn="ctr"/>
                      <a:r>
                        <a:rPr lang="en-US" sz="2000" dirty="0" smtClean="0"/>
                        <a:t>1</a:t>
                      </a:r>
                      <a:r>
                        <a:rPr lang="en-US" sz="2000" baseline="30000" dirty="0" smtClean="0"/>
                        <a:t>st</a:t>
                      </a:r>
                      <a:r>
                        <a:rPr lang="en-US" sz="2000" baseline="0" dirty="0" smtClean="0"/>
                        <a:t> batch animal (5)</a:t>
                      </a:r>
                      <a:endParaRPr lang="en-US" sz="2000" dirty="0"/>
                    </a:p>
                  </a:txBody>
                  <a:tcPr anchor="ctr"/>
                </a:tc>
                <a:tc hMerge="1">
                  <a:txBody>
                    <a:bodyPr/>
                    <a:lstStyle/>
                    <a:p>
                      <a:endParaRPr 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2</a:t>
                      </a:r>
                      <a:r>
                        <a:rPr lang="en-US" sz="2000" baseline="30000" dirty="0" smtClean="0"/>
                        <a:t>nd</a:t>
                      </a:r>
                      <a:r>
                        <a:rPr lang="en-US" sz="2000" dirty="0" smtClean="0"/>
                        <a:t> </a:t>
                      </a:r>
                      <a:r>
                        <a:rPr lang="en-US" sz="2000" baseline="0" dirty="0" smtClean="0"/>
                        <a:t>batch animal (5)</a:t>
                      </a:r>
                      <a:endParaRPr lang="en-US" sz="2000" dirty="0" smtClean="0"/>
                    </a:p>
                    <a:p>
                      <a:pPr algn="ctr"/>
                      <a:endParaRPr lang="en-US" sz="2000" dirty="0"/>
                    </a:p>
                  </a:txBody>
                  <a:tcPr anchor="ctr"/>
                </a:tc>
                <a:tc hMerge="1">
                  <a:txBody>
                    <a:bodyPr/>
                    <a:lstStyle/>
                    <a:p>
                      <a:endParaRPr lang="en-US"/>
                    </a:p>
                  </a:txBody>
                  <a:tcPr/>
                </a:tc>
                <a:tc gridSpan="2">
                  <a:txBody>
                    <a:bodyPr/>
                    <a:lstStyle/>
                    <a:p>
                      <a:pPr algn="ctr"/>
                      <a:r>
                        <a:rPr lang="en-US" sz="2000" dirty="0" smtClean="0"/>
                        <a:t>Total</a:t>
                      </a:r>
                      <a:r>
                        <a:rPr lang="en-US" sz="2000" baseline="0" dirty="0" smtClean="0"/>
                        <a:t> days</a:t>
                      </a:r>
                      <a:endParaRPr lang="en-US" sz="2000" dirty="0"/>
                    </a:p>
                  </a:txBody>
                  <a:tcPr anchor="ctr"/>
                </a:tc>
                <a:tc hMerge="1">
                  <a:txBody>
                    <a:bodyPr/>
                    <a:lstStyle/>
                    <a:p>
                      <a:endParaRPr lang="en-US"/>
                    </a:p>
                  </a:txBody>
                  <a:tcPr/>
                </a:tc>
                <a:tc rowSpan="2">
                  <a:txBody>
                    <a:bodyPr/>
                    <a:lstStyle/>
                    <a:p>
                      <a:pPr algn="ctr"/>
                      <a:r>
                        <a:rPr lang="en-US" sz="2000" dirty="0" smtClean="0"/>
                        <a:t>Total</a:t>
                      </a:r>
                      <a:r>
                        <a:rPr lang="en-US" sz="2000" baseline="0" dirty="0" smtClean="0"/>
                        <a:t> milk production (liters) </a:t>
                      </a:r>
                      <a:endParaRPr lang="en-US" sz="2000" dirty="0"/>
                    </a:p>
                  </a:txBody>
                  <a:tcPr anchor="ctr"/>
                </a:tc>
              </a:tr>
              <a:tr h="601134">
                <a:tc vMerge="1">
                  <a:txBody>
                    <a:bodyPr/>
                    <a:lstStyle/>
                    <a:p>
                      <a:pPr algn="ctr"/>
                      <a:endParaRPr lang="en-US" b="1"/>
                    </a:p>
                  </a:txBody>
                  <a:tcPr anchor="ctr"/>
                </a:tc>
                <a:tc>
                  <a:txBody>
                    <a:bodyPr/>
                    <a:lstStyle/>
                    <a:p>
                      <a:pPr algn="ctr"/>
                      <a:r>
                        <a:rPr lang="en-US" b="1" dirty="0" smtClean="0"/>
                        <a:t>Milk</a:t>
                      </a:r>
                      <a:r>
                        <a:rPr lang="en-US" b="1" baseline="0" dirty="0" smtClean="0"/>
                        <a:t> days</a:t>
                      </a:r>
                      <a:endParaRPr lang="en-US" b="1" dirty="0"/>
                    </a:p>
                  </a:txBody>
                  <a:tcPr anchor="ctr"/>
                </a:tc>
                <a:tc>
                  <a:txBody>
                    <a:bodyPr/>
                    <a:lstStyle/>
                    <a:p>
                      <a:pPr algn="ctr"/>
                      <a:r>
                        <a:rPr lang="en-US" b="1" dirty="0" smtClean="0"/>
                        <a:t>Dry days </a:t>
                      </a:r>
                      <a:endParaRPr lang="en-US" b="1" dirty="0"/>
                    </a:p>
                  </a:txBody>
                  <a:tcPr anchor="ctr"/>
                </a:tc>
                <a:tc>
                  <a:txBody>
                    <a:bodyPr/>
                    <a:lstStyle/>
                    <a:p>
                      <a:pPr algn="ctr"/>
                      <a:r>
                        <a:rPr lang="en-US" b="1" dirty="0" smtClean="0"/>
                        <a:t>Milk</a:t>
                      </a:r>
                      <a:r>
                        <a:rPr lang="en-US" b="1" baseline="0" dirty="0" smtClean="0"/>
                        <a:t> days</a:t>
                      </a:r>
                      <a:endParaRPr lang="en-US" b="1" dirty="0"/>
                    </a:p>
                  </a:txBody>
                  <a:tcPr anchor="ctr"/>
                </a:tc>
                <a:tc>
                  <a:txBody>
                    <a:bodyPr/>
                    <a:lstStyle/>
                    <a:p>
                      <a:pPr algn="ctr"/>
                      <a:r>
                        <a:rPr lang="en-US" b="1" dirty="0" smtClean="0"/>
                        <a:t>Dry days </a:t>
                      </a:r>
                      <a:endParaRPr lang="en-US" b="1" dirty="0"/>
                    </a:p>
                  </a:txBody>
                  <a:tcPr anchor="ctr"/>
                </a:tc>
                <a:tc>
                  <a:txBody>
                    <a:bodyPr/>
                    <a:lstStyle/>
                    <a:p>
                      <a:pPr algn="ctr"/>
                      <a:r>
                        <a:rPr lang="en-US" b="1" dirty="0" smtClean="0"/>
                        <a:t>Milk</a:t>
                      </a:r>
                      <a:endParaRPr lang="en-US" b="1" dirty="0"/>
                    </a:p>
                  </a:txBody>
                  <a:tcPr anchor="ctr"/>
                </a:tc>
                <a:tc>
                  <a:txBody>
                    <a:bodyPr/>
                    <a:lstStyle/>
                    <a:p>
                      <a:pPr algn="ctr"/>
                      <a:r>
                        <a:rPr lang="en-US" b="1" dirty="0" smtClean="0"/>
                        <a:t>Dry</a:t>
                      </a:r>
                      <a:endParaRPr lang="en-US" b="1" dirty="0"/>
                    </a:p>
                  </a:txBody>
                  <a:tcPr anchor="ctr"/>
                </a:tc>
                <a:tc vMerge="1">
                  <a:txBody>
                    <a:bodyPr/>
                    <a:lstStyle/>
                    <a:p>
                      <a:endParaRPr lang="en-US"/>
                    </a:p>
                  </a:txBody>
                  <a:tcPr/>
                </a:tc>
              </a:tr>
              <a:tr h="601134">
                <a:tc>
                  <a:txBody>
                    <a:bodyPr/>
                    <a:lstStyle/>
                    <a:p>
                      <a:pPr algn="ctr"/>
                      <a:r>
                        <a:rPr lang="en-US" b="1" dirty="0" smtClean="0"/>
                        <a:t>I</a:t>
                      </a:r>
                      <a:endParaRPr lang="en-US" b="1" dirty="0"/>
                    </a:p>
                  </a:txBody>
                  <a:tcPr anchor="ctr"/>
                </a:tc>
                <a:tc>
                  <a:txBody>
                    <a:bodyPr/>
                    <a:lstStyle/>
                    <a:p>
                      <a:pPr algn="ctr"/>
                      <a:r>
                        <a:rPr lang="en-US" dirty="0" smtClean="0"/>
                        <a:t>1500</a:t>
                      </a:r>
                      <a:endParaRPr lang="en-US" dirty="0"/>
                    </a:p>
                  </a:txBody>
                  <a:tcPr anchor="ctr"/>
                </a:tc>
                <a:tc>
                  <a:txBody>
                    <a:bodyPr/>
                    <a:lstStyle/>
                    <a:p>
                      <a:pPr algn="ctr"/>
                      <a:r>
                        <a:rPr lang="en-US" dirty="0" smtClean="0"/>
                        <a:t>300</a:t>
                      </a:r>
                      <a:endParaRPr lang="en-US" dirty="0"/>
                    </a:p>
                  </a:txBody>
                  <a:tcPr anchor="ctr"/>
                </a:tc>
                <a:tc>
                  <a:txBody>
                    <a:bodyPr/>
                    <a:lstStyle/>
                    <a:p>
                      <a:pPr algn="ctr"/>
                      <a:r>
                        <a:rPr lang="en-US" dirty="0" smtClean="0"/>
                        <a:t>900</a:t>
                      </a:r>
                      <a:endParaRPr lang="en-US" dirty="0"/>
                    </a:p>
                  </a:txBody>
                  <a:tcPr anchor="ctr"/>
                </a:tc>
                <a:tc>
                  <a:txBody>
                    <a:bodyPr/>
                    <a:lstStyle/>
                    <a:p>
                      <a:pPr algn="ctr"/>
                      <a:r>
                        <a:rPr lang="en-US" dirty="0" smtClean="0"/>
                        <a:t>900</a:t>
                      </a:r>
                      <a:endParaRPr lang="en-US" dirty="0"/>
                    </a:p>
                  </a:txBody>
                  <a:tcPr anchor="ctr"/>
                </a:tc>
                <a:tc>
                  <a:txBody>
                    <a:bodyPr/>
                    <a:lstStyle/>
                    <a:p>
                      <a:pPr algn="ctr"/>
                      <a:r>
                        <a:rPr lang="en-US" dirty="0" smtClean="0"/>
                        <a:t>2400</a:t>
                      </a:r>
                      <a:endParaRPr lang="en-US" dirty="0"/>
                    </a:p>
                  </a:txBody>
                  <a:tcPr anchor="ctr"/>
                </a:tc>
                <a:tc>
                  <a:txBody>
                    <a:bodyPr/>
                    <a:lstStyle/>
                    <a:p>
                      <a:pPr algn="ctr"/>
                      <a:r>
                        <a:rPr lang="en-US" dirty="0" smtClean="0"/>
                        <a:t>1200</a:t>
                      </a:r>
                      <a:endParaRPr lang="en-US" dirty="0"/>
                    </a:p>
                  </a:txBody>
                  <a:tcPr anchor="ctr"/>
                </a:tc>
                <a:tc>
                  <a:txBody>
                    <a:bodyPr/>
                    <a:lstStyle/>
                    <a:p>
                      <a:pPr algn="ctr"/>
                      <a:r>
                        <a:rPr lang="en-US" dirty="0" smtClean="0"/>
                        <a:t>24000</a:t>
                      </a:r>
                      <a:endParaRPr lang="en-US" dirty="0"/>
                    </a:p>
                  </a:txBody>
                  <a:tcPr anchor="ctr"/>
                </a:tc>
              </a:tr>
              <a:tr h="601134">
                <a:tc>
                  <a:txBody>
                    <a:bodyPr/>
                    <a:lstStyle/>
                    <a:p>
                      <a:pPr algn="ctr"/>
                      <a:r>
                        <a:rPr lang="en-US" b="1" dirty="0" smtClean="0"/>
                        <a:t>II</a:t>
                      </a:r>
                      <a:endParaRPr lang="en-US" b="1" dirty="0"/>
                    </a:p>
                  </a:txBody>
                  <a:tcPr anchor="ctr"/>
                </a:tc>
                <a:tc>
                  <a:txBody>
                    <a:bodyPr/>
                    <a:lstStyle/>
                    <a:p>
                      <a:pPr algn="ctr"/>
                      <a:r>
                        <a:rPr lang="en-US" dirty="0" smtClean="0"/>
                        <a:t>1350</a:t>
                      </a:r>
                      <a:endParaRPr lang="en-US" dirty="0"/>
                    </a:p>
                  </a:txBody>
                  <a:tcPr anchor="ctr"/>
                </a:tc>
                <a:tc>
                  <a:txBody>
                    <a:bodyPr/>
                    <a:lstStyle/>
                    <a:p>
                      <a:pPr algn="ctr"/>
                      <a:r>
                        <a:rPr lang="en-US" dirty="0" smtClean="0"/>
                        <a:t>450</a:t>
                      </a:r>
                      <a:endParaRPr lang="en-US" dirty="0"/>
                    </a:p>
                  </a:txBody>
                  <a:tcPr anchor="ctr"/>
                </a:tc>
                <a:tc>
                  <a:txBody>
                    <a:bodyPr/>
                    <a:lstStyle/>
                    <a:p>
                      <a:pPr algn="ctr"/>
                      <a:r>
                        <a:rPr lang="en-US" dirty="0" smtClean="0"/>
                        <a:t>1050</a:t>
                      </a:r>
                      <a:endParaRPr lang="en-US" dirty="0"/>
                    </a:p>
                  </a:txBody>
                  <a:tcPr anchor="ctr"/>
                </a:tc>
                <a:tc>
                  <a:txBody>
                    <a:bodyPr/>
                    <a:lstStyle/>
                    <a:p>
                      <a:pPr algn="ctr"/>
                      <a:r>
                        <a:rPr lang="en-US" dirty="0" smtClean="0"/>
                        <a:t>750</a:t>
                      </a:r>
                      <a:endParaRPr lang="en-US" dirty="0"/>
                    </a:p>
                  </a:txBody>
                  <a:tcPr anchor="ctr"/>
                </a:tc>
                <a:tc>
                  <a:txBody>
                    <a:bodyPr/>
                    <a:lstStyle/>
                    <a:p>
                      <a:pPr algn="ctr"/>
                      <a:r>
                        <a:rPr lang="en-US" dirty="0" smtClean="0"/>
                        <a:t>2400</a:t>
                      </a:r>
                      <a:endParaRPr lang="en-US" dirty="0"/>
                    </a:p>
                  </a:txBody>
                  <a:tcPr anchor="ctr"/>
                </a:tc>
                <a:tc>
                  <a:txBody>
                    <a:bodyPr/>
                    <a:lstStyle/>
                    <a:p>
                      <a:pPr algn="ctr"/>
                      <a:r>
                        <a:rPr lang="en-US" dirty="0" smtClean="0"/>
                        <a:t>1200</a:t>
                      </a:r>
                      <a:endParaRPr lang="en-US" dirty="0"/>
                    </a:p>
                  </a:txBody>
                  <a:tcPr anchor="ctr"/>
                </a:tc>
                <a:tc>
                  <a:txBody>
                    <a:bodyPr/>
                    <a:lstStyle/>
                    <a:p>
                      <a:pPr algn="ctr"/>
                      <a:r>
                        <a:rPr lang="en-US" dirty="0" smtClean="0"/>
                        <a:t>24000</a:t>
                      </a:r>
                      <a:endParaRPr lang="en-US" dirty="0"/>
                    </a:p>
                  </a:txBody>
                  <a:tcPr anchor="ctr"/>
                </a:tc>
              </a:tr>
              <a:tr h="601134">
                <a:tc>
                  <a:txBody>
                    <a:bodyPr/>
                    <a:lstStyle/>
                    <a:p>
                      <a:pPr algn="ctr"/>
                      <a:r>
                        <a:rPr lang="en-US" b="1" dirty="0" smtClean="0"/>
                        <a:t>III</a:t>
                      </a:r>
                      <a:endParaRPr lang="en-US" b="1" dirty="0"/>
                    </a:p>
                  </a:txBody>
                  <a:tcPr anchor="ctr"/>
                </a:tc>
                <a:tc>
                  <a:txBody>
                    <a:bodyPr/>
                    <a:lstStyle/>
                    <a:p>
                      <a:pPr algn="ctr"/>
                      <a:r>
                        <a:rPr lang="en-US" dirty="0" smtClean="0">
                          <a:solidFill>
                            <a:srgbClr val="00B050"/>
                          </a:solidFill>
                        </a:rPr>
                        <a:t>1050</a:t>
                      </a:r>
                      <a:endParaRPr lang="en-US" dirty="0">
                        <a:solidFill>
                          <a:srgbClr val="00B050"/>
                        </a:solidFill>
                      </a:endParaRPr>
                    </a:p>
                  </a:txBody>
                  <a:tcPr anchor="ctr"/>
                </a:tc>
                <a:tc>
                  <a:txBody>
                    <a:bodyPr/>
                    <a:lstStyle/>
                    <a:p>
                      <a:pPr algn="ctr"/>
                      <a:r>
                        <a:rPr lang="en-US" dirty="0" smtClean="0">
                          <a:solidFill>
                            <a:srgbClr val="00B050"/>
                          </a:solidFill>
                        </a:rPr>
                        <a:t>750</a:t>
                      </a:r>
                      <a:endParaRPr lang="en-US" dirty="0">
                        <a:solidFill>
                          <a:srgbClr val="00B050"/>
                        </a:solidFill>
                      </a:endParaRPr>
                    </a:p>
                  </a:txBody>
                  <a:tcPr anchor="ctr"/>
                </a:tc>
                <a:tc>
                  <a:txBody>
                    <a:bodyPr/>
                    <a:lstStyle/>
                    <a:p>
                      <a:pPr algn="ctr"/>
                      <a:r>
                        <a:rPr lang="en-US" dirty="0" smtClean="0">
                          <a:solidFill>
                            <a:srgbClr val="00B050"/>
                          </a:solidFill>
                        </a:rPr>
                        <a:t>1050</a:t>
                      </a:r>
                      <a:endParaRPr lang="en-US" dirty="0">
                        <a:solidFill>
                          <a:srgbClr val="00B050"/>
                        </a:solidFill>
                      </a:endParaRPr>
                    </a:p>
                  </a:txBody>
                  <a:tcPr anchor="ctr"/>
                </a:tc>
                <a:tc>
                  <a:txBody>
                    <a:bodyPr/>
                    <a:lstStyle/>
                    <a:p>
                      <a:pPr algn="ctr"/>
                      <a:r>
                        <a:rPr lang="en-US" dirty="0" smtClean="0">
                          <a:solidFill>
                            <a:srgbClr val="00B050"/>
                          </a:solidFill>
                        </a:rPr>
                        <a:t>750</a:t>
                      </a:r>
                      <a:endParaRPr lang="en-US" dirty="0">
                        <a:solidFill>
                          <a:srgbClr val="00B050"/>
                        </a:solidFill>
                      </a:endParaRPr>
                    </a:p>
                  </a:txBody>
                  <a:tcPr anchor="ctr"/>
                </a:tc>
                <a:tc>
                  <a:txBody>
                    <a:bodyPr/>
                    <a:lstStyle/>
                    <a:p>
                      <a:pPr algn="ctr"/>
                      <a:r>
                        <a:rPr lang="en-US" dirty="0" smtClean="0">
                          <a:solidFill>
                            <a:srgbClr val="00B050"/>
                          </a:solidFill>
                        </a:rPr>
                        <a:t>2100</a:t>
                      </a:r>
                      <a:endParaRPr lang="en-US" dirty="0">
                        <a:solidFill>
                          <a:srgbClr val="00B050"/>
                        </a:solidFill>
                      </a:endParaRPr>
                    </a:p>
                  </a:txBody>
                  <a:tcPr anchor="ctr"/>
                </a:tc>
                <a:tc>
                  <a:txBody>
                    <a:bodyPr/>
                    <a:lstStyle/>
                    <a:p>
                      <a:pPr algn="ctr"/>
                      <a:r>
                        <a:rPr lang="en-US" dirty="0" smtClean="0">
                          <a:solidFill>
                            <a:srgbClr val="00B050"/>
                          </a:solidFill>
                        </a:rPr>
                        <a:t>1500</a:t>
                      </a:r>
                      <a:endParaRPr lang="en-US" dirty="0">
                        <a:solidFill>
                          <a:srgbClr val="00B050"/>
                        </a:solidFill>
                      </a:endParaRPr>
                    </a:p>
                  </a:txBody>
                  <a:tcPr anchor="ctr"/>
                </a:tc>
                <a:tc>
                  <a:txBody>
                    <a:bodyPr/>
                    <a:lstStyle/>
                    <a:p>
                      <a:pPr algn="ctr"/>
                      <a:r>
                        <a:rPr lang="en-US" dirty="0" smtClean="0">
                          <a:solidFill>
                            <a:srgbClr val="00B050"/>
                          </a:solidFill>
                        </a:rPr>
                        <a:t>21000</a:t>
                      </a:r>
                      <a:endParaRPr lang="en-US" dirty="0">
                        <a:solidFill>
                          <a:srgbClr val="00B050"/>
                        </a:solidFill>
                      </a:endParaRPr>
                    </a:p>
                  </a:txBody>
                  <a:tcPr anchor="ctr"/>
                </a:tc>
              </a:tr>
              <a:tr h="601134">
                <a:tc>
                  <a:txBody>
                    <a:bodyPr/>
                    <a:lstStyle/>
                    <a:p>
                      <a:pPr algn="ctr"/>
                      <a:r>
                        <a:rPr lang="en-US" b="1" dirty="0" smtClean="0"/>
                        <a:t>IV</a:t>
                      </a:r>
                      <a:endParaRPr lang="en-US" b="1" dirty="0"/>
                    </a:p>
                  </a:txBody>
                  <a:tcPr anchor="ctr"/>
                </a:tc>
                <a:tc>
                  <a:txBody>
                    <a:bodyPr/>
                    <a:lstStyle/>
                    <a:p>
                      <a:pPr algn="ctr"/>
                      <a:r>
                        <a:rPr lang="en-US" dirty="0" smtClean="0"/>
                        <a:t>1050</a:t>
                      </a:r>
                      <a:endParaRPr lang="en-US" dirty="0"/>
                    </a:p>
                  </a:txBody>
                  <a:tcPr anchor="ctr"/>
                </a:tc>
                <a:tc>
                  <a:txBody>
                    <a:bodyPr/>
                    <a:lstStyle/>
                    <a:p>
                      <a:pPr algn="ctr"/>
                      <a:r>
                        <a:rPr lang="en-US" dirty="0" smtClean="0"/>
                        <a:t>750</a:t>
                      </a:r>
                      <a:endParaRPr lang="en-US" dirty="0"/>
                    </a:p>
                  </a:txBody>
                  <a:tcPr anchor="ctr"/>
                </a:tc>
                <a:tc>
                  <a:txBody>
                    <a:bodyPr/>
                    <a:lstStyle/>
                    <a:p>
                      <a:pPr algn="ctr"/>
                      <a:r>
                        <a:rPr lang="en-US" dirty="0" smtClean="0"/>
                        <a:t>1500</a:t>
                      </a:r>
                      <a:endParaRPr lang="en-US" dirty="0"/>
                    </a:p>
                  </a:txBody>
                  <a:tcPr anchor="ctr"/>
                </a:tc>
                <a:tc>
                  <a:txBody>
                    <a:bodyPr/>
                    <a:lstStyle/>
                    <a:p>
                      <a:pPr algn="ctr"/>
                      <a:r>
                        <a:rPr lang="en-US" dirty="0" smtClean="0"/>
                        <a:t>300</a:t>
                      </a:r>
                      <a:endParaRPr lang="en-US" dirty="0"/>
                    </a:p>
                  </a:txBody>
                  <a:tcPr anchor="ctr"/>
                </a:tc>
                <a:tc>
                  <a:txBody>
                    <a:bodyPr/>
                    <a:lstStyle/>
                    <a:p>
                      <a:pPr algn="ctr"/>
                      <a:r>
                        <a:rPr lang="en-US" dirty="0" smtClean="0"/>
                        <a:t>2550</a:t>
                      </a:r>
                      <a:endParaRPr lang="en-US" dirty="0"/>
                    </a:p>
                  </a:txBody>
                  <a:tcPr anchor="ctr"/>
                </a:tc>
                <a:tc>
                  <a:txBody>
                    <a:bodyPr/>
                    <a:lstStyle/>
                    <a:p>
                      <a:pPr algn="ctr"/>
                      <a:r>
                        <a:rPr lang="en-US" dirty="0" smtClean="0"/>
                        <a:t>1050</a:t>
                      </a:r>
                      <a:endParaRPr lang="en-US" dirty="0"/>
                    </a:p>
                  </a:txBody>
                  <a:tcPr anchor="ctr"/>
                </a:tc>
                <a:tc>
                  <a:txBody>
                    <a:bodyPr/>
                    <a:lstStyle/>
                    <a:p>
                      <a:pPr algn="ctr"/>
                      <a:r>
                        <a:rPr lang="en-US" dirty="0" smtClean="0"/>
                        <a:t>25500</a:t>
                      </a:r>
                      <a:endParaRPr lang="en-US" dirty="0"/>
                    </a:p>
                  </a:txBody>
                  <a:tcPr anchor="ctr"/>
                </a:tc>
              </a:tr>
              <a:tr h="601134">
                <a:tc>
                  <a:txBody>
                    <a:bodyPr/>
                    <a:lstStyle/>
                    <a:p>
                      <a:pPr algn="ctr"/>
                      <a:r>
                        <a:rPr lang="en-US" b="1" dirty="0" smtClean="0"/>
                        <a:t>V</a:t>
                      </a:r>
                      <a:endParaRPr lang="en-US" b="1" dirty="0"/>
                    </a:p>
                  </a:txBody>
                  <a:tcPr anchor="ctr"/>
                </a:tc>
                <a:tc>
                  <a:txBody>
                    <a:bodyPr/>
                    <a:lstStyle/>
                    <a:p>
                      <a:pPr algn="ctr"/>
                      <a:r>
                        <a:rPr lang="en-US" dirty="0" smtClean="0"/>
                        <a:t>1050</a:t>
                      </a:r>
                      <a:endParaRPr lang="en-US" dirty="0"/>
                    </a:p>
                  </a:txBody>
                  <a:tcPr anchor="ctr"/>
                </a:tc>
                <a:tc>
                  <a:txBody>
                    <a:bodyPr/>
                    <a:lstStyle/>
                    <a:p>
                      <a:pPr algn="ctr"/>
                      <a:r>
                        <a:rPr lang="en-US" dirty="0" smtClean="0"/>
                        <a:t>750</a:t>
                      </a:r>
                      <a:endParaRPr lang="en-US" dirty="0"/>
                    </a:p>
                  </a:txBody>
                  <a:tcPr anchor="ctr"/>
                </a:tc>
                <a:tc>
                  <a:txBody>
                    <a:bodyPr/>
                    <a:lstStyle/>
                    <a:p>
                      <a:pPr algn="ctr"/>
                      <a:r>
                        <a:rPr lang="en-US" dirty="0" smtClean="0"/>
                        <a:t>1350</a:t>
                      </a:r>
                      <a:endParaRPr lang="en-US" dirty="0"/>
                    </a:p>
                  </a:txBody>
                  <a:tcPr anchor="ctr"/>
                </a:tc>
                <a:tc>
                  <a:txBody>
                    <a:bodyPr/>
                    <a:lstStyle/>
                    <a:p>
                      <a:pPr algn="ctr"/>
                      <a:r>
                        <a:rPr lang="en-US" dirty="0" smtClean="0"/>
                        <a:t>450</a:t>
                      </a:r>
                      <a:endParaRPr lang="en-US" dirty="0"/>
                    </a:p>
                  </a:txBody>
                  <a:tcPr anchor="ctr"/>
                </a:tc>
                <a:tc>
                  <a:txBody>
                    <a:bodyPr/>
                    <a:lstStyle/>
                    <a:p>
                      <a:pPr algn="ctr"/>
                      <a:r>
                        <a:rPr lang="en-US" dirty="0" smtClean="0"/>
                        <a:t>2400</a:t>
                      </a:r>
                      <a:endParaRPr lang="en-US" dirty="0"/>
                    </a:p>
                  </a:txBody>
                  <a:tcPr anchor="ctr"/>
                </a:tc>
                <a:tc>
                  <a:txBody>
                    <a:bodyPr/>
                    <a:lstStyle/>
                    <a:p>
                      <a:pPr algn="ctr"/>
                      <a:r>
                        <a:rPr lang="en-US" dirty="0" smtClean="0"/>
                        <a:t>1200</a:t>
                      </a:r>
                      <a:endParaRPr lang="en-US" dirty="0"/>
                    </a:p>
                  </a:txBody>
                  <a:tcPr anchor="ctr"/>
                </a:tc>
                <a:tc>
                  <a:txBody>
                    <a:bodyPr/>
                    <a:lstStyle/>
                    <a:p>
                      <a:pPr algn="ctr"/>
                      <a:r>
                        <a:rPr lang="en-US" dirty="0" smtClean="0"/>
                        <a:t>24000</a:t>
                      </a:r>
                      <a:endParaRPr lang="en-US" dirty="0"/>
                    </a:p>
                  </a:txBody>
                  <a:tcPr anchor="ctr"/>
                </a:tc>
              </a:tr>
              <a:tr h="601134">
                <a:tc>
                  <a:txBody>
                    <a:bodyPr/>
                    <a:lstStyle/>
                    <a:p>
                      <a:pPr algn="ctr"/>
                      <a:r>
                        <a:rPr lang="en-US" b="1" dirty="0" smtClean="0"/>
                        <a:t>VI</a:t>
                      </a:r>
                      <a:endParaRPr lang="en-US" b="1" dirty="0"/>
                    </a:p>
                  </a:txBody>
                  <a:tcPr anchor="ctr"/>
                </a:tc>
                <a:tc>
                  <a:txBody>
                    <a:bodyPr/>
                    <a:lstStyle/>
                    <a:p>
                      <a:pPr algn="ctr"/>
                      <a:r>
                        <a:rPr lang="en-US" dirty="0" smtClean="0"/>
                        <a:t>1500</a:t>
                      </a:r>
                      <a:endParaRPr lang="en-US" dirty="0"/>
                    </a:p>
                  </a:txBody>
                  <a:tcPr anchor="ctr"/>
                </a:tc>
                <a:tc>
                  <a:txBody>
                    <a:bodyPr/>
                    <a:lstStyle/>
                    <a:p>
                      <a:pPr algn="ctr"/>
                      <a:r>
                        <a:rPr lang="en-US" dirty="0" smtClean="0"/>
                        <a:t>300</a:t>
                      </a:r>
                      <a:endParaRPr lang="en-US" dirty="0"/>
                    </a:p>
                  </a:txBody>
                  <a:tcPr anchor="ctr"/>
                </a:tc>
                <a:tc>
                  <a:txBody>
                    <a:bodyPr/>
                    <a:lstStyle/>
                    <a:p>
                      <a:pPr algn="ctr"/>
                      <a:r>
                        <a:rPr lang="en-US" dirty="0" smtClean="0"/>
                        <a:t>1050</a:t>
                      </a:r>
                      <a:endParaRPr lang="en-US" dirty="0"/>
                    </a:p>
                  </a:txBody>
                  <a:tcPr anchor="ctr"/>
                </a:tc>
                <a:tc>
                  <a:txBody>
                    <a:bodyPr/>
                    <a:lstStyle/>
                    <a:p>
                      <a:pPr algn="ctr"/>
                      <a:r>
                        <a:rPr lang="en-US" dirty="0" smtClean="0"/>
                        <a:t>750</a:t>
                      </a:r>
                      <a:endParaRPr lang="en-US" dirty="0"/>
                    </a:p>
                  </a:txBody>
                  <a:tcPr anchor="ctr"/>
                </a:tc>
                <a:tc>
                  <a:txBody>
                    <a:bodyPr/>
                    <a:lstStyle/>
                    <a:p>
                      <a:pPr algn="ctr"/>
                      <a:r>
                        <a:rPr lang="en-US" dirty="0" smtClean="0"/>
                        <a:t>2550</a:t>
                      </a:r>
                      <a:endParaRPr lang="en-US" dirty="0"/>
                    </a:p>
                  </a:txBody>
                  <a:tcPr anchor="ctr"/>
                </a:tc>
                <a:tc>
                  <a:txBody>
                    <a:bodyPr/>
                    <a:lstStyle/>
                    <a:p>
                      <a:pPr algn="ctr"/>
                      <a:r>
                        <a:rPr lang="en-US" dirty="0" smtClean="0"/>
                        <a:t>1050</a:t>
                      </a:r>
                      <a:endParaRPr lang="en-US" dirty="0"/>
                    </a:p>
                  </a:txBody>
                  <a:tcPr anchor="ctr"/>
                </a:tc>
                <a:tc>
                  <a:txBody>
                    <a:bodyPr/>
                    <a:lstStyle/>
                    <a:p>
                      <a:pPr algn="ctr"/>
                      <a:r>
                        <a:rPr lang="en-US" dirty="0" smtClean="0"/>
                        <a:t>25500</a:t>
                      </a:r>
                      <a:endParaRPr lang="en-US" dirty="0"/>
                    </a:p>
                  </a:txBody>
                  <a:tcPr anchor="ctr"/>
                </a:tc>
              </a:tr>
              <a:tr h="601134">
                <a:tc>
                  <a:txBody>
                    <a:bodyPr/>
                    <a:lstStyle/>
                    <a:p>
                      <a:pPr algn="ctr"/>
                      <a:r>
                        <a:rPr lang="en-US" b="1" dirty="0" smtClean="0"/>
                        <a:t>VII</a:t>
                      </a:r>
                      <a:endParaRPr lang="en-US" b="1" dirty="0"/>
                    </a:p>
                  </a:txBody>
                  <a:tcPr anchor="ctr"/>
                </a:tc>
                <a:tc>
                  <a:txBody>
                    <a:bodyPr/>
                    <a:lstStyle/>
                    <a:p>
                      <a:pPr algn="ctr"/>
                      <a:r>
                        <a:rPr lang="en-US" dirty="0" smtClean="0"/>
                        <a:t>1350</a:t>
                      </a:r>
                      <a:endParaRPr lang="en-US" dirty="0"/>
                    </a:p>
                  </a:txBody>
                  <a:tcPr anchor="ctr"/>
                </a:tc>
                <a:tc>
                  <a:txBody>
                    <a:bodyPr/>
                    <a:lstStyle/>
                    <a:p>
                      <a:pPr algn="ctr"/>
                      <a:r>
                        <a:rPr lang="en-US" dirty="0" smtClean="0"/>
                        <a:t>450</a:t>
                      </a:r>
                      <a:endParaRPr lang="en-US" dirty="0"/>
                    </a:p>
                  </a:txBody>
                  <a:tcPr anchor="ctr"/>
                </a:tc>
                <a:tc>
                  <a:txBody>
                    <a:bodyPr/>
                    <a:lstStyle/>
                    <a:p>
                      <a:pPr algn="ctr"/>
                      <a:r>
                        <a:rPr lang="en-US" dirty="0" smtClean="0"/>
                        <a:t>1050</a:t>
                      </a:r>
                      <a:endParaRPr lang="en-US" dirty="0"/>
                    </a:p>
                  </a:txBody>
                  <a:tcPr anchor="ctr"/>
                </a:tc>
                <a:tc>
                  <a:txBody>
                    <a:bodyPr/>
                    <a:lstStyle/>
                    <a:p>
                      <a:pPr algn="ctr"/>
                      <a:r>
                        <a:rPr lang="en-US" dirty="0" smtClean="0"/>
                        <a:t>750</a:t>
                      </a:r>
                      <a:endParaRPr lang="en-US" dirty="0"/>
                    </a:p>
                  </a:txBody>
                  <a:tcPr anchor="ctr"/>
                </a:tc>
                <a:tc>
                  <a:txBody>
                    <a:bodyPr/>
                    <a:lstStyle/>
                    <a:p>
                      <a:pPr algn="ctr"/>
                      <a:r>
                        <a:rPr lang="en-US" dirty="0" smtClean="0"/>
                        <a:t>2400</a:t>
                      </a:r>
                      <a:endParaRPr lang="en-US" dirty="0"/>
                    </a:p>
                  </a:txBody>
                  <a:tcPr anchor="ctr"/>
                </a:tc>
                <a:tc>
                  <a:txBody>
                    <a:bodyPr/>
                    <a:lstStyle/>
                    <a:p>
                      <a:pPr algn="ctr"/>
                      <a:r>
                        <a:rPr lang="en-US" dirty="0" smtClean="0"/>
                        <a:t>1200</a:t>
                      </a:r>
                      <a:endParaRPr lang="en-US" dirty="0"/>
                    </a:p>
                  </a:txBody>
                  <a:tcPr anchor="ctr"/>
                </a:tc>
                <a:tc>
                  <a:txBody>
                    <a:bodyPr/>
                    <a:lstStyle/>
                    <a:p>
                      <a:pPr algn="ctr"/>
                      <a:r>
                        <a:rPr lang="en-US" dirty="0" smtClean="0"/>
                        <a:t>24000</a:t>
                      </a:r>
                      <a:endParaRPr lang="en-US" dirty="0"/>
                    </a:p>
                  </a:txBody>
                  <a:tcPr anchor="ct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10600" cy="6019800"/>
          </a:xfrm>
        </p:spPr>
        <p:txBody>
          <a:bodyPr>
            <a:normAutofit lnSpcReduction="10000"/>
          </a:bodyPr>
          <a:lstStyle/>
          <a:p>
            <a:pPr>
              <a:buNone/>
            </a:pPr>
            <a:r>
              <a:rPr lang="en-US" b="1" dirty="0" smtClean="0">
                <a:solidFill>
                  <a:srgbClr val="FF0000"/>
                </a:solidFill>
              </a:rPr>
              <a:t>Break-even analysis:</a:t>
            </a:r>
          </a:p>
          <a:p>
            <a:pPr>
              <a:lnSpc>
                <a:spcPct val="110000"/>
              </a:lnSpc>
              <a:buNone/>
            </a:pPr>
            <a:r>
              <a:rPr lang="en-US" b="1" dirty="0" smtClean="0">
                <a:solidFill>
                  <a:srgbClr val="0070C0"/>
                </a:solidFill>
              </a:rPr>
              <a:t> Break-even level for  production =                 </a:t>
            </a:r>
            <a:r>
              <a:rPr lang="en-US" b="1" dirty="0" smtClean="0">
                <a:solidFill>
                  <a:srgbClr val="BC64AB"/>
                </a:solidFill>
              </a:rPr>
              <a:t>FC</a:t>
            </a:r>
            <a:r>
              <a:rPr lang="en-US" b="1" dirty="0" smtClean="0">
                <a:solidFill>
                  <a:srgbClr val="FF0000"/>
                </a:solidFill>
              </a:rPr>
              <a:t>/</a:t>
            </a:r>
            <a:r>
              <a:rPr lang="en-US" b="1" dirty="0" smtClean="0">
                <a:solidFill>
                  <a:srgbClr val="BC64AB"/>
                </a:solidFill>
              </a:rPr>
              <a:t>(Sale price/unit – variable cost/unit)=</a:t>
            </a:r>
          </a:p>
          <a:p>
            <a:pPr>
              <a:lnSpc>
                <a:spcPct val="110000"/>
              </a:lnSpc>
              <a:buNone/>
            </a:pPr>
            <a:r>
              <a:rPr lang="en-US" b="1" dirty="0" smtClean="0">
                <a:solidFill>
                  <a:srgbClr val="BC64AB"/>
                </a:solidFill>
              </a:rPr>
              <a:t>    40,300</a:t>
            </a:r>
            <a:r>
              <a:rPr lang="en-US" b="1" dirty="0" smtClean="0">
                <a:solidFill>
                  <a:srgbClr val="FF0000"/>
                </a:solidFill>
              </a:rPr>
              <a:t>/</a:t>
            </a:r>
            <a:r>
              <a:rPr lang="en-US" b="1" dirty="0" smtClean="0">
                <a:solidFill>
                  <a:srgbClr val="BC64AB"/>
                </a:solidFill>
              </a:rPr>
              <a:t>(4-1)= </a:t>
            </a:r>
            <a:r>
              <a:rPr lang="en-US" b="1" dirty="0" smtClean="0">
                <a:solidFill>
                  <a:srgbClr val="FF0066"/>
                </a:solidFill>
              </a:rPr>
              <a:t>13,433 liters/year</a:t>
            </a:r>
          </a:p>
          <a:p>
            <a:pPr>
              <a:lnSpc>
                <a:spcPct val="110000"/>
              </a:lnSpc>
              <a:buNone/>
            </a:pPr>
            <a:r>
              <a:rPr lang="en-US" b="1" dirty="0" smtClean="0">
                <a:solidFill>
                  <a:srgbClr val="0070C0"/>
                </a:solidFill>
              </a:rPr>
              <a:t>Break-even level for sales = </a:t>
            </a:r>
          </a:p>
          <a:p>
            <a:pPr>
              <a:lnSpc>
                <a:spcPct val="110000"/>
              </a:lnSpc>
              <a:buNone/>
            </a:pPr>
            <a:r>
              <a:rPr lang="en-US" b="1" dirty="0" smtClean="0">
                <a:solidFill>
                  <a:srgbClr val="BC64AB"/>
                </a:solidFill>
              </a:rPr>
              <a:t>FC </a:t>
            </a:r>
            <a:r>
              <a:rPr lang="en-US" b="1" dirty="0" smtClean="0">
                <a:solidFill>
                  <a:srgbClr val="FF0000"/>
                </a:solidFill>
              </a:rPr>
              <a:t>×</a:t>
            </a:r>
            <a:r>
              <a:rPr lang="en-US" b="1" dirty="0" smtClean="0">
                <a:solidFill>
                  <a:srgbClr val="BC64AB"/>
                </a:solidFill>
              </a:rPr>
              <a:t> Sale price/unit </a:t>
            </a:r>
            <a:r>
              <a:rPr lang="en-US" b="1" dirty="0" smtClean="0">
                <a:solidFill>
                  <a:srgbClr val="FF0000"/>
                </a:solidFill>
              </a:rPr>
              <a:t>/</a:t>
            </a:r>
            <a:r>
              <a:rPr lang="en-US" b="1" dirty="0" smtClean="0">
                <a:solidFill>
                  <a:srgbClr val="BC64AB"/>
                </a:solidFill>
              </a:rPr>
              <a:t>(Sale price/unit – variable cost/unit)= 40,300×4</a:t>
            </a:r>
            <a:r>
              <a:rPr lang="en-US" b="1" dirty="0" smtClean="0">
                <a:solidFill>
                  <a:srgbClr val="FF0000"/>
                </a:solidFill>
              </a:rPr>
              <a:t>/</a:t>
            </a:r>
            <a:r>
              <a:rPr lang="en-US" b="1" dirty="0" smtClean="0">
                <a:solidFill>
                  <a:srgbClr val="BC64AB"/>
                </a:solidFill>
              </a:rPr>
              <a:t>(4-1)=</a:t>
            </a:r>
            <a:r>
              <a:rPr lang="en-US" b="1" dirty="0" smtClean="0">
                <a:solidFill>
                  <a:srgbClr val="FF0066"/>
                </a:solidFill>
              </a:rPr>
              <a:t> Rs. 53,732/</a:t>
            </a:r>
            <a:r>
              <a:rPr lang="en-US" b="1" dirty="0" err="1" smtClean="0">
                <a:solidFill>
                  <a:srgbClr val="FF0066"/>
                </a:solidFill>
              </a:rPr>
              <a:t>yp</a:t>
            </a:r>
            <a:endParaRPr lang="en-US" b="1" dirty="0" smtClean="0">
              <a:solidFill>
                <a:srgbClr val="FF0066"/>
              </a:solidFill>
            </a:endParaRPr>
          </a:p>
          <a:p>
            <a:pPr>
              <a:lnSpc>
                <a:spcPct val="110000"/>
              </a:lnSpc>
              <a:buNone/>
            </a:pPr>
            <a:r>
              <a:rPr lang="en-US" b="1" dirty="0" smtClean="0">
                <a:solidFill>
                  <a:srgbClr val="FF0066"/>
                </a:solidFill>
              </a:rPr>
              <a:t> </a:t>
            </a:r>
            <a:r>
              <a:rPr lang="en-US" b="1" dirty="0" smtClean="0">
                <a:solidFill>
                  <a:srgbClr val="FFC000"/>
                </a:solidFill>
              </a:rPr>
              <a:t>Margin of safety = </a:t>
            </a:r>
            <a:r>
              <a:rPr lang="en-US" b="1" dirty="0" smtClean="0">
                <a:solidFill>
                  <a:srgbClr val="00B050"/>
                </a:solidFill>
              </a:rPr>
              <a:t>Actual output – BEP</a:t>
            </a:r>
            <a:r>
              <a:rPr lang="en-US" b="1" dirty="0" smtClean="0">
                <a:solidFill>
                  <a:srgbClr val="FF0000"/>
                </a:solidFill>
              </a:rPr>
              <a:t>/</a:t>
            </a:r>
            <a:r>
              <a:rPr lang="en-US" b="1" dirty="0" smtClean="0">
                <a:solidFill>
                  <a:srgbClr val="00B050"/>
                </a:solidFill>
              </a:rPr>
              <a:t>AO×100</a:t>
            </a:r>
          </a:p>
          <a:p>
            <a:pPr>
              <a:lnSpc>
                <a:spcPct val="110000"/>
              </a:lnSpc>
              <a:buNone/>
            </a:pPr>
            <a:r>
              <a:rPr lang="en-US" b="1" dirty="0" smtClean="0">
                <a:solidFill>
                  <a:srgbClr val="00B050"/>
                </a:solidFill>
              </a:rPr>
              <a:t>                                = 21000-13433/21000×100   </a:t>
            </a:r>
          </a:p>
          <a:p>
            <a:pPr>
              <a:lnSpc>
                <a:spcPct val="110000"/>
              </a:lnSpc>
              <a:buNone/>
            </a:pPr>
            <a:r>
              <a:rPr lang="en-US" b="1" dirty="0" smtClean="0">
                <a:solidFill>
                  <a:srgbClr val="FF0066"/>
                </a:solidFill>
              </a:rPr>
              <a:t>                                = 56.33%       </a:t>
            </a:r>
            <a:endParaRPr lang="en-US" b="1" dirty="0">
              <a:solidFill>
                <a:srgbClr val="FF0066"/>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47</a:t>
            </a:fld>
            <a:endParaRPr lang="en-IN"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4837ABB-9874-45F2-890F-5816E42DFA73}"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sz="1800" b="1" smtClean="0">
                <a:solidFill>
                  <a:schemeClr val="tx1"/>
                </a:solidFill>
              </a:rPr>
              <a:pPr/>
              <a:t>48</a:t>
            </a:fld>
            <a:endParaRPr lang="en-IN" sz="1800" b="1" dirty="0">
              <a:solidFill>
                <a:schemeClr val="tx1"/>
              </a:solidFill>
            </a:endParaRPr>
          </a:p>
        </p:txBody>
      </p:sp>
      <p:graphicFrame>
        <p:nvGraphicFramePr>
          <p:cNvPr id="7" name="Diagram 6"/>
          <p:cNvGraphicFramePr/>
          <p:nvPr>
            <p:extLst>
              <p:ext uri="{D42A27DB-BD31-4B8C-83A1-F6EECF244321}">
                <p14:modId xmlns:p14="http://schemas.microsoft.com/office/powerpoint/2010/main" xmlns="" val="2283051761"/>
              </p:ext>
            </p:extLst>
          </p:nvPr>
        </p:nvGraphicFramePr>
        <p:xfrm>
          <a:off x="567083" y="285314"/>
          <a:ext cx="8064896"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49</a:t>
            </a:fld>
            <a:endParaRPr lang="en-IN" dirty="0"/>
          </a:p>
        </p:txBody>
      </p:sp>
      <p:sp>
        <p:nvSpPr>
          <p:cNvPr id="6" name="Content Placeholder 5"/>
          <p:cNvSpPr>
            <a:spLocks noGrp="1"/>
          </p:cNvSpPr>
          <p:nvPr>
            <p:ph idx="1"/>
          </p:nvPr>
        </p:nvSpPr>
        <p:spPr>
          <a:xfrm>
            <a:off x="457200" y="762000"/>
            <a:ext cx="8229600" cy="5364163"/>
          </a:xfrm>
          <a:prstGeom prst="wave">
            <a:avLst>
              <a:gd name="adj1" fmla="val 12500"/>
              <a:gd name="adj2" fmla="val -472"/>
            </a:avLst>
          </a:prstGeom>
          <a:solidFill>
            <a:schemeClr val="accent2">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normAutofit fontScale="25000" lnSpcReduction="20000"/>
          </a:bodyPr>
          <a:lstStyle/>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9800" b="1" dirty="0" smtClean="0">
              <a:latin typeface="Times New Roman" pitchFamily="18" charset="0"/>
              <a:cs typeface="Times New Roman" pitchFamily="18" charset="0"/>
            </a:endParaRPr>
          </a:p>
          <a:p>
            <a:pPr algn="just"/>
            <a:endParaRPr lang="en-IN" sz="9800" dirty="0" smtClean="0">
              <a:latin typeface="Times New Roman" pitchFamily="18" charset="0"/>
              <a:cs typeface="Times New Roman" pitchFamily="18" charset="0"/>
            </a:endParaRPr>
          </a:p>
          <a:p>
            <a:pPr algn="just"/>
            <a:r>
              <a:rPr lang="en-IN" sz="14400" b="1" dirty="0" smtClean="0">
                <a:solidFill>
                  <a:srgbClr val="6600FF"/>
                </a:solidFill>
                <a:latin typeface="Times New Roman" pitchFamily="18" charset="0"/>
                <a:cs typeface="Times New Roman" pitchFamily="18" charset="0"/>
              </a:rPr>
              <a:t>II. </a:t>
            </a:r>
            <a:r>
              <a:rPr lang="en-US" sz="14400" b="1" dirty="0" smtClean="0">
                <a:solidFill>
                  <a:srgbClr val="6600FF"/>
                </a:solidFill>
                <a:latin typeface="Times New Roman" pitchFamily="18" charset="0"/>
                <a:cs typeface="Times New Roman" pitchFamily="18" charset="0"/>
              </a:rPr>
              <a:t>Application of Break-even analysis in Vanilla cultivation as intercrop in areca garden</a:t>
            </a:r>
            <a:endParaRPr lang="en-IN" sz="14400" b="1" dirty="0" smtClean="0">
              <a:solidFill>
                <a:srgbClr val="6600FF"/>
              </a:solidFill>
              <a:latin typeface="Times New Roman" pitchFamily="18" charset="0"/>
              <a:cs typeface="Times New Roman" pitchFamily="18" charset="0"/>
            </a:endParaRPr>
          </a:p>
          <a:p>
            <a:pPr algn="just"/>
            <a:r>
              <a:rPr lang="en-IN" sz="2400" b="1" dirty="0" smtClean="0">
                <a:latin typeface="Times New Roman" pitchFamily="18" charset="0"/>
                <a:cs typeface="Times New Roman" pitchFamily="18" charset="0"/>
              </a:rPr>
              <a:t>                                                           </a:t>
            </a:r>
            <a:endParaRPr lang="en-IN" sz="8000" b="1" dirty="0" smtClean="0">
              <a:latin typeface="Times New Roman" pitchFamily="18" charset="0"/>
              <a:cs typeface="Times New Roman" pitchFamily="18" charset="0"/>
            </a:endParaRPr>
          </a:p>
          <a:p>
            <a:pPr algn="just">
              <a:buNone/>
            </a:pPr>
            <a:r>
              <a:rPr lang="en-IN" sz="8000" b="1" dirty="0" smtClean="0">
                <a:latin typeface="Times New Roman" pitchFamily="18" charset="0"/>
                <a:cs typeface="Times New Roman" pitchFamily="18" charset="0"/>
              </a:rPr>
              <a:t>                                                                     </a:t>
            </a:r>
            <a:r>
              <a:rPr lang="en-US" sz="14400" b="1" dirty="0" smtClean="0">
                <a:solidFill>
                  <a:srgbClr val="FF0000"/>
                </a:solidFill>
              </a:rPr>
              <a:t>Carl R. Dillon</a:t>
            </a:r>
            <a:r>
              <a:rPr lang="en-IN" sz="11200" b="1" dirty="0" smtClean="0">
                <a:solidFill>
                  <a:srgbClr val="FF0000"/>
                </a:solidFill>
                <a:latin typeface="Times New Roman" pitchFamily="18" charset="0"/>
                <a:cs typeface="Times New Roman" pitchFamily="18" charset="0"/>
              </a:rPr>
              <a:t>(1993)</a:t>
            </a: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r>
              <a:rPr lang="en-IN" sz="2400" b="1" dirty="0" smtClean="0">
                <a:latin typeface="Times New Roman" pitchFamily="18" charset="0"/>
                <a:cs typeface="Times New Roman" pitchFamily="18" charset="0"/>
              </a:rPr>
              <a:t>                                                                                       </a:t>
            </a: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endParaRPr lang="en-IN" sz="2400" b="1" dirty="0" smtClean="0">
              <a:latin typeface="Times New Roman" pitchFamily="18" charset="0"/>
              <a:cs typeface="Times New Roman" pitchFamily="18" charset="0"/>
            </a:endParaRPr>
          </a:p>
          <a:p>
            <a:pPr algn="just"/>
            <a:r>
              <a:rPr lang="en-IN" sz="2400" b="1" dirty="0" smtClean="0">
                <a:latin typeface="Times New Roman" pitchFamily="18" charset="0"/>
                <a:cs typeface="Times New Roman" pitchFamily="18" charset="0"/>
              </a:rPr>
              <a:t>    </a:t>
            </a:r>
            <a:endParaRPr lang="en-IN"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l"/>
            <a:r>
              <a:rPr lang="en-US" sz="4000" b="1" dirty="0" smtClean="0">
                <a:solidFill>
                  <a:srgbClr val="FF0000"/>
                </a:solidFill>
              </a:rPr>
              <a:t>Cost element</a:t>
            </a:r>
            <a:endParaRPr lang="en-US" sz="4000" b="1" dirty="0">
              <a:solidFill>
                <a:srgbClr val="FF0000"/>
              </a:solidFill>
            </a:endParaRPr>
          </a:p>
        </p:txBody>
      </p:sp>
      <p:sp>
        <p:nvSpPr>
          <p:cNvPr id="3" name="Content Placeholder 2"/>
          <p:cNvSpPr>
            <a:spLocks noGrp="1"/>
          </p:cNvSpPr>
          <p:nvPr>
            <p:ph idx="1"/>
          </p:nvPr>
        </p:nvSpPr>
        <p:spPr>
          <a:xfrm>
            <a:off x="457200" y="1143000"/>
            <a:ext cx="8229600" cy="4983163"/>
          </a:xfrm>
        </p:spPr>
        <p:txBody>
          <a:bodyPr/>
          <a:lstStyle/>
          <a:p>
            <a:pPr>
              <a:buNone/>
            </a:pPr>
            <a:r>
              <a:rPr lang="en-US" dirty="0" smtClean="0"/>
              <a:t>  </a:t>
            </a:r>
            <a:r>
              <a:rPr lang="en-US" b="1" dirty="0" smtClean="0"/>
              <a:t>The cost element used in break-even analysis is classified into :</a:t>
            </a:r>
          </a:p>
          <a:p>
            <a:pPr>
              <a:buNone/>
            </a:pPr>
            <a:r>
              <a:rPr lang="en-US" b="1" dirty="0" smtClean="0"/>
              <a:t>        </a:t>
            </a:r>
            <a:r>
              <a:rPr lang="en-US" b="1" dirty="0" smtClean="0">
                <a:solidFill>
                  <a:srgbClr val="00B0F0"/>
                </a:solidFill>
              </a:rPr>
              <a:t>A.   Establishment cost</a:t>
            </a:r>
          </a:p>
          <a:p>
            <a:pPr>
              <a:buNone/>
            </a:pPr>
            <a:r>
              <a:rPr lang="en-US" b="1" dirty="0" smtClean="0">
                <a:solidFill>
                  <a:srgbClr val="00B050"/>
                </a:solidFill>
              </a:rPr>
              <a:t>        B.   Cost of cultivation and Return of vanilla</a:t>
            </a:r>
          </a:p>
          <a:p>
            <a:pPr>
              <a:buNone/>
            </a:pPr>
            <a:r>
              <a:rPr lang="en-US" b="1" dirty="0" smtClean="0">
                <a:solidFill>
                  <a:srgbClr val="00B050"/>
                </a:solidFill>
              </a:rPr>
              <a:t> </a:t>
            </a:r>
            <a:r>
              <a:rPr lang="en-US" b="1" dirty="0" smtClean="0">
                <a:solidFill>
                  <a:srgbClr val="7030A0"/>
                </a:solidFill>
              </a:rPr>
              <a:t>A. Establishment cost:</a:t>
            </a:r>
          </a:p>
          <a:p>
            <a:pPr>
              <a:buNone/>
            </a:pPr>
            <a:r>
              <a:rPr lang="en-US" b="1" dirty="0" smtClean="0">
                <a:solidFill>
                  <a:srgbClr val="7030A0"/>
                </a:solidFill>
              </a:rPr>
              <a:t>  </a:t>
            </a:r>
            <a:r>
              <a:rPr lang="en-US" b="1" dirty="0" smtClean="0"/>
              <a:t>These cost incurred for establishing vanilla in areca garden. These costs are non-recurring costs. The establishment cost include fixed cost and variable cost </a:t>
            </a:r>
            <a:endParaRPr lang="en-US" b="1" dirty="0">
              <a:solidFill>
                <a:srgbClr val="7030A0"/>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50</a:t>
            </a:fld>
            <a:endParaRPr lang="en-IN"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2300" b="1" dirty="0" smtClean="0">
                <a:solidFill>
                  <a:srgbClr val="FF0066"/>
                </a:solidFill>
              </a:rPr>
              <a:t>Table: 5 Establishment cost of vanilla as inter crop in areca garden</a:t>
            </a:r>
            <a:endParaRPr lang="en-US" sz="2300" dirty="0"/>
          </a:p>
        </p:txBody>
      </p:sp>
      <p:graphicFrame>
        <p:nvGraphicFramePr>
          <p:cNvPr id="7" name="Content Placeholder 6"/>
          <p:cNvGraphicFramePr>
            <a:graphicFrameLocks noGrp="1"/>
          </p:cNvGraphicFramePr>
          <p:nvPr>
            <p:ph idx="1"/>
          </p:nvPr>
        </p:nvGraphicFramePr>
        <p:xfrm>
          <a:off x="152400" y="762000"/>
          <a:ext cx="8803640" cy="5638798"/>
        </p:xfrm>
        <a:graphic>
          <a:graphicData uri="http://schemas.openxmlformats.org/drawingml/2006/table">
            <a:tbl>
              <a:tblPr firstRow="1" bandRow="1">
                <a:tableStyleId>{5C22544A-7EE6-4342-B048-85BDC9FD1C3A}</a:tableStyleId>
              </a:tblPr>
              <a:tblGrid>
                <a:gridCol w="914400"/>
                <a:gridCol w="3276600"/>
                <a:gridCol w="1295400"/>
                <a:gridCol w="1066800"/>
                <a:gridCol w="914400"/>
                <a:gridCol w="1336040"/>
              </a:tblGrid>
              <a:tr h="512618">
                <a:tc rowSpan="2">
                  <a:txBody>
                    <a:bodyPr/>
                    <a:lstStyle/>
                    <a:p>
                      <a:pPr algn="ctr"/>
                      <a:r>
                        <a:rPr lang="en-US" b="1" dirty="0" smtClean="0"/>
                        <a:t>Sl. No.</a:t>
                      </a:r>
                      <a:endParaRPr lang="en-US" b="1" dirty="0"/>
                    </a:p>
                  </a:txBody>
                  <a:tcPr anchor="ctr"/>
                </a:tc>
                <a:tc rowSpan="2">
                  <a:txBody>
                    <a:bodyPr/>
                    <a:lstStyle/>
                    <a:p>
                      <a:pPr algn="ctr"/>
                      <a:r>
                        <a:rPr lang="en-US" b="1" dirty="0" smtClean="0"/>
                        <a:t>Particular</a:t>
                      </a:r>
                      <a:endParaRPr lang="en-US" b="1" dirty="0"/>
                    </a:p>
                  </a:txBody>
                  <a:tcPr anchor="ctr"/>
                </a:tc>
                <a:tc rowSpan="2">
                  <a:txBody>
                    <a:bodyPr/>
                    <a:lstStyle/>
                    <a:p>
                      <a:pPr algn="ctr"/>
                      <a:r>
                        <a:rPr lang="en-US" b="1" dirty="0" smtClean="0"/>
                        <a:t>Units</a:t>
                      </a:r>
                      <a:endParaRPr lang="en-US" b="1" dirty="0"/>
                    </a:p>
                  </a:txBody>
                  <a:tcPr anchor="ctr"/>
                </a:tc>
                <a:tc gridSpan="3">
                  <a:txBody>
                    <a:bodyPr/>
                    <a:lstStyle/>
                    <a:p>
                      <a:pPr algn="ctr"/>
                      <a:r>
                        <a:rPr lang="en-US" dirty="0" smtClean="0"/>
                        <a:t>Per Hectare</a:t>
                      </a:r>
                      <a:endParaRPr lang="en-US" dirty="0"/>
                    </a:p>
                  </a:txBody>
                  <a:tcPr anchor="ctr"/>
                </a:tc>
                <a:tc hMerge="1">
                  <a:txBody>
                    <a:bodyPr/>
                    <a:lstStyle/>
                    <a:p>
                      <a:endParaRPr lang="en-US"/>
                    </a:p>
                  </a:txBody>
                  <a:tcPr/>
                </a:tc>
                <a:tc hMerge="1">
                  <a:txBody>
                    <a:bodyPr/>
                    <a:lstStyle/>
                    <a:p>
                      <a:endParaRPr lang="en-US"/>
                    </a:p>
                  </a:txBody>
                  <a:tcPr/>
                </a:tc>
              </a:tr>
              <a:tr h="512618">
                <a:tc vMerge="1">
                  <a:txBody>
                    <a:bodyPr/>
                    <a:lstStyle/>
                    <a:p>
                      <a:endParaRPr lang="en-US" dirty="0"/>
                    </a:p>
                  </a:txBody>
                  <a:tcPr/>
                </a:tc>
                <a:tc vMerge="1">
                  <a:txBody>
                    <a:bodyPr/>
                    <a:lstStyle/>
                    <a:p>
                      <a:endParaRPr lang="en-US" dirty="0"/>
                    </a:p>
                  </a:txBody>
                  <a:tcPr/>
                </a:tc>
                <a:tc vMerge="1">
                  <a:txBody>
                    <a:bodyPr/>
                    <a:lstStyle/>
                    <a:p>
                      <a:endParaRPr lang="en-US"/>
                    </a:p>
                  </a:txBody>
                  <a:tcPr/>
                </a:tc>
                <a:tc>
                  <a:txBody>
                    <a:bodyPr/>
                    <a:lstStyle/>
                    <a:p>
                      <a:pPr algn="ctr"/>
                      <a:r>
                        <a:rPr lang="en-US" b="1" dirty="0" smtClean="0"/>
                        <a:t>Quantity</a:t>
                      </a:r>
                      <a:endParaRPr lang="en-US" b="1" dirty="0"/>
                    </a:p>
                  </a:txBody>
                  <a:tcPr anchor="ctr"/>
                </a:tc>
                <a:tc>
                  <a:txBody>
                    <a:bodyPr/>
                    <a:lstStyle/>
                    <a:p>
                      <a:pPr algn="ctr"/>
                      <a:r>
                        <a:rPr lang="en-US" b="1" dirty="0" smtClean="0"/>
                        <a:t>Cost</a:t>
                      </a:r>
                      <a:endParaRPr lang="en-US" b="1" dirty="0"/>
                    </a:p>
                  </a:txBody>
                  <a:tcPr anchor="ctr"/>
                </a:tc>
                <a:tc>
                  <a:txBody>
                    <a:bodyPr/>
                    <a:lstStyle/>
                    <a:p>
                      <a:pPr algn="ctr"/>
                      <a:r>
                        <a:rPr lang="en-US" b="1" dirty="0" smtClean="0"/>
                        <a:t>Percentage</a:t>
                      </a:r>
                      <a:endParaRPr lang="en-US" b="1" dirty="0"/>
                    </a:p>
                  </a:txBody>
                  <a:tcPr anchor="ctr"/>
                </a:tc>
              </a:tr>
              <a:tr h="512618">
                <a:tc>
                  <a:txBody>
                    <a:bodyPr/>
                    <a:lstStyle/>
                    <a:p>
                      <a:pPr algn="ctr"/>
                      <a:r>
                        <a:rPr lang="en-US" b="1" dirty="0" smtClean="0"/>
                        <a:t>A.</a:t>
                      </a:r>
                      <a:endParaRPr lang="en-US" b="1" dirty="0"/>
                    </a:p>
                  </a:txBody>
                  <a:tcPr/>
                </a:tc>
                <a:tc gridSpan="5">
                  <a:txBody>
                    <a:bodyPr/>
                    <a:lstStyle/>
                    <a:p>
                      <a:r>
                        <a:rPr lang="en-US" b="1" dirty="0" smtClean="0">
                          <a:solidFill>
                            <a:srgbClr val="FF0000"/>
                          </a:solidFill>
                        </a:rPr>
                        <a:t>Variable  cost</a:t>
                      </a:r>
                      <a:endParaRPr lang="en-US" b="1" dirty="0">
                        <a:solidFill>
                          <a:srgbClr val="FF0000"/>
                        </a:solidFill>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12618">
                <a:tc>
                  <a:txBody>
                    <a:bodyPr/>
                    <a:lstStyle/>
                    <a:p>
                      <a:pPr algn="ctr"/>
                      <a:r>
                        <a:rPr lang="en-US" b="1" dirty="0" smtClean="0"/>
                        <a:t>I</a:t>
                      </a:r>
                      <a:endParaRPr lang="en-US" b="1" dirty="0"/>
                    </a:p>
                  </a:txBody>
                  <a:tcPr/>
                </a:tc>
                <a:tc gridSpan="5">
                  <a:txBody>
                    <a:bodyPr/>
                    <a:lstStyle/>
                    <a:p>
                      <a:r>
                        <a:rPr lang="en-US" b="1" dirty="0" err="1" smtClean="0">
                          <a:solidFill>
                            <a:srgbClr val="FFFF00"/>
                          </a:solidFill>
                        </a:rPr>
                        <a:t>Labour</a:t>
                      </a:r>
                      <a:r>
                        <a:rPr lang="en-US" b="1" dirty="0" smtClean="0">
                          <a:solidFill>
                            <a:srgbClr val="FFFF00"/>
                          </a:solidFill>
                        </a:rPr>
                        <a:t> cost</a:t>
                      </a:r>
                      <a:endParaRPr lang="en-US" b="1" dirty="0">
                        <a:solidFill>
                          <a:srgbClr val="FFFF00"/>
                        </a:solidFill>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12618">
                <a:tc>
                  <a:txBody>
                    <a:bodyPr/>
                    <a:lstStyle/>
                    <a:p>
                      <a:pPr algn="ctr"/>
                      <a:r>
                        <a:rPr lang="en-US" b="1" dirty="0" smtClean="0"/>
                        <a:t>1</a:t>
                      </a:r>
                      <a:endParaRPr lang="en-US" b="1" dirty="0"/>
                    </a:p>
                  </a:txBody>
                  <a:tcPr anchor="ctr"/>
                </a:tc>
                <a:tc>
                  <a:txBody>
                    <a:bodyPr/>
                    <a:lstStyle/>
                    <a:p>
                      <a:pPr algn="l"/>
                      <a:r>
                        <a:rPr lang="en-US" b="1" dirty="0" smtClean="0"/>
                        <a:t>Digging pits for planting cutting</a:t>
                      </a:r>
                      <a:endParaRPr lang="en-US" b="1" dirty="0"/>
                    </a:p>
                  </a:txBody>
                  <a:tcPr anchor="ctr"/>
                </a:tc>
                <a:tc>
                  <a:txBody>
                    <a:bodyPr/>
                    <a:lstStyle/>
                    <a:p>
                      <a:pPr algn="ctr"/>
                      <a:r>
                        <a:rPr lang="en-US" b="1" dirty="0" smtClean="0"/>
                        <a:t>days</a:t>
                      </a:r>
                      <a:endParaRPr lang="en-US" b="1" dirty="0"/>
                    </a:p>
                  </a:txBody>
                  <a:tcPr anchor="ctr"/>
                </a:tc>
                <a:tc>
                  <a:txBody>
                    <a:bodyPr/>
                    <a:lstStyle/>
                    <a:p>
                      <a:pPr algn="ctr"/>
                      <a:r>
                        <a:rPr lang="en-US" b="1" dirty="0" smtClean="0"/>
                        <a:t>31</a:t>
                      </a:r>
                      <a:endParaRPr lang="en-US" b="1" dirty="0"/>
                    </a:p>
                  </a:txBody>
                  <a:tcPr anchor="ctr"/>
                </a:tc>
                <a:tc>
                  <a:txBody>
                    <a:bodyPr/>
                    <a:lstStyle/>
                    <a:p>
                      <a:pPr algn="ctr"/>
                      <a:r>
                        <a:rPr lang="en-US" b="1" dirty="0" smtClean="0"/>
                        <a:t>1,860</a:t>
                      </a:r>
                      <a:endParaRPr lang="en-US" b="1" dirty="0"/>
                    </a:p>
                  </a:txBody>
                  <a:tcPr anchor="ctr"/>
                </a:tc>
                <a:tc>
                  <a:txBody>
                    <a:bodyPr/>
                    <a:lstStyle/>
                    <a:p>
                      <a:pPr algn="ctr"/>
                      <a:r>
                        <a:rPr lang="en-US" b="1" dirty="0" smtClean="0"/>
                        <a:t>1.10</a:t>
                      </a:r>
                      <a:endParaRPr lang="en-US" b="1" dirty="0"/>
                    </a:p>
                  </a:txBody>
                  <a:tcPr anchor="ctr"/>
                </a:tc>
              </a:tr>
              <a:tr h="512618">
                <a:tc>
                  <a:txBody>
                    <a:bodyPr/>
                    <a:lstStyle/>
                    <a:p>
                      <a:pPr algn="ctr"/>
                      <a:r>
                        <a:rPr lang="en-US" b="1" dirty="0" smtClean="0"/>
                        <a:t>2</a:t>
                      </a:r>
                      <a:endParaRPr lang="en-US" b="1" dirty="0"/>
                    </a:p>
                  </a:txBody>
                  <a:tcPr anchor="ctr"/>
                </a:tc>
                <a:tc>
                  <a:txBody>
                    <a:bodyPr/>
                    <a:lstStyle/>
                    <a:p>
                      <a:pPr algn="l"/>
                      <a:r>
                        <a:rPr lang="en-US" b="1" dirty="0" smtClean="0"/>
                        <a:t>Manure and Silt application</a:t>
                      </a:r>
                      <a:endParaRPr lang="en-US" b="1" dirty="0"/>
                    </a:p>
                  </a:txBody>
                  <a:tcPr anchor="ctr"/>
                </a:tc>
                <a:tc>
                  <a:txBody>
                    <a:bodyPr/>
                    <a:lstStyle/>
                    <a:p>
                      <a:pPr algn="ctr"/>
                      <a:r>
                        <a:rPr lang="en-US" b="1" smtClean="0"/>
                        <a:t>days</a:t>
                      </a:r>
                      <a:endParaRPr lang="en-US" b="1" dirty="0"/>
                    </a:p>
                  </a:txBody>
                  <a:tcPr anchor="ctr"/>
                </a:tc>
                <a:tc>
                  <a:txBody>
                    <a:bodyPr/>
                    <a:lstStyle/>
                    <a:p>
                      <a:pPr algn="ctr"/>
                      <a:r>
                        <a:rPr lang="en-US" b="1" dirty="0" smtClean="0"/>
                        <a:t>56</a:t>
                      </a:r>
                      <a:endParaRPr lang="en-US" b="1" dirty="0"/>
                    </a:p>
                  </a:txBody>
                  <a:tcPr anchor="ctr"/>
                </a:tc>
                <a:tc>
                  <a:txBody>
                    <a:bodyPr/>
                    <a:lstStyle/>
                    <a:p>
                      <a:pPr algn="ctr"/>
                      <a:r>
                        <a:rPr lang="en-US" b="1" dirty="0" smtClean="0"/>
                        <a:t>3,360</a:t>
                      </a:r>
                      <a:endParaRPr lang="en-US" b="1" dirty="0"/>
                    </a:p>
                  </a:txBody>
                  <a:tcPr anchor="ctr"/>
                </a:tc>
                <a:tc>
                  <a:txBody>
                    <a:bodyPr/>
                    <a:lstStyle/>
                    <a:p>
                      <a:pPr algn="ctr"/>
                      <a:r>
                        <a:rPr lang="en-US" b="1" dirty="0" smtClean="0"/>
                        <a:t>1.99</a:t>
                      </a:r>
                      <a:endParaRPr lang="en-US" b="1" dirty="0"/>
                    </a:p>
                  </a:txBody>
                  <a:tcPr anchor="ctr"/>
                </a:tc>
              </a:tr>
              <a:tr h="512618">
                <a:tc>
                  <a:txBody>
                    <a:bodyPr/>
                    <a:lstStyle/>
                    <a:p>
                      <a:pPr algn="ctr"/>
                      <a:r>
                        <a:rPr lang="en-US" b="1" dirty="0" smtClean="0"/>
                        <a:t>3</a:t>
                      </a:r>
                      <a:endParaRPr lang="en-US" b="1" dirty="0"/>
                    </a:p>
                  </a:txBody>
                  <a:tcPr anchor="ctr"/>
                </a:tc>
                <a:tc>
                  <a:txBody>
                    <a:bodyPr/>
                    <a:lstStyle/>
                    <a:p>
                      <a:pPr algn="l"/>
                      <a:r>
                        <a:rPr lang="en-US" b="1" dirty="0" smtClean="0"/>
                        <a:t>Mulching</a:t>
                      </a:r>
                      <a:endParaRPr lang="en-US" b="1" dirty="0"/>
                    </a:p>
                  </a:txBody>
                  <a:tcPr anchor="ctr"/>
                </a:tc>
                <a:tc>
                  <a:txBody>
                    <a:bodyPr/>
                    <a:lstStyle/>
                    <a:p>
                      <a:pPr algn="ctr"/>
                      <a:r>
                        <a:rPr lang="en-US" b="1" dirty="0" smtClean="0"/>
                        <a:t>days</a:t>
                      </a:r>
                      <a:endParaRPr lang="en-US" b="1" dirty="0"/>
                    </a:p>
                  </a:txBody>
                  <a:tcPr anchor="ctr"/>
                </a:tc>
                <a:tc>
                  <a:txBody>
                    <a:bodyPr/>
                    <a:lstStyle/>
                    <a:p>
                      <a:pPr algn="ctr"/>
                      <a:r>
                        <a:rPr lang="en-US" b="1" dirty="0" smtClean="0"/>
                        <a:t>132</a:t>
                      </a:r>
                      <a:endParaRPr lang="en-US" b="1" dirty="0"/>
                    </a:p>
                  </a:txBody>
                  <a:tcPr anchor="ctr"/>
                </a:tc>
                <a:tc>
                  <a:txBody>
                    <a:bodyPr/>
                    <a:lstStyle/>
                    <a:p>
                      <a:pPr algn="ctr"/>
                      <a:r>
                        <a:rPr lang="en-US" b="1" dirty="0" smtClean="0"/>
                        <a:t>7,920</a:t>
                      </a:r>
                      <a:endParaRPr lang="en-US" b="1" dirty="0"/>
                    </a:p>
                  </a:txBody>
                  <a:tcPr anchor="ctr"/>
                </a:tc>
                <a:tc>
                  <a:txBody>
                    <a:bodyPr/>
                    <a:lstStyle/>
                    <a:p>
                      <a:pPr algn="ctr"/>
                      <a:r>
                        <a:rPr lang="en-US" b="1" dirty="0" smtClean="0"/>
                        <a:t>4.69</a:t>
                      </a:r>
                      <a:endParaRPr lang="en-US" b="1" dirty="0"/>
                    </a:p>
                  </a:txBody>
                  <a:tcPr anchor="ctr"/>
                </a:tc>
              </a:tr>
              <a:tr h="512618">
                <a:tc>
                  <a:txBody>
                    <a:bodyPr/>
                    <a:lstStyle/>
                    <a:p>
                      <a:pPr algn="ctr"/>
                      <a:r>
                        <a:rPr lang="en-US" b="1" dirty="0" smtClean="0"/>
                        <a:t>4</a:t>
                      </a:r>
                      <a:endParaRPr lang="en-US" b="1" dirty="0"/>
                    </a:p>
                  </a:txBody>
                  <a:tcPr anchor="ctr"/>
                </a:tc>
                <a:tc>
                  <a:txBody>
                    <a:bodyPr/>
                    <a:lstStyle/>
                    <a:p>
                      <a:pPr algn="l"/>
                      <a:r>
                        <a:rPr lang="en-US" b="1" dirty="0" smtClean="0"/>
                        <a:t>Weeding</a:t>
                      </a:r>
                      <a:endParaRPr lang="en-US" b="1" dirty="0"/>
                    </a:p>
                  </a:txBody>
                  <a:tcPr anchor="ctr"/>
                </a:tc>
                <a:tc>
                  <a:txBody>
                    <a:bodyPr/>
                    <a:lstStyle/>
                    <a:p>
                      <a:pPr algn="ctr"/>
                      <a:r>
                        <a:rPr lang="en-US" b="1" smtClean="0"/>
                        <a:t>days</a:t>
                      </a:r>
                      <a:endParaRPr lang="en-US" b="1" dirty="0"/>
                    </a:p>
                  </a:txBody>
                  <a:tcPr anchor="ctr"/>
                </a:tc>
                <a:tc>
                  <a:txBody>
                    <a:bodyPr/>
                    <a:lstStyle/>
                    <a:p>
                      <a:pPr algn="ctr"/>
                      <a:endParaRPr lang="en-US" b="1" dirty="0"/>
                    </a:p>
                  </a:txBody>
                  <a:tcPr anchor="ctr"/>
                </a:tc>
                <a:tc>
                  <a:txBody>
                    <a:bodyPr/>
                    <a:lstStyle/>
                    <a:p>
                      <a:pPr algn="ctr"/>
                      <a:r>
                        <a:rPr lang="en-US" b="1" dirty="0" smtClean="0"/>
                        <a:t>7.575</a:t>
                      </a:r>
                      <a:endParaRPr lang="en-US" b="1" dirty="0"/>
                    </a:p>
                  </a:txBody>
                  <a:tcPr anchor="ctr"/>
                </a:tc>
                <a:tc>
                  <a:txBody>
                    <a:bodyPr/>
                    <a:lstStyle/>
                    <a:p>
                      <a:pPr algn="ctr"/>
                      <a:r>
                        <a:rPr lang="en-US" b="1" dirty="0" smtClean="0"/>
                        <a:t>4.49</a:t>
                      </a:r>
                      <a:endParaRPr lang="en-US" b="1" dirty="0"/>
                    </a:p>
                  </a:txBody>
                  <a:tcPr anchor="ctr"/>
                </a:tc>
              </a:tr>
              <a:tr h="512618">
                <a:tc>
                  <a:txBody>
                    <a:bodyPr/>
                    <a:lstStyle/>
                    <a:p>
                      <a:pPr algn="ctr"/>
                      <a:r>
                        <a:rPr lang="en-US" b="1" dirty="0" smtClean="0"/>
                        <a:t>5</a:t>
                      </a:r>
                      <a:endParaRPr lang="en-US" b="1" dirty="0"/>
                    </a:p>
                  </a:txBody>
                  <a:tcPr anchor="ctr"/>
                </a:tc>
                <a:tc>
                  <a:txBody>
                    <a:bodyPr/>
                    <a:lstStyle/>
                    <a:p>
                      <a:pPr algn="l"/>
                      <a:r>
                        <a:rPr lang="en-US" b="1" dirty="0" smtClean="0"/>
                        <a:t>Watch and ward</a:t>
                      </a:r>
                      <a:endParaRPr lang="en-US" b="1" dirty="0"/>
                    </a:p>
                  </a:txBody>
                  <a:tcPr anchor="ctr"/>
                </a:tc>
                <a:tc>
                  <a:txBody>
                    <a:bodyPr/>
                    <a:lstStyle/>
                    <a:p>
                      <a:pPr algn="ctr"/>
                      <a:r>
                        <a:rPr lang="en-US" b="1" dirty="0" smtClean="0"/>
                        <a:t>days</a:t>
                      </a:r>
                      <a:endParaRPr lang="en-US" b="1" dirty="0"/>
                    </a:p>
                  </a:txBody>
                  <a:tcPr anchor="ctr"/>
                </a:tc>
                <a:tc>
                  <a:txBody>
                    <a:bodyPr/>
                    <a:lstStyle/>
                    <a:p>
                      <a:pPr algn="ctr"/>
                      <a:endParaRPr lang="en-US" b="1" dirty="0"/>
                    </a:p>
                  </a:txBody>
                  <a:tcPr anchor="ctr"/>
                </a:tc>
                <a:tc>
                  <a:txBody>
                    <a:bodyPr/>
                    <a:lstStyle/>
                    <a:p>
                      <a:pPr algn="ctr"/>
                      <a:r>
                        <a:rPr lang="en-US" b="1" dirty="0" smtClean="0"/>
                        <a:t>5.600</a:t>
                      </a:r>
                      <a:endParaRPr lang="en-US" b="1" dirty="0"/>
                    </a:p>
                  </a:txBody>
                  <a:tcPr anchor="ctr"/>
                </a:tc>
                <a:tc>
                  <a:txBody>
                    <a:bodyPr/>
                    <a:lstStyle/>
                    <a:p>
                      <a:pPr algn="ctr"/>
                      <a:r>
                        <a:rPr lang="en-US" b="1" dirty="0" smtClean="0"/>
                        <a:t>3.32</a:t>
                      </a:r>
                      <a:endParaRPr lang="en-US" b="1" dirty="0"/>
                    </a:p>
                  </a:txBody>
                  <a:tcPr anchor="ctr"/>
                </a:tc>
              </a:tr>
              <a:tr h="512618">
                <a:tc>
                  <a:txBody>
                    <a:bodyPr/>
                    <a:lstStyle/>
                    <a:p>
                      <a:pPr algn="ctr"/>
                      <a:r>
                        <a:rPr lang="en-US" b="1" dirty="0" smtClean="0"/>
                        <a:t>6</a:t>
                      </a:r>
                      <a:endParaRPr lang="en-US" b="1" dirty="0"/>
                    </a:p>
                  </a:txBody>
                  <a:tcPr anchor="ctr"/>
                </a:tc>
                <a:tc>
                  <a:txBody>
                    <a:bodyPr/>
                    <a:lstStyle/>
                    <a:p>
                      <a:pPr algn="l"/>
                      <a:r>
                        <a:rPr lang="en-US" b="1" dirty="0" smtClean="0"/>
                        <a:t>Other expenses</a:t>
                      </a:r>
                      <a:endParaRPr lang="en-US" b="1" dirty="0"/>
                    </a:p>
                  </a:txBody>
                  <a:tcPr anchor="ctr"/>
                </a:tc>
                <a:tc>
                  <a:txBody>
                    <a:bodyPr/>
                    <a:lstStyle/>
                    <a:p>
                      <a:pPr algn="ctr"/>
                      <a:r>
                        <a:rPr lang="en-US" b="1" dirty="0" smtClean="0"/>
                        <a:t>Rs.</a:t>
                      </a:r>
                      <a:endParaRPr lang="en-US" b="1" dirty="0"/>
                    </a:p>
                  </a:txBody>
                  <a:tcPr anchor="ctr"/>
                </a:tc>
                <a:tc>
                  <a:txBody>
                    <a:bodyPr/>
                    <a:lstStyle/>
                    <a:p>
                      <a:pPr algn="ctr"/>
                      <a:endParaRPr lang="en-US" b="1" dirty="0"/>
                    </a:p>
                  </a:txBody>
                  <a:tcPr anchor="ctr"/>
                </a:tc>
                <a:tc>
                  <a:txBody>
                    <a:bodyPr/>
                    <a:lstStyle/>
                    <a:p>
                      <a:pPr algn="ctr"/>
                      <a:r>
                        <a:rPr lang="en-US" b="1" dirty="0" smtClean="0"/>
                        <a:t>800</a:t>
                      </a:r>
                      <a:endParaRPr lang="en-US" b="1" dirty="0"/>
                    </a:p>
                  </a:txBody>
                  <a:tcPr anchor="ctr"/>
                </a:tc>
                <a:tc>
                  <a:txBody>
                    <a:bodyPr/>
                    <a:lstStyle/>
                    <a:p>
                      <a:pPr algn="ctr"/>
                      <a:r>
                        <a:rPr lang="en-US" b="1" dirty="0" smtClean="0"/>
                        <a:t>0.47</a:t>
                      </a:r>
                      <a:endParaRPr lang="en-US" b="1" dirty="0"/>
                    </a:p>
                  </a:txBody>
                  <a:tcPr anchor="ctr"/>
                </a:tc>
              </a:tr>
              <a:tr h="512618">
                <a:tc>
                  <a:txBody>
                    <a:bodyPr/>
                    <a:lstStyle/>
                    <a:p>
                      <a:pPr algn="ctr"/>
                      <a:r>
                        <a:rPr lang="en-US" b="1" dirty="0" smtClean="0"/>
                        <a:t>7</a:t>
                      </a:r>
                      <a:endParaRPr lang="en-US" b="1" dirty="0"/>
                    </a:p>
                  </a:txBody>
                  <a:tcPr anchor="ctr"/>
                </a:tc>
                <a:tc>
                  <a:txBody>
                    <a:bodyPr/>
                    <a:lstStyle/>
                    <a:p>
                      <a:pPr algn="l"/>
                      <a:r>
                        <a:rPr lang="en-US" b="1" dirty="0" smtClean="0"/>
                        <a:t>Total </a:t>
                      </a:r>
                      <a:r>
                        <a:rPr lang="en-US" b="1" dirty="0" err="1" smtClean="0"/>
                        <a:t>labour</a:t>
                      </a:r>
                      <a:r>
                        <a:rPr lang="en-US" b="1" dirty="0" smtClean="0"/>
                        <a:t> cost</a:t>
                      </a:r>
                      <a:endParaRPr lang="en-US" b="1" dirty="0"/>
                    </a:p>
                  </a:txBody>
                  <a:tcPr anchor="ctr"/>
                </a:tc>
                <a:tc>
                  <a:txBody>
                    <a:bodyPr/>
                    <a:lstStyle/>
                    <a:p>
                      <a:pPr algn="ctr"/>
                      <a:r>
                        <a:rPr lang="en-US" b="1" dirty="0" smtClean="0"/>
                        <a:t>Rs.</a:t>
                      </a:r>
                      <a:endParaRPr lang="en-US" b="1" dirty="0"/>
                    </a:p>
                  </a:txBody>
                  <a:tcPr anchor="ctr"/>
                </a:tc>
                <a:tc>
                  <a:txBody>
                    <a:bodyPr/>
                    <a:lstStyle/>
                    <a:p>
                      <a:pPr algn="ctr"/>
                      <a:endParaRPr lang="en-US" b="1" dirty="0"/>
                    </a:p>
                  </a:txBody>
                  <a:tcPr anchor="ctr"/>
                </a:tc>
                <a:tc>
                  <a:txBody>
                    <a:bodyPr/>
                    <a:lstStyle/>
                    <a:p>
                      <a:pPr algn="ctr"/>
                      <a:r>
                        <a:rPr lang="en-US" b="1" dirty="0" smtClean="0">
                          <a:solidFill>
                            <a:srgbClr val="00B050"/>
                          </a:solidFill>
                        </a:rPr>
                        <a:t>27,115</a:t>
                      </a:r>
                      <a:endParaRPr lang="en-US" b="1" dirty="0">
                        <a:solidFill>
                          <a:srgbClr val="00B050"/>
                        </a:solidFill>
                      </a:endParaRPr>
                    </a:p>
                  </a:txBody>
                  <a:tcPr anchor="ctr"/>
                </a:tc>
                <a:tc>
                  <a:txBody>
                    <a:bodyPr/>
                    <a:lstStyle/>
                    <a:p>
                      <a:pPr algn="ctr"/>
                      <a:endParaRPr lang="en-US" b="1" dirty="0"/>
                    </a:p>
                  </a:txBody>
                  <a:tcPr anchor="ct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a:xfrm>
            <a:off x="6096000" y="6492875"/>
            <a:ext cx="2133600" cy="365125"/>
          </a:xfrm>
        </p:spPr>
        <p:txBody>
          <a:bodyPr/>
          <a:lstStyle/>
          <a:p>
            <a:fld id="{07D7794D-3622-4BFF-B053-CB37E9309E10}" type="slidenum">
              <a:rPr lang="en-IN" smtClean="0"/>
              <a:pPr/>
              <a:t>51</a:t>
            </a:fld>
            <a:endParaRPr lang="en-IN"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pPr algn="l"/>
            <a:r>
              <a:rPr lang="en-US" sz="3600" b="1" dirty="0" smtClean="0">
                <a:solidFill>
                  <a:srgbClr val="FF0000"/>
                </a:solidFill>
              </a:rPr>
              <a:t>Cont…</a:t>
            </a:r>
            <a:endParaRPr lang="en-US" sz="3600" b="1" dirty="0">
              <a:solidFill>
                <a:srgbClr val="FF0000"/>
              </a:solidFill>
            </a:endParaRPr>
          </a:p>
        </p:txBody>
      </p:sp>
      <p:graphicFrame>
        <p:nvGraphicFramePr>
          <p:cNvPr id="6" name="Content Placeholder 5"/>
          <p:cNvGraphicFramePr>
            <a:graphicFrameLocks noGrp="1"/>
          </p:cNvGraphicFramePr>
          <p:nvPr>
            <p:ph idx="1"/>
          </p:nvPr>
        </p:nvGraphicFramePr>
        <p:xfrm>
          <a:off x="228600" y="685800"/>
          <a:ext cx="8844280" cy="5715000"/>
        </p:xfrm>
        <a:graphic>
          <a:graphicData uri="http://schemas.openxmlformats.org/drawingml/2006/table">
            <a:tbl>
              <a:tblPr firstRow="1" bandRow="1">
                <a:tableStyleId>{5C22544A-7EE6-4342-B048-85BDC9FD1C3A}</a:tableStyleId>
              </a:tblPr>
              <a:tblGrid>
                <a:gridCol w="838200"/>
                <a:gridCol w="2667000"/>
                <a:gridCol w="914400"/>
                <a:gridCol w="1371600"/>
                <a:gridCol w="1371600"/>
                <a:gridCol w="1681480"/>
              </a:tblGrid>
              <a:tr h="714375">
                <a:tc rowSpan="2">
                  <a:txBody>
                    <a:bodyPr/>
                    <a:lstStyle/>
                    <a:p>
                      <a:pPr algn="ctr"/>
                      <a:r>
                        <a:rPr lang="en-US" sz="2400" b="1" dirty="0" smtClean="0"/>
                        <a:t>Sl. No.</a:t>
                      </a:r>
                      <a:endParaRPr lang="en-US" sz="2400" b="1" dirty="0"/>
                    </a:p>
                  </a:txBody>
                  <a:tcPr anchor="ctr"/>
                </a:tc>
                <a:tc rowSpan="2">
                  <a:txBody>
                    <a:bodyPr/>
                    <a:lstStyle/>
                    <a:p>
                      <a:pPr algn="ctr"/>
                      <a:r>
                        <a:rPr lang="en-US" sz="2400" b="1" dirty="0" smtClean="0"/>
                        <a:t>Particular</a:t>
                      </a:r>
                      <a:endParaRPr lang="en-US" sz="2400" b="1" dirty="0"/>
                    </a:p>
                  </a:txBody>
                  <a:tcPr anchor="ctr"/>
                </a:tc>
                <a:tc rowSpan="2">
                  <a:txBody>
                    <a:bodyPr/>
                    <a:lstStyle/>
                    <a:p>
                      <a:pPr algn="ctr"/>
                      <a:r>
                        <a:rPr lang="en-US" sz="2400" b="1" dirty="0" smtClean="0"/>
                        <a:t>Units</a:t>
                      </a:r>
                      <a:endParaRPr lang="en-US" sz="2400" b="1" dirty="0"/>
                    </a:p>
                  </a:txBody>
                  <a:tcPr anchor="ctr"/>
                </a:tc>
                <a:tc gridSpan="3">
                  <a:txBody>
                    <a:bodyPr/>
                    <a:lstStyle/>
                    <a:p>
                      <a:pPr algn="ctr"/>
                      <a:r>
                        <a:rPr lang="en-US" dirty="0" smtClean="0"/>
                        <a:t>Per Hectare</a:t>
                      </a:r>
                      <a:endParaRPr lang="en-US" dirty="0"/>
                    </a:p>
                  </a:txBody>
                  <a:tcPr anchor="ctr"/>
                </a:tc>
                <a:tc hMerge="1">
                  <a:txBody>
                    <a:bodyPr/>
                    <a:lstStyle/>
                    <a:p>
                      <a:endParaRPr lang="en-US"/>
                    </a:p>
                  </a:txBody>
                  <a:tcPr/>
                </a:tc>
                <a:tc hMerge="1">
                  <a:txBody>
                    <a:bodyPr/>
                    <a:lstStyle/>
                    <a:p>
                      <a:endParaRPr lang="en-US"/>
                    </a:p>
                  </a:txBody>
                  <a:tcPr/>
                </a:tc>
              </a:tr>
              <a:tr h="714375">
                <a:tc vMerge="1">
                  <a:txBody>
                    <a:bodyPr/>
                    <a:lstStyle/>
                    <a:p>
                      <a:endParaRPr lang="en-US" dirty="0"/>
                    </a:p>
                  </a:txBody>
                  <a:tcPr/>
                </a:tc>
                <a:tc vMerge="1">
                  <a:txBody>
                    <a:bodyPr/>
                    <a:lstStyle/>
                    <a:p>
                      <a:endParaRPr lang="en-US" dirty="0"/>
                    </a:p>
                  </a:txBody>
                  <a:tcPr/>
                </a:tc>
                <a:tc vMerge="1">
                  <a:txBody>
                    <a:bodyPr/>
                    <a:lstStyle/>
                    <a:p>
                      <a:endParaRPr lang="en-US"/>
                    </a:p>
                  </a:txBody>
                  <a:tcPr/>
                </a:tc>
                <a:tc>
                  <a:txBody>
                    <a:bodyPr/>
                    <a:lstStyle/>
                    <a:p>
                      <a:pPr algn="ctr"/>
                      <a:r>
                        <a:rPr lang="en-US" sz="2400" b="1" dirty="0" smtClean="0"/>
                        <a:t>Quantity</a:t>
                      </a:r>
                      <a:endParaRPr lang="en-US" sz="2400" b="1" dirty="0"/>
                    </a:p>
                  </a:txBody>
                  <a:tcPr anchor="ctr"/>
                </a:tc>
                <a:tc>
                  <a:txBody>
                    <a:bodyPr/>
                    <a:lstStyle/>
                    <a:p>
                      <a:pPr algn="ctr"/>
                      <a:r>
                        <a:rPr lang="en-US" sz="2400" b="1" dirty="0" smtClean="0"/>
                        <a:t>Cost</a:t>
                      </a:r>
                      <a:endParaRPr lang="en-US" sz="2400" b="1" dirty="0"/>
                    </a:p>
                  </a:txBody>
                  <a:tcPr anchor="ctr"/>
                </a:tc>
                <a:tc>
                  <a:txBody>
                    <a:bodyPr/>
                    <a:lstStyle/>
                    <a:p>
                      <a:pPr algn="ctr"/>
                      <a:r>
                        <a:rPr lang="en-US" sz="2400" b="1" dirty="0" smtClean="0"/>
                        <a:t>Percentage</a:t>
                      </a:r>
                      <a:endParaRPr lang="en-US" sz="2400" b="1" dirty="0"/>
                    </a:p>
                  </a:txBody>
                  <a:tcPr anchor="ctr"/>
                </a:tc>
              </a:tr>
              <a:tr h="714375">
                <a:tc>
                  <a:txBody>
                    <a:bodyPr/>
                    <a:lstStyle/>
                    <a:p>
                      <a:pPr algn="ctr"/>
                      <a:r>
                        <a:rPr lang="en-US" b="1" dirty="0" smtClean="0"/>
                        <a:t>II</a:t>
                      </a:r>
                      <a:endParaRPr lang="en-US" b="1" dirty="0"/>
                    </a:p>
                  </a:txBody>
                  <a:tcPr anchor="ctr"/>
                </a:tc>
                <a:tc gridSpan="5">
                  <a:txBody>
                    <a:bodyPr/>
                    <a:lstStyle/>
                    <a:p>
                      <a:pPr algn="l"/>
                      <a:r>
                        <a:rPr lang="en-US" b="1" dirty="0" smtClean="0">
                          <a:solidFill>
                            <a:srgbClr val="FFFF00"/>
                          </a:solidFill>
                        </a:rPr>
                        <a:t>Material cost</a:t>
                      </a:r>
                      <a:endParaRPr lang="en-US" b="1" dirty="0">
                        <a:solidFill>
                          <a:srgbClr val="FFFF00"/>
                        </a:solidFill>
                      </a:endParaRP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14375">
                <a:tc>
                  <a:txBody>
                    <a:bodyPr/>
                    <a:lstStyle/>
                    <a:p>
                      <a:pPr algn="ctr"/>
                      <a:r>
                        <a:rPr lang="en-US" b="1" dirty="0" smtClean="0"/>
                        <a:t>8.</a:t>
                      </a:r>
                      <a:endParaRPr lang="en-US" b="1" dirty="0"/>
                    </a:p>
                  </a:txBody>
                  <a:tcPr anchor="ctr"/>
                </a:tc>
                <a:tc>
                  <a:txBody>
                    <a:bodyPr/>
                    <a:lstStyle/>
                    <a:p>
                      <a:pPr algn="l"/>
                      <a:r>
                        <a:rPr lang="en-US" b="1" dirty="0" smtClean="0"/>
                        <a:t>Manure</a:t>
                      </a:r>
                      <a:endParaRPr lang="en-US" b="1" dirty="0"/>
                    </a:p>
                  </a:txBody>
                  <a:tcPr anchor="ctr"/>
                </a:tc>
                <a:tc>
                  <a:txBody>
                    <a:bodyPr/>
                    <a:lstStyle/>
                    <a:p>
                      <a:pPr algn="ctr"/>
                      <a:r>
                        <a:rPr lang="en-US" b="1" dirty="0" smtClean="0"/>
                        <a:t>Tons</a:t>
                      </a:r>
                      <a:endParaRPr lang="en-US" b="1" dirty="0"/>
                    </a:p>
                  </a:txBody>
                  <a:tcPr anchor="ctr"/>
                </a:tc>
                <a:tc>
                  <a:txBody>
                    <a:bodyPr/>
                    <a:lstStyle/>
                    <a:p>
                      <a:pPr algn="ctr"/>
                      <a:r>
                        <a:rPr lang="en-US" b="1" dirty="0" smtClean="0"/>
                        <a:t>47</a:t>
                      </a:r>
                      <a:endParaRPr lang="en-US" b="1" dirty="0"/>
                    </a:p>
                  </a:txBody>
                  <a:tcPr anchor="ctr"/>
                </a:tc>
                <a:tc>
                  <a:txBody>
                    <a:bodyPr/>
                    <a:lstStyle/>
                    <a:p>
                      <a:pPr algn="ctr"/>
                      <a:r>
                        <a:rPr lang="en-US" b="1" dirty="0" smtClean="0"/>
                        <a:t>23,500</a:t>
                      </a:r>
                      <a:endParaRPr lang="en-US" b="1" dirty="0"/>
                    </a:p>
                  </a:txBody>
                  <a:tcPr anchor="ctr"/>
                </a:tc>
                <a:tc>
                  <a:txBody>
                    <a:bodyPr/>
                    <a:lstStyle/>
                    <a:p>
                      <a:pPr algn="ctr"/>
                      <a:r>
                        <a:rPr lang="en-US" b="1" dirty="0" smtClean="0"/>
                        <a:t>13.94%</a:t>
                      </a:r>
                      <a:endParaRPr lang="en-US" b="1" dirty="0"/>
                    </a:p>
                  </a:txBody>
                  <a:tcPr anchor="ctr"/>
                </a:tc>
              </a:tr>
              <a:tr h="714375">
                <a:tc>
                  <a:txBody>
                    <a:bodyPr/>
                    <a:lstStyle/>
                    <a:p>
                      <a:pPr algn="ctr"/>
                      <a:r>
                        <a:rPr lang="en-US" b="1" dirty="0" smtClean="0"/>
                        <a:t>9.</a:t>
                      </a:r>
                      <a:endParaRPr lang="en-US" b="1" dirty="0"/>
                    </a:p>
                  </a:txBody>
                  <a:tcPr anchor="ctr"/>
                </a:tc>
                <a:tc>
                  <a:txBody>
                    <a:bodyPr/>
                    <a:lstStyle/>
                    <a:p>
                      <a:pPr algn="l"/>
                      <a:r>
                        <a:rPr lang="en-US" b="1" dirty="0" smtClean="0"/>
                        <a:t>Silt</a:t>
                      </a:r>
                      <a:endParaRPr lang="en-US" b="1" dirty="0"/>
                    </a:p>
                  </a:txBody>
                  <a:tcPr anchor="ctr"/>
                </a:tc>
                <a:tc>
                  <a:txBody>
                    <a:bodyPr/>
                    <a:lstStyle/>
                    <a:p>
                      <a:pPr algn="ctr"/>
                      <a:r>
                        <a:rPr lang="en-US" b="1" dirty="0" smtClean="0"/>
                        <a:t>Tons</a:t>
                      </a:r>
                      <a:endParaRPr lang="en-US" b="1" dirty="0"/>
                    </a:p>
                  </a:txBody>
                  <a:tcPr anchor="ctr"/>
                </a:tc>
                <a:tc>
                  <a:txBody>
                    <a:bodyPr/>
                    <a:lstStyle/>
                    <a:p>
                      <a:pPr algn="ctr"/>
                      <a:r>
                        <a:rPr lang="en-US" b="1" dirty="0" smtClean="0"/>
                        <a:t>8</a:t>
                      </a:r>
                      <a:endParaRPr lang="en-US" b="1" dirty="0"/>
                    </a:p>
                  </a:txBody>
                  <a:tcPr anchor="ctr"/>
                </a:tc>
                <a:tc>
                  <a:txBody>
                    <a:bodyPr/>
                    <a:lstStyle/>
                    <a:p>
                      <a:pPr algn="ctr"/>
                      <a:r>
                        <a:rPr lang="en-US" b="1" dirty="0" smtClean="0"/>
                        <a:t>1.000</a:t>
                      </a:r>
                      <a:endParaRPr lang="en-US" b="1" dirty="0"/>
                    </a:p>
                  </a:txBody>
                  <a:tcPr anchor="ctr"/>
                </a:tc>
                <a:tc>
                  <a:txBody>
                    <a:bodyPr/>
                    <a:lstStyle/>
                    <a:p>
                      <a:pPr algn="ctr"/>
                      <a:r>
                        <a:rPr lang="en-US" b="1" dirty="0" smtClean="0"/>
                        <a:t>0.59%</a:t>
                      </a:r>
                      <a:endParaRPr lang="en-US" b="1" dirty="0"/>
                    </a:p>
                  </a:txBody>
                  <a:tcPr anchor="ctr"/>
                </a:tc>
              </a:tr>
              <a:tr h="714375">
                <a:tc>
                  <a:txBody>
                    <a:bodyPr/>
                    <a:lstStyle/>
                    <a:p>
                      <a:pPr algn="ctr"/>
                      <a:r>
                        <a:rPr lang="en-US" b="1" dirty="0" smtClean="0"/>
                        <a:t>10.</a:t>
                      </a:r>
                      <a:endParaRPr lang="en-US" b="1" dirty="0"/>
                    </a:p>
                  </a:txBody>
                  <a:tcPr anchor="ctr"/>
                </a:tc>
                <a:tc>
                  <a:txBody>
                    <a:bodyPr/>
                    <a:lstStyle/>
                    <a:p>
                      <a:pPr algn="l"/>
                      <a:r>
                        <a:rPr lang="en-US" b="1" dirty="0" smtClean="0"/>
                        <a:t>Planting materials</a:t>
                      </a:r>
                      <a:endParaRPr lang="en-US" b="1" dirty="0"/>
                    </a:p>
                  </a:txBody>
                  <a:tcPr anchor="ctr"/>
                </a:tc>
                <a:tc>
                  <a:txBody>
                    <a:bodyPr/>
                    <a:lstStyle/>
                    <a:p>
                      <a:pPr algn="ctr"/>
                      <a:r>
                        <a:rPr lang="en-US" b="1" dirty="0" smtClean="0"/>
                        <a:t>No.</a:t>
                      </a:r>
                      <a:endParaRPr lang="en-US" b="1" dirty="0"/>
                    </a:p>
                  </a:txBody>
                  <a:tcPr anchor="ctr"/>
                </a:tc>
                <a:tc>
                  <a:txBody>
                    <a:bodyPr/>
                    <a:lstStyle/>
                    <a:p>
                      <a:pPr algn="ctr"/>
                      <a:r>
                        <a:rPr lang="en-US" b="1" dirty="0" smtClean="0"/>
                        <a:t>2207</a:t>
                      </a:r>
                      <a:endParaRPr lang="en-US" b="1" dirty="0"/>
                    </a:p>
                  </a:txBody>
                  <a:tcPr anchor="ctr"/>
                </a:tc>
                <a:tc>
                  <a:txBody>
                    <a:bodyPr/>
                    <a:lstStyle/>
                    <a:p>
                      <a:pPr algn="ctr"/>
                      <a:r>
                        <a:rPr lang="en-US" b="1" dirty="0" smtClean="0"/>
                        <a:t>1,10,350</a:t>
                      </a:r>
                      <a:endParaRPr lang="en-US" b="1" dirty="0"/>
                    </a:p>
                  </a:txBody>
                  <a:tcPr anchor="ctr"/>
                </a:tc>
                <a:tc>
                  <a:txBody>
                    <a:bodyPr/>
                    <a:lstStyle/>
                    <a:p>
                      <a:pPr algn="ctr"/>
                      <a:r>
                        <a:rPr lang="en-US" b="1" dirty="0" smtClean="0"/>
                        <a:t>65.46%</a:t>
                      </a:r>
                      <a:endParaRPr lang="en-US" b="1" dirty="0"/>
                    </a:p>
                  </a:txBody>
                  <a:tcPr anchor="ctr"/>
                </a:tc>
              </a:tr>
              <a:tr h="714375">
                <a:tc>
                  <a:txBody>
                    <a:bodyPr/>
                    <a:lstStyle/>
                    <a:p>
                      <a:pPr algn="ctr"/>
                      <a:r>
                        <a:rPr lang="en-US" b="1" dirty="0" smtClean="0"/>
                        <a:t>11.</a:t>
                      </a:r>
                      <a:endParaRPr lang="en-US" b="1" dirty="0"/>
                    </a:p>
                  </a:txBody>
                  <a:tcPr anchor="ctr"/>
                </a:tc>
                <a:tc>
                  <a:txBody>
                    <a:bodyPr/>
                    <a:lstStyle/>
                    <a:p>
                      <a:pPr algn="l"/>
                      <a:r>
                        <a:rPr lang="en-US" b="1" dirty="0" smtClean="0"/>
                        <a:t>Mulching materials</a:t>
                      </a:r>
                      <a:endParaRPr lang="en-US" b="1" dirty="0"/>
                    </a:p>
                  </a:txBody>
                  <a:tcPr anchor="ctr"/>
                </a:tc>
                <a:tc>
                  <a:txBody>
                    <a:bodyPr/>
                    <a:lstStyle/>
                    <a:p>
                      <a:pPr algn="ctr"/>
                      <a:r>
                        <a:rPr lang="en-US" b="1" dirty="0" smtClean="0"/>
                        <a:t>Rs.</a:t>
                      </a:r>
                      <a:endParaRPr lang="en-US" b="1" dirty="0"/>
                    </a:p>
                  </a:txBody>
                  <a:tcPr anchor="ctr"/>
                </a:tc>
                <a:tc>
                  <a:txBody>
                    <a:bodyPr/>
                    <a:lstStyle/>
                    <a:p>
                      <a:pPr algn="ctr"/>
                      <a:r>
                        <a:rPr lang="en-US" b="1" dirty="0" smtClean="0"/>
                        <a:t>1,500</a:t>
                      </a:r>
                      <a:endParaRPr lang="en-US" b="1" dirty="0"/>
                    </a:p>
                  </a:txBody>
                  <a:tcPr anchor="ctr"/>
                </a:tc>
                <a:tc>
                  <a:txBody>
                    <a:bodyPr/>
                    <a:lstStyle/>
                    <a:p>
                      <a:pPr algn="ctr"/>
                      <a:r>
                        <a:rPr lang="en-US" b="1" dirty="0" smtClean="0"/>
                        <a:t>0.88</a:t>
                      </a:r>
                      <a:endParaRPr lang="en-US" b="1" dirty="0"/>
                    </a:p>
                  </a:txBody>
                  <a:tcPr anchor="ctr"/>
                </a:tc>
                <a:tc>
                  <a:txBody>
                    <a:bodyPr/>
                    <a:lstStyle/>
                    <a:p>
                      <a:pPr algn="ctr"/>
                      <a:endParaRPr lang="en-US" b="1"/>
                    </a:p>
                  </a:txBody>
                  <a:tcPr anchor="ctr"/>
                </a:tc>
              </a:tr>
              <a:tr h="714375">
                <a:tc>
                  <a:txBody>
                    <a:bodyPr/>
                    <a:lstStyle/>
                    <a:p>
                      <a:pPr algn="ctr"/>
                      <a:endParaRPr lang="en-US" b="1"/>
                    </a:p>
                  </a:txBody>
                  <a:tcPr anchor="ctr"/>
                </a:tc>
                <a:tc>
                  <a:txBody>
                    <a:bodyPr/>
                    <a:lstStyle/>
                    <a:p>
                      <a:pPr algn="l"/>
                      <a:r>
                        <a:rPr lang="en-US" b="1" dirty="0" smtClean="0">
                          <a:solidFill>
                            <a:srgbClr val="00B0F0"/>
                          </a:solidFill>
                        </a:rPr>
                        <a:t>Total</a:t>
                      </a:r>
                      <a:r>
                        <a:rPr lang="en-US" b="1" baseline="0" dirty="0" smtClean="0">
                          <a:solidFill>
                            <a:srgbClr val="00B0F0"/>
                          </a:solidFill>
                        </a:rPr>
                        <a:t> variable cost  (I+II)</a:t>
                      </a:r>
                      <a:endParaRPr lang="en-US" b="1" dirty="0">
                        <a:solidFill>
                          <a:srgbClr val="00B0F0"/>
                        </a:solidFill>
                      </a:endParaRPr>
                    </a:p>
                  </a:txBody>
                  <a:tcPr anchor="ctr"/>
                </a:tc>
                <a:tc>
                  <a:txBody>
                    <a:bodyPr/>
                    <a:lstStyle/>
                    <a:p>
                      <a:pPr algn="ctr"/>
                      <a:r>
                        <a:rPr lang="en-US" b="1" dirty="0" smtClean="0"/>
                        <a:t>Rs.</a:t>
                      </a:r>
                      <a:endParaRPr lang="en-US" b="1" dirty="0"/>
                    </a:p>
                  </a:txBody>
                  <a:tcPr anchor="ctr"/>
                </a:tc>
                <a:tc>
                  <a:txBody>
                    <a:bodyPr/>
                    <a:lstStyle/>
                    <a:p>
                      <a:pPr algn="ctr"/>
                      <a:endParaRPr lang="en-US" b="1"/>
                    </a:p>
                  </a:txBody>
                  <a:tcPr anchor="ctr"/>
                </a:tc>
                <a:tc>
                  <a:txBody>
                    <a:bodyPr/>
                    <a:lstStyle/>
                    <a:p>
                      <a:pPr algn="ctr"/>
                      <a:r>
                        <a:rPr lang="en-US" b="1" dirty="0" smtClean="0">
                          <a:solidFill>
                            <a:srgbClr val="FF0000"/>
                          </a:solidFill>
                        </a:rPr>
                        <a:t>1,62,465.00</a:t>
                      </a:r>
                      <a:endParaRPr lang="en-US" b="1" dirty="0">
                        <a:solidFill>
                          <a:srgbClr val="FF0000"/>
                        </a:solidFill>
                      </a:endParaRPr>
                    </a:p>
                  </a:txBody>
                  <a:tcPr anchor="ctr"/>
                </a:tc>
                <a:tc>
                  <a:txBody>
                    <a:bodyPr/>
                    <a:lstStyle/>
                    <a:p>
                      <a:pPr algn="ctr"/>
                      <a:r>
                        <a:rPr lang="en-US" b="1" dirty="0" smtClean="0"/>
                        <a:t>96.98%</a:t>
                      </a:r>
                      <a:endParaRPr lang="en-US" b="1" dirty="0"/>
                    </a:p>
                  </a:txBody>
                  <a:tcPr anchor="ct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52</a:t>
            </a:fld>
            <a:endParaRPr lang="en-IN"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b="1" dirty="0" smtClean="0">
                <a:solidFill>
                  <a:srgbClr val="FF0000"/>
                </a:solidFill>
              </a:rPr>
              <a:t>Cont…</a:t>
            </a:r>
            <a:endParaRPr lang="en-US" sz="3600" b="1" dirty="0">
              <a:solidFill>
                <a:srgbClr val="FF0000"/>
              </a:solidFill>
            </a:endParaRPr>
          </a:p>
        </p:txBody>
      </p:sp>
      <p:graphicFrame>
        <p:nvGraphicFramePr>
          <p:cNvPr id="6" name="Content Placeholder 5"/>
          <p:cNvGraphicFramePr>
            <a:graphicFrameLocks noGrp="1"/>
          </p:cNvGraphicFramePr>
          <p:nvPr>
            <p:ph idx="1"/>
          </p:nvPr>
        </p:nvGraphicFramePr>
        <p:xfrm>
          <a:off x="228599" y="990600"/>
          <a:ext cx="8803641" cy="5334000"/>
        </p:xfrm>
        <a:graphic>
          <a:graphicData uri="http://schemas.openxmlformats.org/drawingml/2006/table">
            <a:tbl>
              <a:tblPr firstRow="1" bandRow="1">
                <a:tableStyleId>{5C22544A-7EE6-4342-B048-85BDC9FD1C3A}</a:tableStyleId>
              </a:tblPr>
              <a:tblGrid>
                <a:gridCol w="685801"/>
                <a:gridCol w="2514600"/>
                <a:gridCol w="914400"/>
                <a:gridCol w="1447800"/>
                <a:gridCol w="1524000"/>
                <a:gridCol w="1717040"/>
              </a:tblGrid>
              <a:tr h="666750">
                <a:tc rowSpan="2">
                  <a:txBody>
                    <a:bodyPr/>
                    <a:lstStyle/>
                    <a:p>
                      <a:pPr algn="ctr"/>
                      <a:r>
                        <a:rPr lang="en-US" sz="2400" b="1" dirty="0" smtClean="0"/>
                        <a:t>Sl. No.</a:t>
                      </a:r>
                      <a:endParaRPr lang="en-US" sz="2400" b="1" dirty="0"/>
                    </a:p>
                  </a:txBody>
                  <a:tcPr anchor="ctr"/>
                </a:tc>
                <a:tc rowSpan="2">
                  <a:txBody>
                    <a:bodyPr/>
                    <a:lstStyle/>
                    <a:p>
                      <a:pPr algn="ctr"/>
                      <a:r>
                        <a:rPr lang="en-US" sz="2400" b="1" dirty="0" smtClean="0"/>
                        <a:t>Particular</a:t>
                      </a:r>
                      <a:endParaRPr lang="en-US" sz="2400" b="1" dirty="0"/>
                    </a:p>
                  </a:txBody>
                  <a:tcPr anchor="ctr"/>
                </a:tc>
                <a:tc rowSpan="2">
                  <a:txBody>
                    <a:bodyPr/>
                    <a:lstStyle/>
                    <a:p>
                      <a:pPr algn="ctr"/>
                      <a:r>
                        <a:rPr lang="en-US" sz="2400" b="1" dirty="0" smtClean="0"/>
                        <a:t>Units</a:t>
                      </a:r>
                      <a:endParaRPr lang="en-US" sz="2400" b="1" dirty="0"/>
                    </a:p>
                  </a:txBody>
                  <a:tcPr anchor="ctr"/>
                </a:tc>
                <a:tc gridSpan="3">
                  <a:txBody>
                    <a:bodyPr/>
                    <a:lstStyle/>
                    <a:p>
                      <a:pPr algn="ctr"/>
                      <a:r>
                        <a:rPr lang="en-US" dirty="0" smtClean="0"/>
                        <a:t>Per Hectare</a:t>
                      </a:r>
                      <a:endParaRPr lang="en-US" dirty="0"/>
                    </a:p>
                  </a:txBody>
                  <a:tcPr anchor="ctr"/>
                </a:tc>
                <a:tc hMerge="1">
                  <a:txBody>
                    <a:bodyPr/>
                    <a:lstStyle/>
                    <a:p>
                      <a:endParaRPr lang="en-US"/>
                    </a:p>
                  </a:txBody>
                  <a:tcPr/>
                </a:tc>
                <a:tc hMerge="1">
                  <a:txBody>
                    <a:bodyPr/>
                    <a:lstStyle/>
                    <a:p>
                      <a:endParaRPr lang="en-US"/>
                    </a:p>
                  </a:txBody>
                  <a:tcPr/>
                </a:tc>
              </a:tr>
              <a:tr h="666750">
                <a:tc vMerge="1">
                  <a:txBody>
                    <a:bodyPr/>
                    <a:lstStyle/>
                    <a:p>
                      <a:endParaRPr lang="en-US" dirty="0"/>
                    </a:p>
                  </a:txBody>
                  <a:tcPr/>
                </a:tc>
                <a:tc vMerge="1">
                  <a:txBody>
                    <a:bodyPr/>
                    <a:lstStyle/>
                    <a:p>
                      <a:endParaRPr lang="en-US" dirty="0"/>
                    </a:p>
                  </a:txBody>
                  <a:tcPr/>
                </a:tc>
                <a:tc vMerge="1">
                  <a:txBody>
                    <a:bodyPr/>
                    <a:lstStyle/>
                    <a:p>
                      <a:endParaRPr lang="en-US"/>
                    </a:p>
                  </a:txBody>
                  <a:tcPr/>
                </a:tc>
                <a:tc>
                  <a:txBody>
                    <a:bodyPr/>
                    <a:lstStyle/>
                    <a:p>
                      <a:pPr algn="ctr"/>
                      <a:r>
                        <a:rPr lang="en-US" sz="2400" b="1" dirty="0" smtClean="0"/>
                        <a:t>Quantity</a:t>
                      </a:r>
                      <a:endParaRPr lang="en-US" sz="2400" b="1" dirty="0"/>
                    </a:p>
                  </a:txBody>
                  <a:tcPr anchor="ctr"/>
                </a:tc>
                <a:tc>
                  <a:txBody>
                    <a:bodyPr/>
                    <a:lstStyle/>
                    <a:p>
                      <a:pPr algn="ctr"/>
                      <a:r>
                        <a:rPr lang="en-US" sz="2400" b="1" dirty="0" smtClean="0"/>
                        <a:t>Cost</a:t>
                      </a:r>
                      <a:endParaRPr lang="en-US" sz="2400" b="1" dirty="0"/>
                    </a:p>
                  </a:txBody>
                  <a:tcPr anchor="ctr"/>
                </a:tc>
                <a:tc>
                  <a:txBody>
                    <a:bodyPr/>
                    <a:lstStyle/>
                    <a:p>
                      <a:pPr algn="ctr"/>
                      <a:r>
                        <a:rPr lang="en-US" sz="2400" b="1" dirty="0" smtClean="0"/>
                        <a:t>Percentage</a:t>
                      </a:r>
                      <a:endParaRPr lang="en-US" sz="2400" b="1" dirty="0"/>
                    </a:p>
                  </a:txBody>
                  <a:tcPr anchor="ctr"/>
                </a:tc>
              </a:tr>
              <a:tr h="666750">
                <a:tc>
                  <a:txBody>
                    <a:bodyPr/>
                    <a:lstStyle/>
                    <a:p>
                      <a:pPr algn="ctr"/>
                      <a:r>
                        <a:rPr lang="en-US" b="1" dirty="0" smtClean="0"/>
                        <a:t>B.</a:t>
                      </a:r>
                      <a:endParaRPr lang="en-US" b="1" dirty="0"/>
                    </a:p>
                  </a:txBody>
                  <a:tcPr anchor="ctr"/>
                </a:tc>
                <a:tc gridSpan="5">
                  <a:txBody>
                    <a:bodyPr/>
                    <a:lstStyle/>
                    <a:p>
                      <a:pPr algn="l"/>
                      <a:r>
                        <a:rPr lang="en-US" b="1" dirty="0" smtClean="0">
                          <a:solidFill>
                            <a:srgbClr val="FF0000"/>
                          </a:solidFill>
                        </a:rPr>
                        <a:t>Fixed cost</a:t>
                      </a:r>
                      <a:endParaRPr lang="en-US" b="1" dirty="0">
                        <a:solidFill>
                          <a:srgbClr val="FF0000"/>
                        </a:solidFill>
                      </a:endParaRP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66750">
                <a:tc>
                  <a:txBody>
                    <a:bodyPr/>
                    <a:lstStyle/>
                    <a:p>
                      <a:pPr algn="ctr"/>
                      <a:r>
                        <a:rPr lang="en-US" b="1" dirty="0" smtClean="0"/>
                        <a:t>1.</a:t>
                      </a:r>
                      <a:endParaRPr lang="en-US" b="1" dirty="0"/>
                    </a:p>
                  </a:txBody>
                  <a:tcPr anchor="ctr"/>
                </a:tc>
                <a:tc>
                  <a:txBody>
                    <a:bodyPr/>
                    <a:lstStyle/>
                    <a:p>
                      <a:pPr algn="l"/>
                      <a:r>
                        <a:rPr lang="en-US" b="1" dirty="0" smtClean="0"/>
                        <a:t>Rental value of land</a:t>
                      </a:r>
                      <a:endParaRPr lang="en-US" b="1" dirty="0"/>
                    </a:p>
                  </a:txBody>
                  <a:tcPr anchor="ctr"/>
                </a:tc>
                <a:tc>
                  <a:txBody>
                    <a:bodyPr/>
                    <a:lstStyle/>
                    <a:p>
                      <a:pPr algn="ctr"/>
                      <a:r>
                        <a:rPr lang="en-US" b="1" dirty="0" smtClean="0"/>
                        <a:t>Rs.</a:t>
                      </a:r>
                      <a:endParaRPr lang="en-US" b="1" dirty="0"/>
                    </a:p>
                  </a:txBody>
                  <a:tcPr anchor="ctr"/>
                </a:tc>
                <a:tc>
                  <a:txBody>
                    <a:bodyPr/>
                    <a:lstStyle/>
                    <a:p>
                      <a:pPr algn="ctr"/>
                      <a:endParaRPr lang="en-US" b="1"/>
                    </a:p>
                  </a:txBody>
                  <a:tcPr anchor="ctr"/>
                </a:tc>
                <a:tc>
                  <a:txBody>
                    <a:bodyPr/>
                    <a:lstStyle/>
                    <a:p>
                      <a:pPr algn="ctr"/>
                      <a:r>
                        <a:rPr lang="en-US" b="1" dirty="0" smtClean="0"/>
                        <a:t>4,650</a:t>
                      </a:r>
                      <a:endParaRPr lang="en-US" b="1" dirty="0"/>
                    </a:p>
                  </a:txBody>
                  <a:tcPr anchor="ctr"/>
                </a:tc>
                <a:tc>
                  <a:txBody>
                    <a:bodyPr/>
                    <a:lstStyle/>
                    <a:p>
                      <a:pPr algn="ctr"/>
                      <a:r>
                        <a:rPr lang="en-US" b="1" dirty="0" smtClean="0"/>
                        <a:t>2.75%</a:t>
                      </a:r>
                      <a:endParaRPr lang="en-US" b="1" dirty="0"/>
                    </a:p>
                  </a:txBody>
                  <a:tcPr anchor="ctr"/>
                </a:tc>
              </a:tr>
              <a:tr h="666750">
                <a:tc>
                  <a:txBody>
                    <a:bodyPr/>
                    <a:lstStyle/>
                    <a:p>
                      <a:pPr algn="ctr"/>
                      <a:r>
                        <a:rPr lang="en-US" b="1" dirty="0" smtClean="0"/>
                        <a:t>2.</a:t>
                      </a:r>
                      <a:endParaRPr lang="en-US" b="1" dirty="0"/>
                    </a:p>
                  </a:txBody>
                  <a:tcPr anchor="ctr"/>
                </a:tc>
                <a:tc>
                  <a:txBody>
                    <a:bodyPr/>
                    <a:lstStyle/>
                    <a:p>
                      <a:pPr algn="l"/>
                      <a:r>
                        <a:rPr lang="en-US" b="1" dirty="0" smtClean="0"/>
                        <a:t>Land revenue</a:t>
                      </a:r>
                      <a:endParaRPr lang="en-US" b="1" dirty="0"/>
                    </a:p>
                  </a:txBody>
                  <a:tcPr anchor="ctr"/>
                </a:tc>
                <a:tc>
                  <a:txBody>
                    <a:bodyPr/>
                    <a:lstStyle/>
                    <a:p>
                      <a:pPr algn="ctr"/>
                      <a:r>
                        <a:rPr lang="en-US" b="1" smtClean="0"/>
                        <a:t>Rs.</a:t>
                      </a:r>
                      <a:endParaRPr lang="en-US" b="1" dirty="0"/>
                    </a:p>
                  </a:txBody>
                  <a:tcPr anchor="ctr"/>
                </a:tc>
                <a:tc>
                  <a:txBody>
                    <a:bodyPr/>
                    <a:lstStyle/>
                    <a:p>
                      <a:pPr algn="ctr"/>
                      <a:endParaRPr lang="en-US" b="1"/>
                    </a:p>
                  </a:txBody>
                  <a:tcPr anchor="ctr"/>
                </a:tc>
                <a:tc>
                  <a:txBody>
                    <a:bodyPr/>
                    <a:lstStyle/>
                    <a:p>
                      <a:pPr algn="ctr"/>
                      <a:r>
                        <a:rPr lang="en-US" b="1" dirty="0" smtClean="0"/>
                        <a:t>50</a:t>
                      </a:r>
                      <a:endParaRPr lang="en-US" b="1" dirty="0"/>
                    </a:p>
                  </a:txBody>
                  <a:tcPr anchor="ctr"/>
                </a:tc>
                <a:tc>
                  <a:txBody>
                    <a:bodyPr/>
                    <a:lstStyle/>
                    <a:p>
                      <a:pPr algn="ctr"/>
                      <a:r>
                        <a:rPr lang="en-US" b="1" dirty="0" smtClean="0"/>
                        <a:t>0.02%</a:t>
                      </a:r>
                      <a:endParaRPr lang="en-US" b="1" dirty="0"/>
                    </a:p>
                  </a:txBody>
                  <a:tcPr anchor="ctr"/>
                </a:tc>
              </a:tr>
              <a:tr h="666750">
                <a:tc>
                  <a:txBody>
                    <a:bodyPr/>
                    <a:lstStyle/>
                    <a:p>
                      <a:pPr algn="ctr"/>
                      <a:r>
                        <a:rPr lang="en-US" b="1" dirty="0" smtClean="0"/>
                        <a:t>3.</a:t>
                      </a:r>
                      <a:endParaRPr lang="en-US" b="1" dirty="0"/>
                    </a:p>
                  </a:txBody>
                  <a:tcPr anchor="ctr"/>
                </a:tc>
                <a:tc>
                  <a:txBody>
                    <a:bodyPr/>
                    <a:lstStyle/>
                    <a:p>
                      <a:pPr algn="l"/>
                      <a:r>
                        <a:rPr lang="en-US" b="1" dirty="0" smtClean="0"/>
                        <a:t>Depreciation</a:t>
                      </a:r>
                      <a:endParaRPr lang="en-US" b="1" dirty="0"/>
                    </a:p>
                  </a:txBody>
                  <a:tcPr anchor="ctr"/>
                </a:tc>
                <a:tc>
                  <a:txBody>
                    <a:bodyPr/>
                    <a:lstStyle/>
                    <a:p>
                      <a:pPr algn="ctr"/>
                      <a:r>
                        <a:rPr lang="en-US" b="1" smtClean="0"/>
                        <a:t>Rs.</a:t>
                      </a:r>
                      <a:endParaRPr lang="en-US" b="1" dirty="0"/>
                    </a:p>
                  </a:txBody>
                  <a:tcPr anchor="ctr"/>
                </a:tc>
                <a:tc>
                  <a:txBody>
                    <a:bodyPr/>
                    <a:lstStyle/>
                    <a:p>
                      <a:pPr algn="ctr"/>
                      <a:endParaRPr lang="en-US" b="1"/>
                    </a:p>
                  </a:txBody>
                  <a:tcPr anchor="ctr"/>
                </a:tc>
                <a:tc>
                  <a:txBody>
                    <a:bodyPr/>
                    <a:lstStyle/>
                    <a:p>
                      <a:pPr algn="ctr"/>
                      <a:r>
                        <a:rPr lang="en-US" b="1" dirty="0" smtClean="0"/>
                        <a:t>386.33</a:t>
                      </a:r>
                      <a:endParaRPr lang="en-US" b="1" dirty="0"/>
                    </a:p>
                  </a:txBody>
                  <a:tcPr anchor="ctr"/>
                </a:tc>
                <a:tc>
                  <a:txBody>
                    <a:bodyPr/>
                    <a:lstStyle/>
                    <a:p>
                      <a:pPr algn="ctr"/>
                      <a:r>
                        <a:rPr lang="en-US" b="1" dirty="0" smtClean="0"/>
                        <a:t>0.22%</a:t>
                      </a:r>
                      <a:endParaRPr lang="en-US" b="1" dirty="0"/>
                    </a:p>
                  </a:txBody>
                  <a:tcPr anchor="ctr"/>
                </a:tc>
              </a:tr>
              <a:tr h="666750">
                <a:tc>
                  <a:txBody>
                    <a:bodyPr/>
                    <a:lstStyle/>
                    <a:p>
                      <a:pPr algn="ctr"/>
                      <a:endParaRPr lang="en-US" b="1" dirty="0"/>
                    </a:p>
                  </a:txBody>
                  <a:tcPr anchor="ctr"/>
                </a:tc>
                <a:tc>
                  <a:txBody>
                    <a:bodyPr/>
                    <a:lstStyle/>
                    <a:p>
                      <a:pPr algn="l"/>
                      <a:r>
                        <a:rPr lang="en-US" b="1" dirty="0" smtClean="0">
                          <a:solidFill>
                            <a:srgbClr val="00B0F0"/>
                          </a:solidFill>
                        </a:rPr>
                        <a:t>Total fixed cost</a:t>
                      </a:r>
                      <a:endParaRPr lang="en-US" b="1" dirty="0">
                        <a:solidFill>
                          <a:srgbClr val="00B0F0"/>
                        </a:solidFill>
                      </a:endParaRPr>
                    </a:p>
                  </a:txBody>
                  <a:tcPr anchor="ctr"/>
                </a:tc>
                <a:tc>
                  <a:txBody>
                    <a:bodyPr/>
                    <a:lstStyle/>
                    <a:p>
                      <a:pPr algn="ctr"/>
                      <a:r>
                        <a:rPr lang="en-US" b="1" smtClean="0"/>
                        <a:t>Rs.</a:t>
                      </a:r>
                      <a:endParaRPr lang="en-US" b="1" dirty="0"/>
                    </a:p>
                  </a:txBody>
                  <a:tcPr anchor="ctr"/>
                </a:tc>
                <a:tc>
                  <a:txBody>
                    <a:bodyPr/>
                    <a:lstStyle/>
                    <a:p>
                      <a:pPr algn="ctr"/>
                      <a:endParaRPr lang="en-US" b="1"/>
                    </a:p>
                  </a:txBody>
                  <a:tcPr anchor="ctr"/>
                </a:tc>
                <a:tc>
                  <a:txBody>
                    <a:bodyPr/>
                    <a:lstStyle/>
                    <a:p>
                      <a:pPr algn="ctr"/>
                      <a:r>
                        <a:rPr lang="en-US" b="1" dirty="0" smtClean="0">
                          <a:solidFill>
                            <a:srgbClr val="FF0000"/>
                          </a:solidFill>
                        </a:rPr>
                        <a:t>5,086.33</a:t>
                      </a:r>
                      <a:endParaRPr lang="en-US" b="1" dirty="0">
                        <a:solidFill>
                          <a:srgbClr val="FF0000"/>
                        </a:solidFill>
                      </a:endParaRPr>
                    </a:p>
                  </a:txBody>
                  <a:tcPr anchor="ctr"/>
                </a:tc>
                <a:tc>
                  <a:txBody>
                    <a:bodyPr/>
                    <a:lstStyle/>
                    <a:p>
                      <a:pPr algn="ctr"/>
                      <a:r>
                        <a:rPr lang="en-US" b="1" dirty="0" smtClean="0"/>
                        <a:t>3.01%</a:t>
                      </a:r>
                      <a:endParaRPr lang="en-US" b="1" dirty="0"/>
                    </a:p>
                  </a:txBody>
                  <a:tcPr anchor="ctr"/>
                </a:tc>
              </a:tr>
              <a:tr h="666750">
                <a:tc>
                  <a:txBody>
                    <a:bodyPr/>
                    <a:lstStyle/>
                    <a:p>
                      <a:pPr algn="ctr"/>
                      <a:endParaRPr lang="en-US" b="1"/>
                    </a:p>
                  </a:txBody>
                  <a:tcPr anchor="ctr"/>
                </a:tc>
                <a:tc>
                  <a:txBody>
                    <a:bodyPr/>
                    <a:lstStyle/>
                    <a:p>
                      <a:pPr algn="l"/>
                      <a:r>
                        <a:rPr lang="en-US" b="1" dirty="0" smtClean="0"/>
                        <a:t>Total establishment cost</a:t>
                      </a:r>
                      <a:endParaRPr lang="en-US" b="1" dirty="0"/>
                    </a:p>
                  </a:txBody>
                  <a:tcPr anchor="ctr"/>
                </a:tc>
                <a:tc>
                  <a:txBody>
                    <a:bodyPr/>
                    <a:lstStyle/>
                    <a:p>
                      <a:pPr algn="ctr"/>
                      <a:r>
                        <a:rPr lang="en-US" b="1" dirty="0" smtClean="0"/>
                        <a:t>Rs.</a:t>
                      </a:r>
                      <a:endParaRPr lang="en-US" b="1" dirty="0"/>
                    </a:p>
                  </a:txBody>
                  <a:tcPr anchor="ctr"/>
                </a:tc>
                <a:tc>
                  <a:txBody>
                    <a:bodyPr/>
                    <a:lstStyle/>
                    <a:p>
                      <a:pPr algn="ctr"/>
                      <a:endParaRPr lang="en-US" b="1"/>
                    </a:p>
                  </a:txBody>
                  <a:tcPr anchor="ctr"/>
                </a:tc>
                <a:tc>
                  <a:txBody>
                    <a:bodyPr/>
                    <a:lstStyle/>
                    <a:p>
                      <a:pPr algn="ctr"/>
                      <a:r>
                        <a:rPr lang="en-US" b="1" dirty="0" smtClean="0">
                          <a:solidFill>
                            <a:srgbClr val="00B050"/>
                          </a:solidFill>
                        </a:rPr>
                        <a:t>1,67,401.33</a:t>
                      </a:r>
                      <a:endParaRPr lang="en-US" b="1" dirty="0">
                        <a:solidFill>
                          <a:srgbClr val="00B050"/>
                        </a:solidFill>
                      </a:endParaRPr>
                    </a:p>
                  </a:txBody>
                  <a:tcPr anchor="ctr"/>
                </a:tc>
                <a:tc>
                  <a:txBody>
                    <a:bodyPr/>
                    <a:lstStyle/>
                    <a:p>
                      <a:pPr algn="ctr"/>
                      <a:r>
                        <a:rPr lang="en-US" b="1" dirty="0" smtClean="0"/>
                        <a:t>100%</a:t>
                      </a:r>
                      <a:endParaRPr lang="en-US" b="1" dirty="0"/>
                    </a:p>
                  </a:txBody>
                  <a:tcPr anchor="ct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53</a:t>
            </a:fld>
            <a:endParaRPr lang="en-IN"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143000"/>
          </a:xfrm>
        </p:spPr>
        <p:txBody>
          <a:bodyPr>
            <a:normAutofit fontScale="90000"/>
          </a:bodyPr>
          <a:lstStyle/>
          <a:p>
            <a:pPr algn="l"/>
            <a:r>
              <a:rPr lang="en-US" b="1" dirty="0" smtClean="0">
                <a:solidFill>
                  <a:srgbClr val="00B050"/>
                </a:solidFill>
              </a:rPr>
              <a:t> </a:t>
            </a:r>
            <a:r>
              <a:rPr lang="en-US" sz="4000" b="1" dirty="0" smtClean="0">
                <a:solidFill>
                  <a:srgbClr val="7030A0"/>
                </a:solidFill>
              </a:rPr>
              <a:t>B. Cost of cultivation and Return of vanilla</a:t>
            </a:r>
            <a:r>
              <a:rPr lang="en-US" b="1" dirty="0" smtClean="0">
                <a:solidFill>
                  <a:srgbClr val="7030A0"/>
                </a:solidFill>
              </a:rPr>
              <a:t/>
            </a:r>
            <a:br>
              <a:rPr lang="en-US" b="1" dirty="0" smtClean="0">
                <a:solidFill>
                  <a:srgbClr val="7030A0"/>
                </a:solidFill>
              </a:rPr>
            </a:br>
            <a:endParaRPr lang="en-US" dirty="0"/>
          </a:p>
        </p:txBody>
      </p:sp>
      <p:sp>
        <p:nvSpPr>
          <p:cNvPr id="3" name="Content Placeholder 2"/>
          <p:cNvSpPr>
            <a:spLocks noGrp="1"/>
          </p:cNvSpPr>
          <p:nvPr>
            <p:ph idx="1"/>
          </p:nvPr>
        </p:nvSpPr>
        <p:spPr>
          <a:xfrm>
            <a:off x="304800" y="990600"/>
            <a:ext cx="8534400" cy="5135563"/>
          </a:xfrm>
        </p:spPr>
        <p:txBody>
          <a:bodyPr>
            <a:normAutofit lnSpcReduction="10000"/>
          </a:bodyPr>
          <a:lstStyle/>
          <a:p>
            <a:pPr algn="just">
              <a:lnSpc>
                <a:spcPct val="150000"/>
              </a:lnSpc>
              <a:buFont typeface="Wingdings" pitchFamily="2" charset="2"/>
              <a:buChar char="Ø"/>
            </a:pPr>
            <a:r>
              <a:rPr lang="en-US" dirty="0" smtClean="0">
                <a:solidFill>
                  <a:srgbClr val="00B050"/>
                </a:solidFill>
              </a:rPr>
              <a:t> </a:t>
            </a:r>
            <a:r>
              <a:rPr lang="en-US" b="1" dirty="0" smtClean="0">
                <a:solidFill>
                  <a:srgbClr val="00B050"/>
                </a:solidFill>
              </a:rPr>
              <a:t>Include the variable cost and fixed cost</a:t>
            </a:r>
          </a:p>
          <a:p>
            <a:pPr algn="just">
              <a:lnSpc>
                <a:spcPct val="150000"/>
              </a:lnSpc>
              <a:buNone/>
            </a:pPr>
            <a:r>
              <a:rPr lang="en-US" b="1" dirty="0" smtClean="0">
                <a:solidFill>
                  <a:srgbClr val="FF0000"/>
                </a:solidFill>
              </a:rPr>
              <a:t> </a:t>
            </a:r>
            <a:r>
              <a:rPr lang="en-US" b="1" dirty="0" err="1" smtClean="0">
                <a:solidFill>
                  <a:srgbClr val="FF0000"/>
                </a:solidFill>
              </a:rPr>
              <a:t>i</a:t>
            </a:r>
            <a:r>
              <a:rPr lang="en-US" b="1" dirty="0" smtClean="0">
                <a:solidFill>
                  <a:srgbClr val="FF0000"/>
                </a:solidFill>
              </a:rPr>
              <a:t>) Variable cost:</a:t>
            </a:r>
            <a:r>
              <a:rPr lang="en-US" b="1" dirty="0" smtClean="0"/>
              <a:t> </a:t>
            </a:r>
            <a:r>
              <a:rPr lang="en-US" b="1" dirty="0" err="1" smtClean="0"/>
              <a:t>Manurring</a:t>
            </a:r>
            <a:r>
              <a:rPr lang="en-US" b="1" dirty="0" smtClean="0"/>
              <a:t>, silt application, mulching, weeding, watch &amp; ward, purchase of manure, interest on working capital.</a:t>
            </a:r>
          </a:p>
          <a:p>
            <a:pPr algn="just">
              <a:lnSpc>
                <a:spcPct val="150000"/>
              </a:lnSpc>
              <a:buNone/>
            </a:pPr>
            <a:r>
              <a:rPr lang="en-US" b="1" dirty="0" smtClean="0">
                <a:solidFill>
                  <a:srgbClr val="FF0000"/>
                </a:solidFill>
              </a:rPr>
              <a:t> ii) Fixed cost: </a:t>
            </a:r>
            <a:r>
              <a:rPr lang="en-US" b="1" dirty="0" smtClean="0"/>
              <a:t>Rental value on land, land Tax, Depreciation, Annual repair, interest on fixed capital etc. </a:t>
            </a:r>
            <a:endParaRPr lang="en-US" b="1" dirty="0">
              <a:solidFill>
                <a:srgbClr val="FF0000"/>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54</a:t>
            </a:fld>
            <a:endParaRPr lang="en-IN"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381000"/>
          </a:xfrm>
        </p:spPr>
        <p:txBody>
          <a:bodyPr>
            <a:noAutofit/>
          </a:bodyPr>
          <a:lstStyle/>
          <a:p>
            <a:pPr>
              <a:lnSpc>
                <a:spcPts val="4320"/>
              </a:lnSpc>
            </a:pPr>
            <a:r>
              <a:rPr lang="en-US" sz="3200" b="1" dirty="0" smtClean="0">
                <a:solidFill>
                  <a:srgbClr val="FF0000"/>
                </a:solidFill>
              </a:rPr>
              <a:t>Table: 6 Annual cost of cultivation of vanilla as intercrop in areca garden</a:t>
            </a:r>
            <a:endParaRPr lang="en-US" sz="3200" b="1" dirty="0">
              <a:solidFill>
                <a:srgbClr val="FF0000"/>
              </a:solidFill>
            </a:endParaRPr>
          </a:p>
        </p:txBody>
      </p:sp>
      <p:graphicFrame>
        <p:nvGraphicFramePr>
          <p:cNvPr id="6" name="Content Placeholder 5"/>
          <p:cNvGraphicFramePr>
            <a:graphicFrameLocks noGrp="1"/>
          </p:cNvGraphicFramePr>
          <p:nvPr>
            <p:ph idx="1"/>
          </p:nvPr>
        </p:nvGraphicFramePr>
        <p:xfrm>
          <a:off x="457200" y="1066802"/>
          <a:ext cx="8229600" cy="5367251"/>
        </p:xfrm>
        <a:graphic>
          <a:graphicData uri="http://schemas.openxmlformats.org/drawingml/2006/table">
            <a:tbl>
              <a:tblPr firstRow="1" bandRow="1">
                <a:tableStyleId>{5C22544A-7EE6-4342-B048-85BDC9FD1C3A}</a:tableStyleId>
              </a:tblPr>
              <a:tblGrid>
                <a:gridCol w="838200"/>
                <a:gridCol w="4343400"/>
                <a:gridCol w="1447800"/>
                <a:gridCol w="1600200"/>
              </a:tblGrid>
              <a:tr h="969819">
                <a:tc>
                  <a:txBody>
                    <a:bodyPr/>
                    <a:lstStyle/>
                    <a:p>
                      <a:pPr algn="ctr"/>
                      <a:r>
                        <a:rPr lang="en-US" sz="2800" b="1" dirty="0" smtClean="0"/>
                        <a:t>Sl. No.</a:t>
                      </a:r>
                      <a:endParaRPr lang="en-US" sz="2800" b="1" dirty="0"/>
                    </a:p>
                  </a:txBody>
                  <a:tcPr anchor="ctr"/>
                </a:tc>
                <a:tc>
                  <a:txBody>
                    <a:bodyPr/>
                    <a:lstStyle/>
                    <a:p>
                      <a:pPr algn="ctr"/>
                      <a:r>
                        <a:rPr lang="en-US" sz="2800" b="1" dirty="0" smtClean="0"/>
                        <a:t>Particular</a:t>
                      </a:r>
                      <a:endParaRPr lang="en-US" sz="2800" b="1" dirty="0"/>
                    </a:p>
                  </a:txBody>
                  <a:tcPr anchor="ctr"/>
                </a:tc>
                <a:tc>
                  <a:txBody>
                    <a:bodyPr/>
                    <a:lstStyle/>
                    <a:p>
                      <a:pPr algn="ctr"/>
                      <a:r>
                        <a:rPr lang="en-US" sz="2800" b="1" dirty="0" smtClean="0"/>
                        <a:t>Unit</a:t>
                      </a:r>
                      <a:endParaRPr lang="en-US" sz="2800" b="1" dirty="0"/>
                    </a:p>
                  </a:txBody>
                  <a:tcPr anchor="ctr"/>
                </a:tc>
                <a:tc>
                  <a:txBody>
                    <a:bodyPr/>
                    <a:lstStyle/>
                    <a:p>
                      <a:pPr algn="ctr"/>
                      <a:r>
                        <a:rPr lang="en-US" sz="2800" b="1" dirty="0" smtClean="0"/>
                        <a:t>Per hectare</a:t>
                      </a:r>
                      <a:endParaRPr lang="en-US" sz="2800" b="1" dirty="0"/>
                    </a:p>
                  </a:txBody>
                  <a:tcPr anchor="ctr"/>
                </a:tc>
              </a:tr>
              <a:tr h="484909">
                <a:tc>
                  <a:txBody>
                    <a:bodyPr/>
                    <a:lstStyle/>
                    <a:p>
                      <a:pPr algn="ctr"/>
                      <a:r>
                        <a:rPr lang="en-US" sz="2800" b="1" dirty="0" smtClean="0">
                          <a:solidFill>
                            <a:srgbClr val="FFFF00"/>
                          </a:solidFill>
                        </a:rPr>
                        <a:t>A.</a:t>
                      </a:r>
                      <a:endParaRPr lang="en-US" sz="2800" b="1" dirty="0">
                        <a:solidFill>
                          <a:srgbClr val="FFFF00"/>
                        </a:solidFill>
                      </a:endParaRPr>
                    </a:p>
                  </a:txBody>
                  <a:tcPr anchor="ctr"/>
                </a:tc>
                <a:tc gridSpan="3">
                  <a:txBody>
                    <a:bodyPr/>
                    <a:lstStyle/>
                    <a:p>
                      <a:pPr algn="l"/>
                      <a:r>
                        <a:rPr lang="en-US" sz="2800" b="1" dirty="0" smtClean="0">
                          <a:solidFill>
                            <a:srgbClr val="FFFF00"/>
                          </a:solidFill>
                        </a:rPr>
                        <a:t>Variable cost</a:t>
                      </a:r>
                      <a:endParaRPr lang="en-US" sz="2800" b="1" dirty="0">
                        <a:solidFill>
                          <a:srgbClr val="FFFF00"/>
                        </a:solidFill>
                      </a:endParaRPr>
                    </a:p>
                  </a:txBody>
                  <a:tcPr anchor="ctr"/>
                </a:tc>
                <a:tc hMerge="1">
                  <a:txBody>
                    <a:bodyPr/>
                    <a:lstStyle/>
                    <a:p>
                      <a:endParaRPr lang="en-US"/>
                    </a:p>
                  </a:txBody>
                  <a:tcPr/>
                </a:tc>
                <a:tc hMerge="1">
                  <a:txBody>
                    <a:bodyPr/>
                    <a:lstStyle/>
                    <a:p>
                      <a:endParaRPr lang="en-US"/>
                    </a:p>
                  </a:txBody>
                  <a:tcPr/>
                </a:tc>
              </a:tr>
              <a:tr h="484909">
                <a:tc>
                  <a:txBody>
                    <a:bodyPr/>
                    <a:lstStyle/>
                    <a:p>
                      <a:pPr algn="ctr"/>
                      <a:r>
                        <a:rPr lang="en-US" sz="2400" b="1" dirty="0" smtClean="0"/>
                        <a:t>I</a:t>
                      </a:r>
                      <a:endParaRPr lang="en-US" sz="2400" b="1" dirty="0"/>
                    </a:p>
                  </a:txBody>
                  <a:tcPr anchor="ctr"/>
                </a:tc>
                <a:tc>
                  <a:txBody>
                    <a:bodyPr/>
                    <a:lstStyle/>
                    <a:p>
                      <a:pPr algn="l"/>
                      <a:r>
                        <a:rPr lang="en-US" sz="2400" b="1" dirty="0" err="1" smtClean="0"/>
                        <a:t>Labour</a:t>
                      </a:r>
                      <a:r>
                        <a:rPr lang="en-US" sz="2400" b="1" dirty="0" smtClean="0"/>
                        <a:t> cost</a:t>
                      </a:r>
                      <a:endParaRPr lang="en-US" sz="2400" b="1" dirty="0"/>
                    </a:p>
                  </a:txBody>
                  <a:tcPr anchor="ctr"/>
                </a:tc>
                <a:tc>
                  <a:txBody>
                    <a:bodyPr/>
                    <a:lstStyle/>
                    <a:p>
                      <a:pPr algn="ctr"/>
                      <a:r>
                        <a:rPr lang="en-US" sz="2400" b="1" dirty="0" smtClean="0"/>
                        <a:t>Rs.</a:t>
                      </a:r>
                      <a:endParaRPr lang="en-US" sz="2400" b="1" dirty="0"/>
                    </a:p>
                  </a:txBody>
                  <a:tcPr anchor="ctr"/>
                </a:tc>
                <a:tc>
                  <a:txBody>
                    <a:bodyPr/>
                    <a:lstStyle/>
                    <a:p>
                      <a:pPr algn="ctr"/>
                      <a:r>
                        <a:rPr lang="en-US" sz="2400" b="1" dirty="0" smtClean="0"/>
                        <a:t>57,372.45</a:t>
                      </a:r>
                      <a:endParaRPr lang="en-US" sz="2400" b="1" dirty="0"/>
                    </a:p>
                  </a:txBody>
                  <a:tcPr anchor="ctr"/>
                </a:tc>
              </a:tr>
              <a:tr h="484909">
                <a:tc>
                  <a:txBody>
                    <a:bodyPr/>
                    <a:lstStyle/>
                    <a:p>
                      <a:pPr algn="ctr"/>
                      <a:r>
                        <a:rPr lang="en-US" sz="2400" b="1" dirty="0" smtClean="0"/>
                        <a:t>II</a:t>
                      </a:r>
                      <a:endParaRPr lang="en-US" sz="2400" b="1" dirty="0"/>
                    </a:p>
                  </a:txBody>
                  <a:tcPr anchor="ctr"/>
                </a:tc>
                <a:tc gridSpan="3">
                  <a:txBody>
                    <a:bodyPr/>
                    <a:lstStyle/>
                    <a:p>
                      <a:pPr algn="l"/>
                      <a:r>
                        <a:rPr lang="en-US" sz="2400" b="1" dirty="0" smtClean="0"/>
                        <a:t>Material cost</a:t>
                      </a:r>
                      <a:endParaRPr lang="en-US" sz="2400" b="1" dirty="0"/>
                    </a:p>
                  </a:txBody>
                  <a:tcPr anchor="ctr"/>
                </a:tc>
                <a:tc hMerge="1">
                  <a:txBody>
                    <a:bodyPr/>
                    <a:lstStyle/>
                    <a:p>
                      <a:endParaRPr lang="en-US"/>
                    </a:p>
                  </a:txBody>
                  <a:tcPr/>
                </a:tc>
                <a:tc hMerge="1">
                  <a:txBody>
                    <a:bodyPr/>
                    <a:lstStyle/>
                    <a:p>
                      <a:endParaRPr lang="en-US"/>
                    </a:p>
                  </a:txBody>
                  <a:tcPr/>
                </a:tc>
              </a:tr>
              <a:tr h="484909">
                <a:tc>
                  <a:txBody>
                    <a:bodyPr/>
                    <a:lstStyle/>
                    <a:p>
                      <a:pPr algn="ctr"/>
                      <a:r>
                        <a:rPr lang="en-US" sz="2400" b="1" dirty="0" smtClean="0"/>
                        <a:t>1</a:t>
                      </a:r>
                      <a:endParaRPr lang="en-US" sz="2400" b="1" dirty="0"/>
                    </a:p>
                  </a:txBody>
                  <a:tcPr anchor="ctr"/>
                </a:tc>
                <a:tc>
                  <a:txBody>
                    <a:bodyPr/>
                    <a:lstStyle/>
                    <a:p>
                      <a:pPr algn="l"/>
                      <a:r>
                        <a:rPr lang="en-US" sz="2400" b="1" dirty="0" smtClean="0"/>
                        <a:t>Manures</a:t>
                      </a:r>
                      <a:endParaRPr lang="en-US" sz="2400" b="1" dirty="0"/>
                    </a:p>
                  </a:txBody>
                  <a:tcPr anchor="ctr"/>
                </a:tc>
                <a:tc>
                  <a:txBody>
                    <a:bodyPr/>
                    <a:lstStyle/>
                    <a:p>
                      <a:pPr algn="ctr"/>
                      <a:r>
                        <a:rPr lang="en-US" sz="2400" b="1" dirty="0" smtClean="0"/>
                        <a:t>Tons</a:t>
                      </a:r>
                      <a:endParaRPr lang="en-US" sz="2400" b="1" dirty="0"/>
                    </a:p>
                  </a:txBody>
                  <a:tcPr anchor="ctr"/>
                </a:tc>
                <a:tc>
                  <a:txBody>
                    <a:bodyPr/>
                    <a:lstStyle/>
                    <a:p>
                      <a:pPr algn="ctr"/>
                      <a:r>
                        <a:rPr lang="en-US" sz="2400" b="1" dirty="0" smtClean="0"/>
                        <a:t>23,000</a:t>
                      </a:r>
                      <a:endParaRPr lang="en-US" sz="2400" b="1" dirty="0"/>
                    </a:p>
                  </a:txBody>
                  <a:tcPr anchor="ctr"/>
                </a:tc>
              </a:tr>
              <a:tr h="484909">
                <a:tc>
                  <a:txBody>
                    <a:bodyPr/>
                    <a:lstStyle/>
                    <a:p>
                      <a:pPr algn="ctr"/>
                      <a:r>
                        <a:rPr lang="en-US" sz="2400" b="1" dirty="0" smtClean="0"/>
                        <a:t>2</a:t>
                      </a:r>
                      <a:endParaRPr lang="en-US" sz="2400" b="1" dirty="0"/>
                    </a:p>
                  </a:txBody>
                  <a:tcPr anchor="ctr"/>
                </a:tc>
                <a:tc>
                  <a:txBody>
                    <a:bodyPr/>
                    <a:lstStyle/>
                    <a:p>
                      <a:pPr algn="l"/>
                      <a:r>
                        <a:rPr lang="en-US" sz="2400" b="1" dirty="0" smtClean="0"/>
                        <a:t>Silt</a:t>
                      </a:r>
                      <a:endParaRPr lang="en-US" sz="2400" b="1" dirty="0"/>
                    </a:p>
                  </a:txBody>
                  <a:tcPr anchor="ctr"/>
                </a:tc>
                <a:tc>
                  <a:txBody>
                    <a:bodyPr/>
                    <a:lstStyle/>
                    <a:p>
                      <a:pPr algn="ctr"/>
                      <a:r>
                        <a:rPr lang="en-US" sz="2400" b="1" dirty="0" smtClean="0"/>
                        <a:t>Tons</a:t>
                      </a:r>
                      <a:endParaRPr lang="en-US" sz="2400" b="1" dirty="0"/>
                    </a:p>
                  </a:txBody>
                  <a:tcPr anchor="ctr"/>
                </a:tc>
                <a:tc>
                  <a:txBody>
                    <a:bodyPr/>
                    <a:lstStyle/>
                    <a:p>
                      <a:pPr algn="ctr"/>
                      <a:r>
                        <a:rPr lang="en-US" sz="2400" b="1" dirty="0" smtClean="0"/>
                        <a:t>1,000</a:t>
                      </a:r>
                      <a:endParaRPr lang="en-US" sz="2400" b="1" dirty="0"/>
                    </a:p>
                  </a:txBody>
                  <a:tcPr anchor="ctr"/>
                </a:tc>
              </a:tr>
              <a:tr h="484909">
                <a:tc>
                  <a:txBody>
                    <a:bodyPr/>
                    <a:lstStyle/>
                    <a:p>
                      <a:pPr algn="ctr"/>
                      <a:r>
                        <a:rPr lang="en-US" sz="2400" b="1" dirty="0" smtClean="0"/>
                        <a:t>3</a:t>
                      </a:r>
                      <a:endParaRPr lang="en-US" sz="2400" b="1" dirty="0"/>
                    </a:p>
                  </a:txBody>
                  <a:tcPr anchor="ctr"/>
                </a:tc>
                <a:tc>
                  <a:txBody>
                    <a:bodyPr/>
                    <a:lstStyle/>
                    <a:p>
                      <a:pPr algn="l"/>
                      <a:r>
                        <a:rPr lang="en-US" sz="2400" b="1" dirty="0" smtClean="0"/>
                        <a:t>PPC application</a:t>
                      </a:r>
                      <a:endParaRPr lang="en-US" sz="2400" b="1" dirty="0"/>
                    </a:p>
                  </a:txBody>
                  <a:tcPr anchor="ctr"/>
                </a:tc>
                <a:tc>
                  <a:txBody>
                    <a:bodyPr/>
                    <a:lstStyle/>
                    <a:p>
                      <a:pPr algn="ctr"/>
                      <a:r>
                        <a:rPr lang="en-US" sz="2400" b="1" smtClean="0"/>
                        <a:t>Rs.</a:t>
                      </a:r>
                      <a:endParaRPr lang="en-US" sz="2400" b="1" dirty="0"/>
                    </a:p>
                  </a:txBody>
                  <a:tcPr anchor="ctr"/>
                </a:tc>
                <a:tc>
                  <a:txBody>
                    <a:bodyPr/>
                    <a:lstStyle/>
                    <a:p>
                      <a:pPr algn="ctr"/>
                      <a:r>
                        <a:rPr lang="en-US" sz="2400" b="1" dirty="0" smtClean="0"/>
                        <a:t>500</a:t>
                      </a:r>
                      <a:endParaRPr lang="en-US" sz="2400" b="1" dirty="0"/>
                    </a:p>
                  </a:txBody>
                  <a:tcPr anchor="ctr"/>
                </a:tc>
              </a:tr>
              <a:tr h="484909">
                <a:tc>
                  <a:txBody>
                    <a:bodyPr/>
                    <a:lstStyle/>
                    <a:p>
                      <a:pPr algn="ctr"/>
                      <a:r>
                        <a:rPr lang="en-US" sz="2400" b="1" dirty="0" smtClean="0"/>
                        <a:t>4</a:t>
                      </a:r>
                      <a:endParaRPr lang="en-US" sz="2400" b="1" dirty="0"/>
                    </a:p>
                  </a:txBody>
                  <a:tcPr anchor="ctr"/>
                </a:tc>
                <a:tc>
                  <a:txBody>
                    <a:bodyPr/>
                    <a:lstStyle/>
                    <a:p>
                      <a:pPr algn="l"/>
                      <a:r>
                        <a:rPr lang="en-US" sz="2400" b="1" dirty="0" smtClean="0"/>
                        <a:t>Mulching</a:t>
                      </a:r>
                      <a:endParaRPr lang="en-US" sz="2400" b="1" dirty="0"/>
                    </a:p>
                  </a:txBody>
                  <a:tcPr anchor="ctr"/>
                </a:tc>
                <a:tc>
                  <a:txBody>
                    <a:bodyPr/>
                    <a:lstStyle/>
                    <a:p>
                      <a:pPr algn="ctr"/>
                      <a:r>
                        <a:rPr lang="en-US" sz="2400" b="1" smtClean="0"/>
                        <a:t>Rs.</a:t>
                      </a:r>
                      <a:endParaRPr lang="en-US" sz="2400" b="1" dirty="0"/>
                    </a:p>
                  </a:txBody>
                  <a:tcPr anchor="ctr"/>
                </a:tc>
                <a:tc>
                  <a:txBody>
                    <a:bodyPr/>
                    <a:lstStyle/>
                    <a:p>
                      <a:pPr algn="ctr"/>
                      <a:r>
                        <a:rPr lang="en-US" sz="2400" b="1" dirty="0" smtClean="0"/>
                        <a:t>1,750</a:t>
                      </a:r>
                      <a:endParaRPr lang="en-US" sz="2400" b="1" dirty="0"/>
                    </a:p>
                  </a:txBody>
                  <a:tcPr anchor="ctr"/>
                </a:tc>
              </a:tr>
              <a:tr h="484909">
                <a:tc>
                  <a:txBody>
                    <a:bodyPr/>
                    <a:lstStyle/>
                    <a:p>
                      <a:pPr algn="ctr"/>
                      <a:r>
                        <a:rPr lang="en-US" sz="2400" b="1" dirty="0" smtClean="0"/>
                        <a:t>III</a:t>
                      </a:r>
                      <a:endParaRPr lang="en-US" sz="2400" b="1" dirty="0"/>
                    </a:p>
                  </a:txBody>
                  <a:tcPr anchor="ctr"/>
                </a:tc>
                <a:tc>
                  <a:txBody>
                    <a:bodyPr/>
                    <a:lstStyle/>
                    <a:p>
                      <a:pPr algn="l"/>
                      <a:r>
                        <a:rPr lang="en-US" sz="2400" b="1" dirty="0" smtClean="0"/>
                        <a:t>Interest</a:t>
                      </a:r>
                      <a:r>
                        <a:rPr lang="en-US" sz="2400" b="1" baseline="0" dirty="0" smtClean="0"/>
                        <a:t> rate on working capital</a:t>
                      </a:r>
                      <a:endParaRPr lang="en-US" sz="2400" b="1" dirty="0"/>
                    </a:p>
                  </a:txBody>
                  <a:tcPr anchor="ctr"/>
                </a:tc>
                <a:tc>
                  <a:txBody>
                    <a:bodyPr/>
                    <a:lstStyle/>
                    <a:p>
                      <a:pPr algn="ctr"/>
                      <a:r>
                        <a:rPr lang="en-US" sz="2400" b="1" smtClean="0"/>
                        <a:t>Rs.</a:t>
                      </a:r>
                      <a:endParaRPr lang="en-US" sz="2400" b="1" dirty="0"/>
                    </a:p>
                  </a:txBody>
                  <a:tcPr anchor="ctr"/>
                </a:tc>
                <a:tc>
                  <a:txBody>
                    <a:bodyPr/>
                    <a:lstStyle/>
                    <a:p>
                      <a:pPr algn="ctr"/>
                      <a:r>
                        <a:rPr lang="en-US" sz="2400" b="1" dirty="0" smtClean="0"/>
                        <a:t>9,238.07</a:t>
                      </a:r>
                      <a:endParaRPr lang="en-US" sz="2400" b="1" dirty="0"/>
                    </a:p>
                  </a:txBody>
                  <a:tcPr anchor="ctr"/>
                </a:tc>
              </a:tr>
              <a:tr h="484909">
                <a:tc>
                  <a:txBody>
                    <a:bodyPr/>
                    <a:lstStyle/>
                    <a:p>
                      <a:pPr algn="ctr"/>
                      <a:endParaRPr lang="en-US" sz="2400" b="1"/>
                    </a:p>
                  </a:txBody>
                  <a:tcPr anchor="ctr"/>
                </a:tc>
                <a:tc>
                  <a:txBody>
                    <a:bodyPr/>
                    <a:lstStyle/>
                    <a:p>
                      <a:pPr algn="l"/>
                      <a:r>
                        <a:rPr lang="en-US" sz="2400" b="1" dirty="0" smtClean="0"/>
                        <a:t>Total variable cost</a:t>
                      </a:r>
                      <a:endParaRPr lang="en-US" sz="2400" b="1" dirty="0"/>
                    </a:p>
                  </a:txBody>
                  <a:tcPr anchor="ctr"/>
                </a:tc>
                <a:tc>
                  <a:txBody>
                    <a:bodyPr/>
                    <a:lstStyle/>
                    <a:p>
                      <a:pPr algn="ctr"/>
                      <a:r>
                        <a:rPr lang="en-US" sz="2400" b="1" dirty="0" smtClean="0"/>
                        <a:t>Rs.</a:t>
                      </a:r>
                      <a:endParaRPr lang="en-US" sz="2400" b="1" dirty="0"/>
                    </a:p>
                  </a:txBody>
                  <a:tcPr anchor="ctr"/>
                </a:tc>
                <a:tc>
                  <a:txBody>
                    <a:bodyPr/>
                    <a:lstStyle/>
                    <a:p>
                      <a:pPr algn="ctr"/>
                      <a:r>
                        <a:rPr lang="en-US" sz="2400" b="1" dirty="0" smtClean="0">
                          <a:solidFill>
                            <a:srgbClr val="FF0000"/>
                          </a:solidFill>
                        </a:rPr>
                        <a:t>93,220.52</a:t>
                      </a:r>
                      <a:endParaRPr lang="en-US" sz="2400" b="1" dirty="0">
                        <a:solidFill>
                          <a:srgbClr val="FF0000"/>
                        </a:solidFill>
                      </a:endParaRPr>
                    </a:p>
                  </a:txBody>
                  <a:tcPr anchor="ct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55</a:t>
            </a:fld>
            <a:endParaRPr lang="en-IN"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b="1" dirty="0" smtClean="0">
                <a:solidFill>
                  <a:srgbClr val="FF0000"/>
                </a:solidFill>
              </a:rPr>
              <a:t>Cont..</a:t>
            </a:r>
            <a:endParaRPr lang="en-US" b="1" dirty="0">
              <a:solidFill>
                <a:srgbClr val="FF0000"/>
              </a:solidFill>
            </a:endParaRPr>
          </a:p>
        </p:txBody>
      </p:sp>
      <p:graphicFrame>
        <p:nvGraphicFramePr>
          <p:cNvPr id="6" name="Content Placeholder 5"/>
          <p:cNvGraphicFramePr>
            <a:graphicFrameLocks noGrp="1"/>
          </p:cNvGraphicFramePr>
          <p:nvPr>
            <p:ph idx="1"/>
          </p:nvPr>
        </p:nvGraphicFramePr>
        <p:xfrm>
          <a:off x="228600" y="914400"/>
          <a:ext cx="8763000" cy="5414022"/>
        </p:xfrm>
        <a:graphic>
          <a:graphicData uri="http://schemas.openxmlformats.org/drawingml/2006/table">
            <a:tbl>
              <a:tblPr firstRow="1" bandRow="1">
                <a:tableStyleId>{5C22544A-7EE6-4342-B048-85BDC9FD1C3A}</a:tableStyleId>
              </a:tblPr>
              <a:tblGrid>
                <a:gridCol w="892528"/>
                <a:gridCol w="4138083"/>
                <a:gridCol w="1541639"/>
                <a:gridCol w="2190750"/>
              </a:tblGrid>
              <a:tr h="867817">
                <a:tc>
                  <a:txBody>
                    <a:bodyPr/>
                    <a:lstStyle/>
                    <a:p>
                      <a:pPr algn="ctr"/>
                      <a:r>
                        <a:rPr lang="en-US" sz="2800" b="1" dirty="0" smtClean="0"/>
                        <a:t>Sl. No.</a:t>
                      </a:r>
                      <a:endParaRPr lang="en-US" sz="2800" b="1" dirty="0"/>
                    </a:p>
                  </a:txBody>
                  <a:tcPr anchor="ctr"/>
                </a:tc>
                <a:tc>
                  <a:txBody>
                    <a:bodyPr/>
                    <a:lstStyle/>
                    <a:p>
                      <a:pPr algn="ctr"/>
                      <a:r>
                        <a:rPr lang="en-US" sz="2800" b="1" dirty="0" smtClean="0"/>
                        <a:t>Particular</a:t>
                      </a:r>
                      <a:endParaRPr lang="en-US" sz="2800" b="1" dirty="0"/>
                    </a:p>
                  </a:txBody>
                  <a:tcPr anchor="ctr"/>
                </a:tc>
                <a:tc>
                  <a:txBody>
                    <a:bodyPr/>
                    <a:lstStyle/>
                    <a:p>
                      <a:pPr algn="ctr"/>
                      <a:r>
                        <a:rPr lang="en-US" sz="2800" b="1" dirty="0" smtClean="0"/>
                        <a:t>Units</a:t>
                      </a:r>
                      <a:endParaRPr lang="en-US" sz="2800" b="1" dirty="0"/>
                    </a:p>
                  </a:txBody>
                  <a:tcPr anchor="ctr"/>
                </a:tc>
                <a:tc>
                  <a:txBody>
                    <a:bodyPr/>
                    <a:lstStyle/>
                    <a:p>
                      <a:pPr algn="ctr"/>
                      <a:r>
                        <a:rPr lang="en-US" sz="2800" b="1" dirty="0" smtClean="0"/>
                        <a:t>Per Hectare</a:t>
                      </a:r>
                      <a:endParaRPr lang="en-US" sz="2800" b="1" dirty="0"/>
                    </a:p>
                  </a:txBody>
                  <a:tcPr anchor="ctr"/>
                </a:tc>
              </a:tr>
              <a:tr h="438998">
                <a:tc>
                  <a:txBody>
                    <a:bodyPr/>
                    <a:lstStyle/>
                    <a:p>
                      <a:pPr algn="ctr"/>
                      <a:r>
                        <a:rPr lang="en-US" sz="2800" b="1" dirty="0" smtClean="0">
                          <a:solidFill>
                            <a:srgbClr val="FFFF00"/>
                          </a:solidFill>
                        </a:rPr>
                        <a:t>B</a:t>
                      </a:r>
                      <a:endParaRPr lang="en-US" sz="2800" b="1" dirty="0">
                        <a:solidFill>
                          <a:srgbClr val="FFFF00"/>
                        </a:solidFill>
                      </a:endParaRPr>
                    </a:p>
                  </a:txBody>
                  <a:tcPr anchor="ctr"/>
                </a:tc>
                <a:tc gridSpan="3">
                  <a:txBody>
                    <a:bodyPr/>
                    <a:lstStyle/>
                    <a:p>
                      <a:pPr algn="l"/>
                      <a:r>
                        <a:rPr lang="en-US" sz="2800" b="1" dirty="0" smtClean="0">
                          <a:solidFill>
                            <a:srgbClr val="FFFF00"/>
                          </a:solidFill>
                        </a:rPr>
                        <a:t>Fixed</a:t>
                      </a:r>
                      <a:r>
                        <a:rPr lang="en-US" sz="2800" b="1" baseline="0" dirty="0" smtClean="0">
                          <a:solidFill>
                            <a:srgbClr val="FFFF00"/>
                          </a:solidFill>
                        </a:rPr>
                        <a:t> cost</a:t>
                      </a:r>
                      <a:endParaRPr lang="en-US" sz="2800" b="1" dirty="0">
                        <a:solidFill>
                          <a:srgbClr val="FFFF00"/>
                        </a:solidFill>
                      </a:endParaRPr>
                    </a:p>
                  </a:txBody>
                  <a:tcPr anchor="ctr"/>
                </a:tc>
                <a:tc hMerge="1">
                  <a:txBody>
                    <a:bodyPr/>
                    <a:lstStyle/>
                    <a:p>
                      <a:endParaRPr lang="en-US"/>
                    </a:p>
                  </a:txBody>
                  <a:tcPr/>
                </a:tc>
                <a:tc hMerge="1">
                  <a:txBody>
                    <a:bodyPr/>
                    <a:lstStyle/>
                    <a:p>
                      <a:endParaRPr lang="en-US"/>
                    </a:p>
                  </a:txBody>
                  <a:tcPr/>
                </a:tc>
              </a:tr>
              <a:tr h="438998">
                <a:tc>
                  <a:txBody>
                    <a:bodyPr/>
                    <a:lstStyle/>
                    <a:p>
                      <a:pPr algn="ctr"/>
                      <a:r>
                        <a:rPr lang="en-US" sz="2000" b="1" dirty="0" smtClean="0"/>
                        <a:t>1</a:t>
                      </a:r>
                      <a:endParaRPr lang="en-US" sz="2000" b="1" dirty="0"/>
                    </a:p>
                  </a:txBody>
                  <a:tcPr anchor="ctr"/>
                </a:tc>
                <a:tc>
                  <a:txBody>
                    <a:bodyPr/>
                    <a:lstStyle/>
                    <a:p>
                      <a:pPr algn="l"/>
                      <a:r>
                        <a:rPr lang="en-US" sz="2000" b="1" dirty="0" smtClean="0"/>
                        <a:t>Land rental value</a:t>
                      </a:r>
                      <a:endParaRPr lang="en-US" sz="2000" b="1" dirty="0"/>
                    </a:p>
                  </a:txBody>
                  <a:tcPr anchor="ctr"/>
                </a:tc>
                <a:tc>
                  <a:txBody>
                    <a:bodyPr/>
                    <a:lstStyle/>
                    <a:p>
                      <a:pPr algn="ctr"/>
                      <a:r>
                        <a:rPr lang="en-US" sz="2000" b="1" smtClean="0"/>
                        <a:t>Rs.</a:t>
                      </a:r>
                      <a:endParaRPr lang="en-US" sz="2000" b="1" dirty="0"/>
                    </a:p>
                  </a:txBody>
                  <a:tcPr anchor="ctr"/>
                </a:tc>
                <a:tc>
                  <a:txBody>
                    <a:bodyPr/>
                    <a:lstStyle/>
                    <a:p>
                      <a:pPr algn="ctr"/>
                      <a:r>
                        <a:rPr lang="en-US" sz="2000" b="1" dirty="0" smtClean="0"/>
                        <a:t>4,650</a:t>
                      </a:r>
                      <a:endParaRPr lang="en-US" sz="2000" b="1" dirty="0"/>
                    </a:p>
                  </a:txBody>
                  <a:tcPr anchor="ctr"/>
                </a:tc>
              </a:tr>
              <a:tr h="438998">
                <a:tc>
                  <a:txBody>
                    <a:bodyPr/>
                    <a:lstStyle/>
                    <a:p>
                      <a:pPr algn="ctr"/>
                      <a:r>
                        <a:rPr lang="en-US" sz="2000" b="1" dirty="0" smtClean="0"/>
                        <a:t>2</a:t>
                      </a:r>
                      <a:endParaRPr lang="en-US" sz="2000" b="1" dirty="0"/>
                    </a:p>
                  </a:txBody>
                  <a:tcPr anchor="ctr"/>
                </a:tc>
                <a:tc>
                  <a:txBody>
                    <a:bodyPr/>
                    <a:lstStyle/>
                    <a:p>
                      <a:pPr algn="l"/>
                      <a:r>
                        <a:rPr lang="en-US" sz="2000" b="1" dirty="0" smtClean="0"/>
                        <a:t>Land revenue</a:t>
                      </a:r>
                      <a:endParaRPr lang="en-US" sz="2000" b="1" dirty="0"/>
                    </a:p>
                  </a:txBody>
                  <a:tcPr anchor="ctr"/>
                </a:tc>
                <a:tc>
                  <a:txBody>
                    <a:bodyPr/>
                    <a:lstStyle/>
                    <a:p>
                      <a:pPr algn="ctr"/>
                      <a:r>
                        <a:rPr lang="en-US" sz="2000" b="1" dirty="0" smtClean="0"/>
                        <a:t>Rs.</a:t>
                      </a:r>
                      <a:endParaRPr lang="en-US" sz="2000" b="1" dirty="0"/>
                    </a:p>
                  </a:txBody>
                  <a:tcPr anchor="ctr"/>
                </a:tc>
                <a:tc>
                  <a:txBody>
                    <a:bodyPr/>
                    <a:lstStyle/>
                    <a:p>
                      <a:pPr algn="ctr"/>
                      <a:r>
                        <a:rPr lang="en-US" sz="2000" b="1" dirty="0" smtClean="0"/>
                        <a:t>50</a:t>
                      </a:r>
                      <a:endParaRPr lang="en-US" sz="2000" b="1" dirty="0"/>
                    </a:p>
                  </a:txBody>
                  <a:tcPr anchor="ctr"/>
                </a:tc>
              </a:tr>
              <a:tr h="438998">
                <a:tc>
                  <a:txBody>
                    <a:bodyPr/>
                    <a:lstStyle/>
                    <a:p>
                      <a:pPr algn="ctr"/>
                      <a:r>
                        <a:rPr lang="en-US" sz="2000" b="1" dirty="0" smtClean="0"/>
                        <a:t>3</a:t>
                      </a:r>
                      <a:endParaRPr lang="en-US" sz="2000" b="1" dirty="0"/>
                    </a:p>
                  </a:txBody>
                  <a:tcPr anchor="ctr"/>
                </a:tc>
                <a:tc>
                  <a:txBody>
                    <a:bodyPr/>
                    <a:lstStyle/>
                    <a:p>
                      <a:pPr algn="l"/>
                      <a:r>
                        <a:rPr lang="en-US" sz="2000" b="1" dirty="0" smtClean="0"/>
                        <a:t>Depreciation</a:t>
                      </a:r>
                      <a:endParaRPr lang="en-US" sz="2000" b="1" dirty="0"/>
                    </a:p>
                  </a:txBody>
                  <a:tcPr anchor="ctr"/>
                </a:tc>
                <a:tc>
                  <a:txBody>
                    <a:bodyPr/>
                    <a:lstStyle/>
                    <a:p>
                      <a:pPr algn="ctr"/>
                      <a:r>
                        <a:rPr lang="en-US" sz="2000" b="1" dirty="0" smtClean="0"/>
                        <a:t>Rs.</a:t>
                      </a:r>
                      <a:endParaRPr lang="en-US" sz="2000" b="1" dirty="0"/>
                    </a:p>
                  </a:txBody>
                  <a:tcPr anchor="ctr"/>
                </a:tc>
                <a:tc>
                  <a:txBody>
                    <a:bodyPr/>
                    <a:lstStyle/>
                    <a:p>
                      <a:pPr algn="ctr"/>
                      <a:r>
                        <a:rPr lang="en-US" sz="2000" b="1" dirty="0" smtClean="0"/>
                        <a:t>319.18</a:t>
                      </a:r>
                      <a:endParaRPr lang="en-US" sz="2000" b="1" dirty="0"/>
                    </a:p>
                  </a:txBody>
                  <a:tcPr anchor="ctr"/>
                </a:tc>
              </a:tr>
              <a:tr h="438998">
                <a:tc>
                  <a:txBody>
                    <a:bodyPr/>
                    <a:lstStyle/>
                    <a:p>
                      <a:pPr algn="ctr"/>
                      <a:r>
                        <a:rPr lang="en-US" sz="2000" b="1" dirty="0" smtClean="0"/>
                        <a:t>4</a:t>
                      </a:r>
                      <a:endParaRPr lang="en-US" sz="2000" b="1" dirty="0"/>
                    </a:p>
                  </a:txBody>
                  <a:tcPr anchor="ctr"/>
                </a:tc>
                <a:tc>
                  <a:txBody>
                    <a:bodyPr/>
                    <a:lstStyle/>
                    <a:p>
                      <a:pPr algn="l"/>
                      <a:r>
                        <a:rPr lang="en-US" sz="2000" b="1" dirty="0" smtClean="0"/>
                        <a:t>Interest on fixed capital</a:t>
                      </a:r>
                      <a:endParaRPr lang="en-US" sz="2000" b="1" dirty="0"/>
                    </a:p>
                  </a:txBody>
                  <a:tcPr anchor="ctr"/>
                </a:tc>
                <a:tc>
                  <a:txBody>
                    <a:bodyPr/>
                    <a:lstStyle/>
                    <a:p>
                      <a:pPr algn="ctr"/>
                      <a:r>
                        <a:rPr lang="en-US" sz="2000" b="1" smtClean="0"/>
                        <a:t>Rs.</a:t>
                      </a:r>
                      <a:endParaRPr lang="en-US" sz="2000" b="1" dirty="0"/>
                    </a:p>
                  </a:txBody>
                  <a:tcPr anchor="ctr"/>
                </a:tc>
                <a:tc>
                  <a:txBody>
                    <a:bodyPr/>
                    <a:lstStyle/>
                    <a:p>
                      <a:pPr algn="ctr"/>
                      <a:r>
                        <a:rPr lang="en-US" sz="2000" b="1" dirty="0" smtClean="0"/>
                        <a:t>13,800</a:t>
                      </a:r>
                      <a:endParaRPr lang="en-US" sz="2000" b="1" dirty="0"/>
                    </a:p>
                  </a:txBody>
                  <a:tcPr anchor="ctr"/>
                </a:tc>
              </a:tr>
              <a:tr h="438998">
                <a:tc>
                  <a:txBody>
                    <a:bodyPr/>
                    <a:lstStyle/>
                    <a:p>
                      <a:pPr algn="ctr"/>
                      <a:r>
                        <a:rPr lang="en-US" sz="2000" b="1" dirty="0" smtClean="0"/>
                        <a:t>5</a:t>
                      </a:r>
                      <a:endParaRPr lang="en-US" sz="2000" b="1" dirty="0"/>
                    </a:p>
                  </a:txBody>
                  <a:tcPr anchor="ctr"/>
                </a:tc>
                <a:tc>
                  <a:txBody>
                    <a:bodyPr/>
                    <a:lstStyle/>
                    <a:p>
                      <a:pPr algn="l"/>
                      <a:r>
                        <a:rPr lang="en-US" sz="2000" b="1" dirty="0" smtClean="0"/>
                        <a:t>Fixed capital</a:t>
                      </a:r>
                      <a:endParaRPr lang="en-US" sz="2000" b="1" dirty="0"/>
                    </a:p>
                  </a:txBody>
                  <a:tcPr anchor="ctr"/>
                </a:tc>
                <a:tc>
                  <a:txBody>
                    <a:bodyPr/>
                    <a:lstStyle/>
                    <a:p>
                      <a:pPr algn="ctr"/>
                      <a:r>
                        <a:rPr lang="en-US" sz="2000" b="1" smtClean="0"/>
                        <a:t>Rs.</a:t>
                      </a:r>
                      <a:endParaRPr lang="en-US" sz="2000" b="1" dirty="0"/>
                    </a:p>
                  </a:txBody>
                  <a:tcPr anchor="ctr"/>
                </a:tc>
                <a:tc>
                  <a:txBody>
                    <a:bodyPr/>
                    <a:lstStyle/>
                    <a:p>
                      <a:pPr algn="ctr"/>
                      <a:r>
                        <a:rPr lang="en-US" sz="2000" b="1" dirty="0" smtClean="0"/>
                        <a:t>12,427.9</a:t>
                      </a:r>
                      <a:endParaRPr lang="en-US" sz="2000" b="1" dirty="0"/>
                    </a:p>
                  </a:txBody>
                  <a:tcPr anchor="ctr"/>
                </a:tc>
              </a:tr>
              <a:tr h="438998">
                <a:tc>
                  <a:txBody>
                    <a:bodyPr/>
                    <a:lstStyle/>
                    <a:p>
                      <a:pPr algn="ctr"/>
                      <a:r>
                        <a:rPr lang="en-US" sz="2000" b="1" dirty="0" smtClean="0"/>
                        <a:t>6</a:t>
                      </a:r>
                      <a:endParaRPr lang="en-US" sz="2000" b="1" dirty="0"/>
                    </a:p>
                  </a:txBody>
                  <a:tcPr anchor="ctr"/>
                </a:tc>
                <a:tc>
                  <a:txBody>
                    <a:bodyPr/>
                    <a:lstStyle/>
                    <a:p>
                      <a:pPr algn="l"/>
                      <a:r>
                        <a:rPr lang="en-US" sz="2000" b="1" dirty="0" smtClean="0"/>
                        <a:t>Annual repair (Rs.)</a:t>
                      </a:r>
                      <a:endParaRPr lang="en-US" sz="2000" b="1" dirty="0"/>
                    </a:p>
                  </a:txBody>
                  <a:tcPr anchor="ctr"/>
                </a:tc>
                <a:tc>
                  <a:txBody>
                    <a:bodyPr/>
                    <a:lstStyle/>
                    <a:p>
                      <a:pPr algn="ctr"/>
                      <a:r>
                        <a:rPr lang="en-US" sz="2000" b="1" smtClean="0"/>
                        <a:t>Rs.</a:t>
                      </a:r>
                      <a:endParaRPr lang="en-US" sz="2000" b="1" dirty="0"/>
                    </a:p>
                  </a:txBody>
                  <a:tcPr anchor="ctr"/>
                </a:tc>
                <a:tc>
                  <a:txBody>
                    <a:bodyPr/>
                    <a:lstStyle/>
                    <a:p>
                      <a:pPr algn="ctr"/>
                      <a:r>
                        <a:rPr lang="en-US" sz="2000" b="1" dirty="0" smtClean="0"/>
                        <a:t>760</a:t>
                      </a:r>
                      <a:endParaRPr lang="en-US" sz="2000" b="1" dirty="0"/>
                    </a:p>
                  </a:txBody>
                  <a:tcPr anchor="ctr"/>
                </a:tc>
              </a:tr>
              <a:tr h="438998">
                <a:tc>
                  <a:txBody>
                    <a:bodyPr/>
                    <a:lstStyle/>
                    <a:p>
                      <a:pPr algn="ctr"/>
                      <a:r>
                        <a:rPr lang="en-US" sz="2000" b="1" dirty="0" smtClean="0"/>
                        <a:t>7</a:t>
                      </a:r>
                      <a:endParaRPr lang="en-US" sz="2000" b="1" dirty="0"/>
                    </a:p>
                  </a:txBody>
                  <a:tcPr anchor="ctr"/>
                </a:tc>
                <a:tc>
                  <a:txBody>
                    <a:bodyPr/>
                    <a:lstStyle/>
                    <a:p>
                      <a:pPr algn="l"/>
                      <a:r>
                        <a:rPr lang="en-US" sz="2000" b="1" dirty="0" smtClean="0"/>
                        <a:t>Amortized establishment cost</a:t>
                      </a:r>
                      <a:endParaRPr lang="en-US" sz="2000" b="1" dirty="0"/>
                    </a:p>
                  </a:txBody>
                  <a:tcPr anchor="ctr"/>
                </a:tc>
                <a:tc>
                  <a:txBody>
                    <a:bodyPr/>
                    <a:lstStyle/>
                    <a:p>
                      <a:pPr algn="ctr"/>
                      <a:r>
                        <a:rPr lang="en-US" sz="2000" b="1" smtClean="0"/>
                        <a:t>Rs.</a:t>
                      </a:r>
                      <a:endParaRPr lang="en-US" sz="2000" b="1" dirty="0"/>
                    </a:p>
                  </a:txBody>
                  <a:tcPr anchor="ctr"/>
                </a:tc>
                <a:tc>
                  <a:txBody>
                    <a:bodyPr/>
                    <a:lstStyle/>
                    <a:p>
                      <a:pPr algn="ctr"/>
                      <a:r>
                        <a:rPr lang="en-US" sz="2000" b="1" dirty="0" smtClean="0"/>
                        <a:t>13,028.39</a:t>
                      </a:r>
                      <a:endParaRPr lang="en-US" sz="2000" b="1" dirty="0"/>
                    </a:p>
                  </a:txBody>
                  <a:tcPr anchor="ctr"/>
                </a:tc>
              </a:tr>
              <a:tr h="438998">
                <a:tc>
                  <a:txBody>
                    <a:bodyPr/>
                    <a:lstStyle/>
                    <a:p>
                      <a:pPr algn="ctr"/>
                      <a:endParaRPr lang="en-US" sz="2000" b="1" dirty="0"/>
                    </a:p>
                  </a:txBody>
                  <a:tcPr anchor="ctr"/>
                </a:tc>
                <a:tc>
                  <a:txBody>
                    <a:bodyPr/>
                    <a:lstStyle/>
                    <a:p>
                      <a:pPr algn="l"/>
                      <a:r>
                        <a:rPr lang="en-US" sz="2000" b="1" dirty="0" smtClean="0">
                          <a:solidFill>
                            <a:srgbClr val="00B0F0"/>
                          </a:solidFill>
                        </a:rPr>
                        <a:t>Total fixed cost</a:t>
                      </a:r>
                      <a:endParaRPr lang="en-US" sz="2000" b="1" dirty="0">
                        <a:solidFill>
                          <a:srgbClr val="00B0F0"/>
                        </a:solidFill>
                      </a:endParaRPr>
                    </a:p>
                  </a:txBody>
                  <a:tcPr anchor="ctr"/>
                </a:tc>
                <a:tc>
                  <a:txBody>
                    <a:bodyPr/>
                    <a:lstStyle/>
                    <a:p>
                      <a:pPr algn="ctr"/>
                      <a:r>
                        <a:rPr lang="en-US" sz="2000" b="1" smtClean="0"/>
                        <a:t>Rs.</a:t>
                      </a:r>
                      <a:endParaRPr lang="en-US" sz="2000" b="1" dirty="0"/>
                    </a:p>
                  </a:txBody>
                  <a:tcPr anchor="ctr"/>
                </a:tc>
                <a:tc>
                  <a:txBody>
                    <a:bodyPr/>
                    <a:lstStyle/>
                    <a:p>
                      <a:pPr algn="ctr"/>
                      <a:r>
                        <a:rPr lang="en-US" sz="2000" b="1" dirty="0" smtClean="0">
                          <a:solidFill>
                            <a:srgbClr val="FF0000"/>
                          </a:solidFill>
                        </a:rPr>
                        <a:t>46,154.8</a:t>
                      </a:r>
                      <a:endParaRPr lang="en-US" sz="2000" b="1" dirty="0">
                        <a:solidFill>
                          <a:srgbClr val="FF0000"/>
                        </a:solidFill>
                      </a:endParaRPr>
                    </a:p>
                  </a:txBody>
                  <a:tcPr anchor="ctr"/>
                </a:tc>
              </a:tr>
              <a:tr h="438998">
                <a:tc>
                  <a:txBody>
                    <a:bodyPr/>
                    <a:lstStyle/>
                    <a:p>
                      <a:pPr algn="ctr"/>
                      <a:endParaRPr lang="en-US" sz="2000" b="1"/>
                    </a:p>
                  </a:txBody>
                  <a:tcPr anchor="ctr"/>
                </a:tc>
                <a:tc>
                  <a:txBody>
                    <a:bodyPr/>
                    <a:lstStyle/>
                    <a:p>
                      <a:pPr algn="l"/>
                      <a:r>
                        <a:rPr lang="en-US" sz="2000" b="1" dirty="0" smtClean="0"/>
                        <a:t>Total cost (A+B)</a:t>
                      </a:r>
                      <a:endParaRPr lang="en-US" sz="2000" b="1" dirty="0"/>
                    </a:p>
                  </a:txBody>
                  <a:tcPr anchor="ctr"/>
                </a:tc>
                <a:tc>
                  <a:txBody>
                    <a:bodyPr/>
                    <a:lstStyle/>
                    <a:p>
                      <a:pPr algn="ctr"/>
                      <a:r>
                        <a:rPr lang="en-US" sz="2000" b="1" dirty="0" smtClean="0"/>
                        <a:t>Rs.</a:t>
                      </a:r>
                      <a:endParaRPr lang="en-US" sz="2000" b="1" dirty="0"/>
                    </a:p>
                  </a:txBody>
                  <a:tcPr anchor="ctr"/>
                </a:tc>
                <a:tc>
                  <a:txBody>
                    <a:bodyPr/>
                    <a:lstStyle/>
                    <a:p>
                      <a:pPr algn="ctr"/>
                      <a:r>
                        <a:rPr lang="en-US" sz="2000" b="1" dirty="0" smtClean="0">
                          <a:solidFill>
                            <a:srgbClr val="00B050"/>
                          </a:solidFill>
                        </a:rPr>
                        <a:t>1,39375</a:t>
                      </a:r>
                      <a:endParaRPr lang="en-US" sz="2000" b="1" dirty="0">
                        <a:solidFill>
                          <a:srgbClr val="00B050"/>
                        </a:solidFill>
                      </a:endParaRPr>
                    </a:p>
                  </a:txBody>
                  <a:tcPr anchor="ct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a:xfrm>
            <a:off x="6324600" y="6248400"/>
            <a:ext cx="2133600" cy="365125"/>
          </a:xfrm>
        </p:spPr>
        <p:txBody>
          <a:bodyPr/>
          <a:lstStyle/>
          <a:p>
            <a:fld id="{07D7794D-3622-4BFF-B053-CB37E9309E10}" type="slidenum">
              <a:rPr lang="en-IN" smtClean="0"/>
              <a:pPr/>
              <a:t>56</a:t>
            </a:fld>
            <a:endParaRPr lang="en-IN"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solidFill>
                  <a:srgbClr val="FF0066"/>
                </a:solidFill>
              </a:rPr>
              <a:t>Table: 7 Yield and returns from vanilla in areca nut garden (Rs./hectare</a:t>
            </a:r>
            <a:r>
              <a:rPr lang="en-US" dirty="0" smtClean="0">
                <a:solidFill>
                  <a:srgbClr val="FF0066"/>
                </a:solidFill>
              </a:rPr>
              <a:t>)</a:t>
            </a:r>
            <a:endParaRPr lang="en-US" dirty="0">
              <a:solidFill>
                <a:srgbClr val="FF0066"/>
              </a:solidFill>
            </a:endParaRPr>
          </a:p>
        </p:txBody>
      </p:sp>
      <p:graphicFrame>
        <p:nvGraphicFramePr>
          <p:cNvPr id="6" name="Content Placeholder 5"/>
          <p:cNvGraphicFramePr>
            <a:graphicFrameLocks noGrp="1"/>
          </p:cNvGraphicFramePr>
          <p:nvPr>
            <p:ph idx="1"/>
          </p:nvPr>
        </p:nvGraphicFramePr>
        <p:xfrm>
          <a:off x="152400" y="1447800"/>
          <a:ext cx="8762999" cy="4876800"/>
        </p:xfrm>
        <a:graphic>
          <a:graphicData uri="http://schemas.openxmlformats.org/drawingml/2006/table">
            <a:tbl>
              <a:tblPr firstRow="1" bandRow="1">
                <a:tableStyleId>{5C22544A-7EE6-4342-B048-85BDC9FD1C3A}</a:tableStyleId>
              </a:tblPr>
              <a:tblGrid>
                <a:gridCol w="710514"/>
                <a:gridCol w="3157838"/>
                <a:gridCol w="1184189"/>
                <a:gridCol w="1184189"/>
                <a:gridCol w="1263135"/>
                <a:gridCol w="1263134"/>
              </a:tblGrid>
              <a:tr h="609600">
                <a:tc rowSpan="2">
                  <a:txBody>
                    <a:bodyPr/>
                    <a:lstStyle/>
                    <a:p>
                      <a:pPr algn="ctr"/>
                      <a:r>
                        <a:rPr lang="en-US" sz="2400" b="1" dirty="0" smtClean="0"/>
                        <a:t>Sl.</a:t>
                      </a:r>
                      <a:r>
                        <a:rPr lang="en-US" sz="2400" b="1" baseline="0" dirty="0" smtClean="0"/>
                        <a:t> No.</a:t>
                      </a:r>
                      <a:endParaRPr lang="en-US" sz="2400" b="1" dirty="0"/>
                    </a:p>
                  </a:txBody>
                  <a:tcPr anchor="ctr"/>
                </a:tc>
                <a:tc rowSpan="2">
                  <a:txBody>
                    <a:bodyPr/>
                    <a:lstStyle/>
                    <a:p>
                      <a:pPr algn="ctr"/>
                      <a:r>
                        <a:rPr lang="en-US" sz="2400" b="1" dirty="0" smtClean="0"/>
                        <a:t>Particular</a:t>
                      </a:r>
                      <a:endParaRPr lang="en-US" sz="2400" b="1" dirty="0"/>
                    </a:p>
                  </a:txBody>
                  <a:tcPr anchor="ctr"/>
                </a:tc>
                <a:tc gridSpan="4">
                  <a:txBody>
                    <a:bodyPr/>
                    <a:lstStyle/>
                    <a:p>
                      <a:pPr algn="ctr"/>
                      <a:r>
                        <a:rPr lang="en-US" sz="2400" b="1" dirty="0" smtClean="0"/>
                        <a:t>Years</a:t>
                      </a:r>
                      <a:endParaRPr lang="en-US" sz="2400" b="1" dirty="0"/>
                    </a:p>
                  </a:txBody>
                  <a:tcPr anchor="ctr"/>
                </a:tc>
                <a:tc hMerge="1">
                  <a:txBody>
                    <a:bodyPr/>
                    <a:lstStyle/>
                    <a:p>
                      <a:endParaRPr lang="en-US" dirty="0"/>
                    </a:p>
                  </a:txBody>
                  <a:tcPr/>
                </a:tc>
                <a:tc hMerge="1">
                  <a:txBody>
                    <a:bodyPr/>
                    <a:lstStyle/>
                    <a:p>
                      <a:endParaRPr lang="en-US" dirty="0"/>
                    </a:p>
                  </a:txBody>
                  <a:tcPr/>
                </a:tc>
                <a:tc hMerge="1">
                  <a:txBody>
                    <a:bodyPr/>
                    <a:lstStyle/>
                    <a:p>
                      <a:endParaRPr lang="en-US"/>
                    </a:p>
                  </a:txBody>
                  <a:tcPr/>
                </a:tc>
              </a:tr>
              <a:tr h="609600">
                <a:tc vMerge="1">
                  <a:txBody>
                    <a:bodyPr/>
                    <a:lstStyle/>
                    <a:p>
                      <a:endParaRPr lang="en-US"/>
                    </a:p>
                  </a:txBody>
                  <a:tcPr/>
                </a:tc>
                <a:tc vMerge="1">
                  <a:txBody>
                    <a:bodyPr/>
                    <a:lstStyle/>
                    <a:p>
                      <a:endParaRPr lang="en-US"/>
                    </a:p>
                  </a:txBody>
                  <a:tcPr/>
                </a:tc>
                <a:tc>
                  <a:txBody>
                    <a:bodyPr/>
                    <a:lstStyle/>
                    <a:p>
                      <a:pPr algn="ctr"/>
                      <a:r>
                        <a:rPr lang="en-US" sz="2400" b="1" dirty="0" smtClean="0"/>
                        <a:t>III</a:t>
                      </a:r>
                      <a:endParaRPr lang="en-US" sz="2400" b="1" dirty="0"/>
                    </a:p>
                  </a:txBody>
                  <a:tcPr anchor="ctr"/>
                </a:tc>
                <a:tc>
                  <a:txBody>
                    <a:bodyPr/>
                    <a:lstStyle/>
                    <a:p>
                      <a:pPr algn="ctr"/>
                      <a:r>
                        <a:rPr lang="en-US" sz="2400" b="1" dirty="0" smtClean="0"/>
                        <a:t>IV</a:t>
                      </a:r>
                      <a:endParaRPr lang="en-US" sz="2400" b="1" dirty="0"/>
                    </a:p>
                  </a:txBody>
                  <a:tcPr anchor="ctr"/>
                </a:tc>
                <a:tc>
                  <a:txBody>
                    <a:bodyPr/>
                    <a:lstStyle/>
                    <a:p>
                      <a:pPr algn="ctr"/>
                      <a:r>
                        <a:rPr lang="en-US" sz="2400" b="1" dirty="0" smtClean="0"/>
                        <a:t>V</a:t>
                      </a:r>
                      <a:endParaRPr lang="en-US" sz="2400" b="1" dirty="0"/>
                    </a:p>
                  </a:txBody>
                  <a:tcPr anchor="ctr"/>
                </a:tc>
                <a:tc>
                  <a:txBody>
                    <a:bodyPr/>
                    <a:lstStyle/>
                    <a:p>
                      <a:pPr algn="ctr"/>
                      <a:r>
                        <a:rPr lang="en-US" sz="2400" b="1" dirty="0" smtClean="0"/>
                        <a:t>VI</a:t>
                      </a:r>
                      <a:endParaRPr lang="en-US" sz="2400" b="1" dirty="0"/>
                    </a:p>
                  </a:txBody>
                  <a:tcPr anchor="ctr"/>
                </a:tc>
              </a:tr>
              <a:tr h="609600">
                <a:tc>
                  <a:txBody>
                    <a:bodyPr/>
                    <a:lstStyle/>
                    <a:p>
                      <a:pPr algn="ctr"/>
                      <a:r>
                        <a:rPr lang="en-US" sz="2000" b="1" dirty="0" smtClean="0"/>
                        <a:t>1.</a:t>
                      </a:r>
                      <a:endParaRPr lang="en-US" sz="2000" b="1" dirty="0"/>
                    </a:p>
                  </a:txBody>
                  <a:tcPr anchor="ctr"/>
                </a:tc>
                <a:tc>
                  <a:txBody>
                    <a:bodyPr/>
                    <a:lstStyle/>
                    <a:p>
                      <a:pPr algn="l"/>
                      <a:r>
                        <a:rPr lang="en-US" sz="2000" b="1" dirty="0" smtClean="0">
                          <a:solidFill>
                            <a:srgbClr val="00B0F0"/>
                          </a:solidFill>
                        </a:rPr>
                        <a:t>No. of vines</a:t>
                      </a:r>
                      <a:endParaRPr lang="en-US" sz="2000" b="1" dirty="0">
                        <a:solidFill>
                          <a:srgbClr val="00B0F0"/>
                        </a:solidFill>
                      </a:endParaRPr>
                    </a:p>
                  </a:txBody>
                  <a:tcPr anchor="ctr"/>
                </a:tc>
                <a:tc>
                  <a:txBody>
                    <a:bodyPr/>
                    <a:lstStyle/>
                    <a:p>
                      <a:pPr algn="ctr"/>
                      <a:r>
                        <a:rPr lang="en-US" sz="2000" b="1" dirty="0" smtClean="0">
                          <a:solidFill>
                            <a:srgbClr val="00B050"/>
                          </a:solidFill>
                        </a:rPr>
                        <a:t>2,207</a:t>
                      </a:r>
                      <a:endParaRPr lang="en-US" sz="2000" b="1" dirty="0">
                        <a:solidFill>
                          <a:srgbClr val="00B050"/>
                        </a:solidFill>
                      </a:endParaRPr>
                    </a:p>
                  </a:txBody>
                  <a:tcPr anchor="ctr"/>
                </a:tc>
                <a:tc>
                  <a:txBody>
                    <a:bodyPr/>
                    <a:lstStyle/>
                    <a:p>
                      <a:pPr algn="ctr"/>
                      <a:r>
                        <a:rPr lang="en-US" sz="2000" b="1" dirty="0" smtClean="0">
                          <a:solidFill>
                            <a:srgbClr val="00B050"/>
                          </a:solidFill>
                        </a:rPr>
                        <a:t>2,207</a:t>
                      </a:r>
                      <a:endParaRPr lang="en-US" sz="2000" b="1" dirty="0">
                        <a:solidFill>
                          <a:srgbClr val="00B050"/>
                        </a:solidFill>
                      </a:endParaRPr>
                    </a:p>
                  </a:txBody>
                  <a:tcPr anchor="ctr"/>
                </a:tc>
                <a:tc>
                  <a:txBody>
                    <a:bodyPr/>
                    <a:lstStyle/>
                    <a:p>
                      <a:pPr algn="ctr"/>
                      <a:r>
                        <a:rPr lang="en-US" sz="2000" b="1" dirty="0" smtClean="0">
                          <a:solidFill>
                            <a:srgbClr val="00B050"/>
                          </a:solidFill>
                        </a:rPr>
                        <a:t>2,207</a:t>
                      </a:r>
                      <a:endParaRPr lang="en-US" sz="2000" b="1" dirty="0">
                        <a:solidFill>
                          <a:srgbClr val="00B050"/>
                        </a:solidFill>
                      </a:endParaRPr>
                    </a:p>
                  </a:txBody>
                  <a:tcPr anchor="ctr"/>
                </a:tc>
                <a:tc>
                  <a:txBody>
                    <a:bodyPr/>
                    <a:lstStyle/>
                    <a:p>
                      <a:pPr algn="ctr"/>
                      <a:r>
                        <a:rPr lang="en-US" sz="2000" b="1" dirty="0" smtClean="0">
                          <a:solidFill>
                            <a:srgbClr val="00B050"/>
                          </a:solidFill>
                        </a:rPr>
                        <a:t>2,207</a:t>
                      </a:r>
                      <a:endParaRPr lang="en-US" sz="2000" b="1" dirty="0">
                        <a:solidFill>
                          <a:srgbClr val="00B050"/>
                        </a:solidFill>
                      </a:endParaRPr>
                    </a:p>
                  </a:txBody>
                  <a:tcPr anchor="ctr"/>
                </a:tc>
              </a:tr>
              <a:tr h="609600">
                <a:tc>
                  <a:txBody>
                    <a:bodyPr/>
                    <a:lstStyle/>
                    <a:p>
                      <a:pPr algn="ctr"/>
                      <a:r>
                        <a:rPr lang="en-US" sz="2000" b="1" dirty="0" smtClean="0"/>
                        <a:t>2.</a:t>
                      </a:r>
                      <a:endParaRPr lang="en-US" sz="2000" b="1" dirty="0"/>
                    </a:p>
                  </a:txBody>
                  <a:tcPr anchor="ctr"/>
                </a:tc>
                <a:tc>
                  <a:txBody>
                    <a:bodyPr/>
                    <a:lstStyle/>
                    <a:p>
                      <a:pPr algn="l"/>
                      <a:r>
                        <a:rPr lang="en-US" sz="2000" b="1" dirty="0" smtClean="0"/>
                        <a:t>No. of yielding vines</a:t>
                      </a:r>
                      <a:endParaRPr lang="en-US" sz="2000" b="1" dirty="0"/>
                    </a:p>
                  </a:txBody>
                  <a:tcPr anchor="ctr"/>
                </a:tc>
                <a:tc>
                  <a:txBody>
                    <a:bodyPr/>
                    <a:lstStyle/>
                    <a:p>
                      <a:pPr algn="ctr"/>
                      <a:r>
                        <a:rPr lang="en-US" sz="2000" b="1" dirty="0" smtClean="0"/>
                        <a:t>1,850</a:t>
                      </a:r>
                      <a:endParaRPr lang="en-US" sz="2000" b="1" dirty="0"/>
                    </a:p>
                  </a:txBody>
                  <a:tcPr anchor="ctr"/>
                </a:tc>
                <a:tc>
                  <a:txBody>
                    <a:bodyPr/>
                    <a:lstStyle/>
                    <a:p>
                      <a:pPr algn="ctr"/>
                      <a:r>
                        <a:rPr lang="en-US" sz="2000" b="1" dirty="0" smtClean="0"/>
                        <a:t>1,980</a:t>
                      </a:r>
                      <a:endParaRPr lang="en-US" sz="2000" b="1" dirty="0"/>
                    </a:p>
                  </a:txBody>
                  <a:tcPr anchor="ctr"/>
                </a:tc>
                <a:tc>
                  <a:txBody>
                    <a:bodyPr/>
                    <a:lstStyle/>
                    <a:p>
                      <a:pPr algn="ctr"/>
                      <a:r>
                        <a:rPr lang="en-US" sz="2000" b="1" dirty="0" smtClean="0"/>
                        <a:t>2,207</a:t>
                      </a:r>
                      <a:endParaRPr lang="en-US" sz="2000" b="1" dirty="0"/>
                    </a:p>
                  </a:txBody>
                  <a:tcPr anchor="ctr"/>
                </a:tc>
                <a:tc>
                  <a:txBody>
                    <a:bodyPr/>
                    <a:lstStyle/>
                    <a:p>
                      <a:pPr algn="ctr"/>
                      <a:r>
                        <a:rPr lang="en-US" sz="2000" b="1" dirty="0" smtClean="0"/>
                        <a:t>2,207</a:t>
                      </a:r>
                      <a:endParaRPr lang="en-US" sz="2000" b="1" dirty="0"/>
                    </a:p>
                  </a:txBody>
                  <a:tcPr anchor="ctr"/>
                </a:tc>
              </a:tr>
              <a:tr h="609600">
                <a:tc>
                  <a:txBody>
                    <a:bodyPr/>
                    <a:lstStyle/>
                    <a:p>
                      <a:pPr algn="ctr"/>
                      <a:r>
                        <a:rPr lang="en-US" sz="2000" b="1" dirty="0" smtClean="0"/>
                        <a:t>3.</a:t>
                      </a:r>
                      <a:endParaRPr lang="en-US" sz="2000" b="1" dirty="0"/>
                    </a:p>
                  </a:txBody>
                  <a:tcPr anchor="ctr"/>
                </a:tc>
                <a:tc>
                  <a:txBody>
                    <a:bodyPr/>
                    <a:lstStyle/>
                    <a:p>
                      <a:pPr algn="l"/>
                      <a:r>
                        <a:rPr lang="en-US" sz="2000" b="1" dirty="0" smtClean="0"/>
                        <a:t>Yield per vine (Kg)</a:t>
                      </a:r>
                      <a:endParaRPr lang="en-US" sz="2000" b="1" dirty="0"/>
                    </a:p>
                  </a:txBody>
                  <a:tcPr anchor="ctr"/>
                </a:tc>
                <a:tc>
                  <a:txBody>
                    <a:bodyPr/>
                    <a:lstStyle/>
                    <a:p>
                      <a:pPr algn="ctr"/>
                      <a:r>
                        <a:rPr lang="en-US" sz="2000" b="1" dirty="0" smtClean="0"/>
                        <a:t>0.5</a:t>
                      </a:r>
                      <a:endParaRPr lang="en-US" sz="2000" b="1" dirty="0"/>
                    </a:p>
                  </a:txBody>
                  <a:tcPr anchor="ctr"/>
                </a:tc>
                <a:tc>
                  <a:txBody>
                    <a:bodyPr/>
                    <a:lstStyle/>
                    <a:p>
                      <a:pPr algn="ctr"/>
                      <a:r>
                        <a:rPr lang="en-US" sz="2000" b="1" dirty="0" smtClean="0"/>
                        <a:t>1</a:t>
                      </a:r>
                      <a:endParaRPr lang="en-US" sz="2000" b="1" dirty="0"/>
                    </a:p>
                  </a:txBody>
                  <a:tcPr anchor="ctr"/>
                </a:tc>
                <a:tc>
                  <a:txBody>
                    <a:bodyPr/>
                    <a:lstStyle/>
                    <a:p>
                      <a:pPr algn="ctr"/>
                      <a:r>
                        <a:rPr lang="en-US" sz="2000" b="1" dirty="0" smtClean="0"/>
                        <a:t>1.5</a:t>
                      </a:r>
                      <a:endParaRPr lang="en-US" sz="2000" b="1" dirty="0"/>
                    </a:p>
                  </a:txBody>
                  <a:tcPr anchor="ctr"/>
                </a:tc>
                <a:tc>
                  <a:txBody>
                    <a:bodyPr/>
                    <a:lstStyle/>
                    <a:p>
                      <a:pPr algn="ctr"/>
                      <a:r>
                        <a:rPr lang="en-US" sz="2000" b="1" dirty="0" smtClean="0"/>
                        <a:t>2</a:t>
                      </a:r>
                      <a:endParaRPr lang="en-US" sz="2000" b="1" dirty="0"/>
                    </a:p>
                  </a:txBody>
                  <a:tcPr anchor="ctr"/>
                </a:tc>
              </a:tr>
              <a:tr h="609600">
                <a:tc>
                  <a:txBody>
                    <a:bodyPr/>
                    <a:lstStyle/>
                    <a:p>
                      <a:pPr algn="ctr"/>
                      <a:r>
                        <a:rPr lang="en-US" sz="2000" b="1" dirty="0" smtClean="0"/>
                        <a:t>4.</a:t>
                      </a:r>
                      <a:endParaRPr lang="en-US" sz="2000" b="1" dirty="0"/>
                    </a:p>
                  </a:txBody>
                  <a:tcPr anchor="ctr"/>
                </a:tc>
                <a:tc>
                  <a:txBody>
                    <a:bodyPr/>
                    <a:lstStyle/>
                    <a:p>
                      <a:pPr algn="l"/>
                      <a:r>
                        <a:rPr lang="en-US" sz="2000" b="1" dirty="0" smtClean="0"/>
                        <a:t>Total yield (Kg)</a:t>
                      </a:r>
                      <a:endParaRPr lang="en-US" sz="2000" b="1" dirty="0"/>
                    </a:p>
                  </a:txBody>
                  <a:tcPr anchor="ctr"/>
                </a:tc>
                <a:tc>
                  <a:txBody>
                    <a:bodyPr/>
                    <a:lstStyle/>
                    <a:p>
                      <a:pPr algn="ctr"/>
                      <a:r>
                        <a:rPr lang="en-US" sz="2000" b="1" dirty="0" smtClean="0"/>
                        <a:t>925</a:t>
                      </a:r>
                      <a:endParaRPr lang="en-US" sz="2000" b="1" dirty="0"/>
                    </a:p>
                  </a:txBody>
                  <a:tcPr anchor="ctr"/>
                </a:tc>
                <a:tc>
                  <a:txBody>
                    <a:bodyPr/>
                    <a:lstStyle/>
                    <a:p>
                      <a:pPr algn="ctr"/>
                      <a:r>
                        <a:rPr lang="en-US" sz="2000" b="1" dirty="0" smtClean="0"/>
                        <a:t>1,980</a:t>
                      </a:r>
                      <a:endParaRPr lang="en-US" sz="2000" b="1" dirty="0"/>
                    </a:p>
                  </a:txBody>
                  <a:tcPr anchor="ctr"/>
                </a:tc>
                <a:tc>
                  <a:txBody>
                    <a:bodyPr/>
                    <a:lstStyle/>
                    <a:p>
                      <a:pPr algn="ctr"/>
                      <a:r>
                        <a:rPr lang="en-US" sz="2000" b="1" dirty="0" smtClean="0"/>
                        <a:t>3,310.5</a:t>
                      </a:r>
                      <a:endParaRPr lang="en-US" sz="2000" b="1" dirty="0"/>
                    </a:p>
                  </a:txBody>
                  <a:tcPr anchor="ctr"/>
                </a:tc>
                <a:tc>
                  <a:txBody>
                    <a:bodyPr/>
                    <a:lstStyle/>
                    <a:p>
                      <a:pPr algn="ctr"/>
                      <a:r>
                        <a:rPr lang="en-US" sz="2000" b="1" dirty="0" smtClean="0"/>
                        <a:t>4,414</a:t>
                      </a:r>
                      <a:endParaRPr lang="en-US" sz="2000" b="1" dirty="0"/>
                    </a:p>
                  </a:txBody>
                  <a:tcPr anchor="ctr"/>
                </a:tc>
              </a:tr>
              <a:tr h="609600">
                <a:tc>
                  <a:txBody>
                    <a:bodyPr/>
                    <a:lstStyle/>
                    <a:p>
                      <a:pPr algn="ctr"/>
                      <a:r>
                        <a:rPr lang="en-US" sz="2000" b="1" dirty="0" smtClean="0"/>
                        <a:t>5.</a:t>
                      </a:r>
                      <a:endParaRPr lang="en-US" sz="2000" b="1" dirty="0"/>
                    </a:p>
                  </a:txBody>
                  <a:tcPr anchor="ctr"/>
                </a:tc>
                <a:tc>
                  <a:txBody>
                    <a:bodyPr/>
                    <a:lstStyle/>
                    <a:p>
                      <a:pPr algn="l"/>
                      <a:r>
                        <a:rPr lang="en-US" sz="2000" b="1" dirty="0" smtClean="0">
                          <a:solidFill>
                            <a:srgbClr val="00B0F0"/>
                          </a:solidFill>
                        </a:rPr>
                        <a:t>Sale price (per Kg)</a:t>
                      </a:r>
                      <a:endParaRPr lang="en-US" sz="2000" b="1" dirty="0">
                        <a:solidFill>
                          <a:srgbClr val="00B0F0"/>
                        </a:solidFill>
                      </a:endParaRPr>
                    </a:p>
                  </a:txBody>
                  <a:tcPr anchor="ctr"/>
                </a:tc>
                <a:tc>
                  <a:txBody>
                    <a:bodyPr/>
                    <a:lstStyle/>
                    <a:p>
                      <a:pPr algn="ctr"/>
                      <a:r>
                        <a:rPr lang="en-US" sz="2000" b="1" dirty="0" smtClean="0">
                          <a:solidFill>
                            <a:srgbClr val="00B050"/>
                          </a:solidFill>
                        </a:rPr>
                        <a:t>250.00</a:t>
                      </a:r>
                      <a:endParaRPr lang="en-US" sz="2000" b="1" dirty="0">
                        <a:solidFill>
                          <a:srgbClr val="00B050"/>
                        </a:solidFill>
                      </a:endParaRPr>
                    </a:p>
                  </a:txBody>
                  <a:tcPr anchor="ctr"/>
                </a:tc>
                <a:tc>
                  <a:txBody>
                    <a:bodyPr/>
                    <a:lstStyle/>
                    <a:p>
                      <a:pPr algn="ctr"/>
                      <a:r>
                        <a:rPr lang="en-US" sz="2000" b="1" dirty="0" smtClean="0">
                          <a:solidFill>
                            <a:srgbClr val="00B050"/>
                          </a:solidFill>
                        </a:rPr>
                        <a:t>250.00</a:t>
                      </a:r>
                      <a:endParaRPr lang="en-US" sz="2000" b="1" dirty="0">
                        <a:solidFill>
                          <a:srgbClr val="00B050"/>
                        </a:solidFill>
                      </a:endParaRPr>
                    </a:p>
                  </a:txBody>
                  <a:tcPr anchor="ctr"/>
                </a:tc>
                <a:tc>
                  <a:txBody>
                    <a:bodyPr/>
                    <a:lstStyle/>
                    <a:p>
                      <a:pPr algn="ctr"/>
                      <a:r>
                        <a:rPr lang="en-US" sz="2000" b="1" dirty="0" smtClean="0">
                          <a:solidFill>
                            <a:srgbClr val="00B050"/>
                          </a:solidFill>
                        </a:rPr>
                        <a:t>250.00</a:t>
                      </a:r>
                      <a:endParaRPr lang="en-US" sz="2000" b="1" dirty="0">
                        <a:solidFill>
                          <a:srgbClr val="00B050"/>
                        </a:solidFill>
                      </a:endParaRPr>
                    </a:p>
                  </a:txBody>
                  <a:tcPr anchor="ctr"/>
                </a:tc>
                <a:tc>
                  <a:txBody>
                    <a:bodyPr/>
                    <a:lstStyle/>
                    <a:p>
                      <a:pPr algn="ctr"/>
                      <a:r>
                        <a:rPr lang="en-US" sz="2000" b="1" dirty="0" smtClean="0">
                          <a:solidFill>
                            <a:srgbClr val="00B050"/>
                          </a:solidFill>
                        </a:rPr>
                        <a:t>250.00</a:t>
                      </a:r>
                      <a:endParaRPr lang="en-US" sz="2000" b="1" dirty="0">
                        <a:solidFill>
                          <a:srgbClr val="00B050"/>
                        </a:solidFill>
                      </a:endParaRPr>
                    </a:p>
                  </a:txBody>
                  <a:tcPr anchor="ctr"/>
                </a:tc>
              </a:tr>
              <a:tr h="609600">
                <a:tc>
                  <a:txBody>
                    <a:bodyPr/>
                    <a:lstStyle/>
                    <a:p>
                      <a:pPr algn="ctr"/>
                      <a:r>
                        <a:rPr lang="en-US" sz="2000" b="1" dirty="0" smtClean="0"/>
                        <a:t>6.</a:t>
                      </a:r>
                      <a:endParaRPr lang="en-US" sz="2000" b="1" dirty="0"/>
                    </a:p>
                  </a:txBody>
                  <a:tcPr anchor="ctr"/>
                </a:tc>
                <a:tc>
                  <a:txBody>
                    <a:bodyPr/>
                    <a:lstStyle/>
                    <a:p>
                      <a:pPr algn="l"/>
                      <a:r>
                        <a:rPr lang="en-US" sz="2000" b="1" dirty="0" smtClean="0"/>
                        <a:t>Return</a:t>
                      </a:r>
                      <a:r>
                        <a:rPr lang="en-US" sz="2000" b="1" baseline="0" dirty="0" smtClean="0"/>
                        <a:t> by sale of bean (Rs.)</a:t>
                      </a:r>
                      <a:endParaRPr lang="en-US" sz="2000" b="1" dirty="0"/>
                    </a:p>
                  </a:txBody>
                  <a:tcPr anchor="ctr"/>
                </a:tc>
                <a:tc>
                  <a:txBody>
                    <a:bodyPr/>
                    <a:lstStyle/>
                    <a:p>
                      <a:pPr algn="ctr"/>
                      <a:r>
                        <a:rPr lang="en-US" sz="2000" b="1" dirty="0" smtClean="0"/>
                        <a:t>2,31,250</a:t>
                      </a:r>
                      <a:endParaRPr lang="en-US" sz="2000" b="1" dirty="0"/>
                    </a:p>
                  </a:txBody>
                  <a:tcPr anchor="ctr"/>
                </a:tc>
                <a:tc>
                  <a:txBody>
                    <a:bodyPr/>
                    <a:lstStyle/>
                    <a:p>
                      <a:pPr algn="ctr"/>
                      <a:r>
                        <a:rPr lang="en-US" sz="2000" b="1" dirty="0" smtClean="0"/>
                        <a:t>4,95,000</a:t>
                      </a:r>
                      <a:endParaRPr lang="en-US" sz="2000" b="1" dirty="0"/>
                    </a:p>
                  </a:txBody>
                  <a:tcPr anchor="ctr"/>
                </a:tc>
                <a:tc>
                  <a:txBody>
                    <a:bodyPr/>
                    <a:lstStyle/>
                    <a:p>
                      <a:pPr algn="ctr"/>
                      <a:r>
                        <a:rPr lang="en-US" sz="2000" b="1" dirty="0" smtClean="0"/>
                        <a:t>8,27,625</a:t>
                      </a:r>
                      <a:endParaRPr lang="en-US" sz="2000" b="1" dirty="0"/>
                    </a:p>
                  </a:txBody>
                  <a:tcPr anchor="ctr"/>
                </a:tc>
                <a:tc>
                  <a:txBody>
                    <a:bodyPr/>
                    <a:lstStyle/>
                    <a:p>
                      <a:pPr algn="ctr"/>
                      <a:r>
                        <a:rPr lang="en-US" sz="2000" b="1" dirty="0" smtClean="0">
                          <a:solidFill>
                            <a:schemeClr val="tx1"/>
                          </a:solidFill>
                        </a:rPr>
                        <a:t>11,03500</a:t>
                      </a:r>
                      <a:endParaRPr lang="en-US" sz="2000" b="1" dirty="0">
                        <a:solidFill>
                          <a:schemeClr val="tx1"/>
                        </a:solidFill>
                      </a:endParaRPr>
                    </a:p>
                  </a:txBody>
                  <a:tcPr anchor="ctr"/>
                </a:tc>
              </a:tr>
            </a:tbl>
          </a:graphicData>
        </a:graphic>
      </p:graphicFrame>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57</a:t>
            </a:fld>
            <a:endParaRPr lang="en-IN"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915400" cy="5516563"/>
          </a:xfrm>
        </p:spPr>
        <p:txBody>
          <a:bodyPr>
            <a:normAutofit lnSpcReduction="10000"/>
          </a:bodyPr>
          <a:lstStyle/>
          <a:p>
            <a:pPr>
              <a:buNone/>
            </a:pPr>
            <a:r>
              <a:rPr lang="en-US" b="1" dirty="0" smtClean="0">
                <a:solidFill>
                  <a:srgbClr val="FF0000"/>
                </a:solidFill>
              </a:rPr>
              <a:t>By applying the break-even analysis, the following result are obtained:</a:t>
            </a:r>
          </a:p>
          <a:p>
            <a:pPr>
              <a:buNone/>
            </a:pPr>
            <a:r>
              <a:rPr lang="en-US" b="1" dirty="0" smtClean="0">
                <a:solidFill>
                  <a:srgbClr val="00B050"/>
                </a:solidFill>
              </a:rPr>
              <a:t>Total of both FC= 46154.8</a:t>
            </a:r>
            <a:r>
              <a:rPr lang="en-US" b="1" dirty="0" smtClean="0">
                <a:solidFill>
                  <a:srgbClr val="FF0000"/>
                </a:solidFill>
              </a:rPr>
              <a:t>+</a:t>
            </a:r>
            <a:r>
              <a:rPr lang="en-US" b="1" dirty="0" smtClean="0">
                <a:solidFill>
                  <a:srgbClr val="00B050"/>
                </a:solidFill>
              </a:rPr>
              <a:t>5o86.33</a:t>
            </a:r>
            <a:r>
              <a:rPr lang="en-US" b="1" dirty="0" smtClean="0">
                <a:solidFill>
                  <a:srgbClr val="FF0000"/>
                </a:solidFill>
              </a:rPr>
              <a:t>= 51241.13</a:t>
            </a:r>
          </a:p>
          <a:p>
            <a:pPr>
              <a:buNone/>
            </a:pPr>
            <a:r>
              <a:rPr lang="en-US" b="1" dirty="0" smtClean="0">
                <a:solidFill>
                  <a:srgbClr val="FFC000"/>
                </a:solidFill>
              </a:rPr>
              <a:t>Total of both VC=162465.00</a:t>
            </a:r>
            <a:r>
              <a:rPr lang="en-US" b="1" dirty="0" smtClean="0">
                <a:solidFill>
                  <a:srgbClr val="FF0000"/>
                </a:solidFill>
              </a:rPr>
              <a:t>+</a:t>
            </a:r>
            <a:r>
              <a:rPr lang="en-US" b="1" dirty="0" smtClean="0">
                <a:solidFill>
                  <a:srgbClr val="FFC000"/>
                </a:solidFill>
              </a:rPr>
              <a:t>93220.52</a:t>
            </a:r>
            <a:r>
              <a:rPr lang="en-US" b="1" dirty="0" smtClean="0">
                <a:solidFill>
                  <a:srgbClr val="FF0000"/>
                </a:solidFill>
              </a:rPr>
              <a:t>=255685.52</a:t>
            </a:r>
          </a:p>
          <a:p>
            <a:pPr>
              <a:buNone/>
            </a:pPr>
            <a:r>
              <a:rPr lang="en-US" b="1" dirty="0" smtClean="0">
                <a:solidFill>
                  <a:srgbClr val="FF0000"/>
                </a:solidFill>
              </a:rPr>
              <a:t> </a:t>
            </a:r>
            <a:r>
              <a:rPr lang="en-US" b="1" dirty="0" err="1" smtClean="0">
                <a:solidFill>
                  <a:srgbClr val="6600FF"/>
                </a:solidFill>
              </a:rPr>
              <a:t>i</a:t>
            </a:r>
            <a:r>
              <a:rPr lang="en-US" b="1" dirty="0" smtClean="0">
                <a:solidFill>
                  <a:srgbClr val="6600FF"/>
                </a:solidFill>
              </a:rPr>
              <a:t>) Breakeven production= 51241.13</a:t>
            </a:r>
            <a:r>
              <a:rPr lang="en-US" b="1" dirty="0" smtClean="0">
                <a:solidFill>
                  <a:srgbClr val="FF0000"/>
                </a:solidFill>
              </a:rPr>
              <a:t>/</a:t>
            </a:r>
            <a:r>
              <a:rPr lang="en-US" b="1" dirty="0" smtClean="0">
                <a:solidFill>
                  <a:srgbClr val="6600FF"/>
                </a:solidFill>
              </a:rPr>
              <a:t>(250-115.85)</a:t>
            </a:r>
          </a:p>
          <a:p>
            <a:pPr>
              <a:buNone/>
            </a:pPr>
            <a:r>
              <a:rPr lang="en-US" b="1" dirty="0" smtClean="0">
                <a:solidFill>
                  <a:srgbClr val="6600FF"/>
                </a:solidFill>
              </a:rPr>
              <a:t>                                              = </a:t>
            </a:r>
            <a:r>
              <a:rPr lang="en-US" b="1" dirty="0" smtClean="0">
                <a:solidFill>
                  <a:srgbClr val="FF0066"/>
                </a:solidFill>
              </a:rPr>
              <a:t>381.97 Kg/year</a:t>
            </a:r>
          </a:p>
          <a:p>
            <a:pPr>
              <a:buNone/>
            </a:pPr>
            <a:endParaRPr lang="en-US" b="1" dirty="0" smtClean="0">
              <a:solidFill>
                <a:srgbClr val="FF0066"/>
              </a:solidFill>
            </a:endParaRPr>
          </a:p>
          <a:p>
            <a:pPr>
              <a:buNone/>
            </a:pPr>
            <a:r>
              <a:rPr lang="en-US" b="1" dirty="0" smtClean="0">
                <a:solidFill>
                  <a:srgbClr val="00B050"/>
                </a:solidFill>
              </a:rPr>
              <a:t>ii) Breakeven sale level=  51241.13 </a:t>
            </a:r>
            <a:r>
              <a:rPr lang="en-US" b="1" dirty="0" smtClean="0">
                <a:solidFill>
                  <a:srgbClr val="FF0000"/>
                </a:solidFill>
              </a:rPr>
              <a:t>× </a:t>
            </a:r>
            <a:r>
              <a:rPr lang="en-US" b="1" dirty="0" smtClean="0">
                <a:solidFill>
                  <a:srgbClr val="00B050"/>
                </a:solidFill>
              </a:rPr>
              <a:t>250 </a:t>
            </a:r>
            <a:r>
              <a:rPr lang="en-US" b="1" dirty="0" smtClean="0">
                <a:solidFill>
                  <a:srgbClr val="FF0000"/>
                </a:solidFill>
              </a:rPr>
              <a:t>/  </a:t>
            </a:r>
          </a:p>
          <a:p>
            <a:pPr>
              <a:buNone/>
            </a:pPr>
            <a:r>
              <a:rPr lang="en-US" b="1" dirty="0" smtClean="0">
                <a:solidFill>
                  <a:srgbClr val="FF0000"/>
                </a:solidFill>
              </a:rPr>
              <a:t>                                                </a:t>
            </a:r>
            <a:r>
              <a:rPr lang="en-US" b="1" dirty="0" smtClean="0">
                <a:solidFill>
                  <a:srgbClr val="00B050"/>
                </a:solidFill>
              </a:rPr>
              <a:t>(250-115.85)</a:t>
            </a:r>
          </a:p>
          <a:p>
            <a:pPr>
              <a:buNone/>
            </a:pPr>
            <a:r>
              <a:rPr lang="en-US" b="1" dirty="0" smtClean="0">
                <a:solidFill>
                  <a:srgbClr val="00B050"/>
                </a:solidFill>
              </a:rPr>
              <a:t>                                          = </a:t>
            </a:r>
            <a:r>
              <a:rPr lang="en-US" b="1" dirty="0" smtClean="0">
                <a:solidFill>
                  <a:srgbClr val="FF0066"/>
                </a:solidFill>
              </a:rPr>
              <a:t>Rs. 95492/yr/hectare</a:t>
            </a:r>
            <a:endParaRPr lang="en-US" b="1" dirty="0">
              <a:solidFill>
                <a:srgbClr val="FF0066"/>
              </a:solidFill>
            </a:endParaRPr>
          </a:p>
        </p:txBody>
      </p:sp>
      <p:sp>
        <p:nvSpPr>
          <p:cNvPr id="4" name="Date Placeholder 3"/>
          <p:cNvSpPr>
            <a:spLocks noGrp="1"/>
          </p:cNvSpPr>
          <p:nvPr>
            <p:ph type="dt" sz="half" idx="10"/>
          </p:nvPr>
        </p:nvSpPr>
        <p:spPr/>
        <p:txBody>
          <a:bodyPr/>
          <a:lstStyle/>
          <a:p>
            <a:fld id="{2581C4C8-8876-4AA7-8D75-214F3FF47691}" type="datetime1">
              <a:rPr lang="en-IN" smtClean="0"/>
              <a:pPr/>
              <a:t>12-12-2015</a:t>
            </a:fld>
            <a:endParaRPr lang="en-IN" dirty="0"/>
          </a:p>
        </p:txBody>
      </p:sp>
      <p:sp>
        <p:nvSpPr>
          <p:cNvPr id="5" name="Slide Number Placeholder 4"/>
          <p:cNvSpPr>
            <a:spLocks noGrp="1"/>
          </p:cNvSpPr>
          <p:nvPr>
            <p:ph type="sldNum" sz="quarter" idx="12"/>
          </p:nvPr>
        </p:nvSpPr>
        <p:spPr/>
        <p:txBody>
          <a:bodyPr/>
          <a:lstStyle/>
          <a:p>
            <a:fld id="{07D7794D-3622-4BFF-B053-CB37E9309E10}" type="slidenum">
              <a:rPr lang="en-IN" smtClean="0"/>
              <a:pPr/>
              <a:t>58</a:t>
            </a:fld>
            <a:endParaRPr lang="en-IN"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DD64D6B-B007-440E-9465-38F3618130FE}"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sz="1800" b="1" smtClean="0">
                <a:solidFill>
                  <a:schemeClr val="tx1"/>
                </a:solidFill>
              </a:rPr>
              <a:pPr/>
              <a:t>59</a:t>
            </a:fld>
            <a:endParaRPr lang="en-IN" sz="1800" b="1" dirty="0">
              <a:solidFill>
                <a:schemeClr val="tx1"/>
              </a:solidFill>
            </a:endParaRPr>
          </a:p>
        </p:txBody>
      </p:sp>
      <p:graphicFrame>
        <p:nvGraphicFramePr>
          <p:cNvPr id="10" name="Diagram 9"/>
          <p:cNvGraphicFramePr/>
          <p:nvPr>
            <p:extLst>
              <p:ext uri="{D42A27DB-BD31-4B8C-83A1-F6EECF244321}">
                <p14:modId xmlns:p14="http://schemas.microsoft.com/office/powerpoint/2010/main" xmlns="" val="1248948972"/>
              </p:ext>
            </p:extLst>
          </p:nvPr>
        </p:nvGraphicFramePr>
        <p:xfrm>
          <a:off x="251520" y="1219200"/>
          <a:ext cx="8640960" cy="5306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730959" y="620688"/>
            <a:ext cx="7344816" cy="584775"/>
          </a:xfrm>
          <a:prstGeom prst="rect">
            <a:avLst/>
          </a:prstGeom>
          <a:solidFill>
            <a:schemeClr val="accent6">
              <a:lumMod val="40000"/>
              <a:lumOff val="60000"/>
            </a:schemeClr>
          </a:solidFill>
        </p:spPr>
        <p:txBody>
          <a:bodyPr wrap="square" rtlCol="0">
            <a:spAutoFit/>
          </a:bodyPr>
          <a:lstStyle/>
          <a:p>
            <a:pPr algn="ctr"/>
            <a:r>
              <a:rPr lang="en-IN" sz="3200" b="1" dirty="0" smtClean="0">
                <a:latin typeface="Times New Roman" pitchFamily="18" charset="0"/>
                <a:cs typeface="Times New Roman" pitchFamily="18" charset="0"/>
              </a:rPr>
              <a:t>FINDINGS OF THE STUDY</a:t>
            </a:r>
            <a:endParaRPr lang="en-IN"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0"/>
            <a:ext cx="8884096" cy="1143000"/>
          </a:xfrm>
          <a:solidFill>
            <a:srgbClr val="00B050"/>
          </a:solidFill>
          <a:ln>
            <a:solidFill>
              <a:schemeClr val="accent2"/>
            </a:solidFill>
          </a:ln>
        </p:spPr>
        <p:txBody>
          <a:bodyPr>
            <a:normAutofit/>
          </a:bodyPr>
          <a:lstStyle/>
          <a:p>
            <a:r>
              <a:rPr lang="en-IN" sz="3600" b="1" i="1" dirty="0" smtClean="0">
                <a:solidFill>
                  <a:srgbClr val="FFC000"/>
                </a:solidFill>
                <a:latin typeface="Times New Roman" pitchFamily="18" charset="0"/>
                <a:ea typeface="Batang" pitchFamily="18" charset="-127"/>
                <a:cs typeface="Times New Roman" pitchFamily="18" charset="0"/>
              </a:rPr>
              <a:t>CONCLUSION</a:t>
            </a:r>
            <a:endParaRPr lang="en-IN" sz="3600" b="1" i="1" dirty="0">
              <a:solidFill>
                <a:srgbClr val="FFC000"/>
              </a:solidFill>
              <a:latin typeface="Times New Roman" pitchFamily="18" charset="0"/>
              <a:ea typeface="Batang" pitchFamily="18" charset="-127"/>
              <a:cs typeface="Times New Roman" pitchFamily="18" charset="0"/>
            </a:endParaRPr>
          </a:p>
        </p:txBody>
      </p:sp>
      <p:sp>
        <p:nvSpPr>
          <p:cNvPr id="4" name="Date Placeholder 3"/>
          <p:cNvSpPr>
            <a:spLocks noGrp="1"/>
          </p:cNvSpPr>
          <p:nvPr>
            <p:ph type="dt" sz="half" idx="10"/>
          </p:nvPr>
        </p:nvSpPr>
        <p:spPr/>
        <p:txBody>
          <a:bodyPr/>
          <a:lstStyle/>
          <a:p>
            <a:fld id="{D526844F-A213-4175-A092-4B50AFB594F9}"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sz="1800" b="1" smtClean="0">
                <a:solidFill>
                  <a:schemeClr val="tx1"/>
                </a:solidFill>
              </a:rPr>
              <a:pPr/>
              <a:t>60</a:t>
            </a:fld>
            <a:endParaRPr lang="en-IN" sz="1800" b="1" dirty="0">
              <a:solidFill>
                <a:schemeClr val="tx1"/>
              </a:solidFill>
            </a:endParaRPr>
          </a:p>
        </p:txBody>
      </p:sp>
      <p:sp>
        <p:nvSpPr>
          <p:cNvPr id="6" name="Folded Corner 5"/>
          <p:cNvSpPr/>
          <p:nvPr/>
        </p:nvSpPr>
        <p:spPr>
          <a:xfrm>
            <a:off x="107504" y="1052736"/>
            <a:ext cx="8856984" cy="5688632"/>
          </a:xfrm>
          <a:prstGeom prst="foldedCorner">
            <a:avLst/>
          </a:prstGeom>
        </p:spPr>
        <p:style>
          <a:lnRef idx="2">
            <a:schemeClr val="accent2"/>
          </a:lnRef>
          <a:fillRef idx="1">
            <a:schemeClr val="lt1"/>
          </a:fillRef>
          <a:effectRef idx="0">
            <a:schemeClr val="accent2"/>
          </a:effectRef>
          <a:fontRef idx="minor">
            <a:schemeClr val="dk1"/>
          </a:fontRef>
        </p:style>
        <p:txBody>
          <a:bodyPr rtlCol="0" anchor="ctr"/>
          <a:lstStyle/>
          <a:p>
            <a:pPr algn="just">
              <a:lnSpc>
                <a:spcPct val="150000"/>
              </a:lnSpc>
            </a:pPr>
            <a:endParaRPr lang="en-IN" sz="2400" dirty="0" smtClean="0">
              <a:latin typeface="Times New Roman" pitchFamily="18" charset="0"/>
              <a:cs typeface="Times New Roman" pitchFamily="18" charset="0"/>
            </a:endParaRPr>
          </a:p>
          <a:p>
            <a:pPr algn="just">
              <a:lnSpc>
                <a:spcPct val="150000"/>
              </a:lnSpc>
            </a:pPr>
            <a:endParaRPr lang="en-IN" sz="2400" dirty="0" smtClean="0">
              <a:latin typeface="Times New Roman" pitchFamily="18" charset="0"/>
              <a:cs typeface="Times New Roman" pitchFamily="18" charset="0"/>
            </a:endParaRPr>
          </a:p>
          <a:p>
            <a:pPr algn="just">
              <a:lnSpc>
                <a:spcPct val="150000"/>
              </a:lnSpc>
            </a:pPr>
            <a:r>
              <a:rPr lang="en-IN" sz="2400" dirty="0" smtClean="0">
                <a:latin typeface="Times New Roman" pitchFamily="18" charset="0"/>
                <a:cs typeface="Times New Roman" pitchFamily="18" charset="0"/>
              </a:rPr>
              <a:t> 						</a:t>
            </a:r>
          </a:p>
          <a:p>
            <a:pPr algn="just">
              <a:lnSpc>
                <a:spcPct val="150000"/>
              </a:lnSpc>
            </a:pPr>
            <a:endParaRPr lang="en-IN" sz="2400" dirty="0" smtClean="0">
              <a:latin typeface="Times New Roman" pitchFamily="18" charset="0"/>
              <a:cs typeface="Times New Roman" pitchFamily="18" charset="0"/>
            </a:endParaRPr>
          </a:p>
          <a:p>
            <a:pPr algn="just">
              <a:lnSpc>
                <a:spcPct val="150000"/>
              </a:lnSpc>
            </a:pPr>
            <a:endParaRPr lang="en-IN" sz="2400" dirty="0">
              <a:latin typeface="Times New Roman" pitchFamily="18" charset="0"/>
              <a:cs typeface="Times New Roman" pitchFamily="18" charset="0"/>
            </a:endParaRPr>
          </a:p>
          <a:p>
            <a:pPr>
              <a:lnSpc>
                <a:spcPct val="115000"/>
              </a:lnSpc>
            </a:pPr>
            <a:endParaRPr lang="en-US" sz="2400" dirty="0" smtClean="0">
              <a:latin typeface="Times New Roman"/>
              <a:ea typeface="Times New Roman"/>
              <a:cs typeface="Arial"/>
            </a:endParaRPr>
          </a:p>
          <a:p>
            <a:pPr>
              <a:lnSpc>
                <a:spcPct val="115000"/>
              </a:lnSpc>
            </a:pPr>
            <a:endParaRPr lang="en-US" sz="2400" dirty="0">
              <a:latin typeface="Times New Roman"/>
              <a:ea typeface="Times New Roman"/>
              <a:cs typeface="Arial"/>
            </a:endParaRPr>
          </a:p>
          <a:p>
            <a:pPr marL="342900" indent="-342900" algn="just">
              <a:lnSpc>
                <a:spcPct val="115000"/>
              </a:lnSpc>
              <a:buFont typeface="Wingdings" pitchFamily="2" charset="2"/>
              <a:buChar char="ü"/>
            </a:pPr>
            <a:r>
              <a:rPr lang="en-US" sz="3200" b="1" dirty="0" smtClean="0">
                <a:solidFill>
                  <a:srgbClr val="6600FF"/>
                </a:solidFill>
                <a:latin typeface="Times New Roman"/>
                <a:ea typeface="Times New Roman"/>
                <a:cs typeface="Arial"/>
              </a:rPr>
              <a:t>The break-even analysis can be used as one of the important appraisal technique for the agricultural projects</a:t>
            </a:r>
            <a:r>
              <a:rPr lang="en-US" sz="2800" dirty="0" smtClean="0">
                <a:solidFill>
                  <a:srgbClr val="6600FF"/>
                </a:solidFill>
                <a:latin typeface="Times New Roman"/>
                <a:ea typeface="Times New Roman"/>
                <a:cs typeface="Arial"/>
              </a:rPr>
              <a:t>.</a:t>
            </a:r>
          </a:p>
          <a:p>
            <a:pPr marL="342900" indent="-342900" algn="just">
              <a:lnSpc>
                <a:spcPct val="115000"/>
              </a:lnSpc>
            </a:pPr>
            <a:r>
              <a:rPr lang="en-US" sz="2800" dirty="0" smtClean="0">
                <a:latin typeface="Times New Roman"/>
                <a:ea typeface="Times New Roman"/>
                <a:cs typeface="Arial"/>
              </a:rPr>
              <a:t> </a:t>
            </a:r>
          </a:p>
          <a:p>
            <a:pPr marL="342900" indent="-342900" algn="just">
              <a:lnSpc>
                <a:spcPct val="115000"/>
              </a:lnSpc>
              <a:buFont typeface="Wingdings" pitchFamily="2" charset="2"/>
              <a:buChar char="ü"/>
            </a:pPr>
            <a:r>
              <a:rPr lang="en-US" sz="2800" dirty="0" smtClean="0">
                <a:solidFill>
                  <a:srgbClr val="00B050"/>
                </a:solidFill>
                <a:latin typeface="Times New Roman"/>
                <a:ea typeface="Calibri"/>
                <a:cs typeface="Arial"/>
              </a:rPr>
              <a:t> </a:t>
            </a:r>
            <a:r>
              <a:rPr lang="en-US" sz="2800" b="1" dirty="0" smtClean="0">
                <a:solidFill>
                  <a:srgbClr val="00B050"/>
                </a:solidFill>
                <a:latin typeface="Times New Roman"/>
                <a:ea typeface="Calibri"/>
                <a:cs typeface="Arial"/>
              </a:rPr>
              <a:t>This analysis does not only include the time value of money, but it can also be more realistic as it measures the viability of project at a particular point of time. However, the inflation if any, will affect both the benefit and cost.</a:t>
            </a:r>
            <a:endParaRPr lang="en-US" sz="2800" b="1" dirty="0">
              <a:solidFill>
                <a:srgbClr val="00B050"/>
              </a:solidFill>
              <a:ea typeface="Calibri"/>
              <a:cs typeface="Arial"/>
            </a:endParaRPr>
          </a:p>
          <a:p>
            <a:pPr algn="just">
              <a:lnSpc>
                <a:spcPct val="150000"/>
              </a:lnSpc>
            </a:pPr>
            <a:endParaRPr lang="en-IN" sz="2400" dirty="0" smtClean="0">
              <a:latin typeface="Times New Roman" pitchFamily="18" charset="0"/>
              <a:cs typeface="Times New Roman" pitchFamily="18" charset="0"/>
            </a:endParaRPr>
          </a:p>
          <a:p>
            <a:pPr algn="just">
              <a:lnSpc>
                <a:spcPct val="150000"/>
              </a:lnSpc>
            </a:pPr>
            <a:endParaRPr lang="en-IN" sz="2400" dirty="0" smtClean="0">
              <a:latin typeface="Times New Roman" pitchFamily="18" charset="0"/>
              <a:cs typeface="Times New Roman" pitchFamily="18" charset="0"/>
            </a:endParaRPr>
          </a:p>
          <a:p>
            <a:pPr algn="just">
              <a:lnSpc>
                <a:spcPct val="150000"/>
              </a:lnSpc>
              <a:buFont typeface="Wingdings" pitchFamily="2" charset="2"/>
              <a:buChar char="ü"/>
            </a:pPr>
            <a:endParaRPr lang="en-IN" sz="2400" dirty="0" smtClean="0">
              <a:latin typeface="Times New Roman" pitchFamily="18" charset="0"/>
              <a:cs typeface="Times New Roman" pitchFamily="18" charset="0"/>
            </a:endParaRPr>
          </a:p>
          <a:p>
            <a:pPr>
              <a:lnSpc>
                <a:spcPct val="150000"/>
              </a:lnSpc>
            </a:pPr>
            <a:endParaRPr lang="en-IN" sz="2400" dirty="0" smtClean="0">
              <a:latin typeface="Times New Roman" pitchFamily="18" charset="0"/>
              <a:cs typeface="Times New Roman" pitchFamily="18" charset="0"/>
            </a:endParaRPr>
          </a:p>
          <a:p>
            <a:pPr>
              <a:lnSpc>
                <a:spcPct val="150000"/>
              </a:lnSpc>
              <a:buFont typeface="Wingdings" pitchFamily="2" charset="2"/>
              <a:buChar char="ü"/>
            </a:pPr>
            <a:endParaRPr lang="en-IN" sz="2400" dirty="0" smtClean="0">
              <a:latin typeface="Times New Roman" pitchFamily="18" charset="0"/>
              <a:cs typeface="Times New Roman" pitchFamily="18" charset="0"/>
            </a:endParaRPr>
          </a:p>
          <a:p>
            <a:pPr>
              <a:lnSpc>
                <a:spcPct val="150000"/>
              </a:lnSpc>
            </a:pPr>
            <a:endParaRPr lang="en-IN"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105B9CB-5DD6-47C3-94E2-9A229B43BE4C}" type="datetime1">
              <a:rPr lang="en-IN" b="1" smtClean="0">
                <a:solidFill>
                  <a:schemeClr val="tx1"/>
                </a:solidFill>
              </a:rPr>
              <a:pPr/>
              <a:t>12-12-2015</a:t>
            </a:fld>
            <a:endParaRPr lang="en-IN" b="1" dirty="0">
              <a:solidFill>
                <a:schemeClr val="tx1"/>
              </a:solidFill>
            </a:endParaRPr>
          </a:p>
        </p:txBody>
      </p:sp>
      <p:sp>
        <p:nvSpPr>
          <p:cNvPr id="5" name="Slide Number Placeholder 4"/>
          <p:cNvSpPr>
            <a:spLocks noGrp="1"/>
          </p:cNvSpPr>
          <p:nvPr>
            <p:ph type="sldNum" sz="quarter" idx="12"/>
          </p:nvPr>
        </p:nvSpPr>
        <p:spPr/>
        <p:txBody>
          <a:bodyPr/>
          <a:lstStyle/>
          <a:p>
            <a:fld id="{07D7794D-3622-4BFF-B053-CB37E9309E10}" type="slidenum">
              <a:rPr lang="en-IN" sz="1800" b="1" smtClean="0">
                <a:solidFill>
                  <a:schemeClr val="tx1"/>
                </a:solidFill>
              </a:rPr>
              <a:pPr/>
              <a:t>61</a:t>
            </a:fld>
            <a:endParaRPr lang="en-IN" sz="1800" b="1" dirty="0">
              <a:solidFill>
                <a:schemeClr val="tx1"/>
              </a:solidFill>
            </a:endParaRPr>
          </a:p>
        </p:txBody>
      </p:sp>
      <p:sp>
        <p:nvSpPr>
          <p:cNvPr id="7" name="Flowchart: Punched Tape 6"/>
          <p:cNvSpPr/>
          <p:nvPr/>
        </p:nvSpPr>
        <p:spPr>
          <a:xfrm>
            <a:off x="971600" y="1268760"/>
            <a:ext cx="6624736" cy="4248472"/>
          </a:xfrm>
          <a:prstGeom prst="flowChartPunchedTap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IN" sz="5400" b="1" dirty="0" smtClean="0">
                <a:solidFill>
                  <a:srgbClr val="FF0000"/>
                </a:solidFill>
              </a:rPr>
              <a:t>THANK</a:t>
            </a:r>
            <a:r>
              <a:rPr lang="en-IN" sz="5400" b="1" dirty="0" smtClean="0">
                <a:solidFill>
                  <a:schemeClr val="tx1"/>
                </a:solidFill>
              </a:rPr>
              <a:t> </a:t>
            </a:r>
            <a:r>
              <a:rPr lang="en-IN" sz="5400" b="1" dirty="0" smtClean="0">
                <a:solidFill>
                  <a:srgbClr val="00B050"/>
                </a:solidFill>
              </a:rPr>
              <a:t>YOU</a:t>
            </a:r>
            <a:endParaRPr lang="en-IN" sz="5400" b="1" dirty="0">
              <a:solidFill>
                <a:srgbClr val="00B05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11745</TotalTime>
  <Words>3612</Words>
  <Application>Microsoft Office PowerPoint</Application>
  <PresentationFormat>On-screen Show (4:3)</PresentationFormat>
  <Paragraphs>778</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WELCOME</vt:lpstr>
      <vt:lpstr>IV - SEMINAR</vt:lpstr>
      <vt:lpstr>Slide 3</vt:lpstr>
      <vt:lpstr>Slide 4</vt:lpstr>
      <vt:lpstr>OBJECTIVES OF THE SEMINAR</vt:lpstr>
      <vt:lpstr>Concept and definition</vt:lpstr>
      <vt:lpstr>Cont..</vt:lpstr>
      <vt:lpstr>Basic concept</vt:lpstr>
      <vt:lpstr>Cont…</vt:lpstr>
      <vt:lpstr>Cont..</vt:lpstr>
      <vt:lpstr>Slide 11</vt:lpstr>
      <vt:lpstr>Theory of production</vt:lpstr>
      <vt:lpstr>Meaning of production</vt:lpstr>
      <vt:lpstr>Slide 14</vt:lpstr>
      <vt:lpstr>Factors of production</vt:lpstr>
      <vt:lpstr>Law of variable proportion and law of returns to scale.</vt:lpstr>
      <vt:lpstr>Fixed inputs and Variable inputs</vt:lpstr>
      <vt:lpstr>Various concept of production</vt:lpstr>
      <vt:lpstr>Types of cost</vt:lpstr>
      <vt:lpstr>Cont..</vt:lpstr>
      <vt:lpstr>Cont..</vt:lpstr>
      <vt:lpstr>Cont..</vt:lpstr>
      <vt:lpstr> Types  of  Average cost</vt:lpstr>
      <vt:lpstr>Slide 24</vt:lpstr>
      <vt:lpstr>Slide 25</vt:lpstr>
      <vt:lpstr>Cont…</vt:lpstr>
      <vt:lpstr>Sample Problem (1)</vt:lpstr>
      <vt:lpstr>Cont…</vt:lpstr>
      <vt:lpstr>Sample Problem (2)</vt:lpstr>
      <vt:lpstr>Cont…</vt:lpstr>
      <vt:lpstr>Margin of safety:</vt:lpstr>
      <vt:lpstr>Cont..</vt:lpstr>
      <vt:lpstr>Slide 33</vt:lpstr>
      <vt:lpstr>Advantages of break-even analysis</vt:lpstr>
      <vt:lpstr>Uses of Break Even Point</vt:lpstr>
      <vt:lpstr>Limitation</vt:lpstr>
      <vt:lpstr>Slide 37</vt:lpstr>
      <vt:lpstr>Slide 38</vt:lpstr>
      <vt:lpstr>Slide 39</vt:lpstr>
      <vt:lpstr>Cont…</vt:lpstr>
      <vt:lpstr>Table: 1 Details of feeding cost per animal</vt:lpstr>
      <vt:lpstr>Cont..</vt:lpstr>
      <vt:lpstr>Table: 2 Investment cost in dairy projects</vt:lpstr>
      <vt:lpstr>B. Operating cost :</vt:lpstr>
      <vt:lpstr>Table:3 Annual Operating cost in dairy projects</vt:lpstr>
      <vt:lpstr>Table: 4 Milk flow chart</vt:lpstr>
      <vt:lpstr>Slide 47</vt:lpstr>
      <vt:lpstr>Slide 48</vt:lpstr>
      <vt:lpstr>Slide 49</vt:lpstr>
      <vt:lpstr>Cost element</vt:lpstr>
      <vt:lpstr>Table: 5 Establishment cost of vanilla as inter crop in areca garden</vt:lpstr>
      <vt:lpstr>Cont…</vt:lpstr>
      <vt:lpstr>Cont…</vt:lpstr>
      <vt:lpstr> B. Cost of cultivation and Return of vanilla </vt:lpstr>
      <vt:lpstr>Table: 6 Annual cost of cultivation of vanilla as intercrop in areca garden</vt:lpstr>
      <vt:lpstr>Cont..</vt:lpstr>
      <vt:lpstr>Table: 7 Yield and returns from vanilla in areca nut garden (Rs./hectare)</vt:lpstr>
      <vt:lpstr>Slide 58</vt:lpstr>
      <vt:lpstr>Slide 59</vt:lpstr>
      <vt:lpstr>CONCLUSION</vt:lpstr>
      <vt:lpstr>Slide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fazely</cp:lastModifiedBy>
  <cp:revision>813</cp:revision>
  <dcterms:created xsi:type="dcterms:W3CDTF">2014-09-20T15:26:58Z</dcterms:created>
  <dcterms:modified xsi:type="dcterms:W3CDTF">2015-12-12T15:33:02Z</dcterms:modified>
</cp:coreProperties>
</file>