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Default Extension="xlsx" ContentType="application/vnd.openxmlformats-officedocument.spreadsheetml.sheet"/>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38" r:id="rId2"/>
    <p:sldId id="342" r:id="rId3"/>
    <p:sldId id="340" r:id="rId4"/>
    <p:sldId id="343" r:id="rId5"/>
    <p:sldId id="344" r:id="rId6"/>
    <p:sldId id="347" r:id="rId7"/>
    <p:sldId id="348" r:id="rId8"/>
    <p:sldId id="349" r:id="rId9"/>
    <p:sldId id="380" r:id="rId10"/>
    <p:sldId id="381" r:id="rId11"/>
    <p:sldId id="382" r:id="rId12"/>
    <p:sldId id="346" r:id="rId13"/>
    <p:sldId id="379" r:id="rId14"/>
    <p:sldId id="350" r:id="rId15"/>
    <p:sldId id="351" r:id="rId16"/>
    <p:sldId id="352" r:id="rId17"/>
    <p:sldId id="353" r:id="rId18"/>
    <p:sldId id="354" r:id="rId19"/>
    <p:sldId id="355" r:id="rId20"/>
    <p:sldId id="356" r:id="rId21"/>
    <p:sldId id="357" r:id="rId22"/>
    <p:sldId id="358" r:id="rId23"/>
    <p:sldId id="359" r:id="rId24"/>
    <p:sldId id="360" r:id="rId25"/>
    <p:sldId id="361" r:id="rId26"/>
    <p:sldId id="362" r:id="rId27"/>
    <p:sldId id="363" r:id="rId28"/>
    <p:sldId id="364" r:id="rId29"/>
    <p:sldId id="366" r:id="rId30"/>
    <p:sldId id="367" r:id="rId31"/>
    <p:sldId id="368" r:id="rId32"/>
    <p:sldId id="291" r:id="rId33"/>
    <p:sldId id="292" r:id="rId34"/>
    <p:sldId id="302" r:id="rId35"/>
    <p:sldId id="303" r:id="rId36"/>
    <p:sldId id="383" r:id="rId37"/>
    <p:sldId id="385" r:id="rId38"/>
    <p:sldId id="386" r:id="rId39"/>
    <p:sldId id="387" r:id="rId40"/>
    <p:sldId id="388" r:id="rId41"/>
    <p:sldId id="372" r:id="rId42"/>
    <p:sldId id="374" r:id="rId43"/>
    <p:sldId id="375" r:id="rId44"/>
    <p:sldId id="376" r:id="rId45"/>
    <p:sldId id="377" r:id="rId46"/>
    <p:sldId id="328" r:id="rId47"/>
    <p:sldId id="332" r:id="rId48"/>
    <p:sldId id="334" r:id="rId49"/>
    <p:sldId id="335" r:id="rId50"/>
    <p:sldId id="276" r:id="rId51"/>
    <p:sldId id="277" r:id="rId52"/>
    <p:sldId id="281" r:id="rId53"/>
    <p:sldId id="274" r:id="rId54"/>
    <p:sldId id="273" r:id="rId55"/>
    <p:sldId id="262" r:id="rId56"/>
    <p:sldId id="263" r:id="rId57"/>
    <p:sldId id="264" r:id="rId58"/>
    <p:sldId id="265" r:id="rId59"/>
    <p:sldId id="266" r:id="rId60"/>
    <p:sldId id="267" r:id="rId61"/>
    <p:sldId id="268" r:id="rId62"/>
    <p:sldId id="269" r:id="rId63"/>
    <p:sldId id="270" r:id="rId64"/>
    <p:sldId id="271" r:id="rId65"/>
    <p:sldId id="272" r:id="rId6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3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image" Target="../media/image1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image" Target="../media/image3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Slide">
    <p:spTree>
      <p:nvGrpSpPr>
        <p:cNvPr id="1" name=""/>
        <p:cNvGrpSpPr/>
        <p:nvPr/>
      </p:nvGrpSpPr>
      <p:grpSpPr>
        <a:xfrm>
          <a:off x="0" y="0"/>
          <a:ext cx="0" cy="0"/>
          <a:chOff x="0" y="0"/>
          <a:chExt cx="0" cy="0"/>
        </a:xfrm>
      </p:grpSpPr>
      <p:sp>
        <p:nvSpPr>
          <p:cNvPr id="4" name="Rectangle 4"/>
          <p:cNvSpPr/>
          <p:nvPr/>
        </p:nvSpPr>
        <p:spPr>
          <a:xfrm>
            <a:off x="0" y="6837363"/>
            <a:ext cx="9144000" cy="444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dirty="0"/>
          </a:p>
        </p:txBody>
      </p:sp>
      <p:sp>
        <p:nvSpPr>
          <p:cNvPr id="5" name="Rectangle 60"/>
          <p:cNvSpPr>
            <a:spLocks noChangeArrowheads="1"/>
          </p:cNvSpPr>
          <p:nvPr/>
        </p:nvSpPr>
        <p:spPr bwMode="auto">
          <a:xfrm>
            <a:off x="5867400" y="6456363"/>
            <a:ext cx="1676400" cy="276225"/>
          </a:xfrm>
          <a:prstGeom prst="rect">
            <a:avLst/>
          </a:prstGeom>
          <a:noFill/>
          <a:ln>
            <a:noFill/>
          </a:ln>
          <a:extLst/>
        </p:spPr>
        <p:txBody>
          <a:bodyPr>
            <a:spAutoFit/>
          </a:bodyPr>
          <a:lstStyle>
            <a:lvl1pPr eaLnBrk="0" hangingPunct="0">
              <a:defRPr sz="1200">
                <a:solidFill>
                  <a:schemeClr val="tx1"/>
                </a:solidFill>
                <a:latin typeface="Calibri" pitchFamily="34" charset="0"/>
                <a:cs typeface="Arial" pitchFamily="34" charset="0"/>
              </a:defRPr>
            </a:lvl1pPr>
            <a:lvl2pPr marL="742950" indent="-285750" eaLnBrk="0" hangingPunct="0">
              <a:defRPr sz="1200">
                <a:solidFill>
                  <a:schemeClr val="tx1"/>
                </a:solidFill>
                <a:latin typeface="Calibri" pitchFamily="34" charset="0"/>
                <a:cs typeface="Arial" pitchFamily="34" charset="0"/>
              </a:defRPr>
            </a:lvl2pPr>
            <a:lvl3pPr marL="1143000" indent="-228600" eaLnBrk="0" hangingPunct="0">
              <a:defRPr sz="1200">
                <a:solidFill>
                  <a:schemeClr val="tx1"/>
                </a:solidFill>
                <a:latin typeface="Calibri" pitchFamily="34" charset="0"/>
                <a:cs typeface="Arial" pitchFamily="34" charset="0"/>
              </a:defRPr>
            </a:lvl3pPr>
            <a:lvl4pPr marL="1600200" indent="-228600" eaLnBrk="0" hangingPunct="0">
              <a:defRPr sz="1200">
                <a:solidFill>
                  <a:schemeClr val="tx1"/>
                </a:solidFill>
                <a:latin typeface="Calibri" pitchFamily="34" charset="0"/>
                <a:cs typeface="Arial" pitchFamily="34" charset="0"/>
              </a:defRPr>
            </a:lvl4pPr>
            <a:lvl5pPr marL="2057400" indent="-228600" eaLnBrk="0" hangingPunct="0">
              <a:defRPr sz="1200">
                <a:solidFill>
                  <a:schemeClr val="tx1"/>
                </a:solidFill>
                <a:latin typeface="Calibri" pitchFamily="34" charset="0"/>
                <a:cs typeface="Arial" pitchFamily="34" charset="0"/>
              </a:defRPr>
            </a:lvl5pPr>
            <a:lvl6pPr marL="2514600" indent="-228600" algn="just" eaLnBrk="0" fontAlgn="base" hangingPunct="0">
              <a:spcBef>
                <a:spcPct val="50000"/>
              </a:spcBef>
              <a:spcAft>
                <a:spcPct val="0"/>
              </a:spcAft>
              <a:buChar char="•"/>
              <a:defRPr sz="1200">
                <a:solidFill>
                  <a:schemeClr val="tx1"/>
                </a:solidFill>
                <a:latin typeface="Calibri" pitchFamily="34" charset="0"/>
                <a:cs typeface="Arial" pitchFamily="34" charset="0"/>
              </a:defRPr>
            </a:lvl6pPr>
            <a:lvl7pPr marL="2971800" indent="-228600" algn="just" eaLnBrk="0" fontAlgn="base" hangingPunct="0">
              <a:spcBef>
                <a:spcPct val="50000"/>
              </a:spcBef>
              <a:spcAft>
                <a:spcPct val="0"/>
              </a:spcAft>
              <a:buChar char="•"/>
              <a:defRPr sz="1200">
                <a:solidFill>
                  <a:schemeClr val="tx1"/>
                </a:solidFill>
                <a:latin typeface="Calibri" pitchFamily="34" charset="0"/>
                <a:cs typeface="Arial" pitchFamily="34" charset="0"/>
              </a:defRPr>
            </a:lvl7pPr>
            <a:lvl8pPr marL="3429000" indent="-228600" algn="just" eaLnBrk="0" fontAlgn="base" hangingPunct="0">
              <a:spcBef>
                <a:spcPct val="50000"/>
              </a:spcBef>
              <a:spcAft>
                <a:spcPct val="0"/>
              </a:spcAft>
              <a:buChar char="•"/>
              <a:defRPr sz="1200">
                <a:solidFill>
                  <a:schemeClr val="tx1"/>
                </a:solidFill>
                <a:latin typeface="Calibri" pitchFamily="34" charset="0"/>
                <a:cs typeface="Arial" pitchFamily="34" charset="0"/>
              </a:defRPr>
            </a:lvl8pPr>
            <a:lvl9pPr marL="3886200" indent="-228600" algn="just" eaLnBrk="0" fontAlgn="base" hangingPunct="0">
              <a:spcBef>
                <a:spcPct val="50000"/>
              </a:spcBef>
              <a:spcAft>
                <a:spcPct val="0"/>
              </a:spcAft>
              <a:buChar char="•"/>
              <a:defRPr sz="1200">
                <a:solidFill>
                  <a:schemeClr val="tx1"/>
                </a:solidFill>
                <a:latin typeface="Calibri" pitchFamily="34" charset="0"/>
                <a:cs typeface="Arial" pitchFamily="34" charset="0"/>
              </a:defRPr>
            </a:lvl9pPr>
          </a:lstStyle>
          <a:p>
            <a:pPr algn="r" eaLnBrk="1" hangingPunct="1">
              <a:defRPr/>
            </a:pPr>
            <a:r>
              <a:rPr lang="en-US" altLang="en-US" b="1" dirty="0" smtClean="0">
                <a:solidFill>
                  <a:srgbClr val="595959"/>
                </a:solidFill>
                <a:latin typeface="Arial" pitchFamily="34" charset="0"/>
              </a:rPr>
              <a:t> </a:t>
            </a:r>
            <a:fld id="{65D9B175-A5B2-48C0-ADD1-C606DDC3AE54}" type="slidenum">
              <a:rPr lang="en-US" altLang="en-US" b="1" smtClean="0">
                <a:solidFill>
                  <a:srgbClr val="595959"/>
                </a:solidFill>
                <a:latin typeface="Arial" pitchFamily="34" charset="0"/>
              </a:rPr>
              <a:pPr algn="r" eaLnBrk="1" hangingPunct="1">
                <a:defRPr/>
              </a:pPr>
              <a:t>‹#›</a:t>
            </a:fld>
            <a:endParaRPr lang="en-US" altLang="en-US" b="1" dirty="0" smtClean="0">
              <a:solidFill>
                <a:srgbClr val="595959"/>
              </a:solidFill>
              <a:latin typeface="Arial" pitchFamily="34" charset="0"/>
            </a:endParaRPr>
          </a:p>
        </p:txBody>
      </p:sp>
      <p:pic>
        <p:nvPicPr>
          <p:cNvPr id="7" name="Picture 2"/>
          <p:cNvPicPr>
            <a:picLocks noChangeAspect="1" noChangeArrowheads="1"/>
          </p:cNvPicPr>
          <p:nvPr userDrawn="1"/>
        </p:nvPicPr>
        <p:blipFill>
          <a:blip r:embed="rId2" cstate="print"/>
          <a:srcRect/>
          <a:stretch>
            <a:fillRect/>
          </a:stretch>
        </p:blipFill>
        <p:spPr bwMode="auto">
          <a:xfrm>
            <a:off x="0" y="6515100"/>
            <a:ext cx="9144000" cy="152400"/>
          </a:xfrm>
          <a:prstGeom prst="rect">
            <a:avLst/>
          </a:prstGeom>
          <a:noFill/>
          <a:ln w="9525">
            <a:noFill/>
            <a:miter lim="800000"/>
            <a:headEnd/>
            <a:tailEnd/>
          </a:ln>
        </p:spPr>
      </p:pic>
      <p:pic>
        <p:nvPicPr>
          <p:cNvPr id="8" name="Picture 1"/>
          <p:cNvPicPr>
            <a:picLocks noChangeAspect="1" noChangeArrowheads="1"/>
          </p:cNvPicPr>
          <p:nvPr userDrawn="1"/>
        </p:nvPicPr>
        <p:blipFill>
          <a:blip r:embed="rId3" cstate="print"/>
          <a:srcRect/>
          <a:stretch>
            <a:fillRect/>
          </a:stretch>
        </p:blipFill>
        <p:spPr bwMode="auto">
          <a:xfrm>
            <a:off x="7780338" y="6400800"/>
            <a:ext cx="906462" cy="381000"/>
          </a:xfrm>
          <a:prstGeom prst="rect">
            <a:avLst/>
          </a:prstGeom>
          <a:noFill/>
          <a:ln w="9525">
            <a:noFill/>
            <a:miter lim="800000"/>
            <a:headEnd/>
            <a:tailEnd/>
          </a:ln>
        </p:spPr>
      </p:pic>
      <p:pic>
        <p:nvPicPr>
          <p:cNvPr id="9" name="Picture 2"/>
          <p:cNvPicPr>
            <a:picLocks noChangeAspect="1" noChangeArrowheads="1"/>
          </p:cNvPicPr>
          <p:nvPr userDrawn="1"/>
        </p:nvPicPr>
        <p:blipFill>
          <a:blip r:embed="rId2" cstate="print"/>
          <a:srcRect/>
          <a:stretch>
            <a:fillRect/>
          </a:stretch>
        </p:blipFill>
        <p:spPr bwMode="auto">
          <a:xfrm>
            <a:off x="0" y="1066800"/>
            <a:ext cx="9144000" cy="76200"/>
          </a:xfrm>
          <a:prstGeom prst="rect">
            <a:avLst/>
          </a:prstGeom>
          <a:noFill/>
          <a:ln w="9525">
            <a:noFill/>
            <a:miter lim="800000"/>
            <a:headEnd/>
            <a:tailEnd/>
          </a:ln>
        </p:spPr>
      </p:pic>
      <p:pic>
        <p:nvPicPr>
          <p:cNvPr id="10" name="Picture 4"/>
          <p:cNvPicPr>
            <a:picLocks noChangeAspect="1" noChangeArrowheads="1"/>
          </p:cNvPicPr>
          <p:nvPr userDrawn="1"/>
        </p:nvPicPr>
        <p:blipFill>
          <a:blip r:embed="rId4" cstate="print"/>
          <a:srcRect/>
          <a:stretch>
            <a:fillRect/>
          </a:stretch>
        </p:blipFill>
        <p:spPr bwMode="auto">
          <a:xfrm>
            <a:off x="409575" y="6396038"/>
            <a:ext cx="962025" cy="390525"/>
          </a:xfrm>
          <a:prstGeom prst="rect">
            <a:avLst/>
          </a:prstGeom>
          <a:noFill/>
          <a:ln w="9525">
            <a:noFill/>
            <a:miter lim="800000"/>
            <a:headEnd/>
            <a:tailEnd/>
          </a:ln>
        </p:spPr>
      </p:pic>
      <p:sp>
        <p:nvSpPr>
          <p:cNvPr id="6" name="Content Placeholder 2"/>
          <p:cNvSpPr>
            <a:spLocks noGrp="1"/>
          </p:cNvSpPr>
          <p:nvPr>
            <p:ph sz="half" idx="1"/>
          </p:nvPr>
        </p:nvSpPr>
        <p:spPr>
          <a:xfrm>
            <a:off x="457200" y="1600200"/>
            <a:ext cx="8229600" cy="4525963"/>
          </a:xfrm>
        </p:spPr>
        <p:txBody>
          <a:bodyPr/>
          <a:lstStyle>
            <a:lvl1pPr marL="0" indent="0">
              <a:buSzPct val="100000"/>
              <a:buFontTx/>
              <a:buNone/>
              <a:defRPr sz="2400">
                <a:solidFill>
                  <a:schemeClr val="tx1">
                    <a:lumMod val="65000"/>
                    <a:lumOff val="35000"/>
                  </a:schemeClr>
                </a:solidFill>
                <a:latin typeface="Arial" pitchFamily="34" charset="0"/>
                <a:cs typeface="Arial" pitchFamily="34" charset="0"/>
              </a:defRPr>
            </a:lvl1pPr>
            <a:lvl2pPr marL="1030288" indent="-285750">
              <a:buNone/>
              <a:defRPr sz="1800">
                <a:solidFill>
                  <a:schemeClr val="tx1">
                    <a:lumMod val="65000"/>
                    <a:lumOff val="35000"/>
                  </a:schemeClr>
                </a:solidFill>
                <a:latin typeface="Arial" pitchFamily="34" charset="0"/>
                <a:cs typeface="Arial" pitchFamily="34" charset="0"/>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p:txBody>
      </p:sp>
      <p:sp>
        <p:nvSpPr>
          <p:cNvPr id="22" name="Title Placeholder 1"/>
          <p:cNvSpPr>
            <a:spLocks noGrp="1"/>
          </p:cNvSpPr>
          <p:nvPr>
            <p:ph type="title"/>
          </p:nvPr>
        </p:nvSpPr>
        <p:spPr bwMode="auto">
          <a:xfrm>
            <a:off x="457200" y="129208"/>
            <a:ext cx="8229600" cy="715962"/>
          </a:xfrm>
          <a:prstGeom prst="rect">
            <a:avLst/>
          </a:prstGeom>
          <a:noFill/>
          <a:ln w="9525">
            <a:noFill/>
            <a:miter lim="800000"/>
            <a:headEnd/>
            <a:tailEnd/>
          </a:ln>
        </p:spPr>
        <p:txBody>
          <a:bodyPr/>
          <a:lstStyle/>
          <a:p>
            <a:pPr lvl="0"/>
            <a:r>
              <a:rPr lang="en-US" altLang="en-US" smtClean="0"/>
              <a:t>Click to edit Master title style</a:t>
            </a:r>
          </a:p>
        </p:txBody>
      </p:sp>
      <p:sp>
        <p:nvSpPr>
          <p:cNvPr id="11" name="Slide Number Placeholder 5"/>
          <p:cNvSpPr>
            <a:spLocks noGrp="1"/>
          </p:cNvSpPr>
          <p:nvPr>
            <p:ph type="sldNum" sz="quarter" idx="10"/>
          </p:nvPr>
        </p:nvSpPr>
        <p:spPr>
          <a:xfrm>
            <a:off x="8686800" y="6437313"/>
            <a:ext cx="457200" cy="366712"/>
          </a:xfrm>
        </p:spPr>
        <p:txBody>
          <a:bodyPr/>
          <a:lstStyle>
            <a:lvl1pPr>
              <a:buNone/>
              <a:defRPr/>
            </a:lvl1pPr>
          </a:lstStyle>
          <a:p>
            <a:pPr>
              <a:defRPr/>
            </a:pPr>
            <a:fld id="{928B17A7-9D2A-4EA7-A1A3-BF050AF5134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Microsoft_Office_Excel_97-2003_Worksheet3.xls"/></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Microsoft_Office_Excel_97-2003_Worksheet4.xls"/><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31.xml.rels><?xml version="1.0" encoding="UTF-8" standalone="yes"?>
<Relationships xmlns="http://schemas.openxmlformats.org/package/2006/relationships"><Relationship Id="rId8" Type="http://schemas.openxmlformats.org/officeDocument/2006/relationships/oleObject" Target="../embeddings/Microsoft_Office_Excel_97-2003_Worksheet5.xls"/><Relationship Id="rId13" Type="http://schemas.openxmlformats.org/officeDocument/2006/relationships/image" Target="../media/image29.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8.png"/><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image" Target="../media/image23.png"/><Relationship Id="rId11" Type="http://schemas.openxmlformats.org/officeDocument/2006/relationships/image" Target="../media/image27.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package" Target="../embeddings/Microsoft_Office_Excel_Worksheet1.xlsx"/><Relationship Id="rId2" Type="http://schemas.openxmlformats.org/officeDocument/2006/relationships/slideLayout" Target="../slideLayouts/slideLayout12.xml"/><Relationship Id="rId1" Type="http://schemas.openxmlformats.org/officeDocument/2006/relationships/vmlDrawing" Target="../drawings/vmlDrawing5.vml"/><Relationship Id="rId5" Type="http://schemas.openxmlformats.org/officeDocument/2006/relationships/package" Target="../embeddings/Microsoft_Office_Excel_Worksheet3.xlsx"/><Relationship Id="rId4" Type="http://schemas.openxmlformats.org/officeDocument/2006/relationships/package" Target="../embeddings/Microsoft_Office_Excel_Worksheet2.xlsx"/></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8" Type="http://schemas.openxmlformats.org/officeDocument/2006/relationships/hyperlink" Target="http://www.ficci.com/" TargetMode="External"/><Relationship Id="rId13" Type="http://schemas.openxmlformats.org/officeDocument/2006/relationships/hyperlink" Target="http://www.ndri.res.in/ndri/Design/Index.html" TargetMode="External"/><Relationship Id="rId3" Type="http://schemas.openxmlformats.org/officeDocument/2006/relationships/hyperlink" Target="http://www.cftri.com/" TargetMode="External"/><Relationship Id="rId7" Type="http://schemas.openxmlformats.org/officeDocument/2006/relationships/hyperlink" Target="http://drdo.gov.in/drdo/labs/DFRL/English/index.jsp?pg=homebody.jsp" TargetMode="External"/><Relationship Id="rId12" Type="http://schemas.openxmlformats.org/officeDocument/2006/relationships/hyperlink" Target="http://www.nrcb.res.in/" TargetMode="External"/><Relationship Id="rId2" Type="http://schemas.openxmlformats.org/officeDocument/2006/relationships/hyperlink" Target="http://www.apeda.gov.in/apedawebsite/index.asp" TargetMode="External"/><Relationship Id="rId1" Type="http://schemas.openxmlformats.org/officeDocument/2006/relationships/slideLayout" Target="../slideLayouts/slideLayout7.xml"/><Relationship Id="rId6" Type="http://schemas.openxmlformats.org/officeDocument/2006/relationships/hyperlink" Target="http://www.cpcri.gov.in/" TargetMode="External"/><Relationship Id="rId11" Type="http://schemas.openxmlformats.org/officeDocument/2006/relationships/hyperlink" Target="http://www.tnau.ac.in/aecricbe/" TargetMode="External"/><Relationship Id="rId5" Type="http://schemas.openxmlformats.org/officeDocument/2006/relationships/hyperlink" Target="http://www.tnau.ac.in/aecricbe/phtc/" TargetMode="External"/><Relationship Id="rId15" Type="http://schemas.openxmlformats.org/officeDocument/2006/relationships/image" Target="../media/image41.png"/><Relationship Id="rId10" Type="http://schemas.openxmlformats.org/officeDocument/2006/relationships/hyperlink" Target="http://www.iicpt.edu.in/" TargetMode="External"/><Relationship Id="rId4" Type="http://schemas.openxmlformats.org/officeDocument/2006/relationships/hyperlink" Target="http://www.cift.res.in/" TargetMode="External"/><Relationship Id="rId9" Type="http://schemas.openxmlformats.org/officeDocument/2006/relationships/hyperlink" Target="http://mofpi.nic.in/" TargetMode="External"/><Relationship Id="rId14" Type="http://schemas.openxmlformats.org/officeDocument/2006/relationships/hyperlink" Target="http://www.iisr.nic.in/"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www.flickr.com/photos/97816112@N02/9561742345/"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hyperlink" Target="http://pgportal.gov.in/" TargetMode="External"/><Relationship Id="rId13" Type="http://schemas.openxmlformats.org/officeDocument/2006/relationships/image" Target="../media/image48.png"/><Relationship Id="rId18" Type="http://schemas.openxmlformats.org/officeDocument/2006/relationships/hyperlink" Target="http://www.digitalindia.gov.in/" TargetMode="External"/><Relationship Id="rId3" Type="http://schemas.openxmlformats.org/officeDocument/2006/relationships/image" Target="../media/image43.png"/><Relationship Id="rId7" Type="http://schemas.openxmlformats.org/officeDocument/2006/relationships/image" Target="../media/image45.png"/><Relationship Id="rId12" Type="http://schemas.openxmlformats.org/officeDocument/2006/relationships/hyperlink" Target="http://www.fssai.gov.in/" TargetMode="External"/><Relationship Id="rId17" Type="http://schemas.openxmlformats.org/officeDocument/2006/relationships/image" Target="../media/image50.png"/><Relationship Id="rId2" Type="http://schemas.openxmlformats.org/officeDocument/2006/relationships/hyperlink" Target="http://fpi.mofpi.nic.in/wfs1.aspx" TargetMode="External"/><Relationship Id="rId16" Type="http://schemas.openxmlformats.org/officeDocument/2006/relationships/hyperlink" Target="https://mygov.in/" TargetMode="External"/><Relationship Id="rId20" Type="http://schemas.openxmlformats.org/officeDocument/2006/relationships/image" Target="../media/image52.png"/><Relationship Id="rId1" Type="http://schemas.openxmlformats.org/officeDocument/2006/relationships/slideLayout" Target="../slideLayouts/slideLayout2.xml"/><Relationship Id="rId6" Type="http://schemas.openxmlformats.org/officeDocument/2006/relationships/hyperlink" Target="http://goidirectory.nic.in/" TargetMode="External"/><Relationship Id="rId11" Type="http://schemas.openxmlformats.org/officeDocument/2006/relationships/image" Target="../media/image47.png"/><Relationship Id="rId5" Type="http://schemas.openxmlformats.org/officeDocument/2006/relationships/image" Target="../media/image44.png"/><Relationship Id="rId15" Type="http://schemas.openxmlformats.org/officeDocument/2006/relationships/image" Target="../media/image49.png"/><Relationship Id="rId10" Type="http://schemas.openxmlformats.org/officeDocument/2006/relationships/hyperlink" Target="http://ficci.in/" TargetMode="External"/><Relationship Id="rId19" Type="http://schemas.openxmlformats.org/officeDocument/2006/relationships/image" Target="../media/image51.png"/><Relationship Id="rId4" Type="http://schemas.openxmlformats.org/officeDocument/2006/relationships/hyperlink" Target="http://eci.nic.in/" TargetMode="External"/><Relationship Id="rId9" Type="http://schemas.openxmlformats.org/officeDocument/2006/relationships/image" Target="../media/image46.png"/><Relationship Id="rId14" Type="http://schemas.openxmlformats.org/officeDocument/2006/relationships/hyperlink" Target="http://www.cii.in/"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457200"/>
            <a:ext cx="8610600" cy="1676400"/>
          </a:xfrm>
          <a:ln>
            <a:solidFill>
              <a:srgbClr val="C00000"/>
            </a:solidFill>
          </a:ln>
        </p:spPr>
        <p:style>
          <a:lnRef idx="1">
            <a:schemeClr val="accent3"/>
          </a:lnRef>
          <a:fillRef idx="2">
            <a:schemeClr val="accent3"/>
          </a:fillRef>
          <a:effectRef idx="1">
            <a:schemeClr val="accent3"/>
          </a:effectRef>
          <a:fontRef idx="minor">
            <a:schemeClr val="dk1"/>
          </a:fontRef>
        </p:style>
        <p:txBody>
          <a:bodyPr>
            <a:normAutofit/>
          </a:bodyPr>
          <a:lstStyle/>
          <a:p>
            <a:r>
              <a:rPr lang="en-US" sz="3600" b="1" dirty="0" smtClean="0"/>
              <a:t>FOOD PROCESSING INDUSTRIES IN INDIA: </a:t>
            </a:r>
            <a:r>
              <a:rPr lang="en-US" b="1" dirty="0" smtClean="0"/>
              <a:t/>
            </a:r>
            <a:br>
              <a:rPr lang="en-US" b="1" dirty="0" smtClean="0"/>
            </a:br>
            <a:r>
              <a:rPr lang="en-US" sz="3600" b="1" dirty="0" smtClean="0"/>
              <a:t>Importance &amp; prospects</a:t>
            </a:r>
            <a:endParaRPr lang="en-US" dirty="0"/>
          </a:p>
        </p:txBody>
      </p:sp>
      <p:sp>
        <p:nvSpPr>
          <p:cNvPr id="3" name="Subtitle 2"/>
          <p:cNvSpPr>
            <a:spLocks noGrp="1"/>
          </p:cNvSpPr>
          <p:nvPr>
            <p:ph type="subTitle" idx="1"/>
          </p:nvPr>
        </p:nvSpPr>
        <p:spPr>
          <a:xfrm>
            <a:off x="4953000" y="3657600"/>
            <a:ext cx="3810000" cy="1143000"/>
          </a:xfrm>
        </p:spPr>
        <p:style>
          <a:lnRef idx="2">
            <a:schemeClr val="accent2"/>
          </a:lnRef>
          <a:fillRef idx="1">
            <a:schemeClr val="lt1"/>
          </a:fillRef>
          <a:effectRef idx="0">
            <a:schemeClr val="accent2"/>
          </a:effectRef>
          <a:fontRef idx="minor">
            <a:schemeClr val="dk1"/>
          </a:fontRef>
        </p:style>
        <p:txBody>
          <a:bodyPr>
            <a:normAutofit lnSpcReduction="10000"/>
          </a:bodyPr>
          <a:lstStyle/>
          <a:p>
            <a:r>
              <a:rPr lang="en-US" b="1" dirty="0" err="1" smtClean="0">
                <a:solidFill>
                  <a:schemeClr val="tx1"/>
                </a:solidFill>
              </a:rPr>
              <a:t>Shankara</a:t>
            </a:r>
            <a:r>
              <a:rPr lang="en-US" b="1" dirty="0" smtClean="0">
                <a:solidFill>
                  <a:schemeClr val="tx1"/>
                </a:solidFill>
              </a:rPr>
              <a:t> M.H</a:t>
            </a:r>
          </a:p>
          <a:p>
            <a:r>
              <a:rPr lang="en-US" b="1" dirty="0" smtClean="0">
                <a:solidFill>
                  <a:schemeClr val="tx1"/>
                </a:solidFill>
              </a:rPr>
              <a:t>III </a:t>
            </a:r>
            <a:r>
              <a:rPr lang="en-US" b="1" dirty="0" err="1" smtClean="0">
                <a:solidFill>
                  <a:schemeClr val="tx1"/>
                </a:solidFill>
              </a:rPr>
              <a:t>Ph.D</a:t>
            </a:r>
            <a:endParaRPr lang="en-US" b="1" dirty="0">
              <a:solidFill>
                <a:schemeClr val="tx1"/>
              </a:solidFill>
            </a:endParaRPr>
          </a:p>
        </p:txBody>
      </p:sp>
      <p:pic>
        <p:nvPicPr>
          <p:cNvPr id="4" name="Picture 2" descr="http://agripedia.co.in/data/images/News/vcykvmsi.jpg"/>
          <p:cNvPicPr>
            <a:picLocks noChangeAspect="1" noChangeArrowheads="1"/>
          </p:cNvPicPr>
          <p:nvPr/>
        </p:nvPicPr>
        <p:blipFill>
          <a:blip r:embed="rId2" cstate="print"/>
          <a:srcRect/>
          <a:stretch>
            <a:fillRect/>
          </a:stretch>
        </p:blipFill>
        <p:spPr bwMode="auto">
          <a:xfrm flipH="1">
            <a:off x="0" y="4648200"/>
            <a:ext cx="4419600" cy="2209800"/>
          </a:xfrm>
          <a:prstGeom prst="rect">
            <a:avLst/>
          </a:prstGeom>
          <a:noFill/>
        </p:spPr>
      </p:pic>
      <p:pic>
        <p:nvPicPr>
          <p:cNvPr id="5" name="Picture 4" descr="http://www.dailyexcelsior.com/wp-content/uploads/2013/07/food-processing1-copy.jpg"/>
          <p:cNvPicPr>
            <a:picLocks noChangeAspect="1" noChangeArrowheads="1"/>
          </p:cNvPicPr>
          <p:nvPr/>
        </p:nvPicPr>
        <p:blipFill>
          <a:blip r:embed="rId3" cstate="print"/>
          <a:srcRect/>
          <a:stretch>
            <a:fillRect/>
          </a:stretch>
        </p:blipFill>
        <p:spPr bwMode="auto">
          <a:xfrm flipH="1">
            <a:off x="0" y="2362200"/>
            <a:ext cx="4419600" cy="217158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4038600" cy="609600"/>
          </a:xfrm>
        </p:spPr>
        <p:txBody>
          <a:bodyPr>
            <a:normAutofit fontScale="90000"/>
          </a:bodyPr>
          <a:lstStyle/>
          <a:p>
            <a:r>
              <a:rPr lang="en-US" b="1" dirty="0" smtClean="0">
                <a:solidFill>
                  <a:srgbClr val="00B050"/>
                </a:solidFill>
              </a:rPr>
              <a:t>Introduction</a:t>
            </a:r>
            <a:endParaRPr lang="en-US" b="1" dirty="0">
              <a:solidFill>
                <a:srgbClr val="00B050"/>
              </a:solidFill>
            </a:endParaRPr>
          </a:p>
        </p:txBody>
      </p:sp>
      <p:sp>
        <p:nvSpPr>
          <p:cNvPr id="3" name="Content Placeholder 2"/>
          <p:cNvSpPr>
            <a:spLocks noGrp="1"/>
          </p:cNvSpPr>
          <p:nvPr>
            <p:ph idx="1"/>
          </p:nvPr>
        </p:nvSpPr>
        <p:spPr>
          <a:xfrm>
            <a:off x="304800" y="838200"/>
            <a:ext cx="8382000" cy="5791200"/>
          </a:xfrm>
        </p:spPr>
        <p:txBody>
          <a:bodyPr>
            <a:normAutofit fontScale="92500" lnSpcReduction="20000"/>
          </a:bodyPr>
          <a:lstStyle/>
          <a:p>
            <a:pPr algn="just"/>
            <a:r>
              <a:rPr lang="en-US" dirty="0" smtClean="0"/>
              <a:t>Food processing is now regarded as the sunrise sector of the Indian economy</a:t>
            </a:r>
          </a:p>
          <a:p>
            <a:pPr algn="just">
              <a:buNone/>
            </a:pPr>
            <a:endParaRPr lang="en-US" dirty="0" smtClean="0"/>
          </a:p>
          <a:p>
            <a:pPr algn="just"/>
            <a:r>
              <a:rPr lang="en-US" dirty="0" smtClean="0">
                <a:solidFill>
                  <a:srgbClr val="FF0000"/>
                </a:solidFill>
              </a:rPr>
              <a:t>In developed countries, up to 14 per cent of the total work force is engaged in Food-processing sector directly or indirectly</a:t>
            </a:r>
          </a:p>
          <a:p>
            <a:pPr algn="just"/>
            <a:endParaRPr lang="en-US" dirty="0" smtClean="0"/>
          </a:p>
          <a:p>
            <a:pPr algn="just"/>
            <a:r>
              <a:rPr lang="en-US" dirty="0" smtClean="0"/>
              <a:t>In India, only about 3 per cent of the work force finds employment</a:t>
            </a:r>
          </a:p>
          <a:p>
            <a:pPr algn="just"/>
            <a:endParaRPr lang="en-US" dirty="0" smtClean="0"/>
          </a:p>
          <a:p>
            <a:pPr algn="just"/>
            <a:r>
              <a:rPr lang="en-US" dirty="0" smtClean="0">
                <a:solidFill>
                  <a:srgbClr val="002060"/>
                </a:solidFill>
              </a:rPr>
              <a:t>Properly developed, Food-processing sector can make India a major player at the global level for marketing and supply of processed food products</a:t>
            </a:r>
            <a:r>
              <a:rPr lang="en-US" dirty="0" smtClean="0"/>
              <a:t>.</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ntroduction&#10;• India is one of the biggest emerging markets, with over 1.2&#10;billion population and a 300 million strong mid..."/>
          <p:cNvPicPr>
            <a:picLocks noChangeAspect="1" noChangeArrowheads="1"/>
          </p:cNvPicPr>
          <p:nvPr/>
        </p:nvPicPr>
        <p:blipFill>
          <a:blip r:embed="rId2" cstate="print"/>
          <a:srcRect/>
          <a:stretch>
            <a:fillRect/>
          </a:stretch>
        </p:blipFill>
        <p:spPr bwMode="auto">
          <a:xfrm>
            <a:off x="228600" y="0"/>
            <a:ext cx="8551102" cy="6858000"/>
          </a:xfrm>
          <a:prstGeom prst="rect">
            <a:avLst/>
          </a:prstGeom>
          <a:noFill/>
        </p:spPr>
      </p:pic>
      <p:sp>
        <p:nvSpPr>
          <p:cNvPr id="3" name="Rounded Rectangle 2"/>
          <p:cNvSpPr/>
          <p:nvPr/>
        </p:nvSpPr>
        <p:spPr>
          <a:xfrm>
            <a:off x="1905000" y="6477000"/>
            <a:ext cx="6858000" cy="3048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ounded Rectangle 3"/>
          <p:cNvSpPr/>
          <p:nvPr/>
        </p:nvSpPr>
        <p:spPr>
          <a:xfrm>
            <a:off x="4572000" y="6172200"/>
            <a:ext cx="2209800" cy="3048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53000" y="304800"/>
            <a:ext cx="3733800" cy="533399"/>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US" b="1" dirty="0" smtClean="0"/>
              <a:t>Objectives </a:t>
            </a:r>
            <a:endParaRPr lang="en-US" b="1" dirty="0"/>
          </a:p>
        </p:txBody>
      </p:sp>
      <p:sp>
        <p:nvSpPr>
          <p:cNvPr id="3" name="Subtitle 2"/>
          <p:cNvSpPr>
            <a:spLocks noGrp="1"/>
          </p:cNvSpPr>
          <p:nvPr>
            <p:ph type="subTitle" idx="1"/>
          </p:nvPr>
        </p:nvSpPr>
        <p:spPr>
          <a:xfrm>
            <a:off x="304800" y="1143000"/>
            <a:ext cx="8458200" cy="5410200"/>
          </a:xfrm>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pPr lvl="0" algn="just">
              <a:buFont typeface="Wingdings" pitchFamily="2" charset="2"/>
              <a:buChar char="Ø"/>
            </a:pPr>
            <a:r>
              <a:rPr lang="en-IN" b="1" dirty="0" smtClean="0">
                <a:solidFill>
                  <a:srgbClr val="C00000"/>
                </a:solidFill>
              </a:rPr>
              <a:t>To understand the concept of Agro processing  </a:t>
            </a:r>
          </a:p>
          <a:p>
            <a:pPr lvl="0" algn="just"/>
            <a:r>
              <a:rPr lang="en-IN" b="1" dirty="0" smtClean="0">
                <a:solidFill>
                  <a:srgbClr val="C00000"/>
                </a:solidFill>
              </a:rPr>
              <a:t>    and its importance</a:t>
            </a:r>
          </a:p>
          <a:p>
            <a:pPr lvl="0" algn="just"/>
            <a:endParaRPr lang="en-US" b="1" dirty="0" smtClean="0">
              <a:solidFill>
                <a:schemeClr val="tx1"/>
              </a:solidFill>
            </a:endParaRPr>
          </a:p>
          <a:p>
            <a:pPr lvl="0" algn="just">
              <a:buFont typeface="Wingdings" pitchFamily="2" charset="2"/>
              <a:buChar char="Ø"/>
            </a:pPr>
            <a:r>
              <a:rPr lang="en-IN" b="1" dirty="0" smtClean="0">
                <a:solidFill>
                  <a:schemeClr val="tx1"/>
                </a:solidFill>
              </a:rPr>
              <a:t>To discuss the present scenario of Agro </a:t>
            </a:r>
          </a:p>
          <a:p>
            <a:pPr lvl="0" algn="just"/>
            <a:r>
              <a:rPr lang="en-IN" b="1" dirty="0" smtClean="0">
                <a:solidFill>
                  <a:schemeClr val="tx1"/>
                </a:solidFill>
              </a:rPr>
              <a:t>    Processing Industries  (API)</a:t>
            </a:r>
          </a:p>
          <a:p>
            <a:pPr lvl="0" algn="just"/>
            <a:endParaRPr lang="en-US" b="1" dirty="0" smtClean="0">
              <a:solidFill>
                <a:schemeClr val="tx1"/>
              </a:solidFill>
            </a:endParaRPr>
          </a:p>
          <a:p>
            <a:pPr lvl="0" algn="just">
              <a:buFont typeface="Wingdings" pitchFamily="2" charset="2"/>
              <a:buChar char="Ø"/>
            </a:pPr>
            <a:r>
              <a:rPr lang="en-IN" b="1" dirty="0" smtClean="0">
                <a:solidFill>
                  <a:srgbClr val="00B050"/>
                </a:solidFill>
              </a:rPr>
              <a:t>Government support to promote API </a:t>
            </a:r>
          </a:p>
          <a:p>
            <a:pPr lvl="0" algn="just"/>
            <a:endParaRPr lang="en-IN" b="1" dirty="0" smtClean="0">
              <a:solidFill>
                <a:schemeClr val="tx1"/>
              </a:solidFill>
            </a:endParaRPr>
          </a:p>
          <a:p>
            <a:pPr lvl="0" algn="just">
              <a:buFont typeface="Wingdings" pitchFamily="2" charset="2"/>
              <a:buChar char="Ø"/>
            </a:pPr>
            <a:r>
              <a:rPr lang="en-IN" b="1" dirty="0" smtClean="0">
                <a:solidFill>
                  <a:schemeClr val="tx1"/>
                </a:solidFill>
              </a:rPr>
              <a:t>To review  the research evidences of Agro </a:t>
            </a:r>
          </a:p>
          <a:p>
            <a:pPr lvl="0" algn="just"/>
            <a:r>
              <a:rPr lang="en-IN" b="1" dirty="0" smtClean="0">
                <a:solidFill>
                  <a:schemeClr val="tx1"/>
                </a:solidFill>
              </a:rPr>
              <a:t>    processing industries </a:t>
            </a:r>
            <a:endParaRPr lang="en-US" b="1" dirty="0" smtClean="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248400"/>
          </a:xfrm>
        </p:spPr>
        <p:txBody>
          <a:bodyPr>
            <a:normAutofit fontScale="85000" lnSpcReduction="20000"/>
          </a:bodyPr>
          <a:lstStyle/>
          <a:p>
            <a:pPr algn="just"/>
            <a:r>
              <a:rPr lang="en-US" b="1" dirty="0" smtClean="0"/>
              <a:t>Agro processing could be defined as set of techno economic activities carried out for conservation and handling of agricultural produce and to make it usable as food, feed or industrial raw material. </a:t>
            </a:r>
          </a:p>
          <a:p>
            <a:pPr algn="just">
              <a:buNone/>
            </a:pPr>
            <a:r>
              <a:rPr lang="en-US" b="1" dirty="0" smtClean="0"/>
              <a:t>                                            </a:t>
            </a:r>
            <a:r>
              <a:rPr lang="en-US" b="1" dirty="0" err="1" smtClean="0">
                <a:solidFill>
                  <a:srgbClr val="C00000"/>
                </a:solidFill>
              </a:rPr>
              <a:t>Kachru</a:t>
            </a:r>
            <a:r>
              <a:rPr lang="en-US" b="1" dirty="0" smtClean="0">
                <a:solidFill>
                  <a:srgbClr val="C00000"/>
                </a:solidFill>
              </a:rPr>
              <a:t> (2014)</a:t>
            </a:r>
          </a:p>
          <a:p>
            <a:pPr algn="just">
              <a:buNone/>
            </a:pPr>
            <a:endParaRPr lang="en-US" b="1" dirty="0" smtClean="0"/>
          </a:p>
          <a:p>
            <a:pPr algn="just">
              <a:buNone/>
            </a:pPr>
            <a:endParaRPr lang="en-US" b="1" dirty="0" smtClean="0"/>
          </a:p>
          <a:p>
            <a:pPr algn="just"/>
            <a:r>
              <a:rPr lang="en-US" b="1" dirty="0" smtClean="0">
                <a:solidFill>
                  <a:srgbClr val="C00000"/>
                </a:solidFill>
              </a:rPr>
              <a:t>FAO (2008), </a:t>
            </a:r>
            <a:r>
              <a:rPr lang="en-US" b="1" dirty="0" smtClean="0"/>
              <a:t>A common and traditional definition of agro processing industry refers to the subset of manufacturing that processes raw materials and intermediate products derived from the agricultural sector. </a:t>
            </a:r>
          </a:p>
          <a:p>
            <a:pPr algn="just"/>
            <a:endParaRPr lang="en-US" b="1" dirty="0" smtClean="0"/>
          </a:p>
          <a:p>
            <a:pPr algn="just"/>
            <a:r>
              <a:rPr lang="en-US" b="1" dirty="0" smtClean="0"/>
              <a:t>Agro processing industry thus means transforming products originating from agriculture, forestry and fisheries</a:t>
            </a:r>
            <a:endParaRPr lang="en-US"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4724400" cy="609600"/>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b="1" dirty="0" smtClean="0"/>
              <a:t>Historical Perspective</a:t>
            </a:r>
            <a:endParaRPr lang="en-US" dirty="0"/>
          </a:p>
        </p:txBody>
      </p:sp>
      <p:sp>
        <p:nvSpPr>
          <p:cNvPr id="3" name="Content Placeholder 2"/>
          <p:cNvSpPr>
            <a:spLocks noGrp="1"/>
          </p:cNvSpPr>
          <p:nvPr>
            <p:ph idx="1"/>
          </p:nvPr>
        </p:nvSpPr>
        <p:spPr>
          <a:xfrm>
            <a:off x="457200" y="1371600"/>
            <a:ext cx="8229600" cy="5257800"/>
          </a:xfrm>
        </p:spPr>
        <p:txBody>
          <a:bodyPr>
            <a:noAutofit/>
          </a:bodyPr>
          <a:lstStyle/>
          <a:p>
            <a:pPr algn="just"/>
            <a:r>
              <a:rPr lang="en-US" sz="2400" b="1" dirty="0" smtClean="0"/>
              <a:t>Middle of the nineteenth century, common food processing industries included hand pounding units for rice, water power driven flour mills, bullock driven oil </a:t>
            </a:r>
            <a:r>
              <a:rPr lang="en-US" sz="2400" b="1" dirty="0" err="1" smtClean="0"/>
              <a:t>ghanies</a:t>
            </a:r>
            <a:r>
              <a:rPr lang="en-US" sz="2400" b="1" dirty="0" smtClean="0"/>
              <a:t>, bullock operated sugarcane crushers </a:t>
            </a:r>
          </a:p>
          <a:p>
            <a:pPr algn="just">
              <a:buNone/>
            </a:pPr>
            <a:endParaRPr lang="en-US" sz="2000" b="1" dirty="0" smtClean="0"/>
          </a:p>
          <a:p>
            <a:pPr algn="just"/>
            <a:r>
              <a:rPr lang="en-US" sz="2400" b="1" dirty="0" smtClean="0"/>
              <a:t>In British India, during the year 1863, a note was written by the Governor of Madras state, Sir William Denison to the government of Madras state for laying greater stress on agriculture and food processing</a:t>
            </a:r>
          </a:p>
          <a:p>
            <a:pPr algn="just"/>
            <a:endParaRPr lang="en-US" sz="1050" b="1" dirty="0" smtClean="0"/>
          </a:p>
          <a:p>
            <a:pPr algn="just"/>
            <a:r>
              <a:rPr lang="en-US" sz="2400" b="1" dirty="0" smtClean="0"/>
              <a:t>Based on this, a set of improved machinery was brought from England for demonstration and adoption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943600"/>
          </a:xfrm>
        </p:spPr>
        <p:txBody>
          <a:bodyPr>
            <a:normAutofit lnSpcReduction="10000"/>
          </a:bodyPr>
          <a:lstStyle/>
          <a:p>
            <a:pPr algn="just"/>
            <a:r>
              <a:rPr lang="en-US" b="1" dirty="0" smtClean="0">
                <a:solidFill>
                  <a:srgbClr val="00B050"/>
                </a:solidFill>
              </a:rPr>
              <a:t>It included threshing machines, winnowers, chaff cutters, besides steam ploughs, steam harrows, cultivators, seed drills and horse hoes</a:t>
            </a:r>
          </a:p>
          <a:p>
            <a:pPr algn="just">
              <a:buNone/>
            </a:pPr>
            <a:endParaRPr lang="en-US" sz="1200" b="1" dirty="0" smtClean="0"/>
          </a:p>
          <a:p>
            <a:pPr algn="just"/>
            <a:r>
              <a:rPr lang="en-US" b="1" dirty="0" smtClean="0"/>
              <a:t>Post independence era in India witnessed rapid growth in agro food processing sector</a:t>
            </a:r>
          </a:p>
          <a:p>
            <a:pPr algn="just"/>
            <a:endParaRPr lang="en-US" b="1" dirty="0" smtClean="0"/>
          </a:p>
          <a:p>
            <a:pPr algn="just"/>
            <a:r>
              <a:rPr lang="en-US" b="1" dirty="0" smtClean="0">
                <a:solidFill>
                  <a:srgbClr val="002060"/>
                </a:solidFill>
              </a:rPr>
              <a:t>It followed the first phase of the Green Revolution that had resulted in increased agricultural production and the need for its post harvest management</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4&#10;Food Processing Sector in India&#10;India has huge supply advantages due to diverse agro-climatic&#10;conditions and wide rangin..."/>
          <p:cNvPicPr>
            <a:picLocks noChangeAspect="1" noChangeArrowheads="1"/>
          </p:cNvPicPr>
          <p:nvPr/>
        </p:nvPicPr>
        <p:blipFill>
          <a:blip r:embed="rId2" cstate="print"/>
          <a:srcRect/>
          <a:stretch>
            <a:fillRect/>
          </a:stretch>
        </p:blipFill>
        <p:spPr bwMode="auto">
          <a:xfrm>
            <a:off x="0" y="1"/>
            <a:ext cx="9144000" cy="686445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39762"/>
          </a:xfrm>
        </p:spPr>
        <p:style>
          <a:lnRef idx="2">
            <a:schemeClr val="accent2"/>
          </a:lnRef>
          <a:fillRef idx="1">
            <a:schemeClr val="lt1"/>
          </a:fillRef>
          <a:effectRef idx="0">
            <a:schemeClr val="accent2"/>
          </a:effectRef>
          <a:fontRef idx="minor">
            <a:schemeClr val="dk1"/>
          </a:fontRef>
        </p:style>
        <p:txBody>
          <a:bodyPr>
            <a:noAutofit/>
          </a:bodyPr>
          <a:lstStyle/>
          <a:p>
            <a:r>
              <a:rPr lang="en-US" sz="3200" b="1" dirty="0" smtClean="0"/>
              <a:t>Indian food processing industry: Significance</a:t>
            </a:r>
            <a:endParaRPr lang="en-US" sz="3200" dirty="0"/>
          </a:p>
        </p:txBody>
      </p:sp>
      <p:sp>
        <p:nvSpPr>
          <p:cNvPr id="3" name="Content Placeholder 2"/>
          <p:cNvSpPr>
            <a:spLocks noGrp="1"/>
          </p:cNvSpPr>
          <p:nvPr>
            <p:ph idx="1"/>
          </p:nvPr>
        </p:nvSpPr>
        <p:spPr>
          <a:xfrm>
            <a:off x="457200" y="990600"/>
            <a:ext cx="8229600" cy="5486400"/>
          </a:xfrm>
        </p:spPr>
        <p:style>
          <a:lnRef idx="2">
            <a:schemeClr val="accent4"/>
          </a:lnRef>
          <a:fillRef idx="1">
            <a:schemeClr val="lt1"/>
          </a:fillRef>
          <a:effectRef idx="0">
            <a:schemeClr val="accent4"/>
          </a:effectRef>
          <a:fontRef idx="minor">
            <a:schemeClr val="dk1"/>
          </a:fontRef>
        </p:style>
        <p:txBody>
          <a:bodyPr>
            <a:normAutofit fontScale="85000" lnSpcReduction="20000"/>
          </a:bodyPr>
          <a:lstStyle/>
          <a:p>
            <a:pPr fontAlgn="ctr"/>
            <a:r>
              <a:rPr lang="en-US" dirty="0" smtClean="0">
                <a:solidFill>
                  <a:srgbClr val="C00000"/>
                </a:solidFill>
              </a:rPr>
              <a:t>Size : </a:t>
            </a:r>
            <a:r>
              <a:rPr lang="en-US" dirty="0" smtClean="0"/>
              <a:t>Has more than 35000 registered units</a:t>
            </a:r>
          </a:p>
          <a:p>
            <a:pPr fontAlgn="ctr"/>
            <a:endParaRPr lang="en-US" dirty="0" smtClean="0"/>
          </a:p>
          <a:p>
            <a:pPr fontAlgn="ctr"/>
            <a:r>
              <a:rPr lang="en-US" dirty="0" smtClean="0">
                <a:solidFill>
                  <a:srgbClr val="C00000"/>
                </a:solidFill>
              </a:rPr>
              <a:t>Output </a:t>
            </a:r>
            <a:r>
              <a:rPr lang="en-US" dirty="0" smtClean="0"/>
              <a:t>: of ~5-6 </a:t>
            </a:r>
            <a:r>
              <a:rPr lang="en-US" dirty="0" err="1" smtClean="0"/>
              <a:t>lakh</a:t>
            </a:r>
            <a:r>
              <a:rPr lang="en-US" dirty="0" smtClean="0"/>
              <a:t> </a:t>
            </a:r>
            <a:r>
              <a:rPr lang="en-US" dirty="0" err="1" smtClean="0"/>
              <a:t>crores</a:t>
            </a:r>
            <a:endParaRPr lang="en-US" dirty="0" smtClean="0"/>
          </a:p>
          <a:p>
            <a:pPr fontAlgn="ctr"/>
            <a:endParaRPr lang="en-US" dirty="0" smtClean="0"/>
          </a:p>
          <a:p>
            <a:pPr fontAlgn="ctr"/>
            <a:r>
              <a:rPr lang="en-US" dirty="0" smtClean="0"/>
              <a:t>Food processing contributes about 9-10% of GDP, in Agro-Mfg. sector</a:t>
            </a:r>
          </a:p>
          <a:p>
            <a:pPr fontAlgn="ctr"/>
            <a:endParaRPr lang="en-US" dirty="0" smtClean="0"/>
          </a:p>
          <a:p>
            <a:pPr fontAlgn="ctr"/>
            <a:r>
              <a:rPr lang="en-US" dirty="0" smtClean="0">
                <a:solidFill>
                  <a:srgbClr val="C00000"/>
                </a:solidFill>
              </a:rPr>
              <a:t>Location wise: </a:t>
            </a:r>
            <a:r>
              <a:rPr lang="en-US" dirty="0" smtClean="0"/>
              <a:t>Maximum factories in (</a:t>
            </a:r>
            <a:r>
              <a:rPr lang="en-US" dirty="0" err="1" smtClean="0"/>
              <a:t>ie</a:t>
            </a:r>
            <a:r>
              <a:rPr lang="en-US" dirty="0" smtClean="0"/>
              <a:t>. more than 1000 in given state) Coastal states: Andhra, Maharashtra, Karnataka, Kerala, Gujarat, Punjab, </a:t>
            </a:r>
            <a:r>
              <a:rPr lang="en-US" dirty="0" err="1" smtClean="0"/>
              <a:t>WBNon</a:t>
            </a:r>
            <a:r>
              <a:rPr lang="en-US" dirty="0" smtClean="0"/>
              <a:t>-coastal States: UP, Punjab</a:t>
            </a:r>
          </a:p>
          <a:p>
            <a:pPr fontAlgn="ctr"/>
            <a:endParaRPr lang="en-US" dirty="0" smtClean="0"/>
          </a:p>
          <a:p>
            <a:pPr fontAlgn="ctr"/>
            <a:r>
              <a:rPr lang="en-US" dirty="0" smtClean="0"/>
              <a:t>Observe majorities of the food processing factories are concentrated in the coastal states.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248400" cy="487362"/>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en-US" b="1" dirty="0" smtClean="0"/>
              <a:t>Increasing Employment</a:t>
            </a:r>
            <a:endParaRPr lang="en-US" dirty="0"/>
          </a:p>
        </p:txBody>
      </p:sp>
      <p:sp>
        <p:nvSpPr>
          <p:cNvPr id="3" name="Content Placeholder 2"/>
          <p:cNvSpPr>
            <a:spLocks noGrp="1"/>
          </p:cNvSpPr>
          <p:nvPr>
            <p:ph idx="1"/>
          </p:nvPr>
        </p:nvSpPr>
        <p:spPr>
          <a:xfrm>
            <a:off x="457200" y="1219200"/>
            <a:ext cx="8229600" cy="4906963"/>
          </a:xfrm>
        </p:spPr>
        <p:style>
          <a:lnRef idx="2">
            <a:schemeClr val="accent1"/>
          </a:lnRef>
          <a:fillRef idx="1">
            <a:schemeClr val="lt1"/>
          </a:fillRef>
          <a:effectRef idx="0">
            <a:schemeClr val="accent1"/>
          </a:effectRef>
          <a:fontRef idx="minor">
            <a:schemeClr val="dk1"/>
          </a:fontRef>
        </p:style>
        <p:txBody>
          <a:bodyPr>
            <a:normAutofit/>
          </a:bodyPr>
          <a:lstStyle/>
          <a:p>
            <a:r>
              <a:rPr lang="en-US" dirty="0" smtClean="0"/>
              <a:t>Food processing industry provides plenty of direct and indirect employment opportunities, because it acts as bridge between Agriculture and Manufacturing</a:t>
            </a:r>
          </a:p>
          <a:p>
            <a:pPr>
              <a:buNone/>
            </a:pPr>
            <a:endParaRPr lang="en-US" dirty="0" smtClean="0"/>
          </a:p>
          <a:p>
            <a:r>
              <a:rPr lang="en-US" dirty="0" smtClean="0"/>
              <a:t>12</a:t>
            </a:r>
            <a:r>
              <a:rPr lang="en-US" baseline="30000" dirty="0" smtClean="0"/>
              <a:t>th</a:t>
            </a:r>
            <a:r>
              <a:rPr lang="en-US" dirty="0" smtClean="0"/>
              <a:t> Five year plan (FYP) wants to create more than 50 million jobs. Out of that, Food processing sector is to create one million jobs.</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876800" cy="639762"/>
          </a:xfrm>
        </p:spPr>
        <p:style>
          <a:lnRef idx="2">
            <a:schemeClr val="accent6"/>
          </a:lnRef>
          <a:fillRef idx="1">
            <a:schemeClr val="lt1"/>
          </a:fillRef>
          <a:effectRef idx="0">
            <a:schemeClr val="accent6"/>
          </a:effectRef>
          <a:fontRef idx="minor">
            <a:schemeClr val="dk1"/>
          </a:fontRef>
        </p:style>
        <p:txBody>
          <a:bodyPr>
            <a:normAutofit fontScale="90000"/>
          </a:bodyPr>
          <a:lstStyle/>
          <a:p>
            <a:r>
              <a:rPr lang="en-US" b="1" dirty="0" smtClean="0"/>
              <a:t>Curbing Migration</a:t>
            </a:r>
            <a:endParaRPr lang="en-US" dirty="0"/>
          </a:p>
        </p:txBody>
      </p:sp>
      <p:sp>
        <p:nvSpPr>
          <p:cNvPr id="3" name="Content Placeholder 2"/>
          <p:cNvSpPr>
            <a:spLocks noGrp="1"/>
          </p:cNvSpPr>
          <p:nvPr>
            <p:ph idx="1"/>
          </p:nvPr>
        </p:nvSpPr>
        <p:spPr/>
        <p:txBody>
          <a:bodyPr/>
          <a:lstStyle/>
          <a:p>
            <a:pPr algn="ctr">
              <a:buNone/>
            </a:pPr>
            <a:r>
              <a:rPr lang="en-US" sz="2800" b="1" dirty="0" smtClean="0">
                <a:solidFill>
                  <a:srgbClr val="C00000"/>
                </a:solidFill>
              </a:rPr>
              <a:t>When food processing plants are setup near agro/rural regions, they reduce</a:t>
            </a:r>
          </a:p>
          <a:p>
            <a:pPr>
              <a:buNone/>
            </a:pPr>
            <a:endParaRPr lang="en-US" dirty="0" smtClean="0"/>
          </a:p>
          <a:p>
            <a:r>
              <a:rPr lang="en-US" dirty="0" smtClean="0"/>
              <a:t>Poverty among villagers</a:t>
            </a:r>
          </a:p>
          <a:p>
            <a:r>
              <a:rPr lang="en-US" dirty="0" smtClean="0"/>
              <a:t>Disguised unemployment</a:t>
            </a:r>
          </a:p>
          <a:p>
            <a:r>
              <a:rPr lang="en-US" dirty="0" smtClean="0"/>
              <a:t>Exploitation of farmers</a:t>
            </a:r>
          </a:p>
          <a:p>
            <a:r>
              <a:rPr lang="en-US" dirty="0" smtClean="0"/>
              <a:t>Rural- Urban migration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7&#10;Level of Processing across Segments&#10;Segment India Other Countries&#10;Fruits and&#10;Vegetables&#10;2.2%&#10;US A (65 %),&#10;Philippines (7..."/>
          <p:cNvPicPr>
            <a:picLocks noChangeAspect="1" noChangeArrowheads="1"/>
          </p:cNvPicPr>
          <p:nvPr/>
        </p:nvPicPr>
        <p:blipFill>
          <a:blip r:embed="rId2" cstate="print"/>
          <a:srcRect/>
          <a:stretch>
            <a:fillRect/>
          </a:stretch>
        </p:blipFill>
        <p:spPr bwMode="auto">
          <a:xfrm>
            <a:off x="0" y="0"/>
            <a:ext cx="9144000"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image.slidesharecdn.com/opprtunitiesinagroprocessingsectorinindia-150311052041-conversion-gate01/95/opprtunities-in-agroprocessing-sector-in-india-5-638.jpg?cb=1426069290"/>
          <p:cNvPicPr>
            <a:picLocks noChangeAspect="1" noChangeArrowheads="1"/>
          </p:cNvPicPr>
          <p:nvPr/>
        </p:nvPicPr>
        <p:blipFill>
          <a:blip r:embed="rId2" cstate="print"/>
          <a:srcRect/>
          <a:stretch>
            <a:fillRect/>
          </a:stretch>
        </p:blipFill>
        <p:spPr bwMode="auto">
          <a:xfrm>
            <a:off x="155574" y="119820"/>
            <a:ext cx="8759826" cy="67381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image.slidesharecdn.com/indianrawmfoodprocessingoverview-130717032836-phpapp02/95/india-food-processing-overview-37-638.jpg?cb=1374037920"/>
          <p:cNvPicPr>
            <a:picLocks noChangeAspect="1" noChangeArrowheads="1"/>
          </p:cNvPicPr>
          <p:nvPr/>
        </p:nvPicPr>
        <p:blipFill>
          <a:blip r:embed="rId2" cstate="print"/>
          <a:srcRect/>
          <a:stretch>
            <a:fillRect/>
          </a:stretch>
        </p:blipFill>
        <p:spPr bwMode="auto">
          <a:xfrm>
            <a:off x="0" y="76200"/>
            <a:ext cx="9109477" cy="655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44475"/>
            <a:ext cx="8229600" cy="715963"/>
          </a:xfrm>
        </p:spPr>
        <p:style>
          <a:lnRef idx="2">
            <a:schemeClr val="accent2"/>
          </a:lnRef>
          <a:fillRef idx="1">
            <a:schemeClr val="lt1"/>
          </a:fillRef>
          <a:effectRef idx="0">
            <a:schemeClr val="accent2"/>
          </a:effectRef>
          <a:fontRef idx="minor">
            <a:schemeClr val="dk1"/>
          </a:fontRef>
        </p:style>
        <p:txBody>
          <a:bodyPr>
            <a:noAutofit/>
          </a:bodyPr>
          <a:lstStyle/>
          <a:p>
            <a:pPr>
              <a:defRPr/>
            </a:pPr>
            <a:r>
              <a:rPr lang="en-IN" sz="3200" b="1" dirty="0" smtClean="0">
                <a:solidFill>
                  <a:schemeClr val="tx1">
                    <a:lumMod val="65000"/>
                    <a:lumOff val="35000"/>
                  </a:schemeClr>
                </a:solidFill>
                <a:effectLst>
                  <a:outerShdw sx="1000" sy="1000" algn="tl">
                    <a:srgbClr val="C0C0C0"/>
                  </a:outerShdw>
                </a:effectLst>
              </a:rPr>
              <a:t>Processing Levels for Key Segments in the FPI</a:t>
            </a:r>
            <a:endParaRPr lang="en-IN" sz="1800" b="1" dirty="0" smtClean="0">
              <a:solidFill>
                <a:schemeClr val="tx1">
                  <a:lumMod val="65000"/>
                  <a:lumOff val="35000"/>
                </a:schemeClr>
              </a:solidFill>
              <a:effectLst>
                <a:outerShdw sx="1000" sy="1000" algn="tl">
                  <a:srgbClr val="C0C0C0"/>
                </a:outerShdw>
              </a:effectLst>
            </a:endParaRPr>
          </a:p>
        </p:txBody>
      </p:sp>
      <p:graphicFrame>
        <p:nvGraphicFramePr>
          <p:cNvPr id="8194" name="Chart 2"/>
          <p:cNvGraphicFramePr>
            <a:graphicFrameLocks/>
          </p:cNvGraphicFramePr>
          <p:nvPr/>
        </p:nvGraphicFramePr>
        <p:xfrm>
          <a:off x="330200" y="1295400"/>
          <a:ext cx="8340725" cy="3862388"/>
        </p:xfrm>
        <a:graphic>
          <a:graphicData uri="http://schemas.openxmlformats.org/presentationml/2006/ole">
            <p:oleObj spid="_x0000_s110594" name="Worksheet" r:id="rId3" imgW="8343872" imgH="3457579" progId="Excel.Sheet.8">
              <p:embed/>
            </p:oleObj>
          </a:graphicData>
        </a:graphic>
      </p:graphicFrame>
      <p:sp>
        <p:nvSpPr>
          <p:cNvPr id="8197" name="Rectangle 95"/>
          <p:cNvSpPr>
            <a:spLocks noChangeArrowheads="1"/>
          </p:cNvSpPr>
          <p:nvPr/>
        </p:nvSpPr>
        <p:spPr bwMode="auto">
          <a:xfrm>
            <a:off x="838200" y="5365750"/>
            <a:ext cx="7515225" cy="61595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lIns="0" tIns="91440" rIns="0" bIns="91440" anchor="ctr">
            <a:spAutoFit/>
          </a:bodyPr>
          <a:lstStyle/>
          <a:p>
            <a:pPr algn="ctr"/>
            <a:r>
              <a:rPr lang="en-IN" altLang="it-IT" sz="1400" b="1">
                <a:solidFill>
                  <a:sysClr val="windowText" lastClr="000000"/>
                </a:solidFill>
                <a:latin typeface="Arial" charset="0"/>
              </a:rPr>
              <a:t>India’s food processing levels are significantly low compared to other developing nations such as Brazil, Malaysia and China</a:t>
            </a:r>
          </a:p>
        </p:txBody>
      </p:sp>
      <p:sp>
        <p:nvSpPr>
          <p:cNvPr id="8" name="Slide Number Placeholder 7"/>
          <p:cNvSpPr>
            <a:spLocks noGrp="1"/>
          </p:cNvSpPr>
          <p:nvPr>
            <p:ph type="sldNum" sz="quarter" idx="10"/>
          </p:nvPr>
        </p:nvSpPr>
        <p:spPr/>
        <p:txBody>
          <a:bodyPr/>
          <a:lstStyle/>
          <a:p>
            <a:pPr>
              <a:defRPr/>
            </a:pPr>
            <a:fld id="{F0654A75-5232-429C-B1C4-AC76FF6D2162}" type="slidenum">
              <a:rPr lang="en-US"/>
              <a:pPr>
                <a:defRPr/>
              </a:pPr>
              <a:t>15</a:t>
            </a:fld>
            <a:endParaRPr lang="en-US"/>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588"/>
            <a:ext cx="8229600" cy="557212"/>
          </a:xfrm>
        </p:spPr>
        <p:style>
          <a:lnRef idx="2">
            <a:schemeClr val="accent1"/>
          </a:lnRef>
          <a:fillRef idx="1">
            <a:schemeClr val="lt1"/>
          </a:fillRef>
          <a:effectRef idx="0">
            <a:schemeClr val="accent1"/>
          </a:effectRef>
          <a:fontRef idx="minor">
            <a:schemeClr val="dk1"/>
          </a:fontRef>
        </p:style>
        <p:txBody>
          <a:bodyPr>
            <a:noAutofit/>
          </a:bodyPr>
          <a:lstStyle/>
          <a:p>
            <a:pPr>
              <a:defRPr/>
            </a:pPr>
            <a:r>
              <a:rPr lang="en-US" sz="3600" b="1" dirty="0" smtClean="0">
                <a:solidFill>
                  <a:schemeClr val="tx1">
                    <a:lumMod val="65000"/>
                    <a:lumOff val="35000"/>
                  </a:schemeClr>
                </a:solidFill>
              </a:rPr>
              <a:t>Processing Stages for Various Products</a:t>
            </a:r>
            <a:endParaRPr lang="en-IN" sz="3600" b="1" dirty="0" smtClean="0">
              <a:solidFill>
                <a:schemeClr val="tx1">
                  <a:lumMod val="65000"/>
                  <a:lumOff val="35000"/>
                </a:schemeClr>
              </a:solidFill>
            </a:endParaRPr>
          </a:p>
        </p:txBody>
      </p:sp>
      <p:grpSp>
        <p:nvGrpSpPr>
          <p:cNvPr id="3" name="Group 37"/>
          <p:cNvGrpSpPr>
            <a:grpSpLocks/>
          </p:cNvGrpSpPr>
          <p:nvPr/>
        </p:nvGrpSpPr>
        <p:grpSpPr bwMode="auto">
          <a:xfrm>
            <a:off x="381000" y="838200"/>
            <a:ext cx="8493125" cy="6019800"/>
            <a:chOff x="381000" y="1447800"/>
            <a:chExt cx="8492835" cy="4724400"/>
          </a:xfrm>
        </p:grpSpPr>
        <p:sp>
          <p:nvSpPr>
            <p:cNvPr id="34" name="Rectangle 33"/>
            <p:cNvSpPr/>
            <p:nvPr/>
          </p:nvSpPr>
          <p:spPr>
            <a:xfrm>
              <a:off x="381000" y="1447800"/>
              <a:ext cx="2057330" cy="4724400"/>
            </a:xfrm>
            <a:prstGeom prst="rect">
              <a:avLst/>
            </a:prstGeom>
            <a:ln/>
          </p:spPr>
          <p:style>
            <a:lnRef idx="2">
              <a:schemeClr val="accent2"/>
            </a:lnRef>
            <a:fillRef idx="1">
              <a:schemeClr val="lt1"/>
            </a:fillRef>
            <a:effectRef idx="0">
              <a:schemeClr val="accent2"/>
            </a:effectRef>
            <a:fontRef idx="minor">
              <a:schemeClr val="dk1"/>
            </a:fontRef>
          </p:style>
          <p:txBody>
            <a:bodyPr/>
            <a:lstStyle/>
            <a:p>
              <a:pPr algn="ctr">
                <a:spcBef>
                  <a:spcPct val="50000"/>
                </a:spcBef>
                <a:defRPr/>
              </a:pPr>
              <a:endParaRPr lang="en-IN" sz="2000" b="1" dirty="0">
                <a:solidFill>
                  <a:schemeClr val="tx1"/>
                </a:solidFill>
              </a:endParaRPr>
            </a:p>
          </p:txBody>
        </p:sp>
        <p:sp>
          <p:nvSpPr>
            <p:cNvPr id="35" name="Rectangle 34"/>
            <p:cNvSpPr/>
            <p:nvPr/>
          </p:nvSpPr>
          <p:spPr>
            <a:xfrm>
              <a:off x="2528815" y="1447800"/>
              <a:ext cx="2057330" cy="4724400"/>
            </a:xfrm>
            <a:prstGeom prst="rect">
              <a:avLst/>
            </a:prstGeom>
            <a:ln/>
          </p:spPr>
          <p:style>
            <a:lnRef idx="2">
              <a:schemeClr val="accent2"/>
            </a:lnRef>
            <a:fillRef idx="1">
              <a:schemeClr val="lt1"/>
            </a:fillRef>
            <a:effectRef idx="0">
              <a:schemeClr val="accent2"/>
            </a:effectRef>
            <a:fontRef idx="minor">
              <a:schemeClr val="dk1"/>
            </a:fontRef>
          </p:style>
          <p:txBody>
            <a:bodyPr/>
            <a:lstStyle/>
            <a:p>
              <a:pPr algn="ctr">
                <a:spcBef>
                  <a:spcPct val="50000"/>
                </a:spcBef>
                <a:defRPr/>
              </a:pPr>
              <a:r>
                <a:rPr lang="en-US" sz="1600" b="1" dirty="0">
                  <a:solidFill>
                    <a:srgbClr val="0070C0"/>
                  </a:solidFill>
                </a:rPr>
                <a:t>Primary </a:t>
              </a:r>
              <a:br>
                <a:rPr lang="en-US" sz="1600" b="1" dirty="0">
                  <a:solidFill>
                    <a:srgbClr val="0070C0"/>
                  </a:solidFill>
                </a:rPr>
              </a:br>
              <a:r>
                <a:rPr lang="en-US" sz="1600" b="1" dirty="0">
                  <a:solidFill>
                    <a:srgbClr val="0070C0"/>
                  </a:solidFill>
                </a:rPr>
                <a:t>processing</a:t>
              </a:r>
              <a:endParaRPr lang="en-IN" sz="1200" b="1" dirty="0">
                <a:solidFill>
                  <a:srgbClr val="0070C0"/>
                </a:solidFill>
              </a:endParaRPr>
            </a:p>
          </p:txBody>
        </p:sp>
        <p:sp>
          <p:nvSpPr>
            <p:cNvPr id="36" name="Rectangle 35"/>
            <p:cNvSpPr/>
            <p:nvPr/>
          </p:nvSpPr>
          <p:spPr>
            <a:xfrm>
              <a:off x="4676628" y="1447800"/>
              <a:ext cx="2057330" cy="4724400"/>
            </a:xfrm>
            <a:prstGeom prst="rect">
              <a:avLst/>
            </a:prstGeom>
            <a:ln/>
          </p:spPr>
          <p:style>
            <a:lnRef idx="2">
              <a:schemeClr val="accent2"/>
            </a:lnRef>
            <a:fillRef idx="1">
              <a:schemeClr val="lt1"/>
            </a:fillRef>
            <a:effectRef idx="0">
              <a:schemeClr val="accent2"/>
            </a:effectRef>
            <a:fontRef idx="minor">
              <a:schemeClr val="dk1"/>
            </a:fontRef>
          </p:style>
          <p:txBody>
            <a:bodyPr/>
            <a:lstStyle/>
            <a:p>
              <a:pPr algn="ctr">
                <a:spcBef>
                  <a:spcPct val="50000"/>
                </a:spcBef>
                <a:defRPr/>
              </a:pPr>
              <a:r>
                <a:rPr lang="en-US" sz="1600" b="1" dirty="0">
                  <a:solidFill>
                    <a:srgbClr val="0070C0"/>
                  </a:solidFill>
                </a:rPr>
                <a:t>Secondary processing</a:t>
              </a:r>
              <a:endParaRPr lang="en-IN" sz="1200" b="1" dirty="0">
                <a:solidFill>
                  <a:srgbClr val="0070C0"/>
                </a:solidFill>
              </a:endParaRPr>
            </a:p>
          </p:txBody>
        </p:sp>
        <p:sp>
          <p:nvSpPr>
            <p:cNvPr id="37" name="Rectangle 36"/>
            <p:cNvSpPr/>
            <p:nvPr/>
          </p:nvSpPr>
          <p:spPr>
            <a:xfrm>
              <a:off x="6816505" y="1447800"/>
              <a:ext cx="2057330" cy="4724400"/>
            </a:xfrm>
            <a:prstGeom prst="rect">
              <a:avLst/>
            </a:prstGeom>
            <a:ln/>
          </p:spPr>
          <p:style>
            <a:lnRef idx="2">
              <a:schemeClr val="accent2"/>
            </a:lnRef>
            <a:fillRef idx="1">
              <a:schemeClr val="lt1"/>
            </a:fillRef>
            <a:effectRef idx="0">
              <a:schemeClr val="accent2"/>
            </a:effectRef>
            <a:fontRef idx="minor">
              <a:schemeClr val="dk1"/>
            </a:fontRef>
          </p:style>
          <p:txBody>
            <a:bodyPr/>
            <a:lstStyle/>
            <a:p>
              <a:pPr algn="ctr">
                <a:spcBef>
                  <a:spcPct val="50000"/>
                </a:spcBef>
                <a:defRPr/>
              </a:pPr>
              <a:r>
                <a:rPr lang="en-US" sz="1600" b="1" dirty="0">
                  <a:solidFill>
                    <a:srgbClr val="0070C0"/>
                  </a:solidFill>
                </a:rPr>
                <a:t>Tertiary </a:t>
              </a:r>
              <a:br>
                <a:rPr lang="en-US" sz="1600" b="1" dirty="0">
                  <a:solidFill>
                    <a:srgbClr val="0070C0"/>
                  </a:solidFill>
                </a:rPr>
              </a:br>
              <a:r>
                <a:rPr lang="en-US" sz="1600" b="1" dirty="0">
                  <a:solidFill>
                    <a:srgbClr val="0070C0"/>
                  </a:solidFill>
                </a:rPr>
                <a:t>processing </a:t>
              </a:r>
              <a:endParaRPr lang="en-IN" sz="1200" b="1" dirty="0">
                <a:solidFill>
                  <a:srgbClr val="0070C0"/>
                </a:solidFill>
              </a:endParaRPr>
            </a:p>
          </p:txBody>
        </p:sp>
        <p:sp>
          <p:nvSpPr>
            <p:cNvPr id="9" name="Rectangle 8"/>
            <p:cNvSpPr/>
            <p:nvPr/>
          </p:nvSpPr>
          <p:spPr>
            <a:xfrm>
              <a:off x="495296" y="20367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Fruits &amp; Vegetables</a:t>
              </a:r>
              <a:endParaRPr lang="en-IN" sz="1600" b="1" dirty="0">
                <a:solidFill>
                  <a:schemeClr val="tx1"/>
                </a:solidFill>
              </a:endParaRPr>
            </a:p>
          </p:txBody>
        </p:sp>
        <p:sp>
          <p:nvSpPr>
            <p:cNvPr id="10" name="Rectangle 9"/>
            <p:cNvSpPr/>
            <p:nvPr/>
          </p:nvSpPr>
          <p:spPr>
            <a:xfrm>
              <a:off x="495296" y="27225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Milk</a:t>
              </a:r>
              <a:endParaRPr lang="en-IN" sz="1600" b="1" dirty="0">
                <a:solidFill>
                  <a:schemeClr val="tx1"/>
                </a:solidFill>
              </a:endParaRPr>
            </a:p>
          </p:txBody>
        </p:sp>
        <p:sp>
          <p:nvSpPr>
            <p:cNvPr id="11" name="Rectangle 10"/>
            <p:cNvSpPr/>
            <p:nvPr/>
          </p:nvSpPr>
          <p:spPr>
            <a:xfrm>
              <a:off x="495296" y="34083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Meat &amp; Poultry</a:t>
              </a:r>
              <a:endParaRPr lang="en-IN" sz="1600" b="1" dirty="0">
                <a:solidFill>
                  <a:schemeClr val="tx1"/>
                </a:solidFill>
              </a:endParaRPr>
            </a:p>
          </p:txBody>
        </p:sp>
        <p:sp>
          <p:nvSpPr>
            <p:cNvPr id="12" name="Rectangle 11"/>
            <p:cNvSpPr/>
            <p:nvPr/>
          </p:nvSpPr>
          <p:spPr>
            <a:xfrm>
              <a:off x="495296" y="40941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Marine products</a:t>
              </a:r>
              <a:endParaRPr lang="en-IN" sz="1600" b="1" dirty="0">
                <a:solidFill>
                  <a:schemeClr val="tx1"/>
                </a:solidFill>
              </a:endParaRPr>
            </a:p>
          </p:txBody>
        </p:sp>
        <p:sp>
          <p:nvSpPr>
            <p:cNvPr id="13" name="Rectangle 12"/>
            <p:cNvSpPr/>
            <p:nvPr/>
          </p:nvSpPr>
          <p:spPr>
            <a:xfrm>
              <a:off x="495296" y="47799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Grain and seeds</a:t>
              </a:r>
              <a:endParaRPr lang="en-IN" sz="1600" b="1" dirty="0">
                <a:solidFill>
                  <a:schemeClr val="tx1"/>
                </a:solidFill>
              </a:endParaRPr>
            </a:p>
          </p:txBody>
        </p:sp>
        <p:sp>
          <p:nvSpPr>
            <p:cNvPr id="14" name="Rectangle 13"/>
            <p:cNvSpPr/>
            <p:nvPr/>
          </p:nvSpPr>
          <p:spPr>
            <a:xfrm>
              <a:off x="495296" y="54657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Beverages</a:t>
              </a:r>
              <a:endParaRPr lang="en-IN" sz="1600" b="1" dirty="0">
                <a:solidFill>
                  <a:schemeClr val="tx1"/>
                </a:solidFill>
              </a:endParaRPr>
            </a:p>
          </p:txBody>
        </p:sp>
        <p:sp>
          <p:nvSpPr>
            <p:cNvPr id="15" name="Rectangle 14"/>
            <p:cNvSpPr/>
            <p:nvPr/>
          </p:nvSpPr>
          <p:spPr>
            <a:xfrm>
              <a:off x="2639936" y="20367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Cleaning, sorting and cutting</a:t>
              </a:r>
              <a:endParaRPr lang="en-IN" sz="1600" b="1" dirty="0">
                <a:solidFill>
                  <a:schemeClr val="tx1"/>
                </a:solidFill>
              </a:endParaRPr>
            </a:p>
          </p:txBody>
        </p:sp>
        <p:sp>
          <p:nvSpPr>
            <p:cNvPr id="16" name="Rectangle 15"/>
            <p:cNvSpPr/>
            <p:nvPr/>
          </p:nvSpPr>
          <p:spPr>
            <a:xfrm>
              <a:off x="2639936" y="27225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Grading and refrigerating</a:t>
              </a:r>
              <a:endParaRPr lang="en-IN" sz="1600" b="1" dirty="0">
                <a:solidFill>
                  <a:schemeClr val="tx1"/>
                </a:solidFill>
              </a:endParaRPr>
            </a:p>
          </p:txBody>
        </p:sp>
        <p:sp>
          <p:nvSpPr>
            <p:cNvPr id="17" name="Rectangle 16"/>
            <p:cNvSpPr/>
            <p:nvPr/>
          </p:nvSpPr>
          <p:spPr>
            <a:xfrm>
              <a:off x="2639936" y="34083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Sorting and refrigerating</a:t>
              </a:r>
              <a:endParaRPr lang="en-IN" sz="1600" b="1" dirty="0">
                <a:solidFill>
                  <a:schemeClr val="tx1"/>
                </a:solidFill>
              </a:endParaRPr>
            </a:p>
          </p:txBody>
        </p:sp>
        <p:sp>
          <p:nvSpPr>
            <p:cNvPr id="18" name="Rectangle 17"/>
            <p:cNvSpPr/>
            <p:nvPr/>
          </p:nvSpPr>
          <p:spPr>
            <a:xfrm>
              <a:off x="2639936" y="40941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Chilling and freezing</a:t>
              </a:r>
              <a:endParaRPr lang="en-IN" sz="1600" b="1" dirty="0">
                <a:solidFill>
                  <a:schemeClr val="tx1"/>
                </a:solidFill>
              </a:endParaRPr>
            </a:p>
          </p:txBody>
        </p:sp>
        <p:sp>
          <p:nvSpPr>
            <p:cNvPr id="19" name="Rectangle 18"/>
            <p:cNvSpPr/>
            <p:nvPr/>
          </p:nvSpPr>
          <p:spPr>
            <a:xfrm>
              <a:off x="2639936" y="47799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Seeding and grading</a:t>
              </a:r>
              <a:endParaRPr lang="en-IN" sz="1600" b="1" dirty="0">
                <a:solidFill>
                  <a:schemeClr val="tx1"/>
                </a:solidFill>
              </a:endParaRPr>
            </a:p>
          </p:txBody>
        </p:sp>
        <p:sp>
          <p:nvSpPr>
            <p:cNvPr id="20" name="Rectangle 19"/>
            <p:cNvSpPr/>
            <p:nvPr/>
          </p:nvSpPr>
          <p:spPr>
            <a:xfrm>
              <a:off x="2639936" y="54657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Sorting, bleaching and grading</a:t>
              </a:r>
              <a:endParaRPr lang="en-IN" sz="1600" b="1" dirty="0">
                <a:solidFill>
                  <a:schemeClr val="tx1"/>
                </a:solidFill>
              </a:endParaRPr>
            </a:p>
          </p:txBody>
        </p:sp>
        <p:sp>
          <p:nvSpPr>
            <p:cNvPr id="21" name="Rectangle 20"/>
            <p:cNvSpPr/>
            <p:nvPr/>
          </p:nvSpPr>
          <p:spPr>
            <a:xfrm>
              <a:off x="4781400" y="20367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Slices, pulps and paste</a:t>
              </a:r>
              <a:endParaRPr lang="en-IN" sz="1600" b="1" dirty="0">
                <a:solidFill>
                  <a:schemeClr val="tx1"/>
                </a:solidFill>
              </a:endParaRPr>
            </a:p>
          </p:txBody>
        </p:sp>
        <p:sp>
          <p:nvSpPr>
            <p:cNvPr id="22" name="Rectangle 21"/>
            <p:cNvSpPr/>
            <p:nvPr/>
          </p:nvSpPr>
          <p:spPr>
            <a:xfrm>
              <a:off x="4781400" y="27225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400" b="1" dirty="0">
                  <a:solidFill>
                    <a:schemeClr val="tx1"/>
                  </a:solidFill>
                </a:rPr>
                <a:t>Cottage cheese, cream, simmered &amp; dried milk</a:t>
              </a:r>
              <a:endParaRPr lang="en-IN" sz="1400" b="1" dirty="0">
                <a:solidFill>
                  <a:schemeClr val="tx1"/>
                </a:solidFill>
              </a:endParaRPr>
            </a:p>
          </p:txBody>
        </p:sp>
        <p:sp>
          <p:nvSpPr>
            <p:cNvPr id="23" name="Rectangle 22"/>
            <p:cNvSpPr/>
            <p:nvPr/>
          </p:nvSpPr>
          <p:spPr>
            <a:xfrm>
              <a:off x="4781400" y="34083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Cut, fried, frozen and chilled</a:t>
              </a:r>
              <a:endParaRPr lang="en-IN" sz="1600" b="1" dirty="0">
                <a:solidFill>
                  <a:schemeClr val="tx1"/>
                </a:solidFill>
              </a:endParaRPr>
            </a:p>
          </p:txBody>
        </p:sp>
        <p:sp>
          <p:nvSpPr>
            <p:cNvPr id="24" name="Rectangle 23"/>
            <p:cNvSpPr/>
            <p:nvPr/>
          </p:nvSpPr>
          <p:spPr>
            <a:xfrm>
              <a:off x="4781400" y="40941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Cut, fried, frozen and chilled</a:t>
              </a:r>
              <a:endParaRPr lang="en-IN" sz="1600" b="1" dirty="0">
                <a:solidFill>
                  <a:schemeClr val="tx1"/>
                </a:solidFill>
              </a:endParaRPr>
            </a:p>
          </p:txBody>
        </p:sp>
        <p:sp>
          <p:nvSpPr>
            <p:cNvPr id="25" name="Rectangle 24"/>
            <p:cNvSpPr/>
            <p:nvPr/>
          </p:nvSpPr>
          <p:spPr>
            <a:xfrm>
              <a:off x="4781400" y="47799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Flour, malt and milling</a:t>
              </a:r>
              <a:endParaRPr lang="en-IN" sz="1600" b="1" dirty="0">
                <a:solidFill>
                  <a:schemeClr val="tx1"/>
                </a:solidFill>
              </a:endParaRPr>
            </a:p>
          </p:txBody>
        </p:sp>
        <p:sp>
          <p:nvSpPr>
            <p:cNvPr id="26" name="Rectangle 25"/>
            <p:cNvSpPr/>
            <p:nvPr/>
          </p:nvSpPr>
          <p:spPr>
            <a:xfrm>
              <a:off x="4781400" y="54657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Leaf, dust and powder</a:t>
              </a:r>
              <a:endParaRPr lang="en-IN" sz="1600" b="1" dirty="0">
                <a:solidFill>
                  <a:schemeClr val="tx1"/>
                </a:solidFill>
              </a:endParaRPr>
            </a:p>
          </p:txBody>
        </p:sp>
        <p:sp>
          <p:nvSpPr>
            <p:cNvPr id="27" name="Rectangle 26"/>
            <p:cNvSpPr/>
            <p:nvPr/>
          </p:nvSpPr>
          <p:spPr>
            <a:xfrm>
              <a:off x="6938739" y="20367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Ketchups, jam, juices and pickles</a:t>
              </a:r>
              <a:endParaRPr lang="en-IN" sz="1600" b="1" dirty="0">
                <a:solidFill>
                  <a:schemeClr val="tx1"/>
                </a:solidFill>
              </a:endParaRPr>
            </a:p>
          </p:txBody>
        </p:sp>
        <p:sp>
          <p:nvSpPr>
            <p:cNvPr id="28" name="Rectangle 27"/>
            <p:cNvSpPr/>
            <p:nvPr/>
          </p:nvSpPr>
          <p:spPr>
            <a:xfrm>
              <a:off x="6938739" y="27225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Processed milk, spreadable fats, yoghurt</a:t>
              </a:r>
              <a:endParaRPr lang="en-IN" sz="1600" b="1" dirty="0">
                <a:solidFill>
                  <a:schemeClr val="tx1"/>
                </a:solidFill>
              </a:endParaRPr>
            </a:p>
          </p:txBody>
        </p:sp>
        <p:sp>
          <p:nvSpPr>
            <p:cNvPr id="29" name="Rectangle 28"/>
            <p:cNvSpPr/>
            <p:nvPr/>
          </p:nvSpPr>
          <p:spPr>
            <a:xfrm>
              <a:off x="6938739" y="34083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Ready-to-eat meals</a:t>
              </a:r>
              <a:endParaRPr lang="en-IN" sz="1600" b="1" dirty="0">
                <a:solidFill>
                  <a:schemeClr val="tx1"/>
                </a:solidFill>
              </a:endParaRPr>
            </a:p>
          </p:txBody>
        </p:sp>
        <p:sp>
          <p:nvSpPr>
            <p:cNvPr id="30" name="Rectangle 29"/>
            <p:cNvSpPr/>
            <p:nvPr/>
          </p:nvSpPr>
          <p:spPr>
            <a:xfrm>
              <a:off x="6938739" y="40941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Ready-to-eat meals</a:t>
              </a:r>
              <a:endParaRPr lang="en-IN" sz="1600" b="1" dirty="0">
                <a:solidFill>
                  <a:schemeClr val="tx1"/>
                </a:solidFill>
              </a:endParaRPr>
            </a:p>
          </p:txBody>
        </p:sp>
        <p:sp>
          <p:nvSpPr>
            <p:cNvPr id="31" name="Rectangle 30"/>
            <p:cNvSpPr/>
            <p:nvPr/>
          </p:nvSpPr>
          <p:spPr>
            <a:xfrm>
              <a:off x="6938739" y="47799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Biscuits, noodles, flakes, cakes, savory</a:t>
              </a:r>
              <a:endParaRPr lang="en-IN" sz="1600" b="1" dirty="0">
                <a:solidFill>
                  <a:schemeClr val="tx1"/>
                </a:solidFill>
              </a:endParaRPr>
            </a:p>
          </p:txBody>
        </p:sp>
        <p:sp>
          <p:nvSpPr>
            <p:cNvPr id="32" name="Rectangle 31"/>
            <p:cNvSpPr/>
            <p:nvPr/>
          </p:nvSpPr>
          <p:spPr>
            <a:xfrm>
              <a:off x="6938739" y="5465763"/>
              <a:ext cx="1838262" cy="609600"/>
            </a:xfrm>
            <a:prstGeom prst="rect">
              <a:avLst/>
            </a:prstGeom>
            <a:ln/>
          </p:spPr>
          <p:style>
            <a:lnRef idx="2">
              <a:schemeClr val="accent2"/>
            </a:lnRef>
            <a:fillRef idx="1">
              <a:schemeClr val="lt1"/>
            </a:fillRef>
            <a:effectRef idx="0">
              <a:schemeClr val="accent2"/>
            </a:effectRef>
            <a:fontRef idx="minor">
              <a:schemeClr val="dk1"/>
            </a:fontRef>
          </p:style>
          <p:txBody>
            <a:bodyPr anchor="ctr"/>
            <a:lstStyle/>
            <a:p>
              <a:pPr algn="ctr">
                <a:spcBef>
                  <a:spcPct val="50000"/>
                </a:spcBef>
                <a:defRPr/>
              </a:pPr>
              <a:r>
                <a:rPr lang="en-US" sz="1600" b="1" dirty="0">
                  <a:solidFill>
                    <a:schemeClr val="tx1"/>
                  </a:solidFill>
                </a:rPr>
                <a:t>Tea bags, flavored coffee, soft drinks, alcoholic beverages</a:t>
              </a:r>
              <a:endParaRPr lang="en-IN" sz="1600" b="1" dirty="0">
                <a:solidFill>
                  <a:schemeClr val="tx1"/>
                </a:solidFill>
              </a:endParaRPr>
            </a:p>
          </p:txBody>
        </p:sp>
      </p:grpSp>
      <p:sp>
        <p:nvSpPr>
          <p:cNvPr id="39" name="Slide Number Placeholder 38"/>
          <p:cNvSpPr>
            <a:spLocks noGrp="1"/>
          </p:cNvSpPr>
          <p:nvPr>
            <p:ph type="sldNum" sz="quarter" idx="10"/>
          </p:nvPr>
        </p:nvSpPr>
        <p:spPr/>
        <p:txBody>
          <a:bodyPr/>
          <a:lstStyle/>
          <a:p>
            <a:pPr>
              <a:defRPr/>
            </a:pPr>
            <a:fld id="{CCE55F50-C9F1-4AF4-9C68-21DD30CBDEAE}" type="slidenum">
              <a:rPr lang="en-US"/>
              <a:pPr>
                <a:defRPr/>
              </a:pPr>
              <a:t>16</a:t>
            </a:fld>
            <a:endParaRPr lang="en-US"/>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588"/>
            <a:ext cx="8229600" cy="715962"/>
          </a:xfrm>
        </p:spPr>
        <p:txBody>
          <a:bodyPr>
            <a:normAutofit fontScale="90000"/>
          </a:bodyPr>
          <a:lstStyle/>
          <a:p>
            <a:pPr>
              <a:defRPr/>
            </a:pPr>
            <a:r>
              <a:rPr lang="en-US" b="1" dirty="0" smtClean="0">
                <a:solidFill>
                  <a:schemeClr val="tx1">
                    <a:lumMod val="65000"/>
                    <a:lumOff val="35000"/>
                  </a:schemeClr>
                </a:solidFill>
                <a:effectLst>
                  <a:outerShdw sx="1000" sy="1000" algn="tl">
                    <a:srgbClr val="C0C0C0"/>
                  </a:outerShdw>
                </a:effectLst>
              </a:rPr>
              <a:t>Food Processing Demand Drivers</a:t>
            </a:r>
            <a:endParaRPr lang="en-IN" b="1" dirty="0" smtClean="0">
              <a:solidFill>
                <a:schemeClr val="tx1">
                  <a:lumMod val="65000"/>
                  <a:lumOff val="35000"/>
                </a:schemeClr>
              </a:solidFill>
              <a:effectLst>
                <a:outerShdw sx="1000" sy="1000" algn="tl">
                  <a:srgbClr val="C0C0C0"/>
                </a:outerShdw>
              </a:effectLst>
            </a:endParaRPr>
          </a:p>
        </p:txBody>
      </p:sp>
      <p:grpSp>
        <p:nvGrpSpPr>
          <p:cNvPr id="3" name="Group 25"/>
          <p:cNvGrpSpPr>
            <a:grpSpLocks/>
          </p:cNvGrpSpPr>
          <p:nvPr/>
        </p:nvGrpSpPr>
        <p:grpSpPr bwMode="auto">
          <a:xfrm>
            <a:off x="685800" y="1219200"/>
            <a:ext cx="8001000" cy="5638800"/>
            <a:chOff x="990600" y="1644877"/>
            <a:chExt cx="7086600" cy="4374924"/>
          </a:xfrm>
        </p:grpSpPr>
        <p:sp>
          <p:nvSpPr>
            <p:cNvPr id="12" name="Oval 11"/>
            <p:cNvSpPr/>
            <p:nvPr/>
          </p:nvSpPr>
          <p:spPr>
            <a:xfrm>
              <a:off x="3738563" y="3041805"/>
              <a:ext cx="1601787" cy="1600117"/>
            </a:xfrm>
            <a:prstGeom prst="ellipse">
              <a:avLst/>
            </a:prstGeom>
            <a:ln/>
          </p:spPr>
          <p:style>
            <a:lnRef idx="1">
              <a:schemeClr val="accent3"/>
            </a:lnRef>
            <a:fillRef idx="2">
              <a:schemeClr val="accent3"/>
            </a:fillRef>
            <a:effectRef idx="1">
              <a:schemeClr val="accent3"/>
            </a:effectRef>
            <a:fontRef idx="minor">
              <a:schemeClr val="dk1"/>
            </a:fontRef>
          </p:style>
          <p:txBody>
            <a:bodyPr lIns="72000" anchor="ctr"/>
            <a:lstStyle/>
            <a:p>
              <a:pPr algn="ctr">
                <a:spcBef>
                  <a:spcPct val="50000"/>
                </a:spcBef>
                <a:defRPr/>
              </a:pPr>
              <a:r>
                <a:rPr lang="en-US" sz="1400" b="1" dirty="0"/>
                <a:t>Food Processing Demand Drivers</a:t>
              </a:r>
              <a:endParaRPr lang="en-IN" sz="1400" b="1" dirty="0"/>
            </a:p>
          </p:txBody>
        </p:sp>
        <p:grpSp>
          <p:nvGrpSpPr>
            <p:cNvPr id="4" name="Group 22"/>
            <p:cNvGrpSpPr>
              <a:grpSpLocks/>
            </p:cNvGrpSpPr>
            <p:nvPr/>
          </p:nvGrpSpPr>
          <p:grpSpPr bwMode="auto">
            <a:xfrm>
              <a:off x="5257802" y="2743210"/>
              <a:ext cx="2805543" cy="831601"/>
              <a:chOff x="5257802" y="2743210"/>
              <a:chExt cx="2805543" cy="831601"/>
            </a:xfrm>
          </p:grpSpPr>
          <p:sp>
            <p:nvSpPr>
              <p:cNvPr id="10" name="Rectangle 95"/>
              <p:cNvSpPr>
                <a:spLocks noChangeArrowheads="1"/>
              </p:cNvSpPr>
              <p:nvPr/>
            </p:nvSpPr>
            <p:spPr bwMode="auto">
              <a:xfrm>
                <a:off x="6005513" y="2743370"/>
                <a:ext cx="2057400" cy="83180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36000" tIns="91440" rIns="36000" bIns="91440" anchor="ctr"/>
              <a:lstStyle/>
              <a:p>
                <a:pPr algn="ctr" fontAlgn="auto">
                  <a:spcBef>
                    <a:spcPts val="0"/>
                  </a:spcBef>
                  <a:spcAft>
                    <a:spcPts val="0"/>
                  </a:spcAft>
                  <a:defRPr/>
                </a:pPr>
                <a:r>
                  <a:rPr lang="en-IN" sz="1600" b="1" dirty="0">
                    <a:solidFill>
                      <a:srgbClr val="002060"/>
                    </a:solidFill>
                    <a:latin typeface="Arial" pitchFamily="34" charset="0"/>
                    <a:cs typeface="Arial" pitchFamily="34" charset="0"/>
                  </a:rPr>
                  <a:t>Growing nuclear families and working women</a:t>
                </a:r>
              </a:p>
            </p:txBody>
          </p:sp>
          <p:sp>
            <p:nvSpPr>
              <p:cNvPr id="13" name="Isosceles Triangle 12"/>
              <p:cNvSpPr/>
              <p:nvPr/>
            </p:nvSpPr>
            <p:spPr>
              <a:xfrm rot="16200000">
                <a:off x="5222897" y="2778273"/>
                <a:ext cx="831807" cy="762000"/>
              </a:xfrm>
              <a:prstGeom prst="triangle">
                <a:avLst>
                  <a:gd name="adj" fmla="val 122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buFontTx/>
                  <a:buChar char="•"/>
                  <a:defRPr/>
                </a:pPr>
                <a:endParaRPr lang="en-IN" dirty="0"/>
              </a:p>
            </p:txBody>
          </p:sp>
        </p:grpSp>
        <p:grpSp>
          <p:nvGrpSpPr>
            <p:cNvPr id="5" name="Group 21"/>
            <p:cNvGrpSpPr>
              <a:grpSpLocks/>
            </p:cNvGrpSpPr>
            <p:nvPr/>
          </p:nvGrpSpPr>
          <p:grpSpPr bwMode="auto">
            <a:xfrm>
              <a:off x="5191129" y="4117444"/>
              <a:ext cx="2886071" cy="831601"/>
              <a:chOff x="5191129" y="4117444"/>
              <a:chExt cx="2886071" cy="831601"/>
            </a:xfrm>
          </p:grpSpPr>
          <p:sp>
            <p:nvSpPr>
              <p:cNvPr id="11" name="Rectangle 95"/>
              <p:cNvSpPr>
                <a:spLocks noChangeArrowheads="1"/>
              </p:cNvSpPr>
              <p:nvPr/>
            </p:nvSpPr>
            <p:spPr bwMode="auto">
              <a:xfrm>
                <a:off x="6019800" y="4118074"/>
                <a:ext cx="2057400" cy="83022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36000" tIns="91440" rIns="36000" bIns="91440" anchor="ctr"/>
              <a:lstStyle/>
              <a:p>
                <a:pPr algn="ctr" fontAlgn="auto">
                  <a:spcBef>
                    <a:spcPts val="0"/>
                  </a:spcBef>
                  <a:spcAft>
                    <a:spcPts val="0"/>
                  </a:spcAft>
                  <a:defRPr/>
                </a:pPr>
                <a:r>
                  <a:rPr lang="en-IN" sz="1600" b="1" dirty="0">
                    <a:solidFill>
                      <a:srgbClr val="002060"/>
                    </a:solidFill>
                    <a:latin typeface="Arial" pitchFamily="34" charset="0"/>
                    <a:cs typeface="Arial" pitchFamily="34" charset="0"/>
                  </a:rPr>
                  <a:t>Rising demand for functional food (oatmeal, etc)</a:t>
                </a:r>
              </a:p>
            </p:txBody>
          </p:sp>
          <p:sp>
            <p:nvSpPr>
              <p:cNvPr id="15" name="Isosceles Triangle 14"/>
              <p:cNvSpPr/>
              <p:nvPr/>
            </p:nvSpPr>
            <p:spPr>
              <a:xfrm rot="16200000">
                <a:off x="5191939" y="4117260"/>
                <a:ext cx="830220" cy="831850"/>
              </a:xfrm>
              <a:prstGeom prst="triangle">
                <a:avLst>
                  <a:gd name="adj" fmla="val 7920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buFontTx/>
                  <a:buChar char="•"/>
                  <a:defRPr/>
                </a:pPr>
                <a:endParaRPr lang="en-IN" dirty="0"/>
              </a:p>
            </p:txBody>
          </p:sp>
        </p:grpSp>
        <p:grpSp>
          <p:nvGrpSpPr>
            <p:cNvPr id="6" name="Group 19"/>
            <p:cNvGrpSpPr>
              <a:grpSpLocks/>
            </p:cNvGrpSpPr>
            <p:nvPr/>
          </p:nvGrpSpPr>
          <p:grpSpPr bwMode="auto">
            <a:xfrm>
              <a:off x="3429000" y="4800600"/>
              <a:ext cx="2220904" cy="1219201"/>
              <a:chOff x="3143426" y="4724400"/>
              <a:chExt cx="2220904" cy="1219201"/>
            </a:xfrm>
          </p:grpSpPr>
          <p:sp>
            <p:nvSpPr>
              <p:cNvPr id="9" name="Rectangle 95"/>
              <p:cNvSpPr>
                <a:spLocks noChangeArrowheads="1"/>
              </p:cNvSpPr>
              <p:nvPr/>
            </p:nvSpPr>
            <p:spPr bwMode="auto">
              <a:xfrm>
                <a:off x="3145014" y="5113382"/>
                <a:ext cx="2217737" cy="830219"/>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36000" tIns="91440" rIns="36000" bIns="91440" anchor="ctr"/>
              <a:lstStyle/>
              <a:p>
                <a:pPr algn="ctr" fontAlgn="auto">
                  <a:spcBef>
                    <a:spcPts val="0"/>
                  </a:spcBef>
                  <a:spcAft>
                    <a:spcPts val="0"/>
                  </a:spcAft>
                  <a:defRPr/>
                </a:pPr>
                <a:r>
                  <a:rPr lang="en-IN" sz="1600" b="1" dirty="0">
                    <a:solidFill>
                      <a:srgbClr val="002060"/>
                    </a:solidFill>
                    <a:latin typeface="Arial" pitchFamily="34" charset="0"/>
                    <a:cs typeface="Arial" pitchFamily="34" charset="0"/>
                  </a:rPr>
                  <a:t>Increasing modern trade formats and private label penetration</a:t>
                </a:r>
              </a:p>
            </p:txBody>
          </p:sp>
          <p:sp>
            <p:nvSpPr>
              <p:cNvPr id="16" name="Isosceles Triangle 15"/>
              <p:cNvSpPr/>
              <p:nvPr/>
            </p:nvSpPr>
            <p:spPr>
              <a:xfrm>
                <a:off x="3143426" y="4724464"/>
                <a:ext cx="2220913" cy="388918"/>
              </a:xfrm>
              <a:prstGeom prst="triangle">
                <a:avLst>
                  <a:gd name="adj" fmla="val 4967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buFontTx/>
                  <a:buChar char="•"/>
                  <a:defRPr/>
                </a:pPr>
                <a:endParaRPr lang="en-IN" dirty="0"/>
              </a:p>
            </p:txBody>
          </p:sp>
        </p:grpSp>
        <p:grpSp>
          <p:nvGrpSpPr>
            <p:cNvPr id="7" name="Group 23"/>
            <p:cNvGrpSpPr>
              <a:grpSpLocks/>
            </p:cNvGrpSpPr>
            <p:nvPr/>
          </p:nvGrpSpPr>
          <p:grpSpPr bwMode="auto">
            <a:xfrm>
              <a:off x="990600" y="2743200"/>
              <a:ext cx="2895600" cy="831612"/>
              <a:chOff x="990600" y="2743200"/>
              <a:chExt cx="2895600" cy="831612"/>
            </a:xfrm>
          </p:grpSpPr>
          <p:sp>
            <p:nvSpPr>
              <p:cNvPr id="62480" name="Rectangle 95"/>
              <p:cNvSpPr>
                <a:spLocks noChangeArrowheads="1"/>
              </p:cNvSpPr>
              <p:nvPr/>
            </p:nvSpPr>
            <p:spPr bwMode="auto">
              <a:xfrm>
                <a:off x="990600" y="2743200"/>
                <a:ext cx="2057400" cy="83099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36000" tIns="91440" rIns="36000" bIns="91440" anchor="ctr"/>
              <a:lstStyle/>
              <a:p>
                <a:pPr algn="ctr"/>
                <a:r>
                  <a:rPr lang="en-IN" altLang="it-IT" sz="1600" b="1" dirty="0">
                    <a:solidFill>
                      <a:srgbClr val="002060"/>
                    </a:solidFill>
                    <a:latin typeface="Arial" charset="0"/>
                  </a:rPr>
                  <a:t>Increasing urbanization – lifestyle and aspirations</a:t>
                </a:r>
              </a:p>
            </p:txBody>
          </p:sp>
          <p:sp>
            <p:nvSpPr>
              <p:cNvPr id="17" name="Isosceles Triangle 16"/>
              <p:cNvSpPr/>
              <p:nvPr/>
            </p:nvSpPr>
            <p:spPr>
              <a:xfrm rot="5400000">
                <a:off x="3051197" y="2740173"/>
                <a:ext cx="831807" cy="838200"/>
              </a:xfrm>
              <a:prstGeom prst="triangle">
                <a:avLst>
                  <a:gd name="adj" fmla="val 7748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buFontTx/>
                  <a:buChar char="•"/>
                  <a:defRPr/>
                </a:pPr>
                <a:endParaRPr lang="en-IN" dirty="0"/>
              </a:p>
            </p:txBody>
          </p:sp>
        </p:grpSp>
        <p:grpSp>
          <p:nvGrpSpPr>
            <p:cNvPr id="14" name="Group 24"/>
            <p:cNvGrpSpPr>
              <a:grpSpLocks/>
            </p:cNvGrpSpPr>
            <p:nvPr/>
          </p:nvGrpSpPr>
          <p:grpSpPr bwMode="auto">
            <a:xfrm>
              <a:off x="990600" y="4147239"/>
              <a:ext cx="2889001" cy="831601"/>
              <a:chOff x="990600" y="4147239"/>
              <a:chExt cx="2889001" cy="831601"/>
            </a:xfrm>
          </p:grpSpPr>
          <p:sp>
            <p:nvSpPr>
              <p:cNvPr id="8" name="Rectangle 95"/>
              <p:cNvSpPr>
                <a:spLocks noChangeArrowheads="1"/>
              </p:cNvSpPr>
              <p:nvPr/>
            </p:nvSpPr>
            <p:spPr bwMode="auto">
              <a:xfrm>
                <a:off x="990600" y="4146648"/>
                <a:ext cx="2057400" cy="83180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36000" tIns="91440" rIns="36000" bIns="91440" anchor="ctr"/>
              <a:lstStyle/>
              <a:p>
                <a:pPr algn="ctr" fontAlgn="auto">
                  <a:spcBef>
                    <a:spcPts val="0"/>
                  </a:spcBef>
                  <a:spcAft>
                    <a:spcPts val="0"/>
                  </a:spcAft>
                  <a:defRPr/>
                </a:pPr>
                <a:r>
                  <a:rPr lang="en-IN" sz="1600" b="1" dirty="0">
                    <a:solidFill>
                      <a:srgbClr val="002060"/>
                    </a:solidFill>
                    <a:latin typeface="Arial" pitchFamily="34" charset="0"/>
                    <a:cs typeface="Arial" pitchFamily="34" charset="0"/>
                  </a:rPr>
                  <a:t>Changing demographics – Rise in disposable incomes</a:t>
                </a:r>
              </a:p>
            </p:txBody>
          </p:sp>
          <p:sp>
            <p:nvSpPr>
              <p:cNvPr id="18" name="Isosceles Triangle 17"/>
              <p:cNvSpPr/>
              <p:nvPr/>
            </p:nvSpPr>
            <p:spPr>
              <a:xfrm rot="5400000">
                <a:off x="3048022" y="4146627"/>
                <a:ext cx="831807" cy="831850"/>
              </a:xfrm>
              <a:prstGeom prst="triangle">
                <a:avLst>
                  <a:gd name="adj" fmla="val 2422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buFontTx/>
                  <a:buChar char="•"/>
                  <a:defRPr/>
                </a:pPr>
                <a:endParaRPr lang="en-IN" dirty="0"/>
              </a:p>
            </p:txBody>
          </p:sp>
        </p:grpSp>
        <p:grpSp>
          <p:nvGrpSpPr>
            <p:cNvPr id="20" name="Group 20"/>
            <p:cNvGrpSpPr>
              <a:grpSpLocks/>
            </p:cNvGrpSpPr>
            <p:nvPr/>
          </p:nvGrpSpPr>
          <p:grpSpPr bwMode="auto">
            <a:xfrm>
              <a:off x="3429001" y="1644877"/>
              <a:ext cx="2220904" cy="1250721"/>
              <a:chOff x="3133364" y="1492477"/>
              <a:chExt cx="2220904" cy="1250721"/>
            </a:xfrm>
          </p:grpSpPr>
          <p:sp>
            <p:nvSpPr>
              <p:cNvPr id="62476" name="Rectangle 95"/>
              <p:cNvSpPr>
                <a:spLocks noChangeArrowheads="1"/>
              </p:cNvSpPr>
              <p:nvPr/>
            </p:nvSpPr>
            <p:spPr bwMode="auto">
              <a:xfrm>
                <a:off x="3134334" y="1492477"/>
                <a:ext cx="2218963" cy="83099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lIns="36000" tIns="91440" rIns="36000" bIns="91440" anchor="ctr"/>
              <a:lstStyle/>
              <a:p>
                <a:pPr algn="ctr"/>
                <a:r>
                  <a:rPr lang="en-IN" altLang="it-IT" sz="1600" b="1">
                    <a:solidFill>
                      <a:srgbClr val="002060"/>
                    </a:solidFill>
                    <a:latin typeface="Arial" charset="0"/>
                  </a:rPr>
                  <a:t>Increasing spending on food products</a:t>
                </a:r>
              </a:p>
            </p:txBody>
          </p:sp>
          <p:sp>
            <p:nvSpPr>
              <p:cNvPr id="19" name="Isosceles Triangle 18"/>
              <p:cNvSpPr/>
              <p:nvPr/>
            </p:nvSpPr>
            <p:spPr>
              <a:xfrm rot="10800000">
                <a:off x="3133363" y="2319522"/>
                <a:ext cx="2220913" cy="423840"/>
              </a:xfrm>
              <a:prstGeom prst="triangle">
                <a:avLst>
                  <a:gd name="adj" fmla="val 4967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buFontTx/>
                  <a:buChar char="•"/>
                  <a:defRPr/>
                </a:pPr>
                <a:endParaRPr lang="en-IN" dirty="0"/>
              </a:p>
            </p:txBody>
          </p:sp>
        </p:grpSp>
      </p:grpSp>
      <p:sp>
        <p:nvSpPr>
          <p:cNvPr id="27" name="Slide Number Placeholder 26"/>
          <p:cNvSpPr>
            <a:spLocks noGrp="1"/>
          </p:cNvSpPr>
          <p:nvPr>
            <p:ph type="sldNum" sz="quarter" idx="10"/>
          </p:nvPr>
        </p:nvSpPr>
        <p:spPr/>
        <p:txBody>
          <a:bodyPr/>
          <a:lstStyle/>
          <a:p>
            <a:pPr>
              <a:defRPr/>
            </a:pPr>
            <a:fld id="{B15205A4-8754-465A-AF24-65291FA4C631}" type="slidenum">
              <a:rPr lang="en-US"/>
              <a:pPr>
                <a:defRPr/>
              </a:pPr>
              <a:t>17</a:t>
            </a:fld>
            <a:endParaRPr lang="en-US"/>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715962"/>
          </a:xfrm>
        </p:spPr>
        <p:txBody>
          <a:bodyPr>
            <a:normAutofit fontScale="90000"/>
          </a:bodyPr>
          <a:lstStyle/>
          <a:p>
            <a:pPr>
              <a:defRPr/>
            </a:pPr>
            <a:r>
              <a:rPr lang="en-US" dirty="0" smtClean="0">
                <a:solidFill>
                  <a:schemeClr val="tx1">
                    <a:lumMod val="65000"/>
                    <a:lumOff val="35000"/>
                  </a:schemeClr>
                </a:solidFill>
                <a:effectLst>
                  <a:outerShdw sx="1000" sy="1000" algn="tl">
                    <a:srgbClr val="C0C0C0"/>
                  </a:outerShdw>
                </a:effectLst>
              </a:rPr>
              <a:t> </a:t>
            </a:r>
            <a:endParaRPr lang="en-IN" sz="2400" b="0" dirty="0" smtClean="0">
              <a:solidFill>
                <a:schemeClr val="tx1">
                  <a:lumMod val="65000"/>
                  <a:lumOff val="35000"/>
                </a:schemeClr>
              </a:solidFill>
              <a:effectLst>
                <a:outerShdw sx="1000" sy="1000" algn="tl">
                  <a:srgbClr val="C0C0C0"/>
                </a:outerShdw>
              </a:effectLst>
            </a:endParaRPr>
          </a:p>
        </p:txBody>
      </p:sp>
      <p:sp>
        <p:nvSpPr>
          <p:cNvPr id="4" name="Rectangle 3"/>
          <p:cNvSpPr/>
          <p:nvPr/>
        </p:nvSpPr>
        <p:spPr>
          <a:xfrm>
            <a:off x="304800" y="2667000"/>
            <a:ext cx="8229600" cy="1651000"/>
          </a:xfrm>
          <a:prstGeom prst="rect">
            <a:avLst/>
          </a:prstGeom>
        </p:spPr>
        <p:txBody>
          <a:bodyPr>
            <a:spAutoFit/>
          </a:bodyPr>
          <a:lstStyle/>
          <a:p>
            <a:pPr algn="ctr" defTabSz="1000125" eaLnBrk="0" hangingPunct="0">
              <a:lnSpc>
                <a:spcPct val="150000"/>
              </a:lnSpc>
              <a:spcBef>
                <a:spcPts val="0"/>
              </a:spcBef>
              <a:defRPr/>
            </a:pPr>
            <a:r>
              <a:rPr lang="en-IN" altLang="en-US" sz="3600" b="1" dirty="0">
                <a:solidFill>
                  <a:schemeClr val="tx1">
                    <a:lumMod val="65000"/>
                    <a:lumOff val="35000"/>
                  </a:schemeClr>
                </a:solidFill>
                <a:latin typeface="Arial"/>
                <a:cs typeface="Arial"/>
              </a:rPr>
              <a:t>Developments in Processed Food Industry</a:t>
            </a:r>
          </a:p>
        </p:txBody>
      </p:sp>
      <p:sp>
        <p:nvSpPr>
          <p:cNvPr id="5" name="Slide Number Placeholder 4"/>
          <p:cNvSpPr>
            <a:spLocks noGrp="1"/>
          </p:cNvSpPr>
          <p:nvPr>
            <p:ph type="sldNum" sz="quarter" idx="10"/>
          </p:nvPr>
        </p:nvSpPr>
        <p:spPr/>
        <p:txBody>
          <a:bodyPr/>
          <a:lstStyle/>
          <a:p>
            <a:pPr>
              <a:defRPr/>
            </a:pPr>
            <a:fld id="{91E4AD76-4713-4FDF-96F7-3AA936683BDF}" type="slidenum">
              <a:rPr lang="en-US"/>
              <a:pPr>
                <a:defRPr/>
              </a:pPr>
              <a:t>18</a:t>
            </a:fld>
            <a:endParaRPr lang="en-US"/>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588"/>
            <a:ext cx="8229600" cy="715962"/>
          </a:xfrm>
        </p:spPr>
        <p:txBody>
          <a:bodyPr>
            <a:normAutofit fontScale="90000"/>
          </a:bodyPr>
          <a:lstStyle/>
          <a:p>
            <a:pPr>
              <a:defRPr/>
            </a:pPr>
            <a:r>
              <a:rPr lang="en-US" b="1" dirty="0" smtClean="0">
                <a:solidFill>
                  <a:schemeClr val="tx1">
                    <a:lumMod val="65000"/>
                    <a:lumOff val="35000"/>
                  </a:schemeClr>
                </a:solidFill>
                <a:effectLst>
                  <a:outerShdw sx="1000" sy="1000" algn="tl">
                    <a:srgbClr val="C0C0C0"/>
                  </a:outerShdw>
                </a:effectLst>
              </a:rPr>
              <a:t>Infrastructure Development in FPI 	</a:t>
            </a:r>
            <a:endParaRPr lang="en-IN" b="1" dirty="0" smtClean="0">
              <a:solidFill>
                <a:schemeClr val="tx1">
                  <a:lumMod val="65000"/>
                  <a:lumOff val="35000"/>
                </a:schemeClr>
              </a:solidFill>
              <a:effectLst>
                <a:outerShdw sx="1000" sy="1000" algn="tl">
                  <a:srgbClr val="C0C0C0"/>
                </a:outerShdw>
              </a:effectLst>
            </a:endParaRPr>
          </a:p>
        </p:txBody>
      </p:sp>
      <p:sp>
        <p:nvSpPr>
          <p:cNvPr id="6" name="Text Box 80"/>
          <p:cNvSpPr txBox="1">
            <a:spLocks noChangeArrowheads="1"/>
          </p:cNvSpPr>
          <p:nvPr/>
        </p:nvSpPr>
        <p:spPr bwMode="auto">
          <a:xfrm>
            <a:off x="457200" y="6126163"/>
            <a:ext cx="2455863" cy="215900"/>
          </a:xfrm>
          <a:prstGeom prst="rect">
            <a:avLst/>
          </a:prstGeom>
          <a:noFill/>
          <a:ln w="9525" algn="ctr">
            <a:noFill/>
            <a:miter lim="800000"/>
            <a:headEnd/>
            <a:tailEnd/>
          </a:ln>
        </p:spPr>
        <p:txBody>
          <a:bodyPr anchor="b">
            <a:spAutoFit/>
          </a:bodyPr>
          <a:lstStyle/>
          <a:p>
            <a:pPr algn="just" fontAlgn="auto">
              <a:spcBef>
                <a:spcPct val="50000"/>
              </a:spcBef>
              <a:spcAft>
                <a:spcPts val="0"/>
              </a:spcAft>
              <a:defRPr/>
            </a:pPr>
            <a:r>
              <a:rPr lang="en-US" altLang="en-US" sz="800" kern="0" dirty="0">
                <a:solidFill>
                  <a:sysClr val="windowText" lastClr="000000"/>
                </a:solidFill>
                <a:latin typeface="+mn-lt"/>
                <a:cs typeface="Arial" pitchFamily="34" charset="0"/>
              </a:rPr>
              <a:t>Source: MOFPI Annual Report 2011-12</a:t>
            </a:r>
          </a:p>
        </p:txBody>
      </p:sp>
      <p:graphicFrame>
        <p:nvGraphicFramePr>
          <p:cNvPr id="12290" name="Chart 4"/>
          <p:cNvGraphicFramePr>
            <a:graphicFrameLocks/>
          </p:cNvGraphicFramePr>
          <p:nvPr/>
        </p:nvGraphicFramePr>
        <p:xfrm>
          <a:off x="4826000" y="1473200"/>
          <a:ext cx="4064000" cy="2311400"/>
        </p:xfrm>
        <a:graphic>
          <a:graphicData uri="http://schemas.openxmlformats.org/presentationml/2006/ole">
            <p:oleObj spid="_x0000_s111618" r:id="rId3" imgW="4060288" imgH="2310584" progId="Excel.Sheet.8">
              <p:embed/>
            </p:oleObj>
          </a:graphicData>
        </a:graphic>
      </p:graphicFrame>
      <p:graphicFrame>
        <p:nvGraphicFramePr>
          <p:cNvPr id="12291" name="Chart 6"/>
          <p:cNvGraphicFramePr>
            <a:graphicFrameLocks/>
          </p:cNvGraphicFramePr>
          <p:nvPr/>
        </p:nvGraphicFramePr>
        <p:xfrm>
          <a:off x="4749800" y="3835400"/>
          <a:ext cx="4216400" cy="2667000"/>
        </p:xfrm>
        <a:graphic>
          <a:graphicData uri="http://schemas.openxmlformats.org/presentationml/2006/ole">
            <p:oleObj spid="_x0000_s111619" r:id="rId4" imgW="4218798" imgH="2670279" progId="Excel.Sheet.8">
              <p:embed/>
            </p:oleObj>
          </a:graphicData>
        </a:graphic>
      </p:graphicFrame>
      <p:sp>
        <p:nvSpPr>
          <p:cNvPr id="8" name="Text Box 5"/>
          <p:cNvSpPr txBox="1">
            <a:spLocks noChangeArrowheads="1"/>
          </p:cNvSpPr>
          <p:nvPr/>
        </p:nvSpPr>
        <p:spPr bwMode="auto">
          <a:xfrm>
            <a:off x="7315200" y="5181600"/>
            <a:ext cx="1600200" cy="307975"/>
          </a:xfrm>
          <a:prstGeom prst="rect">
            <a:avLst/>
          </a:prstGeom>
          <a:noFill/>
          <a:ln w="9525">
            <a:noFill/>
            <a:miter lim="800000"/>
            <a:headEnd/>
            <a:tailEnd/>
          </a:ln>
        </p:spPr>
        <p:txBody>
          <a:bodyPr>
            <a:spAutoFit/>
          </a:bodyPr>
          <a:lstStyle/>
          <a:p>
            <a:pPr>
              <a:spcBef>
                <a:spcPct val="50000"/>
              </a:spcBef>
              <a:defRPr/>
            </a:pPr>
            <a:r>
              <a:rPr lang="en-US" altLang="en-US" sz="1400" dirty="0">
                <a:latin typeface="+mn-lt"/>
                <a:ea typeface="ＭＳ Ｐゴシック" pitchFamily="34" charset="-128"/>
                <a:cs typeface="Arial" pitchFamily="34" charset="0"/>
              </a:rPr>
              <a:t>Mega food parks</a:t>
            </a:r>
          </a:p>
        </p:txBody>
      </p:sp>
      <p:sp>
        <p:nvSpPr>
          <p:cNvPr id="9" name="Text Box 5"/>
          <p:cNvSpPr txBox="1">
            <a:spLocks noChangeArrowheads="1"/>
          </p:cNvSpPr>
          <p:nvPr/>
        </p:nvSpPr>
        <p:spPr bwMode="auto">
          <a:xfrm>
            <a:off x="5486400" y="5181600"/>
            <a:ext cx="1371600" cy="307975"/>
          </a:xfrm>
          <a:prstGeom prst="rect">
            <a:avLst/>
          </a:prstGeom>
          <a:noFill/>
          <a:ln w="9525">
            <a:noFill/>
            <a:miter lim="800000"/>
            <a:headEnd/>
            <a:tailEnd/>
          </a:ln>
        </p:spPr>
        <p:txBody>
          <a:bodyPr>
            <a:spAutoFit/>
          </a:bodyPr>
          <a:lstStyle/>
          <a:p>
            <a:pPr>
              <a:spcBef>
                <a:spcPct val="50000"/>
              </a:spcBef>
              <a:defRPr/>
            </a:pPr>
            <a:r>
              <a:rPr lang="en-US" altLang="en-US" sz="1400" dirty="0">
                <a:latin typeface="+mn-lt"/>
                <a:ea typeface="ＭＳ Ｐゴシック" pitchFamily="34" charset="-128"/>
                <a:cs typeface="Arial" pitchFamily="34" charset="0"/>
              </a:rPr>
              <a:t>Cold chains</a:t>
            </a:r>
          </a:p>
        </p:txBody>
      </p:sp>
      <p:sp>
        <p:nvSpPr>
          <p:cNvPr id="10" name="Text Box 5"/>
          <p:cNvSpPr txBox="1">
            <a:spLocks noChangeArrowheads="1"/>
          </p:cNvSpPr>
          <p:nvPr/>
        </p:nvSpPr>
        <p:spPr bwMode="auto">
          <a:xfrm>
            <a:off x="5486400" y="4124325"/>
            <a:ext cx="2209800" cy="523875"/>
          </a:xfrm>
          <a:prstGeom prst="rect">
            <a:avLst/>
          </a:prstGeom>
          <a:noFill/>
          <a:ln w="9525">
            <a:noFill/>
            <a:miter lim="800000"/>
            <a:headEnd/>
            <a:tailEnd/>
          </a:ln>
        </p:spPr>
        <p:txBody>
          <a:bodyPr>
            <a:spAutoFit/>
          </a:bodyPr>
          <a:lstStyle/>
          <a:p>
            <a:pPr>
              <a:spcBef>
                <a:spcPct val="50000"/>
              </a:spcBef>
              <a:defRPr/>
            </a:pPr>
            <a:r>
              <a:rPr lang="en-US" altLang="en-US" sz="1400" dirty="0">
                <a:latin typeface="+mn-lt"/>
                <a:ea typeface="ＭＳ Ｐゴシック" pitchFamily="34" charset="-128"/>
                <a:cs typeface="Arial" pitchFamily="34" charset="0"/>
              </a:rPr>
              <a:t>Modernization of abattoirs</a:t>
            </a:r>
          </a:p>
        </p:txBody>
      </p:sp>
      <p:sp>
        <p:nvSpPr>
          <p:cNvPr id="12298" name="Text Box 5"/>
          <p:cNvSpPr txBox="1">
            <a:spLocks noChangeArrowheads="1"/>
          </p:cNvSpPr>
          <p:nvPr/>
        </p:nvSpPr>
        <p:spPr bwMode="auto">
          <a:xfrm>
            <a:off x="5486400" y="1381125"/>
            <a:ext cx="3276600" cy="523875"/>
          </a:xfrm>
          <a:prstGeom prst="rect">
            <a:avLst/>
          </a:prstGeom>
          <a:noFill/>
          <a:ln w="9525">
            <a:noFill/>
            <a:miter lim="800000"/>
            <a:headEnd/>
            <a:tailEnd/>
          </a:ln>
        </p:spPr>
        <p:txBody>
          <a:bodyPr>
            <a:spAutoFit/>
          </a:bodyPr>
          <a:lstStyle/>
          <a:p>
            <a:pPr algn="ctr">
              <a:spcBef>
                <a:spcPct val="50000"/>
              </a:spcBef>
            </a:pPr>
            <a:r>
              <a:rPr lang="en-US" altLang="en-US" sz="1400" b="1">
                <a:latin typeface="Arial" charset="0"/>
                <a:ea typeface="MS PGothic" pitchFamily="34" charset="-128"/>
              </a:rPr>
              <a:t>Funds allocated for infrastructure development in FPI</a:t>
            </a:r>
          </a:p>
        </p:txBody>
      </p:sp>
      <p:sp>
        <p:nvSpPr>
          <p:cNvPr id="12299" name="Text Box 5"/>
          <p:cNvSpPr txBox="1">
            <a:spLocks noChangeArrowheads="1"/>
          </p:cNvSpPr>
          <p:nvPr/>
        </p:nvSpPr>
        <p:spPr bwMode="auto">
          <a:xfrm>
            <a:off x="4724400" y="3895725"/>
            <a:ext cx="4114800" cy="307975"/>
          </a:xfrm>
          <a:prstGeom prst="rect">
            <a:avLst/>
          </a:prstGeom>
          <a:noFill/>
          <a:ln w="9525">
            <a:noFill/>
            <a:miter lim="800000"/>
            <a:headEnd/>
            <a:tailEnd/>
          </a:ln>
        </p:spPr>
        <p:txBody>
          <a:bodyPr>
            <a:spAutoFit/>
          </a:bodyPr>
          <a:lstStyle/>
          <a:p>
            <a:pPr algn="ctr">
              <a:spcBef>
                <a:spcPct val="50000"/>
              </a:spcBef>
            </a:pPr>
            <a:r>
              <a:rPr lang="en-US" altLang="en-US" sz="1400" b="1">
                <a:latin typeface="Arial" charset="0"/>
                <a:ea typeface="MS PGothic" pitchFamily="34" charset="-128"/>
              </a:rPr>
              <a:t>Funding in 12</a:t>
            </a:r>
            <a:r>
              <a:rPr lang="en-US" altLang="en-US" sz="1400" b="1" baseline="30000">
                <a:latin typeface="Arial" charset="0"/>
                <a:ea typeface="MS PGothic" pitchFamily="34" charset="-128"/>
              </a:rPr>
              <a:t>th</a:t>
            </a:r>
            <a:r>
              <a:rPr lang="en-US" altLang="en-US" sz="1400" b="1">
                <a:latin typeface="Arial" charset="0"/>
                <a:ea typeface="MS PGothic" pitchFamily="34" charset="-128"/>
              </a:rPr>
              <a:t> Five Year plan (2012-17), $M</a:t>
            </a:r>
          </a:p>
        </p:txBody>
      </p:sp>
      <p:sp>
        <p:nvSpPr>
          <p:cNvPr id="13" name="Slide Number Placeholder 12"/>
          <p:cNvSpPr>
            <a:spLocks noGrp="1"/>
          </p:cNvSpPr>
          <p:nvPr>
            <p:ph type="sldNum" sz="quarter" idx="10"/>
          </p:nvPr>
        </p:nvSpPr>
        <p:spPr/>
        <p:txBody>
          <a:bodyPr/>
          <a:lstStyle/>
          <a:p>
            <a:pPr>
              <a:defRPr/>
            </a:pPr>
            <a:fld id="{52365143-4979-4D0B-BF9D-7F907E4B602D}" type="slidenum">
              <a:rPr lang="en-US"/>
              <a:pPr>
                <a:defRPr/>
              </a:pPr>
              <a:t>19</a:t>
            </a:fld>
            <a:endParaRPr lang="en-US"/>
          </a:p>
        </p:txBody>
      </p:sp>
      <p:sp>
        <p:nvSpPr>
          <p:cNvPr id="12293" name="Content Placeholder 2"/>
          <p:cNvSpPr>
            <a:spLocks noGrp="1"/>
          </p:cNvSpPr>
          <p:nvPr>
            <p:ph idx="4294967295"/>
          </p:nvPr>
        </p:nvSpPr>
        <p:spPr>
          <a:xfrm>
            <a:off x="0" y="1295400"/>
            <a:ext cx="4800600" cy="5562600"/>
          </a:xfrm>
        </p:spPr>
        <p:style>
          <a:lnRef idx="2">
            <a:schemeClr val="accent1"/>
          </a:lnRef>
          <a:fillRef idx="1">
            <a:schemeClr val="lt1"/>
          </a:fillRef>
          <a:effectRef idx="0">
            <a:schemeClr val="accent1"/>
          </a:effectRef>
          <a:fontRef idx="minor">
            <a:schemeClr val="dk1"/>
          </a:fontRef>
        </p:style>
        <p:txBody>
          <a:bodyPr>
            <a:noAutofit/>
          </a:bodyPr>
          <a:lstStyle/>
          <a:p>
            <a:pPr algn="just" defTabSz="1000125">
              <a:lnSpc>
                <a:spcPct val="150000"/>
              </a:lnSpc>
              <a:spcBef>
                <a:spcPts val="600"/>
              </a:spcBef>
              <a:buFont typeface="Wingdings" pitchFamily="2" charset="2"/>
              <a:buChar char="Ø"/>
            </a:pPr>
            <a:r>
              <a:rPr lang="en-IN" altLang="en-US" sz="1700" b="1" dirty="0" smtClean="0">
                <a:solidFill>
                  <a:schemeClr val="tx1"/>
                </a:solidFill>
              </a:rPr>
              <a:t>Plan of </a:t>
            </a:r>
            <a:r>
              <a:rPr lang="en-IN" altLang="en-US" sz="1700" b="1" dirty="0" err="1" smtClean="0">
                <a:solidFill>
                  <a:schemeClr val="tx1"/>
                </a:solidFill>
              </a:rPr>
              <a:t>MoFPI</a:t>
            </a:r>
            <a:r>
              <a:rPr lang="en-IN" altLang="en-US" sz="1700" b="1" dirty="0" smtClean="0">
                <a:solidFill>
                  <a:schemeClr val="tx1"/>
                </a:solidFill>
              </a:rPr>
              <a:t> aims to double the size of food processing industry to US$ 200B,</a:t>
            </a:r>
          </a:p>
          <a:p>
            <a:pPr algn="just" defTabSz="1000125">
              <a:lnSpc>
                <a:spcPct val="150000"/>
              </a:lnSpc>
              <a:spcBef>
                <a:spcPts val="600"/>
              </a:spcBef>
              <a:buFont typeface="Wingdings" pitchFamily="2" charset="2"/>
              <a:buChar char="Ø"/>
            </a:pPr>
            <a:r>
              <a:rPr lang="en-IN" altLang="en-US" sz="1700" b="1" dirty="0" smtClean="0">
                <a:solidFill>
                  <a:schemeClr val="tx1"/>
                </a:solidFill>
              </a:rPr>
              <a:t>Increase processing of perishables to 20%, increase value addition to 35% (from 20%), and enhance India’s share in global food trade to 3% (from 1.5%)</a:t>
            </a:r>
          </a:p>
          <a:p>
            <a:pPr algn="just" defTabSz="1000125">
              <a:lnSpc>
                <a:spcPct val="150000"/>
              </a:lnSpc>
              <a:spcBef>
                <a:spcPts val="600"/>
              </a:spcBef>
              <a:buFont typeface="Wingdings" pitchFamily="2" charset="2"/>
              <a:buChar char="Ø"/>
            </a:pPr>
            <a:r>
              <a:rPr lang="en-US" altLang="en-US" sz="1700" b="1" dirty="0" smtClean="0">
                <a:solidFill>
                  <a:schemeClr val="tx1"/>
                </a:solidFill>
              </a:rPr>
              <a:t>Scheme for Infrastructure Development, implemented by </a:t>
            </a:r>
            <a:r>
              <a:rPr lang="en-US" altLang="en-US" sz="1700" b="1" dirty="0" err="1" smtClean="0">
                <a:solidFill>
                  <a:schemeClr val="tx1"/>
                </a:solidFill>
              </a:rPr>
              <a:t>MoFPI</a:t>
            </a:r>
            <a:r>
              <a:rPr lang="en-US" altLang="en-US" sz="1700" b="1" dirty="0" smtClean="0">
                <a:solidFill>
                  <a:schemeClr val="tx1"/>
                </a:solidFill>
              </a:rPr>
              <a:t>, during 11</a:t>
            </a:r>
            <a:r>
              <a:rPr lang="en-US" altLang="en-US" sz="1700" b="1" baseline="30000" dirty="0" smtClean="0">
                <a:solidFill>
                  <a:schemeClr val="tx1"/>
                </a:solidFill>
              </a:rPr>
              <a:t>th</a:t>
            </a:r>
            <a:r>
              <a:rPr lang="en-US" altLang="en-US" sz="1700" b="1" dirty="0" smtClean="0">
                <a:solidFill>
                  <a:schemeClr val="tx1"/>
                </a:solidFill>
              </a:rPr>
              <a:t> Five Year plan (2007-12) include—</a:t>
            </a:r>
          </a:p>
          <a:p>
            <a:pPr lvl="1" algn="just" defTabSz="1000125">
              <a:lnSpc>
                <a:spcPct val="150000"/>
              </a:lnSpc>
              <a:spcBef>
                <a:spcPts val="600"/>
              </a:spcBef>
              <a:buFont typeface="Wingdings" pitchFamily="2" charset="2"/>
              <a:buChar char="Ø"/>
            </a:pPr>
            <a:r>
              <a:rPr lang="en-US" altLang="en-US" sz="1700" b="1" dirty="0" smtClean="0">
                <a:solidFill>
                  <a:srgbClr val="C00000"/>
                </a:solidFill>
              </a:rPr>
              <a:t>Mega food parks</a:t>
            </a:r>
          </a:p>
          <a:p>
            <a:pPr lvl="1" algn="just" defTabSz="1000125">
              <a:lnSpc>
                <a:spcPct val="150000"/>
              </a:lnSpc>
              <a:spcBef>
                <a:spcPts val="600"/>
              </a:spcBef>
              <a:buFont typeface="Wingdings" pitchFamily="2" charset="2"/>
              <a:buChar char="Ø"/>
            </a:pPr>
            <a:r>
              <a:rPr lang="en-US" altLang="en-US" sz="1700" b="1" dirty="0" smtClean="0">
                <a:solidFill>
                  <a:srgbClr val="0070C0"/>
                </a:solidFill>
              </a:rPr>
              <a:t>Cold chain, value addition and preservation infrastructure</a:t>
            </a:r>
          </a:p>
          <a:p>
            <a:pPr lvl="1" algn="just" defTabSz="1000125">
              <a:lnSpc>
                <a:spcPct val="150000"/>
              </a:lnSpc>
              <a:spcBef>
                <a:spcPts val="600"/>
              </a:spcBef>
              <a:buFont typeface="Wingdings" pitchFamily="2" charset="2"/>
              <a:buChar char="Ø"/>
            </a:pPr>
            <a:r>
              <a:rPr lang="en-US" altLang="en-US" sz="1700" b="1" dirty="0" smtClean="0">
                <a:solidFill>
                  <a:srgbClr val="C00000"/>
                </a:solidFill>
              </a:rPr>
              <a:t>Setting up / modernization of abattoirs</a:t>
            </a:r>
            <a:endParaRPr lang="en-IN" altLang="en-US" sz="1700" b="1" dirty="0" smtClean="0">
              <a:solidFill>
                <a:srgbClr val="C00000"/>
              </a:solidFill>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80"/>
          <p:cNvSpPr txBox="1">
            <a:spLocks noChangeArrowheads="1"/>
          </p:cNvSpPr>
          <p:nvPr/>
        </p:nvSpPr>
        <p:spPr bwMode="auto">
          <a:xfrm>
            <a:off x="457200" y="5942013"/>
            <a:ext cx="2455863" cy="400050"/>
          </a:xfrm>
          <a:prstGeom prst="rect">
            <a:avLst/>
          </a:prstGeom>
          <a:noFill/>
          <a:ln w="9525" algn="ctr">
            <a:noFill/>
            <a:miter lim="800000"/>
            <a:headEnd/>
            <a:tailEnd/>
          </a:ln>
        </p:spPr>
        <p:txBody>
          <a:bodyPr anchor="b">
            <a:spAutoFit/>
          </a:bodyPr>
          <a:lstStyle/>
          <a:p>
            <a:pPr algn="just" fontAlgn="auto">
              <a:spcBef>
                <a:spcPct val="50000"/>
              </a:spcBef>
              <a:spcAft>
                <a:spcPts val="0"/>
              </a:spcAft>
              <a:defRPr/>
            </a:pPr>
            <a:r>
              <a:rPr lang="en-US" altLang="en-US" sz="800" kern="0" dirty="0">
                <a:solidFill>
                  <a:sysClr val="windowText" lastClr="000000"/>
                </a:solidFill>
                <a:latin typeface="+mn-lt"/>
                <a:cs typeface="Arial" pitchFamily="34" charset="0"/>
              </a:rPr>
              <a:t>* Refer to Appendix for list</a:t>
            </a:r>
          </a:p>
          <a:p>
            <a:pPr algn="just" fontAlgn="auto">
              <a:spcBef>
                <a:spcPct val="50000"/>
              </a:spcBef>
              <a:spcAft>
                <a:spcPts val="0"/>
              </a:spcAft>
              <a:defRPr/>
            </a:pPr>
            <a:r>
              <a:rPr lang="en-US" altLang="en-US" sz="800" kern="0" dirty="0">
                <a:solidFill>
                  <a:sysClr val="windowText" lastClr="000000"/>
                </a:solidFill>
                <a:latin typeface="+mn-lt"/>
                <a:cs typeface="Arial" pitchFamily="34" charset="0"/>
              </a:rPr>
              <a:t>Source: MOFPI Annual Report 2011-12</a:t>
            </a:r>
          </a:p>
        </p:txBody>
      </p:sp>
      <p:pic>
        <p:nvPicPr>
          <p:cNvPr id="74757" name="Picture 2"/>
          <p:cNvPicPr>
            <a:picLocks noChangeAspect="1" noChangeArrowheads="1"/>
          </p:cNvPicPr>
          <p:nvPr/>
        </p:nvPicPr>
        <p:blipFill>
          <a:blip r:embed="rId2" cstate="print"/>
          <a:srcRect/>
          <a:stretch>
            <a:fillRect/>
          </a:stretch>
        </p:blipFill>
        <p:spPr bwMode="auto">
          <a:xfrm>
            <a:off x="6248400" y="1447800"/>
            <a:ext cx="2743200" cy="1547813"/>
          </a:xfrm>
          <a:prstGeom prst="rect">
            <a:avLst/>
          </a:prstGeom>
          <a:noFill/>
          <a:ln w="9525">
            <a:noFill/>
            <a:miter lim="800000"/>
            <a:headEnd/>
            <a:tailEnd/>
          </a:ln>
        </p:spPr>
      </p:pic>
      <p:pic>
        <p:nvPicPr>
          <p:cNvPr id="74758" name="Picture 3"/>
          <p:cNvPicPr>
            <a:picLocks noChangeAspect="1" noChangeArrowheads="1"/>
          </p:cNvPicPr>
          <p:nvPr/>
        </p:nvPicPr>
        <p:blipFill>
          <a:blip r:embed="rId3" cstate="print"/>
          <a:srcRect/>
          <a:stretch>
            <a:fillRect/>
          </a:stretch>
        </p:blipFill>
        <p:spPr bwMode="auto">
          <a:xfrm>
            <a:off x="6248400" y="3328987"/>
            <a:ext cx="2743200" cy="1547813"/>
          </a:xfrm>
          <a:prstGeom prst="rect">
            <a:avLst/>
          </a:prstGeom>
          <a:noFill/>
          <a:ln w="9525">
            <a:noFill/>
            <a:miter lim="800000"/>
            <a:headEnd/>
            <a:tailEnd/>
          </a:ln>
        </p:spPr>
      </p:pic>
      <p:pic>
        <p:nvPicPr>
          <p:cNvPr id="74759" name="Picture 4"/>
          <p:cNvPicPr>
            <a:picLocks noChangeAspect="1" noChangeArrowheads="1"/>
          </p:cNvPicPr>
          <p:nvPr/>
        </p:nvPicPr>
        <p:blipFill>
          <a:blip r:embed="rId4" cstate="print"/>
          <a:srcRect/>
          <a:stretch>
            <a:fillRect/>
          </a:stretch>
        </p:blipFill>
        <p:spPr bwMode="auto">
          <a:xfrm>
            <a:off x="6248400" y="5157787"/>
            <a:ext cx="2743200" cy="1547813"/>
          </a:xfrm>
          <a:prstGeom prst="rect">
            <a:avLst/>
          </a:prstGeom>
          <a:noFill/>
          <a:ln w="9525">
            <a:noFill/>
            <a:miter lim="800000"/>
            <a:headEnd/>
            <a:tailEnd/>
          </a:ln>
        </p:spPr>
      </p:pic>
      <p:sp>
        <p:nvSpPr>
          <p:cNvPr id="9" name="Slide Number Placeholder 8"/>
          <p:cNvSpPr>
            <a:spLocks noGrp="1"/>
          </p:cNvSpPr>
          <p:nvPr>
            <p:ph type="sldNum" sz="quarter" idx="10"/>
          </p:nvPr>
        </p:nvSpPr>
        <p:spPr/>
        <p:txBody>
          <a:bodyPr/>
          <a:lstStyle/>
          <a:p>
            <a:pPr>
              <a:defRPr/>
            </a:pPr>
            <a:fld id="{ACE38B15-CB33-4D34-875A-19980D45F824}" type="slidenum">
              <a:rPr lang="en-US"/>
              <a:pPr>
                <a:defRPr/>
              </a:pPr>
              <a:t>20</a:t>
            </a:fld>
            <a:endParaRPr lang="en-US"/>
          </a:p>
        </p:txBody>
      </p:sp>
      <p:sp>
        <p:nvSpPr>
          <p:cNvPr id="10" name="Title 9"/>
          <p:cNvSpPr>
            <a:spLocks noGrp="1"/>
          </p:cNvSpPr>
          <p:nvPr>
            <p:ph type="title"/>
          </p:nvPr>
        </p:nvSpPr>
        <p:spPr/>
        <p:txBody>
          <a:bodyPr>
            <a:normAutofit fontScale="90000"/>
          </a:bodyPr>
          <a:lstStyle/>
          <a:p>
            <a:r>
              <a:rPr lang="en-US" altLang="en-US" b="1" dirty="0" smtClean="0"/>
              <a:t>Mega Food Parks (MFPs)</a:t>
            </a:r>
            <a:endParaRPr lang="en-US" dirty="0"/>
          </a:p>
        </p:txBody>
      </p:sp>
      <p:sp>
        <p:nvSpPr>
          <p:cNvPr id="74755" name="Content Placeholder 2"/>
          <p:cNvSpPr>
            <a:spLocks noGrp="1"/>
          </p:cNvSpPr>
          <p:nvPr>
            <p:ph idx="4294967295"/>
          </p:nvPr>
        </p:nvSpPr>
        <p:spPr>
          <a:xfrm>
            <a:off x="381000" y="1143000"/>
            <a:ext cx="5638800" cy="5715000"/>
          </a:xfrm>
        </p:spPr>
        <p:style>
          <a:lnRef idx="2">
            <a:schemeClr val="accent2"/>
          </a:lnRef>
          <a:fillRef idx="1">
            <a:schemeClr val="lt1"/>
          </a:fillRef>
          <a:effectRef idx="0">
            <a:schemeClr val="accent2"/>
          </a:effectRef>
          <a:fontRef idx="minor">
            <a:schemeClr val="dk1"/>
          </a:fontRef>
        </p:style>
        <p:txBody>
          <a:bodyPr>
            <a:noAutofit/>
          </a:bodyPr>
          <a:lstStyle/>
          <a:p>
            <a:pPr algn="just" defTabSz="1000125">
              <a:lnSpc>
                <a:spcPct val="150000"/>
              </a:lnSpc>
              <a:spcBef>
                <a:spcPts val="600"/>
              </a:spcBef>
              <a:buFont typeface="Wingdings" pitchFamily="2" charset="2"/>
              <a:buChar char="Ø"/>
            </a:pPr>
            <a:r>
              <a:rPr lang="en-US" altLang="en-US" sz="1800" b="1" dirty="0" smtClean="0">
                <a:solidFill>
                  <a:schemeClr val="tx1"/>
                </a:solidFill>
              </a:rPr>
              <a:t>It aims to bring together farmers, processors, and retailers to link agricultural produce to the market place and to ensure maximum value addition, minimum wastage, increase farmers’ income and create employment in rural sector</a:t>
            </a:r>
          </a:p>
          <a:p>
            <a:pPr algn="just" defTabSz="1000125">
              <a:lnSpc>
                <a:spcPct val="150000"/>
              </a:lnSpc>
              <a:spcBef>
                <a:spcPts val="600"/>
              </a:spcBef>
              <a:buFont typeface="Wingdings" pitchFamily="2" charset="2"/>
              <a:buChar char="Ø"/>
            </a:pPr>
            <a:endParaRPr lang="en-US" altLang="en-US" sz="1800" b="1" dirty="0" smtClean="0">
              <a:solidFill>
                <a:schemeClr val="tx1"/>
              </a:solidFill>
            </a:endParaRPr>
          </a:p>
          <a:p>
            <a:pPr algn="just" defTabSz="1000125">
              <a:lnSpc>
                <a:spcPct val="150000"/>
              </a:lnSpc>
              <a:spcBef>
                <a:spcPts val="600"/>
              </a:spcBef>
              <a:buFont typeface="Wingdings" pitchFamily="2" charset="2"/>
              <a:buChar char="Ø"/>
            </a:pPr>
            <a:r>
              <a:rPr lang="en-US" altLang="en-US" sz="1800" b="1" dirty="0" smtClean="0">
                <a:solidFill>
                  <a:schemeClr val="tx1"/>
                </a:solidFill>
              </a:rPr>
              <a:t>These parks will have state-of-the-art processing facilities and well-established supply chain</a:t>
            </a:r>
          </a:p>
          <a:p>
            <a:pPr algn="just" defTabSz="1000125">
              <a:lnSpc>
                <a:spcPct val="150000"/>
              </a:lnSpc>
              <a:spcBef>
                <a:spcPts val="600"/>
              </a:spcBef>
              <a:buFont typeface="Wingdings" pitchFamily="2" charset="2"/>
              <a:buChar char="Ø"/>
            </a:pPr>
            <a:endParaRPr lang="en-US" altLang="en-US" sz="1800" b="1" dirty="0" smtClean="0">
              <a:solidFill>
                <a:schemeClr val="tx1"/>
              </a:solidFill>
            </a:endParaRPr>
          </a:p>
          <a:p>
            <a:pPr algn="just" defTabSz="1000125">
              <a:lnSpc>
                <a:spcPct val="150000"/>
              </a:lnSpc>
              <a:spcBef>
                <a:spcPts val="600"/>
              </a:spcBef>
              <a:buFont typeface="Wingdings" pitchFamily="2" charset="2"/>
              <a:buChar char="Ø"/>
            </a:pPr>
            <a:r>
              <a:rPr lang="en-US" altLang="en-US" sz="1800" b="1" dirty="0" smtClean="0">
                <a:solidFill>
                  <a:schemeClr val="tx1"/>
                </a:solidFill>
              </a:rPr>
              <a:t>Under the scheme, a total of 30 MFPs will be established in a phased manner (10 parks in phase I, 5 in phase II, and 15 in phase III)</a:t>
            </a:r>
            <a:endParaRPr lang="en-IN" altLang="en-US" sz="1800" b="1" dirty="0" smtClean="0">
              <a:solidFill>
                <a:schemeClr val="tx1"/>
              </a:solidFill>
            </a:endParaRPr>
          </a:p>
        </p:txBody>
      </p:sp>
    </p:spTree>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0"/>
          </p:nvPr>
        </p:nvSpPr>
        <p:spPr/>
        <p:txBody>
          <a:bodyPr/>
          <a:lstStyle/>
          <a:p>
            <a:pPr>
              <a:defRPr/>
            </a:pPr>
            <a:fld id="{469613DF-9E5A-412C-A954-4BD6549AD3A2}" type="slidenum">
              <a:rPr lang="en-US"/>
              <a:pPr>
                <a:defRPr/>
              </a:pPr>
              <a:t>21</a:t>
            </a:fld>
            <a:endParaRPr lang="en-US"/>
          </a:p>
        </p:txBody>
      </p:sp>
      <p:sp>
        <p:nvSpPr>
          <p:cNvPr id="75779" name="Content Placeholder 2"/>
          <p:cNvSpPr>
            <a:spLocks noGrp="1"/>
          </p:cNvSpPr>
          <p:nvPr>
            <p:ph idx="4294967295"/>
          </p:nvPr>
        </p:nvSpPr>
        <p:spPr>
          <a:xfrm>
            <a:off x="0" y="228600"/>
            <a:ext cx="9144000" cy="6477000"/>
          </a:xfrm>
        </p:spPr>
        <p:style>
          <a:lnRef idx="2">
            <a:schemeClr val="accent2"/>
          </a:lnRef>
          <a:fillRef idx="1">
            <a:schemeClr val="lt1"/>
          </a:fillRef>
          <a:effectRef idx="0">
            <a:schemeClr val="accent2"/>
          </a:effectRef>
          <a:fontRef idx="minor">
            <a:schemeClr val="dk1"/>
          </a:fontRef>
        </p:style>
        <p:txBody>
          <a:bodyPr wrap="square">
            <a:spAutoFit/>
          </a:bodyPr>
          <a:lstStyle/>
          <a:p>
            <a:pPr algn="ctr" defTabSz="1000125">
              <a:lnSpc>
                <a:spcPct val="150000"/>
              </a:lnSpc>
              <a:spcBef>
                <a:spcPts val="600"/>
              </a:spcBef>
              <a:buFont typeface="Arial" charset="0"/>
              <a:buNone/>
            </a:pPr>
            <a:r>
              <a:rPr lang="en-US" altLang="en-US" sz="2000" b="1" dirty="0" smtClean="0">
                <a:solidFill>
                  <a:srgbClr val="C00000"/>
                </a:solidFill>
              </a:rPr>
              <a:t>Cold chain, value addition, and preservation infrastructure</a:t>
            </a:r>
          </a:p>
          <a:p>
            <a:pPr defTabSz="1000125">
              <a:lnSpc>
                <a:spcPct val="150000"/>
              </a:lnSpc>
              <a:spcBef>
                <a:spcPts val="600"/>
              </a:spcBef>
              <a:buFont typeface="Wingdings" pitchFamily="2" charset="2"/>
              <a:buChar char="Ø"/>
            </a:pPr>
            <a:r>
              <a:rPr lang="en-US" altLang="en-US" sz="1700" b="1" dirty="0" smtClean="0">
                <a:solidFill>
                  <a:schemeClr val="tx1"/>
                </a:solidFill>
              </a:rPr>
              <a:t>The infrastructure scheme will provide financial assistance in setting up integrated and complete cold chain facilities, preservation infrastructure facilities, value addition facilities, and irradiation facilities </a:t>
            </a:r>
          </a:p>
          <a:p>
            <a:pPr defTabSz="1000125">
              <a:lnSpc>
                <a:spcPct val="150000"/>
              </a:lnSpc>
              <a:spcBef>
                <a:spcPts val="600"/>
              </a:spcBef>
              <a:buFont typeface="Wingdings" pitchFamily="2" charset="2"/>
              <a:buChar char="Ø"/>
            </a:pPr>
            <a:r>
              <a:rPr lang="en-US" altLang="en-US" sz="1700" b="1" dirty="0" smtClean="0">
                <a:solidFill>
                  <a:schemeClr val="tx1"/>
                </a:solidFill>
              </a:rPr>
              <a:t>Financial assistance of up to 75% of the total project cost is provided by the government </a:t>
            </a:r>
          </a:p>
          <a:p>
            <a:pPr defTabSz="1000125">
              <a:lnSpc>
                <a:spcPct val="150000"/>
              </a:lnSpc>
              <a:spcBef>
                <a:spcPts val="600"/>
              </a:spcBef>
              <a:buFont typeface="Wingdings" pitchFamily="2" charset="2"/>
              <a:buChar char="Ø"/>
            </a:pPr>
            <a:r>
              <a:rPr lang="en-US" altLang="en-US" sz="1700" b="1" dirty="0" smtClean="0">
                <a:solidFill>
                  <a:schemeClr val="tx1"/>
                </a:solidFill>
              </a:rPr>
              <a:t>Total of 49 projects have been planned across the country, of which 10 are in progress</a:t>
            </a:r>
          </a:p>
          <a:p>
            <a:pPr defTabSz="1000125">
              <a:lnSpc>
                <a:spcPct val="150000"/>
              </a:lnSpc>
              <a:spcBef>
                <a:spcPts val="600"/>
              </a:spcBef>
              <a:buFont typeface="Wingdings" pitchFamily="2" charset="2"/>
              <a:buChar char="Ø"/>
            </a:pPr>
            <a:r>
              <a:rPr lang="en-US" altLang="en-US" sz="1700" b="1" dirty="0" smtClean="0">
                <a:solidFill>
                  <a:schemeClr val="tx1"/>
                </a:solidFill>
              </a:rPr>
              <a:t>These projects are expected to add 2,32,628 MT of cold chain to the existing infrastructure</a:t>
            </a:r>
          </a:p>
          <a:p>
            <a:pPr algn="ctr" defTabSz="1000125">
              <a:lnSpc>
                <a:spcPct val="150000"/>
              </a:lnSpc>
              <a:spcBef>
                <a:spcPts val="600"/>
              </a:spcBef>
              <a:buFont typeface="Arial" charset="0"/>
              <a:buNone/>
            </a:pPr>
            <a:r>
              <a:rPr lang="en-IN" altLang="en-US" sz="2000" b="1" dirty="0" smtClean="0">
                <a:solidFill>
                  <a:srgbClr val="C00000"/>
                </a:solidFill>
              </a:rPr>
              <a:t>Setting up / modernization of abattoirs</a:t>
            </a:r>
            <a:endParaRPr lang="en-US" altLang="en-US" sz="2000" b="1" dirty="0" smtClean="0">
              <a:solidFill>
                <a:srgbClr val="C00000"/>
              </a:solidFill>
            </a:endParaRPr>
          </a:p>
          <a:p>
            <a:pPr defTabSz="1000125">
              <a:lnSpc>
                <a:spcPct val="150000"/>
              </a:lnSpc>
              <a:spcBef>
                <a:spcPts val="600"/>
              </a:spcBef>
              <a:buFont typeface="Wingdings" pitchFamily="2" charset="2"/>
              <a:buChar char="Ø"/>
            </a:pPr>
            <a:r>
              <a:rPr lang="en-US" altLang="en-US" sz="1700" b="1" dirty="0" smtClean="0">
                <a:solidFill>
                  <a:schemeClr val="tx1"/>
                </a:solidFill>
              </a:rPr>
              <a:t>Lack of basic infrastructure facilities such as water, electricity, and carcass handling mechanism result in tremendous wastage and contamination / deterioration of meat </a:t>
            </a:r>
          </a:p>
          <a:p>
            <a:pPr defTabSz="1000125">
              <a:lnSpc>
                <a:spcPct val="150000"/>
              </a:lnSpc>
              <a:spcBef>
                <a:spcPts val="600"/>
              </a:spcBef>
              <a:buFont typeface="Wingdings" pitchFamily="2" charset="2"/>
              <a:buChar char="Ø"/>
            </a:pPr>
            <a:r>
              <a:rPr lang="en-US" altLang="en-US" sz="1700" b="1" dirty="0" smtClean="0">
                <a:solidFill>
                  <a:schemeClr val="tx1"/>
                </a:solidFill>
              </a:rPr>
              <a:t>The FPI infrastructure scheme plans to set up 10 new abattoirs and modernize several existing facilities in the coming years</a:t>
            </a:r>
          </a:p>
          <a:p>
            <a:pPr defTabSz="1000125">
              <a:lnSpc>
                <a:spcPct val="150000"/>
              </a:lnSpc>
              <a:spcBef>
                <a:spcPts val="600"/>
              </a:spcBef>
              <a:buFont typeface="Wingdings" pitchFamily="2" charset="2"/>
              <a:buChar char="Ø"/>
            </a:pPr>
            <a:r>
              <a:rPr lang="en-US" altLang="en-US" sz="1700" b="1" dirty="0" smtClean="0">
                <a:solidFill>
                  <a:schemeClr val="tx1"/>
                </a:solidFill>
              </a:rPr>
              <a:t>An amount of US$6.8 million have been disbursed to set up the 10 new facilities</a:t>
            </a:r>
          </a:p>
          <a:p>
            <a:pPr defTabSz="1000125">
              <a:lnSpc>
                <a:spcPct val="150000"/>
              </a:lnSpc>
              <a:spcBef>
                <a:spcPts val="600"/>
              </a:spcBef>
              <a:buFont typeface="Wingdings" pitchFamily="2" charset="2"/>
              <a:buChar char="Ø"/>
            </a:pPr>
            <a:r>
              <a:rPr lang="en-US" altLang="en-US" sz="1700" b="1" dirty="0" smtClean="0">
                <a:solidFill>
                  <a:schemeClr val="tx1"/>
                </a:solidFill>
              </a:rPr>
              <a:t>So far, 2 abattoirs have been completed at </a:t>
            </a:r>
            <a:r>
              <a:rPr lang="en-US" altLang="en-US" sz="1700" b="1" dirty="0" err="1" smtClean="0">
                <a:solidFill>
                  <a:schemeClr val="tx1"/>
                </a:solidFill>
              </a:rPr>
              <a:t>Dimapur</a:t>
            </a:r>
            <a:r>
              <a:rPr lang="en-US" altLang="en-US" sz="1700" b="1" dirty="0" smtClean="0">
                <a:solidFill>
                  <a:schemeClr val="tx1"/>
                </a:solidFill>
              </a:rPr>
              <a:t>, Nagaland and </a:t>
            </a:r>
            <a:r>
              <a:rPr lang="en-US" altLang="en-US" sz="1700" b="1" dirty="0" err="1" smtClean="0">
                <a:solidFill>
                  <a:schemeClr val="tx1"/>
                </a:solidFill>
              </a:rPr>
              <a:t>Ahmednagar</a:t>
            </a:r>
            <a:r>
              <a:rPr lang="en-US" altLang="en-US" sz="1700" b="1" dirty="0" smtClean="0">
                <a:solidFill>
                  <a:schemeClr val="tx1"/>
                </a:solidFill>
              </a:rPr>
              <a:t>, </a:t>
            </a:r>
            <a:r>
              <a:rPr lang="en-US" altLang="en-US" sz="1700" b="1" dirty="0" err="1" smtClean="0">
                <a:solidFill>
                  <a:schemeClr val="tx1"/>
                </a:solidFill>
              </a:rPr>
              <a:t>Maharastra</a:t>
            </a:r>
            <a:endParaRPr lang="en-US" altLang="en-US" sz="1700" b="1" dirty="0" smtClean="0">
              <a:solidFill>
                <a:schemeClr val="tx1"/>
              </a:solidFill>
            </a:endParaRPr>
          </a:p>
        </p:txBody>
      </p:sp>
    </p:spTree>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descr="http://image.slidesharecdn.com/exportopportunitiesforagro-basedproducts-140804115646-phpapp01/95/export-opportunities-for-agro-based-products-7-638.jpg?cb=1407153502"/>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9940" name="Picture 4" descr="http://image.slidesharecdn.com/foodprocessingppt-1-151009072053-lva1-app6891/95/food-processing-in-india-10-638.jpg?cb=1444375384"/>
          <p:cNvPicPr>
            <a:picLocks noChangeAspect="1" noChangeArrowheads="1"/>
          </p:cNvPicPr>
          <p:nvPr/>
        </p:nvPicPr>
        <p:blipFill>
          <a:blip r:embed="rId2" cstate="print"/>
          <a:srcRect/>
          <a:stretch>
            <a:fillRect/>
          </a:stretch>
        </p:blipFill>
        <p:spPr bwMode="auto">
          <a:xfrm>
            <a:off x="76200" y="304800"/>
            <a:ext cx="8915400" cy="63246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76200"/>
            <a:ext cx="8229600" cy="563562"/>
          </a:xfrm>
        </p:spPr>
        <p:txBody>
          <a:bodyPr>
            <a:normAutofit fontScale="90000"/>
          </a:bodyPr>
          <a:lstStyle/>
          <a:p>
            <a:pPr>
              <a:defRPr/>
            </a:pPr>
            <a:r>
              <a:rPr lang="en-IN" sz="3600" b="1" dirty="0" smtClean="0">
                <a:solidFill>
                  <a:schemeClr val="tx1">
                    <a:lumMod val="65000"/>
                    <a:lumOff val="35000"/>
                  </a:schemeClr>
                </a:solidFill>
                <a:effectLst>
                  <a:outerShdw sx="1000" sy="1000" algn="tl">
                    <a:srgbClr val="C0C0C0"/>
                  </a:outerShdw>
                </a:effectLst>
              </a:rPr>
              <a:t>Competition in Dairy Processing</a:t>
            </a:r>
          </a:p>
        </p:txBody>
      </p:sp>
      <p:sp>
        <p:nvSpPr>
          <p:cNvPr id="67587" name="Content Placeholder 2"/>
          <p:cNvSpPr>
            <a:spLocks noGrp="1"/>
          </p:cNvSpPr>
          <p:nvPr>
            <p:ph idx="4294967295"/>
          </p:nvPr>
        </p:nvSpPr>
        <p:spPr>
          <a:xfrm>
            <a:off x="381000" y="609600"/>
            <a:ext cx="8534400" cy="2209800"/>
          </a:xfrm>
        </p:spPr>
        <p:style>
          <a:lnRef idx="1">
            <a:schemeClr val="accent3"/>
          </a:lnRef>
          <a:fillRef idx="2">
            <a:schemeClr val="accent3"/>
          </a:fillRef>
          <a:effectRef idx="1">
            <a:schemeClr val="accent3"/>
          </a:effectRef>
          <a:fontRef idx="minor">
            <a:schemeClr val="dk1"/>
          </a:fontRef>
        </p:style>
        <p:txBody>
          <a:bodyPr>
            <a:noAutofit/>
          </a:bodyPr>
          <a:lstStyle/>
          <a:p>
            <a:pPr marL="360363" indent="-360363" algn="just" defTabSz="1000125">
              <a:lnSpc>
                <a:spcPct val="150000"/>
              </a:lnSpc>
              <a:spcBef>
                <a:spcPct val="0"/>
              </a:spcBef>
              <a:buFont typeface="Wingdings" pitchFamily="2" charset="2"/>
              <a:buChar char="Ø"/>
            </a:pPr>
            <a:r>
              <a:rPr lang="en-US" altLang="en-US" sz="1600" b="1" dirty="0" smtClean="0">
                <a:solidFill>
                  <a:schemeClr val="tx1"/>
                </a:solidFill>
              </a:rPr>
              <a:t>Dairy market is largely dominated by regional cooperatives in Gujarat, Karnataka, Maharashtra, Tamil Nadu, Rajasthan and Punjab; </a:t>
            </a:r>
            <a:r>
              <a:rPr lang="en-US" altLang="en-US" sz="1600" b="1" dirty="0" err="1" smtClean="0">
                <a:solidFill>
                  <a:schemeClr val="tx1"/>
                </a:solidFill>
              </a:rPr>
              <a:t>Amul</a:t>
            </a:r>
            <a:r>
              <a:rPr lang="en-US" altLang="en-US" sz="1600" b="1" dirty="0" smtClean="0">
                <a:solidFill>
                  <a:schemeClr val="tx1"/>
                </a:solidFill>
              </a:rPr>
              <a:t> (Gujarat Cooperative) has ~26% </a:t>
            </a:r>
            <a:r>
              <a:rPr lang="en-US" altLang="en-US" sz="1600" b="1" dirty="0" smtClean="0"/>
              <a:t> </a:t>
            </a:r>
            <a:r>
              <a:rPr lang="en-US" altLang="en-US" sz="1600" b="1" dirty="0" smtClean="0">
                <a:solidFill>
                  <a:schemeClr val="tx1"/>
                </a:solidFill>
              </a:rPr>
              <a:t>India market share in liquid milk; </a:t>
            </a:r>
            <a:r>
              <a:rPr lang="en-US" altLang="en-US" sz="1600" b="1" dirty="0" err="1" smtClean="0">
                <a:solidFill>
                  <a:schemeClr val="tx1"/>
                </a:solidFill>
              </a:rPr>
              <a:t>Nandini</a:t>
            </a:r>
            <a:r>
              <a:rPr lang="en-US" altLang="en-US" sz="1600" b="1" dirty="0" smtClean="0">
                <a:solidFill>
                  <a:schemeClr val="tx1"/>
                </a:solidFill>
              </a:rPr>
              <a:t> (Karnataka Cooperative) has significant presence in South India</a:t>
            </a:r>
          </a:p>
          <a:p>
            <a:pPr marL="360363" indent="-360363" algn="just" defTabSz="1000125">
              <a:lnSpc>
                <a:spcPct val="150000"/>
              </a:lnSpc>
              <a:spcBef>
                <a:spcPct val="0"/>
              </a:spcBef>
              <a:buFont typeface="Wingdings" pitchFamily="2" charset="2"/>
              <a:buChar char="Ø"/>
            </a:pPr>
            <a:r>
              <a:rPr lang="en-US" altLang="en-US" sz="1600" b="1" dirty="0" err="1" smtClean="0">
                <a:solidFill>
                  <a:schemeClr val="tx1"/>
                </a:solidFill>
              </a:rPr>
              <a:t>Amul</a:t>
            </a:r>
            <a:r>
              <a:rPr lang="en-US" altLang="en-US" sz="1600" b="1" dirty="0" smtClean="0">
                <a:solidFill>
                  <a:schemeClr val="tx1"/>
                </a:solidFill>
              </a:rPr>
              <a:t> captures nearly 85% of the butter market and ~70% of the cheese market, while other players such as Nestle manage rest of the market; Unilever has strong presence in ice cream segment</a:t>
            </a:r>
          </a:p>
        </p:txBody>
      </p:sp>
      <p:sp>
        <p:nvSpPr>
          <p:cNvPr id="6" name="Slide Number Placeholder 5"/>
          <p:cNvSpPr>
            <a:spLocks noGrp="1"/>
          </p:cNvSpPr>
          <p:nvPr>
            <p:ph type="sldNum" sz="quarter" idx="10"/>
          </p:nvPr>
        </p:nvSpPr>
        <p:spPr/>
        <p:txBody>
          <a:bodyPr/>
          <a:lstStyle/>
          <a:p>
            <a:pPr>
              <a:defRPr/>
            </a:pPr>
            <a:fld id="{C3AD0BA3-7E78-4AC9-B17E-EBA81CD3AD6D}" type="slidenum">
              <a:rPr lang="en-US"/>
              <a:pPr>
                <a:defRPr/>
              </a:pPr>
              <a:t>23</a:t>
            </a:fld>
            <a:endParaRPr lang="en-US"/>
          </a:p>
        </p:txBody>
      </p:sp>
      <p:graphicFrame>
        <p:nvGraphicFramePr>
          <p:cNvPr id="4" name="Content Placeholder 3"/>
          <p:cNvGraphicFramePr>
            <a:graphicFrameLocks noGrp="1"/>
          </p:cNvGraphicFramePr>
          <p:nvPr>
            <p:ph idx="1"/>
          </p:nvPr>
        </p:nvGraphicFramePr>
        <p:xfrm>
          <a:off x="381000" y="3047999"/>
          <a:ext cx="8534400" cy="3733801"/>
        </p:xfrm>
        <a:graphic>
          <a:graphicData uri="http://schemas.openxmlformats.org/drawingml/2006/table">
            <a:tbl>
              <a:tblPr firstRow="1" bandRow="1">
                <a:tableStyleId>{5940675A-B579-460E-94D1-54222C63F5DA}</a:tableStyleId>
              </a:tblPr>
              <a:tblGrid>
                <a:gridCol w="3021166"/>
                <a:gridCol w="1510582"/>
                <a:gridCol w="4002652"/>
              </a:tblGrid>
              <a:tr h="426225">
                <a:tc>
                  <a:txBody>
                    <a:bodyPr/>
                    <a:lstStyle/>
                    <a:p>
                      <a:pPr algn="ctr" fontAlgn="ctr"/>
                      <a:r>
                        <a:rPr lang="en-US" sz="1600" b="1" u="none" strike="noStrike" dirty="0" smtClean="0">
                          <a:solidFill>
                            <a:srgbClr val="C00000"/>
                          </a:solidFill>
                        </a:rPr>
                        <a:t>Company name (Brand)</a:t>
                      </a:r>
                      <a:endParaRPr lang="en-IN" sz="1600" b="1" i="0" u="none" strike="noStrike" dirty="0">
                        <a:solidFill>
                          <a:srgbClr val="C00000"/>
                        </a:solidFill>
                        <a:latin typeface="+mn-lt"/>
                      </a:endParaRPr>
                    </a:p>
                  </a:txBody>
                  <a:tcPr marL="36000" marR="9525" marT="9525" marB="0" anchor="ctr">
                    <a:solidFill>
                      <a:schemeClr val="bg2"/>
                    </a:solidFill>
                  </a:tcPr>
                </a:tc>
                <a:tc>
                  <a:txBody>
                    <a:bodyPr/>
                    <a:lstStyle/>
                    <a:p>
                      <a:pPr algn="ctr" fontAlgn="ctr"/>
                      <a:r>
                        <a:rPr lang="en-US" sz="1600" b="1" u="none" strike="noStrike" dirty="0" smtClean="0">
                          <a:solidFill>
                            <a:srgbClr val="C00000"/>
                          </a:solidFill>
                        </a:rPr>
                        <a:t>Country </a:t>
                      </a:r>
                      <a:endParaRPr lang="en-IN" sz="1600" b="1" i="0" u="none" strike="noStrike" dirty="0">
                        <a:solidFill>
                          <a:srgbClr val="C00000"/>
                        </a:solidFill>
                        <a:latin typeface="+mn-lt"/>
                      </a:endParaRPr>
                    </a:p>
                  </a:txBody>
                  <a:tcPr marL="36000" marR="9525" marT="9525" marB="0" anchor="ctr">
                    <a:solidFill>
                      <a:schemeClr val="bg2"/>
                    </a:solidFill>
                  </a:tcPr>
                </a:tc>
                <a:tc>
                  <a:txBody>
                    <a:bodyPr/>
                    <a:lstStyle/>
                    <a:p>
                      <a:pPr algn="ctr" fontAlgn="ctr"/>
                      <a:r>
                        <a:rPr lang="en-US" sz="1600" b="1" u="none" strike="noStrike" dirty="0" smtClean="0">
                          <a:solidFill>
                            <a:srgbClr val="C00000"/>
                          </a:solidFill>
                        </a:rPr>
                        <a:t>Major products</a:t>
                      </a:r>
                      <a:endParaRPr lang="en-IN" sz="1600" b="1" i="0" u="none" strike="noStrike" dirty="0">
                        <a:solidFill>
                          <a:srgbClr val="C00000"/>
                        </a:solidFill>
                        <a:latin typeface="+mn-lt"/>
                      </a:endParaRPr>
                    </a:p>
                  </a:txBody>
                  <a:tcPr marL="36000" marR="9525" marT="9525" marB="0" anchor="ctr">
                    <a:solidFill>
                      <a:schemeClr val="bg2"/>
                    </a:solidFill>
                  </a:tcPr>
                </a:tc>
              </a:tr>
              <a:tr h="635696">
                <a:tc>
                  <a:txBody>
                    <a:bodyPr/>
                    <a:lstStyle/>
                    <a:p>
                      <a:pPr algn="l" fontAlgn="ctr"/>
                      <a:r>
                        <a:rPr lang="en-IN" sz="1600" b="1" u="none" strike="noStrike" dirty="0" err="1" smtClean="0"/>
                        <a:t>Gujrat</a:t>
                      </a:r>
                      <a:r>
                        <a:rPr lang="en-IN" sz="1600" b="1" u="none" strike="noStrike" dirty="0" smtClean="0"/>
                        <a:t> Cooperative Milk Marketing Federation (</a:t>
                      </a:r>
                      <a:r>
                        <a:rPr lang="en-IN" sz="1600" b="1" u="none" strike="noStrike" dirty="0" err="1" smtClean="0"/>
                        <a:t>Amul</a:t>
                      </a:r>
                      <a:r>
                        <a:rPr lang="en-IN" sz="1600" b="1" u="none" strike="noStrike" dirty="0" smtClean="0"/>
                        <a:t>)</a:t>
                      </a:r>
                      <a:endParaRPr lang="en-IN" sz="1600" b="1" i="0" u="none" strike="noStrike" dirty="0" smtClean="0">
                        <a:solidFill>
                          <a:srgbClr val="000000"/>
                        </a:solidFill>
                        <a:latin typeface="+mn-lt"/>
                      </a:endParaRPr>
                    </a:p>
                  </a:txBody>
                  <a:tcPr marL="36000" marR="9525" marT="9525" marB="0" anchor="ctr">
                    <a:solidFill>
                      <a:schemeClr val="bg2"/>
                    </a:solidFill>
                  </a:tcPr>
                </a:tc>
                <a:tc>
                  <a:txBody>
                    <a:bodyPr/>
                    <a:lstStyle/>
                    <a:p>
                      <a:pPr algn="l" fontAlgn="ctr"/>
                      <a:r>
                        <a:rPr lang="en-US" sz="1600" b="1" u="none" strike="noStrike" dirty="0" smtClean="0"/>
                        <a:t>India</a:t>
                      </a:r>
                      <a:endParaRPr lang="en-IN" sz="1600" b="1" i="0" u="none" strike="noStrike" dirty="0">
                        <a:solidFill>
                          <a:srgbClr val="000000"/>
                        </a:solidFill>
                        <a:latin typeface="+mn-lt"/>
                      </a:endParaRPr>
                    </a:p>
                  </a:txBody>
                  <a:tcPr marL="36000" marR="9525" marT="9525" marB="0" anchor="ctr">
                    <a:solidFill>
                      <a:schemeClr val="bg2"/>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600" b="1" u="none" strike="noStrike" dirty="0" smtClean="0"/>
                        <a:t>Milk, </a:t>
                      </a:r>
                      <a:r>
                        <a:rPr lang="en-US" sz="1600" b="1" u="none" strike="noStrike" baseline="0" dirty="0" smtClean="0"/>
                        <a:t>cheese, butter and other value-added products</a:t>
                      </a:r>
                      <a:endParaRPr lang="en-IN" sz="1600" b="1" i="0" u="none" strike="noStrike" dirty="0" smtClean="0">
                        <a:solidFill>
                          <a:srgbClr val="000000"/>
                        </a:solidFill>
                        <a:latin typeface="+mn-lt"/>
                      </a:endParaRPr>
                    </a:p>
                  </a:txBody>
                  <a:tcPr marL="36000" marR="9525" marT="9525" marB="0" anchor="ctr">
                    <a:solidFill>
                      <a:schemeClr val="bg2"/>
                    </a:solidFill>
                  </a:tcPr>
                </a:tc>
              </a:tr>
              <a:tr h="693304">
                <a:tc>
                  <a:txBody>
                    <a:bodyPr/>
                    <a:lstStyle/>
                    <a:p>
                      <a:pPr algn="l" fontAlgn="ctr"/>
                      <a:r>
                        <a:rPr lang="en-IN" sz="1600" b="1" u="none" strike="noStrike" dirty="0" smtClean="0"/>
                        <a:t>Karnataka Milk Federation (</a:t>
                      </a:r>
                      <a:r>
                        <a:rPr lang="en-IN" sz="1600" b="1" u="none" strike="noStrike" dirty="0" err="1" smtClean="0"/>
                        <a:t>Nandini</a:t>
                      </a:r>
                      <a:r>
                        <a:rPr lang="en-IN" sz="1600" b="1" u="none" strike="noStrike" dirty="0" smtClean="0"/>
                        <a:t>)</a:t>
                      </a:r>
                      <a:endParaRPr lang="en-IN" sz="1600" b="1" i="0" u="none" strike="noStrike" dirty="0">
                        <a:solidFill>
                          <a:srgbClr val="000000"/>
                        </a:solidFill>
                        <a:latin typeface="+mn-lt"/>
                      </a:endParaRPr>
                    </a:p>
                  </a:txBody>
                  <a:tcPr marL="36000" marR="9525" marT="9525" marB="0" anchor="ctr">
                    <a:solidFill>
                      <a:schemeClr val="bg2"/>
                    </a:solidFill>
                  </a:tcPr>
                </a:tc>
                <a:tc>
                  <a:txBody>
                    <a:bodyPr/>
                    <a:lstStyle/>
                    <a:p>
                      <a:pPr algn="l" fontAlgn="ctr"/>
                      <a:r>
                        <a:rPr lang="en-US" sz="1600" b="1" u="none" strike="noStrike" dirty="0" smtClean="0"/>
                        <a:t>India</a:t>
                      </a:r>
                      <a:endParaRPr lang="en-IN" sz="1600" b="1" i="0" u="none" strike="noStrike" dirty="0">
                        <a:solidFill>
                          <a:srgbClr val="000000"/>
                        </a:solidFill>
                        <a:latin typeface="+mn-lt"/>
                      </a:endParaRPr>
                    </a:p>
                  </a:txBody>
                  <a:tcPr marL="36000" marR="9525" marT="9525" marB="0" anchor="ctr">
                    <a:solidFill>
                      <a:schemeClr val="bg2"/>
                    </a:solidFill>
                  </a:tcPr>
                </a:tc>
                <a:tc>
                  <a:txBody>
                    <a:bodyPr/>
                    <a:lstStyle/>
                    <a:p>
                      <a:pPr algn="l" fontAlgn="ctr"/>
                      <a:r>
                        <a:rPr lang="en-US" sz="1600" b="1" u="none" strike="noStrike" dirty="0" smtClean="0"/>
                        <a:t>Milk, ghee, whitener, butter,</a:t>
                      </a:r>
                      <a:r>
                        <a:rPr lang="en-US" sz="1600" b="1" u="none" strike="noStrike" baseline="0" dirty="0" smtClean="0"/>
                        <a:t> milk power, and ice cream</a:t>
                      </a:r>
                      <a:endParaRPr lang="en-IN" sz="1600" b="1" i="0" u="none" strike="noStrike" dirty="0">
                        <a:solidFill>
                          <a:srgbClr val="000000"/>
                        </a:solidFill>
                        <a:latin typeface="+mn-lt"/>
                      </a:endParaRPr>
                    </a:p>
                  </a:txBody>
                  <a:tcPr marL="36000" marR="9525" marT="9525" marB="0" anchor="ctr">
                    <a:solidFill>
                      <a:schemeClr val="bg2"/>
                    </a:solidFill>
                  </a:tcPr>
                </a:tc>
              </a:tr>
              <a:tr h="693304">
                <a:tc>
                  <a:txBody>
                    <a:bodyPr/>
                    <a:lstStyle/>
                    <a:p>
                      <a:pPr algn="l" fontAlgn="ctr"/>
                      <a:r>
                        <a:rPr lang="en-IN" sz="1600" b="1" u="none" strike="noStrike" dirty="0" smtClean="0"/>
                        <a:t>National Dairy Development Board (Mother Dairy)</a:t>
                      </a:r>
                      <a:endParaRPr lang="en-IN" sz="1600" b="1" i="0" u="none" strike="noStrike" dirty="0">
                        <a:solidFill>
                          <a:srgbClr val="000000"/>
                        </a:solidFill>
                        <a:latin typeface="+mn-lt"/>
                      </a:endParaRPr>
                    </a:p>
                  </a:txBody>
                  <a:tcPr marL="36000" marR="9525" marT="9525" marB="0" anchor="ctr">
                    <a:solidFill>
                      <a:schemeClr val="bg2"/>
                    </a:solidFill>
                  </a:tcPr>
                </a:tc>
                <a:tc>
                  <a:txBody>
                    <a:bodyPr/>
                    <a:lstStyle/>
                    <a:p>
                      <a:pPr algn="l" fontAlgn="ctr"/>
                      <a:r>
                        <a:rPr lang="en-US" sz="1600" b="1" u="none" strike="noStrike" dirty="0" smtClean="0"/>
                        <a:t>India</a:t>
                      </a:r>
                      <a:endParaRPr lang="en-IN" sz="1600" b="1" i="0" u="none" strike="noStrike" dirty="0">
                        <a:solidFill>
                          <a:srgbClr val="000000"/>
                        </a:solidFill>
                        <a:latin typeface="+mn-lt"/>
                      </a:endParaRPr>
                    </a:p>
                  </a:txBody>
                  <a:tcPr marL="36000" marR="9525" marT="9525" marB="0" anchor="ctr">
                    <a:solidFill>
                      <a:schemeClr val="bg2"/>
                    </a:solidFill>
                  </a:tcPr>
                </a:tc>
                <a:tc>
                  <a:txBody>
                    <a:bodyPr/>
                    <a:lstStyle/>
                    <a:p>
                      <a:pPr algn="l" fontAlgn="ctr"/>
                      <a:r>
                        <a:rPr lang="en-US" sz="1600" b="1" u="none" strike="noStrike" dirty="0" smtClean="0"/>
                        <a:t>Milk, cheese, butter, ice cream,</a:t>
                      </a:r>
                      <a:r>
                        <a:rPr lang="en-US" sz="1600" b="1" u="none" strike="noStrike" baseline="0" dirty="0" smtClean="0"/>
                        <a:t> buttermilk, pro-biotic products</a:t>
                      </a:r>
                      <a:endParaRPr lang="en-IN" sz="1600" b="1" i="0" u="none" strike="noStrike" dirty="0">
                        <a:solidFill>
                          <a:srgbClr val="000000"/>
                        </a:solidFill>
                        <a:latin typeface="+mn-lt"/>
                      </a:endParaRPr>
                    </a:p>
                  </a:txBody>
                  <a:tcPr marL="36000" marR="9525" marT="9525" marB="0" anchor="ctr">
                    <a:solidFill>
                      <a:schemeClr val="bg2"/>
                    </a:solidFill>
                  </a:tcPr>
                </a:tc>
              </a:tr>
              <a:tr h="635696">
                <a:tc>
                  <a:txBody>
                    <a:bodyPr/>
                    <a:lstStyle/>
                    <a:p>
                      <a:pPr algn="l" fontAlgn="ctr"/>
                      <a:r>
                        <a:rPr lang="en-US" sz="1600" b="1" u="none" strike="noStrike" dirty="0" smtClean="0"/>
                        <a:t>Nestle</a:t>
                      </a:r>
                      <a:r>
                        <a:rPr lang="en-US" sz="1600" b="1" u="none" strike="noStrike" baseline="0" dirty="0" smtClean="0"/>
                        <a:t> (Milkmaid, Everyday)</a:t>
                      </a:r>
                      <a:endParaRPr lang="en-IN" sz="1600" b="1" i="0" u="none" strike="noStrike" dirty="0">
                        <a:solidFill>
                          <a:srgbClr val="000000"/>
                        </a:solidFill>
                        <a:latin typeface="+mn-lt"/>
                      </a:endParaRPr>
                    </a:p>
                  </a:txBody>
                  <a:tcPr marL="36000" marR="9525" marT="9525" marB="0" anchor="ctr">
                    <a:solidFill>
                      <a:schemeClr val="bg2"/>
                    </a:solidFill>
                  </a:tcPr>
                </a:tc>
                <a:tc>
                  <a:txBody>
                    <a:bodyPr/>
                    <a:lstStyle/>
                    <a:p>
                      <a:pPr algn="l" fontAlgn="ctr"/>
                      <a:r>
                        <a:rPr lang="en-US" sz="1600" b="1" u="none" strike="noStrike" dirty="0" smtClean="0"/>
                        <a:t>Switzerland</a:t>
                      </a:r>
                      <a:endParaRPr lang="en-IN" sz="1600" b="1" i="0" u="none" strike="noStrike" dirty="0">
                        <a:solidFill>
                          <a:srgbClr val="000000"/>
                        </a:solidFill>
                        <a:latin typeface="+mn-lt"/>
                      </a:endParaRPr>
                    </a:p>
                  </a:txBody>
                  <a:tcPr marL="36000" marR="9525" marT="9525" marB="0" anchor="ctr">
                    <a:solidFill>
                      <a:schemeClr val="bg2"/>
                    </a:solidFill>
                  </a:tcPr>
                </a:tc>
                <a:tc>
                  <a:txBody>
                    <a:bodyPr/>
                    <a:lstStyle/>
                    <a:p>
                      <a:pPr algn="l" fontAlgn="ctr"/>
                      <a:r>
                        <a:rPr lang="en-US" sz="1600" b="1" u="none" strike="noStrike" dirty="0" smtClean="0"/>
                        <a:t>Pro-</a:t>
                      </a:r>
                      <a:r>
                        <a:rPr lang="en-US" sz="1600" b="1" u="none" strike="noStrike" dirty="0" err="1" smtClean="0"/>
                        <a:t>biotics</a:t>
                      </a:r>
                      <a:r>
                        <a:rPr lang="en-US" sz="1600" b="1" u="none" strike="noStrike" dirty="0" smtClean="0"/>
                        <a:t>,</a:t>
                      </a:r>
                      <a:r>
                        <a:rPr lang="en-US" sz="1600" b="1" u="none" strike="noStrike" baseline="0" dirty="0" smtClean="0"/>
                        <a:t> </a:t>
                      </a:r>
                      <a:r>
                        <a:rPr lang="en-US" sz="1600" b="1" u="none" strike="noStrike" baseline="0" dirty="0" err="1" smtClean="0"/>
                        <a:t>Raita</a:t>
                      </a:r>
                      <a:r>
                        <a:rPr lang="en-US" sz="1600" b="1" u="none" strike="noStrike" baseline="0" dirty="0" smtClean="0"/>
                        <a:t>, condensed milk, milk powder, ghee, infant nutrition</a:t>
                      </a:r>
                      <a:endParaRPr lang="en-IN" sz="1600" b="1" i="0" u="none" strike="noStrike" dirty="0">
                        <a:solidFill>
                          <a:srgbClr val="000000"/>
                        </a:solidFill>
                        <a:latin typeface="+mn-lt"/>
                      </a:endParaRPr>
                    </a:p>
                  </a:txBody>
                  <a:tcPr marL="36000" marR="9525" marT="9525" marB="0" anchor="ctr">
                    <a:solidFill>
                      <a:schemeClr val="bg2"/>
                    </a:solidFill>
                  </a:tcPr>
                </a:tc>
              </a:tr>
              <a:tr h="324788">
                <a:tc>
                  <a:txBody>
                    <a:bodyPr/>
                    <a:lstStyle/>
                    <a:p>
                      <a:pPr algn="l" fontAlgn="ctr"/>
                      <a:r>
                        <a:rPr lang="en-US" sz="1600" b="1" u="none" strike="noStrike" dirty="0" smtClean="0"/>
                        <a:t>HUL (</a:t>
                      </a:r>
                      <a:r>
                        <a:rPr lang="en-US" sz="1600" b="1" u="none" strike="noStrike" dirty="0" err="1" smtClean="0"/>
                        <a:t>Kwality</a:t>
                      </a:r>
                      <a:r>
                        <a:rPr lang="en-US" sz="1600" b="1" u="none" strike="noStrike" dirty="0" smtClean="0"/>
                        <a:t> Wall’s)</a:t>
                      </a:r>
                      <a:endParaRPr lang="en-IN" sz="1600" b="1" i="0" u="none" strike="noStrike" dirty="0">
                        <a:solidFill>
                          <a:srgbClr val="000000"/>
                        </a:solidFill>
                        <a:latin typeface="+mn-lt"/>
                      </a:endParaRPr>
                    </a:p>
                  </a:txBody>
                  <a:tcPr marL="36000" marR="9525" marT="9525" marB="0" anchor="ctr">
                    <a:solidFill>
                      <a:schemeClr val="bg2"/>
                    </a:solidFill>
                  </a:tcPr>
                </a:tc>
                <a:tc>
                  <a:txBody>
                    <a:bodyPr/>
                    <a:lstStyle/>
                    <a:p>
                      <a:pPr algn="l" fontAlgn="ctr"/>
                      <a:r>
                        <a:rPr lang="en-US" sz="1600" b="1" u="none" strike="noStrike" dirty="0" smtClean="0"/>
                        <a:t>Anglo-Dutch</a:t>
                      </a:r>
                      <a:endParaRPr lang="en-IN" sz="1600" b="1" i="0" u="none" strike="noStrike" dirty="0">
                        <a:solidFill>
                          <a:srgbClr val="000000"/>
                        </a:solidFill>
                        <a:latin typeface="+mn-lt"/>
                      </a:endParaRPr>
                    </a:p>
                  </a:txBody>
                  <a:tcPr marL="36000" marR="9525" marT="9525" marB="0" anchor="ctr">
                    <a:solidFill>
                      <a:schemeClr val="bg2"/>
                    </a:solidFill>
                  </a:tcPr>
                </a:tc>
                <a:tc>
                  <a:txBody>
                    <a:bodyPr/>
                    <a:lstStyle/>
                    <a:p>
                      <a:pPr algn="l" fontAlgn="ctr"/>
                      <a:r>
                        <a:rPr lang="en-US" sz="1600" b="1" u="none" strike="noStrike" dirty="0" smtClean="0"/>
                        <a:t>Frozen desserts</a:t>
                      </a:r>
                      <a:endParaRPr lang="en-IN" sz="1600" b="1" i="0" u="none" strike="noStrike" dirty="0">
                        <a:solidFill>
                          <a:srgbClr val="000000"/>
                        </a:solidFill>
                        <a:latin typeface="+mn-lt"/>
                      </a:endParaRPr>
                    </a:p>
                  </a:txBody>
                  <a:tcPr marL="36000" marR="9525" marT="9525" marB="0" anchor="ctr">
                    <a:solidFill>
                      <a:schemeClr val="bg2"/>
                    </a:solidFill>
                  </a:tcPr>
                </a:tc>
              </a:tr>
              <a:tr h="324788">
                <a:tc>
                  <a:txBody>
                    <a:bodyPr/>
                    <a:lstStyle/>
                    <a:p>
                      <a:pPr algn="l" fontAlgn="ctr"/>
                      <a:r>
                        <a:rPr lang="en-US" sz="1600" b="1" u="none" strike="noStrike" dirty="0" err="1" smtClean="0"/>
                        <a:t>Danone</a:t>
                      </a:r>
                      <a:r>
                        <a:rPr lang="en-US" sz="1600" b="1" u="none" strike="noStrike" dirty="0" smtClean="0"/>
                        <a:t> (</a:t>
                      </a:r>
                      <a:r>
                        <a:rPr lang="en-US" sz="1600" b="1" u="none" strike="noStrike" dirty="0" err="1" smtClean="0"/>
                        <a:t>Danone</a:t>
                      </a:r>
                      <a:r>
                        <a:rPr lang="en-US" sz="1600" b="1" u="none" strike="noStrike" dirty="0" smtClean="0"/>
                        <a:t>)</a:t>
                      </a:r>
                      <a:endParaRPr lang="en-IN" sz="1600" b="1" i="0" u="none" strike="noStrike" dirty="0">
                        <a:solidFill>
                          <a:srgbClr val="000000"/>
                        </a:solidFill>
                        <a:latin typeface="+mn-lt"/>
                      </a:endParaRPr>
                    </a:p>
                  </a:txBody>
                  <a:tcPr marL="36000" marR="9525" marT="9525" marB="0" anchor="ctr">
                    <a:solidFill>
                      <a:schemeClr val="bg2"/>
                    </a:solidFill>
                  </a:tcPr>
                </a:tc>
                <a:tc>
                  <a:txBody>
                    <a:bodyPr/>
                    <a:lstStyle/>
                    <a:p>
                      <a:pPr algn="l" fontAlgn="ctr"/>
                      <a:r>
                        <a:rPr lang="en-US" sz="1600" b="1" u="none" strike="noStrike" dirty="0" smtClean="0"/>
                        <a:t>France</a:t>
                      </a:r>
                      <a:endParaRPr lang="en-IN" sz="1600" b="1" i="0" u="none" strike="noStrike" dirty="0">
                        <a:solidFill>
                          <a:srgbClr val="000000"/>
                        </a:solidFill>
                        <a:latin typeface="+mn-lt"/>
                      </a:endParaRPr>
                    </a:p>
                  </a:txBody>
                  <a:tcPr marL="36000" marR="9525" marT="9525" marB="0" anchor="ctr">
                    <a:solidFill>
                      <a:schemeClr val="bg2"/>
                    </a:solidFill>
                  </a:tcPr>
                </a:tc>
                <a:tc>
                  <a:txBody>
                    <a:bodyPr/>
                    <a:lstStyle/>
                    <a:p>
                      <a:pPr algn="l" fontAlgn="ctr"/>
                      <a:r>
                        <a:rPr lang="en-US" sz="1600" b="1" u="none" strike="noStrike" dirty="0" smtClean="0"/>
                        <a:t>Yoghurt,</a:t>
                      </a:r>
                      <a:r>
                        <a:rPr lang="en-US" sz="1600" b="1" u="none" strike="noStrike" baseline="0" dirty="0" smtClean="0"/>
                        <a:t> v</a:t>
                      </a:r>
                      <a:r>
                        <a:rPr lang="en-US" sz="1600" b="1" u="none" strike="noStrike" dirty="0" smtClean="0"/>
                        <a:t>alue added products</a:t>
                      </a:r>
                      <a:endParaRPr lang="en-IN" sz="1600" b="1" i="0" u="none" strike="noStrike" dirty="0">
                        <a:solidFill>
                          <a:srgbClr val="000000"/>
                        </a:solidFill>
                        <a:latin typeface="+mn-lt"/>
                      </a:endParaRPr>
                    </a:p>
                  </a:txBody>
                  <a:tcPr marL="36000" marR="9525" marT="9525" marB="0" anchor="ctr">
                    <a:solidFill>
                      <a:schemeClr val="bg2"/>
                    </a:solidFill>
                  </a:tcPr>
                </a:tc>
              </a:tr>
            </a:tbl>
          </a:graphicData>
        </a:graphic>
      </p:graphicFrame>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52400"/>
            <a:ext cx="8229600" cy="533400"/>
          </a:xfrm>
        </p:spPr>
        <p:txBody>
          <a:bodyPr>
            <a:noAutofit/>
          </a:bodyPr>
          <a:lstStyle/>
          <a:p>
            <a:pPr>
              <a:defRPr/>
            </a:pPr>
            <a:r>
              <a:rPr lang="en-IN" sz="3200" b="1" dirty="0" smtClean="0">
                <a:solidFill>
                  <a:schemeClr val="tx1">
                    <a:lumMod val="65000"/>
                    <a:lumOff val="35000"/>
                  </a:schemeClr>
                </a:solidFill>
                <a:effectLst>
                  <a:outerShdw sx="1000" sy="1000" algn="tl">
                    <a:srgbClr val="C0C0C0"/>
                  </a:outerShdw>
                </a:effectLst>
              </a:rPr>
              <a:t>Competition in Fruits &amp; Vegetables Processing</a:t>
            </a:r>
          </a:p>
        </p:txBody>
      </p:sp>
      <p:sp>
        <p:nvSpPr>
          <p:cNvPr id="68611" name="Content Placeholder 2"/>
          <p:cNvSpPr>
            <a:spLocks noGrp="1"/>
          </p:cNvSpPr>
          <p:nvPr>
            <p:ph idx="4294967295"/>
          </p:nvPr>
        </p:nvSpPr>
        <p:spPr>
          <a:xfrm>
            <a:off x="381000" y="685800"/>
            <a:ext cx="8534400" cy="2209800"/>
          </a:xfrm>
        </p:spPr>
        <p:style>
          <a:lnRef idx="1">
            <a:schemeClr val="accent3"/>
          </a:lnRef>
          <a:fillRef idx="2">
            <a:schemeClr val="accent3"/>
          </a:fillRef>
          <a:effectRef idx="1">
            <a:schemeClr val="accent3"/>
          </a:effectRef>
          <a:fontRef idx="minor">
            <a:schemeClr val="dk1"/>
          </a:fontRef>
        </p:style>
        <p:txBody>
          <a:bodyPr>
            <a:noAutofit/>
          </a:bodyPr>
          <a:lstStyle/>
          <a:p>
            <a:pPr marL="360363" indent="-360363" algn="just" defTabSz="1000125">
              <a:lnSpc>
                <a:spcPct val="150000"/>
              </a:lnSpc>
              <a:spcBef>
                <a:spcPct val="0"/>
              </a:spcBef>
              <a:buFont typeface="Wingdings" pitchFamily="2" charset="2"/>
              <a:buChar char="Ø"/>
            </a:pPr>
            <a:r>
              <a:rPr lang="en-US" altLang="en-US" sz="1800" b="1" dirty="0" smtClean="0">
                <a:solidFill>
                  <a:schemeClr val="tx1"/>
                </a:solidFill>
              </a:rPr>
              <a:t>Processed forms of fruits &amp; vegetables in India include jams, juices, pickles, chutney, and fruit concentrates</a:t>
            </a:r>
          </a:p>
          <a:p>
            <a:pPr marL="360363" indent="-360363" algn="just" defTabSz="1000125">
              <a:lnSpc>
                <a:spcPct val="150000"/>
              </a:lnSpc>
              <a:spcBef>
                <a:spcPct val="0"/>
              </a:spcBef>
              <a:buFont typeface="Wingdings" pitchFamily="2" charset="2"/>
              <a:buChar char="Ø"/>
            </a:pPr>
            <a:r>
              <a:rPr lang="en-US" altLang="en-US" sz="1800" b="1" dirty="0" smtClean="0">
                <a:solidFill>
                  <a:schemeClr val="tx1"/>
                </a:solidFill>
              </a:rPr>
              <a:t>While the fresh fruits &amp; vegetables market in highly unorganized with local farmers, wholesalers, and intermediaries selling directly to customers, the processed F&amp;V market is somewhat organized with presence of national and international players </a:t>
            </a:r>
          </a:p>
        </p:txBody>
      </p:sp>
      <p:sp>
        <p:nvSpPr>
          <p:cNvPr id="6" name="Slide Number Placeholder 5"/>
          <p:cNvSpPr>
            <a:spLocks noGrp="1"/>
          </p:cNvSpPr>
          <p:nvPr>
            <p:ph type="sldNum" sz="quarter" idx="10"/>
          </p:nvPr>
        </p:nvSpPr>
        <p:spPr/>
        <p:txBody>
          <a:bodyPr/>
          <a:lstStyle/>
          <a:p>
            <a:pPr>
              <a:defRPr/>
            </a:pPr>
            <a:fld id="{7AC977D1-1F7D-4237-92CF-F9865122F222}" type="slidenum">
              <a:rPr lang="en-US"/>
              <a:pPr>
                <a:defRPr/>
              </a:pPr>
              <a:t>24</a:t>
            </a:fld>
            <a:endParaRPr lang="en-US"/>
          </a:p>
        </p:txBody>
      </p:sp>
      <p:graphicFrame>
        <p:nvGraphicFramePr>
          <p:cNvPr id="4" name="Content Placeholder 3"/>
          <p:cNvGraphicFramePr>
            <a:graphicFrameLocks noGrp="1"/>
          </p:cNvGraphicFramePr>
          <p:nvPr>
            <p:ph idx="1"/>
          </p:nvPr>
        </p:nvGraphicFramePr>
        <p:xfrm>
          <a:off x="380998" y="3200400"/>
          <a:ext cx="8458201" cy="3478386"/>
        </p:xfrm>
        <a:graphic>
          <a:graphicData uri="http://schemas.openxmlformats.org/drawingml/2006/table">
            <a:tbl>
              <a:tblPr firstRow="1" bandRow="1">
                <a:tableStyleId>{5940675A-B579-460E-94D1-54222C63F5DA}</a:tableStyleId>
              </a:tblPr>
              <a:tblGrid>
                <a:gridCol w="2966251"/>
                <a:gridCol w="1435283"/>
                <a:gridCol w="4056667"/>
              </a:tblGrid>
              <a:tr h="340331">
                <a:tc>
                  <a:txBody>
                    <a:bodyPr/>
                    <a:lstStyle/>
                    <a:p>
                      <a:pPr algn="ctr" fontAlgn="ctr"/>
                      <a:r>
                        <a:rPr lang="en-US" sz="1800" b="1" u="none" strike="noStrike" dirty="0" smtClean="0">
                          <a:solidFill>
                            <a:srgbClr val="C00000"/>
                          </a:solidFill>
                        </a:rPr>
                        <a:t>Company name (Brand)</a:t>
                      </a:r>
                      <a:endParaRPr lang="en-IN" sz="1800" b="1" i="0" u="none" strike="noStrike" dirty="0">
                        <a:solidFill>
                          <a:srgbClr val="C00000"/>
                        </a:solidFill>
                        <a:latin typeface="+mn-lt"/>
                      </a:endParaRPr>
                    </a:p>
                  </a:txBody>
                  <a:tcPr marL="36000" marR="9525" marT="9523" marB="0" anchor="ctr">
                    <a:solidFill>
                      <a:schemeClr val="bg1"/>
                    </a:solidFill>
                  </a:tcPr>
                </a:tc>
                <a:tc>
                  <a:txBody>
                    <a:bodyPr/>
                    <a:lstStyle/>
                    <a:p>
                      <a:pPr algn="ctr" fontAlgn="ctr"/>
                      <a:r>
                        <a:rPr lang="en-US" sz="1800" b="1" u="none" strike="noStrike" dirty="0" smtClean="0">
                          <a:solidFill>
                            <a:srgbClr val="C00000"/>
                          </a:solidFill>
                        </a:rPr>
                        <a:t>Country </a:t>
                      </a:r>
                      <a:endParaRPr lang="en-IN" sz="1800" b="1" i="0" u="none" strike="noStrike" dirty="0">
                        <a:solidFill>
                          <a:srgbClr val="C00000"/>
                        </a:solidFill>
                        <a:latin typeface="+mn-lt"/>
                      </a:endParaRPr>
                    </a:p>
                  </a:txBody>
                  <a:tcPr marL="36000" marR="9525" marT="9523" marB="0" anchor="ctr">
                    <a:solidFill>
                      <a:schemeClr val="bg1"/>
                    </a:solidFill>
                  </a:tcPr>
                </a:tc>
                <a:tc>
                  <a:txBody>
                    <a:bodyPr/>
                    <a:lstStyle/>
                    <a:p>
                      <a:pPr algn="ctr" fontAlgn="ctr"/>
                      <a:r>
                        <a:rPr lang="en-US" sz="1800" b="1" u="none" strike="noStrike" dirty="0" smtClean="0">
                          <a:solidFill>
                            <a:srgbClr val="C00000"/>
                          </a:solidFill>
                        </a:rPr>
                        <a:t>Major products</a:t>
                      </a:r>
                      <a:endParaRPr lang="en-IN" sz="1800" b="1" i="0" u="none" strike="noStrike" dirty="0">
                        <a:solidFill>
                          <a:srgbClr val="C00000"/>
                        </a:solidFill>
                        <a:latin typeface="+mn-lt"/>
                      </a:endParaRPr>
                    </a:p>
                  </a:txBody>
                  <a:tcPr marL="36000" marR="9525" marT="9523" marB="0" anchor="ctr">
                    <a:solidFill>
                      <a:schemeClr val="bg1"/>
                    </a:solidFill>
                  </a:tcPr>
                </a:tc>
              </a:tr>
              <a:tr h="623357">
                <a:tc>
                  <a:txBody>
                    <a:bodyPr/>
                    <a:lstStyle/>
                    <a:p>
                      <a:pPr algn="l" fontAlgn="ctr"/>
                      <a:r>
                        <a:rPr lang="en-US" sz="1800" b="1" u="none" strike="noStrike" dirty="0" smtClean="0"/>
                        <a:t>HUL (</a:t>
                      </a:r>
                      <a:r>
                        <a:rPr lang="en-US" sz="1800" b="1" u="none" strike="noStrike" dirty="0" err="1" smtClean="0"/>
                        <a:t>Kissan</a:t>
                      </a:r>
                      <a:r>
                        <a:rPr lang="en-US" sz="1800" b="1" u="none" strike="noStrike" dirty="0" smtClean="0"/>
                        <a:t>)</a:t>
                      </a:r>
                      <a:endParaRPr lang="en-IN" sz="1800" b="1" i="0" u="none" strike="noStrike" dirty="0" smtClean="0">
                        <a:solidFill>
                          <a:srgbClr val="000000"/>
                        </a:solidFill>
                        <a:latin typeface="+mn-lt"/>
                      </a:endParaRPr>
                    </a:p>
                  </a:txBody>
                  <a:tcPr marL="36000" marR="9525" marT="9523" marB="0" anchor="ctr">
                    <a:solidFill>
                      <a:schemeClr val="bg1"/>
                    </a:solidFill>
                  </a:tcPr>
                </a:tc>
                <a:tc>
                  <a:txBody>
                    <a:bodyPr/>
                    <a:lstStyle/>
                    <a:p>
                      <a:pPr algn="l" fontAlgn="ctr"/>
                      <a:r>
                        <a:rPr lang="en-US" sz="1800" b="1" u="none" strike="noStrike" dirty="0" smtClean="0"/>
                        <a:t>Anglo-Dutch</a:t>
                      </a:r>
                      <a:endParaRPr lang="en-IN" sz="1800" b="1" i="0" u="none" strike="noStrike" dirty="0">
                        <a:solidFill>
                          <a:srgbClr val="000000"/>
                        </a:solidFill>
                        <a:latin typeface="+mn-lt"/>
                      </a:endParaRPr>
                    </a:p>
                  </a:txBody>
                  <a:tcPr marL="36000" marR="9525" marT="9523" marB="0" anchor="c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800" b="1" u="none" strike="noStrike" dirty="0" smtClean="0"/>
                        <a:t>Jams,</a:t>
                      </a:r>
                      <a:r>
                        <a:rPr lang="en-US" sz="1800" b="1" u="none" strike="noStrike" baseline="0" dirty="0" smtClean="0"/>
                        <a:t> ketchup, sauces, spreads, fruit juices</a:t>
                      </a:r>
                      <a:endParaRPr lang="en-IN" sz="1800" b="1" i="0" u="none" strike="noStrike" dirty="0" smtClean="0">
                        <a:solidFill>
                          <a:srgbClr val="000000"/>
                        </a:solidFill>
                        <a:latin typeface="+mn-lt"/>
                      </a:endParaRPr>
                    </a:p>
                  </a:txBody>
                  <a:tcPr marL="36000" marR="9525" marT="9523" marB="0" anchor="ctr">
                    <a:solidFill>
                      <a:schemeClr val="bg1"/>
                    </a:solidFill>
                  </a:tcPr>
                </a:tc>
              </a:tr>
              <a:tr h="316996">
                <a:tc>
                  <a:txBody>
                    <a:bodyPr/>
                    <a:lstStyle/>
                    <a:p>
                      <a:pPr algn="l" fontAlgn="ctr"/>
                      <a:r>
                        <a:rPr lang="en-US" sz="1800" b="1" u="none" strike="noStrike" dirty="0" smtClean="0"/>
                        <a:t>Mother Dairy (</a:t>
                      </a:r>
                      <a:r>
                        <a:rPr lang="en-US" sz="1800" b="1" u="none" strike="noStrike" dirty="0" err="1" smtClean="0"/>
                        <a:t>Safal</a:t>
                      </a:r>
                      <a:r>
                        <a:rPr lang="en-US" sz="1800" b="1" u="none" strike="noStrike" dirty="0" smtClean="0"/>
                        <a:t>)</a:t>
                      </a:r>
                      <a:endParaRPr lang="en-IN" sz="1800" b="1" i="0" u="none" strike="noStrike" dirty="0">
                        <a:solidFill>
                          <a:srgbClr val="000000"/>
                        </a:solidFill>
                        <a:latin typeface="+mn-lt"/>
                      </a:endParaRPr>
                    </a:p>
                  </a:txBody>
                  <a:tcPr marL="36000" marR="9525" marT="9523" marB="0" anchor="ctr">
                    <a:solidFill>
                      <a:schemeClr val="bg1"/>
                    </a:solidFill>
                  </a:tcPr>
                </a:tc>
                <a:tc>
                  <a:txBody>
                    <a:bodyPr/>
                    <a:lstStyle/>
                    <a:p>
                      <a:pPr algn="l" fontAlgn="ctr"/>
                      <a:r>
                        <a:rPr lang="en-US" sz="1800" b="1" u="none" strike="noStrike" dirty="0" smtClean="0"/>
                        <a:t>India</a:t>
                      </a:r>
                      <a:endParaRPr lang="en-IN" sz="1800" b="1" i="0" u="none" strike="noStrike" dirty="0">
                        <a:solidFill>
                          <a:srgbClr val="000000"/>
                        </a:solidFill>
                        <a:latin typeface="+mn-lt"/>
                      </a:endParaRPr>
                    </a:p>
                  </a:txBody>
                  <a:tcPr marL="36000" marR="9525" marT="9523" marB="0" anchor="ctr">
                    <a:solidFill>
                      <a:schemeClr val="bg1"/>
                    </a:solidFill>
                  </a:tcPr>
                </a:tc>
                <a:tc>
                  <a:txBody>
                    <a:bodyPr/>
                    <a:lstStyle/>
                    <a:p>
                      <a:pPr algn="l" fontAlgn="ctr"/>
                      <a:r>
                        <a:rPr lang="en-US" sz="1800" b="1" u="none" strike="noStrike" dirty="0" smtClean="0"/>
                        <a:t>Frozen</a:t>
                      </a:r>
                      <a:r>
                        <a:rPr lang="en-US" sz="1800" b="1" u="none" strike="noStrike" baseline="0" dirty="0" smtClean="0"/>
                        <a:t> F&amp;V (peas, carrots, etc) </a:t>
                      </a:r>
                      <a:endParaRPr lang="en-IN" sz="1800" b="1" i="0" u="none" strike="noStrike" dirty="0">
                        <a:solidFill>
                          <a:srgbClr val="000000"/>
                        </a:solidFill>
                        <a:latin typeface="+mn-lt"/>
                      </a:endParaRPr>
                    </a:p>
                  </a:txBody>
                  <a:tcPr marL="36000" marR="9525" marT="9523" marB="0" anchor="ctr">
                    <a:solidFill>
                      <a:schemeClr val="bg1"/>
                    </a:solidFill>
                  </a:tcPr>
                </a:tc>
              </a:tr>
              <a:tr h="316996">
                <a:tc>
                  <a:txBody>
                    <a:bodyPr/>
                    <a:lstStyle/>
                    <a:p>
                      <a:pPr algn="l" fontAlgn="ctr"/>
                      <a:r>
                        <a:rPr lang="en-US" sz="1800" b="1" u="none" strike="noStrike" dirty="0" err="1" smtClean="0"/>
                        <a:t>Priya</a:t>
                      </a:r>
                      <a:r>
                        <a:rPr lang="en-US" sz="1800" b="1" u="none" strike="noStrike" baseline="0" dirty="0" smtClean="0"/>
                        <a:t> Foods (</a:t>
                      </a:r>
                      <a:r>
                        <a:rPr lang="en-US" sz="1800" b="1" u="none" strike="noStrike" baseline="0" dirty="0" err="1" smtClean="0"/>
                        <a:t>Priya</a:t>
                      </a:r>
                      <a:r>
                        <a:rPr lang="en-US" sz="1800" b="1" u="none" strike="noStrike" baseline="0" dirty="0" smtClean="0"/>
                        <a:t>)</a:t>
                      </a:r>
                      <a:endParaRPr lang="en-IN" sz="1800" b="1" i="0" u="none" strike="noStrike" dirty="0">
                        <a:solidFill>
                          <a:srgbClr val="000000"/>
                        </a:solidFill>
                        <a:latin typeface="+mn-lt"/>
                      </a:endParaRPr>
                    </a:p>
                  </a:txBody>
                  <a:tcPr marL="36000" marR="9525" marT="9523" marB="0" anchor="ctr">
                    <a:solidFill>
                      <a:schemeClr val="bg1"/>
                    </a:solidFill>
                  </a:tcPr>
                </a:tc>
                <a:tc>
                  <a:txBody>
                    <a:bodyPr/>
                    <a:lstStyle/>
                    <a:p>
                      <a:pPr algn="l" fontAlgn="ctr"/>
                      <a:r>
                        <a:rPr lang="en-US" sz="1800" b="1" u="none" strike="noStrike" dirty="0" smtClean="0"/>
                        <a:t>India</a:t>
                      </a:r>
                      <a:endParaRPr lang="en-IN" sz="1800" b="1" i="0" u="none" strike="noStrike" dirty="0">
                        <a:solidFill>
                          <a:srgbClr val="000000"/>
                        </a:solidFill>
                        <a:latin typeface="+mn-lt"/>
                      </a:endParaRPr>
                    </a:p>
                  </a:txBody>
                  <a:tcPr marL="36000" marR="9525" marT="9523" marB="0" anchor="ctr">
                    <a:solidFill>
                      <a:schemeClr val="bg1"/>
                    </a:solidFill>
                  </a:tcPr>
                </a:tc>
                <a:tc>
                  <a:txBody>
                    <a:bodyPr/>
                    <a:lstStyle/>
                    <a:p>
                      <a:pPr algn="l" fontAlgn="ctr"/>
                      <a:r>
                        <a:rPr lang="en-US" sz="1800" b="1" u="none" strike="noStrike" dirty="0" smtClean="0"/>
                        <a:t>Pickles, chutney, fruit</a:t>
                      </a:r>
                      <a:r>
                        <a:rPr lang="en-US" sz="1800" b="1" u="none" strike="noStrike" baseline="0" dirty="0" smtClean="0"/>
                        <a:t> pulp</a:t>
                      </a:r>
                      <a:endParaRPr lang="en-IN" sz="1800" b="1" i="0" u="none" strike="noStrike" dirty="0">
                        <a:solidFill>
                          <a:srgbClr val="000000"/>
                        </a:solidFill>
                        <a:latin typeface="+mn-lt"/>
                      </a:endParaRPr>
                    </a:p>
                  </a:txBody>
                  <a:tcPr marL="36000" marR="9525" marT="9523" marB="0" anchor="ctr">
                    <a:solidFill>
                      <a:schemeClr val="bg1"/>
                    </a:solidFill>
                  </a:tcPr>
                </a:tc>
              </a:tr>
              <a:tr h="623357">
                <a:tc>
                  <a:txBody>
                    <a:bodyPr/>
                    <a:lstStyle/>
                    <a:p>
                      <a:pPr algn="l" fontAlgn="ctr"/>
                      <a:r>
                        <a:rPr lang="en-US" sz="1800" b="1" u="none" strike="noStrike" dirty="0" err="1" smtClean="0"/>
                        <a:t>Cremica</a:t>
                      </a:r>
                      <a:r>
                        <a:rPr lang="en-US" sz="1800" b="1" u="none" strike="noStrike" dirty="0" smtClean="0"/>
                        <a:t> (Mrs.</a:t>
                      </a:r>
                      <a:r>
                        <a:rPr lang="en-US" sz="1800" b="1" u="none" strike="noStrike" baseline="0" dirty="0" smtClean="0"/>
                        <a:t> </a:t>
                      </a:r>
                      <a:r>
                        <a:rPr lang="en-US" sz="1800" b="1" u="none" strike="noStrike" baseline="0" dirty="0" err="1" smtClean="0"/>
                        <a:t>Bectors</a:t>
                      </a:r>
                      <a:r>
                        <a:rPr lang="en-US" sz="1800" b="1" u="none" strike="noStrike" baseline="0" dirty="0" smtClean="0"/>
                        <a:t>)</a:t>
                      </a:r>
                      <a:endParaRPr lang="en-IN" sz="1800" b="1" i="0" u="none" strike="noStrike" dirty="0">
                        <a:solidFill>
                          <a:srgbClr val="000000"/>
                        </a:solidFill>
                        <a:latin typeface="+mn-lt"/>
                      </a:endParaRPr>
                    </a:p>
                  </a:txBody>
                  <a:tcPr marL="36000" marR="9525" marT="9523" marB="0" anchor="ctr">
                    <a:solidFill>
                      <a:schemeClr val="bg1"/>
                    </a:solidFill>
                  </a:tcPr>
                </a:tc>
                <a:tc>
                  <a:txBody>
                    <a:bodyPr/>
                    <a:lstStyle/>
                    <a:p>
                      <a:pPr algn="l" fontAlgn="ctr"/>
                      <a:r>
                        <a:rPr lang="en-US" sz="1800" b="1" u="none" strike="noStrike" dirty="0" smtClean="0"/>
                        <a:t>India</a:t>
                      </a:r>
                      <a:endParaRPr lang="en-IN" sz="1800" b="1" i="0" u="none" strike="noStrike" dirty="0">
                        <a:solidFill>
                          <a:srgbClr val="000000"/>
                        </a:solidFill>
                        <a:latin typeface="+mn-lt"/>
                      </a:endParaRPr>
                    </a:p>
                  </a:txBody>
                  <a:tcPr marL="36000" marR="9525" marT="9523" marB="0" anchor="c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800" b="1" u="none" strike="noStrike" dirty="0" smtClean="0"/>
                        <a:t>Sauces, condiments, spreads, dips, syrups</a:t>
                      </a:r>
                      <a:endParaRPr lang="en-IN" sz="1800" b="1" i="0" u="none" strike="noStrike" dirty="0" smtClean="0">
                        <a:solidFill>
                          <a:srgbClr val="000000"/>
                        </a:solidFill>
                        <a:latin typeface="+mn-lt"/>
                      </a:endParaRPr>
                    </a:p>
                  </a:txBody>
                  <a:tcPr marL="36000" marR="9525" marT="9523" marB="0" anchor="ctr">
                    <a:solidFill>
                      <a:schemeClr val="bg1"/>
                    </a:solidFill>
                  </a:tcPr>
                </a:tc>
              </a:tr>
              <a:tr h="623357">
                <a:tc>
                  <a:txBody>
                    <a:bodyPr/>
                    <a:lstStyle/>
                    <a:p>
                      <a:pPr algn="l" fontAlgn="ctr"/>
                      <a:r>
                        <a:rPr lang="en-US" sz="1800" b="1" u="none" strike="noStrike" dirty="0" err="1" smtClean="0"/>
                        <a:t>Namdhari</a:t>
                      </a:r>
                      <a:r>
                        <a:rPr lang="en-US" sz="1800" b="1" u="none" strike="noStrike" dirty="0" smtClean="0"/>
                        <a:t> Fresh</a:t>
                      </a:r>
                      <a:endParaRPr lang="en-IN" sz="1800" b="1" i="0" u="none" strike="noStrike" dirty="0">
                        <a:solidFill>
                          <a:srgbClr val="000000"/>
                        </a:solidFill>
                        <a:latin typeface="+mn-lt"/>
                      </a:endParaRPr>
                    </a:p>
                  </a:txBody>
                  <a:tcPr marL="36000" marR="9525" marT="9523" marB="0" anchor="ctr">
                    <a:solidFill>
                      <a:schemeClr val="bg1"/>
                    </a:solidFill>
                  </a:tcPr>
                </a:tc>
                <a:tc>
                  <a:txBody>
                    <a:bodyPr/>
                    <a:lstStyle/>
                    <a:p>
                      <a:pPr algn="l" fontAlgn="ctr"/>
                      <a:r>
                        <a:rPr lang="en-US" sz="1800" b="1" u="none" strike="noStrike" dirty="0" smtClean="0"/>
                        <a:t>India</a:t>
                      </a:r>
                      <a:endParaRPr lang="en-IN" sz="1800" b="1" i="0" u="none" strike="noStrike" dirty="0">
                        <a:solidFill>
                          <a:srgbClr val="000000"/>
                        </a:solidFill>
                        <a:latin typeface="+mn-lt"/>
                      </a:endParaRPr>
                    </a:p>
                  </a:txBody>
                  <a:tcPr marL="36000" marR="9525" marT="9523" marB="0" anchor="ctr">
                    <a:solidFill>
                      <a:schemeClr val="bg1"/>
                    </a:solidFill>
                  </a:tcPr>
                </a:tc>
                <a:tc>
                  <a:txBody>
                    <a:bodyPr/>
                    <a:lstStyle/>
                    <a:p>
                      <a:pPr algn="l" fontAlgn="ctr"/>
                      <a:r>
                        <a:rPr lang="en-US" sz="1800" b="1" u="none" strike="noStrike" baseline="0" dirty="0" smtClean="0"/>
                        <a:t>Packaged fruits and vegetables, exotic vegetables </a:t>
                      </a:r>
                      <a:endParaRPr lang="en-IN" sz="1800" b="1" i="0" u="none" strike="noStrike" dirty="0">
                        <a:solidFill>
                          <a:srgbClr val="000000"/>
                        </a:solidFill>
                        <a:latin typeface="+mn-lt"/>
                      </a:endParaRPr>
                    </a:p>
                  </a:txBody>
                  <a:tcPr marL="36000" marR="9525" marT="9523" marB="0" anchor="ctr">
                    <a:solidFill>
                      <a:schemeClr val="bg1"/>
                    </a:solidFill>
                  </a:tcPr>
                </a:tc>
              </a:tr>
              <a:tr h="316996">
                <a:tc>
                  <a:txBody>
                    <a:bodyPr/>
                    <a:lstStyle/>
                    <a:p>
                      <a:pPr algn="l" fontAlgn="ctr"/>
                      <a:r>
                        <a:rPr lang="en-US" sz="1800" b="1" u="none" strike="noStrike" dirty="0" err="1" smtClean="0"/>
                        <a:t>Adani</a:t>
                      </a:r>
                      <a:r>
                        <a:rPr lang="en-US" sz="1800" b="1" u="none" strike="noStrike" dirty="0" smtClean="0"/>
                        <a:t> </a:t>
                      </a:r>
                      <a:r>
                        <a:rPr lang="en-US" sz="1800" b="1" u="none" strike="noStrike" dirty="0" err="1" smtClean="0"/>
                        <a:t>Agri</a:t>
                      </a:r>
                      <a:r>
                        <a:rPr lang="en-US" sz="1800" b="1" u="none" strike="noStrike" dirty="0" smtClean="0"/>
                        <a:t> Fresh</a:t>
                      </a:r>
                      <a:endParaRPr lang="en-IN" sz="1800" b="1" i="0" u="none" strike="noStrike" dirty="0">
                        <a:solidFill>
                          <a:srgbClr val="000000"/>
                        </a:solidFill>
                        <a:latin typeface="+mn-lt"/>
                      </a:endParaRPr>
                    </a:p>
                  </a:txBody>
                  <a:tcPr marL="36000" marR="9525" marT="9523" marB="0" anchor="ctr">
                    <a:solidFill>
                      <a:schemeClr val="bg1"/>
                    </a:solidFill>
                  </a:tcPr>
                </a:tc>
                <a:tc>
                  <a:txBody>
                    <a:bodyPr/>
                    <a:lstStyle/>
                    <a:p>
                      <a:pPr algn="l" fontAlgn="ctr"/>
                      <a:r>
                        <a:rPr lang="en-US" sz="1800" b="1" u="none" strike="noStrike" dirty="0" smtClean="0"/>
                        <a:t>India</a:t>
                      </a:r>
                      <a:endParaRPr lang="en-IN" sz="1800" b="1" i="0" u="none" strike="noStrike" dirty="0">
                        <a:solidFill>
                          <a:srgbClr val="000000"/>
                        </a:solidFill>
                        <a:latin typeface="+mn-lt"/>
                      </a:endParaRPr>
                    </a:p>
                  </a:txBody>
                  <a:tcPr marL="36000" marR="9525" marT="9523" marB="0" anchor="ctr">
                    <a:solidFill>
                      <a:schemeClr val="bg1"/>
                    </a:solidFill>
                  </a:tcPr>
                </a:tc>
                <a:tc>
                  <a:txBody>
                    <a:bodyPr/>
                    <a:lstStyle/>
                    <a:p>
                      <a:pPr algn="l" fontAlgn="ctr"/>
                      <a:r>
                        <a:rPr lang="en-US" sz="1800" b="1" u="none" strike="noStrike" dirty="0" smtClean="0"/>
                        <a:t>Fresh</a:t>
                      </a:r>
                      <a:r>
                        <a:rPr lang="en-US" sz="1800" b="1" u="none" strike="noStrike" baseline="0" dirty="0" smtClean="0"/>
                        <a:t> and processed fruits</a:t>
                      </a:r>
                      <a:endParaRPr lang="en-IN" sz="1800" b="1" i="0" u="none" strike="noStrike" dirty="0">
                        <a:solidFill>
                          <a:srgbClr val="000000"/>
                        </a:solidFill>
                        <a:latin typeface="+mn-lt"/>
                      </a:endParaRPr>
                    </a:p>
                  </a:txBody>
                  <a:tcPr marL="36000" marR="9525" marT="9523" marB="0" anchor="ctr">
                    <a:solidFill>
                      <a:schemeClr val="bg1"/>
                    </a:solidFill>
                  </a:tcPr>
                </a:tc>
              </a:tr>
              <a:tr h="316996">
                <a:tc>
                  <a:txBody>
                    <a:bodyPr/>
                    <a:lstStyle/>
                    <a:p>
                      <a:pPr algn="l" fontAlgn="ctr"/>
                      <a:r>
                        <a:rPr lang="en-US" sz="1800" b="1" u="none" strike="noStrike" dirty="0" smtClean="0"/>
                        <a:t>Heinz</a:t>
                      </a:r>
                      <a:endParaRPr lang="en-IN" sz="1800" b="1" i="0" u="none" strike="noStrike" dirty="0">
                        <a:solidFill>
                          <a:srgbClr val="000000"/>
                        </a:solidFill>
                        <a:latin typeface="+mn-lt"/>
                      </a:endParaRPr>
                    </a:p>
                  </a:txBody>
                  <a:tcPr marL="36000" marR="9525" marT="9523" marB="0" anchor="ctr">
                    <a:solidFill>
                      <a:schemeClr val="bg1"/>
                    </a:solidFill>
                  </a:tcPr>
                </a:tc>
                <a:tc>
                  <a:txBody>
                    <a:bodyPr/>
                    <a:lstStyle/>
                    <a:p>
                      <a:pPr algn="l" fontAlgn="ctr"/>
                      <a:r>
                        <a:rPr lang="en-US" sz="1800" b="1" u="none" strike="noStrike" dirty="0" smtClean="0"/>
                        <a:t>USA</a:t>
                      </a:r>
                      <a:endParaRPr lang="en-IN" sz="1800" b="1" i="0" u="none" strike="noStrike" dirty="0">
                        <a:solidFill>
                          <a:srgbClr val="000000"/>
                        </a:solidFill>
                        <a:latin typeface="+mn-lt"/>
                      </a:endParaRPr>
                    </a:p>
                  </a:txBody>
                  <a:tcPr marL="36000" marR="9525" marT="9523" marB="0" anchor="ctr">
                    <a:solidFill>
                      <a:schemeClr val="bg1"/>
                    </a:solidFill>
                  </a:tcPr>
                </a:tc>
                <a:tc>
                  <a:txBody>
                    <a:bodyPr/>
                    <a:lstStyle/>
                    <a:p>
                      <a:pPr algn="l" fontAlgn="ctr"/>
                      <a:r>
                        <a:rPr lang="en-US" sz="1800" b="1" u="none" strike="noStrike" dirty="0" smtClean="0"/>
                        <a:t>Ketchup</a:t>
                      </a:r>
                      <a:endParaRPr lang="en-IN" sz="1800" b="1" i="0" u="none" strike="noStrike" dirty="0">
                        <a:solidFill>
                          <a:srgbClr val="000000"/>
                        </a:solidFill>
                        <a:latin typeface="+mn-lt"/>
                      </a:endParaRPr>
                    </a:p>
                  </a:txBody>
                  <a:tcPr marL="36000" marR="9525" marT="9523" marB="0" anchor="ctr">
                    <a:solidFill>
                      <a:schemeClr val="bg1"/>
                    </a:solidFill>
                  </a:tcPr>
                </a:tc>
              </a:tr>
            </a:tbl>
          </a:graphicData>
        </a:graphic>
      </p:graphicFrame>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52400"/>
            <a:ext cx="8229600" cy="487362"/>
          </a:xfrm>
        </p:spPr>
        <p:txBody>
          <a:bodyPr>
            <a:noAutofit/>
          </a:bodyPr>
          <a:lstStyle/>
          <a:p>
            <a:pPr>
              <a:defRPr/>
            </a:pPr>
            <a:r>
              <a:rPr lang="en-IN" sz="2800" b="1" dirty="0" smtClean="0">
                <a:solidFill>
                  <a:schemeClr val="tx1">
                    <a:lumMod val="65000"/>
                    <a:lumOff val="35000"/>
                  </a:schemeClr>
                </a:solidFill>
                <a:effectLst>
                  <a:outerShdw sx="1000" sy="1000" algn="tl">
                    <a:srgbClr val="C0C0C0"/>
                  </a:outerShdw>
                </a:effectLst>
              </a:rPr>
              <a:t>Competition in Meat, Poultry and Marine Processing</a:t>
            </a:r>
          </a:p>
        </p:txBody>
      </p:sp>
      <p:sp>
        <p:nvSpPr>
          <p:cNvPr id="69635" name="Content Placeholder 2"/>
          <p:cNvSpPr>
            <a:spLocks noGrp="1"/>
          </p:cNvSpPr>
          <p:nvPr>
            <p:ph idx="4294967295"/>
          </p:nvPr>
        </p:nvSpPr>
        <p:spPr>
          <a:xfrm>
            <a:off x="381000" y="762000"/>
            <a:ext cx="8534400" cy="2133600"/>
          </a:xfrm>
          <a:ln/>
        </p:spPr>
        <p:style>
          <a:lnRef idx="1">
            <a:schemeClr val="accent3"/>
          </a:lnRef>
          <a:fillRef idx="2">
            <a:schemeClr val="accent3"/>
          </a:fillRef>
          <a:effectRef idx="1">
            <a:schemeClr val="accent3"/>
          </a:effectRef>
          <a:fontRef idx="minor">
            <a:schemeClr val="dk1"/>
          </a:fontRef>
        </p:style>
        <p:txBody>
          <a:bodyPr>
            <a:noAutofit/>
          </a:bodyPr>
          <a:lstStyle/>
          <a:p>
            <a:pPr marL="360363" indent="-360363" algn="just" defTabSz="1000125">
              <a:lnSpc>
                <a:spcPct val="150000"/>
              </a:lnSpc>
              <a:spcBef>
                <a:spcPct val="0"/>
              </a:spcBef>
              <a:buFont typeface="Wingdings" pitchFamily="2" charset="2"/>
              <a:buChar char="Ø"/>
            </a:pPr>
            <a:r>
              <a:rPr lang="en-US" altLang="en-US" sz="1800" b="1" dirty="0" smtClean="0">
                <a:solidFill>
                  <a:schemeClr val="tx1"/>
                </a:solidFill>
              </a:rPr>
              <a:t>Highly fragmented industry with only a handful of large players</a:t>
            </a:r>
            <a:endParaRPr lang="en-IN" altLang="en-US" sz="1800" b="1" dirty="0" smtClean="0">
              <a:solidFill>
                <a:schemeClr val="tx1"/>
              </a:solidFill>
            </a:endParaRPr>
          </a:p>
          <a:p>
            <a:pPr marL="360363" indent="-360363" algn="just" defTabSz="1000125">
              <a:lnSpc>
                <a:spcPct val="150000"/>
              </a:lnSpc>
              <a:spcBef>
                <a:spcPct val="0"/>
              </a:spcBef>
              <a:buFont typeface="Wingdings" pitchFamily="2" charset="2"/>
              <a:buChar char="Ø"/>
            </a:pPr>
            <a:r>
              <a:rPr lang="en-IN" altLang="en-US" sz="1800" b="1" dirty="0" smtClean="0">
                <a:solidFill>
                  <a:schemeClr val="tx1"/>
                </a:solidFill>
              </a:rPr>
              <a:t>Uttar Pradesh, Andhra Pradesh, Maharashtra, Delhi are the key areas of processed meat and poultry production</a:t>
            </a:r>
          </a:p>
          <a:p>
            <a:pPr marL="360363" indent="-360363" algn="just" defTabSz="1000125">
              <a:lnSpc>
                <a:spcPct val="150000"/>
              </a:lnSpc>
              <a:spcBef>
                <a:spcPct val="0"/>
              </a:spcBef>
              <a:buFont typeface="Wingdings" pitchFamily="2" charset="2"/>
              <a:buChar char="Ø"/>
            </a:pPr>
            <a:r>
              <a:rPr lang="en-US" altLang="en-US" sz="1800" b="1" dirty="0" smtClean="0">
                <a:solidFill>
                  <a:schemeClr val="tx1"/>
                </a:solidFill>
              </a:rPr>
              <a:t>Within this industry, poultry is the fastest growing segment owing to strong domestic consumption</a:t>
            </a:r>
            <a:endParaRPr lang="en-IN" altLang="en-US" sz="1800" b="1" dirty="0" smtClean="0">
              <a:solidFill>
                <a:schemeClr val="tx1"/>
              </a:solidFill>
            </a:endParaRPr>
          </a:p>
          <a:p>
            <a:pPr marL="360363" indent="-360363" algn="just" defTabSz="1000125">
              <a:lnSpc>
                <a:spcPct val="150000"/>
              </a:lnSpc>
              <a:spcBef>
                <a:spcPct val="0"/>
              </a:spcBef>
              <a:buFont typeface="Wingdings" pitchFamily="2" charset="2"/>
              <a:buChar char="Ø"/>
            </a:pPr>
            <a:endParaRPr lang="en-IN" altLang="en-US" sz="1800" b="1" dirty="0" smtClean="0">
              <a:solidFill>
                <a:schemeClr val="tx1"/>
              </a:solidFill>
            </a:endParaRPr>
          </a:p>
          <a:p>
            <a:pPr marL="360363" indent="-360363" algn="just" defTabSz="1000125">
              <a:lnSpc>
                <a:spcPct val="150000"/>
              </a:lnSpc>
              <a:spcBef>
                <a:spcPct val="0"/>
              </a:spcBef>
              <a:buFont typeface="Wingdings" pitchFamily="2" charset="2"/>
              <a:buChar char="Ø"/>
            </a:pPr>
            <a:endParaRPr lang="en-US" altLang="en-US" sz="1800" b="1" dirty="0" smtClean="0">
              <a:solidFill>
                <a:schemeClr val="tx1"/>
              </a:solidFill>
            </a:endParaRPr>
          </a:p>
        </p:txBody>
      </p:sp>
      <p:sp>
        <p:nvSpPr>
          <p:cNvPr id="9" name="Slide Number Placeholder 8"/>
          <p:cNvSpPr>
            <a:spLocks noGrp="1"/>
          </p:cNvSpPr>
          <p:nvPr>
            <p:ph type="sldNum" sz="quarter" idx="10"/>
          </p:nvPr>
        </p:nvSpPr>
        <p:spPr/>
        <p:txBody>
          <a:bodyPr/>
          <a:lstStyle/>
          <a:p>
            <a:pPr>
              <a:defRPr/>
            </a:pPr>
            <a:fld id="{1A469949-EAF3-4DC4-A802-6BDCC5441E03}" type="slidenum">
              <a:rPr lang="en-US"/>
              <a:pPr>
                <a:defRPr/>
              </a:pPr>
              <a:t>25</a:t>
            </a:fld>
            <a:endParaRPr lang="en-US"/>
          </a:p>
        </p:txBody>
      </p:sp>
      <p:graphicFrame>
        <p:nvGraphicFramePr>
          <p:cNvPr id="5" name="Content Placeholder 3"/>
          <p:cNvGraphicFramePr>
            <a:graphicFrameLocks noGrp="1"/>
          </p:cNvGraphicFramePr>
          <p:nvPr>
            <p:ph idx="1"/>
          </p:nvPr>
        </p:nvGraphicFramePr>
        <p:xfrm>
          <a:off x="457200" y="3191584"/>
          <a:ext cx="8382000" cy="3514015"/>
        </p:xfrm>
        <a:graphic>
          <a:graphicData uri="http://schemas.openxmlformats.org/drawingml/2006/table">
            <a:tbl>
              <a:tblPr firstRow="1" bandRow="1">
                <a:tableStyleId>{5940675A-B579-460E-94D1-54222C63F5DA}</a:tableStyleId>
              </a:tblPr>
              <a:tblGrid>
                <a:gridCol w="2939528"/>
                <a:gridCol w="1422352"/>
                <a:gridCol w="4020120"/>
              </a:tblGrid>
              <a:tr h="363718">
                <a:tc>
                  <a:txBody>
                    <a:bodyPr/>
                    <a:lstStyle/>
                    <a:p>
                      <a:pPr algn="ctr" fontAlgn="ctr"/>
                      <a:r>
                        <a:rPr lang="en-US" sz="1800" b="1" u="none" strike="noStrike" dirty="0" smtClean="0">
                          <a:solidFill>
                            <a:srgbClr val="C00000"/>
                          </a:solidFill>
                        </a:rPr>
                        <a:t>Company name </a:t>
                      </a:r>
                      <a:endParaRPr lang="en-IN" sz="1800" b="1" i="0" u="none" strike="noStrike" dirty="0">
                        <a:solidFill>
                          <a:srgbClr val="C00000"/>
                        </a:solidFill>
                        <a:latin typeface="+mn-lt"/>
                      </a:endParaRPr>
                    </a:p>
                  </a:txBody>
                  <a:tcPr marL="36000" marR="9525" marT="9527" marB="0" anchor="ctr">
                    <a:solidFill>
                      <a:schemeClr val="bg1"/>
                    </a:solidFill>
                  </a:tcPr>
                </a:tc>
                <a:tc>
                  <a:txBody>
                    <a:bodyPr/>
                    <a:lstStyle/>
                    <a:p>
                      <a:pPr algn="ctr" fontAlgn="ctr"/>
                      <a:r>
                        <a:rPr lang="en-US" sz="1800" b="1" u="none" strike="noStrike" dirty="0" smtClean="0">
                          <a:solidFill>
                            <a:srgbClr val="C00000"/>
                          </a:solidFill>
                        </a:rPr>
                        <a:t>Country </a:t>
                      </a:r>
                      <a:endParaRPr lang="en-IN" sz="1800" b="1" i="0" u="none" strike="noStrike" dirty="0">
                        <a:solidFill>
                          <a:srgbClr val="C00000"/>
                        </a:solidFill>
                        <a:latin typeface="+mn-lt"/>
                      </a:endParaRPr>
                    </a:p>
                  </a:txBody>
                  <a:tcPr marL="36000" marR="9525" marT="9527" marB="0" anchor="ctr">
                    <a:solidFill>
                      <a:schemeClr val="bg1"/>
                    </a:solidFill>
                  </a:tcPr>
                </a:tc>
                <a:tc>
                  <a:txBody>
                    <a:bodyPr/>
                    <a:lstStyle/>
                    <a:p>
                      <a:pPr algn="ctr" fontAlgn="ctr"/>
                      <a:r>
                        <a:rPr lang="en-US" sz="1800" b="1" u="none" strike="noStrike" dirty="0" smtClean="0">
                          <a:solidFill>
                            <a:srgbClr val="C00000"/>
                          </a:solidFill>
                        </a:rPr>
                        <a:t>Major products</a:t>
                      </a:r>
                      <a:endParaRPr lang="en-IN" sz="1800" b="1" i="0" u="none" strike="noStrike" dirty="0">
                        <a:solidFill>
                          <a:srgbClr val="C00000"/>
                        </a:solidFill>
                        <a:latin typeface="+mn-lt"/>
                      </a:endParaRPr>
                    </a:p>
                  </a:txBody>
                  <a:tcPr marL="36000" marR="9525" marT="9527" marB="0" anchor="ctr">
                    <a:solidFill>
                      <a:schemeClr val="bg1"/>
                    </a:solidFill>
                  </a:tcPr>
                </a:tc>
              </a:tr>
              <a:tr h="940007">
                <a:tc>
                  <a:txBody>
                    <a:bodyPr/>
                    <a:lstStyle/>
                    <a:p>
                      <a:pPr algn="l" fontAlgn="ctr"/>
                      <a:r>
                        <a:rPr lang="en-US" sz="1800" b="1" u="none" strike="noStrike" dirty="0" err="1" smtClean="0"/>
                        <a:t>Allanasons</a:t>
                      </a:r>
                      <a:endParaRPr lang="en-IN" sz="1800" b="1" i="0" u="none" strike="noStrike" dirty="0" smtClean="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India</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IN" sz="1800" b="1" u="none" strike="noStrike" dirty="0" smtClean="0"/>
                        <a:t>Frozen buffalo meat, marine products, canned corned beef, tropical fruits and vegetables, etc</a:t>
                      </a:r>
                      <a:endParaRPr lang="en-IN" sz="1800" b="1" i="0" u="none" strike="noStrike" dirty="0" smtClean="0">
                        <a:solidFill>
                          <a:srgbClr val="000000"/>
                        </a:solidFill>
                        <a:latin typeface="+mn-lt"/>
                      </a:endParaRPr>
                    </a:p>
                  </a:txBody>
                  <a:tcPr marL="36000" marR="9525" marT="9527" marB="0" anchor="ctr">
                    <a:solidFill>
                      <a:schemeClr val="bg1"/>
                    </a:solidFill>
                  </a:tcPr>
                </a:tc>
              </a:tr>
              <a:tr h="630257">
                <a:tc>
                  <a:txBody>
                    <a:bodyPr/>
                    <a:lstStyle/>
                    <a:p>
                      <a:pPr algn="l" fontAlgn="ctr"/>
                      <a:r>
                        <a:rPr lang="en-US" sz="1800" b="1" u="none" strike="noStrike" dirty="0" smtClean="0"/>
                        <a:t>Hind Agro</a:t>
                      </a:r>
                      <a:endParaRPr lang="en-IN" sz="1800" b="1" i="0" u="none" strike="noStrike" dirty="0" smtClean="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India</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IN" sz="1800" b="1" u="none" strike="noStrike" dirty="0" smtClean="0"/>
                        <a:t>Frozen boneless buffalo meat, </a:t>
                      </a:r>
                      <a:r>
                        <a:rPr lang="en-IN" sz="1800" b="1" u="none" strike="noStrike" dirty="0" err="1" smtClean="0"/>
                        <a:t>offals</a:t>
                      </a:r>
                      <a:r>
                        <a:rPr lang="en-IN" sz="1800" b="1" u="none" strike="noStrike" dirty="0" smtClean="0"/>
                        <a:t> and processed buffalo meat</a:t>
                      </a:r>
                      <a:endParaRPr lang="en-IN" sz="1800" b="1" i="0" u="none" strike="noStrike" dirty="0" smtClean="0">
                        <a:solidFill>
                          <a:srgbClr val="000000"/>
                        </a:solidFill>
                        <a:latin typeface="+mn-lt"/>
                      </a:endParaRPr>
                    </a:p>
                  </a:txBody>
                  <a:tcPr marL="36000" marR="9525" marT="9527" marB="0" anchor="ctr">
                    <a:solidFill>
                      <a:schemeClr val="bg1"/>
                    </a:solidFill>
                  </a:tcPr>
                </a:tc>
              </a:tr>
              <a:tr h="520570">
                <a:tc>
                  <a:txBody>
                    <a:bodyPr/>
                    <a:lstStyle/>
                    <a:p>
                      <a:pPr algn="l" fontAlgn="ctr"/>
                      <a:r>
                        <a:rPr lang="en-US" sz="1800" b="1" u="none" strike="noStrike" dirty="0" err="1" smtClean="0"/>
                        <a:t>Venky’s</a:t>
                      </a:r>
                      <a:endParaRPr lang="en-IN" sz="1800" b="1" i="0" u="none" strike="noStrike" dirty="0" smtClean="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India</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800" b="1" u="none" strike="noStrike" dirty="0" smtClean="0"/>
                        <a:t>Ready-to-cook and Ready-to fry products </a:t>
                      </a:r>
                      <a:endParaRPr lang="en-IN" sz="1800" b="1" i="0" u="none" strike="noStrike" dirty="0" smtClean="0">
                        <a:solidFill>
                          <a:srgbClr val="000000"/>
                        </a:solidFill>
                        <a:latin typeface="+mn-lt"/>
                      </a:endParaRPr>
                    </a:p>
                  </a:txBody>
                  <a:tcPr marL="36000" marR="9525" marT="9527" marB="0" anchor="ctr">
                    <a:solidFill>
                      <a:schemeClr val="bg1"/>
                    </a:solidFill>
                  </a:tcPr>
                </a:tc>
              </a:tr>
              <a:tr h="320507">
                <a:tc>
                  <a:txBody>
                    <a:bodyPr/>
                    <a:lstStyle/>
                    <a:p>
                      <a:pPr algn="l" fontAlgn="ctr"/>
                      <a:r>
                        <a:rPr lang="en-US" sz="1800" b="1" u="none" strike="noStrike" dirty="0" smtClean="0"/>
                        <a:t>Godrej </a:t>
                      </a:r>
                      <a:r>
                        <a:rPr lang="en-US" sz="1800" b="1" u="none" strike="noStrike" dirty="0" err="1" smtClean="0"/>
                        <a:t>Agrovet</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India</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Poultry</a:t>
                      </a:r>
                      <a:endParaRPr lang="en-IN" sz="1800" b="1" i="0" u="none" strike="noStrike" dirty="0">
                        <a:solidFill>
                          <a:srgbClr val="000000"/>
                        </a:solidFill>
                        <a:latin typeface="+mn-lt"/>
                      </a:endParaRPr>
                    </a:p>
                  </a:txBody>
                  <a:tcPr marL="36000" marR="9525" marT="9527" marB="0" anchor="ctr">
                    <a:solidFill>
                      <a:schemeClr val="bg1"/>
                    </a:solidFill>
                  </a:tcPr>
                </a:tc>
              </a:tr>
              <a:tr h="369478">
                <a:tc>
                  <a:txBody>
                    <a:bodyPr/>
                    <a:lstStyle/>
                    <a:p>
                      <a:pPr algn="l" fontAlgn="ctr"/>
                      <a:r>
                        <a:rPr lang="en-US" sz="1800" b="1" u="none" strike="noStrike" dirty="0" smtClean="0"/>
                        <a:t>Al </a:t>
                      </a:r>
                      <a:r>
                        <a:rPr lang="en-US" sz="1800" b="1" u="none" strike="noStrike" dirty="0" err="1" smtClean="0"/>
                        <a:t>Kabeer</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UAE</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Beef</a:t>
                      </a:r>
                      <a:r>
                        <a:rPr lang="en-US" sz="1800" b="1" u="none" strike="noStrike" baseline="0" dirty="0" smtClean="0"/>
                        <a:t> and poultry, ready-to-fry products</a:t>
                      </a:r>
                      <a:endParaRPr lang="en-IN" sz="1800" b="1" i="0" u="none" strike="noStrike" dirty="0">
                        <a:solidFill>
                          <a:srgbClr val="000000"/>
                        </a:solidFill>
                        <a:latin typeface="+mn-lt"/>
                      </a:endParaRPr>
                    </a:p>
                  </a:txBody>
                  <a:tcPr marL="36000" marR="9525" marT="9527" marB="0" anchor="ctr">
                    <a:solidFill>
                      <a:schemeClr val="bg1"/>
                    </a:solidFill>
                  </a:tcPr>
                </a:tc>
              </a:tr>
              <a:tr h="369478">
                <a:tc>
                  <a:txBody>
                    <a:bodyPr/>
                    <a:lstStyle/>
                    <a:p>
                      <a:pPr algn="l" fontAlgn="ctr"/>
                      <a:r>
                        <a:rPr lang="en-US" sz="1800" b="1" u="none" strike="noStrike" dirty="0" err="1" smtClean="0"/>
                        <a:t>Suguna</a:t>
                      </a:r>
                      <a:r>
                        <a:rPr lang="en-US" sz="1800" b="1" u="none" strike="noStrike" dirty="0" smtClean="0"/>
                        <a:t> Foods</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India</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Broiler chicken, value added eggs</a:t>
                      </a:r>
                      <a:endParaRPr lang="en-IN" sz="1800" b="1" i="0" u="none" strike="noStrike" dirty="0">
                        <a:solidFill>
                          <a:srgbClr val="000000"/>
                        </a:solidFill>
                        <a:latin typeface="+mn-lt"/>
                      </a:endParaRPr>
                    </a:p>
                  </a:txBody>
                  <a:tcPr marL="36000" marR="9525" marT="9527" marB="0" anchor="ctr">
                    <a:solidFill>
                      <a:schemeClr val="bg1"/>
                    </a:solidFill>
                  </a:tcPr>
                </a:tc>
              </a:tr>
            </a:tbl>
          </a:graphicData>
        </a:graphic>
      </p:graphicFrame>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74638"/>
            <a:ext cx="8229600" cy="487362"/>
          </a:xfrm>
        </p:spPr>
        <p:txBody>
          <a:bodyPr>
            <a:normAutofit fontScale="90000"/>
          </a:bodyPr>
          <a:lstStyle/>
          <a:p>
            <a:pPr>
              <a:defRPr/>
            </a:pPr>
            <a:r>
              <a:rPr lang="en-IN" sz="3200" b="1" dirty="0" smtClean="0">
                <a:solidFill>
                  <a:schemeClr val="tx1">
                    <a:lumMod val="65000"/>
                    <a:lumOff val="35000"/>
                  </a:schemeClr>
                </a:solidFill>
                <a:effectLst>
                  <a:outerShdw sx="1000" sy="1000" algn="tl">
                    <a:srgbClr val="C0C0C0"/>
                  </a:outerShdw>
                </a:effectLst>
              </a:rPr>
              <a:t>Competition in Grains &amp; Seeds processing</a:t>
            </a:r>
          </a:p>
        </p:txBody>
      </p:sp>
      <p:sp>
        <p:nvSpPr>
          <p:cNvPr id="6" name="Slide Number Placeholder 5"/>
          <p:cNvSpPr>
            <a:spLocks noGrp="1"/>
          </p:cNvSpPr>
          <p:nvPr>
            <p:ph type="sldNum" sz="quarter" idx="10"/>
          </p:nvPr>
        </p:nvSpPr>
        <p:spPr/>
        <p:txBody>
          <a:bodyPr/>
          <a:lstStyle/>
          <a:p>
            <a:pPr>
              <a:defRPr/>
            </a:pPr>
            <a:fld id="{E793DC8D-4B10-42F8-819A-00DB7EB4A428}" type="slidenum">
              <a:rPr lang="en-US"/>
              <a:pPr>
                <a:defRPr/>
              </a:pPr>
              <a:t>26</a:t>
            </a:fld>
            <a:endParaRPr lang="en-US"/>
          </a:p>
        </p:txBody>
      </p:sp>
      <p:sp>
        <p:nvSpPr>
          <p:cNvPr id="70659" name="Content Placeholder 2"/>
          <p:cNvSpPr>
            <a:spLocks noGrp="1"/>
          </p:cNvSpPr>
          <p:nvPr>
            <p:ph idx="4294967295"/>
          </p:nvPr>
        </p:nvSpPr>
        <p:spPr>
          <a:xfrm>
            <a:off x="381000" y="838200"/>
            <a:ext cx="8305800" cy="2895600"/>
          </a:xfrm>
        </p:spPr>
        <p:style>
          <a:lnRef idx="1">
            <a:schemeClr val="accent3"/>
          </a:lnRef>
          <a:fillRef idx="2">
            <a:schemeClr val="accent3"/>
          </a:fillRef>
          <a:effectRef idx="1">
            <a:schemeClr val="accent3"/>
          </a:effectRef>
          <a:fontRef idx="minor">
            <a:schemeClr val="dk1"/>
          </a:fontRef>
        </p:style>
        <p:txBody>
          <a:bodyPr>
            <a:noAutofit/>
          </a:bodyPr>
          <a:lstStyle/>
          <a:p>
            <a:pPr marL="360363" indent="-360363" algn="just" defTabSz="1000125">
              <a:lnSpc>
                <a:spcPct val="150000"/>
              </a:lnSpc>
              <a:spcBef>
                <a:spcPct val="0"/>
              </a:spcBef>
              <a:buFont typeface="Wingdings" pitchFamily="2" charset="2"/>
              <a:buChar char="Ø"/>
            </a:pPr>
            <a:r>
              <a:rPr lang="en-US" altLang="en-US" sz="1600" b="1" dirty="0" smtClean="0">
                <a:solidFill>
                  <a:schemeClr val="tx1"/>
                </a:solidFill>
              </a:rPr>
              <a:t>Grain processing includes milling of rice, wheat and pulses; </a:t>
            </a:r>
            <a:r>
              <a:rPr lang="en-IN" altLang="en-US" sz="1600" b="1" dirty="0" smtClean="0">
                <a:solidFill>
                  <a:schemeClr val="tx1"/>
                </a:solidFill>
              </a:rPr>
              <a:t>seed processing include extraction of oil for edible and industrial purposes</a:t>
            </a:r>
          </a:p>
          <a:p>
            <a:pPr marL="360363" indent="-360363" algn="just" defTabSz="1000125">
              <a:lnSpc>
                <a:spcPct val="150000"/>
              </a:lnSpc>
              <a:spcBef>
                <a:spcPct val="0"/>
              </a:spcBef>
              <a:buFont typeface="Wingdings" pitchFamily="2" charset="2"/>
              <a:buChar char="Ø"/>
            </a:pPr>
            <a:r>
              <a:rPr lang="en-US" altLang="en-US" sz="1600" b="1" dirty="0" smtClean="0">
                <a:solidFill>
                  <a:schemeClr val="tx1"/>
                </a:solidFill>
              </a:rPr>
              <a:t>A highly fragmented industry with thousands of rice hullers, flour and pulse mills, and </a:t>
            </a:r>
            <a:r>
              <a:rPr lang="en-US" altLang="en-US" sz="1600" b="1" dirty="0" err="1" smtClean="0">
                <a:solidFill>
                  <a:schemeClr val="tx1"/>
                </a:solidFill>
              </a:rPr>
              <a:t>ghanis</a:t>
            </a:r>
            <a:r>
              <a:rPr lang="en-US" altLang="en-US" sz="1600" b="1" dirty="0" smtClean="0">
                <a:solidFill>
                  <a:schemeClr val="tx1"/>
                </a:solidFill>
              </a:rPr>
              <a:t> and oil refineries operating in every part of the country; competition in the organized segment is intense</a:t>
            </a:r>
          </a:p>
          <a:p>
            <a:pPr marL="360363" indent="-360363" algn="just" defTabSz="1000125">
              <a:lnSpc>
                <a:spcPct val="150000"/>
              </a:lnSpc>
              <a:spcBef>
                <a:spcPct val="0"/>
              </a:spcBef>
              <a:buFont typeface="Wingdings" pitchFamily="2" charset="2"/>
              <a:buChar char="Ø"/>
            </a:pPr>
            <a:r>
              <a:rPr lang="en-US" altLang="en-US" sz="1600" b="1" dirty="0" smtClean="0">
                <a:solidFill>
                  <a:schemeClr val="tx1"/>
                </a:solidFill>
              </a:rPr>
              <a:t>Though </a:t>
            </a:r>
            <a:r>
              <a:rPr lang="en-IN" altLang="en-US" sz="1600" b="1" dirty="0" smtClean="0">
                <a:solidFill>
                  <a:schemeClr val="tx1"/>
                </a:solidFill>
              </a:rPr>
              <a:t>primary processing is the most important activity in this segment, secondary and tertiary processing is limited to few large players</a:t>
            </a:r>
            <a:endParaRPr lang="en-US" altLang="en-US" sz="1600" b="1" dirty="0" smtClean="0">
              <a:solidFill>
                <a:schemeClr val="tx1"/>
              </a:solidFill>
            </a:endParaRPr>
          </a:p>
        </p:txBody>
      </p:sp>
      <p:graphicFrame>
        <p:nvGraphicFramePr>
          <p:cNvPr id="4" name="Content Placeholder 3"/>
          <p:cNvGraphicFramePr>
            <a:graphicFrameLocks noGrp="1"/>
          </p:cNvGraphicFramePr>
          <p:nvPr>
            <p:ph idx="1"/>
          </p:nvPr>
        </p:nvGraphicFramePr>
        <p:xfrm>
          <a:off x="533400" y="3874919"/>
          <a:ext cx="8077200" cy="2754481"/>
        </p:xfrm>
        <a:graphic>
          <a:graphicData uri="http://schemas.openxmlformats.org/drawingml/2006/table">
            <a:tbl>
              <a:tblPr firstRow="1" bandRow="1">
                <a:tableStyleId>{5940675A-B579-460E-94D1-54222C63F5DA}</a:tableStyleId>
              </a:tblPr>
              <a:tblGrid>
                <a:gridCol w="2832636"/>
                <a:gridCol w="1370630"/>
                <a:gridCol w="3873934"/>
              </a:tblGrid>
              <a:tr h="342803">
                <a:tc>
                  <a:txBody>
                    <a:bodyPr/>
                    <a:lstStyle/>
                    <a:p>
                      <a:pPr algn="ctr" fontAlgn="ctr"/>
                      <a:r>
                        <a:rPr lang="en-US" sz="1800" b="1" u="none" strike="noStrike" dirty="0" smtClean="0">
                          <a:solidFill>
                            <a:srgbClr val="C00000"/>
                          </a:solidFill>
                        </a:rPr>
                        <a:t>Company name (Brand)</a:t>
                      </a:r>
                      <a:endParaRPr lang="en-IN" sz="1800" b="1" i="0" u="none" strike="noStrike" dirty="0">
                        <a:solidFill>
                          <a:srgbClr val="C00000"/>
                        </a:solidFill>
                        <a:latin typeface="+mn-lt"/>
                      </a:endParaRPr>
                    </a:p>
                  </a:txBody>
                  <a:tcPr marL="36000" marR="9525" marT="9527" marB="0" anchor="ctr">
                    <a:solidFill>
                      <a:schemeClr val="bg1"/>
                    </a:solidFill>
                  </a:tcPr>
                </a:tc>
                <a:tc>
                  <a:txBody>
                    <a:bodyPr/>
                    <a:lstStyle/>
                    <a:p>
                      <a:pPr algn="ctr" fontAlgn="ctr"/>
                      <a:r>
                        <a:rPr lang="en-US" sz="1800" b="1" u="none" strike="noStrike" dirty="0" smtClean="0">
                          <a:solidFill>
                            <a:srgbClr val="C00000"/>
                          </a:solidFill>
                        </a:rPr>
                        <a:t>Country </a:t>
                      </a:r>
                      <a:endParaRPr lang="en-IN" sz="1800" b="1" i="0" u="none" strike="noStrike" dirty="0">
                        <a:solidFill>
                          <a:srgbClr val="C00000"/>
                        </a:solidFill>
                        <a:latin typeface="+mn-lt"/>
                      </a:endParaRPr>
                    </a:p>
                  </a:txBody>
                  <a:tcPr marL="36000" marR="9525" marT="9527" marB="0" anchor="ctr">
                    <a:solidFill>
                      <a:schemeClr val="bg1"/>
                    </a:solidFill>
                  </a:tcPr>
                </a:tc>
                <a:tc>
                  <a:txBody>
                    <a:bodyPr/>
                    <a:lstStyle/>
                    <a:p>
                      <a:pPr algn="ctr" fontAlgn="ctr"/>
                      <a:r>
                        <a:rPr lang="en-US" sz="1800" b="1" u="none" strike="noStrike" dirty="0" smtClean="0">
                          <a:solidFill>
                            <a:srgbClr val="C00000"/>
                          </a:solidFill>
                        </a:rPr>
                        <a:t>Major products</a:t>
                      </a:r>
                      <a:endParaRPr lang="en-IN" sz="1800" b="1" i="0" u="none" strike="noStrike" dirty="0">
                        <a:solidFill>
                          <a:srgbClr val="C00000"/>
                        </a:solidFill>
                        <a:latin typeface="+mn-lt"/>
                      </a:endParaRPr>
                    </a:p>
                  </a:txBody>
                  <a:tcPr marL="36000" marR="9525" marT="9527" marB="0" anchor="ctr">
                    <a:solidFill>
                      <a:schemeClr val="bg1"/>
                    </a:solidFill>
                  </a:tcPr>
                </a:tc>
              </a:tr>
              <a:tr h="320619">
                <a:tc>
                  <a:txBody>
                    <a:bodyPr/>
                    <a:lstStyle/>
                    <a:p>
                      <a:pPr algn="l" fontAlgn="ctr"/>
                      <a:r>
                        <a:rPr lang="en-US" sz="1800" b="1" u="none" strike="noStrike" dirty="0" smtClean="0"/>
                        <a:t>HUL (Annapurna)</a:t>
                      </a:r>
                      <a:endParaRPr lang="en-IN" sz="1800" b="1" i="0" u="none" strike="noStrike" dirty="0" smtClean="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Anglo-Dutch</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800" b="1" u="none" strike="noStrike" dirty="0" smtClean="0"/>
                        <a:t>Wheat flour</a:t>
                      </a:r>
                      <a:endParaRPr lang="en-IN" sz="1800" b="1" i="0" u="none" strike="noStrike" dirty="0" smtClean="0">
                        <a:solidFill>
                          <a:srgbClr val="000000"/>
                        </a:solidFill>
                        <a:latin typeface="+mn-lt"/>
                      </a:endParaRPr>
                    </a:p>
                  </a:txBody>
                  <a:tcPr marL="36000" marR="9525" marT="9527" marB="0" anchor="ctr">
                    <a:solidFill>
                      <a:schemeClr val="bg1"/>
                    </a:solidFill>
                  </a:tcPr>
                </a:tc>
              </a:tr>
              <a:tr h="627617">
                <a:tc>
                  <a:txBody>
                    <a:bodyPr/>
                    <a:lstStyle/>
                    <a:p>
                      <a:pPr algn="l" fontAlgn="ctr"/>
                      <a:r>
                        <a:rPr lang="en-US" sz="1800" b="1" u="none" strike="noStrike" dirty="0" smtClean="0"/>
                        <a:t>Kellogg’s (Kellogg’s)</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USA</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IN" sz="1800" b="1" u="none" strike="noStrike" dirty="0" smtClean="0"/>
                        <a:t>Oats, bran wheat flakes, corn flakes, RTE breakfast cereals, Muesli</a:t>
                      </a:r>
                      <a:endParaRPr lang="en-IN" sz="1800" b="1" i="0" u="none" strike="noStrike" dirty="0">
                        <a:solidFill>
                          <a:srgbClr val="000000"/>
                        </a:solidFill>
                        <a:latin typeface="+mn-lt"/>
                      </a:endParaRPr>
                    </a:p>
                  </a:txBody>
                  <a:tcPr marL="36000" marR="9525" marT="9527" marB="0" anchor="ctr">
                    <a:solidFill>
                      <a:schemeClr val="bg1"/>
                    </a:solidFill>
                  </a:tcPr>
                </a:tc>
              </a:tr>
              <a:tr h="319164">
                <a:tc>
                  <a:txBody>
                    <a:bodyPr/>
                    <a:lstStyle/>
                    <a:p>
                      <a:pPr algn="l" fontAlgn="ctr"/>
                      <a:r>
                        <a:rPr lang="en-US" sz="1800" b="1" u="none" strike="noStrike" dirty="0" smtClean="0"/>
                        <a:t>ITC (</a:t>
                      </a:r>
                      <a:r>
                        <a:rPr lang="en-US" sz="1800" b="1" u="none" strike="noStrike" dirty="0" err="1" smtClean="0"/>
                        <a:t>Aashirvaad</a:t>
                      </a:r>
                      <a:r>
                        <a:rPr lang="en-US" sz="1800" b="1" u="none" strike="noStrike" dirty="0" smtClean="0"/>
                        <a:t>)</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India</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Wheat flour, multi-grain</a:t>
                      </a:r>
                      <a:r>
                        <a:rPr lang="en-US" sz="1800" b="1" u="none" strike="noStrike" baseline="0" dirty="0" smtClean="0"/>
                        <a:t> flour</a:t>
                      </a:r>
                      <a:endParaRPr lang="en-IN" sz="1800" b="1" i="0" u="none" strike="noStrike" dirty="0">
                        <a:solidFill>
                          <a:srgbClr val="000000"/>
                        </a:solidFill>
                        <a:latin typeface="+mn-lt"/>
                      </a:endParaRPr>
                    </a:p>
                  </a:txBody>
                  <a:tcPr marL="36000" marR="9525" marT="9527" marB="0" anchor="ctr">
                    <a:solidFill>
                      <a:schemeClr val="bg1"/>
                    </a:solidFill>
                  </a:tcPr>
                </a:tc>
              </a:tr>
              <a:tr h="398442">
                <a:tc>
                  <a:txBody>
                    <a:bodyPr/>
                    <a:lstStyle/>
                    <a:p>
                      <a:pPr algn="l" fontAlgn="ctr"/>
                      <a:r>
                        <a:rPr lang="en-US" sz="1800" b="1" u="none" strike="noStrike" dirty="0" smtClean="0"/>
                        <a:t>ConAgra Foods (</a:t>
                      </a:r>
                      <a:r>
                        <a:rPr lang="en-US" sz="1800" b="1" u="none" strike="noStrike" dirty="0" err="1" smtClean="0"/>
                        <a:t>Sundrop</a:t>
                      </a:r>
                      <a:r>
                        <a:rPr lang="en-US" sz="1800" b="1" u="none" strike="noStrike" dirty="0" smtClean="0"/>
                        <a:t>)</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USA</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800" b="1" u="none" strike="noStrike" dirty="0" smtClean="0"/>
                        <a:t>Sunflower</a:t>
                      </a:r>
                      <a:r>
                        <a:rPr lang="en-US" sz="1800" b="1" u="none" strike="noStrike" baseline="0" dirty="0" smtClean="0"/>
                        <a:t> oil, corn products</a:t>
                      </a:r>
                      <a:endParaRPr lang="en-IN" sz="1800" b="1" i="0" u="none" strike="noStrike" dirty="0" smtClean="0">
                        <a:solidFill>
                          <a:srgbClr val="000000"/>
                        </a:solidFill>
                        <a:latin typeface="+mn-lt"/>
                      </a:endParaRPr>
                    </a:p>
                  </a:txBody>
                  <a:tcPr marL="36000" marR="9525" marT="9527" marB="0" anchor="ctr">
                    <a:solidFill>
                      <a:schemeClr val="bg1"/>
                    </a:solidFill>
                  </a:tcPr>
                </a:tc>
              </a:tr>
              <a:tr h="372918">
                <a:tc>
                  <a:txBody>
                    <a:bodyPr/>
                    <a:lstStyle/>
                    <a:p>
                      <a:pPr algn="l" fontAlgn="ctr"/>
                      <a:r>
                        <a:rPr lang="en-US" sz="1800" b="1" u="none" strike="noStrike" dirty="0" smtClean="0"/>
                        <a:t>Cargill (Nature Fresh)</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USA</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Edible oils, flour,</a:t>
                      </a:r>
                      <a:r>
                        <a:rPr lang="en-US" sz="1800" b="1" u="none" strike="noStrike" baseline="0" dirty="0" smtClean="0"/>
                        <a:t> </a:t>
                      </a:r>
                      <a:endParaRPr lang="en-IN" sz="1800" b="1" i="0" u="none" strike="noStrike" dirty="0">
                        <a:solidFill>
                          <a:srgbClr val="000000"/>
                        </a:solidFill>
                        <a:latin typeface="+mn-lt"/>
                      </a:endParaRPr>
                    </a:p>
                  </a:txBody>
                  <a:tcPr marL="36000" marR="9525" marT="9527" marB="0" anchor="ctr">
                    <a:solidFill>
                      <a:schemeClr val="bg1"/>
                    </a:solidFill>
                  </a:tcPr>
                </a:tc>
              </a:tr>
              <a:tr h="372918">
                <a:tc>
                  <a:txBody>
                    <a:bodyPr/>
                    <a:lstStyle/>
                    <a:p>
                      <a:pPr algn="l" fontAlgn="ctr"/>
                      <a:r>
                        <a:rPr lang="en-US" sz="1800" b="1" u="none" strike="noStrike" dirty="0" smtClean="0"/>
                        <a:t>REI Agro (Raindrop)</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India</a:t>
                      </a:r>
                      <a:endParaRPr lang="en-IN" sz="1800" b="1" i="0" u="none" strike="noStrike" dirty="0">
                        <a:solidFill>
                          <a:srgbClr val="000000"/>
                        </a:solidFill>
                        <a:latin typeface="+mn-lt"/>
                      </a:endParaRPr>
                    </a:p>
                  </a:txBody>
                  <a:tcPr marL="36000" marR="9525" marT="9527" marB="0" anchor="ctr">
                    <a:solidFill>
                      <a:schemeClr val="bg1"/>
                    </a:solidFill>
                  </a:tcPr>
                </a:tc>
                <a:tc>
                  <a:txBody>
                    <a:bodyPr/>
                    <a:lstStyle/>
                    <a:p>
                      <a:pPr algn="l" fontAlgn="ctr"/>
                      <a:r>
                        <a:rPr lang="en-US" sz="1800" b="1" u="none" strike="noStrike" dirty="0" smtClean="0"/>
                        <a:t>Rice (Basmati)</a:t>
                      </a:r>
                      <a:endParaRPr lang="en-IN" sz="1800" b="1" i="0" u="none" strike="noStrike" dirty="0">
                        <a:solidFill>
                          <a:srgbClr val="000000"/>
                        </a:solidFill>
                        <a:latin typeface="+mn-lt"/>
                      </a:endParaRPr>
                    </a:p>
                  </a:txBody>
                  <a:tcPr marL="36000" marR="9525" marT="9527" marB="0" anchor="ctr">
                    <a:solidFill>
                      <a:schemeClr val="bg1"/>
                    </a:solidFill>
                  </a:tcPr>
                </a:tc>
              </a:tr>
            </a:tbl>
          </a:graphicData>
        </a:graphic>
      </p:graphicFrame>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274638"/>
            <a:ext cx="8229600" cy="411162"/>
          </a:xfrm>
        </p:spPr>
        <p:txBody>
          <a:bodyPr>
            <a:noAutofit/>
          </a:bodyPr>
          <a:lstStyle/>
          <a:p>
            <a:pPr>
              <a:defRPr/>
            </a:pPr>
            <a:r>
              <a:rPr lang="en-IN" sz="3200" b="1" dirty="0" smtClean="0">
                <a:solidFill>
                  <a:schemeClr val="tx1">
                    <a:lumMod val="65000"/>
                    <a:lumOff val="35000"/>
                  </a:schemeClr>
                </a:solidFill>
              </a:rPr>
              <a:t>Competition in Consumer Foods Processing</a:t>
            </a:r>
          </a:p>
        </p:txBody>
      </p:sp>
      <p:sp>
        <p:nvSpPr>
          <p:cNvPr id="6" name="Slide Number Placeholder 5"/>
          <p:cNvSpPr>
            <a:spLocks noGrp="1"/>
          </p:cNvSpPr>
          <p:nvPr>
            <p:ph type="sldNum" sz="quarter" idx="10"/>
          </p:nvPr>
        </p:nvSpPr>
        <p:spPr/>
        <p:txBody>
          <a:bodyPr/>
          <a:lstStyle/>
          <a:p>
            <a:pPr>
              <a:defRPr/>
            </a:pPr>
            <a:fld id="{5F8349D1-BFE4-49DD-85E1-2EB434CE5CEF}" type="slidenum">
              <a:rPr lang="en-US"/>
              <a:pPr>
                <a:defRPr/>
              </a:pPr>
              <a:t>27</a:t>
            </a:fld>
            <a:endParaRPr lang="en-US"/>
          </a:p>
        </p:txBody>
      </p:sp>
      <p:graphicFrame>
        <p:nvGraphicFramePr>
          <p:cNvPr id="4" name="Content Placeholder 3"/>
          <p:cNvGraphicFramePr>
            <a:graphicFrameLocks noGrp="1"/>
          </p:cNvGraphicFramePr>
          <p:nvPr>
            <p:ph idx="1"/>
          </p:nvPr>
        </p:nvGraphicFramePr>
        <p:xfrm>
          <a:off x="381000" y="3200399"/>
          <a:ext cx="8305801" cy="3505200"/>
        </p:xfrm>
        <a:graphic>
          <a:graphicData uri="http://schemas.openxmlformats.org/drawingml/2006/table">
            <a:tbl>
              <a:tblPr firstRow="1" bandRow="1">
                <a:tableStyleId>{5940675A-B579-460E-94D1-54222C63F5DA}</a:tableStyleId>
              </a:tblPr>
              <a:tblGrid>
                <a:gridCol w="3250096"/>
                <a:gridCol w="1444487"/>
                <a:gridCol w="3611218"/>
              </a:tblGrid>
              <a:tr h="290040">
                <a:tc>
                  <a:txBody>
                    <a:bodyPr/>
                    <a:lstStyle/>
                    <a:p>
                      <a:pPr algn="ctr" fontAlgn="ctr"/>
                      <a:r>
                        <a:rPr lang="en-US" sz="1700" b="1" u="none" strike="noStrike" dirty="0" smtClean="0">
                          <a:solidFill>
                            <a:srgbClr val="C00000"/>
                          </a:solidFill>
                        </a:rPr>
                        <a:t>Company name (Brand)</a:t>
                      </a:r>
                      <a:endParaRPr lang="en-IN" sz="1700" b="1" i="0" u="none" strike="noStrike" dirty="0">
                        <a:solidFill>
                          <a:srgbClr val="C00000"/>
                        </a:solidFill>
                        <a:latin typeface="+mn-lt"/>
                      </a:endParaRPr>
                    </a:p>
                  </a:txBody>
                  <a:tcPr marL="36000" marR="9525" marT="9522" marB="0" anchor="ctr">
                    <a:solidFill>
                      <a:schemeClr val="bg1"/>
                    </a:solidFill>
                  </a:tcPr>
                </a:tc>
                <a:tc>
                  <a:txBody>
                    <a:bodyPr/>
                    <a:lstStyle/>
                    <a:p>
                      <a:pPr algn="ctr" fontAlgn="ctr"/>
                      <a:r>
                        <a:rPr lang="en-US" sz="1700" b="1" u="none" strike="noStrike" dirty="0" smtClean="0">
                          <a:solidFill>
                            <a:srgbClr val="C00000"/>
                          </a:solidFill>
                        </a:rPr>
                        <a:t>Country </a:t>
                      </a:r>
                      <a:endParaRPr lang="en-IN" sz="1700" b="1" i="0" u="none" strike="noStrike" dirty="0">
                        <a:solidFill>
                          <a:srgbClr val="C00000"/>
                        </a:solidFill>
                        <a:latin typeface="+mn-lt"/>
                      </a:endParaRPr>
                    </a:p>
                  </a:txBody>
                  <a:tcPr marL="36000" marR="9525" marT="9522" marB="0" anchor="ctr">
                    <a:solidFill>
                      <a:schemeClr val="bg1"/>
                    </a:solidFill>
                  </a:tcPr>
                </a:tc>
                <a:tc>
                  <a:txBody>
                    <a:bodyPr/>
                    <a:lstStyle/>
                    <a:p>
                      <a:pPr algn="ctr" fontAlgn="ctr"/>
                      <a:r>
                        <a:rPr lang="en-US" sz="1700" b="1" u="none" strike="noStrike" dirty="0" smtClean="0">
                          <a:solidFill>
                            <a:srgbClr val="C00000"/>
                          </a:solidFill>
                        </a:rPr>
                        <a:t>Major products</a:t>
                      </a:r>
                      <a:endParaRPr lang="en-IN" sz="1700" b="1" i="0" u="none" strike="noStrike" dirty="0">
                        <a:solidFill>
                          <a:srgbClr val="C00000"/>
                        </a:solidFill>
                        <a:latin typeface="+mn-lt"/>
                      </a:endParaRPr>
                    </a:p>
                  </a:txBody>
                  <a:tcPr marL="36000" marR="9525" marT="9522" marB="0" anchor="ctr">
                    <a:solidFill>
                      <a:schemeClr val="bg1"/>
                    </a:solidFill>
                  </a:tcPr>
                </a:tc>
              </a:tr>
              <a:tr h="270196">
                <a:tc>
                  <a:txBody>
                    <a:bodyPr/>
                    <a:lstStyle/>
                    <a:p>
                      <a:pPr algn="l" fontAlgn="ctr"/>
                      <a:r>
                        <a:rPr lang="en-US" sz="1700" b="1" u="none" strike="noStrike" dirty="0" smtClean="0"/>
                        <a:t>HUL (</a:t>
                      </a:r>
                      <a:r>
                        <a:rPr lang="en-US" sz="1700" b="1" u="none" strike="noStrike" dirty="0" err="1" smtClean="0"/>
                        <a:t>Kissan</a:t>
                      </a:r>
                      <a:r>
                        <a:rPr lang="en-US" sz="1700" b="1" u="none" strike="noStrike" dirty="0" smtClean="0"/>
                        <a:t>)</a:t>
                      </a:r>
                      <a:endParaRPr lang="en-IN" sz="1700" b="1" i="0" u="none" strike="noStrike" dirty="0" smtClean="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Anglo-Dutch</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700" b="1" u="none" strike="noStrike" dirty="0" smtClean="0"/>
                        <a:t>Soups, bakery,</a:t>
                      </a:r>
                      <a:endParaRPr lang="en-IN" sz="1700" b="1" i="0" u="none" strike="noStrike" dirty="0" smtClean="0">
                        <a:solidFill>
                          <a:srgbClr val="000000"/>
                        </a:solidFill>
                        <a:latin typeface="+mn-lt"/>
                      </a:endParaRPr>
                    </a:p>
                  </a:txBody>
                  <a:tcPr marL="36000" marR="9525" marT="9522" marB="0" anchor="ctr">
                    <a:solidFill>
                      <a:schemeClr val="bg1"/>
                    </a:solidFill>
                  </a:tcPr>
                </a:tc>
              </a:tr>
              <a:tr h="531328">
                <a:tc>
                  <a:txBody>
                    <a:bodyPr/>
                    <a:lstStyle/>
                    <a:p>
                      <a:pPr algn="l" fontAlgn="ctr"/>
                      <a:r>
                        <a:rPr lang="en-US" sz="1700" b="1" u="none" strike="noStrike" dirty="0" smtClean="0"/>
                        <a:t>Nestle (Maggie, Nescafe)</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Switzerland</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Pasta, RTC,</a:t>
                      </a:r>
                      <a:r>
                        <a:rPr lang="en-US" sz="1700" b="1" u="none" strike="noStrike" baseline="0" dirty="0" smtClean="0"/>
                        <a:t> cooking aids (</a:t>
                      </a:r>
                      <a:r>
                        <a:rPr lang="en-US" sz="1700" b="1" u="none" strike="noStrike" baseline="0" dirty="0" err="1" smtClean="0"/>
                        <a:t>masalas</a:t>
                      </a:r>
                      <a:r>
                        <a:rPr lang="en-US" sz="1700" b="1" u="none" strike="noStrike" baseline="0" dirty="0" smtClean="0"/>
                        <a:t>), coffee and tea, chocolate powder, </a:t>
                      </a:r>
                      <a:endParaRPr lang="en-IN" sz="1700" b="1" i="0" u="none" strike="noStrike" dirty="0">
                        <a:solidFill>
                          <a:srgbClr val="000000"/>
                        </a:solidFill>
                        <a:latin typeface="+mn-lt"/>
                      </a:endParaRPr>
                    </a:p>
                  </a:txBody>
                  <a:tcPr marL="36000" marR="9525" marT="9522" marB="0" anchor="ctr">
                    <a:solidFill>
                      <a:schemeClr val="bg1"/>
                    </a:solidFill>
                  </a:tcPr>
                </a:tc>
              </a:tr>
              <a:tr h="270196">
                <a:tc>
                  <a:txBody>
                    <a:bodyPr/>
                    <a:lstStyle/>
                    <a:p>
                      <a:pPr algn="l" fontAlgn="ctr"/>
                      <a:r>
                        <a:rPr lang="en-US" sz="1700" b="1" u="none" strike="noStrike" dirty="0" smtClean="0"/>
                        <a:t>Parle Agro (Parle)</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India</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Biscuits, beverages</a:t>
                      </a:r>
                      <a:endParaRPr lang="en-IN" sz="1700" b="1" i="0" u="none" strike="noStrike" dirty="0">
                        <a:solidFill>
                          <a:srgbClr val="000000"/>
                        </a:solidFill>
                        <a:latin typeface="+mn-lt"/>
                      </a:endParaRPr>
                    </a:p>
                  </a:txBody>
                  <a:tcPr marL="36000" marR="9525" marT="9522" marB="0" anchor="ctr">
                    <a:solidFill>
                      <a:schemeClr val="bg1"/>
                    </a:solidFill>
                  </a:tcPr>
                </a:tc>
              </a:tr>
              <a:tr h="270196">
                <a:tc>
                  <a:txBody>
                    <a:bodyPr/>
                    <a:lstStyle/>
                    <a:p>
                      <a:pPr algn="l" fontAlgn="ctr"/>
                      <a:r>
                        <a:rPr lang="en-US" sz="1700" b="1" u="none" strike="noStrike" dirty="0" err="1" smtClean="0"/>
                        <a:t>Perfetti</a:t>
                      </a:r>
                      <a:r>
                        <a:rPr lang="en-US" sz="1700" b="1" u="none" strike="noStrike" dirty="0" smtClean="0"/>
                        <a:t> Van </a:t>
                      </a:r>
                      <a:r>
                        <a:rPr lang="en-US" sz="1700" b="1" u="none" strike="noStrike" dirty="0" err="1" smtClean="0"/>
                        <a:t>Melle</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Italy</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Confectionery</a:t>
                      </a:r>
                      <a:r>
                        <a:rPr lang="en-US" sz="1700" b="1" u="none" strike="noStrike" baseline="0" dirty="0" smtClean="0"/>
                        <a:t> </a:t>
                      </a:r>
                      <a:endParaRPr lang="en-IN" sz="1700" b="1" i="0" u="none" strike="noStrike" dirty="0">
                        <a:solidFill>
                          <a:srgbClr val="000000"/>
                        </a:solidFill>
                        <a:latin typeface="+mn-lt"/>
                      </a:endParaRPr>
                    </a:p>
                  </a:txBody>
                  <a:tcPr marL="36000" marR="9525" marT="9522" marB="0" anchor="ctr">
                    <a:solidFill>
                      <a:schemeClr val="bg1"/>
                    </a:solidFill>
                  </a:tcPr>
                </a:tc>
              </a:tr>
              <a:tr h="270196">
                <a:tc>
                  <a:txBody>
                    <a:bodyPr/>
                    <a:lstStyle/>
                    <a:p>
                      <a:pPr algn="l" fontAlgn="ctr"/>
                      <a:r>
                        <a:rPr lang="en-IN" sz="1700" b="1" u="none" strike="noStrike" dirty="0" smtClean="0"/>
                        <a:t>Britannia Industries (Britannia)</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India</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Biscuits, bakery</a:t>
                      </a:r>
                      <a:r>
                        <a:rPr lang="en-US" sz="1700" b="1" u="none" strike="noStrike" baseline="0" dirty="0" smtClean="0"/>
                        <a:t> and dairy</a:t>
                      </a:r>
                      <a:endParaRPr lang="en-IN" sz="1700" b="1" i="0" u="none" strike="noStrike" dirty="0">
                        <a:solidFill>
                          <a:srgbClr val="000000"/>
                        </a:solidFill>
                        <a:latin typeface="+mn-lt"/>
                      </a:endParaRPr>
                    </a:p>
                  </a:txBody>
                  <a:tcPr marL="36000" marR="9525" marT="9522" marB="0" anchor="ctr">
                    <a:solidFill>
                      <a:schemeClr val="bg1"/>
                    </a:solidFill>
                  </a:tcPr>
                </a:tc>
              </a:tr>
              <a:tr h="531328">
                <a:tc>
                  <a:txBody>
                    <a:bodyPr/>
                    <a:lstStyle/>
                    <a:p>
                      <a:pPr algn="l" fontAlgn="ctr"/>
                      <a:r>
                        <a:rPr lang="en-US" sz="1700" b="1" u="none" strike="noStrike" dirty="0" err="1" smtClean="0"/>
                        <a:t>Mondelez</a:t>
                      </a:r>
                      <a:r>
                        <a:rPr lang="en-US" sz="1700" b="1" u="none" strike="noStrike" dirty="0" smtClean="0"/>
                        <a:t> International (Cadbury)</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USA</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Chocolate</a:t>
                      </a:r>
                      <a:endParaRPr lang="en-IN" sz="1700" b="1" i="0" u="none" strike="noStrike" dirty="0">
                        <a:solidFill>
                          <a:srgbClr val="000000"/>
                        </a:solidFill>
                        <a:latin typeface="+mn-lt"/>
                      </a:endParaRPr>
                    </a:p>
                  </a:txBody>
                  <a:tcPr marL="36000" marR="9525" marT="9522" marB="0" anchor="ctr">
                    <a:solidFill>
                      <a:schemeClr val="bg1"/>
                    </a:solidFill>
                  </a:tcPr>
                </a:tc>
              </a:tr>
              <a:tr h="270196">
                <a:tc>
                  <a:txBody>
                    <a:bodyPr/>
                    <a:lstStyle/>
                    <a:p>
                      <a:pPr algn="l" fontAlgn="ctr"/>
                      <a:r>
                        <a:rPr lang="en-US" sz="1700" b="1" u="none" strike="noStrike" dirty="0" smtClean="0"/>
                        <a:t>PepsiCo (Pepsi, Frito-Lay)</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USA</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Snack food, beverages</a:t>
                      </a:r>
                      <a:endParaRPr lang="en-IN" sz="1700" b="1" i="0" u="none" strike="noStrike" dirty="0">
                        <a:solidFill>
                          <a:srgbClr val="000000"/>
                        </a:solidFill>
                        <a:latin typeface="+mn-lt"/>
                      </a:endParaRPr>
                    </a:p>
                  </a:txBody>
                  <a:tcPr marL="36000" marR="9525" marT="9522" marB="0" anchor="ctr">
                    <a:solidFill>
                      <a:schemeClr val="bg1"/>
                    </a:solidFill>
                  </a:tcPr>
                </a:tc>
              </a:tr>
              <a:tr h="270196">
                <a:tc>
                  <a:txBody>
                    <a:bodyPr/>
                    <a:lstStyle/>
                    <a:p>
                      <a:pPr algn="l" fontAlgn="ctr"/>
                      <a:r>
                        <a:rPr lang="en-US" sz="1700" b="1" u="none" strike="noStrike" dirty="0" smtClean="0"/>
                        <a:t>Coca-Cola </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USA</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Beverages</a:t>
                      </a:r>
                      <a:endParaRPr lang="en-IN" sz="1700" b="1" i="0" u="none" strike="noStrike" dirty="0">
                        <a:solidFill>
                          <a:srgbClr val="000000"/>
                        </a:solidFill>
                        <a:latin typeface="+mn-lt"/>
                      </a:endParaRPr>
                    </a:p>
                  </a:txBody>
                  <a:tcPr marL="36000" marR="9525" marT="9522" marB="0" anchor="ctr">
                    <a:solidFill>
                      <a:schemeClr val="bg1"/>
                    </a:solidFill>
                  </a:tcPr>
                </a:tc>
              </a:tr>
              <a:tr h="531328">
                <a:tc>
                  <a:txBody>
                    <a:bodyPr/>
                    <a:lstStyle/>
                    <a:p>
                      <a:pPr algn="l" fontAlgn="ctr"/>
                      <a:r>
                        <a:rPr lang="en-US" sz="1700" b="1" u="none" strike="noStrike" dirty="0" smtClean="0"/>
                        <a:t>ITC (</a:t>
                      </a:r>
                      <a:r>
                        <a:rPr lang="en-US" sz="1700" b="1" u="none" strike="noStrike" dirty="0" err="1" smtClean="0"/>
                        <a:t>Sunfeast</a:t>
                      </a:r>
                      <a:r>
                        <a:rPr lang="en-US" sz="1700" b="1" u="none" strike="noStrike" dirty="0" smtClean="0"/>
                        <a:t>)</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India</a:t>
                      </a:r>
                      <a:endParaRPr lang="en-IN" sz="1700" b="1" i="0" u="none" strike="noStrike" dirty="0">
                        <a:solidFill>
                          <a:srgbClr val="000000"/>
                        </a:solidFill>
                        <a:latin typeface="+mn-lt"/>
                      </a:endParaRPr>
                    </a:p>
                  </a:txBody>
                  <a:tcPr marL="36000" marR="9525" marT="9522" marB="0" anchor="ctr">
                    <a:solidFill>
                      <a:schemeClr val="bg1"/>
                    </a:solidFill>
                  </a:tcPr>
                </a:tc>
                <a:tc>
                  <a:txBody>
                    <a:bodyPr/>
                    <a:lstStyle/>
                    <a:p>
                      <a:pPr algn="l" fontAlgn="ctr"/>
                      <a:r>
                        <a:rPr lang="en-US" sz="1700" b="1" u="none" strike="noStrike" dirty="0" smtClean="0"/>
                        <a:t>Biscuits, noodles, snack food, confectionery</a:t>
                      </a:r>
                      <a:r>
                        <a:rPr lang="en-US" sz="1700" b="1" u="none" strike="noStrike" baseline="0" dirty="0" smtClean="0"/>
                        <a:t>, RTE</a:t>
                      </a:r>
                      <a:endParaRPr lang="en-IN" sz="1700" b="1" i="0" u="none" strike="noStrike" dirty="0">
                        <a:solidFill>
                          <a:srgbClr val="000000"/>
                        </a:solidFill>
                        <a:latin typeface="+mn-lt"/>
                      </a:endParaRPr>
                    </a:p>
                  </a:txBody>
                  <a:tcPr marL="36000" marR="9525" marT="9522" marB="0" anchor="ctr">
                    <a:solidFill>
                      <a:schemeClr val="bg1"/>
                    </a:solidFill>
                  </a:tcPr>
                </a:tc>
              </a:tr>
            </a:tbl>
          </a:graphicData>
        </a:graphic>
      </p:graphicFrame>
      <p:sp>
        <p:nvSpPr>
          <p:cNvPr id="71741" name="Content Placeholder 2"/>
          <p:cNvSpPr>
            <a:spLocks noGrp="1"/>
          </p:cNvSpPr>
          <p:nvPr>
            <p:ph idx="4294967295"/>
          </p:nvPr>
        </p:nvSpPr>
        <p:spPr>
          <a:xfrm>
            <a:off x="381000" y="762000"/>
            <a:ext cx="8305800" cy="2286000"/>
          </a:xfrm>
        </p:spPr>
        <p:style>
          <a:lnRef idx="1">
            <a:schemeClr val="accent3"/>
          </a:lnRef>
          <a:fillRef idx="2">
            <a:schemeClr val="accent3"/>
          </a:fillRef>
          <a:effectRef idx="1">
            <a:schemeClr val="accent3"/>
          </a:effectRef>
          <a:fontRef idx="minor">
            <a:schemeClr val="dk1"/>
          </a:fontRef>
        </p:style>
        <p:txBody>
          <a:bodyPr>
            <a:noAutofit/>
          </a:bodyPr>
          <a:lstStyle/>
          <a:p>
            <a:pPr marL="360363" indent="-360363" algn="just" defTabSz="1000125">
              <a:lnSpc>
                <a:spcPct val="150000"/>
              </a:lnSpc>
              <a:spcBef>
                <a:spcPct val="0"/>
              </a:spcBef>
              <a:buFont typeface="Wingdings" pitchFamily="2" charset="2"/>
              <a:buChar char="Ø"/>
            </a:pPr>
            <a:r>
              <a:rPr lang="en-US" altLang="en-US" sz="1600" b="1" dirty="0" smtClean="0">
                <a:solidFill>
                  <a:schemeClr val="tx1"/>
                </a:solidFill>
              </a:rPr>
              <a:t>Consumer foods is a highly competitive industry in India with presence of large national and international companies</a:t>
            </a:r>
          </a:p>
          <a:p>
            <a:pPr marL="360363" indent="-360363" algn="just" defTabSz="1000125">
              <a:lnSpc>
                <a:spcPct val="150000"/>
              </a:lnSpc>
              <a:spcBef>
                <a:spcPct val="0"/>
              </a:spcBef>
              <a:buFont typeface="Wingdings" pitchFamily="2" charset="2"/>
              <a:buChar char="Ø"/>
            </a:pPr>
            <a:r>
              <a:rPr lang="en-US" altLang="en-US" sz="1600" b="1" dirty="0" smtClean="0">
                <a:solidFill>
                  <a:schemeClr val="tx1"/>
                </a:solidFill>
              </a:rPr>
              <a:t>Britannia, Parle and ITC capture ~90% share of biscuit industry, while </a:t>
            </a:r>
            <a:r>
              <a:rPr lang="en-US" altLang="en-US" sz="1600" b="1" dirty="0" err="1" smtClean="0">
                <a:solidFill>
                  <a:schemeClr val="tx1"/>
                </a:solidFill>
              </a:rPr>
              <a:t>Perfetti</a:t>
            </a:r>
            <a:r>
              <a:rPr lang="en-US" altLang="en-US" sz="1600" b="1" dirty="0" smtClean="0">
                <a:solidFill>
                  <a:schemeClr val="tx1"/>
                </a:solidFill>
              </a:rPr>
              <a:t> has over 70% market share in confectionery market; Nestle, with its Maggie brand, is a market leader in noodles segment, while Coca Cola and Pepsi has over 90% market share in aerated beverages segment</a:t>
            </a:r>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457200" y="128588"/>
            <a:ext cx="8229600" cy="63341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algn="ctr" eaLnBrk="0" hangingPunct="0">
              <a:defRPr/>
            </a:pPr>
            <a:r>
              <a:rPr lang="en-IN" sz="3000" b="1" dirty="0">
                <a:solidFill>
                  <a:prstClr val="black">
                    <a:lumMod val="65000"/>
                    <a:lumOff val="35000"/>
                  </a:prstClr>
                </a:solidFill>
                <a:effectLst>
                  <a:outerShdw sx="1000" sy="1000" algn="tl">
                    <a:srgbClr val="C0C0C0"/>
                  </a:outerShdw>
                </a:effectLst>
                <a:latin typeface="Arial"/>
                <a:ea typeface="+mj-ea"/>
                <a:cs typeface="Arial"/>
              </a:rPr>
              <a:t>Snapshot of Meat Processing Industry</a:t>
            </a:r>
            <a:endParaRPr lang="en-IN" sz="3000" b="1" dirty="0">
              <a:solidFill>
                <a:schemeClr val="tx1">
                  <a:lumMod val="65000"/>
                  <a:lumOff val="35000"/>
                </a:schemeClr>
              </a:solidFill>
              <a:effectLst>
                <a:outerShdw sx="1000" sy="1000" algn="tl">
                  <a:srgbClr val="C0C0C0"/>
                </a:outerShdw>
              </a:effectLst>
              <a:latin typeface="+mj-lt"/>
              <a:ea typeface="+mj-ea"/>
              <a:cs typeface="+mj-cs"/>
            </a:endParaRPr>
          </a:p>
        </p:txBody>
      </p:sp>
      <p:sp>
        <p:nvSpPr>
          <p:cNvPr id="13" name="Content Placeholder 2"/>
          <p:cNvSpPr txBox="1">
            <a:spLocks/>
          </p:cNvSpPr>
          <p:nvPr/>
        </p:nvSpPr>
        <p:spPr bwMode="auto">
          <a:xfrm>
            <a:off x="228600" y="838200"/>
            <a:ext cx="8686800" cy="60198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lstStyle/>
          <a:p>
            <a:pPr marL="360363" indent="-360363" algn="just" defTabSz="1000125" eaLnBrk="0" hangingPunct="0">
              <a:lnSpc>
                <a:spcPct val="150000"/>
              </a:lnSpc>
              <a:spcBef>
                <a:spcPts val="0"/>
              </a:spcBef>
              <a:buFont typeface="Wingdings" pitchFamily="2" charset="2"/>
              <a:buChar char="Ø"/>
              <a:defRPr/>
            </a:pPr>
            <a:r>
              <a:rPr lang="en-IN" altLang="en-US" dirty="0">
                <a:latin typeface="+mn-lt"/>
                <a:cs typeface="+mn-cs"/>
              </a:rPr>
              <a:t>Meat processing (including poultry and marine) is the </a:t>
            </a:r>
            <a:r>
              <a:rPr lang="en-IN" altLang="en-US" b="1" dirty="0">
                <a:latin typeface="+mn-lt"/>
                <a:cs typeface="+mn-cs"/>
              </a:rPr>
              <a:t>fastest growing segment</a:t>
            </a:r>
            <a:r>
              <a:rPr lang="en-IN" altLang="en-US" dirty="0">
                <a:latin typeface="+mn-lt"/>
                <a:cs typeface="+mn-cs"/>
              </a:rPr>
              <a:t> with 25% growth rate, of which buffalo meat processing is the biggest segment; India exported 1.8 million tons or US$ 3.2B worth beef in </a:t>
            </a:r>
            <a:r>
              <a:rPr lang="en-IN" altLang="en-US" dirty="0" smtClean="0">
                <a:latin typeface="+mn-lt"/>
                <a:cs typeface="+mn-cs"/>
              </a:rPr>
              <a:t>2012-13</a:t>
            </a:r>
            <a:endParaRPr lang="en-IN" altLang="en-US" dirty="0" smtClean="0"/>
          </a:p>
          <a:p>
            <a:pPr marL="360363" indent="-360363" algn="just" defTabSz="1000125" eaLnBrk="0" hangingPunct="0">
              <a:lnSpc>
                <a:spcPct val="150000"/>
              </a:lnSpc>
              <a:spcBef>
                <a:spcPts val="0"/>
              </a:spcBef>
              <a:buFont typeface="Wingdings" pitchFamily="2" charset="2"/>
              <a:buChar char="Ø"/>
              <a:defRPr/>
            </a:pPr>
            <a:endParaRPr lang="en-IN" altLang="en-US" sz="900" dirty="0">
              <a:latin typeface="+mn-lt"/>
              <a:cs typeface="+mn-cs"/>
            </a:endParaRPr>
          </a:p>
          <a:p>
            <a:pPr marL="360363" indent="-360363" algn="just" defTabSz="1000125" eaLnBrk="0" hangingPunct="0">
              <a:lnSpc>
                <a:spcPct val="150000"/>
              </a:lnSpc>
              <a:spcBef>
                <a:spcPts val="0"/>
              </a:spcBef>
              <a:buFont typeface="Wingdings" pitchFamily="2" charset="2"/>
              <a:buChar char="Ø"/>
              <a:defRPr/>
            </a:pPr>
            <a:r>
              <a:rPr lang="en-IN" altLang="en-US" dirty="0">
                <a:latin typeface="+mn-lt"/>
                <a:cs typeface="+mn-cs"/>
              </a:rPr>
              <a:t>Unlike the restrictions on cow slaughter, buffalo slaughter does not have any restrictions; however, domestic consumption of buffalo meat is very less in India and majority of it is </a:t>
            </a:r>
            <a:r>
              <a:rPr lang="en-IN" altLang="en-US" dirty="0" smtClean="0">
                <a:latin typeface="+mn-lt"/>
                <a:cs typeface="+mn-cs"/>
              </a:rPr>
              <a:t>exported</a:t>
            </a:r>
          </a:p>
          <a:p>
            <a:pPr marL="360363" indent="-360363" algn="just" defTabSz="1000125" eaLnBrk="0" hangingPunct="0">
              <a:lnSpc>
                <a:spcPct val="150000"/>
              </a:lnSpc>
              <a:spcBef>
                <a:spcPts val="0"/>
              </a:spcBef>
              <a:buFont typeface="Wingdings" pitchFamily="2" charset="2"/>
              <a:buChar char="Ø"/>
              <a:defRPr/>
            </a:pPr>
            <a:endParaRPr lang="en-IN" altLang="en-US" sz="1000" dirty="0">
              <a:latin typeface="+mn-lt"/>
              <a:cs typeface="+mn-cs"/>
            </a:endParaRPr>
          </a:p>
          <a:p>
            <a:pPr marL="360363" indent="-360363" algn="just" defTabSz="1000125" eaLnBrk="0" hangingPunct="0">
              <a:lnSpc>
                <a:spcPct val="150000"/>
              </a:lnSpc>
              <a:spcBef>
                <a:spcPts val="0"/>
              </a:spcBef>
              <a:buFont typeface="Wingdings" pitchFamily="2" charset="2"/>
              <a:buChar char="Ø"/>
              <a:defRPr/>
            </a:pPr>
            <a:r>
              <a:rPr lang="en-US" altLang="en-US" dirty="0">
                <a:latin typeface="+mn-lt"/>
                <a:cs typeface="+mn-cs"/>
              </a:rPr>
              <a:t>Meat processing machinery market is estimated to be </a:t>
            </a:r>
            <a:r>
              <a:rPr lang="en-US" altLang="en-US" b="1" dirty="0">
                <a:latin typeface="+mn-lt"/>
                <a:cs typeface="+mn-cs"/>
              </a:rPr>
              <a:t>around 300-400 crores </a:t>
            </a:r>
            <a:r>
              <a:rPr lang="en-US" altLang="en-US" dirty="0">
                <a:latin typeface="+mn-lt"/>
                <a:cs typeface="+mn-cs"/>
              </a:rPr>
              <a:t>and is growing at a much </a:t>
            </a:r>
            <a:r>
              <a:rPr lang="en-US" altLang="en-US" b="1" dirty="0">
                <a:latin typeface="+mn-lt"/>
                <a:cs typeface="+mn-cs"/>
              </a:rPr>
              <a:t>faster rate of 30-40% </a:t>
            </a:r>
            <a:endParaRPr lang="en-US" altLang="en-US" b="1" dirty="0" smtClean="0">
              <a:latin typeface="+mn-lt"/>
              <a:cs typeface="+mn-cs"/>
            </a:endParaRPr>
          </a:p>
          <a:p>
            <a:pPr marL="360363" indent="-360363" algn="just" defTabSz="1000125" eaLnBrk="0" hangingPunct="0">
              <a:lnSpc>
                <a:spcPct val="150000"/>
              </a:lnSpc>
              <a:spcBef>
                <a:spcPts val="0"/>
              </a:spcBef>
              <a:buFont typeface="Wingdings" pitchFamily="2" charset="2"/>
              <a:buChar char="Ø"/>
              <a:defRPr/>
            </a:pPr>
            <a:endParaRPr lang="en-US" altLang="en-US" sz="1000" b="1" dirty="0">
              <a:latin typeface="+mn-lt"/>
              <a:cs typeface="+mn-cs"/>
            </a:endParaRPr>
          </a:p>
          <a:p>
            <a:pPr marL="360363" indent="-360363" algn="just" defTabSz="1000125" eaLnBrk="0" hangingPunct="0">
              <a:lnSpc>
                <a:spcPct val="150000"/>
              </a:lnSpc>
              <a:spcBef>
                <a:spcPts val="0"/>
              </a:spcBef>
              <a:buFont typeface="Wingdings" pitchFamily="2" charset="2"/>
              <a:buChar char="Ø"/>
              <a:defRPr/>
            </a:pPr>
            <a:r>
              <a:rPr lang="en-IN" altLang="en-US" dirty="0">
                <a:latin typeface="+mn-lt"/>
                <a:cs typeface="+mn-cs"/>
              </a:rPr>
              <a:t>Imported machinery use is currently less; however, it is growing at a very strong pace</a:t>
            </a:r>
            <a:endParaRPr lang="en-US" altLang="en-US" dirty="0">
              <a:latin typeface="+mn-lt"/>
              <a:cs typeface="+mn-cs"/>
            </a:endParaRPr>
          </a:p>
          <a:p>
            <a:pPr marL="817563" lvl="1" indent="-360363" algn="just" defTabSz="1000125" eaLnBrk="0" hangingPunct="0">
              <a:lnSpc>
                <a:spcPct val="150000"/>
              </a:lnSpc>
              <a:spcBef>
                <a:spcPts val="0"/>
              </a:spcBef>
              <a:buFont typeface="Wingdings" pitchFamily="2" charset="2"/>
              <a:buChar char="Ø"/>
              <a:defRPr/>
            </a:pPr>
            <a:r>
              <a:rPr lang="en-US" altLang="en-US" dirty="0">
                <a:latin typeface="+mn-lt"/>
                <a:cs typeface="+mn-cs"/>
              </a:rPr>
              <a:t>~25% of the machinery in meat segment and ~35% of machinery in poultry segment is currently imported in India</a:t>
            </a:r>
            <a:endParaRPr lang="en-IN" altLang="en-US" dirty="0">
              <a:latin typeface="+mn-lt"/>
              <a:cs typeface="+mn-cs"/>
            </a:endParaRPr>
          </a:p>
          <a:p>
            <a:pPr marL="817563" lvl="1" indent="-360363" algn="just" defTabSz="1000125" eaLnBrk="0" hangingPunct="0">
              <a:lnSpc>
                <a:spcPct val="150000"/>
              </a:lnSpc>
              <a:spcBef>
                <a:spcPts val="0"/>
              </a:spcBef>
              <a:buFont typeface="Wingdings" pitchFamily="2" charset="2"/>
              <a:buChar char="Ø"/>
              <a:defRPr/>
            </a:pPr>
            <a:r>
              <a:rPr lang="en-US" altLang="en-US" dirty="0" smtClean="0">
                <a:solidFill>
                  <a:prstClr val="black"/>
                </a:solidFill>
                <a:latin typeface="Arial"/>
                <a:cs typeface="Arial"/>
              </a:rPr>
              <a:t>In </a:t>
            </a:r>
            <a:r>
              <a:rPr lang="en-US" altLang="en-US" dirty="0">
                <a:solidFill>
                  <a:prstClr val="black"/>
                </a:solidFill>
                <a:latin typeface="Arial"/>
                <a:cs typeface="Arial"/>
              </a:rPr>
              <a:t>2012-13, India exported 796 MT of processed meat in the form of sausages, canned meat, meat extracts and preserved poultry </a:t>
            </a:r>
            <a:r>
              <a:rPr lang="en-US" altLang="en-US" dirty="0" smtClean="0">
                <a:solidFill>
                  <a:prstClr val="black"/>
                </a:solidFill>
                <a:latin typeface="Arial"/>
                <a:cs typeface="Arial"/>
              </a:rPr>
              <a:t>meat</a:t>
            </a:r>
            <a:endParaRPr lang="en-IN" altLang="en-US" dirty="0">
              <a:latin typeface="+mn-lt"/>
              <a:cs typeface="+mn-cs"/>
            </a:endParaRPr>
          </a:p>
        </p:txBody>
      </p:sp>
      <p:sp>
        <p:nvSpPr>
          <p:cNvPr id="5" name="Slide Number Placeholder 4"/>
          <p:cNvSpPr>
            <a:spLocks noGrp="1"/>
          </p:cNvSpPr>
          <p:nvPr>
            <p:ph type="sldNum" sz="quarter" idx="10"/>
          </p:nvPr>
        </p:nvSpPr>
        <p:spPr/>
        <p:txBody>
          <a:bodyPr/>
          <a:lstStyle/>
          <a:p>
            <a:pPr>
              <a:defRPr/>
            </a:pPr>
            <a:fld id="{4D1CF8CF-048A-4FD1-9C0D-8E89FAC24121}" type="slidenum">
              <a:rPr lang="en-US"/>
              <a:pPr>
                <a:defRPr/>
              </a:pPr>
              <a:t>28</a:t>
            </a:fld>
            <a:endParaRPr lang="en-US"/>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457200" y="128588"/>
            <a:ext cx="8229600" cy="715962"/>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nchor="ctr"/>
          <a:lstStyle/>
          <a:p>
            <a:pPr algn="ctr" eaLnBrk="0" hangingPunct="0">
              <a:defRPr/>
            </a:pPr>
            <a:r>
              <a:rPr lang="en-IN" sz="2800" b="1" dirty="0">
                <a:solidFill>
                  <a:prstClr val="black">
                    <a:lumMod val="65000"/>
                    <a:lumOff val="35000"/>
                  </a:prstClr>
                </a:solidFill>
                <a:effectLst>
                  <a:outerShdw sx="1000" sy="1000" algn="tl">
                    <a:srgbClr val="C0C0C0"/>
                  </a:outerShdw>
                </a:effectLst>
                <a:latin typeface="Arial"/>
                <a:ea typeface="+mj-ea"/>
                <a:cs typeface="Arial"/>
              </a:rPr>
              <a:t>Expansion Plans in Meat Processing Industry</a:t>
            </a:r>
            <a:endParaRPr lang="en-IN" sz="2800" b="1" dirty="0">
              <a:solidFill>
                <a:schemeClr val="tx1">
                  <a:lumMod val="65000"/>
                  <a:lumOff val="35000"/>
                </a:schemeClr>
              </a:solidFill>
              <a:effectLst>
                <a:outerShdw sx="1000" sy="1000" algn="tl">
                  <a:srgbClr val="C0C0C0"/>
                </a:outerShdw>
              </a:effectLst>
              <a:latin typeface="+mj-lt"/>
              <a:ea typeface="+mj-ea"/>
              <a:cs typeface="+mj-cs"/>
            </a:endParaRPr>
          </a:p>
        </p:txBody>
      </p:sp>
      <p:sp>
        <p:nvSpPr>
          <p:cNvPr id="13" name="Content Placeholder 2"/>
          <p:cNvSpPr txBox="1">
            <a:spLocks/>
          </p:cNvSpPr>
          <p:nvPr/>
        </p:nvSpPr>
        <p:spPr bwMode="auto">
          <a:xfrm>
            <a:off x="381000" y="990600"/>
            <a:ext cx="8534400" cy="5715000"/>
          </a:xfrm>
          <a:prstGeom prst="rect">
            <a:avLst/>
          </a:prstGeom>
          <a:solidFill>
            <a:schemeClr val="bg1"/>
          </a:solidFill>
          <a:ln w="9525">
            <a:noFill/>
            <a:miter lim="800000"/>
            <a:headEnd/>
            <a:tailEnd/>
          </a:ln>
        </p:spPr>
        <p:txBody>
          <a:bodyPr/>
          <a:lstStyle/>
          <a:p>
            <a:pPr marL="360363" indent="-360363" algn="just" defTabSz="1000125" eaLnBrk="0" hangingPunct="0">
              <a:lnSpc>
                <a:spcPct val="150000"/>
              </a:lnSpc>
              <a:spcBef>
                <a:spcPts val="0"/>
              </a:spcBef>
              <a:buFont typeface="Wingdings" pitchFamily="2" charset="2"/>
              <a:buChar char="Ø"/>
              <a:defRPr/>
            </a:pPr>
            <a:r>
              <a:rPr lang="en-US" altLang="en-US" b="1" dirty="0" err="1">
                <a:latin typeface="+mn-lt"/>
                <a:cs typeface="+mn-cs"/>
              </a:rPr>
              <a:t>Suguna</a:t>
            </a:r>
            <a:r>
              <a:rPr lang="en-US" altLang="en-US" b="1" dirty="0">
                <a:latin typeface="+mn-lt"/>
                <a:cs typeface="+mn-cs"/>
              </a:rPr>
              <a:t> Foods, one of the largest players in poultry processing, has huge plans for expansion</a:t>
            </a:r>
          </a:p>
          <a:p>
            <a:pPr marL="817563" lvl="1" indent="-360363" algn="just" defTabSz="1000125" eaLnBrk="0" hangingPunct="0">
              <a:lnSpc>
                <a:spcPct val="150000"/>
              </a:lnSpc>
              <a:spcBef>
                <a:spcPts val="0"/>
              </a:spcBef>
              <a:buFont typeface="Wingdings" pitchFamily="2" charset="2"/>
              <a:buChar char="Ø"/>
              <a:defRPr/>
            </a:pPr>
            <a:r>
              <a:rPr lang="en-US" altLang="en-US" b="1" dirty="0">
                <a:latin typeface="+mn-lt"/>
                <a:cs typeface="+mn-cs"/>
              </a:rPr>
              <a:t>To become a 10,000 crores company by 2017; </a:t>
            </a:r>
            <a:r>
              <a:rPr lang="en-IN" altLang="en-US" b="1" dirty="0">
                <a:latin typeface="+mn-lt"/>
                <a:cs typeface="+mn-cs"/>
              </a:rPr>
              <a:t>planning to invest Rs 150 crores annually</a:t>
            </a:r>
          </a:p>
          <a:p>
            <a:pPr marL="817563" lvl="1" indent="-360363" algn="just" defTabSz="1000125" eaLnBrk="0" hangingPunct="0">
              <a:lnSpc>
                <a:spcPct val="150000"/>
              </a:lnSpc>
              <a:spcBef>
                <a:spcPts val="0"/>
              </a:spcBef>
              <a:buFont typeface="Wingdings" pitchFamily="2" charset="2"/>
              <a:buChar char="Ø"/>
              <a:defRPr/>
            </a:pPr>
            <a:r>
              <a:rPr lang="en-IN" altLang="en-US" b="1" dirty="0">
                <a:latin typeface="+mn-lt"/>
                <a:cs typeface="+mn-cs"/>
              </a:rPr>
              <a:t>To expand its </a:t>
            </a:r>
            <a:r>
              <a:rPr lang="en-IN" altLang="en-US" b="1" dirty="0" err="1">
                <a:latin typeface="+mn-lt"/>
                <a:cs typeface="+mn-cs"/>
              </a:rPr>
              <a:t>Suguna</a:t>
            </a:r>
            <a:r>
              <a:rPr lang="en-IN" altLang="en-US" b="1" dirty="0">
                <a:latin typeface="+mn-lt"/>
                <a:cs typeface="+mn-cs"/>
              </a:rPr>
              <a:t> Daily Fresh retail outlets, which offers fresh and RTC poultry products, to 500 from the current 150 by </a:t>
            </a:r>
            <a:r>
              <a:rPr lang="en-IN" altLang="en-US" b="1" dirty="0" smtClean="0">
                <a:latin typeface="+mn-lt"/>
                <a:cs typeface="+mn-cs"/>
              </a:rPr>
              <a:t>2016</a:t>
            </a:r>
          </a:p>
          <a:p>
            <a:pPr marL="817563" lvl="1" indent="-360363" algn="just" defTabSz="1000125" eaLnBrk="0" hangingPunct="0">
              <a:lnSpc>
                <a:spcPct val="150000"/>
              </a:lnSpc>
              <a:spcBef>
                <a:spcPts val="0"/>
              </a:spcBef>
              <a:buFont typeface="Wingdings" pitchFamily="2" charset="2"/>
              <a:buChar char="Ø"/>
              <a:defRPr/>
            </a:pPr>
            <a:endParaRPr lang="en-IN" altLang="en-US" b="1" dirty="0">
              <a:latin typeface="+mn-lt"/>
              <a:cs typeface="+mn-cs"/>
            </a:endParaRPr>
          </a:p>
          <a:p>
            <a:pPr marL="360363" indent="-360363" algn="just" defTabSz="1000125" eaLnBrk="0" hangingPunct="0">
              <a:lnSpc>
                <a:spcPct val="150000"/>
              </a:lnSpc>
              <a:spcBef>
                <a:spcPts val="0"/>
              </a:spcBef>
              <a:buFont typeface="Wingdings" pitchFamily="2" charset="2"/>
              <a:buChar char="Ø"/>
              <a:defRPr/>
            </a:pPr>
            <a:r>
              <a:rPr lang="en-US" altLang="en-US" b="1" dirty="0" err="1" smtClean="0">
                <a:latin typeface="+mn-lt"/>
                <a:cs typeface="+mn-cs"/>
              </a:rPr>
              <a:t>Allana</a:t>
            </a:r>
            <a:r>
              <a:rPr lang="en-US" altLang="en-US" b="1" dirty="0" smtClean="0">
                <a:latin typeface="+mn-lt"/>
                <a:cs typeface="+mn-cs"/>
              </a:rPr>
              <a:t> </a:t>
            </a:r>
            <a:r>
              <a:rPr lang="en-US" altLang="en-US" b="1" dirty="0">
                <a:latin typeface="+mn-lt"/>
                <a:cs typeface="+mn-cs"/>
              </a:rPr>
              <a:t>Group, one the largest players in meat processing, has been consistently investing in </a:t>
            </a:r>
            <a:r>
              <a:rPr lang="en-IN" altLang="en-US" b="1" dirty="0">
                <a:latin typeface="+mn-lt"/>
                <a:cs typeface="+mn-cs"/>
              </a:rPr>
              <a:t>world class integrated food processing </a:t>
            </a:r>
            <a:r>
              <a:rPr lang="en-IN" altLang="en-US" b="1" dirty="0" smtClean="0">
                <a:latin typeface="+mn-lt"/>
                <a:cs typeface="+mn-cs"/>
              </a:rPr>
              <a:t>infrastructure</a:t>
            </a:r>
          </a:p>
          <a:p>
            <a:pPr marL="360363" indent="-360363" algn="just" defTabSz="1000125" eaLnBrk="0" hangingPunct="0">
              <a:lnSpc>
                <a:spcPct val="150000"/>
              </a:lnSpc>
              <a:spcBef>
                <a:spcPts val="0"/>
              </a:spcBef>
              <a:buFont typeface="Wingdings" pitchFamily="2" charset="2"/>
              <a:buChar char="Ø"/>
              <a:defRPr/>
            </a:pPr>
            <a:endParaRPr lang="en-IN" altLang="en-US" b="1" dirty="0">
              <a:latin typeface="+mn-lt"/>
              <a:cs typeface="+mn-cs"/>
            </a:endParaRPr>
          </a:p>
          <a:p>
            <a:pPr marL="360363" indent="-360363" algn="just" defTabSz="1000125" eaLnBrk="0" hangingPunct="0">
              <a:lnSpc>
                <a:spcPct val="150000"/>
              </a:lnSpc>
              <a:spcBef>
                <a:spcPts val="0"/>
              </a:spcBef>
              <a:buFont typeface="Wingdings" pitchFamily="2" charset="2"/>
              <a:buChar char="Ø"/>
              <a:defRPr/>
            </a:pPr>
            <a:r>
              <a:rPr lang="en-IN" altLang="en-US" b="1" dirty="0" smtClean="0">
                <a:solidFill>
                  <a:prstClr val="black"/>
                </a:solidFill>
                <a:latin typeface="Arial"/>
                <a:cs typeface="Arial"/>
              </a:rPr>
              <a:t>Godrej </a:t>
            </a:r>
            <a:r>
              <a:rPr lang="en-IN" altLang="en-US" b="1" dirty="0" err="1">
                <a:solidFill>
                  <a:prstClr val="black"/>
                </a:solidFill>
                <a:latin typeface="Arial"/>
                <a:cs typeface="Arial"/>
              </a:rPr>
              <a:t>Agrovet’s</a:t>
            </a:r>
            <a:r>
              <a:rPr lang="en-IN" altLang="en-US" b="1" dirty="0">
                <a:solidFill>
                  <a:prstClr val="black"/>
                </a:solidFill>
                <a:latin typeface="Arial"/>
                <a:cs typeface="Arial"/>
              </a:rPr>
              <a:t> subsidiary </a:t>
            </a:r>
            <a:r>
              <a:rPr lang="en-IN" altLang="en-US" b="1" dirty="0">
                <a:latin typeface="+mn-lt"/>
                <a:cs typeface="+mn-cs"/>
              </a:rPr>
              <a:t>Godrej Tyson Foods, which recently upgraded its chicken processing plants in Karnataka and Maharashtra, plans to expand its RTC poultry products to 60 cities (from its current 50 cities</a:t>
            </a:r>
            <a:r>
              <a:rPr lang="en-IN" altLang="en-US" b="1" dirty="0" smtClean="0">
                <a:latin typeface="+mn-lt"/>
                <a:cs typeface="+mn-cs"/>
              </a:rPr>
              <a:t>)</a:t>
            </a:r>
            <a:endParaRPr lang="en-IN" altLang="en-US" b="1" dirty="0">
              <a:latin typeface="+mn-lt"/>
              <a:cs typeface="+mn-cs"/>
            </a:endParaRPr>
          </a:p>
        </p:txBody>
      </p:sp>
      <p:sp>
        <p:nvSpPr>
          <p:cNvPr id="5" name="Slide Number Placeholder 4"/>
          <p:cNvSpPr>
            <a:spLocks noGrp="1"/>
          </p:cNvSpPr>
          <p:nvPr>
            <p:ph type="sldNum" sz="quarter" idx="10"/>
          </p:nvPr>
        </p:nvSpPr>
        <p:spPr/>
        <p:txBody>
          <a:bodyPr/>
          <a:lstStyle/>
          <a:p>
            <a:pPr>
              <a:defRPr/>
            </a:pPr>
            <a:fld id="{88A9CD95-3B65-42A7-B8CA-78F66CD8D97A}" type="slidenum">
              <a:rPr lang="en-US"/>
              <a:pPr>
                <a:defRPr/>
              </a:pPr>
              <a:t>29</a:t>
            </a:fld>
            <a:endParaRPr lang="en-US"/>
          </a:p>
        </p:txBody>
      </p:sp>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80"/>
          <p:cNvSpPr txBox="1">
            <a:spLocks noChangeArrowheads="1"/>
          </p:cNvSpPr>
          <p:nvPr/>
        </p:nvSpPr>
        <p:spPr bwMode="auto">
          <a:xfrm>
            <a:off x="457200" y="6126163"/>
            <a:ext cx="2455863" cy="215900"/>
          </a:xfrm>
          <a:prstGeom prst="rect">
            <a:avLst/>
          </a:prstGeom>
          <a:noFill/>
          <a:ln w="9525" algn="ctr">
            <a:noFill/>
            <a:miter lim="800000"/>
            <a:headEnd/>
            <a:tailEnd/>
          </a:ln>
        </p:spPr>
        <p:txBody>
          <a:bodyPr anchor="b">
            <a:spAutoFit/>
          </a:bodyPr>
          <a:lstStyle/>
          <a:p>
            <a:pPr algn="just" fontAlgn="auto">
              <a:spcBef>
                <a:spcPct val="50000"/>
              </a:spcBef>
              <a:spcAft>
                <a:spcPts val="0"/>
              </a:spcAft>
              <a:defRPr/>
            </a:pPr>
            <a:r>
              <a:rPr lang="en-US" altLang="en-US" sz="800" kern="0" dirty="0">
                <a:solidFill>
                  <a:sysClr val="windowText" lastClr="000000"/>
                </a:solidFill>
                <a:latin typeface="+mn-lt"/>
                <a:cs typeface="Arial" pitchFamily="34" charset="0"/>
              </a:rPr>
              <a:t>Source: Primary research</a:t>
            </a:r>
          </a:p>
        </p:txBody>
      </p:sp>
      <p:sp>
        <p:nvSpPr>
          <p:cNvPr id="7" name="Title 1"/>
          <p:cNvSpPr txBox="1">
            <a:spLocks/>
          </p:cNvSpPr>
          <p:nvPr/>
        </p:nvSpPr>
        <p:spPr bwMode="auto">
          <a:xfrm>
            <a:off x="457200" y="128588"/>
            <a:ext cx="8229600" cy="715962"/>
          </a:xfrm>
          <a:prstGeom prst="rect">
            <a:avLst/>
          </a:prstGeom>
          <a:noFill/>
          <a:ln w="9525">
            <a:noFill/>
            <a:miter lim="800000"/>
            <a:headEnd/>
            <a:tailEnd/>
          </a:ln>
        </p:spPr>
        <p:txBody>
          <a:bodyPr anchor="ctr"/>
          <a:lstStyle/>
          <a:p>
            <a:pPr eaLnBrk="0" hangingPunct="0">
              <a:defRPr/>
            </a:pPr>
            <a:r>
              <a:rPr lang="en-IN" sz="3000" b="1" dirty="0">
                <a:solidFill>
                  <a:prstClr val="black">
                    <a:lumMod val="65000"/>
                    <a:lumOff val="35000"/>
                  </a:prstClr>
                </a:solidFill>
                <a:effectLst>
                  <a:outerShdw sx="1000" sy="1000" algn="tl">
                    <a:srgbClr val="C0C0C0"/>
                  </a:outerShdw>
                </a:effectLst>
                <a:latin typeface="Arial"/>
                <a:ea typeface="+mj-ea"/>
                <a:cs typeface="Arial"/>
              </a:rPr>
              <a:t>Snapshot of Ice Cream Industry</a:t>
            </a:r>
            <a:endParaRPr lang="en-IN" sz="3000" b="1" dirty="0">
              <a:solidFill>
                <a:schemeClr val="tx1">
                  <a:lumMod val="65000"/>
                  <a:lumOff val="35000"/>
                </a:schemeClr>
              </a:solidFill>
              <a:effectLst>
                <a:outerShdw sx="1000" sy="1000" algn="tl">
                  <a:srgbClr val="C0C0C0"/>
                </a:outerShdw>
              </a:effectLst>
              <a:latin typeface="+mj-lt"/>
              <a:ea typeface="+mj-ea"/>
              <a:cs typeface="+mj-cs"/>
            </a:endParaRPr>
          </a:p>
        </p:txBody>
      </p:sp>
      <p:sp>
        <p:nvSpPr>
          <p:cNvPr id="13" name="Content Placeholder 2"/>
          <p:cNvSpPr txBox="1">
            <a:spLocks/>
          </p:cNvSpPr>
          <p:nvPr/>
        </p:nvSpPr>
        <p:spPr bwMode="auto">
          <a:xfrm>
            <a:off x="304800" y="914400"/>
            <a:ext cx="5257800" cy="5943600"/>
          </a:xfrm>
          <a:prstGeom prst="rect">
            <a:avLst/>
          </a:prstGeom>
          <a:solidFill>
            <a:schemeClr val="bg1"/>
          </a:solidFill>
          <a:ln w="9525">
            <a:noFill/>
            <a:miter lim="800000"/>
            <a:headEnd/>
            <a:tailEnd/>
          </a:ln>
        </p:spPr>
        <p:txBody>
          <a:bodyPr/>
          <a:lstStyle/>
          <a:p>
            <a:pPr marL="360363" indent="-360363" defTabSz="1000125" eaLnBrk="0" hangingPunct="0">
              <a:lnSpc>
                <a:spcPct val="150000"/>
              </a:lnSpc>
              <a:spcBef>
                <a:spcPts val="0"/>
              </a:spcBef>
              <a:buFont typeface="Wingdings" pitchFamily="2" charset="2"/>
              <a:buChar char="Ø"/>
              <a:defRPr/>
            </a:pPr>
            <a:r>
              <a:rPr lang="en-IN" altLang="en-US" sz="1600" b="1" dirty="0">
                <a:latin typeface="+mn-lt"/>
                <a:cs typeface="+mn-cs"/>
              </a:rPr>
              <a:t>Ice cream market in India is estimated to be around 3,500 crores, and is growing at a rate of 15-20% year-on-year</a:t>
            </a:r>
          </a:p>
          <a:p>
            <a:pPr marL="360363" indent="-360363" defTabSz="1000125" eaLnBrk="0" hangingPunct="0">
              <a:lnSpc>
                <a:spcPct val="150000"/>
              </a:lnSpc>
              <a:spcBef>
                <a:spcPts val="0"/>
              </a:spcBef>
              <a:buFont typeface="Wingdings" pitchFamily="2" charset="2"/>
              <a:buChar char="Ø"/>
              <a:defRPr/>
            </a:pPr>
            <a:r>
              <a:rPr lang="en-IN" altLang="en-US" sz="1600" b="1" dirty="0">
                <a:latin typeface="+mn-lt"/>
                <a:cs typeface="+mn-cs"/>
              </a:rPr>
              <a:t>By </a:t>
            </a:r>
            <a:r>
              <a:rPr lang="en-IN" altLang="en-US" sz="1600" b="1" dirty="0" smtClean="0">
                <a:latin typeface="+mn-lt"/>
                <a:cs typeface="+mn-cs"/>
              </a:rPr>
              <a:t>2016-17, </a:t>
            </a:r>
            <a:r>
              <a:rPr lang="en-IN" altLang="en-US" sz="1600" b="1" dirty="0">
                <a:latin typeface="+mn-lt"/>
                <a:cs typeface="+mn-cs"/>
              </a:rPr>
              <a:t>the market is expected to double to 7,500-8,000 crores</a:t>
            </a:r>
          </a:p>
          <a:p>
            <a:pPr marL="360363" indent="-360363" defTabSz="1000125" eaLnBrk="0" hangingPunct="0">
              <a:lnSpc>
                <a:spcPct val="150000"/>
              </a:lnSpc>
              <a:spcBef>
                <a:spcPts val="0"/>
              </a:spcBef>
              <a:buFont typeface="Wingdings" pitchFamily="2" charset="2"/>
              <a:buChar char="Ø"/>
              <a:defRPr/>
            </a:pPr>
            <a:r>
              <a:rPr lang="en-IN" altLang="en-US" sz="1600" b="1" dirty="0">
                <a:latin typeface="+mn-lt"/>
                <a:cs typeface="+mn-cs"/>
              </a:rPr>
              <a:t>Highly seasonal industry with almost all the sales (retail) happening in the summer period (April-August); institutional sales provide cushion during lean periods</a:t>
            </a:r>
          </a:p>
          <a:p>
            <a:pPr marL="360363" indent="-360363" defTabSz="1000125" eaLnBrk="0" hangingPunct="0">
              <a:lnSpc>
                <a:spcPct val="150000"/>
              </a:lnSpc>
              <a:spcBef>
                <a:spcPts val="0"/>
              </a:spcBef>
              <a:buFont typeface="Wingdings" pitchFamily="2" charset="2"/>
              <a:buChar char="Ø"/>
              <a:defRPr/>
            </a:pPr>
            <a:r>
              <a:rPr lang="en-US" altLang="en-US" sz="1600" b="1" dirty="0">
                <a:latin typeface="+mn-lt"/>
                <a:cs typeface="+mn-cs"/>
              </a:rPr>
              <a:t>Presence of 7,000-10,000 players</a:t>
            </a:r>
          </a:p>
          <a:p>
            <a:pPr marL="817563" lvl="1" indent="-360363" defTabSz="1000125" eaLnBrk="0" hangingPunct="0">
              <a:lnSpc>
                <a:spcPct val="150000"/>
              </a:lnSpc>
              <a:spcBef>
                <a:spcPts val="0"/>
              </a:spcBef>
              <a:buFont typeface="Wingdings" pitchFamily="2" charset="2"/>
              <a:buChar char="Ø"/>
              <a:defRPr/>
            </a:pPr>
            <a:r>
              <a:rPr lang="en-IN" altLang="en-US" sz="1600" b="1" dirty="0">
                <a:latin typeface="+mn-lt"/>
                <a:cs typeface="+mn-cs"/>
              </a:rPr>
              <a:t>Small unorganized players go off market during the lean periods</a:t>
            </a:r>
            <a:endParaRPr lang="en-US" altLang="en-US" sz="1600" b="1" dirty="0">
              <a:latin typeface="+mn-lt"/>
              <a:cs typeface="+mn-cs"/>
            </a:endParaRPr>
          </a:p>
          <a:p>
            <a:pPr marL="360363" indent="-360363" defTabSz="1000125" eaLnBrk="0" hangingPunct="0">
              <a:lnSpc>
                <a:spcPct val="150000"/>
              </a:lnSpc>
              <a:spcBef>
                <a:spcPts val="0"/>
              </a:spcBef>
              <a:buFont typeface="Wingdings" pitchFamily="2" charset="2"/>
              <a:buChar char="Ø"/>
              <a:defRPr/>
            </a:pPr>
            <a:r>
              <a:rPr lang="en-IN" altLang="en-US" sz="1600" b="1" dirty="0">
                <a:latin typeface="+mn-lt"/>
                <a:cs typeface="+mn-cs"/>
              </a:rPr>
              <a:t>Indian consumers are actively storing ice creams at home which is leading to higher consumption</a:t>
            </a:r>
            <a:r>
              <a:rPr lang="en-US" altLang="en-US" sz="1600" b="1" dirty="0">
                <a:latin typeface="+mn-lt"/>
                <a:cs typeface="+mn-cs"/>
              </a:rPr>
              <a:t> </a:t>
            </a:r>
          </a:p>
          <a:p>
            <a:pPr marL="360363" indent="-360363" defTabSz="1000125" eaLnBrk="0" hangingPunct="0">
              <a:lnSpc>
                <a:spcPct val="150000"/>
              </a:lnSpc>
              <a:spcBef>
                <a:spcPts val="0"/>
              </a:spcBef>
              <a:buFont typeface="Wingdings" pitchFamily="2" charset="2"/>
              <a:buChar char="Ø"/>
              <a:defRPr/>
            </a:pPr>
            <a:r>
              <a:rPr lang="en-IN" altLang="en-US" sz="1600" b="1" dirty="0">
                <a:latin typeface="+mn-lt"/>
                <a:cs typeface="+mn-cs"/>
              </a:rPr>
              <a:t>Ice creams as desserts during marriages and </a:t>
            </a:r>
            <a:r>
              <a:rPr lang="en-US" altLang="en-US" sz="1600" b="1" dirty="0">
                <a:latin typeface="+mn-lt"/>
                <a:cs typeface="+mn-cs"/>
              </a:rPr>
              <a:t>innovative products (such as Ice cream Sandwich) are boosting sales</a:t>
            </a:r>
          </a:p>
          <a:p>
            <a:pPr marL="360363" indent="-360363" defTabSz="1000125" eaLnBrk="0" hangingPunct="0">
              <a:lnSpc>
                <a:spcPct val="150000"/>
              </a:lnSpc>
              <a:spcBef>
                <a:spcPts val="0"/>
              </a:spcBef>
              <a:buFont typeface="Wingdings" pitchFamily="2" charset="2"/>
              <a:buChar char="Ø"/>
              <a:defRPr/>
            </a:pPr>
            <a:endParaRPr lang="en-IN" altLang="en-US" sz="1600" b="1" dirty="0">
              <a:latin typeface="+mn-lt"/>
              <a:cs typeface="+mn-cs"/>
            </a:endParaRPr>
          </a:p>
        </p:txBody>
      </p:sp>
      <p:graphicFrame>
        <p:nvGraphicFramePr>
          <p:cNvPr id="20482" name="Chart 4"/>
          <p:cNvGraphicFramePr>
            <a:graphicFrameLocks/>
          </p:cNvGraphicFramePr>
          <p:nvPr/>
        </p:nvGraphicFramePr>
        <p:xfrm>
          <a:off x="5308600" y="2620962"/>
          <a:ext cx="3378200" cy="3017838"/>
        </p:xfrm>
        <a:graphic>
          <a:graphicData uri="http://schemas.openxmlformats.org/presentationml/2006/ole">
            <p:oleObj spid="_x0000_s112642" r:id="rId3" imgW="3377477" imgH="3017782" progId="Excel.Sheet.8">
              <p:embed/>
            </p:oleObj>
          </a:graphicData>
        </a:graphic>
      </p:graphicFrame>
      <p:sp>
        <p:nvSpPr>
          <p:cNvPr id="8" name="Rectangle 7"/>
          <p:cNvSpPr/>
          <p:nvPr/>
        </p:nvSpPr>
        <p:spPr>
          <a:xfrm>
            <a:off x="5700713" y="1447800"/>
            <a:ext cx="3214687" cy="307975"/>
          </a:xfrm>
          <a:prstGeom prst="rect">
            <a:avLst/>
          </a:prstGeom>
        </p:spPr>
        <p:txBody>
          <a:bodyPr>
            <a:spAutoFit/>
          </a:bodyPr>
          <a:lstStyle/>
          <a:p>
            <a:pPr algn="ctr">
              <a:spcBef>
                <a:spcPct val="50000"/>
              </a:spcBef>
              <a:defRPr sz="1600" b="1" i="0" u="none" strike="noStrike" kern="1200" baseline="0">
                <a:solidFill>
                  <a:prstClr val="black"/>
                </a:solidFill>
                <a:latin typeface="+mn-lt"/>
                <a:ea typeface="+mn-ea"/>
                <a:cs typeface="+mn-cs"/>
              </a:defRPr>
            </a:pPr>
            <a:r>
              <a:rPr lang="en-IN" sz="1400" b="1" dirty="0">
                <a:solidFill>
                  <a:prstClr val="black"/>
                </a:solidFill>
                <a:latin typeface="+mn-lt"/>
                <a:cs typeface="+mn-cs"/>
              </a:rPr>
              <a:t>Ice cream Industry in India, </a:t>
            </a:r>
            <a:r>
              <a:rPr lang="en-IN" sz="1400" b="1" dirty="0" smtClean="0">
                <a:solidFill>
                  <a:prstClr val="black"/>
                </a:solidFill>
                <a:latin typeface="+mn-lt"/>
                <a:cs typeface="+mn-cs"/>
              </a:rPr>
              <a:t>2014-15</a:t>
            </a:r>
            <a:endParaRPr lang="en-IN" sz="1400" b="1" dirty="0">
              <a:solidFill>
                <a:prstClr val="black"/>
              </a:solidFill>
              <a:latin typeface="+mn-lt"/>
              <a:cs typeface="+mn-cs"/>
            </a:endParaRPr>
          </a:p>
        </p:txBody>
      </p:sp>
      <p:sp>
        <p:nvSpPr>
          <p:cNvPr id="9" name="Text Box 5"/>
          <p:cNvSpPr txBox="1">
            <a:spLocks noChangeArrowheads="1"/>
          </p:cNvSpPr>
          <p:nvPr/>
        </p:nvSpPr>
        <p:spPr bwMode="auto">
          <a:xfrm>
            <a:off x="5943600" y="3516312"/>
            <a:ext cx="1219200" cy="522288"/>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spAutoFit/>
          </a:bodyPr>
          <a:lstStyle/>
          <a:p>
            <a:pPr>
              <a:spcBef>
                <a:spcPct val="50000"/>
              </a:spcBef>
              <a:defRPr/>
            </a:pPr>
            <a:r>
              <a:rPr lang="en-US" altLang="en-US" sz="1400" dirty="0">
                <a:latin typeface="+mn-lt"/>
                <a:ea typeface="ＭＳ Ｐゴシック" pitchFamily="34" charset="-128"/>
                <a:cs typeface="Arial" pitchFamily="34" charset="0"/>
              </a:rPr>
              <a:t>Unorganized</a:t>
            </a:r>
            <a:br>
              <a:rPr lang="en-US" altLang="en-US" sz="1400" dirty="0">
                <a:latin typeface="+mn-lt"/>
                <a:ea typeface="ＭＳ Ｐゴシック" pitchFamily="34" charset="-128"/>
                <a:cs typeface="Arial" pitchFamily="34" charset="0"/>
              </a:rPr>
            </a:br>
            <a:r>
              <a:rPr lang="en-US" altLang="en-US" sz="1400" dirty="0">
                <a:latin typeface="+mn-lt"/>
                <a:ea typeface="ＭＳ Ｐゴシック" pitchFamily="34" charset="-128"/>
                <a:cs typeface="Arial" pitchFamily="34" charset="0"/>
              </a:rPr>
              <a:t>45%</a:t>
            </a:r>
          </a:p>
        </p:txBody>
      </p:sp>
      <p:sp>
        <p:nvSpPr>
          <p:cNvPr id="10" name="Text Box 5"/>
          <p:cNvSpPr txBox="1">
            <a:spLocks noChangeArrowheads="1"/>
          </p:cNvSpPr>
          <p:nvPr/>
        </p:nvSpPr>
        <p:spPr bwMode="auto">
          <a:xfrm>
            <a:off x="7162800" y="3744912"/>
            <a:ext cx="1066800" cy="522288"/>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spAutoFit/>
          </a:bodyPr>
          <a:lstStyle/>
          <a:p>
            <a:pPr>
              <a:spcBef>
                <a:spcPct val="50000"/>
              </a:spcBef>
              <a:defRPr/>
            </a:pPr>
            <a:r>
              <a:rPr lang="en-US" altLang="en-US" sz="1400" dirty="0">
                <a:latin typeface="+mn-lt"/>
                <a:ea typeface="ＭＳ Ｐゴシック" pitchFamily="34" charset="-128"/>
                <a:cs typeface="Arial" pitchFamily="34" charset="0"/>
              </a:rPr>
              <a:t>Organized</a:t>
            </a:r>
            <a:br>
              <a:rPr lang="en-US" altLang="en-US" sz="1400" dirty="0">
                <a:latin typeface="+mn-lt"/>
                <a:ea typeface="ＭＳ Ｐゴシック" pitchFamily="34" charset="-128"/>
                <a:cs typeface="Arial" pitchFamily="34" charset="0"/>
              </a:rPr>
            </a:br>
            <a:r>
              <a:rPr lang="en-US" altLang="en-US" sz="1400" dirty="0">
                <a:latin typeface="+mn-lt"/>
                <a:ea typeface="ＭＳ Ｐゴシック" pitchFamily="34" charset="-128"/>
                <a:cs typeface="Arial" pitchFamily="34" charset="0"/>
              </a:rPr>
              <a:t>55%</a:t>
            </a:r>
          </a:p>
        </p:txBody>
      </p:sp>
      <p:sp>
        <p:nvSpPr>
          <p:cNvPr id="11" name="Text Box 5"/>
          <p:cNvSpPr txBox="1">
            <a:spLocks noChangeArrowheads="1"/>
          </p:cNvSpPr>
          <p:nvPr/>
        </p:nvSpPr>
        <p:spPr bwMode="auto">
          <a:xfrm>
            <a:off x="6248400" y="1893888"/>
            <a:ext cx="2133600" cy="523875"/>
          </a:xfrm>
          <a:prstGeom prst="rect">
            <a:avLst/>
          </a:prstGeom>
          <a:noFill/>
          <a:ln w="9525">
            <a:noFill/>
            <a:miter lim="800000"/>
            <a:headEnd/>
            <a:tailEnd/>
          </a:ln>
        </p:spPr>
        <p:txBody>
          <a:bodyPr>
            <a:spAutoFit/>
          </a:bodyPr>
          <a:lstStyle/>
          <a:p>
            <a:pPr marL="623888" indent="-623888">
              <a:spcBef>
                <a:spcPct val="50000"/>
              </a:spcBef>
              <a:defRPr/>
            </a:pPr>
            <a:r>
              <a:rPr lang="en-US" altLang="en-US" sz="1400" b="1" dirty="0">
                <a:latin typeface="+mn-lt"/>
                <a:ea typeface="ＭＳ Ｐゴシック" pitchFamily="34" charset="-128"/>
                <a:cs typeface="Arial" pitchFamily="34" charset="0"/>
              </a:rPr>
              <a:t>100% = 3,500 crores (US$570M)</a:t>
            </a:r>
          </a:p>
        </p:txBody>
      </p:sp>
      <p:sp>
        <p:nvSpPr>
          <p:cNvPr id="12" name="Content Placeholder 2"/>
          <p:cNvSpPr txBox="1">
            <a:spLocks/>
          </p:cNvSpPr>
          <p:nvPr/>
        </p:nvSpPr>
        <p:spPr bwMode="auto">
          <a:xfrm>
            <a:off x="5486400" y="5638800"/>
            <a:ext cx="3581400" cy="1143000"/>
          </a:xfrm>
          <a:prstGeom prst="rect">
            <a:avLst/>
          </a:prstGeom>
          <a:solidFill>
            <a:schemeClr val="bg1"/>
          </a:solidFill>
          <a:ln w="9525">
            <a:noFill/>
            <a:miter lim="800000"/>
            <a:headEnd/>
            <a:tailEnd/>
          </a:ln>
        </p:spPr>
        <p:txBody>
          <a:bodyPr/>
          <a:lstStyle/>
          <a:p>
            <a:pPr defTabSz="1000125" eaLnBrk="0" hangingPunct="0">
              <a:lnSpc>
                <a:spcPct val="150000"/>
              </a:lnSpc>
              <a:spcBef>
                <a:spcPts val="0"/>
              </a:spcBef>
              <a:defRPr/>
            </a:pPr>
            <a:r>
              <a:rPr lang="en-IN" altLang="en-US" sz="1400" b="1" dirty="0">
                <a:latin typeface="+mn-lt"/>
                <a:cs typeface="+mn-cs"/>
              </a:rPr>
              <a:t>Per capita ice cream consumption is only 300ml (</a:t>
            </a:r>
            <a:r>
              <a:rPr lang="en-IN" altLang="en-US" sz="1400" b="1" dirty="0" smtClean="0">
                <a:latin typeface="+mn-lt"/>
                <a:cs typeface="+mn-cs"/>
              </a:rPr>
              <a:t>2013-14) </a:t>
            </a:r>
            <a:r>
              <a:rPr lang="en-IN" altLang="en-US" sz="1400" b="1" dirty="0">
                <a:latin typeface="+mn-lt"/>
                <a:cs typeface="+mn-cs"/>
              </a:rPr>
              <a:t>which is expected to double by </a:t>
            </a:r>
            <a:r>
              <a:rPr lang="en-IN" altLang="en-US" sz="1400" b="1" dirty="0" smtClean="0">
                <a:latin typeface="+mn-lt"/>
                <a:cs typeface="+mn-cs"/>
              </a:rPr>
              <a:t>2016-17</a:t>
            </a:r>
            <a:endParaRPr lang="en-IN" altLang="en-US" sz="1400" b="1" dirty="0">
              <a:latin typeface="+mn-lt"/>
              <a:cs typeface="+mn-cs"/>
            </a:endParaRPr>
          </a:p>
          <a:p>
            <a:pPr marL="360363" indent="-360363" defTabSz="1000125" eaLnBrk="0" hangingPunct="0">
              <a:lnSpc>
                <a:spcPct val="150000"/>
              </a:lnSpc>
              <a:spcBef>
                <a:spcPts val="0"/>
              </a:spcBef>
              <a:buFont typeface="Wingdings" pitchFamily="2" charset="2"/>
              <a:buChar char="Ø"/>
              <a:defRPr/>
            </a:pPr>
            <a:endParaRPr lang="en-IN" altLang="en-US" sz="1400" b="1" dirty="0">
              <a:latin typeface="+mn-lt"/>
              <a:cs typeface="+mn-cs"/>
            </a:endParaRPr>
          </a:p>
        </p:txBody>
      </p:sp>
      <p:sp>
        <p:nvSpPr>
          <p:cNvPr id="17" name="Slide Number Placeholder 16"/>
          <p:cNvSpPr>
            <a:spLocks noGrp="1"/>
          </p:cNvSpPr>
          <p:nvPr>
            <p:ph type="sldNum" sz="quarter" idx="10"/>
          </p:nvPr>
        </p:nvSpPr>
        <p:spPr/>
        <p:txBody>
          <a:bodyPr/>
          <a:lstStyle/>
          <a:p>
            <a:pPr>
              <a:defRPr/>
            </a:pPr>
            <a:fld id="{FBCB1877-755F-49B6-B2ED-ED6559590AE6}" type="slidenum">
              <a:rPr lang="en-US"/>
              <a:pPr>
                <a:defRPr/>
              </a:pPr>
              <a:t>30</a:t>
            </a:fld>
            <a:endParaRPr lang="en-US"/>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bwMode="auto">
          <a:xfrm>
            <a:off x="457200" y="128588"/>
            <a:ext cx="6705600" cy="715962"/>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anchor="ctr"/>
          <a:lstStyle/>
          <a:p>
            <a:pPr eaLnBrk="0" hangingPunct="0">
              <a:defRPr/>
            </a:pPr>
            <a:r>
              <a:rPr lang="en-IN" sz="3200" b="1" dirty="0">
                <a:solidFill>
                  <a:prstClr val="black">
                    <a:lumMod val="65000"/>
                    <a:lumOff val="35000"/>
                  </a:prstClr>
                </a:solidFill>
                <a:latin typeface="Arial"/>
                <a:ea typeface="+mj-ea"/>
                <a:cs typeface="Arial"/>
              </a:rPr>
              <a:t>Ice Cream Industry – Key Players</a:t>
            </a:r>
            <a:endParaRPr lang="en-IN" sz="3200" b="1" dirty="0">
              <a:solidFill>
                <a:schemeClr val="tx1">
                  <a:lumMod val="65000"/>
                  <a:lumOff val="35000"/>
                </a:schemeClr>
              </a:solidFill>
              <a:latin typeface="+mj-lt"/>
              <a:ea typeface="+mj-ea"/>
              <a:cs typeface="+mj-cs"/>
            </a:endParaRPr>
          </a:p>
        </p:txBody>
      </p:sp>
      <p:sp>
        <p:nvSpPr>
          <p:cNvPr id="13" name="Content Placeholder 2"/>
          <p:cNvSpPr txBox="1">
            <a:spLocks/>
          </p:cNvSpPr>
          <p:nvPr/>
        </p:nvSpPr>
        <p:spPr bwMode="auto">
          <a:xfrm>
            <a:off x="5257800" y="1219200"/>
            <a:ext cx="3733800" cy="2209800"/>
          </a:xfrm>
          <a:prstGeom prst="rect">
            <a:avLst/>
          </a:prstGeom>
          <a:noFill/>
          <a:ln w="9525">
            <a:noFill/>
            <a:miter lim="800000"/>
            <a:headEnd/>
            <a:tailEnd/>
          </a:ln>
        </p:spPr>
        <p:txBody>
          <a:bodyPr/>
          <a:lstStyle/>
          <a:p>
            <a:pPr marL="360363" indent="-360363" defTabSz="1000125" eaLnBrk="0" hangingPunct="0">
              <a:lnSpc>
                <a:spcPct val="150000"/>
              </a:lnSpc>
              <a:spcBef>
                <a:spcPts val="0"/>
              </a:spcBef>
              <a:buFont typeface="Wingdings" pitchFamily="2" charset="2"/>
              <a:buChar char="Ø"/>
              <a:defRPr/>
            </a:pPr>
            <a:r>
              <a:rPr lang="en-IN" altLang="en-US" sz="1600" b="1" dirty="0">
                <a:latin typeface="+mn-lt"/>
                <a:cs typeface="+mn-cs"/>
              </a:rPr>
              <a:t>~80% of ice cream market is captured by top 5-7 players</a:t>
            </a:r>
          </a:p>
          <a:p>
            <a:pPr marL="360363" indent="-360363" defTabSz="1000125" eaLnBrk="0" hangingPunct="0">
              <a:lnSpc>
                <a:spcPct val="150000"/>
              </a:lnSpc>
              <a:spcBef>
                <a:spcPts val="0"/>
              </a:spcBef>
              <a:buFont typeface="Wingdings" pitchFamily="2" charset="2"/>
              <a:buChar char="Ø"/>
              <a:defRPr/>
            </a:pPr>
            <a:r>
              <a:rPr lang="en-US" altLang="en-US" sz="1600" b="1" dirty="0">
                <a:latin typeface="+mn-lt"/>
                <a:cs typeface="+mn-cs"/>
              </a:rPr>
              <a:t>Regional players have strong presence in respective regions</a:t>
            </a:r>
            <a:endParaRPr lang="en-IN" altLang="en-US" sz="1600" b="1" dirty="0">
              <a:latin typeface="+mn-lt"/>
              <a:cs typeface="+mn-cs"/>
            </a:endParaRPr>
          </a:p>
          <a:p>
            <a:pPr marL="360363" indent="-360363" defTabSz="1000125" eaLnBrk="0" hangingPunct="0">
              <a:lnSpc>
                <a:spcPct val="150000"/>
              </a:lnSpc>
              <a:spcBef>
                <a:spcPts val="0"/>
              </a:spcBef>
              <a:buFont typeface="Wingdings" pitchFamily="2" charset="2"/>
              <a:buChar char="Ø"/>
              <a:defRPr/>
            </a:pPr>
            <a:endParaRPr lang="en-IN" altLang="en-US" sz="1600" b="1" dirty="0">
              <a:latin typeface="+mn-lt"/>
              <a:cs typeface="+mn-cs"/>
            </a:endParaRPr>
          </a:p>
        </p:txBody>
      </p:sp>
      <p:pic>
        <p:nvPicPr>
          <p:cNvPr id="21510" name="Picture 4"/>
          <p:cNvPicPr>
            <a:picLocks noChangeAspect="1" noChangeArrowheads="1"/>
          </p:cNvPicPr>
          <p:nvPr/>
        </p:nvPicPr>
        <p:blipFill>
          <a:blip r:embed="rId3" cstate="print"/>
          <a:srcRect/>
          <a:stretch>
            <a:fillRect/>
          </a:stretch>
        </p:blipFill>
        <p:spPr bwMode="auto">
          <a:xfrm>
            <a:off x="452438" y="1219200"/>
            <a:ext cx="4424362" cy="4876800"/>
          </a:xfrm>
          <a:prstGeom prst="rect">
            <a:avLst/>
          </a:prstGeom>
          <a:noFill/>
          <a:ln w="9525">
            <a:noFill/>
            <a:miter lim="800000"/>
            <a:headEnd/>
            <a:tailEnd/>
          </a:ln>
        </p:spPr>
      </p:pic>
      <p:sp>
        <p:nvSpPr>
          <p:cNvPr id="14" name="Oval 13"/>
          <p:cNvSpPr/>
          <p:nvPr/>
        </p:nvSpPr>
        <p:spPr>
          <a:xfrm>
            <a:off x="381000" y="2590800"/>
            <a:ext cx="2057400" cy="1676400"/>
          </a:xfrm>
          <a:prstGeom prst="ellipse">
            <a:avLst/>
          </a:prstGeom>
          <a:solidFill>
            <a:schemeClr val="accent1">
              <a:alpha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buFontTx/>
              <a:buChar char="•"/>
              <a:defRPr/>
            </a:pPr>
            <a:endParaRPr lang="en-IN" sz="2000" b="1"/>
          </a:p>
        </p:txBody>
      </p:sp>
      <p:pic>
        <p:nvPicPr>
          <p:cNvPr id="21512" name="Picture 2"/>
          <p:cNvPicPr>
            <a:picLocks noChangeAspect="1" noChangeArrowheads="1"/>
          </p:cNvPicPr>
          <p:nvPr/>
        </p:nvPicPr>
        <p:blipFill>
          <a:blip r:embed="rId4" cstate="print"/>
          <a:srcRect/>
          <a:stretch>
            <a:fillRect/>
          </a:stretch>
        </p:blipFill>
        <p:spPr bwMode="auto">
          <a:xfrm>
            <a:off x="990600" y="2971800"/>
            <a:ext cx="819150" cy="847725"/>
          </a:xfrm>
          <a:prstGeom prst="rect">
            <a:avLst/>
          </a:prstGeom>
          <a:noFill/>
          <a:ln w="9525">
            <a:noFill/>
            <a:miter lim="800000"/>
            <a:headEnd/>
            <a:tailEnd/>
          </a:ln>
        </p:spPr>
      </p:pic>
      <p:sp>
        <p:nvSpPr>
          <p:cNvPr id="15" name="Oval 14"/>
          <p:cNvSpPr/>
          <p:nvPr/>
        </p:nvSpPr>
        <p:spPr>
          <a:xfrm>
            <a:off x="1447800" y="3962400"/>
            <a:ext cx="1752600" cy="1447800"/>
          </a:xfrm>
          <a:prstGeom prst="ellipse">
            <a:avLst/>
          </a:prstGeom>
          <a:solidFill>
            <a:schemeClr val="accent3">
              <a:alpha val="4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buFontTx/>
              <a:buChar char="•"/>
              <a:defRPr/>
            </a:pPr>
            <a:endParaRPr lang="en-IN" sz="2000" b="1" dirty="0"/>
          </a:p>
        </p:txBody>
      </p:sp>
      <p:pic>
        <p:nvPicPr>
          <p:cNvPr id="21514" name="Picture 3"/>
          <p:cNvPicPr>
            <a:picLocks noChangeAspect="1" noChangeArrowheads="1"/>
          </p:cNvPicPr>
          <p:nvPr/>
        </p:nvPicPr>
        <p:blipFill>
          <a:blip r:embed="rId5" cstate="print"/>
          <a:srcRect/>
          <a:stretch>
            <a:fillRect/>
          </a:stretch>
        </p:blipFill>
        <p:spPr bwMode="auto">
          <a:xfrm>
            <a:off x="1600200" y="4343400"/>
            <a:ext cx="755650" cy="409575"/>
          </a:xfrm>
          <a:prstGeom prst="rect">
            <a:avLst/>
          </a:prstGeom>
          <a:noFill/>
          <a:ln w="9525">
            <a:noFill/>
            <a:miter lim="800000"/>
            <a:headEnd/>
            <a:tailEnd/>
          </a:ln>
        </p:spPr>
      </p:pic>
      <p:pic>
        <p:nvPicPr>
          <p:cNvPr id="21515" name="Picture 4"/>
          <p:cNvPicPr>
            <a:picLocks noChangeAspect="1" noChangeArrowheads="1"/>
          </p:cNvPicPr>
          <p:nvPr/>
        </p:nvPicPr>
        <p:blipFill>
          <a:blip r:embed="rId6" cstate="print"/>
          <a:srcRect/>
          <a:stretch>
            <a:fillRect/>
          </a:stretch>
        </p:blipFill>
        <p:spPr bwMode="auto">
          <a:xfrm>
            <a:off x="1828800" y="4800600"/>
            <a:ext cx="990600" cy="476250"/>
          </a:xfrm>
          <a:prstGeom prst="rect">
            <a:avLst/>
          </a:prstGeom>
          <a:noFill/>
          <a:ln w="9525">
            <a:noFill/>
            <a:miter lim="800000"/>
            <a:headEnd/>
            <a:tailEnd/>
          </a:ln>
        </p:spPr>
      </p:pic>
      <p:pic>
        <p:nvPicPr>
          <p:cNvPr id="21516" name="Picture 5"/>
          <p:cNvPicPr>
            <a:picLocks noChangeAspect="1" noChangeArrowheads="1"/>
          </p:cNvPicPr>
          <p:nvPr/>
        </p:nvPicPr>
        <p:blipFill>
          <a:blip r:embed="rId7" cstate="print"/>
          <a:srcRect/>
          <a:stretch>
            <a:fillRect/>
          </a:stretch>
        </p:blipFill>
        <p:spPr bwMode="auto">
          <a:xfrm>
            <a:off x="685800" y="5410200"/>
            <a:ext cx="971550" cy="466725"/>
          </a:xfrm>
          <a:prstGeom prst="rect">
            <a:avLst/>
          </a:prstGeom>
          <a:noFill/>
          <a:ln w="9525">
            <a:noFill/>
            <a:miter lim="800000"/>
            <a:headEnd/>
            <a:tailEnd/>
          </a:ln>
        </p:spPr>
      </p:pic>
      <p:sp>
        <p:nvSpPr>
          <p:cNvPr id="17" name="Oval 16"/>
          <p:cNvSpPr/>
          <p:nvPr/>
        </p:nvSpPr>
        <p:spPr>
          <a:xfrm rot="4518439">
            <a:off x="1252538" y="5280025"/>
            <a:ext cx="814388" cy="382587"/>
          </a:xfrm>
          <a:prstGeom prst="ellipse">
            <a:avLst/>
          </a:prstGeom>
          <a:solidFill>
            <a:srgbClr val="FFFF00">
              <a:alpha val="40000"/>
            </a:srgbClr>
          </a:solidFill>
          <a:ln w="190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buFontTx/>
              <a:buChar char="•"/>
              <a:defRPr/>
            </a:pPr>
            <a:endParaRPr lang="en-IN" sz="2000" b="1" dirty="0"/>
          </a:p>
        </p:txBody>
      </p:sp>
      <p:graphicFrame>
        <p:nvGraphicFramePr>
          <p:cNvPr id="21506" name="Chart 17"/>
          <p:cNvGraphicFramePr>
            <a:graphicFrameLocks/>
          </p:cNvGraphicFramePr>
          <p:nvPr/>
        </p:nvGraphicFramePr>
        <p:xfrm>
          <a:off x="5283200" y="3586163"/>
          <a:ext cx="3378200" cy="3017837"/>
        </p:xfrm>
        <a:graphic>
          <a:graphicData uri="http://schemas.openxmlformats.org/presentationml/2006/ole">
            <p:oleObj spid="_x0000_s113666" r:id="rId8" imgW="3377477" imgH="3017782" progId="Excel.Sheet.8">
              <p:embed/>
            </p:oleObj>
          </a:graphicData>
        </a:graphic>
      </p:graphicFrame>
      <p:sp>
        <p:nvSpPr>
          <p:cNvPr id="19" name="Rectangle 18"/>
          <p:cNvSpPr/>
          <p:nvPr/>
        </p:nvSpPr>
        <p:spPr>
          <a:xfrm>
            <a:off x="5624513" y="3200400"/>
            <a:ext cx="3214687" cy="338554"/>
          </a:xfrm>
          <a:prstGeom prst="rect">
            <a:avLst/>
          </a:prstGeom>
        </p:spPr>
        <p:txBody>
          <a:bodyPr>
            <a:spAutoFit/>
          </a:bodyPr>
          <a:lstStyle/>
          <a:p>
            <a:pPr algn="ctr">
              <a:spcBef>
                <a:spcPct val="50000"/>
              </a:spcBef>
              <a:defRPr sz="1600" b="1" i="0" u="none" strike="noStrike" kern="1200" baseline="0">
                <a:solidFill>
                  <a:prstClr val="black"/>
                </a:solidFill>
                <a:latin typeface="+mn-lt"/>
                <a:ea typeface="+mn-ea"/>
                <a:cs typeface="+mn-cs"/>
              </a:defRPr>
            </a:pPr>
            <a:r>
              <a:rPr lang="en-US" sz="1600" b="1" dirty="0">
                <a:solidFill>
                  <a:prstClr val="black"/>
                </a:solidFill>
                <a:latin typeface="+mn-lt"/>
                <a:cs typeface="+mn-cs"/>
              </a:rPr>
              <a:t>Leading players market share</a:t>
            </a:r>
            <a:endParaRPr lang="en-IN" sz="1600" b="1" dirty="0">
              <a:solidFill>
                <a:prstClr val="black"/>
              </a:solidFill>
              <a:latin typeface="+mn-lt"/>
              <a:cs typeface="+mn-cs"/>
            </a:endParaRPr>
          </a:p>
        </p:txBody>
      </p:sp>
      <p:sp>
        <p:nvSpPr>
          <p:cNvPr id="24" name="Text Box 5"/>
          <p:cNvSpPr txBox="1">
            <a:spLocks noChangeArrowheads="1"/>
          </p:cNvSpPr>
          <p:nvPr/>
        </p:nvSpPr>
        <p:spPr bwMode="auto">
          <a:xfrm>
            <a:off x="4184650" y="4038600"/>
            <a:ext cx="1524000" cy="1077218"/>
          </a:xfrm>
          <a:prstGeom prst="rect">
            <a:avLst/>
          </a:prstGeom>
          <a:noFill/>
          <a:ln w="9525">
            <a:noFill/>
            <a:miter lim="800000"/>
            <a:headEnd/>
            <a:tailEnd/>
          </a:ln>
        </p:spPr>
        <p:txBody>
          <a:bodyPr wrap="square">
            <a:spAutoFit/>
          </a:bodyPr>
          <a:lstStyle/>
          <a:p>
            <a:pPr>
              <a:spcBef>
                <a:spcPct val="50000"/>
              </a:spcBef>
              <a:defRPr/>
            </a:pPr>
            <a:r>
              <a:rPr lang="en-US" altLang="en-US" sz="1600" b="1" dirty="0">
                <a:latin typeface="+mn-lt"/>
                <a:ea typeface="ＭＳ Ｐゴシック" pitchFamily="34" charset="-128"/>
                <a:cs typeface="Arial" pitchFamily="34" charset="0"/>
              </a:rPr>
              <a:t>Baskin-Robbins is the biggest foreign player in India</a:t>
            </a:r>
          </a:p>
        </p:txBody>
      </p:sp>
      <p:cxnSp>
        <p:nvCxnSpPr>
          <p:cNvPr id="26" name="Straight Connector 25"/>
          <p:cNvCxnSpPr/>
          <p:nvPr/>
        </p:nvCxnSpPr>
        <p:spPr>
          <a:xfrm flipV="1">
            <a:off x="5486400" y="4191000"/>
            <a:ext cx="609600" cy="228600"/>
          </a:xfrm>
          <a:prstGeom prst="line">
            <a:avLst/>
          </a:prstGeom>
        </p:spPr>
        <p:style>
          <a:lnRef idx="1">
            <a:schemeClr val="accent1"/>
          </a:lnRef>
          <a:fillRef idx="0">
            <a:schemeClr val="accent1"/>
          </a:fillRef>
          <a:effectRef idx="0">
            <a:schemeClr val="accent1"/>
          </a:effectRef>
          <a:fontRef idx="minor">
            <a:schemeClr val="tx1"/>
          </a:fontRef>
        </p:style>
      </p:cxnSp>
      <p:pic>
        <p:nvPicPr>
          <p:cNvPr id="21521" name="Picture 6"/>
          <p:cNvPicPr>
            <a:picLocks noChangeAspect="1" noChangeArrowheads="1"/>
          </p:cNvPicPr>
          <p:nvPr/>
        </p:nvPicPr>
        <p:blipFill>
          <a:blip r:embed="rId9" cstate="print"/>
          <a:srcRect/>
          <a:stretch>
            <a:fillRect/>
          </a:stretch>
        </p:blipFill>
        <p:spPr bwMode="auto">
          <a:xfrm>
            <a:off x="2382838" y="1600200"/>
            <a:ext cx="628650" cy="228600"/>
          </a:xfrm>
          <a:prstGeom prst="rect">
            <a:avLst/>
          </a:prstGeom>
          <a:noFill/>
          <a:ln w="9525">
            <a:noFill/>
            <a:miter lim="800000"/>
            <a:headEnd/>
            <a:tailEnd/>
          </a:ln>
        </p:spPr>
      </p:pic>
      <p:pic>
        <p:nvPicPr>
          <p:cNvPr id="21522" name="Picture 7"/>
          <p:cNvPicPr>
            <a:picLocks noChangeAspect="1" noChangeArrowheads="1"/>
          </p:cNvPicPr>
          <p:nvPr/>
        </p:nvPicPr>
        <p:blipFill>
          <a:blip r:embed="rId10" cstate="print"/>
          <a:srcRect/>
          <a:stretch>
            <a:fillRect/>
          </a:stretch>
        </p:blipFill>
        <p:spPr bwMode="auto">
          <a:xfrm>
            <a:off x="3006725" y="1600200"/>
            <a:ext cx="539750" cy="304800"/>
          </a:xfrm>
          <a:prstGeom prst="rect">
            <a:avLst/>
          </a:prstGeom>
          <a:noFill/>
          <a:ln w="9525">
            <a:noFill/>
            <a:miter lim="800000"/>
            <a:headEnd/>
            <a:tailEnd/>
          </a:ln>
        </p:spPr>
      </p:pic>
      <p:pic>
        <p:nvPicPr>
          <p:cNvPr id="21523" name="Picture 8"/>
          <p:cNvPicPr>
            <a:picLocks noChangeAspect="1" noChangeArrowheads="1"/>
          </p:cNvPicPr>
          <p:nvPr/>
        </p:nvPicPr>
        <p:blipFill>
          <a:blip r:embed="rId11" cstate="print"/>
          <a:srcRect/>
          <a:stretch>
            <a:fillRect/>
          </a:stretch>
        </p:blipFill>
        <p:spPr bwMode="auto">
          <a:xfrm>
            <a:off x="2389188" y="1954213"/>
            <a:ext cx="533400" cy="312737"/>
          </a:xfrm>
          <a:prstGeom prst="rect">
            <a:avLst/>
          </a:prstGeom>
          <a:noFill/>
          <a:ln w="9525">
            <a:noFill/>
            <a:miter lim="800000"/>
            <a:headEnd/>
            <a:tailEnd/>
          </a:ln>
        </p:spPr>
      </p:pic>
      <p:pic>
        <p:nvPicPr>
          <p:cNvPr id="21524" name="Picture 9"/>
          <p:cNvPicPr>
            <a:picLocks noChangeAspect="1" noChangeArrowheads="1"/>
          </p:cNvPicPr>
          <p:nvPr/>
        </p:nvPicPr>
        <p:blipFill>
          <a:blip r:embed="rId12" cstate="print"/>
          <a:srcRect/>
          <a:stretch>
            <a:fillRect/>
          </a:stretch>
        </p:blipFill>
        <p:spPr bwMode="auto">
          <a:xfrm>
            <a:off x="2998788" y="1954213"/>
            <a:ext cx="574675" cy="304800"/>
          </a:xfrm>
          <a:prstGeom prst="rect">
            <a:avLst/>
          </a:prstGeom>
          <a:noFill/>
          <a:ln w="9525">
            <a:noFill/>
            <a:miter lim="800000"/>
            <a:headEnd/>
            <a:tailEnd/>
          </a:ln>
        </p:spPr>
      </p:pic>
      <p:sp>
        <p:nvSpPr>
          <p:cNvPr id="32" name="Right Brace 31"/>
          <p:cNvSpPr/>
          <p:nvPr/>
        </p:nvSpPr>
        <p:spPr>
          <a:xfrm>
            <a:off x="3602038" y="1524000"/>
            <a:ext cx="207962" cy="1066800"/>
          </a:xfrm>
          <a:prstGeom prst="rightBrace">
            <a:avLst/>
          </a:prstGeom>
        </p:spPr>
        <p:style>
          <a:lnRef idx="1">
            <a:schemeClr val="accent1"/>
          </a:lnRef>
          <a:fillRef idx="0">
            <a:schemeClr val="accent1"/>
          </a:fillRef>
          <a:effectRef idx="0">
            <a:schemeClr val="accent1"/>
          </a:effectRef>
          <a:fontRef idx="minor">
            <a:schemeClr val="tx1"/>
          </a:fontRef>
        </p:style>
        <p:txBody>
          <a:bodyPr anchor="ctr"/>
          <a:lstStyle/>
          <a:p>
            <a:pPr algn="ctr">
              <a:spcBef>
                <a:spcPct val="50000"/>
              </a:spcBef>
              <a:buFontTx/>
              <a:buChar char="•"/>
              <a:defRPr/>
            </a:pPr>
            <a:endParaRPr lang="en-IN" sz="2000" b="1"/>
          </a:p>
        </p:txBody>
      </p:sp>
      <p:sp>
        <p:nvSpPr>
          <p:cNvPr id="33" name="Text Box 5"/>
          <p:cNvSpPr txBox="1">
            <a:spLocks noChangeArrowheads="1"/>
          </p:cNvSpPr>
          <p:nvPr/>
        </p:nvSpPr>
        <p:spPr bwMode="auto">
          <a:xfrm>
            <a:off x="3754438" y="1700213"/>
            <a:ext cx="1524000" cy="830997"/>
          </a:xfrm>
          <a:prstGeom prst="rect">
            <a:avLst/>
          </a:prstGeom>
          <a:noFill/>
          <a:ln w="9525">
            <a:noFill/>
            <a:miter lim="800000"/>
            <a:headEnd/>
            <a:tailEnd/>
          </a:ln>
        </p:spPr>
        <p:txBody>
          <a:bodyPr>
            <a:spAutoFit/>
          </a:bodyPr>
          <a:lstStyle/>
          <a:p>
            <a:pPr>
              <a:spcBef>
                <a:spcPct val="50000"/>
              </a:spcBef>
              <a:defRPr/>
            </a:pPr>
            <a:r>
              <a:rPr lang="en-US" altLang="en-US" sz="1600" b="1" dirty="0">
                <a:latin typeface="+mn-lt"/>
                <a:ea typeface="ＭＳ Ｐゴシック" pitchFamily="34" charset="-128"/>
                <a:cs typeface="Arial" pitchFamily="34" charset="0"/>
              </a:rPr>
              <a:t>Top 5 brands have pan-India presence</a:t>
            </a:r>
          </a:p>
        </p:txBody>
      </p:sp>
      <p:pic>
        <p:nvPicPr>
          <p:cNvPr id="21527" name="Picture 10"/>
          <p:cNvPicPr>
            <a:picLocks noChangeAspect="1" noChangeArrowheads="1"/>
          </p:cNvPicPr>
          <p:nvPr/>
        </p:nvPicPr>
        <p:blipFill>
          <a:blip r:embed="rId13" cstate="print"/>
          <a:srcRect/>
          <a:stretch>
            <a:fillRect/>
          </a:stretch>
        </p:blipFill>
        <p:spPr bwMode="auto">
          <a:xfrm>
            <a:off x="2743200" y="2286000"/>
            <a:ext cx="457200" cy="387350"/>
          </a:xfrm>
          <a:prstGeom prst="rect">
            <a:avLst/>
          </a:prstGeom>
          <a:noFill/>
          <a:ln w="9525">
            <a:noFill/>
            <a:miter lim="800000"/>
            <a:headEnd/>
            <a:tailEnd/>
          </a:ln>
        </p:spPr>
      </p:pic>
      <p:sp>
        <p:nvSpPr>
          <p:cNvPr id="25" name="Slide Number Placeholder 24"/>
          <p:cNvSpPr>
            <a:spLocks noGrp="1"/>
          </p:cNvSpPr>
          <p:nvPr>
            <p:ph type="sldNum" sz="quarter" idx="10"/>
          </p:nvPr>
        </p:nvSpPr>
        <p:spPr/>
        <p:txBody>
          <a:bodyPr/>
          <a:lstStyle/>
          <a:p>
            <a:pPr>
              <a:defRPr/>
            </a:pPr>
            <a:fld id="{FE58EADC-4EFA-496A-96C4-FACEF502D588}" type="slidenum">
              <a:rPr lang="en-US" sz="1400" b="1"/>
              <a:pPr>
                <a:defRPr/>
              </a:pPr>
              <a:t>31</a:t>
            </a:fld>
            <a:endParaRPr lang="en-US" sz="1400" b="1"/>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0"/>
            <a:ext cx="8229600" cy="1066800"/>
          </a:xfrm>
        </p:spPr>
        <p:style>
          <a:lnRef idx="2">
            <a:schemeClr val="accent2"/>
          </a:lnRef>
          <a:fillRef idx="1">
            <a:schemeClr val="lt1"/>
          </a:fillRef>
          <a:effectRef idx="0">
            <a:schemeClr val="accent2"/>
          </a:effectRef>
          <a:fontRef idx="minor">
            <a:schemeClr val="dk1"/>
          </a:fontRef>
        </p:style>
        <p:txBody>
          <a:bodyPr>
            <a:noAutofit/>
          </a:bodyPr>
          <a:lstStyle/>
          <a:p>
            <a:pPr>
              <a:defRPr/>
            </a:pPr>
            <a:r>
              <a:rPr lang="en-US" sz="3200" b="1" dirty="0" smtClean="0">
                <a:solidFill>
                  <a:schemeClr val="tx1">
                    <a:lumMod val="65000"/>
                    <a:lumOff val="35000"/>
                  </a:schemeClr>
                </a:solidFill>
              </a:rPr>
              <a:t>SWOT analysis of Food and Food Processing Industry in India</a:t>
            </a:r>
            <a:endParaRPr lang="en-IN" sz="3200" b="1" dirty="0" smtClean="0">
              <a:solidFill>
                <a:schemeClr val="tx1">
                  <a:lumMod val="65000"/>
                  <a:lumOff val="35000"/>
                </a:schemeClr>
              </a:solidFill>
            </a:endParaRPr>
          </a:p>
        </p:txBody>
      </p:sp>
      <p:sp>
        <p:nvSpPr>
          <p:cNvPr id="63491" name="Content Placeholder 2"/>
          <p:cNvSpPr>
            <a:spLocks noGrp="1"/>
          </p:cNvSpPr>
          <p:nvPr>
            <p:ph idx="4294967295"/>
          </p:nvPr>
        </p:nvSpPr>
        <p:spPr>
          <a:xfrm>
            <a:off x="381000" y="1752600"/>
            <a:ext cx="8305800" cy="2209800"/>
          </a:xfrm>
        </p:spPr>
        <p:txBody>
          <a:bodyPr>
            <a:normAutofit/>
          </a:bodyPr>
          <a:lstStyle/>
          <a:p>
            <a:pPr defTabSz="1000125">
              <a:lnSpc>
                <a:spcPct val="150000"/>
              </a:lnSpc>
              <a:spcBef>
                <a:spcPct val="0"/>
              </a:spcBef>
              <a:buFont typeface="Wingdings" pitchFamily="2" charset="2"/>
              <a:buChar char="Ø"/>
            </a:pPr>
            <a:r>
              <a:rPr lang="en-US" altLang="en-US" sz="1800" b="1" dirty="0" smtClean="0">
                <a:solidFill>
                  <a:schemeClr val="tx1"/>
                </a:solidFill>
              </a:rPr>
              <a:t>Huge domestic consumption market</a:t>
            </a:r>
            <a:endParaRPr lang="en-IN" altLang="en-US" sz="1800" b="1" dirty="0" smtClean="0">
              <a:solidFill>
                <a:schemeClr val="tx1"/>
              </a:solidFill>
            </a:endParaRPr>
          </a:p>
          <a:p>
            <a:pPr defTabSz="1000125">
              <a:lnSpc>
                <a:spcPct val="150000"/>
              </a:lnSpc>
              <a:spcBef>
                <a:spcPct val="0"/>
              </a:spcBef>
              <a:buFont typeface="Wingdings" pitchFamily="2" charset="2"/>
              <a:buChar char="Ø"/>
            </a:pPr>
            <a:r>
              <a:rPr lang="en-IN" altLang="en-US" sz="1800" b="1" dirty="0" smtClean="0">
                <a:solidFill>
                  <a:schemeClr val="tx1"/>
                </a:solidFill>
              </a:rPr>
              <a:t>Large production base of raw material</a:t>
            </a:r>
          </a:p>
          <a:p>
            <a:pPr defTabSz="1000125">
              <a:lnSpc>
                <a:spcPct val="150000"/>
              </a:lnSpc>
              <a:spcBef>
                <a:spcPct val="0"/>
              </a:spcBef>
              <a:buFont typeface="Wingdings" pitchFamily="2" charset="2"/>
              <a:buChar char="Ø"/>
            </a:pPr>
            <a:r>
              <a:rPr lang="en-US" altLang="en-US" sz="1800" b="1" dirty="0" smtClean="0">
                <a:solidFill>
                  <a:schemeClr val="tx1"/>
                </a:solidFill>
              </a:rPr>
              <a:t>Breadth in crop base offering scope for varied processing activities</a:t>
            </a:r>
          </a:p>
        </p:txBody>
      </p:sp>
      <p:sp>
        <p:nvSpPr>
          <p:cNvPr id="6" name="Text Box 5"/>
          <p:cNvSpPr txBox="1">
            <a:spLocks noChangeArrowheads="1"/>
          </p:cNvSpPr>
          <p:nvPr/>
        </p:nvSpPr>
        <p:spPr bwMode="auto">
          <a:xfrm>
            <a:off x="3276600" y="1371600"/>
            <a:ext cx="1600200" cy="40011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spcBef>
                <a:spcPct val="50000"/>
              </a:spcBef>
              <a:defRPr/>
            </a:pPr>
            <a:r>
              <a:rPr lang="en-US" altLang="en-US" sz="2000" b="1" dirty="0">
                <a:solidFill>
                  <a:srgbClr val="C00000"/>
                </a:solidFill>
                <a:latin typeface="+mn-lt"/>
                <a:ea typeface="ＭＳ Ｐゴシック" pitchFamily="34" charset="-128"/>
                <a:cs typeface="Arial" pitchFamily="34" charset="0"/>
              </a:rPr>
              <a:t>Strengths</a:t>
            </a:r>
          </a:p>
        </p:txBody>
      </p:sp>
      <p:sp>
        <p:nvSpPr>
          <p:cNvPr id="7" name="Text Box 5"/>
          <p:cNvSpPr txBox="1">
            <a:spLocks noChangeArrowheads="1"/>
          </p:cNvSpPr>
          <p:nvPr/>
        </p:nvSpPr>
        <p:spPr bwMode="auto">
          <a:xfrm>
            <a:off x="3352800" y="3200400"/>
            <a:ext cx="1676400" cy="40011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spcBef>
                <a:spcPct val="50000"/>
              </a:spcBef>
              <a:defRPr/>
            </a:pPr>
            <a:r>
              <a:rPr lang="en-US" altLang="en-US" sz="2000" b="1" dirty="0">
                <a:solidFill>
                  <a:sysClr val="windowText" lastClr="000000"/>
                </a:solidFill>
                <a:latin typeface="+mn-lt"/>
                <a:ea typeface="ＭＳ Ｐゴシック" pitchFamily="34" charset="-128"/>
                <a:cs typeface="Arial" pitchFamily="34" charset="0"/>
              </a:rPr>
              <a:t>Weaknesses</a:t>
            </a:r>
          </a:p>
        </p:txBody>
      </p:sp>
      <p:sp>
        <p:nvSpPr>
          <p:cNvPr id="8" name="Slide Number Placeholder 7"/>
          <p:cNvSpPr>
            <a:spLocks noGrp="1"/>
          </p:cNvSpPr>
          <p:nvPr>
            <p:ph type="sldNum" sz="quarter" idx="10"/>
          </p:nvPr>
        </p:nvSpPr>
        <p:spPr/>
        <p:txBody>
          <a:bodyPr/>
          <a:lstStyle/>
          <a:p>
            <a:pPr>
              <a:defRPr/>
            </a:pPr>
            <a:fld id="{2AD6C057-A931-41B7-AC27-BFBD084DD116}" type="slidenum">
              <a:rPr lang="en-US"/>
              <a:pPr>
                <a:defRPr/>
              </a:pPr>
              <a:t>32</a:t>
            </a:fld>
            <a:endParaRPr lang="en-US"/>
          </a:p>
        </p:txBody>
      </p:sp>
      <p:sp>
        <p:nvSpPr>
          <p:cNvPr id="63492" name="Content Placeholder 2"/>
          <p:cNvSpPr>
            <a:spLocks noGrp="1"/>
          </p:cNvSpPr>
          <p:nvPr>
            <p:ph idx="4294967295"/>
          </p:nvPr>
        </p:nvSpPr>
        <p:spPr>
          <a:xfrm>
            <a:off x="381000" y="3657600"/>
            <a:ext cx="8534400" cy="3124200"/>
          </a:xfrm>
          <a:solidFill>
            <a:schemeClr val="bg1"/>
          </a:solidFill>
          <a:ln>
            <a:solidFill>
              <a:schemeClr val="bg1"/>
            </a:solidFill>
          </a:ln>
        </p:spPr>
        <p:style>
          <a:lnRef idx="2">
            <a:schemeClr val="accent2"/>
          </a:lnRef>
          <a:fillRef idx="1">
            <a:schemeClr val="lt1"/>
          </a:fillRef>
          <a:effectRef idx="0">
            <a:schemeClr val="accent2"/>
          </a:effectRef>
          <a:fontRef idx="minor">
            <a:schemeClr val="dk1"/>
          </a:fontRef>
        </p:style>
        <p:txBody>
          <a:bodyPr>
            <a:noAutofit/>
          </a:bodyPr>
          <a:lstStyle/>
          <a:p>
            <a:pPr defTabSz="1000125">
              <a:lnSpc>
                <a:spcPct val="150000"/>
              </a:lnSpc>
              <a:spcBef>
                <a:spcPct val="0"/>
              </a:spcBef>
              <a:buFont typeface="Wingdings" pitchFamily="2" charset="2"/>
              <a:buChar char="Ø"/>
            </a:pPr>
            <a:r>
              <a:rPr lang="en-IN" altLang="en-US" sz="1800" b="1" dirty="0" smtClean="0">
                <a:solidFill>
                  <a:schemeClr val="tx1"/>
                </a:solidFill>
              </a:rPr>
              <a:t>Inadequate infrastructure facilities</a:t>
            </a:r>
          </a:p>
          <a:p>
            <a:pPr defTabSz="1000125">
              <a:lnSpc>
                <a:spcPct val="150000"/>
              </a:lnSpc>
              <a:spcBef>
                <a:spcPct val="0"/>
              </a:spcBef>
              <a:buFont typeface="Wingdings" pitchFamily="2" charset="2"/>
              <a:buChar char="Ø"/>
            </a:pPr>
            <a:r>
              <a:rPr lang="en-US" altLang="en-US" sz="1800" b="1" dirty="0" smtClean="0">
                <a:solidFill>
                  <a:schemeClr val="tx1"/>
                </a:solidFill>
              </a:rPr>
              <a:t>High upfront capital investments </a:t>
            </a:r>
            <a:endParaRPr lang="en-IN" altLang="en-US" sz="1800" b="1" dirty="0" smtClean="0">
              <a:solidFill>
                <a:schemeClr val="tx1"/>
              </a:solidFill>
            </a:endParaRPr>
          </a:p>
          <a:p>
            <a:pPr defTabSz="1000125">
              <a:lnSpc>
                <a:spcPct val="150000"/>
              </a:lnSpc>
              <a:spcBef>
                <a:spcPct val="0"/>
              </a:spcBef>
              <a:buFont typeface="Wingdings" pitchFamily="2" charset="2"/>
              <a:buChar char="Ø"/>
            </a:pPr>
            <a:r>
              <a:rPr lang="en-IN" altLang="en-US" sz="1800" b="1" dirty="0" smtClean="0">
                <a:solidFill>
                  <a:schemeClr val="tx1"/>
                </a:solidFill>
              </a:rPr>
              <a:t>Lack of adequate quality control &amp; testing protocols</a:t>
            </a:r>
          </a:p>
          <a:p>
            <a:pPr defTabSz="1000125">
              <a:lnSpc>
                <a:spcPct val="150000"/>
              </a:lnSpc>
              <a:spcBef>
                <a:spcPct val="0"/>
              </a:spcBef>
              <a:buFont typeface="Wingdings" pitchFamily="2" charset="2"/>
              <a:buChar char="Ø"/>
            </a:pPr>
            <a:r>
              <a:rPr lang="en-IN" altLang="en-US" sz="1800" b="1" dirty="0" smtClean="0">
                <a:solidFill>
                  <a:schemeClr val="tx1"/>
                </a:solidFill>
              </a:rPr>
              <a:t>Large number of intermediaries resulting in inefficient supply chain and increase in prices</a:t>
            </a:r>
          </a:p>
          <a:p>
            <a:pPr defTabSz="1000125">
              <a:lnSpc>
                <a:spcPct val="150000"/>
              </a:lnSpc>
              <a:spcBef>
                <a:spcPct val="0"/>
              </a:spcBef>
              <a:buFont typeface="Wingdings" pitchFamily="2" charset="2"/>
              <a:buChar char="Ø"/>
            </a:pPr>
            <a:r>
              <a:rPr lang="en-IN" altLang="en-US" sz="1800" b="1" dirty="0" smtClean="0">
                <a:solidFill>
                  <a:schemeClr val="tx1"/>
                </a:solidFill>
              </a:rPr>
              <a:t>Seasonal variability of crops </a:t>
            </a:r>
          </a:p>
          <a:p>
            <a:pPr defTabSz="1000125">
              <a:lnSpc>
                <a:spcPct val="150000"/>
              </a:lnSpc>
              <a:spcBef>
                <a:spcPct val="0"/>
              </a:spcBef>
              <a:buFont typeface="Wingdings" pitchFamily="2" charset="2"/>
              <a:buChar char="Ø"/>
            </a:pPr>
            <a:r>
              <a:rPr lang="en-US" altLang="en-US" sz="1800" b="1" dirty="0" smtClean="0">
                <a:solidFill>
                  <a:schemeClr val="tx1"/>
                </a:solidFill>
              </a:rPr>
              <a:t>Low packaging aesthetics </a:t>
            </a:r>
            <a:endParaRPr lang="en-IN" altLang="en-US" sz="1800" b="1" dirty="0" smtClean="0">
              <a:solidFill>
                <a:schemeClr val="tx1"/>
              </a:solidFill>
            </a:endParaRP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Content Placeholder 2"/>
          <p:cNvSpPr>
            <a:spLocks noGrp="1"/>
          </p:cNvSpPr>
          <p:nvPr>
            <p:ph idx="4294967295"/>
          </p:nvPr>
        </p:nvSpPr>
        <p:spPr>
          <a:xfrm>
            <a:off x="381000" y="1371600"/>
            <a:ext cx="8534400" cy="2209800"/>
          </a:xfrm>
        </p:spPr>
        <p:txBody>
          <a:bodyPr>
            <a:normAutofit/>
          </a:bodyPr>
          <a:lstStyle/>
          <a:p>
            <a:pPr defTabSz="1000125">
              <a:lnSpc>
                <a:spcPct val="150000"/>
              </a:lnSpc>
              <a:spcBef>
                <a:spcPct val="0"/>
              </a:spcBef>
              <a:buFont typeface="Wingdings" pitchFamily="2" charset="2"/>
              <a:buChar char="Ø"/>
            </a:pPr>
            <a:r>
              <a:rPr lang="en-US" altLang="en-US" sz="1800" b="1" dirty="0" smtClean="0">
                <a:solidFill>
                  <a:schemeClr val="tx1"/>
                </a:solidFill>
              </a:rPr>
              <a:t>Government incentives (priority sector, tax relief, R&amp;D support, etc)</a:t>
            </a:r>
          </a:p>
          <a:p>
            <a:pPr defTabSz="1000125">
              <a:lnSpc>
                <a:spcPct val="150000"/>
              </a:lnSpc>
              <a:spcBef>
                <a:spcPct val="0"/>
              </a:spcBef>
              <a:buFont typeface="Wingdings" pitchFamily="2" charset="2"/>
              <a:buChar char="Ø"/>
            </a:pPr>
            <a:r>
              <a:rPr lang="en-US" altLang="en-US" sz="1800" b="1" dirty="0" smtClean="0">
                <a:solidFill>
                  <a:schemeClr val="tx1"/>
                </a:solidFill>
              </a:rPr>
              <a:t>Increasing western influence on Indian palate (cheese, pasta, sauces, cereals, aerated drinks, juices, yoghurt, etc) which is driving the demand for processed foods</a:t>
            </a:r>
          </a:p>
          <a:p>
            <a:pPr defTabSz="1000125">
              <a:lnSpc>
                <a:spcPct val="150000"/>
              </a:lnSpc>
              <a:spcBef>
                <a:spcPct val="0"/>
              </a:spcBef>
              <a:buFont typeface="Wingdings" pitchFamily="2" charset="2"/>
              <a:buChar char="Ø"/>
            </a:pPr>
            <a:r>
              <a:rPr lang="en-US" altLang="en-US" sz="1800" b="1" dirty="0" smtClean="0">
                <a:solidFill>
                  <a:schemeClr val="tx1"/>
                </a:solidFill>
              </a:rPr>
              <a:t>Increase in nuclear families and working women who prefer ready-to-use food items </a:t>
            </a:r>
            <a:endParaRPr lang="en-IN" altLang="en-US" sz="1800" b="1" dirty="0" smtClean="0">
              <a:solidFill>
                <a:schemeClr val="tx1"/>
              </a:solidFill>
            </a:endParaRPr>
          </a:p>
        </p:txBody>
      </p:sp>
      <p:sp>
        <p:nvSpPr>
          <p:cNvPr id="6" name="Text Box 5"/>
          <p:cNvSpPr txBox="1">
            <a:spLocks noChangeArrowheads="1"/>
          </p:cNvSpPr>
          <p:nvPr/>
        </p:nvSpPr>
        <p:spPr bwMode="auto">
          <a:xfrm>
            <a:off x="2971800" y="533400"/>
            <a:ext cx="1981200" cy="40011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spAutoFit/>
          </a:bodyPr>
          <a:lstStyle/>
          <a:p>
            <a:pPr>
              <a:spcBef>
                <a:spcPct val="50000"/>
              </a:spcBef>
              <a:defRPr/>
            </a:pPr>
            <a:r>
              <a:rPr lang="en-US" altLang="en-US" sz="2000" b="1" dirty="0">
                <a:solidFill>
                  <a:sysClr val="windowText" lastClr="000000"/>
                </a:solidFill>
                <a:latin typeface="+mn-lt"/>
                <a:ea typeface="ＭＳ Ｐゴシック" pitchFamily="34" charset="-128"/>
                <a:cs typeface="Arial" pitchFamily="34" charset="0"/>
              </a:rPr>
              <a:t>Opportunities</a:t>
            </a:r>
          </a:p>
        </p:txBody>
      </p:sp>
      <p:sp>
        <p:nvSpPr>
          <p:cNvPr id="7" name="Text Box 5"/>
          <p:cNvSpPr txBox="1">
            <a:spLocks noChangeArrowheads="1"/>
          </p:cNvSpPr>
          <p:nvPr/>
        </p:nvSpPr>
        <p:spPr bwMode="auto">
          <a:xfrm>
            <a:off x="3352800" y="3429000"/>
            <a:ext cx="1371600" cy="46166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a:spAutoFit/>
          </a:bodyPr>
          <a:lstStyle/>
          <a:p>
            <a:pPr>
              <a:spcBef>
                <a:spcPct val="50000"/>
              </a:spcBef>
              <a:defRPr/>
            </a:pPr>
            <a:r>
              <a:rPr lang="en-US" altLang="en-US" sz="2400" b="1" dirty="0">
                <a:solidFill>
                  <a:sysClr val="windowText" lastClr="000000"/>
                </a:solidFill>
                <a:latin typeface="+mn-lt"/>
                <a:ea typeface="ＭＳ Ｐゴシック" pitchFamily="34" charset="-128"/>
                <a:cs typeface="Arial" pitchFamily="34" charset="0"/>
              </a:rPr>
              <a:t>Threats</a:t>
            </a:r>
          </a:p>
        </p:txBody>
      </p:sp>
      <p:sp>
        <p:nvSpPr>
          <p:cNvPr id="8" name="Slide Number Placeholder 7"/>
          <p:cNvSpPr>
            <a:spLocks noGrp="1"/>
          </p:cNvSpPr>
          <p:nvPr>
            <p:ph type="sldNum" sz="quarter" idx="10"/>
          </p:nvPr>
        </p:nvSpPr>
        <p:spPr>
          <a:xfrm>
            <a:off x="8686800" y="6056313"/>
            <a:ext cx="457200" cy="366712"/>
          </a:xfrm>
        </p:spPr>
        <p:txBody>
          <a:bodyPr/>
          <a:lstStyle/>
          <a:p>
            <a:pPr>
              <a:defRPr/>
            </a:pPr>
            <a:fld id="{47BD18A1-5712-4EF7-BCF0-0601C8309BDE}" type="slidenum">
              <a:rPr lang="en-US" sz="1800" b="1"/>
              <a:pPr>
                <a:defRPr/>
              </a:pPr>
              <a:t>33</a:t>
            </a:fld>
            <a:endParaRPr lang="en-US" sz="1800" b="1"/>
          </a:p>
        </p:txBody>
      </p:sp>
      <p:sp>
        <p:nvSpPr>
          <p:cNvPr id="64515" name="Content Placeholder 2"/>
          <p:cNvSpPr>
            <a:spLocks noGrp="1"/>
          </p:cNvSpPr>
          <p:nvPr>
            <p:ph idx="4294967295"/>
          </p:nvPr>
        </p:nvSpPr>
        <p:spPr>
          <a:xfrm>
            <a:off x="381000" y="4103688"/>
            <a:ext cx="8534400" cy="2754312"/>
          </a:xfrm>
          <a:ln>
            <a:solidFill>
              <a:schemeClr val="bg1"/>
            </a:solidFill>
          </a:ln>
        </p:spPr>
        <p:style>
          <a:lnRef idx="2">
            <a:schemeClr val="accent1"/>
          </a:lnRef>
          <a:fillRef idx="1">
            <a:schemeClr val="lt1"/>
          </a:fillRef>
          <a:effectRef idx="0">
            <a:schemeClr val="accent1"/>
          </a:effectRef>
          <a:fontRef idx="minor">
            <a:schemeClr val="dk1"/>
          </a:fontRef>
        </p:style>
        <p:txBody>
          <a:bodyPr>
            <a:normAutofit/>
          </a:bodyPr>
          <a:lstStyle/>
          <a:p>
            <a:pPr defTabSz="1000125">
              <a:lnSpc>
                <a:spcPct val="150000"/>
              </a:lnSpc>
              <a:spcBef>
                <a:spcPct val="0"/>
              </a:spcBef>
              <a:buFont typeface="Wingdings" pitchFamily="2" charset="2"/>
              <a:buChar char="Ø"/>
            </a:pPr>
            <a:r>
              <a:rPr lang="en-US" altLang="en-US" sz="2000" b="1" dirty="0" smtClean="0">
                <a:solidFill>
                  <a:schemeClr val="tx1"/>
                </a:solidFill>
              </a:rPr>
              <a:t>Traditional preference for freshly cooked food especially in rural areas</a:t>
            </a:r>
            <a:endParaRPr lang="en-IN" altLang="en-US" sz="2000" b="1" dirty="0" smtClean="0">
              <a:solidFill>
                <a:schemeClr val="tx1"/>
              </a:solidFill>
            </a:endParaRPr>
          </a:p>
          <a:p>
            <a:pPr defTabSz="1000125">
              <a:lnSpc>
                <a:spcPct val="150000"/>
              </a:lnSpc>
              <a:spcBef>
                <a:spcPct val="0"/>
              </a:spcBef>
              <a:buFont typeface="Wingdings" pitchFamily="2" charset="2"/>
              <a:buChar char="Ø"/>
            </a:pPr>
            <a:r>
              <a:rPr lang="en-US" altLang="en-US" sz="2000" b="1" dirty="0" smtClean="0">
                <a:solidFill>
                  <a:schemeClr val="tx1"/>
                </a:solidFill>
              </a:rPr>
              <a:t>Affordability (e.g., processed fruits are significantly higher than fresh fruits)</a:t>
            </a:r>
            <a:endParaRPr lang="en-IN" altLang="en-US" sz="2000" b="1" dirty="0" smtClean="0">
              <a:solidFill>
                <a:schemeClr val="tx1"/>
              </a:solidFill>
            </a:endParaRPr>
          </a:p>
          <a:p>
            <a:pPr defTabSz="1000125">
              <a:lnSpc>
                <a:spcPct val="150000"/>
              </a:lnSpc>
              <a:spcBef>
                <a:spcPct val="0"/>
              </a:spcBef>
              <a:buFont typeface="Wingdings" pitchFamily="2" charset="2"/>
              <a:buChar char="Ø"/>
            </a:pPr>
            <a:r>
              <a:rPr lang="en-IN" altLang="en-US" sz="2000" b="1" dirty="0" smtClean="0">
                <a:solidFill>
                  <a:schemeClr val="tx1"/>
                </a:solidFill>
              </a:rPr>
              <a:t>High supply chain costs</a:t>
            </a:r>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588"/>
            <a:ext cx="8229600" cy="715962"/>
          </a:xfrm>
        </p:spPr>
        <p:style>
          <a:lnRef idx="2">
            <a:schemeClr val="accent1"/>
          </a:lnRef>
          <a:fillRef idx="1">
            <a:schemeClr val="lt1"/>
          </a:fillRef>
          <a:effectRef idx="0">
            <a:schemeClr val="accent1"/>
          </a:effectRef>
          <a:fontRef idx="minor">
            <a:schemeClr val="dk1"/>
          </a:fontRef>
        </p:style>
        <p:txBody>
          <a:bodyPr>
            <a:normAutofit fontScale="90000"/>
          </a:bodyPr>
          <a:lstStyle/>
          <a:p>
            <a:pPr>
              <a:defRPr/>
            </a:pPr>
            <a:r>
              <a:rPr lang="en-US" dirty="0" smtClean="0">
                <a:solidFill>
                  <a:srgbClr val="C00000"/>
                </a:solidFill>
                <a:effectLst>
                  <a:outerShdw sx="1000" sy="1000" algn="tl">
                    <a:srgbClr val="C0C0C0"/>
                  </a:outerShdw>
                </a:effectLst>
              </a:rPr>
              <a:t>Government Incentives for FPI Sector </a:t>
            </a:r>
            <a:endParaRPr lang="en-IN" dirty="0" smtClean="0">
              <a:solidFill>
                <a:srgbClr val="C00000"/>
              </a:solidFill>
              <a:effectLst>
                <a:outerShdw sx="1000" sy="1000" algn="tl">
                  <a:srgbClr val="C0C0C0"/>
                </a:outerShdw>
              </a:effectLst>
            </a:endParaRPr>
          </a:p>
        </p:txBody>
      </p:sp>
      <p:sp>
        <p:nvSpPr>
          <p:cNvPr id="8" name="Text Box 80"/>
          <p:cNvSpPr txBox="1">
            <a:spLocks noChangeArrowheads="1"/>
          </p:cNvSpPr>
          <p:nvPr/>
        </p:nvSpPr>
        <p:spPr bwMode="auto">
          <a:xfrm>
            <a:off x="457200" y="6126163"/>
            <a:ext cx="2455863" cy="215900"/>
          </a:xfrm>
          <a:prstGeom prst="rect">
            <a:avLst/>
          </a:prstGeom>
          <a:noFill/>
          <a:ln w="9525" algn="ctr">
            <a:noFill/>
            <a:miter lim="800000"/>
            <a:headEnd/>
            <a:tailEnd/>
          </a:ln>
        </p:spPr>
        <p:txBody>
          <a:bodyPr anchor="b">
            <a:spAutoFit/>
          </a:bodyPr>
          <a:lstStyle/>
          <a:p>
            <a:pPr algn="just" fontAlgn="auto">
              <a:spcBef>
                <a:spcPct val="50000"/>
              </a:spcBef>
              <a:spcAft>
                <a:spcPts val="0"/>
              </a:spcAft>
              <a:defRPr/>
            </a:pPr>
            <a:r>
              <a:rPr lang="en-US" altLang="en-US" sz="800" kern="0" dirty="0">
                <a:solidFill>
                  <a:sysClr val="windowText" lastClr="000000"/>
                </a:solidFill>
                <a:latin typeface="+mn-lt"/>
                <a:cs typeface="Arial" pitchFamily="34" charset="0"/>
              </a:rPr>
              <a:t>Source: MOFPI Annual Report 2011-12</a:t>
            </a:r>
          </a:p>
        </p:txBody>
      </p:sp>
      <p:graphicFrame>
        <p:nvGraphicFramePr>
          <p:cNvPr id="5" name="Content Placeholder 3"/>
          <p:cNvGraphicFramePr>
            <a:graphicFrameLocks noGrp="1"/>
          </p:cNvGraphicFramePr>
          <p:nvPr>
            <p:ph idx="1"/>
          </p:nvPr>
        </p:nvGraphicFramePr>
        <p:xfrm>
          <a:off x="152400" y="1524000"/>
          <a:ext cx="8839200" cy="5226049"/>
        </p:xfrm>
        <a:graphic>
          <a:graphicData uri="http://schemas.openxmlformats.org/drawingml/2006/table">
            <a:tbl>
              <a:tblPr firstRow="1" bandRow="1">
                <a:tableStyleId>{5940675A-B579-460E-94D1-54222C63F5DA}</a:tableStyleId>
              </a:tblPr>
              <a:tblGrid>
                <a:gridCol w="2150075"/>
                <a:gridCol w="6689125"/>
              </a:tblGrid>
              <a:tr h="404896">
                <a:tc>
                  <a:txBody>
                    <a:bodyPr/>
                    <a:lstStyle>
                      <a:defPPr>
                        <a:defRPr lang="en-US"/>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700" b="1" dirty="0" smtClean="0">
                          <a:solidFill>
                            <a:srgbClr val="002060"/>
                          </a:solidFill>
                        </a:rPr>
                        <a:t>Incentive</a:t>
                      </a:r>
                      <a:endParaRPr lang="en-IN" sz="1700" b="1" dirty="0">
                        <a:solidFill>
                          <a:srgbClr val="002060"/>
                        </a:solidFill>
                        <a:latin typeface="+mn-lt"/>
                      </a:endParaRPr>
                    </a:p>
                  </a:txBody>
                  <a:tcPr marT="45727" marB="45727" anchor="ctr">
                    <a:solidFill>
                      <a:schemeClr val="bg1"/>
                    </a:solidFill>
                  </a:tcPr>
                </a:tc>
                <a:tc>
                  <a:txBody>
                    <a:bodyPr/>
                    <a:lstStyle>
                      <a:defPPr>
                        <a:defRPr lang="en-US"/>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700" b="1" dirty="0" smtClean="0">
                          <a:solidFill>
                            <a:schemeClr val="tx1"/>
                          </a:solidFill>
                        </a:rPr>
                        <a:t>Description</a:t>
                      </a:r>
                      <a:endParaRPr lang="en-IN" sz="1700" b="1" dirty="0">
                        <a:solidFill>
                          <a:schemeClr val="tx1"/>
                        </a:solidFill>
                        <a:latin typeface="+mn-lt"/>
                      </a:endParaRPr>
                    </a:p>
                  </a:txBody>
                  <a:tcPr marT="45727" marB="45727" anchor="ctr">
                    <a:solidFill>
                      <a:schemeClr val="bg1"/>
                    </a:solidFill>
                  </a:tcPr>
                </a:tc>
              </a:tr>
              <a:tr h="3602111">
                <a:tc>
                  <a:txBody>
                    <a:bodyPr/>
                    <a:lstStyle/>
                    <a:p>
                      <a:pPr algn="ctr" fontAlgn="b"/>
                      <a:r>
                        <a:rPr lang="en-IN" sz="1700" b="1" u="none" strike="noStrike" dirty="0" smtClean="0">
                          <a:solidFill>
                            <a:srgbClr val="002060"/>
                          </a:solidFill>
                        </a:rPr>
                        <a:t>Tax relief</a:t>
                      </a:r>
                      <a:endParaRPr lang="en-IN" sz="1700" b="1" i="0" u="none" strike="noStrike" dirty="0">
                        <a:solidFill>
                          <a:srgbClr val="002060"/>
                        </a:solidFill>
                        <a:latin typeface="+mn-lt"/>
                      </a:endParaRPr>
                    </a:p>
                  </a:txBody>
                  <a:tcPr marL="72000" marR="72000" marT="9526" marB="0" anchor="ctr">
                    <a:solidFill>
                      <a:schemeClr val="bg1"/>
                    </a:solidFill>
                  </a:tcPr>
                </a:tc>
                <a:tc>
                  <a:txBody>
                    <a:bodyPr/>
                    <a:lstStyle/>
                    <a:p>
                      <a:pPr marL="179388" indent="-179388" algn="l" fontAlgn="b">
                        <a:buFont typeface="Wingdings" pitchFamily="2" charset="2"/>
                        <a:buChar char="Ø"/>
                      </a:pPr>
                      <a:r>
                        <a:rPr lang="en-IN" sz="1700" b="1" u="none" strike="noStrike" dirty="0" smtClean="0"/>
                        <a:t>100%</a:t>
                      </a:r>
                      <a:r>
                        <a:rPr lang="en-IN" sz="1700" b="1" u="none" strike="noStrike" baseline="0" dirty="0" smtClean="0"/>
                        <a:t> </a:t>
                      </a:r>
                      <a:r>
                        <a:rPr lang="en-IN" sz="1700" b="1" u="none" strike="noStrike" dirty="0" smtClean="0"/>
                        <a:t>tax exemption for first 5 years followed by 25%</a:t>
                      </a:r>
                      <a:r>
                        <a:rPr lang="en-IN" sz="1700" b="1" u="none" strike="noStrike" baseline="0" dirty="0" smtClean="0"/>
                        <a:t> </a:t>
                      </a:r>
                      <a:r>
                        <a:rPr lang="en-IN" sz="1700" b="1" u="none" strike="noStrike" dirty="0" smtClean="0"/>
                        <a:t>tax exemption for the next 5 years for food</a:t>
                      </a:r>
                      <a:r>
                        <a:rPr lang="en-IN" sz="1700" b="1" u="none" strike="noStrike" baseline="0" dirty="0" smtClean="0"/>
                        <a:t> &amp; vegetables processing businesses </a:t>
                      </a:r>
                    </a:p>
                    <a:p>
                      <a:pPr marL="179388" indent="-179388" algn="l" fontAlgn="b">
                        <a:buFont typeface="Wingdings" pitchFamily="2" charset="2"/>
                        <a:buChar char="Ø"/>
                      </a:pPr>
                      <a:r>
                        <a:rPr lang="en-US" sz="1700" b="1" u="none" strike="noStrike" baseline="0" dirty="0" smtClean="0"/>
                        <a:t>Preferred tax exemption for companies operating in perishable food items such as milk, meat and poultry </a:t>
                      </a:r>
                    </a:p>
                    <a:p>
                      <a:pPr marL="179388" indent="-179388" algn="l" fontAlgn="b">
                        <a:buFont typeface="Wingdings" pitchFamily="2" charset="2"/>
                        <a:buChar char="Ø"/>
                      </a:pPr>
                      <a:r>
                        <a:rPr lang="en-US" sz="1700" b="1" u="none" strike="noStrike" baseline="0" dirty="0" smtClean="0"/>
                        <a:t>Investment-linked tax incentive to businesses setting up and operating cold chains or warehouse facilities</a:t>
                      </a:r>
                      <a:endParaRPr lang="en-IN" sz="1700" b="1" u="none" strike="noStrike" dirty="0" smtClean="0"/>
                    </a:p>
                    <a:p>
                      <a:pPr marL="179388" indent="-179388" algn="l" fontAlgn="b">
                        <a:buFont typeface="Wingdings" pitchFamily="2" charset="2"/>
                        <a:buChar char="Ø"/>
                      </a:pPr>
                      <a:r>
                        <a:rPr lang="en-IN" sz="1700" b="1" u="none" strike="noStrike" dirty="0" smtClean="0"/>
                        <a:t>Full excise duty exemption for goods that are used in installation of cold storage facilities</a:t>
                      </a:r>
                    </a:p>
                    <a:p>
                      <a:pPr marL="179388" indent="-179388" algn="l" fontAlgn="b">
                        <a:buFont typeface="Wingdings" pitchFamily="2" charset="2"/>
                        <a:buChar char="Ø"/>
                      </a:pPr>
                      <a:r>
                        <a:rPr lang="en-IN" sz="1700" b="1" u="none" strike="noStrike" dirty="0" smtClean="0"/>
                        <a:t>Excise duty waived on fruits &amp; vegetables processing from 2000 – 01</a:t>
                      </a:r>
                    </a:p>
                    <a:p>
                      <a:pPr marL="179388" indent="-179388" algn="l" fontAlgn="b">
                        <a:buFont typeface="Wingdings" pitchFamily="2" charset="2"/>
                        <a:buChar char="Ø"/>
                      </a:pPr>
                      <a:r>
                        <a:rPr lang="en-IN" sz="1700" b="1" u="none" strike="noStrike" dirty="0" smtClean="0"/>
                        <a:t>Income tax holiday for fruits &amp; vegetables processing from 2004 – 05</a:t>
                      </a:r>
                    </a:p>
                    <a:p>
                      <a:pPr marL="179388" indent="-179388" algn="l" fontAlgn="b">
                        <a:buFont typeface="Wingdings" pitchFamily="2" charset="2"/>
                        <a:buChar char="Ø"/>
                      </a:pPr>
                      <a:r>
                        <a:rPr lang="en-IN" sz="1700" b="1" u="none" strike="noStrike" dirty="0" smtClean="0"/>
                        <a:t>Customs duty reduced on freezer van from 20% to 10% from 2005 – 06</a:t>
                      </a:r>
                    </a:p>
                    <a:p>
                      <a:pPr marL="179388" indent="-179388" algn="l" fontAlgn="b">
                        <a:buFont typeface="Wingdings" pitchFamily="2" charset="2"/>
                        <a:buChar char="Ø"/>
                      </a:pPr>
                      <a:r>
                        <a:rPr lang="en-US" sz="1700" b="1" u="none" strike="noStrike" dirty="0" smtClean="0"/>
                        <a:t>Central sales tax reduced</a:t>
                      </a:r>
                      <a:r>
                        <a:rPr lang="en-US" sz="1700" b="1" u="none" strike="noStrike" baseline="0" dirty="0" smtClean="0"/>
                        <a:t> from 4% to 3%</a:t>
                      </a:r>
                      <a:endParaRPr lang="en-IN" sz="1700" b="1" i="0" u="none" strike="noStrike" dirty="0" smtClean="0">
                        <a:solidFill>
                          <a:srgbClr val="000000"/>
                        </a:solidFill>
                        <a:latin typeface="+mn-lt"/>
                      </a:endParaRPr>
                    </a:p>
                  </a:txBody>
                  <a:tcPr marL="72000" marR="72000" marT="9526" marB="0" anchor="ctr">
                    <a:solidFill>
                      <a:schemeClr val="bg1"/>
                    </a:solidFill>
                  </a:tcPr>
                </a:tc>
              </a:tr>
              <a:tr h="609521">
                <a:tc>
                  <a:txBody>
                    <a:bodyPr/>
                    <a:lstStyle/>
                    <a:p>
                      <a:pPr algn="ctr" fontAlgn="b"/>
                      <a:r>
                        <a:rPr lang="en-IN" sz="1700" b="1" u="none" strike="noStrike" dirty="0" smtClean="0">
                          <a:solidFill>
                            <a:srgbClr val="002060"/>
                          </a:solidFill>
                        </a:rPr>
                        <a:t>Relaxed FDI norms</a:t>
                      </a:r>
                      <a:endParaRPr lang="en-IN" sz="1700" b="1" i="0" u="none" strike="noStrike" dirty="0">
                        <a:solidFill>
                          <a:srgbClr val="002060"/>
                        </a:solidFill>
                        <a:latin typeface="+mn-lt"/>
                      </a:endParaRPr>
                    </a:p>
                  </a:txBody>
                  <a:tcPr marL="72000" marR="72000" marT="9526" marB="0" anchor="ctr">
                    <a:solidFill>
                      <a:schemeClr val="bg1"/>
                    </a:solidFill>
                  </a:tcPr>
                </a:tc>
                <a:tc>
                  <a:txBody>
                    <a:bodyPr/>
                    <a:lstStyle/>
                    <a:p>
                      <a:pPr marL="179388" indent="-179388" algn="l" fontAlgn="b">
                        <a:buFont typeface="Wingdings" pitchFamily="2" charset="2"/>
                        <a:buChar char="Ø"/>
                      </a:pPr>
                      <a:r>
                        <a:rPr lang="en-IN" sz="1700" b="1" u="none" strike="noStrike" dirty="0" smtClean="0"/>
                        <a:t>100%</a:t>
                      </a:r>
                      <a:r>
                        <a:rPr lang="en-IN" sz="1700" b="1" u="none" strike="noStrike" baseline="0" dirty="0" smtClean="0"/>
                        <a:t> </a:t>
                      </a:r>
                      <a:r>
                        <a:rPr lang="en-IN" sz="1700" b="1" u="none" strike="noStrike" dirty="0" smtClean="0"/>
                        <a:t>FDI under automatic route,</a:t>
                      </a:r>
                      <a:r>
                        <a:rPr lang="en-IN" sz="1700" b="1" u="none" strike="noStrike" baseline="0" dirty="0" smtClean="0"/>
                        <a:t> </a:t>
                      </a:r>
                      <a:r>
                        <a:rPr lang="en-IN" sz="1700" b="1" u="none" strike="noStrike" dirty="0" smtClean="0"/>
                        <a:t>except for items reserved for micro, small and medium enterprises </a:t>
                      </a:r>
                      <a:endParaRPr lang="en-IN" sz="1700" b="1" i="0" u="none" strike="noStrike" dirty="0">
                        <a:solidFill>
                          <a:srgbClr val="000000"/>
                        </a:solidFill>
                        <a:latin typeface="+mn-lt"/>
                      </a:endParaRPr>
                    </a:p>
                  </a:txBody>
                  <a:tcPr marL="72000" marR="72000" marT="9526" marB="0" anchor="ctr">
                    <a:solidFill>
                      <a:schemeClr val="bg1"/>
                    </a:solidFill>
                  </a:tcPr>
                </a:tc>
              </a:tr>
              <a:tr h="609521">
                <a:tc>
                  <a:txBody>
                    <a:bodyPr/>
                    <a:lstStyle/>
                    <a:p>
                      <a:pPr algn="ctr" fontAlgn="b"/>
                      <a:r>
                        <a:rPr lang="en-US" sz="1700" b="1" u="none" strike="noStrike" dirty="0" smtClean="0">
                          <a:solidFill>
                            <a:srgbClr val="002060"/>
                          </a:solidFill>
                        </a:rPr>
                        <a:t>Easy</a:t>
                      </a:r>
                      <a:r>
                        <a:rPr lang="en-US" sz="1700" b="1" u="none" strike="noStrike" baseline="0" dirty="0" smtClean="0">
                          <a:solidFill>
                            <a:srgbClr val="002060"/>
                          </a:solidFill>
                        </a:rPr>
                        <a:t> funding</a:t>
                      </a:r>
                      <a:endParaRPr lang="en-IN" sz="1700" b="1" i="0" u="none" strike="noStrike" dirty="0">
                        <a:solidFill>
                          <a:srgbClr val="002060"/>
                        </a:solidFill>
                        <a:latin typeface="+mn-lt"/>
                      </a:endParaRPr>
                    </a:p>
                  </a:txBody>
                  <a:tcPr marL="72000" marR="72000" marT="9526" marB="0" anchor="ctr">
                    <a:solidFill>
                      <a:schemeClr val="bg1"/>
                    </a:solidFill>
                  </a:tcPr>
                </a:tc>
                <a:tc>
                  <a:txBody>
                    <a:bodyPr/>
                    <a:lstStyle/>
                    <a:p>
                      <a:pPr marL="179388" marR="0" indent="-179388" algn="l" defTabSz="914400" rtl="0" eaLnBrk="1" fontAlgn="b" latinLnBrk="0" hangingPunct="1">
                        <a:lnSpc>
                          <a:spcPct val="100000"/>
                        </a:lnSpc>
                        <a:spcBef>
                          <a:spcPts val="0"/>
                        </a:spcBef>
                        <a:spcAft>
                          <a:spcPts val="0"/>
                        </a:spcAft>
                        <a:buClrTx/>
                        <a:buSzTx/>
                        <a:buFont typeface="Wingdings" pitchFamily="2" charset="2"/>
                        <a:buChar char="Ø"/>
                        <a:tabLst/>
                        <a:defRPr/>
                      </a:pPr>
                      <a:r>
                        <a:rPr lang="en-IN" sz="1700" b="1" u="none" strike="noStrike" dirty="0" smtClean="0"/>
                        <a:t>Assigned food processing</a:t>
                      </a:r>
                      <a:r>
                        <a:rPr lang="en-IN" sz="1700" b="1" u="none" strike="noStrike" baseline="0" dirty="0" smtClean="0"/>
                        <a:t> industry as </a:t>
                      </a:r>
                      <a:r>
                        <a:rPr lang="en-IN" sz="1700" b="1" u="none" strike="noStrike" dirty="0" smtClean="0"/>
                        <a:t>priority sector for easy securing of bank funding</a:t>
                      </a:r>
                      <a:endParaRPr lang="en-IN" sz="1700" b="1" i="0" u="none" strike="noStrike" dirty="0">
                        <a:solidFill>
                          <a:srgbClr val="000000"/>
                        </a:solidFill>
                        <a:latin typeface="+mn-lt"/>
                      </a:endParaRPr>
                    </a:p>
                  </a:txBody>
                  <a:tcPr marL="72000" marR="72000" marT="9526" marB="0" anchor="ctr">
                    <a:solidFill>
                      <a:schemeClr val="bg1"/>
                    </a:solidFill>
                  </a:tcPr>
                </a:tc>
              </a:tr>
            </a:tbl>
          </a:graphicData>
        </a:graphic>
      </p:graphicFrame>
      <p:sp>
        <p:nvSpPr>
          <p:cNvPr id="6" name="Content Placeholder 2"/>
          <p:cNvSpPr txBox="1">
            <a:spLocks/>
          </p:cNvSpPr>
          <p:nvPr/>
        </p:nvSpPr>
        <p:spPr bwMode="auto">
          <a:xfrm>
            <a:off x="381000" y="1143000"/>
            <a:ext cx="8534400" cy="338554"/>
          </a:xfrm>
          <a:prstGeom prst="rect">
            <a:avLst/>
          </a:prstGeom>
          <a:noFill/>
          <a:ln w="9525">
            <a:noFill/>
            <a:miter lim="800000"/>
            <a:headEnd/>
            <a:tailEnd/>
          </a:ln>
        </p:spPr>
        <p:txBody>
          <a:bodyPr>
            <a:spAutoFit/>
          </a:bodyPr>
          <a:lstStyle/>
          <a:p>
            <a:pPr defTabSz="1000125" eaLnBrk="0" hangingPunct="0">
              <a:spcBef>
                <a:spcPts val="0"/>
              </a:spcBef>
              <a:buFont typeface="Arial" pitchFamily="34" charset="0"/>
              <a:buNone/>
              <a:defRPr/>
            </a:pPr>
            <a:r>
              <a:rPr lang="en-US" altLang="en-US" sz="1600" b="1" dirty="0">
                <a:latin typeface="+mn-lt"/>
                <a:cs typeface="+mn-cs"/>
              </a:rPr>
              <a:t>The Ministry of Food Processing has taken several initiatives to promote the growth of the industry</a:t>
            </a:r>
            <a:endParaRPr lang="en-IN" altLang="en-US" sz="1600" b="1" dirty="0">
              <a:latin typeface="+mn-lt"/>
              <a:cs typeface="+mn-cs"/>
            </a:endParaRPr>
          </a:p>
        </p:txBody>
      </p:sp>
      <p:sp>
        <p:nvSpPr>
          <p:cNvPr id="7" name="Slide Number Placeholder 6"/>
          <p:cNvSpPr>
            <a:spLocks noGrp="1"/>
          </p:cNvSpPr>
          <p:nvPr>
            <p:ph type="sldNum" sz="quarter" idx="10"/>
          </p:nvPr>
        </p:nvSpPr>
        <p:spPr/>
        <p:txBody>
          <a:bodyPr/>
          <a:lstStyle/>
          <a:p>
            <a:pPr>
              <a:defRPr/>
            </a:pPr>
            <a:fld id="{9AED9809-4A4D-4B15-AA32-A3FA12E0DD46}" type="slidenum">
              <a:rPr lang="en-US"/>
              <a:pPr>
                <a:defRPr/>
              </a:pPr>
              <a:t>34</a:t>
            </a:fld>
            <a:endParaRPr lang="en-US"/>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588"/>
            <a:ext cx="8229600" cy="715962"/>
          </a:xfrm>
        </p:spPr>
        <p:style>
          <a:lnRef idx="2">
            <a:schemeClr val="accent1"/>
          </a:lnRef>
          <a:fillRef idx="1">
            <a:schemeClr val="lt1"/>
          </a:fillRef>
          <a:effectRef idx="0">
            <a:schemeClr val="accent1"/>
          </a:effectRef>
          <a:fontRef idx="minor">
            <a:schemeClr val="dk1"/>
          </a:fontRef>
        </p:style>
        <p:txBody>
          <a:bodyPr>
            <a:normAutofit fontScale="90000"/>
          </a:bodyPr>
          <a:lstStyle/>
          <a:p>
            <a:pPr>
              <a:defRPr/>
            </a:pPr>
            <a:r>
              <a:rPr lang="en-US" b="1" dirty="0" smtClean="0">
                <a:solidFill>
                  <a:srgbClr val="C00000"/>
                </a:solidFill>
              </a:rPr>
              <a:t>Government Incentives for FPI Sector</a:t>
            </a:r>
            <a:endParaRPr lang="en-IN" b="1" dirty="0" smtClean="0">
              <a:solidFill>
                <a:srgbClr val="C00000"/>
              </a:solidFill>
            </a:endParaRPr>
          </a:p>
        </p:txBody>
      </p:sp>
      <p:graphicFrame>
        <p:nvGraphicFramePr>
          <p:cNvPr id="5" name="Content Placeholder 3"/>
          <p:cNvGraphicFramePr>
            <a:graphicFrameLocks noGrp="1"/>
          </p:cNvGraphicFramePr>
          <p:nvPr>
            <p:ph idx="1"/>
          </p:nvPr>
        </p:nvGraphicFramePr>
        <p:xfrm>
          <a:off x="304800" y="1454150"/>
          <a:ext cx="8458200" cy="3461637"/>
        </p:xfrm>
        <a:graphic>
          <a:graphicData uri="http://schemas.openxmlformats.org/drawingml/2006/table">
            <a:tbl>
              <a:tblPr firstRow="1" bandRow="1">
                <a:tableStyleId>{5940675A-B579-460E-94D1-54222C63F5DA}</a:tableStyleId>
              </a:tblPr>
              <a:tblGrid>
                <a:gridCol w="2057400"/>
                <a:gridCol w="6400800"/>
              </a:tblGrid>
              <a:tr h="374607">
                <a:tc>
                  <a:txBody>
                    <a:bodyPr/>
                    <a:lstStyle>
                      <a:defPPr>
                        <a:defRPr lang="en-US"/>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pPr algn="ctr"/>
                      <a:r>
                        <a:rPr lang="en-US" sz="1800" b="1" dirty="0" smtClean="0">
                          <a:solidFill>
                            <a:srgbClr val="C00000"/>
                          </a:solidFill>
                        </a:rPr>
                        <a:t>Incentive</a:t>
                      </a:r>
                      <a:endParaRPr lang="en-IN" sz="1800" b="1" dirty="0">
                        <a:solidFill>
                          <a:srgbClr val="C00000"/>
                        </a:solidFill>
                        <a:latin typeface="+mn-lt"/>
                      </a:endParaRPr>
                    </a:p>
                  </a:txBody>
                  <a:tcPr marT="45727" marB="45727" anchor="ctr"/>
                </a:tc>
                <a:tc>
                  <a:txBody>
                    <a:bodyPr/>
                    <a:lstStyle>
                      <a:defPPr>
                        <a:defRPr lang="en-US"/>
                      </a:defPPr>
                      <a:lvl1pPr marL="0" algn="l" defTabSz="914400" rtl="0" eaLnBrk="1" latinLnBrk="0" hangingPunct="1">
                        <a:defRPr sz="1800" b="1" kern="1200">
                          <a:solidFill>
                            <a:schemeClr val="lt1"/>
                          </a:solidFill>
                          <a:latin typeface="Arial"/>
                        </a:defRPr>
                      </a:lvl1pPr>
                      <a:lvl2pPr marL="457200" algn="l" defTabSz="914400" rtl="0" eaLnBrk="1" latinLnBrk="0" hangingPunct="1">
                        <a:defRPr sz="1800" b="1" kern="1200">
                          <a:solidFill>
                            <a:schemeClr val="lt1"/>
                          </a:solidFill>
                          <a:latin typeface="Arial"/>
                        </a:defRPr>
                      </a:lvl2pPr>
                      <a:lvl3pPr marL="914400" algn="l" defTabSz="914400" rtl="0" eaLnBrk="1" latinLnBrk="0" hangingPunct="1">
                        <a:defRPr sz="1800" b="1" kern="1200">
                          <a:solidFill>
                            <a:schemeClr val="lt1"/>
                          </a:solidFill>
                          <a:latin typeface="Arial"/>
                        </a:defRPr>
                      </a:lvl3pPr>
                      <a:lvl4pPr marL="1371600" algn="l" defTabSz="914400" rtl="0" eaLnBrk="1" latinLnBrk="0" hangingPunct="1">
                        <a:defRPr sz="1800" b="1" kern="1200">
                          <a:solidFill>
                            <a:schemeClr val="lt1"/>
                          </a:solidFill>
                          <a:latin typeface="Arial"/>
                        </a:defRPr>
                      </a:lvl4pPr>
                      <a:lvl5pPr marL="1828800" algn="l" defTabSz="914400" rtl="0" eaLnBrk="1" latinLnBrk="0" hangingPunct="1">
                        <a:defRPr sz="1800" b="1" kern="1200">
                          <a:solidFill>
                            <a:schemeClr val="lt1"/>
                          </a:solidFill>
                          <a:latin typeface="Arial"/>
                        </a:defRPr>
                      </a:lvl5pPr>
                      <a:lvl6pPr marL="2286000" algn="l" defTabSz="914400" rtl="0" eaLnBrk="1" latinLnBrk="0" hangingPunct="1">
                        <a:defRPr sz="1800" b="1" kern="1200">
                          <a:solidFill>
                            <a:schemeClr val="lt1"/>
                          </a:solidFill>
                          <a:latin typeface="Arial"/>
                        </a:defRPr>
                      </a:lvl6pPr>
                      <a:lvl7pPr marL="2743200" algn="l" defTabSz="914400" rtl="0" eaLnBrk="1" latinLnBrk="0" hangingPunct="1">
                        <a:defRPr sz="1800" b="1" kern="1200">
                          <a:solidFill>
                            <a:schemeClr val="lt1"/>
                          </a:solidFill>
                          <a:latin typeface="Arial"/>
                        </a:defRPr>
                      </a:lvl7pPr>
                      <a:lvl8pPr marL="3200400" algn="l" defTabSz="914400" rtl="0" eaLnBrk="1" latinLnBrk="0" hangingPunct="1">
                        <a:defRPr sz="1800" b="1" kern="1200">
                          <a:solidFill>
                            <a:schemeClr val="lt1"/>
                          </a:solidFill>
                          <a:latin typeface="Arial"/>
                        </a:defRPr>
                      </a:lvl8pPr>
                      <a:lvl9pPr marL="3657600" algn="l" defTabSz="914400" rtl="0" eaLnBrk="1" latinLnBrk="0" hangingPunct="1">
                        <a:defRPr sz="1800" b="1" kern="1200">
                          <a:solidFill>
                            <a:schemeClr val="lt1"/>
                          </a:solidFill>
                          <a:latin typeface="Arial"/>
                        </a:defRPr>
                      </a:lvl9pPr>
                    </a:lstStyle>
                    <a:p>
                      <a:r>
                        <a:rPr lang="en-US" sz="1800" b="1" dirty="0" smtClean="0">
                          <a:solidFill>
                            <a:srgbClr val="002060"/>
                          </a:solidFill>
                        </a:rPr>
                        <a:t>Description</a:t>
                      </a:r>
                      <a:endParaRPr lang="en-IN" sz="1800" b="1" dirty="0">
                        <a:solidFill>
                          <a:srgbClr val="002060"/>
                        </a:solidFill>
                        <a:latin typeface="+mn-lt"/>
                      </a:endParaRPr>
                    </a:p>
                  </a:txBody>
                  <a:tcPr marT="45727" marB="45727" anchor="ctr"/>
                </a:tc>
              </a:tr>
              <a:tr h="850332">
                <a:tc>
                  <a:txBody>
                    <a:bodyPr/>
                    <a:lstStyle/>
                    <a:p>
                      <a:pPr algn="ctr" fontAlgn="b"/>
                      <a:r>
                        <a:rPr lang="en-IN" sz="1800" b="1" u="none" strike="noStrike" dirty="0" smtClean="0">
                          <a:solidFill>
                            <a:srgbClr val="C00000"/>
                          </a:solidFill>
                        </a:rPr>
                        <a:t>Focus on infrastructure</a:t>
                      </a:r>
                      <a:endParaRPr lang="en-IN" sz="1800" b="1" i="0" u="none" strike="noStrike" dirty="0">
                        <a:solidFill>
                          <a:srgbClr val="C00000"/>
                        </a:solidFill>
                        <a:latin typeface="+mn-lt"/>
                      </a:endParaRPr>
                    </a:p>
                  </a:txBody>
                  <a:tcPr marL="72000" marR="72000" marT="9526" marB="0" anchor="ctr"/>
                </a:tc>
                <a:tc>
                  <a:txBody>
                    <a:bodyPr/>
                    <a:lstStyle/>
                    <a:p>
                      <a:pPr marL="179388" indent="-179388" algn="l" fontAlgn="b">
                        <a:buFont typeface="Wingdings" pitchFamily="2" charset="2"/>
                        <a:buChar char="Ø"/>
                      </a:pPr>
                      <a:r>
                        <a:rPr lang="en-IN" sz="1800" b="1" u="none" strike="noStrike" dirty="0" smtClean="0"/>
                        <a:t>Strong focus in infrastructure development (as discussed in earlier slides), particularly on setting up</a:t>
                      </a:r>
                      <a:r>
                        <a:rPr lang="en-IN" sz="1800" b="1" u="none" strike="noStrike" baseline="0" dirty="0" smtClean="0"/>
                        <a:t> Mega Food Parks, Agri Export Zones (AEZ), cold chains, warehouses and modernization of abattoirs</a:t>
                      </a:r>
                      <a:endParaRPr lang="en-IN" sz="1800" b="1" i="0" u="none" strike="noStrike" dirty="0">
                        <a:solidFill>
                          <a:srgbClr val="000000"/>
                        </a:solidFill>
                        <a:latin typeface="+mn-lt"/>
                      </a:endParaRPr>
                    </a:p>
                  </a:txBody>
                  <a:tcPr marL="72000" marR="72000" marT="9526" marB="0" anchor="ctr"/>
                </a:tc>
              </a:tr>
              <a:tr h="1129892">
                <a:tc>
                  <a:txBody>
                    <a:bodyPr/>
                    <a:lstStyle/>
                    <a:p>
                      <a:pPr algn="ctr" fontAlgn="b"/>
                      <a:r>
                        <a:rPr lang="en-US" sz="1800" b="1" u="none" strike="noStrike" dirty="0" smtClean="0">
                          <a:solidFill>
                            <a:srgbClr val="C00000"/>
                          </a:solidFill>
                        </a:rPr>
                        <a:t>Push for R&amp;D</a:t>
                      </a:r>
                      <a:endParaRPr lang="en-IN" sz="1800" b="1" i="0" u="none" strike="noStrike" dirty="0">
                        <a:solidFill>
                          <a:srgbClr val="C00000"/>
                        </a:solidFill>
                        <a:latin typeface="+mn-lt"/>
                      </a:endParaRPr>
                    </a:p>
                  </a:txBody>
                  <a:tcPr marL="72000" marR="72000" marT="9526" marB="0" anchor="ctr"/>
                </a:tc>
                <a:tc>
                  <a:txBody>
                    <a:bodyPr/>
                    <a:lstStyle/>
                    <a:p>
                      <a:pPr marL="179388" indent="-179388" algn="l" fontAlgn="b">
                        <a:buFont typeface="Wingdings" pitchFamily="2" charset="2"/>
                        <a:buChar char="Ø"/>
                      </a:pPr>
                      <a:r>
                        <a:rPr lang="en-US" sz="1800" b="1" u="none" strike="noStrike" dirty="0" smtClean="0"/>
                        <a:t>Weighted deduction </a:t>
                      </a:r>
                      <a:r>
                        <a:rPr lang="en-US" sz="1800" b="1" u="none" strike="noStrike" baseline="0" dirty="0" smtClean="0"/>
                        <a:t>on expenditure incurred on in-house R&amp;D has been increased from 150% to 200%</a:t>
                      </a:r>
                    </a:p>
                    <a:p>
                      <a:pPr marL="179388" indent="-179388" algn="l" fontAlgn="b">
                        <a:buFont typeface="Wingdings" pitchFamily="2" charset="2"/>
                        <a:buChar char="Ø"/>
                      </a:pPr>
                      <a:r>
                        <a:rPr lang="en-US" sz="1800" b="1" u="none" strike="noStrike" dirty="0" smtClean="0"/>
                        <a:t>Weighted deduction on payments</a:t>
                      </a:r>
                      <a:r>
                        <a:rPr lang="en-US" sz="1800" b="1" u="none" strike="noStrike" baseline="0" dirty="0" smtClean="0"/>
                        <a:t> made to R&amp;D laboratories increased from 125% to 175%</a:t>
                      </a:r>
                      <a:endParaRPr lang="en-IN" sz="1800" b="1" i="0" u="none" strike="noStrike" dirty="0">
                        <a:solidFill>
                          <a:srgbClr val="000000"/>
                        </a:solidFill>
                        <a:latin typeface="+mn-lt"/>
                      </a:endParaRPr>
                    </a:p>
                  </a:txBody>
                  <a:tcPr marL="72000" marR="72000" marT="9526" marB="0" anchor="ctr"/>
                </a:tc>
              </a:tr>
              <a:tr h="850332">
                <a:tc>
                  <a:txBody>
                    <a:bodyPr/>
                    <a:lstStyle/>
                    <a:p>
                      <a:pPr algn="ctr" fontAlgn="b"/>
                      <a:r>
                        <a:rPr lang="en-IN" sz="1800" b="1" u="none" strike="noStrike" dirty="0" smtClean="0">
                          <a:solidFill>
                            <a:srgbClr val="C00000"/>
                          </a:solidFill>
                        </a:rPr>
                        <a:t>Private sector friendly</a:t>
                      </a:r>
                      <a:endParaRPr lang="en-IN" sz="1800" b="1" i="0" u="none" strike="noStrike" dirty="0">
                        <a:solidFill>
                          <a:srgbClr val="C00000"/>
                        </a:solidFill>
                        <a:latin typeface="+mn-lt"/>
                      </a:endParaRPr>
                    </a:p>
                  </a:txBody>
                  <a:tcPr marL="72000" marR="72000" marT="9526" marB="0" anchor="ctr"/>
                </a:tc>
                <a:tc>
                  <a:txBody>
                    <a:bodyPr/>
                    <a:lstStyle/>
                    <a:p>
                      <a:pPr marL="179388" indent="-179388" algn="l" fontAlgn="b">
                        <a:buFont typeface="Wingdings" pitchFamily="2" charset="2"/>
                        <a:buChar char="Ø"/>
                      </a:pPr>
                      <a:r>
                        <a:rPr lang="en-IN" sz="1800" b="1" u="none" strike="noStrike" dirty="0" smtClean="0"/>
                        <a:t>100 per cent export-oriented units are allowed to sell up to 50%</a:t>
                      </a:r>
                      <a:r>
                        <a:rPr lang="en-IN" sz="1800" b="1" u="none" strike="noStrike" baseline="0" dirty="0" smtClean="0"/>
                        <a:t> </a:t>
                      </a:r>
                      <a:r>
                        <a:rPr lang="en-IN" sz="1800" b="1" u="none" strike="noStrike" dirty="0" smtClean="0"/>
                        <a:t>of their produce in the domestic market</a:t>
                      </a:r>
                    </a:p>
                    <a:p>
                      <a:pPr marL="179388" indent="-179388" algn="l" fontAlgn="b">
                        <a:buFont typeface="Wingdings" pitchFamily="2" charset="2"/>
                        <a:buChar char="Ø"/>
                      </a:pPr>
                      <a:r>
                        <a:rPr lang="en-IN" sz="1800" b="1" u="none" strike="noStrike" dirty="0" smtClean="0"/>
                        <a:t>Export earnings are exempted from corporate taxes</a:t>
                      </a:r>
                      <a:endParaRPr lang="en-IN" sz="1800" b="1" i="0" u="none" strike="noStrike" dirty="0">
                        <a:solidFill>
                          <a:srgbClr val="000000"/>
                        </a:solidFill>
                        <a:latin typeface="+mn-lt"/>
                      </a:endParaRPr>
                    </a:p>
                  </a:txBody>
                  <a:tcPr marL="72000" marR="72000" marT="9526" marB="0" anchor="ctr"/>
                </a:tc>
              </a:tr>
            </a:tbl>
          </a:graphicData>
        </a:graphic>
      </p:graphicFrame>
      <p:sp>
        <p:nvSpPr>
          <p:cNvPr id="7" name="Content Placeholder 2"/>
          <p:cNvSpPr txBox="1">
            <a:spLocks/>
          </p:cNvSpPr>
          <p:nvPr/>
        </p:nvSpPr>
        <p:spPr bwMode="auto">
          <a:xfrm>
            <a:off x="381000" y="5297269"/>
            <a:ext cx="8305800" cy="646331"/>
          </a:xfrm>
          <a:prstGeom prst="rect">
            <a:avLst/>
          </a:prstGeom>
          <a:noFill/>
          <a:ln w="9525">
            <a:noFill/>
            <a:miter lim="800000"/>
            <a:headEnd/>
            <a:tailEnd/>
          </a:ln>
        </p:spPr>
        <p:txBody>
          <a:bodyPr wrap="square">
            <a:spAutoFit/>
          </a:bodyPr>
          <a:lstStyle/>
          <a:p>
            <a:pPr algn="ctr" defTabSz="1000125" eaLnBrk="0" hangingPunct="0">
              <a:spcBef>
                <a:spcPts val="0"/>
              </a:spcBef>
              <a:defRPr/>
            </a:pPr>
            <a:r>
              <a:rPr lang="en-IN" altLang="en-US" b="1" dirty="0">
                <a:latin typeface="+mn-lt"/>
                <a:cs typeface="+mn-cs"/>
              </a:rPr>
              <a:t>Apart from these, the state governments have also taken initiatives such as lowering of VAT rates to promote the industry in respective states</a:t>
            </a:r>
          </a:p>
        </p:txBody>
      </p:sp>
      <p:sp>
        <p:nvSpPr>
          <p:cNvPr id="6" name="Slide Number Placeholder 5"/>
          <p:cNvSpPr>
            <a:spLocks noGrp="1"/>
          </p:cNvSpPr>
          <p:nvPr>
            <p:ph type="sldNum" sz="quarter" idx="10"/>
          </p:nvPr>
        </p:nvSpPr>
        <p:spPr/>
        <p:txBody>
          <a:bodyPr/>
          <a:lstStyle/>
          <a:p>
            <a:pPr>
              <a:defRPr/>
            </a:pPr>
            <a:fld id="{2797ED56-A20E-4831-B39A-864562401708}" type="slidenum">
              <a:rPr lang="en-US"/>
              <a:pPr>
                <a:defRPr/>
              </a:pPr>
              <a:t>35</a:t>
            </a:fld>
            <a:endParaRPr lang="en-US"/>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295400"/>
            <a:ext cx="8229600" cy="5562600"/>
          </a:xfrm>
          <a:solidFill>
            <a:schemeClr val="bg1"/>
          </a:solidFill>
        </p:spPr>
        <p:txBody>
          <a:bodyPr/>
          <a:lstStyle/>
          <a:p>
            <a:pPr algn="just"/>
            <a:r>
              <a:rPr lang="en-US" b="1" dirty="0" smtClean="0">
                <a:solidFill>
                  <a:srgbClr val="002060"/>
                </a:solidFill>
              </a:rPr>
              <a:t>Agricultural and Processed Food Products Export Development Authority (APEDA) was established by the Government of India under the Agricultural and Processed Food Products Export Development Authority Act passed by the Parliament in December, 1985. </a:t>
            </a:r>
          </a:p>
          <a:p>
            <a:pPr algn="just"/>
            <a:endParaRPr lang="en-US" b="1" dirty="0" smtClean="0">
              <a:solidFill>
                <a:srgbClr val="002060"/>
              </a:solidFill>
            </a:endParaRPr>
          </a:p>
          <a:p>
            <a:pPr algn="just"/>
            <a:r>
              <a:rPr lang="en-US" b="1" dirty="0" smtClean="0">
                <a:solidFill>
                  <a:srgbClr val="002060"/>
                </a:solidFill>
              </a:rPr>
              <a:t>The Act (2 of 1986) came into effect from 13th February, 1986 by a notification issued in the Gazette of India</a:t>
            </a:r>
            <a:endParaRPr lang="en-US" b="1" dirty="0">
              <a:solidFill>
                <a:srgbClr val="002060"/>
              </a:solidFill>
            </a:endParaRPr>
          </a:p>
        </p:txBody>
      </p:sp>
      <p:sp>
        <p:nvSpPr>
          <p:cNvPr id="3" name="Title 2"/>
          <p:cNvSpPr>
            <a:spLocks noGrp="1"/>
          </p:cNvSpPr>
          <p:nvPr>
            <p:ph type="title"/>
          </p:nvPr>
        </p:nvSpPr>
        <p:spPr>
          <a:xfrm>
            <a:off x="3581400" y="129208"/>
            <a:ext cx="2895600" cy="715962"/>
          </a:xfrm>
        </p:spPr>
        <p:style>
          <a:lnRef idx="2">
            <a:schemeClr val="accent1"/>
          </a:lnRef>
          <a:fillRef idx="1">
            <a:schemeClr val="lt1"/>
          </a:fillRef>
          <a:effectRef idx="0">
            <a:schemeClr val="accent1"/>
          </a:effectRef>
          <a:fontRef idx="minor">
            <a:schemeClr val="dk1"/>
          </a:fontRef>
        </p:style>
        <p:txBody>
          <a:bodyPr>
            <a:normAutofit fontScale="90000"/>
          </a:bodyPr>
          <a:lstStyle/>
          <a:p>
            <a:r>
              <a:rPr lang="en-US" dirty="0" smtClean="0">
                <a:solidFill>
                  <a:srgbClr val="C00000"/>
                </a:solidFill>
              </a:rPr>
              <a:t>APEDA</a:t>
            </a:r>
            <a:endParaRPr lang="en-US" dirty="0">
              <a:solidFill>
                <a:srgbClr val="C0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557763"/>
            <a:ext cx="8991600" cy="6247864"/>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just">
              <a:buFont typeface="Wingdings" pitchFamily="2" charset="2"/>
              <a:buChar char="Ø"/>
            </a:pPr>
            <a:r>
              <a:rPr lang="en-US" sz="1600" b="1" dirty="0" smtClean="0"/>
              <a:t>Development of industries relating to the scheduled products for export by way of providing </a:t>
            </a:r>
          </a:p>
          <a:p>
            <a:pPr lvl="0" algn="just"/>
            <a:r>
              <a:rPr lang="en-US" sz="1600" b="1" dirty="0" smtClean="0"/>
              <a:t>    financial assistance or otherwise for undertaking surveys and feasibility studies, </a:t>
            </a:r>
          </a:p>
          <a:p>
            <a:pPr lvl="0" algn="just"/>
            <a:r>
              <a:rPr lang="en-US" sz="1600" b="1" dirty="0" smtClean="0"/>
              <a:t>    participation in enquiry capital through joint ventures and other reliefs and subsidy schemes</a:t>
            </a:r>
          </a:p>
          <a:p>
            <a:pPr lvl="0" algn="just"/>
            <a:endParaRPr lang="en-US" sz="1600" b="1" dirty="0" smtClean="0"/>
          </a:p>
          <a:p>
            <a:pPr lvl="0" algn="just">
              <a:buFont typeface="Wingdings" pitchFamily="2" charset="2"/>
              <a:buChar char="Ø"/>
            </a:pPr>
            <a:r>
              <a:rPr lang="en-US" sz="1600" b="1" dirty="0" smtClean="0"/>
              <a:t>Registration of persons as exporters of the scheduled products on payment of such fees as </a:t>
            </a:r>
          </a:p>
          <a:p>
            <a:pPr lvl="0" algn="just"/>
            <a:r>
              <a:rPr lang="en-US" sz="1600" b="1" dirty="0" smtClean="0"/>
              <a:t>    may be prescribed</a:t>
            </a:r>
          </a:p>
          <a:p>
            <a:pPr lvl="0" algn="just"/>
            <a:endParaRPr lang="en-US" sz="1600" b="1" dirty="0" smtClean="0"/>
          </a:p>
          <a:p>
            <a:pPr lvl="0" algn="just">
              <a:buFont typeface="Wingdings" pitchFamily="2" charset="2"/>
              <a:buChar char="Ø"/>
            </a:pPr>
            <a:r>
              <a:rPr lang="en-US" sz="1600" b="1" dirty="0" smtClean="0"/>
              <a:t>Fixing of standards and specifications for the scheduled products for the purpose of exports</a:t>
            </a:r>
          </a:p>
          <a:p>
            <a:pPr lvl="0" algn="just"/>
            <a:endParaRPr lang="en-US" sz="1600" b="1" dirty="0" smtClean="0"/>
          </a:p>
          <a:p>
            <a:pPr lvl="0" algn="just">
              <a:buFont typeface="Wingdings" pitchFamily="2" charset="2"/>
              <a:buChar char="Ø"/>
            </a:pPr>
            <a:r>
              <a:rPr lang="en-US" sz="1600" b="1" dirty="0" smtClean="0"/>
              <a:t>Carrying out inspection of meat and meat products in slaughter houses, processing plants, </a:t>
            </a:r>
          </a:p>
          <a:p>
            <a:pPr lvl="0" algn="just"/>
            <a:r>
              <a:rPr lang="en-US" sz="1600" b="1" dirty="0" smtClean="0"/>
              <a:t>    storage premises, conveyances or other places where such products are kept or handled for </a:t>
            </a:r>
          </a:p>
          <a:p>
            <a:pPr lvl="0" algn="just"/>
            <a:r>
              <a:rPr lang="en-US" sz="1600" b="1" dirty="0" smtClean="0"/>
              <a:t>     the purpose of ensuring the quality of such products</a:t>
            </a:r>
          </a:p>
          <a:p>
            <a:pPr lvl="0" algn="just"/>
            <a:endParaRPr lang="en-US" sz="1600" b="1" dirty="0" smtClean="0"/>
          </a:p>
          <a:p>
            <a:pPr lvl="0" algn="just">
              <a:buFont typeface="Wingdings" pitchFamily="2" charset="2"/>
              <a:buChar char="Ø"/>
            </a:pPr>
            <a:r>
              <a:rPr lang="en-US" sz="1600" b="1" dirty="0" smtClean="0"/>
              <a:t>Improving of packaging of the Scheduled products</a:t>
            </a:r>
          </a:p>
          <a:p>
            <a:pPr lvl="0" algn="just"/>
            <a:endParaRPr lang="en-US" sz="1600" b="1" dirty="0" smtClean="0"/>
          </a:p>
          <a:p>
            <a:pPr lvl="0" algn="just">
              <a:buFont typeface="Wingdings" pitchFamily="2" charset="2"/>
              <a:buChar char="Ø"/>
            </a:pPr>
            <a:r>
              <a:rPr lang="en-US" sz="1600" b="1" dirty="0" smtClean="0"/>
              <a:t>Improving of marketing of the Scheduled products outside India</a:t>
            </a:r>
          </a:p>
          <a:p>
            <a:pPr lvl="0" algn="just"/>
            <a:endParaRPr lang="en-US" sz="1600" b="1" dirty="0" smtClean="0"/>
          </a:p>
          <a:p>
            <a:pPr lvl="0" algn="just">
              <a:buFont typeface="Wingdings" pitchFamily="2" charset="2"/>
              <a:buChar char="Ø"/>
            </a:pPr>
            <a:r>
              <a:rPr lang="en-US" sz="1600" b="1" dirty="0" smtClean="0"/>
              <a:t>Promotion of export oriented production and development of the Scheduled products</a:t>
            </a:r>
          </a:p>
          <a:p>
            <a:pPr lvl="0" algn="just"/>
            <a:endParaRPr lang="en-US" sz="1600" b="1" dirty="0" smtClean="0"/>
          </a:p>
          <a:p>
            <a:pPr lvl="0" algn="just">
              <a:buFont typeface="Wingdings" pitchFamily="2" charset="2"/>
              <a:buChar char="Ø"/>
            </a:pPr>
            <a:r>
              <a:rPr lang="en-US" sz="1600" b="1" dirty="0" smtClean="0"/>
              <a:t>Collection of statistics from the owners of factories or establishments engaged in the </a:t>
            </a:r>
          </a:p>
          <a:p>
            <a:pPr lvl="0" algn="just"/>
            <a:r>
              <a:rPr lang="en-US" sz="1600" b="1" dirty="0" smtClean="0"/>
              <a:t>    production, processing, packaging, marketing or export of the scheduled products or from </a:t>
            </a:r>
          </a:p>
          <a:p>
            <a:pPr lvl="0" algn="just"/>
            <a:r>
              <a:rPr lang="en-US" sz="1600" b="1" dirty="0" smtClean="0"/>
              <a:t>    such other persons as may be prescribed on any matter relating to the scheduled products  </a:t>
            </a:r>
          </a:p>
          <a:p>
            <a:pPr lvl="0" algn="just"/>
            <a:r>
              <a:rPr lang="en-US" sz="1600" b="1" dirty="0" smtClean="0"/>
              <a:t>    and publication of the statistics so collected or of any portions thereof or extracts there from</a:t>
            </a:r>
          </a:p>
          <a:p>
            <a:pPr lvl="0" algn="just"/>
            <a:endParaRPr lang="en-US" sz="1600" b="1" dirty="0" smtClean="0"/>
          </a:p>
          <a:p>
            <a:pPr algn="just">
              <a:buFont typeface="Wingdings" pitchFamily="2" charset="2"/>
              <a:buChar char="Ø"/>
            </a:pPr>
            <a:r>
              <a:rPr lang="en-US" sz="1600" b="1" dirty="0" smtClean="0"/>
              <a:t>Training in various aspects of the industries connected with the scheduled products</a:t>
            </a:r>
            <a:endParaRPr lang="en-US" sz="1600" b="1" dirty="0"/>
          </a:p>
        </p:txBody>
      </p:sp>
      <p:sp>
        <p:nvSpPr>
          <p:cNvPr id="3" name="Rounded Rectangle 2"/>
          <p:cNvSpPr/>
          <p:nvPr/>
        </p:nvSpPr>
        <p:spPr>
          <a:xfrm>
            <a:off x="2743200" y="76200"/>
            <a:ext cx="3048000" cy="38100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b="1" dirty="0" smtClean="0"/>
              <a:t>Functions</a:t>
            </a:r>
            <a:endParaRPr lang="en-US" sz="3200"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152400"/>
            <a:ext cx="8610600"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b="1" dirty="0" smtClean="0"/>
              <a:t>Food parks and food processing Special Economic Zones(SEZ) demonstrate investor interest and industry efforts to increase influence of agriculture and food processing sectors on state’s economy</a:t>
            </a:r>
            <a:endParaRPr lang="en-US" b="1" dirty="0"/>
          </a:p>
        </p:txBody>
      </p:sp>
      <p:pic>
        <p:nvPicPr>
          <p:cNvPr id="171010" name="Picture 2"/>
          <p:cNvPicPr>
            <a:picLocks noChangeAspect="1" noChangeArrowheads="1"/>
          </p:cNvPicPr>
          <p:nvPr/>
        </p:nvPicPr>
        <p:blipFill>
          <a:blip r:embed="rId2" cstate="print"/>
          <a:srcRect/>
          <a:stretch>
            <a:fillRect/>
          </a:stretch>
        </p:blipFill>
        <p:spPr bwMode="auto">
          <a:xfrm>
            <a:off x="609601" y="1371600"/>
            <a:ext cx="7315200" cy="5410200"/>
          </a:xfrm>
          <a:prstGeom prst="rect">
            <a:avLst/>
          </a:prstGeom>
          <a:ln>
            <a:headEnd/>
            <a:tailEnd/>
          </a:ln>
        </p:spPr>
        <p:style>
          <a:lnRef idx="2">
            <a:schemeClr val="accent1"/>
          </a:lnRef>
          <a:fillRef idx="1">
            <a:schemeClr val="lt1"/>
          </a:fillRef>
          <a:effectRef idx="0">
            <a:schemeClr val="accent1"/>
          </a:effectRef>
          <a:fontRef idx="minor">
            <a:schemeClr val="dk1"/>
          </a:fontRef>
        </p:style>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 y="1000780"/>
            <a:ext cx="8915400" cy="523220"/>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en-US" sz="2800" b="1" dirty="0" smtClean="0">
                <a:solidFill>
                  <a:srgbClr val="002060"/>
                </a:solidFill>
              </a:rPr>
              <a:t>Policies: facilitating investments and growth in industries</a:t>
            </a:r>
            <a:endParaRPr lang="en-US" sz="2800" b="1" dirty="0">
              <a:solidFill>
                <a:srgbClr val="002060"/>
              </a:solidFill>
            </a:endParaRPr>
          </a:p>
        </p:txBody>
      </p:sp>
      <p:sp>
        <p:nvSpPr>
          <p:cNvPr id="4" name="Rectangle 3"/>
          <p:cNvSpPr/>
          <p:nvPr/>
        </p:nvSpPr>
        <p:spPr>
          <a:xfrm>
            <a:off x="304800" y="1932325"/>
            <a:ext cx="8534400" cy="3477875"/>
          </a:xfrm>
          <a:prstGeom prst="rect">
            <a:avLst/>
          </a:prstGeom>
        </p:spPr>
        <p:txBody>
          <a:bodyPr wrap="square">
            <a:spAutoFit/>
          </a:bodyPr>
          <a:lstStyle/>
          <a:p>
            <a:pPr algn="just"/>
            <a:r>
              <a:rPr lang="en-US" sz="2000" b="1" dirty="0" smtClean="0"/>
              <a:t>• Exemption from Stamp Duty &amp; Concessional Registration, Large and Mega </a:t>
            </a:r>
          </a:p>
          <a:p>
            <a:pPr algn="just"/>
            <a:r>
              <a:rPr lang="en-US" sz="2000" b="1" dirty="0" smtClean="0"/>
              <a:t>   agro based industries and </a:t>
            </a:r>
            <a:r>
              <a:rPr lang="en-US" sz="2000" b="1" dirty="0" err="1" smtClean="0"/>
              <a:t>agri</a:t>
            </a:r>
            <a:r>
              <a:rPr lang="en-US" sz="2000" b="1" dirty="0" smtClean="0"/>
              <a:t>-infrastructure.</a:t>
            </a:r>
          </a:p>
          <a:p>
            <a:pPr algn="just"/>
            <a:endParaRPr lang="en-US" sz="2000" b="1" dirty="0" smtClean="0"/>
          </a:p>
          <a:p>
            <a:pPr algn="just"/>
            <a:r>
              <a:rPr lang="en-US" sz="2000" b="1" dirty="0" smtClean="0"/>
              <a:t>• </a:t>
            </a:r>
            <a:r>
              <a:rPr lang="en-US" sz="2000" b="1" dirty="0" smtClean="0">
                <a:solidFill>
                  <a:srgbClr val="00B050"/>
                </a:solidFill>
              </a:rPr>
              <a:t>Exemption from Entry Tax, Exemption of APMC </a:t>
            </a:r>
            <a:r>
              <a:rPr lang="en-US" sz="2000" b="1" dirty="0" err="1" smtClean="0">
                <a:solidFill>
                  <a:srgbClr val="00B050"/>
                </a:solidFill>
              </a:rPr>
              <a:t>cess</a:t>
            </a:r>
            <a:r>
              <a:rPr lang="en-US" sz="2000" b="1" dirty="0" smtClean="0">
                <a:solidFill>
                  <a:srgbClr val="00B050"/>
                </a:solidFill>
              </a:rPr>
              <a:t> / fees and Incentives for </a:t>
            </a:r>
          </a:p>
          <a:p>
            <a:pPr algn="just"/>
            <a:r>
              <a:rPr lang="en-US" sz="2000" b="1" dirty="0" smtClean="0">
                <a:solidFill>
                  <a:srgbClr val="00B050"/>
                </a:solidFill>
              </a:rPr>
              <a:t>   Export Oriented units.</a:t>
            </a:r>
          </a:p>
          <a:p>
            <a:pPr algn="just"/>
            <a:endParaRPr lang="en-US" sz="2000" b="1" dirty="0" smtClean="0"/>
          </a:p>
          <a:p>
            <a:pPr algn="just"/>
            <a:r>
              <a:rPr lang="en-US" sz="2000" b="1" dirty="0" smtClean="0"/>
              <a:t>• Interest Free Loan on VAT for Large and Mega agro based industries.</a:t>
            </a:r>
          </a:p>
          <a:p>
            <a:pPr algn="just"/>
            <a:endParaRPr lang="en-US" sz="2000" b="1" dirty="0" smtClean="0">
              <a:solidFill>
                <a:srgbClr val="C00000"/>
              </a:solidFill>
            </a:endParaRPr>
          </a:p>
          <a:p>
            <a:pPr algn="just"/>
            <a:r>
              <a:rPr lang="en-US" sz="2000" b="1" dirty="0" smtClean="0">
                <a:solidFill>
                  <a:srgbClr val="C00000"/>
                </a:solidFill>
              </a:rPr>
              <a:t>• Exemption from electricity duty for agro units &amp; </a:t>
            </a:r>
            <a:r>
              <a:rPr lang="en-US" sz="2000" b="1" dirty="0" err="1" smtClean="0">
                <a:solidFill>
                  <a:srgbClr val="C00000"/>
                </a:solidFill>
              </a:rPr>
              <a:t>agri</a:t>
            </a:r>
            <a:r>
              <a:rPr lang="en-US" sz="2000" b="1" dirty="0" smtClean="0">
                <a:solidFill>
                  <a:srgbClr val="C00000"/>
                </a:solidFill>
              </a:rPr>
              <a:t>-infrastructure.</a:t>
            </a:r>
          </a:p>
          <a:p>
            <a:pPr algn="just"/>
            <a:endParaRPr lang="en-US" sz="2000" b="1" dirty="0" smtClean="0"/>
          </a:p>
          <a:p>
            <a:pPr algn="just"/>
            <a:r>
              <a:rPr lang="en-US" sz="2000" b="1" dirty="0" smtClean="0"/>
              <a:t>• Special incentives in selected zones.</a:t>
            </a:r>
            <a:endParaRPr lang="en-US" sz="2000" b="1"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9600" y="533400"/>
            <a:ext cx="8229600" cy="3170099"/>
          </a:xfrm>
          <a:prstGeom prst="rect">
            <a:avLst/>
          </a:prstGeom>
        </p:spPr>
        <p:txBody>
          <a:bodyPr wrap="square">
            <a:spAutoFit/>
          </a:bodyPr>
          <a:lstStyle/>
          <a:p>
            <a:pPr algn="ctr"/>
            <a:r>
              <a:rPr lang="en-US" sz="2000" b="1" dirty="0" smtClean="0"/>
              <a:t>Declaration of Wineries as “Horticultural &amp; Food Processing Industries” </a:t>
            </a:r>
          </a:p>
          <a:p>
            <a:pPr algn="just"/>
            <a:endParaRPr lang="en-US" sz="2000" b="1" dirty="0" smtClean="0"/>
          </a:p>
          <a:p>
            <a:pPr algn="just"/>
            <a:r>
              <a:rPr lang="en-US" sz="2000" b="1" dirty="0" smtClean="0"/>
              <a:t>• </a:t>
            </a:r>
            <a:r>
              <a:rPr lang="en-US" sz="2000" b="1" dirty="0" smtClean="0">
                <a:solidFill>
                  <a:srgbClr val="C00000"/>
                </a:solidFill>
              </a:rPr>
              <a:t>Simplification of rules for getting lands for production of grape wine </a:t>
            </a:r>
          </a:p>
          <a:p>
            <a:pPr algn="just"/>
            <a:r>
              <a:rPr lang="en-US" sz="2000" b="1" dirty="0" smtClean="0">
                <a:solidFill>
                  <a:srgbClr val="C00000"/>
                </a:solidFill>
              </a:rPr>
              <a:t>    varieties, production of wine and for issuing License and Permit to the  </a:t>
            </a:r>
          </a:p>
          <a:p>
            <a:pPr algn="just"/>
            <a:r>
              <a:rPr lang="en-US" sz="2000" b="1" dirty="0" smtClean="0">
                <a:solidFill>
                  <a:srgbClr val="C00000"/>
                </a:solidFill>
              </a:rPr>
              <a:t>    Wineries</a:t>
            </a:r>
          </a:p>
          <a:p>
            <a:pPr algn="just"/>
            <a:endParaRPr lang="en-US" sz="2000" b="1" dirty="0" smtClean="0"/>
          </a:p>
          <a:p>
            <a:pPr algn="just"/>
            <a:r>
              <a:rPr lang="en-US" sz="2000" b="1" dirty="0" smtClean="0"/>
              <a:t>• Capital Investment Subsidy and Subsidy for Grape Processing</a:t>
            </a:r>
          </a:p>
          <a:p>
            <a:pPr algn="just"/>
            <a:endParaRPr lang="en-US" sz="2000" b="1" dirty="0" smtClean="0">
              <a:solidFill>
                <a:srgbClr val="00B050"/>
              </a:solidFill>
            </a:endParaRPr>
          </a:p>
          <a:p>
            <a:pPr algn="just"/>
            <a:r>
              <a:rPr lang="en-US" sz="2000" b="1" dirty="0" smtClean="0">
                <a:solidFill>
                  <a:srgbClr val="00B050"/>
                </a:solidFill>
              </a:rPr>
              <a:t>• Incentives for marketing and distribution of wines and establishment of </a:t>
            </a:r>
          </a:p>
          <a:p>
            <a:pPr algn="just"/>
            <a:r>
              <a:rPr lang="en-US" sz="2000" b="1" dirty="0" smtClean="0">
                <a:solidFill>
                  <a:srgbClr val="00B050"/>
                </a:solidFill>
              </a:rPr>
              <a:t>   Wine Parks.</a:t>
            </a:r>
            <a:endParaRPr lang="en-US" sz="2000" b="1" dirty="0">
              <a:solidFill>
                <a:srgbClr val="00B050"/>
              </a:solidFill>
            </a:endParaRPr>
          </a:p>
        </p:txBody>
      </p:sp>
      <p:sp>
        <p:nvSpPr>
          <p:cNvPr id="4" name="Rectangle 3"/>
          <p:cNvSpPr/>
          <p:nvPr/>
        </p:nvSpPr>
        <p:spPr>
          <a:xfrm>
            <a:off x="457200" y="4419600"/>
            <a:ext cx="8382000" cy="193899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buFont typeface="Wingdings" pitchFamily="2" charset="2"/>
              <a:buChar char="Ø"/>
            </a:pPr>
            <a:r>
              <a:rPr lang="en-US" sz="2000" b="1" dirty="0" smtClean="0"/>
              <a:t>A </a:t>
            </a:r>
            <a:r>
              <a:rPr lang="en-US" sz="2000" b="1" dirty="0" err="1" smtClean="0"/>
              <a:t>Tur</a:t>
            </a:r>
            <a:r>
              <a:rPr lang="en-US" sz="2000" b="1" dirty="0" smtClean="0"/>
              <a:t> Technology park in Gulbarga district, Maize Technology Park at </a:t>
            </a:r>
          </a:p>
          <a:p>
            <a:pPr algn="just"/>
            <a:r>
              <a:rPr lang="en-US" sz="2000" b="1" dirty="0" smtClean="0"/>
              <a:t>    </a:t>
            </a:r>
            <a:r>
              <a:rPr lang="en-US" sz="2000" b="1" dirty="0" err="1" smtClean="0"/>
              <a:t>Ranebennur</a:t>
            </a:r>
            <a:r>
              <a:rPr lang="en-US" sz="2000" b="1" dirty="0" smtClean="0"/>
              <a:t>, and a Coconut Technology Park in </a:t>
            </a:r>
            <a:r>
              <a:rPr lang="en-US" sz="2000" b="1" dirty="0" err="1" smtClean="0"/>
              <a:t>Tumkur</a:t>
            </a:r>
            <a:r>
              <a:rPr lang="en-US" sz="2000" b="1" dirty="0" smtClean="0"/>
              <a:t> district have been </a:t>
            </a:r>
          </a:p>
          <a:p>
            <a:pPr algn="just"/>
            <a:r>
              <a:rPr lang="en-US" sz="2000" b="1" dirty="0" smtClean="0"/>
              <a:t>    proposed</a:t>
            </a:r>
          </a:p>
          <a:p>
            <a:pPr algn="just"/>
            <a:endParaRPr lang="en-US" sz="2000" b="1" dirty="0" smtClean="0"/>
          </a:p>
          <a:p>
            <a:pPr>
              <a:buFont typeface="Wingdings" pitchFamily="2" charset="2"/>
              <a:buChar char="Ø"/>
            </a:pPr>
            <a:r>
              <a:rPr lang="en-US" sz="2000" b="1" dirty="0" smtClean="0"/>
              <a:t> An </a:t>
            </a:r>
            <a:r>
              <a:rPr lang="en-US" sz="2000" b="1" dirty="0" err="1" smtClean="0"/>
              <a:t>Oceanarium</a:t>
            </a:r>
            <a:r>
              <a:rPr lang="en-US" sz="2000" b="1" dirty="0" smtClean="0"/>
              <a:t> of international standard is proposed at Mangalore under  </a:t>
            </a:r>
          </a:p>
          <a:p>
            <a:r>
              <a:rPr lang="en-US" sz="2000" b="1" dirty="0" smtClean="0"/>
              <a:t>    public private partnership</a:t>
            </a:r>
            <a:endParaRPr lang="en-US" sz="2000" b="1"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685800" y="2286000"/>
            <a:ext cx="6172200" cy="762000"/>
          </a:xfrm>
        </p:spPr>
        <p:style>
          <a:lnRef idx="2">
            <a:schemeClr val="dk1"/>
          </a:lnRef>
          <a:fillRef idx="1">
            <a:schemeClr val="lt1"/>
          </a:fillRef>
          <a:effectRef idx="0">
            <a:schemeClr val="dk1"/>
          </a:effectRef>
          <a:fontRef idx="minor">
            <a:schemeClr val="dk1"/>
          </a:fontRef>
        </p:style>
        <p:txBody>
          <a:bodyPr>
            <a:noAutofit/>
          </a:bodyPr>
          <a:lstStyle/>
          <a:p>
            <a:r>
              <a:rPr lang="en-US" sz="4800" b="1" dirty="0" smtClean="0"/>
              <a:t>Research Evidences</a:t>
            </a:r>
            <a:endParaRPr lang="en-US" sz="48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943600" y="6324600"/>
            <a:ext cx="3200400" cy="228600"/>
          </a:xfrm>
        </p:spPr>
        <p:txBody>
          <a:bodyPr>
            <a:normAutofit fontScale="90000"/>
          </a:bodyPr>
          <a:lstStyle/>
          <a:p>
            <a:r>
              <a:rPr lang="en-US" sz="2800" dirty="0" err="1" smtClean="0"/>
              <a:t>Arjuman</a:t>
            </a:r>
            <a:r>
              <a:rPr lang="en-US" sz="2800" dirty="0" smtClean="0"/>
              <a:t> </a:t>
            </a:r>
            <a:r>
              <a:rPr lang="en-US" sz="2800" i="1" dirty="0" smtClean="0"/>
              <a:t>et al</a:t>
            </a:r>
            <a:r>
              <a:rPr lang="en-US" sz="2800" dirty="0" smtClean="0"/>
              <a:t> (2012)</a:t>
            </a:r>
            <a:endParaRPr lang="en-US" sz="2800" dirty="0"/>
          </a:p>
        </p:txBody>
      </p:sp>
      <p:sp>
        <p:nvSpPr>
          <p:cNvPr id="4" name="Rectangle 3"/>
          <p:cNvSpPr/>
          <p:nvPr/>
        </p:nvSpPr>
        <p:spPr>
          <a:xfrm>
            <a:off x="609600" y="76200"/>
            <a:ext cx="8229600" cy="52322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en-US" sz="2800" b="1" dirty="0" smtClean="0"/>
              <a:t>Return from desiccated coconut units of different sizes</a:t>
            </a:r>
            <a:endParaRPr lang="en-US" sz="2800" dirty="0"/>
          </a:p>
        </p:txBody>
      </p:sp>
      <p:graphicFrame>
        <p:nvGraphicFramePr>
          <p:cNvPr id="5" name="Table 4"/>
          <p:cNvGraphicFramePr>
            <a:graphicFrameLocks noGrp="1"/>
          </p:cNvGraphicFramePr>
          <p:nvPr/>
        </p:nvGraphicFramePr>
        <p:xfrm>
          <a:off x="152398" y="685803"/>
          <a:ext cx="8839201" cy="5636397"/>
        </p:xfrm>
        <a:graphic>
          <a:graphicData uri="http://schemas.openxmlformats.org/drawingml/2006/table">
            <a:tbl>
              <a:tblPr/>
              <a:tblGrid>
                <a:gridCol w="457202"/>
                <a:gridCol w="3431807"/>
                <a:gridCol w="1237548"/>
                <a:gridCol w="1237548"/>
                <a:gridCol w="1237548"/>
                <a:gridCol w="1237548"/>
              </a:tblGrid>
              <a:tr h="240444">
                <a:tc rowSpan="2">
                  <a:txBody>
                    <a:bodyPr/>
                    <a:lstStyle/>
                    <a:p>
                      <a:pPr marL="0" marR="0" algn="ctr">
                        <a:lnSpc>
                          <a:spcPct val="115000"/>
                        </a:lnSpc>
                        <a:spcBef>
                          <a:spcPts val="300"/>
                        </a:spcBef>
                        <a:spcAft>
                          <a:spcPts val="300"/>
                        </a:spcAft>
                      </a:pPr>
                      <a:r>
                        <a:rPr lang="en-US" sz="1400" b="1" dirty="0">
                          <a:latin typeface="Times New Roman"/>
                          <a:ea typeface="Times New Roman"/>
                          <a:cs typeface="Times New Roman"/>
                        </a:rPr>
                        <a:t>Sl. No.</a:t>
                      </a:r>
                      <a:endParaRPr lang="en-US" sz="1400" dirty="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300"/>
                        </a:spcBef>
                        <a:spcAft>
                          <a:spcPts val="300"/>
                        </a:spcAft>
                      </a:pPr>
                      <a:r>
                        <a:rPr lang="en-US" sz="1400" b="1">
                          <a:latin typeface="Times New Roman"/>
                          <a:ea typeface="Times New Roman"/>
                          <a:cs typeface="Times New Roman"/>
                        </a:rPr>
                        <a:t>Particulars</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ctr">
                        <a:lnSpc>
                          <a:spcPct val="115000"/>
                        </a:lnSpc>
                        <a:spcBef>
                          <a:spcPts val="300"/>
                        </a:spcBef>
                        <a:spcAft>
                          <a:spcPts val="300"/>
                        </a:spcAft>
                      </a:pPr>
                      <a:r>
                        <a:rPr lang="en-US" sz="1400" b="1">
                          <a:latin typeface="Times New Roman"/>
                          <a:ea typeface="Times New Roman"/>
                          <a:cs typeface="Times New Roman"/>
                        </a:rPr>
                        <a:t>Size of DC unit</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2">
                  <a:txBody>
                    <a:bodyPr/>
                    <a:lstStyle/>
                    <a:p>
                      <a:pPr marL="0" marR="0" algn="ctr">
                        <a:lnSpc>
                          <a:spcPct val="115000"/>
                        </a:lnSpc>
                        <a:spcBef>
                          <a:spcPts val="300"/>
                        </a:spcBef>
                        <a:spcAft>
                          <a:spcPts val="300"/>
                        </a:spcAft>
                      </a:pPr>
                      <a:r>
                        <a:rPr lang="en-US" sz="1400" b="1" dirty="0">
                          <a:latin typeface="Times New Roman"/>
                          <a:ea typeface="Times New Roman"/>
                          <a:cs typeface="Times New Roman"/>
                        </a:rPr>
                        <a:t>Pooled</a:t>
                      </a:r>
                      <a:endParaRPr lang="en-US" sz="1400" dirty="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444">
                <a:tc vMerge="1">
                  <a:txBody>
                    <a:bodyPr/>
                    <a:lstStyle/>
                    <a:p>
                      <a:endParaRPr lang="en-US"/>
                    </a:p>
                  </a:txBody>
                  <a:tcPr/>
                </a:tc>
                <a:tc vMerge="1">
                  <a:txBody>
                    <a:bodyPr/>
                    <a:lstStyle/>
                    <a:p>
                      <a:endParaRPr lang="en-US"/>
                    </a:p>
                  </a:txBody>
                  <a:tcPr/>
                </a:tc>
                <a:tc>
                  <a:txBody>
                    <a:bodyPr/>
                    <a:lstStyle/>
                    <a:p>
                      <a:pPr marL="0" marR="0" algn="ctr">
                        <a:lnSpc>
                          <a:spcPct val="115000"/>
                        </a:lnSpc>
                        <a:spcBef>
                          <a:spcPts val="300"/>
                        </a:spcBef>
                        <a:spcAft>
                          <a:spcPts val="300"/>
                        </a:spcAft>
                      </a:pPr>
                      <a:r>
                        <a:rPr lang="en-US" sz="1400" b="1">
                          <a:latin typeface="Times New Roman"/>
                          <a:ea typeface="Times New Roman"/>
                          <a:cs typeface="Times New Roman"/>
                        </a:rPr>
                        <a:t>Small</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b="1">
                          <a:latin typeface="Times New Roman"/>
                          <a:ea typeface="Times New Roman"/>
                          <a:cs typeface="Times New Roman"/>
                        </a:rPr>
                        <a:t>Medium</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b="1">
                          <a:latin typeface="Times New Roman"/>
                          <a:ea typeface="Times New Roman"/>
                          <a:cs typeface="Times New Roman"/>
                        </a:rPr>
                        <a:t>Large</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r h="466017">
                <a:tc>
                  <a:txBody>
                    <a:bodyPr/>
                    <a:lstStyle/>
                    <a:p>
                      <a:pPr marL="0" marR="0" algn="ctr">
                        <a:lnSpc>
                          <a:spcPct val="115000"/>
                        </a:lnSpc>
                        <a:spcBef>
                          <a:spcPts val="300"/>
                        </a:spcBef>
                        <a:spcAft>
                          <a:spcPts val="300"/>
                        </a:spcAft>
                      </a:pPr>
                      <a:r>
                        <a:rPr lang="en-US" sz="1400">
                          <a:latin typeface="Times New Roman"/>
                          <a:ea typeface="Times New Roman"/>
                          <a:cs typeface="Times New Roman"/>
                        </a:rPr>
                        <a:t>1</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400">
                          <a:latin typeface="Times New Roman"/>
                          <a:ea typeface="Times New Roman"/>
                          <a:cs typeface="Times New Roman"/>
                        </a:rPr>
                        <a:t>Quantity of coconut processed (tonnes/year)</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dirty="0">
                          <a:solidFill>
                            <a:srgbClr val="C00000"/>
                          </a:solidFill>
                          <a:latin typeface="Times New Roman"/>
                          <a:ea typeface="Times New Roman"/>
                          <a:cs typeface="Times New Roman"/>
                        </a:rPr>
                        <a:t>1200</a:t>
                      </a:r>
                      <a:endParaRPr lang="en-US" sz="1400" dirty="0">
                        <a:solidFill>
                          <a:srgbClr val="C00000"/>
                        </a:solidFill>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dirty="0">
                          <a:solidFill>
                            <a:srgbClr val="C00000"/>
                          </a:solidFill>
                          <a:latin typeface="Times New Roman"/>
                          <a:ea typeface="Times New Roman"/>
                          <a:cs typeface="Times New Roman"/>
                        </a:rPr>
                        <a:t>2400</a:t>
                      </a:r>
                      <a:endParaRPr lang="en-US" sz="1400" dirty="0">
                        <a:solidFill>
                          <a:srgbClr val="C00000"/>
                        </a:solidFill>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dirty="0">
                          <a:solidFill>
                            <a:srgbClr val="C00000"/>
                          </a:solidFill>
                          <a:latin typeface="Times New Roman"/>
                          <a:ea typeface="Times New Roman"/>
                          <a:cs typeface="Times New Roman"/>
                        </a:rPr>
                        <a:t>3120</a:t>
                      </a:r>
                      <a:endParaRPr lang="en-US" sz="1400" dirty="0">
                        <a:solidFill>
                          <a:srgbClr val="C00000"/>
                        </a:solidFill>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2256</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0888">
                <a:tc>
                  <a:txBody>
                    <a:bodyPr/>
                    <a:lstStyle/>
                    <a:p>
                      <a:pPr marL="0" marR="0" algn="ctr">
                        <a:lnSpc>
                          <a:spcPct val="115000"/>
                        </a:lnSpc>
                        <a:spcBef>
                          <a:spcPts val="300"/>
                        </a:spcBef>
                        <a:spcAft>
                          <a:spcPts val="300"/>
                        </a:spcAft>
                      </a:pPr>
                      <a:r>
                        <a:rPr lang="en-US" sz="1400">
                          <a:latin typeface="Times New Roman"/>
                          <a:ea typeface="Times New Roman"/>
                          <a:cs typeface="Times New Roman"/>
                        </a:rPr>
                        <a:t>2</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400">
                          <a:latin typeface="Times New Roman"/>
                          <a:ea typeface="Times New Roman"/>
                          <a:cs typeface="Times New Roman"/>
                        </a:rPr>
                        <a:t>Quantity of desiccated coconut obtained (tonnes)</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300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600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780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564</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984">
                <a:tc>
                  <a:txBody>
                    <a:bodyPr/>
                    <a:lstStyle/>
                    <a:p>
                      <a:pPr marL="0" marR="0" algn="ctr">
                        <a:lnSpc>
                          <a:spcPct val="115000"/>
                        </a:lnSpc>
                        <a:spcBef>
                          <a:spcPts val="300"/>
                        </a:spcBef>
                        <a:spcAft>
                          <a:spcPts val="300"/>
                        </a:spcAft>
                      </a:pPr>
                      <a:r>
                        <a:rPr lang="en-US" sz="1400">
                          <a:latin typeface="Times New Roman"/>
                          <a:ea typeface="Times New Roman"/>
                          <a:cs typeface="Times New Roman"/>
                        </a:rPr>
                        <a:t>3</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400">
                          <a:latin typeface="Times New Roman"/>
                          <a:ea typeface="Times New Roman"/>
                          <a:cs typeface="Times New Roman"/>
                        </a:rPr>
                        <a:t>Quantity of byproduct obtained (tonnes)</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endParaRPr lang="en-US" sz="1400">
                        <a:solidFill>
                          <a:srgbClr val="000000"/>
                        </a:solidFill>
                        <a:latin typeface="Times New Roman"/>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endParaRPr lang="en-US" sz="1400">
                        <a:solidFill>
                          <a:srgbClr val="000000"/>
                        </a:solidFill>
                        <a:latin typeface="Times New Roman"/>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endParaRPr lang="en-US" sz="1400">
                        <a:solidFill>
                          <a:srgbClr val="000000"/>
                        </a:solidFill>
                        <a:latin typeface="Times New Roman"/>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endParaRPr lang="en-US" sz="1400">
                        <a:solidFill>
                          <a:srgbClr val="000000"/>
                        </a:solidFill>
                        <a:latin typeface="Times New Roman"/>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444">
                <a:tc>
                  <a:txBody>
                    <a:bodyPr/>
                    <a:lstStyle/>
                    <a:p>
                      <a:pPr marL="0" marR="0" algn="ctr">
                        <a:lnSpc>
                          <a:spcPct val="115000"/>
                        </a:lnSpc>
                        <a:spcBef>
                          <a:spcPts val="300"/>
                        </a:spcBef>
                        <a:spcAft>
                          <a:spcPts val="300"/>
                        </a:spcAft>
                      </a:pPr>
                      <a:endParaRPr lang="en-US" sz="1400">
                        <a:latin typeface="Times New Roman"/>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15000"/>
                        </a:lnSpc>
                        <a:spcBef>
                          <a:spcPts val="300"/>
                        </a:spcBef>
                        <a:spcAft>
                          <a:spcPts val="300"/>
                        </a:spcAft>
                        <a:buFont typeface="+mj-lt"/>
                        <a:buAutoNum type="alphaLcParenR"/>
                      </a:pPr>
                      <a:r>
                        <a:rPr lang="en-US" sz="1400" dirty="0">
                          <a:latin typeface="Times New Roman"/>
                          <a:ea typeface="Times New Roman"/>
                          <a:cs typeface="Times New Roman"/>
                        </a:rPr>
                        <a:t>Parings</a:t>
                      </a:r>
                      <a:endParaRPr lang="en-US" sz="1400" dirty="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60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120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156</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112.8</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444">
                <a:tc>
                  <a:txBody>
                    <a:bodyPr/>
                    <a:lstStyle/>
                    <a:p>
                      <a:pPr marL="0" marR="0" algn="ctr">
                        <a:lnSpc>
                          <a:spcPct val="115000"/>
                        </a:lnSpc>
                        <a:spcBef>
                          <a:spcPts val="300"/>
                        </a:spcBef>
                        <a:spcAft>
                          <a:spcPts val="300"/>
                        </a:spcAft>
                      </a:pPr>
                      <a:endParaRPr lang="en-US" sz="1400">
                        <a:latin typeface="Times New Roman"/>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15000"/>
                        </a:lnSpc>
                        <a:spcBef>
                          <a:spcPts val="300"/>
                        </a:spcBef>
                        <a:spcAft>
                          <a:spcPts val="300"/>
                        </a:spcAft>
                        <a:buFont typeface="+mj-lt"/>
                        <a:buAutoNum type="alphaLcParenR"/>
                      </a:pPr>
                      <a:r>
                        <a:rPr lang="en-US" sz="1400">
                          <a:latin typeface="Times New Roman"/>
                          <a:ea typeface="Times New Roman"/>
                          <a:cs typeface="Times New Roman"/>
                        </a:rPr>
                        <a:t>Shell</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240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480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624</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451.2</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444">
                <a:tc>
                  <a:txBody>
                    <a:bodyPr/>
                    <a:lstStyle/>
                    <a:p>
                      <a:pPr marL="0" marR="0" algn="ctr">
                        <a:lnSpc>
                          <a:spcPct val="115000"/>
                        </a:lnSpc>
                        <a:spcBef>
                          <a:spcPts val="300"/>
                        </a:spcBef>
                        <a:spcAft>
                          <a:spcPts val="300"/>
                        </a:spcAft>
                      </a:pPr>
                      <a:endParaRPr lang="en-US" sz="1400">
                        <a:latin typeface="Times New Roman"/>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400">
                          <a:latin typeface="Times New Roman"/>
                          <a:ea typeface="Times New Roman"/>
                          <a:cs typeface="Times New Roman"/>
                        </a:rPr>
                        <a:t>Total (tonnes)</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300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600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780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564</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984">
                <a:tc>
                  <a:txBody>
                    <a:bodyPr/>
                    <a:lstStyle/>
                    <a:p>
                      <a:pPr marL="0" marR="0" algn="ctr">
                        <a:lnSpc>
                          <a:spcPct val="115000"/>
                        </a:lnSpc>
                        <a:spcBef>
                          <a:spcPts val="300"/>
                        </a:spcBef>
                        <a:spcAft>
                          <a:spcPts val="300"/>
                        </a:spcAft>
                      </a:pPr>
                      <a:r>
                        <a:rPr lang="en-US" sz="1400">
                          <a:latin typeface="Times New Roman"/>
                          <a:ea typeface="Times New Roman"/>
                          <a:cs typeface="Times New Roman"/>
                        </a:rPr>
                        <a:t>4</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400">
                          <a:latin typeface="Times New Roman"/>
                          <a:ea typeface="Times New Roman"/>
                          <a:cs typeface="Times New Roman"/>
                        </a:rPr>
                        <a:t>Price of DC realized (Rs./tonnes)</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78000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156000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202800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146640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984">
                <a:tc>
                  <a:txBody>
                    <a:bodyPr/>
                    <a:lstStyle/>
                    <a:p>
                      <a:pPr marL="0" marR="0" algn="ctr">
                        <a:lnSpc>
                          <a:spcPct val="115000"/>
                        </a:lnSpc>
                        <a:spcBef>
                          <a:spcPts val="300"/>
                        </a:spcBef>
                        <a:spcAft>
                          <a:spcPts val="300"/>
                        </a:spcAft>
                      </a:pPr>
                      <a:r>
                        <a:rPr lang="en-US" sz="1400">
                          <a:latin typeface="Times New Roman"/>
                          <a:ea typeface="Times New Roman"/>
                          <a:cs typeface="Times New Roman"/>
                        </a:rPr>
                        <a:t>5</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400">
                          <a:latin typeface="Times New Roman"/>
                          <a:ea typeface="Times New Roman"/>
                          <a:cs typeface="Times New Roman"/>
                        </a:rPr>
                        <a:t>Price of parings realized (Rs./tonnes)</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dirty="0">
                          <a:solidFill>
                            <a:srgbClr val="000000"/>
                          </a:solidFill>
                          <a:latin typeface="Times New Roman"/>
                          <a:ea typeface="Times New Roman"/>
                          <a:cs typeface="Times New Roman"/>
                        </a:rPr>
                        <a:t>30000</a:t>
                      </a:r>
                      <a:endParaRPr lang="en-US" sz="1400" dirty="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60000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78000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56400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984">
                <a:tc>
                  <a:txBody>
                    <a:bodyPr/>
                    <a:lstStyle/>
                    <a:p>
                      <a:pPr marL="0" marR="0" algn="ctr">
                        <a:lnSpc>
                          <a:spcPct val="115000"/>
                        </a:lnSpc>
                        <a:spcBef>
                          <a:spcPts val="300"/>
                        </a:spcBef>
                        <a:spcAft>
                          <a:spcPts val="300"/>
                        </a:spcAft>
                      </a:pPr>
                      <a:r>
                        <a:rPr lang="en-US" sz="1400">
                          <a:latin typeface="Times New Roman"/>
                          <a:ea typeface="Times New Roman"/>
                          <a:cs typeface="Times New Roman"/>
                        </a:rPr>
                        <a:t>6</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400">
                          <a:latin typeface="Times New Roman"/>
                          <a:ea typeface="Times New Roman"/>
                          <a:cs typeface="Times New Roman"/>
                        </a:rPr>
                        <a:t>Price of shell realized (Rs./tonnes)</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5500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11000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14300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10340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7984">
                <a:tc>
                  <a:txBody>
                    <a:bodyPr/>
                    <a:lstStyle/>
                    <a:p>
                      <a:pPr marL="0" marR="0" algn="ctr">
                        <a:lnSpc>
                          <a:spcPct val="115000"/>
                        </a:lnSpc>
                        <a:spcBef>
                          <a:spcPts val="300"/>
                        </a:spcBef>
                        <a:spcAft>
                          <a:spcPts val="300"/>
                        </a:spcAft>
                      </a:pPr>
                      <a:r>
                        <a:rPr lang="en-US" sz="1400">
                          <a:latin typeface="Times New Roman"/>
                          <a:ea typeface="Times New Roman"/>
                          <a:cs typeface="Times New Roman"/>
                        </a:rPr>
                        <a:t>7</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400" dirty="0">
                          <a:latin typeface="Times New Roman"/>
                          <a:ea typeface="Times New Roman"/>
                          <a:cs typeface="Times New Roman"/>
                        </a:rPr>
                        <a:t>Value of main product (</a:t>
                      </a:r>
                      <a:r>
                        <a:rPr lang="en-US" sz="1400" dirty="0" err="1">
                          <a:latin typeface="Times New Roman"/>
                          <a:ea typeface="Times New Roman"/>
                          <a:cs typeface="Times New Roman"/>
                        </a:rPr>
                        <a:t>lakh</a:t>
                      </a:r>
                      <a:r>
                        <a:rPr lang="en-US" sz="1400" dirty="0">
                          <a:latin typeface="Times New Roman"/>
                          <a:ea typeface="Times New Roman"/>
                          <a:cs typeface="Times New Roman"/>
                        </a:rPr>
                        <a:t> Rs.)</a:t>
                      </a:r>
                      <a:endParaRPr lang="en-US" sz="1400" dirty="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dirty="0">
                          <a:solidFill>
                            <a:srgbClr val="000000"/>
                          </a:solidFill>
                          <a:latin typeface="Times New Roman"/>
                          <a:ea typeface="Times New Roman"/>
                          <a:cs typeface="Times New Roman"/>
                        </a:rPr>
                        <a:t>234</a:t>
                      </a:r>
                      <a:endParaRPr lang="en-US" sz="1400" dirty="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468</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608.4</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439.9</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444">
                <a:tc>
                  <a:txBody>
                    <a:bodyPr/>
                    <a:lstStyle/>
                    <a:p>
                      <a:pPr marL="0" marR="0" algn="ctr">
                        <a:lnSpc>
                          <a:spcPct val="115000"/>
                        </a:lnSpc>
                        <a:spcBef>
                          <a:spcPts val="300"/>
                        </a:spcBef>
                        <a:spcAft>
                          <a:spcPts val="300"/>
                        </a:spcAft>
                      </a:pPr>
                      <a:r>
                        <a:rPr lang="en-US" sz="1400">
                          <a:latin typeface="Times New Roman"/>
                          <a:ea typeface="Times New Roman"/>
                          <a:cs typeface="Times New Roman"/>
                        </a:rPr>
                        <a:t>8</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marL="0" marR="0">
                        <a:lnSpc>
                          <a:spcPct val="115000"/>
                        </a:lnSpc>
                        <a:spcBef>
                          <a:spcPts val="300"/>
                        </a:spcBef>
                        <a:spcAft>
                          <a:spcPts val="300"/>
                        </a:spcAft>
                      </a:pPr>
                      <a:r>
                        <a:rPr lang="en-US" sz="1400">
                          <a:latin typeface="Times New Roman"/>
                          <a:ea typeface="Times New Roman"/>
                          <a:cs typeface="Times New Roman"/>
                        </a:rPr>
                        <a:t>Value of by-product</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40444">
                <a:tc>
                  <a:txBody>
                    <a:bodyPr/>
                    <a:lstStyle/>
                    <a:p>
                      <a:pPr marL="0" marR="0" algn="ctr">
                        <a:lnSpc>
                          <a:spcPct val="115000"/>
                        </a:lnSpc>
                        <a:spcBef>
                          <a:spcPts val="300"/>
                        </a:spcBef>
                        <a:spcAft>
                          <a:spcPts val="300"/>
                        </a:spcAft>
                      </a:pPr>
                      <a:endParaRPr lang="en-US" sz="1400">
                        <a:latin typeface="Times New Roman"/>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15000"/>
                        </a:lnSpc>
                        <a:spcBef>
                          <a:spcPts val="300"/>
                        </a:spcBef>
                        <a:spcAft>
                          <a:spcPts val="300"/>
                        </a:spcAft>
                        <a:buFont typeface="+mj-lt"/>
                        <a:buAutoNum type="alphaLcParenR"/>
                      </a:pPr>
                      <a:r>
                        <a:rPr lang="en-US" sz="1400">
                          <a:latin typeface="Times New Roman"/>
                          <a:ea typeface="Times New Roman"/>
                          <a:cs typeface="Times New Roman"/>
                        </a:rPr>
                        <a:t>Parings</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18</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36</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46.8</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33.8</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444">
                <a:tc>
                  <a:txBody>
                    <a:bodyPr/>
                    <a:lstStyle/>
                    <a:p>
                      <a:pPr marL="0" marR="0" algn="ctr">
                        <a:lnSpc>
                          <a:spcPct val="115000"/>
                        </a:lnSpc>
                        <a:spcBef>
                          <a:spcPts val="300"/>
                        </a:spcBef>
                        <a:spcAft>
                          <a:spcPts val="300"/>
                        </a:spcAft>
                      </a:pPr>
                      <a:endParaRPr lang="en-US" sz="1400">
                        <a:latin typeface="Times New Roman"/>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nSpc>
                          <a:spcPct val="115000"/>
                        </a:lnSpc>
                        <a:spcBef>
                          <a:spcPts val="300"/>
                        </a:spcBef>
                        <a:spcAft>
                          <a:spcPts val="300"/>
                        </a:spcAft>
                        <a:buFont typeface="+mj-lt"/>
                        <a:buAutoNum type="alphaLcParenR"/>
                      </a:pPr>
                      <a:r>
                        <a:rPr lang="en-US" sz="1400">
                          <a:latin typeface="Times New Roman"/>
                          <a:ea typeface="Times New Roman"/>
                          <a:cs typeface="Times New Roman"/>
                        </a:rPr>
                        <a:t>Shell</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13.2</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26.4</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34.3</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24.8</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444">
                <a:tc>
                  <a:txBody>
                    <a:bodyPr/>
                    <a:lstStyle/>
                    <a:p>
                      <a:pPr marL="0" marR="0" algn="ctr">
                        <a:lnSpc>
                          <a:spcPct val="115000"/>
                        </a:lnSpc>
                        <a:spcBef>
                          <a:spcPts val="300"/>
                        </a:spcBef>
                        <a:spcAft>
                          <a:spcPts val="300"/>
                        </a:spcAft>
                      </a:pPr>
                      <a:endParaRPr lang="en-US" sz="1400">
                        <a:latin typeface="Times New Roman"/>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400">
                          <a:latin typeface="Times New Roman"/>
                          <a:ea typeface="Times New Roman"/>
                          <a:cs typeface="Times New Roman"/>
                        </a:rPr>
                        <a:t>Total (lakh Rs.)</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31.2</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62.4</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81.1</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58.6</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444">
                <a:tc>
                  <a:txBody>
                    <a:bodyPr/>
                    <a:lstStyle/>
                    <a:p>
                      <a:pPr marL="0" marR="0" algn="ctr">
                        <a:lnSpc>
                          <a:spcPct val="115000"/>
                        </a:lnSpc>
                        <a:spcBef>
                          <a:spcPts val="300"/>
                        </a:spcBef>
                        <a:spcAft>
                          <a:spcPts val="300"/>
                        </a:spcAft>
                      </a:pPr>
                      <a:r>
                        <a:rPr lang="en-US" sz="1400">
                          <a:latin typeface="Times New Roman"/>
                          <a:ea typeface="Times New Roman"/>
                          <a:cs typeface="Times New Roman"/>
                        </a:rPr>
                        <a:t>9</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400">
                          <a:latin typeface="Times New Roman"/>
                          <a:ea typeface="Times New Roman"/>
                          <a:cs typeface="Times New Roman"/>
                        </a:rPr>
                        <a:t>Gross returns (lakh Rs.)</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265.2</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530.4</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689.5</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498.5</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444">
                <a:tc>
                  <a:txBody>
                    <a:bodyPr/>
                    <a:lstStyle/>
                    <a:p>
                      <a:pPr marL="0" marR="0" algn="ctr">
                        <a:lnSpc>
                          <a:spcPct val="115000"/>
                        </a:lnSpc>
                        <a:spcBef>
                          <a:spcPts val="300"/>
                        </a:spcBef>
                        <a:spcAft>
                          <a:spcPts val="300"/>
                        </a:spcAft>
                      </a:pPr>
                      <a:r>
                        <a:rPr lang="en-US" sz="1400">
                          <a:latin typeface="Times New Roman"/>
                          <a:ea typeface="Times New Roman"/>
                          <a:cs typeface="Times New Roman"/>
                        </a:rPr>
                        <a:t>10</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400">
                          <a:latin typeface="Times New Roman"/>
                          <a:ea typeface="Times New Roman"/>
                          <a:cs typeface="Times New Roman"/>
                        </a:rPr>
                        <a:t>Total cost / day (lakh Rs.)</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77694.1</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149735.5</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191652.4</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149294.6</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444">
                <a:tc>
                  <a:txBody>
                    <a:bodyPr/>
                    <a:lstStyle/>
                    <a:p>
                      <a:pPr marL="0" marR="0" algn="ctr">
                        <a:lnSpc>
                          <a:spcPct val="115000"/>
                        </a:lnSpc>
                        <a:spcBef>
                          <a:spcPts val="300"/>
                        </a:spcBef>
                        <a:spcAft>
                          <a:spcPts val="300"/>
                        </a:spcAft>
                      </a:pPr>
                      <a:r>
                        <a:rPr lang="en-US" sz="1400">
                          <a:latin typeface="Times New Roman"/>
                          <a:ea typeface="Times New Roman"/>
                          <a:cs typeface="Times New Roman"/>
                        </a:rPr>
                        <a:t>11</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400">
                          <a:latin typeface="Times New Roman"/>
                          <a:ea typeface="Times New Roman"/>
                          <a:cs typeface="Times New Roman"/>
                        </a:rPr>
                        <a:t>Total cost (lakh Rs.)</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233.0</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449.2</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574.9</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a:solidFill>
                            <a:srgbClr val="000000"/>
                          </a:solidFill>
                          <a:latin typeface="Times New Roman"/>
                          <a:ea typeface="Times New Roman"/>
                          <a:cs typeface="Times New Roman"/>
                        </a:rPr>
                        <a:t>447.8</a:t>
                      </a:r>
                      <a:endParaRPr lang="en-US" sz="140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0444">
                <a:tc>
                  <a:txBody>
                    <a:bodyPr/>
                    <a:lstStyle/>
                    <a:p>
                      <a:pPr marL="0" marR="0" algn="ctr">
                        <a:lnSpc>
                          <a:spcPct val="115000"/>
                        </a:lnSpc>
                        <a:spcBef>
                          <a:spcPts val="300"/>
                        </a:spcBef>
                        <a:spcAft>
                          <a:spcPts val="300"/>
                        </a:spcAft>
                      </a:pPr>
                      <a:r>
                        <a:rPr lang="en-US" sz="1400">
                          <a:latin typeface="Times New Roman"/>
                          <a:ea typeface="Times New Roman"/>
                          <a:cs typeface="Times New Roman"/>
                        </a:rPr>
                        <a:t>12</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300"/>
                        </a:spcBef>
                        <a:spcAft>
                          <a:spcPts val="300"/>
                        </a:spcAft>
                      </a:pPr>
                      <a:r>
                        <a:rPr lang="en-US" sz="1400">
                          <a:latin typeface="Times New Roman"/>
                          <a:ea typeface="Times New Roman"/>
                          <a:cs typeface="Times New Roman"/>
                        </a:rPr>
                        <a:t> Net returns (lakh Rs.)</a:t>
                      </a:r>
                      <a:endParaRPr lang="en-US" sz="1400">
                        <a:latin typeface="Calibri"/>
                        <a:ea typeface="Times New Roman"/>
                        <a:cs typeface="Times New Roman"/>
                      </a:endParaRPr>
                    </a:p>
                  </a:txBody>
                  <a:tcPr marL="49082" marR="4908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b="1" dirty="0">
                          <a:solidFill>
                            <a:srgbClr val="C00000"/>
                          </a:solidFill>
                          <a:latin typeface="Times New Roman"/>
                          <a:ea typeface="Times New Roman"/>
                          <a:cs typeface="Times New Roman"/>
                        </a:rPr>
                        <a:t>32.1</a:t>
                      </a:r>
                      <a:endParaRPr lang="en-US" sz="1400" b="1" dirty="0">
                        <a:solidFill>
                          <a:srgbClr val="C00000"/>
                        </a:solidFill>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b="1" dirty="0">
                          <a:solidFill>
                            <a:srgbClr val="C00000"/>
                          </a:solidFill>
                          <a:latin typeface="Times New Roman"/>
                          <a:ea typeface="Times New Roman"/>
                          <a:cs typeface="Times New Roman"/>
                        </a:rPr>
                        <a:t>81.1</a:t>
                      </a:r>
                      <a:endParaRPr lang="en-US" sz="1400" b="1" dirty="0">
                        <a:solidFill>
                          <a:srgbClr val="C00000"/>
                        </a:solidFill>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b="1" dirty="0">
                          <a:solidFill>
                            <a:srgbClr val="C00000"/>
                          </a:solidFill>
                          <a:latin typeface="Times New Roman"/>
                          <a:ea typeface="Times New Roman"/>
                          <a:cs typeface="Times New Roman"/>
                        </a:rPr>
                        <a:t>114.5</a:t>
                      </a:r>
                      <a:endParaRPr lang="en-US" sz="1400" b="1" dirty="0">
                        <a:solidFill>
                          <a:srgbClr val="C00000"/>
                        </a:solidFill>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300"/>
                        </a:spcBef>
                        <a:spcAft>
                          <a:spcPts val="300"/>
                        </a:spcAft>
                      </a:pPr>
                      <a:r>
                        <a:rPr lang="en-US" sz="1400" dirty="0">
                          <a:solidFill>
                            <a:srgbClr val="000000"/>
                          </a:solidFill>
                          <a:latin typeface="Times New Roman"/>
                          <a:ea typeface="Times New Roman"/>
                          <a:cs typeface="Times New Roman"/>
                        </a:rPr>
                        <a:t>50.6</a:t>
                      </a:r>
                      <a:endParaRPr lang="en-US" sz="1400" dirty="0">
                        <a:latin typeface="Calibri"/>
                        <a:ea typeface="Times New Roman"/>
                        <a:cs typeface="Times New Roman"/>
                      </a:endParaRPr>
                    </a:p>
                  </a:txBody>
                  <a:tcPr marL="49082" marR="4908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Rectangle 5"/>
          <p:cNvSpPr/>
          <p:nvPr/>
        </p:nvSpPr>
        <p:spPr>
          <a:xfrm>
            <a:off x="0" y="6488668"/>
            <a:ext cx="8229600" cy="369332"/>
          </a:xfrm>
          <a:prstGeom prst="rect">
            <a:avLst/>
          </a:prstGeom>
        </p:spPr>
        <p:txBody>
          <a:bodyPr wrap="square">
            <a:spAutoFit/>
          </a:bodyPr>
          <a:lstStyle/>
          <a:p>
            <a:r>
              <a:rPr lang="en-US" b="1" dirty="0" smtClean="0"/>
              <a:t>Desiccated coconut units were utilizing 78.9 per cent of their installed capacity</a:t>
            </a:r>
            <a:endParaRPr lang="en-US" b="1"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400800" y="6488668"/>
            <a:ext cx="2528449" cy="369332"/>
          </a:xfrm>
          <a:prstGeom prst="rect">
            <a:avLst/>
          </a:prstGeom>
        </p:spPr>
        <p:txBody>
          <a:bodyPr wrap="none">
            <a:spAutoFit/>
          </a:bodyPr>
          <a:lstStyle/>
          <a:p>
            <a:r>
              <a:rPr lang="en-US" b="1" dirty="0" err="1" smtClean="0"/>
              <a:t>Pawan</a:t>
            </a:r>
            <a:r>
              <a:rPr lang="en-US" b="1" dirty="0" smtClean="0"/>
              <a:t> and </a:t>
            </a:r>
            <a:r>
              <a:rPr lang="en-US" b="1" dirty="0" err="1" smtClean="0"/>
              <a:t>Amita</a:t>
            </a:r>
            <a:r>
              <a:rPr lang="en-US" b="1" dirty="0" smtClean="0"/>
              <a:t> (2011)</a:t>
            </a:r>
            <a:endParaRPr lang="en-US" b="1" dirty="0"/>
          </a:p>
        </p:txBody>
      </p:sp>
      <p:pic>
        <p:nvPicPr>
          <p:cNvPr id="167938" name="Picture 2"/>
          <p:cNvPicPr>
            <a:picLocks noChangeAspect="1" noChangeArrowheads="1"/>
          </p:cNvPicPr>
          <p:nvPr/>
        </p:nvPicPr>
        <p:blipFill>
          <a:blip r:embed="rId2" cstate="print"/>
          <a:srcRect/>
          <a:stretch>
            <a:fillRect/>
          </a:stretch>
        </p:blipFill>
        <p:spPr bwMode="auto">
          <a:xfrm>
            <a:off x="0" y="0"/>
            <a:ext cx="9143999" cy="640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p:cNvPicPr>
            <a:picLocks noChangeAspect="1" noChangeArrowheads="1"/>
          </p:cNvPicPr>
          <p:nvPr/>
        </p:nvPicPr>
        <p:blipFill>
          <a:blip r:embed="rId2" cstate="print"/>
          <a:srcRect/>
          <a:stretch>
            <a:fillRect/>
          </a:stretch>
        </p:blipFill>
        <p:spPr bwMode="auto">
          <a:xfrm>
            <a:off x="0" y="885825"/>
            <a:ext cx="9144000" cy="17665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68963" name="Picture 3"/>
          <p:cNvPicPr>
            <a:picLocks noChangeAspect="1" noChangeArrowheads="1"/>
          </p:cNvPicPr>
          <p:nvPr/>
        </p:nvPicPr>
        <p:blipFill>
          <a:blip r:embed="rId3" cstate="print"/>
          <a:srcRect/>
          <a:stretch>
            <a:fillRect/>
          </a:stretch>
        </p:blipFill>
        <p:spPr bwMode="auto">
          <a:xfrm>
            <a:off x="0" y="1905000"/>
            <a:ext cx="9144000" cy="3962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69986" name="Picture 2"/>
          <p:cNvPicPr>
            <a:picLocks noChangeAspect="1" noChangeArrowheads="1"/>
          </p:cNvPicPr>
          <p:nvPr/>
        </p:nvPicPr>
        <p:blipFill>
          <a:blip r:embed="rId2" cstate="print"/>
          <a:srcRect/>
          <a:stretch>
            <a:fillRect/>
          </a:stretch>
        </p:blipFill>
        <p:spPr bwMode="auto">
          <a:xfrm>
            <a:off x="76200" y="304800"/>
            <a:ext cx="8991600" cy="601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715962"/>
          </a:xfrm>
        </p:spPr>
        <p:txBody>
          <a:bodyPr>
            <a:normAutofit fontScale="90000"/>
          </a:bodyPr>
          <a:lstStyle/>
          <a:p>
            <a:pPr>
              <a:defRPr/>
            </a:pPr>
            <a:r>
              <a:rPr lang="en-US" dirty="0" smtClean="0">
                <a:solidFill>
                  <a:schemeClr val="tx1">
                    <a:lumMod val="65000"/>
                    <a:lumOff val="35000"/>
                  </a:schemeClr>
                </a:solidFill>
                <a:effectLst>
                  <a:outerShdw sx="1000" sy="1000" algn="tl">
                    <a:srgbClr val="C0C0C0"/>
                  </a:outerShdw>
                </a:effectLst>
              </a:rPr>
              <a:t> </a:t>
            </a:r>
            <a:endParaRPr lang="en-IN" sz="2400" b="0" dirty="0" smtClean="0">
              <a:solidFill>
                <a:schemeClr val="tx1">
                  <a:lumMod val="65000"/>
                  <a:lumOff val="35000"/>
                </a:schemeClr>
              </a:solidFill>
              <a:effectLst>
                <a:outerShdw sx="1000" sy="1000" algn="tl">
                  <a:srgbClr val="C0C0C0"/>
                </a:outerShdw>
              </a:effectLst>
            </a:endParaRPr>
          </a:p>
        </p:txBody>
      </p:sp>
      <p:sp>
        <p:nvSpPr>
          <p:cNvPr id="4" name="Rectangle 3"/>
          <p:cNvSpPr/>
          <p:nvPr/>
        </p:nvSpPr>
        <p:spPr>
          <a:xfrm>
            <a:off x="228600" y="228600"/>
            <a:ext cx="8382000" cy="820738"/>
          </a:xfrm>
          <a:prstGeom prst="rect">
            <a:avLst/>
          </a:prstGeom>
        </p:spPr>
        <p:txBody>
          <a:bodyPr>
            <a:spAutoFit/>
          </a:bodyPr>
          <a:lstStyle/>
          <a:p>
            <a:pPr marL="342900" indent="-342900" algn="ctr" defTabSz="1000125" eaLnBrk="0" hangingPunct="0">
              <a:lnSpc>
                <a:spcPct val="150000"/>
              </a:lnSpc>
              <a:spcBef>
                <a:spcPts val="0"/>
              </a:spcBef>
              <a:defRPr/>
            </a:pPr>
            <a:r>
              <a:rPr lang="en-IN" altLang="en-US" sz="3600" b="1" dirty="0" smtClean="0">
                <a:solidFill>
                  <a:schemeClr val="tx1">
                    <a:lumMod val="65000"/>
                    <a:lumOff val="35000"/>
                  </a:schemeClr>
                </a:solidFill>
                <a:latin typeface="Arial"/>
                <a:cs typeface="Arial"/>
              </a:rPr>
              <a:t>Conclusion</a:t>
            </a:r>
            <a:endParaRPr lang="en-IN" altLang="en-US" sz="3600" b="1" dirty="0">
              <a:solidFill>
                <a:schemeClr val="tx1">
                  <a:lumMod val="65000"/>
                  <a:lumOff val="35000"/>
                </a:schemeClr>
              </a:solidFill>
              <a:latin typeface="Arial"/>
              <a:cs typeface="Arial"/>
            </a:endParaRPr>
          </a:p>
        </p:txBody>
      </p:sp>
      <p:sp>
        <p:nvSpPr>
          <p:cNvPr id="5" name="Slide Number Placeholder 4"/>
          <p:cNvSpPr>
            <a:spLocks noGrp="1"/>
          </p:cNvSpPr>
          <p:nvPr>
            <p:ph type="sldNum" sz="quarter" idx="10"/>
          </p:nvPr>
        </p:nvSpPr>
        <p:spPr/>
        <p:txBody>
          <a:bodyPr/>
          <a:lstStyle/>
          <a:p>
            <a:pPr>
              <a:defRPr/>
            </a:pPr>
            <a:fld id="{17670155-FC5D-4858-8B15-14E9791786A5}" type="slidenum">
              <a:rPr lang="en-US"/>
              <a:pPr>
                <a:defRPr/>
              </a:pPr>
              <a:t>46</a:t>
            </a:fld>
            <a:endParaRPr lang="en-US"/>
          </a:p>
        </p:txBody>
      </p:sp>
      <p:sp>
        <p:nvSpPr>
          <p:cNvPr id="7" name="Content Placeholder 2"/>
          <p:cNvSpPr txBox="1">
            <a:spLocks/>
          </p:cNvSpPr>
          <p:nvPr/>
        </p:nvSpPr>
        <p:spPr bwMode="auto">
          <a:xfrm>
            <a:off x="381000" y="1295400"/>
            <a:ext cx="8534400" cy="5562600"/>
          </a:xfrm>
          <a:prstGeom prst="rect">
            <a:avLst/>
          </a:prstGeom>
          <a:solidFill>
            <a:schemeClr val="bg1"/>
          </a:solidFill>
          <a:ln w="9525">
            <a:noFill/>
            <a:miter lim="800000"/>
            <a:headEnd/>
            <a:tailEnd/>
          </a:ln>
        </p:spPr>
        <p:txBody>
          <a:bodyPr/>
          <a:lstStyle/>
          <a:p>
            <a:pPr marL="360363" indent="-360363" algn="just" defTabSz="1000125" eaLnBrk="0" hangingPunct="0">
              <a:lnSpc>
                <a:spcPct val="150000"/>
              </a:lnSpc>
              <a:spcBef>
                <a:spcPts val="0"/>
              </a:spcBef>
              <a:buFont typeface="Wingdings" pitchFamily="2" charset="2"/>
              <a:buChar char="Ø"/>
              <a:defRPr/>
            </a:pPr>
            <a:r>
              <a:rPr lang="en-US" altLang="en-US" b="1" dirty="0">
                <a:latin typeface="+mn-lt"/>
                <a:cs typeface="+mn-cs"/>
              </a:rPr>
              <a:t>India is one of the largest food producers in the world and offers vast opportunities to food processing companies; the sector has been growing </a:t>
            </a:r>
            <a:r>
              <a:rPr lang="en-US" altLang="en-US" b="1" dirty="0" smtClean="0">
                <a:latin typeface="+mn-lt"/>
                <a:cs typeface="+mn-cs"/>
              </a:rPr>
              <a:t>at 15</a:t>
            </a:r>
            <a:r>
              <a:rPr lang="en-US" altLang="en-US" b="1" dirty="0">
                <a:latin typeface="+mn-lt"/>
                <a:cs typeface="+mn-cs"/>
              </a:rPr>
              <a:t>% CAGR and is expected grow at a much faster rate of 25% in the coming years. Its priority sector status and significant support from the government (setting up mega food parks, etc) makes it a very attractive sector for investment. </a:t>
            </a:r>
            <a:endParaRPr lang="en-US" altLang="en-US" b="1" dirty="0" smtClean="0">
              <a:latin typeface="+mn-lt"/>
              <a:cs typeface="+mn-cs"/>
            </a:endParaRPr>
          </a:p>
          <a:p>
            <a:pPr marL="360363" indent="-360363" algn="just" defTabSz="1000125" eaLnBrk="0" hangingPunct="0">
              <a:lnSpc>
                <a:spcPct val="150000"/>
              </a:lnSpc>
              <a:spcBef>
                <a:spcPts val="0"/>
              </a:spcBef>
              <a:buFont typeface="Wingdings" pitchFamily="2" charset="2"/>
              <a:buChar char="Ø"/>
              <a:defRPr/>
            </a:pPr>
            <a:endParaRPr lang="en-US" altLang="en-US" b="1" dirty="0" smtClean="0"/>
          </a:p>
          <a:p>
            <a:pPr marL="360363" indent="-360363" algn="just" defTabSz="1000125" eaLnBrk="0" hangingPunct="0">
              <a:lnSpc>
                <a:spcPct val="150000"/>
              </a:lnSpc>
              <a:buFont typeface="Wingdings" pitchFamily="2" charset="2"/>
              <a:buChar char="Ø"/>
              <a:defRPr/>
            </a:pPr>
            <a:r>
              <a:rPr lang="en-US" altLang="en-US" b="1" dirty="0" smtClean="0"/>
              <a:t>Competition within the food processing sector is intense with few large players in each segment competing for organized market share, however, companies with robust and innovative product offerings, customized to suit Indian palate, have good potential to become leading players in the Indian market</a:t>
            </a:r>
            <a:endParaRPr lang="en-US" altLang="en-US" b="1" dirty="0">
              <a:latin typeface="+mn-lt"/>
              <a:cs typeface="+mn-cs"/>
            </a:endParaRPr>
          </a:p>
          <a:p>
            <a:pPr marL="360363" indent="-360363" algn="just" defTabSz="1000125" eaLnBrk="0" hangingPunct="0">
              <a:lnSpc>
                <a:spcPct val="150000"/>
              </a:lnSpc>
              <a:spcBef>
                <a:spcPts val="0"/>
              </a:spcBef>
              <a:buFont typeface="Wingdings" pitchFamily="2" charset="2"/>
              <a:buChar char="Ø"/>
              <a:defRPr/>
            </a:pPr>
            <a:endParaRPr lang="en-US" altLang="en-US" b="1" dirty="0">
              <a:latin typeface="+mn-lt"/>
              <a:cs typeface="+mn-cs"/>
            </a:endParaRPr>
          </a:p>
          <a:p>
            <a:pPr marL="360363" indent="-360363" algn="just" defTabSz="1000125" eaLnBrk="0" hangingPunct="0">
              <a:lnSpc>
                <a:spcPct val="150000"/>
              </a:lnSpc>
              <a:spcBef>
                <a:spcPts val="0"/>
              </a:spcBef>
              <a:buFont typeface="Wingdings" pitchFamily="2" charset="2"/>
              <a:buChar char="Ø"/>
              <a:defRPr/>
            </a:pPr>
            <a:endParaRPr lang="en-US" altLang="en-US" b="1" dirty="0">
              <a:latin typeface="+mn-lt"/>
              <a:cs typeface="+mn-cs"/>
            </a:endParaRP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715962"/>
          </a:xfrm>
        </p:spPr>
        <p:txBody>
          <a:bodyPr>
            <a:normAutofit fontScale="90000"/>
          </a:bodyPr>
          <a:lstStyle/>
          <a:p>
            <a:pPr>
              <a:defRPr/>
            </a:pPr>
            <a:r>
              <a:rPr lang="en-US" dirty="0" smtClean="0">
                <a:solidFill>
                  <a:schemeClr val="tx1">
                    <a:lumMod val="65000"/>
                    <a:lumOff val="35000"/>
                  </a:schemeClr>
                </a:solidFill>
                <a:effectLst>
                  <a:outerShdw sx="1000" sy="1000" algn="tl">
                    <a:srgbClr val="C0C0C0"/>
                  </a:outerShdw>
                </a:effectLst>
              </a:rPr>
              <a:t> </a:t>
            </a:r>
            <a:endParaRPr lang="en-IN" sz="2400" b="0" dirty="0" smtClean="0">
              <a:solidFill>
                <a:schemeClr val="tx1">
                  <a:lumMod val="65000"/>
                  <a:lumOff val="35000"/>
                </a:schemeClr>
              </a:solidFill>
              <a:effectLst>
                <a:outerShdw sx="1000" sy="1000" algn="tl">
                  <a:srgbClr val="C0C0C0"/>
                </a:outerShdw>
              </a:effectLst>
            </a:endParaRPr>
          </a:p>
        </p:txBody>
      </p:sp>
      <p:sp>
        <p:nvSpPr>
          <p:cNvPr id="4" name="Rectangle 3"/>
          <p:cNvSpPr/>
          <p:nvPr/>
        </p:nvSpPr>
        <p:spPr>
          <a:xfrm>
            <a:off x="381000" y="2514600"/>
            <a:ext cx="8382000" cy="820738"/>
          </a:xfrm>
          <a:prstGeom prst="rect">
            <a:avLst/>
          </a:prstGeom>
        </p:spPr>
        <p:txBody>
          <a:bodyPr>
            <a:spAutoFit/>
          </a:bodyPr>
          <a:lstStyle/>
          <a:p>
            <a:pPr marL="342900" indent="-342900" algn="ctr" defTabSz="1000125" eaLnBrk="0" hangingPunct="0">
              <a:lnSpc>
                <a:spcPct val="150000"/>
              </a:lnSpc>
              <a:spcBef>
                <a:spcPts val="0"/>
              </a:spcBef>
              <a:defRPr/>
            </a:pPr>
            <a:r>
              <a:rPr lang="en-IN" altLang="en-US" sz="3600" b="1" dirty="0">
                <a:solidFill>
                  <a:schemeClr val="tx1">
                    <a:lumMod val="65000"/>
                    <a:lumOff val="35000"/>
                  </a:schemeClr>
                </a:solidFill>
                <a:latin typeface="Arial"/>
                <a:cs typeface="Arial"/>
              </a:rPr>
              <a:t>Thank You</a:t>
            </a:r>
          </a:p>
        </p:txBody>
      </p:sp>
      <p:sp>
        <p:nvSpPr>
          <p:cNvPr id="5" name="Slide Number Placeholder 4"/>
          <p:cNvSpPr>
            <a:spLocks noGrp="1"/>
          </p:cNvSpPr>
          <p:nvPr>
            <p:ph type="sldNum" sz="quarter" idx="10"/>
          </p:nvPr>
        </p:nvSpPr>
        <p:spPr/>
        <p:txBody>
          <a:bodyPr/>
          <a:lstStyle/>
          <a:p>
            <a:pPr>
              <a:defRPr/>
            </a:pPr>
            <a:fld id="{C0D86B99-D8A6-4E5B-A1AE-68D813440F00}" type="slidenum">
              <a:rPr lang="en-US"/>
              <a:pPr>
                <a:defRPr/>
              </a:pPr>
              <a:t>47</a:t>
            </a:fld>
            <a:endParaRPr lang="en-US"/>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715962"/>
          </a:xfrm>
        </p:spPr>
        <p:txBody>
          <a:bodyPr>
            <a:normAutofit fontScale="90000"/>
          </a:bodyPr>
          <a:lstStyle/>
          <a:p>
            <a:pPr>
              <a:defRPr/>
            </a:pPr>
            <a:r>
              <a:rPr lang="en-US" dirty="0" smtClean="0">
                <a:solidFill>
                  <a:schemeClr val="tx1">
                    <a:lumMod val="65000"/>
                    <a:lumOff val="35000"/>
                  </a:schemeClr>
                </a:solidFill>
                <a:effectLst>
                  <a:outerShdw sx="1000" sy="1000" algn="tl">
                    <a:srgbClr val="C0C0C0"/>
                  </a:outerShdw>
                </a:effectLst>
              </a:rPr>
              <a:t> </a:t>
            </a:r>
            <a:endParaRPr lang="en-IN" sz="2400" b="0" dirty="0" smtClean="0">
              <a:solidFill>
                <a:schemeClr val="tx1">
                  <a:lumMod val="65000"/>
                  <a:lumOff val="35000"/>
                </a:schemeClr>
              </a:solidFill>
              <a:effectLst>
                <a:outerShdw sx="1000" sy="1000" algn="tl">
                  <a:srgbClr val="C0C0C0"/>
                </a:outerShdw>
              </a:effectLst>
            </a:endParaRPr>
          </a:p>
        </p:txBody>
      </p:sp>
      <p:sp>
        <p:nvSpPr>
          <p:cNvPr id="5" name="Slide Number Placeholder 4"/>
          <p:cNvSpPr>
            <a:spLocks noGrp="1"/>
          </p:cNvSpPr>
          <p:nvPr>
            <p:ph type="sldNum" sz="quarter" idx="10"/>
          </p:nvPr>
        </p:nvSpPr>
        <p:spPr/>
        <p:txBody>
          <a:bodyPr/>
          <a:lstStyle/>
          <a:p>
            <a:pPr>
              <a:defRPr/>
            </a:pPr>
            <a:fld id="{4DA3EDBF-7C55-41D1-9C27-9F723057AD01}" type="slidenum">
              <a:rPr lang="en-US"/>
              <a:pPr>
                <a:defRPr/>
              </a:pPr>
              <a:t>48</a:t>
            </a:fld>
            <a:endParaRPr lang="en-US"/>
          </a:p>
        </p:txBody>
      </p:sp>
      <p:sp>
        <p:nvSpPr>
          <p:cNvPr id="7" name="Content Placeholder 2"/>
          <p:cNvSpPr txBox="1">
            <a:spLocks/>
          </p:cNvSpPr>
          <p:nvPr/>
        </p:nvSpPr>
        <p:spPr bwMode="auto">
          <a:xfrm>
            <a:off x="381000" y="1371600"/>
            <a:ext cx="4191000" cy="381000"/>
          </a:xfrm>
          <a:prstGeom prst="rect">
            <a:avLst/>
          </a:prstGeom>
          <a:noFill/>
          <a:ln w="9525">
            <a:noFill/>
            <a:miter lim="800000"/>
            <a:headEnd/>
            <a:tailEnd/>
          </a:ln>
        </p:spPr>
        <p:txBody>
          <a:bodyPr/>
          <a:lstStyle/>
          <a:p>
            <a:pPr marL="360363" indent="-360363" defTabSz="1000125" eaLnBrk="0" hangingPunct="0">
              <a:lnSpc>
                <a:spcPct val="150000"/>
              </a:lnSpc>
              <a:spcBef>
                <a:spcPts val="0"/>
              </a:spcBef>
              <a:defRPr/>
            </a:pPr>
            <a:r>
              <a:rPr lang="en-US" altLang="en-US" sz="1400" b="1" dirty="0">
                <a:latin typeface="+mn-lt"/>
                <a:cs typeface="+mn-cs"/>
              </a:rPr>
              <a:t>List of Importer-Distributors</a:t>
            </a:r>
          </a:p>
          <a:p>
            <a:pPr marL="360363" indent="-360363" defTabSz="1000125" eaLnBrk="0" hangingPunct="0">
              <a:lnSpc>
                <a:spcPct val="150000"/>
              </a:lnSpc>
              <a:spcBef>
                <a:spcPts val="0"/>
              </a:spcBef>
              <a:buFont typeface="Wingdings" pitchFamily="2" charset="2"/>
              <a:buChar char="Ø"/>
              <a:defRPr/>
            </a:pPr>
            <a:endParaRPr lang="en-US" altLang="en-US" sz="1400" b="1" dirty="0">
              <a:latin typeface="+mn-lt"/>
              <a:cs typeface="+mn-cs"/>
            </a:endParaRPr>
          </a:p>
          <a:p>
            <a:pPr marL="360363" indent="-360363" defTabSz="1000125" eaLnBrk="0" hangingPunct="0">
              <a:lnSpc>
                <a:spcPct val="150000"/>
              </a:lnSpc>
              <a:spcBef>
                <a:spcPts val="0"/>
              </a:spcBef>
              <a:buFont typeface="Wingdings" pitchFamily="2" charset="2"/>
              <a:buChar char="Ø"/>
              <a:defRPr/>
            </a:pPr>
            <a:endParaRPr lang="en-US" altLang="en-US" sz="1400" b="1" dirty="0">
              <a:latin typeface="+mn-lt"/>
              <a:cs typeface="+mn-cs"/>
            </a:endParaRPr>
          </a:p>
          <a:p>
            <a:pPr marL="360363" indent="-360363" defTabSz="1000125" eaLnBrk="0" hangingPunct="0">
              <a:lnSpc>
                <a:spcPct val="150000"/>
              </a:lnSpc>
              <a:spcBef>
                <a:spcPts val="0"/>
              </a:spcBef>
              <a:buFont typeface="Wingdings" pitchFamily="2" charset="2"/>
              <a:buChar char="Ø"/>
              <a:defRPr/>
            </a:pPr>
            <a:endParaRPr lang="en-US" altLang="en-US" sz="1400" b="1" dirty="0">
              <a:latin typeface="+mn-lt"/>
              <a:cs typeface="+mn-cs"/>
            </a:endParaRPr>
          </a:p>
        </p:txBody>
      </p:sp>
      <p:sp>
        <p:nvSpPr>
          <p:cNvPr id="9" name="Content Placeholder 2"/>
          <p:cNvSpPr txBox="1">
            <a:spLocks/>
          </p:cNvSpPr>
          <p:nvPr/>
        </p:nvSpPr>
        <p:spPr bwMode="auto">
          <a:xfrm>
            <a:off x="381000" y="2743200"/>
            <a:ext cx="4191000" cy="381000"/>
          </a:xfrm>
          <a:prstGeom prst="rect">
            <a:avLst/>
          </a:prstGeom>
          <a:noFill/>
          <a:ln w="9525">
            <a:noFill/>
            <a:miter lim="800000"/>
            <a:headEnd/>
            <a:tailEnd/>
          </a:ln>
        </p:spPr>
        <p:txBody>
          <a:bodyPr/>
          <a:lstStyle/>
          <a:p>
            <a:pPr marL="360363" indent="-360363" defTabSz="1000125" eaLnBrk="0" hangingPunct="0">
              <a:lnSpc>
                <a:spcPct val="150000"/>
              </a:lnSpc>
              <a:spcBef>
                <a:spcPts val="0"/>
              </a:spcBef>
              <a:defRPr/>
            </a:pPr>
            <a:r>
              <a:rPr lang="en-US" altLang="en-US" sz="1400" b="1" dirty="0">
                <a:latin typeface="+mn-lt"/>
                <a:cs typeface="+mn-cs"/>
              </a:rPr>
              <a:t>Specified HS Codes Duties</a:t>
            </a:r>
          </a:p>
        </p:txBody>
      </p:sp>
      <p:sp>
        <p:nvSpPr>
          <p:cNvPr id="12" name="Content Placeholder 2"/>
          <p:cNvSpPr txBox="1">
            <a:spLocks/>
          </p:cNvSpPr>
          <p:nvPr/>
        </p:nvSpPr>
        <p:spPr bwMode="auto">
          <a:xfrm>
            <a:off x="381000" y="4114800"/>
            <a:ext cx="4191000" cy="381000"/>
          </a:xfrm>
          <a:prstGeom prst="rect">
            <a:avLst/>
          </a:prstGeom>
          <a:noFill/>
          <a:ln w="9525">
            <a:noFill/>
            <a:miter lim="800000"/>
            <a:headEnd/>
            <a:tailEnd/>
          </a:ln>
        </p:spPr>
        <p:txBody>
          <a:bodyPr/>
          <a:lstStyle/>
          <a:p>
            <a:pPr marL="360363" indent="-360363" defTabSz="1000125" eaLnBrk="0" hangingPunct="0">
              <a:lnSpc>
                <a:spcPct val="150000"/>
              </a:lnSpc>
              <a:spcBef>
                <a:spcPts val="0"/>
              </a:spcBef>
              <a:defRPr/>
            </a:pPr>
            <a:r>
              <a:rPr lang="en-US" altLang="en-US" sz="1400" b="1" dirty="0">
                <a:latin typeface="+mn-lt"/>
                <a:cs typeface="+mn-cs"/>
              </a:rPr>
              <a:t>Marketing Events Listing</a:t>
            </a:r>
          </a:p>
        </p:txBody>
      </p:sp>
      <p:graphicFrame>
        <p:nvGraphicFramePr>
          <p:cNvPr id="25602" name="Object 6"/>
          <p:cNvGraphicFramePr>
            <a:graphicFrameLocks noChangeAspect="1"/>
          </p:cNvGraphicFramePr>
          <p:nvPr/>
        </p:nvGraphicFramePr>
        <p:xfrm>
          <a:off x="647700" y="1828800"/>
          <a:ext cx="914400" cy="771525"/>
        </p:xfrm>
        <a:graphic>
          <a:graphicData uri="http://schemas.openxmlformats.org/presentationml/2006/ole">
            <p:oleObj spid="_x0000_s51202" name="Worksheet" showAsIcon="1" r:id="rId3" imgW="0" imgH="0" progId="Excel.Sheet.12">
              <p:embed/>
            </p:oleObj>
          </a:graphicData>
        </a:graphic>
      </p:graphicFrame>
      <p:graphicFrame>
        <p:nvGraphicFramePr>
          <p:cNvPr id="25603" name="Object 7"/>
          <p:cNvGraphicFramePr>
            <a:graphicFrameLocks noChangeAspect="1"/>
          </p:cNvGraphicFramePr>
          <p:nvPr/>
        </p:nvGraphicFramePr>
        <p:xfrm>
          <a:off x="647700" y="3276600"/>
          <a:ext cx="914400" cy="771525"/>
        </p:xfrm>
        <a:graphic>
          <a:graphicData uri="http://schemas.openxmlformats.org/presentationml/2006/ole">
            <p:oleObj spid="_x0000_s51203" name="Worksheet" showAsIcon="1" r:id="rId4" imgW="914400" imgH="771525" progId="Excel.Sheet.12">
              <p:embed/>
            </p:oleObj>
          </a:graphicData>
        </a:graphic>
      </p:graphicFrame>
      <p:graphicFrame>
        <p:nvGraphicFramePr>
          <p:cNvPr id="25604" name="Object 8"/>
          <p:cNvGraphicFramePr>
            <a:graphicFrameLocks noChangeAspect="1"/>
          </p:cNvGraphicFramePr>
          <p:nvPr/>
        </p:nvGraphicFramePr>
        <p:xfrm>
          <a:off x="647700" y="4648200"/>
          <a:ext cx="914400" cy="771525"/>
        </p:xfrm>
        <a:graphic>
          <a:graphicData uri="http://schemas.openxmlformats.org/presentationml/2006/ole">
            <p:oleObj spid="_x0000_s51204" name="Worksheet" showAsIcon="1" r:id="rId5" imgW="914400" imgH="771525" progId="Excel.Sheet.12">
              <p:embed/>
            </p:oleObj>
          </a:graphicData>
        </a:graphic>
      </p:graphicFrame>
    </p:spTree>
  </p:cSld>
  <p:clrMapOvr>
    <a:masterClrMapping/>
  </p:clrMapOvr>
  <p:transition>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8588"/>
            <a:ext cx="8229600" cy="715962"/>
          </a:xfrm>
        </p:spPr>
        <p:txBody>
          <a:bodyPr>
            <a:normAutofit fontScale="90000"/>
          </a:bodyPr>
          <a:lstStyle/>
          <a:p>
            <a:pPr>
              <a:defRPr/>
            </a:pPr>
            <a:r>
              <a:rPr lang="en-IN" dirty="0" smtClean="0">
                <a:solidFill>
                  <a:schemeClr val="tx1">
                    <a:lumMod val="65000"/>
                    <a:lumOff val="35000"/>
                  </a:schemeClr>
                </a:solidFill>
                <a:effectLst>
                  <a:outerShdw sx="1000" sy="1000" algn="tl">
                    <a:srgbClr val="C0C0C0"/>
                  </a:outerShdw>
                </a:effectLst>
              </a:rPr>
              <a:t>List of Mega Food Parks Implemented in Phase I and II</a:t>
            </a:r>
          </a:p>
        </p:txBody>
      </p:sp>
      <p:graphicFrame>
        <p:nvGraphicFramePr>
          <p:cNvPr id="4" name="Table 3"/>
          <p:cNvGraphicFramePr>
            <a:graphicFrameLocks noGrp="1"/>
          </p:cNvGraphicFramePr>
          <p:nvPr/>
        </p:nvGraphicFramePr>
        <p:xfrm>
          <a:off x="304800" y="1566863"/>
          <a:ext cx="8610599" cy="4419604"/>
        </p:xfrm>
        <a:graphic>
          <a:graphicData uri="http://schemas.openxmlformats.org/drawingml/2006/table">
            <a:tbl>
              <a:tblPr firstRow="1" bandRow="1">
                <a:tableStyleId>{21E4AEA4-8DFA-4A89-87EB-49C32662AFE0}</a:tableStyleId>
              </a:tblPr>
              <a:tblGrid>
                <a:gridCol w="3354778"/>
                <a:gridCol w="1903022"/>
                <a:gridCol w="1676400"/>
                <a:gridCol w="1676399"/>
              </a:tblGrid>
              <a:tr h="322684">
                <a:tc>
                  <a:txBody>
                    <a:bodyPr/>
                    <a:lstStyle/>
                    <a:p>
                      <a:r>
                        <a:rPr lang="en-US" sz="1400" dirty="0" smtClean="0"/>
                        <a:t>Name</a:t>
                      </a:r>
                      <a:endParaRPr lang="en-IN" sz="1400" dirty="0"/>
                    </a:p>
                  </a:txBody>
                  <a:tcPr marR="72000" marT="18000" marB="18000" anchor="ctr"/>
                </a:tc>
                <a:tc>
                  <a:txBody>
                    <a:bodyPr/>
                    <a:lstStyle/>
                    <a:p>
                      <a:r>
                        <a:rPr lang="en-US" sz="1400" dirty="0" smtClean="0"/>
                        <a:t>State</a:t>
                      </a:r>
                      <a:endParaRPr lang="en-IN" sz="1400" dirty="0"/>
                    </a:p>
                  </a:txBody>
                  <a:tcPr marR="72000" marT="18000" marB="18000" anchor="ctr"/>
                </a:tc>
                <a:tc>
                  <a:txBody>
                    <a:bodyPr/>
                    <a:lstStyle/>
                    <a:p>
                      <a:r>
                        <a:rPr lang="en-US" sz="1400" dirty="0" smtClean="0"/>
                        <a:t>Location</a:t>
                      </a:r>
                      <a:endParaRPr lang="en-IN" sz="1400" dirty="0"/>
                    </a:p>
                  </a:txBody>
                  <a:tcPr marR="72000" marT="18000" marB="18000" anchor="ctr"/>
                </a:tc>
                <a:tc>
                  <a:txBody>
                    <a:bodyPr/>
                    <a:lstStyle/>
                    <a:p>
                      <a:r>
                        <a:rPr lang="en-US" sz="1400" dirty="0" smtClean="0"/>
                        <a:t>Investment ($M)</a:t>
                      </a:r>
                      <a:endParaRPr lang="en-IN" sz="1400" dirty="0"/>
                    </a:p>
                  </a:txBody>
                  <a:tcPr marR="72000" marT="18000" marB="18000" anchor="ctr"/>
                </a:tc>
              </a:tr>
              <a:tr h="273128">
                <a:tc>
                  <a:txBody>
                    <a:bodyPr/>
                    <a:lstStyle/>
                    <a:p>
                      <a:r>
                        <a:rPr lang="en-US" sz="1400" dirty="0" smtClean="0"/>
                        <a:t>Patanjali</a:t>
                      </a:r>
                      <a:r>
                        <a:rPr lang="en-US" sz="1400" baseline="0" dirty="0" smtClean="0"/>
                        <a:t> Food &amp; Herbal Park</a:t>
                      </a:r>
                      <a:endParaRPr lang="en-IN" sz="1400" dirty="0"/>
                    </a:p>
                  </a:txBody>
                  <a:tcPr marR="72000" marT="18000" marB="18000" anchor="ctr"/>
                </a:tc>
                <a:tc>
                  <a:txBody>
                    <a:bodyPr/>
                    <a:lstStyle/>
                    <a:p>
                      <a:r>
                        <a:rPr lang="en-US" sz="1400" dirty="0" smtClean="0"/>
                        <a:t>Uttarakhand</a:t>
                      </a:r>
                      <a:endParaRPr lang="en-IN" sz="1400" dirty="0"/>
                    </a:p>
                  </a:txBody>
                  <a:tcPr marR="72000" marT="18000" marB="18000" anchor="ctr"/>
                </a:tc>
                <a:tc>
                  <a:txBody>
                    <a:bodyPr/>
                    <a:lstStyle/>
                    <a:p>
                      <a:r>
                        <a:rPr lang="en-US" sz="1400" dirty="0" smtClean="0"/>
                        <a:t>Haridwar</a:t>
                      </a:r>
                      <a:endParaRPr lang="en-IN" sz="1400" dirty="0"/>
                    </a:p>
                  </a:txBody>
                  <a:tcPr marR="72000" marT="18000" marB="18000" anchor="ctr"/>
                </a:tc>
                <a:tc>
                  <a:txBody>
                    <a:bodyPr/>
                    <a:lstStyle/>
                    <a:p>
                      <a:pPr algn="r" fontAlgn="b"/>
                      <a:r>
                        <a:rPr lang="en-IN" sz="1400" u="none" strike="noStrike" dirty="0"/>
                        <a:t>17.4</a:t>
                      </a:r>
                      <a:endParaRPr lang="en-IN" sz="1400" b="0" i="0" u="none" strike="noStrike" dirty="0">
                        <a:solidFill>
                          <a:srgbClr val="000000"/>
                        </a:solidFill>
                        <a:latin typeface="+mn-lt"/>
                      </a:endParaRPr>
                    </a:p>
                  </a:txBody>
                  <a:tcPr marL="9525" marR="72000" marT="9525" marB="0" anchor="ctr"/>
                </a:tc>
              </a:tr>
              <a:tr h="273128">
                <a:tc>
                  <a:txBody>
                    <a:bodyPr/>
                    <a:lstStyle/>
                    <a:p>
                      <a:r>
                        <a:rPr lang="en-US" sz="1400" dirty="0" smtClean="0"/>
                        <a:t>Srini Food</a:t>
                      </a:r>
                      <a:r>
                        <a:rPr lang="en-US" sz="1400" baseline="0" dirty="0" smtClean="0"/>
                        <a:t> Park</a:t>
                      </a:r>
                      <a:endParaRPr lang="en-IN" sz="1400" dirty="0"/>
                    </a:p>
                  </a:txBody>
                  <a:tcPr marR="72000" marT="18000" marB="18000" anchor="ctr"/>
                </a:tc>
                <a:tc>
                  <a:txBody>
                    <a:bodyPr/>
                    <a:lstStyle/>
                    <a:p>
                      <a:r>
                        <a:rPr lang="en-US" sz="1400" dirty="0" smtClean="0"/>
                        <a:t>Andhra Pradesh</a:t>
                      </a:r>
                      <a:endParaRPr lang="en-IN" sz="1400" dirty="0"/>
                    </a:p>
                  </a:txBody>
                  <a:tcPr marR="72000" marT="18000" marB="18000" anchor="ctr"/>
                </a:tc>
                <a:tc>
                  <a:txBody>
                    <a:bodyPr/>
                    <a:lstStyle/>
                    <a:p>
                      <a:r>
                        <a:rPr lang="en-US" sz="1400" dirty="0" smtClean="0"/>
                        <a:t>Chittoor</a:t>
                      </a:r>
                      <a:endParaRPr lang="en-IN" sz="1400" dirty="0"/>
                    </a:p>
                  </a:txBody>
                  <a:tcPr marR="72000" marT="18000" marB="18000" anchor="ctr"/>
                </a:tc>
                <a:tc>
                  <a:txBody>
                    <a:bodyPr/>
                    <a:lstStyle/>
                    <a:p>
                      <a:pPr algn="r" fontAlgn="b"/>
                      <a:r>
                        <a:rPr lang="en-IN" sz="1400" u="none" strike="noStrike" dirty="0"/>
                        <a:t>23.2</a:t>
                      </a:r>
                      <a:endParaRPr lang="en-IN" sz="1400" b="0" i="0" u="none" strike="noStrike" dirty="0">
                        <a:solidFill>
                          <a:srgbClr val="000000"/>
                        </a:solidFill>
                        <a:latin typeface="+mn-lt"/>
                      </a:endParaRPr>
                    </a:p>
                  </a:txBody>
                  <a:tcPr marL="9525" marR="72000" marT="9525" marB="0" anchor="ctr"/>
                </a:tc>
              </a:tr>
              <a:tr h="273128">
                <a:tc>
                  <a:txBody>
                    <a:bodyPr/>
                    <a:lstStyle/>
                    <a:p>
                      <a:r>
                        <a:rPr lang="en-US" sz="1400" dirty="0" smtClean="0"/>
                        <a:t>North East Mega</a:t>
                      </a:r>
                      <a:r>
                        <a:rPr lang="en-US" sz="1400" baseline="0" dirty="0" smtClean="0"/>
                        <a:t> Food Park</a:t>
                      </a:r>
                      <a:endParaRPr lang="en-IN" sz="1400" dirty="0"/>
                    </a:p>
                  </a:txBody>
                  <a:tcPr marR="72000" marT="18000" marB="18000" anchor="ctr"/>
                </a:tc>
                <a:tc>
                  <a:txBody>
                    <a:bodyPr/>
                    <a:lstStyle/>
                    <a:p>
                      <a:r>
                        <a:rPr lang="en-US" sz="1400" dirty="0" smtClean="0"/>
                        <a:t>Assam</a:t>
                      </a:r>
                      <a:endParaRPr lang="en-IN" sz="1400" dirty="0"/>
                    </a:p>
                  </a:txBody>
                  <a:tcPr marR="72000" marT="18000" marB="18000" anchor="ctr"/>
                </a:tc>
                <a:tc>
                  <a:txBody>
                    <a:bodyPr/>
                    <a:lstStyle/>
                    <a:p>
                      <a:r>
                        <a:rPr lang="en-US" sz="1400" dirty="0" smtClean="0"/>
                        <a:t>Nalbari</a:t>
                      </a:r>
                      <a:endParaRPr lang="en-IN" sz="1400" dirty="0"/>
                    </a:p>
                  </a:txBody>
                  <a:tcPr marR="72000" marT="18000" marB="18000" anchor="ctr"/>
                </a:tc>
                <a:tc>
                  <a:txBody>
                    <a:bodyPr/>
                    <a:lstStyle/>
                    <a:p>
                      <a:pPr algn="r" fontAlgn="b"/>
                      <a:r>
                        <a:rPr lang="en-IN" sz="1400" u="none" strike="noStrike" dirty="0"/>
                        <a:t>13.9</a:t>
                      </a:r>
                      <a:endParaRPr lang="en-IN" sz="1400" b="0" i="0" u="none" strike="noStrike" dirty="0">
                        <a:solidFill>
                          <a:srgbClr val="000000"/>
                        </a:solidFill>
                        <a:latin typeface="+mn-lt"/>
                      </a:endParaRPr>
                    </a:p>
                  </a:txBody>
                  <a:tcPr marL="9525" marR="72000" marT="9525" marB="0" anchor="ctr"/>
                </a:tc>
              </a:tr>
              <a:tr h="273128">
                <a:tc>
                  <a:txBody>
                    <a:bodyPr/>
                    <a:lstStyle/>
                    <a:p>
                      <a:r>
                        <a:rPr lang="en-US" sz="1400" dirty="0" smtClean="0"/>
                        <a:t>Jharkand</a:t>
                      </a:r>
                      <a:r>
                        <a:rPr lang="en-US" sz="1400" baseline="0" dirty="0" smtClean="0"/>
                        <a:t> Mega Food Park</a:t>
                      </a:r>
                      <a:endParaRPr lang="en-IN" sz="1400" dirty="0"/>
                    </a:p>
                  </a:txBody>
                  <a:tcPr marR="72000" marT="18000" marB="18000" anchor="ctr"/>
                </a:tc>
                <a:tc>
                  <a:txBody>
                    <a:bodyPr/>
                    <a:lstStyle/>
                    <a:p>
                      <a:r>
                        <a:rPr lang="en-US" sz="1400" dirty="0" smtClean="0"/>
                        <a:t>Jharkaand</a:t>
                      </a:r>
                      <a:endParaRPr lang="en-IN" sz="1400" dirty="0"/>
                    </a:p>
                  </a:txBody>
                  <a:tcPr marR="72000" marT="18000" marB="18000" anchor="ctr"/>
                </a:tc>
                <a:tc>
                  <a:txBody>
                    <a:bodyPr/>
                    <a:lstStyle/>
                    <a:p>
                      <a:r>
                        <a:rPr lang="en-US" sz="1400" dirty="0" smtClean="0"/>
                        <a:t>Ranchi</a:t>
                      </a:r>
                      <a:endParaRPr lang="en-IN" sz="1400" dirty="0"/>
                    </a:p>
                  </a:txBody>
                  <a:tcPr marR="72000" marT="18000" marB="18000" anchor="ctr"/>
                </a:tc>
                <a:tc>
                  <a:txBody>
                    <a:bodyPr/>
                    <a:lstStyle/>
                    <a:p>
                      <a:pPr algn="r" fontAlgn="b"/>
                      <a:r>
                        <a:rPr lang="en-IN" sz="1400" u="none" strike="noStrike" dirty="0"/>
                        <a:t>20.9</a:t>
                      </a:r>
                      <a:endParaRPr lang="en-IN" sz="1400" b="0" i="0" u="none" strike="noStrike" dirty="0">
                        <a:solidFill>
                          <a:srgbClr val="000000"/>
                        </a:solidFill>
                        <a:latin typeface="+mn-lt"/>
                      </a:endParaRPr>
                    </a:p>
                  </a:txBody>
                  <a:tcPr marL="9525" marR="72000" marT="9525" marB="0" anchor="ctr"/>
                </a:tc>
              </a:tr>
              <a:tr h="273128">
                <a:tc>
                  <a:txBody>
                    <a:bodyPr/>
                    <a:lstStyle/>
                    <a:p>
                      <a:r>
                        <a:rPr lang="en-US" sz="1400" dirty="0" smtClean="0"/>
                        <a:t>Tamil Nadu Mega Food Park</a:t>
                      </a:r>
                      <a:endParaRPr lang="en-IN" sz="1400" dirty="0"/>
                    </a:p>
                  </a:txBody>
                  <a:tcPr marR="72000" marT="18000" marB="18000" anchor="ctr"/>
                </a:tc>
                <a:tc>
                  <a:txBody>
                    <a:bodyPr/>
                    <a:lstStyle/>
                    <a:p>
                      <a:r>
                        <a:rPr lang="en-US" sz="1400" dirty="0" smtClean="0"/>
                        <a:t>Tamil Nadu</a:t>
                      </a:r>
                      <a:endParaRPr lang="en-IN" sz="1400" dirty="0"/>
                    </a:p>
                  </a:txBody>
                  <a:tcPr marR="72000" marT="18000" marB="18000" anchor="ctr"/>
                </a:tc>
                <a:tc>
                  <a:txBody>
                    <a:bodyPr/>
                    <a:lstStyle/>
                    <a:p>
                      <a:r>
                        <a:rPr lang="en-US" sz="1400" dirty="0" smtClean="0"/>
                        <a:t>Dharmapuri</a:t>
                      </a:r>
                      <a:endParaRPr lang="en-IN" sz="1400" dirty="0"/>
                    </a:p>
                  </a:txBody>
                  <a:tcPr marR="72000" marT="18000" marB="18000" anchor="ctr"/>
                </a:tc>
                <a:tc>
                  <a:txBody>
                    <a:bodyPr/>
                    <a:lstStyle/>
                    <a:p>
                      <a:pPr algn="r" fontAlgn="b"/>
                      <a:r>
                        <a:rPr lang="en-IN" sz="1400" u="none" strike="noStrike" dirty="0"/>
                        <a:t>24.5</a:t>
                      </a:r>
                      <a:endParaRPr lang="en-IN" sz="1400" b="0" i="0" u="none" strike="noStrike" dirty="0">
                        <a:solidFill>
                          <a:srgbClr val="000000"/>
                        </a:solidFill>
                        <a:latin typeface="+mn-lt"/>
                      </a:endParaRPr>
                    </a:p>
                  </a:txBody>
                  <a:tcPr marL="9525" marR="72000" marT="9525" marB="0" anchor="ctr"/>
                </a:tc>
              </a:tr>
              <a:tr h="273128">
                <a:tc>
                  <a:txBody>
                    <a:bodyPr/>
                    <a:lstStyle/>
                    <a:p>
                      <a:r>
                        <a:rPr lang="en-US" sz="1400" dirty="0" smtClean="0"/>
                        <a:t>Jangipur Bengal Food Park</a:t>
                      </a:r>
                      <a:endParaRPr lang="en-IN" sz="1400" dirty="0"/>
                    </a:p>
                  </a:txBody>
                  <a:tcPr marR="72000" marT="18000" marB="18000" anchor="ctr"/>
                </a:tc>
                <a:tc>
                  <a:txBody>
                    <a:bodyPr/>
                    <a:lstStyle/>
                    <a:p>
                      <a:r>
                        <a:rPr lang="en-US" sz="1400" dirty="0" smtClean="0"/>
                        <a:t>West Bengal</a:t>
                      </a:r>
                      <a:endParaRPr lang="en-IN" sz="1400" dirty="0"/>
                    </a:p>
                  </a:txBody>
                  <a:tcPr marR="72000" marT="18000" marB="18000" anchor="ctr"/>
                </a:tc>
                <a:tc>
                  <a:txBody>
                    <a:bodyPr/>
                    <a:lstStyle/>
                    <a:p>
                      <a:r>
                        <a:rPr lang="en-US" sz="1400" dirty="0" smtClean="0"/>
                        <a:t>Jangipur</a:t>
                      </a:r>
                      <a:endParaRPr lang="en-IN" sz="1400" dirty="0"/>
                    </a:p>
                  </a:txBody>
                  <a:tcPr marR="72000" marT="18000" marB="18000" anchor="ctr"/>
                </a:tc>
                <a:tc>
                  <a:txBody>
                    <a:bodyPr/>
                    <a:lstStyle/>
                    <a:p>
                      <a:pPr algn="r" fontAlgn="b"/>
                      <a:r>
                        <a:rPr lang="en-IN" sz="1400" u="none" strike="noStrike" dirty="0"/>
                        <a:t>20.4</a:t>
                      </a:r>
                      <a:endParaRPr lang="en-IN" sz="1400" b="0" i="0" u="none" strike="noStrike" dirty="0">
                        <a:solidFill>
                          <a:srgbClr val="000000"/>
                        </a:solidFill>
                        <a:latin typeface="+mn-lt"/>
                      </a:endParaRPr>
                    </a:p>
                  </a:txBody>
                  <a:tcPr marL="9525" marR="72000" marT="9525" marB="0" anchor="ctr"/>
                </a:tc>
              </a:tr>
              <a:tr h="273128">
                <a:tc>
                  <a:txBody>
                    <a:bodyPr/>
                    <a:lstStyle/>
                    <a:p>
                      <a:r>
                        <a:rPr lang="en-US" sz="1400" dirty="0" smtClean="0"/>
                        <a:t>Integrated Food Park</a:t>
                      </a:r>
                      <a:endParaRPr lang="en-IN" sz="1400" dirty="0"/>
                    </a:p>
                  </a:txBody>
                  <a:tcPr marR="72000" marT="18000" marB="18000" anchor="ctr"/>
                </a:tc>
                <a:tc>
                  <a:txBody>
                    <a:bodyPr/>
                    <a:lstStyle/>
                    <a:p>
                      <a:r>
                        <a:rPr lang="en-US" sz="1400" dirty="0" smtClean="0"/>
                        <a:t>Karnataka</a:t>
                      </a:r>
                      <a:endParaRPr lang="en-IN" sz="1400" dirty="0"/>
                    </a:p>
                  </a:txBody>
                  <a:tcPr marR="72000" marT="18000" marB="18000" anchor="ctr"/>
                </a:tc>
                <a:tc>
                  <a:txBody>
                    <a:bodyPr/>
                    <a:lstStyle/>
                    <a:p>
                      <a:r>
                        <a:rPr lang="en-US" sz="1400" dirty="0" smtClean="0"/>
                        <a:t>Tumkur</a:t>
                      </a:r>
                      <a:endParaRPr lang="en-IN" sz="1400" dirty="0"/>
                    </a:p>
                  </a:txBody>
                  <a:tcPr marR="72000" marT="18000" marB="18000" anchor="ctr"/>
                </a:tc>
                <a:tc>
                  <a:txBody>
                    <a:bodyPr/>
                    <a:lstStyle/>
                    <a:p>
                      <a:pPr algn="r" fontAlgn="b"/>
                      <a:r>
                        <a:rPr lang="en-IN" sz="1400" u="none" strike="noStrike" dirty="0"/>
                        <a:t>26.5</a:t>
                      </a:r>
                      <a:endParaRPr lang="en-IN" sz="1400" b="0" i="0" u="none" strike="noStrike" dirty="0">
                        <a:solidFill>
                          <a:srgbClr val="000000"/>
                        </a:solidFill>
                        <a:latin typeface="+mn-lt"/>
                      </a:endParaRPr>
                    </a:p>
                  </a:txBody>
                  <a:tcPr marL="9525" marR="72000" marT="9525" marB="0" anchor="ctr"/>
                </a:tc>
              </a:tr>
              <a:tr h="273128">
                <a:tc>
                  <a:txBody>
                    <a:bodyPr/>
                    <a:lstStyle/>
                    <a:p>
                      <a:r>
                        <a:rPr lang="en-US" sz="1400" dirty="0" smtClean="0"/>
                        <a:t>International Mega</a:t>
                      </a:r>
                      <a:r>
                        <a:rPr lang="en-US" sz="1400" baseline="0" dirty="0" smtClean="0"/>
                        <a:t> Food Park</a:t>
                      </a:r>
                      <a:endParaRPr lang="en-IN" sz="1400" dirty="0"/>
                    </a:p>
                  </a:txBody>
                  <a:tcPr marR="72000" marT="18000" marB="18000" anchor="ctr"/>
                </a:tc>
                <a:tc>
                  <a:txBody>
                    <a:bodyPr/>
                    <a:lstStyle/>
                    <a:p>
                      <a:r>
                        <a:rPr lang="en-US" sz="1400" dirty="0" smtClean="0"/>
                        <a:t>Punjab</a:t>
                      </a:r>
                      <a:endParaRPr lang="en-IN" sz="1400" dirty="0"/>
                    </a:p>
                  </a:txBody>
                  <a:tcPr marR="72000" marT="18000" marB="18000" anchor="ctr"/>
                </a:tc>
                <a:tc>
                  <a:txBody>
                    <a:bodyPr/>
                    <a:lstStyle/>
                    <a:p>
                      <a:r>
                        <a:rPr lang="en-US" sz="1400" dirty="0" smtClean="0"/>
                        <a:t>Ferozpur</a:t>
                      </a:r>
                      <a:endParaRPr lang="en-IN" sz="1400" dirty="0"/>
                    </a:p>
                  </a:txBody>
                  <a:tcPr marR="72000" marT="18000" marB="18000" anchor="ctr"/>
                </a:tc>
                <a:tc>
                  <a:txBody>
                    <a:bodyPr/>
                    <a:lstStyle/>
                    <a:p>
                      <a:pPr algn="r" fontAlgn="b"/>
                      <a:r>
                        <a:rPr lang="en-IN" sz="1400" u="none" strike="noStrike" dirty="0"/>
                        <a:t>28.2</a:t>
                      </a:r>
                      <a:endParaRPr lang="en-IN" sz="1400" b="0" i="0" u="none" strike="noStrike" dirty="0">
                        <a:solidFill>
                          <a:srgbClr val="000000"/>
                        </a:solidFill>
                        <a:latin typeface="+mn-lt"/>
                      </a:endParaRPr>
                    </a:p>
                  </a:txBody>
                  <a:tcPr marL="9525" marR="72000" marT="9525" marB="0" anchor="ctr"/>
                </a:tc>
              </a:tr>
              <a:tr h="273128">
                <a:tc>
                  <a:txBody>
                    <a:bodyPr/>
                    <a:lstStyle/>
                    <a:p>
                      <a:r>
                        <a:rPr lang="en-US" sz="1400" dirty="0" smtClean="0"/>
                        <a:t>Keventer</a:t>
                      </a:r>
                      <a:r>
                        <a:rPr lang="en-US" sz="1400" baseline="0" dirty="0" smtClean="0"/>
                        <a:t> Food Park Infra</a:t>
                      </a:r>
                      <a:endParaRPr lang="en-IN" sz="1400" dirty="0"/>
                    </a:p>
                  </a:txBody>
                  <a:tcPr marR="72000" marT="18000" marB="18000" anchor="ctr"/>
                </a:tc>
                <a:tc>
                  <a:txBody>
                    <a:bodyPr/>
                    <a:lstStyle/>
                    <a:p>
                      <a:r>
                        <a:rPr lang="en-US" sz="1400" dirty="0" smtClean="0"/>
                        <a:t>Bihar</a:t>
                      </a:r>
                      <a:endParaRPr lang="en-IN" sz="1400" dirty="0"/>
                    </a:p>
                  </a:txBody>
                  <a:tcPr marR="72000" marT="18000" marB="18000" anchor="ctr"/>
                </a:tc>
                <a:tc>
                  <a:txBody>
                    <a:bodyPr/>
                    <a:lstStyle/>
                    <a:p>
                      <a:r>
                        <a:rPr lang="en-US" sz="1400" dirty="0" smtClean="0"/>
                        <a:t>Bhagalpur</a:t>
                      </a:r>
                      <a:endParaRPr lang="en-IN" sz="1400" dirty="0"/>
                    </a:p>
                  </a:txBody>
                  <a:tcPr marR="72000" marT="18000" marB="18000" anchor="ctr"/>
                </a:tc>
                <a:tc>
                  <a:txBody>
                    <a:bodyPr/>
                    <a:lstStyle/>
                    <a:p>
                      <a:pPr algn="r" fontAlgn="b"/>
                      <a:r>
                        <a:rPr lang="en-IN" sz="1400" u="none" strike="noStrike" dirty="0"/>
                        <a:t>28.2</a:t>
                      </a:r>
                      <a:endParaRPr lang="en-IN" sz="1400" b="0" i="0" u="none" strike="noStrike" dirty="0">
                        <a:solidFill>
                          <a:srgbClr val="000000"/>
                        </a:solidFill>
                        <a:latin typeface="+mn-lt"/>
                      </a:endParaRPr>
                    </a:p>
                  </a:txBody>
                  <a:tcPr marL="9525" marR="72000" marT="9525" marB="0" anchor="ctr"/>
                </a:tc>
              </a:tr>
              <a:tr h="273128">
                <a:tc>
                  <a:txBody>
                    <a:bodyPr/>
                    <a:lstStyle/>
                    <a:p>
                      <a:r>
                        <a:rPr lang="en-US" sz="1400" dirty="0" smtClean="0"/>
                        <a:t>Sikaria Infra Projects</a:t>
                      </a:r>
                      <a:endParaRPr lang="en-IN" sz="1400" dirty="0"/>
                    </a:p>
                  </a:txBody>
                  <a:tcPr marR="72000" marT="18000" marB="18000" anchor="ctr"/>
                </a:tc>
                <a:tc>
                  <a:txBody>
                    <a:bodyPr/>
                    <a:lstStyle/>
                    <a:p>
                      <a:r>
                        <a:rPr lang="en-US" sz="1400" dirty="0" smtClean="0"/>
                        <a:t>Tripura</a:t>
                      </a:r>
                      <a:endParaRPr lang="en-IN" sz="1400" dirty="0"/>
                    </a:p>
                  </a:txBody>
                  <a:tcPr marR="72000" marT="18000" marB="18000" anchor="ctr"/>
                </a:tc>
                <a:tc>
                  <a:txBody>
                    <a:bodyPr/>
                    <a:lstStyle/>
                    <a:p>
                      <a:r>
                        <a:rPr lang="en-US" sz="1400" dirty="0" smtClean="0"/>
                        <a:t>Agartala</a:t>
                      </a:r>
                      <a:endParaRPr lang="en-IN" sz="1400" dirty="0"/>
                    </a:p>
                  </a:txBody>
                  <a:tcPr marR="72000" marT="18000" marB="18000" anchor="ctr"/>
                </a:tc>
                <a:tc>
                  <a:txBody>
                    <a:bodyPr/>
                    <a:lstStyle/>
                    <a:p>
                      <a:pPr algn="r" fontAlgn="b"/>
                      <a:r>
                        <a:rPr lang="en-IN" sz="1400" u="none" strike="noStrike" dirty="0"/>
                        <a:t>15.6</a:t>
                      </a:r>
                      <a:endParaRPr lang="en-IN" sz="1400" b="0" i="0" u="none" strike="noStrike" dirty="0">
                        <a:solidFill>
                          <a:srgbClr val="000000"/>
                        </a:solidFill>
                        <a:latin typeface="+mn-lt"/>
                      </a:endParaRPr>
                    </a:p>
                  </a:txBody>
                  <a:tcPr marL="9525" marR="72000" marT="9525" marB="0" anchor="ctr"/>
                </a:tc>
              </a:tr>
              <a:tr h="273128">
                <a:tc>
                  <a:txBody>
                    <a:bodyPr/>
                    <a:lstStyle/>
                    <a:p>
                      <a:r>
                        <a:rPr lang="en-US" sz="1400" dirty="0" smtClean="0"/>
                        <a:t>Anil</a:t>
                      </a:r>
                      <a:r>
                        <a:rPr lang="en-US" sz="1400" baseline="0" dirty="0" smtClean="0"/>
                        <a:t> Mega Food Park</a:t>
                      </a:r>
                      <a:endParaRPr lang="en-IN" sz="1400" dirty="0"/>
                    </a:p>
                  </a:txBody>
                  <a:tcPr marR="72000" marT="18000" marB="18000" anchor="ctr"/>
                </a:tc>
                <a:tc>
                  <a:txBody>
                    <a:bodyPr/>
                    <a:lstStyle/>
                    <a:p>
                      <a:r>
                        <a:rPr lang="en-US" sz="1400" dirty="0" smtClean="0"/>
                        <a:t>Gujrat</a:t>
                      </a:r>
                      <a:endParaRPr lang="en-IN" sz="1400" dirty="0"/>
                    </a:p>
                  </a:txBody>
                  <a:tcPr marR="72000" marT="18000" marB="18000" anchor="ctr"/>
                </a:tc>
                <a:tc>
                  <a:txBody>
                    <a:bodyPr/>
                    <a:lstStyle/>
                    <a:p>
                      <a:r>
                        <a:rPr lang="en-US" sz="1400" dirty="0" smtClean="0"/>
                        <a:t>Vadodara</a:t>
                      </a:r>
                      <a:endParaRPr lang="en-IN" sz="1400" dirty="0"/>
                    </a:p>
                  </a:txBody>
                  <a:tcPr marR="72000" marT="18000" marB="18000" anchor="ctr"/>
                </a:tc>
                <a:tc>
                  <a:txBody>
                    <a:bodyPr/>
                    <a:lstStyle/>
                    <a:p>
                      <a:pPr algn="r" fontAlgn="b"/>
                      <a:r>
                        <a:rPr lang="en-IN" sz="1400" u="none" strike="noStrike" dirty="0"/>
                        <a:t>32.9</a:t>
                      </a:r>
                      <a:endParaRPr lang="en-IN" sz="1400" b="0" i="0" u="none" strike="noStrike" dirty="0">
                        <a:solidFill>
                          <a:srgbClr val="000000"/>
                        </a:solidFill>
                        <a:latin typeface="+mn-lt"/>
                      </a:endParaRPr>
                    </a:p>
                  </a:txBody>
                  <a:tcPr marL="9525" marR="72000" marT="9525" marB="0" anchor="ctr"/>
                </a:tc>
              </a:tr>
              <a:tr h="273128">
                <a:tc>
                  <a:txBody>
                    <a:bodyPr/>
                    <a:lstStyle/>
                    <a:p>
                      <a:r>
                        <a:rPr lang="en-US" sz="1400" dirty="0" smtClean="0"/>
                        <a:t>Shaktiman Mega Food Park</a:t>
                      </a:r>
                      <a:endParaRPr lang="en-IN" sz="1400" dirty="0"/>
                    </a:p>
                  </a:txBody>
                  <a:tcPr marR="72000" marT="18000" marB="18000" anchor="ctr"/>
                </a:tc>
                <a:tc>
                  <a:txBody>
                    <a:bodyPr/>
                    <a:lstStyle/>
                    <a:p>
                      <a:r>
                        <a:rPr lang="en-US" sz="1400" dirty="0" smtClean="0"/>
                        <a:t>Uttar Pradesh</a:t>
                      </a:r>
                      <a:endParaRPr lang="en-IN" sz="1400" dirty="0"/>
                    </a:p>
                  </a:txBody>
                  <a:tcPr marR="72000" marT="18000" marB="18000" anchor="ctr"/>
                </a:tc>
                <a:tc>
                  <a:txBody>
                    <a:bodyPr/>
                    <a:lstStyle/>
                    <a:p>
                      <a:r>
                        <a:rPr lang="en-US" sz="1400" dirty="0" smtClean="0"/>
                        <a:t>Sultanpur</a:t>
                      </a:r>
                      <a:endParaRPr lang="en-IN" sz="1400" dirty="0"/>
                    </a:p>
                  </a:txBody>
                  <a:tcPr marR="72000" marT="18000" marB="18000" anchor="ctr"/>
                </a:tc>
                <a:tc>
                  <a:txBody>
                    <a:bodyPr/>
                    <a:lstStyle/>
                    <a:p>
                      <a:pPr algn="r" fontAlgn="b"/>
                      <a:r>
                        <a:rPr lang="en-IN" sz="1400" u="none" strike="noStrike" dirty="0"/>
                        <a:t>31.0</a:t>
                      </a:r>
                      <a:endParaRPr lang="en-IN" sz="1400" b="0" i="0" u="none" strike="noStrike" dirty="0">
                        <a:solidFill>
                          <a:srgbClr val="000000"/>
                        </a:solidFill>
                        <a:latin typeface="+mn-lt"/>
                      </a:endParaRPr>
                    </a:p>
                  </a:txBody>
                  <a:tcPr marL="9525" marR="72000" marT="9525" marB="0" anchor="ctr"/>
                </a:tc>
              </a:tr>
              <a:tr h="273128">
                <a:tc>
                  <a:txBody>
                    <a:bodyPr/>
                    <a:lstStyle/>
                    <a:p>
                      <a:r>
                        <a:rPr lang="en-US" sz="1400" dirty="0" smtClean="0"/>
                        <a:t>Paithan Mega Food Park</a:t>
                      </a:r>
                      <a:endParaRPr lang="en-IN" sz="1400" dirty="0"/>
                    </a:p>
                  </a:txBody>
                  <a:tcPr marR="72000" marT="18000" marB="18000" anchor="ctr"/>
                </a:tc>
                <a:tc>
                  <a:txBody>
                    <a:bodyPr/>
                    <a:lstStyle/>
                    <a:p>
                      <a:r>
                        <a:rPr lang="en-US" sz="1400" dirty="0" smtClean="0"/>
                        <a:t>Maharastra</a:t>
                      </a:r>
                      <a:endParaRPr lang="en-IN" sz="1400" dirty="0"/>
                    </a:p>
                  </a:txBody>
                  <a:tcPr marR="72000" marT="18000" marB="18000" anchor="ctr"/>
                </a:tc>
                <a:tc>
                  <a:txBody>
                    <a:bodyPr/>
                    <a:lstStyle/>
                    <a:p>
                      <a:r>
                        <a:rPr lang="en-US" sz="1400" dirty="0" smtClean="0"/>
                        <a:t>Aurangabad</a:t>
                      </a:r>
                      <a:endParaRPr lang="en-IN" sz="1400" dirty="0"/>
                    </a:p>
                  </a:txBody>
                  <a:tcPr marR="72000" marT="18000" marB="18000" anchor="ctr"/>
                </a:tc>
                <a:tc>
                  <a:txBody>
                    <a:bodyPr/>
                    <a:lstStyle/>
                    <a:p>
                      <a:pPr algn="r" fontAlgn="b"/>
                      <a:r>
                        <a:rPr lang="en-IN" sz="1400" u="none" strike="noStrike" dirty="0"/>
                        <a:t>22.2</a:t>
                      </a:r>
                      <a:endParaRPr lang="en-IN" sz="1400" b="0" i="0" u="none" strike="noStrike" dirty="0">
                        <a:solidFill>
                          <a:srgbClr val="000000"/>
                        </a:solidFill>
                        <a:latin typeface="+mn-lt"/>
                      </a:endParaRPr>
                    </a:p>
                  </a:txBody>
                  <a:tcPr marL="9525" marR="72000" marT="9525" marB="0" anchor="ctr"/>
                </a:tc>
              </a:tr>
              <a:tr h="273128">
                <a:tc>
                  <a:txBody>
                    <a:bodyPr/>
                    <a:lstStyle/>
                    <a:p>
                      <a:r>
                        <a:rPr lang="en-US" sz="1400" dirty="0" smtClean="0"/>
                        <a:t>MITS Mega Food Park</a:t>
                      </a:r>
                      <a:endParaRPr lang="en-IN" sz="1400" dirty="0"/>
                    </a:p>
                  </a:txBody>
                  <a:tcPr marR="72000" marT="18000" marB="18000" anchor="ctr"/>
                </a:tc>
                <a:tc>
                  <a:txBody>
                    <a:bodyPr/>
                    <a:lstStyle/>
                    <a:p>
                      <a:r>
                        <a:rPr lang="en-US" sz="1400" dirty="0" smtClean="0"/>
                        <a:t>Orissa</a:t>
                      </a:r>
                      <a:endParaRPr lang="en-IN" sz="1400" dirty="0"/>
                    </a:p>
                  </a:txBody>
                  <a:tcPr marR="72000" marT="18000" marB="18000" anchor="ctr"/>
                </a:tc>
                <a:tc>
                  <a:txBody>
                    <a:bodyPr/>
                    <a:lstStyle/>
                    <a:p>
                      <a:r>
                        <a:rPr lang="en-US" sz="1400" dirty="0" smtClean="0"/>
                        <a:t>Rayagada</a:t>
                      </a:r>
                      <a:endParaRPr lang="en-IN" sz="1400" dirty="0"/>
                    </a:p>
                  </a:txBody>
                  <a:tcPr marR="72000" marT="18000" marB="18000" anchor="ctr"/>
                </a:tc>
                <a:tc>
                  <a:txBody>
                    <a:bodyPr/>
                    <a:lstStyle/>
                    <a:p>
                      <a:pPr algn="r" fontAlgn="b"/>
                      <a:r>
                        <a:rPr lang="en-IN" sz="1400" u="none" strike="noStrike" dirty="0"/>
                        <a:t>21.4</a:t>
                      </a:r>
                      <a:endParaRPr lang="en-IN" sz="1400" b="0" i="0" u="none" strike="noStrike" dirty="0">
                        <a:solidFill>
                          <a:srgbClr val="000000"/>
                        </a:solidFill>
                        <a:latin typeface="+mn-lt"/>
                      </a:endParaRPr>
                    </a:p>
                  </a:txBody>
                  <a:tcPr marL="9525" marR="72000" marT="9525" marB="0" anchor="ctr"/>
                </a:tc>
              </a:tr>
              <a:tr h="273128">
                <a:tc>
                  <a:txBody>
                    <a:bodyPr/>
                    <a:lstStyle/>
                    <a:p>
                      <a:r>
                        <a:rPr lang="en-US" sz="1400" dirty="0" smtClean="0"/>
                        <a:t>Madhya Pradesh MFP</a:t>
                      </a:r>
                      <a:endParaRPr lang="en-IN" sz="1400" dirty="0"/>
                    </a:p>
                  </a:txBody>
                  <a:tcPr marR="72000" marT="18000" marB="18000" anchor="ctr"/>
                </a:tc>
                <a:tc>
                  <a:txBody>
                    <a:bodyPr/>
                    <a:lstStyle/>
                    <a:p>
                      <a:r>
                        <a:rPr lang="en-US" sz="1400" dirty="0" smtClean="0"/>
                        <a:t>Madhya Pradesh</a:t>
                      </a:r>
                      <a:endParaRPr lang="en-IN" sz="1400" dirty="0"/>
                    </a:p>
                  </a:txBody>
                  <a:tcPr marR="72000" marT="18000" marB="18000" anchor="ctr"/>
                </a:tc>
                <a:tc>
                  <a:txBody>
                    <a:bodyPr/>
                    <a:lstStyle/>
                    <a:p>
                      <a:r>
                        <a:rPr lang="en-US" sz="1400" dirty="0" smtClean="0"/>
                        <a:t>Khargon</a:t>
                      </a:r>
                      <a:endParaRPr lang="en-IN" sz="1400" dirty="0"/>
                    </a:p>
                  </a:txBody>
                  <a:tcPr marR="72000" marT="18000" marB="18000" anchor="ctr"/>
                </a:tc>
                <a:tc>
                  <a:txBody>
                    <a:bodyPr/>
                    <a:lstStyle/>
                    <a:p>
                      <a:pPr algn="r" fontAlgn="b"/>
                      <a:r>
                        <a:rPr lang="en-IN" sz="1400" u="none" strike="noStrike" dirty="0"/>
                        <a:t>29.7</a:t>
                      </a:r>
                      <a:endParaRPr lang="en-IN" sz="1400" b="0" i="0" u="none" strike="noStrike" dirty="0">
                        <a:solidFill>
                          <a:srgbClr val="000000"/>
                        </a:solidFill>
                        <a:latin typeface="+mn-lt"/>
                      </a:endParaRPr>
                    </a:p>
                  </a:txBody>
                  <a:tcPr marL="9525" marR="72000" marT="9525" marB="0" anchor="ctr"/>
                </a:tc>
              </a:tr>
            </a:tbl>
          </a:graphicData>
        </a:graphic>
      </p:graphicFrame>
      <p:sp>
        <p:nvSpPr>
          <p:cNvPr id="9" name="Text Box 80"/>
          <p:cNvSpPr txBox="1">
            <a:spLocks noChangeArrowheads="1"/>
          </p:cNvSpPr>
          <p:nvPr/>
        </p:nvSpPr>
        <p:spPr bwMode="auto">
          <a:xfrm>
            <a:off x="457200" y="6126163"/>
            <a:ext cx="2455863" cy="215900"/>
          </a:xfrm>
          <a:prstGeom prst="rect">
            <a:avLst/>
          </a:prstGeom>
          <a:noFill/>
          <a:ln w="9525" algn="ctr">
            <a:noFill/>
            <a:miter lim="800000"/>
            <a:headEnd/>
            <a:tailEnd/>
          </a:ln>
        </p:spPr>
        <p:txBody>
          <a:bodyPr anchor="b">
            <a:spAutoFit/>
          </a:bodyPr>
          <a:lstStyle/>
          <a:p>
            <a:pPr algn="just" fontAlgn="auto">
              <a:spcBef>
                <a:spcPct val="50000"/>
              </a:spcBef>
              <a:spcAft>
                <a:spcPts val="0"/>
              </a:spcAft>
              <a:defRPr/>
            </a:pPr>
            <a:r>
              <a:rPr lang="en-US" altLang="en-US" sz="800" kern="0" dirty="0">
                <a:solidFill>
                  <a:sysClr val="windowText" lastClr="000000"/>
                </a:solidFill>
                <a:latin typeface="+mn-lt"/>
                <a:cs typeface="Arial" pitchFamily="34" charset="0"/>
              </a:rPr>
              <a:t>Source: MOFPI Annual Report 2011-12</a:t>
            </a:r>
          </a:p>
        </p:txBody>
      </p:sp>
      <p:sp>
        <p:nvSpPr>
          <p:cNvPr id="6" name="Slide Number Placeholder 5"/>
          <p:cNvSpPr>
            <a:spLocks noGrp="1"/>
          </p:cNvSpPr>
          <p:nvPr>
            <p:ph type="sldNum" sz="quarter" idx="10"/>
          </p:nvPr>
        </p:nvSpPr>
        <p:spPr/>
        <p:txBody>
          <a:bodyPr/>
          <a:lstStyle/>
          <a:p>
            <a:pPr>
              <a:defRPr/>
            </a:pPr>
            <a:fld id="{EB2517EE-B922-4C10-8350-01BD0F6DBA2F}" type="slidenum">
              <a:rPr lang="en-US"/>
              <a:pPr>
                <a:defRPr/>
              </a:pPr>
              <a:t>49</a:t>
            </a:fld>
            <a:endParaRPr lang="en-US"/>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2" descr="http://image.slidesharecdn.com/iccopportunitiesforthechemicalindustryinindianagriculturerrmarch17final-160318053009/95/opportunities-for-the-chemical-industry-in-indian-agriculture-3-638.jpg?cb=1458303681"/>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2772" name="Picture 4" descr="http://www.brighterfarming.com/wp-content/uploads/2015/10/Blog-5_11.png"/>
          <p:cNvPicPr>
            <a:picLocks noChangeAspect="1" noChangeArrowheads="1"/>
          </p:cNvPicPr>
          <p:nvPr/>
        </p:nvPicPr>
        <p:blipFill>
          <a:blip r:embed="rId2" cstate="print"/>
          <a:srcRect/>
          <a:stretch>
            <a:fillRect/>
          </a:stretch>
        </p:blipFill>
        <p:spPr bwMode="auto">
          <a:xfrm>
            <a:off x="381000" y="1600200"/>
            <a:ext cx="7543800" cy="472242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www.ibef.org/uploads/industry/foodprocessing_2-2016-jan.jpg"/>
          <p:cNvPicPr>
            <a:picLocks noChangeAspect="1" noChangeArrowheads="1"/>
          </p:cNvPicPr>
          <p:nvPr/>
        </p:nvPicPr>
        <p:blipFill>
          <a:blip r:embed="rId2" cstate="print"/>
          <a:srcRect/>
          <a:stretch>
            <a:fillRect/>
          </a:stretch>
        </p:blipFill>
        <p:spPr bwMode="auto">
          <a:xfrm>
            <a:off x="533400" y="755408"/>
            <a:ext cx="6553200" cy="4197592"/>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ttp://images.indianexpress.com/2015/05/slice-2.jpg"/>
          <p:cNvPicPr>
            <a:picLocks noChangeAspect="1" noChangeArrowheads="1"/>
          </p:cNvPicPr>
          <p:nvPr/>
        </p:nvPicPr>
        <p:blipFill>
          <a:blip r:embed="rId2" cstate="print"/>
          <a:srcRect/>
          <a:stretch>
            <a:fillRect/>
          </a:stretch>
        </p:blipFill>
        <p:spPr bwMode="auto">
          <a:xfrm>
            <a:off x="685799" y="0"/>
            <a:ext cx="5078723" cy="662940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81000"/>
            <a:ext cx="8610600" cy="1470025"/>
          </a:xfrm>
        </p:spPr>
        <p:style>
          <a:lnRef idx="2">
            <a:schemeClr val="accent2"/>
          </a:lnRef>
          <a:fillRef idx="1">
            <a:schemeClr val="lt1"/>
          </a:fillRef>
          <a:effectRef idx="0">
            <a:schemeClr val="accent2"/>
          </a:effectRef>
          <a:fontRef idx="minor">
            <a:schemeClr val="dk1"/>
          </a:fontRef>
        </p:style>
        <p:txBody>
          <a:bodyPr>
            <a:normAutofit/>
          </a:bodyPr>
          <a:lstStyle/>
          <a:p>
            <a:r>
              <a:rPr lang="en-US" sz="3600" b="1" dirty="0" smtClean="0"/>
              <a:t>AGRO PROCESSING INDUSTRIES IN INDIA: Importance &amp; prospects</a:t>
            </a:r>
            <a:endParaRPr lang="en-US" sz="3600" dirty="0"/>
          </a:p>
        </p:txBody>
      </p:sp>
      <p:sp>
        <p:nvSpPr>
          <p:cNvPr id="3" name="Subtitle 2"/>
          <p:cNvSpPr>
            <a:spLocks noGrp="1"/>
          </p:cNvSpPr>
          <p:nvPr>
            <p:ph type="subTitle" idx="1"/>
          </p:nvPr>
        </p:nvSpPr>
        <p:spPr>
          <a:xfrm>
            <a:off x="2438400" y="4572000"/>
            <a:ext cx="6400800" cy="1752600"/>
          </a:xfrm>
        </p:spPr>
        <p:txBody>
          <a:bodyPr>
            <a:normAutofit fontScale="70000" lnSpcReduction="20000"/>
          </a:bodyPr>
          <a:lstStyle/>
          <a:p>
            <a:r>
              <a:rPr lang="en-US" dirty="0" err="1" smtClean="0">
                <a:solidFill>
                  <a:schemeClr val="tx1"/>
                </a:solidFill>
              </a:rPr>
              <a:t>Shankara</a:t>
            </a:r>
            <a:r>
              <a:rPr lang="en-US" dirty="0" smtClean="0">
                <a:solidFill>
                  <a:schemeClr val="tx1"/>
                </a:solidFill>
              </a:rPr>
              <a:t> M.H</a:t>
            </a:r>
          </a:p>
          <a:p>
            <a:r>
              <a:rPr lang="en-US" dirty="0" smtClean="0">
                <a:solidFill>
                  <a:schemeClr val="tx1"/>
                </a:solidFill>
              </a:rPr>
              <a:t>III </a:t>
            </a:r>
            <a:r>
              <a:rPr lang="en-US" dirty="0" err="1" smtClean="0">
                <a:solidFill>
                  <a:schemeClr val="tx1"/>
                </a:solidFill>
              </a:rPr>
              <a:t>Ph.D</a:t>
            </a:r>
            <a:endParaRPr lang="en-US" dirty="0" smtClean="0">
              <a:solidFill>
                <a:schemeClr val="tx1"/>
              </a:solidFill>
            </a:endParaRPr>
          </a:p>
          <a:p>
            <a:r>
              <a:rPr lang="en-US" dirty="0" smtClean="0">
                <a:solidFill>
                  <a:schemeClr val="tx1"/>
                </a:solidFill>
              </a:rPr>
              <a:t>PA 0019</a:t>
            </a:r>
          </a:p>
          <a:p>
            <a:r>
              <a:rPr lang="en-US" dirty="0" smtClean="0">
                <a:solidFill>
                  <a:schemeClr val="tx1"/>
                </a:solidFill>
              </a:rPr>
              <a:t>Dept. of </a:t>
            </a:r>
            <a:r>
              <a:rPr lang="en-US" dirty="0" err="1" smtClean="0">
                <a:solidFill>
                  <a:schemeClr val="tx1"/>
                </a:solidFill>
              </a:rPr>
              <a:t>Agril</a:t>
            </a:r>
            <a:r>
              <a:rPr lang="en-US" dirty="0" smtClean="0">
                <a:solidFill>
                  <a:schemeClr val="tx1"/>
                </a:solidFill>
              </a:rPr>
              <a:t>. Extension,</a:t>
            </a:r>
          </a:p>
          <a:p>
            <a:r>
              <a:rPr lang="en-US" dirty="0" smtClean="0">
                <a:solidFill>
                  <a:schemeClr val="tx1"/>
                </a:solidFill>
              </a:rPr>
              <a:t>UAS, </a:t>
            </a:r>
            <a:r>
              <a:rPr lang="en-US" dirty="0" err="1" smtClean="0">
                <a:solidFill>
                  <a:schemeClr val="tx1"/>
                </a:solidFill>
              </a:rPr>
              <a:t>Bengaluru</a:t>
            </a:r>
            <a:endParaRPr lang="en-US" dirty="0">
              <a:solidFill>
                <a:schemeClr val="tx1"/>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2152952" y="1397000"/>
          <a:ext cx="4838095" cy="4064001"/>
        </p:xfrm>
        <a:graphic>
          <a:graphicData uri="http://schemas.openxmlformats.org/drawingml/2006/table">
            <a:tbl>
              <a:tblPr/>
              <a:tblGrid>
                <a:gridCol w="79968"/>
                <a:gridCol w="4758127"/>
              </a:tblGrid>
              <a:tr h="435429">
                <a:tc>
                  <a:txBody>
                    <a:bodyPr/>
                    <a:lstStyle/>
                    <a:p>
                      <a:pPr algn="l"/>
                      <a:endParaRPr lang="en-US" sz="1400"/>
                    </a:p>
                  </a:txBody>
                  <a:tcPr marL="0" marR="0" marT="0" marB="0" anchor="ctr">
                    <a:lnL>
                      <a:noFill/>
                    </a:lnL>
                    <a:lnR>
                      <a:noFill/>
                    </a:lnR>
                    <a:lnT>
                      <a:noFill/>
                    </a:lnT>
                    <a:lnB>
                      <a:noFill/>
                    </a:lnB>
                  </a:tcPr>
                </a:tc>
                <a:tc>
                  <a:txBody>
                    <a:bodyPr/>
                    <a:lstStyle/>
                    <a:p>
                      <a:pPr algn="l"/>
                      <a:r>
                        <a:rPr lang="en-US" sz="1400" u="none" strike="noStrike">
                          <a:solidFill>
                            <a:srgbClr val="000000"/>
                          </a:solidFill>
                          <a:hlinkClick r:id="rId2"/>
                        </a:rPr>
                        <a:t>The Agricultural and processed food products export development authority (APEDA)</a:t>
                      </a:r>
                      <a:endParaRPr lang="en-US" sz="1400"/>
                    </a:p>
                  </a:txBody>
                  <a:tcPr marL="0" marR="0" marT="0" marB="0" anchor="ctr">
                    <a:lnL>
                      <a:noFill/>
                    </a:lnL>
                    <a:lnR>
                      <a:noFill/>
                    </a:lnR>
                    <a:lnT>
                      <a:noFill/>
                    </a:lnT>
                    <a:lnB>
                      <a:noFill/>
                    </a:lnB>
                  </a:tcPr>
                </a:tc>
              </a:tr>
              <a:tr h="302381">
                <a:tc>
                  <a:txBody>
                    <a:bodyPr/>
                    <a:lstStyle/>
                    <a:p>
                      <a:pPr algn="l"/>
                      <a:endParaRPr lang="en-US" sz="1400"/>
                    </a:p>
                  </a:txBody>
                  <a:tcPr marL="0" marR="0" marT="0" marB="0" anchor="ctr">
                    <a:lnL>
                      <a:noFill/>
                    </a:lnL>
                    <a:lnR>
                      <a:noFill/>
                    </a:lnR>
                    <a:lnT>
                      <a:noFill/>
                    </a:lnT>
                    <a:lnB>
                      <a:noFill/>
                    </a:lnB>
                  </a:tcPr>
                </a:tc>
                <a:tc>
                  <a:txBody>
                    <a:bodyPr/>
                    <a:lstStyle/>
                    <a:p>
                      <a:pPr algn="l"/>
                      <a:r>
                        <a:rPr lang="en-US" sz="1400" u="none" strike="noStrike">
                          <a:solidFill>
                            <a:srgbClr val="000000"/>
                          </a:solidFill>
                          <a:hlinkClick r:id="rId3"/>
                        </a:rPr>
                        <a:t>Central Food Technological Research Institute</a:t>
                      </a:r>
                      <a:endParaRPr lang="en-US" sz="1400"/>
                    </a:p>
                  </a:txBody>
                  <a:tcPr marL="0" marR="0" marT="0" marB="0" anchor="ctr">
                    <a:lnL>
                      <a:noFill/>
                    </a:lnL>
                    <a:lnR>
                      <a:noFill/>
                    </a:lnR>
                    <a:lnT>
                      <a:noFill/>
                    </a:lnT>
                    <a:lnB>
                      <a:noFill/>
                    </a:lnB>
                  </a:tcPr>
                </a:tc>
              </a:tr>
              <a:tr h="302381">
                <a:tc>
                  <a:txBody>
                    <a:bodyPr/>
                    <a:lstStyle/>
                    <a:p>
                      <a:pPr algn="l"/>
                      <a:endParaRPr lang="en-US" sz="1400"/>
                    </a:p>
                  </a:txBody>
                  <a:tcPr marL="0" marR="0" marT="0" marB="0" anchor="ctr">
                    <a:lnL>
                      <a:noFill/>
                    </a:lnL>
                    <a:lnR>
                      <a:noFill/>
                    </a:lnR>
                    <a:lnT>
                      <a:noFill/>
                    </a:lnT>
                    <a:lnB>
                      <a:noFill/>
                    </a:lnB>
                  </a:tcPr>
                </a:tc>
                <a:tc>
                  <a:txBody>
                    <a:bodyPr/>
                    <a:lstStyle/>
                    <a:p>
                      <a:pPr algn="l"/>
                      <a:r>
                        <a:rPr lang="en-US" sz="1400" u="none" strike="noStrike">
                          <a:solidFill>
                            <a:srgbClr val="000000"/>
                          </a:solidFill>
                          <a:hlinkClick r:id="rId4"/>
                        </a:rPr>
                        <a:t>The Central Institute of Fisheries Technology (CIFT)</a:t>
                      </a:r>
                      <a:endParaRPr lang="en-US" sz="1400"/>
                    </a:p>
                  </a:txBody>
                  <a:tcPr marL="0" marR="0" marT="0" marB="0" anchor="ctr">
                    <a:lnL>
                      <a:noFill/>
                    </a:lnL>
                    <a:lnR>
                      <a:noFill/>
                    </a:lnR>
                    <a:lnT>
                      <a:noFill/>
                    </a:lnT>
                    <a:lnB>
                      <a:noFill/>
                    </a:lnB>
                  </a:tcPr>
                </a:tc>
              </a:tr>
              <a:tr h="302381">
                <a:tc>
                  <a:txBody>
                    <a:bodyPr/>
                    <a:lstStyle/>
                    <a:p>
                      <a:pPr algn="l"/>
                      <a:endParaRPr lang="en-US" sz="1400"/>
                    </a:p>
                  </a:txBody>
                  <a:tcPr marL="0" marR="0" marT="0" marB="0" anchor="ctr">
                    <a:lnL>
                      <a:noFill/>
                    </a:lnL>
                    <a:lnR>
                      <a:noFill/>
                    </a:lnR>
                    <a:lnT>
                      <a:noFill/>
                    </a:lnT>
                    <a:lnB>
                      <a:noFill/>
                    </a:lnB>
                  </a:tcPr>
                </a:tc>
                <a:tc>
                  <a:txBody>
                    <a:bodyPr/>
                    <a:lstStyle/>
                    <a:p>
                      <a:pPr algn="l"/>
                      <a:r>
                        <a:rPr lang="en-US" sz="1400" u="none" strike="noStrike">
                          <a:solidFill>
                            <a:srgbClr val="000000"/>
                          </a:solidFill>
                          <a:hlinkClick r:id="rId5"/>
                        </a:rPr>
                        <a:t>The Post Harvest Technology Center (PHTC)</a:t>
                      </a:r>
                      <a:endParaRPr lang="en-US" sz="1400"/>
                    </a:p>
                  </a:txBody>
                  <a:tcPr marL="0" marR="0" marT="0" marB="0" anchor="ctr">
                    <a:lnL>
                      <a:noFill/>
                    </a:lnL>
                    <a:lnR>
                      <a:noFill/>
                    </a:lnR>
                    <a:lnT>
                      <a:noFill/>
                    </a:lnT>
                    <a:lnB>
                      <a:noFill/>
                    </a:lnB>
                  </a:tcPr>
                </a:tc>
              </a:tr>
              <a:tr h="302381">
                <a:tc>
                  <a:txBody>
                    <a:bodyPr/>
                    <a:lstStyle/>
                    <a:p>
                      <a:pPr algn="l"/>
                      <a:endParaRPr lang="en-US" sz="1400"/>
                    </a:p>
                  </a:txBody>
                  <a:tcPr marL="0" marR="0" marT="0" marB="0" anchor="ctr">
                    <a:lnL>
                      <a:noFill/>
                    </a:lnL>
                    <a:lnR>
                      <a:noFill/>
                    </a:lnR>
                    <a:lnT>
                      <a:noFill/>
                    </a:lnT>
                    <a:lnB>
                      <a:noFill/>
                    </a:lnB>
                  </a:tcPr>
                </a:tc>
                <a:tc>
                  <a:txBody>
                    <a:bodyPr/>
                    <a:lstStyle/>
                    <a:p>
                      <a:pPr algn="l"/>
                      <a:r>
                        <a:rPr lang="en-US" sz="1400" u="none" strike="noStrike">
                          <a:solidFill>
                            <a:srgbClr val="000000"/>
                          </a:solidFill>
                          <a:hlinkClick r:id="rId6"/>
                        </a:rPr>
                        <a:t>Central Plantation Crops Research Institute</a:t>
                      </a:r>
                      <a:endParaRPr lang="en-US" sz="1400"/>
                    </a:p>
                  </a:txBody>
                  <a:tcPr marL="0" marR="0" marT="0" marB="0" anchor="ctr">
                    <a:lnL>
                      <a:noFill/>
                    </a:lnL>
                    <a:lnR>
                      <a:noFill/>
                    </a:lnR>
                    <a:lnT>
                      <a:noFill/>
                    </a:lnT>
                    <a:lnB>
                      <a:noFill/>
                    </a:lnB>
                  </a:tcPr>
                </a:tc>
              </a:tr>
              <a:tr h="302381">
                <a:tc>
                  <a:txBody>
                    <a:bodyPr/>
                    <a:lstStyle/>
                    <a:p>
                      <a:pPr algn="l"/>
                      <a:endParaRPr lang="en-US" sz="1400"/>
                    </a:p>
                  </a:txBody>
                  <a:tcPr marL="0" marR="0" marT="0" marB="0" anchor="ctr">
                    <a:lnL>
                      <a:noFill/>
                    </a:lnL>
                    <a:lnR>
                      <a:noFill/>
                    </a:lnR>
                    <a:lnT>
                      <a:noFill/>
                    </a:lnT>
                    <a:lnB>
                      <a:noFill/>
                    </a:lnB>
                  </a:tcPr>
                </a:tc>
                <a:tc>
                  <a:txBody>
                    <a:bodyPr/>
                    <a:lstStyle/>
                    <a:p>
                      <a:pPr algn="l"/>
                      <a:r>
                        <a:rPr lang="en-US" sz="1400" u="none" strike="noStrike">
                          <a:solidFill>
                            <a:srgbClr val="000000"/>
                          </a:solidFill>
                          <a:hlinkClick r:id="rId7"/>
                        </a:rPr>
                        <a:t>The Defense Food Research Laboratory (DFRL)</a:t>
                      </a:r>
                      <a:endParaRPr lang="en-US" sz="1400"/>
                    </a:p>
                  </a:txBody>
                  <a:tcPr marL="0" marR="0" marT="0" marB="0" anchor="ctr">
                    <a:lnL>
                      <a:noFill/>
                    </a:lnL>
                    <a:lnR>
                      <a:noFill/>
                    </a:lnR>
                    <a:lnT>
                      <a:noFill/>
                    </a:lnT>
                    <a:lnB>
                      <a:noFill/>
                    </a:lnB>
                  </a:tcPr>
                </a:tc>
              </a:tr>
              <a:tr h="302381">
                <a:tc>
                  <a:txBody>
                    <a:bodyPr/>
                    <a:lstStyle/>
                    <a:p>
                      <a:pPr algn="l"/>
                      <a:endParaRPr lang="en-US" sz="1400"/>
                    </a:p>
                  </a:txBody>
                  <a:tcPr marL="0" marR="0" marT="0" marB="0" anchor="ctr">
                    <a:lnL>
                      <a:noFill/>
                    </a:lnL>
                    <a:lnR>
                      <a:noFill/>
                    </a:lnR>
                    <a:lnT>
                      <a:noFill/>
                    </a:lnT>
                    <a:lnB>
                      <a:noFill/>
                    </a:lnB>
                  </a:tcPr>
                </a:tc>
                <a:tc>
                  <a:txBody>
                    <a:bodyPr/>
                    <a:lstStyle/>
                    <a:p>
                      <a:pPr algn="l"/>
                      <a:r>
                        <a:rPr lang="en-US" sz="1400" u="none" strike="noStrike">
                          <a:solidFill>
                            <a:srgbClr val="000000"/>
                          </a:solidFill>
                          <a:hlinkClick r:id="rId8"/>
                        </a:rPr>
                        <a:t>Federation of Indian Chambers Of Commerce and Industry</a:t>
                      </a:r>
                      <a:endParaRPr lang="en-US" sz="1400"/>
                    </a:p>
                  </a:txBody>
                  <a:tcPr marL="0" marR="0" marT="0" marB="0" anchor="ctr">
                    <a:lnL>
                      <a:noFill/>
                    </a:lnL>
                    <a:lnR>
                      <a:noFill/>
                    </a:lnR>
                    <a:lnT>
                      <a:noFill/>
                    </a:lnT>
                    <a:lnB>
                      <a:noFill/>
                    </a:lnB>
                  </a:tcPr>
                </a:tc>
              </a:tr>
              <a:tr h="302381">
                <a:tc>
                  <a:txBody>
                    <a:bodyPr/>
                    <a:lstStyle/>
                    <a:p>
                      <a:pPr algn="l"/>
                      <a:endParaRPr lang="en-US" sz="1400"/>
                    </a:p>
                  </a:txBody>
                  <a:tcPr marL="0" marR="0" marT="0" marB="0" anchor="ctr">
                    <a:lnL>
                      <a:noFill/>
                    </a:lnL>
                    <a:lnR>
                      <a:noFill/>
                    </a:lnR>
                    <a:lnT>
                      <a:noFill/>
                    </a:lnT>
                    <a:lnB>
                      <a:noFill/>
                    </a:lnB>
                  </a:tcPr>
                </a:tc>
                <a:tc>
                  <a:txBody>
                    <a:bodyPr/>
                    <a:lstStyle/>
                    <a:p>
                      <a:pPr algn="l"/>
                      <a:r>
                        <a:rPr lang="en-US" sz="1400" u="none" strike="noStrike">
                          <a:solidFill>
                            <a:srgbClr val="000000"/>
                          </a:solidFill>
                          <a:hlinkClick r:id="rId9"/>
                        </a:rPr>
                        <a:t>Ministry of Food Processing Industries</a:t>
                      </a:r>
                      <a:endParaRPr lang="en-US" sz="1400"/>
                    </a:p>
                  </a:txBody>
                  <a:tcPr marL="0" marR="0" marT="0" marB="0" anchor="ctr">
                    <a:lnL>
                      <a:noFill/>
                    </a:lnL>
                    <a:lnR>
                      <a:noFill/>
                    </a:lnR>
                    <a:lnT>
                      <a:noFill/>
                    </a:lnT>
                    <a:lnB>
                      <a:noFill/>
                    </a:lnB>
                  </a:tcPr>
                </a:tc>
              </a:tr>
              <a:tr h="302381">
                <a:tc>
                  <a:txBody>
                    <a:bodyPr/>
                    <a:lstStyle/>
                    <a:p>
                      <a:pPr algn="l"/>
                      <a:endParaRPr lang="en-US" sz="1400"/>
                    </a:p>
                  </a:txBody>
                  <a:tcPr marL="0" marR="0" marT="0" marB="0" anchor="ctr">
                    <a:lnL>
                      <a:noFill/>
                    </a:lnL>
                    <a:lnR>
                      <a:noFill/>
                    </a:lnR>
                    <a:lnT>
                      <a:noFill/>
                    </a:lnT>
                    <a:lnB>
                      <a:noFill/>
                    </a:lnB>
                  </a:tcPr>
                </a:tc>
                <a:tc>
                  <a:txBody>
                    <a:bodyPr/>
                    <a:lstStyle/>
                    <a:p>
                      <a:pPr algn="l"/>
                      <a:r>
                        <a:rPr lang="en-US" sz="1400" u="none" strike="noStrike">
                          <a:solidFill>
                            <a:srgbClr val="000000"/>
                          </a:solidFill>
                          <a:hlinkClick r:id="rId10"/>
                        </a:rPr>
                        <a:t>Indian Institute of Crop Processing Technology (IICPT)</a:t>
                      </a:r>
                      <a:endParaRPr lang="en-US" sz="1400"/>
                    </a:p>
                  </a:txBody>
                  <a:tcPr marL="0" marR="0" marT="0" marB="0" anchor="ctr">
                    <a:lnL>
                      <a:noFill/>
                    </a:lnL>
                    <a:lnR>
                      <a:noFill/>
                    </a:lnR>
                    <a:lnT>
                      <a:noFill/>
                    </a:lnT>
                    <a:lnB>
                      <a:noFill/>
                    </a:lnB>
                  </a:tcPr>
                </a:tc>
              </a:tr>
              <a:tr h="302381">
                <a:tc>
                  <a:txBody>
                    <a:bodyPr/>
                    <a:lstStyle/>
                    <a:p>
                      <a:pPr algn="l"/>
                      <a:endParaRPr lang="en-US" sz="1400"/>
                    </a:p>
                  </a:txBody>
                  <a:tcPr marL="0" marR="0" marT="0" marB="0" anchor="ctr">
                    <a:lnL>
                      <a:noFill/>
                    </a:lnL>
                    <a:lnR>
                      <a:noFill/>
                    </a:lnR>
                    <a:lnT>
                      <a:noFill/>
                    </a:lnT>
                    <a:lnB>
                      <a:noFill/>
                    </a:lnB>
                  </a:tcPr>
                </a:tc>
                <a:tc>
                  <a:txBody>
                    <a:bodyPr/>
                    <a:lstStyle/>
                    <a:p>
                      <a:pPr algn="l"/>
                      <a:r>
                        <a:rPr lang="en-US" sz="1400" u="none" strike="noStrike">
                          <a:solidFill>
                            <a:srgbClr val="000000"/>
                          </a:solidFill>
                          <a:hlinkClick r:id="rId11"/>
                        </a:rPr>
                        <a:t>Agricultural Engineering College &amp; Research Institute</a:t>
                      </a:r>
                      <a:r>
                        <a:rPr lang="en-US" sz="1400"/>
                        <a:t> </a:t>
                      </a:r>
                    </a:p>
                  </a:txBody>
                  <a:tcPr marL="0" marR="0" marT="0" marB="0" anchor="ctr">
                    <a:lnL>
                      <a:noFill/>
                    </a:lnL>
                    <a:lnR>
                      <a:noFill/>
                    </a:lnR>
                    <a:lnT>
                      <a:noFill/>
                    </a:lnT>
                    <a:lnB>
                      <a:noFill/>
                    </a:lnB>
                  </a:tcPr>
                </a:tc>
              </a:tr>
              <a:tr h="302381">
                <a:tc>
                  <a:txBody>
                    <a:bodyPr/>
                    <a:lstStyle/>
                    <a:p>
                      <a:pPr algn="l"/>
                      <a:endParaRPr lang="en-US" sz="1400"/>
                    </a:p>
                  </a:txBody>
                  <a:tcPr marL="0" marR="0" marT="0" marB="0" anchor="ctr">
                    <a:lnL>
                      <a:noFill/>
                    </a:lnL>
                    <a:lnR>
                      <a:noFill/>
                    </a:lnR>
                    <a:lnT>
                      <a:noFill/>
                    </a:lnT>
                    <a:lnB>
                      <a:noFill/>
                    </a:lnB>
                  </a:tcPr>
                </a:tc>
                <a:tc>
                  <a:txBody>
                    <a:bodyPr/>
                    <a:lstStyle/>
                    <a:p>
                      <a:pPr algn="l"/>
                      <a:r>
                        <a:rPr lang="en-US" sz="1400" u="none" strike="noStrike">
                          <a:solidFill>
                            <a:srgbClr val="000000"/>
                          </a:solidFill>
                          <a:hlinkClick r:id="rId12"/>
                        </a:rPr>
                        <a:t>National Research Centre for Banana (NRCB)</a:t>
                      </a:r>
                      <a:endParaRPr lang="en-US" sz="1400"/>
                    </a:p>
                  </a:txBody>
                  <a:tcPr marL="0" marR="0" marT="0" marB="0" anchor="ctr">
                    <a:lnL>
                      <a:noFill/>
                    </a:lnL>
                    <a:lnR>
                      <a:noFill/>
                    </a:lnR>
                    <a:lnT>
                      <a:noFill/>
                    </a:lnT>
                    <a:lnB>
                      <a:noFill/>
                    </a:lnB>
                  </a:tcPr>
                </a:tc>
              </a:tr>
              <a:tr h="302381">
                <a:tc>
                  <a:txBody>
                    <a:bodyPr/>
                    <a:lstStyle/>
                    <a:p>
                      <a:pPr algn="l"/>
                      <a:endParaRPr lang="en-US" sz="1400"/>
                    </a:p>
                  </a:txBody>
                  <a:tcPr marL="0" marR="0" marT="0" marB="0" anchor="ctr">
                    <a:lnL>
                      <a:noFill/>
                    </a:lnL>
                    <a:lnR>
                      <a:noFill/>
                    </a:lnR>
                    <a:lnT>
                      <a:noFill/>
                    </a:lnT>
                    <a:lnB>
                      <a:noFill/>
                    </a:lnB>
                  </a:tcPr>
                </a:tc>
                <a:tc>
                  <a:txBody>
                    <a:bodyPr/>
                    <a:lstStyle/>
                    <a:p>
                      <a:pPr algn="l"/>
                      <a:r>
                        <a:rPr lang="en-US" sz="1400" u="none" strike="noStrike">
                          <a:solidFill>
                            <a:srgbClr val="000000"/>
                          </a:solidFill>
                          <a:hlinkClick r:id="rId13"/>
                        </a:rPr>
                        <a:t>National Dairy Research Institute</a:t>
                      </a:r>
                      <a:endParaRPr lang="en-US" sz="1400"/>
                    </a:p>
                  </a:txBody>
                  <a:tcPr marL="0" marR="0" marT="0" marB="0" anchor="ctr">
                    <a:lnL>
                      <a:noFill/>
                    </a:lnL>
                    <a:lnR>
                      <a:noFill/>
                    </a:lnR>
                    <a:lnT>
                      <a:noFill/>
                    </a:lnT>
                    <a:lnB>
                      <a:noFill/>
                    </a:lnB>
                  </a:tcPr>
                </a:tc>
              </a:tr>
              <a:tr h="302381">
                <a:tc>
                  <a:txBody>
                    <a:bodyPr/>
                    <a:lstStyle/>
                    <a:p>
                      <a:pPr algn="l"/>
                      <a:endParaRPr lang="en-US" sz="1400"/>
                    </a:p>
                  </a:txBody>
                  <a:tcPr marL="0" marR="0" marT="0" marB="0" anchor="ctr">
                    <a:lnL>
                      <a:noFill/>
                    </a:lnL>
                    <a:lnR>
                      <a:noFill/>
                    </a:lnR>
                    <a:lnT>
                      <a:noFill/>
                    </a:lnT>
                    <a:lnB>
                      <a:noFill/>
                    </a:lnB>
                  </a:tcPr>
                </a:tc>
                <a:tc>
                  <a:txBody>
                    <a:bodyPr/>
                    <a:lstStyle/>
                    <a:p>
                      <a:pPr algn="l"/>
                      <a:r>
                        <a:rPr lang="en-US" sz="1400" u="none" strike="noStrike" dirty="0">
                          <a:solidFill>
                            <a:srgbClr val="000000"/>
                          </a:solidFill>
                          <a:hlinkClick r:id="rId14"/>
                        </a:rPr>
                        <a:t>Indian Institute of Sugarcane Research</a:t>
                      </a:r>
                      <a:endParaRPr lang="en-US" sz="1400" dirty="0"/>
                    </a:p>
                  </a:txBody>
                  <a:tcPr marL="0" marR="0" marT="0" marB="0" anchor="ctr">
                    <a:lnL>
                      <a:noFill/>
                    </a:lnL>
                    <a:lnR>
                      <a:noFill/>
                    </a:lnR>
                    <a:lnT>
                      <a:noFill/>
                    </a:lnT>
                    <a:lnB>
                      <a:noFill/>
                    </a:lnB>
                  </a:tcPr>
                </a:tc>
              </a:tr>
            </a:tbl>
          </a:graphicData>
        </a:graphic>
      </p:graphicFrame>
      <p:sp>
        <p:nvSpPr>
          <p:cNvPr id="10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900" b="1" i="0" u="none" strike="noStrike" cap="none" normalizeH="0" baseline="0" dirty="0" smtClean="0">
                <a:ln>
                  <a:noFill/>
                </a:ln>
                <a:solidFill>
                  <a:srgbClr val="000000"/>
                </a:solidFill>
                <a:effectLst/>
                <a:latin typeface="Arial" pitchFamily="34" charset="0"/>
                <a:cs typeface="Arial" pitchFamily="34" charset="0"/>
              </a:rPr>
              <a:t>Agro-Processing - Related web links</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900" b="0" i="0" u="none" strike="noStrike" cap="none" normalizeH="0" baseline="0" dirty="0" smtClean="0">
                <a:ln>
                  <a:noFill/>
                </a:ln>
                <a:solidFill>
                  <a:srgbClr val="000000"/>
                </a:solidFill>
                <a:effectLst/>
                <a:latin typeface="Arial" pitchFamily="34" charset="0"/>
                <a:cs typeface="Arial" pitchFamily="34" charset="0"/>
              </a:rPr>
              <a:t>  </a:t>
            </a:r>
            <a:r>
              <a:rPr kumimoji="0" lang="en-US" sz="700" b="0" i="0" u="none" strike="noStrike" cap="none" normalizeH="0" baseline="0" dirty="0" smtClean="0">
                <a:ln>
                  <a:noFill/>
                </a:ln>
                <a:solidFill>
                  <a:srgbClr val="000000"/>
                </a:solidFill>
                <a:effectLst/>
                <a:latin typeface="Arial" pitchFamily="34" charset="0"/>
                <a:cs typeface="Arial" pitchFamily="34" charset="0"/>
              </a:rPr>
              <a:t> </a:t>
            </a:r>
            <a:r>
              <a:rPr kumimoji="0" lang="en-US" sz="900" b="0" i="0" u="none" strike="noStrike" cap="none" normalizeH="0" baseline="0" dirty="0" smtClean="0">
                <a:ln>
                  <a:noFill/>
                </a:ln>
                <a:solidFill>
                  <a:srgbClr val="000000"/>
                </a:solidFill>
                <a:effectLst/>
                <a:latin typeface="Arial" pitchFamily="34" charset="0"/>
                <a:cs typeface="Arial" pitchFamily="34" charset="0"/>
              </a:rPr>
              <a:t>      </a:t>
            </a:r>
            <a:r>
              <a:rPr kumimoji="0" lang="en-US" sz="700" b="0" i="0" u="none" strike="noStrike" cap="none" normalizeH="0" baseline="0" dirty="0" smtClean="0">
                <a:ln>
                  <a:noFill/>
                </a:ln>
                <a:solidFill>
                  <a:srgbClr val="000000"/>
                </a:solidFill>
                <a:effectLst/>
                <a:latin typeface="Arial" pitchFamily="34" charset="0"/>
                <a:cs typeface="Arial" pitchFamily="34" charset="0"/>
              </a:rPr>
              <a:t> </a:t>
            </a:r>
            <a:r>
              <a:rPr kumimoji="0" lang="en-US" sz="900" b="0" i="0" u="none" strike="noStrike" cap="none" normalizeH="0" baseline="0" dirty="0" smtClean="0">
                <a:ln>
                  <a:noFill/>
                </a:ln>
                <a:solidFill>
                  <a:srgbClr val="000000"/>
                </a:solidFill>
                <a:effectLst/>
                <a:latin typeface="Arial" pitchFamily="34" charset="0"/>
                <a:cs typeface="Arial" pitchFamily="34" charset="0"/>
              </a:rPr>
              <a:t>      </a:t>
            </a:r>
            <a:r>
              <a:rPr kumimoji="0" lang="en-US" sz="700" b="0" i="0" u="none" strike="noStrike" cap="none" normalizeH="0" baseline="0" dirty="0" smtClean="0">
                <a:ln>
                  <a:noFill/>
                </a:ln>
                <a:solidFill>
                  <a:srgbClr val="000000"/>
                </a:solidFill>
                <a:effectLst/>
                <a:latin typeface="Arial" pitchFamily="34" charset="0"/>
                <a:cs typeface="Arial" pitchFamily="34" charset="0"/>
              </a:rPr>
              <a:t> </a:t>
            </a:r>
            <a:r>
              <a:rPr kumimoji="0" lang="en-US" sz="900" b="0" i="0" u="none" strike="noStrike" cap="none" normalizeH="0" baseline="0" dirty="0" smtClean="0">
                <a:ln>
                  <a:noFill/>
                </a:ln>
                <a:solidFill>
                  <a:srgbClr val="000000"/>
                </a:solidFill>
                <a:effectLst/>
                <a:latin typeface="Arial" pitchFamily="34" charset="0"/>
                <a:cs typeface="Arial" pitchFamily="34" charset="0"/>
              </a:rPr>
              <a:t>      </a:t>
            </a:r>
            <a:r>
              <a:rPr kumimoji="0" lang="en-US" sz="700" b="0" i="0" u="none" strike="noStrike" cap="none" normalizeH="0" baseline="0" dirty="0" smtClean="0">
                <a:ln>
                  <a:noFill/>
                </a:ln>
                <a:solidFill>
                  <a:srgbClr val="000000"/>
                </a:solidFill>
                <a:effectLst/>
                <a:latin typeface="Arial" pitchFamily="34" charset="0"/>
                <a:cs typeface="Arial" pitchFamily="34" charset="0"/>
              </a:rPr>
              <a:t> </a:t>
            </a:r>
            <a:r>
              <a:rPr kumimoji="0" lang="en-US" sz="900" b="0" i="0" u="none" strike="noStrike" cap="none" normalizeH="0" baseline="0" dirty="0" smtClean="0">
                <a:ln>
                  <a:noFill/>
                </a:ln>
                <a:solidFill>
                  <a:srgbClr val="000000"/>
                </a:solidFill>
                <a:effectLst/>
                <a:latin typeface="Arial" pitchFamily="34" charset="0"/>
                <a:cs typeface="Arial" pitchFamily="34" charset="0"/>
              </a:rPr>
              <a:t>      </a:t>
            </a:r>
            <a:r>
              <a:rPr kumimoji="0" lang="en-US" sz="700" b="0" i="0" u="none" strike="noStrike" cap="none" normalizeH="0" baseline="0" dirty="0" smtClean="0">
                <a:ln>
                  <a:noFill/>
                </a:ln>
                <a:solidFill>
                  <a:srgbClr val="000000"/>
                </a:solidFill>
                <a:effectLst/>
                <a:latin typeface="Arial" pitchFamily="34" charset="0"/>
                <a:cs typeface="Arial" pitchFamily="34" charset="0"/>
              </a:rPr>
              <a:t> </a:t>
            </a:r>
            <a:r>
              <a:rPr kumimoji="0" lang="en-US" sz="900" b="0" i="0" u="none" strike="noStrike" cap="none" normalizeH="0" baseline="0" dirty="0" smtClean="0">
                <a:ln>
                  <a:noFill/>
                </a:ln>
                <a:solidFill>
                  <a:srgbClr val="000000"/>
                </a:solidFill>
                <a:effectLst/>
                <a:latin typeface="Arial" pitchFamily="34" charset="0"/>
                <a:cs typeface="Arial" pitchFamily="34" charset="0"/>
              </a:rPr>
              <a:t>      </a:t>
            </a:r>
            <a:r>
              <a:rPr kumimoji="0" lang="en-US" sz="700" b="0" i="0" u="none" strike="noStrike" cap="none" normalizeH="0" baseline="0" dirty="0" smtClean="0">
                <a:ln>
                  <a:noFill/>
                </a:ln>
                <a:solidFill>
                  <a:srgbClr val="000000"/>
                </a:solidFill>
                <a:effectLst/>
                <a:latin typeface="Arial" pitchFamily="34" charset="0"/>
                <a:cs typeface="Arial" pitchFamily="34" charset="0"/>
              </a:rPr>
              <a:t> </a:t>
            </a:r>
            <a:r>
              <a:rPr kumimoji="0" lang="en-US" sz="900" b="0" i="0" u="none" strike="noStrike" cap="none" normalizeH="0" baseline="0" dirty="0" smtClean="0">
                <a:ln>
                  <a:noFill/>
                </a:ln>
                <a:solidFill>
                  <a:srgbClr val="000000"/>
                </a:solidFill>
                <a:effectLst/>
                <a:latin typeface="Arial" pitchFamily="34" charset="0"/>
                <a:cs typeface="Arial" pitchFamily="34" charset="0"/>
              </a:rPr>
              <a:t>      </a:t>
            </a:r>
            <a:r>
              <a:rPr kumimoji="0" lang="en-US" sz="700" b="0" i="0" u="none" strike="noStrike" cap="none" normalizeH="0" baseline="0" dirty="0" smtClean="0">
                <a:ln>
                  <a:noFill/>
                </a:ln>
                <a:solidFill>
                  <a:srgbClr val="000000"/>
                </a:solidFill>
                <a:effectLst/>
                <a:latin typeface="Arial" pitchFamily="34" charset="0"/>
                <a:cs typeface="Arial" pitchFamily="34" charset="0"/>
              </a:rPr>
              <a:t> </a:t>
            </a:r>
            <a:r>
              <a:rPr kumimoji="0" lang="en-US" sz="900" b="0" i="0" u="none" strike="noStrike" cap="none" normalizeH="0" baseline="0" dirty="0" smtClean="0">
                <a:ln>
                  <a:noFill/>
                </a:ln>
                <a:solidFill>
                  <a:srgbClr val="000000"/>
                </a:solidFill>
                <a:effectLst/>
                <a:latin typeface="Arial" pitchFamily="34" charset="0"/>
                <a:cs typeface="Arial" pitchFamily="34" charset="0"/>
              </a:rPr>
              <a:t>      </a:t>
            </a:r>
            <a:r>
              <a:rPr kumimoji="0" lang="en-US" sz="700" b="0" i="0" u="none" strike="noStrike" cap="none" normalizeH="0" baseline="0" dirty="0" smtClean="0">
                <a:ln>
                  <a:noFill/>
                </a:ln>
                <a:solidFill>
                  <a:srgbClr val="000000"/>
                </a:solidFill>
                <a:effectLst/>
                <a:latin typeface="Arial" pitchFamily="34" charset="0"/>
                <a:cs typeface="Arial" pitchFamily="34" charset="0"/>
              </a:rPr>
              <a:t> </a:t>
            </a:r>
            <a:r>
              <a:rPr kumimoji="0" lang="en-US" sz="900" b="0" i="0" u="none" strike="noStrike" cap="none" normalizeH="0" baseline="0" dirty="0" smtClean="0">
                <a:ln>
                  <a:noFill/>
                </a:ln>
                <a:solidFill>
                  <a:srgbClr val="000000"/>
                </a:solidFill>
                <a:effectLst/>
                <a:latin typeface="Arial" pitchFamily="34" charset="0"/>
                <a:cs typeface="Arial" pitchFamily="34" charset="0"/>
              </a:rPr>
              <a:t>      </a:t>
            </a:r>
            <a:r>
              <a:rPr kumimoji="0" lang="en-US" sz="700" b="0" i="0" u="none" strike="noStrike" cap="none" normalizeH="0" baseline="0" dirty="0" smtClean="0">
                <a:ln>
                  <a:noFill/>
                </a:ln>
                <a:solidFill>
                  <a:srgbClr val="000000"/>
                </a:solidFill>
                <a:effectLst/>
                <a:latin typeface="Arial" pitchFamily="34" charset="0"/>
                <a:cs typeface="Arial" pitchFamily="34" charset="0"/>
              </a:rPr>
              <a:t> </a:t>
            </a:r>
            <a:r>
              <a:rPr kumimoji="0" lang="en-US" sz="900" b="0" i="0" u="none" strike="noStrike" cap="none" normalizeH="0" baseline="0" dirty="0" smtClean="0">
                <a:ln>
                  <a:noFill/>
                </a:ln>
                <a:solidFill>
                  <a:srgbClr val="000000"/>
                </a:solidFill>
                <a:effectLst/>
                <a:latin typeface="Arial" pitchFamily="34" charset="0"/>
                <a:cs typeface="Arial" pitchFamily="34" charset="0"/>
              </a:rPr>
              <a:t>      </a:t>
            </a:r>
            <a:r>
              <a:rPr kumimoji="0" lang="en-US" sz="700" b="0" i="0" u="none" strike="noStrike" cap="none" normalizeH="0" baseline="0" dirty="0" smtClean="0">
                <a:ln>
                  <a:noFill/>
                </a:ln>
                <a:solidFill>
                  <a:srgbClr val="000000"/>
                </a:solidFill>
                <a:effectLst/>
                <a:latin typeface="Arial" pitchFamily="34" charset="0"/>
                <a:cs typeface="Arial" pitchFamily="34" charset="0"/>
              </a:rPr>
              <a:t> </a:t>
            </a:r>
            <a:r>
              <a:rPr kumimoji="0" lang="en-US" sz="900" b="0" i="0" u="none" strike="noStrike" cap="none" normalizeH="0" baseline="0" dirty="0" smtClean="0">
                <a:ln>
                  <a:noFill/>
                </a:ln>
                <a:solidFill>
                  <a:srgbClr val="000000"/>
                </a:solidFill>
                <a:effectLst/>
                <a:latin typeface="Arial" pitchFamily="34" charset="0"/>
                <a:cs typeface="Arial" pitchFamily="34" charset="0"/>
              </a:rPr>
              <a:t>      </a:t>
            </a:r>
            <a:r>
              <a:rPr kumimoji="0" lang="en-US" sz="700" b="0" i="0" u="none" strike="noStrike" cap="none" normalizeH="0" baseline="0" dirty="0" smtClean="0">
                <a:ln>
                  <a:noFill/>
                </a:ln>
                <a:solidFill>
                  <a:srgbClr val="000000"/>
                </a:solidFill>
                <a:effectLst/>
                <a:latin typeface="Arial" pitchFamily="34" charset="0"/>
                <a:cs typeface="Arial" pitchFamily="34" charset="0"/>
              </a:rPr>
              <a:t> </a:t>
            </a:r>
            <a:r>
              <a:rPr kumimoji="0" lang="en-US" sz="900" b="0" i="0" u="none" strike="noStrike" cap="none" normalizeH="0" baseline="0" dirty="0" smtClean="0">
                <a:ln>
                  <a:noFill/>
                </a:ln>
                <a:solidFill>
                  <a:srgbClr val="000000"/>
                </a:solidFill>
                <a:effectLst/>
                <a:latin typeface="Arial" pitchFamily="34" charset="0"/>
                <a:cs typeface="Arial" pitchFamily="34" charset="0"/>
              </a:rPr>
              <a:t>      </a:t>
            </a:r>
            <a:r>
              <a:rPr kumimoji="0" lang="en-US" sz="700" b="0" i="0" u="none" strike="noStrike" cap="none" normalizeH="0" baseline="0" dirty="0" smtClean="0">
                <a:ln>
                  <a:noFill/>
                </a:ln>
                <a:solidFill>
                  <a:srgbClr val="000000"/>
                </a:solidFill>
                <a:effectLst/>
                <a:latin typeface="Arial" pitchFamily="34" charset="0"/>
                <a:cs typeface="Arial" pitchFamily="34" charset="0"/>
              </a:rPr>
              <a:t> </a:t>
            </a:r>
            <a:r>
              <a:rPr kumimoji="0" lang="en-US" sz="900" b="0" i="0" u="none" strike="noStrike" cap="none" normalizeH="0" baseline="0" dirty="0" smtClean="0">
                <a:ln>
                  <a:noFill/>
                </a:ln>
                <a:solidFill>
                  <a:srgbClr val="000000"/>
                </a:solidFill>
                <a:effectLst/>
                <a:latin typeface="Arial" pitchFamily="34" charset="0"/>
                <a:cs typeface="Arial" pitchFamily="34" charset="0"/>
              </a:rPr>
              <a:t>     </a:t>
            </a:r>
          </a:p>
        </p:txBody>
      </p:sp>
      <p:pic>
        <p:nvPicPr>
          <p:cNvPr id="1026" name="Picture 2" descr="1"/>
          <p:cNvPicPr>
            <a:picLocks noChangeAspect="1" noChangeArrowheads="1"/>
          </p:cNvPicPr>
          <p:nvPr/>
        </p:nvPicPr>
        <p:blipFill>
          <a:blip r:embed="rId15" cstate="print"/>
          <a:srcRect/>
          <a:stretch>
            <a:fillRect/>
          </a:stretch>
        </p:blipFill>
        <p:spPr bwMode="auto">
          <a:xfrm>
            <a:off x="-1311275" y="0"/>
            <a:ext cx="95250" cy="114300"/>
          </a:xfrm>
          <a:prstGeom prst="rect">
            <a:avLst/>
          </a:prstGeom>
          <a:noFill/>
        </p:spPr>
      </p:pic>
      <p:pic>
        <p:nvPicPr>
          <p:cNvPr id="1027" name="Picture 3" descr="1"/>
          <p:cNvPicPr>
            <a:picLocks noChangeAspect="1" noChangeArrowheads="1"/>
          </p:cNvPicPr>
          <p:nvPr/>
        </p:nvPicPr>
        <p:blipFill>
          <a:blip r:embed="rId15" cstate="print"/>
          <a:srcRect/>
          <a:stretch>
            <a:fillRect/>
          </a:stretch>
        </p:blipFill>
        <p:spPr bwMode="auto">
          <a:xfrm>
            <a:off x="-1279525" y="0"/>
            <a:ext cx="95250" cy="114300"/>
          </a:xfrm>
          <a:prstGeom prst="rect">
            <a:avLst/>
          </a:prstGeom>
          <a:noFill/>
        </p:spPr>
      </p:pic>
      <p:pic>
        <p:nvPicPr>
          <p:cNvPr id="1028" name="Picture 4" descr="1"/>
          <p:cNvPicPr>
            <a:picLocks noChangeAspect="1" noChangeArrowheads="1"/>
          </p:cNvPicPr>
          <p:nvPr/>
        </p:nvPicPr>
        <p:blipFill>
          <a:blip r:embed="rId15" cstate="print"/>
          <a:srcRect/>
          <a:stretch>
            <a:fillRect/>
          </a:stretch>
        </p:blipFill>
        <p:spPr bwMode="auto">
          <a:xfrm>
            <a:off x="-1063625" y="0"/>
            <a:ext cx="95250" cy="114300"/>
          </a:xfrm>
          <a:prstGeom prst="rect">
            <a:avLst/>
          </a:prstGeom>
          <a:noFill/>
        </p:spPr>
      </p:pic>
      <p:pic>
        <p:nvPicPr>
          <p:cNvPr id="1029" name="Picture 5" descr="1"/>
          <p:cNvPicPr>
            <a:picLocks noChangeAspect="1" noChangeArrowheads="1"/>
          </p:cNvPicPr>
          <p:nvPr/>
        </p:nvPicPr>
        <p:blipFill>
          <a:blip r:embed="rId15" cstate="print"/>
          <a:srcRect/>
          <a:stretch>
            <a:fillRect/>
          </a:stretch>
        </p:blipFill>
        <p:spPr bwMode="auto">
          <a:xfrm>
            <a:off x="-847725" y="0"/>
            <a:ext cx="95250" cy="114300"/>
          </a:xfrm>
          <a:prstGeom prst="rect">
            <a:avLst/>
          </a:prstGeom>
          <a:noFill/>
        </p:spPr>
      </p:pic>
      <p:pic>
        <p:nvPicPr>
          <p:cNvPr id="1030" name="Picture 6" descr="1"/>
          <p:cNvPicPr>
            <a:picLocks noChangeAspect="1" noChangeArrowheads="1"/>
          </p:cNvPicPr>
          <p:nvPr/>
        </p:nvPicPr>
        <p:blipFill>
          <a:blip r:embed="rId15" cstate="print"/>
          <a:srcRect/>
          <a:stretch>
            <a:fillRect/>
          </a:stretch>
        </p:blipFill>
        <p:spPr bwMode="auto">
          <a:xfrm>
            <a:off x="-631825" y="0"/>
            <a:ext cx="95250" cy="114300"/>
          </a:xfrm>
          <a:prstGeom prst="rect">
            <a:avLst/>
          </a:prstGeom>
          <a:noFill/>
        </p:spPr>
      </p:pic>
      <p:pic>
        <p:nvPicPr>
          <p:cNvPr id="1031" name="Picture 7" descr="1"/>
          <p:cNvPicPr>
            <a:picLocks noChangeAspect="1" noChangeArrowheads="1"/>
          </p:cNvPicPr>
          <p:nvPr/>
        </p:nvPicPr>
        <p:blipFill>
          <a:blip r:embed="rId15" cstate="print"/>
          <a:srcRect/>
          <a:stretch>
            <a:fillRect/>
          </a:stretch>
        </p:blipFill>
        <p:spPr bwMode="auto">
          <a:xfrm>
            <a:off x="-415925" y="0"/>
            <a:ext cx="95250" cy="114300"/>
          </a:xfrm>
          <a:prstGeom prst="rect">
            <a:avLst/>
          </a:prstGeom>
          <a:noFill/>
        </p:spPr>
      </p:pic>
      <p:pic>
        <p:nvPicPr>
          <p:cNvPr id="1032" name="Picture 8" descr="1"/>
          <p:cNvPicPr>
            <a:picLocks noChangeAspect="1" noChangeArrowheads="1"/>
          </p:cNvPicPr>
          <p:nvPr/>
        </p:nvPicPr>
        <p:blipFill>
          <a:blip r:embed="rId15" cstate="print"/>
          <a:srcRect/>
          <a:stretch>
            <a:fillRect/>
          </a:stretch>
        </p:blipFill>
        <p:spPr bwMode="auto">
          <a:xfrm>
            <a:off x="-200025" y="0"/>
            <a:ext cx="95250" cy="114300"/>
          </a:xfrm>
          <a:prstGeom prst="rect">
            <a:avLst/>
          </a:prstGeom>
          <a:noFill/>
        </p:spPr>
      </p:pic>
      <p:pic>
        <p:nvPicPr>
          <p:cNvPr id="1033" name="Picture 9" descr="1"/>
          <p:cNvPicPr>
            <a:picLocks noChangeAspect="1" noChangeArrowheads="1"/>
          </p:cNvPicPr>
          <p:nvPr/>
        </p:nvPicPr>
        <p:blipFill>
          <a:blip r:embed="rId15" cstate="print"/>
          <a:srcRect/>
          <a:stretch>
            <a:fillRect/>
          </a:stretch>
        </p:blipFill>
        <p:spPr bwMode="auto">
          <a:xfrm>
            <a:off x="15875" y="0"/>
            <a:ext cx="95250" cy="114300"/>
          </a:xfrm>
          <a:prstGeom prst="rect">
            <a:avLst/>
          </a:prstGeom>
          <a:noFill/>
        </p:spPr>
      </p:pic>
      <p:pic>
        <p:nvPicPr>
          <p:cNvPr id="1034" name="Picture 10" descr="1"/>
          <p:cNvPicPr>
            <a:picLocks noChangeAspect="1" noChangeArrowheads="1"/>
          </p:cNvPicPr>
          <p:nvPr/>
        </p:nvPicPr>
        <p:blipFill>
          <a:blip r:embed="rId15" cstate="print"/>
          <a:srcRect/>
          <a:stretch>
            <a:fillRect/>
          </a:stretch>
        </p:blipFill>
        <p:spPr bwMode="auto">
          <a:xfrm>
            <a:off x="231775" y="0"/>
            <a:ext cx="95250" cy="114300"/>
          </a:xfrm>
          <a:prstGeom prst="rect">
            <a:avLst/>
          </a:prstGeom>
          <a:noFill/>
        </p:spPr>
      </p:pic>
      <p:pic>
        <p:nvPicPr>
          <p:cNvPr id="1035" name="Picture 11" descr="1"/>
          <p:cNvPicPr>
            <a:picLocks noChangeAspect="1" noChangeArrowheads="1"/>
          </p:cNvPicPr>
          <p:nvPr/>
        </p:nvPicPr>
        <p:blipFill>
          <a:blip r:embed="rId15" cstate="print"/>
          <a:srcRect/>
          <a:stretch>
            <a:fillRect/>
          </a:stretch>
        </p:blipFill>
        <p:spPr bwMode="auto">
          <a:xfrm>
            <a:off x="447675" y="0"/>
            <a:ext cx="95250" cy="114300"/>
          </a:xfrm>
          <a:prstGeom prst="rect">
            <a:avLst/>
          </a:prstGeom>
          <a:noFill/>
        </p:spPr>
      </p:pic>
      <p:pic>
        <p:nvPicPr>
          <p:cNvPr id="1036" name="Picture 12" descr="1"/>
          <p:cNvPicPr>
            <a:picLocks noChangeAspect="1" noChangeArrowheads="1"/>
          </p:cNvPicPr>
          <p:nvPr/>
        </p:nvPicPr>
        <p:blipFill>
          <a:blip r:embed="rId15" cstate="print"/>
          <a:srcRect/>
          <a:stretch>
            <a:fillRect/>
          </a:stretch>
        </p:blipFill>
        <p:spPr bwMode="auto">
          <a:xfrm>
            <a:off x="663575" y="0"/>
            <a:ext cx="95250" cy="114300"/>
          </a:xfrm>
          <a:prstGeom prst="rect">
            <a:avLst/>
          </a:prstGeom>
          <a:noFill/>
        </p:spPr>
      </p:pic>
      <p:pic>
        <p:nvPicPr>
          <p:cNvPr id="1037" name="Picture 13" descr="1"/>
          <p:cNvPicPr>
            <a:picLocks noChangeAspect="1" noChangeArrowheads="1"/>
          </p:cNvPicPr>
          <p:nvPr/>
        </p:nvPicPr>
        <p:blipFill>
          <a:blip r:embed="rId15" cstate="print"/>
          <a:srcRect/>
          <a:stretch>
            <a:fillRect/>
          </a:stretch>
        </p:blipFill>
        <p:spPr bwMode="auto">
          <a:xfrm>
            <a:off x="879475" y="0"/>
            <a:ext cx="95250" cy="114300"/>
          </a:xfrm>
          <a:prstGeom prst="rect">
            <a:avLst/>
          </a:prstGeom>
          <a:noFill/>
        </p:spPr>
      </p:pic>
      <p:pic>
        <p:nvPicPr>
          <p:cNvPr id="1038" name="Picture 14" descr="1"/>
          <p:cNvPicPr>
            <a:picLocks noChangeAspect="1" noChangeArrowheads="1"/>
          </p:cNvPicPr>
          <p:nvPr/>
        </p:nvPicPr>
        <p:blipFill>
          <a:blip r:embed="rId15" cstate="print"/>
          <a:srcRect/>
          <a:stretch>
            <a:fillRect/>
          </a:stretch>
        </p:blipFill>
        <p:spPr bwMode="auto">
          <a:xfrm>
            <a:off x="1095375" y="0"/>
            <a:ext cx="95250" cy="114300"/>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Curbing Food Inflation</a:t>
            </a:r>
            <a:br>
              <a:rPr lang="en-US" b="1" dirty="0" smtClean="0"/>
            </a:b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the last few years Food inflation has been a major problem. Food inflation is eventually passed through into manufactured goods through higher money wages.</a:t>
            </a:r>
          </a:p>
          <a:p>
            <a:r>
              <a:rPr lang="en-US" dirty="0" smtClean="0"/>
              <a:t>Therefore persistent high food inflation= bad for general macroeconomic stability.</a:t>
            </a:r>
          </a:p>
          <a:p>
            <a:r>
              <a:rPr lang="en-US" dirty="0" smtClean="0"/>
              <a:t>well-developed food industry + compact supply chain=reduces food inflation via:</a:t>
            </a:r>
          </a:p>
          <a:p>
            <a:pPr lvl="1"/>
            <a:r>
              <a:rPr lang="en-US" dirty="0" smtClean="0"/>
              <a:t>Disintermediation (meaning no middlemen/commission agents)</a:t>
            </a:r>
          </a:p>
          <a:p>
            <a:pPr lvl="1"/>
            <a:r>
              <a:rPr lang="en-US" dirty="0" smtClean="0"/>
              <a:t>less wastage/spoilage of perishable products</a:t>
            </a:r>
          </a:p>
          <a:p>
            <a:r>
              <a:rPr lang="en-US" dirty="0" smtClean="0"/>
              <a:t>Thus food industry is significant for reducing food inflation</a:t>
            </a:r>
          </a:p>
          <a:p>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Abundant Raw Material</a:t>
            </a:r>
            <a:r>
              <a:rPr lang="en-US" dirty="0" smtClean="0"/>
              <a:t/>
            </a:r>
            <a:br>
              <a:rPr lang="en-US" dirty="0" smtClean="0"/>
            </a:br>
            <a:endParaRPr lang="en-US" dirty="0"/>
          </a:p>
        </p:txBody>
      </p:sp>
      <p:sp>
        <p:nvSpPr>
          <p:cNvPr id="3" name="Content Placeholder 2"/>
          <p:cNvSpPr>
            <a:spLocks noGrp="1"/>
          </p:cNvSpPr>
          <p:nvPr>
            <p:ph idx="1"/>
          </p:nvPr>
        </p:nvSpPr>
        <p:spPr/>
        <p:txBody>
          <a:bodyPr/>
          <a:lstStyle/>
          <a:p>
            <a:r>
              <a:rPr lang="en-US" dirty="0" smtClean="0"/>
              <a:t>India’s world Rankin production of1milk, ginger, chickpea, banana, guava, papaya, mango, buffalo meat2rice, wheat, potato, garlic, cashew nut, groundnut, dry onion, green peas, pumpkin, gourds, cauliflowers,  sugarcane, </a:t>
            </a:r>
            <a:r>
              <a:rPr lang="en-US" dirty="0" err="1" smtClean="0"/>
              <a:t>teaamong</a:t>
            </a:r>
            <a:r>
              <a:rPr lang="en-US" dirty="0" smtClean="0"/>
              <a:t> top </a:t>
            </a:r>
            <a:r>
              <a:rPr lang="en-US" dirty="0" err="1" smtClean="0"/>
              <a:t>fivecoffee</a:t>
            </a:r>
            <a:r>
              <a:rPr lang="en-US" dirty="0" smtClean="0"/>
              <a:t>, tobacco, spices, oilseeds</a:t>
            </a:r>
            <a:endParaRPr lang="en-US"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New Demand</a:t>
            </a:r>
            <a:br>
              <a:rPr lang="en-US" b="1" dirty="0" smtClean="0"/>
            </a:br>
            <a:endParaRPr lang="en-US" dirty="0"/>
          </a:p>
        </p:txBody>
      </p:sp>
      <p:sp>
        <p:nvSpPr>
          <p:cNvPr id="3" name="Content Placeholder 2"/>
          <p:cNvSpPr>
            <a:spLocks noGrp="1"/>
          </p:cNvSpPr>
          <p:nvPr>
            <p:ph idx="1"/>
          </p:nvPr>
        </p:nvSpPr>
        <p:spPr/>
        <p:txBody>
          <a:bodyPr>
            <a:normAutofit fontScale="47500" lnSpcReduction="20000"/>
          </a:bodyPr>
          <a:lstStyle/>
          <a:p>
            <a:r>
              <a:rPr lang="en-US" dirty="0" smtClean="0"/>
              <a:t>In the upcoming years, there will be good demand for healthy, modern food products due to following reasons:</a:t>
            </a:r>
          </a:p>
          <a:p>
            <a:endParaRPr lang="en-US" dirty="0" smtClean="0"/>
          </a:p>
          <a:p>
            <a:r>
              <a:rPr lang="en-US" dirty="0" smtClean="0"/>
              <a:t>Youth population (age group 15 – 25): doesn’t shy away from trying new food products.</a:t>
            </a:r>
          </a:p>
          <a:p>
            <a:r>
              <a:rPr lang="en-US" dirty="0" smtClean="0"/>
              <a:t>More Nuclear families: usually working couple =&gt; less cooking time + expensive maids=need ready to eat / ready to cook food.</a:t>
            </a:r>
          </a:p>
          <a:p>
            <a:r>
              <a:rPr lang="en-US" dirty="0" smtClean="0"/>
              <a:t>Rising incomes, middle class and rich families=can afford processed food.</a:t>
            </a:r>
          </a:p>
          <a:p>
            <a:r>
              <a:rPr lang="en-US" dirty="0" smtClean="0"/>
              <a:t>Emergence of Tier 1 and Tier 2 cities, shopping mall culture.</a:t>
            </a:r>
          </a:p>
          <a:p>
            <a:r>
              <a:rPr lang="en-US" dirty="0" smtClean="0"/>
              <a:t>Growing migration from rural to urban India + rising income = demand for bread, butter etc.</a:t>
            </a:r>
          </a:p>
          <a:p>
            <a:r>
              <a:rPr lang="en-US" dirty="0" smtClean="0"/>
              <a:t>Media penetration, advertisements=&gt; “demand” is created for health-drinks, noodles, cream-biscuits, cornflakes etc.</a:t>
            </a:r>
          </a:p>
          <a:p>
            <a:r>
              <a:rPr lang="en-US" dirty="0" smtClean="0"/>
              <a:t>Celebrity chefs, cookery channels= new dishes, international cuisines introduced=&gt;demand for their ingredients, vegetables in India.</a:t>
            </a:r>
          </a:p>
          <a:p>
            <a:r>
              <a:rPr lang="en-US" dirty="0" smtClean="0"/>
              <a:t>Diabetes, obesity, Blood pressure, lifestyle diseases =&gt;demand for healthy food.</a:t>
            </a:r>
          </a:p>
          <a:p>
            <a:endParaRPr lang="en-US" dirty="0" smtClean="0"/>
          </a:p>
          <a:p>
            <a:endParaRPr lang="en-US" dirty="0" smtClean="0"/>
          </a:p>
          <a:p>
            <a:r>
              <a:rPr lang="en-US" dirty="0" smtClean="0"/>
              <a:t>As a result, food processing industry is expected to reach</a:t>
            </a:r>
          </a:p>
          <a:p>
            <a:r>
              <a:rPr lang="en-US" dirty="0" err="1" smtClean="0"/>
              <a:t>yearturnover</a:t>
            </a:r>
            <a:r>
              <a:rPr lang="en-US" dirty="0" smtClean="0"/>
              <a:t> USD2015&gt;250 billion2020&gt;300 billion</a:t>
            </a:r>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you produce something on large scale, the unit production cost decreases.  How / Why?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When you purchase raw material in large bulk, you negotiate/bargain with supplier.</a:t>
            </a:r>
          </a:p>
          <a:p>
            <a:r>
              <a:rPr lang="en-US" dirty="0" smtClean="0"/>
              <a:t>Fixed cost remains same (building rent, cost of lights, initial cost of buying machinery etc.) e.g. you bought a ice cream machine for 10 </a:t>
            </a:r>
            <a:r>
              <a:rPr lang="en-US" dirty="0" err="1" smtClean="0"/>
              <a:t>lakh</a:t>
            </a:r>
            <a:r>
              <a:rPr lang="en-US" dirty="0" smtClean="0"/>
              <a:t>- whether you make 100 liters ice cream or 1000 liters ice-cream per day- its </a:t>
            </a:r>
            <a:r>
              <a:rPr lang="en-US" dirty="0" err="1" smtClean="0"/>
              <a:t>upto</a:t>
            </a:r>
            <a:r>
              <a:rPr lang="en-US" dirty="0" smtClean="0"/>
              <a:t> you but the more ice cream you produce, the average unit cost decreases. (think of 100/5 vs. 100/50)= hence bigger the plant, cheaper to produce.</a:t>
            </a:r>
          </a:p>
          <a:p>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Most of Indian food processing units/companies/enterprises/factories are small sized meaning = poor economies of scale. It leads to following problems:</a:t>
            </a:r>
            <a:endParaRPr lang="en-US" dirty="0"/>
          </a:p>
        </p:txBody>
      </p:sp>
      <p:graphicFrame>
        <p:nvGraphicFramePr>
          <p:cNvPr id="5" name="Table 4"/>
          <p:cNvGraphicFramePr>
            <a:graphicFrameLocks noGrp="1"/>
          </p:cNvGraphicFramePr>
          <p:nvPr/>
        </p:nvGraphicFramePr>
        <p:xfrm>
          <a:off x="2368176" y="1752600"/>
          <a:ext cx="4407648" cy="4267200"/>
        </p:xfrm>
        <a:graphic>
          <a:graphicData uri="http://schemas.openxmlformats.org/drawingml/2006/table">
            <a:tbl>
              <a:tblPr/>
              <a:tblGrid>
                <a:gridCol w="2203824"/>
                <a:gridCol w="2203824"/>
              </a:tblGrid>
              <a:tr h="239059">
                <a:tc>
                  <a:txBody>
                    <a:bodyPr/>
                    <a:lstStyle/>
                    <a:p>
                      <a:pPr algn="l" fontAlgn="ctr"/>
                      <a:r>
                        <a:rPr lang="en-US" sz="800" b="1"/>
                        <a:t>Aspect</a:t>
                      </a:r>
                      <a:endParaRPr lang="en-US" sz="800"/>
                    </a:p>
                  </a:txBody>
                  <a:tcPr marL="24902" marR="0" marT="0" marB="0" anchor="ctr">
                    <a:lnL w="9525" cap="flat" cmpd="sng" algn="ctr">
                      <a:solidFill>
                        <a:srgbClr val="C0C0C0"/>
                      </a:solidFill>
                      <a:prstDash val="solid"/>
                      <a:round/>
                      <a:headEnd type="none" w="med" len="med"/>
                      <a:tailEnd type="none" w="med" len="med"/>
                    </a:lnL>
                    <a:lnR w="9525" cap="flat" cmpd="sng" algn="ctr">
                      <a:solidFill>
                        <a:srgbClr val="C0C0C0"/>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ctr"/>
                      <a:r>
                        <a:rPr lang="en-US" sz="800"/>
                        <a:t>problems of small company / poor economies of scale</a:t>
                      </a:r>
                    </a:p>
                  </a:txBody>
                  <a:tcPr marL="24902" marR="0" marT="0" marB="0" anchor="ctr">
                    <a:lnL w="9525" cap="flat" cmpd="sng" algn="ctr">
                      <a:solidFill>
                        <a:srgbClr val="C0C0C0"/>
                      </a:solidFill>
                      <a:prstDash val="solid"/>
                      <a:round/>
                      <a:headEnd type="none" w="med" len="med"/>
                      <a:tailEnd type="none" w="med" len="med"/>
                    </a:lnL>
                    <a:lnR w="9525" cap="flat" cmpd="sng" algn="ctr">
                      <a:solidFill>
                        <a:srgbClr val="C0C0C0"/>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r>
              <a:tr h="358588">
                <a:tc>
                  <a:txBody>
                    <a:bodyPr/>
                    <a:lstStyle/>
                    <a:p>
                      <a:pPr algn="l" fontAlgn="ctr"/>
                      <a:r>
                        <a:rPr lang="en-US" sz="800" b="1"/>
                        <a:t>Pricing</a:t>
                      </a:r>
                      <a:endParaRPr lang="en-US" sz="800"/>
                    </a:p>
                  </a:txBody>
                  <a:tcPr marL="24902" marR="0" marT="0" marB="0" anchor="ctr">
                    <a:lnL w="9525" cap="flat" cmpd="sng" algn="ctr">
                      <a:solidFill>
                        <a:srgbClr val="C0C0C0"/>
                      </a:solidFill>
                      <a:prstDash val="solid"/>
                      <a:round/>
                      <a:headEnd type="none" w="med" len="med"/>
                      <a:tailEnd type="none" w="med" len="med"/>
                    </a:lnL>
                    <a:lnR w="9525" cap="flat" cmpd="sng" algn="ctr">
                      <a:solidFill>
                        <a:srgbClr val="C0C0C0"/>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ctr"/>
                      <a:r>
                        <a:rPr lang="en-US" sz="800"/>
                        <a:t>Since unit production cost is high, he can’t sell his products cheap unlike a big MNC, and Indian consumers are price sensitive.</a:t>
                      </a:r>
                    </a:p>
                  </a:txBody>
                  <a:tcPr marL="24902" marR="0" marT="0" marB="0" anchor="ctr">
                    <a:lnL w="9525" cap="flat" cmpd="sng" algn="ctr">
                      <a:solidFill>
                        <a:srgbClr val="C0C0C0"/>
                      </a:solidFill>
                      <a:prstDash val="solid"/>
                      <a:round/>
                      <a:headEnd type="none" w="med" len="med"/>
                      <a:tailEnd type="none" w="med" len="med"/>
                    </a:lnL>
                    <a:lnR w="9525" cap="flat" cmpd="sng" algn="ctr">
                      <a:solidFill>
                        <a:srgbClr val="C0C0C0"/>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r>
              <a:tr h="478118">
                <a:tc>
                  <a:txBody>
                    <a:bodyPr/>
                    <a:lstStyle/>
                    <a:p>
                      <a:pPr algn="l" fontAlgn="ctr"/>
                      <a:r>
                        <a:rPr lang="en-US" sz="800" b="1"/>
                        <a:t>Brand-Building</a:t>
                      </a:r>
                      <a:endParaRPr lang="en-US" sz="800"/>
                    </a:p>
                  </a:txBody>
                  <a:tcPr marL="24902" marR="0" marT="0" marB="0" anchor="ctr">
                    <a:lnL w="9525" cap="flat" cmpd="sng" algn="ctr">
                      <a:solidFill>
                        <a:srgbClr val="C0C0C0"/>
                      </a:solidFill>
                      <a:prstDash val="solid"/>
                      <a:round/>
                      <a:headEnd type="none" w="med" len="med"/>
                      <a:tailEnd type="none" w="med" len="med"/>
                    </a:lnL>
                    <a:lnR w="9525" cap="flat" cmpd="sng" algn="ctr">
                      <a:solidFill>
                        <a:srgbClr val="C0C0C0"/>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ctr"/>
                      <a:r>
                        <a:rPr lang="en-US" sz="800"/>
                        <a:t>Small players=small profit, seasonal business. In global market they can’t establish themselves as a long-term player – they only do opportunistic businesses, undercut each other.</a:t>
                      </a:r>
                    </a:p>
                  </a:txBody>
                  <a:tcPr marL="24902" marR="0" marT="0" marB="0" anchor="ctr">
                    <a:lnL w="9525" cap="flat" cmpd="sng" algn="ctr">
                      <a:solidFill>
                        <a:srgbClr val="C0C0C0"/>
                      </a:solidFill>
                      <a:prstDash val="solid"/>
                      <a:round/>
                      <a:headEnd type="none" w="med" len="med"/>
                      <a:tailEnd type="none" w="med" len="med"/>
                    </a:lnL>
                    <a:lnR w="9525" cap="flat" cmpd="sng" algn="ctr">
                      <a:solidFill>
                        <a:srgbClr val="C0C0C0"/>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r>
              <a:tr h="478118">
                <a:tc>
                  <a:txBody>
                    <a:bodyPr/>
                    <a:lstStyle/>
                    <a:p>
                      <a:pPr algn="l" fontAlgn="ctr"/>
                      <a:r>
                        <a:rPr lang="en-US" sz="800" b="1"/>
                        <a:t>Low Technology</a:t>
                      </a:r>
                      <a:endParaRPr lang="en-US" sz="800"/>
                    </a:p>
                  </a:txBody>
                  <a:tcPr marL="24902" marR="0" marT="0" marB="0" anchor="ctr">
                    <a:lnL w="9525" cap="flat" cmpd="sng" algn="ctr">
                      <a:solidFill>
                        <a:srgbClr val="C0C0C0"/>
                      </a:solidFill>
                      <a:prstDash val="solid"/>
                      <a:round/>
                      <a:headEnd type="none" w="med" len="med"/>
                      <a:tailEnd type="none" w="med" len="med"/>
                    </a:lnL>
                    <a:lnR w="9525" cap="flat" cmpd="sng" algn="ctr">
                      <a:solidFill>
                        <a:srgbClr val="C0C0C0"/>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ctr">
                        <a:buFont typeface="Arial"/>
                        <a:buChar char="•"/>
                      </a:pPr>
                      <a:r>
                        <a:rPr lang="en-US" sz="800"/>
                        <a:t>Can’t invest in R&amp;D to develop new products (e.g. chilli chewing gum or tomato cream biscuit!)</a:t>
                      </a:r>
                    </a:p>
                    <a:p>
                      <a:pPr algn="l" fontAlgn="ctr">
                        <a:buFont typeface="Arial"/>
                        <a:buChar char="•"/>
                      </a:pPr>
                      <a:r>
                        <a:rPr lang="en-US" sz="800"/>
                        <a:t>Can’t do marketing research / survey to find out what consumers want?</a:t>
                      </a:r>
                    </a:p>
                  </a:txBody>
                  <a:tcPr marL="24902" marR="0" marT="0" marB="0" anchor="ctr">
                    <a:lnL w="9525" cap="flat" cmpd="sng" algn="ctr">
                      <a:solidFill>
                        <a:srgbClr val="C0C0C0"/>
                      </a:solidFill>
                      <a:prstDash val="solid"/>
                      <a:round/>
                      <a:headEnd type="none" w="med" len="med"/>
                      <a:tailEnd type="none" w="med" len="med"/>
                    </a:lnL>
                    <a:lnR w="9525" cap="flat" cmpd="sng" algn="ctr">
                      <a:solidFill>
                        <a:srgbClr val="C0C0C0"/>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r>
              <a:tr h="836706">
                <a:tc>
                  <a:txBody>
                    <a:bodyPr/>
                    <a:lstStyle/>
                    <a:p>
                      <a:pPr algn="l" fontAlgn="ctr"/>
                      <a:r>
                        <a:rPr lang="en-US" sz="800" b="1"/>
                        <a:t>Marketing</a:t>
                      </a:r>
                      <a:endParaRPr lang="en-US" sz="800"/>
                    </a:p>
                  </a:txBody>
                  <a:tcPr marL="24902" marR="0" marT="0" marB="0" anchor="ctr">
                    <a:lnL w="9525" cap="flat" cmpd="sng" algn="ctr">
                      <a:solidFill>
                        <a:srgbClr val="C0C0C0"/>
                      </a:solidFill>
                      <a:prstDash val="solid"/>
                      <a:round/>
                      <a:headEnd type="none" w="med" len="med"/>
                      <a:tailEnd type="none" w="med" len="med"/>
                    </a:lnL>
                    <a:lnR w="9525" cap="flat" cmpd="sng" algn="ctr">
                      <a:solidFill>
                        <a:srgbClr val="C0C0C0"/>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ctr">
                        <a:buFont typeface="Arial"/>
                        <a:buChar char="•"/>
                      </a:pPr>
                      <a:r>
                        <a:rPr lang="en-US" sz="800"/>
                        <a:t>Can’t invest in advertisement campaigns to create new demand.</a:t>
                      </a:r>
                    </a:p>
                    <a:p>
                      <a:pPr algn="l" fontAlgn="ctr">
                        <a:buFont typeface="Arial"/>
                        <a:buChar char="•"/>
                      </a:pPr>
                      <a:r>
                        <a:rPr lang="en-US" sz="800"/>
                        <a:t>e.g. Kellogs is aggressively advertising its cornflakes in India, highlighting ‘weightloss’ benefits.</a:t>
                      </a:r>
                    </a:p>
                    <a:p>
                      <a:pPr algn="l" fontAlgn="ctr">
                        <a:buFont typeface="Arial"/>
                        <a:buChar char="•"/>
                      </a:pPr>
                      <a:r>
                        <a:rPr lang="en-US" sz="800"/>
                        <a:t>but on the other hand, an Indian Halwai (sweet maker) can’t do same level of marketing in USA to create demand for jalebi or peda.</a:t>
                      </a:r>
                    </a:p>
                  </a:txBody>
                  <a:tcPr marL="24902" marR="0" marT="0" marB="0" anchor="ctr">
                    <a:lnL w="9525" cap="flat" cmpd="sng" algn="ctr">
                      <a:solidFill>
                        <a:srgbClr val="C0C0C0"/>
                      </a:solidFill>
                      <a:prstDash val="solid"/>
                      <a:round/>
                      <a:headEnd type="none" w="med" len="med"/>
                      <a:tailEnd type="none" w="med" len="med"/>
                    </a:lnL>
                    <a:lnR w="9525" cap="flat" cmpd="sng" algn="ctr">
                      <a:solidFill>
                        <a:srgbClr val="C0C0C0"/>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r>
              <a:tr h="1075765">
                <a:tc>
                  <a:txBody>
                    <a:bodyPr/>
                    <a:lstStyle/>
                    <a:p>
                      <a:pPr algn="l" fontAlgn="ctr"/>
                      <a:r>
                        <a:rPr lang="en-US" sz="800" b="1"/>
                        <a:t>Un-Export Quality</a:t>
                      </a:r>
                      <a:endParaRPr lang="en-US" sz="800"/>
                    </a:p>
                  </a:txBody>
                  <a:tcPr marL="24902" marR="0" marT="0" marB="0" anchor="ctr">
                    <a:lnL w="9525" cap="flat" cmpd="sng" algn="ctr">
                      <a:solidFill>
                        <a:srgbClr val="C0C0C0"/>
                      </a:solidFill>
                      <a:prstDash val="solid"/>
                      <a:round/>
                      <a:headEnd type="none" w="med" len="med"/>
                      <a:tailEnd type="none" w="med" len="med"/>
                    </a:lnL>
                    <a:lnR w="9525" cap="flat" cmpd="sng" algn="ctr">
                      <a:solidFill>
                        <a:srgbClr val="C0C0C0"/>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ctr">
                        <a:buFont typeface="Arial"/>
                        <a:buChar char="•"/>
                      </a:pPr>
                      <a:r>
                        <a:rPr lang="en-US" sz="800"/>
                        <a:t>can’t do </a:t>
                      </a:r>
                      <a:r>
                        <a:rPr lang="en-US" sz="800" b="1"/>
                        <a:t>backward linkage</a:t>
                      </a:r>
                      <a:r>
                        <a:rPr lang="en-US" sz="800"/>
                        <a:t> e.g. contract farming: giving seeds/fertilizer/pesticide to farmer.</a:t>
                      </a:r>
                    </a:p>
                    <a:p>
                      <a:pPr algn="l" fontAlgn="ctr">
                        <a:buFont typeface="Arial"/>
                        <a:buChar char="•"/>
                      </a:pPr>
                      <a:r>
                        <a:rPr lang="en-US" sz="800"/>
                        <a:t>Instead small company relies on multiple small supplier hence Raw material=non-uniform in quality.</a:t>
                      </a:r>
                    </a:p>
                    <a:p>
                      <a:pPr algn="l" fontAlgn="ctr">
                        <a:buFont typeface="Arial"/>
                        <a:buChar char="•"/>
                      </a:pPr>
                      <a:r>
                        <a:rPr lang="en-US" sz="800"/>
                        <a:t>Then their products are rejected in US/EU market for not meeting the Codex/HACCP standards. (e.g. mango juice rejected for stone weevil, buffalo meat rejected for food-n-mouth disease, fish rejected for heavy metal contamination and so on.)</a:t>
                      </a:r>
                    </a:p>
                  </a:txBody>
                  <a:tcPr marL="24902" marR="0" marT="0" marB="0" anchor="ctr">
                    <a:lnL w="9525" cap="flat" cmpd="sng" algn="ctr">
                      <a:solidFill>
                        <a:srgbClr val="C0C0C0"/>
                      </a:solidFill>
                      <a:prstDash val="solid"/>
                      <a:round/>
                      <a:headEnd type="none" w="med" len="med"/>
                      <a:tailEnd type="none" w="med" len="med"/>
                    </a:lnL>
                    <a:lnR w="9525" cap="flat" cmpd="sng" algn="ctr">
                      <a:solidFill>
                        <a:srgbClr val="C0C0C0"/>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r>
              <a:tr h="597647">
                <a:tc>
                  <a:txBody>
                    <a:bodyPr/>
                    <a:lstStyle/>
                    <a:p>
                      <a:pPr algn="l" fontAlgn="ctr"/>
                      <a:r>
                        <a:rPr lang="en-US" sz="800" b="1"/>
                        <a:t>retailing</a:t>
                      </a:r>
                      <a:endParaRPr lang="en-US" sz="800"/>
                    </a:p>
                  </a:txBody>
                  <a:tcPr marL="24902" marR="0" marT="0" marB="0" anchor="ctr">
                    <a:lnL w="9525" cap="flat" cmpd="sng" algn="ctr">
                      <a:solidFill>
                        <a:srgbClr val="C0C0C0"/>
                      </a:solidFill>
                      <a:prstDash val="solid"/>
                      <a:round/>
                      <a:headEnd type="none" w="med" len="med"/>
                      <a:tailEnd type="none" w="med" len="med"/>
                    </a:lnL>
                    <a:lnR w="9525" cap="flat" cmpd="sng" algn="ctr">
                      <a:solidFill>
                        <a:srgbClr val="C0C0C0"/>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c>
                  <a:txBody>
                    <a:bodyPr/>
                    <a:lstStyle/>
                    <a:p>
                      <a:pPr algn="l" fontAlgn="ctr">
                        <a:buFont typeface="Arial"/>
                        <a:buChar char="•"/>
                      </a:pPr>
                      <a:r>
                        <a:rPr lang="en-US" sz="800" dirty="0"/>
                        <a:t>Can’t do </a:t>
                      </a:r>
                      <a:r>
                        <a:rPr lang="en-US" sz="800" b="1" dirty="0"/>
                        <a:t>forward linkage</a:t>
                      </a:r>
                      <a:r>
                        <a:rPr lang="en-US" sz="800" dirty="0"/>
                        <a:t> </a:t>
                      </a:r>
                      <a:r>
                        <a:rPr lang="en-US" sz="800" dirty="0" err="1"/>
                        <a:t>e.g</a:t>
                      </a:r>
                      <a:r>
                        <a:rPr lang="en-US" sz="800" dirty="0"/>
                        <a:t> opening its own factory retail outlet like Nike, Adidas or Apple =&gt; small company has to rely on third party retailers and need to give them margin from sales= profit decrease and poor economies of scale continues.</a:t>
                      </a:r>
                    </a:p>
                  </a:txBody>
                  <a:tcPr marL="24902" marR="0" marT="0" marB="0" anchor="ctr">
                    <a:lnL w="9525" cap="flat" cmpd="sng" algn="ctr">
                      <a:solidFill>
                        <a:srgbClr val="C0C0C0"/>
                      </a:solidFill>
                      <a:prstDash val="solid"/>
                      <a:round/>
                      <a:headEnd type="none" w="med" len="med"/>
                      <a:tailEnd type="none" w="med" len="med"/>
                    </a:lnL>
                    <a:lnR w="9525" cap="flat" cmpd="sng" algn="ctr">
                      <a:solidFill>
                        <a:srgbClr val="C0C0C0"/>
                      </a:solidFill>
                      <a:prstDash val="solid"/>
                      <a:round/>
                      <a:headEnd type="none" w="med" len="med"/>
                      <a:tailEnd type="none" w="med" len="med"/>
                    </a:lnR>
                    <a:lnT w="9525" cap="flat" cmpd="sng" algn="ctr">
                      <a:solidFill>
                        <a:srgbClr val="C0C0C0"/>
                      </a:solidFill>
                      <a:prstDash val="solid"/>
                      <a:round/>
                      <a:headEnd type="none" w="med" len="med"/>
                      <a:tailEnd type="none" w="med" len="med"/>
                    </a:lnT>
                    <a:lnB w="9525" cap="flat" cmpd="sng" algn="ctr">
                      <a:solidFill>
                        <a:srgbClr val="C0C0C0"/>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But why do we have this poor economies of scale?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For long, many food processing items were reserved for Small scale industries only.</a:t>
            </a:r>
          </a:p>
          <a:p>
            <a:r>
              <a:rPr lang="en-US" dirty="0" smtClean="0"/>
              <a:t>High input costs due to multiple taxes, middle men. Profit level is low=can’t expand.</a:t>
            </a:r>
          </a:p>
          <a:p>
            <a:r>
              <a:rPr lang="en-US" dirty="0" smtClean="0"/>
              <a:t>Government schemes, subsidies, grants have ‘low-ceilings’ =Individual person can’t setup big plants</a:t>
            </a:r>
          </a:p>
          <a:p>
            <a:r>
              <a:rPr lang="en-US" dirty="0" smtClean="0"/>
              <a:t>Hard to get bank loans. (more elaboration in later article)</a:t>
            </a:r>
          </a:p>
          <a:p>
            <a:r>
              <a:rPr lang="en-US" dirty="0" smtClean="0"/>
              <a:t>Bigger the plant, bigger the headache in terms of tax-liabilities. </a:t>
            </a:r>
            <a:r>
              <a:rPr lang="en-US" i="1" dirty="0" smtClean="0"/>
              <a:t>Creative</a:t>
            </a:r>
            <a:r>
              <a:rPr lang="en-US" dirty="0" smtClean="0"/>
              <a:t> Indian entrepreneurs rather setup multiple small plants to get subsidies/tax benefits of MSME-industries, and sell unbranded food products.</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Anyways, some more obstacles for Indian food processing industry:</a:t>
            </a:r>
            <a:br>
              <a:rPr lang="en-US" dirty="0" smtClean="0"/>
            </a:b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High packaging cost</a:t>
            </a:r>
            <a:br>
              <a:rPr lang="en-US" b="1" dirty="0" smtClean="0"/>
            </a:br>
            <a:endParaRPr lang="en-US" dirty="0"/>
          </a:p>
        </p:txBody>
      </p:sp>
      <p:sp>
        <p:nvSpPr>
          <p:cNvPr id="3" name="Content Placeholder 2"/>
          <p:cNvSpPr>
            <a:spLocks noGrp="1"/>
          </p:cNvSpPr>
          <p:nvPr>
            <p:ph idx="1"/>
          </p:nvPr>
        </p:nvSpPr>
        <p:spPr/>
        <p:txBody>
          <a:bodyPr/>
          <a:lstStyle/>
          <a:p>
            <a:r>
              <a:rPr lang="en-US" dirty="0" smtClean="0"/>
              <a:t>Packaging cost is ___ % of total production </a:t>
            </a:r>
            <a:r>
              <a:rPr lang="en-US" dirty="0" err="1" smtClean="0"/>
              <a:t>costPotato</a:t>
            </a:r>
            <a:r>
              <a:rPr lang="en-US" dirty="0" smtClean="0"/>
              <a:t> Chips :20%</a:t>
            </a:r>
          </a:p>
          <a:p>
            <a:r>
              <a:rPr lang="en-US" dirty="0" smtClean="0"/>
              <a:t>Fruit Juice 19%</a:t>
            </a:r>
          </a:p>
          <a:p>
            <a:r>
              <a:rPr lang="en-US" dirty="0" smtClean="0"/>
              <a:t>Jam12%</a:t>
            </a:r>
          </a:p>
          <a:p>
            <a:r>
              <a:rPr lang="en-US" dirty="0" smtClean="0"/>
              <a:t>Chicken Nuggets8%</a:t>
            </a:r>
          </a:p>
          <a:p>
            <a:r>
              <a:rPr lang="en-US" dirty="0" smtClean="0"/>
              <a:t>Branded Atta6%</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A recent ICAR study on Status of Post-Harvest losses</a:t>
            </a:r>
            <a:endParaRPr lang="en-US" dirty="0"/>
          </a:p>
        </p:txBody>
      </p:sp>
      <p:pic>
        <p:nvPicPr>
          <p:cNvPr id="24578" name="Picture 2" descr="wastage in Food supply line">
            <a:hlinkClick r:id="rId2" tooltip="wastage in supply line by Mrunal.org, on Flickr"/>
          </p:cNvPr>
          <p:cNvPicPr>
            <a:picLocks noChangeAspect="1" noChangeArrowheads="1"/>
          </p:cNvPicPr>
          <p:nvPr/>
        </p:nvPicPr>
        <p:blipFill>
          <a:blip r:embed="rId3" cstate="print"/>
          <a:srcRect/>
          <a:stretch>
            <a:fillRect/>
          </a:stretch>
        </p:blipFill>
        <p:spPr bwMode="auto">
          <a:xfrm>
            <a:off x="134938" y="752475"/>
            <a:ext cx="5657850" cy="3895725"/>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1027" name="Picture 3" descr="World Food India">
            <a:hlinkClick r:id="rId2" tooltip="External site that opens in a new window "/>
          </p:cNvPr>
          <p:cNvPicPr>
            <a:picLocks noChangeAspect="1" noChangeArrowheads="1"/>
          </p:cNvPicPr>
          <p:nvPr/>
        </p:nvPicPr>
        <p:blipFill>
          <a:blip r:embed="rId3" cstate="print"/>
          <a:srcRect/>
          <a:stretch>
            <a:fillRect/>
          </a:stretch>
        </p:blipFill>
        <p:spPr bwMode="auto">
          <a:xfrm>
            <a:off x="-1052513" y="-7451725"/>
            <a:ext cx="1905001" cy="1190625"/>
          </a:xfrm>
          <a:prstGeom prst="rect">
            <a:avLst/>
          </a:prstGeom>
          <a:noFill/>
        </p:spPr>
      </p:pic>
      <p:pic>
        <p:nvPicPr>
          <p:cNvPr id="1028" name="Picture 4" descr="Election Commission of India">
            <a:hlinkClick r:id="rId4" tooltip="External site that opens in a new window "/>
          </p:cNvPr>
          <p:cNvPicPr>
            <a:picLocks noChangeAspect="1" noChangeArrowheads="1"/>
          </p:cNvPicPr>
          <p:nvPr/>
        </p:nvPicPr>
        <p:blipFill>
          <a:blip r:embed="rId5" cstate="print"/>
          <a:srcRect/>
          <a:stretch>
            <a:fillRect/>
          </a:stretch>
        </p:blipFill>
        <p:spPr bwMode="auto">
          <a:xfrm>
            <a:off x="-1039813" y="-6308725"/>
            <a:ext cx="1905001" cy="1428750"/>
          </a:xfrm>
          <a:prstGeom prst="rect">
            <a:avLst/>
          </a:prstGeom>
          <a:noFill/>
        </p:spPr>
      </p:pic>
      <p:pic>
        <p:nvPicPr>
          <p:cNvPr id="1029" name="Picture 5" descr="Goi Web Directory">
            <a:hlinkClick r:id="rId6" tooltip="External site that opens in a new window "/>
          </p:cNvPr>
          <p:cNvPicPr>
            <a:picLocks noChangeAspect="1" noChangeArrowheads="1"/>
          </p:cNvPicPr>
          <p:nvPr/>
        </p:nvPicPr>
        <p:blipFill>
          <a:blip r:embed="rId7" cstate="print"/>
          <a:srcRect/>
          <a:stretch>
            <a:fillRect/>
          </a:stretch>
        </p:blipFill>
        <p:spPr bwMode="auto">
          <a:xfrm>
            <a:off x="4876800" y="2819400"/>
            <a:ext cx="1905001" cy="1428750"/>
          </a:xfrm>
          <a:prstGeom prst="rect">
            <a:avLst/>
          </a:prstGeom>
          <a:noFill/>
        </p:spPr>
      </p:pic>
      <p:pic>
        <p:nvPicPr>
          <p:cNvPr id="1031" name="Picture 7" descr="Public Grievances">
            <a:hlinkClick r:id="rId8" tooltip="External site that opens in a new window "/>
          </p:cNvPr>
          <p:cNvPicPr>
            <a:picLocks noChangeAspect="1" noChangeArrowheads="1"/>
          </p:cNvPicPr>
          <p:nvPr/>
        </p:nvPicPr>
        <p:blipFill>
          <a:blip r:embed="rId9" cstate="print"/>
          <a:srcRect/>
          <a:stretch>
            <a:fillRect/>
          </a:stretch>
        </p:blipFill>
        <p:spPr bwMode="auto">
          <a:xfrm>
            <a:off x="685800" y="0"/>
            <a:ext cx="1905001" cy="1428750"/>
          </a:xfrm>
          <a:prstGeom prst="rect">
            <a:avLst/>
          </a:prstGeom>
          <a:noFill/>
        </p:spPr>
      </p:pic>
      <p:pic>
        <p:nvPicPr>
          <p:cNvPr id="1032" name="Picture 8" descr="Federation of Indian Chambers of Commerce and Industry">
            <a:hlinkClick r:id="rId10" tooltip="External site that opens in a new window "/>
          </p:cNvPr>
          <p:cNvPicPr>
            <a:picLocks noChangeAspect="1" noChangeArrowheads="1"/>
          </p:cNvPicPr>
          <p:nvPr/>
        </p:nvPicPr>
        <p:blipFill>
          <a:blip r:embed="rId11" cstate="print"/>
          <a:srcRect/>
          <a:stretch>
            <a:fillRect/>
          </a:stretch>
        </p:blipFill>
        <p:spPr bwMode="auto">
          <a:xfrm>
            <a:off x="609600" y="914400"/>
            <a:ext cx="1905001" cy="1428750"/>
          </a:xfrm>
          <a:prstGeom prst="rect">
            <a:avLst/>
          </a:prstGeom>
          <a:noFill/>
        </p:spPr>
      </p:pic>
      <p:pic>
        <p:nvPicPr>
          <p:cNvPr id="1033" name="Picture 9" descr="Food Safety and Standards Authority of India">
            <a:hlinkClick r:id="rId12" tooltip="External site that opens in a new window "/>
          </p:cNvPr>
          <p:cNvPicPr>
            <a:picLocks noChangeAspect="1" noChangeArrowheads="1"/>
          </p:cNvPicPr>
          <p:nvPr/>
        </p:nvPicPr>
        <p:blipFill>
          <a:blip r:embed="rId13" cstate="print"/>
          <a:srcRect/>
          <a:stretch>
            <a:fillRect/>
          </a:stretch>
        </p:blipFill>
        <p:spPr bwMode="auto">
          <a:xfrm>
            <a:off x="3505200" y="-457200"/>
            <a:ext cx="1905001" cy="1428750"/>
          </a:xfrm>
          <a:prstGeom prst="rect">
            <a:avLst/>
          </a:prstGeom>
          <a:noFill/>
        </p:spPr>
      </p:pic>
      <p:pic>
        <p:nvPicPr>
          <p:cNvPr id="1034" name="Picture 10" descr="Confederation of Indian Industries">
            <a:hlinkClick r:id="rId14" tooltip="External site that opens in a new window "/>
          </p:cNvPr>
          <p:cNvPicPr>
            <a:picLocks noChangeAspect="1" noChangeArrowheads="1"/>
          </p:cNvPicPr>
          <p:nvPr/>
        </p:nvPicPr>
        <p:blipFill>
          <a:blip r:embed="rId15" cstate="print"/>
          <a:srcRect/>
          <a:stretch>
            <a:fillRect/>
          </a:stretch>
        </p:blipFill>
        <p:spPr bwMode="auto">
          <a:xfrm>
            <a:off x="2971800" y="1295400"/>
            <a:ext cx="1905001" cy="1428750"/>
          </a:xfrm>
          <a:prstGeom prst="rect">
            <a:avLst/>
          </a:prstGeom>
          <a:noFill/>
        </p:spPr>
      </p:pic>
      <p:pic>
        <p:nvPicPr>
          <p:cNvPr id="1035" name="Picture 11" descr="Government of India">
            <a:hlinkClick r:id="rId16" tooltip="External site that opens in a new window "/>
          </p:cNvPr>
          <p:cNvPicPr>
            <a:picLocks noChangeAspect="1" noChangeArrowheads="1"/>
          </p:cNvPicPr>
          <p:nvPr/>
        </p:nvPicPr>
        <p:blipFill>
          <a:blip r:embed="rId17" cstate="print"/>
          <a:srcRect/>
          <a:stretch>
            <a:fillRect/>
          </a:stretch>
        </p:blipFill>
        <p:spPr bwMode="auto">
          <a:xfrm>
            <a:off x="1295400" y="3048000"/>
            <a:ext cx="1905001" cy="1428750"/>
          </a:xfrm>
          <a:prstGeom prst="rect">
            <a:avLst/>
          </a:prstGeom>
          <a:noFill/>
        </p:spPr>
      </p:pic>
      <p:pic>
        <p:nvPicPr>
          <p:cNvPr id="1036" name="Picture 12" descr="Digital India">
            <a:hlinkClick r:id="rId18" tooltip="External site that opens in a new window "/>
          </p:cNvPr>
          <p:cNvPicPr>
            <a:picLocks noChangeAspect="1" noChangeArrowheads="1"/>
          </p:cNvPicPr>
          <p:nvPr/>
        </p:nvPicPr>
        <p:blipFill>
          <a:blip r:embed="rId19" cstate="print"/>
          <a:srcRect/>
          <a:stretch>
            <a:fillRect/>
          </a:stretch>
        </p:blipFill>
        <p:spPr bwMode="auto">
          <a:xfrm>
            <a:off x="76199" y="4664075"/>
            <a:ext cx="1905001" cy="1428750"/>
          </a:xfrm>
          <a:prstGeom prst="rect">
            <a:avLst/>
          </a:prstGeom>
          <a:noFill/>
        </p:spPr>
      </p:pic>
      <p:pic>
        <p:nvPicPr>
          <p:cNvPr id="1037" name="Picture 13" descr="English"/>
          <p:cNvPicPr>
            <a:picLocks noChangeAspect="1" noChangeArrowheads="1"/>
          </p:cNvPicPr>
          <p:nvPr/>
        </p:nvPicPr>
        <p:blipFill>
          <a:blip r:embed="rId20"/>
          <a:srcRect/>
          <a:stretch>
            <a:fillRect/>
          </a:stretch>
        </p:blipFill>
        <p:spPr bwMode="auto">
          <a:xfrm>
            <a:off x="4513263" y="9605963"/>
            <a:ext cx="152400" cy="152400"/>
          </a:xfrm>
          <a:prstGeom prst="rect">
            <a:avLst/>
          </a:prstGeom>
          <a:noFill/>
        </p:spPr>
      </p:pic>
      <p:pic>
        <p:nvPicPr>
          <p:cNvPr id="1038" name="Picture 14" descr="Hindi"/>
          <p:cNvPicPr>
            <a:picLocks noChangeAspect="1" noChangeArrowheads="1"/>
          </p:cNvPicPr>
          <p:nvPr/>
        </p:nvPicPr>
        <p:blipFill>
          <a:blip r:embed="rId20"/>
          <a:srcRect/>
          <a:stretch>
            <a:fillRect/>
          </a:stretch>
        </p:blipFill>
        <p:spPr bwMode="auto">
          <a:xfrm>
            <a:off x="4630738" y="9605963"/>
            <a:ext cx="152400" cy="152400"/>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smtClean="0"/>
              <a:t>Mega Food Parks</a:t>
            </a:r>
            <a:br>
              <a:rPr lang="en-US" b="1" smtClean="0"/>
            </a:br>
            <a:endParaRPr lang="en-US"/>
          </a:p>
        </p:txBody>
      </p:sp>
      <p:sp>
        <p:nvSpPr>
          <p:cNvPr id="3" name="Content Placeholder 2"/>
          <p:cNvSpPr>
            <a:spLocks noGrp="1"/>
          </p:cNvSpPr>
          <p:nvPr>
            <p:ph idx="1"/>
          </p:nvPr>
        </p:nvSpPr>
        <p:spPr/>
        <p:txBody>
          <a:bodyPr>
            <a:normAutofit fontScale="62500" lnSpcReduction="20000"/>
          </a:bodyPr>
          <a:lstStyle/>
          <a:p>
            <a:r>
              <a:rPr lang="en-US" dirty="0" smtClean="0"/>
              <a:t>The Scheme of Mega Food Park aims at providing a mechanism to link agricultural production to the market by bringing together farmers, processors and retailers so as to ensure maximizing value addition, minimizing wastage, increasing farmers’ income and creating employment opportunities particularly in rural sector. The Mega Food Park Scheme is based on “Cluster” approach and envisages a well-defined agree/ horticultural-processing zone containing state-of-the art processing facilities with support infrastructure and well-established supply chain.</a:t>
            </a:r>
          </a:p>
          <a:p>
            <a:r>
              <a:rPr lang="en-US" dirty="0" smtClean="0"/>
              <a:t>8 Mega Food Parks namely </a:t>
            </a:r>
            <a:r>
              <a:rPr lang="en-US" dirty="0" err="1" smtClean="0"/>
              <a:t>Patanjali</a:t>
            </a:r>
            <a:r>
              <a:rPr lang="en-US" dirty="0" smtClean="0"/>
              <a:t> Food and Herbal Park, </a:t>
            </a:r>
            <a:r>
              <a:rPr lang="en-US" dirty="0" err="1" smtClean="0"/>
              <a:t>Haridwar</a:t>
            </a:r>
            <a:r>
              <a:rPr lang="en-US" dirty="0" smtClean="0"/>
              <a:t>, </a:t>
            </a:r>
            <a:r>
              <a:rPr lang="en-US" dirty="0" err="1" smtClean="0"/>
              <a:t>Srini</a:t>
            </a:r>
            <a:r>
              <a:rPr lang="en-US" dirty="0" smtClean="0"/>
              <a:t> Food Park, </a:t>
            </a:r>
            <a:r>
              <a:rPr lang="en-US" dirty="0" err="1" smtClean="0"/>
              <a:t>Chittoor</a:t>
            </a:r>
            <a:r>
              <a:rPr lang="en-US" dirty="0" smtClean="0"/>
              <a:t>, North East Mega Food Park, </a:t>
            </a:r>
            <a:r>
              <a:rPr lang="en-US" dirty="0" err="1" smtClean="0"/>
              <a:t>Nalbari</a:t>
            </a:r>
            <a:r>
              <a:rPr lang="en-US" dirty="0" smtClean="0"/>
              <a:t>, International Mega Food Park, </a:t>
            </a:r>
            <a:r>
              <a:rPr lang="en-US" dirty="0" err="1" smtClean="0"/>
              <a:t>Fazilka</a:t>
            </a:r>
            <a:r>
              <a:rPr lang="en-US" dirty="0" smtClean="0"/>
              <a:t>, Integrated Food </a:t>
            </a:r>
            <a:r>
              <a:rPr lang="en-US" dirty="0" err="1" smtClean="0"/>
              <a:t>Park,Tumkur</a:t>
            </a:r>
            <a:r>
              <a:rPr lang="en-US" dirty="0" smtClean="0"/>
              <a:t>, Jharkhand Mega Food Park, Ranchi, Indus Mega Food Park, </a:t>
            </a:r>
            <a:r>
              <a:rPr lang="en-US" dirty="0" err="1" smtClean="0"/>
              <a:t>Khargoan</a:t>
            </a:r>
            <a:r>
              <a:rPr lang="en-US" dirty="0" smtClean="0"/>
              <a:t> and </a:t>
            </a:r>
            <a:r>
              <a:rPr lang="en-US" dirty="0" err="1" smtClean="0"/>
              <a:t>Jangipur</a:t>
            </a:r>
            <a:r>
              <a:rPr lang="en-US" dirty="0" smtClean="0"/>
              <a:t> Bengal Mega Food Park, </a:t>
            </a:r>
            <a:r>
              <a:rPr lang="en-US" dirty="0" err="1" smtClean="0"/>
              <a:t>Murshidabad</a:t>
            </a:r>
            <a:r>
              <a:rPr lang="en-US" dirty="0" smtClean="0"/>
              <a:t> are functional as on 31.05.2016.</a:t>
            </a:r>
          </a:p>
          <a:p>
            <a:r>
              <a:rPr lang="en-US" dirty="0" smtClean="0"/>
              <a:t>With a view to promote investment in Mega Food Park, Ministry of Finance has covered Food Park including Mega Food Park under Infrastructure category.</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741</TotalTime>
  <Words>4888</Words>
  <Application>Microsoft Office PowerPoint</Application>
  <PresentationFormat>On-screen Show (4:3)</PresentationFormat>
  <Paragraphs>713</Paragraphs>
  <Slides>65</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65</vt:i4>
      </vt:variant>
    </vt:vector>
  </HeadingPairs>
  <TitlesOfParts>
    <vt:vector size="68" baseType="lpstr">
      <vt:lpstr>Office Theme</vt:lpstr>
      <vt:lpstr>Worksheet</vt:lpstr>
      <vt:lpstr>Microsoft Office Excel 97-2003 Worksheet</vt:lpstr>
      <vt:lpstr>FOOD PROCESSING INDUSTRIES IN INDIA:  Importance &amp; prospects</vt:lpstr>
      <vt:lpstr>Introduction</vt:lpstr>
      <vt:lpstr>Slide 3</vt:lpstr>
      <vt:lpstr>Objectives </vt:lpstr>
      <vt:lpstr>Slide 5</vt:lpstr>
      <vt:lpstr>Historical Perspective</vt:lpstr>
      <vt:lpstr>Slide 7</vt:lpstr>
      <vt:lpstr>Slide 8</vt:lpstr>
      <vt:lpstr>Indian food processing industry: Significance</vt:lpstr>
      <vt:lpstr>Increasing Employment</vt:lpstr>
      <vt:lpstr>Curbing Migration</vt:lpstr>
      <vt:lpstr>Slide 12</vt:lpstr>
      <vt:lpstr>Slide 13</vt:lpstr>
      <vt:lpstr>Slide 14</vt:lpstr>
      <vt:lpstr>Processing Levels for Key Segments in the FPI</vt:lpstr>
      <vt:lpstr>Processing Stages for Various Products</vt:lpstr>
      <vt:lpstr>Food Processing Demand Drivers</vt:lpstr>
      <vt:lpstr> </vt:lpstr>
      <vt:lpstr>Infrastructure Development in FPI  </vt:lpstr>
      <vt:lpstr>Mega Food Parks (MFPs)</vt:lpstr>
      <vt:lpstr>Slide 21</vt:lpstr>
      <vt:lpstr>Slide 22</vt:lpstr>
      <vt:lpstr>Competition in Dairy Processing</vt:lpstr>
      <vt:lpstr>Competition in Fruits &amp; Vegetables Processing</vt:lpstr>
      <vt:lpstr>Competition in Meat, Poultry and Marine Processing</vt:lpstr>
      <vt:lpstr>Competition in Grains &amp; Seeds processing</vt:lpstr>
      <vt:lpstr>Competition in Consumer Foods Processing</vt:lpstr>
      <vt:lpstr>Slide 28</vt:lpstr>
      <vt:lpstr>Slide 29</vt:lpstr>
      <vt:lpstr>Slide 30</vt:lpstr>
      <vt:lpstr>Slide 31</vt:lpstr>
      <vt:lpstr>SWOT analysis of Food and Food Processing Industry in India</vt:lpstr>
      <vt:lpstr>Slide 33</vt:lpstr>
      <vt:lpstr>Government Incentives for FPI Sector </vt:lpstr>
      <vt:lpstr>Government Incentives for FPI Sector</vt:lpstr>
      <vt:lpstr>APEDA</vt:lpstr>
      <vt:lpstr>Slide 37</vt:lpstr>
      <vt:lpstr>Slide 38</vt:lpstr>
      <vt:lpstr>Slide 39</vt:lpstr>
      <vt:lpstr>Slide 40</vt:lpstr>
      <vt:lpstr>Slide 41</vt:lpstr>
      <vt:lpstr>Arjuman et al (2012)</vt:lpstr>
      <vt:lpstr>Slide 43</vt:lpstr>
      <vt:lpstr>Slide 44</vt:lpstr>
      <vt:lpstr>Slide 45</vt:lpstr>
      <vt:lpstr> </vt:lpstr>
      <vt:lpstr> </vt:lpstr>
      <vt:lpstr> </vt:lpstr>
      <vt:lpstr>List of Mega Food Parks Implemented in Phase I and II</vt:lpstr>
      <vt:lpstr>Slide 50</vt:lpstr>
      <vt:lpstr>Slide 51</vt:lpstr>
      <vt:lpstr>Slide 52</vt:lpstr>
      <vt:lpstr>AGRO PROCESSING INDUSTRIES IN INDIA: Importance &amp; prospects</vt:lpstr>
      <vt:lpstr>Slide 54</vt:lpstr>
      <vt:lpstr>Curbing Food Inflation </vt:lpstr>
      <vt:lpstr>Abundant Raw Material </vt:lpstr>
      <vt:lpstr>New Demand </vt:lpstr>
      <vt:lpstr>When you produce something on large scale, the unit production cost decreases.  How / Why?</vt:lpstr>
      <vt:lpstr>Most of Indian food processing units/companies/enterprises/factories are small sized meaning = poor economies of scale. It leads to following problems:</vt:lpstr>
      <vt:lpstr>But why do we have this poor economies of scale?</vt:lpstr>
      <vt:lpstr>Anyways, some more obstacles for Indian food processing industry: </vt:lpstr>
      <vt:lpstr>High packaging cost </vt:lpstr>
      <vt:lpstr>Slide 63</vt:lpstr>
      <vt:lpstr>Slide 64</vt:lpstr>
      <vt:lpstr>Mega Food Parks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NP</dc:creator>
  <cp:lastModifiedBy>NP</cp:lastModifiedBy>
  <cp:revision>66</cp:revision>
  <dcterms:created xsi:type="dcterms:W3CDTF">2006-08-16T00:00:00Z</dcterms:created>
  <dcterms:modified xsi:type="dcterms:W3CDTF">2016-11-11T17:17:35Z</dcterms:modified>
</cp:coreProperties>
</file>