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3"/>
  </p:notesMasterIdLst>
  <p:sldIdLst>
    <p:sldId id="320" r:id="rId2"/>
    <p:sldId id="390" r:id="rId3"/>
    <p:sldId id="256" r:id="rId4"/>
    <p:sldId id="321" r:id="rId5"/>
    <p:sldId id="322" r:id="rId6"/>
    <p:sldId id="384" r:id="rId7"/>
    <p:sldId id="323" r:id="rId8"/>
    <p:sldId id="284" r:id="rId9"/>
    <p:sldId id="324" r:id="rId10"/>
    <p:sldId id="286" r:id="rId11"/>
    <p:sldId id="292" r:id="rId12"/>
    <p:sldId id="288" r:id="rId13"/>
    <p:sldId id="289" r:id="rId14"/>
    <p:sldId id="290" r:id="rId15"/>
    <p:sldId id="325" r:id="rId16"/>
    <p:sldId id="291" r:id="rId17"/>
    <p:sldId id="326" r:id="rId18"/>
    <p:sldId id="293" r:id="rId19"/>
    <p:sldId id="294" r:id="rId20"/>
    <p:sldId id="345" r:id="rId21"/>
    <p:sldId id="350" r:id="rId22"/>
    <p:sldId id="346" r:id="rId23"/>
    <p:sldId id="351" r:id="rId24"/>
    <p:sldId id="366" r:id="rId25"/>
    <p:sldId id="367" r:id="rId26"/>
    <p:sldId id="368" r:id="rId27"/>
    <p:sldId id="369" r:id="rId28"/>
    <p:sldId id="370" r:id="rId29"/>
    <p:sldId id="371" r:id="rId30"/>
    <p:sldId id="359" r:id="rId31"/>
    <p:sldId id="262" r:id="rId32"/>
    <p:sldId id="372" r:id="rId33"/>
    <p:sldId id="263" r:id="rId34"/>
    <p:sldId id="265" r:id="rId35"/>
    <p:sldId id="266" r:id="rId36"/>
    <p:sldId id="267" r:id="rId37"/>
    <p:sldId id="268" r:id="rId38"/>
    <p:sldId id="276" r:id="rId39"/>
    <p:sldId id="315" r:id="rId40"/>
    <p:sldId id="382" r:id="rId41"/>
    <p:sldId id="381" r:id="rId42"/>
    <p:sldId id="379" r:id="rId43"/>
    <p:sldId id="380" r:id="rId44"/>
    <p:sldId id="378" r:id="rId45"/>
    <p:sldId id="386" r:id="rId46"/>
    <p:sldId id="316" r:id="rId47"/>
    <p:sldId id="278" r:id="rId48"/>
    <p:sldId id="374" r:id="rId49"/>
    <p:sldId id="375" r:id="rId50"/>
    <p:sldId id="376" r:id="rId51"/>
    <p:sldId id="377" r:id="rId52"/>
    <p:sldId id="279" r:id="rId53"/>
    <p:sldId id="280" r:id="rId54"/>
    <p:sldId id="389" r:id="rId55"/>
    <p:sldId id="391" r:id="rId56"/>
    <p:sldId id="392" r:id="rId57"/>
    <p:sldId id="393" r:id="rId58"/>
    <p:sldId id="394" r:id="rId59"/>
    <p:sldId id="282" r:id="rId60"/>
    <p:sldId id="285" r:id="rId61"/>
    <p:sldId id="319"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3399"/>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944CFD-F8DE-4A18-8F0C-8C7FE5E4965E}" type="datetimeFigureOut">
              <a:rPr lang="en-US" smtClean="0"/>
              <a:pPr/>
              <a:t>1/22/2016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5A3249-2490-4FF8-8216-51F0327D242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5A3249-2490-4FF8-8216-51F0327D242C}" type="slidenum">
              <a:rPr lang="en-US" smtClean="0"/>
              <a:pPr/>
              <a:t>24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556B1CA0-CE77-45CB-B56F-E94B044D6DDC}" type="datetime1">
              <a:rPr lang="en-US"/>
              <a:pPr/>
              <a:t>1/22/2016</a:t>
            </a:fld>
            <a:endParaRPr lang="en-US"/>
          </a:p>
        </p:txBody>
      </p:sp>
      <p:sp>
        <p:nvSpPr>
          <p:cNvPr id="7" name="Rectangle 7"/>
          <p:cNvSpPr>
            <a:spLocks noGrp="1" noChangeArrowheads="1"/>
          </p:cNvSpPr>
          <p:nvPr>
            <p:ph type="sldNum" sz="quarter" idx="5"/>
          </p:nvPr>
        </p:nvSpPr>
        <p:spPr>
          <a:ln/>
        </p:spPr>
        <p:txBody>
          <a:bodyPr/>
          <a:lstStyle/>
          <a:p>
            <a:fld id="{1597E02C-AA88-4B75-91A4-2BBEC3F40C2C}" type="slidenum">
              <a:rPr lang="en-US"/>
              <a:pPr/>
              <a:t>42</a:t>
            </a:fld>
            <a:endParaRPr lang="en-US"/>
          </a:p>
        </p:txBody>
      </p:sp>
      <p:sp>
        <p:nvSpPr>
          <p:cNvPr id="1561602" name="Rectangle 2"/>
          <p:cNvSpPr>
            <a:spLocks noGrp="1" noRot="1" noChangeAspect="1" noChangeArrowheads="1" noTextEdit="1"/>
          </p:cNvSpPr>
          <p:nvPr>
            <p:ph type="sldImg"/>
          </p:nvPr>
        </p:nvSpPr>
        <p:spPr>
          <a:xfrm>
            <a:off x="1138238" y="679450"/>
            <a:ext cx="4579937" cy="3436938"/>
          </a:xfrm>
          <a:ln/>
        </p:spPr>
      </p:sp>
      <p:sp>
        <p:nvSpPr>
          <p:cNvPr id="1561603" name="Rectangle 3"/>
          <p:cNvSpPr>
            <a:spLocks noGrp="1" noChangeArrowheads="1"/>
          </p:cNvSpPr>
          <p:nvPr>
            <p:ph type="body" idx="1"/>
          </p:nvPr>
        </p:nvSpPr>
        <p:spPr>
          <a:xfrm>
            <a:off x="908592" y="4346840"/>
            <a:ext cx="5039261" cy="4124807"/>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D8BD707-D9CF-40AE-B4C6-C98DA3205C09}" type="datetimeFigureOut">
              <a:rPr lang="en-US" smtClean="0"/>
              <a:pPr/>
              <a:t>1/22/2016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D8BD707-D9CF-40AE-B4C6-C98DA3205C09}" type="datetimeFigureOut">
              <a:rPr lang="en-US" smtClean="0"/>
              <a:pPr/>
              <a:t>1/22/2016</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D8BD707-D9CF-40AE-B4C6-C98DA3205C09}" type="datetimeFigureOut">
              <a:rPr lang="en-US" smtClean="0"/>
              <a:pPr/>
              <a:t>1/22/2016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D8BD707-D9CF-40AE-B4C6-C98DA3205C09}" type="datetimeFigureOut">
              <a:rPr lang="en-US" smtClean="0"/>
              <a:pPr/>
              <a:t>1/22/2016</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D8BD707-D9CF-40AE-B4C6-C98DA3205C09}" type="datetimeFigureOut">
              <a:rPr lang="en-US" smtClean="0"/>
              <a:pPr/>
              <a:t>1/22/2016</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D8BD707-D9CF-40AE-B4C6-C98DA3205C09}" type="datetimeFigureOut">
              <a:rPr lang="en-US" smtClean="0"/>
              <a:pPr/>
              <a:t>1/22/2016</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D8BD707-D9CF-40AE-B4C6-C98DA3205C09}" type="datetimeFigureOut">
              <a:rPr lang="en-US" smtClean="0"/>
              <a:pPr/>
              <a:t>1/22/2016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1.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143000"/>
          </a:xfrm>
        </p:spPr>
        <p:style>
          <a:lnRef idx="1">
            <a:schemeClr val="accent4"/>
          </a:lnRef>
          <a:fillRef idx="2">
            <a:schemeClr val="accent4"/>
          </a:fillRef>
          <a:effectRef idx="1">
            <a:schemeClr val="accent4"/>
          </a:effectRef>
          <a:fontRef idx="minor">
            <a:schemeClr val="dk1"/>
          </a:fontRef>
        </p:style>
        <p:txBody>
          <a:bodyPr/>
          <a:lstStyle/>
          <a:p>
            <a:pPr algn="ctr"/>
            <a:r>
              <a:rPr lang="en-US" dirty="0" smtClean="0">
                <a:latin typeface="Algerian" pitchFamily="82" charset="0"/>
              </a:rPr>
              <a:t>WELCOME</a:t>
            </a:r>
            <a:endParaRPr lang="en-US" dirty="0">
              <a:latin typeface="Algerian" pitchFamily="82" charset="0"/>
            </a:endParaRPr>
          </a:p>
        </p:txBody>
      </p:sp>
      <p:sp>
        <p:nvSpPr>
          <p:cNvPr id="6146" name="AutoShape 2" descr="Kangaroo Hopp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48" name="Picture 4" descr="Golden-brown Mouse Lemur"/>
          <p:cNvPicPr>
            <a:picLocks noChangeAspect="1" noChangeArrowheads="1"/>
          </p:cNvPicPr>
          <p:nvPr/>
        </p:nvPicPr>
        <p:blipFill>
          <a:blip r:embed="rId2"/>
          <a:srcRect/>
          <a:stretch>
            <a:fillRect/>
          </a:stretch>
        </p:blipFill>
        <p:spPr bwMode="auto">
          <a:xfrm>
            <a:off x="0" y="1219200"/>
            <a:ext cx="4191000" cy="2667000"/>
          </a:xfrm>
          <a:prstGeom prst="rect">
            <a:avLst/>
          </a:prstGeom>
          <a:noFill/>
        </p:spPr>
      </p:pic>
      <p:pic>
        <p:nvPicPr>
          <p:cNvPr id="6150" name="Picture 6" descr="Kangaroo Hopping"/>
          <p:cNvPicPr>
            <a:picLocks noChangeAspect="1" noChangeArrowheads="1"/>
          </p:cNvPicPr>
          <p:nvPr/>
        </p:nvPicPr>
        <p:blipFill>
          <a:blip r:embed="rId3"/>
          <a:srcRect/>
          <a:stretch>
            <a:fillRect/>
          </a:stretch>
        </p:blipFill>
        <p:spPr bwMode="auto">
          <a:xfrm>
            <a:off x="4191000" y="1219200"/>
            <a:ext cx="4953000" cy="2667000"/>
          </a:xfrm>
          <a:prstGeom prst="rect">
            <a:avLst/>
          </a:prstGeom>
          <a:noFill/>
        </p:spPr>
      </p:pic>
      <p:pic>
        <p:nvPicPr>
          <p:cNvPr id="6152" name="Picture 8" descr="World Photography Awards picture: arts-and-cultures winner, professional category -- a man in a movie audience in India"/>
          <p:cNvPicPr>
            <a:picLocks noChangeAspect="1" noChangeArrowheads="1"/>
          </p:cNvPicPr>
          <p:nvPr/>
        </p:nvPicPr>
        <p:blipFill>
          <a:blip r:embed="rId4"/>
          <a:srcRect/>
          <a:stretch>
            <a:fillRect/>
          </a:stretch>
        </p:blipFill>
        <p:spPr bwMode="auto">
          <a:xfrm>
            <a:off x="0" y="3733800"/>
            <a:ext cx="9144000" cy="31242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ELL\Desktop\training-development-3-638.jpg"/>
          <p:cNvPicPr>
            <a:picLocks noChangeAspect="1" noChangeArrowheads="1"/>
          </p:cNvPicPr>
          <p:nvPr/>
        </p:nvPicPr>
        <p:blipFill>
          <a:blip r:embed="rId2"/>
          <a:srcRect/>
          <a:stretch>
            <a:fillRect/>
          </a:stretch>
        </p:blipFill>
        <p:spPr bwMode="auto">
          <a:xfrm>
            <a:off x="9545" y="0"/>
            <a:ext cx="9134455"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762000"/>
            <a:ext cx="8382000" cy="1970562"/>
          </a:xfrm>
          <a:ln>
            <a:solidFill>
              <a:srgbClr val="002060"/>
            </a:solidFill>
          </a:ln>
        </p:spPr>
        <p:style>
          <a:lnRef idx="1">
            <a:schemeClr val="accent4"/>
          </a:lnRef>
          <a:fillRef idx="2">
            <a:schemeClr val="accent4"/>
          </a:fillRef>
          <a:effectRef idx="1">
            <a:schemeClr val="accent4"/>
          </a:effectRef>
          <a:fontRef idx="minor">
            <a:schemeClr val="dk1"/>
          </a:fontRef>
        </p:style>
        <p:txBody>
          <a:bodyPr>
            <a:normAutofit/>
          </a:bodyPr>
          <a:lstStyle/>
          <a:p>
            <a:pPr algn="ctr"/>
            <a:r>
              <a:rPr lang="en-US" sz="4000" dirty="0" smtClean="0">
                <a:solidFill>
                  <a:srgbClr val="C00000"/>
                </a:solidFill>
                <a:latin typeface="Arial" pitchFamily="34" charset="0"/>
                <a:cs typeface="Arial" pitchFamily="34" charset="0"/>
              </a:rPr>
              <a:t>III  </a:t>
            </a:r>
            <a:br>
              <a:rPr lang="en-US" sz="4000" dirty="0" smtClean="0">
                <a:solidFill>
                  <a:srgbClr val="C00000"/>
                </a:solidFill>
                <a:latin typeface="Arial" pitchFamily="34" charset="0"/>
                <a:cs typeface="Arial" pitchFamily="34" charset="0"/>
              </a:rPr>
            </a:br>
            <a:r>
              <a:rPr lang="en-US" sz="4000" dirty="0" smtClean="0">
                <a:solidFill>
                  <a:srgbClr val="C00000"/>
                </a:solidFill>
                <a:latin typeface="Arial" pitchFamily="34" charset="0"/>
                <a:cs typeface="Arial" pitchFamily="34" charset="0"/>
              </a:rPr>
              <a:t>Seminar on </a:t>
            </a:r>
            <a:br>
              <a:rPr lang="en-US" sz="4000" dirty="0" smtClean="0">
                <a:solidFill>
                  <a:srgbClr val="C00000"/>
                </a:solidFill>
                <a:latin typeface="Arial" pitchFamily="34" charset="0"/>
                <a:cs typeface="Arial" pitchFamily="34" charset="0"/>
              </a:rPr>
            </a:br>
            <a:r>
              <a:rPr lang="en-US" sz="4000" dirty="0" smtClean="0">
                <a:solidFill>
                  <a:srgbClr val="C00000"/>
                </a:solidFill>
                <a:latin typeface="Arial" pitchFamily="34" charset="0"/>
                <a:cs typeface="Arial" pitchFamily="34" charset="0"/>
              </a:rPr>
              <a:t>Methods of Training Evaluation</a:t>
            </a:r>
            <a:endParaRPr lang="en-US" sz="4000" dirty="0">
              <a:solidFill>
                <a:srgbClr val="C00000"/>
              </a:solidFill>
              <a:latin typeface="Arial" pitchFamily="34" charset="0"/>
              <a:cs typeface="Arial" pitchFamily="34" charset="0"/>
            </a:endParaRPr>
          </a:p>
        </p:txBody>
      </p:sp>
      <p:sp>
        <p:nvSpPr>
          <p:cNvPr id="5" name="TextBox 4"/>
          <p:cNvSpPr txBox="1"/>
          <p:nvPr/>
        </p:nvSpPr>
        <p:spPr>
          <a:xfrm>
            <a:off x="5410200" y="4419600"/>
            <a:ext cx="3276600" cy="1569660"/>
          </a:xfrm>
          <a:prstGeom prst="rect">
            <a:avLst/>
          </a:prstGeom>
          <a:solidFill>
            <a:schemeClr val="accent1">
              <a:lumMod val="40000"/>
              <a:lumOff val="60000"/>
            </a:schemeClr>
          </a:solidFill>
          <a:ln>
            <a:solidFill>
              <a:srgbClr val="00206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b="1" dirty="0" smtClean="0">
                <a:solidFill>
                  <a:srgbClr val="C00000"/>
                </a:solidFill>
                <a:latin typeface="Arial" pitchFamily="34" charset="0"/>
                <a:cs typeface="Arial" pitchFamily="34" charset="0"/>
              </a:rPr>
              <a:t>Presented by</a:t>
            </a:r>
          </a:p>
          <a:p>
            <a:r>
              <a:rPr lang="en-US" sz="2400" b="1" dirty="0" smtClean="0">
                <a:latin typeface="Arial" pitchFamily="34" charset="0"/>
                <a:cs typeface="Arial" pitchFamily="34" charset="0"/>
              </a:rPr>
              <a:t>Mr. NARESH NT</a:t>
            </a:r>
          </a:p>
          <a:p>
            <a:r>
              <a:rPr lang="en-US" sz="2400" b="1" dirty="0" smtClean="0">
                <a:latin typeface="Arial" pitchFamily="34" charset="0"/>
                <a:cs typeface="Arial" pitchFamily="34" charset="0"/>
              </a:rPr>
              <a:t>ID NO.PALB 3016</a:t>
            </a:r>
          </a:p>
          <a:p>
            <a:r>
              <a:rPr lang="en-US" sz="2400" b="1" dirty="0" smtClean="0">
                <a:latin typeface="Arial" pitchFamily="34" charset="0"/>
                <a:cs typeface="Arial" pitchFamily="34" charset="0"/>
              </a:rPr>
              <a:t>III PhD</a:t>
            </a:r>
            <a:endParaRPr 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609600"/>
            <a:ext cx="5370381" cy="707886"/>
          </a:xfrm>
          <a:prstGeom prst="rect">
            <a:avLst/>
          </a:prstGeom>
          <a:solidFill>
            <a:srgbClr val="FFFF99"/>
          </a:solidFill>
          <a:ln>
            <a:solidFill>
              <a:srgbClr val="002060"/>
            </a:solidFill>
          </a:ln>
        </p:spPr>
        <p:txBody>
          <a:bodyPr wrap="none" rtlCol="0">
            <a:spAutoFit/>
          </a:bodyPr>
          <a:lstStyle/>
          <a:p>
            <a:r>
              <a:rPr lang="en-US" sz="4000" b="1" dirty="0" smtClean="0">
                <a:solidFill>
                  <a:srgbClr val="C00000"/>
                </a:solidFill>
                <a:latin typeface="Arial" pitchFamily="34" charset="0"/>
                <a:cs typeface="Arial" pitchFamily="34" charset="0"/>
              </a:rPr>
              <a:t>Flow of  Presentation</a:t>
            </a:r>
            <a:endParaRPr lang="en-US" sz="4000" b="1" dirty="0">
              <a:solidFill>
                <a:srgbClr val="C00000"/>
              </a:solidFill>
              <a:latin typeface="Arial" pitchFamily="34" charset="0"/>
              <a:cs typeface="Arial" pitchFamily="34" charset="0"/>
            </a:endParaRPr>
          </a:p>
        </p:txBody>
      </p:sp>
      <p:sp>
        <p:nvSpPr>
          <p:cNvPr id="7" name="TextBox 6"/>
          <p:cNvSpPr txBox="1"/>
          <p:nvPr/>
        </p:nvSpPr>
        <p:spPr>
          <a:xfrm>
            <a:off x="381000" y="1447800"/>
            <a:ext cx="8229600" cy="5262979"/>
          </a:xfrm>
          <a:prstGeom prst="rect">
            <a:avLst/>
          </a:prstGeom>
          <a:noFill/>
        </p:spPr>
        <p:txBody>
          <a:bodyPr wrap="square" rtlCol="0">
            <a:spAutoFit/>
          </a:bodyPr>
          <a:lstStyle/>
          <a:p>
            <a:pPr>
              <a:lnSpc>
                <a:spcPct val="150000"/>
              </a:lnSpc>
              <a:buBlip>
                <a:blip r:embed="rId2"/>
              </a:buBlip>
            </a:pPr>
            <a:r>
              <a:rPr lang="en-US" sz="3200" dirty="0" smtClean="0">
                <a:latin typeface="Arial" pitchFamily="34" charset="0"/>
                <a:cs typeface="Arial" pitchFamily="34" charset="0"/>
              </a:rPr>
              <a:t>   </a:t>
            </a:r>
            <a:r>
              <a:rPr lang="en-US" sz="3200" b="1" dirty="0" smtClean="0">
                <a:solidFill>
                  <a:srgbClr val="002060"/>
                </a:solidFill>
                <a:latin typeface="Arial" pitchFamily="34" charset="0"/>
                <a:cs typeface="Arial" pitchFamily="34" charset="0"/>
              </a:rPr>
              <a:t>Introduction</a:t>
            </a:r>
          </a:p>
          <a:p>
            <a:pPr>
              <a:lnSpc>
                <a:spcPct val="150000"/>
              </a:lnSpc>
              <a:buBlip>
                <a:blip r:embed="rId2"/>
              </a:buBlip>
            </a:pPr>
            <a:r>
              <a:rPr lang="en-US" sz="3200" b="1" dirty="0" smtClean="0">
                <a:solidFill>
                  <a:srgbClr val="002060"/>
                </a:solidFill>
                <a:latin typeface="Arial" pitchFamily="34" charset="0"/>
                <a:cs typeface="Arial" pitchFamily="34" charset="0"/>
              </a:rPr>
              <a:t>   Concept of Training</a:t>
            </a:r>
          </a:p>
          <a:p>
            <a:pPr>
              <a:lnSpc>
                <a:spcPct val="150000"/>
              </a:lnSpc>
              <a:buBlip>
                <a:blip r:embed="rId2"/>
              </a:buBlip>
            </a:pPr>
            <a:r>
              <a:rPr lang="en-US" sz="3200" b="1" dirty="0" smtClean="0">
                <a:solidFill>
                  <a:srgbClr val="002060"/>
                </a:solidFill>
                <a:latin typeface="Arial" pitchFamily="34" charset="0"/>
                <a:cs typeface="Arial" pitchFamily="34" charset="0"/>
              </a:rPr>
              <a:t>   Concept of Evaluation</a:t>
            </a:r>
          </a:p>
          <a:p>
            <a:pPr>
              <a:lnSpc>
                <a:spcPct val="150000"/>
              </a:lnSpc>
              <a:buBlip>
                <a:blip r:embed="rId2"/>
              </a:buBlip>
            </a:pPr>
            <a:r>
              <a:rPr lang="en-US" sz="3200" b="1" dirty="0" smtClean="0">
                <a:solidFill>
                  <a:srgbClr val="002060"/>
                </a:solidFill>
                <a:latin typeface="Arial" pitchFamily="34" charset="0"/>
                <a:cs typeface="Arial" pitchFamily="34" charset="0"/>
              </a:rPr>
              <a:t>   Training Process</a:t>
            </a:r>
          </a:p>
          <a:p>
            <a:pPr>
              <a:lnSpc>
                <a:spcPct val="150000"/>
              </a:lnSpc>
              <a:buBlip>
                <a:blip r:embed="rId2"/>
              </a:buBlip>
            </a:pPr>
            <a:r>
              <a:rPr lang="en-US" sz="3200" b="1" dirty="0" smtClean="0">
                <a:solidFill>
                  <a:srgbClr val="002060"/>
                </a:solidFill>
                <a:latin typeface="Arial" pitchFamily="34" charset="0"/>
                <a:cs typeface="Arial" pitchFamily="34" charset="0"/>
              </a:rPr>
              <a:t>   Evaluation Strategies</a:t>
            </a:r>
          </a:p>
          <a:p>
            <a:pPr>
              <a:lnSpc>
                <a:spcPct val="150000"/>
              </a:lnSpc>
              <a:buBlip>
                <a:blip r:embed="rId2"/>
              </a:buBlip>
            </a:pPr>
            <a:r>
              <a:rPr lang="en-US" sz="3200" b="1" dirty="0" smtClean="0">
                <a:solidFill>
                  <a:srgbClr val="002060"/>
                </a:solidFill>
                <a:latin typeface="Arial" pitchFamily="34" charset="0"/>
                <a:cs typeface="Arial" pitchFamily="34" charset="0"/>
              </a:rPr>
              <a:t>   Methods of Evaluation</a:t>
            </a:r>
          </a:p>
          <a:p>
            <a:pPr>
              <a:lnSpc>
                <a:spcPct val="150000"/>
              </a:lnSpc>
              <a:buBlip>
                <a:blip r:embed="rId2"/>
              </a:buBlip>
            </a:pPr>
            <a:r>
              <a:rPr lang="en-US" sz="3200" b="1" dirty="0" smtClean="0">
                <a:solidFill>
                  <a:srgbClr val="002060"/>
                </a:solidFill>
                <a:latin typeface="Arial" pitchFamily="34" charset="0"/>
                <a:cs typeface="Arial" pitchFamily="34" charset="0"/>
              </a:rPr>
              <a:t>   Conclusion </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4600" y="2514600"/>
            <a:ext cx="4115229" cy="707886"/>
          </a:xfrm>
          <a:prstGeom prst="rect">
            <a:avLst/>
          </a:prstGeom>
          <a:solidFill>
            <a:srgbClr val="FFFF99"/>
          </a:solidFill>
          <a:ln>
            <a:solidFill>
              <a:schemeClr val="tx1"/>
            </a:solidFill>
          </a:ln>
        </p:spPr>
        <p:txBody>
          <a:bodyPr wrap="none" rtlCol="0">
            <a:spAutoFit/>
          </a:bodyPr>
          <a:lstStyle/>
          <a:p>
            <a:r>
              <a:rPr lang="en-US" sz="4000" b="1" dirty="0" smtClean="0">
                <a:solidFill>
                  <a:srgbClr val="C00000"/>
                </a:solidFill>
                <a:latin typeface="Arial" pitchFamily="34" charset="0"/>
                <a:cs typeface="Arial" pitchFamily="34" charset="0"/>
              </a:rPr>
              <a:t>INTRODUCTION</a:t>
            </a:r>
            <a:endParaRPr lang="en-US" sz="40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52400"/>
            <a:ext cx="8534400" cy="6370975"/>
          </a:xfrm>
          <a:prstGeom prst="rect">
            <a:avLst/>
          </a:prstGeom>
          <a:noFill/>
        </p:spPr>
        <p:txBody>
          <a:bodyPr wrap="square" rtlCol="0">
            <a:spAutoFit/>
          </a:bodyPr>
          <a:lstStyle/>
          <a:p>
            <a:pPr algn="just">
              <a:buFont typeface="Wingdings" pitchFamily="2" charset="2"/>
              <a:buChar char="v"/>
            </a:pPr>
            <a:r>
              <a:rPr lang="en-US" sz="2400" dirty="0" smtClean="0">
                <a:latin typeface="Arial" pitchFamily="34" charset="0"/>
                <a:cs typeface="Arial" pitchFamily="34" charset="0"/>
              </a:rPr>
              <a:t> Training and development today are among the fastest growing professionals all the world over. India is no exception</a:t>
            </a:r>
          </a:p>
          <a:p>
            <a:pPr algn="just"/>
            <a:r>
              <a:rPr lang="en-US" sz="2400" dirty="0" smtClean="0">
                <a:latin typeface="Arial" pitchFamily="34" charset="0"/>
                <a:cs typeface="Arial" pitchFamily="34" charset="0"/>
              </a:rPr>
              <a:t>  </a:t>
            </a:r>
          </a:p>
          <a:p>
            <a:pPr algn="just">
              <a:buFont typeface="Wingdings" pitchFamily="2" charset="2"/>
              <a:buChar char="v"/>
            </a:pPr>
            <a:r>
              <a:rPr lang="en-US" sz="2400" dirty="0" smtClean="0">
                <a:latin typeface="Arial" pitchFamily="34" charset="0"/>
                <a:cs typeface="Arial" pitchFamily="34" charset="0"/>
              </a:rPr>
              <a:t>Evaluation is a robust, difficult and important arena of activity directed at collecting, </a:t>
            </a:r>
            <a:r>
              <a:rPr lang="en-US" sz="2400" dirty="0" err="1" smtClean="0">
                <a:latin typeface="Arial" pitchFamily="34" charset="0"/>
                <a:cs typeface="Arial" pitchFamily="34" charset="0"/>
              </a:rPr>
              <a:t>analysing</a:t>
            </a:r>
            <a:r>
              <a:rPr lang="en-US" sz="2400" dirty="0" smtClean="0">
                <a:latin typeface="Arial" pitchFamily="34" charset="0"/>
                <a:cs typeface="Arial" pitchFamily="34" charset="0"/>
              </a:rPr>
              <a:t> and interpreting  information on the need for, implementation of and effectiveness and efficiency of training  for human resource development.</a:t>
            </a:r>
          </a:p>
          <a:p>
            <a:pPr algn="just"/>
            <a:endParaRPr lang="en-US" sz="2400" dirty="0" smtClean="0">
              <a:latin typeface="Arial" pitchFamily="34" charset="0"/>
              <a:cs typeface="Arial" pitchFamily="34" charset="0"/>
            </a:endParaRPr>
          </a:p>
          <a:p>
            <a:pPr algn="just">
              <a:buFont typeface="Wingdings" pitchFamily="2" charset="2"/>
              <a:buChar char="v"/>
            </a:pPr>
            <a:r>
              <a:rPr lang="en-US" sz="2400" dirty="0" smtClean="0">
                <a:latin typeface="Arial" pitchFamily="34" charset="0"/>
                <a:cs typeface="Arial" pitchFamily="34" charset="0"/>
              </a:rPr>
              <a:t> Evaluation takes place against training’s wider objectives and expectations </a:t>
            </a:r>
          </a:p>
          <a:p>
            <a:pPr algn="just"/>
            <a:endParaRPr lang="en-US" sz="2400" dirty="0" smtClean="0">
              <a:latin typeface="Arial" pitchFamily="34" charset="0"/>
              <a:cs typeface="Arial" pitchFamily="34" charset="0"/>
            </a:endParaRPr>
          </a:p>
          <a:p>
            <a:pPr algn="just">
              <a:buFont typeface="Wingdings" pitchFamily="2" charset="2"/>
              <a:buChar char="v"/>
            </a:pPr>
            <a:r>
              <a:rPr lang="en-US" sz="2400" dirty="0" smtClean="0">
                <a:latin typeface="Arial" pitchFamily="34" charset="0"/>
                <a:cs typeface="Arial" pitchFamily="34" charset="0"/>
              </a:rPr>
              <a:t> Evaluation model is of prime importance in the effort to identify an evaluation framework</a:t>
            </a:r>
            <a:r>
              <a:rPr lang="en-US" sz="2400" dirty="0" smtClean="0"/>
              <a:t>. The </a:t>
            </a:r>
            <a:r>
              <a:rPr lang="en-US" sz="2400" dirty="0" smtClean="0">
                <a:latin typeface="Arial" pitchFamily="34" charset="0"/>
                <a:cs typeface="Arial" pitchFamily="34" charset="0"/>
              </a:rPr>
              <a:t>crux of an evaluation “framework” lies in determining, as far as it is feasible, the respective relevance of these models to the assessment of the impact of the system.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24200" y="762000"/>
            <a:ext cx="2518638" cy="646331"/>
          </a:xfrm>
          <a:prstGeom prst="rect">
            <a:avLst/>
          </a:prstGeom>
          <a:solidFill>
            <a:srgbClr val="FFFF99"/>
          </a:solidFill>
          <a:ln>
            <a:solidFill>
              <a:schemeClr val="tx1"/>
            </a:solidFill>
          </a:ln>
        </p:spPr>
        <p:txBody>
          <a:bodyPr wrap="none" rtlCol="0">
            <a:spAutoFit/>
          </a:bodyPr>
          <a:lstStyle/>
          <a:p>
            <a:r>
              <a:rPr lang="en-US" sz="3600" b="1" dirty="0" smtClean="0">
                <a:solidFill>
                  <a:srgbClr val="C00000"/>
                </a:solidFill>
                <a:latin typeface="Arial" pitchFamily="34" charset="0"/>
                <a:cs typeface="Arial" pitchFamily="34" charset="0"/>
              </a:rPr>
              <a:t>Objectives</a:t>
            </a:r>
            <a:endParaRPr lang="en-US" sz="3600" b="1" dirty="0">
              <a:solidFill>
                <a:srgbClr val="C00000"/>
              </a:solidFill>
              <a:latin typeface="Arial" pitchFamily="34" charset="0"/>
              <a:cs typeface="Arial" pitchFamily="34" charset="0"/>
            </a:endParaRPr>
          </a:p>
        </p:txBody>
      </p:sp>
      <p:sp>
        <p:nvSpPr>
          <p:cNvPr id="5" name="TextBox 4"/>
          <p:cNvSpPr txBox="1"/>
          <p:nvPr/>
        </p:nvSpPr>
        <p:spPr>
          <a:xfrm>
            <a:off x="228600" y="2057400"/>
            <a:ext cx="8458201" cy="3108543"/>
          </a:xfrm>
          <a:prstGeom prst="rect">
            <a:avLst/>
          </a:prstGeom>
          <a:noFill/>
        </p:spPr>
        <p:txBody>
          <a:bodyPr wrap="square" rtlCol="0">
            <a:spAutoFit/>
          </a:bodyPr>
          <a:lstStyle/>
          <a:p>
            <a:pPr algn="just">
              <a:buFont typeface="Wingdings" pitchFamily="2" charset="2"/>
              <a:buChar char="Ø"/>
            </a:pPr>
            <a:r>
              <a:rPr lang="en-US" dirty="0" smtClean="0"/>
              <a:t>  </a:t>
            </a:r>
            <a:r>
              <a:rPr lang="en-US" sz="2800" b="1" dirty="0" smtClean="0">
                <a:solidFill>
                  <a:srgbClr val="002060"/>
                </a:solidFill>
                <a:latin typeface="Arial" pitchFamily="34" charset="0"/>
                <a:cs typeface="Arial" pitchFamily="34" charset="0"/>
              </a:rPr>
              <a:t>To know the concept of training and evaluation</a:t>
            </a:r>
          </a:p>
          <a:p>
            <a:pPr algn="just">
              <a:buFont typeface="Wingdings" pitchFamily="2" charset="2"/>
              <a:buChar char="Ø"/>
            </a:pPr>
            <a:endParaRPr lang="en-US" sz="2800" b="1" dirty="0" smtClean="0">
              <a:solidFill>
                <a:srgbClr val="002060"/>
              </a:solidFill>
              <a:latin typeface="Arial" pitchFamily="34" charset="0"/>
              <a:cs typeface="Arial" pitchFamily="34" charset="0"/>
            </a:endParaRPr>
          </a:p>
          <a:p>
            <a:pPr algn="just">
              <a:buFont typeface="Wingdings" pitchFamily="2" charset="2"/>
              <a:buChar char="Ø"/>
            </a:pPr>
            <a:r>
              <a:rPr lang="en-US" sz="2800" b="1" dirty="0" smtClean="0">
                <a:solidFill>
                  <a:srgbClr val="002060"/>
                </a:solidFill>
                <a:latin typeface="Arial" pitchFamily="34" charset="0"/>
                <a:cs typeface="Arial" pitchFamily="34" charset="0"/>
              </a:rPr>
              <a:t> To understand the training process and        evaluation strategies</a:t>
            </a:r>
          </a:p>
          <a:p>
            <a:pPr algn="just">
              <a:buFont typeface="Wingdings" pitchFamily="2" charset="2"/>
              <a:buChar char="Ø"/>
            </a:pPr>
            <a:endParaRPr lang="en-US" sz="2800" b="1" dirty="0" smtClean="0">
              <a:solidFill>
                <a:srgbClr val="002060"/>
              </a:solidFill>
              <a:latin typeface="Arial" pitchFamily="34" charset="0"/>
              <a:cs typeface="Arial" pitchFamily="34" charset="0"/>
            </a:endParaRPr>
          </a:p>
          <a:p>
            <a:pPr algn="just">
              <a:buFont typeface="Wingdings" pitchFamily="2" charset="2"/>
              <a:buChar char="Ø"/>
            </a:pPr>
            <a:r>
              <a:rPr lang="en-US" sz="2800" b="1" dirty="0" smtClean="0">
                <a:solidFill>
                  <a:srgbClr val="002060"/>
                </a:solidFill>
                <a:latin typeface="Arial" pitchFamily="34" charset="0"/>
                <a:cs typeface="Arial" pitchFamily="34" charset="0"/>
              </a:rPr>
              <a:t> To know  the different  methods/ models of   training evaluation</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219200"/>
            <a:ext cx="8534400" cy="5262979"/>
          </a:xfrm>
          <a:prstGeom prst="rect">
            <a:avLst/>
          </a:prstGeom>
          <a:noFill/>
        </p:spPr>
        <p:txBody>
          <a:bodyPr wrap="square" rtlCol="0">
            <a:spAutoFit/>
          </a:bodyPr>
          <a:lstStyle/>
          <a:p>
            <a:pPr algn="just"/>
            <a:r>
              <a:rPr lang="en-US" sz="2800" dirty="0" smtClean="0">
                <a:latin typeface="Arial" pitchFamily="34" charset="0"/>
                <a:cs typeface="Arial" pitchFamily="34" charset="0"/>
              </a:rPr>
              <a:t>	It is a planned communication process for manpower development in bringing a desired changes in knowledge, skills, attitude, </a:t>
            </a:r>
            <a:r>
              <a:rPr lang="en-US" sz="2800" dirty="0" err="1" smtClean="0">
                <a:latin typeface="Arial" pitchFamily="34" charset="0"/>
                <a:cs typeface="Arial" pitchFamily="34" charset="0"/>
              </a:rPr>
              <a:t>behaviour</a:t>
            </a:r>
            <a:r>
              <a:rPr lang="en-US" sz="2800" dirty="0" smtClean="0">
                <a:latin typeface="Arial" pitchFamily="34" charset="0"/>
                <a:cs typeface="Arial" pitchFamily="34" charset="0"/>
              </a:rPr>
              <a:t> etc. in an individual in accordance with the job requirement and for better job performance in the interest of the organization.</a:t>
            </a:r>
          </a:p>
          <a:p>
            <a:pPr algn="just"/>
            <a:endParaRPr lang="en-US" sz="2800" dirty="0" smtClean="0">
              <a:latin typeface="Arial" pitchFamily="34" charset="0"/>
              <a:cs typeface="Arial" pitchFamily="34" charset="0"/>
            </a:endParaRPr>
          </a:p>
          <a:p>
            <a:pPr algn="just"/>
            <a:r>
              <a:rPr lang="en-US" sz="2800" dirty="0" smtClean="0">
                <a:latin typeface="Arial" pitchFamily="34" charset="0"/>
                <a:cs typeface="Arial" pitchFamily="34" charset="0"/>
              </a:rPr>
              <a:t>	The knowledge can be gained through literature, interaction and other communication media where as relevant skills can only be acquired through practicing and working with the professionals.</a:t>
            </a:r>
          </a:p>
        </p:txBody>
      </p:sp>
      <p:sp>
        <p:nvSpPr>
          <p:cNvPr id="5" name="TextBox 4"/>
          <p:cNvSpPr txBox="1"/>
          <p:nvPr/>
        </p:nvSpPr>
        <p:spPr>
          <a:xfrm>
            <a:off x="2971800" y="228600"/>
            <a:ext cx="2416046" cy="646331"/>
          </a:xfrm>
          <a:prstGeom prst="rect">
            <a:avLst/>
          </a:prstGeom>
          <a:solidFill>
            <a:srgbClr val="FFFF99"/>
          </a:solidFill>
          <a:ln>
            <a:solidFill>
              <a:schemeClr val="tx1"/>
            </a:solidFill>
          </a:ln>
        </p:spPr>
        <p:txBody>
          <a:bodyPr wrap="none" rtlCol="0">
            <a:spAutoFit/>
          </a:bodyPr>
          <a:lstStyle/>
          <a:p>
            <a:r>
              <a:rPr lang="en-US" sz="3600" b="1" dirty="0" smtClean="0">
                <a:solidFill>
                  <a:srgbClr val="C00000"/>
                </a:solidFill>
                <a:latin typeface="Arial" pitchFamily="34" charset="0"/>
                <a:cs typeface="Arial" pitchFamily="34" charset="0"/>
              </a:rPr>
              <a:t>TRAINING</a:t>
            </a:r>
            <a:endParaRPr lang="en-US" sz="36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228600"/>
            <a:ext cx="8305800" cy="3970318"/>
          </a:xfrm>
          <a:prstGeom prst="rect">
            <a:avLst/>
          </a:prstGeom>
          <a:noFill/>
        </p:spPr>
        <p:txBody>
          <a:bodyPr wrap="square" rtlCol="0">
            <a:spAutoFit/>
          </a:bodyPr>
          <a:lstStyle/>
          <a:p>
            <a:pPr algn="just"/>
            <a:r>
              <a:rPr lang="en-US" sz="2800" dirty="0" smtClean="0">
                <a:latin typeface="Arial" pitchFamily="34" charset="0"/>
                <a:cs typeface="Arial" pitchFamily="34" charset="0"/>
              </a:rPr>
              <a:t>Training consists of largely well organized opportunities for the person to acquire necessary knowledge and skill to perform better in an organization.</a:t>
            </a:r>
          </a:p>
          <a:p>
            <a:pPr lvl="0" algn="just"/>
            <a:r>
              <a:rPr lang="en-US" sz="2800" dirty="0" smtClean="0">
                <a:latin typeface="Arial" pitchFamily="34" charset="0"/>
                <a:cs typeface="Arial" pitchFamily="34" charset="0"/>
              </a:rPr>
              <a:t>                            -      (Lynton and Pareek,1967)</a:t>
            </a:r>
          </a:p>
          <a:p>
            <a:pPr algn="just"/>
            <a:endParaRPr lang="en-US" sz="2800" dirty="0" smtClean="0">
              <a:latin typeface="Arial" pitchFamily="34" charset="0"/>
              <a:cs typeface="Arial" pitchFamily="34" charset="0"/>
            </a:endParaRPr>
          </a:p>
          <a:p>
            <a:pPr algn="just"/>
            <a:r>
              <a:rPr lang="en-US" sz="2800" dirty="0" smtClean="0">
                <a:latin typeface="Arial" pitchFamily="34" charset="0"/>
                <a:cs typeface="Arial" pitchFamily="34" charset="0"/>
              </a:rPr>
              <a:t>In simple words, training is the process whereby an individual’s efficiency and effectiveness in the given context of a job can be maximized .</a:t>
            </a:r>
            <a:endParaRPr lang="en-US" dirty="0"/>
          </a:p>
        </p:txBody>
      </p:sp>
      <p:pic>
        <p:nvPicPr>
          <p:cNvPr id="3" name="Picture 2" descr="C:\Users\DELL\Desktop\DSC00992.JPG"/>
          <p:cNvPicPr/>
          <p:nvPr/>
        </p:nvPicPr>
        <p:blipFill>
          <a:blip r:embed="rId2" cstate="print"/>
          <a:srcRect/>
          <a:stretch>
            <a:fillRect/>
          </a:stretch>
        </p:blipFill>
        <p:spPr bwMode="auto">
          <a:xfrm>
            <a:off x="762000" y="4191000"/>
            <a:ext cx="3200400" cy="2362200"/>
          </a:xfrm>
          <a:prstGeom prst="rect">
            <a:avLst/>
          </a:prstGeom>
          <a:noFill/>
          <a:ln w="9525">
            <a:noFill/>
            <a:miter lim="800000"/>
            <a:headEnd/>
            <a:tailEnd/>
          </a:ln>
        </p:spPr>
      </p:pic>
      <p:pic>
        <p:nvPicPr>
          <p:cNvPr id="6" name="Picture 5" descr="C:\Users\DELL\Desktop\DSC01417.JPG"/>
          <p:cNvPicPr/>
          <p:nvPr/>
        </p:nvPicPr>
        <p:blipFill>
          <a:blip r:embed="rId3" cstate="print"/>
          <a:srcRect/>
          <a:stretch>
            <a:fillRect/>
          </a:stretch>
        </p:blipFill>
        <p:spPr bwMode="auto">
          <a:xfrm>
            <a:off x="4724400" y="4191000"/>
            <a:ext cx="3429000" cy="243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676400"/>
            <a:ext cx="7863050" cy="4401205"/>
          </a:xfrm>
          <a:prstGeom prst="rect">
            <a:avLst/>
          </a:prstGeom>
          <a:noFill/>
        </p:spPr>
        <p:txBody>
          <a:bodyPr wrap="none" rtlCol="0">
            <a:spAutoFit/>
          </a:bodyPr>
          <a:lstStyle/>
          <a:p>
            <a:pPr marL="514350" indent="-514350">
              <a:buAutoNum type="alphaUcPeriod"/>
            </a:pPr>
            <a:r>
              <a:rPr lang="en-US" sz="2800" b="1" dirty="0" smtClean="0">
                <a:solidFill>
                  <a:srgbClr val="003399"/>
                </a:solidFill>
                <a:latin typeface="Arial" pitchFamily="34" charset="0"/>
                <a:cs typeface="Arial" pitchFamily="34" charset="0"/>
              </a:rPr>
              <a:t>PLANNING</a:t>
            </a:r>
          </a:p>
          <a:p>
            <a:pPr marL="514350" indent="-514350">
              <a:buFont typeface="Wingdings" pitchFamily="2" charset="2"/>
              <a:buChar char="§"/>
            </a:pPr>
            <a:r>
              <a:rPr lang="en-US" sz="2800" dirty="0" smtClean="0">
                <a:latin typeface="Arial" pitchFamily="34" charset="0"/>
                <a:cs typeface="Arial" pitchFamily="34" charset="0"/>
              </a:rPr>
              <a:t>Job Analysis – Trainee Analysis</a:t>
            </a:r>
          </a:p>
          <a:p>
            <a:pPr marL="514350" indent="-514350">
              <a:buFont typeface="Wingdings" pitchFamily="2" charset="2"/>
              <a:buChar char="§"/>
            </a:pPr>
            <a:r>
              <a:rPr lang="en-US" sz="2800" dirty="0" smtClean="0">
                <a:latin typeface="Arial" pitchFamily="34" charset="0"/>
                <a:cs typeface="Arial" pitchFamily="34" charset="0"/>
              </a:rPr>
              <a:t>Training Need Assessment</a:t>
            </a:r>
          </a:p>
          <a:p>
            <a:pPr marL="514350" indent="-514350">
              <a:buFont typeface="Wingdings" pitchFamily="2" charset="2"/>
              <a:buChar char="§"/>
            </a:pPr>
            <a:r>
              <a:rPr lang="en-US" sz="2800" dirty="0" smtClean="0">
                <a:latin typeface="Arial" pitchFamily="34" charset="0"/>
                <a:cs typeface="Arial" pitchFamily="34" charset="0"/>
              </a:rPr>
              <a:t>Determine Training Objective</a:t>
            </a:r>
          </a:p>
          <a:p>
            <a:pPr marL="514350" indent="-514350">
              <a:buFont typeface="Wingdings" pitchFamily="2" charset="2"/>
              <a:buChar char="§"/>
            </a:pPr>
            <a:endParaRPr lang="en-US" sz="2800" dirty="0" smtClean="0">
              <a:latin typeface="Arial" pitchFamily="34" charset="0"/>
              <a:cs typeface="Arial" pitchFamily="34" charset="0"/>
            </a:endParaRPr>
          </a:p>
          <a:p>
            <a:pPr marL="514350" indent="-514350"/>
            <a:r>
              <a:rPr lang="en-US" sz="2800" b="1" dirty="0" smtClean="0">
                <a:solidFill>
                  <a:srgbClr val="003399"/>
                </a:solidFill>
                <a:latin typeface="Arial" pitchFamily="34" charset="0"/>
                <a:cs typeface="Arial" pitchFamily="34" charset="0"/>
              </a:rPr>
              <a:t>B. PREPARATION</a:t>
            </a:r>
          </a:p>
          <a:p>
            <a:pPr marL="514350" indent="-514350">
              <a:buFont typeface="Wingdings" pitchFamily="2" charset="2"/>
              <a:buChar char="§"/>
            </a:pPr>
            <a:r>
              <a:rPr lang="en-US" sz="2800" dirty="0" smtClean="0">
                <a:latin typeface="Arial" pitchFamily="34" charset="0"/>
                <a:cs typeface="Arial" pitchFamily="34" charset="0"/>
              </a:rPr>
              <a:t>Select and </a:t>
            </a:r>
            <a:r>
              <a:rPr lang="en-US" sz="2800" dirty="0" err="1" smtClean="0">
                <a:latin typeface="Arial" pitchFamily="34" charset="0"/>
                <a:cs typeface="Arial" pitchFamily="34" charset="0"/>
              </a:rPr>
              <a:t>organise</a:t>
            </a:r>
            <a:r>
              <a:rPr lang="en-US" sz="2800" dirty="0" smtClean="0">
                <a:latin typeface="Arial" pitchFamily="34" charset="0"/>
                <a:cs typeface="Arial" pitchFamily="34" charset="0"/>
              </a:rPr>
              <a:t> content</a:t>
            </a:r>
          </a:p>
          <a:p>
            <a:pPr marL="514350" indent="-514350">
              <a:buFont typeface="Wingdings" pitchFamily="2" charset="2"/>
              <a:buChar char="§"/>
            </a:pPr>
            <a:r>
              <a:rPr lang="en-US" sz="2800" dirty="0" smtClean="0">
                <a:latin typeface="Arial" pitchFamily="34" charset="0"/>
                <a:cs typeface="Arial" pitchFamily="34" charset="0"/>
              </a:rPr>
              <a:t>Select training techniques, methods and aids</a:t>
            </a:r>
          </a:p>
          <a:p>
            <a:pPr marL="514350" indent="-514350">
              <a:buFont typeface="Wingdings" pitchFamily="2" charset="2"/>
              <a:buChar char="§"/>
            </a:pPr>
            <a:r>
              <a:rPr lang="en-US" sz="2800" dirty="0" smtClean="0">
                <a:latin typeface="Arial" pitchFamily="34" charset="0"/>
                <a:cs typeface="Arial" pitchFamily="34" charset="0"/>
              </a:rPr>
              <a:t>Prepare lesson plan</a:t>
            </a:r>
          </a:p>
          <a:p>
            <a:pPr marL="514350" indent="-514350">
              <a:buFont typeface="Wingdings" pitchFamily="2" charset="2"/>
              <a:buChar char="§"/>
            </a:pPr>
            <a:r>
              <a:rPr lang="en-US" sz="2800" dirty="0" smtClean="0">
                <a:latin typeface="Arial" pitchFamily="34" charset="0"/>
                <a:cs typeface="Arial" pitchFamily="34" charset="0"/>
              </a:rPr>
              <a:t>Plan evaluation</a:t>
            </a:r>
            <a:endParaRPr lang="en-US" sz="2800" dirty="0">
              <a:latin typeface="Arial" pitchFamily="34" charset="0"/>
              <a:cs typeface="Arial" pitchFamily="34" charset="0"/>
            </a:endParaRPr>
          </a:p>
        </p:txBody>
      </p:sp>
      <p:sp>
        <p:nvSpPr>
          <p:cNvPr id="3" name="TextBox 2"/>
          <p:cNvSpPr txBox="1"/>
          <p:nvPr/>
        </p:nvSpPr>
        <p:spPr>
          <a:xfrm>
            <a:off x="838200" y="457200"/>
            <a:ext cx="7391960" cy="646331"/>
          </a:xfrm>
          <a:prstGeom prst="rect">
            <a:avLst/>
          </a:prstGeom>
          <a:solidFill>
            <a:srgbClr val="FFFF99"/>
          </a:solidFill>
          <a:ln>
            <a:solidFill>
              <a:schemeClr val="tx1"/>
            </a:solidFill>
          </a:ln>
        </p:spPr>
        <p:txBody>
          <a:bodyPr wrap="none" rtlCol="0">
            <a:spAutoFit/>
          </a:bodyPr>
          <a:lstStyle/>
          <a:p>
            <a:r>
              <a:rPr lang="en-US" sz="3600" b="1" dirty="0" smtClean="0">
                <a:solidFill>
                  <a:srgbClr val="C00000"/>
                </a:solidFill>
                <a:latin typeface="Arial" pitchFamily="34" charset="0"/>
                <a:cs typeface="Arial" pitchFamily="34" charset="0"/>
              </a:rPr>
              <a:t>Components of Training process</a:t>
            </a:r>
            <a:endParaRPr lang="en-US" sz="36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685800"/>
            <a:ext cx="8382000" cy="4401205"/>
          </a:xfrm>
          <a:prstGeom prst="rect">
            <a:avLst/>
          </a:prstGeom>
          <a:noFill/>
        </p:spPr>
        <p:txBody>
          <a:bodyPr wrap="square" rtlCol="0">
            <a:spAutoFit/>
          </a:bodyPr>
          <a:lstStyle/>
          <a:p>
            <a:r>
              <a:rPr lang="en-US" sz="2800" b="1" dirty="0" smtClean="0">
                <a:solidFill>
                  <a:srgbClr val="003399"/>
                </a:solidFill>
                <a:latin typeface="Arial" pitchFamily="34" charset="0"/>
                <a:cs typeface="Arial" pitchFamily="34" charset="0"/>
              </a:rPr>
              <a:t>C. PRESENTATION</a:t>
            </a:r>
          </a:p>
          <a:p>
            <a:pPr>
              <a:buFont typeface="Wingdings" pitchFamily="2" charset="2"/>
              <a:buChar char="§"/>
            </a:pPr>
            <a:r>
              <a:rPr lang="en-US" sz="2800" dirty="0" smtClean="0">
                <a:latin typeface="Arial" pitchFamily="34" charset="0"/>
                <a:cs typeface="Arial" pitchFamily="34" charset="0"/>
              </a:rPr>
              <a:t> Conduct training</a:t>
            </a:r>
          </a:p>
          <a:p>
            <a:pPr>
              <a:buFont typeface="Wingdings" pitchFamily="2" charset="2"/>
              <a:buChar char="§"/>
            </a:pPr>
            <a:r>
              <a:rPr lang="en-US" sz="2800" dirty="0" smtClean="0">
                <a:latin typeface="Arial" pitchFamily="34" charset="0"/>
                <a:cs typeface="Arial" pitchFamily="34" charset="0"/>
              </a:rPr>
              <a:t> Evaluate</a:t>
            </a:r>
          </a:p>
          <a:p>
            <a:pPr>
              <a:buFont typeface="Wingdings" pitchFamily="2" charset="2"/>
              <a:buChar char="§"/>
            </a:pPr>
            <a:r>
              <a:rPr lang="en-US" sz="2800" dirty="0" smtClean="0">
                <a:latin typeface="Arial" pitchFamily="34" charset="0"/>
                <a:cs typeface="Arial" pitchFamily="34" charset="0"/>
              </a:rPr>
              <a:t> Review and revise training for future </a:t>
            </a:r>
            <a:r>
              <a:rPr lang="en-US" sz="2800" dirty="0" err="1" smtClean="0">
                <a:latin typeface="Arial" pitchFamily="34" charset="0"/>
                <a:cs typeface="Arial" pitchFamily="34" charset="0"/>
              </a:rPr>
              <a:t>programme</a:t>
            </a:r>
            <a:endParaRPr lang="en-US" sz="2800" dirty="0" smtClean="0">
              <a:latin typeface="Arial" pitchFamily="34" charset="0"/>
              <a:cs typeface="Arial" pitchFamily="34" charset="0"/>
            </a:endParaRPr>
          </a:p>
          <a:p>
            <a:pPr>
              <a:buFont typeface="Wingdings" pitchFamily="2" charset="2"/>
              <a:buChar char="§"/>
            </a:pPr>
            <a:endParaRPr lang="en-US" sz="2800" dirty="0" smtClean="0">
              <a:latin typeface="Arial" pitchFamily="34" charset="0"/>
              <a:cs typeface="Arial" pitchFamily="34" charset="0"/>
            </a:endParaRPr>
          </a:p>
          <a:p>
            <a:r>
              <a:rPr lang="en-US" sz="2800" b="1" dirty="0" smtClean="0">
                <a:solidFill>
                  <a:srgbClr val="003399"/>
                </a:solidFill>
                <a:latin typeface="Arial" pitchFamily="34" charset="0"/>
                <a:cs typeface="Arial" pitchFamily="34" charset="0"/>
              </a:rPr>
              <a:t>D. TRAINING EVALUATION</a:t>
            </a:r>
          </a:p>
          <a:p>
            <a:pPr algn="just">
              <a:buFont typeface="Wingdings" pitchFamily="2" charset="2"/>
              <a:buChar char="§"/>
            </a:pPr>
            <a:r>
              <a:rPr lang="en-US" sz="2800" dirty="0" smtClean="0">
                <a:latin typeface="Arial" pitchFamily="34" charset="0"/>
                <a:cs typeface="Arial" pitchFamily="34" charset="0"/>
              </a:rPr>
              <a:t> Job improvement plan</a:t>
            </a:r>
          </a:p>
          <a:p>
            <a:pPr algn="just">
              <a:buFont typeface="Wingdings" pitchFamily="2" charset="2"/>
              <a:buChar char="§"/>
            </a:pPr>
            <a:r>
              <a:rPr lang="en-US" sz="2800" dirty="0" smtClean="0">
                <a:latin typeface="Arial" pitchFamily="34" charset="0"/>
                <a:cs typeface="Arial" pitchFamily="34" charset="0"/>
              </a:rPr>
              <a:t> Review and revise the training activities based on  </a:t>
            </a:r>
          </a:p>
          <a:p>
            <a:pPr algn="just"/>
            <a:r>
              <a:rPr lang="en-US" sz="2800" dirty="0" smtClean="0">
                <a:latin typeface="Arial" pitchFamily="34" charset="0"/>
                <a:cs typeface="Arial" pitchFamily="34" charset="0"/>
              </a:rPr>
              <a:t>   the suggestions received from the participants</a:t>
            </a:r>
          </a:p>
          <a:p>
            <a:pPr algn="just">
              <a:buFont typeface="Wingdings" pitchFamily="2" charset="2"/>
              <a:buChar char="§"/>
            </a:pPr>
            <a:r>
              <a:rPr lang="en-US" sz="2800" dirty="0" smtClean="0">
                <a:latin typeface="Arial" pitchFamily="34" charset="0"/>
                <a:cs typeface="Arial" pitchFamily="34" charset="0"/>
              </a:rPr>
              <a:t> Post training contact / Follow up</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143000"/>
            <a:ext cx="8229600" cy="4832092"/>
          </a:xfrm>
          <a:prstGeom prst="rect">
            <a:avLst/>
          </a:prstGeom>
          <a:noFill/>
        </p:spPr>
        <p:txBody>
          <a:bodyPr wrap="square" rtlCol="0">
            <a:spAutoFit/>
          </a:bodyPr>
          <a:lstStyle/>
          <a:p>
            <a:pPr algn="just"/>
            <a:endParaRPr lang="en-US" sz="2800" dirty="0" smtClean="0">
              <a:latin typeface="Arial" pitchFamily="34" charset="0"/>
              <a:cs typeface="Arial" pitchFamily="34" charset="0"/>
            </a:endParaRPr>
          </a:p>
          <a:p>
            <a:pPr algn="just"/>
            <a:r>
              <a:rPr lang="en-US" sz="2800" dirty="0" smtClean="0">
                <a:latin typeface="Arial" pitchFamily="34" charset="0"/>
                <a:cs typeface="Arial" pitchFamily="34" charset="0"/>
              </a:rPr>
              <a:t>	 “gap “ between the work performance  of an individual or </a:t>
            </a:r>
            <a:r>
              <a:rPr lang="en-US" sz="2800" dirty="0" err="1" smtClean="0">
                <a:latin typeface="Arial" pitchFamily="34" charset="0"/>
                <a:cs typeface="Arial" pitchFamily="34" charset="0"/>
              </a:rPr>
              <a:t>organisation</a:t>
            </a:r>
            <a:r>
              <a:rPr lang="en-US" sz="2800" dirty="0" smtClean="0">
                <a:latin typeface="Arial" pitchFamily="34" charset="0"/>
                <a:cs typeface="Arial" pitchFamily="34" charset="0"/>
              </a:rPr>
              <a:t> and  “desired “  level of competency is perceived  </a:t>
            </a:r>
          </a:p>
          <a:p>
            <a:pPr algn="just"/>
            <a:endParaRPr lang="en-US" sz="2800" dirty="0" smtClean="0">
              <a:latin typeface="Arial" pitchFamily="34" charset="0"/>
              <a:cs typeface="Arial" pitchFamily="34" charset="0"/>
            </a:endParaRPr>
          </a:p>
          <a:p>
            <a:pPr algn="just"/>
            <a:r>
              <a:rPr lang="en-US" sz="2800" b="1" dirty="0" smtClean="0">
                <a:solidFill>
                  <a:srgbClr val="003399"/>
                </a:solidFill>
                <a:latin typeface="Arial" pitchFamily="34" charset="0"/>
                <a:cs typeface="Arial" pitchFamily="34" charset="0"/>
              </a:rPr>
              <a:t>Training need can be assessed by:</a:t>
            </a:r>
          </a:p>
          <a:p>
            <a:pPr algn="just"/>
            <a:endParaRPr lang="en-US" sz="2800" dirty="0" smtClean="0">
              <a:latin typeface="Arial" pitchFamily="34" charset="0"/>
              <a:cs typeface="Arial" pitchFamily="34" charset="0"/>
            </a:endParaRPr>
          </a:p>
          <a:p>
            <a:pPr marL="400050" indent="-400050" algn="just">
              <a:buAutoNum type="romanLcPeriod"/>
            </a:pPr>
            <a:r>
              <a:rPr lang="en-US" sz="2800" dirty="0" smtClean="0">
                <a:latin typeface="Arial" pitchFamily="34" charset="0"/>
                <a:cs typeface="Arial" pitchFamily="34" charset="0"/>
              </a:rPr>
              <a:t>An individual himself</a:t>
            </a:r>
          </a:p>
          <a:p>
            <a:pPr marL="400050" indent="-400050" algn="just">
              <a:buAutoNum type="romanLcPeriod"/>
            </a:pPr>
            <a:r>
              <a:rPr lang="en-US" sz="2800" dirty="0" smtClean="0">
                <a:latin typeface="Arial" pitchFamily="34" charset="0"/>
                <a:cs typeface="Arial" pitchFamily="34" charset="0"/>
              </a:rPr>
              <a:t>Assessed by supervisors</a:t>
            </a:r>
          </a:p>
          <a:p>
            <a:pPr marL="400050" indent="-400050" algn="just">
              <a:buAutoNum type="romanLcPeriod"/>
            </a:pPr>
            <a:r>
              <a:rPr lang="en-US" sz="2800" dirty="0" smtClean="0">
                <a:latin typeface="Arial" pitchFamily="34" charset="0"/>
                <a:cs typeface="Arial" pitchFamily="34" charset="0"/>
              </a:rPr>
              <a:t>Assessment through structured set of questionnaires</a:t>
            </a:r>
            <a:endParaRPr lang="en-US" sz="2800" dirty="0">
              <a:latin typeface="Arial" pitchFamily="34" charset="0"/>
              <a:cs typeface="Arial" pitchFamily="34" charset="0"/>
            </a:endParaRPr>
          </a:p>
        </p:txBody>
      </p:sp>
      <p:sp>
        <p:nvSpPr>
          <p:cNvPr id="3" name="TextBox 2"/>
          <p:cNvSpPr txBox="1"/>
          <p:nvPr/>
        </p:nvSpPr>
        <p:spPr>
          <a:xfrm>
            <a:off x="2667000" y="304800"/>
            <a:ext cx="3236976" cy="646331"/>
          </a:xfrm>
          <a:prstGeom prst="rect">
            <a:avLst/>
          </a:prstGeom>
          <a:solidFill>
            <a:srgbClr val="FFFF99"/>
          </a:solidFill>
          <a:ln>
            <a:solidFill>
              <a:schemeClr val="tx1"/>
            </a:solidFill>
          </a:ln>
        </p:spPr>
        <p:txBody>
          <a:bodyPr wrap="none" rtlCol="0">
            <a:spAutoFit/>
          </a:bodyPr>
          <a:lstStyle/>
          <a:p>
            <a:r>
              <a:rPr lang="en-US" sz="3600" b="1" dirty="0" smtClean="0">
                <a:solidFill>
                  <a:srgbClr val="C00000"/>
                </a:solidFill>
                <a:latin typeface="Arial" pitchFamily="34" charset="0"/>
                <a:cs typeface="Arial" pitchFamily="34" charset="0"/>
              </a:rPr>
              <a:t>Training Need</a:t>
            </a:r>
            <a:endParaRPr lang="en-US" sz="36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4600" y="1066800"/>
            <a:ext cx="4187365" cy="5262979"/>
          </a:xfrm>
          <a:prstGeom prst="rect">
            <a:avLst/>
          </a:prstGeom>
          <a:noFill/>
        </p:spPr>
        <p:txBody>
          <a:bodyPr wrap="none" rtlCol="0">
            <a:spAutoFit/>
          </a:bodyPr>
          <a:lstStyle/>
          <a:p>
            <a:pPr>
              <a:buFont typeface="Arial" pitchFamily="34" charset="0"/>
              <a:buChar char="•"/>
            </a:pPr>
            <a:r>
              <a:rPr lang="en-US" sz="2800" dirty="0" smtClean="0">
                <a:latin typeface="Arial" pitchFamily="34" charset="0"/>
                <a:cs typeface="Arial" pitchFamily="34" charset="0"/>
              </a:rPr>
              <a:t>  </a:t>
            </a:r>
            <a:r>
              <a:rPr lang="en-US" sz="2800" dirty="0" smtClean="0">
                <a:solidFill>
                  <a:srgbClr val="003399"/>
                </a:solidFill>
                <a:latin typeface="Arial" pitchFamily="34" charset="0"/>
                <a:cs typeface="Arial" pitchFamily="34" charset="0"/>
              </a:rPr>
              <a:t>Informal interviews</a:t>
            </a:r>
          </a:p>
          <a:p>
            <a:pPr>
              <a:buFont typeface="Arial" pitchFamily="34" charset="0"/>
              <a:buChar char="•"/>
            </a:pPr>
            <a:r>
              <a:rPr lang="en-US" sz="2800" dirty="0" smtClean="0">
                <a:solidFill>
                  <a:srgbClr val="003399"/>
                </a:solidFill>
                <a:latin typeface="Arial" pitchFamily="34" charset="0"/>
                <a:cs typeface="Arial" pitchFamily="34" charset="0"/>
              </a:rPr>
              <a:t>  </a:t>
            </a:r>
            <a:r>
              <a:rPr lang="en-US" sz="2800" dirty="0" smtClean="0">
                <a:latin typeface="Arial" pitchFamily="34" charset="0"/>
                <a:cs typeface="Arial" pitchFamily="34" charset="0"/>
              </a:rPr>
              <a:t>Observations</a:t>
            </a:r>
          </a:p>
          <a:p>
            <a:pPr>
              <a:buFont typeface="Arial" pitchFamily="34" charset="0"/>
              <a:buChar char="•"/>
            </a:pPr>
            <a:r>
              <a:rPr lang="en-US" sz="2800" dirty="0" smtClean="0">
                <a:solidFill>
                  <a:srgbClr val="003399"/>
                </a:solidFill>
                <a:latin typeface="Arial" pitchFamily="34" charset="0"/>
                <a:cs typeface="Arial" pitchFamily="34" charset="0"/>
              </a:rPr>
              <a:t>  Survey method</a:t>
            </a:r>
          </a:p>
          <a:p>
            <a:pPr>
              <a:buFont typeface="Arial" pitchFamily="34" charset="0"/>
              <a:buChar char="•"/>
            </a:pPr>
            <a:r>
              <a:rPr lang="en-US" sz="2800" dirty="0" smtClean="0">
                <a:solidFill>
                  <a:srgbClr val="003399"/>
                </a:solidFill>
                <a:latin typeface="Arial" pitchFamily="34" charset="0"/>
                <a:cs typeface="Arial" pitchFamily="34" charset="0"/>
              </a:rPr>
              <a:t>  </a:t>
            </a:r>
            <a:r>
              <a:rPr lang="en-US" sz="2800" dirty="0" smtClean="0">
                <a:latin typeface="Arial" pitchFamily="34" charset="0"/>
                <a:cs typeface="Arial" pitchFamily="34" charset="0"/>
              </a:rPr>
              <a:t>Formal interviews</a:t>
            </a:r>
          </a:p>
          <a:p>
            <a:pPr>
              <a:buFont typeface="Arial" pitchFamily="34" charset="0"/>
              <a:buChar char="•"/>
            </a:pPr>
            <a:r>
              <a:rPr lang="en-US" sz="2800" dirty="0" smtClean="0">
                <a:solidFill>
                  <a:srgbClr val="003399"/>
                </a:solidFill>
                <a:latin typeface="Arial" pitchFamily="34" charset="0"/>
                <a:cs typeface="Arial" pitchFamily="34" charset="0"/>
              </a:rPr>
              <a:t>  Group conference</a:t>
            </a:r>
          </a:p>
          <a:p>
            <a:pPr>
              <a:buFont typeface="Arial" pitchFamily="34" charset="0"/>
              <a:buChar char="•"/>
            </a:pPr>
            <a:r>
              <a:rPr lang="en-US" sz="2800" dirty="0" smtClean="0">
                <a:solidFill>
                  <a:srgbClr val="003399"/>
                </a:solidFill>
                <a:latin typeface="Arial" pitchFamily="34" charset="0"/>
                <a:cs typeface="Arial" pitchFamily="34" charset="0"/>
              </a:rPr>
              <a:t>  </a:t>
            </a:r>
            <a:r>
              <a:rPr lang="en-US" sz="2800" dirty="0" smtClean="0">
                <a:latin typeface="Arial" pitchFamily="34" charset="0"/>
                <a:cs typeface="Arial" pitchFamily="34" charset="0"/>
              </a:rPr>
              <a:t>Reports from superiors</a:t>
            </a:r>
          </a:p>
          <a:p>
            <a:pPr>
              <a:buFont typeface="Arial" pitchFamily="34" charset="0"/>
              <a:buChar char="•"/>
            </a:pPr>
            <a:r>
              <a:rPr lang="en-US" sz="2800" dirty="0" smtClean="0">
                <a:solidFill>
                  <a:srgbClr val="003399"/>
                </a:solidFill>
                <a:latin typeface="Arial" pitchFamily="34" charset="0"/>
                <a:cs typeface="Arial" pitchFamily="34" charset="0"/>
              </a:rPr>
              <a:t>  Examination of records</a:t>
            </a:r>
          </a:p>
          <a:p>
            <a:pPr>
              <a:buFont typeface="Arial" pitchFamily="34" charset="0"/>
              <a:buChar char="•"/>
            </a:pPr>
            <a:r>
              <a:rPr lang="en-US" sz="2800" dirty="0" smtClean="0">
                <a:solidFill>
                  <a:srgbClr val="003399"/>
                </a:solidFill>
                <a:latin typeface="Arial" pitchFamily="34" charset="0"/>
                <a:cs typeface="Arial" pitchFamily="34" charset="0"/>
              </a:rPr>
              <a:t>  </a:t>
            </a:r>
            <a:r>
              <a:rPr lang="en-US" sz="2800" dirty="0" smtClean="0">
                <a:latin typeface="Arial" pitchFamily="34" charset="0"/>
                <a:cs typeface="Arial" pitchFamily="34" charset="0"/>
              </a:rPr>
              <a:t>Advisory committees</a:t>
            </a:r>
          </a:p>
          <a:p>
            <a:pPr>
              <a:buFont typeface="Arial" pitchFamily="34" charset="0"/>
              <a:buChar char="•"/>
            </a:pPr>
            <a:r>
              <a:rPr lang="en-US" sz="2800" dirty="0" smtClean="0">
                <a:solidFill>
                  <a:srgbClr val="003399"/>
                </a:solidFill>
                <a:latin typeface="Arial" pitchFamily="34" charset="0"/>
                <a:cs typeface="Arial" pitchFamily="34" charset="0"/>
              </a:rPr>
              <a:t>  Check list</a:t>
            </a:r>
          </a:p>
          <a:p>
            <a:pPr>
              <a:buFont typeface="Arial" pitchFamily="34" charset="0"/>
              <a:buChar char="•"/>
            </a:pPr>
            <a:r>
              <a:rPr lang="en-US" sz="2800" dirty="0" smtClean="0">
                <a:solidFill>
                  <a:srgbClr val="003399"/>
                </a:solidFill>
                <a:latin typeface="Arial" pitchFamily="34" charset="0"/>
                <a:cs typeface="Arial" pitchFamily="34" charset="0"/>
              </a:rPr>
              <a:t>  </a:t>
            </a:r>
            <a:r>
              <a:rPr lang="en-US" sz="2800" dirty="0" smtClean="0">
                <a:latin typeface="Arial" pitchFamily="34" charset="0"/>
                <a:cs typeface="Arial" pitchFamily="34" charset="0"/>
              </a:rPr>
              <a:t>Questionnaires</a:t>
            </a:r>
          </a:p>
          <a:p>
            <a:pPr>
              <a:buFont typeface="Arial" pitchFamily="34" charset="0"/>
              <a:buChar char="•"/>
            </a:pPr>
            <a:r>
              <a:rPr lang="en-US" sz="2800" dirty="0" smtClean="0">
                <a:solidFill>
                  <a:srgbClr val="003399"/>
                </a:solidFill>
                <a:latin typeface="Arial" pitchFamily="34" charset="0"/>
                <a:cs typeface="Arial" pitchFamily="34" charset="0"/>
              </a:rPr>
              <a:t>  Management requests</a:t>
            </a:r>
          </a:p>
          <a:p>
            <a:pPr>
              <a:buFont typeface="Arial" pitchFamily="34" charset="0"/>
              <a:buChar char="•"/>
            </a:pPr>
            <a:r>
              <a:rPr lang="en-US" sz="2800" dirty="0" smtClean="0">
                <a:solidFill>
                  <a:srgbClr val="003399"/>
                </a:solidFill>
                <a:latin typeface="Arial" pitchFamily="34" charset="0"/>
                <a:cs typeface="Arial" pitchFamily="34" charset="0"/>
              </a:rPr>
              <a:t>  </a:t>
            </a:r>
            <a:r>
              <a:rPr lang="en-US" sz="2800" dirty="0" smtClean="0">
                <a:latin typeface="Arial" pitchFamily="34" charset="0"/>
                <a:cs typeface="Arial" pitchFamily="34" charset="0"/>
              </a:rPr>
              <a:t>Formal research</a:t>
            </a:r>
            <a:endParaRPr lang="en-US" sz="2800" dirty="0">
              <a:latin typeface="Arial" pitchFamily="34" charset="0"/>
              <a:cs typeface="Arial" pitchFamily="34" charset="0"/>
            </a:endParaRPr>
          </a:p>
        </p:txBody>
      </p:sp>
      <p:sp>
        <p:nvSpPr>
          <p:cNvPr id="3" name="TextBox 2"/>
          <p:cNvSpPr txBox="1"/>
          <p:nvPr/>
        </p:nvSpPr>
        <p:spPr>
          <a:xfrm>
            <a:off x="762000" y="152400"/>
            <a:ext cx="7238007" cy="646331"/>
          </a:xfrm>
          <a:prstGeom prst="rect">
            <a:avLst/>
          </a:prstGeom>
          <a:solidFill>
            <a:srgbClr val="FFFF99"/>
          </a:solidFill>
          <a:ln>
            <a:solidFill>
              <a:schemeClr val="tx1"/>
            </a:solidFill>
          </a:ln>
        </p:spPr>
        <p:txBody>
          <a:bodyPr wrap="none" rtlCol="0">
            <a:spAutoFit/>
          </a:bodyPr>
          <a:lstStyle/>
          <a:p>
            <a:r>
              <a:rPr lang="en-US" sz="3600" b="1" dirty="0" smtClean="0">
                <a:solidFill>
                  <a:srgbClr val="C00000"/>
                </a:solidFill>
                <a:latin typeface="Arial" pitchFamily="34" charset="0"/>
                <a:cs typeface="Arial" pitchFamily="34" charset="0"/>
              </a:rPr>
              <a:t>Types of Training Need Analysis</a:t>
            </a:r>
            <a:endParaRPr lang="en-US" sz="36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7315200"/>
            <a:ext cx="8534400" cy="1384995"/>
          </a:xfrm>
          <a:prstGeom prst="rect">
            <a:avLst/>
          </a:prstGeom>
          <a:noFill/>
        </p:spPr>
        <p:txBody>
          <a:bodyPr wrap="square" rtlCol="0">
            <a:spAutoFit/>
          </a:bodyPr>
          <a:lstStyle/>
          <a:p>
            <a:pPr algn="just">
              <a:buBlip>
                <a:blip r:embed="rId2"/>
              </a:buBlip>
            </a:pPr>
            <a:r>
              <a:rPr lang="en-US" sz="2800" dirty="0" smtClean="0">
                <a:latin typeface="Arial" pitchFamily="34" charset="0"/>
                <a:cs typeface="Arial" pitchFamily="34" charset="0"/>
              </a:rPr>
              <a:t>.</a:t>
            </a:r>
          </a:p>
          <a:p>
            <a:pPr algn="just"/>
            <a:endParaRPr lang="en-US" sz="2800" dirty="0" smtClean="0">
              <a:latin typeface="Arial" pitchFamily="34" charset="0"/>
              <a:cs typeface="Arial" pitchFamily="34" charset="0"/>
            </a:endParaRPr>
          </a:p>
          <a:p>
            <a:pPr marL="571500" indent="-571500" algn="just">
              <a:buFont typeface="Courier New" pitchFamily="49" charset="0"/>
              <a:buChar char="o"/>
            </a:pPr>
            <a:endParaRPr lang="en-US" sz="2800" dirty="0">
              <a:latin typeface="Arial" pitchFamily="34" charset="0"/>
              <a:cs typeface="Arial" pitchFamily="34" charset="0"/>
            </a:endParaRPr>
          </a:p>
        </p:txBody>
      </p:sp>
      <p:sp>
        <p:nvSpPr>
          <p:cNvPr id="5" name="TextBox 4"/>
          <p:cNvSpPr txBox="1"/>
          <p:nvPr/>
        </p:nvSpPr>
        <p:spPr>
          <a:xfrm>
            <a:off x="304800" y="304800"/>
            <a:ext cx="8534400" cy="954107"/>
          </a:xfrm>
          <a:prstGeom prst="rect">
            <a:avLst/>
          </a:prstGeom>
          <a:solidFill>
            <a:srgbClr val="FFFF99"/>
          </a:solidFill>
          <a:ln>
            <a:solidFill>
              <a:schemeClr val="tx1"/>
            </a:solidFill>
          </a:ln>
        </p:spPr>
        <p:txBody>
          <a:bodyPr wrap="square" rtlCol="0">
            <a:spAutoFit/>
          </a:bodyPr>
          <a:lstStyle/>
          <a:p>
            <a:r>
              <a:rPr lang="en-US" sz="2800" b="1" dirty="0" smtClean="0">
                <a:solidFill>
                  <a:srgbClr val="C00000"/>
                </a:solidFill>
                <a:latin typeface="Arial" pitchFamily="34" charset="0"/>
                <a:cs typeface="Arial" pitchFamily="34" charset="0"/>
              </a:rPr>
              <a:t>Simple Approach to Training Needs Assessment   </a:t>
            </a:r>
          </a:p>
          <a:p>
            <a:r>
              <a:rPr lang="en-US" sz="2800" b="1" dirty="0" smtClean="0">
                <a:solidFill>
                  <a:srgbClr val="C00000"/>
                </a:solidFill>
                <a:latin typeface="Arial" pitchFamily="34" charset="0"/>
                <a:cs typeface="Arial" pitchFamily="34" charset="0"/>
              </a:rPr>
              <a:t>                                 (SATNA)</a:t>
            </a:r>
            <a:endParaRPr lang="en-US" sz="2800" b="1" dirty="0">
              <a:solidFill>
                <a:srgbClr val="C00000"/>
              </a:solidFill>
            </a:endParaRPr>
          </a:p>
        </p:txBody>
      </p:sp>
      <p:sp>
        <p:nvSpPr>
          <p:cNvPr id="7" name="Rectangle 6"/>
          <p:cNvSpPr/>
          <p:nvPr/>
        </p:nvSpPr>
        <p:spPr>
          <a:xfrm>
            <a:off x="304800" y="1905000"/>
            <a:ext cx="8458200" cy="3108543"/>
          </a:xfrm>
          <a:prstGeom prst="rect">
            <a:avLst/>
          </a:prstGeom>
        </p:spPr>
        <p:txBody>
          <a:bodyPr wrap="square">
            <a:spAutoFit/>
          </a:bodyPr>
          <a:lstStyle/>
          <a:p>
            <a:pPr algn="just">
              <a:buBlip>
                <a:blip r:embed="rId2"/>
              </a:buBlip>
            </a:pPr>
            <a:r>
              <a:rPr lang="en-US" sz="2000" dirty="0" smtClean="0">
                <a:latin typeface="Arial" pitchFamily="34" charset="0"/>
                <a:cs typeface="Arial" pitchFamily="34" charset="0"/>
              </a:rPr>
              <a:t> </a:t>
            </a:r>
            <a:r>
              <a:rPr lang="en-US" sz="2800" dirty="0" smtClean="0">
                <a:latin typeface="Arial" pitchFamily="34" charset="0"/>
                <a:cs typeface="Arial" pitchFamily="34" charset="0"/>
              </a:rPr>
              <a:t>It is a simple and pragmatic approach for performing  training need assessment. </a:t>
            </a:r>
          </a:p>
          <a:p>
            <a:pPr algn="just">
              <a:buBlip>
                <a:blip r:embed="rId2"/>
              </a:buBlip>
            </a:pPr>
            <a:endParaRPr lang="en-US" sz="2800" dirty="0" smtClean="0">
              <a:latin typeface="Arial" pitchFamily="34" charset="0"/>
              <a:cs typeface="Arial" pitchFamily="34" charset="0"/>
            </a:endParaRPr>
          </a:p>
          <a:p>
            <a:pPr algn="just"/>
            <a:endParaRPr lang="en-US" sz="2800" dirty="0" smtClean="0">
              <a:latin typeface="Arial" pitchFamily="34" charset="0"/>
              <a:cs typeface="Arial" pitchFamily="34" charset="0"/>
            </a:endParaRPr>
          </a:p>
          <a:p>
            <a:pPr algn="just">
              <a:buBlip>
                <a:blip r:embed="rId2"/>
              </a:buBlip>
            </a:pPr>
            <a:r>
              <a:rPr lang="en-US" sz="2800" dirty="0" smtClean="0">
                <a:latin typeface="Arial" pitchFamily="34" charset="0"/>
                <a:cs typeface="Arial" pitchFamily="34" charset="0"/>
              </a:rPr>
              <a:t> It also produces operative results which will create a dynamic and compelling process suitable for all problems  oriented training </a:t>
            </a:r>
            <a:r>
              <a:rPr lang="en-US" sz="2800" dirty="0" err="1" smtClean="0">
                <a:latin typeface="Arial" pitchFamily="34" charset="0"/>
                <a:cs typeface="Arial" pitchFamily="34" charset="0"/>
              </a:rPr>
              <a:t>programme</a:t>
            </a:r>
            <a:endParaRPr lang="en-US"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914400"/>
            <a:ext cx="8305800" cy="5724644"/>
          </a:xfrm>
          <a:prstGeom prst="rect">
            <a:avLst/>
          </a:prstGeom>
          <a:noFill/>
        </p:spPr>
        <p:txBody>
          <a:bodyPr wrap="square" rtlCol="0">
            <a:spAutoFit/>
          </a:bodyPr>
          <a:lstStyle/>
          <a:p>
            <a:pPr marL="571500" indent="-571500" algn="just">
              <a:lnSpc>
                <a:spcPct val="150000"/>
              </a:lnSpc>
              <a:buAutoNum type="romanLcPeriod"/>
            </a:pPr>
            <a:r>
              <a:rPr lang="en-US" sz="2400" b="1" dirty="0" smtClean="0">
                <a:solidFill>
                  <a:srgbClr val="002060"/>
                </a:solidFill>
                <a:latin typeface="Arial" pitchFamily="34" charset="0"/>
                <a:cs typeface="Arial" pitchFamily="34" charset="0"/>
              </a:rPr>
              <a:t>Problem identification</a:t>
            </a:r>
          </a:p>
          <a:p>
            <a:pPr marL="571500" indent="-571500" algn="just">
              <a:lnSpc>
                <a:spcPct val="150000"/>
              </a:lnSpc>
              <a:buAutoNum type="romanLcPeriod"/>
            </a:pPr>
            <a:r>
              <a:rPr lang="en-US" sz="2400" b="1" dirty="0" smtClean="0">
                <a:solidFill>
                  <a:srgbClr val="002060"/>
                </a:solidFill>
                <a:latin typeface="Arial" pitchFamily="34" charset="0"/>
                <a:cs typeface="Arial" pitchFamily="34" charset="0"/>
              </a:rPr>
              <a:t>Job description (Proposed solution)</a:t>
            </a:r>
          </a:p>
          <a:p>
            <a:pPr marL="571500" indent="-571500" algn="just">
              <a:lnSpc>
                <a:spcPct val="150000"/>
              </a:lnSpc>
              <a:buAutoNum type="romanLcPeriod"/>
            </a:pPr>
            <a:r>
              <a:rPr lang="en-US" sz="2400" b="1" dirty="0" smtClean="0">
                <a:solidFill>
                  <a:srgbClr val="002060"/>
                </a:solidFill>
                <a:latin typeface="Arial" pitchFamily="34" charset="0"/>
                <a:cs typeface="Arial" pitchFamily="34" charset="0"/>
              </a:rPr>
              <a:t>People identification</a:t>
            </a:r>
          </a:p>
          <a:p>
            <a:pPr marL="571500" indent="-571500" algn="just">
              <a:lnSpc>
                <a:spcPct val="150000"/>
              </a:lnSpc>
              <a:buAutoNum type="romanLcPeriod"/>
            </a:pPr>
            <a:r>
              <a:rPr lang="en-US" sz="2400" b="1" dirty="0" smtClean="0">
                <a:solidFill>
                  <a:srgbClr val="002060"/>
                </a:solidFill>
                <a:latin typeface="Arial" pitchFamily="34" charset="0"/>
                <a:cs typeface="Arial" pitchFamily="34" charset="0"/>
              </a:rPr>
              <a:t>KAS identification</a:t>
            </a:r>
          </a:p>
          <a:p>
            <a:pPr marL="571500" indent="-571500" algn="just">
              <a:lnSpc>
                <a:spcPct val="150000"/>
              </a:lnSpc>
              <a:buAutoNum type="romanLcPeriod"/>
            </a:pPr>
            <a:r>
              <a:rPr lang="en-US" sz="2400" b="1" dirty="0" smtClean="0">
                <a:solidFill>
                  <a:srgbClr val="002060"/>
                </a:solidFill>
                <a:latin typeface="Arial" pitchFamily="34" charset="0"/>
                <a:cs typeface="Arial" pitchFamily="34" charset="0"/>
              </a:rPr>
              <a:t>Analysis of trainees ‘KAS’</a:t>
            </a:r>
          </a:p>
          <a:p>
            <a:pPr marL="571500" indent="-571500" algn="just">
              <a:lnSpc>
                <a:spcPct val="150000"/>
              </a:lnSpc>
              <a:buAutoNum type="romanLcPeriod"/>
            </a:pPr>
            <a:r>
              <a:rPr lang="en-US" sz="2400" b="1" dirty="0" smtClean="0">
                <a:solidFill>
                  <a:srgbClr val="002060"/>
                </a:solidFill>
                <a:latin typeface="Arial" pitchFamily="34" charset="0"/>
                <a:cs typeface="Arial" pitchFamily="34" charset="0"/>
              </a:rPr>
              <a:t>Disparity identification</a:t>
            </a:r>
          </a:p>
          <a:p>
            <a:pPr marL="571500" indent="-571500" algn="just">
              <a:lnSpc>
                <a:spcPct val="150000"/>
              </a:lnSpc>
              <a:buAutoNum type="romanLcPeriod"/>
            </a:pPr>
            <a:r>
              <a:rPr lang="en-US" sz="2400" b="1" dirty="0" smtClean="0">
                <a:solidFill>
                  <a:srgbClr val="002060"/>
                </a:solidFill>
                <a:latin typeface="Arial" pitchFamily="34" charset="0"/>
                <a:cs typeface="Arial" pitchFamily="34" charset="0"/>
              </a:rPr>
              <a:t>Prioritizing of discrepancies of suit</a:t>
            </a:r>
          </a:p>
          <a:p>
            <a:pPr marL="1485900" lvl="2" indent="-571500" algn="just">
              <a:buFont typeface="Courier New" pitchFamily="49" charset="0"/>
              <a:buChar char="o"/>
            </a:pPr>
            <a:r>
              <a:rPr lang="en-US" sz="2400" dirty="0" smtClean="0">
                <a:solidFill>
                  <a:srgbClr val="002060"/>
                </a:solidFill>
                <a:latin typeface="Arial" pitchFamily="34" charset="0"/>
                <a:cs typeface="Arial" pitchFamily="34" charset="0"/>
              </a:rPr>
              <a:t> available trainers</a:t>
            </a:r>
          </a:p>
          <a:p>
            <a:pPr marL="1485900" lvl="2" indent="-571500" algn="just">
              <a:buFont typeface="Courier New" pitchFamily="49" charset="0"/>
              <a:buChar char="o"/>
            </a:pPr>
            <a:r>
              <a:rPr lang="en-US" sz="2400" dirty="0" smtClean="0">
                <a:solidFill>
                  <a:srgbClr val="002060"/>
                </a:solidFill>
                <a:latin typeface="Arial" pitchFamily="34" charset="0"/>
                <a:cs typeface="Arial" pitchFamily="34" charset="0"/>
              </a:rPr>
              <a:t> available time</a:t>
            </a:r>
          </a:p>
          <a:p>
            <a:pPr marL="1485900" lvl="2" indent="-571500" algn="just">
              <a:buFont typeface="Courier New" pitchFamily="49" charset="0"/>
              <a:buChar char="o"/>
            </a:pPr>
            <a:r>
              <a:rPr lang="en-US" sz="2400" dirty="0" smtClean="0">
                <a:solidFill>
                  <a:srgbClr val="002060"/>
                </a:solidFill>
                <a:latin typeface="Arial" pitchFamily="34" charset="0"/>
                <a:cs typeface="Arial" pitchFamily="34" charset="0"/>
              </a:rPr>
              <a:t> available training resources (money, material and manpower etc.)</a:t>
            </a:r>
          </a:p>
          <a:p>
            <a:endParaRPr lang="en-US" dirty="0"/>
          </a:p>
        </p:txBody>
      </p:sp>
      <p:sp>
        <p:nvSpPr>
          <p:cNvPr id="5" name="TextBox 4"/>
          <p:cNvSpPr txBox="1"/>
          <p:nvPr/>
        </p:nvSpPr>
        <p:spPr>
          <a:xfrm>
            <a:off x="2590800" y="152400"/>
            <a:ext cx="3574440" cy="646331"/>
          </a:xfrm>
          <a:prstGeom prst="rect">
            <a:avLst/>
          </a:prstGeom>
          <a:solidFill>
            <a:srgbClr val="FFFF99"/>
          </a:solidFill>
          <a:ln>
            <a:solidFill>
              <a:schemeClr val="tx1"/>
            </a:solidFill>
          </a:ln>
        </p:spPr>
        <p:txBody>
          <a:bodyPr wrap="square" rtlCol="0">
            <a:spAutoFit/>
          </a:bodyPr>
          <a:lstStyle/>
          <a:p>
            <a:pPr algn="just"/>
            <a:r>
              <a:rPr lang="en-US" dirty="0" smtClean="0"/>
              <a:t> </a:t>
            </a:r>
            <a:r>
              <a:rPr lang="en-US" sz="3600" dirty="0" smtClean="0">
                <a:solidFill>
                  <a:srgbClr val="C00000"/>
                </a:solidFill>
                <a:latin typeface="Arial" pitchFamily="34" charset="0"/>
                <a:cs typeface="Arial" pitchFamily="34" charset="0"/>
              </a:rPr>
              <a:t>Steps of SATNA</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905000"/>
            <a:ext cx="8229600" cy="3108543"/>
          </a:xfrm>
          <a:prstGeom prst="rect">
            <a:avLst/>
          </a:prstGeom>
          <a:noFill/>
        </p:spPr>
        <p:txBody>
          <a:bodyPr wrap="square" rtlCol="0">
            <a:spAutoFit/>
          </a:bodyPr>
          <a:lstStyle/>
          <a:p>
            <a:pPr algn="just">
              <a:buFont typeface="Wingdings" pitchFamily="2" charset="2"/>
              <a:buChar char="ü"/>
            </a:pPr>
            <a:r>
              <a:rPr lang="en-US" sz="2800" dirty="0" smtClean="0">
                <a:latin typeface="Arial" pitchFamily="34" charset="0"/>
                <a:cs typeface="Arial" pitchFamily="34" charset="0"/>
              </a:rPr>
              <a:t> It is a statement of desired end product to be achieved through training </a:t>
            </a:r>
            <a:r>
              <a:rPr lang="en-US" sz="2800" dirty="0" err="1" smtClean="0">
                <a:latin typeface="Arial" pitchFamily="34" charset="0"/>
                <a:cs typeface="Arial" pitchFamily="34" charset="0"/>
              </a:rPr>
              <a:t>programme</a:t>
            </a:r>
            <a:r>
              <a:rPr lang="en-US" sz="2800" dirty="0" smtClean="0">
                <a:latin typeface="Arial" pitchFamily="34" charset="0"/>
                <a:cs typeface="Arial" pitchFamily="34" charset="0"/>
              </a:rPr>
              <a:t>. </a:t>
            </a:r>
          </a:p>
          <a:p>
            <a:pPr algn="just"/>
            <a:endParaRPr lang="en-US" sz="2800" dirty="0" smtClean="0">
              <a:latin typeface="Arial" pitchFamily="34" charset="0"/>
              <a:cs typeface="Arial" pitchFamily="34" charset="0"/>
            </a:endParaRPr>
          </a:p>
          <a:p>
            <a:pPr algn="just">
              <a:buFont typeface="Wingdings" pitchFamily="2" charset="2"/>
              <a:buChar char="ü"/>
            </a:pPr>
            <a:r>
              <a:rPr lang="en-US" sz="2800" dirty="0" smtClean="0">
                <a:latin typeface="Arial" pitchFamily="34" charset="0"/>
                <a:cs typeface="Arial" pitchFamily="34" charset="0"/>
              </a:rPr>
              <a:t> It should clearly  spell out the type of changes or desired end product, when they will be attained and finally how will be measured to determine the level of success.</a:t>
            </a:r>
            <a:endParaRPr lang="en-US" sz="2800" dirty="0">
              <a:latin typeface="Arial" pitchFamily="34" charset="0"/>
              <a:cs typeface="Arial" pitchFamily="34" charset="0"/>
            </a:endParaRPr>
          </a:p>
        </p:txBody>
      </p:sp>
      <p:sp>
        <p:nvSpPr>
          <p:cNvPr id="3" name="TextBox 2"/>
          <p:cNvSpPr txBox="1"/>
          <p:nvPr/>
        </p:nvSpPr>
        <p:spPr>
          <a:xfrm>
            <a:off x="2590800" y="609600"/>
            <a:ext cx="4185954" cy="646331"/>
          </a:xfrm>
          <a:prstGeom prst="rect">
            <a:avLst/>
          </a:prstGeom>
          <a:solidFill>
            <a:srgbClr val="FFFF99"/>
          </a:solidFill>
          <a:ln>
            <a:solidFill>
              <a:schemeClr val="tx1"/>
            </a:solidFill>
          </a:ln>
        </p:spPr>
        <p:txBody>
          <a:bodyPr wrap="none" rtlCol="0">
            <a:spAutoFit/>
          </a:bodyPr>
          <a:lstStyle/>
          <a:p>
            <a:pPr algn="just"/>
            <a:r>
              <a:rPr lang="en-US" sz="3600" b="1" dirty="0" smtClean="0">
                <a:solidFill>
                  <a:srgbClr val="C00000"/>
                </a:solidFill>
                <a:latin typeface="Arial" pitchFamily="34" charset="0"/>
                <a:cs typeface="Arial" pitchFamily="34" charset="0"/>
              </a:rPr>
              <a:t>Training Objective</a:t>
            </a:r>
            <a:endParaRPr lang="en-US" sz="36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533400"/>
            <a:ext cx="8610600" cy="5909310"/>
          </a:xfrm>
          <a:prstGeom prst="rect">
            <a:avLst/>
          </a:prstGeom>
          <a:noFill/>
        </p:spPr>
        <p:txBody>
          <a:bodyPr wrap="square" rtlCol="0">
            <a:spAutoFit/>
          </a:bodyPr>
          <a:lstStyle/>
          <a:p>
            <a:pPr algn="just"/>
            <a:r>
              <a:rPr lang="en-US" sz="2800" b="1" dirty="0" smtClean="0">
                <a:solidFill>
                  <a:srgbClr val="003399"/>
                </a:solidFill>
                <a:latin typeface="Arial" pitchFamily="34" charset="0"/>
                <a:cs typeface="Arial" pitchFamily="34" charset="0"/>
              </a:rPr>
              <a:t>Training objective must be:</a:t>
            </a:r>
          </a:p>
          <a:p>
            <a:pPr algn="just">
              <a:lnSpc>
                <a:spcPct val="150000"/>
              </a:lnSpc>
              <a:buBlip>
                <a:blip r:embed="rId2"/>
              </a:buBlip>
            </a:pPr>
            <a:r>
              <a:rPr lang="en-US" sz="2800" dirty="0" smtClean="0">
                <a:latin typeface="Arial" pitchFamily="34" charset="0"/>
                <a:cs typeface="Arial" pitchFamily="34" charset="0"/>
              </a:rPr>
              <a:t> well defined</a:t>
            </a:r>
          </a:p>
          <a:p>
            <a:pPr algn="just">
              <a:lnSpc>
                <a:spcPct val="150000"/>
              </a:lnSpc>
              <a:buBlip>
                <a:blip r:embed="rId2"/>
              </a:buBlip>
            </a:pPr>
            <a:r>
              <a:rPr lang="en-US" sz="2800" dirty="0" smtClean="0">
                <a:latin typeface="Arial" pitchFamily="34" charset="0"/>
                <a:cs typeface="Arial" pitchFamily="34" charset="0"/>
              </a:rPr>
              <a:t> based on the training needs of the trainees</a:t>
            </a:r>
          </a:p>
          <a:p>
            <a:pPr algn="just">
              <a:lnSpc>
                <a:spcPct val="150000"/>
              </a:lnSpc>
              <a:buBlip>
                <a:blip r:embed="rId2"/>
              </a:buBlip>
            </a:pPr>
            <a:r>
              <a:rPr lang="en-US" sz="2800" dirty="0" smtClean="0">
                <a:latin typeface="Arial" pitchFamily="34" charset="0"/>
                <a:cs typeface="Arial" pitchFamily="34" charset="0"/>
              </a:rPr>
              <a:t> directly related to ones job</a:t>
            </a:r>
          </a:p>
          <a:p>
            <a:pPr algn="just">
              <a:lnSpc>
                <a:spcPct val="150000"/>
              </a:lnSpc>
              <a:buBlip>
                <a:blip r:embed="rId2"/>
              </a:buBlip>
            </a:pPr>
            <a:r>
              <a:rPr lang="en-US" sz="2800" dirty="0" smtClean="0">
                <a:latin typeface="Arial" pitchFamily="34" charset="0"/>
                <a:cs typeface="Arial" pitchFamily="34" charset="0"/>
              </a:rPr>
              <a:t> specific and precise</a:t>
            </a:r>
          </a:p>
          <a:p>
            <a:pPr algn="just">
              <a:lnSpc>
                <a:spcPct val="150000"/>
              </a:lnSpc>
              <a:buBlip>
                <a:blip r:embed="rId2"/>
              </a:buBlip>
            </a:pPr>
            <a:r>
              <a:rPr lang="en-US" sz="2800" dirty="0" smtClean="0">
                <a:latin typeface="Arial" pitchFamily="34" charset="0"/>
                <a:cs typeface="Arial" pitchFamily="34" charset="0"/>
              </a:rPr>
              <a:t> able to define a change that is measurable</a:t>
            </a:r>
          </a:p>
          <a:p>
            <a:pPr algn="just">
              <a:buBlip>
                <a:blip r:embed="rId2"/>
              </a:buBlip>
            </a:pPr>
            <a:r>
              <a:rPr lang="en-US" sz="2800" dirty="0" smtClean="0">
                <a:latin typeface="Arial" pitchFamily="34" charset="0"/>
                <a:cs typeface="Arial" pitchFamily="34" charset="0"/>
              </a:rPr>
              <a:t>  able to identify and enlist criteria against which  </a:t>
            </a:r>
          </a:p>
          <a:p>
            <a:pPr algn="just"/>
            <a:r>
              <a:rPr lang="en-US" sz="2800" dirty="0" smtClean="0">
                <a:latin typeface="Arial" pitchFamily="34" charset="0"/>
                <a:cs typeface="Arial" pitchFamily="34" charset="0"/>
              </a:rPr>
              <a:t>     success can be measured or judged</a:t>
            </a:r>
          </a:p>
          <a:p>
            <a:pPr algn="just">
              <a:lnSpc>
                <a:spcPct val="150000"/>
              </a:lnSpc>
              <a:buBlip>
                <a:blip r:embed="rId2"/>
              </a:buBlip>
            </a:pPr>
            <a:r>
              <a:rPr lang="en-US" sz="2800" dirty="0" smtClean="0">
                <a:latin typeface="Arial" pitchFamily="34" charset="0"/>
                <a:cs typeface="Arial" pitchFamily="34" charset="0"/>
              </a:rPr>
              <a:t> clearly specifying end results</a:t>
            </a:r>
          </a:p>
          <a:p>
            <a:pPr algn="just">
              <a:lnSpc>
                <a:spcPct val="150000"/>
              </a:lnSpc>
              <a:buBlip>
                <a:blip r:embed="rId2"/>
              </a:buBlip>
            </a:pPr>
            <a:r>
              <a:rPr lang="en-US" sz="2800" dirty="0" smtClean="0">
                <a:latin typeface="Arial" pitchFamily="34" charset="0"/>
                <a:cs typeface="Arial" pitchFamily="34" charset="0"/>
              </a:rPr>
              <a:t> achievable in its stipulated time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381000"/>
            <a:ext cx="7848600" cy="6124754"/>
          </a:xfrm>
          <a:prstGeom prst="rect">
            <a:avLst/>
          </a:prstGeom>
          <a:noFill/>
        </p:spPr>
        <p:txBody>
          <a:bodyPr wrap="square" rtlCol="0">
            <a:spAutoFit/>
          </a:bodyPr>
          <a:lstStyle/>
          <a:p>
            <a:r>
              <a:rPr lang="en-US" sz="2800" dirty="0" smtClean="0">
                <a:latin typeface="Arial" pitchFamily="34" charset="0"/>
                <a:cs typeface="Arial" pitchFamily="34" charset="0"/>
              </a:rPr>
              <a:t>Training objective must be </a:t>
            </a:r>
            <a:r>
              <a:rPr lang="en-US" sz="2800" b="1" dirty="0" smtClean="0">
                <a:solidFill>
                  <a:srgbClr val="003399"/>
                </a:solidFill>
                <a:latin typeface="Arial" pitchFamily="34" charset="0"/>
                <a:cs typeface="Arial" pitchFamily="34" charset="0"/>
              </a:rPr>
              <a:t>SMART</a:t>
            </a:r>
          </a:p>
          <a:p>
            <a:pPr>
              <a:buFont typeface="Arial" pitchFamily="34" charset="0"/>
              <a:buChar char="•"/>
            </a:pPr>
            <a:r>
              <a:rPr lang="en-US" sz="2800" dirty="0" smtClean="0">
                <a:latin typeface="Arial" pitchFamily="34" charset="0"/>
                <a:cs typeface="Arial" pitchFamily="34" charset="0"/>
              </a:rPr>
              <a:t> Simple</a:t>
            </a:r>
          </a:p>
          <a:p>
            <a:pPr>
              <a:buFont typeface="Arial" pitchFamily="34" charset="0"/>
              <a:buChar char="•"/>
            </a:pPr>
            <a:r>
              <a:rPr lang="en-US" sz="2800" dirty="0" smtClean="0">
                <a:latin typeface="Arial" pitchFamily="34" charset="0"/>
                <a:cs typeface="Arial" pitchFamily="34" charset="0"/>
              </a:rPr>
              <a:t> Measurable</a:t>
            </a:r>
          </a:p>
          <a:p>
            <a:pPr>
              <a:buFont typeface="Arial" pitchFamily="34" charset="0"/>
              <a:buChar char="•"/>
            </a:pPr>
            <a:r>
              <a:rPr lang="en-US" sz="2800" dirty="0" smtClean="0">
                <a:latin typeface="Arial" pitchFamily="34" charset="0"/>
                <a:cs typeface="Arial" pitchFamily="34" charset="0"/>
              </a:rPr>
              <a:t> Attainable</a:t>
            </a:r>
          </a:p>
          <a:p>
            <a:pPr>
              <a:buFont typeface="Arial" pitchFamily="34" charset="0"/>
              <a:buChar char="•"/>
            </a:pPr>
            <a:r>
              <a:rPr lang="en-US" sz="2800" dirty="0" smtClean="0">
                <a:latin typeface="Arial" pitchFamily="34" charset="0"/>
                <a:cs typeface="Arial" pitchFamily="34" charset="0"/>
              </a:rPr>
              <a:t> Realistic</a:t>
            </a:r>
          </a:p>
          <a:p>
            <a:pPr>
              <a:buFont typeface="Arial" pitchFamily="34" charset="0"/>
              <a:buChar char="•"/>
            </a:pPr>
            <a:r>
              <a:rPr lang="en-US" sz="2800" dirty="0" smtClean="0">
                <a:latin typeface="Arial" pitchFamily="34" charset="0"/>
                <a:cs typeface="Arial" pitchFamily="34" charset="0"/>
              </a:rPr>
              <a:t> Time bound</a:t>
            </a:r>
          </a:p>
          <a:p>
            <a:endParaRPr lang="en-US" sz="2800" dirty="0" smtClean="0">
              <a:latin typeface="Arial" pitchFamily="34" charset="0"/>
              <a:cs typeface="Arial" pitchFamily="34" charset="0"/>
            </a:endParaRPr>
          </a:p>
          <a:p>
            <a:r>
              <a:rPr lang="en-US" sz="2800" b="1" dirty="0" smtClean="0">
                <a:solidFill>
                  <a:srgbClr val="003399"/>
                </a:solidFill>
                <a:latin typeface="Arial" pitchFamily="34" charset="0"/>
                <a:cs typeface="Arial" pitchFamily="34" charset="0"/>
              </a:rPr>
              <a:t>Purpose of a training objective</a:t>
            </a:r>
            <a:endParaRPr lang="en-US" sz="2800" dirty="0" smtClean="0">
              <a:latin typeface="Arial" pitchFamily="34" charset="0"/>
              <a:cs typeface="Arial" pitchFamily="34" charset="0"/>
            </a:endParaRPr>
          </a:p>
          <a:p>
            <a:pPr>
              <a:buFont typeface="Wingdings" pitchFamily="2" charset="2"/>
              <a:buChar char="v"/>
            </a:pPr>
            <a:r>
              <a:rPr lang="en-US" sz="2800" dirty="0" smtClean="0">
                <a:latin typeface="Arial" pitchFamily="34" charset="0"/>
                <a:cs typeface="Arial" pitchFamily="34" charset="0"/>
              </a:rPr>
              <a:t> create awareness</a:t>
            </a:r>
          </a:p>
          <a:p>
            <a:pPr>
              <a:buFont typeface="Wingdings" pitchFamily="2" charset="2"/>
              <a:buChar char="v"/>
            </a:pPr>
            <a:r>
              <a:rPr lang="en-US" sz="2800" dirty="0" smtClean="0">
                <a:latin typeface="Arial" pitchFamily="34" charset="0"/>
                <a:cs typeface="Arial" pitchFamily="34" charset="0"/>
              </a:rPr>
              <a:t> generate interest</a:t>
            </a:r>
          </a:p>
          <a:p>
            <a:pPr>
              <a:buFont typeface="Wingdings" pitchFamily="2" charset="2"/>
              <a:buChar char="v"/>
            </a:pPr>
            <a:r>
              <a:rPr lang="en-US" sz="2800" dirty="0" smtClean="0">
                <a:latin typeface="Arial" pitchFamily="34" charset="0"/>
                <a:cs typeface="Arial" pitchFamily="34" charset="0"/>
              </a:rPr>
              <a:t> motivate learning</a:t>
            </a:r>
          </a:p>
          <a:p>
            <a:pPr>
              <a:buFont typeface="Wingdings" pitchFamily="2" charset="2"/>
              <a:buChar char="v"/>
            </a:pPr>
            <a:r>
              <a:rPr lang="en-US" sz="2800" dirty="0" smtClean="0">
                <a:latin typeface="Arial" pitchFamily="34" charset="0"/>
                <a:cs typeface="Arial" pitchFamily="34" charset="0"/>
              </a:rPr>
              <a:t> impart knowledge</a:t>
            </a:r>
          </a:p>
          <a:p>
            <a:pPr>
              <a:buFont typeface="Wingdings" pitchFamily="2" charset="2"/>
              <a:buChar char="v"/>
            </a:pPr>
            <a:r>
              <a:rPr lang="en-US" sz="2800" dirty="0" smtClean="0">
                <a:latin typeface="Arial" pitchFamily="34" charset="0"/>
                <a:cs typeface="Arial" pitchFamily="34" charset="0"/>
              </a:rPr>
              <a:t> change attitude</a:t>
            </a:r>
          </a:p>
          <a:p>
            <a:pPr>
              <a:buFont typeface="Wingdings" pitchFamily="2" charset="2"/>
              <a:buChar char="v"/>
            </a:pPr>
            <a:r>
              <a:rPr lang="en-US" sz="2800" dirty="0" smtClean="0">
                <a:latin typeface="Arial" pitchFamily="34" charset="0"/>
                <a:cs typeface="Arial" pitchFamily="34" charset="0"/>
              </a:rPr>
              <a:t> generate skills</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2590800"/>
            <a:ext cx="7696200" cy="2677656"/>
          </a:xfrm>
          <a:prstGeom prst="rect">
            <a:avLst/>
          </a:prstGeom>
          <a:noFill/>
        </p:spPr>
        <p:txBody>
          <a:bodyPr wrap="square" rtlCol="0">
            <a:spAutoFit/>
          </a:bodyPr>
          <a:lstStyle/>
          <a:p>
            <a:pPr algn="just">
              <a:buFont typeface="Wingdings" pitchFamily="2" charset="2"/>
              <a:buChar char="Ø"/>
            </a:pPr>
            <a:r>
              <a:rPr lang="en-US" sz="2800" dirty="0" smtClean="0">
                <a:latin typeface="Arial" pitchFamily="34" charset="0"/>
                <a:cs typeface="Arial" pitchFamily="34" charset="0"/>
              </a:rPr>
              <a:t> Audience who are to be trained</a:t>
            </a:r>
          </a:p>
          <a:p>
            <a:pPr algn="just">
              <a:buFont typeface="Wingdings" pitchFamily="2" charset="2"/>
              <a:buChar char="Ø"/>
            </a:pP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Behaviour</a:t>
            </a:r>
            <a:r>
              <a:rPr lang="en-US" sz="2800" dirty="0" smtClean="0">
                <a:latin typeface="Arial" pitchFamily="34" charset="0"/>
                <a:cs typeface="Arial" pitchFamily="34" charset="0"/>
              </a:rPr>
              <a:t> i.e., type of change you expect in the trainees </a:t>
            </a:r>
            <a:r>
              <a:rPr lang="en-US" sz="2800" dirty="0" err="1" smtClean="0">
                <a:latin typeface="Arial" pitchFamily="34" charset="0"/>
                <a:cs typeface="Arial" pitchFamily="34" charset="0"/>
              </a:rPr>
              <a:t>behaviour</a:t>
            </a:r>
            <a:r>
              <a:rPr lang="en-US" sz="2800" dirty="0" smtClean="0">
                <a:latin typeface="Arial" pitchFamily="34" charset="0"/>
                <a:cs typeface="Arial" pitchFamily="34" charset="0"/>
              </a:rPr>
              <a:t> </a:t>
            </a:r>
          </a:p>
          <a:p>
            <a:pPr algn="just">
              <a:buFont typeface="Wingdings" pitchFamily="2" charset="2"/>
              <a:buChar char="Ø"/>
            </a:pPr>
            <a:r>
              <a:rPr lang="en-US" sz="2800" dirty="0" smtClean="0">
                <a:latin typeface="Arial" pitchFamily="34" charset="0"/>
                <a:cs typeface="Arial" pitchFamily="34" charset="0"/>
              </a:rPr>
              <a:t> Condition i.e., under which conditions you expect this change to occur in</a:t>
            </a:r>
          </a:p>
          <a:p>
            <a:pPr algn="just">
              <a:buFont typeface="Wingdings" pitchFamily="2" charset="2"/>
              <a:buChar char="Ø"/>
            </a:pPr>
            <a:r>
              <a:rPr lang="en-US" sz="2800" dirty="0" smtClean="0">
                <a:latin typeface="Arial" pitchFamily="34" charset="0"/>
                <a:cs typeface="Arial" pitchFamily="34" charset="0"/>
              </a:rPr>
              <a:t> Degree i.e., how much change you expect</a:t>
            </a:r>
            <a:endParaRPr lang="en-US" sz="2800" dirty="0">
              <a:latin typeface="Arial" pitchFamily="34" charset="0"/>
              <a:cs typeface="Arial" pitchFamily="34" charset="0"/>
            </a:endParaRPr>
          </a:p>
        </p:txBody>
      </p:sp>
      <p:sp>
        <p:nvSpPr>
          <p:cNvPr id="3" name="TextBox 2"/>
          <p:cNvSpPr txBox="1"/>
          <p:nvPr/>
        </p:nvSpPr>
        <p:spPr>
          <a:xfrm>
            <a:off x="304800" y="838200"/>
            <a:ext cx="8539517" cy="861774"/>
          </a:xfrm>
          <a:prstGeom prst="rect">
            <a:avLst/>
          </a:prstGeom>
          <a:solidFill>
            <a:srgbClr val="FFFF99"/>
          </a:solidFill>
          <a:ln>
            <a:solidFill>
              <a:schemeClr val="tx1"/>
            </a:solidFill>
          </a:ln>
        </p:spPr>
        <p:txBody>
          <a:bodyPr wrap="none" rtlCol="0">
            <a:spAutoFit/>
          </a:bodyPr>
          <a:lstStyle/>
          <a:p>
            <a:r>
              <a:rPr lang="en-US" sz="3200" b="1" dirty="0" smtClean="0">
                <a:solidFill>
                  <a:srgbClr val="C00000"/>
                </a:solidFill>
                <a:latin typeface="Arial" pitchFamily="34" charset="0"/>
                <a:cs typeface="Arial" pitchFamily="34" charset="0"/>
              </a:rPr>
              <a:t>ABCD in determining the training objective</a:t>
            </a:r>
          </a:p>
          <a:p>
            <a:endParaRPr lang="en-US" dirty="0">
              <a:solidFill>
                <a:srgbClr val="C0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914400"/>
            <a:ext cx="8382000" cy="4401205"/>
          </a:xfrm>
          <a:prstGeom prst="rect">
            <a:avLst/>
          </a:prstGeom>
          <a:noFill/>
        </p:spPr>
        <p:txBody>
          <a:bodyPr wrap="square" rtlCol="0">
            <a:spAutoFit/>
          </a:bodyPr>
          <a:lstStyle/>
          <a:p>
            <a:pPr algn="just"/>
            <a:endParaRPr lang="en-US" sz="2800" dirty="0" smtClean="0">
              <a:latin typeface="Arial" pitchFamily="34" charset="0"/>
              <a:cs typeface="Arial" pitchFamily="34" charset="0"/>
            </a:endParaRPr>
          </a:p>
          <a:p>
            <a:pPr algn="just">
              <a:buFont typeface="Wingdings" pitchFamily="2" charset="2"/>
              <a:buChar char="Ø"/>
            </a:pPr>
            <a:r>
              <a:rPr lang="en-US" sz="2800" dirty="0" smtClean="0">
                <a:latin typeface="Arial" pitchFamily="34" charset="0"/>
                <a:cs typeface="Arial" pitchFamily="34" charset="0"/>
              </a:rPr>
              <a:t>Evaluation : Latin word -“</a:t>
            </a:r>
            <a:r>
              <a:rPr lang="en-US" sz="2800" dirty="0" err="1" smtClean="0">
                <a:latin typeface="Arial" pitchFamily="34" charset="0"/>
                <a:cs typeface="Arial" pitchFamily="34" charset="0"/>
              </a:rPr>
              <a:t>valere</a:t>
            </a:r>
            <a:r>
              <a:rPr lang="en-US" sz="2800" dirty="0" smtClean="0">
                <a:latin typeface="Arial" pitchFamily="34" charset="0"/>
                <a:cs typeface="Arial" pitchFamily="34" charset="0"/>
              </a:rPr>
              <a:t>” means “to be strong, valiant or determination of value”.</a:t>
            </a:r>
          </a:p>
          <a:p>
            <a:pPr algn="just">
              <a:buNone/>
            </a:pPr>
            <a:endParaRPr lang="en-US" sz="2800" dirty="0" smtClean="0">
              <a:latin typeface="Arial" pitchFamily="34" charset="0"/>
              <a:cs typeface="Arial" pitchFamily="34" charset="0"/>
            </a:endParaRPr>
          </a:p>
          <a:p>
            <a:pPr algn="just">
              <a:buFont typeface="Wingdings" pitchFamily="2" charset="2"/>
              <a:buChar char="Ø"/>
            </a:pPr>
            <a:r>
              <a:rPr lang="en-US" sz="2800" dirty="0" smtClean="0">
                <a:latin typeface="Arial" pitchFamily="34" charset="0"/>
                <a:cs typeface="Arial" pitchFamily="34" charset="0"/>
              </a:rPr>
              <a:t>Evaluation in its broadest sense means “judging the value of something”.</a:t>
            </a:r>
          </a:p>
          <a:p>
            <a:pPr algn="just">
              <a:buFont typeface="Wingdings" pitchFamily="2" charset="2"/>
              <a:buChar char="Ø"/>
            </a:pPr>
            <a:endParaRPr lang="en-US" sz="2800" dirty="0" smtClean="0">
              <a:latin typeface="Arial" pitchFamily="34" charset="0"/>
              <a:cs typeface="Arial" pitchFamily="34" charset="0"/>
            </a:endParaRPr>
          </a:p>
          <a:p>
            <a:pPr algn="just">
              <a:buFont typeface="Wingdings" pitchFamily="2" charset="2"/>
              <a:buChar char="Ø"/>
            </a:pPr>
            <a:r>
              <a:rPr lang="en-US" sz="2800" dirty="0" smtClean="0">
                <a:latin typeface="Arial" pitchFamily="34" charset="0"/>
                <a:cs typeface="Arial" pitchFamily="34" charset="0"/>
              </a:rPr>
              <a:t>means the assessment of value or worth</a:t>
            </a:r>
          </a:p>
          <a:p>
            <a:pPr algn="just">
              <a:buFont typeface="Wingdings" pitchFamily="2" charset="2"/>
              <a:buChar char="Ø"/>
            </a:pPr>
            <a:endParaRPr lang="en-US" sz="2800" dirty="0" smtClean="0">
              <a:latin typeface="Arial" pitchFamily="34" charset="0"/>
              <a:cs typeface="Arial" pitchFamily="34" charset="0"/>
            </a:endParaRPr>
          </a:p>
          <a:p>
            <a:pPr algn="just">
              <a:buFont typeface="Wingdings" pitchFamily="2" charset="2"/>
              <a:buChar char="Ø"/>
            </a:pPr>
            <a:r>
              <a:rPr lang="en-US" sz="2800" dirty="0" smtClean="0">
                <a:latin typeface="Arial" pitchFamily="34" charset="0"/>
                <a:cs typeface="Arial" pitchFamily="34" charset="0"/>
              </a:rPr>
              <a:t>Assess the worth of, value of given activity</a:t>
            </a:r>
            <a:r>
              <a:rPr lang="en-US" sz="2800" dirty="0" smtClean="0">
                <a:latin typeface="Andalus" pitchFamily="18" charset="-78"/>
                <a:cs typeface="Andalus" pitchFamily="18" charset="-78"/>
              </a:rPr>
              <a:t>.</a:t>
            </a:r>
            <a:r>
              <a:rPr lang="en-US" sz="2800" dirty="0" smtClean="0">
                <a:latin typeface="Arial" pitchFamily="34" charset="0"/>
                <a:cs typeface="Arial" pitchFamily="34" charset="0"/>
              </a:rPr>
              <a:t> </a:t>
            </a:r>
          </a:p>
        </p:txBody>
      </p:sp>
      <p:sp>
        <p:nvSpPr>
          <p:cNvPr id="3" name="TextBox 2"/>
          <p:cNvSpPr txBox="1"/>
          <p:nvPr/>
        </p:nvSpPr>
        <p:spPr>
          <a:xfrm>
            <a:off x="3276600" y="152400"/>
            <a:ext cx="2518638" cy="646331"/>
          </a:xfrm>
          <a:prstGeom prst="rect">
            <a:avLst/>
          </a:prstGeom>
          <a:solidFill>
            <a:srgbClr val="FFFF99"/>
          </a:solidFill>
          <a:ln>
            <a:solidFill>
              <a:schemeClr val="tx1"/>
            </a:solidFill>
          </a:ln>
        </p:spPr>
        <p:txBody>
          <a:bodyPr wrap="none" rtlCol="0">
            <a:spAutoFit/>
          </a:bodyPr>
          <a:lstStyle/>
          <a:p>
            <a:r>
              <a:rPr lang="en-US" sz="3600" b="1" dirty="0" smtClean="0">
                <a:solidFill>
                  <a:srgbClr val="C00000"/>
                </a:solidFill>
                <a:latin typeface="Arial" pitchFamily="34" charset="0"/>
                <a:cs typeface="Arial" pitchFamily="34" charset="0"/>
              </a:rPr>
              <a:t>Evaluation</a:t>
            </a:r>
            <a:endParaRPr lang="en-US" sz="36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533401"/>
            <a:ext cx="7848600" cy="2308324"/>
          </a:xfrm>
          <a:prstGeom prst="rect">
            <a:avLst/>
          </a:prstGeom>
          <a:noFill/>
        </p:spPr>
        <p:txBody>
          <a:bodyPr wrap="square" rtlCol="0">
            <a:spAutoFit/>
          </a:bodyPr>
          <a:lstStyle/>
          <a:p>
            <a:pPr algn="just">
              <a:buNone/>
            </a:pPr>
            <a:r>
              <a:rPr lang="en-US" sz="2400" b="1" dirty="0" smtClean="0">
                <a:solidFill>
                  <a:srgbClr val="002060"/>
                </a:solidFill>
                <a:latin typeface="Arial" pitchFamily="34" charset="0"/>
                <a:cs typeface="Arial" pitchFamily="34" charset="0"/>
              </a:rPr>
              <a:t>Evaluation is defined as “ method for determining how far an activity has progressed and how much further it should be carried to accomplish objectives”.</a:t>
            </a:r>
          </a:p>
          <a:p>
            <a:pPr algn="just">
              <a:buNone/>
            </a:pPr>
            <a:endParaRPr lang="en-US" sz="2400" b="1" dirty="0" smtClean="0">
              <a:solidFill>
                <a:srgbClr val="002060"/>
              </a:solidFill>
              <a:latin typeface="Arial" pitchFamily="34" charset="0"/>
              <a:cs typeface="Arial" pitchFamily="34" charset="0"/>
            </a:endParaRPr>
          </a:p>
          <a:p>
            <a:pPr algn="r">
              <a:buNone/>
            </a:pPr>
            <a:r>
              <a:rPr lang="en-US" sz="2400" b="1" dirty="0" smtClean="0">
                <a:latin typeface="Arial" pitchFamily="34" charset="0"/>
                <a:cs typeface="Arial" pitchFamily="34" charset="0"/>
              </a:rPr>
              <a:t>-(Kelsey and Hearne, 1967)</a:t>
            </a:r>
            <a:endParaRPr lang="en-US" dirty="0"/>
          </a:p>
        </p:txBody>
      </p:sp>
      <p:sp>
        <p:nvSpPr>
          <p:cNvPr id="3" name="TextBox 2"/>
          <p:cNvSpPr txBox="1"/>
          <p:nvPr/>
        </p:nvSpPr>
        <p:spPr>
          <a:xfrm>
            <a:off x="533400" y="3505200"/>
            <a:ext cx="8077200" cy="2062103"/>
          </a:xfrm>
          <a:prstGeom prst="rect">
            <a:avLst/>
          </a:prstGeom>
          <a:noFill/>
        </p:spPr>
        <p:txBody>
          <a:bodyPr wrap="square" rtlCol="0">
            <a:spAutoFit/>
          </a:bodyPr>
          <a:lstStyle/>
          <a:p>
            <a:pPr algn="just">
              <a:buNone/>
            </a:pPr>
            <a:r>
              <a:rPr lang="en-US" sz="2400" b="1" dirty="0" smtClean="0">
                <a:solidFill>
                  <a:srgbClr val="002060"/>
                </a:solidFill>
                <a:latin typeface="Arial" pitchFamily="34" charset="0"/>
                <a:cs typeface="Arial" pitchFamily="34" charset="0"/>
              </a:rPr>
              <a:t>conscious use of communication of information to help people from sound opinions and make good decisions.</a:t>
            </a:r>
          </a:p>
          <a:p>
            <a:pPr algn="just">
              <a:buNone/>
            </a:pPr>
            <a:endParaRPr lang="en-US" sz="2800" dirty="0" smtClean="0">
              <a:latin typeface="Arial" pitchFamily="34" charset="0"/>
              <a:cs typeface="Arial" pitchFamily="34" charset="0"/>
            </a:endParaRPr>
          </a:p>
          <a:p>
            <a:pPr algn="r">
              <a:buNone/>
            </a:pPr>
            <a:r>
              <a:rPr lang="en-US" sz="2400" b="1" dirty="0" smtClean="0">
                <a:latin typeface="Arial" pitchFamily="34" charset="0"/>
                <a:cs typeface="Arial" pitchFamily="34" charset="0"/>
              </a:rPr>
              <a:t>(Van den Ban and Hawkins, 1996)</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304800"/>
            <a:ext cx="4442435" cy="646331"/>
          </a:xfrm>
          <a:prstGeom prst="rect">
            <a:avLst/>
          </a:prstGeom>
          <a:solidFill>
            <a:srgbClr val="FFFF99"/>
          </a:solidFill>
          <a:ln>
            <a:solidFill>
              <a:schemeClr val="tx1"/>
            </a:solidFill>
          </a:ln>
        </p:spPr>
        <p:txBody>
          <a:bodyPr wrap="none" rtlCol="0">
            <a:spAutoFit/>
          </a:bodyPr>
          <a:lstStyle/>
          <a:p>
            <a:r>
              <a:rPr lang="en-US" sz="3600" b="1" dirty="0" smtClean="0">
                <a:solidFill>
                  <a:srgbClr val="C00000"/>
                </a:solidFill>
                <a:latin typeface="Arial" pitchFamily="34" charset="0"/>
                <a:cs typeface="Arial" pitchFamily="34" charset="0"/>
              </a:rPr>
              <a:t>Training Evaluation</a:t>
            </a:r>
            <a:endParaRPr lang="en-US" sz="3600" b="1" dirty="0">
              <a:solidFill>
                <a:srgbClr val="C00000"/>
              </a:solidFill>
              <a:latin typeface="Arial" pitchFamily="34" charset="0"/>
              <a:cs typeface="Arial" pitchFamily="34" charset="0"/>
            </a:endParaRPr>
          </a:p>
        </p:txBody>
      </p:sp>
      <p:sp>
        <p:nvSpPr>
          <p:cNvPr id="5" name="TextBox 4"/>
          <p:cNvSpPr txBox="1"/>
          <p:nvPr/>
        </p:nvSpPr>
        <p:spPr>
          <a:xfrm>
            <a:off x="457200" y="1318022"/>
            <a:ext cx="8077200" cy="5262979"/>
          </a:xfrm>
          <a:prstGeom prst="rect">
            <a:avLst/>
          </a:prstGeom>
          <a:noFill/>
        </p:spPr>
        <p:txBody>
          <a:bodyPr wrap="square" rtlCol="0">
            <a:spAutoFit/>
          </a:bodyPr>
          <a:lstStyle/>
          <a:p>
            <a:pPr algn="just">
              <a:buFont typeface="Wingdings" pitchFamily="2" charset="2"/>
              <a:buChar char="§"/>
            </a:pPr>
            <a:r>
              <a:rPr lang="en-US" sz="2800" dirty="0" smtClean="0">
                <a:latin typeface="Arial" pitchFamily="34" charset="0"/>
                <a:cs typeface="Arial" pitchFamily="34" charset="0"/>
              </a:rPr>
              <a:t> Training evaluation not only the assessment of value , but also the collection and analysis of the information on the basis of which the assessment is made</a:t>
            </a:r>
          </a:p>
          <a:p>
            <a:pPr algn="just"/>
            <a:endParaRPr lang="en-US" sz="2800" dirty="0" smtClean="0">
              <a:latin typeface="Arial" pitchFamily="34" charset="0"/>
              <a:cs typeface="Arial" pitchFamily="34" charset="0"/>
            </a:endParaRPr>
          </a:p>
          <a:p>
            <a:pPr algn="just">
              <a:buFont typeface="Wingdings" pitchFamily="2" charset="2"/>
              <a:buChar char="§"/>
            </a:pPr>
            <a:r>
              <a:rPr lang="en-US" sz="2800" dirty="0" smtClean="0">
                <a:latin typeface="Arial" pitchFamily="34" charset="0"/>
                <a:cs typeface="Arial" pitchFamily="34" charset="0"/>
              </a:rPr>
              <a:t> Evaluation should be done before training begins, during the course of training and after the training is over</a:t>
            </a:r>
          </a:p>
          <a:p>
            <a:pPr algn="just"/>
            <a:endParaRPr lang="en-US" sz="2800" dirty="0" smtClean="0">
              <a:latin typeface="Arial" pitchFamily="34" charset="0"/>
              <a:cs typeface="Arial" pitchFamily="34" charset="0"/>
            </a:endParaRPr>
          </a:p>
          <a:p>
            <a:pPr algn="just">
              <a:buFont typeface="Wingdings" pitchFamily="2" charset="2"/>
              <a:buChar char="§"/>
            </a:pPr>
            <a:r>
              <a:rPr lang="en-US" sz="2800" dirty="0" smtClean="0">
                <a:latin typeface="Arial" pitchFamily="34" charset="0"/>
                <a:cs typeface="Arial" pitchFamily="34" charset="0"/>
              </a:rPr>
              <a:t>Evaluation is about the principles and methods used in assessing the effectiveness of various aspects of training</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76400" y="533400"/>
            <a:ext cx="5562600" cy="685800"/>
          </a:xfrm>
          <a:solidFill>
            <a:srgbClr val="FFFF99"/>
          </a:solidFill>
          <a:ln>
            <a:solidFill>
              <a:schemeClr val="tx1"/>
            </a:solidFill>
          </a:ln>
        </p:spPr>
        <p:txBody>
          <a:bodyPr>
            <a:noAutofit/>
          </a:bodyPr>
          <a:lstStyle/>
          <a:p>
            <a:r>
              <a:rPr lang="en-US" sz="3600" b="1" dirty="0" smtClean="0">
                <a:solidFill>
                  <a:srgbClr val="FFFF00"/>
                </a:solidFill>
                <a:latin typeface="Arial" pitchFamily="34" charset="0"/>
                <a:cs typeface="Arial" pitchFamily="34" charset="0"/>
              </a:rPr>
              <a:t>  </a:t>
            </a:r>
            <a:r>
              <a:rPr lang="en-US" sz="3600" b="1" dirty="0" smtClean="0">
                <a:solidFill>
                  <a:srgbClr val="C00000"/>
                </a:solidFill>
                <a:latin typeface="Arial" pitchFamily="34" charset="0"/>
                <a:cs typeface="Arial" pitchFamily="34" charset="0"/>
              </a:rPr>
              <a:t>Purpose of evaluation</a:t>
            </a:r>
            <a:endParaRPr lang="en-US" sz="3600" b="1" dirty="0">
              <a:solidFill>
                <a:srgbClr val="C00000"/>
              </a:solidFill>
              <a:latin typeface="Arial" pitchFamily="34" charset="0"/>
              <a:cs typeface="Arial" pitchFamily="34" charset="0"/>
            </a:endParaRPr>
          </a:p>
        </p:txBody>
      </p:sp>
      <p:sp>
        <p:nvSpPr>
          <p:cNvPr id="6" name="Content Placeholder 5"/>
          <p:cNvSpPr>
            <a:spLocks noGrp="1"/>
          </p:cNvSpPr>
          <p:nvPr>
            <p:ph sz="quarter" idx="1"/>
          </p:nvPr>
        </p:nvSpPr>
        <p:spPr>
          <a:xfrm>
            <a:off x="609600" y="1600200"/>
            <a:ext cx="7772400" cy="3733800"/>
          </a:xfrm>
        </p:spPr>
        <p:txBody>
          <a:bodyPr>
            <a:normAutofit/>
          </a:bodyPr>
          <a:lstStyle/>
          <a:p>
            <a:r>
              <a:rPr lang="en-US" b="1" dirty="0" smtClean="0">
                <a:latin typeface="Arial" pitchFamily="34" charset="0"/>
                <a:cs typeface="Arial" pitchFamily="34" charset="0"/>
              </a:rPr>
              <a:t>Assessing the aims and results</a:t>
            </a:r>
            <a:endParaRPr lang="en-US" dirty="0" smtClean="0">
              <a:latin typeface="Arial" pitchFamily="34" charset="0"/>
              <a:cs typeface="Arial" pitchFamily="34" charset="0"/>
            </a:endParaRPr>
          </a:p>
          <a:p>
            <a:pPr>
              <a:buNone/>
            </a:pPr>
            <a:endParaRPr lang="en-US" dirty="0" smtClean="0">
              <a:latin typeface="Arial" pitchFamily="34" charset="0"/>
              <a:cs typeface="Arial" pitchFamily="34" charset="0"/>
            </a:endParaRPr>
          </a:p>
          <a:p>
            <a:r>
              <a:rPr lang="en-US" b="1" dirty="0" smtClean="0">
                <a:latin typeface="Arial" pitchFamily="34" charset="0"/>
                <a:cs typeface="Arial" pitchFamily="34" charset="0"/>
              </a:rPr>
              <a:t>Supporting the extension workers</a:t>
            </a:r>
            <a:endParaRPr lang="en-US" dirty="0" smtClean="0">
              <a:latin typeface="Arial" pitchFamily="34" charset="0"/>
              <a:cs typeface="Arial" pitchFamily="34" charset="0"/>
            </a:endParaRPr>
          </a:p>
          <a:p>
            <a:pPr>
              <a:buNone/>
            </a:pPr>
            <a:endParaRPr lang="en-US" dirty="0" smtClean="0">
              <a:latin typeface="Arial" pitchFamily="34" charset="0"/>
              <a:cs typeface="Arial" pitchFamily="34" charset="0"/>
            </a:endParaRPr>
          </a:p>
          <a:p>
            <a:r>
              <a:rPr lang="en-US" b="1" dirty="0" smtClean="0">
                <a:latin typeface="Arial" pitchFamily="34" charset="0"/>
                <a:cs typeface="Arial" pitchFamily="34" charset="0"/>
              </a:rPr>
              <a:t>Ensuring contacts with other institutions at the same or a higher level</a:t>
            </a:r>
          </a:p>
          <a:p>
            <a:pPr>
              <a:buNone/>
            </a:pPr>
            <a:r>
              <a:rPr lang="en-US" b="1" dirty="0" smtClean="0">
                <a:latin typeface="Arial" pitchFamily="34" charset="0"/>
                <a:cs typeface="Arial" pitchFamily="34" charset="0"/>
              </a:rPr>
              <a:t>   </a:t>
            </a:r>
          </a:p>
          <a:p>
            <a:pPr>
              <a:buNone/>
            </a:pPr>
            <a:r>
              <a:rPr lang="en-US" b="1" dirty="0" smtClean="0">
                <a:latin typeface="Arial" pitchFamily="34" charset="0"/>
                <a:cs typeface="Arial" pitchFamily="34" charset="0"/>
              </a:rPr>
              <a:t>                                     - </a:t>
            </a:r>
            <a:r>
              <a:rPr lang="en-US" b="1" dirty="0" smtClean="0">
                <a:solidFill>
                  <a:srgbClr val="002060"/>
                </a:solidFill>
                <a:latin typeface="Arial" pitchFamily="34" charset="0"/>
                <a:cs typeface="Arial" pitchFamily="34" charset="0"/>
              </a:rPr>
              <a:t>(Bollinger et. al, 1995)</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0" y="1752600"/>
            <a:ext cx="6781800" cy="2862322"/>
          </a:xfrm>
          <a:prstGeom prst="rect">
            <a:avLst/>
          </a:prstGeom>
          <a:noFill/>
        </p:spPr>
        <p:txBody>
          <a:bodyPr wrap="square" rtlCol="0">
            <a:spAutoFit/>
          </a:bodyPr>
          <a:lstStyle/>
          <a:p>
            <a:pPr marL="514350" indent="-514350">
              <a:lnSpc>
                <a:spcPct val="150000"/>
              </a:lnSpc>
              <a:buAutoNum type="arabicPeriod"/>
            </a:pPr>
            <a:r>
              <a:rPr lang="en-US" sz="2400" b="1" dirty="0" smtClean="0">
                <a:solidFill>
                  <a:srgbClr val="002060"/>
                </a:solidFill>
                <a:latin typeface="Arial" pitchFamily="34" charset="0"/>
                <a:cs typeface="Arial" pitchFamily="34" charset="0"/>
              </a:rPr>
              <a:t>Pre training evaluation</a:t>
            </a:r>
          </a:p>
          <a:p>
            <a:pPr marL="514350" indent="-514350">
              <a:lnSpc>
                <a:spcPct val="150000"/>
              </a:lnSpc>
              <a:buAutoNum type="arabicPeriod"/>
            </a:pPr>
            <a:r>
              <a:rPr lang="en-US" sz="2400" b="1" dirty="0" smtClean="0">
                <a:solidFill>
                  <a:srgbClr val="002060"/>
                </a:solidFill>
                <a:latin typeface="Arial" pitchFamily="34" charset="0"/>
                <a:cs typeface="Arial" pitchFamily="34" charset="0"/>
              </a:rPr>
              <a:t>Evaluating Trainee’s Attitudes</a:t>
            </a:r>
          </a:p>
          <a:p>
            <a:pPr marL="514350" indent="-514350">
              <a:lnSpc>
                <a:spcPct val="150000"/>
              </a:lnSpc>
              <a:buAutoNum type="arabicPeriod" startAt="3"/>
            </a:pPr>
            <a:r>
              <a:rPr lang="en-US" sz="2400" b="1" dirty="0" smtClean="0">
                <a:solidFill>
                  <a:srgbClr val="002060"/>
                </a:solidFill>
                <a:latin typeface="Arial" pitchFamily="34" charset="0"/>
                <a:cs typeface="Arial" pitchFamily="34" charset="0"/>
              </a:rPr>
              <a:t>Evaluating Participants’ Learning</a:t>
            </a:r>
          </a:p>
          <a:p>
            <a:pPr marL="514350" indent="-514350">
              <a:lnSpc>
                <a:spcPct val="150000"/>
              </a:lnSpc>
              <a:buAutoNum type="arabicPeriod" startAt="3"/>
            </a:pPr>
            <a:r>
              <a:rPr lang="en-US" sz="2400" b="1" dirty="0" smtClean="0">
                <a:solidFill>
                  <a:srgbClr val="002060"/>
                </a:solidFill>
                <a:latin typeface="Arial" pitchFamily="34" charset="0"/>
                <a:cs typeface="Arial" pitchFamily="34" charset="0"/>
              </a:rPr>
              <a:t>Evaluation at the job level</a:t>
            </a:r>
          </a:p>
          <a:p>
            <a:pPr marL="514350" indent="-514350">
              <a:lnSpc>
                <a:spcPct val="150000"/>
              </a:lnSpc>
              <a:buAutoNum type="arabicPeriod" startAt="3"/>
            </a:pPr>
            <a:r>
              <a:rPr lang="en-US" sz="2400" b="1" dirty="0" smtClean="0">
                <a:solidFill>
                  <a:srgbClr val="002060"/>
                </a:solidFill>
                <a:latin typeface="Arial" pitchFamily="34" charset="0"/>
                <a:cs typeface="Arial" pitchFamily="34" charset="0"/>
              </a:rPr>
              <a:t>Evaluation at the organizational level </a:t>
            </a:r>
            <a:endParaRPr lang="en-US" sz="2400" b="1" dirty="0">
              <a:solidFill>
                <a:srgbClr val="002060"/>
              </a:solidFill>
              <a:latin typeface="Arial" pitchFamily="34" charset="0"/>
              <a:cs typeface="Arial" pitchFamily="34" charset="0"/>
            </a:endParaRPr>
          </a:p>
        </p:txBody>
      </p:sp>
      <p:sp>
        <p:nvSpPr>
          <p:cNvPr id="3" name="TextBox 2"/>
          <p:cNvSpPr txBox="1"/>
          <p:nvPr/>
        </p:nvSpPr>
        <p:spPr>
          <a:xfrm>
            <a:off x="2209800" y="533400"/>
            <a:ext cx="3802644" cy="523220"/>
          </a:xfrm>
          <a:prstGeom prst="rect">
            <a:avLst/>
          </a:prstGeom>
          <a:solidFill>
            <a:srgbClr val="FFFF99"/>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Evaluation strategies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914400"/>
            <a:ext cx="8382000" cy="6001643"/>
          </a:xfrm>
          <a:prstGeom prst="rect">
            <a:avLst/>
          </a:prstGeom>
          <a:noFill/>
        </p:spPr>
        <p:txBody>
          <a:bodyPr wrap="square" rtlCol="0">
            <a:spAutoFit/>
          </a:bodyPr>
          <a:lstStyle/>
          <a:p>
            <a:pPr marL="514350" indent="-514350"/>
            <a:r>
              <a:rPr lang="en-US" sz="2400" b="1" dirty="0" smtClean="0">
                <a:solidFill>
                  <a:srgbClr val="002060"/>
                </a:solidFill>
                <a:latin typeface="Arial" pitchFamily="34" charset="0"/>
                <a:cs typeface="Arial" pitchFamily="34" charset="0"/>
              </a:rPr>
              <a:t>Methods:</a:t>
            </a:r>
          </a:p>
          <a:p>
            <a:pPr marL="514350" indent="-514350">
              <a:buFont typeface="Wingdings" pitchFamily="2" charset="2"/>
              <a:buChar char="Ø"/>
            </a:pPr>
            <a:r>
              <a:rPr lang="en-US" sz="2400" dirty="0" smtClean="0">
                <a:latin typeface="Arial" pitchFamily="34" charset="0"/>
                <a:cs typeface="Arial" pitchFamily="34" charset="0"/>
              </a:rPr>
              <a:t>Informal meetings and discussions with supervisors, division heads, training officers, ex participants, colleagues etc</a:t>
            </a:r>
          </a:p>
          <a:p>
            <a:pPr marL="514350" indent="-514350">
              <a:buFont typeface="Wingdings" pitchFamily="2" charset="2"/>
              <a:buChar char="Ø"/>
            </a:pPr>
            <a:r>
              <a:rPr lang="en-US" sz="2400" dirty="0" smtClean="0">
                <a:latin typeface="Arial" pitchFamily="34" charset="0"/>
                <a:cs typeface="Arial" pitchFamily="34" charset="0"/>
              </a:rPr>
              <a:t>Pilot presentations</a:t>
            </a:r>
          </a:p>
          <a:p>
            <a:pPr marL="514350" indent="-514350"/>
            <a:endParaRPr lang="en-US" sz="2400" dirty="0" smtClean="0">
              <a:latin typeface="Arial" pitchFamily="34" charset="0"/>
              <a:cs typeface="Arial" pitchFamily="34" charset="0"/>
            </a:endParaRPr>
          </a:p>
          <a:p>
            <a:pPr marL="514350" indent="-514350"/>
            <a:r>
              <a:rPr lang="en-US" sz="2400" b="1" dirty="0" smtClean="0">
                <a:solidFill>
                  <a:srgbClr val="002060"/>
                </a:solidFill>
                <a:latin typeface="Arial" pitchFamily="34" charset="0"/>
                <a:cs typeface="Arial" pitchFamily="34" charset="0"/>
              </a:rPr>
              <a:t>Advantages:</a:t>
            </a:r>
          </a:p>
          <a:p>
            <a:pPr marL="514350" indent="-514350">
              <a:buBlip>
                <a:blip r:embed="rId2"/>
              </a:buBlip>
            </a:pPr>
            <a:r>
              <a:rPr lang="en-US" sz="2400" dirty="0" smtClean="0">
                <a:latin typeface="Arial" pitchFamily="34" charset="0"/>
                <a:cs typeface="Arial" pitchFamily="34" charset="0"/>
              </a:rPr>
              <a:t>An informal approach to evaluation prior to its delivery can bring about many on the spot improvements</a:t>
            </a:r>
          </a:p>
          <a:p>
            <a:pPr marL="514350" indent="-514350">
              <a:buBlip>
                <a:blip r:embed="rId2"/>
              </a:buBlip>
            </a:pPr>
            <a:r>
              <a:rPr lang="en-US" sz="2400" dirty="0" smtClean="0">
                <a:latin typeface="Arial" pitchFamily="34" charset="0"/>
                <a:cs typeface="Arial" pitchFamily="34" charset="0"/>
              </a:rPr>
              <a:t>It can help focus the training’s objectives</a:t>
            </a:r>
          </a:p>
          <a:p>
            <a:pPr marL="514350" indent="-514350"/>
            <a:endParaRPr lang="en-US" sz="2400" dirty="0" smtClean="0">
              <a:latin typeface="Arial" pitchFamily="34" charset="0"/>
              <a:cs typeface="Arial" pitchFamily="34" charset="0"/>
            </a:endParaRPr>
          </a:p>
          <a:p>
            <a:pPr marL="514350" indent="-514350"/>
            <a:r>
              <a:rPr lang="en-US" sz="2400" b="1" dirty="0" smtClean="0">
                <a:solidFill>
                  <a:srgbClr val="002060"/>
                </a:solidFill>
                <a:latin typeface="Arial" pitchFamily="34" charset="0"/>
                <a:cs typeface="Arial" pitchFamily="34" charset="0"/>
              </a:rPr>
              <a:t>Limitations :</a:t>
            </a:r>
          </a:p>
          <a:p>
            <a:pPr marL="514350" indent="-514350">
              <a:buFont typeface="Wingdings" pitchFamily="2" charset="2"/>
              <a:buChar char="§"/>
            </a:pPr>
            <a:r>
              <a:rPr lang="en-US" sz="2400" dirty="0" smtClean="0">
                <a:latin typeface="Arial" pitchFamily="34" charset="0"/>
                <a:cs typeface="Arial" pitchFamily="34" charset="0"/>
              </a:rPr>
              <a:t>Time consuming</a:t>
            </a:r>
          </a:p>
          <a:p>
            <a:pPr marL="514350" indent="-514350">
              <a:buFont typeface="Wingdings" pitchFamily="2" charset="2"/>
              <a:buChar char="§"/>
            </a:pPr>
            <a:r>
              <a:rPr lang="en-US" sz="2400" dirty="0" err="1" smtClean="0">
                <a:latin typeface="Arial" pitchFamily="34" charset="0"/>
                <a:cs typeface="Arial" pitchFamily="34" charset="0"/>
              </a:rPr>
              <a:t>Generalisation</a:t>
            </a:r>
            <a:r>
              <a:rPr lang="en-US" sz="2400" dirty="0" smtClean="0">
                <a:latin typeface="Arial" pitchFamily="34" charset="0"/>
                <a:cs typeface="Arial" pitchFamily="34" charset="0"/>
              </a:rPr>
              <a:t> may be difficult</a:t>
            </a:r>
          </a:p>
          <a:p>
            <a:pPr marL="514350" indent="-514350">
              <a:buFont typeface="Wingdings" pitchFamily="2" charset="2"/>
              <a:buChar char="§"/>
            </a:pPr>
            <a:r>
              <a:rPr lang="en-US" sz="2400" dirty="0" smtClean="0">
                <a:latin typeface="Arial" pitchFamily="34" charset="0"/>
                <a:cs typeface="Arial" pitchFamily="34" charset="0"/>
              </a:rPr>
              <a:t>Wrong early impressions may either create feelings of false security or undermine trainer confidence</a:t>
            </a:r>
          </a:p>
        </p:txBody>
      </p:sp>
      <p:sp>
        <p:nvSpPr>
          <p:cNvPr id="3" name="TextBox 2"/>
          <p:cNvSpPr txBox="1"/>
          <p:nvPr/>
        </p:nvSpPr>
        <p:spPr>
          <a:xfrm>
            <a:off x="2362200" y="152400"/>
            <a:ext cx="4358886" cy="523220"/>
          </a:xfrm>
          <a:prstGeom prst="rect">
            <a:avLst/>
          </a:prstGeom>
          <a:solidFill>
            <a:srgbClr val="FFFF99"/>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1.Pre training evaluation</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990600"/>
            <a:ext cx="8382000" cy="5632311"/>
          </a:xfrm>
          <a:prstGeom prst="rect">
            <a:avLst/>
          </a:prstGeom>
          <a:noFill/>
        </p:spPr>
        <p:txBody>
          <a:bodyPr wrap="square" rtlCol="0">
            <a:spAutoFit/>
          </a:bodyPr>
          <a:lstStyle/>
          <a:p>
            <a:pPr marL="514350" indent="-514350"/>
            <a:r>
              <a:rPr lang="en-US" sz="2400" b="1" dirty="0" smtClean="0">
                <a:solidFill>
                  <a:srgbClr val="002060"/>
                </a:solidFill>
                <a:latin typeface="Arial" pitchFamily="34" charset="0"/>
                <a:cs typeface="Arial" pitchFamily="34" charset="0"/>
              </a:rPr>
              <a:t>Methods:</a:t>
            </a:r>
          </a:p>
          <a:p>
            <a:pPr marL="514350" indent="-514350">
              <a:buFont typeface="Wingdings" pitchFamily="2" charset="2"/>
              <a:buChar char="Ø"/>
            </a:pPr>
            <a:r>
              <a:rPr lang="en-US" sz="2400" dirty="0" smtClean="0">
                <a:latin typeface="Arial" pitchFamily="34" charset="0"/>
                <a:cs typeface="Arial" pitchFamily="34" charset="0"/>
              </a:rPr>
              <a:t>Group review</a:t>
            </a:r>
          </a:p>
          <a:p>
            <a:pPr marL="514350" indent="-514350">
              <a:buFont typeface="Wingdings" pitchFamily="2" charset="2"/>
              <a:buChar char="Ø"/>
            </a:pPr>
            <a:r>
              <a:rPr lang="en-US" sz="2400" dirty="0" smtClean="0">
                <a:latin typeface="Arial" pitchFamily="34" charset="0"/>
                <a:cs typeface="Arial" pitchFamily="34" charset="0"/>
              </a:rPr>
              <a:t>Small group review</a:t>
            </a:r>
          </a:p>
          <a:p>
            <a:pPr marL="514350" indent="-514350"/>
            <a:endParaRPr lang="en-US" sz="2400" dirty="0" smtClean="0">
              <a:latin typeface="Arial" pitchFamily="34" charset="0"/>
              <a:cs typeface="Arial" pitchFamily="34" charset="0"/>
            </a:endParaRPr>
          </a:p>
          <a:p>
            <a:pPr marL="514350" indent="-514350"/>
            <a:r>
              <a:rPr lang="en-US" sz="2400" b="1" dirty="0" smtClean="0">
                <a:solidFill>
                  <a:srgbClr val="002060"/>
                </a:solidFill>
                <a:latin typeface="Arial" pitchFamily="34" charset="0"/>
                <a:cs typeface="Arial" pitchFamily="34" charset="0"/>
              </a:rPr>
              <a:t>Advantages:</a:t>
            </a:r>
          </a:p>
          <a:p>
            <a:pPr marL="514350" indent="-514350">
              <a:buBlip>
                <a:blip r:embed="rId2"/>
              </a:buBlip>
            </a:pPr>
            <a:r>
              <a:rPr lang="en-US" sz="2400" dirty="0" smtClean="0">
                <a:latin typeface="Arial" pitchFamily="34" charset="0"/>
                <a:cs typeface="Arial" pitchFamily="34" charset="0"/>
              </a:rPr>
              <a:t>Simple and direct</a:t>
            </a:r>
          </a:p>
          <a:p>
            <a:pPr marL="514350" indent="-514350">
              <a:buBlip>
                <a:blip r:embed="rId2"/>
              </a:buBlip>
            </a:pPr>
            <a:r>
              <a:rPr lang="en-US" sz="2400" dirty="0" smtClean="0">
                <a:latin typeface="Arial" pitchFamily="34" charset="0"/>
                <a:cs typeface="Arial" pitchFamily="34" charset="0"/>
              </a:rPr>
              <a:t>No preparations required</a:t>
            </a:r>
          </a:p>
          <a:p>
            <a:pPr marL="514350" indent="-514350">
              <a:buBlip>
                <a:blip r:embed="rId2"/>
              </a:buBlip>
            </a:pPr>
            <a:r>
              <a:rPr lang="en-US" sz="2400" dirty="0" smtClean="0">
                <a:latin typeface="Arial" pitchFamily="34" charset="0"/>
                <a:cs typeface="Arial" pitchFamily="34" charset="0"/>
              </a:rPr>
              <a:t>Possibilities for clarification</a:t>
            </a:r>
          </a:p>
          <a:p>
            <a:pPr marL="514350" indent="-514350"/>
            <a:endParaRPr lang="en-US" sz="2400" dirty="0" smtClean="0">
              <a:latin typeface="Arial" pitchFamily="34" charset="0"/>
              <a:cs typeface="Arial" pitchFamily="34" charset="0"/>
            </a:endParaRPr>
          </a:p>
          <a:p>
            <a:pPr marL="514350" indent="-514350"/>
            <a:r>
              <a:rPr lang="en-US" sz="2400" b="1" dirty="0" smtClean="0">
                <a:solidFill>
                  <a:srgbClr val="002060"/>
                </a:solidFill>
                <a:latin typeface="Arial" pitchFamily="34" charset="0"/>
                <a:cs typeface="Arial" pitchFamily="34" charset="0"/>
              </a:rPr>
              <a:t>Limitations :</a:t>
            </a:r>
          </a:p>
          <a:p>
            <a:pPr marL="514350" indent="-514350">
              <a:buFont typeface="Wingdings" pitchFamily="2" charset="2"/>
              <a:buChar char="§"/>
            </a:pPr>
            <a:r>
              <a:rPr lang="en-US" sz="2400" dirty="0" smtClean="0">
                <a:latin typeface="Arial" pitchFamily="34" charset="0"/>
                <a:cs typeface="Arial" pitchFamily="34" charset="0"/>
              </a:rPr>
              <a:t>Some individuals may not be good at articulating their views</a:t>
            </a:r>
          </a:p>
          <a:p>
            <a:pPr marL="514350" indent="-514350">
              <a:buFont typeface="Wingdings" pitchFamily="2" charset="2"/>
              <a:buChar char="§"/>
            </a:pPr>
            <a:r>
              <a:rPr lang="en-US" sz="2400" dirty="0" smtClean="0">
                <a:latin typeface="Arial" pitchFamily="34" charset="0"/>
                <a:cs typeface="Arial" pitchFamily="34" charset="0"/>
              </a:rPr>
              <a:t>More time consuming</a:t>
            </a:r>
          </a:p>
          <a:p>
            <a:pPr marL="514350" indent="-514350">
              <a:buFont typeface="Wingdings" pitchFamily="2" charset="2"/>
              <a:buChar char="§"/>
            </a:pPr>
            <a:r>
              <a:rPr lang="en-US" sz="2400" dirty="0" smtClean="0">
                <a:latin typeface="Arial" pitchFamily="34" charset="0"/>
                <a:cs typeface="Arial" pitchFamily="34" charset="0"/>
              </a:rPr>
              <a:t>Discussion may lack focus or may be dominated by a few</a:t>
            </a:r>
          </a:p>
        </p:txBody>
      </p:sp>
      <p:sp>
        <p:nvSpPr>
          <p:cNvPr id="3" name="TextBox 2"/>
          <p:cNvSpPr txBox="1"/>
          <p:nvPr/>
        </p:nvSpPr>
        <p:spPr>
          <a:xfrm>
            <a:off x="1981200" y="228600"/>
            <a:ext cx="5586722" cy="523220"/>
          </a:xfrm>
          <a:prstGeom prst="rect">
            <a:avLst/>
          </a:prstGeom>
          <a:solidFill>
            <a:srgbClr val="FFFF99"/>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2.Evaluating Trainees’ Attitudes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143000"/>
            <a:ext cx="8382000" cy="5262979"/>
          </a:xfrm>
          <a:prstGeom prst="rect">
            <a:avLst/>
          </a:prstGeom>
          <a:noFill/>
        </p:spPr>
        <p:txBody>
          <a:bodyPr wrap="square" rtlCol="0">
            <a:spAutoFit/>
          </a:bodyPr>
          <a:lstStyle/>
          <a:p>
            <a:pPr marL="514350" indent="-514350"/>
            <a:r>
              <a:rPr lang="en-US" sz="2400" b="1" dirty="0" smtClean="0">
                <a:solidFill>
                  <a:srgbClr val="002060"/>
                </a:solidFill>
                <a:latin typeface="Arial" pitchFamily="34" charset="0"/>
                <a:cs typeface="Arial" pitchFamily="34" charset="0"/>
              </a:rPr>
              <a:t>Methods:</a:t>
            </a:r>
          </a:p>
          <a:p>
            <a:pPr marL="514350" indent="-514350">
              <a:buFont typeface="Wingdings" pitchFamily="2" charset="2"/>
              <a:buChar char="Ø"/>
            </a:pPr>
            <a:r>
              <a:rPr lang="en-US" sz="2400" dirty="0" smtClean="0">
                <a:latin typeface="Arial" pitchFamily="34" charset="0"/>
                <a:cs typeface="Arial" pitchFamily="34" charset="0"/>
              </a:rPr>
              <a:t>Written tests or quiz</a:t>
            </a:r>
          </a:p>
          <a:p>
            <a:pPr marL="514350" indent="-514350"/>
            <a:endParaRPr lang="en-US" sz="2400" dirty="0" smtClean="0">
              <a:latin typeface="Arial" pitchFamily="34" charset="0"/>
              <a:cs typeface="Arial" pitchFamily="34" charset="0"/>
            </a:endParaRPr>
          </a:p>
          <a:p>
            <a:pPr marL="514350" indent="-514350"/>
            <a:r>
              <a:rPr lang="en-US" sz="2400" b="1" dirty="0" smtClean="0">
                <a:solidFill>
                  <a:srgbClr val="002060"/>
                </a:solidFill>
                <a:latin typeface="Arial" pitchFamily="34" charset="0"/>
                <a:cs typeface="Arial" pitchFamily="34" charset="0"/>
              </a:rPr>
              <a:t>Advantages:</a:t>
            </a:r>
          </a:p>
          <a:p>
            <a:pPr marL="514350" indent="-514350">
              <a:buBlip>
                <a:blip r:embed="rId2"/>
              </a:buBlip>
            </a:pPr>
            <a:r>
              <a:rPr lang="en-US" sz="2400" dirty="0" smtClean="0">
                <a:latin typeface="Arial" pitchFamily="34" charset="0"/>
                <a:cs typeface="Arial" pitchFamily="34" charset="0"/>
              </a:rPr>
              <a:t>Cheap and easy to administer</a:t>
            </a:r>
          </a:p>
          <a:p>
            <a:pPr marL="514350" indent="-514350">
              <a:buBlip>
                <a:blip r:embed="rId2"/>
              </a:buBlip>
            </a:pPr>
            <a:r>
              <a:rPr lang="en-US" sz="2400" dirty="0" smtClean="0">
                <a:latin typeface="Arial" pitchFamily="34" charset="0"/>
                <a:cs typeface="Arial" pitchFamily="34" charset="0"/>
              </a:rPr>
              <a:t>Readily scored</a:t>
            </a:r>
          </a:p>
          <a:p>
            <a:pPr marL="514350" indent="-514350">
              <a:buBlip>
                <a:blip r:embed="rId2"/>
              </a:buBlip>
            </a:pPr>
            <a:r>
              <a:rPr lang="en-US" sz="2400" dirty="0" smtClean="0">
                <a:latin typeface="Arial" pitchFamily="34" charset="0"/>
                <a:cs typeface="Arial" pitchFamily="34" charset="0"/>
              </a:rPr>
              <a:t>Quickly processed</a:t>
            </a:r>
          </a:p>
          <a:p>
            <a:pPr marL="514350" indent="-514350">
              <a:buBlip>
                <a:blip r:embed="rId2"/>
              </a:buBlip>
            </a:pPr>
            <a:r>
              <a:rPr lang="en-US" sz="2400" dirty="0" smtClean="0">
                <a:latin typeface="Arial" pitchFamily="34" charset="0"/>
                <a:cs typeface="Arial" pitchFamily="34" charset="0"/>
              </a:rPr>
              <a:t>Increased participants attention</a:t>
            </a:r>
          </a:p>
          <a:p>
            <a:pPr marL="514350" indent="-514350"/>
            <a:endParaRPr lang="en-US" sz="2400" dirty="0" smtClean="0">
              <a:latin typeface="Arial" pitchFamily="34" charset="0"/>
              <a:cs typeface="Arial" pitchFamily="34" charset="0"/>
            </a:endParaRPr>
          </a:p>
          <a:p>
            <a:pPr marL="514350" indent="-514350"/>
            <a:r>
              <a:rPr lang="en-US" sz="2400" b="1" dirty="0" smtClean="0">
                <a:solidFill>
                  <a:srgbClr val="002060"/>
                </a:solidFill>
                <a:latin typeface="Arial" pitchFamily="34" charset="0"/>
                <a:cs typeface="Arial" pitchFamily="34" charset="0"/>
              </a:rPr>
              <a:t>Limitations :</a:t>
            </a:r>
          </a:p>
          <a:p>
            <a:pPr marL="514350" indent="-514350">
              <a:buFont typeface="Wingdings" pitchFamily="2" charset="2"/>
              <a:buChar char="§"/>
            </a:pPr>
            <a:r>
              <a:rPr lang="en-US" sz="2400" dirty="0" smtClean="0">
                <a:latin typeface="Arial" pitchFamily="34" charset="0"/>
                <a:cs typeface="Arial" pitchFamily="34" charset="0"/>
              </a:rPr>
              <a:t>Tests are time specific</a:t>
            </a:r>
          </a:p>
          <a:p>
            <a:pPr marL="514350" indent="-514350">
              <a:buFont typeface="Wingdings" pitchFamily="2" charset="2"/>
              <a:buChar char="§"/>
            </a:pPr>
            <a:r>
              <a:rPr lang="en-US" sz="2400" dirty="0" smtClean="0">
                <a:latin typeface="Arial" pitchFamily="34" charset="0"/>
                <a:cs typeface="Arial" pitchFamily="34" charset="0"/>
              </a:rPr>
              <a:t>Performance in a test is not often a good indicator of their performance in real job situation</a:t>
            </a:r>
          </a:p>
          <a:p>
            <a:pPr marL="514350" indent="-514350">
              <a:buFont typeface="Wingdings" pitchFamily="2" charset="2"/>
              <a:buChar char="§"/>
            </a:pPr>
            <a:r>
              <a:rPr lang="en-US" sz="2400" dirty="0" smtClean="0">
                <a:latin typeface="Arial" pitchFamily="34" charset="0"/>
                <a:cs typeface="Arial" pitchFamily="34" charset="0"/>
              </a:rPr>
              <a:t>May be threatening to participants </a:t>
            </a:r>
          </a:p>
        </p:txBody>
      </p:sp>
      <p:sp>
        <p:nvSpPr>
          <p:cNvPr id="3" name="TextBox 2"/>
          <p:cNvSpPr txBox="1"/>
          <p:nvPr/>
        </p:nvSpPr>
        <p:spPr>
          <a:xfrm>
            <a:off x="1447800" y="304800"/>
            <a:ext cx="6156878" cy="523220"/>
          </a:xfrm>
          <a:prstGeom prst="rect">
            <a:avLst/>
          </a:prstGeom>
          <a:solidFill>
            <a:srgbClr val="FFFF99"/>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3.Evaluating Participants’ Learning</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219200"/>
            <a:ext cx="8382000" cy="5262979"/>
          </a:xfrm>
          <a:prstGeom prst="rect">
            <a:avLst/>
          </a:prstGeom>
          <a:noFill/>
        </p:spPr>
        <p:txBody>
          <a:bodyPr wrap="square" rtlCol="0">
            <a:spAutoFit/>
          </a:bodyPr>
          <a:lstStyle/>
          <a:p>
            <a:pPr marL="514350" indent="-514350"/>
            <a:r>
              <a:rPr lang="en-US" sz="2400" b="1" dirty="0" smtClean="0">
                <a:solidFill>
                  <a:srgbClr val="002060"/>
                </a:solidFill>
                <a:latin typeface="Arial" pitchFamily="34" charset="0"/>
                <a:cs typeface="Arial" pitchFamily="34" charset="0"/>
              </a:rPr>
              <a:t>Methods:</a:t>
            </a:r>
          </a:p>
          <a:p>
            <a:pPr marL="514350" indent="-514350">
              <a:buFont typeface="Wingdings" pitchFamily="2" charset="2"/>
              <a:buChar char="Ø"/>
            </a:pPr>
            <a:r>
              <a:rPr lang="en-US" sz="2400" dirty="0" smtClean="0">
                <a:latin typeface="Arial" pitchFamily="34" charset="0"/>
                <a:cs typeface="Arial" pitchFamily="34" charset="0"/>
              </a:rPr>
              <a:t>Discussion</a:t>
            </a:r>
          </a:p>
          <a:p>
            <a:pPr marL="514350" indent="-514350">
              <a:buFont typeface="Wingdings" pitchFamily="2" charset="2"/>
              <a:buChar char="Ø"/>
            </a:pPr>
            <a:r>
              <a:rPr lang="en-US" sz="2400" dirty="0" smtClean="0">
                <a:latin typeface="Arial" pitchFamily="34" charset="0"/>
                <a:cs typeface="Arial" pitchFamily="34" charset="0"/>
              </a:rPr>
              <a:t>Interview</a:t>
            </a:r>
          </a:p>
          <a:p>
            <a:pPr marL="514350" indent="-514350">
              <a:buFont typeface="Wingdings" pitchFamily="2" charset="2"/>
              <a:buChar char="Ø"/>
            </a:pPr>
            <a:r>
              <a:rPr lang="en-US" sz="2400" dirty="0" smtClean="0">
                <a:latin typeface="Arial" pitchFamily="34" charset="0"/>
                <a:cs typeface="Arial" pitchFamily="34" charset="0"/>
              </a:rPr>
              <a:t>Observation</a:t>
            </a:r>
          </a:p>
          <a:p>
            <a:pPr marL="514350" indent="-514350"/>
            <a:endParaRPr lang="en-US" sz="2400" dirty="0" smtClean="0">
              <a:latin typeface="Arial" pitchFamily="34" charset="0"/>
              <a:cs typeface="Arial" pitchFamily="34" charset="0"/>
            </a:endParaRPr>
          </a:p>
          <a:p>
            <a:pPr marL="514350" indent="-514350"/>
            <a:r>
              <a:rPr lang="en-US" sz="2400" b="1" dirty="0" smtClean="0">
                <a:solidFill>
                  <a:srgbClr val="002060"/>
                </a:solidFill>
                <a:latin typeface="Arial" pitchFamily="34" charset="0"/>
                <a:cs typeface="Arial" pitchFamily="34" charset="0"/>
              </a:rPr>
              <a:t>Advantages:</a:t>
            </a:r>
          </a:p>
          <a:p>
            <a:pPr marL="514350" indent="-514350">
              <a:buBlip>
                <a:blip r:embed="rId2"/>
              </a:buBlip>
            </a:pPr>
            <a:r>
              <a:rPr lang="en-US" sz="2400" dirty="0" smtClean="0">
                <a:latin typeface="Arial" pitchFamily="34" charset="0"/>
                <a:cs typeface="Arial" pitchFamily="34" charset="0"/>
              </a:rPr>
              <a:t>Element of personal contact</a:t>
            </a:r>
          </a:p>
          <a:p>
            <a:pPr marL="514350" indent="-514350">
              <a:buBlip>
                <a:blip r:embed="rId2"/>
              </a:buBlip>
            </a:pPr>
            <a:r>
              <a:rPr lang="en-US" sz="2400" dirty="0" smtClean="0">
                <a:latin typeface="Arial" pitchFamily="34" charset="0"/>
                <a:cs typeface="Arial" pitchFamily="34" charset="0"/>
              </a:rPr>
              <a:t>Opportunity for clarification</a:t>
            </a:r>
          </a:p>
          <a:p>
            <a:pPr marL="514350" indent="-514350">
              <a:buBlip>
                <a:blip r:embed="rId2"/>
              </a:buBlip>
            </a:pPr>
            <a:r>
              <a:rPr lang="en-US" sz="2400" dirty="0" smtClean="0">
                <a:latin typeface="Arial" pitchFamily="34" charset="0"/>
                <a:cs typeface="Arial" pitchFamily="34" charset="0"/>
              </a:rPr>
              <a:t>Flexible</a:t>
            </a:r>
          </a:p>
          <a:p>
            <a:pPr marL="514350" indent="-514350"/>
            <a:endParaRPr lang="en-US" sz="2400" dirty="0" smtClean="0">
              <a:latin typeface="Arial" pitchFamily="34" charset="0"/>
              <a:cs typeface="Arial" pitchFamily="34" charset="0"/>
            </a:endParaRPr>
          </a:p>
          <a:p>
            <a:pPr marL="514350" indent="-514350"/>
            <a:r>
              <a:rPr lang="en-US" sz="2400" b="1" dirty="0" smtClean="0">
                <a:solidFill>
                  <a:srgbClr val="002060"/>
                </a:solidFill>
                <a:latin typeface="Arial" pitchFamily="34" charset="0"/>
                <a:cs typeface="Arial" pitchFamily="34" charset="0"/>
              </a:rPr>
              <a:t>Limitations :</a:t>
            </a:r>
          </a:p>
          <a:p>
            <a:pPr marL="514350" indent="-514350">
              <a:buFont typeface="Wingdings" pitchFamily="2" charset="2"/>
              <a:buChar char="§"/>
            </a:pPr>
            <a:r>
              <a:rPr lang="en-US" sz="2400" dirty="0" smtClean="0">
                <a:latin typeface="Arial" pitchFamily="34" charset="0"/>
                <a:cs typeface="Arial" pitchFamily="34" charset="0"/>
              </a:rPr>
              <a:t>Can be costly</a:t>
            </a:r>
          </a:p>
          <a:p>
            <a:pPr marL="514350" indent="-514350">
              <a:buFont typeface="Wingdings" pitchFamily="2" charset="2"/>
              <a:buChar char="§"/>
            </a:pPr>
            <a:r>
              <a:rPr lang="en-US" sz="2400" dirty="0" err="1" smtClean="0">
                <a:latin typeface="Arial" pitchFamily="34" charset="0"/>
                <a:cs typeface="Arial" pitchFamily="34" charset="0"/>
              </a:rPr>
              <a:t>Labour</a:t>
            </a:r>
            <a:r>
              <a:rPr lang="en-US" sz="2400" dirty="0" smtClean="0">
                <a:latin typeface="Arial" pitchFamily="34" charset="0"/>
                <a:cs typeface="Arial" pitchFamily="34" charset="0"/>
              </a:rPr>
              <a:t> intensive</a:t>
            </a:r>
          </a:p>
          <a:p>
            <a:pPr marL="514350" indent="-514350">
              <a:buFont typeface="Wingdings" pitchFamily="2" charset="2"/>
              <a:buChar char="§"/>
            </a:pPr>
            <a:r>
              <a:rPr lang="en-US" sz="2400" dirty="0" smtClean="0">
                <a:latin typeface="Arial" pitchFamily="34" charset="0"/>
                <a:cs typeface="Arial" pitchFamily="34" charset="0"/>
              </a:rPr>
              <a:t>May  need trained interviewers </a:t>
            </a:r>
          </a:p>
        </p:txBody>
      </p:sp>
      <p:sp>
        <p:nvSpPr>
          <p:cNvPr id="3" name="TextBox 2"/>
          <p:cNvSpPr txBox="1"/>
          <p:nvPr/>
        </p:nvSpPr>
        <p:spPr>
          <a:xfrm>
            <a:off x="2057400" y="533400"/>
            <a:ext cx="4899098" cy="523220"/>
          </a:xfrm>
          <a:prstGeom prst="rect">
            <a:avLst/>
          </a:prstGeom>
          <a:solidFill>
            <a:srgbClr val="FFFF99"/>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4.Evaluation at the job level</a:t>
            </a:r>
            <a:endParaRPr lang="en-US" sz="28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914400"/>
            <a:ext cx="8382000" cy="5632311"/>
          </a:xfrm>
          <a:prstGeom prst="rect">
            <a:avLst/>
          </a:prstGeom>
          <a:noFill/>
        </p:spPr>
        <p:txBody>
          <a:bodyPr wrap="square" rtlCol="0">
            <a:spAutoFit/>
          </a:bodyPr>
          <a:lstStyle/>
          <a:p>
            <a:pPr marL="514350" indent="-514350"/>
            <a:r>
              <a:rPr lang="en-US" sz="2400" b="1" dirty="0" smtClean="0">
                <a:solidFill>
                  <a:srgbClr val="002060"/>
                </a:solidFill>
                <a:latin typeface="Arial" pitchFamily="34" charset="0"/>
                <a:cs typeface="Arial" pitchFamily="34" charset="0"/>
              </a:rPr>
              <a:t>Methods:</a:t>
            </a:r>
          </a:p>
          <a:p>
            <a:pPr marL="514350" indent="-514350">
              <a:buFont typeface="Wingdings" pitchFamily="2" charset="2"/>
              <a:buChar char="Ø"/>
            </a:pPr>
            <a:r>
              <a:rPr lang="en-US" sz="2400" dirty="0" smtClean="0">
                <a:latin typeface="Arial" pitchFamily="34" charset="0"/>
                <a:cs typeface="Arial" pitchFamily="34" charset="0"/>
              </a:rPr>
              <a:t> Comparing organizational performance before and after training on areas like results, quality standards, organizational relations and monitory valuation</a:t>
            </a:r>
          </a:p>
          <a:p>
            <a:pPr marL="514350" indent="-514350"/>
            <a:r>
              <a:rPr lang="en-US" sz="2400" b="1" dirty="0" smtClean="0">
                <a:solidFill>
                  <a:srgbClr val="002060"/>
                </a:solidFill>
                <a:latin typeface="Arial" pitchFamily="34" charset="0"/>
                <a:cs typeface="Arial" pitchFamily="34" charset="0"/>
              </a:rPr>
              <a:t>Advantages:</a:t>
            </a:r>
          </a:p>
          <a:p>
            <a:pPr marL="514350" indent="-514350">
              <a:buBlip>
                <a:blip r:embed="rId2"/>
              </a:buBlip>
            </a:pPr>
            <a:r>
              <a:rPr lang="en-US" sz="2400" dirty="0" smtClean="0">
                <a:latin typeface="Arial" pitchFamily="34" charset="0"/>
                <a:cs typeface="Arial" pitchFamily="34" charset="0"/>
              </a:rPr>
              <a:t>Establishes links between training and organizational goals</a:t>
            </a:r>
          </a:p>
          <a:p>
            <a:pPr marL="514350" indent="-514350">
              <a:buBlip>
                <a:blip r:embed="rId2"/>
              </a:buBlip>
            </a:pPr>
            <a:r>
              <a:rPr lang="en-US" sz="2400" dirty="0" smtClean="0">
                <a:latin typeface="Arial" pitchFamily="34" charset="0"/>
                <a:cs typeface="Arial" pitchFamily="34" charset="0"/>
              </a:rPr>
              <a:t>Useful in highlighting additional training needs</a:t>
            </a:r>
          </a:p>
          <a:p>
            <a:pPr marL="514350" indent="-514350"/>
            <a:r>
              <a:rPr lang="en-US" sz="2400" b="1" dirty="0" smtClean="0">
                <a:solidFill>
                  <a:srgbClr val="002060"/>
                </a:solidFill>
                <a:latin typeface="Arial" pitchFamily="34" charset="0"/>
                <a:cs typeface="Arial" pitchFamily="34" charset="0"/>
              </a:rPr>
              <a:t>Limitations :</a:t>
            </a:r>
          </a:p>
          <a:p>
            <a:pPr marL="514350" indent="-514350">
              <a:buFont typeface="Wingdings" pitchFamily="2" charset="2"/>
              <a:buChar char="§"/>
            </a:pPr>
            <a:r>
              <a:rPr lang="en-US" sz="2400" dirty="0" smtClean="0">
                <a:latin typeface="Arial" pitchFamily="34" charset="0"/>
                <a:cs typeface="Arial" pitchFamily="34" charset="0"/>
              </a:rPr>
              <a:t>Difficult to evaluate indirect and intangible benefits(</a:t>
            </a:r>
            <a:r>
              <a:rPr lang="en-US" sz="2400" dirty="0" err="1" smtClean="0">
                <a:latin typeface="Arial" pitchFamily="34" charset="0"/>
                <a:cs typeface="Arial" pitchFamily="34" charset="0"/>
              </a:rPr>
              <a:t>eg</a:t>
            </a:r>
            <a:r>
              <a:rPr lang="en-US" sz="2400" dirty="0" smtClean="0">
                <a:latin typeface="Arial" pitchFamily="34" charset="0"/>
                <a:cs typeface="Arial" pitchFamily="34" charset="0"/>
              </a:rPr>
              <a:t>: improved interpersonal communication )</a:t>
            </a:r>
          </a:p>
          <a:p>
            <a:pPr marL="514350" indent="-514350">
              <a:buFont typeface="Wingdings" pitchFamily="2" charset="2"/>
              <a:buChar char="§"/>
            </a:pPr>
            <a:r>
              <a:rPr lang="en-US" sz="2400" dirty="0" smtClean="0">
                <a:latin typeface="Arial" pitchFamily="34" charset="0"/>
                <a:cs typeface="Arial" pitchFamily="34" charset="0"/>
              </a:rPr>
              <a:t>Difficult to isolate factors attributable to training only</a:t>
            </a:r>
          </a:p>
          <a:p>
            <a:pPr marL="514350" indent="-514350">
              <a:buFont typeface="Wingdings" pitchFamily="2" charset="2"/>
              <a:buChar char="§"/>
            </a:pPr>
            <a:r>
              <a:rPr lang="en-US" sz="2400" dirty="0" smtClean="0">
                <a:latin typeface="Arial" pitchFamily="34" charset="0"/>
                <a:cs typeface="Arial" pitchFamily="34" charset="0"/>
              </a:rPr>
              <a:t>May require elaborate, time consuming and expensive studies.</a:t>
            </a:r>
          </a:p>
          <a:p>
            <a:pPr marL="514350" indent="-514350">
              <a:buFont typeface="Wingdings" pitchFamily="2" charset="2"/>
              <a:buChar char="§"/>
            </a:pPr>
            <a:r>
              <a:rPr lang="en-US" sz="2400" dirty="0" smtClean="0">
                <a:latin typeface="Arial" pitchFamily="34" charset="0"/>
                <a:cs typeface="Arial" pitchFamily="34" charset="0"/>
              </a:rPr>
              <a:t>Danger of no tangible results</a:t>
            </a:r>
          </a:p>
        </p:txBody>
      </p:sp>
      <p:sp>
        <p:nvSpPr>
          <p:cNvPr id="3" name="TextBox 2"/>
          <p:cNvSpPr txBox="1"/>
          <p:nvPr/>
        </p:nvSpPr>
        <p:spPr>
          <a:xfrm>
            <a:off x="1752600" y="381000"/>
            <a:ext cx="6216766" cy="523220"/>
          </a:xfrm>
          <a:prstGeom prst="rect">
            <a:avLst/>
          </a:prstGeom>
          <a:solidFill>
            <a:srgbClr val="FFFF99"/>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5.Evaluation at Organizational level</a:t>
            </a:r>
            <a:endParaRPr lang="en-US" sz="28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0" y="304800"/>
            <a:ext cx="4479111" cy="523220"/>
          </a:xfrm>
          <a:prstGeom prst="rect">
            <a:avLst/>
          </a:prstGeom>
          <a:solidFill>
            <a:srgbClr val="FFFF99"/>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Importance of Evaluation</a:t>
            </a:r>
            <a:endParaRPr lang="en-US" sz="2800" dirty="0">
              <a:solidFill>
                <a:srgbClr val="C00000"/>
              </a:solidFill>
              <a:latin typeface="Arial" pitchFamily="34" charset="0"/>
              <a:cs typeface="Arial" pitchFamily="34" charset="0"/>
            </a:endParaRPr>
          </a:p>
        </p:txBody>
      </p:sp>
      <p:sp>
        <p:nvSpPr>
          <p:cNvPr id="5" name="TextBox 4"/>
          <p:cNvSpPr txBox="1"/>
          <p:nvPr/>
        </p:nvSpPr>
        <p:spPr>
          <a:xfrm>
            <a:off x="304800" y="1143000"/>
            <a:ext cx="8458200" cy="5632311"/>
          </a:xfrm>
          <a:prstGeom prst="rect">
            <a:avLst/>
          </a:prstGeom>
          <a:noFill/>
        </p:spPr>
        <p:txBody>
          <a:bodyPr wrap="square" rtlCol="0">
            <a:spAutoFit/>
          </a:bodyPr>
          <a:lstStyle/>
          <a:p>
            <a:pPr algn="just">
              <a:buFont typeface="Wingdings" pitchFamily="2" charset="2"/>
              <a:buChar char="ü"/>
            </a:pPr>
            <a:r>
              <a:rPr lang="en-US" sz="2400" b="1" dirty="0" smtClean="0">
                <a:solidFill>
                  <a:srgbClr val="002060"/>
                </a:solidFill>
                <a:latin typeface="Arial" pitchFamily="34" charset="0"/>
                <a:cs typeface="Arial" pitchFamily="34" charset="0"/>
              </a:rPr>
              <a:t> Essential component in the development, maintenance and performance of organization and Decision making</a:t>
            </a:r>
          </a:p>
          <a:p>
            <a:pPr algn="just">
              <a:buFont typeface="Wingdings" pitchFamily="2" charset="2"/>
              <a:buChar char="ü"/>
            </a:pPr>
            <a:endParaRPr lang="en-US" sz="2400" b="1" dirty="0" smtClean="0">
              <a:solidFill>
                <a:srgbClr val="002060"/>
              </a:solidFill>
              <a:latin typeface="Arial" pitchFamily="34" charset="0"/>
              <a:cs typeface="Arial" pitchFamily="34" charset="0"/>
            </a:endParaRPr>
          </a:p>
          <a:p>
            <a:pPr algn="just">
              <a:buFont typeface="Wingdings" pitchFamily="2" charset="2"/>
              <a:buChar char="ü"/>
            </a:pPr>
            <a:r>
              <a:rPr lang="en-US" sz="2400" b="1" dirty="0" smtClean="0">
                <a:solidFill>
                  <a:srgbClr val="002060"/>
                </a:solidFill>
                <a:latin typeface="Arial" pitchFamily="34" charset="0"/>
                <a:cs typeface="Arial" pitchFamily="34" charset="0"/>
              </a:rPr>
              <a:t> To identify needs for concentrated efforts and builds confidence among public</a:t>
            </a:r>
          </a:p>
          <a:p>
            <a:pPr algn="just">
              <a:buFont typeface="Wingdings" pitchFamily="2" charset="2"/>
              <a:buChar char="ü"/>
            </a:pPr>
            <a:endParaRPr lang="en-US" sz="2400" b="1" dirty="0" smtClean="0">
              <a:solidFill>
                <a:srgbClr val="002060"/>
              </a:solidFill>
              <a:latin typeface="Arial" pitchFamily="34" charset="0"/>
              <a:cs typeface="Arial" pitchFamily="34" charset="0"/>
            </a:endParaRPr>
          </a:p>
          <a:p>
            <a:pPr algn="just">
              <a:buFont typeface="Wingdings" pitchFamily="2" charset="2"/>
              <a:buChar char="ü"/>
            </a:pPr>
            <a:r>
              <a:rPr lang="en-US" sz="2400" b="1" dirty="0" smtClean="0">
                <a:solidFill>
                  <a:srgbClr val="002060"/>
                </a:solidFill>
                <a:latin typeface="Arial" pitchFamily="34" charset="0"/>
                <a:cs typeface="Arial" pitchFamily="34" charset="0"/>
              </a:rPr>
              <a:t> Helps in judging the value of methods or devices used</a:t>
            </a:r>
          </a:p>
          <a:p>
            <a:pPr algn="just">
              <a:buFont typeface="Wingdings" pitchFamily="2" charset="2"/>
              <a:buChar char="ü"/>
            </a:pPr>
            <a:endParaRPr lang="en-US" sz="2400" b="1" dirty="0" smtClean="0">
              <a:solidFill>
                <a:srgbClr val="002060"/>
              </a:solidFill>
              <a:latin typeface="Arial" pitchFamily="34" charset="0"/>
              <a:cs typeface="Arial" pitchFamily="34" charset="0"/>
            </a:endParaRPr>
          </a:p>
          <a:p>
            <a:pPr algn="just">
              <a:buFont typeface="Wingdings" pitchFamily="2" charset="2"/>
              <a:buChar char="ü"/>
            </a:pPr>
            <a:r>
              <a:rPr lang="en-US" sz="2400" b="1" dirty="0" smtClean="0">
                <a:solidFill>
                  <a:srgbClr val="002060"/>
                </a:solidFill>
                <a:latin typeface="Arial" pitchFamily="34" charset="0"/>
                <a:cs typeface="Arial" pitchFamily="34" charset="0"/>
              </a:rPr>
              <a:t> Helps the extension teaching by compelling the extension workers in deciding the objectives</a:t>
            </a:r>
          </a:p>
          <a:p>
            <a:pPr algn="just">
              <a:buFont typeface="Wingdings" pitchFamily="2" charset="2"/>
              <a:buChar char="ü"/>
            </a:pPr>
            <a:endParaRPr lang="en-US" sz="2400" b="1" dirty="0" smtClean="0">
              <a:solidFill>
                <a:srgbClr val="002060"/>
              </a:solidFill>
              <a:latin typeface="Arial" pitchFamily="34" charset="0"/>
              <a:cs typeface="Arial" pitchFamily="34" charset="0"/>
            </a:endParaRPr>
          </a:p>
          <a:p>
            <a:pPr algn="just">
              <a:buFont typeface="Wingdings" pitchFamily="2" charset="2"/>
              <a:buChar char="ü"/>
            </a:pPr>
            <a:r>
              <a:rPr lang="en-US" sz="2400" b="1" dirty="0" smtClean="0">
                <a:solidFill>
                  <a:srgbClr val="002060"/>
                </a:solidFill>
                <a:latin typeface="Arial" pitchFamily="34" charset="0"/>
                <a:cs typeface="Arial" pitchFamily="34" charset="0"/>
              </a:rPr>
              <a:t> Helps in choosing the best tools which required for achieving a goal</a:t>
            </a:r>
          </a:p>
          <a:p>
            <a:endParaRPr lang="en-US" sz="2400" dirty="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219200"/>
            <a:ext cx="8229600" cy="3539430"/>
          </a:xfrm>
          <a:prstGeom prst="rect">
            <a:avLst/>
          </a:prstGeom>
          <a:noFill/>
        </p:spPr>
        <p:txBody>
          <a:bodyPr wrap="square" rtlCol="0">
            <a:spAutoFit/>
          </a:bodyPr>
          <a:lstStyle/>
          <a:p>
            <a:pPr>
              <a:buFont typeface="Wingdings" pitchFamily="2" charset="2"/>
              <a:buChar char="Ø"/>
            </a:pPr>
            <a:r>
              <a:rPr lang="en-US" sz="2800" dirty="0" smtClean="0">
                <a:latin typeface="Arial" pitchFamily="34" charset="0"/>
                <a:cs typeface="Arial" pitchFamily="34" charset="0"/>
              </a:rPr>
              <a:t> </a:t>
            </a:r>
            <a:r>
              <a:rPr lang="en-US" sz="2800" b="1" dirty="0" smtClean="0">
                <a:latin typeface="Arial" pitchFamily="34" charset="0"/>
                <a:cs typeface="Arial" pitchFamily="34" charset="0"/>
              </a:rPr>
              <a:t>Planning Evaluation – it consists of two phases</a:t>
            </a:r>
          </a:p>
          <a:p>
            <a:endParaRPr lang="en-US" sz="2800" b="1" dirty="0" smtClean="0">
              <a:latin typeface="Arial" pitchFamily="34" charset="0"/>
              <a:cs typeface="Arial" pitchFamily="34" charset="0"/>
            </a:endParaRPr>
          </a:p>
          <a:p>
            <a:pPr>
              <a:buFont typeface="Wingdings" pitchFamily="2" charset="2"/>
              <a:buChar char="Ø"/>
            </a:pPr>
            <a:r>
              <a:rPr lang="en-US" sz="2800" b="1" dirty="0" smtClean="0">
                <a:latin typeface="Arial" pitchFamily="34" charset="0"/>
                <a:cs typeface="Arial" pitchFamily="34" charset="0"/>
              </a:rPr>
              <a:t> Process evaluation</a:t>
            </a:r>
          </a:p>
          <a:p>
            <a:endParaRPr lang="en-US" sz="2800" b="1" dirty="0" smtClean="0">
              <a:latin typeface="Arial" pitchFamily="34" charset="0"/>
              <a:cs typeface="Arial" pitchFamily="34" charset="0"/>
            </a:endParaRPr>
          </a:p>
          <a:p>
            <a:pPr>
              <a:buFont typeface="Wingdings" pitchFamily="2" charset="2"/>
              <a:buChar char="Ø"/>
            </a:pPr>
            <a:r>
              <a:rPr lang="en-US" sz="2800" b="1" dirty="0" smtClean="0">
                <a:latin typeface="Arial" pitchFamily="34" charset="0"/>
                <a:cs typeface="Arial" pitchFamily="34" charset="0"/>
              </a:rPr>
              <a:t> Terminal evaluation</a:t>
            </a:r>
          </a:p>
          <a:p>
            <a:endParaRPr lang="en-US" sz="2800" b="1" dirty="0" smtClean="0">
              <a:latin typeface="Arial" pitchFamily="34" charset="0"/>
              <a:cs typeface="Arial" pitchFamily="34" charset="0"/>
            </a:endParaRPr>
          </a:p>
          <a:p>
            <a:pPr>
              <a:buFont typeface="Wingdings" pitchFamily="2" charset="2"/>
              <a:buChar char="Ø"/>
            </a:pPr>
            <a:r>
              <a:rPr lang="en-US" sz="2800" b="1" dirty="0" smtClean="0">
                <a:latin typeface="Arial" pitchFamily="34" charset="0"/>
                <a:cs typeface="Arial" pitchFamily="34" charset="0"/>
              </a:rPr>
              <a:t>  Impact ( </a:t>
            </a:r>
            <a:r>
              <a:rPr lang="en-US" sz="2800" b="1" dirty="0" err="1" smtClean="0">
                <a:latin typeface="Arial" pitchFamily="34" charset="0"/>
                <a:cs typeface="Arial" pitchFamily="34" charset="0"/>
              </a:rPr>
              <a:t>Misra</a:t>
            </a:r>
            <a:r>
              <a:rPr lang="en-US" sz="2800" b="1" dirty="0" smtClean="0">
                <a:latin typeface="Arial" pitchFamily="34" charset="0"/>
                <a:cs typeface="Arial" pitchFamily="34" charset="0"/>
              </a:rPr>
              <a:t>, 1990)</a:t>
            </a:r>
            <a:endParaRPr lang="en-US" sz="2800" b="1" dirty="0">
              <a:latin typeface="Arial" pitchFamily="34" charset="0"/>
              <a:cs typeface="Arial" pitchFamily="34" charset="0"/>
            </a:endParaRPr>
          </a:p>
        </p:txBody>
      </p:sp>
      <p:sp>
        <p:nvSpPr>
          <p:cNvPr id="3" name="TextBox 2"/>
          <p:cNvSpPr txBox="1"/>
          <p:nvPr/>
        </p:nvSpPr>
        <p:spPr>
          <a:xfrm>
            <a:off x="1981200" y="304800"/>
            <a:ext cx="5051383"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Types of Training Evaluation</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990600"/>
            <a:ext cx="8305800" cy="4431983"/>
          </a:xfrm>
          <a:prstGeom prst="rect">
            <a:avLst/>
          </a:prstGeom>
          <a:noFill/>
        </p:spPr>
        <p:txBody>
          <a:bodyPr wrap="square" rtlCol="0">
            <a:spAutoFit/>
          </a:bodyPr>
          <a:lstStyle/>
          <a:p>
            <a:pPr algn="just"/>
            <a:r>
              <a:rPr lang="en-US" sz="2400" b="1" dirty="0" smtClean="0">
                <a:solidFill>
                  <a:srgbClr val="002060"/>
                </a:solidFill>
                <a:latin typeface="Arial" pitchFamily="34" charset="0"/>
                <a:cs typeface="Arial" pitchFamily="34" charset="0"/>
              </a:rPr>
              <a:t>Planning evaluation </a:t>
            </a:r>
            <a:r>
              <a:rPr lang="en-US" sz="2400" dirty="0" smtClean="0">
                <a:latin typeface="Arial" pitchFamily="34" charset="0"/>
                <a:cs typeface="Arial" pitchFamily="34" charset="0"/>
              </a:rPr>
              <a:t>– In the first phase training needs of the participants are assessed through one of the following four</a:t>
            </a:r>
          </a:p>
          <a:p>
            <a:pPr algn="just">
              <a:buFont typeface="Courier New" pitchFamily="49" charset="0"/>
              <a:buChar char="o"/>
            </a:pPr>
            <a:r>
              <a:rPr lang="en-US" sz="2400" dirty="0" smtClean="0">
                <a:latin typeface="Arial" pitchFamily="34" charset="0"/>
                <a:cs typeface="Arial" pitchFamily="34" charset="0"/>
              </a:rPr>
              <a:t> Performance analysis</a:t>
            </a:r>
          </a:p>
          <a:p>
            <a:pPr algn="just">
              <a:buFont typeface="Courier New" pitchFamily="49" charset="0"/>
              <a:buChar char="o"/>
            </a:pPr>
            <a:r>
              <a:rPr lang="en-US" sz="2400" dirty="0" smtClean="0">
                <a:latin typeface="Arial" pitchFamily="34" charset="0"/>
                <a:cs typeface="Arial" pitchFamily="34" charset="0"/>
              </a:rPr>
              <a:t> Task analysis</a:t>
            </a:r>
          </a:p>
          <a:p>
            <a:pPr algn="just">
              <a:buFont typeface="Courier New" pitchFamily="49" charset="0"/>
              <a:buChar char="o"/>
            </a:pPr>
            <a:r>
              <a:rPr lang="en-US" sz="2400" dirty="0" smtClean="0">
                <a:latin typeface="Arial" pitchFamily="34" charset="0"/>
                <a:cs typeface="Arial" pitchFamily="34" charset="0"/>
              </a:rPr>
              <a:t> Competency study</a:t>
            </a:r>
          </a:p>
          <a:p>
            <a:pPr algn="just">
              <a:buFont typeface="Courier New" pitchFamily="49" charset="0"/>
              <a:buChar char="o"/>
            </a:pPr>
            <a:r>
              <a:rPr lang="en-US" sz="2400" dirty="0" smtClean="0">
                <a:latin typeface="Arial" pitchFamily="34" charset="0"/>
                <a:cs typeface="Arial" pitchFamily="34" charset="0"/>
              </a:rPr>
              <a:t> Training needs survey</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In the second phase , an assessment of instructional</a:t>
            </a:r>
          </a:p>
          <a:p>
            <a:pPr algn="just"/>
            <a:r>
              <a:rPr lang="en-US" sz="2400" dirty="0" smtClean="0">
                <a:latin typeface="Arial" pitchFamily="34" charset="0"/>
                <a:cs typeface="Arial" pitchFamily="34" charset="0"/>
              </a:rPr>
              <a:t>Methods is done and the most appropriate training methodology and instructional strategy is worked out.</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228600"/>
            <a:ext cx="7696200" cy="5693866"/>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Process Evaluation</a:t>
            </a:r>
          </a:p>
          <a:p>
            <a:endParaRPr lang="en-US" sz="2800" dirty="0" smtClean="0">
              <a:latin typeface="Arial" pitchFamily="34" charset="0"/>
              <a:cs typeface="Arial" pitchFamily="34" charset="0"/>
            </a:endParaRPr>
          </a:p>
          <a:p>
            <a:pPr algn="just"/>
            <a:r>
              <a:rPr lang="en-US" sz="2800" dirty="0" smtClean="0">
                <a:latin typeface="Arial" pitchFamily="34" charset="0"/>
                <a:cs typeface="Arial" pitchFamily="34" charset="0"/>
              </a:rPr>
              <a:t>It is also known as formative evaluation. It is done when the training is going on and helps in solving the problems arise while implementation of </a:t>
            </a:r>
            <a:r>
              <a:rPr lang="en-US" sz="2800" dirty="0" err="1" smtClean="0">
                <a:latin typeface="Arial" pitchFamily="34" charset="0"/>
                <a:cs typeface="Arial" pitchFamily="34" charset="0"/>
              </a:rPr>
              <a:t>programme</a:t>
            </a:r>
            <a:endParaRPr lang="en-US" sz="2800" dirty="0" smtClean="0">
              <a:latin typeface="Arial" pitchFamily="34" charset="0"/>
              <a:cs typeface="Arial" pitchFamily="34" charset="0"/>
            </a:endParaRPr>
          </a:p>
          <a:p>
            <a:pPr algn="just"/>
            <a:endParaRPr lang="en-US" sz="2800" dirty="0" smtClean="0">
              <a:latin typeface="Arial" pitchFamily="34" charset="0"/>
              <a:cs typeface="Arial" pitchFamily="34" charset="0"/>
            </a:endParaRPr>
          </a:p>
          <a:p>
            <a:pPr algn="just"/>
            <a:r>
              <a:rPr lang="en-US" sz="2800" dirty="0" smtClean="0">
                <a:latin typeface="Arial" pitchFamily="34" charset="0"/>
                <a:cs typeface="Arial" pitchFamily="34" charset="0"/>
              </a:rPr>
              <a:t>According to </a:t>
            </a:r>
            <a:r>
              <a:rPr lang="en-US" sz="2800" dirty="0" err="1" smtClean="0">
                <a:latin typeface="Arial" pitchFamily="34" charset="0"/>
                <a:cs typeface="Arial" pitchFamily="34" charset="0"/>
              </a:rPr>
              <a:t>Raabetal</a:t>
            </a:r>
            <a:r>
              <a:rPr lang="en-US" sz="2800" dirty="0" smtClean="0">
                <a:latin typeface="Arial" pitchFamily="34" charset="0"/>
                <a:cs typeface="Arial" pitchFamily="34" charset="0"/>
              </a:rPr>
              <a:t>  (1987)  as reported by </a:t>
            </a:r>
            <a:r>
              <a:rPr lang="en-US" sz="2800" dirty="0" err="1" smtClean="0">
                <a:latin typeface="Arial" pitchFamily="34" charset="0"/>
                <a:cs typeface="Arial" pitchFamily="34" charset="0"/>
              </a:rPr>
              <a:t>Misra</a:t>
            </a:r>
            <a:r>
              <a:rPr lang="en-US" sz="2800" dirty="0" smtClean="0">
                <a:latin typeface="Arial" pitchFamily="34" charset="0"/>
                <a:cs typeface="Arial" pitchFamily="34" charset="0"/>
              </a:rPr>
              <a:t> (1990), “ Process evaluation is performed to detect or predict defects , the procedural design of a training activity during the implementation phase.</a:t>
            </a:r>
          </a:p>
          <a:p>
            <a:pPr algn="just"/>
            <a:endParaRPr lang="en-US" sz="2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533400"/>
            <a:ext cx="7924800" cy="4401205"/>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Terminal evaluation</a:t>
            </a:r>
          </a:p>
          <a:p>
            <a:endParaRPr lang="en-US" sz="2800" dirty="0" smtClean="0">
              <a:latin typeface="Arial" pitchFamily="34" charset="0"/>
              <a:cs typeface="Arial" pitchFamily="34" charset="0"/>
            </a:endParaRPr>
          </a:p>
          <a:p>
            <a:pPr algn="just"/>
            <a:r>
              <a:rPr lang="en-US" sz="2800" dirty="0" smtClean="0">
                <a:latin typeface="Arial" pitchFamily="34" charset="0"/>
                <a:cs typeface="Arial" pitchFamily="34" charset="0"/>
              </a:rPr>
              <a:t>It is done at the end of the </a:t>
            </a:r>
            <a:r>
              <a:rPr lang="en-US" sz="2800" dirty="0" err="1" smtClean="0">
                <a:latin typeface="Arial" pitchFamily="34" charset="0"/>
                <a:cs typeface="Arial" pitchFamily="34" charset="0"/>
              </a:rPr>
              <a:t>programme</a:t>
            </a:r>
            <a:r>
              <a:rPr lang="en-US" sz="2800" dirty="0" smtClean="0">
                <a:latin typeface="Arial" pitchFamily="34" charset="0"/>
                <a:cs typeface="Arial" pitchFamily="34" charset="0"/>
              </a:rPr>
              <a:t> to find out to what extent the objectives and desired benefits of the </a:t>
            </a:r>
            <a:r>
              <a:rPr lang="en-US" sz="2800" dirty="0" err="1" smtClean="0">
                <a:latin typeface="Arial" pitchFamily="34" charset="0"/>
                <a:cs typeface="Arial" pitchFamily="34" charset="0"/>
              </a:rPr>
              <a:t>programme</a:t>
            </a:r>
            <a:r>
              <a:rPr lang="en-US" sz="2800" dirty="0" smtClean="0">
                <a:latin typeface="Arial" pitchFamily="34" charset="0"/>
                <a:cs typeface="Arial" pitchFamily="34" charset="0"/>
              </a:rPr>
              <a:t> have been achieved.</a:t>
            </a:r>
          </a:p>
          <a:p>
            <a:pPr algn="just"/>
            <a:endParaRPr lang="en-US" sz="2800" dirty="0" smtClean="0">
              <a:latin typeface="Arial" pitchFamily="34" charset="0"/>
              <a:cs typeface="Arial" pitchFamily="34" charset="0"/>
            </a:endParaRPr>
          </a:p>
          <a:p>
            <a:pPr algn="just"/>
            <a:r>
              <a:rPr lang="en-US" sz="2800" dirty="0" smtClean="0">
                <a:latin typeface="Arial" pitchFamily="34" charset="0"/>
                <a:cs typeface="Arial" pitchFamily="34" charset="0"/>
              </a:rPr>
              <a:t>The strengths and weakness of the </a:t>
            </a:r>
            <a:r>
              <a:rPr lang="en-US" sz="2800" dirty="0" err="1" smtClean="0">
                <a:latin typeface="Arial" pitchFamily="34" charset="0"/>
                <a:cs typeface="Arial" pitchFamily="34" charset="0"/>
              </a:rPr>
              <a:t>programme</a:t>
            </a:r>
            <a:r>
              <a:rPr lang="en-US" sz="2800" dirty="0" smtClean="0">
                <a:latin typeface="Arial" pitchFamily="34" charset="0"/>
                <a:cs typeface="Arial" pitchFamily="34" charset="0"/>
              </a:rPr>
              <a:t> as perceived by the participants are also analyzed, the results of which will be useful to make future improvements.</a:t>
            </a:r>
            <a:endParaRPr lang="en-US"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228600"/>
            <a:ext cx="8229600" cy="6494085"/>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Impact evaluation</a:t>
            </a:r>
          </a:p>
          <a:p>
            <a:endParaRPr lang="en-US" sz="2800" b="1" dirty="0" smtClean="0">
              <a:solidFill>
                <a:srgbClr val="002060"/>
              </a:solidFill>
              <a:latin typeface="Arial" pitchFamily="34" charset="0"/>
              <a:cs typeface="Arial" pitchFamily="34" charset="0"/>
            </a:endParaRPr>
          </a:p>
          <a:p>
            <a:pPr algn="just"/>
            <a:r>
              <a:rPr lang="en-US" sz="2400" dirty="0" smtClean="0">
                <a:latin typeface="Arial" pitchFamily="34" charset="0"/>
                <a:cs typeface="Arial" pitchFamily="34" charset="0"/>
              </a:rPr>
              <a:t>Refers to assessing the </a:t>
            </a:r>
            <a:r>
              <a:rPr lang="en-US" sz="2400" dirty="0" err="1" smtClean="0">
                <a:latin typeface="Arial" pitchFamily="34" charset="0"/>
                <a:cs typeface="Arial" pitchFamily="34" charset="0"/>
              </a:rPr>
              <a:t>programme</a:t>
            </a:r>
            <a:r>
              <a:rPr lang="en-US" sz="2400" dirty="0" smtClean="0">
                <a:latin typeface="Arial" pitchFamily="34" charset="0"/>
                <a:cs typeface="Arial" pitchFamily="34" charset="0"/>
              </a:rPr>
              <a:t> impact on the job performance of the participants. It attempts to find answer to the following questions:</a:t>
            </a:r>
          </a:p>
          <a:p>
            <a:pPr algn="just"/>
            <a:endParaRPr lang="en-US" sz="2400" dirty="0" smtClean="0">
              <a:latin typeface="Arial" pitchFamily="34" charset="0"/>
              <a:cs typeface="Arial" pitchFamily="34" charset="0"/>
            </a:endParaRPr>
          </a:p>
          <a:p>
            <a:pPr marL="457200" indent="-457200" algn="just">
              <a:buAutoNum type="alphaLcPeriod"/>
            </a:pPr>
            <a:r>
              <a:rPr lang="en-US" sz="2400" dirty="0" smtClean="0">
                <a:latin typeface="Arial" pitchFamily="34" charset="0"/>
                <a:cs typeface="Arial" pitchFamily="34" charset="0"/>
              </a:rPr>
              <a:t>What are the improvements in the performance of job as the result of training?</a:t>
            </a:r>
          </a:p>
          <a:p>
            <a:pPr marL="457200" indent="-457200"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b. What are the benefits accrued to the participants and the </a:t>
            </a:r>
            <a:r>
              <a:rPr lang="en-US" sz="2400" dirty="0" err="1" smtClean="0">
                <a:latin typeface="Arial" pitchFamily="34" charset="0"/>
                <a:cs typeface="Arial" pitchFamily="34" charset="0"/>
              </a:rPr>
              <a:t>organisations</a:t>
            </a:r>
            <a:r>
              <a:rPr lang="en-US" sz="2400" dirty="0" smtClean="0">
                <a:latin typeface="Arial" pitchFamily="34" charset="0"/>
                <a:cs typeface="Arial" pitchFamily="34" charset="0"/>
              </a:rPr>
              <a:t> as the result of improved job </a:t>
            </a:r>
            <a:r>
              <a:rPr lang="en-US" sz="2400" dirty="0" err="1" smtClean="0">
                <a:latin typeface="Arial" pitchFamily="34" charset="0"/>
                <a:cs typeface="Arial" pitchFamily="34" charset="0"/>
              </a:rPr>
              <a:t>perfromance</a:t>
            </a:r>
            <a:r>
              <a:rPr lang="en-US" sz="2400" dirty="0" smtClean="0">
                <a:latin typeface="Arial" pitchFamily="34" charset="0"/>
                <a:cs typeface="Arial" pitchFamily="34" charset="0"/>
              </a:rPr>
              <a:t>?</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c. What are the problems in applying the skills learned in real work situation?</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d. What can be done to enhance the application for newly learnt knowledge and skill in the work place?</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1219200"/>
            <a:ext cx="5593198" cy="4893647"/>
          </a:xfrm>
          <a:prstGeom prst="rect">
            <a:avLst/>
          </a:prstGeom>
          <a:noFill/>
        </p:spPr>
        <p:txBody>
          <a:bodyPr wrap="none" rtlCol="0">
            <a:spAutoFit/>
          </a:bodyPr>
          <a:lstStyle/>
          <a:p>
            <a:pPr marL="514350" indent="-514350">
              <a:buAutoNum type="arabicPeriod"/>
            </a:pPr>
            <a:r>
              <a:rPr lang="en-US" sz="2400" dirty="0" smtClean="0">
                <a:latin typeface="Arial" pitchFamily="34" charset="0"/>
                <a:cs typeface="Arial" pitchFamily="34" charset="0"/>
              </a:rPr>
              <a:t>Questionnaire</a:t>
            </a:r>
          </a:p>
          <a:p>
            <a:pPr marL="514350" indent="-514350">
              <a:buAutoNum type="arabicPeriod"/>
            </a:pPr>
            <a:r>
              <a:rPr lang="en-US" sz="2400" dirty="0" smtClean="0">
                <a:latin typeface="Arial" pitchFamily="34" charset="0"/>
                <a:cs typeface="Arial" pitchFamily="34" charset="0"/>
              </a:rPr>
              <a:t> Interview  - Structured</a:t>
            </a:r>
          </a:p>
          <a:p>
            <a:pPr marL="2343150" lvl="4" indent="-514350"/>
            <a:r>
              <a:rPr lang="en-US" sz="2400" dirty="0" smtClean="0">
                <a:latin typeface="Arial" pitchFamily="34" charset="0"/>
                <a:cs typeface="Arial" pitchFamily="34" charset="0"/>
              </a:rPr>
              <a:t>  - Unstructured</a:t>
            </a:r>
          </a:p>
          <a:p>
            <a:pPr marL="514350" indent="-514350"/>
            <a:r>
              <a:rPr lang="en-US" sz="2400" dirty="0" smtClean="0">
                <a:latin typeface="Arial" pitchFamily="34" charset="0"/>
                <a:cs typeface="Arial" pitchFamily="34" charset="0"/>
              </a:rPr>
              <a:t>                        - Group interview</a:t>
            </a:r>
          </a:p>
          <a:p>
            <a:pPr marL="514350" indent="-514350"/>
            <a:r>
              <a:rPr lang="en-US" sz="2400" dirty="0" smtClean="0">
                <a:latin typeface="Arial" pitchFamily="34" charset="0"/>
                <a:cs typeface="Arial" pitchFamily="34" charset="0"/>
              </a:rPr>
              <a:t>3. Projective techniques</a:t>
            </a:r>
          </a:p>
          <a:p>
            <a:pPr marL="514350" indent="-514350"/>
            <a:r>
              <a:rPr lang="en-US" sz="2400" dirty="0" smtClean="0">
                <a:latin typeface="Arial" pitchFamily="34" charset="0"/>
                <a:cs typeface="Arial" pitchFamily="34" charset="0"/>
              </a:rPr>
              <a:t>4. Observation  - Participant</a:t>
            </a:r>
          </a:p>
          <a:p>
            <a:pPr marL="514350" indent="-514350"/>
            <a:r>
              <a:rPr lang="en-US" sz="2400" dirty="0" smtClean="0">
                <a:latin typeface="Arial" pitchFamily="34" charset="0"/>
                <a:cs typeface="Arial" pitchFamily="34" charset="0"/>
              </a:rPr>
              <a:t>			    - Non participant</a:t>
            </a:r>
          </a:p>
          <a:p>
            <a:pPr marL="514350" indent="-514350"/>
            <a:r>
              <a:rPr lang="en-US" sz="2400" dirty="0" smtClean="0">
                <a:latin typeface="Arial" pitchFamily="34" charset="0"/>
                <a:cs typeface="Arial" pitchFamily="34" charset="0"/>
              </a:rPr>
              <a:t>5.Critical incident techniques</a:t>
            </a:r>
          </a:p>
          <a:p>
            <a:pPr marL="514350" indent="-514350"/>
            <a:r>
              <a:rPr lang="en-US" sz="2400" dirty="0" smtClean="0">
                <a:latin typeface="Arial" pitchFamily="34" charset="0"/>
                <a:cs typeface="Arial" pitchFamily="34" charset="0"/>
              </a:rPr>
              <a:t>6. Case study</a:t>
            </a:r>
          </a:p>
          <a:p>
            <a:pPr marL="514350" indent="-514350"/>
            <a:r>
              <a:rPr lang="en-US" sz="2400" dirty="0" smtClean="0">
                <a:latin typeface="Arial" pitchFamily="34" charset="0"/>
                <a:cs typeface="Arial" pitchFamily="34" charset="0"/>
              </a:rPr>
              <a:t>7. Analysis of report</a:t>
            </a:r>
          </a:p>
          <a:p>
            <a:pPr marL="514350" indent="-514350"/>
            <a:r>
              <a:rPr lang="en-US" sz="2400" dirty="0" smtClean="0">
                <a:latin typeface="Arial" pitchFamily="34" charset="0"/>
                <a:cs typeface="Arial" pitchFamily="34" charset="0"/>
              </a:rPr>
              <a:t>8. Ratings by self, peer and supervisors</a:t>
            </a:r>
          </a:p>
          <a:p>
            <a:pPr marL="514350" indent="-514350"/>
            <a:r>
              <a:rPr lang="en-US" sz="2400" dirty="0" smtClean="0">
                <a:latin typeface="Arial" pitchFamily="34" charset="0"/>
                <a:cs typeface="Arial" pitchFamily="34" charset="0"/>
              </a:rPr>
              <a:t>9. Use of scales and checklist</a:t>
            </a:r>
          </a:p>
          <a:p>
            <a:pPr marL="514350" indent="-514350"/>
            <a:r>
              <a:rPr lang="en-US" sz="2400" dirty="0" smtClean="0">
                <a:latin typeface="Arial" pitchFamily="34" charset="0"/>
                <a:cs typeface="Arial" pitchFamily="34" charset="0"/>
              </a:rPr>
              <a:t>10.Document analysis</a:t>
            </a:r>
            <a:endParaRPr lang="en-US" sz="2400" dirty="0">
              <a:latin typeface="Arial" pitchFamily="34" charset="0"/>
              <a:cs typeface="Arial" pitchFamily="34" charset="0"/>
            </a:endParaRPr>
          </a:p>
        </p:txBody>
      </p:sp>
      <p:sp>
        <p:nvSpPr>
          <p:cNvPr id="3" name="TextBox 2"/>
          <p:cNvSpPr txBox="1"/>
          <p:nvPr/>
        </p:nvSpPr>
        <p:spPr>
          <a:xfrm>
            <a:off x="1600200" y="152400"/>
            <a:ext cx="6311921"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Tools and techniques for evaluation</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856357"/>
            <a:ext cx="7924800" cy="6001643"/>
          </a:xfrm>
          <a:prstGeom prst="rect">
            <a:avLst/>
          </a:prstGeom>
          <a:noFill/>
        </p:spPr>
        <p:txBody>
          <a:bodyPr wrap="square" rtlCol="0">
            <a:spAutoFit/>
          </a:bodyPr>
          <a:lstStyle/>
          <a:p>
            <a:pPr algn="just"/>
            <a:r>
              <a:rPr lang="en-US" sz="2400" dirty="0" smtClean="0">
                <a:latin typeface="Arial" pitchFamily="34" charset="0"/>
                <a:cs typeface="Arial" pitchFamily="34" charset="0"/>
              </a:rPr>
              <a:t>1.Identify the objectives of the training </a:t>
            </a:r>
            <a:r>
              <a:rPr lang="en-US" sz="2400" dirty="0" err="1" smtClean="0">
                <a:latin typeface="Arial" pitchFamily="34" charset="0"/>
                <a:cs typeface="Arial" pitchFamily="34" charset="0"/>
              </a:rPr>
              <a:t>programme</a:t>
            </a:r>
            <a:r>
              <a:rPr lang="en-US" sz="2400" dirty="0" smtClean="0">
                <a:latin typeface="Arial" pitchFamily="34" charset="0"/>
                <a:cs typeface="Arial" pitchFamily="34" charset="0"/>
              </a:rPr>
              <a:t> to define the parameters of impact in terms of knowledge, skill, attitude etc.</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2. Develop test and measure the identical parameters.</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3. Develop necessary tools and techniques to collect data at various stages as per the objectives of evaluation.</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4. Test for reliability and validity of the data collection devices.</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5. Collect necessary data from the participants using the developed instrument.</a:t>
            </a:r>
          </a:p>
          <a:p>
            <a:pPr algn="just"/>
            <a:r>
              <a:rPr lang="en-US" sz="2400" dirty="0" smtClean="0">
                <a:latin typeface="Arial" pitchFamily="34" charset="0"/>
                <a:cs typeface="Arial" pitchFamily="34" charset="0"/>
              </a:rPr>
              <a:t>6. Analyze the data and prepare the reports.</a:t>
            </a:r>
            <a:endParaRPr lang="en-US" sz="2400" dirty="0">
              <a:latin typeface="Arial" pitchFamily="34" charset="0"/>
              <a:cs typeface="Arial" pitchFamily="34" charset="0"/>
            </a:endParaRPr>
          </a:p>
        </p:txBody>
      </p:sp>
      <p:sp>
        <p:nvSpPr>
          <p:cNvPr id="3" name="TextBox 2"/>
          <p:cNvSpPr txBox="1"/>
          <p:nvPr/>
        </p:nvSpPr>
        <p:spPr>
          <a:xfrm>
            <a:off x="1905000" y="152400"/>
            <a:ext cx="5355953"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Steps in Evaluation of training</a:t>
            </a:r>
            <a:endParaRPr lang="en-US" sz="2800" b="1" dirty="0">
              <a:solidFill>
                <a:srgbClr val="C0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71600" y="1676400"/>
            <a:ext cx="5029200" cy="3970318"/>
          </a:xfrm>
          <a:prstGeom prst="rect">
            <a:avLst/>
          </a:prstGeom>
          <a:noFill/>
        </p:spPr>
        <p:txBody>
          <a:bodyPr wrap="square" rtlCol="0">
            <a:spAutoFit/>
          </a:bodyPr>
          <a:lstStyle/>
          <a:p>
            <a:pPr>
              <a:lnSpc>
                <a:spcPct val="150000"/>
              </a:lnSpc>
              <a:buFont typeface="Arial" pitchFamily="34" charset="0"/>
              <a:buChar char="•"/>
            </a:pPr>
            <a:r>
              <a:rPr lang="en-US" sz="2800" dirty="0" smtClean="0"/>
              <a:t>  Goal-based evaluation</a:t>
            </a:r>
          </a:p>
          <a:p>
            <a:pPr>
              <a:lnSpc>
                <a:spcPct val="150000"/>
              </a:lnSpc>
            </a:pPr>
            <a:r>
              <a:rPr lang="en-US" sz="2800" dirty="0" smtClean="0"/>
              <a:t>• Goal-free evaluation</a:t>
            </a:r>
          </a:p>
          <a:p>
            <a:pPr>
              <a:lnSpc>
                <a:spcPct val="150000"/>
              </a:lnSpc>
            </a:pPr>
            <a:r>
              <a:rPr lang="en-US" sz="2800" dirty="0" smtClean="0"/>
              <a:t>• Responsive evaluation</a:t>
            </a:r>
          </a:p>
          <a:p>
            <a:pPr>
              <a:lnSpc>
                <a:spcPct val="150000"/>
              </a:lnSpc>
            </a:pPr>
            <a:r>
              <a:rPr lang="en-US" sz="2800" dirty="0" smtClean="0"/>
              <a:t>• Systems evaluation</a:t>
            </a:r>
          </a:p>
          <a:p>
            <a:pPr>
              <a:lnSpc>
                <a:spcPct val="150000"/>
              </a:lnSpc>
            </a:pPr>
            <a:r>
              <a:rPr lang="en-US" sz="2800" dirty="0" smtClean="0"/>
              <a:t>• Professional review</a:t>
            </a:r>
          </a:p>
          <a:p>
            <a:pPr>
              <a:lnSpc>
                <a:spcPct val="150000"/>
              </a:lnSpc>
            </a:pPr>
            <a:r>
              <a:rPr lang="en-US" sz="2800" dirty="0" smtClean="0"/>
              <a:t>• Quasi-legal</a:t>
            </a:r>
            <a:endParaRPr lang="en-US" sz="2800" dirty="0">
              <a:latin typeface="Arial" pitchFamily="34" charset="0"/>
              <a:cs typeface="Arial" pitchFamily="34" charset="0"/>
            </a:endParaRPr>
          </a:p>
        </p:txBody>
      </p:sp>
      <p:sp>
        <p:nvSpPr>
          <p:cNvPr id="5" name="TextBox 4"/>
          <p:cNvSpPr txBox="1"/>
          <p:nvPr/>
        </p:nvSpPr>
        <p:spPr>
          <a:xfrm>
            <a:off x="2362200" y="533400"/>
            <a:ext cx="4020652"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Methods of Evaluation</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52400"/>
            <a:ext cx="8458201" cy="6740307"/>
          </a:xfrm>
          <a:prstGeom prst="rect">
            <a:avLst/>
          </a:prstGeom>
          <a:noFill/>
        </p:spPr>
        <p:txBody>
          <a:bodyPr wrap="square" rtlCol="0">
            <a:spAutoFit/>
          </a:bodyPr>
          <a:lstStyle/>
          <a:p>
            <a:pPr algn="just">
              <a:buFont typeface="Arial" pitchFamily="34" charset="0"/>
              <a:buChar char="•"/>
            </a:pPr>
            <a:r>
              <a:rPr lang="en-US" sz="2400" dirty="0" smtClean="0">
                <a:latin typeface="Arial" pitchFamily="34" charset="0"/>
                <a:cs typeface="Arial" pitchFamily="34" charset="0"/>
              </a:rPr>
              <a:t> </a:t>
            </a:r>
            <a:r>
              <a:rPr lang="en-US" sz="2400" b="1" dirty="0" smtClean="0">
                <a:solidFill>
                  <a:srgbClr val="002060"/>
                </a:solidFill>
                <a:latin typeface="Arial" pitchFamily="34" charset="0"/>
                <a:cs typeface="Arial" pitchFamily="34" charset="0"/>
              </a:rPr>
              <a:t>Goal-based evaluation </a:t>
            </a:r>
            <a:r>
              <a:rPr lang="en-US" sz="2400" dirty="0" smtClean="0">
                <a:latin typeface="Arial" pitchFamily="34" charset="0"/>
                <a:cs typeface="Arial" pitchFamily="34" charset="0"/>
              </a:rPr>
              <a:t>begins with goals in mind and seeks to determine if those goals were achieved</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 </a:t>
            </a:r>
            <a:r>
              <a:rPr lang="en-US" sz="2400" b="1" dirty="0" smtClean="0">
                <a:solidFill>
                  <a:srgbClr val="002060"/>
                </a:solidFill>
                <a:latin typeface="Arial" pitchFamily="34" charset="0"/>
                <a:cs typeface="Arial" pitchFamily="34" charset="0"/>
              </a:rPr>
              <a:t>Goal-free evaluation </a:t>
            </a:r>
            <a:r>
              <a:rPr lang="en-US" sz="2400" dirty="0" smtClean="0">
                <a:latin typeface="Arial" pitchFamily="34" charset="0"/>
                <a:cs typeface="Arial" pitchFamily="34" charset="0"/>
              </a:rPr>
              <a:t>does not seek to confirm or deny a pre-determined outcome or goal. Rather, it seeks to discover any benefits that result from the intervention</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 </a:t>
            </a:r>
            <a:r>
              <a:rPr lang="en-US" sz="2400" b="1" dirty="0" smtClean="0">
                <a:solidFill>
                  <a:srgbClr val="002060"/>
                </a:solidFill>
                <a:latin typeface="Arial" pitchFamily="34" charset="0"/>
                <a:cs typeface="Arial" pitchFamily="34" charset="0"/>
              </a:rPr>
              <a:t>Responsive evaluation </a:t>
            </a:r>
            <a:r>
              <a:rPr lang="en-US" sz="2400" dirty="0" smtClean="0">
                <a:latin typeface="Arial" pitchFamily="34" charset="0"/>
                <a:cs typeface="Arial" pitchFamily="34" charset="0"/>
              </a:rPr>
              <a:t>is based on client requirements. This can present unique challenges for the evaluator</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 </a:t>
            </a:r>
            <a:r>
              <a:rPr lang="en-US" sz="2400" b="1" dirty="0" smtClean="0">
                <a:solidFill>
                  <a:srgbClr val="002060"/>
                </a:solidFill>
                <a:latin typeface="Arial" pitchFamily="34" charset="0"/>
                <a:cs typeface="Arial" pitchFamily="34" charset="0"/>
              </a:rPr>
              <a:t>The systems evaluation </a:t>
            </a:r>
            <a:r>
              <a:rPr lang="en-US" sz="2400" dirty="0" smtClean="0">
                <a:latin typeface="Arial" pitchFamily="34" charset="0"/>
                <a:cs typeface="Arial" pitchFamily="34" charset="0"/>
              </a:rPr>
              <a:t>focuses on whether the intervention was efficient and effective</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 </a:t>
            </a:r>
            <a:r>
              <a:rPr lang="en-US" sz="2400" b="1" dirty="0" smtClean="0">
                <a:solidFill>
                  <a:srgbClr val="002060"/>
                </a:solidFill>
                <a:latin typeface="Arial" pitchFamily="34" charset="0"/>
                <a:cs typeface="Arial" pitchFamily="34" charset="0"/>
              </a:rPr>
              <a:t>Professional review evaluation </a:t>
            </a:r>
            <a:r>
              <a:rPr lang="en-US" sz="2400" dirty="0" smtClean="0">
                <a:latin typeface="Arial" pitchFamily="34" charset="0"/>
                <a:cs typeface="Arial" pitchFamily="34" charset="0"/>
              </a:rPr>
              <a:t>uses external expert appraisal to evaluate</a:t>
            </a:r>
          </a:p>
          <a:p>
            <a:pPr algn="just"/>
            <a:r>
              <a:rPr lang="en-US" sz="2400" dirty="0" smtClean="0">
                <a:latin typeface="Arial" pitchFamily="34" charset="0"/>
                <a:cs typeface="Arial" pitchFamily="34" charset="0"/>
              </a:rPr>
              <a:t>• </a:t>
            </a:r>
            <a:r>
              <a:rPr lang="en-US" sz="2400" b="1" dirty="0" smtClean="0">
                <a:solidFill>
                  <a:srgbClr val="002060"/>
                </a:solidFill>
                <a:latin typeface="Arial" pitchFamily="34" charset="0"/>
                <a:cs typeface="Arial" pitchFamily="34" charset="0"/>
              </a:rPr>
              <a:t>The quasi-legal  </a:t>
            </a:r>
            <a:r>
              <a:rPr lang="en-US" sz="2400" dirty="0" smtClean="0">
                <a:latin typeface="Arial" pitchFamily="34" charset="0"/>
                <a:cs typeface="Arial" pitchFamily="34" charset="0"/>
              </a:rPr>
              <a:t>is not much frequently practiced, but is uses an actual court-of inquiry format to present evidence, take testimonials, and evaluate an intervention or product.</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MCj04258220000[1]"/>
          <p:cNvPicPr>
            <a:picLocks noChangeAspect="1" noChangeArrowheads="1"/>
          </p:cNvPicPr>
          <p:nvPr/>
        </p:nvPicPr>
        <p:blipFill>
          <a:blip r:embed="rId2"/>
          <a:srcRect/>
          <a:stretch>
            <a:fillRect/>
          </a:stretch>
        </p:blipFill>
        <p:spPr bwMode="auto">
          <a:xfrm>
            <a:off x="228600" y="3962400"/>
            <a:ext cx="1733550" cy="1924050"/>
          </a:xfrm>
          <a:prstGeom prst="rect">
            <a:avLst/>
          </a:prstGeom>
          <a:noFill/>
          <a:ln w="9525">
            <a:noFill/>
            <a:miter lim="800000"/>
            <a:headEnd/>
            <a:tailEnd/>
          </a:ln>
        </p:spPr>
      </p:pic>
      <p:sp>
        <p:nvSpPr>
          <p:cNvPr id="5" name="TextBox 4"/>
          <p:cNvSpPr txBox="1"/>
          <p:nvPr/>
        </p:nvSpPr>
        <p:spPr>
          <a:xfrm>
            <a:off x="2362200" y="228600"/>
            <a:ext cx="6019800" cy="954107"/>
          </a:xfrm>
          <a:prstGeom prst="rect">
            <a:avLst/>
          </a:prstGeom>
          <a:solidFill>
            <a:srgbClr val="FFFFCC"/>
          </a:solidFill>
          <a:ln>
            <a:solidFill>
              <a:schemeClr val="tx1"/>
            </a:solidFill>
          </a:ln>
        </p:spPr>
        <p:txBody>
          <a:bodyPr wrap="square" rtlCol="0">
            <a:spAutoFit/>
          </a:bodyPr>
          <a:lstStyle/>
          <a:p>
            <a:r>
              <a:rPr lang="en-US" sz="2800" dirty="0" smtClean="0">
                <a:latin typeface="Arial" pitchFamily="34" charset="0"/>
                <a:cs typeface="Arial" pitchFamily="34" charset="0"/>
              </a:rPr>
              <a:t>     </a:t>
            </a:r>
            <a:r>
              <a:rPr lang="en-US" sz="2800" dirty="0" err="1" smtClean="0">
                <a:latin typeface="Arial" pitchFamily="34" charset="0"/>
                <a:cs typeface="Arial" pitchFamily="34" charset="0"/>
              </a:rPr>
              <a:t>i</a:t>
            </a:r>
            <a:r>
              <a:rPr lang="en-US" sz="2800" b="1" dirty="0" smtClean="0">
                <a:solidFill>
                  <a:srgbClr val="C00000"/>
                </a:solidFill>
                <a:latin typeface="Arial" pitchFamily="34" charset="0"/>
                <a:cs typeface="Arial" pitchFamily="34" charset="0"/>
              </a:rPr>
              <a:t>. Objective /goal based</a:t>
            </a:r>
          </a:p>
          <a:p>
            <a:r>
              <a:rPr lang="en-US" sz="2800" b="1" dirty="0" smtClean="0">
                <a:solidFill>
                  <a:srgbClr val="C00000"/>
                </a:solidFill>
                <a:latin typeface="Arial" pitchFamily="34" charset="0"/>
                <a:cs typeface="Arial" pitchFamily="34" charset="0"/>
              </a:rPr>
              <a:t>a)Donald Kirkpatrick’s 4 levels</a:t>
            </a:r>
            <a:endParaRPr lang="en-US" sz="2800" b="1" dirty="0">
              <a:solidFill>
                <a:srgbClr val="C00000"/>
              </a:solidFill>
              <a:latin typeface="Arial" pitchFamily="34" charset="0"/>
              <a:cs typeface="Arial" pitchFamily="34" charset="0"/>
            </a:endParaRPr>
          </a:p>
        </p:txBody>
      </p:sp>
      <p:sp>
        <p:nvSpPr>
          <p:cNvPr id="6" name="Rectangle 5"/>
          <p:cNvSpPr/>
          <p:nvPr/>
        </p:nvSpPr>
        <p:spPr>
          <a:xfrm>
            <a:off x="304800" y="1371600"/>
            <a:ext cx="8305800" cy="2677656"/>
          </a:xfrm>
          <a:prstGeom prst="rect">
            <a:avLst/>
          </a:prstGeom>
        </p:spPr>
        <p:txBody>
          <a:bodyPr wrap="square">
            <a:spAutoFit/>
          </a:bodyPr>
          <a:lstStyle/>
          <a:p>
            <a:pPr algn="just">
              <a:buFont typeface="Arial" pitchFamily="34" charset="0"/>
              <a:buChar char="•"/>
            </a:pPr>
            <a:r>
              <a:rPr lang="en-US" sz="2400" b="1" i="1" dirty="0" smtClean="0">
                <a:solidFill>
                  <a:srgbClr val="003399"/>
                </a:solidFill>
                <a:latin typeface="Arial" pitchFamily="34" charset="0"/>
                <a:cs typeface="Arial" pitchFamily="34" charset="0"/>
              </a:rPr>
              <a:t>  </a:t>
            </a:r>
            <a:r>
              <a:rPr lang="en-US" sz="2400" b="1" dirty="0" smtClean="0">
                <a:solidFill>
                  <a:srgbClr val="003399"/>
                </a:solidFill>
                <a:latin typeface="Arial" pitchFamily="34" charset="0"/>
                <a:cs typeface="Arial" pitchFamily="34" charset="0"/>
              </a:rPr>
              <a:t>Reaction – </a:t>
            </a:r>
            <a:r>
              <a:rPr lang="en-US" sz="2400" dirty="0" smtClean="0">
                <a:latin typeface="Arial" pitchFamily="34" charset="0"/>
                <a:cs typeface="Arial" pitchFamily="34" charset="0"/>
              </a:rPr>
              <a:t>a measure of satisfaction (what the trainees/fellows thought and felt about the training); evaluation here focuses on the reaction of individuals to the training or other improvement intervention</a:t>
            </a:r>
          </a:p>
          <a:p>
            <a:pPr algn="just"/>
            <a:r>
              <a:rPr lang="en-US" sz="2400" b="1" dirty="0" smtClean="0">
                <a:solidFill>
                  <a:srgbClr val="003399"/>
                </a:solidFill>
                <a:latin typeface="Arial" pitchFamily="34" charset="0"/>
                <a:cs typeface="Arial" pitchFamily="34" charset="0"/>
              </a:rPr>
              <a:t>•   Learning – </a:t>
            </a:r>
            <a:r>
              <a:rPr lang="en-US" sz="2400" dirty="0" smtClean="0">
                <a:latin typeface="Arial" pitchFamily="34" charset="0"/>
                <a:cs typeface="Arial" pitchFamily="34" charset="0"/>
              </a:rPr>
              <a:t>a measure of learning (the resulting increase in knowledge or capability); evaluation here assesses what has been learned as measured with end of course tests;</a:t>
            </a:r>
          </a:p>
        </p:txBody>
      </p:sp>
      <p:pic>
        <p:nvPicPr>
          <p:cNvPr id="8" name="Picture 4" descr="MCj04244660000[1]"/>
          <p:cNvPicPr>
            <a:picLocks noChangeAspect="1" noChangeArrowheads="1"/>
          </p:cNvPicPr>
          <p:nvPr/>
        </p:nvPicPr>
        <p:blipFill>
          <a:blip r:embed="rId3"/>
          <a:srcRect/>
          <a:stretch>
            <a:fillRect/>
          </a:stretch>
        </p:blipFill>
        <p:spPr bwMode="auto">
          <a:xfrm>
            <a:off x="457200" y="0"/>
            <a:ext cx="1752600" cy="1507461"/>
          </a:xfrm>
          <a:prstGeom prst="rect">
            <a:avLst/>
          </a:prstGeom>
          <a:noFill/>
          <a:ln w="9525">
            <a:noFill/>
            <a:miter lim="800000"/>
            <a:headEnd/>
            <a:tailEnd/>
          </a:ln>
        </p:spPr>
      </p:pic>
      <p:pic>
        <p:nvPicPr>
          <p:cNvPr id="9" name="Picture 4" descr="donk"/>
          <p:cNvPicPr>
            <a:picLocks noChangeAspect="1" noChangeArrowheads="1"/>
          </p:cNvPicPr>
          <p:nvPr/>
        </p:nvPicPr>
        <p:blipFill>
          <a:blip r:embed="rId4"/>
          <a:srcRect/>
          <a:stretch>
            <a:fillRect/>
          </a:stretch>
        </p:blipFill>
        <p:spPr bwMode="auto">
          <a:xfrm>
            <a:off x="5943600" y="3958505"/>
            <a:ext cx="2819400" cy="2899495"/>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600200"/>
            <a:ext cx="7924800" cy="3416320"/>
          </a:xfrm>
          <a:prstGeom prst="rect">
            <a:avLst/>
          </a:prstGeom>
        </p:spPr>
        <p:txBody>
          <a:bodyPr wrap="square">
            <a:spAutoFit/>
          </a:bodyPr>
          <a:lstStyle/>
          <a:p>
            <a:pPr algn="just"/>
            <a:r>
              <a:rPr lang="en-US" sz="2400" b="1" dirty="0" err="1" smtClean="0">
                <a:solidFill>
                  <a:srgbClr val="003399"/>
                </a:solidFill>
                <a:latin typeface="Arial" pitchFamily="34" charset="0"/>
                <a:cs typeface="Arial" pitchFamily="34" charset="0"/>
              </a:rPr>
              <a:t>Behaviour</a:t>
            </a:r>
            <a:r>
              <a:rPr lang="en-US" sz="2400" b="1" dirty="0" smtClean="0">
                <a:solidFill>
                  <a:srgbClr val="003399"/>
                </a:solidFill>
                <a:latin typeface="Arial" pitchFamily="34" charset="0"/>
                <a:cs typeface="Arial" pitchFamily="34" charset="0"/>
              </a:rPr>
              <a:t> – </a:t>
            </a:r>
            <a:r>
              <a:rPr lang="en-US" sz="2400" dirty="0" smtClean="0">
                <a:latin typeface="Arial" pitchFamily="34" charset="0"/>
                <a:cs typeface="Arial" pitchFamily="34" charset="0"/>
              </a:rPr>
              <a:t>a measure of </a:t>
            </a:r>
            <a:r>
              <a:rPr lang="en-US" sz="2400" dirty="0" err="1" smtClean="0">
                <a:latin typeface="Arial" pitchFamily="34" charset="0"/>
                <a:cs typeface="Arial" pitchFamily="34" charset="0"/>
              </a:rPr>
              <a:t>behaviour</a:t>
            </a:r>
            <a:r>
              <a:rPr lang="en-US" sz="2400" dirty="0" smtClean="0">
                <a:latin typeface="Arial" pitchFamily="34" charset="0"/>
                <a:cs typeface="Arial" pitchFamily="34" charset="0"/>
              </a:rPr>
              <a:t> change (extent of </a:t>
            </a:r>
            <a:r>
              <a:rPr lang="en-US" sz="2400" dirty="0" err="1" smtClean="0">
                <a:latin typeface="Arial" pitchFamily="34" charset="0"/>
                <a:cs typeface="Arial" pitchFamily="34" charset="0"/>
              </a:rPr>
              <a:t>behaviour</a:t>
            </a:r>
            <a:r>
              <a:rPr lang="en-US" sz="2400" dirty="0" smtClean="0">
                <a:latin typeface="Arial" pitchFamily="34" charset="0"/>
                <a:cs typeface="Arial" pitchFamily="34" charset="0"/>
              </a:rPr>
              <a:t> and capability improvement and implementation/application); </a:t>
            </a:r>
          </a:p>
          <a:p>
            <a:pPr algn="just"/>
            <a:endParaRPr lang="en-US" sz="2400" b="1" i="1" dirty="0" smtClean="0">
              <a:latin typeface="Arial" pitchFamily="34" charset="0"/>
              <a:cs typeface="Arial" pitchFamily="34" charset="0"/>
            </a:endParaRPr>
          </a:p>
          <a:p>
            <a:pPr algn="just"/>
            <a:r>
              <a:rPr lang="en-US" sz="2400" b="1" i="1" dirty="0" smtClean="0">
                <a:solidFill>
                  <a:srgbClr val="003399"/>
                </a:solidFill>
                <a:latin typeface="Arial" pitchFamily="34" charset="0"/>
                <a:cs typeface="Arial" pitchFamily="34" charset="0"/>
              </a:rPr>
              <a:t>• Results – </a:t>
            </a:r>
            <a:r>
              <a:rPr lang="en-US" sz="2400" i="1" dirty="0" smtClean="0">
                <a:latin typeface="Arial" pitchFamily="34" charset="0"/>
                <a:cs typeface="Arial" pitchFamily="34" charset="0"/>
              </a:rPr>
              <a:t>a measure of results (the effects on the institutional environment </a:t>
            </a:r>
            <a:r>
              <a:rPr lang="en-US" sz="2400" dirty="0" smtClean="0">
                <a:latin typeface="Arial" pitchFamily="34" charset="0"/>
                <a:cs typeface="Arial" pitchFamily="34" charset="0"/>
              </a:rPr>
              <a:t>resulting from the fellows’ performance); evaluation here measures (at least tries to) the impact of the training on overall organizational results (in the private sector on business results).</a:t>
            </a:r>
            <a:endParaRPr lang="en-US" sz="2400" dirty="0">
              <a:latin typeface="Arial" pitchFamily="34" charset="0"/>
              <a:cs typeface="Arial" pitchFamily="34" charset="0"/>
            </a:endParaRPr>
          </a:p>
        </p:txBody>
      </p:sp>
      <p:pic>
        <p:nvPicPr>
          <p:cNvPr id="5" name="Picture 4" descr="MCj04244880000[1]"/>
          <p:cNvPicPr>
            <a:picLocks noChangeAspect="1" noChangeArrowheads="1"/>
          </p:cNvPicPr>
          <p:nvPr/>
        </p:nvPicPr>
        <p:blipFill>
          <a:blip r:embed="rId2"/>
          <a:srcRect/>
          <a:stretch>
            <a:fillRect/>
          </a:stretch>
        </p:blipFill>
        <p:spPr bwMode="auto">
          <a:xfrm>
            <a:off x="228600" y="0"/>
            <a:ext cx="3792538" cy="1538288"/>
          </a:xfrm>
          <a:prstGeom prst="rect">
            <a:avLst/>
          </a:prstGeom>
          <a:noFill/>
          <a:ln w="9525">
            <a:noFill/>
            <a:miter lim="800000"/>
            <a:headEnd/>
            <a:tailEnd/>
          </a:ln>
        </p:spPr>
      </p:pic>
      <p:pic>
        <p:nvPicPr>
          <p:cNvPr id="6" name="Picture 4" descr="MCj02873110000[1]"/>
          <p:cNvPicPr>
            <a:picLocks noChangeAspect="1" noChangeArrowheads="1"/>
          </p:cNvPicPr>
          <p:nvPr/>
        </p:nvPicPr>
        <p:blipFill>
          <a:blip r:embed="rId3"/>
          <a:srcRect/>
          <a:stretch>
            <a:fillRect/>
          </a:stretch>
        </p:blipFill>
        <p:spPr bwMode="auto">
          <a:xfrm>
            <a:off x="685800" y="4862512"/>
            <a:ext cx="2362200" cy="1995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fld id="{29FB75E9-122D-42F7-80E4-9A53FADF13C0}" type="slidenum">
              <a:rPr lang="vi-VN"/>
              <a:pPr/>
              <a:t>42</a:t>
            </a:fld>
            <a:endParaRPr lang="vi-VN"/>
          </a:p>
        </p:txBody>
      </p:sp>
      <p:sp>
        <p:nvSpPr>
          <p:cNvPr id="4" name="Footer Placeholder 2"/>
          <p:cNvSpPr>
            <a:spLocks noGrp="1"/>
          </p:cNvSpPr>
          <p:nvPr>
            <p:ph type="ftr" sz="quarter" idx="11"/>
          </p:nvPr>
        </p:nvSpPr>
        <p:spPr/>
        <p:txBody>
          <a:bodyPr/>
          <a:lstStyle/>
          <a:p>
            <a:r>
              <a:rPr lang="en-US"/>
              <a:t>Jayadeva de Silva</a:t>
            </a:r>
            <a:endParaRPr lang="vi-VN"/>
          </a:p>
        </p:txBody>
      </p:sp>
      <p:pic>
        <p:nvPicPr>
          <p:cNvPr id="1560578" name="Picture 2" descr="kirkpatricks model"/>
          <p:cNvPicPr>
            <a:picLocks noChangeAspect="1" noChangeArrowheads="1"/>
          </p:cNvPicPr>
          <p:nvPr/>
        </p:nvPicPr>
        <p:blipFill>
          <a:blip r:embed="rId3"/>
          <a:srcRect/>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8001000" cy="2086725"/>
          </a:xfrm>
          <a:prstGeom prst="rect">
            <a:avLst/>
          </a:prstGeom>
        </p:spPr>
        <p:txBody>
          <a:bodyPr wrap="square">
            <a:spAutoFit/>
          </a:bodyPr>
          <a:lstStyle/>
          <a:p>
            <a:pPr algn="just">
              <a:lnSpc>
                <a:spcPct val="90000"/>
              </a:lnSpc>
              <a:buFont typeface="Wingdings" pitchFamily="2" charset="2"/>
              <a:buNone/>
            </a:pPr>
            <a:r>
              <a:rPr lang="en-US" sz="2400" dirty="0" smtClean="0">
                <a:latin typeface="Arial" pitchFamily="34" charset="0"/>
                <a:cs typeface="Arial" pitchFamily="34" charset="0"/>
              </a:rPr>
              <a:t>	The Four Levels represent a sequence of ways to evaluate (training) programs. As you move from one level to the next, the process becomes more difficult and time-consuming, but it also provides more valuable information.”                 </a:t>
            </a:r>
          </a:p>
          <a:p>
            <a:pPr algn="just">
              <a:lnSpc>
                <a:spcPct val="90000"/>
              </a:lnSpc>
              <a:buFont typeface="Wingdings" pitchFamily="2" charset="2"/>
              <a:buNone/>
            </a:pPr>
            <a:r>
              <a:rPr lang="en-US" sz="2400" dirty="0" smtClean="0">
                <a:latin typeface="Arial" pitchFamily="34" charset="0"/>
                <a:cs typeface="Arial" pitchFamily="34" charset="0"/>
              </a:rPr>
              <a:t>				(Kirkpatrick, 1994,)</a:t>
            </a:r>
            <a:endParaRPr lang="en-US" sz="2400" dirty="0">
              <a:latin typeface="Arial" pitchFamily="34" charset="0"/>
              <a:cs typeface="Arial" pitchFamily="34" charset="0"/>
            </a:endParaRPr>
          </a:p>
        </p:txBody>
      </p:sp>
      <p:sp>
        <p:nvSpPr>
          <p:cNvPr id="3" name="TextBox 2"/>
          <p:cNvSpPr txBox="1"/>
          <p:nvPr/>
        </p:nvSpPr>
        <p:spPr>
          <a:xfrm>
            <a:off x="457201" y="2362200"/>
            <a:ext cx="8077200" cy="830997"/>
          </a:xfrm>
          <a:prstGeom prst="rect">
            <a:avLst/>
          </a:prstGeom>
          <a:solidFill>
            <a:srgbClr val="FFFFCC"/>
          </a:solidFill>
          <a:ln>
            <a:solidFill>
              <a:schemeClr val="tx1"/>
            </a:solidFill>
          </a:ln>
        </p:spPr>
        <p:txBody>
          <a:bodyPr wrap="square" rtlCol="0">
            <a:spAutoFit/>
          </a:bodyPr>
          <a:lstStyle/>
          <a:p>
            <a:r>
              <a:rPr lang="en-US" sz="2400" b="1" dirty="0" smtClean="0">
                <a:solidFill>
                  <a:srgbClr val="C00000"/>
                </a:solidFill>
                <a:latin typeface="Arial" pitchFamily="34" charset="0"/>
                <a:cs typeface="Arial" pitchFamily="34" charset="0"/>
              </a:rPr>
              <a:t>The four conditions Kirkpatrick identifies for changes to occur:</a:t>
            </a:r>
            <a:endParaRPr lang="en-US" sz="2400" b="1" dirty="0">
              <a:solidFill>
                <a:srgbClr val="C00000"/>
              </a:solidFill>
              <a:latin typeface="Arial" pitchFamily="34" charset="0"/>
              <a:cs typeface="Arial" pitchFamily="34" charset="0"/>
            </a:endParaRPr>
          </a:p>
        </p:txBody>
      </p:sp>
      <p:sp>
        <p:nvSpPr>
          <p:cNvPr id="4" name="TextBox 3"/>
          <p:cNvSpPr txBox="1"/>
          <p:nvPr/>
        </p:nvSpPr>
        <p:spPr>
          <a:xfrm>
            <a:off x="1295400" y="3733800"/>
            <a:ext cx="6670416" cy="2105192"/>
          </a:xfrm>
          <a:prstGeom prst="rect">
            <a:avLst/>
          </a:prstGeom>
          <a:noFill/>
        </p:spPr>
        <p:txBody>
          <a:bodyPr wrap="none" rtlCol="0">
            <a:spAutoFit/>
          </a:bodyPr>
          <a:lstStyle/>
          <a:p>
            <a:pPr>
              <a:lnSpc>
                <a:spcPct val="110000"/>
              </a:lnSpc>
              <a:buFont typeface="Wingdings" pitchFamily="2" charset="2"/>
              <a:buChar char="ü"/>
            </a:pPr>
            <a:r>
              <a:rPr lang="en-US" dirty="0" smtClean="0"/>
              <a:t>   </a:t>
            </a:r>
            <a:r>
              <a:rPr lang="en-US" sz="2400" b="1" dirty="0" smtClean="0">
                <a:latin typeface="Arial" pitchFamily="34" charset="0"/>
                <a:cs typeface="Arial" pitchFamily="34" charset="0"/>
              </a:rPr>
              <a:t>Desire to change</a:t>
            </a:r>
          </a:p>
          <a:p>
            <a:pPr>
              <a:lnSpc>
                <a:spcPct val="120000"/>
              </a:lnSpc>
              <a:buFont typeface="Wingdings" pitchFamily="2" charset="2"/>
              <a:buChar char="ü"/>
            </a:pPr>
            <a:r>
              <a:rPr lang="en-US" sz="2400" b="1" dirty="0" smtClean="0">
                <a:latin typeface="Arial" pitchFamily="34" charset="0"/>
                <a:cs typeface="Arial" pitchFamily="34" charset="0"/>
              </a:rPr>
              <a:t>  Knowledge of what to do and how to do it</a:t>
            </a:r>
          </a:p>
          <a:p>
            <a:pPr>
              <a:lnSpc>
                <a:spcPct val="120000"/>
              </a:lnSpc>
              <a:buFont typeface="Wingdings" pitchFamily="2" charset="2"/>
              <a:buChar char="ü"/>
            </a:pPr>
            <a:r>
              <a:rPr lang="en-US" sz="2400" b="1" dirty="0" smtClean="0">
                <a:latin typeface="Arial" pitchFamily="34" charset="0"/>
                <a:cs typeface="Arial" pitchFamily="34" charset="0"/>
              </a:rPr>
              <a:t>  Work in the right climate</a:t>
            </a:r>
          </a:p>
          <a:p>
            <a:pPr>
              <a:lnSpc>
                <a:spcPct val="120000"/>
              </a:lnSpc>
              <a:buFont typeface="Wingdings" pitchFamily="2" charset="2"/>
              <a:buChar char="ü"/>
            </a:pPr>
            <a:r>
              <a:rPr lang="en-US" sz="2400" b="1" dirty="0" smtClean="0">
                <a:latin typeface="Arial" pitchFamily="34" charset="0"/>
                <a:cs typeface="Arial" pitchFamily="34" charset="0"/>
              </a:rPr>
              <a:t>  Reward for (positive) change</a:t>
            </a:r>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05000" y="228600"/>
            <a:ext cx="4737194" cy="584775"/>
          </a:xfrm>
          <a:prstGeom prst="rect">
            <a:avLst/>
          </a:prstGeom>
          <a:solidFill>
            <a:srgbClr val="FFFFCC"/>
          </a:solidFill>
          <a:ln>
            <a:solidFill>
              <a:schemeClr val="tx1"/>
            </a:solidFill>
          </a:ln>
        </p:spPr>
        <p:txBody>
          <a:bodyPr wrap="none" rtlCol="0">
            <a:spAutoFit/>
          </a:bodyPr>
          <a:lstStyle/>
          <a:p>
            <a:r>
              <a:rPr lang="en-US" sz="3200" b="1" dirty="0" smtClean="0">
                <a:solidFill>
                  <a:srgbClr val="C00000"/>
                </a:solidFill>
                <a:latin typeface="Arial" pitchFamily="34" charset="0"/>
                <a:cs typeface="Arial" pitchFamily="34" charset="0"/>
              </a:rPr>
              <a:t>Reasons for Evaluating</a:t>
            </a:r>
            <a:endParaRPr lang="en-US" sz="3200" b="1" dirty="0">
              <a:solidFill>
                <a:srgbClr val="C00000"/>
              </a:solidFill>
              <a:latin typeface="Arial" pitchFamily="34" charset="0"/>
              <a:cs typeface="Arial" pitchFamily="34" charset="0"/>
            </a:endParaRPr>
          </a:p>
        </p:txBody>
      </p:sp>
      <p:sp>
        <p:nvSpPr>
          <p:cNvPr id="5" name="TextBox 4"/>
          <p:cNvSpPr txBox="1"/>
          <p:nvPr/>
        </p:nvSpPr>
        <p:spPr>
          <a:xfrm>
            <a:off x="381000" y="838200"/>
            <a:ext cx="8229600" cy="3416320"/>
          </a:xfrm>
          <a:prstGeom prst="rect">
            <a:avLst/>
          </a:prstGeom>
          <a:noFill/>
        </p:spPr>
        <p:txBody>
          <a:bodyPr wrap="square" rtlCol="0">
            <a:spAutoFit/>
          </a:bodyPr>
          <a:lstStyle/>
          <a:p>
            <a:pPr algn="just"/>
            <a:r>
              <a:rPr lang="en-US" sz="2400" dirty="0" smtClean="0">
                <a:latin typeface="Arial" pitchFamily="34" charset="0"/>
                <a:cs typeface="Arial" pitchFamily="34" charset="0"/>
              </a:rPr>
              <a:t>Kirkpatrick gives three reasons ‘why’ there is a need to evaluate training:</a:t>
            </a:r>
          </a:p>
          <a:p>
            <a:pPr algn="just">
              <a:buFont typeface="Wingdings" pitchFamily="2" charset="2"/>
              <a:buNone/>
            </a:pPr>
            <a:r>
              <a:rPr lang="en-US" sz="2400" dirty="0" smtClean="0">
                <a:latin typeface="Arial" pitchFamily="34" charset="0"/>
                <a:cs typeface="Arial" pitchFamily="34" charset="0"/>
              </a:rPr>
              <a:t>1.“To justify the existence of the training department by showing how   it contributes to the organizations’ objectives and goals.”</a:t>
            </a:r>
          </a:p>
          <a:p>
            <a:pPr algn="just"/>
            <a:r>
              <a:rPr lang="en-US" sz="2400" dirty="0" smtClean="0">
                <a:latin typeface="Arial" pitchFamily="34" charset="0"/>
                <a:cs typeface="Arial" pitchFamily="34" charset="0"/>
              </a:rPr>
              <a:t>2. “To decide whether to continue or  discontinue training programs.”</a:t>
            </a:r>
          </a:p>
          <a:p>
            <a:pPr algn="just"/>
            <a:r>
              <a:rPr lang="en-US" sz="2400" dirty="0" smtClean="0">
                <a:latin typeface="Arial" pitchFamily="34" charset="0"/>
                <a:cs typeface="Arial" pitchFamily="34" charset="0"/>
              </a:rPr>
              <a:t>3. “To gain information on how to improve future training programs.”    (Kirkpatrick, 1994 )</a:t>
            </a:r>
            <a:endParaRPr lang="en-US" sz="2400" dirty="0">
              <a:latin typeface="Arial" pitchFamily="34" charset="0"/>
              <a:cs typeface="Arial" pitchFamily="34" charset="0"/>
            </a:endParaRPr>
          </a:p>
        </p:txBody>
      </p:sp>
      <p:pic>
        <p:nvPicPr>
          <p:cNvPr id="6" name="Picture 2"/>
          <p:cNvPicPr>
            <a:picLocks noChangeArrowheads="1"/>
          </p:cNvPicPr>
          <p:nvPr/>
        </p:nvPicPr>
        <p:blipFill>
          <a:blip r:embed="rId2"/>
          <a:srcRect/>
          <a:stretch>
            <a:fillRect/>
          </a:stretch>
        </p:blipFill>
        <p:spPr bwMode="auto">
          <a:xfrm>
            <a:off x="5105400" y="3886200"/>
            <a:ext cx="3505200" cy="2971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1219200"/>
            <a:ext cx="7543800" cy="3416320"/>
          </a:xfrm>
          <a:prstGeom prst="rect">
            <a:avLst/>
          </a:prstGeom>
        </p:spPr>
        <p:txBody>
          <a:bodyPr wrap="square">
            <a:spAutoFit/>
          </a:bodyPr>
          <a:lstStyle/>
          <a:p>
            <a:pPr algn="just"/>
            <a:r>
              <a:rPr lang="en-US" sz="2400" b="1" dirty="0" smtClean="0">
                <a:solidFill>
                  <a:srgbClr val="002060"/>
                </a:solidFill>
                <a:latin typeface="Arial" pitchFamily="34" charset="0"/>
                <a:cs typeface="Arial" pitchFamily="34" charset="0"/>
              </a:rPr>
              <a:t>Kirkpatrick’s model is useful to evaluate </a:t>
            </a:r>
          </a:p>
          <a:p>
            <a:pPr algn="just"/>
            <a:endParaRPr lang="en-US" sz="2400" b="1" dirty="0" smtClean="0">
              <a:solidFill>
                <a:srgbClr val="002060"/>
              </a:solidFill>
              <a:latin typeface="Arial" pitchFamily="34" charset="0"/>
              <a:cs typeface="Arial" pitchFamily="34" charset="0"/>
            </a:endParaRPr>
          </a:p>
          <a:p>
            <a:pPr marL="457200" indent="-457200" algn="just">
              <a:buAutoNum type="alphaLcParenR"/>
            </a:pPr>
            <a:r>
              <a:rPr lang="en-US" sz="2400" dirty="0" smtClean="0">
                <a:latin typeface="Arial" pitchFamily="34" charset="0"/>
                <a:cs typeface="Arial" pitchFamily="34" charset="0"/>
              </a:rPr>
              <a:t>whether learners liked their instruction, </a:t>
            </a:r>
          </a:p>
          <a:p>
            <a:pPr marL="457200" indent="-457200"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b) whether they learned something from it, and </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c)whether it had some positive effect for the organization, its weakness is that it cannot be used to determine the cost-benefit ratio of training</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152400"/>
            <a:ext cx="4458272" cy="954107"/>
          </a:xfrm>
          <a:prstGeom prst="rect">
            <a:avLst/>
          </a:prstGeom>
          <a:solidFill>
            <a:srgbClr val="FFFFCC"/>
          </a:solidFill>
          <a:ln>
            <a:solidFill>
              <a:schemeClr val="tx1"/>
            </a:solidFill>
          </a:ln>
        </p:spPr>
        <p:txBody>
          <a:bodyPr wrap="none" rtlCol="0">
            <a:spAutoFit/>
          </a:bodyPr>
          <a:lstStyle/>
          <a:p>
            <a:pPr marL="571500" indent="-571500">
              <a:buAutoNum type="romanLcPeriod"/>
            </a:pPr>
            <a:r>
              <a:rPr lang="en-US" sz="2800" b="1" dirty="0" smtClean="0">
                <a:solidFill>
                  <a:srgbClr val="C00000"/>
                </a:solidFill>
                <a:latin typeface="Arial" pitchFamily="34" charset="0"/>
                <a:cs typeface="Arial" pitchFamily="34" charset="0"/>
              </a:rPr>
              <a:t>Objective/goal  based</a:t>
            </a:r>
          </a:p>
          <a:p>
            <a:pPr marL="571500" indent="-571500" algn="just"/>
            <a:r>
              <a:rPr lang="en-US" sz="2800" b="1" dirty="0" smtClean="0">
                <a:solidFill>
                  <a:srgbClr val="C00000"/>
                </a:solidFill>
                <a:latin typeface="Arial" pitchFamily="34" charset="0"/>
                <a:cs typeface="Arial" pitchFamily="34" charset="0"/>
              </a:rPr>
              <a:t>b.) Hamblin’s 5 levels </a:t>
            </a:r>
            <a:endParaRPr lang="en-US" sz="2800" b="1" dirty="0">
              <a:solidFill>
                <a:srgbClr val="C00000"/>
              </a:solidFill>
              <a:latin typeface="Arial" pitchFamily="34" charset="0"/>
              <a:cs typeface="Arial" pitchFamily="34" charset="0"/>
            </a:endParaRPr>
          </a:p>
        </p:txBody>
      </p:sp>
      <p:sp>
        <p:nvSpPr>
          <p:cNvPr id="5" name="TextBox 4"/>
          <p:cNvSpPr txBox="1"/>
          <p:nvPr/>
        </p:nvSpPr>
        <p:spPr>
          <a:xfrm>
            <a:off x="533400" y="1600200"/>
            <a:ext cx="7848600" cy="4154984"/>
          </a:xfrm>
          <a:prstGeom prst="rect">
            <a:avLst/>
          </a:prstGeom>
          <a:noFill/>
        </p:spPr>
        <p:txBody>
          <a:bodyPr wrap="square" rtlCol="0">
            <a:spAutoFit/>
          </a:bodyPr>
          <a:lstStyle/>
          <a:p>
            <a:pPr algn="just">
              <a:buFont typeface="Arial" pitchFamily="34" charset="0"/>
              <a:buChar char="•"/>
            </a:pPr>
            <a:r>
              <a:rPr lang="en-US" sz="2400" i="1" dirty="0" smtClean="0">
                <a:latin typeface="Arial" pitchFamily="34" charset="0"/>
                <a:cs typeface="Arial" pitchFamily="34" charset="0"/>
              </a:rPr>
              <a:t> Level 1: </a:t>
            </a:r>
            <a:r>
              <a:rPr lang="en-US" sz="2400" b="1" i="1" dirty="0" smtClean="0">
                <a:solidFill>
                  <a:srgbClr val="002060"/>
                </a:solidFill>
                <a:latin typeface="Arial" pitchFamily="34" charset="0"/>
                <a:cs typeface="Arial" pitchFamily="34" charset="0"/>
              </a:rPr>
              <a:t>Reactions</a:t>
            </a:r>
          </a:p>
          <a:p>
            <a:pPr algn="just"/>
            <a:endParaRPr lang="en-US" sz="2400" b="1" i="1" dirty="0" smtClean="0">
              <a:solidFill>
                <a:srgbClr val="002060"/>
              </a:solidFill>
              <a:latin typeface="Arial" pitchFamily="34" charset="0"/>
              <a:cs typeface="Arial" pitchFamily="34" charset="0"/>
            </a:endParaRPr>
          </a:p>
          <a:p>
            <a:pPr algn="just"/>
            <a:r>
              <a:rPr lang="en-US" sz="2400" dirty="0" smtClean="0">
                <a:latin typeface="Arial" pitchFamily="34" charset="0"/>
                <a:cs typeface="Arial" pitchFamily="34" charset="0"/>
              </a:rPr>
              <a:t>• </a:t>
            </a:r>
            <a:r>
              <a:rPr lang="en-US" sz="2400" i="1" dirty="0" smtClean="0">
                <a:latin typeface="Arial" pitchFamily="34" charset="0"/>
                <a:cs typeface="Arial" pitchFamily="34" charset="0"/>
              </a:rPr>
              <a:t>Level 2: </a:t>
            </a:r>
            <a:r>
              <a:rPr lang="en-US" sz="2400" b="1" i="1" dirty="0" smtClean="0">
                <a:solidFill>
                  <a:srgbClr val="002060"/>
                </a:solidFill>
                <a:latin typeface="Arial" pitchFamily="34" charset="0"/>
                <a:cs typeface="Arial" pitchFamily="34" charset="0"/>
              </a:rPr>
              <a:t>Learning</a:t>
            </a:r>
          </a:p>
          <a:p>
            <a:pPr algn="just"/>
            <a:endParaRPr lang="en-US" sz="2400" b="1" i="1" dirty="0" smtClean="0">
              <a:solidFill>
                <a:srgbClr val="002060"/>
              </a:solidFill>
              <a:latin typeface="Arial" pitchFamily="34" charset="0"/>
              <a:cs typeface="Arial" pitchFamily="34" charset="0"/>
            </a:endParaRPr>
          </a:p>
          <a:p>
            <a:pPr algn="just"/>
            <a:r>
              <a:rPr lang="en-US" sz="2400" dirty="0" smtClean="0">
                <a:latin typeface="Arial" pitchFamily="34" charset="0"/>
                <a:cs typeface="Arial" pitchFamily="34" charset="0"/>
              </a:rPr>
              <a:t>• </a:t>
            </a:r>
            <a:r>
              <a:rPr lang="en-US" sz="2400" i="1" dirty="0" smtClean="0">
                <a:latin typeface="Arial" pitchFamily="34" charset="0"/>
                <a:cs typeface="Arial" pitchFamily="34" charset="0"/>
              </a:rPr>
              <a:t>Level 3: </a:t>
            </a:r>
            <a:r>
              <a:rPr lang="en-US" sz="2400" b="1" i="1" dirty="0" smtClean="0">
                <a:solidFill>
                  <a:srgbClr val="002060"/>
                </a:solidFill>
                <a:latin typeface="Arial" pitchFamily="34" charset="0"/>
                <a:cs typeface="Arial" pitchFamily="34" charset="0"/>
              </a:rPr>
              <a:t>Job </a:t>
            </a:r>
            <a:r>
              <a:rPr lang="en-US" sz="2400" b="1" i="1" dirty="0" err="1" smtClean="0">
                <a:solidFill>
                  <a:srgbClr val="002060"/>
                </a:solidFill>
                <a:latin typeface="Arial" pitchFamily="34" charset="0"/>
                <a:cs typeface="Arial" pitchFamily="34" charset="0"/>
              </a:rPr>
              <a:t>behaviour</a:t>
            </a:r>
            <a:endParaRPr lang="en-US" sz="2400" b="1" i="1" dirty="0" smtClean="0">
              <a:solidFill>
                <a:srgbClr val="002060"/>
              </a:solidFill>
              <a:latin typeface="Arial" pitchFamily="34" charset="0"/>
              <a:cs typeface="Arial" pitchFamily="34" charset="0"/>
            </a:endParaRPr>
          </a:p>
          <a:p>
            <a:pPr algn="just"/>
            <a:endParaRPr lang="en-US" sz="2400" b="1" i="1" dirty="0" smtClean="0">
              <a:solidFill>
                <a:srgbClr val="002060"/>
              </a:solidFill>
              <a:latin typeface="Arial" pitchFamily="34" charset="0"/>
              <a:cs typeface="Arial" pitchFamily="34" charset="0"/>
            </a:endParaRPr>
          </a:p>
          <a:p>
            <a:pPr algn="just"/>
            <a:r>
              <a:rPr lang="en-US" sz="2400" dirty="0" smtClean="0">
                <a:latin typeface="Arial" pitchFamily="34" charset="0"/>
                <a:cs typeface="Arial" pitchFamily="34" charset="0"/>
              </a:rPr>
              <a:t>•</a:t>
            </a:r>
            <a:r>
              <a:rPr lang="en-US" sz="2400" i="1" dirty="0" smtClean="0">
                <a:latin typeface="Arial" pitchFamily="34" charset="0"/>
                <a:cs typeface="Arial" pitchFamily="34" charset="0"/>
              </a:rPr>
              <a:t>Level 4: </a:t>
            </a:r>
            <a:r>
              <a:rPr lang="en-US" sz="2400" b="1" i="1" dirty="0" smtClean="0">
                <a:solidFill>
                  <a:srgbClr val="002060"/>
                </a:solidFill>
                <a:latin typeface="Arial" pitchFamily="34" charset="0"/>
                <a:cs typeface="Arial" pitchFamily="34" charset="0"/>
              </a:rPr>
              <a:t>Organization</a:t>
            </a:r>
            <a:r>
              <a:rPr lang="en-US" sz="2400" i="1" dirty="0" smtClean="0">
                <a:latin typeface="Arial" pitchFamily="34" charset="0"/>
                <a:cs typeface="Arial" pitchFamily="34" charset="0"/>
              </a:rPr>
              <a:t> – the effects on the organization, from </a:t>
            </a:r>
            <a:r>
              <a:rPr lang="en-US" sz="2400" dirty="0" smtClean="0">
                <a:latin typeface="Arial" pitchFamily="34" charset="0"/>
                <a:cs typeface="Arial" pitchFamily="34" charset="0"/>
              </a:rPr>
              <a:t>participant’s job to performance changes</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 </a:t>
            </a:r>
            <a:r>
              <a:rPr lang="en-US" sz="2400" i="1" dirty="0" smtClean="0">
                <a:latin typeface="Arial" pitchFamily="34" charset="0"/>
                <a:cs typeface="Arial" pitchFamily="34" charset="0"/>
              </a:rPr>
              <a:t>Level 5: </a:t>
            </a:r>
            <a:r>
              <a:rPr lang="en-US" sz="2400" b="1" i="1" dirty="0" smtClean="0">
                <a:solidFill>
                  <a:srgbClr val="002060"/>
                </a:solidFill>
                <a:latin typeface="Arial" pitchFamily="34" charset="0"/>
                <a:cs typeface="Arial" pitchFamily="34" charset="0"/>
              </a:rPr>
              <a:t>Ultimate value </a:t>
            </a:r>
            <a:r>
              <a:rPr lang="en-US" sz="2400" i="1" dirty="0" smtClean="0">
                <a:latin typeface="Arial" pitchFamily="34" charset="0"/>
                <a:cs typeface="Arial" pitchFamily="34" charset="0"/>
              </a:rPr>
              <a:t>– the financial effects, both on the organization </a:t>
            </a:r>
            <a:r>
              <a:rPr lang="en-US" sz="2400" dirty="0" smtClean="0">
                <a:latin typeface="Arial" pitchFamily="34" charset="0"/>
                <a:cs typeface="Arial" pitchFamily="34" charset="0"/>
              </a:rPr>
              <a:t>and the economy.</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856357"/>
            <a:ext cx="8229600" cy="6001643"/>
          </a:xfrm>
          <a:prstGeom prst="rect">
            <a:avLst/>
          </a:prstGeom>
          <a:noFill/>
        </p:spPr>
        <p:txBody>
          <a:bodyPr wrap="square" rtlCol="0">
            <a:spAutoFit/>
          </a:bodyPr>
          <a:lstStyle/>
          <a:p>
            <a:pPr algn="just"/>
            <a:r>
              <a:rPr lang="en-US" sz="2400" dirty="0" smtClean="0">
                <a:latin typeface="Arial" pitchFamily="34" charset="0"/>
                <a:cs typeface="Arial" pitchFamily="34" charset="0"/>
              </a:rPr>
              <a:t>Among these the CIPP, IPO and TVS models are  the best known</a:t>
            </a:r>
          </a:p>
          <a:p>
            <a:pPr algn="just"/>
            <a:r>
              <a:rPr lang="en-US" sz="2400" b="1" dirty="0" smtClean="0">
                <a:solidFill>
                  <a:srgbClr val="002060"/>
                </a:solidFill>
                <a:latin typeface="Arial" pitchFamily="34" charset="0"/>
                <a:cs typeface="Arial" pitchFamily="34" charset="0"/>
              </a:rPr>
              <a:t>a) CIPP (Context, Input, Process, Product)</a:t>
            </a:r>
          </a:p>
          <a:p>
            <a:pPr algn="just"/>
            <a:r>
              <a:rPr lang="en-US" sz="2400" dirty="0" smtClean="0">
                <a:latin typeface="Arial" pitchFamily="34" charset="0"/>
                <a:cs typeface="Arial" pitchFamily="34" charset="0"/>
              </a:rPr>
              <a:t>The CIPP model was developed by Daniel </a:t>
            </a:r>
            <a:r>
              <a:rPr lang="en-US" sz="2400" dirty="0" err="1" smtClean="0">
                <a:latin typeface="Arial" pitchFamily="34" charset="0"/>
                <a:cs typeface="Arial" pitchFamily="34" charset="0"/>
              </a:rPr>
              <a:t>Stufflebeam</a:t>
            </a:r>
            <a:r>
              <a:rPr lang="en-US" sz="2400" dirty="0" smtClean="0">
                <a:latin typeface="Arial" pitchFamily="34" charset="0"/>
                <a:cs typeface="Arial" pitchFamily="34" charset="0"/>
              </a:rPr>
              <a:t>       </a:t>
            </a:r>
            <a:r>
              <a:rPr lang="en-US" sz="2400" dirty="0" smtClean="0">
                <a:solidFill>
                  <a:srgbClr val="003399"/>
                </a:solidFill>
                <a:latin typeface="Arial" pitchFamily="34" charset="0"/>
                <a:cs typeface="Arial" pitchFamily="34" charset="0"/>
              </a:rPr>
              <a:t>• </a:t>
            </a:r>
            <a:r>
              <a:rPr lang="en-US" sz="2400" b="1" i="1" dirty="0" smtClean="0">
                <a:solidFill>
                  <a:srgbClr val="003399"/>
                </a:solidFill>
                <a:latin typeface="Arial" pitchFamily="34" charset="0"/>
                <a:cs typeface="Arial" pitchFamily="34" charset="0"/>
              </a:rPr>
              <a:t>Context evaluation </a:t>
            </a:r>
            <a:r>
              <a:rPr lang="en-US" sz="2400" i="1" dirty="0" smtClean="0">
                <a:solidFill>
                  <a:srgbClr val="003399"/>
                </a:solidFill>
                <a:latin typeface="Arial" pitchFamily="34" charset="0"/>
                <a:cs typeface="Arial" pitchFamily="34" charset="0"/>
              </a:rPr>
              <a:t>– </a:t>
            </a:r>
            <a:r>
              <a:rPr lang="en-US" sz="2400" i="1" dirty="0" smtClean="0">
                <a:latin typeface="Arial" pitchFamily="34" charset="0"/>
                <a:cs typeface="Arial" pitchFamily="34" charset="0"/>
              </a:rPr>
              <a:t>which helps in planning and developing objectives</a:t>
            </a:r>
          </a:p>
          <a:p>
            <a:pPr algn="just"/>
            <a:endParaRPr lang="en-US" sz="2400" i="1" dirty="0" smtClean="0">
              <a:latin typeface="Arial" pitchFamily="34" charset="0"/>
              <a:cs typeface="Arial" pitchFamily="34" charset="0"/>
            </a:endParaRPr>
          </a:p>
          <a:p>
            <a:pPr algn="just"/>
            <a:r>
              <a:rPr lang="en-US" sz="2400" dirty="0" smtClean="0">
                <a:solidFill>
                  <a:srgbClr val="003399"/>
                </a:solidFill>
                <a:latin typeface="Arial" pitchFamily="34" charset="0"/>
                <a:cs typeface="Arial" pitchFamily="34" charset="0"/>
              </a:rPr>
              <a:t>• </a:t>
            </a:r>
            <a:r>
              <a:rPr lang="en-US" sz="2400" b="1" i="1" dirty="0" smtClean="0">
                <a:solidFill>
                  <a:srgbClr val="003399"/>
                </a:solidFill>
                <a:latin typeface="Arial" pitchFamily="34" charset="0"/>
                <a:cs typeface="Arial" pitchFamily="34" charset="0"/>
              </a:rPr>
              <a:t>Input evaluation </a:t>
            </a:r>
            <a:r>
              <a:rPr lang="en-US" sz="2400" i="1" dirty="0" smtClean="0">
                <a:solidFill>
                  <a:srgbClr val="003399"/>
                </a:solidFill>
                <a:latin typeface="Arial" pitchFamily="34" charset="0"/>
                <a:cs typeface="Arial" pitchFamily="34" charset="0"/>
              </a:rPr>
              <a:t>– </a:t>
            </a:r>
            <a:r>
              <a:rPr lang="en-US" sz="2400" i="1" dirty="0" smtClean="0">
                <a:latin typeface="Arial" pitchFamily="34" charset="0"/>
                <a:cs typeface="Arial" pitchFamily="34" charset="0"/>
              </a:rPr>
              <a:t>which helps to determine the design by examining </a:t>
            </a:r>
            <a:r>
              <a:rPr lang="en-US" sz="2400" dirty="0" smtClean="0">
                <a:latin typeface="Arial" pitchFamily="34" charset="0"/>
                <a:cs typeface="Arial" pitchFamily="34" charset="0"/>
              </a:rPr>
              <a:t>capability, resources and different strategies</a:t>
            </a:r>
          </a:p>
          <a:p>
            <a:pPr algn="just"/>
            <a:endParaRPr lang="en-US" sz="2400" dirty="0" smtClean="0">
              <a:latin typeface="Arial" pitchFamily="34" charset="0"/>
              <a:cs typeface="Arial" pitchFamily="34" charset="0"/>
            </a:endParaRPr>
          </a:p>
          <a:p>
            <a:pPr algn="just"/>
            <a:r>
              <a:rPr lang="en-US" sz="2400" dirty="0" smtClean="0">
                <a:solidFill>
                  <a:srgbClr val="003399"/>
                </a:solidFill>
                <a:latin typeface="Arial" pitchFamily="34" charset="0"/>
                <a:cs typeface="Arial" pitchFamily="34" charset="0"/>
              </a:rPr>
              <a:t>• </a:t>
            </a:r>
            <a:r>
              <a:rPr lang="en-US" sz="2400" b="1" i="1" dirty="0" smtClean="0">
                <a:solidFill>
                  <a:srgbClr val="003399"/>
                </a:solidFill>
                <a:latin typeface="Arial" pitchFamily="34" charset="0"/>
                <a:cs typeface="Arial" pitchFamily="34" charset="0"/>
              </a:rPr>
              <a:t>Process evaluation </a:t>
            </a:r>
            <a:r>
              <a:rPr lang="en-US" sz="2400" i="1" dirty="0" smtClean="0">
                <a:solidFill>
                  <a:srgbClr val="003399"/>
                </a:solidFill>
                <a:latin typeface="Arial" pitchFamily="34" charset="0"/>
                <a:cs typeface="Arial" pitchFamily="34" charset="0"/>
              </a:rPr>
              <a:t>– </a:t>
            </a:r>
            <a:r>
              <a:rPr lang="en-US" sz="2400" i="1" dirty="0" smtClean="0">
                <a:latin typeface="Arial" pitchFamily="34" charset="0"/>
                <a:cs typeface="Arial" pitchFamily="34" charset="0"/>
              </a:rPr>
              <a:t>which helps to control the operations by providing </a:t>
            </a:r>
            <a:r>
              <a:rPr lang="en-US" sz="2400" dirty="0" smtClean="0">
                <a:latin typeface="Arial" pitchFamily="34" charset="0"/>
                <a:cs typeface="Arial" pitchFamily="34" charset="0"/>
              </a:rPr>
              <a:t>on-going feedback</a:t>
            </a:r>
          </a:p>
          <a:p>
            <a:pPr algn="just"/>
            <a:endParaRPr lang="en-US" sz="2400" dirty="0" smtClean="0">
              <a:latin typeface="Arial" pitchFamily="34" charset="0"/>
              <a:cs typeface="Arial" pitchFamily="34" charset="0"/>
            </a:endParaRPr>
          </a:p>
          <a:p>
            <a:pPr algn="just"/>
            <a:r>
              <a:rPr lang="en-US" sz="2400" dirty="0" smtClean="0">
                <a:solidFill>
                  <a:srgbClr val="003399"/>
                </a:solidFill>
                <a:latin typeface="Arial" pitchFamily="34" charset="0"/>
                <a:cs typeface="Arial" pitchFamily="34" charset="0"/>
              </a:rPr>
              <a:t>• </a:t>
            </a:r>
            <a:r>
              <a:rPr lang="en-US" sz="2400" b="1" i="1" dirty="0" smtClean="0">
                <a:solidFill>
                  <a:srgbClr val="003399"/>
                </a:solidFill>
                <a:latin typeface="Arial" pitchFamily="34" charset="0"/>
                <a:cs typeface="Arial" pitchFamily="34" charset="0"/>
              </a:rPr>
              <a:t>Product evaluation </a:t>
            </a:r>
            <a:r>
              <a:rPr lang="en-US" sz="2400" i="1" dirty="0" smtClean="0">
                <a:solidFill>
                  <a:srgbClr val="003399"/>
                </a:solidFill>
                <a:latin typeface="Arial" pitchFamily="34" charset="0"/>
                <a:cs typeface="Arial" pitchFamily="34" charset="0"/>
              </a:rPr>
              <a:t>– </a:t>
            </a:r>
            <a:r>
              <a:rPr lang="en-US" sz="2400" i="1" dirty="0" smtClean="0">
                <a:latin typeface="Arial" pitchFamily="34" charset="0"/>
                <a:cs typeface="Arial" pitchFamily="34" charset="0"/>
              </a:rPr>
              <a:t>which helps to judge and react to the </a:t>
            </a:r>
            <a:r>
              <a:rPr lang="en-US" sz="2400" i="1" dirty="0" err="1" smtClean="0">
                <a:latin typeface="Arial" pitchFamily="34" charset="0"/>
                <a:cs typeface="Arial" pitchFamily="34" charset="0"/>
              </a:rPr>
              <a:t>programme</a:t>
            </a:r>
            <a:r>
              <a:rPr lang="en-US" sz="2400" i="1" dirty="0" smtClean="0">
                <a:latin typeface="Arial" pitchFamily="34" charset="0"/>
                <a:cs typeface="Arial" pitchFamily="34" charset="0"/>
              </a:rPr>
              <a:t> </a:t>
            </a:r>
            <a:r>
              <a:rPr lang="en-US" sz="2400" dirty="0" smtClean="0">
                <a:latin typeface="Arial" pitchFamily="34" charset="0"/>
                <a:cs typeface="Arial" pitchFamily="34" charset="0"/>
              </a:rPr>
              <a:t>attainments in terms of outputs and outcomes</a:t>
            </a:r>
            <a:endParaRPr lang="en-US" sz="2400" dirty="0">
              <a:latin typeface="Arial" pitchFamily="34" charset="0"/>
              <a:cs typeface="Arial" pitchFamily="34" charset="0"/>
            </a:endParaRPr>
          </a:p>
        </p:txBody>
      </p:sp>
      <p:sp>
        <p:nvSpPr>
          <p:cNvPr id="3" name="TextBox 2"/>
          <p:cNvSpPr txBox="1"/>
          <p:nvPr/>
        </p:nvSpPr>
        <p:spPr>
          <a:xfrm>
            <a:off x="2667000" y="228600"/>
            <a:ext cx="3733800" cy="523220"/>
          </a:xfrm>
          <a:prstGeom prst="rect">
            <a:avLst/>
          </a:prstGeom>
          <a:solidFill>
            <a:srgbClr val="FFFFCC"/>
          </a:solidFill>
          <a:ln>
            <a:solidFill>
              <a:schemeClr val="tx1"/>
            </a:solidFill>
          </a:ln>
        </p:spPr>
        <p:txBody>
          <a:bodyPr wrap="square" rtlCol="0">
            <a:spAutoFit/>
          </a:bodyPr>
          <a:lstStyle/>
          <a:p>
            <a:r>
              <a:rPr lang="en-US" sz="2800" b="1" dirty="0" smtClean="0">
                <a:solidFill>
                  <a:srgbClr val="C00000"/>
                </a:solidFill>
                <a:latin typeface="Arial" pitchFamily="34" charset="0"/>
                <a:cs typeface="Arial" pitchFamily="34" charset="0"/>
              </a:rPr>
              <a:t>ii. Systems-based</a:t>
            </a:r>
            <a:endParaRPr lang="en-US" sz="2800" b="1" dirty="0">
              <a:solidFill>
                <a:srgbClr val="C000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1295400"/>
            <a:ext cx="7924800" cy="4401205"/>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Objectives :</a:t>
            </a:r>
          </a:p>
          <a:p>
            <a:pPr algn="just">
              <a:buFont typeface="Arial" pitchFamily="34" charset="0"/>
              <a:buChar char="•"/>
            </a:pPr>
            <a:r>
              <a:rPr lang="en-US" sz="2800" dirty="0" smtClean="0">
                <a:latin typeface="Arial" pitchFamily="34" charset="0"/>
                <a:cs typeface="Arial" pitchFamily="34" charset="0"/>
              </a:rPr>
              <a:t> To define the training environment</a:t>
            </a:r>
          </a:p>
          <a:p>
            <a:pPr algn="just">
              <a:buFont typeface="Arial" pitchFamily="34" charset="0"/>
              <a:buChar char="•"/>
            </a:pPr>
            <a:r>
              <a:rPr lang="en-US" sz="2800" dirty="0" smtClean="0">
                <a:latin typeface="Arial" pitchFamily="34" charset="0"/>
                <a:cs typeface="Arial" pitchFamily="34" charset="0"/>
              </a:rPr>
              <a:t> To identify trainer and other needs</a:t>
            </a:r>
          </a:p>
          <a:p>
            <a:pPr algn="just">
              <a:buFont typeface="Arial" pitchFamily="34" charset="0"/>
              <a:buChar char="•"/>
            </a:pPr>
            <a:r>
              <a:rPr lang="en-US" sz="2800" dirty="0" smtClean="0">
                <a:latin typeface="Arial" pitchFamily="34" charset="0"/>
                <a:cs typeface="Arial" pitchFamily="34" charset="0"/>
              </a:rPr>
              <a:t> To delineate problems</a:t>
            </a:r>
          </a:p>
          <a:p>
            <a:pPr algn="just">
              <a:buFont typeface="Arial" pitchFamily="34" charset="0"/>
              <a:buChar char="•"/>
            </a:pPr>
            <a:r>
              <a:rPr lang="en-US" sz="2800" dirty="0" smtClean="0">
                <a:latin typeface="Arial" pitchFamily="34" charset="0"/>
                <a:cs typeface="Arial" pitchFamily="34" charset="0"/>
              </a:rPr>
              <a:t> To formulate goals</a:t>
            </a:r>
          </a:p>
          <a:p>
            <a:pPr algn="just"/>
            <a:endParaRPr lang="en-US" sz="2800" dirty="0" smtClean="0">
              <a:latin typeface="Arial" pitchFamily="34" charset="0"/>
              <a:cs typeface="Arial" pitchFamily="34" charset="0"/>
            </a:endParaRPr>
          </a:p>
          <a:p>
            <a:pPr algn="just"/>
            <a:r>
              <a:rPr lang="en-US" sz="2800" b="1" dirty="0" smtClean="0">
                <a:solidFill>
                  <a:srgbClr val="002060"/>
                </a:solidFill>
                <a:latin typeface="Arial" pitchFamily="34" charset="0"/>
                <a:cs typeface="Arial" pitchFamily="34" charset="0"/>
              </a:rPr>
              <a:t>Methods :</a:t>
            </a:r>
          </a:p>
          <a:p>
            <a:pPr algn="just">
              <a:buFont typeface="Wingdings" pitchFamily="2" charset="2"/>
              <a:buChar char="§"/>
            </a:pPr>
            <a:r>
              <a:rPr lang="en-US" sz="2800" dirty="0" smtClean="0">
                <a:latin typeface="Arial" pitchFamily="34" charset="0"/>
                <a:cs typeface="Arial" pitchFamily="34" charset="0"/>
              </a:rPr>
              <a:t> By describing the content through data     gathering </a:t>
            </a:r>
          </a:p>
          <a:p>
            <a:pPr algn="just">
              <a:buFont typeface="Wingdings" pitchFamily="2" charset="2"/>
              <a:buChar char="§"/>
            </a:pPr>
            <a:r>
              <a:rPr lang="en-US" sz="2800" dirty="0" smtClean="0">
                <a:latin typeface="Arial" pitchFamily="34" charset="0"/>
                <a:cs typeface="Arial" pitchFamily="34" charset="0"/>
              </a:rPr>
              <a:t> By specifying problems and goals</a:t>
            </a:r>
            <a:endParaRPr lang="en-US" sz="2800" dirty="0">
              <a:latin typeface="Arial" pitchFamily="34" charset="0"/>
              <a:cs typeface="Arial" pitchFamily="34" charset="0"/>
            </a:endParaRPr>
          </a:p>
        </p:txBody>
      </p:sp>
      <p:sp>
        <p:nvSpPr>
          <p:cNvPr id="3" name="TextBox 2"/>
          <p:cNvSpPr txBox="1"/>
          <p:nvPr/>
        </p:nvSpPr>
        <p:spPr>
          <a:xfrm>
            <a:off x="2819400" y="304800"/>
            <a:ext cx="3703258"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1.Context evaluation</a:t>
            </a:r>
            <a:endParaRPr lang="en-US" sz="2800" b="1"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1219200"/>
            <a:ext cx="7086600" cy="4154984"/>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Objectives:</a:t>
            </a:r>
          </a:p>
          <a:p>
            <a:pPr algn="just">
              <a:buFont typeface="Wingdings" pitchFamily="2" charset="2"/>
              <a:buChar char="Ø"/>
            </a:pPr>
            <a:r>
              <a:rPr lang="en-US" sz="2400" dirty="0" smtClean="0">
                <a:latin typeface="Arial" pitchFamily="34" charset="0"/>
                <a:cs typeface="Arial" pitchFamily="34" charset="0"/>
              </a:rPr>
              <a:t> To identify and assess alternative strategies for achieving goals or</a:t>
            </a:r>
          </a:p>
          <a:p>
            <a:pPr algn="just"/>
            <a:r>
              <a:rPr lang="en-US" sz="2400" dirty="0" smtClean="0">
                <a:latin typeface="Arial" pitchFamily="34" charset="0"/>
                <a:cs typeface="Arial" pitchFamily="34" charset="0"/>
              </a:rPr>
              <a:t>     overcoming problems which are identified in content evaluation</a:t>
            </a:r>
          </a:p>
          <a:p>
            <a:pPr algn="just"/>
            <a:endParaRPr lang="en-US" sz="2400" dirty="0" smtClean="0">
              <a:latin typeface="Arial" pitchFamily="34" charset="0"/>
              <a:cs typeface="Arial" pitchFamily="34" charset="0"/>
            </a:endParaRPr>
          </a:p>
          <a:p>
            <a:pPr algn="just"/>
            <a:r>
              <a:rPr lang="en-US" sz="2400" b="1" dirty="0" smtClean="0">
                <a:solidFill>
                  <a:srgbClr val="002060"/>
                </a:solidFill>
                <a:latin typeface="Arial" pitchFamily="34" charset="0"/>
                <a:cs typeface="Arial" pitchFamily="34" charset="0"/>
              </a:rPr>
              <a:t>Methods :</a:t>
            </a:r>
          </a:p>
          <a:p>
            <a:pPr algn="just">
              <a:buFont typeface="Arial" pitchFamily="34" charset="0"/>
              <a:buChar char="•"/>
            </a:pPr>
            <a:r>
              <a:rPr lang="en-US" sz="2400" dirty="0" smtClean="0">
                <a:latin typeface="Arial" pitchFamily="34" charset="0"/>
                <a:cs typeface="Arial" pitchFamily="34" charset="0"/>
              </a:rPr>
              <a:t> By </a:t>
            </a:r>
            <a:r>
              <a:rPr lang="en-US" sz="2400" dirty="0" err="1" smtClean="0">
                <a:latin typeface="Arial" pitchFamily="34" charset="0"/>
                <a:cs typeface="Arial" pitchFamily="34" charset="0"/>
              </a:rPr>
              <a:t>analysing</a:t>
            </a:r>
            <a:r>
              <a:rPr lang="en-US" sz="2400" dirty="0" smtClean="0">
                <a:latin typeface="Arial" pitchFamily="34" charset="0"/>
                <a:cs typeface="Arial" pitchFamily="34" charset="0"/>
              </a:rPr>
              <a:t> existing resources</a:t>
            </a:r>
          </a:p>
          <a:p>
            <a:pPr algn="just">
              <a:buFont typeface="Arial" pitchFamily="34" charset="0"/>
              <a:buChar char="•"/>
            </a:pPr>
            <a:r>
              <a:rPr lang="en-US" sz="2400" dirty="0" smtClean="0">
                <a:latin typeface="Arial" pitchFamily="34" charset="0"/>
                <a:cs typeface="Arial" pitchFamily="34" charset="0"/>
              </a:rPr>
              <a:t> identifying possible solutions to problems determining their feasibility and making comparisons </a:t>
            </a:r>
            <a:endParaRPr lang="en-US" sz="2400" dirty="0">
              <a:latin typeface="Arial" pitchFamily="34" charset="0"/>
              <a:cs typeface="Arial" pitchFamily="34" charset="0"/>
            </a:endParaRPr>
          </a:p>
        </p:txBody>
      </p:sp>
      <p:sp>
        <p:nvSpPr>
          <p:cNvPr id="3" name="TextBox 2"/>
          <p:cNvSpPr txBox="1"/>
          <p:nvPr/>
        </p:nvSpPr>
        <p:spPr>
          <a:xfrm>
            <a:off x="3200400" y="457200"/>
            <a:ext cx="3241593"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2.Input evaluation</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3400" y="1143000"/>
            <a:ext cx="8001000" cy="4154984"/>
          </a:xfrm>
          <a:prstGeom prst="rect">
            <a:avLst/>
          </a:prstGeom>
          <a:noFill/>
        </p:spPr>
        <p:txBody>
          <a:bodyPr wrap="square" rtlCol="0">
            <a:spAutoFit/>
          </a:bodyPr>
          <a:lstStyle/>
          <a:p>
            <a:r>
              <a:rPr lang="en-US" sz="2400" b="1" dirty="0" smtClean="0">
                <a:solidFill>
                  <a:srgbClr val="002060"/>
                </a:solidFill>
                <a:latin typeface="Arial" pitchFamily="34" charset="0"/>
                <a:cs typeface="Arial" pitchFamily="34" charset="0"/>
              </a:rPr>
              <a:t>Objectives:</a:t>
            </a:r>
          </a:p>
          <a:p>
            <a:pPr>
              <a:buFont typeface="Courier New" pitchFamily="49" charset="0"/>
              <a:buChar char="o"/>
            </a:pPr>
            <a:r>
              <a:rPr lang="en-US" sz="2400" dirty="0" smtClean="0">
                <a:latin typeface="Arial" pitchFamily="34" charset="0"/>
                <a:cs typeface="Arial" pitchFamily="34" charset="0"/>
              </a:rPr>
              <a:t> To observe program operation</a:t>
            </a:r>
          </a:p>
          <a:p>
            <a:pPr>
              <a:buFont typeface="Courier New" pitchFamily="49" charset="0"/>
              <a:buChar char="o"/>
            </a:pPr>
            <a:r>
              <a:rPr lang="en-US" sz="2400" dirty="0" smtClean="0">
                <a:latin typeface="Arial" pitchFamily="34" charset="0"/>
                <a:cs typeface="Arial" pitchFamily="34" charset="0"/>
              </a:rPr>
              <a:t>  attempting to ascertain procedural events and   </a:t>
            </a:r>
          </a:p>
          <a:p>
            <a:r>
              <a:rPr lang="en-US" sz="2400" dirty="0" smtClean="0">
                <a:latin typeface="Arial" pitchFamily="34" charset="0"/>
                <a:cs typeface="Arial" pitchFamily="34" charset="0"/>
              </a:rPr>
              <a:t>     activities </a:t>
            </a:r>
          </a:p>
          <a:p>
            <a:pPr>
              <a:buFont typeface="Courier New" pitchFamily="49" charset="0"/>
              <a:buChar char="o"/>
            </a:pPr>
            <a:r>
              <a:rPr lang="en-US" sz="2400" dirty="0" smtClean="0">
                <a:latin typeface="Arial" pitchFamily="34" charset="0"/>
                <a:cs typeface="Arial" pitchFamily="34" charset="0"/>
              </a:rPr>
              <a:t>  to identify problems in design and </a:t>
            </a:r>
            <a:r>
              <a:rPr lang="en-US" sz="2400" dirty="0" err="1" smtClean="0">
                <a:latin typeface="Arial" pitchFamily="34" charset="0"/>
                <a:cs typeface="Arial" pitchFamily="34" charset="0"/>
              </a:rPr>
              <a:t>implementaion</a:t>
            </a:r>
            <a:endParaRPr lang="en-US" sz="2400" dirty="0" smtClean="0">
              <a:latin typeface="Arial" pitchFamily="34" charset="0"/>
              <a:cs typeface="Arial" pitchFamily="34" charset="0"/>
            </a:endParaRPr>
          </a:p>
          <a:p>
            <a:pPr>
              <a:buFont typeface="Courier New" pitchFamily="49" charset="0"/>
              <a:buChar char="o"/>
            </a:pPr>
            <a:endParaRPr lang="en-US" sz="2400" dirty="0" smtClean="0">
              <a:latin typeface="Arial" pitchFamily="34" charset="0"/>
              <a:cs typeface="Arial" pitchFamily="34" charset="0"/>
            </a:endParaRPr>
          </a:p>
          <a:p>
            <a:r>
              <a:rPr lang="en-US" sz="2400" b="1" dirty="0" smtClean="0">
                <a:solidFill>
                  <a:srgbClr val="002060"/>
                </a:solidFill>
                <a:latin typeface="Arial" pitchFamily="34" charset="0"/>
                <a:cs typeface="Arial" pitchFamily="34" charset="0"/>
              </a:rPr>
              <a:t>Method :</a:t>
            </a:r>
          </a:p>
          <a:p>
            <a:pPr>
              <a:buFont typeface="Wingdings" pitchFamily="2" charset="2"/>
              <a:buChar char="q"/>
            </a:pPr>
            <a:r>
              <a:rPr lang="en-US" sz="2400" dirty="0" smtClean="0">
                <a:latin typeface="Arial" pitchFamily="34" charset="0"/>
                <a:cs typeface="Arial" pitchFamily="34" charset="0"/>
              </a:rPr>
              <a:t> By observing and otherwise monitoring program operation</a:t>
            </a:r>
          </a:p>
          <a:p>
            <a:pPr>
              <a:buFont typeface="Wingdings" pitchFamily="2" charset="2"/>
              <a:buChar char="q"/>
            </a:pPr>
            <a:r>
              <a:rPr lang="en-US" sz="2400" dirty="0" smtClean="0">
                <a:latin typeface="Arial" pitchFamily="34" charset="0"/>
                <a:cs typeface="Arial" pitchFamily="34" charset="0"/>
              </a:rPr>
              <a:t> To determine if happenings occur as they were planned to occur</a:t>
            </a:r>
            <a:endParaRPr lang="en-US" sz="2400" dirty="0">
              <a:latin typeface="Arial" pitchFamily="34" charset="0"/>
              <a:cs typeface="Arial" pitchFamily="34" charset="0"/>
            </a:endParaRPr>
          </a:p>
        </p:txBody>
      </p:sp>
      <p:sp>
        <p:nvSpPr>
          <p:cNvPr id="3" name="TextBox 2"/>
          <p:cNvSpPr txBox="1"/>
          <p:nvPr/>
        </p:nvSpPr>
        <p:spPr>
          <a:xfrm>
            <a:off x="2971800" y="533400"/>
            <a:ext cx="3762568"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3.Process evaluation</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1164134"/>
            <a:ext cx="8001000" cy="5262979"/>
          </a:xfrm>
          <a:prstGeom prst="rect">
            <a:avLst/>
          </a:prstGeom>
          <a:noFill/>
        </p:spPr>
        <p:txBody>
          <a:bodyPr wrap="square" rtlCol="0">
            <a:spAutoFit/>
          </a:bodyPr>
          <a:lstStyle/>
          <a:p>
            <a:r>
              <a:rPr lang="en-US" sz="2800" b="1" dirty="0" smtClean="0">
                <a:solidFill>
                  <a:srgbClr val="002060"/>
                </a:solidFill>
                <a:latin typeface="Arial" pitchFamily="34" charset="0"/>
                <a:cs typeface="Arial" pitchFamily="34" charset="0"/>
              </a:rPr>
              <a:t>Objectives</a:t>
            </a:r>
          </a:p>
          <a:p>
            <a:pPr>
              <a:buFont typeface="Wingdings" pitchFamily="2" charset="2"/>
              <a:buChar char="ü"/>
            </a:pPr>
            <a:r>
              <a:rPr lang="en-US" sz="2800" dirty="0" smtClean="0">
                <a:latin typeface="Arial" pitchFamily="34" charset="0"/>
                <a:cs typeface="Arial" pitchFamily="34" charset="0"/>
              </a:rPr>
              <a:t> To assess program outcomes and to relate outcomes to objectives</a:t>
            </a:r>
          </a:p>
          <a:p>
            <a:pPr>
              <a:buFont typeface="Wingdings" pitchFamily="2" charset="2"/>
              <a:buChar char="ü"/>
            </a:pPr>
            <a:r>
              <a:rPr lang="en-US" sz="2800" dirty="0" smtClean="0">
                <a:latin typeface="Arial" pitchFamily="34" charset="0"/>
                <a:cs typeface="Arial" pitchFamily="34" charset="0"/>
              </a:rPr>
              <a:t>  To relate them to context, input and process evaluation</a:t>
            </a:r>
          </a:p>
          <a:p>
            <a:endParaRPr lang="en-US" sz="2800" dirty="0" smtClean="0">
              <a:latin typeface="Arial" pitchFamily="34" charset="0"/>
              <a:cs typeface="Arial" pitchFamily="34" charset="0"/>
            </a:endParaRPr>
          </a:p>
          <a:p>
            <a:r>
              <a:rPr lang="en-US" sz="2800" b="1" dirty="0" smtClean="0">
                <a:solidFill>
                  <a:srgbClr val="002060"/>
                </a:solidFill>
                <a:latin typeface="Arial" pitchFamily="34" charset="0"/>
                <a:cs typeface="Arial" pitchFamily="34" charset="0"/>
              </a:rPr>
              <a:t>Method</a:t>
            </a:r>
          </a:p>
          <a:p>
            <a:pPr>
              <a:buFont typeface="Wingdings" pitchFamily="2" charset="2"/>
              <a:buChar char="v"/>
            </a:pPr>
            <a:r>
              <a:rPr lang="en-US" sz="2800" dirty="0" smtClean="0">
                <a:latin typeface="Arial" pitchFamily="34" charset="0"/>
                <a:cs typeface="Arial" pitchFamily="34" charset="0"/>
              </a:rPr>
              <a:t> By measuring anticipated and unanticipated outcomes on trainers and on others associated with the program</a:t>
            </a:r>
          </a:p>
          <a:p>
            <a:pPr>
              <a:buFont typeface="Wingdings" pitchFamily="2" charset="2"/>
              <a:buChar char="v"/>
            </a:pPr>
            <a:r>
              <a:rPr lang="en-US" sz="2800" dirty="0" smtClean="0">
                <a:latin typeface="Arial" pitchFamily="34" charset="0"/>
                <a:cs typeface="Arial" pitchFamily="34" charset="0"/>
              </a:rPr>
              <a:t>  By relating outcomes to measures taken in other evaluation areas </a:t>
            </a:r>
            <a:endParaRPr lang="en-US" sz="2800" dirty="0">
              <a:latin typeface="Arial" pitchFamily="34" charset="0"/>
              <a:cs typeface="Arial" pitchFamily="34" charset="0"/>
            </a:endParaRPr>
          </a:p>
        </p:txBody>
      </p:sp>
      <p:sp>
        <p:nvSpPr>
          <p:cNvPr id="3" name="TextBox 2"/>
          <p:cNvSpPr txBox="1"/>
          <p:nvPr/>
        </p:nvSpPr>
        <p:spPr>
          <a:xfrm>
            <a:off x="2743200" y="228600"/>
            <a:ext cx="3720890"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4.Product </a:t>
            </a:r>
            <a:r>
              <a:rPr lang="en-US" sz="2800" b="1" dirty="0" smtClean="0">
                <a:solidFill>
                  <a:srgbClr val="C00000"/>
                </a:solidFill>
                <a:latin typeface="Arial" pitchFamily="34" charset="0"/>
                <a:cs typeface="Arial" pitchFamily="34" charset="0"/>
              </a:rPr>
              <a:t>evaluation</a:t>
            </a:r>
            <a:endParaRPr lang="en-US" sz="2800" b="1" dirty="0">
              <a:solidFill>
                <a:srgbClr val="C00000"/>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447800"/>
            <a:ext cx="8305800" cy="4893647"/>
          </a:xfrm>
          <a:prstGeom prst="rect">
            <a:avLst/>
          </a:prstGeom>
          <a:noFill/>
        </p:spPr>
        <p:txBody>
          <a:bodyPr wrap="square" rtlCol="0">
            <a:spAutoFit/>
          </a:bodyPr>
          <a:lstStyle/>
          <a:p>
            <a:pPr algn="just"/>
            <a:r>
              <a:rPr lang="en-US" sz="2400" dirty="0" smtClean="0">
                <a:latin typeface="Arial" pitchFamily="34" charset="0"/>
                <a:cs typeface="Arial" pitchFamily="34" charset="0"/>
              </a:rPr>
              <a:t>Bushnell developed the IPO model (input, process, output) which focuses more on the inputs to training. </a:t>
            </a:r>
          </a:p>
          <a:p>
            <a:pPr algn="just"/>
            <a:r>
              <a:rPr lang="en-US" sz="2400" dirty="0" smtClean="0">
                <a:latin typeface="Arial" pitchFamily="34" charset="0"/>
                <a:cs typeface="Arial" pitchFamily="34" charset="0"/>
              </a:rPr>
              <a:t>The IPO model is used by IBM and helps to monitor employee progress by setting performance indicators at each stage. The stages are:</a:t>
            </a:r>
          </a:p>
          <a:p>
            <a:pPr algn="just"/>
            <a:r>
              <a:rPr lang="en-US" sz="2400" dirty="0" smtClean="0">
                <a:latin typeface="Arial" pitchFamily="34" charset="0"/>
                <a:cs typeface="Arial" pitchFamily="34" charset="0"/>
              </a:rPr>
              <a:t>• </a:t>
            </a:r>
            <a:r>
              <a:rPr lang="en-US" sz="2400" b="1" i="1" dirty="0" smtClean="0">
                <a:solidFill>
                  <a:srgbClr val="002060"/>
                </a:solidFill>
                <a:latin typeface="Arial" pitchFamily="34" charset="0"/>
                <a:cs typeface="Arial" pitchFamily="34" charset="0"/>
              </a:rPr>
              <a:t>Input </a:t>
            </a:r>
            <a:r>
              <a:rPr lang="en-US" sz="2400" i="1" dirty="0" smtClean="0">
                <a:latin typeface="Arial" pitchFamily="34" charset="0"/>
                <a:cs typeface="Arial" pitchFamily="34" charset="0"/>
              </a:rPr>
              <a:t>– such as the instructor experience, trainee qualifications, </a:t>
            </a:r>
            <a:r>
              <a:rPr lang="en-US" sz="2400" dirty="0" smtClean="0">
                <a:latin typeface="Arial" pitchFamily="34" charset="0"/>
                <a:cs typeface="Arial" pitchFamily="34" charset="0"/>
              </a:rPr>
              <a:t>resources</a:t>
            </a:r>
          </a:p>
          <a:p>
            <a:pPr algn="just"/>
            <a:r>
              <a:rPr lang="en-US" sz="2400" b="1" dirty="0" smtClean="0">
                <a:solidFill>
                  <a:srgbClr val="002060"/>
                </a:solidFill>
                <a:latin typeface="Arial" pitchFamily="34" charset="0"/>
                <a:cs typeface="Arial" pitchFamily="34" charset="0"/>
              </a:rPr>
              <a:t>•  </a:t>
            </a:r>
            <a:r>
              <a:rPr lang="en-US" sz="2400" b="1" i="1" dirty="0" smtClean="0">
                <a:solidFill>
                  <a:srgbClr val="002060"/>
                </a:solidFill>
                <a:latin typeface="Arial" pitchFamily="34" charset="0"/>
                <a:cs typeface="Arial" pitchFamily="34" charset="0"/>
              </a:rPr>
              <a:t>Process </a:t>
            </a:r>
            <a:r>
              <a:rPr lang="en-US" sz="2400" i="1" dirty="0" smtClean="0">
                <a:latin typeface="Arial" pitchFamily="34" charset="0"/>
                <a:cs typeface="Arial" pitchFamily="34" charset="0"/>
              </a:rPr>
              <a:t>– the plan, design, development and delivery of the training</a:t>
            </a:r>
          </a:p>
          <a:p>
            <a:pPr algn="just"/>
            <a:r>
              <a:rPr lang="en-US" sz="2400" b="1" dirty="0" smtClean="0">
                <a:solidFill>
                  <a:srgbClr val="002060"/>
                </a:solidFill>
                <a:latin typeface="Arial" pitchFamily="34" charset="0"/>
                <a:cs typeface="Arial" pitchFamily="34" charset="0"/>
              </a:rPr>
              <a:t>• </a:t>
            </a:r>
            <a:r>
              <a:rPr lang="en-US" sz="2400" b="1" i="1" dirty="0" smtClean="0">
                <a:solidFill>
                  <a:srgbClr val="002060"/>
                </a:solidFill>
                <a:latin typeface="Arial" pitchFamily="34" charset="0"/>
                <a:cs typeface="Arial" pitchFamily="34" charset="0"/>
              </a:rPr>
              <a:t>Outputs – </a:t>
            </a:r>
            <a:r>
              <a:rPr lang="en-US" sz="2400" i="1" dirty="0" smtClean="0">
                <a:latin typeface="Arial" pitchFamily="34" charset="0"/>
                <a:cs typeface="Arial" pitchFamily="34" charset="0"/>
              </a:rPr>
              <a:t>the trainees reactions, knowledge and skills gained and </a:t>
            </a:r>
            <a:r>
              <a:rPr lang="en-US" sz="2400" dirty="0" smtClean="0">
                <a:latin typeface="Arial" pitchFamily="34" charset="0"/>
                <a:cs typeface="Arial" pitchFamily="34" charset="0"/>
              </a:rPr>
              <a:t>improved job performance</a:t>
            </a:r>
          </a:p>
          <a:p>
            <a:pPr algn="just"/>
            <a:r>
              <a:rPr lang="en-US" sz="2400" b="1" dirty="0" smtClean="0">
                <a:solidFill>
                  <a:srgbClr val="002060"/>
                </a:solidFill>
                <a:latin typeface="Arial" pitchFamily="34" charset="0"/>
                <a:cs typeface="Arial" pitchFamily="34" charset="0"/>
              </a:rPr>
              <a:t>• </a:t>
            </a:r>
            <a:r>
              <a:rPr lang="en-US" sz="2400" b="1" i="1" dirty="0" smtClean="0">
                <a:solidFill>
                  <a:srgbClr val="002060"/>
                </a:solidFill>
                <a:latin typeface="Arial" pitchFamily="34" charset="0"/>
                <a:cs typeface="Arial" pitchFamily="34" charset="0"/>
              </a:rPr>
              <a:t>Outcomes – </a:t>
            </a:r>
            <a:r>
              <a:rPr lang="en-US" sz="2400" i="1" dirty="0" smtClean="0">
                <a:latin typeface="Arial" pitchFamily="34" charset="0"/>
                <a:cs typeface="Arial" pitchFamily="34" charset="0"/>
              </a:rPr>
              <a:t>profits, customer satisfaction and productivity.</a:t>
            </a:r>
            <a:endParaRPr lang="en-US" sz="2400" dirty="0">
              <a:latin typeface="Arial" pitchFamily="34" charset="0"/>
              <a:cs typeface="Arial" pitchFamily="34" charset="0"/>
            </a:endParaRPr>
          </a:p>
        </p:txBody>
      </p:sp>
      <p:sp>
        <p:nvSpPr>
          <p:cNvPr id="3" name="TextBox 2"/>
          <p:cNvSpPr txBox="1"/>
          <p:nvPr/>
        </p:nvSpPr>
        <p:spPr>
          <a:xfrm>
            <a:off x="1981200" y="304800"/>
            <a:ext cx="5434501"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b) IPO (Input, Process, Output)</a:t>
            </a:r>
            <a:endParaRPr lang="en-US" sz="2800" b="1" dirty="0">
              <a:solidFill>
                <a:srgbClr val="C000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143000"/>
            <a:ext cx="8458201" cy="5262979"/>
          </a:xfrm>
          <a:prstGeom prst="rect">
            <a:avLst/>
          </a:prstGeom>
          <a:noFill/>
        </p:spPr>
        <p:txBody>
          <a:bodyPr wrap="square" rtlCol="0">
            <a:spAutoFit/>
          </a:bodyPr>
          <a:lstStyle/>
          <a:p>
            <a:pPr algn="just"/>
            <a:r>
              <a:rPr lang="en-US" sz="2400" dirty="0" smtClean="0">
                <a:latin typeface="Arial" pitchFamily="34" charset="0"/>
                <a:cs typeface="Arial" pitchFamily="34" charset="0"/>
              </a:rPr>
              <a:t>Fitz-</a:t>
            </a:r>
            <a:r>
              <a:rPr lang="en-US" sz="2400" dirty="0" err="1" smtClean="0">
                <a:latin typeface="Arial" pitchFamily="34" charset="0"/>
                <a:cs typeface="Arial" pitchFamily="34" charset="0"/>
              </a:rPr>
              <a:t>enz</a:t>
            </a:r>
            <a:r>
              <a:rPr lang="en-US" sz="2400" dirty="0" smtClean="0">
                <a:latin typeface="Arial" pitchFamily="34" charset="0"/>
                <a:cs typeface="Arial" pitchFamily="34" charset="0"/>
              </a:rPr>
              <a:t> (1994) developed a Training Valuation System (TVS) which is a four step process similar to Kirkpatrick’s framework</a:t>
            </a:r>
          </a:p>
          <a:p>
            <a:pPr algn="just"/>
            <a:r>
              <a:rPr lang="en-US" sz="2400" b="1" dirty="0" smtClean="0">
                <a:solidFill>
                  <a:srgbClr val="002060"/>
                </a:solidFill>
                <a:latin typeface="Arial" pitchFamily="34" charset="0"/>
                <a:cs typeface="Arial" pitchFamily="34" charset="0"/>
              </a:rPr>
              <a:t>• </a:t>
            </a:r>
            <a:r>
              <a:rPr lang="en-US" sz="2400" b="1" i="1" dirty="0" smtClean="0">
                <a:solidFill>
                  <a:srgbClr val="002060"/>
                </a:solidFill>
                <a:latin typeface="Arial" pitchFamily="34" charset="0"/>
                <a:cs typeface="Arial" pitchFamily="34" charset="0"/>
              </a:rPr>
              <a:t>Step 1: Situation analysis – </a:t>
            </a:r>
            <a:r>
              <a:rPr lang="en-US" sz="2400" i="1" dirty="0" smtClean="0">
                <a:latin typeface="Arial" pitchFamily="34" charset="0"/>
                <a:cs typeface="Arial" pitchFamily="34" charset="0"/>
              </a:rPr>
              <a:t>this is similar to an in-depth training </a:t>
            </a:r>
            <a:r>
              <a:rPr lang="en-US" sz="2400" dirty="0" smtClean="0">
                <a:latin typeface="Arial" pitchFamily="34" charset="0"/>
                <a:cs typeface="Arial" pitchFamily="34" charset="0"/>
              </a:rPr>
              <a:t>analysis. </a:t>
            </a:r>
          </a:p>
          <a:p>
            <a:pPr algn="just"/>
            <a:endParaRPr lang="en-US" sz="2400" b="1" dirty="0" smtClean="0">
              <a:solidFill>
                <a:srgbClr val="002060"/>
              </a:solidFill>
              <a:latin typeface="Arial" pitchFamily="34" charset="0"/>
              <a:cs typeface="Arial" pitchFamily="34" charset="0"/>
            </a:endParaRPr>
          </a:p>
          <a:p>
            <a:pPr algn="just"/>
            <a:r>
              <a:rPr lang="en-US" sz="2400" b="1" dirty="0" smtClean="0">
                <a:solidFill>
                  <a:srgbClr val="002060"/>
                </a:solidFill>
                <a:latin typeface="Arial" pitchFamily="34" charset="0"/>
                <a:cs typeface="Arial" pitchFamily="34" charset="0"/>
              </a:rPr>
              <a:t>• </a:t>
            </a:r>
            <a:r>
              <a:rPr lang="en-US" sz="2400" b="1" i="1" dirty="0" smtClean="0">
                <a:solidFill>
                  <a:srgbClr val="002060"/>
                </a:solidFill>
                <a:latin typeface="Arial" pitchFamily="34" charset="0"/>
                <a:cs typeface="Arial" pitchFamily="34" charset="0"/>
              </a:rPr>
              <a:t>Step 2: Intervention – </a:t>
            </a:r>
            <a:r>
              <a:rPr lang="en-US" sz="2400" i="1" dirty="0" smtClean="0">
                <a:latin typeface="Arial" pitchFamily="34" charset="0"/>
                <a:cs typeface="Arial" pitchFamily="34" charset="0"/>
              </a:rPr>
              <a:t>this involves diagnosing the problem and </a:t>
            </a:r>
            <a:r>
              <a:rPr lang="en-US" sz="2400" dirty="0" smtClean="0">
                <a:latin typeface="Arial" pitchFamily="34" charset="0"/>
                <a:cs typeface="Arial" pitchFamily="34" charset="0"/>
              </a:rPr>
              <a:t>designing the training</a:t>
            </a:r>
          </a:p>
          <a:p>
            <a:pPr algn="just"/>
            <a:endParaRPr lang="en-US" sz="2400" dirty="0" smtClean="0">
              <a:latin typeface="Arial" pitchFamily="34" charset="0"/>
              <a:cs typeface="Arial" pitchFamily="34" charset="0"/>
            </a:endParaRPr>
          </a:p>
          <a:p>
            <a:pPr algn="just"/>
            <a:r>
              <a:rPr lang="en-US" sz="2400" b="1" dirty="0" smtClean="0">
                <a:solidFill>
                  <a:srgbClr val="002060"/>
                </a:solidFill>
                <a:latin typeface="Arial" pitchFamily="34" charset="0"/>
                <a:cs typeface="Arial" pitchFamily="34" charset="0"/>
              </a:rPr>
              <a:t>• </a:t>
            </a:r>
            <a:r>
              <a:rPr lang="en-US" sz="2400" b="1" i="1" dirty="0" smtClean="0">
                <a:solidFill>
                  <a:srgbClr val="002060"/>
                </a:solidFill>
                <a:latin typeface="Arial" pitchFamily="34" charset="0"/>
                <a:cs typeface="Arial" pitchFamily="34" charset="0"/>
              </a:rPr>
              <a:t>Step 3: Impact – </a:t>
            </a:r>
            <a:r>
              <a:rPr lang="en-US" sz="2400" i="1" dirty="0" smtClean="0">
                <a:latin typeface="Arial" pitchFamily="34" charset="0"/>
                <a:cs typeface="Arial" pitchFamily="34" charset="0"/>
              </a:rPr>
              <a:t>this examines the variables that impact on performance</a:t>
            </a:r>
          </a:p>
          <a:p>
            <a:pPr algn="just"/>
            <a:endParaRPr lang="en-US" sz="2400" i="1" dirty="0" smtClean="0">
              <a:latin typeface="Arial" pitchFamily="34" charset="0"/>
              <a:cs typeface="Arial" pitchFamily="34" charset="0"/>
            </a:endParaRPr>
          </a:p>
          <a:p>
            <a:pPr algn="just"/>
            <a:r>
              <a:rPr lang="en-US" sz="2400" b="1" dirty="0" smtClean="0">
                <a:solidFill>
                  <a:srgbClr val="002060"/>
                </a:solidFill>
                <a:latin typeface="Arial" pitchFamily="34" charset="0"/>
                <a:cs typeface="Arial" pitchFamily="34" charset="0"/>
              </a:rPr>
              <a:t>• </a:t>
            </a:r>
            <a:r>
              <a:rPr lang="en-US" sz="2400" b="1" i="1" dirty="0" smtClean="0">
                <a:solidFill>
                  <a:srgbClr val="002060"/>
                </a:solidFill>
                <a:latin typeface="Arial" pitchFamily="34" charset="0"/>
                <a:cs typeface="Arial" pitchFamily="34" charset="0"/>
              </a:rPr>
              <a:t>Step 4: Value – </a:t>
            </a:r>
            <a:r>
              <a:rPr lang="en-US" sz="2400" i="1" dirty="0" smtClean="0">
                <a:latin typeface="Arial" pitchFamily="34" charset="0"/>
                <a:cs typeface="Arial" pitchFamily="34" charset="0"/>
              </a:rPr>
              <a:t>this step places a monetary worth on the changed </a:t>
            </a:r>
            <a:r>
              <a:rPr lang="en-US" sz="2400" dirty="0" smtClean="0">
                <a:latin typeface="Arial" pitchFamily="34" charset="0"/>
                <a:cs typeface="Arial" pitchFamily="34" charset="0"/>
              </a:rPr>
              <a:t>performance.</a:t>
            </a:r>
            <a:endParaRPr lang="en-US" sz="2400" dirty="0">
              <a:latin typeface="Arial" pitchFamily="34" charset="0"/>
              <a:cs typeface="Arial" pitchFamily="34" charset="0"/>
            </a:endParaRPr>
          </a:p>
        </p:txBody>
      </p:sp>
      <p:sp>
        <p:nvSpPr>
          <p:cNvPr id="3" name="TextBox 2"/>
          <p:cNvSpPr txBox="1"/>
          <p:nvPr/>
        </p:nvSpPr>
        <p:spPr>
          <a:xfrm>
            <a:off x="1676400" y="304800"/>
            <a:ext cx="6114623"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c) TVS (Training Valuation System)</a:t>
            </a:r>
            <a:endParaRPr lang="en-US" sz="2800" b="1" dirty="0">
              <a:solidFill>
                <a:srgbClr val="C00000"/>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0"/>
            <a:ext cx="8610600" cy="830997"/>
          </a:xfrm>
          <a:prstGeom prst="rect">
            <a:avLst/>
          </a:prstGeom>
          <a:solidFill>
            <a:srgbClr val="FFFFCC"/>
          </a:solidFill>
          <a:ln>
            <a:solidFill>
              <a:schemeClr val="tx1"/>
            </a:solidFill>
          </a:ln>
        </p:spPr>
        <p:txBody>
          <a:bodyPr wrap="square" rtlCol="0">
            <a:spAutoFit/>
          </a:bodyPr>
          <a:lstStyle/>
          <a:p>
            <a:pPr algn="just"/>
            <a:r>
              <a:rPr lang="en-US" sz="2400" b="1" dirty="0" smtClean="0">
                <a:latin typeface="Arial" pitchFamily="34" charset="0"/>
                <a:cs typeface="Arial" pitchFamily="34" charset="0"/>
              </a:rPr>
              <a:t>Per Cent increase in the knowledge level for some of the training programmes conducted at KVK, Chamarajanagar</a:t>
            </a:r>
            <a:endParaRPr lang="en-US" sz="2400" b="1" dirty="0">
              <a:latin typeface="Arial" pitchFamily="34" charset="0"/>
              <a:cs typeface="Arial" pitchFamily="34" charset="0"/>
            </a:endParaRPr>
          </a:p>
        </p:txBody>
      </p:sp>
      <p:graphicFrame>
        <p:nvGraphicFramePr>
          <p:cNvPr id="3" name="Table 2"/>
          <p:cNvGraphicFramePr>
            <a:graphicFrameLocks noGrp="1"/>
          </p:cNvGraphicFramePr>
          <p:nvPr/>
        </p:nvGraphicFramePr>
        <p:xfrm>
          <a:off x="228600" y="990600"/>
          <a:ext cx="8382002" cy="3596640"/>
        </p:xfrm>
        <a:graphic>
          <a:graphicData uri="http://schemas.openxmlformats.org/drawingml/2006/table">
            <a:tbl>
              <a:tblPr firstRow="1" bandRow="1">
                <a:tableStyleId>{5C22544A-7EE6-4342-B048-85BDC9FD1C3A}</a:tableStyleId>
              </a:tblPr>
              <a:tblGrid>
                <a:gridCol w="609603"/>
                <a:gridCol w="4524373"/>
                <a:gridCol w="1419224"/>
                <a:gridCol w="1828802"/>
              </a:tblGrid>
              <a:tr h="370840">
                <a:tc>
                  <a:txBody>
                    <a:bodyPr/>
                    <a:lstStyle/>
                    <a:p>
                      <a:r>
                        <a:rPr lang="en-US" sz="2000" b="1" dirty="0" smtClean="0">
                          <a:latin typeface="Arial" pitchFamily="34" charset="0"/>
                          <a:cs typeface="Arial" pitchFamily="34" charset="0"/>
                        </a:rPr>
                        <a:t>Sl. No.</a:t>
                      </a:r>
                      <a:endParaRPr lang="en-US" sz="2000" b="1" dirty="0">
                        <a:latin typeface="Arial" pitchFamily="34" charset="0"/>
                        <a:cs typeface="Arial" pitchFamily="34" charset="0"/>
                      </a:endParaRPr>
                    </a:p>
                  </a:txBody>
                  <a:tcPr/>
                </a:tc>
                <a:tc>
                  <a:txBody>
                    <a:bodyPr/>
                    <a:lstStyle/>
                    <a:p>
                      <a:r>
                        <a:rPr lang="en-US" sz="2000" b="1" dirty="0" smtClean="0">
                          <a:latin typeface="Arial" pitchFamily="34" charset="0"/>
                          <a:cs typeface="Arial" pitchFamily="34" charset="0"/>
                        </a:rPr>
                        <a:t>Name of the training  </a:t>
                      </a:r>
                      <a:r>
                        <a:rPr lang="en-US" sz="2000" b="1" dirty="0" err="1" smtClean="0">
                          <a:latin typeface="Arial" pitchFamily="34" charset="0"/>
                          <a:cs typeface="Arial" pitchFamily="34" charset="0"/>
                        </a:rPr>
                        <a:t>programme</a:t>
                      </a:r>
                      <a:endParaRPr lang="en-US" sz="2000" b="1" dirty="0">
                        <a:latin typeface="Arial" pitchFamily="34" charset="0"/>
                        <a:cs typeface="Arial" pitchFamily="34" charset="0"/>
                      </a:endParaRPr>
                    </a:p>
                  </a:txBody>
                  <a:tcPr/>
                </a:tc>
                <a:tc>
                  <a:txBody>
                    <a:bodyPr/>
                    <a:lstStyle/>
                    <a:p>
                      <a:r>
                        <a:rPr lang="en-US" sz="2000" b="1" dirty="0" smtClean="0">
                          <a:latin typeface="Arial" pitchFamily="34" charset="0"/>
                          <a:cs typeface="Arial" pitchFamily="34" charset="0"/>
                        </a:rPr>
                        <a:t>Duration</a:t>
                      </a:r>
                    </a:p>
                    <a:p>
                      <a:r>
                        <a:rPr lang="en-US" sz="2000" b="1" dirty="0" smtClean="0">
                          <a:latin typeface="Arial" pitchFamily="34" charset="0"/>
                          <a:cs typeface="Arial" pitchFamily="34" charset="0"/>
                        </a:rPr>
                        <a:t>(in days)</a:t>
                      </a:r>
                      <a:endParaRPr lang="en-US" sz="2000" b="1" dirty="0">
                        <a:latin typeface="Arial" pitchFamily="34" charset="0"/>
                        <a:cs typeface="Arial" pitchFamily="34" charset="0"/>
                      </a:endParaRPr>
                    </a:p>
                  </a:txBody>
                  <a:tcPr/>
                </a:tc>
                <a:tc>
                  <a:txBody>
                    <a:bodyPr/>
                    <a:lstStyle/>
                    <a:p>
                      <a:r>
                        <a:rPr lang="en-US" sz="2000" b="1" dirty="0" smtClean="0">
                          <a:latin typeface="Arial" pitchFamily="34" charset="0"/>
                          <a:cs typeface="Arial" pitchFamily="34" charset="0"/>
                        </a:rPr>
                        <a:t>% increase in Knowledge</a:t>
                      </a:r>
                      <a:endParaRPr lang="en-US" sz="2000" b="1" dirty="0">
                        <a:latin typeface="Arial" pitchFamily="34" charset="0"/>
                        <a:cs typeface="Arial" pitchFamily="34" charset="0"/>
                      </a:endParaRPr>
                    </a:p>
                  </a:txBody>
                  <a:tcPr/>
                </a:tc>
              </a:tr>
              <a:tr h="370840">
                <a:tc>
                  <a:txBody>
                    <a:bodyPr/>
                    <a:lstStyle/>
                    <a:p>
                      <a:r>
                        <a:rPr lang="en-US" sz="2000" dirty="0" smtClean="0">
                          <a:latin typeface="Arial" pitchFamily="34" charset="0"/>
                          <a:cs typeface="Arial" pitchFamily="34" charset="0"/>
                        </a:rPr>
                        <a:t>1</a:t>
                      </a:r>
                      <a:endParaRPr lang="en-US"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FOCT ( Friends on coconut tree climbing and plant protection )</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6</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42.23</a:t>
                      </a:r>
                      <a:endParaRPr lang="en-US" sz="2000" dirty="0">
                        <a:latin typeface="Arial" pitchFamily="34" charset="0"/>
                        <a:cs typeface="Arial" pitchFamily="34" charset="0"/>
                      </a:endParaRPr>
                    </a:p>
                  </a:txBody>
                  <a:tcPr/>
                </a:tc>
              </a:tr>
              <a:tr h="370840">
                <a:tc>
                  <a:txBody>
                    <a:bodyPr/>
                    <a:lstStyle/>
                    <a:p>
                      <a:r>
                        <a:rPr lang="en-US" sz="2000" dirty="0" smtClean="0">
                          <a:latin typeface="Arial" pitchFamily="34" charset="0"/>
                          <a:cs typeface="Arial" pitchFamily="34" charset="0"/>
                        </a:rPr>
                        <a:t>2</a:t>
                      </a:r>
                      <a:endParaRPr lang="en-US"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Agriculture planning </a:t>
                      </a:r>
                      <a:r>
                        <a:rPr lang="en-US" sz="2000" dirty="0" err="1" smtClean="0">
                          <a:latin typeface="Arial" pitchFamily="34" charset="0"/>
                          <a:cs typeface="Arial" pitchFamily="34" charset="0"/>
                        </a:rPr>
                        <a:t>programmesfor</a:t>
                      </a:r>
                      <a:r>
                        <a:rPr lang="en-US" sz="2000" dirty="0" smtClean="0">
                          <a:latin typeface="Arial" pitchFamily="34" charset="0"/>
                          <a:cs typeface="Arial" pitchFamily="34" charset="0"/>
                        </a:rPr>
                        <a:t> sustainable development</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2</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39.63</a:t>
                      </a:r>
                      <a:endParaRPr lang="en-US" sz="2000" dirty="0">
                        <a:latin typeface="Arial" pitchFamily="34" charset="0"/>
                        <a:cs typeface="Arial" pitchFamily="34" charset="0"/>
                      </a:endParaRPr>
                    </a:p>
                  </a:txBody>
                  <a:tcPr/>
                </a:tc>
              </a:tr>
              <a:tr h="370840">
                <a:tc>
                  <a:txBody>
                    <a:bodyPr/>
                    <a:lstStyle/>
                    <a:p>
                      <a:r>
                        <a:rPr lang="en-US" sz="2000" dirty="0" smtClean="0">
                          <a:latin typeface="Arial" pitchFamily="34" charset="0"/>
                          <a:cs typeface="Arial" pitchFamily="34" charset="0"/>
                        </a:rPr>
                        <a:t>3</a:t>
                      </a:r>
                      <a:endParaRPr lang="en-US"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Improved dairying practices</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3</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36.45</a:t>
                      </a:r>
                      <a:endParaRPr lang="en-US" sz="2000" dirty="0">
                        <a:latin typeface="Arial" pitchFamily="34" charset="0"/>
                        <a:cs typeface="Arial" pitchFamily="34" charset="0"/>
                      </a:endParaRPr>
                    </a:p>
                  </a:txBody>
                  <a:tcPr/>
                </a:tc>
              </a:tr>
              <a:tr h="370840">
                <a:tc>
                  <a:txBody>
                    <a:bodyPr/>
                    <a:lstStyle/>
                    <a:p>
                      <a:r>
                        <a:rPr lang="en-US" sz="2000" dirty="0" smtClean="0">
                          <a:latin typeface="Arial" pitchFamily="34" charset="0"/>
                          <a:cs typeface="Arial" pitchFamily="34" charset="0"/>
                        </a:rPr>
                        <a:t>4</a:t>
                      </a:r>
                      <a:endParaRPr lang="en-US"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Improved cultivation practices in horticulture crops</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2</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30.75</a:t>
                      </a:r>
                      <a:endParaRPr lang="en-US" sz="2000" dirty="0">
                        <a:latin typeface="Arial" pitchFamily="34" charset="0"/>
                        <a:cs typeface="Arial" pitchFamily="34" charset="0"/>
                      </a:endParaRPr>
                    </a:p>
                  </a:txBody>
                  <a:tcPr/>
                </a:tc>
              </a:tr>
              <a:tr h="370840">
                <a:tc>
                  <a:txBody>
                    <a:bodyPr/>
                    <a:lstStyle/>
                    <a:p>
                      <a:r>
                        <a:rPr lang="en-US" sz="2000" dirty="0" smtClean="0">
                          <a:latin typeface="Arial" pitchFamily="34" charset="0"/>
                          <a:cs typeface="Arial" pitchFamily="34" charset="0"/>
                        </a:rPr>
                        <a:t>5</a:t>
                      </a:r>
                      <a:endParaRPr lang="en-US" sz="2000" dirty="0">
                        <a:latin typeface="Arial" pitchFamily="34" charset="0"/>
                        <a:cs typeface="Arial" pitchFamily="34" charset="0"/>
                      </a:endParaRPr>
                    </a:p>
                  </a:txBody>
                  <a:tcPr/>
                </a:tc>
                <a:tc>
                  <a:txBody>
                    <a:bodyPr/>
                    <a:lstStyle/>
                    <a:p>
                      <a:r>
                        <a:rPr lang="en-US" sz="2000" dirty="0" smtClean="0">
                          <a:latin typeface="Arial" pitchFamily="34" charset="0"/>
                          <a:cs typeface="Arial" pitchFamily="34" charset="0"/>
                        </a:rPr>
                        <a:t>Value added products in groundnut</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2</a:t>
                      </a:r>
                      <a:endParaRPr lang="en-US" sz="2000" dirty="0">
                        <a:latin typeface="Arial" pitchFamily="34" charset="0"/>
                        <a:cs typeface="Arial" pitchFamily="34" charset="0"/>
                      </a:endParaRPr>
                    </a:p>
                  </a:txBody>
                  <a:tcPr/>
                </a:tc>
                <a:tc>
                  <a:txBody>
                    <a:bodyPr/>
                    <a:lstStyle/>
                    <a:p>
                      <a:pPr algn="ctr"/>
                      <a:r>
                        <a:rPr lang="en-US" sz="2000" dirty="0" smtClean="0">
                          <a:latin typeface="Arial" pitchFamily="34" charset="0"/>
                          <a:cs typeface="Arial" pitchFamily="34" charset="0"/>
                        </a:rPr>
                        <a:t>40.91</a:t>
                      </a:r>
                      <a:endParaRPr lang="en-US" sz="2000" dirty="0">
                        <a:latin typeface="Arial" pitchFamily="34" charset="0"/>
                        <a:cs typeface="Arial" pitchFamily="34" charset="0"/>
                      </a:endParaRPr>
                    </a:p>
                  </a:txBody>
                  <a:tcPr/>
                </a:tc>
              </a:tr>
            </a:tbl>
          </a:graphicData>
        </a:graphic>
      </p:graphicFrame>
      <p:pic>
        <p:nvPicPr>
          <p:cNvPr id="4" name="Picture 3" descr="DSC02091"/>
          <p:cNvPicPr/>
          <p:nvPr/>
        </p:nvPicPr>
        <p:blipFill>
          <a:blip r:embed="rId2" cstate="print"/>
          <a:srcRect/>
          <a:stretch>
            <a:fillRect/>
          </a:stretch>
        </p:blipFill>
        <p:spPr bwMode="auto">
          <a:xfrm>
            <a:off x="304800" y="4876800"/>
            <a:ext cx="2209800" cy="1524000"/>
          </a:xfrm>
          <a:prstGeom prst="rect">
            <a:avLst/>
          </a:prstGeom>
          <a:noFill/>
          <a:ln w="9525">
            <a:noFill/>
            <a:miter lim="800000"/>
            <a:headEnd/>
            <a:tailEnd/>
          </a:ln>
        </p:spPr>
      </p:pic>
      <p:pic>
        <p:nvPicPr>
          <p:cNvPr id="5" name="Picture 4" descr="DSC01404"/>
          <p:cNvPicPr/>
          <p:nvPr/>
        </p:nvPicPr>
        <p:blipFill>
          <a:blip r:embed="rId3" cstate="print"/>
          <a:srcRect/>
          <a:stretch>
            <a:fillRect/>
          </a:stretch>
        </p:blipFill>
        <p:spPr bwMode="auto">
          <a:xfrm>
            <a:off x="6934200" y="4876800"/>
            <a:ext cx="2209800" cy="1447800"/>
          </a:xfrm>
          <a:prstGeom prst="rect">
            <a:avLst/>
          </a:prstGeom>
          <a:noFill/>
          <a:ln w="9525">
            <a:noFill/>
            <a:miter lim="800000"/>
            <a:headEnd/>
            <a:tailEnd/>
          </a:ln>
        </p:spPr>
      </p:pic>
      <p:pic>
        <p:nvPicPr>
          <p:cNvPr id="1026" name="Picture 2" descr="C:\Users\DELL\Desktop\DSC01417.JPG"/>
          <p:cNvPicPr>
            <a:picLocks noChangeAspect="1" noChangeArrowheads="1"/>
          </p:cNvPicPr>
          <p:nvPr/>
        </p:nvPicPr>
        <p:blipFill>
          <a:blip r:embed="rId4" cstate="print"/>
          <a:srcRect/>
          <a:stretch>
            <a:fillRect/>
          </a:stretch>
        </p:blipFill>
        <p:spPr bwMode="auto">
          <a:xfrm>
            <a:off x="4876800" y="4876800"/>
            <a:ext cx="2057400" cy="1543231"/>
          </a:xfrm>
          <a:prstGeom prst="rect">
            <a:avLst/>
          </a:prstGeom>
          <a:noFill/>
        </p:spPr>
      </p:pic>
      <p:pic>
        <p:nvPicPr>
          <p:cNvPr id="11" name="Picture 10" descr="C:\Users\DELL\Desktop\DSC01006.JPG"/>
          <p:cNvPicPr/>
          <p:nvPr/>
        </p:nvPicPr>
        <p:blipFill>
          <a:blip r:embed="rId5" cstate="print"/>
          <a:srcRect/>
          <a:stretch>
            <a:fillRect/>
          </a:stretch>
        </p:blipFill>
        <p:spPr bwMode="auto">
          <a:xfrm>
            <a:off x="2590800" y="4876800"/>
            <a:ext cx="2264123"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52400"/>
            <a:ext cx="8382000" cy="707886"/>
          </a:xfrm>
          <a:prstGeom prst="rect">
            <a:avLst/>
          </a:prstGeom>
          <a:solidFill>
            <a:srgbClr val="FFFFCC"/>
          </a:solidFill>
        </p:spPr>
        <p:txBody>
          <a:bodyPr wrap="square" rtlCol="0">
            <a:spAutoFit/>
          </a:bodyPr>
          <a:lstStyle/>
          <a:p>
            <a:pPr algn="just"/>
            <a:r>
              <a:rPr lang="en-US" sz="2000" b="1" dirty="0" smtClean="0">
                <a:solidFill>
                  <a:srgbClr val="C00000"/>
                </a:solidFill>
                <a:latin typeface="Arial" pitchFamily="34" charset="0"/>
                <a:cs typeface="Arial" pitchFamily="34" charset="0"/>
              </a:rPr>
              <a:t>Title of the Study: EVALUATION OF TRAINING PROGRAMMES ORGANIZED BY STAFF TRAINING UNIT ,UAS, BANGALORE</a:t>
            </a:r>
            <a:endParaRPr lang="en-US" sz="2000" dirty="0">
              <a:solidFill>
                <a:srgbClr val="C00000"/>
              </a:solidFill>
              <a:latin typeface="Arial" pitchFamily="34" charset="0"/>
              <a:cs typeface="Arial" pitchFamily="34" charset="0"/>
            </a:endParaRPr>
          </a:p>
        </p:txBody>
      </p:sp>
      <p:sp>
        <p:nvSpPr>
          <p:cNvPr id="3" name="TextBox 2"/>
          <p:cNvSpPr txBox="1"/>
          <p:nvPr/>
        </p:nvSpPr>
        <p:spPr>
          <a:xfrm>
            <a:off x="5257800" y="838200"/>
            <a:ext cx="3134765" cy="369332"/>
          </a:xfrm>
          <a:prstGeom prst="rect">
            <a:avLst/>
          </a:prstGeom>
          <a:noFill/>
        </p:spPr>
        <p:txBody>
          <a:bodyPr wrap="square" rtlCol="0">
            <a:spAutoFit/>
          </a:bodyPr>
          <a:lstStyle/>
          <a:p>
            <a:r>
              <a:rPr lang="en-US" dirty="0" smtClean="0">
                <a:solidFill>
                  <a:srgbClr val="002060"/>
                </a:solidFill>
              </a:rPr>
              <a:t>-</a:t>
            </a:r>
            <a:r>
              <a:rPr lang="en-US" b="1" dirty="0" smtClean="0">
                <a:solidFill>
                  <a:srgbClr val="002060"/>
                </a:solidFill>
              </a:rPr>
              <a:t>ABDULLAH FAIZ, 2010</a:t>
            </a:r>
            <a:endParaRPr lang="en-US" dirty="0"/>
          </a:p>
        </p:txBody>
      </p:sp>
      <p:sp>
        <p:nvSpPr>
          <p:cNvPr id="4" name="TextBox 3"/>
          <p:cNvSpPr txBox="1"/>
          <p:nvPr/>
        </p:nvSpPr>
        <p:spPr>
          <a:xfrm>
            <a:off x="228600" y="1295400"/>
            <a:ext cx="8305800" cy="707886"/>
          </a:xfrm>
          <a:prstGeom prst="rect">
            <a:avLst/>
          </a:prstGeom>
          <a:noFill/>
        </p:spPr>
        <p:txBody>
          <a:bodyPr wrap="square" rtlCol="0">
            <a:spAutoFit/>
          </a:bodyPr>
          <a:lstStyle/>
          <a:p>
            <a:pPr algn="just"/>
            <a:r>
              <a:rPr lang="en-US" sz="2000" b="1" dirty="0" smtClean="0">
                <a:solidFill>
                  <a:srgbClr val="002060"/>
                </a:solidFill>
                <a:latin typeface="Arial" pitchFamily="34" charset="0"/>
                <a:cs typeface="Arial" pitchFamily="34" charset="0"/>
              </a:rPr>
              <a:t>Locale of the study: </a:t>
            </a:r>
            <a:r>
              <a:rPr lang="en-US" sz="2000" dirty="0" smtClean="0">
                <a:latin typeface="Arial" pitchFamily="34" charset="0"/>
                <a:cs typeface="Arial" pitchFamily="34" charset="0"/>
              </a:rPr>
              <a:t>study was conducted at Staff Training Unit (STU), UAS, Bangalore during the year 2009-2010</a:t>
            </a:r>
            <a:endParaRPr lang="en-US" sz="2000" dirty="0">
              <a:latin typeface="Arial" pitchFamily="34" charset="0"/>
              <a:cs typeface="Arial" pitchFamily="34" charset="0"/>
            </a:endParaRPr>
          </a:p>
        </p:txBody>
      </p:sp>
      <p:graphicFrame>
        <p:nvGraphicFramePr>
          <p:cNvPr id="5" name="Table 4"/>
          <p:cNvGraphicFramePr>
            <a:graphicFrameLocks noGrp="1"/>
          </p:cNvGraphicFramePr>
          <p:nvPr/>
        </p:nvGraphicFramePr>
        <p:xfrm>
          <a:off x="304800" y="2819400"/>
          <a:ext cx="8305799" cy="2634343"/>
        </p:xfrm>
        <a:graphic>
          <a:graphicData uri="http://schemas.openxmlformats.org/drawingml/2006/table">
            <a:tbl>
              <a:tblPr/>
              <a:tblGrid>
                <a:gridCol w="553720"/>
                <a:gridCol w="3060395"/>
                <a:gridCol w="995668"/>
                <a:gridCol w="962747"/>
                <a:gridCol w="962747"/>
                <a:gridCol w="797337"/>
                <a:gridCol w="973185"/>
              </a:tblGrid>
              <a:tr h="424543">
                <a:tc rowSpan="2">
                  <a:txBody>
                    <a:bodyPr/>
                    <a:lstStyle/>
                    <a:p>
                      <a:pPr marL="0" marR="0" algn="ctr">
                        <a:lnSpc>
                          <a:spcPct val="115000"/>
                        </a:lnSpc>
                        <a:spcBef>
                          <a:spcPts val="600"/>
                        </a:spcBef>
                        <a:spcAft>
                          <a:spcPts val="600"/>
                        </a:spcAft>
                      </a:pPr>
                      <a:r>
                        <a:rPr lang="en-US" sz="1600" b="1" dirty="0">
                          <a:latin typeface="Arial" pitchFamily="34" charset="0"/>
                          <a:ea typeface="Calibri"/>
                          <a:cs typeface="Arial" pitchFamily="34" charset="0"/>
                        </a:rPr>
                        <a:t>Sl. No.</a:t>
                      </a:r>
                      <a:endParaRPr lang="en-US" sz="16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600"/>
                        </a:spcBef>
                        <a:spcAft>
                          <a:spcPts val="600"/>
                        </a:spcAft>
                      </a:pPr>
                      <a:r>
                        <a:rPr lang="en-US" sz="1600" b="1" dirty="0">
                          <a:latin typeface="Arial" pitchFamily="34" charset="0"/>
                          <a:ea typeface="Calibri"/>
                          <a:cs typeface="Arial" pitchFamily="34" charset="0"/>
                        </a:rPr>
                        <a:t>Knowledge Level</a:t>
                      </a:r>
                      <a:endParaRPr lang="en-US" sz="16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600"/>
                        </a:spcBef>
                        <a:spcAft>
                          <a:spcPts val="600"/>
                        </a:spcAft>
                      </a:pPr>
                      <a:r>
                        <a:rPr lang="en-US" sz="1600" b="1" dirty="0">
                          <a:latin typeface="Arial" pitchFamily="34" charset="0"/>
                          <a:ea typeface="Calibri"/>
                          <a:cs typeface="Arial" pitchFamily="34" charset="0"/>
                        </a:rPr>
                        <a:t>Pre Training</a:t>
                      </a:r>
                      <a:endParaRPr lang="en-US" sz="16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600"/>
                        </a:spcBef>
                        <a:spcAft>
                          <a:spcPts val="600"/>
                        </a:spcAft>
                      </a:pPr>
                      <a:r>
                        <a:rPr lang="en-US" sz="1600" b="1" dirty="0">
                          <a:latin typeface="Arial" pitchFamily="34" charset="0"/>
                          <a:ea typeface="Calibri"/>
                          <a:cs typeface="Arial" pitchFamily="34" charset="0"/>
                        </a:rPr>
                        <a:t>Post training</a:t>
                      </a:r>
                      <a:endParaRPr lang="en-US" sz="16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600"/>
                        </a:spcBef>
                        <a:spcAft>
                          <a:spcPts val="600"/>
                        </a:spcAft>
                      </a:pPr>
                      <a:r>
                        <a:rPr lang="en-US" sz="1600" b="1">
                          <a:latin typeface="Arial" pitchFamily="34" charset="0"/>
                          <a:ea typeface="Calibri"/>
                          <a:cs typeface="Arial" pitchFamily="34" charset="0"/>
                        </a:rPr>
                        <a:t>X</a:t>
                      </a:r>
                      <a:r>
                        <a:rPr lang="en-US" sz="1600" b="1" baseline="30000">
                          <a:latin typeface="Arial" pitchFamily="34" charset="0"/>
                          <a:ea typeface="Calibri"/>
                          <a:cs typeface="Arial" pitchFamily="34" charset="0"/>
                        </a:rPr>
                        <a:t>2</a:t>
                      </a:r>
                      <a:endParaRPr lang="en-US" sz="1600">
                        <a:latin typeface="Arial" pitchFamily="34" charset="0"/>
                        <a:ea typeface="Calibri"/>
                        <a:cs typeface="Arial" pitchFamily="34" charset="0"/>
                      </a:endParaRPr>
                    </a:p>
                    <a:p>
                      <a:pPr marL="0" marR="0" algn="ctr">
                        <a:lnSpc>
                          <a:spcPct val="115000"/>
                        </a:lnSpc>
                        <a:spcBef>
                          <a:spcPts val="600"/>
                        </a:spcBef>
                        <a:spcAft>
                          <a:spcPts val="600"/>
                        </a:spcAft>
                      </a:pPr>
                      <a:r>
                        <a:rPr lang="en-US" sz="1600" b="1">
                          <a:latin typeface="Arial" pitchFamily="34" charset="0"/>
                          <a:ea typeface="Calibri"/>
                          <a:cs typeface="Arial" pitchFamily="34" charset="0"/>
                        </a:rPr>
                        <a:t>Value</a:t>
                      </a:r>
                      <a:endParaRPr lang="en-US" sz="16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49086">
                <a:tc vMerge="1">
                  <a:txBody>
                    <a:bodyPr/>
                    <a:lstStyle/>
                    <a:p>
                      <a:endParaRPr lang="en-US"/>
                    </a:p>
                  </a:txBody>
                  <a:tcPr/>
                </a:tc>
                <a:tc vMerge="1">
                  <a:txBody>
                    <a:bodyPr/>
                    <a:lstStyle/>
                    <a:p>
                      <a:endParaRPr lang="en-US"/>
                    </a:p>
                  </a:txBody>
                  <a:tcPr/>
                </a:tc>
                <a:tc>
                  <a:txBody>
                    <a:bodyPr/>
                    <a:lstStyle/>
                    <a:p>
                      <a:pPr marL="0" marR="0" algn="ctr">
                        <a:lnSpc>
                          <a:spcPct val="115000"/>
                        </a:lnSpc>
                        <a:spcBef>
                          <a:spcPts val="600"/>
                        </a:spcBef>
                        <a:spcAft>
                          <a:spcPts val="600"/>
                        </a:spcAft>
                      </a:pPr>
                      <a:r>
                        <a:rPr lang="en-US" sz="1600" b="1" dirty="0">
                          <a:latin typeface="Arial" pitchFamily="34" charset="0"/>
                          <a:ea typeface="Calibri"/>
                          <a:cs typeface="Arial" pitchFamily="34" charset="0"/>
                        </a:rPr>
                        <a:t>Number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b="1" dirty="0">
                          <a:latin typeface="Arial" pitchFamily="34" charset="0"/>
                          <a:ea typeface="Calibri"/>
                          <a:cs typeface="Arial" pitchFamily="34" charset="0"/>
                        </a:rPr>
                        <a:t>Per cent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b="1" dirty="0">
                          <a:latin typeface="Arial" pitchFamily="34" charset="0"/>
                          <a:ea typeface="Calibri"/>
                          <a:cs typeface="Arial" pitchFamily="34" charset="0"/>
                        </a:rPr>
                        <a:t>Number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b="1" dirty="0">
                          <a:latin typeface="Arial" pitchFamily="34" charset="0"/>
                          <a:ea typeface="Calibri"/>
                          <a:cs typeface="Arial" pitchFamily="34" charset="0"/>
                        </a:rPr>
                        <a:t>Per cent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424543">
                <a:tc>
                  <a:txBody>
                    <a:bodyPr/>
                    <a:lstStyle/>
                    <a:p>
                      <a:pPr marL="0" marR="0">
                        <a:lnSpc>
                          <a:spcPct val="115000"/>
                        </a:lnSpc>
                        <a:spcBef>
                          <a:spcPts val="600"/>
                        </a:spcBef>
                        <a:spcAft>
                          <a:spcPts val="600"/>
                        </a:spcAft>
                      </a:pPr>
                      <a:r>
                        <a:rPr lang="en-US" sz="1600">
                          <a:latin typeface="Arial" pitchFamily="34" charset="0"/>
                          <a:ea typeface="Calibri"/>
                          <a:cs typeface="Arial" pitchFamily="34" charset="0"/>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1600">
                          <a:latin typeface="Arial" pitchFamily="34" charset="0"/>
                          <a:ea typeface="Calibri"/>
                          <a:cs typeface="Arial" pitchFamily="34" charset="0"/>
                        </a:rPr>
                        <a:t>Low( Mean-0.425SD)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dirty="0">
                          <a:solidFill>
                            <a:srgbClr val="000000"/>
                          </a:solidFill>
                          <a:latin typeface="Arial" pitchFamily="34" charset="0"/>
                          <a:ea typeface="Calibri"/>
                          <a:cs typeface="Arial" pitchFamily="34" charset="0"/>
                        </a:rPr>
                        <a:t>22</a:t>
                      </a:r>
                      <a:endParaRPr lang="en-US" sz="16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a:latin typeface="Arial" pitchFamily="34" charset="0"/>
                          <a:ea typeface="Calibri"/>
                          <a:cs typeface="Arial" pitchFamily="34" charset="0"/>
                        </a:rPr>
                        <a:t>62.85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a:solidFill>
                            <a:srgbClr val="000000"/>
                          </a:solidFill>
                          <a:latin typeface="Arial" pitchFamily="34" charset="0"/>
                          <a:ea typeface="Calibri"/>
                          <a:cs typeface="Arial" pitchFamily="34" charset="0"/>
                        </a:rPr>
                        <a:t>2</a:t>
                      </a:r>
                      <a:endParaRPr lang="en-US" sz="16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a:latin typeface="Arial" pitchFamily="34" charset="0"/>
                          <a:ea typeface="Calibri"/>
                          <a:cs typeface="Arial" pitchFamily="34" charset="0"/>
                        </a:rPr>
                        <a:t>5.71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nSpc>
                          <a:spcPct val="115000"/>
                        </a:lnSpc>
                        <a:spcBef>
                          <a:spcPts val="600"/>
                        </a:spcBef>
                        <a:spcAft>
                          <a:spcPts val="600"/>
                        </a:spcAft>
                      </a:pPr>
                      <a:r>
                        <a:rPr lang="en-US" sz="1600" dirty="0">
                          <a:latin typeface="Arial" pitchFamily="34" charset="0"/>
                          <a:ea typeface="Calibri"/>
                          <a:cs typeface="Arial" pitchFamily="34" charset="0"/>
                        </a:rPr>
                        <a:t>27.077</a:t>
                      </a:r>
                      <a:r>
                        <a:rPr lang="en-US" sz="1600" baseline="30000" dirty="0">
                          <a:latin typeface="Arial" pitchFamily="34" charset="0"/>
                          <a:ea typeface="Calibri"/>
                          <a:cs typeface="Arial" pitchFamily="34" charset="0"/>
                        </a:rPr>
                        <a:t>**</a:t>
                      </a:r>
                      <a:endParaRPr lang="en-US" sz="16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1628">
                <a:tc>
                  <a:txBody>
                    <a:bodyPr/>
                    <a:lstStyle/>
                    <a:p>
                      <a:pPr marL="0" marR="0">
                        <a:lnSpc>
                          <a:spcPct val="115000"/>
                        </a:lnSpc>
                        <a:spcBef>
                          <a:spcPts val="600"/>
                        </a:spcBef>
                        <a:spcAft>
                          <a:spcPts val="600"/>
                        </a:spcAft>
                      </a:pPr>
                      <a:r>
                        <a:rPr lang="en-US" sz="1600" dirty="0" smtClean="0">
                          <a:latin typeface="Arial" pitchFamily="34" charset="0"/>
                          <a:ea typeface="Calibri"/>
                          <a:cs typeface="Arial" pitchFamily="34" charset="0"/>
                        </a:rPr>
                        <a:t>2</a:t>
                      </a:r>
                      <a:endParaRPr lang="en-US" sz="16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1600">
                          <a:latin typeface="Arial" pitchFamily="34" charset="0"/>
                          <a:ea typeface="Calibri"/>
                          <a:cs typeface="Arial" pitchFamily="34" charset="0"/>
                        </a:rPr>
                        <a:t>Medium (Mean±0.425SD)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a:solidFill>
                            <a:srgbClr val="000000"/>
                          </a:solidFill>
                          <a:latin typeface="Arial" pitchFamily="34" charset="0"/>
                          <a:ea typeface="Calibri"/>
                          <a:cs typeface="Arial" pitchFamily="34" charset="0"/>
                        </a:rPr>
                        <a:t>6</a:t>
                      </a:r>
                      <a:endParaRPr lang="en-US" sz="16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a:latin typeface="Arial" pitchFamily="34" charset="0"/>
                          <a:ea typeface="Calibri"/>
                          <a:cs typeface="Arial" pitchFamily="34" charset="0"/>
                        </a:rPr>
                        <a:t>17.14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a:solidFill>
                            <a:srgbClr val="000000"/>
                          </a:solidFill>
                          <a:latin typeface="Arial" pitchFamily="34" charset="0"/>
                          <a:ea typeface="Calibri"/>
                          <a:cs typeface="Arial" pitchFamily="34" charset="0"/>
                        </a:rPr>
                        <a:t>8</a:t>
                      </a:r>
                      <a:endParaRPr lang="en-US" sz="16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dirty="0">
                          <a:latin typeface="Arial" pitchFamily="34" charset="0"/>
                          <a:ea typeface="Calibri"/>
                          <a:cs typeface="Arial" pitchFamily="34" charset="0"/>
                        </a:rPr>
                        <a:t>22.86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424543">
                <a:tc>
                  <a:txBody>
                    <a:bodyPr/>
                    <a:lstStyle/>
                    <a:p>
                      <a:pPr marL="0" marR="0">
                        <a:lnSpc>
                          <a:spcPct val="115000"/>
                        </a:lnSpc>
                        <a:spcBef>
                          <a:spcPts val="600"/>
                        </a:spcBef>
                        <a:spcAft>
                          <a:spcPts val="600"/>
                        </a:spcAft>
                      </a:pPr>
                      <a:r>
                        <a:rPr lang="en-US" sz="1600">
                          <a:latin typeface="Arial" pitchFamily="34" charset="0"/>
                          <a:ea typeface="Calibri"/>
                          <a:cs typeface="Arial" pitchFamily="34" charset="0"/>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1600">
                          <a:latin typeface="Arial" pitchFamily="34" charset="0"/>
                          <a:ea typeface="Calibri"/>
                          <a:cs typeface="Arial" pitchFamily="34" charset="0"/>
                        </a:rPr>
                        <a:t>High(Mean+0.425SD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a:solidFill>
                            <a:srgbClr val="000000"/>
                          </a:solidFill>
                          <a:latin typeface="Arial" pitchFamily="34" charset="0"/>
                          <a:ea typeface="Calibri"/>
                          <a:cs typeface="Arial" pitchFamily="34" charset="0"/>
                        </a:rPr>
                        <a:t>7</a:t>
                      </a:r>
                      <a:endParaRPr lang="en-US" sz="16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a:latin typeface="Arial" pitchFamily="34" charset="0"/>
                          <a:ea typeface="Calibri"/>
                          <a:cs typeface="Arial" pitchFamily="34" charset="0"/>
                        </a:rPr>
                        <a:t>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a:solidFill>
                            <a:srgbClr val="000000"/>
                          </a:solidFill>
                          <a:latin typeface="Arial" pitchFamily="34" charset="0"/>
                          <a:ea typeface="Calibri"/>
                          <a:cs typeface="Arial" pitchFamily="34" charset="0"/>
                        </a:rPr>
                        <a:t>25</a:t>
                      </a:r>
                      <a:endParaRPr lang="en-US" sz="16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1600" dirty="0">
                          <a:latin typeface="Arial" pitchFamily="34" charset="0"/>
                          <a:ea typeface="Calibri"/>
                          <a:cs typeface="Arial" pitchFamily="34" charset="0"/>
                        </a:rPr>
                        <a:t>71.43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bl>
          </a:graphicData>
        </a:graphic>
      </p:graphicFrame>
      <p:sp>
        <p:nvSpPr>
          <p:cNvPr id="7" name="TextBox 6"/>
          <p:cNvSpPr txBox="1"/>
          <p:nvPr/>
        </p:nvSpPr>
        <p:spPr>
          <a:xfrm>
            <a:off x="381000" y="2057400"/>
            <a:ext cx="8229600" cy="646331"/>
          </a:xfrm>
          <a:prstGeom prst="rect">
            <a:avLst/>
          </a:prstGeom>
          <a:solidFill>
            <a:srgbClr val="FFFFCC"/>
          </a:solidFill>
          <a:ln>
            <a:solidFill>
              <a:schemeClr val="tx1"/>
            </a:solidFill>
          </a:ln>
        </p:spPr>
        <p:txBody>
          <a:bodyPr wrap="square" rtlCol="0">
            <a:spAutoFit/>
          </a:bodyPr>
          <a:lstStyle/>
          <a:p>
            <a:r>
              <a:rPr lang="en-US" b="1" dirty="0" smtClean="0">
                <a:solidFill>
                  <a:srgbClr val="C00000"/>
                </a:solidFill>
              </a:rPr>
              <a:t>Table I : Distribution of trainees based on their knowledge level</a:t>
            </a:r>
            <a:r>
              <a:rPr lang="en-US" dirty="0" smtClean="0">
                <a:solidFill>
                  <a:srgbClr val="C00000"/>
                </a:solidFill>
              </a:rPr>
              <a:t> </a:t>
            </a:r>
          </a:p>
          <a:p>
            <a:r>
              <a:rPr lang="en-US" dirty="0" smtClean="0">
                <a:solidFill>
                  <a:srgbClr val="C00000"/>
                </a:solidFill>
              </a:rPr>
              <a:t>                                                                                                        (n=35)</a:t>
            </a:r>
            <a:endParaRPr lang="en-US" dirty="0">
              <a:solidFill>
                <a:srgbClr val="C00000"/>
              </a:solidFill>
            </a:endParaRPr>
          </a:p>
        </p:txBody>
      </p:sp>
      <p:sp>
        <p:nvSpPr>
          <p:cNvPr id="8" name="TextBox 7"/>
          <p:cNvSpPr txBox="1"/>
          <p:nvPr/>
        </p:nvSpPr>
        <p:spPr>
          <a:xfrm>
            <a:off x="685800" y="5867400"/>
            <a:ext cx="7315200" cy="646331"/>
          </a:xfrm>
          <a:prstGeom prst="rect">
            <a:avLst/>
          </a:prstGeom>
          <a:noFill/>
        </p:spPr>
        <p:txBody>
          <a:bodyPr wrap="square" rtlCol="0">
            <a:spAutoFit/>
          </a:bodyPr>
          <a:lstStyle/>
          <a:p>
            <a:r>
              <a:rPr lang="en-US" b="1" dirty="0" smtClean="0"/>
              <a:t>** - Significant at 0.01 level    *-   Significant at 0.05 level.</a:t>
            </a:r>
          </a:p>
          <a:p>
            <a:r>
              <a:rPr lang="en-US" b="1" dirty="0" smtClean="0"/>
              <a:t>NS-Non significant</a:t>
            </a:r>
            <a:endParaRPr lang="en-US" b="1"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
          <p:cNvSpPr>
            <a:spLocks noChangeArrowheads="1"/>
          </p:cNvSpPr>
          <p:nvPr/>
        </p:nvSpPr>
        <p:spPr bwMode="auto">
          <a:xfrm>
            <a:off x="304800" y="228600"/>
            <a:ext cx="8382000" cy="830997"/>
          </a:xfrm>
          <a:prstGeom prst="rect">
            <a:avLst/>
          </a:prstGeom>
          <a:solidFill>
            <a:srgbClr val="FFFFCC"/>
          </a:solid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C00000"/>
                </a:solidFill>
                <a:effectLst/>
                <a:latin typeface="Arial" pitchFamily="34" charset="0"/>
                <a:ea typeface="Calibri" pitchFamily="34" charset="0"/>
                <a:cs typeface="Arial" pitchFamily="34" charset="0"/>
              </a:rPr>
              <a:t>Table II Teaching methods preferred by trainers for the training Programmes at STU                       (n=35</a:t>
            </a:r>
            <a:r>
              <a:rPr kumimoji="0" lang="en-US" sz="2400" b="1" i="0" u="none" strike="noStrike" cap="none" normalizeH="0" baseline="0" dirty="0" smtClean="0">
                <a:ln>
                  <a:noFill/>
                </a:ln>
                <a:solidFill>
                  <a:srgbClr val="C00000"/>
                </a:solidFill>
                <a:effectLst/>
                <a:latin typeface="Bookman Old Style" pitchFamily="18" charset="0"/>
                <a:ea typeface="Calibri" pitchFamily="34" charset="0"/>
                <a:cs typeface="Arial" pitchFamily="34" charset="0"/>
              </a:rPr>
              <a:t>)</a:t>
            </a:r>
            <a:endParaRPr kumimoji="0" lang="en-US" sz="2400" b="1" i="0" u="none" strike="noStrike" cap="none" normalizeH="0" baseline="0" dirty="0" smtClean="0">
              <a:ln>
                <a:noFill/>
              </a:ln>
              <a:solidFill>
                <a:srgbClr val="C00000"/>
              </a:solidFill>
              <a:effectLst/>
              <a:latin typeface="Arial" pitchFamily="34" charset="0"/>
              <a:cs typeface="Arial" pitchFamily="34" charset="0"/>
            </a:endParaRPr>
          </a:p>
        </p:txBody>
      </p:sp>
      <p:graphicFrame>
        <p:nvGraphicFramePr>
          <p:cNvPr id="4" name="Table 3"/>
          <p:cNvGraphicFramePr>
            <a:graphicFrameLocks noGrp="1"/>
          </p:cNvGraphicFramePr>
          <p:nvPr/>
        </p:nvGraphicFramePr>
        <p:xfrm>
          <a:off x="304800" y="1600200"/>
          <a:ext cx="8001000" cy="4434840"/>
        </p:xfrm>
        <a:graphic>
          <a:graphicData uri="http://schemas.openxmlformats.org/drawingml/2006/table">
            <a:tbl>
              <a:tblPr/>
              <a:tblGrid>
                <a:gridCol w="635996"/>
                <a:gridCol w="5113259"/>
                <a:gridCol w="1325382"/>
                <a:gridCol w="926363"/>
              </a:tblGrid>
              <a:tr h="0">
                <a:tc>
                  <a:txBody>
                    <a:bodyPr/>
                    <a:lstStyle/>
                    <a:p>
                      <a:pPr marL="0" marR="0" algn="ctr">
                        <a:lnSpc>
                          <a:spcPct val="115000"/>
                        </a:lnSpc>
                        <a:spcBef>
                          <a:spcPts val="600"/>
                        </a:spcBef>
                        <a:spcAft>
                          <a:spcPts val="600"/>
                        </a:spcAft>
                      </a:pPr>
                      <a:r>
                        <a:rPr lang="en-US" sz="2000" b="1" dirty="0">
                          <a:solidFill>
                            <a:srgbClr val="002060"/>
                          </a:solidFill>
                          <a:latin typeface="Arial" pitchFamily="34" charset="0"/>
                          <a:ea typeface="Calibri"/>
                          <a:cs typeface="Arial" pitchFamily="34" charset="0"/>
                        </a:rPr>
                        <a:t>Sl. No.</a:t>
                      </a:r>
                      <a:endParaRPr lang="en-US" sz="2000" dirty="0">
                        <a:solidFill>
                          <a:srgbClr val="002060"/>
                        </a:solidFill>
                        <a:latin typeface="Arial" pitchFamily="34" charset="0"/>
                        <a:ea typeface="Calibri"/>
                        <a:cs typeface="Arial"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b="1" dirty="0">
                          <a:solidFill>
                            <a:srgbClr val="002060"/>
                          </a:solidFill>
                          <a:latin typeface="Arial" pitchFamily="34" charset="0"/>
                          <a:ea typeface="Calibri"/>
                          <a:cs typeface="Arial" pitchFamily="34" charset="0"/>
                        </a:rPr>
                        <a:t>Teaching Methods preferred</a:t>
                      </a:r>
                      <a:endParaRPr lang="en-US" sz="2000" dirty="0">
                        <a:solidFill>
                          <a:srgbClr val="002060"/>
                        </a:solidFill>
                        <a:latin typeface="Arial" pitchFamily="34" charset="0"/>
                        <a:ea typeface="Calibri"/>
                        <a:cs typeface="Arial"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b="1" dirty="0">
                          <a:solidFill>
                            <a:srgbClr val="002060"/>
                          </a:solidFill>
                          <a:latin typeface="Arial" pitchFamily="34" charset="0"/>
                          <a:ea typeface="Calibri"/>
                          <a:cs typeface="Arial" pitchFamily="34" charset="0"/>
                        </a:rPr>
                        <a:t>Number</a:t>
                      </a:r>
                      <a:endParaRPr lang="en-US" sz="2000" dirty="0">
                        <a:solidFill>
                          <a:srgbClr val="002060"/>
                        </a:solidFill>
                        <a:latin typeface="Arial" pitchFamily="34" charset="0"/>
                        <a:ea typeface="Calibri"/>
                        <a:cs typeface="Arial"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b="1" dirty="0">
                          <a:solidFill>
                            <a:srgbClr val="002060"/>
                          </a:solidFill>
                          <a:latin typeface="Arial" pitchFamily="34" charset="0"/>
                          <a:ea typeface="Calibri"/>
                          <a:cs typeface="Arial" pitchFamily="34" charset="0"/>
                        </a:rPr>
                        <a:t>Ranks</a:t>
                      </a:r>
                      <a:endParaRPr lang="en-US" sz="2000" dirty="0">
                        <a:solidFill>
                          <a:srgbClr val="002060"/>
                        </a:solidFill>
                        <a:latin typeface="Arial" pitchFamily="34" charset="0"/>
                        <a:ea typeface="Calibri"/>
                        <a:cs typeface="Arial" pitchFamily="34" charset="0"/>
                      </a:endParaRP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1</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dirty="0">
                          <a:latin typeface="Arial" pitchFamily="34" charset="0"/>
                          <a:ea typeface="Calibri"/>
                          <a:cs typeface="Arial" pitchFamily="34" charset="0"/>
                        </a:rPr>
                        <a:t>Lecture + Teaching Aids + Demonstration</a:t>
                      </a:r>
                    </a:p>
                    <a:p>
                      <a:pPr marL="0" marR="0">
                        <a:lnSpc>
                          <a:spcPct val="115000"/>
                        </a:lnSpc>
                        <a:spcBef>
                          <a:spcPts val="600"/>
                        </a:spcBef>
                        <a:spcAft>
                          <a:spcPts val="600"/>
                        </a:spcAft>
                      </a:pPr>
                      <a:r>
                        <a:rPr lang="en-US" sz="2000" dirty="0">
                          <a:latin typeface="Arial" pitchFamily="34" charset="0"/>
                          <a:ea typeface="Calibri"/>
                          <a:cs typeface="Arial" pitchFamily="34" charset="0"/>
                        </a:rPr>
                        <a:t>+Discussion + assignment</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23</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I</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2</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dirty="0">
                          <a:latin typeface="Arial" pitchFamily="34" charset="0"/>
                          <a:ea typeface="Calibri"/>
                          <a:cs typeface="Arial" pitchFamily="34" charset="0"/>
                        </a:rPr>
                        <a:t>Lecture + Teaching Aids + Demonstration +Discussion</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19</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II</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3</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dirty="0">
                          <a:latin typeface="Arial" pitchFamily="34" charset="0"/>
                          <a:ea typeface="Calibri"/>
                          <a:cs typeface="Arial" pitchFamily="34" charset="0"/>
                        </a:rPr>
                        <a:t>Lecture followed by individual and group assignment</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14</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III</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4</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Lecture + Teaching Aids+ Demonstration</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10</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IV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5</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Lecture +Discussion</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04</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V</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6</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Lecture + Teaching Aids</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02</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VI</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7</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Lecture Alone</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01</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VII</a:t>
                      </a:r>
                    </a:p>
                  </a:txBody>
                  <a:tcPr marL="68580" marR="68580"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1143000" y="6211669"/>
            <a:ext cx="3648756" cy="369332"/>
          </a:xfrm>
          <a:prstGeom prst="rect">
            <a:avLst/>
          </a:prstGeom>
          <a:noFill/>
        </p:spPr>
        <p:txBody>
          <a:bodyPr wrap="none" rtlCol="0">
            <a:spAutoFit/>
          </a:bodyPr>
          <a:lstStyle/>
          <a:p>
            <a:r>
              <a:rPr lang="en-US" dirty="0" smtClean="0"/>
              <a:t>*Multiple responses are possible</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1" y="228601"/>
            <a:ext cx="8382000" cy="1200329"/>
          </a:xfrm>
          <a:prstGeom prst="rect">
            <a:avLst/>
          </a:prstGeom>
          <a:solidFill>
            <a:srgbClr val="FFFFCC"/>
          </a:solidFill>
          <a:ln>
            <a:solidFill>
              <a:schemeClr val="tx1"/>
            </a:solidFill>
          </a:ln>
        </p:spPr>
        <p:txBody>
          <a:bodyPr wrap="square" rtlCol="0">
            <a:spAutoFit/>
          </a:bodyPr>
          <a:lstStyle/>
          <a:p>
            <a:pPr algn="just"/>
            <a:r>
              <a:rPr lang="en-US" b="1" dirty="0" smtClean="0"/>
              <a:t> </a:t>
            </a:r>
            <a:r>
              <a:rPr lang="en-US" sz="2400" b="1" dirty="0" smtClean="0">
                <a:solidFill>
                  <a:srgbClr val="C00000"/>
                </a:solidFill>
                <a:latin typeface="Arial" pitchFamily="34" charset="0"/>
                <a:cs typeface="Arial" pitchFamily="34" charset="0"/>
              </a:rPr>
              <a:t>Table III-Problems encountered by trainees while attending</a:t>
            </a:r>
            <a:r>
              <a:rPr lang="en-US" sz="2400" dirty="0" smtClean="0">
                <a:solidFill>
                  <a:srgbClr val="C00000"/>
                </a:solidFill>
                <a:latin typeface="Arial" pitchFamily="34" charset="0"/>
                <a:cs typeface="Arial" pitchFamily="34" charset="0"/>
              </a:rPr>
              <a:t> </a:t>
            </a:r>
            <a:r>
              <a:rPr lang="en-US" sz="2400" b="1" dirty="0" smtClean="0">
                <a:solidFill>
                  <a:srgbClr val="C00000"/>
                </a:solidFill>
                <a:latin typeface="Arial" pitchFamily="34" charset="0"/>
                <a:cs typeface="Arial" pitchFamily="34" charset="0"/>
              </a:rPr>
              <a:t>training at STU.                                                     </a:t>
            </a:r>
            <a:endParaRPr lang="en-US" sz="2400" dirty="0" smtClean="0">
              <a:solidFill>
                <a:srgbClr val="C00000"/>
              </a:solidFill>
              <a:latin typeface="Arial" pitchFamily="34" charset="0"/>
              <a:cs typeface="Arial" pitchFamily="34" charset="0"/>
            </a:endParaRPr>
          </a:p>
          <a:p>
            <a:pPr algn="just"/>
            <a:r>
              <a:rPr lang="en-US" sz="2400" dirty="0" smtClean="0">
                <a:solidFill>
                  <a:srgbClr val="C00000"/>
                </a:solidFill>
                <a:latin typeface="Arial" pitchFamily="34" charset="0"/>
                <a:cs typeface="Arial" pitchFamily="34" charset="0"/>
              </a:rPr>
              <a:t>                                                                         (n=35)</a:t>
            </a:r>
            <a:endParaRPr lang="en-US" sz="2400" dirty="0">
              <a:solidFill>
                <a:srgbClr val="C00000"/>
              </a:solidFill>
              <a:latin typeface="Arial" pitchFamily="34" charset="0"/>
              <a:cs typeface="Arial" pitchFamily="34" charset="0"/>
            </a:endParaRPr>
          </a:p>
        </p:txBody>
      </p:sp>
      <p:graphicFrame>
        <p:nvGraphicFramePr>
          <p:cNvPr id="3" name="Table 2"/>
          <p:cNvGraphicFramePr>
            <a:graphicFrameLocks noGrp="1"/>
          </p:cNvGraphicFramePr>
          <p:nvPr/>
        </p:nvGraphicFramePr>
        <p:xfrm>
          <a:off x="228600" y="1524000"/>
          <a:ext cx="8458200" cy="4533798"/>
        </p:xfrm>
        <a:graphic>
          <a:graphicData uri="http://schemas.openxmlformats.org/drawingml/2006/table">
            <a:tbl>
              <a:tblPr/>
              <a:tblGrid>
                <a:gridCol w="1321972"/>
                <a:gridCol w="4464162"/>
                <a:gridCol w="1336033"/>
                <a:gridCol w="1336033"/>
              </a:tblGrid>
              <a:tr h="224539">
                <a:tc rowSpan="2">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Sl. No</a:t>
                      </a:r>
                      <a:endParaRPr lang="en-US" sz="2000" dirty="0">
                        <a:latin typeface="Arial" pitchFamily="34" charset="0"/>
                        <a:ea typeface="Calibri"/>
                        <a:cs typeface="Arial" pitchFamily="34" charset="0"/>
                      </a:endParaRP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Problems</a:t>
                      </a:r>
                      <a:endParaRPr lang="en-US" sz="2000" dirty="0">
                        <a:latin typeface="Arial" pitchFamily="34" charset="0"/>
                        <a:ea typeface="Calibri"/>
                        <a:cs typeface="Arial" pitchFamily="34" charset="0"/>
                      </a:endParaRP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Trainees</a:t>
                      </a:r>
                      <a:endParaRPr lang="en-US" sz="2000" dirty="0">
                        <a:latin typeface="Arial" pitchFamily="34" charset="0"/>
                        <a:ea typeface="Calibri"/>
                        <a:cs typeface="Arial" pitchFamily="34" charset="0"/>
                      </a:endParaRP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438116">
                <a:tc vMerge="1">
                  <a:txBody>
                    <a:bodyPr/>
                    <a:lstStyle/>
                    <a:p>
                      <a:endParaRPr lang="en-US"/>
                    </a:p>
                  </a:txBody>
                  <a:tcPr/>
                </a:tc>
                <a:tc vMerge="1">
                  <a:txBody>
                    <a:bodyPr/>
                    <a:lstStyle/>
                    <a:p>
                      <a:endParaRPr lang="en-US"/>
                    </a:p>
                  </a:txBody>
                  <a:tcPr/>
                </a:tc>
                <a:tc>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Number</a:t>
                      </a:r>
                      <a:endParaRPr lang="en-US" sz="2000" dirty="0">
                        <a:latin typeface="Arial" pitchFamily="34" charset="0"/>
                        <a:ea typeface="Calibri"/>
                        <a:cs typeface="Arial" pitchFamily="34" charset="0"/>
                      </a:endParaRP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Per  cent</a:t>
                      </a:r>
                      <a:endParaRPr lang="en-US" sz="2000" dirty="0">
                        <a:latin typeface="Arial" pitchFamily="34" charset="0"/>
                        <a:ea typeface="Calibri"/>
                        <a:cs typeface="Arial" pitchFamily="34" charset="0"/>
                      </a:endParaRP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8116">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1</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Not invited guest faculties as per their requirement /need based.</a:t>
                      </a:r>
                    </a:p>
                  </a:txBody>
                  <a:tcPr marL="61595" marR="61595" marT="10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13</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37.14</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r>
              <a:tr h="224539">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2</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Lack of demonstrations /practical </a:t>
                      </a:r>
                    </a:p>
                  </a:txBody>
                  <a:tcPr marL="61595" marR="61595" marT="10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23</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65.71</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60000"/>
                        <a:lumOff val="40000"/>
                      </a:schemeClr>
                    </a:solidFill>
                  </a:tcPr>
                </a:tc>
              </a:tr>
              <a:tr h="438116">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3</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Short duration training programmes. </a:t>
                      </a:r>
                    </a:p>
                  </a:txBody>
                  <a:tcPr marL="61595" marR="61595" marT="10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22</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62.86</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60000"/>
                        <a:lumOff val="40000"/>
                      </a:schemeClr>
                    </a:solidFill>
                  </a:tcPr>
                </a:tc>
              </a:tr>
              <a:tr h="438116">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4</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Incomplete information during training. </a:t>
                      </a:r>
                    </a:p>
                  </a:txBody>
                  <a:tcPr marL="61595" marR="61595" marT="10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9</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25.71</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539">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5</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Heterogeneous  group of trainees</a:t>
                      </a:r>
                    </a:p>
                  </a:txBody>
                  <a:tcPr marL="61595" marR="61595" marT="10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10</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28.56</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8116">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6</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Lack of resource persons to give training on some topics.</a:t>
                      </a:r>
                    </a:p>
                  </a:txBody>
                  <a:tcPr marL="61595" marR="61595" marT="10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6</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17.14</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8116">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7</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Discontinuance of programme some times.</a:t>
                      </a:r>
                    </a:p>
                  </a:txBody>
                  <a:tcPr marL="61595" marR="61595" marT="1079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4</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11.43</a:t>
                      </a:r>
                    </a:p>
                  </a:txBody>
                  <a:tcPr marL="61595" marR="61595"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extBox 3"/>
          <p:cNvSpPr txBox="1"/>
          <p:nvPr/>
        </p:nvSpPr>
        <p:spPr>
          <a:xfrm>
            <a:off x="1676400" y="6248400"/>
            <a:ext cx="4198585" cy="369332"/>
          </a:xfrm>
          <a:prstGeom prst="rect">
            <a:avLst/>
          </a:prstGeom>
          <a:noFill/>
        </p:spPr>
        <p:txBody>
          <a:bodyPr wrap="none" rtlCol="0">
            <a:spAutoFit/>
          </a:bodyPr>
          <a:lstStyle/>
          <a:p>
            <a:r>
              <a:rPr lang="en-US" dirty="0" smtClean="0"/>
              <a:t> </a:t>
            </a:r>
            <a:r>
              <a:rPr lang="en-US" b="1" dirty="0" smtClean="0"/>
              <a:t>*Multiple responses are possible</a:t>
            </a:r>
            <a:r>
              <a:rPr lang="en-US" dirty="0" smtClean="0"/>
              <a:t> </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533400"/>
            <a:ext cx="8305800" cy="1200329"/>
          </a:xfrm>
          <a:prstGeom prst="rect">
            <a:avLst/>
          </a:prstGeom>
          <a:solidFill>
            <a:srgbClr val="FFFFCC"/>
          </a:solidFill>
          <a:ln>
            <a:solidFill>
              <a:schemeClr val="tx1"/>
            </a:solidFill>
          </a:ln>
        </p:spPr>
        <p:txBody>
          <a:bodyPr wrap="square" rtlCol="0">
            <a:spAutoFit/>
          </a:bodyPr>
          <a:lstStyle/>
          <a:p>
            <a:r>
              <a:rPr lang="en-US" sz="2400" b="1" dirty="0" smtClean="0">
                <a:solidFill>
                  <a:srgbClr val="C00000"/>
                </a:solidFill>
                <a:latin typeface="Arial" pitchFamily="34" charset="0"/>
                <a:cs typeface="Arial" pitchFamily="34" charset="0"/>
              </a:rPr>
              <a:t>Table IV- Suggestions given by trainees to improve the training  Programmes at STU                                                   						            </a:t>
            </a:r>
            <a:r>
              <a:rPr lang="en-US" sz="2400" dirty="0" smtClean="0">
                <a:solidFill>
                  <a:srgbClr val="C00000"/>
                </a:solidFill>
                <a:latin typeface="Arial" pitchFamily="34" charset="0"/>
                <a:cs typeface="Arial" pitchFamily="34" charset="0"/>
              </a:rPr>
              <a:t>(n=35)</a:t>
            </a:r>
            <a:endParaRPr lang="en-US" dirty="0"/>
          </a:p>
        </p:txBody>
      </p:sp>
      <p:graphicFrame>
        <p:nvGraphicFramePr>
          <p:cNvPr id="3" name="Table 2"/>
          <p:cNvGraphicFramePr>
            <a:graphicFrameLocks noGrp="1"/>
          </p:cNvGraphicFramePr>
          <p:nvPr/>
        </p:nvGraphicFramePr>
        <p:xfrm>
          <a:off x="381000" y="1981200"/>
          <a:ext cx="8153401" cy="3948366"/>
        </p:xfrm>
        <a:graphic>
          <a:graphicData uri="http://schemas.openxmlformats.org/drawingml/2006/table">
            <a:tbl>
              <a:tblPr/>
              <a:tblGrid>
                <a:gridCol w="1076695"/>
                <a:gridCol w="4943105"/>
                <a:gridCol w="1199869"/>
                <a:gridCol w="933732"/>
              </a:tblGrid>
              <a:tr h="0">
                <a:tc rowSpan="2">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Sl. No</a:t>
                      </a:r>
                      <a:endParaRPr lang="en-US" sz="2000" dirty="0">
                        <a:latin typeface="Arial" pitchFamily="34" charset="0"/>
                        <a:ea typeface="Calibri"/>
                        <a:cs typeface="Arial" pitchFamily="34" charset="0"/>
                      </a:endParaRP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Suggestions</a:t>
                      </a:r>
                      <a:endParaRPr lang="en-US" sz="2000" dirty="0">
                        <a:latin typeface="Arial" pitchFamily="34" charset="0"/>
                        <a:ea typeface="Calibri"/>
                        <a:cs typeface="Arial" pitchFamily="34" charset="0"/>
                      </a:endParaRP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Trainees</a:t>
                      </a:r>
                      <a:endParaRPr lang="en-US" sz="2000" dirty="0">
                        <a:latin typeface="Arial" pitchFamily="34" charset="0"/>
                        <a:ea typeface="Calibri"/>
                        <a:cs typeface="Arial" pitchFamily="34" charset="0"/>
                      </a:endParaRP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0">
                <a:tc vMerge="1">
                  <a:txBody>
                    <a:bodyPr/>
                    <a:lstStyle/>
                    <a:p>
                      <a:endParaRPr lang="en-US"/>
                    </a:p>
                  </a:txBody>
                  <a:tcPr/>
                </a:tc>
                <a:tc vMerge="1">
                  <a:txBody>
                    <a:bodyPr/>
                    <a:lstStyle/>
                    <a:p>
                      <a:endParaRPr lang="en-US"/>
                    </a:p>
                  </a:txBody>
                  <a:tcPr/>
                </a:tc>
                <a:tc>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Number</a:t>
                      </a:r>
                      <a:endParaRPr lang="en-US" sz="2000" dirty="0">
                        <a:latin typeface="Arial" pitchFamily="34" charset="0"/>
                        <a:ea typeface="Calibri"/>
                        <a:cs typeface="Arial" pitchFamily="34" charset="0"/>
                      </a:endParaRP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b="1" dirty="0">
                          <a:latin typeface="Arial" pitchFamily="34" charset="0"/>
                          <a:ea typeface="Calibri"/>
                          <a:cs typeface="Arial" pitchFamily="34" charset="0"/>
                        </a:rPr>
                        <a:t>Ranks</a:t>
                      </a:r>
                      <a:endParaRPr lang="en-US" sz="2000" dirty="0">
                        <a:latin typeface="Arial" pitchFamily="34" charset="0"/>
                        <a:ea typeface="Calibri"/>
                        <a:cs typeface="Arial" pitchFamily="34" charset="0"/>
                      </a:endParaRP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1</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Inviting guest faculties as per their requirement/need based.</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13</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I</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8396">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2</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Avoid heterogeneous group of trainees.</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10</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II</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3</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Training need assessment of trainees must be done for training programme.</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9</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III</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4</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Training should be conducted more frequently to update knowledge.</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7</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IV</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5</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600"/>
                        </a:spcBef>
                        <a:spcAft>
                          <a:spcPts val="600"/>
                        </a:spcAft>
                      </a:pPr>
                      <a:r>
                        <a:rPr lang="en-US" sz="2000">
                          <a:latin typeface="Arial" pitchFamily="34" charset="0"/>
                          <a:ea typeface="Calibri"/>
                          <a:cs typeface="Arial" pitchFamily="34" charset="0"/>
                        </a:rPr>
                        <a:t>Providing   sufficient allowance to trainees for better participation</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a:latin typeface="Arial" pitchFamily="34" charset="0"/>
                          <a:ea typeface="Calibri"/>
                          <a:cs typeface="Arial" pitchFamily="34" charset="0"/>
                        </a:rPr>
                        <a:t>5</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600"/>
                        </a:spcBef>
                        <a:spcAft>
                          <a:spcPts val="600"/>
                        </a:spcAft>
                      </a:pPr>
                      <a:r>
                        <a:rPr lang="en-US" sz="2000" dirty="0">
                          <a:latin typeface="Arial" pitchFamily="34" charset="0"/>
                          <a:ea typeface="Calibri"/>
                          <a:cs typeface="Arial" pitchFamily="34" charset="0"/>
                        </a:rPr>
                        <a:t>V</a:t>
                      </a:r>
                    </a:p>
                  </a:txBody>
                  <a:tcPr marL="68580" marR="68580" marT="1079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102578"/>
            <a:ext cx="8229600" cy="4893647"/>
          </a:xfrm>
          <a:prstGeom prst="rect">
            <a:avLst/>
          </a:prstGeom>
          <a:noFill/>
        </p:spPr>
        <p:txBody>
          <a:bodyPr wrap="square" rtlCol="0">
            <a:spAutoFit/>
          </a:bodyPr>
          <a:lstStyle/>
          <a:p>
            <a:pPr algn="just">
              <a:buFont typeface="Wingdings" pitchFamily="2" charset="2"/>
              <a:buChar char="§"/>
            </a:pPr>
            <a:r>
              <a:rPr lang="en-US" sz="2400" dirty="0" smtClean="0">
                <a:latin typeface="Arial" pitchFamily="34" charset="0"/>
                <a:cs typeface="Arial" pitchFamily="34" charset="0"/>
              </a:rPr>
              <a:t>  We are living in the knowledge explosion era. It is today not so much the lack on innovations and technologies but lack of people’s knowledge, attitudes and skills with respect to the available innovations and technologies which is blocking the road to progress and prosperity in our country. </a:t>
            </a:r>
          </a:p>
          <a:p>
            <a:pPr algn="just"/>
            <a:endParaRPr lang="en-US" sz="2400" dirty="0" smtClean="0">
              <a:latin typeface="Arial" pitchFamily="34" charset="0"/>
              <a:cs typeface="Arial" pitchFamily="34" charset="0"/>
            </a:endParaRPr>
          </a:p>
          <a:p>
            <a:pPr algn="just">
              <a:buFont typeface="Wingdings" pitchFamily="2" charset="2"/>
              <a:buChar char="§"/>
            </a:pPr>
            <a:r>
              <a:rPr lang="en-US" sz="2400" dirty="0" smtClean="0">
                <a:latin typeface="Arial" pitchFamily="34" charset="0"/>
                <a:cs typeface="Arial" pitchFamily="34" charset="0"/>
              </a:rPr>
              <a:t>  Training is becoming a potential instrument that can help people bring about improvements in their prevailing conditions and ways of making a living.</a:t>
            </a:r>
          </a:p>
          <a:p>
            <a:pPr algn="just"/>
            <a:endParaRPr lang="en-US" sz="2400" dirty="0" smtClean="0">
              <a:latin typeface="Arial" pitchFamily="34" charset="0"/>
              <a:cs typeface="Arial" pitchFamily="34" charset="0"/>
            </a:endParaRPr>
          </a:p>
          <a:p>
            <a:pPr algn="just">
              <a:buFont typeface="Wingdings" pitchFamily="2" charset="2"/>
              <a:buChar char="§"/>
            </a:pPr>
            <a:r>
              <a:rPr lang="en-US" sz="2400" dirty="0" smtClean="0">
                <a:latin typeface="Arial" pitchFamily="34" charset="0"/>
                <a:cs typeface="Arial" pitchFamily="34" charset="0"/>
              </a:rPr>
              <a:t>  The most common sense approach to an effective training </a:t>
            </a:r>
            <a:r>
              <a:rPr lang="en-US" sz="2400" dirty="0" err="1" smtClean="0">
                <a:latin typeface="Arial" pitchFamily="34" charset="0"/>
                <a:cs typeface="Arial" pitchFamily="34" charset="0"/>
              </a:rPr>
              <a:t>programme</a:t>
            </a:r>
            <a:r>
              <a:rPr lang="en-US" sz="2400" dirty="0" smtClean="0">
                <a:latin typeface="Arial" pitchFamily="34" charset="0"/>
                <a:cs typeface="Arial" pitchFamily="34" charset="0"/>
              </a:rPr>
              <a:t> is to impart learning through “ seeing is believing” and “ learning by sharing and doing”</a:t>
            </a:r>
            <a:endParaRPr lang="en-US" sz="2800" dirty="0" smtClean="0">
              <a:latin typeface="Arial" pitchFamily="34" charset="0"/>
              <a:cs typeface="Arial" pitchFamily="34" charset="0"/>
            </a:endParaRPr>
          </a:p>
        </p:txBody>
      </p:sp>
      <p:sp>
        <p:nvSpPr>
          <p:cNvPr id="3" name="TextBox 2"/>
          <p:cNvSpPr txBox="1"/>
          <p:nvPr/>
        </p:nvSpPr>
        <p:spPr>
          <a:xfrm>
            <a:off x="3048000" y="228600"/>
            <a:ext cx="2141933" cy="523220"/>
          </a:xfrm>
          <a:prstGeom prst="rect">
            <a:avLst/>
          </a:prstGeom>
          <a:solidFill>
            <a:srgbClr val="FFFFCC"/>
          </a:solidFill>
          <a:ln>
            <a:solidFill>
              <a:schemeClr val="tx1"/>
            </a:solidFill>
          </a:ln>
        </p:spPr>
        <p:txBody>
          <a:bodyPr wrap="none" rtlCol="0">
            <a:spAutoFit/>
          </a:bodyPr>
          <a:lstStyle/>
          <a:p>
            <a:r>
              <a:rPr lang="en-US" sz="2800" b="1" dirty="0" smtClean="0">
                <a:solidFill>
                  <a:srgbClr val="C00000"/>
                </a:solidFill>
                <a:latin typeface="Arial" pitchFamily="34" charset="0"/>
                <a:cs typeface="Arial" pitchFamily="34" charset="0"/>
              </a:rPr>
              <a:t>Conclusion</a:t>
            </a:r>
            <a:endParaRPr lang="en-US" sz="2800" b="1" dirty="0">
              <a:solidFill>
                <a:srgbClr val="C00000"/>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533400"/>
            <a:ext cx="8458200" cy="5262979"/>
          </a:xfrm>
          <a:prstGeom prst="rect">
            <a:avLst/>
          </a:prstGeom>
          <a:noFill/>
        </p:spPr>
        <p:txBody>
          <a:bodyPr wrap="square" rtlCol="0">
            <a:spAutoFit/>
          </a:bodyPr>
          <a:lstStyle/>
          <a:p>
            <a:pPr algn="just">
              <a:buFont typeface="Wingdings" pitchFamily="2" charset="2"/>
              <a:buChar char="§"/>
            </a:pPr>
            <a:r>
              <a:rPr lang="en-US" sz="2400" dirty="0" smtClean="0">
                <a:latin typeface="Arial" pitchFamily="34" charset="0"/>
                <a:cs typeface="Arial" pitchFamily="34" charset="0"/>
              </a:rPr>
              <a:t>  Many training programmes end up without evolving expected impact because of lack of adequate follow up support to the trainees</a:t>
            </a:r>
          </a:p>
          <a:p>
            <a:pPr algn="just"/>
            <a:endParaRPr lang="en-US" sz="2400" dirty="0" smtClean="0">
              <a:latin typeface="Arial" pitchFamily="34" charset="0"/>
              <a:cs typeface="Arial" pitchFamily="34" charset="0"/>
            </a:endParaRPr>
          </a:p>
          <a:p>
            <a:pPr algn="just">
              <a:buFont typeface="Wingdings" pitchFamily="2" charset="2"/>
              <a:buChar char="§"/>
            </a:pPr>
            <a:r>
              <a:rPr lang="en-US" sz="2400" dirty="0" smtClean="0">
                <a:latin typeface="Arial" pitchFamily="34" charset="0"/>
                <a:cs typeface="Arial" pitchFamily="34" charset="0"/>
              </a:rPr>
              <a:t>  Ex- trainee meetings are a must and have to be conducted</a:t>
            </a:r>
          </a:p>
          <a:p>
            <a:pPr algn="just"/>
            <a:endParaRPr lang="en-US" sz="2400" dirty="0" smtClean="0">
              <a:latin typeface="Arial" pitchFamily="34" charset="0"/>
              <a:cs typeface="Arial" pitchFamily="34" charset="0"/>
            </a:endParaRPr>
          </a:p>
          <a:p>
            <a:pPr algn="just">
              <a:buFont typeface="Wingdings" pitchFamily="2" charset="2"/>
              <a:buChar char="§"/>
            </a:pPr>
            <a:r>
              <a:rPr lang="en-US" sz="2400" dirty="0" smtClean="0">
                <a:latin typeface="Arial" pitchFamily="34" charset="0"/>
                <a:cs typeface="Arial" pitchFamily="34" charset="0"/>
              </a:rPr>
              <a:t>  The trainees require repeated persuasion, guidance and support put into practical application of the newly acquired skills.</a:t>
            </a:r>
          </a:p>
          <a:p>
            <a:pPr algn="just"/>
            <a:endParaRPr lang="en-US" sz="2400" dirty="0" smtClean="0">
              <a:latin typeface="Arial" pitchFamily="34" charset="0"/>
              <a:cs typeface="Arial" pitchFamily="34" charset="0"/>
            </a:endParaRPr>
          </a:p>
          <a:p>
            <a:pPr algn="just">
              <a:buFont typeface="Wingdings" pitchFamily="2" charset="2"/>
              <a:buChar char="§"/>
            </a:pPr>
            <a:r>
              <a:rPr lang="en-US" sz="2400" dirty="0" smtClean="0">
                <a:latin typeface="Arial" pitchFamily="34" charset="0"/>
                <a:cs typeface="Arial" pitchFamily="34" charset="0"/>
              </a:rPr>
              <a:t>  Field level constraints need to be addressed carefully by providing them with adequate post training support as per their needs.</a:t>
            </a:r>
          </a:p>
          <a:p>
            <a:pPr>
              <a:buFont typeface="Wingdings" pitchFamily="2" charset="2"/>
              <a:buChar char="§"/>
            </a:pPr>
            <a:endParaRPr lang="en-US" sz="24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C:\Users\Ullas.M\Desktop\thank-you[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2095</TotalTime>
  <Words>3313</Words>
  <Application>Microsoft Office PowerPoint</Application>
  <PresentationFormat>On-screen Show (4:3)</PresentationFormat>
  <Paragraphs>597</Paragraphs>
  <Slides>61</Slides>
  <Notes>2</Notes>
  <HiddenSlides>0</HiddenSlides>
  <MMClips>0</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Oriel</vt:lpstr>
      <vt:lpstr>WELCOME</vt:lpstr>
      <vt:lpstr>Slide 2</vt:lpstr>
      <vt:lpstr>III   Seminar on  Methods of Training Evaluation</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  Purpose of evaluation</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3rd Seminar on Methods of Training Evaluation</dc:title>
  <dc:creator>DELL</dc:creator>
  <cp:lastModifiedBy>DELL</cp:lastModifiedBy>
  <cp:revision>91</cp:revision>
  <dcterms:created xsi:type="dcterms:W3CDTF">2006-08-16T00:00:00Z</dcterms:created>
  <dcterms:modified xsi:type="dcterms:W3CDTF">2016-01-22T10:48:14Z</dcterms:modified>
</cp:coreProperties>
</file>