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256" r:id="rId2"/>
    <p:sldId id="277" r:id="rId3"/>
    <p:sldId id="257" r:id="rId4"/>
    <p:sldId id="258" r:id="rId5"/>
    <p:sldId id="330" r:id="rId6"/>
    <p:sldId id="259" r:id="rId7"/>
    <p:sldId id="260" r:id="rId8"/>
    <p:sldId id="261" r:id="rId9"/>
    <p:sldId id="262" r:id="rId10"/>
    <p:sldId id="263" r:id="rId11"/>
    <p:sldId id="267" r:id="rId12"/>
    <p:sldId id="264" r:id="rId13"/>
    <p:sldId id="265" r:id="rId14"/>
    <p:sldId id="266" r:id="rId15"/>
    <p:sldId id="329" r:id="rId16"/>
    <p:sldId id="333" r:id="rId17"/>
    <p:sldId id="334" r:id="rId18"/>
    <p:sldId id="335" r:id="rId19"/>
    <p:sldId id="268" r:id="rId20"/>
    <p:sldId id="269" r:id="rId21"/>
    <p:sldId id="331" r:id="rId22"/>
    <p:sldId id="270" r:id="rId23"/>
    <p:sldId id="271" r:id="rId24"/>
    <p:sldId id="272" r:id="rId25"/>
    <p:sldId id="273" r:id="rId26"/>
    <p:sldId id="274" r:id="rId27"/>
    <p:sldId id="332" r:id="rId28"/>
    <p:sldId id="276" r:id="rId29"/>
    <p:sldId id="278" r:id="rId30"/>
    <p:sldId id="279" r:id="rId31"/>
    <p:sldId id="321" r:id="rId32"/>
    <p:sldId id="291" r:id="rId33"/>
    <p:sldId id="280" r:id="rId34"/>
    <p:sldId id="281" r:id="rId35"/>
    <p:sldId id="337" r:id="rId36"/>
    <p:sldId id="336" r:id="rId37"/>
    <p:sldId id="339" r:id="rId38"/>
    <p:sldId id="338" r:id="rId39"/>
    <p:sldId id="365" r:id="rId40"/>
    <p:sldId id="282" r:id="rId41"/>
    <p:sldId id="283" r:id="rId42"/>
    <p:sldId id="284" r:id="rId43"/>
    <p:sldId id="285" r:id="rId44"/>
    <p:sldId id="340" r:id="rId45"/>
    <p:sldId id="286" r:id="rId46"/>
    <p:sldId id="287" r:id="rId47"/>
    <p:sldId id="288" r:id="rId48"/>
    <p:sldId id="289" r:id="rId49"/>
    <p:sldId id="290" r:id="rId50"/>
    <p:sldId id="341" r:id="rId51"/>
    <p:sldId id="342" r:id="rId52"/>
    <p:sldId id="292" r:id="rId53"/>
    <p:sldId id="293" r:id="rId54"/>
    <p:sldId id="299" r:id="rId55"/>
    <p:sldId id="294" r:id="rId56"/>
    <p:sldId id="295" r:id="rId57"/>
    <p:sldId id="296" r:id="rId58"/>
    <p:sldId id="297" r:id="rId59"/>
    <p:sldId id="298" r:id="rId60"/>
    <p:sldId id="366" r:id="rId61"/>
    <p:sldId id="315" r:id="rId62"/>
    <p:sldId id="367" r:id="rId63"/>
    <p:sldId id="322" r:id="rId64"/>
    <p:sldId id="301" r:id="rId65"/>
    <p:sldId id="302" r:id="rId66"/>
    <p:sldId id="303" r:id="rId67"/>
    <p:sldId id="304" r:id="rId68"/>
    <p:sldId id="305" r:id="rId69"/>
    <p:sldId id="306" r:id="rId70"/>
    <p:sldId id="307" r:id="rId71"/>
    <p:sldId id="308" r:id="rId72"/>
    <p:sldId id="309" r:id="rId73"/>
    <p:sldId id="310" r:id="rId74"/>
    <p:sldId id="311" r:id="rId75"/>
    <p:sldId id="323" r:id="rId76"/>
    <p:sldId id="324" r:id="rId77"/>
    <p:sldId id="325" r:id="rId78"/>
    <p:sldId id="360" r:id="rId79"/>
    <p:sldId id="312" r:id="rId80"/>
    <p:sldId id="326" r:id="rId81"/>
    <p:sldId id="361" r:id="rId82"/>
    <p:sldId id="314" r:id="rId83"/>
    <p:sldId id="362" r:id="rId84"/>
    <p:sldId id="327" r:id="rId85"/>
    <p:sldId id="363" r:id="rId86"/>
    <p:sldId id="364" r:id="rId87"/>
    <p:sldId id="350" r:id="rId88"/>
    <p:sldId id="351" r:id="rId89"/>
    <p:sldId id="352" r:id="rId90"/>
    <p:sldId id="354" r:id="rId91"/>
    <p:sldId id="344" r:id="rId92"/>
    <p:sldId id="345" r:id="rId93"/>
    <p:sldId id="346" r:id="rId94"/>
    <p:sldId id="349" r:id="rId95"/>
    <p:sldId id="348" r:id="rId96"/>
    <p:sldId id="355" r:id="rId97"/>
    <p:sldId id="356" r:id="rId98"/>
    <p:sldId id="357" r:id="rId99"/>
    <p:sldId id="358" r:id="rId100"/>
    <p:sldId id="359" r:id="rId101"/>
    <p:sldId id="300" r:id="rId102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86421" autoAdjust="0"/>
  </p:normalViewPr>
  <p:slideViewPr>
    <p:cSldViewPr snapToGrid="0">
      <p:cViewPr varScale="1">
        <p:scale>
          <a:sx n="97" d="100"/>
          <a:sy n="97" d="100"/>
        </p:scale>
        <p:origin x="1056" y="78"/>
      </p:cViewPr>
      <p:guideLst/>
    </p:cSldViewPr>
  </p:slideViewPr>
  <p:outlineViewPr>
    <p:cViewPr>
      <p:scale>
        <a:sx n="33" d="100"/>
        <a:sy n="33" d="100"/>
      </p:scale>
      <p:origin x="0" y="-435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887" tIns="47444" rIns="94887" bIns="47444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4887" tIns="47444" rIns="94887" bIns="47444" rtlCol="0"/>
          <a:lstStyle>
            <a:lvl1pPr algn="r">
              <a:defRPr sz="1200"/>
            </a:lvl1pPr>
          </a:lstStyle>
          <a:p>
            <a:fld id="{B57AF15F-1AD9-4B5B-97CD-D46BE771DB49}" type="datetimeFigureOut">
              <a:rPr lang="en-IN" smtClean="0"/>
              <a:t>28-11-2019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887" tIns="47444" rIns="94887" bIns="47444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4887" tIns="47444" rIns="94887" bIns="47444" rtlCol="0" anchor="b"/>
          <a:lstStyle>
            <a:lvl1pPr algn="r">
              <a:defRPr sz="1200"/>
            </a:lvl1pPr>
          </a:lstStyle>
          <a:p>
            <a:fld id="{4140184B-4CCD-4EE5-B943-89A73935023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056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887" tIns="47444" rIns="94887" bIns="47444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4887" tIns="47444" rIns="94887" bIns="47444" rtlCol="0"/>
          <a:lstStyle>
            <a:lvl1pPr algn="r">
              <a:defRPr sz="1200"/>
            </a:lvl1pPr>
          </a:lstStyle>
          <a:p>
            <a:fld id="{94F9F0E3-E03C-444E-8A65-BFCA6D70EC59}" type="datetimeFigureOut">
              <a:rPr lang="en-IN" smtClean="0"/>
              <a:t>28-11-2019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87" tIns="47444" rIns="94887" bIns="47444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8"/>
          </a:xfrm>
          <a:prstGeom prst="rect">
            <a:avLst/>
          </a:prstGeom>
        </p:spPr>
        <p:txBody>
          <a:bodyPr vert="horz" lIns="94887" tIns="47444" rIns="94887" bIns="474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887" tIns="47444" rIns="94887" bIns="47444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4887" tIns="47444" rIns="94887" bIns="47444" rtlCol="0" anchor="b"/>
          <a:lstStyle>
            <a:lvl1pPr algn="r">
              <a:defRPr sz="1200"/>
            </a:lvl1pPr>
          </a:lstStyle>
          <a:p>
            <a:fld id="{62F3CAB2-C986-45FB-ACE7-B2DC229553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106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3CAB2-C986-45FB-ACE7-B2DC229553F3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1143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3CAB2-C986-45FB-ACE7-B2DC229553F3}" type="slidenum">
              <a:rPr lang="en-IN" smtClean="0"/>
              <a:t>97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2690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3CAB2-C986-45FB-ACE7-B2DC229553F3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631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3CAB2-C986-45FB-ACE7-B2DC229553F3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4125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3CAB2-C986-45FB-ACE7-B2DC229553F3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2168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3CAB2-C986-45FB-ACE7-B2DC229553F3}" type="slidenum">
              <a:rPr lang="en-IN" smtClean="0"/>
              <a:t>44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3637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3CAB2-C986-45FB-ACE7-B2DC229553F3}" type="slidenum">
              <a:rPr lang="en-IN" smtClean="0"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3202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3CAB2-C986-45FB-ACE7-B2DC229553F3}" type="slidenum">
              <a:rPr lang="en-IN" smtClean="0"/>
              <a:t>53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7470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3CAB2-C986-45FB-ACE7-B2DC229553F3}" type="slidenum">
              <a:rPr lang="en-IN" smtClean="0"/>
              <a:t>54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5686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3CAB2-C986-45FB-ACE7-B2DC229553F3}" type="slidenum">
              <a:rPr lang="en-IN" smtClean="0"/>
              <a:t>55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193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81125"/>
          </a:xfrm>
          <a:solidFill>
            <a:schemeClr val="accent2"/>
          </a:solidFill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F7F3-82D1-49F9-8E38-6E042BCB3100}" type="datetime1">
              <a:rPr lang="en-IN" smtClean="0"/>
              <a:t>28-11-2019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312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54C-4F64-455E-B5C7-041DBA6ECC68}" type="datetime1">
              <a:rPr lang="en-IN" smtClean="0"/>
              <a:t>28-11-2019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841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03B4-B280-4225-8768-67975FE7EE8F}" type="datetime1">
              <a:rPr lang="en-IN" smtClean="0"/>
              <a:t>28-11-2019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418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" y="118534"/>
            <a:ext cx="11904133" cy="9906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1176867"/>
            <a:ext cx="11904134" cy="5544608"/>
          </a:xfr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8E88-7F01-4FC9-903D-4FF70683FCE8}" type="datetime1">
              <a:rPr lang="en-IN" smtClean="0"/>
              <a:t>28-11-2019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hlinkClick r:id="rId2" action="ppaction://hlinksldjump"/>
          </p:cNvPr>
          <p:cNvSpPr/>
          <p:nvPr userDrawn="1"/>
        </p:nvSpPr>
        <p:spPr>
          <a:xfrm>
            <a:off x="10777809" y="6352143"/>
            <a:ext cx="103682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Contents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8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15EB-7F70-404C-B23F-04CB063DFD5C}" type="datetime1">
              <a:rPr lang="en-IN" smtClean="0"/>
              <a:t>28-11-2019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062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1138-76F1-4D3B-88BE-EEE344FE8FC0}" type="datetime1">
              <a:rPr lang="en-IN" smtClean="0"/>
              <a:t>28-11-2019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600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C96C-CEA4-4C6C-AF30-613DFBDC935E}" type="datetime1">
              <a:rPr lang="en-IN" smtClean="0"/>
              <a:t>28-11-2019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125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4567-7425-4264-A6A2-6439F8C27466}" type="datetime1">
              <a:rPr lang="en-IN" smtClean="0"/>
              <a:t>28-11-2019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26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542-1720-447F-8ABA-C595C08D5A6A}" type="datetime1">
              <a:rPr lang="en-IN" smtClean="0"/>
              <a:t>28-11-2019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869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C3BE-E017-4A13-B0EC-6CE5C79D9C11}" type="datetime1">
              <a:rPr lang="en-IN" smtClean="0"/>
              <a:t>28-11-2019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59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9052-6D7B-46BE-BA23-123EBDA14540}" type="datetime1">
              <a:rPr lang="en-IN" smtClean="0"/>
              <a:t>28-11-2019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197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DD11-03E9-4D8E-8816-8D42C848FB79}" type="datetime1">
              <a:rPr lang="en-IN" smtClean="0"/>
              <a:t>28-11-2019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4507D-7476-43A5-93EB-284291EC5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744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hyperlink" Target="mailto:aex201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1.xml"/><Relationship Id="rId3" Type="http://schemas.openxmlformats.org/officeDocument/2006/relationships/slide" Target="slide3.xml"/><Relationship Id="rId7" Type="http://schemas.openxmlformats.org/officeDocument/2006/relationships/slide" Target="slide5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Educational Psychology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6733" y="3627437"/>
            <a:ext cx="5477933" cy="3094037"/>
          </a:xfrm>
        </p:spPr>
        <p:txBody>
          <a:bodyPr>
            <a:noAutofit/>
          </a:bodyPr>
          <a:lstStyle/>
          <a:p>
            <a:pPr algn="l"/>
            <a:r>
              <a:rPr lang="en-IN" sz="3600" b="1" dirty="0" smtClean="0"/>
              <a:t>Ganesamoorthi, S.</a:t>
            </a:r>
          </a:p>
          <a:p>
            <a:pPr algn="l"/>
            <a:r>
              <a:rPr lang="en-IN" sz="3600" dirty="0" smtClean="0"/>
              <a:t>Asst. Professor (</a:t>
            </a:r>
            <a:r>
              <a:rPr lang="en-IN" sz="3600" dirty="0" err="1" smtClean="0"/>
              <a:t>Agril</a:t>
            </a:r>
            <a:r>
              <a:rPr lang="en-IN" sz="3600" dirty="0" smtClean="0"/>
              <a:t>. </a:t>
            </a:r>
            <a:r>
              <a:rPr lang="en-IN" sz="3600" dirty="0" err="1" smtClean="0"/>
              <a:t>Extn</a:t>
            </a:r>
            <a:r>
              <a:rPr lang="en-IN" sz="3600" dirty="0" smtClean="0"/>
              <a:t>.)</a:t>
            </a:r>
          </a:p>
          <a:p>
            <a:pPr algn="l"/>
            <a:r>
              <a:rPr lang="en-IN" sz="3600" dirty="0" smtClean="0">
                <a:hlinkClick r:id="rId2"/>
              </a:rPr>
              <a:t>aex201@gmail.com</a:t>
            </a:r>
            <a:endParaRPr lang="en-IN" sz="3600" dirty="0" smtClean="0"/>
          </a:p>
          <a:p>
            <a:pPr algn="l"/>
            <a:r>
              <a:rPr lang="en-IN" sz="3600" dirty="0" smtClean="0"/>
              <a:t>9448418102</a:t>
            </a:r>
          </a:p>
          <a:p>
            <a:pPr algn="l"/>
            <a:r>
              <a:rPr lang="en-IN" sz="3600" dirty="0" smtClean="0"/>
              <a:t>9731876687</a:t>
            </a:r>
            <a:endParaRPr lang="en-IN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1</a:t>
            </a:fld>
            <a:endParaRPr lang="en-IN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12437807" y="168634"/>
            <a:ext cx="2772697" cy="953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Teaching, Learning and Attitude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6174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Importance of Educational Psychology in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Extn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Both disciplines deal with </a:t>
            </a:r>
            <a:r>
              <a:rPr lang="en-IN" dirty="0" smtClean="0">
                <a:solidFill>
                  <a:srgbClr val="FF0000"/>
                </a:solidFill>
              </a:rPr>
              <a:t>human behaviour </a:t>
            </a:r>
            <a:r>
              <a:rPr lang="en-IN" dirty="0" smtClean="0"/>
              <a:t>in </a:t>
            </a:r>
            <a:r>
              <a:rPr lang="en-IN" dirty="0" smtClean="0">
                <a:solidFill>
                  <a:srgbClr val="FF0000"/>
                </a:solidFill>
              </a:rPr>
              <a:t>educational environment</a:t>
            </a:r>
          </a:p>
          <a:p>
            <a:r>
              <a:rPr lang="en-IN" dirty="0" smtClean="0"/>
              <a:t>Helps to </a:t>
            </a:r>
            <a:r>
              <a:rPr lang="en-IN" dirty="0" smtClean="0">
                <a:solidFill>
                  <a:srgbClr val="FF0000"/>
                </a:solidFill>
              </a:rPr>
              <a:t>know the </a:t>
            </a:r>
            <a:r>
              <a:rPr lang="en-IN" b="1" dirty="0" smtClean="0">
                <a:solidFill>
                  <a:srgbClr val="FF0000"/>
                </a:solidFill>
              </a:rPr>
              <a:t>learners’ variables</a:t>
            </a:r>
            <a:r>
              <a:rPr lang="en-IN" b="1" dirty="0" smtClean="0"/>
              <a:t>:</a:t>
            </a:r>
          </a:p>
          <a:p>
            <a:pPr lvl="1"/>
            <a:r>
              <a:rPr lang="en-IN" dirty="0" smtClean="0"/>
              <a:t>interest, attitude, aptitude, aspiration, intelligence, behaviour in group, etc.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Formulating</a:t>
            </a:r>
            <a:r>
              <a:rPr lang="en-IN" dirty="0" smtClean="0"/>
              <a:t> training </a:t>
            </a:r>
            <a:r>
              <a:rPr lang="en-IN" b="1" dirty="0" smtClean="0"/>
              <a:t>programmes</a:t>
            </a:r>
            <a:r>
              <a:rPr lang="en-IN" dirty="0" smtClean="0"/>
              <a:t> to improve K / S of E / F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Selection of teaching aids / methods </a:t>
            </a:r>
            <a:r>
              <a:rPr lang="en-IN" dirty="0" smtClean="0"/>
              <a:t>to suit the situations &amp; suggest techniques of learning</a:t>
            </a:r>
          </a:p>
          <a:p>
            <a:r>
              <a:rPr lang="en-IN" dirty="0" smtClean="0"/>
              <a:t>Helps in </a:t>
            </a:r>
            <a:r>
              <a:rPr lang="en-IN" b="1" dirty="0" smtClean="0">
                <a:solidFill>
                  <a:srgbClr val="FF0000"/>
                </a:solidFill>
              </a:rPr>
              <a:t>organising</a:t>
            </a:r>
            <a:r>
              <a:rPr lang="en-IN" b="1" dirty="0" smtClean="0"/>
              <a:t> the subject matter </a:t>
            </a:r>
            <a:r>
              <a:rPr lang="en-IN" dirty="0" smtClean="0"/>
              <a:t>of learning experience, </a:t>
            </a:r>
            <a:r>
              <a:rPr lang="en-IN" b="1" dirty="0" smtClean="0">
                <a:solidFill>
                  <a:srgbClr val="FF0000"/>
                </a:solidFill>
              </a:rPr>
              <a:t>preparation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smtClean="0"/>
              <a:t>of text books, </a:t>
            </a:r>
            <a:r>
              <a:rPr lang="en-IN" b="1" dirty="0" smtClean="0">
                <a:solidFill>
                  <a:srgbClr val="FF0000"/>
                </a:solidFill>
              </a:rPr>
              <a:t>assessment</a:t>
            </a:r>
            <a:r>
              <a:rPr lang="en-IN" b="1" dirty="0" smtClean="0"/>
              <a:t> patterns </a:t>
            </a:r>
            <a:r>
              <a:rPr lang="en-IN" dirty="0" smtClean="0"/>
              <a:t>for heterogeneous L.</a:t>
            </a:r>
          </a:p>
          <a:p>
            <a:r>
              <a:rPr lang="en-IN" dirty="0" smtClean="0"/>
              <a:t>Helps in </a:t>
            </a:r>
            <a:r>
              <a:rPr lang="en-IN" b="1" dirty="0" smtClean="0">
                <a:solidFill>
                  <a:srgbClr val="FF0000"/>
                </a:solidFill>
              </a:rPr>
              <a:t>problem solving skills </a:t>
            </a:r>
            <a:r>
              <a:rPr lang="en-IN" dirty="0" smtClean="0"/>
              <a:t>among farmers</a:t>
            </a:r>
          </a:p>
          <a:p>
            <a:r>
              <a:rPr lang="en-IN" dirty="0" smtClean="0"/>
              <a:t>Helps to </a:t>
            </a:r>
            <a:r>
              <a:rPr lang="en-IN" b="1" dirty="0" smtClean="0"/>
              <a:t>find </a:t>
            </a:r>
            <a:r>
              <a:rPr lang="en-IN" b="1" dirty="0" smtClean="0">
                <a:solidFill>
                  <a:srgbClr val="FF0000"/>
                </a:solidFill>
              </a:rPr>
              <a:t>causes</a:t>
            </a:r>
            <a:r>
              <a:rPr lang="en-IN" b="1" dirty="0" smtClean="0"/>
              <a:t> </a:t>
            </a:r>
            <a:r>
              <a:rPr lang="en-IN" dirty="0" smtClean="0"/>
              <a:t>of prejudices, habit of sticking, ways of doing things</a:t>
            </a:r>
            <a:r>
              <a:rPr lang="en-IN" dirty="0"/>
              <a:t>.</a:t>
            </a:r>
            <a:endParaRPr lang="en-IN" dirty="0" smtClean="0"/>
          </a:p>
          <a:p>
            <a:r>
              <a:rPr lang="en-IN" dirty="0" smtClean="0"/>
              <a:t>Helps to </a:t>
            </a:r>
            <a:r>
              <a:rPr lang="en-IN" b="1" dirty="0" smtClean="0"/>
              <a:t>clear doubts </a:t>
            </a:r>
            <a:r>
              <a:rPr lang="en-IN" dirty="0" smtClean="0"/>
              <a:t>and </a:t>
            </a:r>
            <a:r>
              <a:rPr lang="en-IN" dirty="0" smtClean="0">
                <a:solidFill>
                  <a:srgbClr val="FF0000"/>
                </a:solidFill>
              </a:rPr>
              <a:t>build confidence</a:t>
            </a:r>
          </a:p>
          <a:p>
            <a:r>
              <a:rPr lang="en-IN" dirty="0" smtClean="0"/>
              <a:t>Helps to </a:t>
            </a:r>
            <a:r>
              <a:rPr lang="en-IN" b="1" dirty="0" smtClean="0"/>
              <a:t>deal the </a:t>
            </a:r>
            <a:r>
              <a:rPr lang="en-IN" b="1" dirty="0" smtClean="0">
                <a:solidFill>
                  <a:srgbClr val="FF0000"/>
                </a:solidFill>
              </a:rPr>
              <a:t>factors</a:t>
            </a:r>
            <a:r>
              <a:rPr lang="en-IN" dirty="0" smtClean="0">
                <a:solidFill>
                  <a:srgbClr val="FF0000"/>
                </a:solidFill>
              </a:rPr>
              <a:t> affecting motivation</a:t>
            </a:r>
          </a:p>
          <a:p>
            <a:r>
              <a:rPr lang="en-IN" dirty="0" smtClean="0"/>
              <a:t>Helps to know the </a:t>
            </a:r>
            <a:r>
              <a:rPr lang="en-IN" b="1" dirty="0" smtClean="0">
                <a:solidFill>
                  <a:srgbClr val="FF0000"/>
                </a:solidFill>
              </a:rPr>
              <a:t>emotions and feelings </a:t>
            </a:r>
            <a:r>
              <a:rPr lang="en-IN" dirty="0" smtClean="0"/>
              <a:t>of farmers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18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Factors Affecting Attitude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 smtClean="0"/>
              <a:t>Media</a:t>
            </a:r>
          </a:p>
          <a:p>
            <a:pPr lvl="1"/>
            <a:r>
              <a:rPr lang="en-IN" dirty="0" smtClean="0"/>
              <a:t>As </a:t>
            </a:r>
            <a:r>
              <a:rPr lang="en-IN" dirty="0"/>
              <a:t>a means of communication, the mass media such as television, radio, has a major influence in shaping people's opinions and beliefs. There is new information on something that provides the foundation for the </a:t>
            </a:r>
            <a:r>
              <a:rPr lang="en-IN" b="1" dirty="0"/>
              <a:t>emergence of new cognitive attitudes towards it</a:t>
            </a:r>
            <a:r>
              <a:rPr lang="en-IN" dirty="0"/>
              <a:t>. Suggestive messages that carry information, if strong enough, will provide basic affective in assessing something </a:t>
            </a:r>
            <a:r>
              <a:rPr lang="en-IN" dirty="0" smtClean="0"/>
              <a:t>empirical </a:t>
            </a:r>
            <a:r>
              <a:rPr lang="en-IN" dirty="0"/>
              <a:t>and forming attitudes toward certain.</a:t>
            </a:r>
          </a:p>
          <a:p>
            <a:r>
              <a:rPr lang="en-IN" b="1" dirty="0"/>
              <a:t>Educational Institutions and </a:t>
            </a:r>
            <a:r>
              <a:rPr lang="en-IN" b="1" dirty="0" smtClean="0"/>
              <a:t>Religious</a:t>
            </a:r>
          </a:p>
          <a:p>
            <a:pPr lvl="1"/>
            <a:r>
              <a:rPr lang="en-IN" dirty="0" smtClean="0"/>
              <a:t>As </a:t>
            </a:r>
            <a:r>
              <a:rPr lang="en-IN" dirty="0"/>
              <a:t>a system, educational and religious institutions have a strong influence in shaping attitudes because they </a:t>
            </a:r>
            <a:r>
              <a:rPr lang="en-IN" b="1" dirty="0">
                <a:solidFill>
                  <a:srgbClr val="FF0000"/>
                </a:solidFill>
              </a:rPr>
              <a:t>lay the foundation of understanding and moral concepts </a:t>
            </a:r>
            <a:r>
              <a:rPr lang="en-IN" dirty="0"/>
              <a:t>within the individual. Understanding the </a:t>
            </a:r>
            <a:r>
              <a:rPr lang="en-IN" b="1" dirty="0">
                <a:solidFill>
                  <a:srgbClr val="FF0000"/>
                </a:solidFill>
              </a:rPr>
              <a:t>good and the bad</a:t>
            </a:r>
            <a:r>
              <a:rPr lang="en-IN" dirty="0"/>
              <a:t>, the dividing line between something that </a:t>
            </a:r>
            <a:r>
              <a:rPr lang="en-IN" b="1" dirty="0">
                <a:solidFill>
                  <a:srgbClr val="FF0000"/>
                </a:solidFill>
              </a:rPr>
              <a:t>can and can not do</a:t>
            </a:r>
            <a:r>
              <a:rPr lang="en-IN" dirty="0"/>
              <a:t>, is obtained from the </a:t>
            </a:r>
            <a:r>
              <a:rPr lang="en-IN" dirty="0" smtClean="0"/>
              <a:t>centre </a:t>
            </a:r>
            <a:r>
              <a:rPr lang="en-IN" dirty="0"/>
              <a:t>of the educational and religious activities and teachings.</a:t>
            </a:r>
          </a:p>
          <a:p>
            <a:r>
              <a:rPr lang="en-IN" b="1" dirty="0"/>
              <a:t>Emotional factors in </a:t>
            </a:r>
            <a:r>
              <a:rPr lang="en-IN" b="1" dirty="0" smtClean="0"/>
              <a:t>themselves</a:t>
            </a:r>
          </a:p>
          <a:p>
            <a:pPr lvl="1"/>
            <a:r>
              <a:rPr lang="en-IN" dirty="0" smtClean="0"/>
              <a:t>Not </a:t>
            </a:r>
            <a:r>
              <a:rPr lang="en-IN" dirty="0"/>
              <a:t>all forms of attitude is determined by environmental circumstances and personal experiences. Sometimes, a form of attitude is a statement that is based on </a:t>
            </a:r>
            <a:r>
              <a:rPr lang="en-IN" b="1" dirty="0">
                <a:solidFill>
                  <a:srgbClr val="FF00FF"/>
                </a:solidFill>
              </a:rPr>
              <a:t>emotion which serves as a sort of </a:t>
            </a:r>
            <a:r>
              <a:rPr lang="en-IN" b="1" dirty="0" smtClean="0">
                <a:solidFill>
                  <a:srgbClr val="FF00FF"/>
                </a:solidFill>
              </a:rPr>
              <a:t>channelling</a:t>
            </a:r>
            <a:r>
              <a:rPr lang="en-IN" dirty="0" smtClean="0"/>
              <a:t> </a:t>
            </a:r>
            <a:r>
              <a:rPr lang="en-IN" dirty="0"/>
              <a:t>frustration or transfer form </a:t>
            </a:r>
            <a:r>
              <a:rPr lang="en-IN" b="1" dirty="0">
                <a:solidFill>
                  <a:srgbClr val="008000"/>
                </a:solidFill>
              </a:rPr>
              <a:t>ego </a:t>
            </a:r>
            <a:r>
              <a:rPr lang="en-IN" b="1" dirty="0" smtClean="0">
                <a:solidFill>
                  <a:srgbClr val="008000"/>
                </a:solidFill>
              </a:rPr>
              <a:t>defence </a:t>
            </a:r>
            <a:r>
              <a:rPr lang="en-IN" b="1" dirty="0">
                <a:solidFill>
                  <a:srgbClr val="008000"/>
                </a:solidFill>
              </a:rPr>
              <a:t>mechanisms</a:t>
            </a:r>
            <a:r>
              <a:rPr lang="en-IN" dirty="0"/>
              <a:t>. Such an attitude is temporary and goes away so frustrating was lost but could also be more </a:t>
            </a:r>
            <a:r>
              <a:rPr lang="en-IN" dirty="0">
                <a:solidFill>
                  <a:srgbClr val="FF0000"/>
                </a:solidFill>
              </a:rPr>
              <a:t>persistent attitude and more durable</a:t>
            </a:r>
            <a:r>
              <a:rPr lang="en-IN" dirty="0"/>
              <a:t>. example form attitudes based on emotional factors are prejudice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100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48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LEARNING </a:t>
            </a:r>
            <a:r>
              <a:rPr lang="en-IN" dirty="0"/>
              <a:t>AND LEARNING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Cognitive </a:t>
            </a:r>
            <a:r>
              <a:rPr lang="en-IN" b="1" dirty="0" smtClean="0">
                <a:solidFill>
                  <a:srgbClr val="FF0000"/>
                </a:solidFill>
              </a:rPr>
              <a:t>theories </a:t>
            </a:r>
            <a:r>
              <a:rPr lang="en-IN" b="1" dirty="0">
                <a:solidFill>
                  <a:srgbClr val="FF0000"/>
                </a:solidFill>
              </a:rPr>
              <a:t>of </a:t>
            </a:r>
            <a:r>
              <a:rPr lang="en-IN" b="1" dirty="0" smtClean="0">
                <a:solidFill>
                  <a:srgbClr val="FF0000"/>
                </a:solidFill>
              </a:rPr>
              <a:t>learning</a:t>
            </a:r>
          </a:p>
          <a:p>
            <a:pPr lvl="1"/>
            <a:r>
              <a:rPr lang="en-IN" dirty="0" smtClean="0"/>
              <a:t>which </a:t>
            </a:r>
            <a:r>
              <a:rPr lang="en-IN" dirty="0"/>
              <a:t>emphasise the </a:t>
            </a:r>
            <a:r>
              <a:rPr lang="en-IN" dirty="0">
                <a:solidFill>
                  <a:srgbClr val="FF0000"/>
                </a:solidFill>
              </a:rPr>
              <a:t>thought process and the role of the mind</a:t>
            </a:r>
            <a:r>
              <a:rPr lang="en-IN" dirty="0"/>
              <a:t> in learning, view it </a:t>
            </a:r>
            <a:r>
              <a:rPr lang="en-IN" i="1" dirty="0"/>
              <a:t>as the </a:t>
            </a:r>
            <a:r>
              <a:rPr lang="en-IN" i="1" dirty="0">
                <a:solidFill>
                  <a:srgbClr val="0000FF"/>
                </a:solidFill>
              </a:rPr>
              <a:t>mind’s ability to acquire, process, and retain </a:t>
            </a:r>
            <a:r>
              <a:rPr lang="en-IN" i="1" dirty="0"/>
              <a:t>new knowledge and information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b="1" dirty="0" smtClean="0"/>
              <a:t>Cognitive psychologists </a:t>
            </a:r>
          </a:p>
          <a:p>
            <a:pPr lvl="1"/>
            <a:r>
              <a:rPr lang="en-IN" dirty="0" smtClean="0"/>
              <a:t>unobservable </a:t>
            </a:r>
            <a:r>
              <a:rPr lang="en-IN" dirty="0"/>
              <a:t>mental activities such as </a:t>
            </a:r>
            <a:r>
              <a:rPr lang="en-IN" dirty="0">
                <a:solidFill>
                  <a:srgbClr val="0000FF"/>
                </a:solidFill>
              </a:rPr>
              <a:t>thinking, remembering, creating, and solving </a:t>
            </a:r>
            <a:r>
              <a:rPr lang="en-IN" dirty="0" smtClean="0"/>
              <a:t>problems</a:t>
            </a:r>
          </a:p>
          <a:p>
            <a:r>
              <a:rPr lang="en-IN" b="1" dirty="0" smtClean="0"/>
              <a:t>Behavioural psychologists </a:t>
            </a:r>
          </a:p>
          <a:p>
            <a:pPr lvl="1"/>
            <a:r>
              <a:rPr lang="en-IN" dirty="0" smtClean="0"/>
              <a:t>outcome </a:t>
            </a:r>
            <a:r>
              <a:rPr lang="en-IN" dirty="0"/>
              <a:t>of learning is </a:t>
            </a:r>
            <a:r>
              <a:rPr lang="en-IN" i="1" dirty="0">
                <a:solidFill>
                  <a:srgbClr val="0000FF"/>
                </a:solidFill>
              </a:rPr>
              <a:t>change in behaviour and emphasises the effects</a:t>
            </a:r>
            <a:r>
              <a:rPr lang="en-IN" i="1" dirty="0"/>
              <a:t> of external events on the individual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b="1" dirty="0" smtClean="0">
                <a:solidFill>
                  <a:srgbClr val="FF0000"/>
                </a:solidFill>
              </a:rPr>
              <a:t>Experiential theories</a:t>
            </a:r>
          </a:p>
          <a:p>
            <a:pPr lvl="1" algn="just"/>
            <a:r>
              <a:rPr lang="en-IN" dirty="0" smtClean="0"/>
              <a:t>Emphasise the </a:t>
            </a:r>
            <a:r>
              <a:rPr lang="en-IN" dirty="0"/>
              <a:t>role of action and experience in learning, conceptualise it in terms of </a:t>
            </a:r>
            <a:r>
              <a:rPr lang="en-IN" i="1" dirty="0"/>
              <a:t>competencies generated among learners</a:t>
            </a:r>
            <a:r>
              <a:rPr lang="en-IN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101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30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Concepts and Methods of Psychology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958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 smtClean="0"/>
              <a:t>CONCEPTS</a:t>
            </a:r>
          </a:p>
          <a:p>
            <a:r>
              <a:rPr lang="en-IN" b="1" dirty="0" smtClean="0"/>
              <a:t>Stimulus</a:t>
            </a:r>
          </a:p>
          <a:p>
            <a:r>
              <a:rPr lang="en-IN" b="1" dirty="0" smtClean="0"/>
              <a:t>Response</a:t>
            </a:r>
          </a:p>
          <a:p>
            <a:r>
              <a:rPr lang="en-IN" b="1" dirty="0" smtClean="0"/>
              <a:t>Behaviour</a:t>
            </a:r>
          </a:p>
          <a:p>
            <a:r>
              <a:rPr lang="en-IN" b="1" dirty="0" smtClean="0"/>
              <a:t>Environment</a:t>
            </a:r>
          </a:p>
          <a:p>
            <a:r>
              <a:rPr lang="en-IN" b="1" dirty="0" smtClean="0"/>
              <a:t>Subject</a:t>
            </a:r>
          </a:p>
          <a:p>
            <a:r>
              <a:rPr lang="en-IN" b="1" dirty="0" smtClean="0"/>
              <a:t>Norms</a:t>
            </a:r>
          </a:p>
          <a:p>
            <a:endParaRPr lang="en-IN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57925" y="1825625"/>
            <a:ext cx="5095875" cy="435133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b="1" dirty="0" smtClean="0"/>
              <a:t>METHODS</a:t>
            </a:r>
          </a:p>
          <a:p>
            <a:r>
              <a:rPr lang="en-IN" b="1" dirty="0" smtClean="0"/>
              <a:t>Case study</a:t>
            </a:r>
          </a:p>
          <a:p>
            <a:r>
              <a:rPr lang="en-IN" b="1" dirty="0" smtClean="0"/>
              <a:t>Naturalistic observation</a:t>
            </a:r>
          </a:p>
          <a:p>
            <a:r>
              <a:rPr lang="en-IN" b="1" dirty="0" smtClean="0"/>
              <a:t>Tests</a:t>
            </a:r>
          </a:p>
          <a:p>
            <a:r>
              <a:rPr lang="en-IN" b="1" dirty="0" smtClean="0"/>
              <a:t>Interviews</a:t>
            </a:r>
          </a:p>
          <a:p>
            <a:r>
              <a:rPr lang="en-IN" b="1" dirty="0" smtClean="0"/>
              <a:t>Survey</a:t>
            </a:r>
          </a:p>
          <a:p>
            <a:r>
              <a:rPr lang="en-IN" b="1" dirty="0" smtClean="0"/>
              <a:t>Census</a:t>
            </a:r>
          </a:p>
          <a:p>
            <a:r>
              <a:rPr lang="en-IN" b="1" dirty="0" smtClean="0"/>
              <a:t>Tools</a:t>
            </a:r>
          </a:p>
          <a:p>
            <a:pPr lvl="1"/>
            <a:r>
              <a:rPr lang="en-IN" b="1" dirty="0" smtClean="0"/>
              <a:t>Sampling</a:t>
            </a:r>
          </a:p>
          <a:p>
            <a:pPr lvl="1"/>
            <a:r>
              <a:rPr lang="en-IN" b="1" dirty="0" smtClean="0"/>
              <a:t>Interview schedule</a:t>
            </a:r>
          </a:p>
          <a:p>
            <a:pPr lvl="1"/>
            <a:r>
              <a:rPr lang="en-IN" b="1" dirty="0" smtClean="0"/>
              <a:t>Questionnaire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30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Concepts in Psychology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Stimulus</a:t>
            </a:r>
            <a:r>
              <a:rPr lang="en-IN" dirty="0" smtClean="0"/>
              <a:t>  - any factor that initiates some activity of the organism</a:t>
            </a:r>
          </a:p>
          <a:p>
            <a:r>
              <a:rPr lang="en-IN" b="1" dirty="0" smtClean="0"/>
              <a:t>Response</a:t>
            </a:r>
            <a:r>
              <a:rPr lang="en-IN" dirty="0" smtClean="0"/>
              <a:t> – any activity that is known to be dependant upon the stimulus</a:t>
            </a:r>
          </a:p>
          <a:p>
            <a:r>
              <a:rPr lang="en-IN" b="1" dirty="0" smtClean="0"/>
              <a:t>Behaviour</a:t>
            </a:r>
            <a:r>
              <a:rPr lang="en-IN" dirty="0" smtClean="0"/>
              <a:t> – total response which an individual makes to a stimulus</a:t>
            </a:r>
          </a:p>
          <a:p>
            <a:r>
              <a:rPr lang="en-IN" b="1" dirty="0" smtClean="0"/>
              <a:t>Environment</a:t>
            </a:r>
            <a:r>
              <a:rPr lang="en-IN" dirty="0" smtClean="0"/>
              <a:t> – all influences that shape an individuals behaviour</a:t>
            </a:r>
          </a:p>
          <a:p>
            <a:r>
              <a:rPr lang="en-IN" b="1" dirty="0" smtClean="0"/>
              <a:t>Subject</a:t>
            </a:r>
            <a:r>
              <a:rPr lang="en-IN" dirty="0" smtClean="0"/>
              <a:t> – organism on whom an psychological experiment is conducted</a:t>
            </a:r>
          </a:p>
          <a:p>
            <a:r>
              <a:rPr lang="en-IN" b="1" dirty="0" smtClean="0"/>
              <a:t>Norms</a:t>
            </a:r>
            <a:r>
              <a:rPr lang="en-IN" dirty="0" smtClean="0"/>
              <a:t> – established behavioural patterns  or standards shared by a group of individuals and against which the appropriateness of behaviour is evaluated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75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Methods of study of Psychology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Autofit/>
          </a:bodyPr>
          <a:lstStyle/>
          <a:p>
            <a:r>
              <a:rPr lang="en-IN" b="1" dirty="0" smtClean="0"/>
              <a:t>Case study </a:t>
            </a:r>
            <a:r>
              <a:rPr lang="en-IN" dirty="0" smtClean="0"/>
              <a:t>– intensive study of an individual to find out as much as possible about certain problem – abnormal</a:t>
            </a:r>
          </a:p>
          <a:p>
            <a:r>
              <a:rPr lang="en-IN" b="1" dirty="0" smtClean="0"/>
              <a:t>Naturalistic observation </a:t>
            </a:r>
            <a:r>
              <a:rPr lang="en-IN" dirty="0" smtClean="0"/>
              <a:t>– systematic method of observation and recording events as they occur naturally in the real world</a:t>
            </a:r>
          </a:p>
          <a:p>
            <a:pPr lvl="1"/>
            <a:r>
              <a:rPr lang="en-IN" dirty="0" smtClean="0"/>
              <a:t>Artificial observation may destroy characteristic</a:t>
            </a:r>
          </a:p>
          <a:p>
            <a:pPr lvl="1"/>
            <a:r>
              <a:rPr lang="en-IN" dirty="0" smtClean="0"/>
              <a:t>No way of making controlled observation</a:t>
            </a:r>
          </a:p>
          <a:p>
            <a:r>
              <a:rPr lang="en-IN" b="1" dirty="0" smtClean="0"/>
              <a:t>Tests</a:t>
            </a:r>
            <a:r>
              <a:rPr lang="en-IN" dirty="0" smtClean="0"/>
              <a:t> – no. of questions about some aspect or behaviour</a:t>
            </a:r>
          </a:p>
          <a:p>
            <a:pPr lvl="1"/>
            <a:r>
              <a:rPr lang="en-IN" dirty="0" smtClean="0"/>
              <a:t>Pattern of answer reveal their personality traits / ability</a:t>
            </a:r>
          </a:p>
          <a:p>
            <a:r>
              <a:rPr lang="en-IN" b="1" dirty="0" smtClean="0"/>
              <a:t>Interviews</a:t>
            </a:r>
            <a:r>
              <a:rPr lang="en-IN" dirty="0" smtClean="0"/>
              <a:t> – structured / unstructured set of questions administered to group of people based on which some general conclusion is made</a:t>
            </a:r>
          </a:p>
          <a:p>
            <a:pPr lvl="1"/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93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Methods of study of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b="1" dirty="0"/>
              <a:t>Survey</a:t>
            </a:r>
            <a:r>
              <a:rPr lang="en-IN" dirty="0"/>
              <a:t> – set of questions administered to a section of people on a particular issue or problem</a:t>
            </a:r>
          </a:p>
          <a:p>
            <a:pPr algn="just"/>
            <a:r>
              <a:rPr lang="en-IN" b="1" dirty="0"/>
              <a:t>Census</a:t>
            </a:r>
            <a:r>
              <a:rPr lang="en-IN" dirty="0"/>
              <a:t> – set of questions administered to all the members of the </a:t>
            </a:r>
            <a:r>
              <a:rPr lang="en-IN" dirty="0" smtClean="0"/>
              <a:t>population</a:t>
            </a:r>
          </a:p>
          <a:p>
            <a:r>
              <a:rPr lang="en-IN" b="1" dirty="0" smtClean="0"/>
              <a:t>Tools</a:t>
            </a:r>
            <a:endParaRPr lang="en-IN" b="1" dirty="0"/>
          </a:p>
          <a:p>
            <a:pPr lvl="1"/>
            <a:r>
              <a:rPr lang="en-IN" b="1" dirty="0"/>
              <a:t>Sampling</a:t>
            </a:r>
            <a:r>
              <a:rPr lang="en-IN" dirty="0"/>
              <a:t> – selection of people from the population based on scientific sampling techniques</a:t>
            </a:r>
          </a:p>
          <a:p>
            <a:pPr lvl="1"/>
            <a:r>
              <a:rPr lang="en-IN" b="1" dirty="0"/>
              <a:t>Interview schedule </a:t>
            </a:r>
            <a:r>
              <a:rPr lang="en-IN" dirty="0"/>
              <a:t>– set of questions used by the prepared by the researcher and administered personally by the enumerator</a:t>
            </a:r>
          </a:p>
          <a:p>
            <a:pPr lvl="2"/>
            <a:r>
              <a:rPr lang="en-IN" dirty="0"/>
              <a:t>Structured / Unstructured</a:t>
            </a:r>
          </a:p>
          <a:p>
            <a:pPr lvl="1"/>
            <a:r>
              <a:rPr lang="en-IN" b="1" dirty="0" smtClean="0"/>
              <a:t>Questionnaire</a:t>
            </a:r>
            <a:r>
              <a:rPr lang="en-IN" dirty="0" smtClean="0"/>
              <a:t> </a:t>
            </a:r>
            <a:r>
              <a:rPr lang="en-IN" dirty="0"/>
              <a:t>– set of questions administered to selected members who enter their response themselves.</a:t>
            </a:r>
          </a:p>
          <a:p>
            <a:pPr lvl="2"/>
            <a:r>
              <a:rPr lang="en-IN" dirty="0"/>
              <a:t>Mailed questionnaire / online </a:t>
            </a:r>
            <a:r>
              <a:rPr lang="en-IN" dirty="0" smtClean="0"/>
              <a:t>questionnaire &amp; Structured / Unstructured / </a:t>
            </a:r>
            <a:r>
              <a:rPr lang="en-IN" dirty="0" err="1" smtClean="0"/>
              <a:t>Semistructured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1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368" y="3196822"/>
            <a:ext cx="10515600" cy="1325563"/>
          </a:xfrm>
        </p:spPr>
        <p:txBody>
          <a:bodyPr/>
          <a:lstStyle/>
          <a:p>
            <a:r>
              <a:rPr lang="en-IN" dirty="0" smtClean="0"/>
              <a:t>Intelligence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Intelligence Exercise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Form a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6235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Intelligence Exercise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Decide a Gift for your Sisters Wedding (Budget : 1 Lakh</a:t>
            </a:r>
            <a:r>
              <a:rPr lang="en-IN" b="1" dirty="0" smtClean="0"/>
              <a:t>)</a:t>
            </a: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2681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Intelligence Exercise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Describe the Features of Gift and Rationale Behind those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1707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Important concept – controversial / misunderstood</a:t>
            </a:r>
          </a:p>
          <a:p>
            <a:r>
              <a:rPr lang="en-US" b="1" dirty="0" smtClean="0"/>
              <a:t>Key construct</a:t>
            </a:r>
          </a:p>
          <a:p>
            <a:pPr lvl="1"/>
            <a:r>
              <a:rPr lang="en-US" b="1" dirty="0" smtClean="0"/>
              <a:t>Differ – Adaptation</a:t>
            </a:r>
          </a:p>
          <a:p>
            <a:r>
              <a:rPr lang="en-US" b="1" dirty="0" smtClean="0"/>
              <a:t>Abilities to cope with Environment</a:t>
            </a:r>
          </a:p>
          <a:p>
            <a:r>
              <a:rPr lang="en-US" b="1" dirty="0" smtClean="0"/>
              <a:t>Composite of organization</a:t>
            </a:r>
          </a:p>
          <a:p>
            <a:pPr lvl="1"/>
            <a:r>
              <a:rPr lang="en-US" b="1" dirty="0" smtClean="0"/>
              <a:t>Subtle Facts &amp; Abstract Facts</a:t>
            </a:r>
          </a:p>
          <a:p>
            <a:pPr lvl="1"/>
            <a:r>
              <a:rPr lang="en-US" b="1" dirty="0" smtClean="0"/>
              <a:t>Alertness &amp; Accuracy</a:t>
            </a:r>
          </a:p>
          <a:p>
            <a:r>
              <a:rPr lang="en-US" b="1" dirty="0" smtClean="0"/>
              <a:t>Characterizes whole behavior and sum of abilities </a:t>
            </a:r>
          </a:p>
          <a:p>
            <a:r>
              <a:rPr lang="en-US" b="1" dirty="0" smtClean="0"/>
              <a:t>Product of heredity and environment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7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2</a:t>
            </a:fld>
            <a:endParaRPr lang="en-IN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4386463" y="3928723"/>
            <a:ext cx="3240021" cy="412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Intelligence</a:t>
            </a:r>
            <a:endParaRPr lang="en-IN" b="1" dirty="0"/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160206" y="2158616"/>
            <a:ext cx="2925411" cy="390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Psychology</a:t>
            </a:r>
            <a:endParaRPr lang="en-IN" b="1" dirty="0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465131" y="2706302"/>
            <a:ext cx="3226258" cy="4843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Educational Psychology</a:t>
            </a:r>
            <a:endParaRPr lang="en-IN" b="1" dirty="0"/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3380249" y="3325607"/>
            <a:ext cx="3720941" cy="4681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Concepts / Methods of Psychology</a:t>
            </a:r>
            <a:endParaRPr lang="en-IN" b="1" dirty="0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5038927" y="4476409"/>
            <a:ext cx="3249039" cy="3682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Personality</a:t>
            </a:r>
            <a:endParaRPr lang="en-IN" b="1" dirty="0"/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5691388" y="5024095"/>
            <a:ext cx="2919211" cy="5476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Extension Teaching</a:t>
            </a:r>
            <a:endParaRPr lang="en-IN" b="1" dirty="0"/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6343852" y="5706717"/>
            <a:ext cx="3247620" cy="4702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Learning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1259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303"/>
            <a:ext cx="10515600" cy="4542503"/>
          </a:xfrm>
        </p:spPr>
        <p:txBody>
          <a:bodyPr>
            <a:noAutofit/>
          </a:bodyPr>
          <a:lstStyle/>
          <a:p>
            <a:r>
              <a:rPr lang="en-US" sz="3200" dirty="0" smtClean="0"/>
              <a:t>Ability to </a:t>
            </a:r>
            <a:r>
              <a:rPr lang="en-US" sz="3200" b="1" dirty="0" smtClean="0"/>
              <a:t>judge well, reason well and act well </a:t>
            </a:r>
            <a:r>
              <a:rPr lang="en-US" sz="3200" dirty="0" smtClean="0"/>
              <a:t>(</a:t>
            </a:r>
            <a:r>
              <a:rPr lang="en-US" sz="3200" dirty="0" err="1" smtClean="0"/>
              <a:t>Binet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Global aggregate capacity of an individual to think </a:t>
            </a:r>
            <a:r>
              <a:rPr lang="en-US" sz="3200" b="1" dirty="0" smtClean="0"/>
              <a:t>rationally</a:t>
            </a:r>
            <a:r>
              <a:rPr lang="en-US" sz="3200" dirty="0" smtClean="0"/>
              <a:t>, act </a:t>
            </a:r>
            <a:r>
              <a:rPr lang="en-US" sz="3200" b="1" dirty="0" smtClean="0"/>
              <a:t>purposefully</a:t>
            </a:r>
            <a:r>
              <a:rPr lang="en-US" sz="3200" dirty="0" smtClean="0"/>
              <a:t>, and to deal </a:t>
            </a:r>
            <a:r>
              <a:rPr lang="en-US" sz="3200" b="1" dirty="0" smtClean="0"/>
              <a:t>effectively</a:t>
            </a:r>
            <a:r>
              <a:rPr lang="en-US" sz="3200" dirty="0" smtClean="0"/>
              <a:t> with his environment (</a:t>
            </a:r>
            <a:r>
              <a:rPr lang="en-US" sz="3200" dirty="0" err="1" smtClean="0"/>
              <a:t>Weschsler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Capacity to </a:t>
            </a:r>
            <a:r>
              <a:rPr lang="en-US" sz="3200" b="1" dirty="0" smtClean="0"/>
              <a:t>learn and adjust </a:t>
            </a:r>
            <a:r>
              <a:rPr lang="en-US" sz="3200" dirty="0" smtClean="0"/>
              <a:t>to relatively </a:t>
            </a:r>
            <a:r>
              <a:rPr lang="en-US" sz="3200" b="1" dirty="0" smtClean="0"/>
              <a:t>new and changing </a:t>
            </a:r>
            <a:r>
              <a:rPr lang="en-US" sz="3200" dirty="0" smtClean="0"/>
              <a:t>conditions (</a:t>
            </a:r>
            <a:r>
              <a:rPr lang="en-US" sz="3200" dirty="0" err="1" smtClean="0"/>
              <a:t>Wagnon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Ability to </a:t>
            </a:r>
            <a:r>
              <a:rPr lang="en-US" sz="3200" b="1" dirty="0" smtClean="0"/>
              <a:t>adapt</a:t>
            </a:r>
            <a:r>
              <a:rPr lang="en-US" sz="3200" dirty="0" smtClean="0"/>
              <a:t>, to </a:t>
            </a:r>
            <a:r>
              <a:rPr lang="en-US" sz="3200" b="1" dirty="0" smtClean="0"/>
              <a:t>shape</a:t>
            </a:r>
            <a:r>
              <a:rPr lang="en-US" sz="3200" dirty="0" smtClean="0"/>
              <a:t> and </a:t>
            </a:r>
            <a:r>
              <a:rPr lang="en-US" sz="3200" b="1" dirty="0" smtClean="0"/>
              <a:t>select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environment</a:t>
            </a:r>
            <a:r>
              <a:rPr lang="en-US" sz="3200" dirty="0" smtClean="0"/>
              <a:t> to accomplish one’s goals and those of one’s society and culture (Sternberg)</a:t>
            </a:r>
          </a:p>
        </p:txBody>
      </p:sp>
    </p:spTree>
    <p:extLst>
      <p:ext uri="{BB962C8B-B14F-4D97-AF65-F5344CB8AC3E}">
        <p14:creationId xmlns:p14="http://schemas.microsoft.com/office/powerpoint/2010/main" val="12240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303"/>
            <a:ext cx="10515600" cy="3765755"/>
          </a:xfrm>
        </p:spPr>
        <p:txBody>
          <a:bodyPr>
            <a:noAutofit/>
          </a:bodyPr>
          <a:lstStyle/>
          <a:p>
            <a:r>
              <a:rPr lang="en-US" sz="3600" dirty="0" smtClean="0"/>
              <a:t>Capacity to do something </a:t>
            </a:r>
            <a:r>
              <a:rPr lang="en-US" sz="3600" b="1" dirty="0" smtClean="0"/>
              <a:t>useful in the society </a:t>
            </a:r>
            <a:r>
              <a:rPr lang="en-US" sz="3600" dirty="0" smtClean="0"/>
              <a:t>in which we live. Ability to </a:t>
            </a:r>
            <a:r>
              <a:rPr lang="en-US" sz="3600" b="1" dirty="0" smtClean="0"/>
              <a:t>respond successfully</a:t>
            </a:r>
            <a:r>
              <a:rPr lang="en-US" sz="3600" dirty="0" smtClean="0"/>
              <a:t> to new situations and the capacity to </a:t>
            </a:r>
            <a:r>
              <a:rPr lang="en-US" sz="3600" b="1" dirty="0" smtClean="0"/>
              <a:t>learn from one’s past experiences </a:t>
            </a:r>
            <a:r>
              <a:rPr lang="en-US" sz="3600" dirty="0" smtClean="0"/>
              <a:t>(Gardener)</a:t>
            </a:r>
          </a:p>
          <a:p>
            <a:r>
              <a:rPr lang="en-US" sz="3600" dirty="0" smtClean="0"/>
              <a:t>Ability or abilities to </a:t>
            </a:r>
            <a:r>
              <a:rPr lang="en-US" sz="3600" b="1" dirty="0" smtClean="0"/>
              <a:t>acquire and use knowledge </a:t>
            </a:r>
            <a:r>
              <a:rPr lang="en-US" sz="3600" dirty="0" smtClean="0"/>
              <a:t>for </a:t>
            </a:r>
            <a:r>
              <a:rPr lang="en-US" sz="3600" b="1" dirty="0" smtClean="0">
                <a:solidFill>
                  <a:srgbClr val="FF0000"/>
                </a:solidFill>
              </a:rPr>
              <a:t>solving problems </a:t>
            </a:r>
            <a:r>
              <a:rPr lang="en-US" sz="3600" dirty="0" smtClean="0"/>
              <a:t>and adapting to the world (Woolfolk)</a:t>
            </a:r>
            <a:endParaRPr lang="en-IN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" y="5673673"/>
            <a:ext cx="1219199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800" b="1" dirty="0"/>
              <a:t>It is the cognitive ability of an individual to learn from experience, to reason well, to remember important information, and to cope with the demands of daily </a:t>
            </a:r>
            <a:r>
              <a:rPr lang="en-IN" sz="2800" b="1" dirty="0" smtClean="0"/>
              <a:t>life.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7835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Uni</a:t>
            </a:r>
            <a:r>
              <a:rPr lang="en-US" b="1" dirty="0" smtClean="0"/>
              <a:t>/One Factor Theory</a:t>
            </a:r>
          </a:p>
          <a:p>
            <a:pPr lvl="1"/>
            <a:r>
              <a:rPr lang="en-US" b="1" dirty="0" smtClean="0"/>
              <a:t>Basic ability that affects performance on all cognitive tasks</a:t>
            </a:r>
          </a:p>
          <a:p>
            <a:pPr lvl="2"/>
            <a:r>
              <a:rPr lang="en-US" b="1" dirty="0" smtClean="0"/>
              <a:t>Compute mathematical problems</a:t>
            </a:r>
          </a:p>
          <a:p>
            <a:pPr lvl="2"/>
            <a:r>
              <a:rPr lang="en-US" b="1" dirty="0" err="1" smtClean="0"/>
              <a:t>analyse</a:t>
            </a:r>
            <a:r>
              <a:rPr lang="en-US" b="1" dirty="0" smtClean="0"/>
              <a:t> poetry</a:t>
            </a:r>
          </a:p>
          <a:p>
            <a:pPr lvl="2"/>
            <a:r>
              <a:rPr lang="en-US" b="1" dirty="0" smtClean="0"/>
              <a:t>take history essay examination and </a:t>
            </a:r>
          </a:p>
          <a:p>
            <a:pPr lvl="2"/>
            <a:r>
              <a:rPr lang="en-US" b="1" dirty="0" smtClean="0"/>
              <a:t>solving riddles</a:t>
            </a:r>
          </a:p>
          <a:p>
            <a:r>
              <a:rPr lang="en-US" b="1" dirty="0" smtClean="0"/>
              <a:t>Spearman - Two factor Theory G &amp; S</a:t>
            </a:r>
          </a:p>
          <a:p>
            <a:pPr lvl="1"/>
            <a:r>
              <a:rPr lang="en-US" b="1" dirty="0" smtClean="0"/>
              <a:t>G- Mental operations that are primary and common to all performance</a:t>
            </a:r>
          </a:p>
          <a:p>
            <a:pPr lvl="1"/>
            <a:r>
              <a:rPr lang="en-US" b="1" dirty="0" smtClean="0"/>
              <a:t>S- Abilities that allow them to excel in their respective domains</a:t>
            </a:r>
          </a:p>
          <a:p>
            <a:r>
              <a:rPr lang="en-US" b="1" dirty="0" smtClean="0"/>
              <a:t>Multiple Theory of Intelligence (Gardner)</a:t>
            </a:r>
          </a:p>
          <a:p>
            <a:pPr lvl="1"/>
            <a:r>
              <a:rPr lang="en-US" b="1" dirty="0" smtClean="0"/>
              <a:t>Not a single entity – distinct types of intelligence – interact and Work Together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61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Intelligence (Gardner)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Linguistic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Logical /mathematical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Spatial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Musical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Bodily – Kinesthetic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Naturalistic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Interpersonal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Intrapersonal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47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Intelligence (Gardner)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Linguistic </a:t>
            </a:r>
            <a:r>
              <a:rPr lang="en-US" b="1" dirty="0" smtClean="0"/>
              <a:t>– production &amp; use -  fluency and Flexibility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Logical /mathematical </a:t>
            </a:r>
            <a:r>
              <a:rPr lang="en-US" b="1" dirty="0" smtClean="0"/>
              <a:t>– Scientific Thinking and problem solving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Spatial </a:t>
            </a:r>
            <a:r>
              <a:rPr lang="en-US" b="1" dirty="0" smtClean="0"/>
              <a:t>– forming visuals images and patterns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Musical</a:t>
            </a:r>
            <a:r>
              <a:rPr lang="en-US" b="1" dirty="0" smtClean="0"/>
              <a:t> – produce, create &amp; manipulate musical patterns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Bodily</a:t>
            </a:r>
            <a:r>
              <a:rPr lang="en-US" b="1" dirty="0" smtClean="0"/>
              <a:t> –</a:t>
            </a:r>
            <a:r>
              <a:rPr lang="en-US" b="1" dirty="0" smtClean="0">
                <a:solidFill>
                  <a:srgbClr val="FF0000"/>
                </a:solidFill>
              </a:rPr>
              <a:t> Kinesthetic </a:t>
            </a:r>
            <a:r>
              <a:rPr lang="en-US" b="1" dirty="0" smtClean="0"/>
              <a:t>– whole/parts for display or problem solving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Naturalistic</a:t>
            </a:r>
            <a:r>
              <a:rPr lang="en-US" b="1" dirty="0" smtClean="0"/>
              <a:t> – awareness and relationship with natural world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Interpersonal </a:t>
            </a:r>
            <a:r>
              <a:rPr lang="en-US" b="1" dirty="0" smtClean="0"/>
              <a:t>– understand others behaviors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Intrapersonal </a:t>
            </a:r>
            <a:r>
              <a:rPr lang="en-US" b="1" dirty="0" smtClean="0"/>
              <a:t> - internal strengths and limitations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9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Triarchic</a:t>
            </a:r>
            <a:r>
              <a:rPr lang="en-US" dirty="0" smtClean="0"/>
              <a:t> Theory (Sternberg)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Product of applying thinking strategies – </a:t>
            </a:r>
            <a:r>
              <a:rPr lang="en-US" b="1" dirty="0" smtClean="0">
                <a:solidFill>
                  <a:srgbClr val="FF0000"/>
                </a:solidFill>
              </a:rPr>
              <a:t>Analytical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Handling new problems creatively and quickly – </a:t>
            </a:r>
            <a:r>
              <a:rPr lang="en-US" b="1" dirty="0" smtClean="0">
                <a:solidFill>
                  <a:srgbClr val="FF0000"/>
                </a:solidFill>
              </a:rPr>
              <a:t>Creative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Adapting to contexts by selecting and reshaping our environment – </a:t>
            </a:r>
            <a:r>
              <a:rPr lang="en-US" b="1" dirty="0" smtClean="0">
                <a:solidFill>
                  <a:srgbClr val="FF0000"/>
                </a:solidFill>
              </a:rPr>
              <a:t>Practical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Analytical – </a:t>
            </a:r>
            <a:r>
              <a:rPr lang="en-US" b="1" dirty="0" smtClean="0">
                <a:solidFill>
                  <a:srgbClr val="C00000"/>
                </a:solidFill>
              </a:rPr>
              <a:t>Componential Intelligence</a:t>
            </a:r>
          </a:p>
          <a:p>
            <a:pPr lvl="1"/>
            <a:r>
              <a:rPr lang="en-US" b="1" dirty="0" smtClean="0"/>
              <a:t>Learning &amp; Acquisition</a:t>
            </a:r>
          </a:p>
          <a:p>
            <a:pPr lvl="1"/>
            <a:r>
              <a:rPr lang="en-US" b="1" dirty="0" smtClean="0"/>
              <a:t>Planning </a:t>
            </a:r>
          </a:p>
          <a:p>
            <a:pPr lvl="1"/>
            <a:r>
              <a:rPr lang="en-US" b="1" dirty="0" smtClean="0"/>
              <a:t>Performance</a:t>
            </a:r>
          </a:p>
          <a:p>
            <a:r>
              <a:rPr lang="en-US" b="1" dirty="0" smtClean="0"/>
              <a:t>Creative – </a:t>
            </a:r>
            <a:r>
              <a:rPr lang="en-US" b="1" dirty="0" smtClean="0">
                <a:solidFill>
                  <a:srgbClr val="C00000"/>
                </a:solidFill>
              </a:rPr>
              <a:t>Experiential Intelligence</a:t>
            </a:r>
          </a:p>
          <a:p>
            <a:pPr lvl="1"/>
            <a:r>
              <a:rPr lang="en-US" b="1" dirty="0" smtClean="0"/>
              <a:t>New ideas, combine unrelated facts, past experiences</a:t>
            </a:r>
          </a:p>
          <a:p>
            <a:r>
              <a:rPr lang="en-US" b="1" dirty="0" smtClean="0"/>
              <a:t>Practical - </a:t>
            </a:r>
            <a:r>
              <a:rPr lang="en-US" b="1" dirty="0" smtClean="0">
                <a:solidFill>
                  <a:srgbClr val="C00000"/>
                </a:solidFill>
              </a:rPr>
              <a:t>Contextual Intelligence</a:t>
            </a:r>
          </a:p>
          <a:p>
            <a:pPr lvl="1"/>
            <a:r>
              <a:rPr lang="en-US" b="1" dirty="0" err="1" smtClean="0"/>
              <a:t>Optimise</a:t>
            </a:r>
            <a:r>
              <a:rPr lang="en-US" b="1" dirty="0" smtClean="0"/>
              <a:t> opportunities </a:t>
            </a:r>
          </a:p>
          <a:p>
            <a:pPr lvl="1"/>
            <a:r>
              <a:rPr lang="en-US" b="1" dirty="0" smtClean="0"/>
              <a:t>Street Smartness / Business Sense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29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 Quotient (William Stern)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60742" cy="489585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Ratio Between Mental Age / Chronological Age</a:t>
            </a:r>
          </a:p>
          <a:p>
            <a:r>
              <a:rPr lang="en-US" sz="4000" b="1" dirty="0" smtClean="0"/>
              <a:t>Mental Age :  measure of person’s intellectual development relative to people </a:t>
            </a:r>
          </a:p>
          <a:p>
            <a:pPr marL="0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of his age group</a:t>
            </a:r>
          </a:p>
          <a:p>
            <a:r>
              <a:rPr lang="en-US" sz="4000" b="1" dirty="0" smtClean="0"/>
              <a:t>Chronological Age : actual age in</a:t>
            </a:r>
          </a:p>
          <a:p>
            <a:pPr marL="0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year from birth</a:t>
            </a:r>
          </a:p>
          <a:p>
            <a:pPr lvl="1"/>
            <a:r>
              <a:rPr lang="en-US" sz="3600" b="1" dirty="0" smtClean="0"/>
              <a:t>Bright Student MA&gt;CA </a:t>
            </a:r>
          </a:p>
          <a:p>
            <a:pPr lvl="1"/>
            <a:r>
              <a:rPr lang="en-US" sz="3600" b="1" dirty="0" smtClean="0"/>
              <a:t>Dull Student MA&lt;CA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8154" y="3116829"/>
            <a:ext cx="3011798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Idiot 		: 0-25</a:t>
            </a:r>
          </a:p>
          <a:p>
            <a:r>
              <a:rPr lang="en-US" b="1" dirty="0" smtClean="0"/>
              <a:t>Imbecile		: 26-50</a:t>
            </a:r>
          </a:p>
          <a:p>
            <a:r>
              <a:rPr lang="en-US" b="1" dirty="0" smtClean="0"/>
              <a:t>Moron 		: 50-70</a:t>
            </a:r>
          </a:p>
          <a:p>
            <a:r>
              <a:rPr lang="en-US" b="1" dirty="0" smtClean="0"/>
              <a:t>Below Normal 	: 70-90</a:t>
            </a:r>
          </a:p>
          <a:p>
            <a:r>
              <a:rPr lang="en-US" b="1" dirty="0" smtClean="0"/>
              <a:t>Normal 		: 90-110</a:t>
            </a:r>
          </a:p>
          <a:p>
            <a:r>
              <a:rPr lang="en-US" b="1" dirty="0" smtClean="0"/>
              <a:t>Superior 		: 110-120</a:t>
            </a:r>
          </a:p>
          <a:p>
            <a:r>
              <a:rPr lang="en-US" b="1" dirty="0" smtClean="0"/>
              <a:t>Very Superior	: 120-140</a:t>
            </a:r>
          </a:p>
          <a:p>
            <a:r>
              <a:rPr lang="en-US" b="1" dirty="0" smtClean="0"/>
              <a:t>Genius 		: &gt; 140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39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 Quotient (William Stern)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IQ Facts</a:t>
            </a:r>
          </a:p>
          <a:p>
            <a:pPr lvl="1"/>
            <a:r>
              <a:rPr lang="en-US" sz="4000" b="1" dirty="0" smtClean="0"/>
              <a:t>Varies within 3 years</a:t>
            </a:r>
          </a:p>
          <a:p>
            <a:pPr lvl="1"/>
            <a:r>
              <a:rPr lang="en-US" sz="4000" b="1" dirty="0" smtClean="0"/>
              <a:t>Change as a result of environment</a:t>
            </a:r>
          </a:p>
          <a:p>
            <a:pPr lvl="1"/>
            <a:r>
              <a:rPr lang="en-US" sz="4000" b="1" dirty="0" smtClean="0"/>
              <a:t>Relatively stable</a:t>
            </a:r>
          </a:p>
          <a:p>
            <a:pPr lvl="1"/>
            <a:r>
              <a:rPr lang="en-US" sz="4000" b="1" dirty="0" smtClean="0"/>
              <a:t>No direct relationship with success</a:t>
            </a:r>
          </a:p>
          <a:p>
            <a:pPr lvl="1"/>
            <a:r>
              <a:rPr lang="en-US" sz="4000" b="1" dirty="0" smtClean="0"/>
              <a:t>Relationship with intelligence and parents occupation</a:t>
            </a:r>
          </a:p>
        </p:txBody>
      </p:sp>
    </p:spTree>
    <p:extLst>
      <p:ext uri="{BB962C8B-B14F-4D97-AF65-F5344CB8AC3E}">
        <p14:creationId xmlns:p14="http://schemas.microsoft.com/office/powerpoint/2010/main" val="9910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lant nutritional deficienc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3" t="17696" r="14496" b="9182"/>
          <a:stretch/>
        </p:blipFill>
        <p:spPr bwMode="auto">
          <a:xfrm>
            <a:off x="8631382" y="1825625"/>
            <a:ext cx="3380510" cy="308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Intelligence (Psychologists)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05945" cy="435133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Abstract Intelligence</a:t>
            </a:r>
          </a:p>
          <a:p>
            <a:pPr lvl="1"/>
            <a:r>
              <a:rPr lang="en-US" b="1" dirty="0" smtClean="0"/>
              <a:t>Ability to deal with verbal and mathematical symbols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Mechanical Intelligence</a:t>
            </a:r>
          </a:p>
          <a:p>
            <a:pPr lvl="1"/>
            <a:r>
              <a:rPr lang="en-US" b="1" dirty="0" smtClean="0"/>
              <a:t>Ability to deal with things, objects – skills of individuals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Social Intelligence</a:t>
            </a:r>
          </a:p>
          <a:p>
            <a:pPr lvl="1"/>
            <a:r>
              <a:rPr lang="en-US" b="1" dirty="0" smtClean="0"/>
              <a:t>Understand and deal with persons, to apply psychological principles in human relationship.</a:t>
            </a:r>
          </a:p>
          <a:p>
            <a:endParaRPr lang="en-US" b="1" dirty="0"/>
          </a:p>
        </p:txBody>
      </p:sp>
      <p:pic>
        <p:nvPicPr>
          <p:cNvPr id="1030" name="Picture 6" descr="Image result for bike Pesticide spra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29" y="1867189"/>
            <a:ext cx="2238977" cy="148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ike Pesticide spray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90" y="5091691"/>
            <a:ext cx="3038750" cy="170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gricultural salesper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952" y="4991390"/>
            <a:ext cx="1404047" cy="194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5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Factors Affecting Intelligence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/>
              <a:t>Heredity and Environment </a:t>
            </a:r>
          </a:p>
          <a:p>
            <a:r>
              <a:rPr lang="en-IN" sz="3600" b="1" dirty="0" smtClean="0"/>
              <a:t>Age</a:t>
            </a:r>
          </a:p>
          <a:p>
            <a:r>
              <a:rPr lang="en-IN" sz="3600" b="1" dirty="0" smtClean="0"/>
              <a:t>Health and Physical Development</a:t>
            </a:r>
          </a:p>
          <a:p>
            <a:r>
              <a:rPr lang="en-IN" sz="3600" b="1" dirty="0" smtClean="0"/>
              <a:t>Race</a:t>
            </a:r>
          </a:p>
          <a:p>
            <a:r>
              <a:rPr lang="en-IN" sz="3600" b="1" dirty="0" smtClean="0"/>
              <a:t>Sex</a:t>
            </a:r>
          </a:p>
          <a:p>
            <a:r>
              <a:rPr lang="en-IN" sz="3600" b="1" dirty="0" smtClean="0"/>
              <a:t>Culture</a:t>
            </a:r>
          </a:p>
          <a:p>
            <a:r>
              <a:rPr lang="en-IN" sz="3600" b="1" dirty="0" smtClean="0"/>
              <a:t>Socio Economic Condition</a:t>
            </a:r>
            <a:endParaRPr lang="en-I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97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Psychology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Greek roots </a:t>
            </a:r>
            <a:r>
              <a:rPr lang="en-IN" i="1" dirty="0" smtClean="0">
                <a:solidFill>
                  <a:srgbClr val="C00000"/>
                </a:solidFill>
              </a:rPr>
              <a:t>Psyche</a:t>
            </a:r>
            <a:r>
              <a:rPr lang="en-IN" dirty="0" smtClean="0">
                <a:solidFill>
                  <a:srgbClr val="C00000"/>
                </a:solidFill>
              </a:rPr>
              <a:t> &amp; </a:t>
            </a:r>
            <a:r>
              <a:rPr lang="en-IN" i="1" dirty="0" smtClean="0">
                <a:solidFill>
                  <a:srgbClr val="C00000"/>
                </a:solidFill>
              </a:rPr>
              <a:t>Logos</a:t>
            </a:r>
          </a:p>
          <a:p>
            <a:pPr lvl="1"/>
            <a:r>
              <a:rPr lang="en-IN" i="1" dirty="0" smtClean="0">
                <a:solidFill>
                  <a:srgbClr val="C00000"/>
                </a:solidFill>
              </a:rPr>
              <a:t>Study of Soul</a:t>
            </a:r>
          </a:p>
          <a:p>
            <a:r>
              <a:rPr lang="en-IN" dirty="0" smtClean="0"/>
              <a:t>Focus moved to various processes and behaviour of organisms</a:t>
            </a:r>
          </a:p>
          <a:p>
            <a:r>
              <a:rPr lang="en-IN" b="1" dirty="0" smtClean="0"/>
              <a:t>Definitions</a:t>
            </a:r>
          </a:p>
          <a:p>
            <a:pPr lvl="1"/>
            <a:r>
              <a:rPr lang="en-IN" b="1" dirty="0" smtClean="0"/>
              <a:t>Scientific study of </a:t>
            </a:r>
            <a:r>
              <a:rPr lang="en-IN" b="1" dirty="0" smtClean="0">
                <a:solidFill>
                  <a:srgbClr val="FF00FF"/>
                </a:solidFill>
              </a:rPr>
              <a:t>behaviour</a:t>
            </a:r>
            <a:r>
              <a:rPr lang="en-IN" b="1" dirty="0" smtClean="0"/>
              <a:t> and </a:t>
            </a:r>
            <a:r>
              <a:rPr lang="en-IN" b="1" dirty="0" smtClean="0">
                <a:solidFill>
                  <a:srgbClr val="FF00FF"/>
                </a:solidFill>
              </a:rPr>
              <a:t>mental</a:t>
            </a:r>
            <a:r>
              <a:rPr lang="en-IN" b="1" dirty="0" smtClean="0"/>
              <a:t> process of organism</a:t>
            </a:r>
          </a:p>
          <a:p>
            <a:pPr lvl="1"/>
            <a:r>
              <a:rPr lang="en-IN" dirty="0" smtClean="0"/>
              <a:t>Science of activities of an individual in </a:t>
            </a:r>
            <a:r>
              <a:rPr lang="en-IN" b="1" dirty="0" smtClean="0">
                <a:solidFill>
                  <a:srgbClr val="FF00FF"/>
                </a:solidFill>
              </a:rPr>
              <a:t>relation to the environment</a:t>
            </a:r>
            <a:r>
              <a:rPr lang="en-IN" dirty="0" smtClean="0">
                <a:solidFill>
                  <a:srgbClr val="FF00FF"/>
                </a:solidFill>
              </a:rPr>
              <a:t> </a:t>
            </a:r>
            <a:r>
              <a:rPr lang="en-IN" dirty="0" smtClean="0"/>
              <a:t>(</a:t>
            </a:r>
            <a:r>
              <a:rPr lang="en-IN" dirty="0" err="1" smtClean="0"/>
              <a:t>Woodsworth</a:t>
            </a:r>
            <a:r>
              <a:rPr lang="en-IN" dirty="0" smtClean="0"/>
              <a:t>)</a:t>
            </a:r>
          </a:p>
          <a:p>
            <a:pPr lvl="1"/>
            <a:r>
              <a:rPr lang="en-IN" b="1" dirty="0" smtClean="0">
                <a:solidFill>
                  <a:srgbClr val="FF00FF"/>
                </a:solidFill>
              </a:rPr>
              <a:t>Positive science </a:t>
            </a:r>
            <a:r>
              <a:rPr lang="en-IN" dirty="0" smtClean="0"/>
              <a:t>of behaviour (Watson)</a:t>
            </a:r>
          </a:p>
          <a:p>
            <a:pPr lvl="1"/>
            <a:r>
              <a:rPr lang="en-IN" dirty="0" smtClean="0"/>
              <a:t>Science of human behaviour and </a:t>
            </a:r>
            <a:r>
              <a:rPr lang="en-IN" b="1" dirty="0" smtClean="0">
                <a:solidFill>
                  <a:srgbClr val="FF00FF"/>
                </a:solidFill>
              </a:rPr>
              <a:t>experience</a:t>
            </a:r>
            <a:r>
              <a:rPr lang="en-IN" dirty="0" smtClean="0"/>
              <a:t> (Guilford)</a:t>
            </a:r>
          </a:p>
          <a:p>
            <a:pPr lvl="1"/>
            <a:r>
              <a:rPr lang="en-IN" dirty="0" smtClean="0"/>
              <a:t>Deals with </a:t>
            </a:r>
            <a:r>
              <a:rPr lang="en-IN" b="1" dirty="0" smtClean="0">
                <a:solidFill>
                  <a:srgbClr val="FF00FF"/>
                </a:solidFill>
              </a:rPr>
              <a:t>responses to any and every kind of situation </a:t>
            </a:r>
            <a:r>
              <a:rPr lang="en-IN" dirty="0" smtClean="0"/>
              <a:t>that life presents (Charles)</a:t>
            </a:r>
          </a:p>
          <a:p>
            <a:r>
              <a:rPr lang="en-IN" b="1" dirty="0" smtClean="0"/>
              <a:t>Biological</a:t>
            </a:r>
          </a:p>
          <a:p>
            <a:pPr lvl="1"/>
            <a:r>
              <a:rPr lang="en-IN" dirty="0" smtClean="0"/>
              <a:t>Human, animal, group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99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Importance of Intelligence in Extension Education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6600" b="1" dirty="0" smtClean="0"/>
              <a:t>Farmers</a:t>
            </a:r>
          </a:p>
          <a:p>
            <a:r>
              <a:rPr lang="en-IN" sz="6600" b="1" dirty="0" smtClean="0"/>
              <a:t>Extension Agents</a:t>
            </a:r>
          </a:p>
          <a:p>
            <a:r>
              <a:rPr lang="en-IN" sz="6600" b="1" dirty="0" smtClean="0"/>
              <a:t>Extension Personnel / Officials</a:t>
            </a:r>
            <a:endParaRPr lang="en-IN" sz="6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89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03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ersona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17"/>
          <a:stretch/>
        </p:blipFill>
        <p:spPr bwMode="auto">
          <a:xfrm>
            <a:off x="1117600" y="466724"/>
            <a:ext cx="4092576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rson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58" y="1359691"/>
            <a:ext cx="6780642" cy="409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0" dirty="0"/>
              <a:t/>
            </a:r>
            <a:br>
              <a:rPr lang="en-IN" b="0" dirty="0"/>
            </a:br>
            <a:r>
              <a:rPr lang="en-IN" dirty="0"/>
              <a:t>PERSONALITY: MEANING AND DEFINITIONS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2" y="1134841"/>
            <a:ext cx="7811511" cy="5586634"/>
          </a:xfrm>
        </p:spPr>
        <p:txBody>
          <a:bodyPr>
            <a:normAutofit/>
          </a:bodyPr>
          <a:lstStyle/>
          <a:p>
            <a:r>
              <a:rPr lang="en-IN" sz="3600" b="1" i="1" dirty="0" smtClean="0">
                <a:solidFill>
                  <a:srgbClr val="FF0000"/>
                </a:solidFill>
              </a:rPr>
              <a:t>Persona</a:t>
            </a:r>
            <a:r>
              <a:rPr lang="en-IN" sz="3600" b="1" i="1" dirty="0" smtClean="0"/>
              <a:t> mean</a:t>
            </a:r>
            <a:r>
              <a:rPr lang="en-IN" sz="3600" b="1" dirty="0" smtClean="0"/>
              <a:t>s mask</a:t>
            </a:r>
          </a:p>
          <a:p>
            <a:r>
              <a:rPr lang="en-IN" sz="3600" b="1" dirty="0" smtClean="0"/>
              <a:t>physical </a:t>
            </a:r>
            <a:r>
              <a:rPr lang="en-IN" sz="3600" b="1" dirty="0"/>
              <a:t>or external appearance of an individual </a:t>
            </a:r>
            <a:r>
              <a:rPr lang="en-IN" sz="3600" b="1" dirty="0" smtClean="0"/>
              <a:t> </a:t>
            </a:r>
          </a:p>
          <a:p>
            <a:r>
              <a:rPr lang="en-IN" sz="3600" b="1" dirty="0" smtClean="0"/>
              <a:t>dynamic </a:t>
            </a:r>
            <a:r>
              <a:rPr lang="en-IN" sz="3600" b="1" dirty="0"/>
              <a:t>concept describing the growth and development </a:t>
            </a:r>
            <a:endParaRPr lang="en-IN" sz="3600" b="1" dirty="0" smtClean="0"/>
          </a:p>
          <a:p>
            <a:r>
              <a:rPr lang="en-IN" sz="3600" b="1" dirty="0" smtClean="0"/>
              <a:t>looks </a:t>
            </a:r>
            <a:r>
              <a:rPr lang="en-IN" sz="3600" b="1" dirty="0"/>
              <a:t>at some aggregate whole that is greater than the sum of the parts </a:t>
            </a:r>
            <a:endParaRPr lang="en-IN" sz="3600" b="1" dirty="0" smtClean="0"/>
          </a:p>
          <a:p>
            <a:r>
              <a:rPr lang="en-IN" sz="3600" b="1" dirty="0" smtClean="0"/>
              <a:t>our </a:t>
            </a:r>
            <a:r>
              <a:rPr lang="en-IN" sz="3600" b="1" dirty="0"/>
              <a:t>characteristic ways of </a:t>
            </a:r>
            <a:r>
              <a:rPr lang="en-IN" sz="3600" b="1" dirty="0" smtClean="0"/>
              <a:t>responding </a:t>
            </a:r>
            <a:r>
              <a:rPr lang="en-IN" sz="3600" b="1" dirty="0"/>
              <a:t>to individuals and situations </a:t>
            </a:r>
            <a:endParaRPr lang="en-IN" sz="3600" b="1" dirty="0" smtClean="0"/>
          </a:p>
          <a:p>
            <a:endParaRPr lang="en-I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33</a:t>
            </a:fld>
            <a:endParaRPr lang="en-IN"/>
          </a:p>
        </p:txBody>
      </p:sp>
      <p:pic>
        <p:nvPicPr>
          <p:cNvPr id="1028" name="Picture 4" descr="https://s3.amazonaws.com/data.tackk.com/mio/29517584/13980389696487/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96" y="1134841"/>
            <a:ext cx="4318170" cy="558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Personality (</a:t>
            </a:r>
            <a:r>
              <a:rPr lang="en-IN" dirty="0" err="1" smtClean="0"/>
              <a:t>Allport</a:t>
            </a:r>
            <a:r>
              <a:rPr lang="en-IN" dirty="0"/>
              <a:t>, </a:t>
            </a:r>
            <a:r>
              <a:rPr lang="en-IN" dirty="0" smtClean="0"/>
              <a:t>1930)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5400" b="1" dirty="0" smtClean="0"/>
              <a:t>is </a:t>
            </a:r>
            <a:r>
              <a:rPr lang="en-IN" sz="5400" b="1" dirty="0"/>
              <a:t>the </a:t>
            </a:r>
            <a:r>
              <a:rPr lang="en-IN" sz="5400" b="1" dirty="0">
                <a:solidFill>
                  <a:srgbClr val="FF0000"/>
                </a:solidFill>
              </a:rPr>
              <a:t>dynamic organisation within the individual </a:t>
            </a:r>
            <a:r>
              <a:rPr lang="en-IN" sz="5400" b="1" dirty="0"/>
              <a:t>of those psychophysical systems that determine his unique adjustments to his </a:t>
            </a:r>
            <a:r>
              <a:rPr lang="en-IN" sz="5400" b="1" dirty="0" smtClean="0"/>
              <a:t>environment</a:t>
            </a:r>
            <a:endParaRPr lang="en-IN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47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Personality (Woodworth)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4400" b="1" dirty="0" smtClean="0"/>
              <a:t>Personality as </a:t>
            </a:r>
            <a:r>
              <a:rPr lang="en-IN" sz="4400" b="1" dirty="0"/>
              <a:t>the </a:t>
            </a:r>
            <a:r>
              <a:rPr lang="en-IN" sz="4400" b="1" dirty="0">
                <a:solidFill>
                  <a:srgbClr val="FF0000"/>
                </a:solidFill>
              </a:rPr>
              <a:t>quality of an individual’s total behaviour</a:t>
            </a:r>
            <a:r>
              <a:rPr lang="en-IN" sz="4400" b="1" dirty="0"/>
              <a:t>; that is, how he reacts when his activity is considered as a whole. </a:t>
            </a:r>
            <a:endParaRPr lang="en-IN" sz="4400" b="1" dirty="0" smtClean="0"/>
          </a:p>
          <a:p>
            <a:endParaRPr lang="en-IN" sz="4400" b="1" dirty="0"/>
          </a:p>
          <a:p>
            <a:r>
              <a:rPr lang="en-IN" sz="4400" b="1" dirty="0" smtClean="0"/>
              <a:t>Personality </a:t>
            </a:r>
            <a:r>
              <a:rPr lang="en-IN" sz="4400" b="1" dirty="0"/>
              <a:t>comprises an individual’s </a:t>
            </a:r>
            <a:r>
              <a:rPr lang="en-IN" sz="4400" b="1" dirty="0">
                <a:solidFill>
                  <a:srgbClr val="FF0000"/>
                </a:solidFill>
              </a:rPr>
              <a:t>experience, his knowledge, skill, temperament, attitude, habits, character, and physical traits</a:t>
            </a:r>
            <a:r>
              <a:rPr lang="en-IN" sz="4400" b="1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73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Carver and </a:t>
            </a:r>
            <a:r>
              <a:rPr lang="en-IN" dirty="0" err="1"/>
              <a:t>Scheier</a:t>
            </a:r>
            <a:r>
              <a:rPr lang="en-IN" dirty="0"/>
              <a:t> (2000)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6000" b="1" dirty="0" smtClean="0">
                <a:solidFill>
                  <a:srgbClr val="FF0000"/>
                </a:solidFill>
              </a:rPr>
              <a:t>dynamic </a:t>
            </a:r>
            <a:r>
              <a:rPr lang="en-IN" sz="6000" b="1" dirty="0">
                <a:solidFill>
                  <a:srgbClr val="FF0000"/>
                </a:solidFill>
              </a:rPr>
              <a:t>organisation, inside the person, of psychophysical systems that create a person’s characteristic patterns of behaviour, thoughts, and </a:t>
            </a:r>
            <a:r>
              <a:rPr lang="en-IN" sz="6000" b="1" dirty="0" smtClean="0">
                <a:solidFill>
                  <a:srgbClr val="FF0000"/>
                </a:solidFill>
              </a:rPr>
              <a:t>feelings.</a:t>
            </a:r>
            <a:endParaRPr lang="en-IN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39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Personality (Robbins</a:t>
            </a:r>
            <a:r>
              <a:rPr lang="en-IN" dirty="0"/>
              <a:t>, </a:t>
            </a:r>
            <a:r>
              <a:rPr lang="en-IN" dirty="0" smtClean="0"/>
              <a:t>2001)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5400" b="1" dirty="0" smtClean="0"/>
              <a:t>Personality </a:t>
            </a:r>
            <a:r>
              <a:rPr lang="en-IN" sz="5400" b="1" dirty="0"/>
              <a:t>is the </a:t>
            </a:r>
            <a:r>
              <a:rPr lang="en-IN" sz="5400" b="1" dirty="0">
                <a:solidFill>
                  <a:srgbClr val="FF0000"/>
                </a:solidFill>
              </a:rPr>
              <a:t>sum total of ways in which individual reacts to and interacts </a:t>
            </a:r>
            <a:r>
              <a:rPr lang="en-IN" sz="5400" b="1" dirty="0"/>
              <a:t>with others. </a:t>
            </a:r>
            <a:endParaRPr lang="en-IN" sz="5400" b="1" dirty="0" smtClean="0"/>
          </a:p>
          <a:p>
            <a:endParaRPr lang="en-IN" sz="5400" b="1" dirty="0" smtClean="0"/>
          </a:p>
          <a:p>
            <a:r>
              <a:rPr lang="en-IN" sz="5400" b="1" dirty="0" smtClean="0"/>
              <a:t>It </a:t>
            </a:r>
            <a:r>
              <a:rPr lang="en-IN" sz="5400" b="1" dirty="0"/>
              <a:t>is most often described in terms of </a:t>
            </a:r>
            <a:r>
              <a:rPr lang="en-IN" sz="5400" b="1" dirty="0">
                <a:solidFill>
                  <a:srgbClr val="FF0000"/>
                </a:solidFill>
              </a:rPr>
              <a:t>measurable traits that a person </a:t>
            </a:r>
            <a:r>
              <a:rPr lang="en-IN" sz="5400" b="1" dirty="0" smtClean="0">
                <a:solidFill>
                  <a:srgbClr val="FF0000"/>
                </a:solidFill>
              </a:rPr>
              <a:t>exhibits.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69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Personality (</a:t>
            </a:r>
            <a:r>
              <a:rPr lang="en-IN" dirty="0" err="1" smtClean="0"/>
              <a:t>Ryckman</a:t>
            </a:r>
            <a:r>
              <a:rPr lang="en-IN" dirty="0"/>
              <a:t>, </a:t>
            </a:r>
            <a:r>
              <a:rPr lang="en-IN" dirty="0" smtClean="0"/>
              <a:t>2004)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5400" dirty="0" smtClean="0"/>
              <a:t>Personality </a:t>
            </a:r>
            <a:r>
              <a:rPr lang="en-IN" sz="5400" dirty="0"/>
              <a:t>can be defined as </a:t>
            </a:r>
            <a:r>
              <a:rPr lang="en-IN" sz="5400" b="1" dirty="0">
                <a:solidFill>
                  <a:srgbClr val="FF0000"/>
                </a:solidFill>
              </a:rPr>
              <a:t>a dynamic and organised set of characteristics </a:t>
            </a:r>
            <a:r>
              <a:rPr lang="en-IN" sz="5400" dirty="0"/>
              <a:t>possessed by a person that </a:t>
            </a:r>
            <a:r>
              <a:rPr lang="en-IN" sz="5400" b="1" dirty="0">
                <a:solidFill>
                  <a:srgbClr val="FF0000"/>
                </a:solidFill>
              </a:rPr>
              <a:t>uniquely</a:t>
            </a:r>
            <a:r>
              <a:rPr lang="en-IN" sz="5400" dirty="0"/>
              <a:t> </a:t>
            </a:r>
            <a:r>
              <a:rPr lang="en-IN" sz="5400" b="1" dirty="0">
                <a:solidFill>
                  <a:srgbClr val="FF0000"/>
                </a:solidFill>
              </a:rPr>
              <a:t>influences his or her cognitions, motivations, and behaviours in various </a:t>
            </a:r>
            <a:r>
              <a:rPr lang="en-IN" sz="5400" b="1" dirty="0" smtClean="0">
                <a:solidFill>
                  <a:srgbClr val="FF0000"/>
                </a:solidFill>
              </a:rPr>
              <a:t>situations.</a:t>
            </a:r>
            <a:endParaRPr lang="en-IN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40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39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47" y="118534"/>
            <a:ext cx="8763556" cy="657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7891"/>
            <a:ext cx="10515600" cy="6056841"/>
          </a:xfrm>
        </p:spPr>
        <p:txBody>
          <a:bodyPr>
            <a:normAutofit/>
          </a:bodyPr>
          <a:lstStyle/>
          <a:p>
            <a:r>
              <a:rPr lang="en-IN" sz="4000" b="1" dirty="0" smtClean="0"/>
              <a:t>Scientific study</a:t>
            </a:r>
          </a:p>
          <a:p>
            <a:pPr lvl="1"/>
            <a:r>
              <a:rPr lang="en-IN" sz="3600" dirty="0" smtClean="0"/>
              <a:t>Observations</a:t>
            </a:r>
          </a:p>
          <a:p>
            <a:pPr lvl="1"/>
            <a:r>
              <a:rPr lang="en-IN" sz="3600" dirty="0" smtClean="0"/>
              <a:t>Descriptions</a:t>
            </a:r>
          </a:p>
          <a:p>
            <a:pPr lvl="1"/>
            <a:r>
              <a:rPr lang="en-IN" sz="3600" dirty="0" smtClean="0"/>
              <a:t>Experimental investigations </a:t>
            </a:r>
          </a:p>
          <a:p>
            <a:pPr lvl="1"/>
            <a:r>
              <a:rPr lang="en-IN" sz="3600" b="1" dirty="0" smtClean="0">
                <a:solidFill>
                  <a:srgbClr val="C00000"/>
                </a:solidFill>
              </a:rPr>
              <a:t>Collect and Organise </a:t>
            </a:r>
            <a:r>
              <a:rPr lang="en-IN" sz="3600" dirty="0" smtClean="0"/>
              <a:t>information </a:t>
            </a:r>
          </a:p>
          <a:p>
            <a:r>
              <a:rPr lang="en-IN" sz="4000" b="1" dirty="0" smtClean="0"/>
              <a:t>Mental Processes</a:t>
            </a:r>
          </a:p>
          <a:p>
            <a:pPr lvl="1"/>
            <a:r>
              <a:rPr lang="en-IN" sz="3600" dirty="0" smtClean="0"/>
              <a:t>Private and cognitive processes</a:t>
            </a:r>
          </a:p>
          <a:p>
            <a:pPr lvl="2"/>
            <a:r>
              <a:rPr lang="en-IN" sz="3200" dirty="0" smtClean="0"/>
              <a:t>Attention, perception, memory, problem solving, reasoning, decision making, feelings, thinking, motives,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65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Personality Characterisation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b="1" dirty="0" smtClean="0">
                <a:solidFill>
                  <a:srgbClr val="FF0000"/>
                </a:solidFill>
              </a:rPr>
              <a:t>Catchwords</a:t>
            </a:r>
            <a:r>
              <a:rPr lang="en-IN" dirty="0" smtClean="0"/>
              <a:t> - Shy, Sensitive, Quiet, Concerned, Warm </a:t>
            </a:r>
          </a:p>
          <a:p>
            <a:pPr algn="just"/>
            <a:r>
              <a:rPr lang="en-IN" b="1" dirty="0" smtClean="0">
                <a:solidFill>
                  <a:srgbClr val="FF0000"/>
                </a:solidFill>
              </a:rPr>
              <a:t>Unique and Relatively Stable qualities</a:t>
            </a:r>
            <a:r>
              <a:rPr lang="en-IN" dirty="0" smtClean="0"/>
              <a:t> </a:t>
            </a:r>
            <a:r>
              <a:rPr lang="en-IN" dirty="0"/>
              <a:t>that characterise an individual’s behaviour </a:t>
            </a:r>
            <a:r>
              <a:rPr lang="en-IN" dirty="0">
                <a:solidFill>
                  <a:srgbClr val="0000FF"/>
                </a:solidFill>
              </a:rPr>
              <a:t>across different situations over a period of </a:t>
            </a:r>
            <a:r>
              <a:rPr lang="en-IN" dirty="0" smtClean="0">
                <a:solidFill>
                  <a:srgbClr val="0000FF"/>
                </a:solidFill>
              </a:rPr>
              <a:t>time</a:t>
            </a:r>
          </a:p>
          <a:p>
            <a:pPr algn="just"/>
            <a:r>
              <a:rPr lang="en-IN" b="1" dirty="0" smtClean="0">
                <a:solidFill>
                  <a:srgbClr val="FF0000"/>
                </a:solidFill>
              </a:rPr>
              <a:t>Consistency </a:t>
            </a:r>
            <a:r>
              <a:rPr lang="en-IN" b="1" dirty="0">
                <a:solidFill>
                  <a:srgbClr val="FF0000"/>
                </a:solidFill>
              </a:rPr>
              <a:t>in </a:t>
            </a:r>
            <a:r>
              <a:rPr lang="en-IN" b="1" dirty="0" smtClean="0">
                <a:solidFill>
                  <a:srgbClr val="FF0000"/>
                </a:solidFill>
              </a:rPr>
              <a:t>Behaviour</a:t>
            </a:r>
            <a:r>
              <a:rPr lang="en-IN" dirty="0" smtClean="0"/>
              <a:t>, </a:t>
            </a:r>
            <a:r>
              <a:rPr lang="en-IN" dirty="0"/>
              <a:t>thought and emotion of an individual across situations and across time periods characterises her/his personality</a:t>
            </a:r>
            <a:r>
              <a:rPr lang="en-IN" dirty="0" smtClean="0"/>
              <a:t>.</a:t>
            </a:r>
          </a:p>
          <a:p>
            <a:r>
              <a:rPr lang="en-IN" b="1" dirty="0" smtClean="0"/>
              <a:t>Characterisation </a:t>
            </a:r>
          </a:p>
          <a:p>
            <a:pPr lvl="1"/>
            <a:r>
              <a:rPr lang="en-IN" dirty="0" smtClean="0"/>
              <a:t>we </a:t>
            </a:r>
            <a:r>
              <a:rPr lang="en-IN" dirty="0"/>
              <a:t>can </a:t>
            </a:r>
            <a:r>
              <a:rPr lang="en-IN" b="1" dirty="0">
                <a:solidFill>
                  <a:srgbClr val="FF0000"/>
                </a:solidFill>
              </a:rPr>
              <a:t>predict</a:t>
            </a:r>
            <a:r>
              <a:rPr lang="en-IN" dirty="0"/>
              <a:t> how that person will probably behave in a variety of </a:t>
            </a:r>
            <a:r>
              <a:rPr lang="en-IN" dirty="0" smtClean="0"/>
              <a:t>circumstances</a:t>
            </a:r>
          </a:p>
          <a:p>
            <a:pPr lvl="1"/>
            <a:r>
              <a:rPr lang="en-IN" b="1" dirty="0" smtClean="0">
                <a:solidFill>
                  <a:srgbClr val="FF0000"/>
                </a:solidFill>
              </a:rPr>
              <a:t>deal </a:t>
            </a:r>
            <a:r>
              <a:rPr lang="en-IN" b="1" dirty="0">
                <a:solidFill>
                  <a:srgbClr val="FF0000"/>
                </a:solidFill>
              </a:rPr>
              <a:t>with people </a:t>
            </a:r>
            <a:r>
              <a:rPr lang="en-IN" dirty="0"/>
              <a:t>in realistic and acceptable </a:t>
            </a:r>
            <a:r>
              <a:rPr lang="en-IN" dirty="0" smtClean="0"/>
              <a:t>ways</a:t>
            </a:r>
            <a:endParaRPr lang="en-IN" dirty="0"/>
          </a:p>
          <a:p>
            <a:pPr algn="just"/>
            <a:r>
              <a:rPr lang="en-IN" b="1" dirty="0" smtClean="0">
                <a:solidFill>
                  <a:srgbClr val="FF0000"/>
                </a:solidFill>
              </a:rPr>
              <a:t>Unique Pattern </a:t>
            </a:r>
            <a:r>
              <a:rPr lang="en-IN" b="1" dirty="0" smtClean="0"/>
              <a:t>of </a:t>
            </a:r>
            <a:r>
              <a:rPr lang="en-IN" b="1" dirty="0"/>
              <a:t>psychological and behavioural characteristics that distinguishes each of us from everyone </a:t>
            </a:r>
            <a:r>
              <a:rPr lang="en-IN" b="1" dirty="0" smtClean="0"/>
              <a:t>else</a:t>
            </a:r>
          </a:p>
          <a:p>
            <a:pPr algn="just"/>
            <a:r>
              <a:rPr lang="en-IN" dirty="0" smtClean="0"/>
              <a:t>Personality </a:t>
            </a:r>
            <a:r>
              <a:rPr lang="en-IN" dirty="0"/>
              <a:t>characteristics are </a:t>
            </a:r>
            <a:r>
              <a:rPr lang="en-IN" b="1" dirty="0">
                <a:solidFill>
                  <a:srgbClr val="FF0000"/>
                </a:solidFill>
              </a:rPr>
              <a:t>relatively stable </a:t>
            </a:r>
            <a:r>
              <a:rPr lang="en-IN" dirty="0"/>
              <a:t>and </a:t>
            </a:r>
            <a:r>
              <a:rPr lang="en-IN" b="1" dirty="0">
                <a:solidFill>
                  <a:srgbClr val="FF0000"/>
                </a:solidFill>
              </a:rPr>
              <a:t>enduring</a:t>
            </a:r>
            <a:r>
              <a:rPr lang="en-IN" dirty="0"/>
              <a:t>, often developed in </a:t>
            </a:r>
            <a:r>
              <a:rPr lang="en-IN" b="1" dirty="0">
                <a:solidFill>
                  <a:srgbClr val="FF0000"/>
                </a:solidFill>
              </a:rPr>
              <a:t>childhood</a:t>
            </a:r>
            <a:r>
              <a:rPr lang="en-IN" dirty="0"/>
              <a:t>, and affect the way we </a:t>
            </a:r>
            <a:r>
              <a:rPr lang="en-IN" b="1" i="1" dirty="0">
                <a:solidFill>
                  <a:srgbClr val="FF0000"/>
                </a:solidFill>
              </a:rPr>
              <a:t>think, act, feel, and </a:t>
            </a:r>
            <a:r>
              <a:rPr lang="en-IN" b="1" i="1" dirty="0" smtClean="0">
                <a:solidFill>
                  <a:srgbClr val="FF0000"/>
                </a:solidFill>
              </a:rPr>
              <a:t>behave.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40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73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</a:t>
            </a:r>
            <a:r>
              <a:rPr lang="en-IN" dirty="0"/>
              <a:t>OF </a:t>
            </a:r>
            <a:r>
              <a:rPr lang="en-IN" dirty="0" smtClean="0"/>
              <a:t>PERSONALITY - </a:t>
            </a:r>
            <a:r>
              <a:rPr lang="en-IN" dirty="0" smtClean="0">
                <a:solidFill>
                  <a:srgbClr val="FF0000"/>
                </a:solidFill>
              </a:rPr>
              <a:t>INTROVERT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4000" b="1" dirty="0" smtClean="0"/>
              <a:t>Acquaintance</a:t>
            </a:r>
          </a:p>
          <a:p>
            <a:r>
              <a:rPr lang="en-IN" sz="4000" b="1" dirty="0" smtClean="0"/>
              <a:t>Conservative and suspicious</a:t>
            </a:r>
          </a:p>
          <a:p>
            <a:r>
              <a:rPr lang="en-IN" sz="4000" b="1" dirty="0" smtClean="0"/>
              <a:t>Not social and </a:t>
            </a:r>
            <a:r>
              <a:rPr lang="en-IN" sz="4000" b="1" dirty="0"/>
              <a:t>prefers to remain in the </a:t>
            </a:r>
            <a:r>
              <a:rPr lang="en-IN" sz="4000" b="1" dirty="0" smtClean="0"/>
              <a:t>background</a:t>
            </a:r>
          </a:p>
          <a:p>
            <a:r>
              <a:rPr lang="en-IN" sz="4000" b="1" dirty="0" smtClean="0"/>
              <a:t>Avoids embarrassment </a:t>
            </a:r>
            <a:r>
              <a:rPr lang="en-IN" sz="4000" b="1" dirty="0"/>
              <a:t>and public </a:t>
            </a:r>
            <a:r>
              <a:rPr lang="en-IN" sz="4000" b="1" dirty="0" smtClean="0"/>
              <a:t>speaking</a:t>
            </a:r>
          </a:p>
          <a:p>
            <a:pPr algn="just"/>
            <a:r>
              <a:rPr lang="en-IN" sz="4000" b="1" dirty="0" smtClean="0"/>
              <a:t>Very reserved</a:t>
            </a:r>
            <a:r>
              <a:rPr lang="en-IN" sz="4000" b="1" dirty="0"/>
              <a:t>, </a:t>
            </a:r>
            <a:r>
              <a:rPr lang="en-IN" sz="4000" b="1" dirty="0" smtClean="0"/>
              <a:t>Self-centred, Introspective, </a:t>
            </a:r>
            <a:r>
              <a:rPr lang="en-IN" sz="4000" b="1" dirty="0"/>
              <a:t>absent minded, </a:t>
            </a:r>
            <a:r>
              <a:rPr lang="en-IN" sz="4000" b="1" dirty="0" smtClean="0"/>
              <a:t>Remains worried &amp; is </a:t>
            </a:r>
            <a:r>
              <a:rPr lang="en-IN" sz="4000" b="1" dirty="0"/>
              <a:t>always </a:t>
            </a:r>
            <a:r>
              <a:rPr lang="en-IN" sz="4000" b="1" dirty="0" smtClean="0"/>
              <a:t>day Dreaming</a:t>
            </a:r>
          </a:p>
          <a:p>
            <a:r>
              <a:rPr lang="en-IN" sz="4000" b="1" dirty="0" smtClean="0"/>
              <a:t>Slow and Hesitant to </a:t>
            </a:r>
            <a:r>
              <a:rPr lang="en-IN" sz="4000" b="1" dirty="0"/>
              <a:t>take the </a:t>
            </a:r>
            <a:r>
              <a:rPr lang="en-IN" sz="4000" b="1" dirty="0" smtClean="0"/>
              <a:t>initiative</a:t>
            </a:r>
          </a:p>
          <a:p>
            <a:r>
              <a:rPr lang="en-IN" sz="4000" b="1" dirty="0" smtClean="0">
                <a:solidFill>
                  <a:srgbClr val="0000FF"/>
                </a:solidFill>
              </a:rPr>
              <a:t>Philosophers</a:t>
            </a:r>
            <a:r>
              <a:rPr lang="en-IN" sz="4000" b="1" dirty="0">
                <a:solidFill>
                  <a:srgbClr val="0000FF"/>
                </a:solidFill>
              </a:rPr>
              <a:t>, </a:t>
            </a:r>
            <a:r>
              <a:rPr lang="en-IN" sz="4000" b="1" dirty="0" smtClean="0">
                <a:solidFill>
                  <a:srgbClr val="0000FF"/>
                </a:solidFill>
              </a:rPr>
              <a:t>Poets </a:t>
            </a:r>
            <a:r>
              <a:rPr lang="en-IN" sz="4000" b="1" dirty="0">
                <a:solidFill>
                  <a:srgbClr val="0000FF"/>
                </a:solidFill>
              </a:rPr>
              <a:t>and </a:t>
            </a:r>
            <a:r>
              <a:rPr lang="en-IN" sz="4000" b="1" dirty="0" smtClean="0">
                <a:solidFill>
                  <a:srgbClr val="0000FF"/>
                </a:solidFill>
              </a:rPr>
              <a:t>scientists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5147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</a:t>
            </a:r>
            <a:r>
              <a:rPr lang="en-IN" dirty="0"/>
              <a:t>OF </a:t>
            </a:r>
            <a:r>
              <a:rPr lang="en-IN" dirty="0" smtClean="0"/>
              <a:t>PERSONALITY - </a:t>
            </a:r>
            <a:r>
              <a:rPr lang="en-IN" dirty="0" smtClean="0">
                <a:solidFill>
                  <a:srgbClr val="C00000"/>
                </a:solidFill>
              </a:rPr>
              <a:t>EXTROVERT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3600" b="1" dirty="0" smtClean="0"/>
              <a:t>Socially </a:t>
            </a:r>
            <a:r>
              <a:rPr lang="en-IN" sz="3600" b="1" dirty="0" smtClean="0">
                <a:solidFill>
                  <a:srgbClr val="FF0000"/>
                </a:solidFill>
              </a:rPr>
              <a:t>adaptable </a:t>
            </a:r>
            <a:r>
              <a:rPr lang="en-IN" sz="3600" b="1" dirty="0">
                <a:solidFill>
                  <a:srgbClr val="FF0000"/>
                </a:solidFill>
              </a:rPr>
              <a:t>and interested </a:t>
            </a:r>
            <a:r>
              <a:rPr lang="en-IN" sz="3600" b="1" dirty="0"/>
              <a:t>in </a:t>
            </a:r>
            <a:r>
              <a:rPr lang="en-IN" sz="3600" b="1" dirty="0" smtClean="0"/>
              <a:t>people</a:t>
            </a:r>
          </a:p>
          <a:p>
            <a:r>
              <a:rPr lang="en-IN" sz="3600" b="1" dirty="0" smtClean="0"/>
              <a:t>Likes to </a:t>
            </a:r>
            <a:r>
              <a:rPr lang="en-IN" sz="3600" b="1" dirty="0"/>
              <a:t>make friends and very soon creates a </a:t>
            </a:r>
            <a:r>
              <a:rPr lang="en-IN" sz="3600" b="1" dirty="0">
                <a:solidFill>
                  <a:srgbClr val="FF0000"/>
                </a:solidFill>
              </a:rPr>
              <a:t>circle of friends</a:t>
            </a:r>
            <a:r>
              <a:rPr lang="en-IN" sz="3600" b="1" dirty="0"/>
              <a:t> </a:t>
            </a:r>
            <a:endParaRPr lang="en-IN" sz="3600" b="1" dirty="0" smtClean="0"/>
          </a:p>
          <a:p>
            <a:r>
              <a:rPr lang="en-IN" sz="3600" b="1" dirty="0" smtClean="0"/>
              <a:t>Prefers </a:t>
            </a:r>
            <a:r>
              <a:rPr lang="en-IN" sz="3600" b="1" dirty="0" smtClean="0">
                <a:solidFill>
                  <a:srgbClr val="FF0000"/>
                </a:solidFill>
              </a:rPr>
              <a:t>working </a:t>
            </a:r>
            <a:r>
              <a:rPr lang="en-IN" sz="3600" b="1" dirty="0">
                <a:solidFill>
                  <a:srgbClr val="FF0000"/>
                </a:solidFill>
              </a:rPr>
              <a:t>in company </a:t>
            </a:r>
            <a:r>
              <a:rPr lang="en-IN" sz="3600" b="1" dirty="0"/>
              <a:t>with other people, is talkative and fond of talking. </a:t>
            </a:r>
            <a:endParaRPr lang="en-IN" sz="3600" b="1" dirty="0" smtClean="0"/>
          </a:p>
          <a:p>
            <a:r>
              <a:rPr lang="en-IN" sz="3600" b="1" dirty="0" smtClean="0">
                <a:solidFill>
                  <a:srgbClr val="FF0000"/>
                </a:solidFill>
              </a:rPr>
              <a:t>Self </a:t>
            </a:r>
            <a:r>
              <a:rPr lang="en-IN" sz="3600" b="1" dirty="0">
                <a:solidFill>
                  <a:srgbClr val="FF0000"/>
                </a:solidFill>
              </a:rPr>
              <a:t>assertive </a:t>
            </a:r>
            <a:r>
              <a:rPr lang="en-IN" sz="3600" b="1" dirty="0"/>
              <a:t>and generally </a:t>
            </a:r>
            <a:r>
              <a:rPr lang="en-IN" sz="3600" b="1" dirty="0">
                <a:solidFill>
                  <a:srgbClr val="FF0000"/>
                </a:solidFill>
              </a:rPr>
              <a:t>takes things lightly</a:t>
            </a:r>
            <a:r>
              <a:rPr lang="en-IN" sz="3600" b="1" dirty="0"/>
              <a:t>. </a:t>
            </a:r>
            <a:endParaRPr lang="en-IN" sz="3600" b="1" dirty="0" smtClean="0"/>
          </a:p>
          <a:p>
            <a:r>
              <a:rPr lang="en-IN" sz="3600" b="1" dirty="0" smtClean="0"/>
              <a:t>Never </a:t>
            </a:r>
            <a:r>
              <a:rPr lang="en-IN" sz="3600" b="1" dirty="0"/>
              <a:t>feels </a:t>
            </a:r>
            <a:r>
              <a:rPr lang="en-IN" sz="3600" b="1" dirty="0" smtClean="0"/>
              <a:t>embarrassed</a:t>
            </a:r>
          </a:p>
          <a:p>
            <a:r>
              <a:rPr lang="en-IN" sz="3600" b="1" dirty="0" smtClean="0"/>
              <a:t>keen </a:t>
            </a:r>
            <a:r>
              <a:rPr lang="en-IN" sz="3600" b="1" dirty="0"/>
              <a:t>sense of </a:t>
            </a:r>
            <a:r>
              <a:rPr lang="en-IN" sz="3600" b="1" dirty="0">
                <a:solidFill>
                  <a:srgbClr val="FF0000"/>
                </a:solidFill>
              </a:rPr>
              <a:t>observation </a:t>
            </a:r>
            <a:r>
              <a:rPr lang="en-IN" sz="3600" b="1" dirty="0" smtClean="0">
                <a:solidFill>
                  <a:srgbClr val="FF0000"/>
                </a:solidFill>
              </a:rPr>
              <a:t>&amp; attentive</a:t>
            </a:r>
          </a:p>
          <a:p>
            <a:r>
              <a:rPr lang="en-IN" sz="3600" b="1" dirty="0" err="1" smtClean="0">
                <a:solidFill>
                  <a:srgbClr val="0000FF"/>
                </a:solidFill>
              </a:rPr>
              <a:t>Eg</a:t>
            </a:r>
            <a:r>
              <a:rPr lang="en-IN" sz="3600" b="1" dirty="0" smtClean="0">
                <a:solidFill>
                  <a:srgbClr val="0000FF"/>
                </a:solidFill>
              </a:rPr>
              <a:t>. Reformers </a:t>
            </a:r>
            <a:r>
              <a:rPr lang="en-IN" sz="3600" b="1" dirty="0">
                <a:solidFill>
                  <a:srgbClr val="0000FF"/>
                </a:solidFill>
              </a:rPr>
              <a:t>and social </a:t>
            </a:r>
            <a:r>
              <a:rPr lang="en-IN" sz="3600" b="1" dirty="0" smtClean="0">
                <a:solidFill>
                  <a:srgbClr val="0000FF"/>
                </a:solidFill>
              </a:rPr>
              <a:t>workers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47807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TYPES OF </a:t>
            </a:r>
            <a:r>
              <a:rPr lang="en-IN" dirty="0" smtClean="0"/>
              <a:t>PERSONALITY - </a:t>
            </a:r>
            <a:r>
              <a:rPr lang="en-IN" dirty="0" smtClean="0">
                <a:solidFill>
                  <a:srgbClr val="FF0000"/>
                </a:solidFill>
              </a:rPr>
              <a:t>AMBIVERT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4800" b="1" dirty="0" smtClean="0"/>
              <a:t>Placed </a:t>
            </a:r>
            <a:r>
              <a:rPr lang="en-IN" sz="4800" b="1" dirty="0" smtClean="0">
                <a:solidFill>
                  <a:srgbClr val="FF00FF"/>
                </a:solidFill>
              </a:rPr>
              <a:t>in </a:t>
            </a:r>
            <a:r>
              <a:rPr lang="en-IN" sz="4800" b="1" dirty="0">
                <a:solidFill>
                  <a:srgbClr val="FF00FF"/>
                </a:solidFill>
              </a:rPr>
              <a:t>between </a:t>
            </a:r>
            <a:r>
              <a:rPr lang="en-IN" sz="4800" b="1" dirty="0"/>
              <a:t>extrovert and </a:t>
            </a:r>
            <a:r>
              <a:rPr lang="en-IN" sz="4800" b="1" dirty="0" smtClean="0"/>
              <a:t>introverts</a:t>
            </a:r>
          </a:p>
          <a:p>
            <a:r>
              <a:rPr lang="en-IN" sz="4800" b="1" dirty="0" smtClean="0">
                <a:solidFill>
                  <a:srgbClr val="FF00FF"/>
                </a:solidFill>
              </a:rPr>
              <a:t>behaviour </a:t>
            </a:r>
            <a:r>
              <a:rPr lang="en-IN" sz="4800" b="1" dirty="0">
                <a:solidFill>
                  <a:srgbClr val="FF00FF"/>
                </a:solidFill>
              </a:rPr>
              <a:t>is </a:t>
            </a:r>
            <a:r>
              <a:rPr lang="en-IN" sz="4800" b="1" dirty="0" smtClean="0">
                <a:solidFill>
                  <a:srgbClr val="FF00FF"/>
                </a:solidFill>
              </a:rPr>
              <a:t>balanced</a:t>
            </a:r>
          </a:p>
          <a:p>
            <a:r>
              <a:rPr lang="en-IN" sz="4800" b="1" dirty="0" smtClean="0"/>
              <a:t>Psychic energy </a:t>
            </a:r>
            <a:r>
              <a:rPr lang="en-IN" sz="4800" b="1" dirty="0"/>
              <a:t>is </a:t>
            </a:r>
            <a:r>
              <a:rPr lang="en-IN" sz="4800" b="1" dirty="0">
                <a:solidFill>
                  <a:srgbClr val="FF00FF"/>
                </a:solidFill>
              </a:rPr>
              <a:t>partially directed </a:t>
            </a:r>
            <a:r>
              <a:rPr lang="en-IN" sz="4800" b="1" dirty="0"/>
              <a:t>inwards and partly </a:t>
            </a:r>
            <a:r>
              <a:rPr lang="en-IN" sz="4800" b="1" dirty="0" smtClean="0"/>
              <a:t>outwards</a:t>
            </a:r>
          </a:p>
          <a:p>
            <a:r>
              <a:rPr lang="en-IN" sz="4800" b="1" dirty="0" smtClean="0"/>
              <a:t>Interested in </a:t>
            </a:r>
            <a:r>
              <a:rPr lang="en-IN" sz="4800" b="1" dirty="0"/>
              <a:t>their </a:t>
            </a:r>
            <a:r>
              <a:rPr lang="en-IN" sz="4800" b="1" dirty="0">
                <a:solidFill>
                  <a:srgbClr val="C00000"/>
                </a:solidFill>
              </a:rPr>
              <a:t>own thoughts and emotions and also in other </a:t>
            </a:r>
            <a:r>
              <a:rPr lang="en-IN" sz="4800" b="1" dirty="0"/>
              <a:t>persons and their action</a:t>
            </a:r>
            <a:r>
              <a:rPr lang="en-IN" sz="4800" b="1" dirty="0" smtClean="0"/>
              <a:t>.</a:t>
            </a:r>
          </a:p>
          <a:p>
            <a:pPr lvl="1"/>
            <a:r>
              <a:rPr lang="en-IN" sz="4400" b="1" dirty="0" smtClean="0">
                <a:solidFill>
                  <a:srgbClr val="FF00FF"/>
                </a:solidFill>
              </a:rPr>
              <a:t>Most </a:t>
            </a:r>
            <a:r>
              <a:rPr lang="en-IN" sz="4400" b="1" dirty="0">
                <a:solidFill>
                  <a:srgbClr val="FF00FF"/>
                </a:solidFill>
              </a:rPr>
              <a:t>of </a:t>
            </a:r>
            <a:r>
              <a:rPr lang="en-IN" sz="4400" b="1" dirty="0" smtClean="0">
                <a:solidFill>
                  <a:srgbClr val="FF00FF"/>
                </a:solidFill>
              </a:rPr>
              <a:t>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77337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FACTORS </a:t>
            </a:r>
            <a:r>
              <a:rPr lang="en-IN" dirty="0"/>
              <a:t>AFFECTING PERSONALITY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8000" b="1" dirty="0" smtClean="0">
                <a:solidFill>
                  <a:srgbClr val="008000"/>
                </a:solidFill>
              </a:rPr>
              <a:t>Heredity</a:t>
            </a:r>
          </a:p>
          <a:p>
            <a:pPr>
              <a:lnSpc>
                <a:spcPct val="150000"/>
              </a:lnSpc>
            </a:pPr>
            <a:r>
              <a:rPr lang="en-IN" sz="8000" b="1" dirty="0" smtClean="0">
                <a:solidFill>
                  <a:srgbClr val="0000FF"/>
                </a:solidFill>
              </a:rPr>
              <a:t>Environment</a:t>
            </a:r>
          </a:p>
          <a:p>
            <a:pPr>
              <a:lnSpc>
                <a:spcPct val="150000"/>
              </a:lnSpc>
            </a:pPr>
            <a:r>
              <a:rPr lang="en-IN" sz="8000" b="1" dirty="0" smtClean="0">
                <a:solidFill>
                  <a:srgbClr val="FF00FF"/>
                </a:solidFill>
              </a:rPr>
              <a:t>Situation</a:t>
            </a:r>
          </a:p>
          <a:p>
            <a:pPr>
              <a:lnSpc>
                <a:spcPct val="150000"/>
              </a:lnSpc>
            </a:pPr>
            <a:endParaRPr lang="en-IN" sz="8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44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7619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FACTORS </a:t>
            </a:r>
            <a:r>
              <a:rPr lang="en-IN" dirty="0"/>
              <a:t>AFFECTING </a:t>
            </a:r>
            <a:r>
              <a:rPr lang="en-IN" dirty="0" smtClean="0"/>
              <a:t>PERSONALITY - </a:t>
            </a:r>
            <a:r>
              <a:rPr lang="en-IN" dirty="0" smtClean="0">
                <a:solidFill>
                  <a:srgbClr val="FF00FF"/>
                </a:solidFill>
              </a:rPr>
              <a:t>HEREDITY</a:t>
            </a:r>
            <a:endParaRPr lang="en-IN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4400" b="1" dirty="0" smtClean="0"/>
              <a:t>Physical </a:t>
            </a:r>
            <a:r>
              <a:rPr lang="en-IN" sz="4400" b="1" dirty="0" smtClean="0">
                <a:solidFill>
                  <a:srgbClr val="C00000"/>
                </a:solidFill>
              </a:rPr>
              <a:t>Stature</a:t>
            </a:r>
            <a:r>
              <a:rPr lang="en-IN" sz="4400" b="1" dirty="0" smtClean="0"/>
              <a:t>, Facial </a:t>
            </a:r>
            <a:r>
              <a:rPr lang="en-IN" sz="4400" b="1" dirty="0" smtClean="0">
                <a:solidFill>
                  <a:srgbClr val="C00000"/>
                </a:solidFill>
              </a:rPr>
              <a:t>Attractiveness</a:t>
            </a:r>
            <a:r>
              <a:rPr lang="en-IN" sz="4400" b="1" dirty="0" smtClean="0"/>
              <a:t>, </a:t>
            </a:r>
            <a:r>
              <a:rPr lang="en-IN" sz="4400" b="1" dirty="0" smtClean="0">
                <a:solidFill>
                  <a:srgbClr val="C00000"/>
                </a:solidFill>
              </a:rPr>
              <a:t>Gender</a:t>
            </a:r>
            <a:r>
              <a:rPr lang="en-IN" sz="4400" b="1" dirty="0" smtClean="0"/>
              <a:t>, </a:t>
            </a:r>
            <a:r>
              <a:rPr lang="en-IN" sz="4400" b="1" dirty="0" smtClean="0">
                <a:solidFill>
                  <a:srgbClr val="C00000"/>
                </a:solidFill>
              </a:rPr>
              <a:t>Temperament</a:t>
            </a:r>
            <a:r>
              <a:rPr lang="en-IN" sz="4400" b="1" dirty="0" smtClean="0"/>
              <a:t>, </a:t>
            </a:r>
            <a:r>
              <a:rPr lang="en-IN" sz="4400" b="1" dirty="0" smtClean="0">
                <a:solidFill>
                  <a:srgbClr val="C00000"/>
                </a:solidFill>
              </a:rPr>
              <a:t>Muscle</a:t>
            </a:r>
            <a:r>
              <a:rPr lang="en-IN" sz="4400" b="1" dirty="0" smtClean="0"/>
              <a:t> Composition and Reflexes, </a:t>
            </a:r>
            <a:r>
              <a:rPr lang="en-IN" sz="4400" b="1" dirty="0" smtClean="0">
                <a:solidFill>
                  <a:srgbClr val="C00000"/>
                </a:solidFill>
              </a:rPr>
              <a:t>Energy Level </a:t>
            </a:r>
            <a:r>
              <a:rPr lang="en-IN" sz="4400" b="1" dirty="0" smtClean="0"/>
              <a:t>and </a:t>
            </a:r>
            <a:r>
              <a:rPr lang="en-IN" sz="4400" b="1" dirty="0" smtClean="0">
                <a:solidFill>
                  <a:srgbClr val="C00000"/>
                </a:solidFill>
              </a:rPr>
              <a:t>Biological Rhythms</a:t>
            </a:r>
          </a:p>
          <a:p>
            <a:r>
              <a:rPr lang="en-IN" sz="4400" b="1" dirty="0" smtClean="0"/>
              <a:t>individual’s </a:t>
            </a:r>
            <a:r>
              <a:rPr lang="en-IN" sz="4400" b="1" dirty="0"/>
              <a:t>personality is the </a:t>
            </a:r>
            <a:r>
              <a:rPr lang="en-IN" sz="4400" b="1" dirty="0">
                <a:solidFill>
                  <a:srgbClr val="C00000"/>
                </a:solidFill>
              </a:rPr>
              <a:t>molecular structure of the genes</a:t>
            </a:r>
            <a:r>
              <a:rPr lang="en-IN" sz="4400" b="1" dirty="0"/>
              <a:t>, located in the </a:t>
            </a:r>
            <a:r>
              <a:rPr lang="en-IN" sz="4400" b="1" dirty="0" smtClean="0"/>
              <a:t>chromosomes.</a:t>
            </a:r>
          </a:p>
          <a:p>
            <a:r>
              <a:rPr lang="en-IN" sz="4400" b="1" dirty="0" smtClean="0">
                <a:solidFill>
                  <a:srgbClr val="C00000"/>
                </a:solidFill>
              </a:rPr>
              <a:t>Shyness, Fear &amp; Distress </a:t>
            </a:r>
            <a:r>
              <a:rPr lang="en-IN" sz="4400" b="1" dirty="0" smtClean="0"/>
              <a:t>are </a:t>
            </a:r>
            <a:r>
              <a:rPr lang="en-IN" sz="4400" b="1" dirty="0"/>
              <a:t>most likely caused by inherited genetic </a:t>
            </a:r>
            <a:r>
              <a:rPr lang="en-IN" sz="4400" b="1" dirty="0" smtClean="0"/>
              <a:t>characteristics.</a:t>
            </a:r>
          </a:p>
          <a:p>
            <a:r>
              <a:rPr lang="en-IN" sz="4400" b="1" dirty="0" smtClean="0">
                <a:solidFill>
                  <a:srgbClr val="0000FF"/>
                </a:solidFill>
              </a:rPr>
              <a:t>Not possible to </a:t>
            </a:r>
            <a:r>
              <a:rPr lang="en-IN" sz="4400" b="1" dirty="0">
                <a:solidFill>
                  <a:srgbClr val="0000FF"/>
                </a:solidFill>
              </a:rPr>
              <a:t>change </a:t>
            </a:r>
            <a:r>
              <a:rPr lang="en-IN" sz="4400" b="1" dirty="0"/>
              <a:t>those characteristics</a:t>
            </a:r>
            <a:r>
              <a:rPr lang="en-IN" sz="3200" b="1" dirty="0" smtClean="0"/>
              <a:t>.</a:t>
            </a:r>
            <a:endParaRPr lang="en-IN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45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588410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PERSONALITY : ENVIRONMENT</a:t>
            </a:r>
            <a:endParaRPr lang="en-IN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1179871"/>
            <a:ext cx="11904133" cy="5541604"/>
          </a:xfrm>
        </p:spPr>
        <p:txBody>
          <a:bodyPr>
            <a:noAutofit/>
          </a:bodyPr>
          <a:lstStyle/>
          <a:p>
            <a:r>
              <a:rPr lang="en-IN" sz="3600" b="1" dirty="0" smtClean="0"/>
              <a:t>Environment to </a:t>
            </a:r>
            <a:r>
              <a:rPr lang="en-IN" sz="3600" b="1" dirty="0"/>
              <a:t>which </a:t>
            </a:r>
            <a:r>
              <a:rPr lang="en-IN" sz="3600" b="1" dirty="0">
                <a:solidFill>
                  <a:srgbClr val="0000FF"/>
                </a:solidFill>
              </a:rPr>
              <a:t>we are exposed </a:t>
            </a:r>
            <a:r>
              <a:rPr lang="en-IN" sz="3600" b="1" dirty="0"/>
              <a:t>plays a substantial role in shaping our </a:t>
            </a:r>
            <a:r>
              <a:rPr lang="en-IN" sz="3600" b="1" dirty="0" smtClean="0"/>
              <a:t>personalities.</a:t>
            </a:r>
          </a:p>
          <a:p>
            <a:r>
              <a:rPr lang="en-IN" sz="3600" b="1" dirty="0" smtClean="0">
                <a:solidFill>
                  <a:srgbClr val="0000FF"/>
                </a:solidFill>
              </a:rPr>
              <a:t>Culture</a:t>
            </a:r>
            <a:r>
              <a:rPr lang="en-IN" sz="3600" b="1" dirty="0" smtClean="0"/>
              <a:t> establishes </a:t>
            </a:r>
            <a:r>
              <a:rPr lang="en-IN" sz="3600" b="1" dirty="0"/>
              <a:t>the </a:t>
            </a:r>
            <a:r>
              <a:rPr lang="en-IN" sz="3600" b="1" dirty="0">
                <a:solidFill>
                  <a:srgbClr val="FF0000"/>
                </a:solidFill>
              </a:rPr>
              <a:t>norms, attitudes, and values </a:t>
            </a:r>
            <a:r>
              <a:rPr lang="en-IN" sz="3600" b="1" dirty="0"/>
              <a:t>that are passed along from </a:t>
            </a:r>
            <a:r>
              <a:rPr lang="en-IN" sz="3600" b="1" dirty="0">
                <a:solidFill>
                  <a:srgbClr val="008000"/>
                </a:solidFill>
              </a:rPr>
              <a:t>one generation to next and create consistencies</a:t>
            </a:r>
            <a:r>
              <a:rPr lang="en-IN" sz="3600" b="1" dirty="0"/>
              <a:t> over time. </a:t>
            </a:r>
            <a:endParaRPr lang="en-IN" sz="3600" b="1" dirty="0" smtClean="0"/>
          </a:p>
          <a:p>
            <a:pPr lvl="1"/>
            <a:r>
              <a:rPr lang="en-IN" sz="2800" b="1" dirty="0" smtClean="0"/>
              <a:t>Exert pressures </a:t>
            </a:r>
            <a:r>
              <a:rPr lang="en-IN" sz="2800" b="1" dirty="0"/>
              <a:t>on our personality formation </a:t>
            </a:r>
            <a:r>
              <a:rPr lang="en-IN" sz="2800" b="1" dirty="0" smtClean="0"/>
              <a:t>are: </a:t>
            </a:r>
          </a:p>
          <a:p>
            <a:pPr lvl="2"/>
            <a:r>
              <a:rPr lang="en-IN" sz="2400" b="1" dirty="0" smtClean="0"/>
              <a:t>culture </a:t>
            </a:r>
            <a:r>
              <a:rPr lang="en-IN" sz="2400" b="1" dirty="0"/>
              <a:t>in which we raised, our early conditioning, the norms among our family, friends, social groups, social interaction, </a:t>
            </a:r>
            <a:r>
              <a:rPr lang="en-IN" sz="2400" b="1" dirty="0" smtClean="0"/>
              <a:t>etc.</a:t>
            </a:r>
          </a:p>
          <a:p>
            <a:r>
              <a:rPr lang="en-IN" sz="3600" b="1" dirty="0" smtClean="0"/>
              <a:t>Heredity </a:t>
            </a:r>
            <a:r>
              <a:rPr lang="en-IN" sz="3600" b="1" dirty="0"/>
              <a:t>sets the parameters or </a:t>
            </a:r>
            <a:r>
              <a:rPr lang="en-IN" sz="3600" b="1" dirty="0">
                <a:solidFill>
                  <a:srgbClr val="0000FF"/>
                </a:solidFill>
              </a:rPr>
              <a:t>outer limits</a:t>
            </a:r>
            <a:r>
              <a:rPr lang="en-IN" sz="3600" b="1" dirty="0"/>
              <a:t>, but, an individual’s </a:t>
            </a:r>
            <a:r>
              <a:rPr lang="en-IN" sz="3600" b="1" dirty="0">
                <a:solidFill>
                  <a:srgbClr val="0000FF"/>
                </a:solidFill>
              </a:rPr>
              <a:t>full potential </a:t>
            </a:r>
            <a:r>
              <a:rPr lang="en-IN" sz="3600" b="1" dirty="0"/>
              <a:t>will be determined by how well s/he adjusts to the demands </a:t>
            </a:r>
            <a:r>
              <a:rPr lang="en-IN" sz="3600" b="1" dirty="0" smtClean="0"/>
              <a:t>&amp; requirements </a:t>
            </a:r>
            <a:r>
              <a:rPr lang="en-IN" sz="3600" b="1" dirty="0"/>
              <a:t>of </a:t>
            </a:r>
            <a:r>
              <a:rPr lang="en-IN" sz="3600" b="1" dirty="0" err="1" smtClean="0">
                <a:solidFill>
                  <a:srgbClr val="FF00FF"/>
                </a:solidFill>
              </a:rPr>
              <a:t>Env</a:t>
            </a:r>
            <a:r>
              <a:rPr lang="en-IN" sz="3600" b="1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46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1279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Personality : Situation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/>
              <a:t>It </a:t>
            </a:r>
            <a:r>
              <a:rPr lang="en-IN" sz="3600" b="1" dirty="0" smtClean="0">
                <a:solidFill>
                  <a:srgbClr val="008000"/>
                </a:solidFill>
              </a:rPr>
              <a:t>influences the effects of heredity &amp; environment </a:t>
            </a:r>
            <a:r>
              <a:rPr lang="en-IN" sz="3600" b="1" dirty="0" smtClean="0"/>
              <a:t>on personality.</a:t>
            </a:r>
          </a:p>
          <a:p>
            <a:r>
              <a:rPr lang="en-IN" sz="3600" b="1" dirty="0" smtClean="0"/>
              <a:t>An </a:t>
            </a:r>
            <a:r>
              <a:rPr lang="en-IN" sz="3600" b="1" dirty="0"/>
              <a:t>individual’s personality, although generally stable and consistent, </a:t>
            </a:r>
            <a:r>
              <a:rPr lang="en-IN" sz="3600" b="1" dirty="0">
                <a:solidFill>
                  <a:srgbClr val="FF0000"/>
                </a:solidFill>
              </a:rPr>
              <a:t>does change in different </a:t>
            </a:r>
            <a:r>
              <a:rPr lang="en-IN" sz="3600" b="1" dirty="0" smtClean="0">
                <a:solidFill>
                  <a:srgbClr val="FF0000"/>
                </a:solidFill>
              </a:rPr>
              <a:t>situations</a:t>
            </a:r>
            <a:endParaRPr lang="en-IN" sz="3600" b="1" dirty="0" smtClean="0"/>
          </a:p>
          <a:p>
            <a:r>
              <a:rPr lang="en-IN" sz="3600" b="1" dirty="0" smtClean="0"/>
              <a:t>Situations </a:t>
            </a:r>
            <a:r>
              <a:rPr lang="en-IN" sz="3600" b="1" dirty="0"/>
              <a:t>seem to </a:t>
            </a:r>
            <a:r>
              <a:rPr lang="en-IN" sz="3600" b="1" dirty="0">
                <a:solidFill>
                  <a:srgbClr val="FF00FF"/>
                </a:solidFill>
              </a:rPr>
              <a:t>differ substantially in the constraints they impose</a:t>
            </a:r>
            <a:r>
              <a:rPr lang="en-IN" sz="3600" b="1" dirty="0"/>
              <a:t> on behaviour. </a:t>
            </a:r>
            <a:endParaRPr lang="en-IN" sz="3600" b="1" dirty="0" smtClean="0"/>
          </a:p>
          <a:p>
            <a:pPr lvl="1" algn="just"/>
            <a:r>
              <a:rPr lang="en-IN" sz="3200" b="1" dirty="0" smtClean="0"/>
              <a:t>Some </a:t>
            </a:r>
            <a:r>
              <a:rPr lang="en-IN" sz="3200" b="1" dirty="0"/>
              <a:t>situations </a:t>
            </a:r>
            <a:r>
              <a:rPr lang="en-IN" sz="3200" b="1" dirty="0" smtClean="0"/>
              <a:t>constraints </a:t>
            </a:r>
            <a:r>
              <a:rPr lang="en-IN" sz="3200" b="1" dirty="0"/>
              <a:t>many </a:t>
            </a:r>
            <a:r>
              <a:rPr lang="en-IN" sz="3200" b="1" dirty="0" smtClean="0"/>
              <a:t>behaviour </a:t>
            </a:r>
          </a:p>
          <a:p>
            <a:pPr lvl="2" algn="just"/>
            <a:r>
              <a:rPr lang="en-IN" sz="2800" b="1" dirty="0" smtClean="0"/>
              <a:t>e.g</a:t>
            </a:r>
            <a:r>
              <a:rPr lang="en-IN" sz="2800" b="1" dirty="0"/>
              <a:t>., </a:t>
            </a:r>
            <a:r>
              <a:rPr lang="en-IN" sz="2800" b="1" dirty="0" smtClean="0"/>
              <a:t>Interview, ISRO, Metro, External Exam, ID Card </a:t>
            </a:r>
          </a:p>
          <a:p>
            <a:pPr lvl="1" algn="just"/>
            <a:r>
              <a:rPr lang="en-IN" sz="3200" b="1" dirty="0" smtClean="0"/>
              <a:t>Other situations constrain </a:t>
            </a:r>
            <a:r>
              <a:rPr lang="en-IN" sz="3200" b="1" dirty="0"/>
              <a:t>relatively </a:t>
            </a:r>
            <a:r>
              <a:rPr lang="en-IN" sz="3200" b="1" dirty="0" smtClean="0"/>
              <a:t>few</a:t>
            </a:r>
          </a:p>
          <a:p>
            <a:pPr lvl="2" algn="just"/>
            <a:r>
              <a:rPr lang="en-IN" sz="2800" b="1" dirty="0" smtClean="0"/>
              <a:t>e.g</a:t>
            </a:r>
            <a:r>
              <a:rPr lang="en-IN" sz="2800" b="1" dirty="0"/>
              <a:t>., </a:t>
            </a:r>
            <a:r>
              <a:rPr lang="en-IN" sz="2800" b="1" dirty="0" smtClean="0"/>
              <a:t>picnic, public park, Holiday, Office Hours, Classroom</a:t>
            </a:r>
            <a:endParaRPr lang="en-IN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47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29696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ROLE </a:t>
            </a:r>
            <a:r>
              <a:rPr lang="en-IN" dirty="0"/>
              <a:t>OF PERSONALITY IN AGRICULTURAL 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5400" b="1" dirty="0" smtClean="0"/>
              <a:t> To </a:t>
            </a:r>
            <a:r>
              <a:rPr lang="en-IN" sz="5400" b="1" dirty="0"/>
              <a:t>judge and follow the method </a:t>
            </a:r>
            <a:endParaRPr lang="en-IN" sz="5400" b="1" dirty="0" smtClean="0"/>
          </a:p>
          <a:p>
            <a:r>
              <a:rPr lang="en-IN" sz="5400" b="1" dirty="0" smtClean="0"/>
              <a:t> To understand </a:t>
            </a:r>
            <a:r>
              <a:rPr lang="en-IN" sz="5400" b="1" dirty="0"/>
              <a:t>the </a:t>
            </a:r>
            <a:r>
              <a:rPr lang="en-IN" sz="5400" b="1" dirty="0">
                <a:solidFill>
                  <a:srgbClr val="FF0000"/>
                </a:solidFill>
              </a:rPr>
              <a:t>values and value </a:t>
            </a:r>
            <a:r>
              <a:rPr lang="en-IN" sz="5400" b="1" dirty="0" smtClean="0">
                <a:solidFill>
                  <a:srgbClr val="FF0000"/>
                </a:solidFill>
              </a:rPr>
              <a:t>systems</a:t>
            </a:r>
          </a:p>
          <a:p>
            <a:r>
              <a:rPr lang="en-IN" sz="5400" b="1" dirty="0"/>
              <a:t> </a:t>
            </a:r>
            <a:r>
              <a:rPr lang="en-IN" sz="5400" b="1" dirty="0" smtClean="0"/>
              <a:t>To have clear </a:t>
            </a:r>
            <a:r>
              <a:rPr lang="en-IN" sz="5400" b="1" dirty="0"/>
              <a:t>idea about </a:t>
            </a:r>
            <a:r>
              <a:rPr lang="en-IN" sz="5400" b="1" dirty="0" smtClean="0">
                <a:solidFill>
                  <a:srgbClr val="FF0000"/>
                </a:solidFill>
              </a:rPr>
              <a:t>farmers traits </a:t>
            </a:r>
          </a:p>
          <a:p>
            <a:pPr lvl="1"/>
            <a:r>
              <a:rPr lang="en-IN" sz="4800" b="1" dirty="0" smtClean="0">
                <a:solidFill>
                  <a:srgbClr val="FF0000"/>
                </a:solidFill>
              </a:rPr>
              <a:t>sociability</a:t>
            </a:r>
            <a:r>
              <a:rPr lang="en-IN" sz="4800" b="1" dirty="0" smtClean="0"/>
              <a:t> (key communicator)</a:t>
            </a:r>
          </a:p>
          <a:p>
            <a:pPr lvl="1" algn="just"/>
            <a:r>
              <a:rPr lang="en-IN" sz="4800" b="1" dirty="0" smtClean="0">
                <a:solidFill>
                  <a:srgbClr val="FF0000"/>
                </a:solidFill>
              </a:rPr>
              <a:t>empathy</a:t>
            </a:r>
            <a:r>
              <a:rPr lang="en-IN" sz="4800" b="1" dirty="0">
                <a:solidFill>
                  <a:srgbClr val="FF0000"/>
                </a:solidFill>
              </a:rPr>
              <a:t>, sympathy, </a:t>
            </a:r>
            <a:r>
              <a:rPr lang="en-IN" sz="4800" b="1" dirty="0" smtClean="0">
                <a:solidFill>
                  <a:srgbClr val="FF0000"/>
                </a:solidFill>
              </a:rPr>
              <a:t>generosity </a:t>
            </a:r>
            <a:r>
              <a:rPr lang="en-IN" sz="4800" b="1" dirty="0" smtClean="0"/>
              <a:t>(CI distribution)</a:t>
            </a:r>
          </a:p>
          <a:p>
            <a:endParaRPr lang="en-IN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48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93883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Personality Inventories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3600" b="1" dirty="0">
                <a:solidFill>
                  <a:srgbClr val="FF00FF"/>
                </a:solidFill>
              </a:rPr>
              <a:t>Empathy</a:t>
            </a:r>
            <a:r>
              <a:rPr lang="en-IN" sz="3600" b="1" dirty="0" smtClean="0">
                <a:solidFill>
                  <a:srgbClr val="FF00FF"/>
                </a:solidFill>
              </a:rPr>
              <a:t>:</a:t>
            </a:r>
          </a:p>
          <a:p>
            <a:pPr lvl="1"/>
            <a:r>
              <a:rPr lang="en-IN" sz="3200" b="1" dirty="0" smtClean="0"/>
              <a:t>the </a:t>
            </a:r>
            <a:r>
              <a:rPr lang="en-IN" sz="3200" b="1" dirty="0">
                <a:solidFill>
                  <a:srgbClr val="FF0000"/>
                </a:solidFill>
              </a:rPr>
              <a:t>ability to understand and share the feelings of another</a:t>
            </a:r>
            <a:r>
              <a:rPr lang="en-IN" sz="3200" b="1" dirty="0"/>
              <a:t>.</a:t>
            </a:r>
          </a:p>
          <a:p>
            <a:r>
              <a:rPr lang="en-IN" sz="3600" b="1" dirty="0">
                <a:solidFill>
                  <a:srgbClr val="FF00FF"/>
                </a:solidFill>
              </a:rPr>
              <a:t>ego-ideal</a:t>
            </a:r>
            <a:r>
              <a:rPr lang="en-IN" sz="3600" b="1" dirty="0" smtClean="0">
                <a:solidFill>
                  <a:srgbClr val="FF00FF"/>
                </a:solidFill>
              </a:rPr>
              <a:t>:</a:t>
            </a:r>
          </a:p>
          <a:p>
            <a:pPr lvl="1"/>
            <a:r>
              <a:rPr lang="en-IN" sz="3200" b="1" dirty="0" smtClean="0"/>
              <a:t>the </a:t>
            </a:r>
            <a:r>
              <a:rPr lang="en-IN" sz="3200" b="1" dirty="0"/>
              <a:t>part of the mind which </a:t>
            </a:r>
            <a:r>
              <a:rPr lang="en-IN" sz="3200" b="1" dirty="0">
                <a:solidFill>
                  <a:srgbClr val="FF0000"/>
                </a:solidFill>
              </a:rPr>
              <a:t>imposes on itself concepts of ideal behaviour </a:t>
            </a:r>
            <a:r>
              <a:rPr lang="en-IN" sz="3200" b="1" dirty="0"/>
              <a:t>developed from parental and social standards.</a:t>
            </a:r>
          </a:p>
          <a:p>
            <a:r>
              <a:rPr lang="en-IN" sz="3600" b="1" dirty="0" smtClean="0">
                <a:solidFill>
                  <a:srgbClr val="FF00FF"/>
                </a:solidFill>
              </a:rPr>
              <a:t>Pessimism:</a:t>
            </a:r>
          </a:p>
          <a:p>
            <a:pPr lvl="1"/>
            <a:r>
              <a:rPr lang="en-IN" sz="3200" b="1" dirty="0" smtClean="0"/>
              <a:t>a </a:t>
            </a:r>
            <a:r>
              <a:rPr lang="en-IN" sz="3200" b="1" dirty="0">
                <a:solidFill>
                  <a:srgbClr val="0000FF"/>
                </a:solidFill>
              </a:rPr>
              <a:t>tendency to see the worst aspect of things </a:t>
            </a:r>
            <a:r>
              <a:rPr lang="en-IN" sz="3200" b="1" dirty="0"/>
              <a:t>or believe that the worst will happen</a:t>
            </a:r>
          </a:p>
          <a:p>
            <a:r>
              <a:rPr lang="en-IN" sz="3600" b="1" dirty="0" smtClean="0">
                <a:solidFill>
                  <a:srgbClr val="FF00FF"/>
                </a:solidFill>
              </a:rPr>
              <a:t>Introversion: </a:t>
            </a:r>
          </a:p>
          <a:p>
            <a:pPr lvl="1"/>
            <a:r>
              <a:rPr lang="en-IN" sz="3200" b="1" dirty="0" smtClean="0"/>
              <a:t>the </a:t>
            </a:r>
            <a:r>
              <a:rPr lang="en-IN" sz="3200" b="1" dirty="0"/>
              <a:t>act of </a:t>
            </a:r>
            <a:r>
              <a:rPr lang="en-IN" sz="3200" b="1" dirty="0">
                <a:solidFill>
                  <a:srgbClr val="FF0000"/>
                </a:solidFill>
              </a:rPr>
              <a:t>directing one's attention</a:t>
            </a:r>
            <a:r>
              <a:rPr lang="en-IN" sz="3200" b="1" dirty="0"/>
              <a:t> toward or getting </a:t>
            </a:r>
            <a:r>
              <a:rPr lang="en-IN" sz="3200" b="1" dirty="0">
                <a:solidFill>
                  <a:srgbClr val="FF0000"/>
                </a:solidFill>
              </a:rPr>
              <a:t>gratification from one's own interests, </a:t>
            </a:r>
            <a:r>
              <a:rPr lang="en-IN" sz="3200" b="1" dirty="0" smtClean="0">
                <a:solidFill>
                  <a:srgbClr val="FF0000"/>
                </a:solidFill>
              </a:rPr>
              <a:t>thoughts </a:t>
            </a:r>
            <a:r>
              <a:rPr lang="en-IN" sz="3200" b="1" dirty="0">
                <a:solidFill>
                  <a:srgbClr val="FF0000"/>
                </a:solidFill>
              </a:rPr>
              <a:t>and </a:t>
            </a:r>
            <a:r>
              <a:rPr lang="en-IN" sz="3200" b="1" dirty="0" smtClean="0">
                <a:solidFill>
                  <a:srgbClr val="FF0000"/>
                </a:solidFill>
              </a:rPr>
              <a:t>feelings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49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80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7891"/>
            <a:ext cx="10515600" cy="6056841"/>
          </a:xfrm>
        </p:spPr>
        <p:txBody>
          <a:bodyPr>
            <a:normAutofit/>
          </a:bodyPr>
          <a:lstStyle/>
          <a:p>
            <a:r>
              <a:rPr lang="en-IN" sz="3600" b="1" dirty="0" smtClean="0"/>
              <a:t>Behaviour</a:t>
            </a:r>
          </a:p>
          <a:p>
            <a:pPr lvl="1"/>
            <a:r>
              <a:rPr lang="en-IN" sz="3200" dirty="0" smtClean="0"/>
              <a:t>All actions and reactions in response to the External / internal stimuli</a:t>
            </a:r>
          </a:p>
          <a:p>
            <a:pPr lvl="1"/>
            <a:r>
              <a:rPr lang="en-IN" sz="3200" dirty="0" smtClean="0"/>
              <a:t>Anything an individual does</a:t>
            </a:r>
          </a:p>
          <a:p>
            <a:pPr lvl="1"/>
            <a:r>
              <a:rPr lang="en-IN" sz="3200" dirty="0" smtClean="0"/>
              <a:t>What an individual knows (K), what </a:t>
            </a:r>
            <a:r>
              <a:rPr lang="en-IN" sz="3200" dirty="0" err="1" smtClean="0"/>
              <a:t>Indl</a:t>
            </a:r>
            <a:r>
              <a:rPr lang="en-IN" sz="3200" dirty="0" smtClean="0"/>
              <a:t>. can do (S), What </a:t>
            </a:r>
            <a:r>
              <a:rPr lang="en-IN" sz="3200" dirty="0" err="1" smtClean="0"/>
              <a:t>indl</a:t>
            </a:r>
            <a:r>
              <a:rPr lang="en-IN" sz="3200" dirty="0" smtClean="0"/>
              <a:t>. Thinks (A) and What </a:t>
            </a:r>
            <a:r>
              <a:rPr lang="en-IN" sz="3200" dirty="0" err="1" smtClean="0"/>
              <a:t>indi</a:t>
            </a:r>
            <a:r>
              <a:rPr lang="en-IN" sz="3200" dirty="0" smtClean="0"/>
              <a:t>. Actually does (A)</a:t>
            </a:r>
          </a:p>
          <a:p>
            <a:pPr lvl="1"/>
            <a:r>
              <a:rPr lang="en-IN" sz="3200" dirty="0" smtClean="0"/>
              <a:t>Types</a:t>
            </a:r>
          </a:p>
          <a:p>
            <a:pPr lvl="2"/>
            <a:r>
              <a:rPr lang="en-IN" sz="2800" dirty="0" smtClean="0"/>
              <a:t>Simple Vs Complex</a:t>
            </a:r>
          </a:p>
          <a:p>
            <a:pPr lvl="2"/>
            <a:r>
              <a:rPr lang="en-IN" sz="2800" dirty="0" smtClean="0"/>
              <a:t>Short Vs Enduring</a:t>
            </a:r>
          </a:p>
          <a:p>
            <a:pPr lvl="2"/>
            <a:r>
              <a:rPr lang="en-IN" sz="2800" dirty="0" smtClean="0"/>
              <a:t>Introvert Vs Extrovert</a:t>
            </a:r>
          </a:p>
          <a:p>
            <a:pPr lvl="2"/>
            <a:r>
              <a:rPr lang="en-IN" sz="2800" dirty="0" smtClean="0"/>
              <a:t>Overt Vs Covert</a:t>
            </a:r>
          </a:p>
          <a:p>
            <a:pPr lvl="3"/>
            <a:r>
              <a:rPr lang="en-IN" sz="2400" b="1" dirty="0" smtClean="0">
                <a:solidFill>
                  <a:srgbClr val="C00000"/>
                </a:solidFill>
              </a:rPr>
              <a:t>Overt – Expressed outside – Use Adoption</a:t>
            </a:r>
          </a:p>
          <a:p>
            <a:pPr lvl="3"/>
            <a:r>
              <a:rPr lang="en-IN" sz="2400" b="1" dirty="0" smtClean="0">
                <a:solidFill>
                  <a:srgbClr val="C00000"/>
                </a:solidFill>
              </a:rPr>
              <a:t>Covert – Expressed inside – Symbolic Adoption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8572" y="4154675"/>
            <a:ext cx="3843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Specialised Fields of Psychology</a:t>
            </a:r>
          </a:p>
          <a:p>
            <a:r>
              <a:rPr lang="en-IN" dirty="0" smtClean="0"/>
              <a:t>Cognitive, biological, health, developmental, social, educational, clinical, environmental, industrial, organisational, sports 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22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Personality Inventories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943897"/>
            <a:ext cx="11904134" cy="5777578"/>
          </a:xfrm>
        </p:spPr>
        <p:txBody>
          <a:bodyPr>
            <a:noAutofit/>
          </a:bodyPr>
          <a:lstStyle/>
          <a:p>
            <a:r>
              <a:rPr lang="en-IN" sz="3200" b="1" dirty="0"/>
              <a:t> </a:t>
            </a:r>
            <a:r>
              <a:rPr lang="en-IN" sz="3200" b="1" dirty="0" smtClean="0">
                <a:solidFill>
                  <a:srgbClr val="008000"/>
                </a:solidFill>
              </a:rPr>
              <a:t>Neuroticism:</a:t>
            </a:r>
          </a:p>
          <a:p>
            <a:pPr lvl="1"/>
            <a:r>
              <a:rPr lang="en-IN" sz="2800" b="1" dirty="0" smtClean="0"/>
              <a:t>Is a </a:t>
            </a:r>
            <a:r>
              <a:rPr lang="en-IN" sz="2800" b="1" dirty="0">
                <a:solidFill>
                  <a:srgbClr val="0000FF"/>
                </a:solidFill>
              </a:rPr>
              <a:t>long-term tendency to be in a negative emotional state</a:t>
            </a:r>
            <a:r>
              <a:rPr lang="en-IN" sz="2800" b="1" dirty="0"/>
              <a:t>. </a:t>
            </a:r>
          </a:p>
          <a:p>
            <a:r>
              <a:rPr lang="en-IN" sz="3200" b="1" dirty="0"/>
              <a:t> </a:t>
            </a:r>
            <a:r>
              <a:rPr lang="en-IN" sz="3200" b="1" dirty="0" smtClean="0">
                <a:solidFill>
                  <a:srgbClr val="008000"/>
                </a:solidFill>
              </a:rPr>
              <a:t>Need</a:t>
            </a:r>
            <a:r>
              <a:rPr lang="en-IN" sz="3200" b="1" dirty="0">
                <a:solidFill>
                  <a:srgbClr val="008000"/>
                </a:solidFill>
              </a:rPr>
              <a:t> for achievement (N-Ach</a:t>
            </a:r>
            <a:r>
              <a:rPr lang="en-IN" sz="3200" b="1" dirty="0" smtClean="0">
                <a:solidFill>
                  <a:srgbClr val="008000"/>
                </a:solidFill>
              </a:rPr>
              <a:t>):</a:t>
            </a:r>
          </a:p>
          <a:p>
            <a:pPr lvl="1"/>
            <a:r>
              <a:rPr lang="en-IN" sz="2800" b="1" dirty="0" smtClean="0"/>
              <a:t>Refers to </a:t>
            </a:r>
            <a:r>
              <a:rPr lang="en-IN" sz="2800" b="1" dirty="0"/>
              <a:t>an individual's </a:t>
            </a:r>
            <a:r>
              <a:rPr lang="en-IN" sz="2800" b="1" dirty="0">
                <a:solidFill>
                  <a:srgbClr val="FF0000"/>
                </a:solidFill>
              </a:rPr>
              <a:t>desire for significant accomplishment, mastering of skills, control, or high standards</a:t>
            </a:r>
            <a:r>
              <a:rPr lang="en-IN" sz="2800" b="1" dirty="0"/>
              <a:t>. </a:t>
            </a:r>
          </a:p>
          <a:p>
            <a:r>
              <a:rPr lang="en-IN" sz="3200" b="1" dirty="0"/>
              <a:t> </a:t>
            </a:r>
            <a:r>
              <a:rPr lang="en-IN" sz="3200" b="1" dirty="0" smtClean="0">
                <a:solidFill>
                  <a:srgbClr val="008000"/>
                </a:solidFill>
              </a:rPr>
              <a:t>Self-confidence:</a:t>
            </a:r>
          </a:p>
          <a:p>
            <a:pPr lvl="1"/>
            <a:r>
              <a:rPr lang="en-IN" sz="2800" b="1" dirty="0" smtClean="0"/>
              <a:t>A </a:t>
            </a:r>
            <a:r>
              <a:rPr lang="en-IN" sz="2800" b="1" dirty="0">
                <a:solidFill>
                  <a:srgbClr val="FF0000"/>
                </a:solidFill>
              </a:rPr>
              <a:t>feeling of trust </a:t>
            </a:r>
            <a:r>
              <a:rPr lang="en-IN" sz="2800" b="1" dirty="0"/>
              <a:t>in one's abilities, qualities, and judgement.</a:t>
            </a:r>
          </a:p>
          <a:p>
            <a:r>
              <a:rPr lang="en-IN" sz="3200" b="1" dirty="0"/>
              <a:t> </a:t>
            </a:r>
            <a:r>
              <a:rPr lang="en-IN" sz="3200" b="1" dirty="0" smtClean="0">
                <a:solidFill>
                  <a:srgbClr val="008000"/>
                </a:solidFill>
              </a:rPr>
              <a:t>Dogmatism:</a:t>
            </a:r>
          </a:p>
          <a:p>
            <a:pPr lvl="1"/>
            <a:r>
              <a:rPr lang="en-IN" sz="2800" b="1" dirty="0" smtClean="0"/>
              <a:t>The </a:t>
            </a:r>
            <a:r>
              <a:rPr lang="en-IN" sz="2800" b="1" dirty="0" smtClean="0">
                <a:solidFill>
                  <a:srgbClr val="0000FF"/>
                </a:solidFill>
              </a:rPr>
              <a:t>tendency </a:t>
            </a:r>
            <a:r>
              <a:rPr lang="en-IN" sz="2800" b="1" dirty="0">
                <a:solidFill>
                  <a:srgbClr val="0000FF"/>
                </a:solidFill>
              </a:rPr>
              <a:t>to lay down principles as undeniably true</a:t>
            </a:r>
            <a:r>
              <a:rPr lang="en-IN" sz="2800" b="1" dirty="0"/>
              <a:t>, without consideration of evidence or the opinions of others.</a:t>
            </a:r>
          </a:p>
          <a:p>
            <a:r>
              <a:rPr lang="en-IN" sz="3200" b="1" dirty="0"/>
              <a:t> </a:t>
            </a:r>
            <a:r>
              <a:rPr lang="en-IN" sz="3200" b="1" dirty="0" smtClean="0">
                <a:solidFill>
                  <a:srgbClr val="008000"/>
                </a:solidFill>
              </a:rPr>
              <a:t>Dominance:</a:t>
            </a:r>
          </a:p>
          <a:p>
            <a:pPr lvl="1"/>
            <a:r>
              <a:rPr lang="en-IN" sz="2800" b="1" dirty="0" smtClean="0">
                <a:solidFill>
                  <a:srgbClr val="FF00FF"/>
                </a:solidFill>
              </a:rPr>
              <a:t>Power &amp; influence </a:t>
            </a:r>
            <a:r>
              <a:rPr lang="en-IN" sz="2800" b="1" dirty="0">
                <a:solidFill>
                  <a:srgbClr val="FF00FF"/>
                </a:solidFill>
              </a:rPr>
              <a:t>over </a:t>
            </a:r>
            <a:r>
              <a:rPr lang="en-IN" sz="2800" b="1" dirty="0" smtClean="0">
                <a:solidFill>
                  <a:srgbClr val="FF00FF"/>
                </a:solidFill>
              </a:rPr>
              <a:t>others</a:t>
            </a:r>
            <a:endParaRPr lang="en-IN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50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08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51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26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" y="118534"/>
            <a:ext cx="11904133" cy="677879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EXTENSION </a:t>
            </a:r>
            <a:r>
              <a:rPr lang="en-IN" dirty="0"/>
              <a:t>TEACHING: MEANING, DEFINITION </a:t>
            </a:r>
            <a:r>
              <a:rPr lang="en-IN" dirty="0" smtClean="0"/>
              <a:t>&amp; STEPS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894735"/>
            <a:ext cx="11904134" cy="5826740"/>
          </a:xfrm>
        </p:spPr>
        <p:txBody>
          <a:bodyPr>
            <a:noAutofit/>
          </a:bodyPr>
          <a:lstStyle/>
          <a:p>
            <a:r>
              <a:rPr lang="en-IN" sz="3600" b="1" dirty="0" smtClean="0"/>
              <a:t>Teaching </a:t>
            </a:r>
            <a:endParaRPr lang="en-IN" sz="3600" dirty="0"/>
          </a:p>
          <a:p>
            <a:pPr lvl="1"/>
            <a:r>
              <a:rPr lang="en-IN" sz="3200" dirty="0"/>
              <a:t>It is the </a:t>
            </a:r>
            <a:r>
              <a:rPr lang="en-IN" sz="3200" b="1" dirty="0">
                <a:solidFill>
                  <a:srgbClr val="FF00FF"/>
                </a:solidFill>
              </a:rPr>
              <a:t>purposeful direction and management </a:t>
            </a:r>
            <a:r>
              <a:rPr lang="en-IN" sz="3200" dirty="0"/>
              <a:t>of the learning process. </a:t>
            </a:r>
            <a:endParaRPr lang="en-IN" sz="3200" dirty="0" smtClean="0"/>
          </a:p>
          <a:p>
            <a:r>
              <a:rPr lang="en-IN" sz="3600" b="1" dirty="0" smtClean="0"/>
              <a:t>What </a:t>
            </a:r>
            <a:r>
              <a:rPr lang="en-IN" sz="3600" b="1" dirty="0"/>
              <a:t>is extension teaching? </a:t>
            </a:r>
            <a:endParaRPr lang="en-IN" sz="3600" dirty="0"/>
          </a:p>
          <a:p>
            <a:pPr lvl="1"/>
            <a:r>
              <a:rPr lang="en-IN" sz="3200" dirty="0" smtClean="0"/>
              <a:t>process </a:t>
            </a:r>
            <a:r>
              <a:rPr lang="en-IN" sz="3200" dirty="0"/>
              <a:t>of creating situations that facilitate the learning </a:t>
            </a:r>
            <a:r>
              <a:rPr lang="en-IN" sz="3200" dirty="0" smtClean="0"/>
              <a:t>process</a:t>
            </a:r>
          </a:p>
          <a:p>
            <a:pPr lvl="1"/>
            <a:r>
              <a:rPr lang="en-IN" sz="3200" dirty="0" smtClean="0"/>
              <a:t>includes </a:t>
            </a:r>
            <a:r>
              <a:rPr lang="en-IN" sz="3200" dirty="0"/>
              <a:t>providing activities, </a:t>
            </a:r>
            <a:r>
              <a:rPr lang="en-IN" sz="3200" dirty="0" smtClean="0"/>
              <a:t>material </a:t>
            </a:r>
            <a:r>
              <a:rPr lang="en-IN" sz="3200" dirty="0"/>
              <a:t>and </a:t>
            </a:r>
            <a:r>
              <a:rPr lang="en-IN" sz="3200" dirty="0" smtClean="0"/>
              <a:t>guidance</a:t>
            </a:r>
          </a:p>
          <a:p>
            <a:pPr lvl="1"/>
            <a:r>
              <a:rPr lang="en-IN" sz="3200" b="1" dirty="0" smtClean="0">
                <a:solidFill>
                  <a:srgbClr val="FF0000"/>
                </a:solidFill>
              </a:rPr>
              <a:t>arranging </a:t>
            </a:r>
            <a:r>
              <a:rPr lang="en-IN" sz="3200" b="1" dirty="0">
                <a:solidFill>
                  <a:srgbClr val="FF0000"/>
                </a:solidFill>
              </a:rPr>
              <a:t>situation in which the things to be learnt are brought to the attention of the learners, their interest is developed, desire aroused, conviction created, action promoted and satisfaction ensured. </a:t>
            </a:r>
            <a:endParaRPr lang="en-IN" sz="3200" b="1" dirty="0" smtClean="0">
              <a:solidFill>
                <a:srgbClr val="FF0000"/>
              </a:solidFill>
            </a:endParaRPr>
          </a:p>
          <a:p>
            <a:pPr lvl="1"/>
            <a:r>
              <a:rPr lang="en-IN" sz="3200" dirty="0" smtClean="0"/>
              <a:t>Ultimate </a:t>
            </a:r>
            <a:r>
              <a:rPr lang="en-IN" sz="3200" dirty="0"/>
              <a:t>purpose </a:t>
            </a:r>
            <a:endParaRPr lang="en-IN" sz="3200" dirty="0" smtClean="0"/>
          </a:p>
          <a:p>
            <a:pPr lvl="2"/>
            <a:r>
              <a:rPr lang="en-IN" sz="2800" b="1" dirty="0" smtClean="0">
                <a:solidFill>
                  <a:srgbClr val="FF00FF"/>
                </a:solidFill>
              </a:rPr>
              <a:t>inform to transform </a:t>
            </a:r>
            <a:r>
              <a:rPr lang="en-IN" sz="2800" dirty="0" smtClean="0"/>
              <a:t>for desired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52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95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287" t="8835" r="11753" b="43210"/>
          <a:stretch/>
        </p:blipFill>
        <p:spPr>
          <a:xfrm>
            <a:off x="-245261" y="1784067"/>
            <a:ext cx="11758836" cy="5379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Steps in Extension Teaching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IN" dirty="0" smtClean="0"/>
              <a:t>planed </a:t>
            </a:r>
            <a:r>
              <a:rPr lang="en-IN" dirty="0"/>
              <a:t>and </a:t>
            </a:r>
            <a:r>
              <a:rPr lang="en-IN" dirty="0" smtClean="0"/>
              <a:t>de</a:t>
            </a:r>
            <a:r>
              <a:rPr lang="en-IN" dirty="0"/>
              <a:t>liberate act </a:t>
            </a:r>
            <a:endParaRPr lang="en-IN" dirty="0" smtClean="0"/>
          </a:p>
          <a:p>
            <a:r>
              <a:rPr lang="en-IN" dirty="0" smtClean="0"/>
              <a:t>Clients – F, W, Y, L, EP</a:t>
            </a:r>
          </a:p>
          <a:p>
            <a:r>
              <a:rPr lang="en-IN" dirty="0" smtClean="0"/>
              <a:t>Role : facilitator &amp; motivator </a:t>
            </a:r>
          </a:p>
          <a:p>
            <a:r>
              <a:rPr lang="en-IN" dirty="0" smtClean="0"/>
              <a:t>procedure varies</a:t>
            </a:r>
          </a:p>
          <a:p>
            <a:pPr lvl="1"/>
            <a:r>
              <a:rPr lang="en-IN" dirty="0"/>
              <a:t>6</a:t>
            </a:r>
            <a:r>
              <a:rPr lang="en-IN" dirty="0" smtClean="0"/>
              <a:t> Basic Steps (Wilson </a:t>
            </a:r>
            <a:r>
              <a:rPr lang="en-IN" dirty="0"/>
              <a:t>and Gallup (1955</a:t>
            </a:r>
            <a:r>
              <a:rPr lang="en-IN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53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14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Getting </a:t>
            </a:r>
            <a:r>
              <a:rPr lang="en-IN" dirty="0"/>
              <a:t>the ATTENTION of the learner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000" dirty="0"/>
              <a:t>Attention</a:t>
            </a:r>
          </a:p>
          <a:p>
            <a:pPr lvl="1"/>
            <a:r>
              <a:rPr lang="en-IN" sz="3600" dirty="0" smtClean="0">
                <a:solidFill>
                  <a:srgbClr val="FF00FF"/>
                </a:solidFill>
              </a:rPr>
              <a:t>IPO – </a:t>
            </a:r>
          </a:p>
          <a:p>
            <a:pPr lvl="2"/>
            <a:r>
              <a:rPr lang="en-IN" sz="3200" dirty="0" smtClean="0"/>
              <a:t>IFS, Mixed, Direct Marketing, Futures Contract</a:t>
            </a:r>
          </a:p>
          <a:p>
            <a:pPr lvl="2"/>
            <a:r>
              <a:rPr lang="en-IN" sz="3200" dirty="0" smtClean="0"/>
              <a:t>UHDP, Top Grafting, Topping</a:t>
            </a:r>
          </a:p>
          <a:p>
            <a:pPr lvl="2"/>
            <a:r>
              <a:rPr lang="en-IN" sz="3200" dirty="0" err="1" smtClean="0"/>
              <a:t>Transplanter</a:t>
            </a:r>
            <a:r>
              <a:rPr lang="en-IN" sz="3200" dirty="0" smtClean="0"/>
              <a:t>, seed drill, Processor</a:t>
            </a:r>
            <a:endParaRPr lang="en-IN" sz="3200" dirty="0"/>
          </a:p>
          <a:p>
            <a:pPr lvl="1"/>
            <a:r>
              <a:rPr lang="en-IN" sz="3600" dirty="0" smtClean="0"/>
              <a:t>No </a:t>
            </a:r>
            <a:r>
              <a:rPr lang="en-IN" sz="3600" dirty="0">
                <a:solidFill>
                  <a:srgbClr val="FF00FF"/>
                </a:solidFill>
              </a:rPr>
              <a:t>recognition of a </a:t>
            </a:r>
            <a:r>
              <a:rPr lang="en-IN" sz="3600" b="1" dirty="0">
                <a:solidFill>
                  <a:srgbClr val="FF00FF"/>
                </a:solidFill>
              </a:rPr>
              <a:t>problem / want </a:t>
            </a:r>
          </a:p>
          <a:p>
            <a:pPr lvl="1"/>
            <a:r>
              <a:rPr lang="en-IN" sz="3600" dirty="0"/>
              <a:t>Teaching Methods</a:t>
            </a:r>
          </a:p>
          <a:p>
            <a:pPr lvl="2"/>
            <a:r>
              <a:rPr lang="en-IN" sz="3200" dirty="0" smtClean="0"/>
              <a:t>Radio, </a:t>
            </a:r>
            <a:r>
              <a:rPr lang="en-IN" sz="3200" dirty="0"/>
              <a:t>TV, </a:t>
            </a:r>
            <a:r>
              <a:rPr lang="en-IN" sz="3200" dirty="0" smtClean="0"/>
              <a:t>Exhibition etc. </a:t>
            </a:r>
            <a:r>
              <a:rPr lang="en-IN" sz="3200" dirty="0"/>
              <a:t>and </a:t>
            </a:r>
            <a:r>
              <a:rPr lang="en-IN" sz="3200" dirty="0" smtClean="0"/>
              <a:t>Personal Contacts, </a:t>
            </a:r>
            <a:r>
              <a:rPr lang="en-IN" sz="3200" dirty="0"/>
              <a:t>contact through </a:t>
            </a:r>
            <a:r>
              <a:rPr lang="en-IN" sz="3200" dirty="0" smtClean="0"/>
              <a:t>Local Leaders</a:t>
            </a:r>
            <a:endParaRPr lang="en-IN" sz="3200" dirty="0"/>
          </a:p>
          <a:p>
            <a:endParaRPr lang="en-IN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54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05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0" dirty="0"/>
              <a:t/>
            </a:r>
            <a:br>
              <a:rPr lang="en-IN" b="0" dirty="0"/>
            </a:br>
            <a:r>
              <a:rPr lang="en-IN" dirty="0"/>
              <a:t>Stimulating the learner’s </a:t>
            </a:r>
            <a:r>
              <a:rPr lang="en-IN" dirty="0" smtClean="0"/>
              <a:t>INTEREST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/>
              <a:t>Furnish more info. </a:t>
            </a:r>
            <a:r>
              <a:rPr lang="en-IN" sz="4000" b="1" dirty="0" smtClean="0">
                <a:solidFill>
                  <a:srgbClr val="FF00FF"/>
                </a:solidFill>
              </a:rPr>
              <a:t>in </a:t>
            </a:r>
            <a:r>
              <a:rPr lang="en-IN" sz="4000" b="1" dirty="0">
                <a:solidFill>
                  <a:srgbClr val="FF00FF"/>
                </a:solidFill>
              </a:rPr>
              <a:t>a way they will be able to understand </a:t>
            </a:r>
            <a:r>
              <a:rPr lang="en-IN" sz="4000" b="1" dirty="0"/>
              <a:t>and </a:t>
            </a:r>
            <a:r>
              <a:rPr lang="en-IN" sz="4000" b="1" dirty="0" smtClean="0"/>
              <a:t>use</a:t>
            </a:r>
          </a:p>
          <a:p>
            <a:r>
              <a:rPr lang="en-IN" sz="4000" b="1" dirty="0" smtClean="0"/>
              <a:t>Present </a:t>
            </a:r>
            <a:r>
              <a:rPr lang="en-IN" sz="4000" b="1" dirty="0" smtClean="0">
                <a:solidFill>
                  <a:srgbClr val="FF00FF"/>
                </a:solidFill>
              </a:rPr>
              <a:t>one </a:t>
            </a:r>
            <a:r>
              <a:rPr lang="en-IN" sz="4000" b="1" dirty="0">
                <a:solidFill>
                  <a:srgbClr val="FF00FF"/>
                </a:solidFill>
              </a:rPr>
              <a:t>idea</a:t>
            </a:r>
            <a:r>
              <a:rPr lang="en-IN" sz="4000" b="1" dirty="0"/>
              <a:t> at a time, relevant to their </a:t>
            </a:r>
            <a:r>
              <a:rPr lang="en-IN" sz="4000" b="1" dirty="0" smtClean="0">
                <a:solidFill>
                  <a:srgbClr val="FF00FF"/>
                </a:solidFill>
              </a:rPr>
              <a:t>needs</a:t>
            </a:r>
          </a:p>
          <a:p>
            <a:r>
              <a:rPr lang="en-IN" sz="4000" b="1" dirty="0" smtClean="0"/>
              <a:t>Methods</a:t>
            </a:r>
          </a:p>
          <a:p>
            <a:pPr lvl="1"/>
            <a:r>
              <a:rPr lang="en-IN" sz="3600" b="1" dirty="0" smtClean="0"/>
              <a:t>Personal contact</a:t>
            </a:r>
          </a:p>
          <a:p>
            <a:pPr lvl="1"/>
            <a:r>
              <a:rPr lang="en-IN" sz="3600" b="1" dirty="0" smtClean="0"/>
              <a:t>Contact through Local leaders</a:t>
            </a:r>
          </a:p>
          <a:p>
            <a:pPr lvl="1"/>
            <a:r>
              <a:rPr lang="en-IN" sz="3600" b="1" dirty="0" smtClean="0"/>
              <a:t>Farm Publications</a:t>
            </a:r>
          </a:p>
          <a:p>
            <a:pPr lvl="1"/>
            <a:r>
              <a:rPr lang="en-IN" sz="3600" b="1" dirty="0" smtClean="0"/>
              <a:t>Radio</a:t>
            </a:r>
          </a:p>
          <a:p>
            <a:pPr lvl="1"/>
            <a:r>
              <a:rPr lang="en-IN" sz="3600" b="1" dirty="0" smtClean="0"/>
              <a:t>TV, etc</a:t>
            </a:r>
            <a:r>
              <a:rPr lang="en-IN" sz="3600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55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Arousing the learner’s DESIRE for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800" b="1" dirty="0" smtClean="0">
                <a:solidFill>
                  <a:srgbClr val="FF00FF"/>
                </a:solidFill>
              </a:rPr>
              <a:t>Unfreezing and motivating</a:t>
            </a:r>
          </a:p>
          <a:p>
            <a:r>
              <a:rPr lang="en-IN" sz="4800" b="1" dirty="0" smtClean="0"/>
              <a:t>emphasise </a:t>
            </a:r>
            <a:r>
              <a:rPr lang="en-IN" sz="4800" b="1" dirty="0"/>
              <a:t>on the advantage of </a:t>
            </a:r>
            <a:r>
              <a:rPr lang="en-IN" sz="4800" b="1" dirty="0" smtClean="0"/>
              <a:t>IPO</a:t>
            </a:r>
          </a:p>
          <a:p>
            <a:r>
              <a:rPr lang="en-IN" sz="4800" b="1" dirty="0" smtClean="0"/>
              <a:t>ET Methods</a:t>
            </a:r>
          </a:p>
          <a:p>
            <a:pPr lvl="1"/>
            <a:r>
              <a:rPr lang="en-IN" sz="4400" b="1" dirty="0" smtClean="0"/>
              <a:t>Visit </a:t>
            </a:r>
            <a:r>
              <a:rPr lang="en-IN" sz="4400" b="1" dirty="0"/>
              <a:t>to </a:t>
            </a:r>
            <a:r>
              <a:rPr lang="en-IN" sz="4400" b="1" dirty="0" smtClean="0">
                <a:solidFill>
                  <a:srgbClr val="FF00FF"/>
                </a:solidFill>
              </a:rPr>
              <a:t>Demos</a:t>
            </a:r>
          </a:p>
          <a:p>
            <a:pPr lvl="1"/>
            <a:r>
              <a:rPr lang="en-IN" sz="4400" b="1" dirty="0" smtClean="0"/>
              <a:t>Farm Publications</a:t>
            </a:r>
          </a:p>
          <a:p>
            <a:pPr lvl="1"/>
            <a:r>
              <a:rPr lang="en-IN" sz="4400" b="1" dirty="0" smtClean="0"/>
              <a:t>Personal Contacts </a:t>
            </a:r>
          </a:p>
          <a:p>
            <a:pPr lvl="1"/>
            <a:r>
              <a:rPr lang="en-IN" sz="4400" b="1" dirty="0" smtClean="0">
                <a:solidFill>
                  <a:srgbClr val="FF00FF"/>
                </a:solidFill>
              </a:rPr>
              <a:t>Group </a:t>
            </a:r>
            <a:r>
              <a:rPr lang="en-IN" sz="4400" b="1" dirty="0">
                <a:solidFill>
                  <a:srgbClr val="FF00FF"/>
                </a:solidFill>
              </a:rPr>
              <a:t>discussion </a:t>
            </a:r>
            <a:r>
              <a:rPr lang="en-IN" sz="4400" b="1" dirty="0"/>
              <a:t>etc</a:t>
            </a:r>
            <a:r>
              <a:rPr lang="en-IN" sz="4400" b="1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56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62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CONVINCING the learner for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4400" b="1" dirty="0" smtClean="0">
                <a:solidFill>
                  <a:srgbClr val="FF00FF"/>
                </a:solidFill>
              </a:rPr>
              <a:t>Strong Persuasion </a:t>
            </a:r>
            <a:r>
              <a:rPr lang="en-IN" sz="4400" b="1" dirty="0" smtClean="0"/>
              <a:t>to convince applicability </a:t>
            </a:r>
            <a:r>
              <a:rPr lang="en-IN" sz="4400" b="1" dirty="0"/>
              <a:t>of </a:t>
            </a:r>
            <a:r>
              <a:rPr lang="en-IN" sz="4400" b="1" dirty="0" smtClean="0"/>
              <a:t>IPO in </a:t>
            </a:r>
            <a:r>
              <a:rPr lang="en-IN" sz="4400" b="1" dirty="0"/>
              <a:t>their </a:t>
            </a:r>
            <a:r>
              <a:rPr lang="en-IN" sz="4400" b="1" dirty="0">
                <a:solidFill>
                  <a:srgbClr val="00B050"/>
                </a:solidFill>
              </a:rPr>
              <a:t>own situation and </a:t>
            </a:r>
            <a:r>
              <a:rPr lang="en-IN" sz="4400" b="1" dirty="0" smtClean="0">
                <a:solidFill>
                  <a:srgbClr val="00B050"/>
                </a:solidFill>
              </a:rPr>
              <a:t>beneficial</a:t>
            </a:r>
          </a:p>
          <a:p>
            <a:r>
              <a:rPr lang="en-IN" sz="4400" b="1" dirty="0" smtClean="0"/>
              <a:t>Furnish with </a:t>
            </a:r>
            <a:r>
              <a:rPr lang="en-IN" sz="4400" b="1" dirty="0" smtClean="0">
                <a:solidFill>
                  <a:srgbClr val="FF00FF"/>
                </a:solidFill>
              </a:rPr>
              <a:t>Adequate Information </a:t>
            </a:r>
            <a:r>
              <a:rPr lang="en-IN" sz="4400" b="1" dirty="0" smtClean="0"/>
              <a:t>and </a:t>
            </a:r>
            <a:r>
              <a:rPr lang="en-IN" sz="4400" b="1" dirty="0"/>
              <a:t>how it works. </a:t>
            </a:r>
            <a:endParaRPr lang="en-IN" sz="4400" b="1" dirty="0" smtClean="0"/>
          </a:p>
          <a:p>
            <a:r>
              <a:rPr lang="en-IN" sz="4400" b="1" dirty="0" smtClean="0"/>
              <a:t>ET Methods </a:t>
            </a:r>
          </a:p>
          <a:p>
            <a:pPr lvl="1"/>
            <a:r>
              <a:rPr lang="en-IN" sz="3200" b="1" dirty="0" smtClean="0"/>
              <a:t>Field </a:t>
            </a:r>
            <a:r>
              <a:rPr lang="en-IN" sz="3200" b="1" dirty="0"/>
              <a:t>day or farmers’ </a:t>
            </a:r>
            <a:r>
              <a:rPr lang="en-IN" sz="3200" b="1" dirty="0" smtClean="0"/>
              <a:t>day</a:t>
            </a:r>
          </a:p>
          <a:p>
            <a:pPr lvl="1"/>
            <a:r>
              <a:rPr lang="en-IN" sz="3200" b="1" dirty="0" smtClean="0"/>
              <a:t>Slide Show</a:t>
            </a:r>
          </a:p>
          <a:p>
            <a:pPr lvl="1"/>
            <a:r>
              <a:rPr lang="en-IN" sz="3200" b="1" dirty="0" smtClean="0"/>
              <a:t>Personal Contact</a:t>
            </a:r>
          </a:p>
          <a:p>
            <a:pPr lvl="1"/>
            <a:r>
              <a:rPr lang="en-IN" sz="3200" b="1" dirty="0" smtClean="0"/>
              <a:t>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57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69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Getting ACTION by the </a:t>
            </a:r>
            <a:r>
              <a:rPr lang="en-IN" dirty="0" smtClean="0"/>
              <a:t>learner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/>
              <a:t>Putting the IPO into operation</a:t>
            </a:r>
          </a:p>
          <a:p>
            <a:r>
              <a:rPr lang="en-IN" sz="3600" b="1" dirty="0" smtClean="0">
                <a:solidFill>
                  <a:srgbClr val="00B050"/>
                </a:solidFill>
              </a:rPr>
              <a:t>Small Scale Demonstration </a:t>
            </a:r>
            <a:r>
              <a:rPr lang="en-IN" sz="3600" b="1" dirty="0" smtClean="0"/>
              <a:t>with </a:t>
            </a:r>
            <a:r>
              <a:rPr lang="en-IN" sz="3600" b="1" dirty="0"/>
              <a:t>supply of </a:t>
            </a:r>
            <a:r>
              <a:rPr lang="en-IN" sz="3600" b="1" dirty="0" smtClean="0">
                <a:solidFill>
                  <a:srgbClr val="FF00FF"/>
                </a:solidFill>
              </a:rPr>
              <a:t>Critical Inputs</a:t>
            </a:r>
          </a:p>
          <a:p>
            <a:pPr lvl="1"/>
            <a:r>
              <a:rPr lang="en-IN" sz="3200" b="1" dirty="0" smtClean="0"/>
              <a:t>Individuals who </a:t>
            </a:r>
            <a:r>
              <a:rPr lang="en-IN" sz="3200" b="1" dirty="0"/>
              <a:t>come forward</a:t>
            </a:r>
            <a:r>
              <a:rPr lang="en-IN" sz="3200" b="1" dirty="0" smtClean="0"/>
              <a:t>.</a:t>
            </a:r>
          </a:p>
          <a:p>
            <a:pPr lvl="1"/>
            <a:r>
              <a:rPr lang="en-IN" sz="3200" b="1" dirty="0" smtClean="0"/>
              <a:t>Opportunity for direct </a:t>
            </a:r>
            <a:r>
              <a:rPr lang="en-IN" sz="3200" b="1" dirty="0"/>
              <a:t>experience </a:t>
            </a:r>
            <a:endParaRPr lang="en-IN" sz="3200" b="1" dirty="0" smtClean="0"/>
          </a:p>
          <a:p>
            <a:r>
              <a:rPr lang="en-IN" sz="3600" b="1" dirty="0" smtClean="0">
                <a:solidFill>
                  <a:srgbClr val="00B050"/>
                </a:solidFill>
              </a:rPr>
              <a:t>Collect Evidence of Change </a:t>
            </a:r>
          </a:p>
          <a:p>
            <a:pPr lvl="1"/>
            <a:r>
              <a:rPr lang="en-IN" sz="3200" b="1" dirty="0" smtClean="0"/>
              <a:t>yield</a:t>
            </a:r>
            <a:r>
              <a:rPr lang="en-IN" sz="3200" b="1" dirty="0"/>
              <a:t>, income, employment etc. </a:t>
            </a:r>
            <a:endParaRPr lang="en-IN" sz="3200" b="1" dirty="0" smtClean="0"/>
          </a:p>
          <a:p>
            <a:r>
              <a:rPr lang="en-IN" sz="3600" b="1" dirty="0" smtClean="0"/>
              <a:t>ET Methods</a:t>
            </a:r>
          </a:p>
          <a:p>
            <a:pPr lvl="1"/>
            <a:r>
              <a:rPr lang="en-IN" sz="3200" b="1" dirty="0" smtClean="0">
                <a:solidFill>
                  <a:srgbClr val="FF00FF"/>
                </a:solidFill>
              </a:rPr>
              <a:t>Demos</a:t>
            </a:r>
            <a:r>
              <a:rPr lang="en-IN" sz="3200" b="1" dirty="0" smtClean="0"/>
              <a:t>. </a:t>
            </a:r>
          </a:p>
          <a:p>
            <a:pPr lvl="1"/>
            <a:r>
              <a:rPr lang="en-IN" sz="3200" b="1" dirty="0" smtClean="0"/>
              <a:t>Personal Contact </a:t>
            </a:r>
          </a:p>
          <a:p>
            <a:pPr lvl="1"/>
            <a:r>
              <a:rPr lang="en-IN" sz="3200" b="1" dirty="0" smtClean="0"/>
              <a:t>Critical Inputs &amp; Ensuring Essential Services</a:t>
            </a:r>
            <a:endParaRPr lang="en-IN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58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78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Making </a:t>
            </a:r>
            <a:r>
              <a:rPr lang="en-IN" dirty="0"/>
              <a:t>sure that the learner obtains SATISFACTION from his 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2" y="1155119"/>
            <a:ext cx="11904133" cy="5566355"/>
          </a:xfrm>
        </p:spPr>
        <p:txBody>
          <a:bodyPr>
            <a:normAutofit/>
          </a:bodyPr>
          <a:lstStyle/>
          <a:p>
            <a:r>
              <a:rPr lang="en-IN" b="1" dirty="0" smtClean="0"/>
              <a:t>Lasting change &gt;&gt; produce </a:t>
            </a:r>
            <a:r>
              <a:rPr lang="en-IN" b="1" dirty="0"/>
              <a:t>satisfying </a:t>
            </a:r>
            <a:r>
              <a:rPr lang="en-IN" b="1" dirty="0" smtClean="0"/>
              <a:t>results</a:t>
            </a:r>
          </a:p>
          <a:p>
            <a:pPr lvl="1"/>
            <a:r>
              <a:rPr lang="en-IN" b="1" dirty="0" smtClean="0">
                <a:solidFill>
                  <a:srgbClr val="FF0000"/>
                </a:solidFill>
              </a:rPr>
              <a:t>Satisfaction</a:t>
            </a:r>
            <a:r>
              <a:rPr lang="en-IN" b="1" dirty="0" smtClean="0"/>
              <a:t> come </a:t>
            </a:r>
            <a:r>
              <a:rPr lang="en-IN" b="1" dirty="0"/>
              <a:t>from high yield, more income, better health etc. </a:t>
            </a:r>
            <a:r>
              <a:rPr lang="en-IN" b="1" dirty="0" smtClean="0"/>
              <a:t>	</a:t>
            </a:r>
          </a:p>
          <a:p>
            <a:r>
              <a:rPr lang="en-IN" b="1" dirty="0" smtClean="0"/>
              <a:t>Reinforces </a:t>
            </a:r>
            <a:r>
              <a:rPr lang="en-IN" b="1" dirty="0" smtClean="0">
                <a:solidFill>
                  <a:srgbClr val="FF00FF"/>
                </a:solidFill>
              </a:rPr>
              <a:t>Learning</a:t>
            </a:r>
            <a:r>
              <a:rPr lang="en-IN" b="1" dirty="0" smtClean="0"/>
              <a:t> </a:t>
            </a:r>
          </a:p>
          <a:p>
            <a:r>
              <a:rPr lang="en-IN" b="1" dirty="0" smtClean="0"/>
              <a:t>Develops </a:t>
            </a:r>
            <a:r>
              <a:rPr lang="en-IN" b="1" dirty="0" smtClean="0">
                <a:solidFill>
                  <a:srgbClr val="FF00FF"/>
                </a:solidFill>
              </a:rPr>
              <a:t>Confidence</a:t>
            </a:r>
          </a:p>
          <a:p>
            <a:r>
              <a:rPr lang="en-IN" b="1" dirty="0" smtClean="0"/>
              <a:t>Generates </a:t>
            </a:r>
            <a:r>
              <a:rPr lang="en-IN" b="1" dirty="0" smtClean="0">
                <a:solidFill>
                  <a:srgbClr val="FF00FF"/>
                </a:solidFill>
              </a:rPr>
              <a:t>Motivation</a:t>
            </a:r>
            <a:r>
              <a:rPr lang="en-IN" b="1" dirty="0" smtClean="0"/>
              <a:t> for </a:t>
            </a:r>
            <a:r>
              <a:rPr lang="en-IN" b="1" dirty="0"/>
              <a:t>further </a:t>
            </a:r>
            <a:r>
              <a:rPr lang="en-IN" b="1" dirty="0" smtClean="0"/>
              <a:t>change</a:t>
            </a:r>
          </a:p>
          <a:p>
            <a:r>
              <a:rPr lang="en-IN" b="1" dirty="0" smtClean="0"/>
              <a:t>Furnish New and Relevant Information (on </a:t>
            </a:r>
            <a:r>
              <a:rPr lang="en-IN" b="1" dirty="0"/>
              <a:t>a continued </a:t>
            </a:r>
            <a:r>
              <a:rPr lang="en-IN" b="1" dirty="0" smtClean="0"/>
              <a:t>basis)</a:t>
            </a:r>
          </a:p>
          <a:p>
            <a:r>
              <a:rPr lang="en-IN" b="1" dirty="0" smtClean="0"/>
              <a:t>ET Methods</a:t>
            </a:r>
          </a:p>
          <a:p>
            <a:pPr lvl="1"/>
            <a:r>
              <a:rPr lang="en-IN" b="1" dirty="0" smtClean="0"/>
              <a:t>Mass media</a:t>
            </a:r>
          </a:p>
          <a:p>
            <a:pPr lvl="1"/>
            <a:r>
              <a:rPr lang="en-IN" b="1" dirty="0" smtClean="0"/>
              <a:t>Local leaders</a:t>
            </a:r>
          </a:p>
          <a:p>
            <a:pPr lvl="1"/>
            <a:r>
              <a:rPr lang="en-IN" b="1" dirty="0" smtClean="0"/>
              <a:t>Personal contact</a:t>
            </a:r>
          </a:p>
          <a:p>
            <a:r>
              <a:rPr lang="en-IN" b="1" dirty="0" smtClean="0">
                <a:solidFill>
                  <a:srgbClr val="FF00FF"/>
                </a:solidFill>
              </a:rPr>
              <a:t>Critical inputs </a:t>
            </a:r>
            <a:r>
              <a:rPr lang="en-IN" b="1" dirty="0">
                <a:solidFill>
                  <a:srgbClr val="FF00FF"/>
                </a:solidFill>
              </a:rPr>
              <a:t>and </a:t>
            </a:r>
            <a:r>
              <a:rPr lang="en-IN" b="1" dirty="0" smtClean="0">
                <a:solidFill>
                  <a:srgbClr val="FF00FF"/>
                </a:solidFill>
              </a:rPr>
              <a:t>Essential Services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59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12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Education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/>
              <a:t>Education </a:t>
            </a:r>
          </a:p>
          <a:p>
            <a:pPr lvl="1"/>
            <a:r>
              <a:rPr lang="en-IN" sz="2800" dirty="0" smtClean="0"/>
              <a:t>Latin </a:t>
            </a:r>
            <a:r>
              <a:rPr lang="en-IN" sz="2800" b="1" i="1" dirty="0" err="1" smtClean="0">
                <a:solidFill>
                  <a:srgbClr val="C00000"/>
                </a:solidFill>
              </a:rPr>
              <a:t>Educare</a:t>
            </a:r>
            <a:r>
              <a:rPr lang="en-IN" sz="2800" b="1" i="1" dirty="0" smtClean="0">
                <a:solidFill>
                  <a:srgbClr val="C00000"/>
                </a:solidFill>
              </a:rPr>
              <a:t> &amp; </a:t>
            </a:r>
            <a:r>
              <a:rPr lang="en-IN" sz="2800" b="1" i="1" dirty="0" err="1" smtClean="0">
                <a:solidFill>
                  <a:srgbClr val="C00000"/>
                </a:solidFill>
              </a:rPr>
              <a:t>Educere</a:t>
            </a:r>
            <a:endParaRPr lang="en-IN" sz="2800" b="1" i="1" dirty="0" smtClean="0">
              <a:solidFill>
                <a:srgbClr val="C00000"/>
              </a:solidFill>
            </a:endParaRPr>
          </a:p>
          <a:p>
            <a:pPr lvl="1"/>
            <a:r>
              <a:rPr lang="en-IN" sz="2800" dirty="0" smtClean="0"/>
              <a:t>Leading an individual from </a:t>
            </a:r>
            <a:r>
              <a:rPr lang="en-IN" sz="2800" b="1" dirty="0" smtClean="0">
                <a:solidFill>
                  <a:srgbClr val="FF00FF"/>
                </a:solidFill>
              </a:rPr>
              <a:t>ignorance to knowledge</a:t>
            </a:r>
          </a:p>
          <a:p>
            <a:r>
              <a:rPr lang="en-IN" sz="3200" b="1" dirty="0" smtClean="0">
                <a:solidFill>
                  <a:srgbClr val="C00000"/>
                </a:solidFill>
              </a:rPr>
              <a:t>Definitions</a:t>
            </a:r>
          </a:p>
          <a:p>
            <a:pPr lvl="1"/>
            <a:r>
              <a:rPr lang="en-IN" sz="2800" dirty="0" smtClean="0"/>
              <a:t>Process of bringing </a:t>
            </a:r>
            <a:r>
              <a:rPr lang="en-IN" sz="2800" b="1" dirty="0" smtClean="0">
                <a:solidFill>
                  <a:srgbClr val="FF00FF"/>
                </a:solidFill>
              </a:rPr>
              <a:t>desirable changes </a:t>
            </a:r>
            <a:r>
              <a:rPr lang="en-IN" sz="2800" dirty="0" smtClean="0"/>
              <a:t>into the behaviour of human beings</a:t>
            </a:r>
          </a:p>
          <a:p>
            <a:pPr lvl="1"/>
            <a:r>
              <a:rPr lang="en-IN" sz="2800" dirty="0" smtClean="0"/>
              <a:t>Process of </a:t>
            </a:r>
            <a:r>
              <a:rPr lang="en-IN" sz="2800" b="1" dirty="0" smtClean="0">
                <a:solidFill>
                  <a:srgbClr val="FF00FF"/>
                </a:solidFill>
              </a:rPr>
              <a:t>imparting or acquiring knowledge and habits </a:t>
            </a:r>
            <a:r>
              <a:rPr lang="en-IN" sz="2800" dirty="0" smtClean="0"/>
              <a:t>through instruction / study</a:t>
            </a:r>
          </a:p>
          <a:p>
            <a:pPr lvl="1"/>
            <a:r>
              <a:rPr lang="en-IN" sz="2800" dirty="0" smtClean="0"/>
              <a:t>Process of </a:t>
            </a:r>
            <a:r>
              <a:rPr lang="en-IN" sz="2800" b="1" dirty="0" smtClean="0">
                <a:solidFill>
                  <a:srgbClr val="FF00FF"/>
                </a:solidFill>
              </a:rPr>
              <a:t>modifying behaviour </a:t>
            </a:r>
            <a:r>
              <a:rPr lang="en-IN" sz="2800" dirty="0" smtClean="0"/>
              <a:t>so as to be in </a:t>
            </a:r>
            <a:r>
              <a:rPr lang="en-IN" sz="2800" b="1" dirty="0" smtClean="0">
                <a:solidFill>
                  <a:srgbClr val="FF00FF"/>
                </a:solidFill>
              </a:rPr>
              <a:t>closer agreement </a:t>
            </a:r>
            <a:r>
              <a:rPr lang="en-IN" sz="2800" dirty="0" smtClean="0"/>
              <a:t>with some </a:t>
            </a:r>
            <a:r>
              <a:rPr lang="en-IN" sz="2800" b="1" dirty="0" smtClean="0">
                <a:solidFill>
                  <a:srgbClr val="FF00FF"/>
                </a:solidFill>
              </a:rPr>
              <a:t>model or ideal </a:t>
            </a:r>
            <a:r>
              <a:rPr lang="en-IN" sz="2800" dirty="0" smtClean="0"/>
              <a:t>determined by the values of society</a:t>
            </a:r>
          </a:p>
          <a:p>
            <a:endParaRPr lang="en-IN" sz="3200" b="1" i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971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AIDCAS : Remember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60</a:t>
            </a:fld>
            <a:endParaRPr lang="en-IN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4800" b="1" dirty="0" smtClean="0">
                <a:solidFill>
                  <a:srgbClr val="0000FF"/>
                </a:solidFill>
              </a:rPr>
              <a:t>Six steps </a:t>
            </a:r>
            <a:r>
              <a:rPr lang="en-IN" sz="4800" b="1" dirty="0">
                <a:solidFill>
                  <a:srgbClr val="0000FF"/>
                </a:solidFill>
              </a:rPr>
              <a:t>often </a:t>
            </a:r>
            <a:r>
              <a:rPr lang="en-IN" sz="4800" b="1" dirty="0" smtClean="0">
                <a:solidFill>
                  <a:srgbClr val="0000FF"/>
                </a:solidFill>
              </a:rPr>
              <a:t>blend</a:t>
            </a:r>
          </a:p>
          <a:p>
            <a:pPr marL="0" indent="0">
              <a:buNone/>
            </a:pPr>
            <a:endParaRPr lang="en-IN" sz="4800" b="1" dirty="0">
              <a:solidFill>
                <a:srgbClr val="0000FF"/>
              </a:solidFill>
            </a:endParaRPr>
          </a:p>
          <a:p>
            <a:r>
              <a:rPr lang="en-IN" sz="4800" b="1" dirty="0" smtClean="0">
                <a:solidFill>
                  <a:srgbClr val="0000FF"/>
                </a:solidFill>
              </a:rPr>
              <a:t>All methods </a:t>
            </a:r>
            <a:r>
              <a:rPr lang="en-IN" sz="4800" b="1" dirty="0">
                <a:solidFill>
                  <a:srgbClr val="0000FF"/>
                </a:solidFill>
              </a:rPr>
              <a:t>are not equally </a:t>
            </a:r>
            <a:r>
              <a:rPr lang="en-IN" sz="4800" b="1" dirty="0" smtClean="0">
                <a:solidFill>
                  <a:srgbClr val="0000FF"/>
                </a:solidFill>
              </a:rPr>
              <a:t>effective</a:t>
            </a:r>
          </a:p>
          <a:p>
            <a:pPr marL="0" indent="0">
              <a:buNone/>
            </a:pPr>
            <a:endParaRPr lang="en-IN" sz="4800" b="1" dirty="0">
              <a:solidFill>
                <a:srgbClr val="0000FF"/>
              </a:solidFill>
            </a:endParaRPr>
          </a:p>
          <a:p>
            <a:r>
              <a:rPr lang="en-IN" sz="4800" b="1" dirty="0" smtClean="0">
                <a:solidFill>
                  <a:srgbClr val="0000FF"/>
                </a:solidFill>
              </a:rPr>
              <a:t>One method </a:t>
            </a:r>
            <a:r>
              <a:rPr lang="en-IN" sz="4800" b="1" dirty="0">
                <a:solidFill>
                  <a:srgbClr val="0000FF"/>
                </a:solidFill>
              </a:rPr>
              <a:t>may even contribute to several steps</a:t>
            </a:r>
            <a:r>
              <a:rPr lang="en-IN" sz="4800" b="1" dirty="0" smtClean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13315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894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Teaching Steps and suitable Methods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549614"/>
              </p:ext>
            </p:extLst>
          </p:nvPr>
        </p:nvGraphicFramePr>
        <p:xfrm>
          <a:off x="157315" y="1052051"/>
          <a:ext cx="11877370" cy="5669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587"/>
                <a:gridCol w="2210001"/>
                <a:gridCol w="1576987"/>
                <a:gridCol w="2165578"/>
                <a:gridCol w="1619743"/>
                <a:gridCol w="2375474"/>
              </a:tblGrid>
              <a:tr h="407752"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Attention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Interest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Desire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Conviction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Action 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Satisfa</a:t>
                      </a:r>
                      <a:r>
                        <a:rPr lang="en-IN" b="1" baseline="0" dirty="0" smtClean="0">
                          <a:solidFill>
                            <a:schemeClr val="bg1"/>
                          </a:solidFill>
                        </a:rPr>
                        <a:t>ction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</a:tr>
              <a:tr h="407752">
                <a:tc>
                  <a:txBody>
                    <a:bodyPr/>
                    <a:lstStyle/>
                    <a:p>
                      <a:r>
                        <a:rPr lang="en-IN" b="1" dirty="0" smtClean="0"/>
                        <a:t>Radio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Radio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C. inputs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Mass Media</a:t>
                      </a:r>
                      <a:endParaRPr lang="en-IN" b="1" dirty="0"/>
                    </a:p>
                  </a:txBody>
                  <a:tcPr/>
                </a:tc>
              </a:tr>
              <a:tr h="407752">
                <a:tc>
                  <a:txBody>
                    <a:bodyPr/>
                    <a:lstStyle/>
                    <a:p>
                      <a:r>
                        <a:rPr lang="en-IN" b="1" dirty="0" smtClean="0"/>
                        <a:t>Television</a:t>
                      </a:r>
                      <a:r>
                        <a:rPr lang="en-IN" b="1" baseline="0" dirty="0" smtClean="0"/>
                        <a:t> 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Television</a:t>
                      </a:r>
                      <a:r>
                        <a:rPr lang="en-IN" b="1" baseline="0" dirty="0" smtClean="0"/>
                        <a:t> 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baseline="0" dirty="0" smtClean="0"/>
                        <a:t>Trials, Demos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Local Leaders</a:t>
                      </a:r>
                      <a:endParaRPr lang="en-IN" b="1" dirty="0"/>
                    </a:p>
                  </a:txBody>
                  <a:tcPr/>
                </a:tc>
              </a:tr>
              <a:tr h="703791">
                <a:tc>
                  <a:txBody>
                    <a:bodyPr/>
                    <a:lstStyle/>
                    <a:p>
                      <a:r>
                        <a:rPr lang="en-IN" b="1" dirty="0" smtClean="0"/>
                        <a:t>Personal Contact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Personal Contact</a:t>
                      </a:r>
                    </a:p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Personal Contact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baseline="0" dirty="0" smtClean="0"/>
                        <a:t>Personal Contact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Person. Cont.</a:t>
                      </a:r>
                      <a:endParaRPr lang="en-IN" b="1" dirty="0"/>
                    </a:p>
                  </a:txBody>
                  <a:tcPr/>
                </a:tc>
              </a:tr>
              <a:tr h="703791">
                <a:tc>
                  <a:txBody>
                    <a:bodyPr/>
                    <a:lstStyle/>
                    <a:p>
                      <a:r>
                        <a:rPr lang="en-IN" b="1" dirty="0" smtClean="0"/>
                        <a:t>Local Leaders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Local Leaders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Demos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baseline="0" dirty="0" smtClean="0"/>
                        <a:t>E. Services</a:t>
                      </a:r>
                      <a:endParaRPr lang="en-IN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Inputs</a:t>
                      </a:r>
                      <a:endParaRPr lang="en-IN" b="1" dirty="0"/>
                    </a:p>
                  </a:txBody>
                  <a:tcPr/>
                </a:tc>
              </a:tr>
              <a:tr h="703791">
                <a:tc>
                  <a:txBody>
                    <a:bodyPr/>
                    <a:lstStyle/>
                    <a:p>
                      <a:r>
                        <a:rPr lang="en-IN" b="1" dirty="0" smtClean="0"/>
                        <a:t>Exhibition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Farm Publications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Visits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err="1" smtClean="0"/>
                        <a:t>Essl</a:t>
                      </a:r>
                      <a:r>
                        <a:rPr lang="en-IN" b="1" dirty="0" smtClean="0"/>
                        <a:t>.</a:t>
                      </a:r>
                      <a:r>
                        <a:rPr lang="en-IN" b="1" baseline="0" dirty="0" smtClean="0"/>
                        <a:t> Services</a:t>
                      </a:r>
                      <a:endParaRPr lang="en-IN" b="1" dirty="0"/>
                    </a:p>
                  </a:txBody>
                  <a:tcPr/>
                </a:tc>
              </a:tr>
              <a:tr h="703791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Group Discussion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</a:tr>
              <a:tr h="407752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Field Day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</a:tr>
              <a:tr h="407752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err="1" smtClean="0"/>
                        <a:t>Krishimela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</a:tr>
              <a:tr h="407752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Slides Show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</a:tr>
              <a:tr h="407752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Training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61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96484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62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52932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LEARNING </a:t>
            </a:r>
            <a:r>
              <a:rPr lang="en-IN" dirty="0"/>
              <a:t>AND LEARNING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What </a:t>
            </a:r>
            <a:r>
              <a:rPr lang="en-IN" b="1" dirty="0"/>
              <a:t>is learning? </a:t>
            </a:r>
            <a:endParaRPr lang="en-IN" dirty="0"/>
          </a:p>
          <a:p>
            <a:pPr lvl="1"/>
            <a:r>
              <a:rPr lang="en-IN" dirty="0"/>
              <a:t>All </a:t>
            </a:r>
            <a:r>
              <a:rPr lang="en-IN" dirty="0">
                <a:solidFill>
                  <a:srgbClr val="FF00FF"/>
                </a:solidFill>
              </a:rPr>
              <a:t>complex behaviours </a:t>
            </a:r>
            <a:r>
              <a:rPr lang="en-IN" dirty="0"/>
              <a:t>are </a:t>
            </a:r>
            <a:r>
              <a:rPr lang="en-IN" dirty="0" smtClean="0"/>
              <a:t>learned</a:t>
            </a:r>
          </a:p>
          <a:p>
            <a:pPr lvl="1"/>
            <a:r>
              <a:rPr lang="en-IN" dirty="0" smtClean="0"/>
              <a:t>theoretical concept</a:t>
            </a:r>
          </a:p>
          <a:p>
            <a:pPr lvl="1"/>
            <a:r>
              <a:rPr lang="en-IN" dirty="0" smtClean="0"/>
              <a:t>not </a:t>
            </a:r>
            <a:r>
              <a:rPr lang="en-IN" dirty="0"/>
              <a:t>directly </a:t>
            </a:r>
            <a:r>
              <a:rPr lang="en-IN" b="1" dirty="0" smtClean="0">
                <a:solidFill>
                  <a:srgbClr val="FF0000"/>
                </a:solidFill>
              </a:rPr>
              <a:t>observable</a:t>
            </a:r>
          </a:p>
          <a:p>
            <a:r>
              <a:rPr lang="en-IN" b="1" dirty="0" smtClean="0">
                <a:solidFill>
                  <a:srgbClr val="FF00FF"/>
                </a:solidFill>
              </a:rPr>
              <a:t>Inferring</a:t>
            </a:r>
            <a:r>
              <a:rPr lang="en-IN" dirty="0" smtClean="0"/>
              <a:t>  learning</a:t>
            </a:r>
          </a:p>
          <a:p>
            <a:pPr lvl="1"/>
            <a:r>
              <a:rPr lang="en-IN" dirty="0" smtClean="0"/>
              <a:t>individual </a:t>
            </a:r>
            <a:r>
              <a:rPr lang="en-IN" b="1" dirty="0">
                <a:solidFill>
                  <a:srgbClr val="00B050"/>
                </a:solidFill>
              </a:rPr>
              <a:t>behaves, reacts </a:t>
            </a:r>
            <a:r>
              <a:rPr lang="en-IN" dirty="0"/>
              <a:t>as a result of experience in a manner different from the way </a:t>
            </a:r>
            <a:r>
              <a:rPr lang="en-IN" dirty="0" smtClean="0"/>
              <a:t>formerly behaved</a:t>
            </a:r>
          </a:p>
          <a:p>
            <a:r>
              <a:rPr lang="en-IN" b="1" dirty="0" smtClean="0">
                <a:solidFill>
                  <a:srgbClr val="C00000"/>
                </a:solidFill>
              </a:rPr>
              <a:t>no </a:t>
            </a:r>
            <a:r>
              <a:rPr lang="en-IN" b="1" dirty="0">
                <a:solidFill>
                  <a:srgbClr val="C00000"/>
                </a:solidFill>
              </a:rPr>
              <a:t>universally agreed </a:t>
            </a:r>
            <a:r>
              <a:rPr lang="en-IN" b="1" dirty="0" smtClean="0">
                <a:solidFill>
                  <a:srgbClr val="C00000"/>
                </a:solidFill>
              </a:rPr>
              <a:t>definition</a:t>
            </a:r>
          </a:p>
          <a:p>
            <a:pPr lvl="1"/>
            <a:r>
              <a:rPr lang="en-IN" dirty="0" smtClean="0"/>
              <a:t>many </a:t>
            </a:r>
            <a:r>
              <a:rPr lang="en-IN" dirty="0"/>
              <a:t>definitions </a:t>
            </a:r>
            <a:r>
              <a:rPr lang="en-IN" dirty="0" smtClean="0"/>
              <a:t>&amp; theories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63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48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Definitions of Learning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1189703"/>
            <a:ext cx="11904133" cy="4639597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Learning </a:t>
            </a:r>
            <a:r>
              <a:rPr lang="en-IN" dirty="0"/>
              <a:t>is a process of </a:t>
            </a:r>
            <a:r>
              <a:rPr lang="en-IN" b="1" dirty="0">
                <a:solidFill>
                  <a:srgbClr val="C00000"/>
                </a:solidFill>
              </a:rPr>
              <a:t>progressive behaviour adaptation </a:t>
            </a:r>
            <a:r>
              <a:rPr lang="en-IN" dirty="0"/>
              <a:t>(Skinner, 1960). </a:t>
            </a:r>
          </a:p>
          <a:p>
            <a:r>
              <a:rPr lang="en-IN" dirty="0" smtClean="0"/>
              <a:t>Learning </a:t>
            </a:r>
            <a:r>
              <a:rPr lang="en-IN" dirty="0"/>
              <a:t>is a process by which a person becomes </a:t>
            </a:r>
            <a:r>
              <a:rPr lang="en-IN" b="1" dirty="0">
                <a:solidFill>
                  <a:srgbClr val="0070C0"/>
                </a:solidFill>
              </a:rPr>
              <a:t>changed in his behaviour through self-activity </a:t>
            </a:r>
            <a:r>
              <a:rPr lang="en-IN" dirty="0"/>
              <a:t>(</a:t>
            </a:r>
            <a:r>
              <a:rPr lang="en-IN" dirty="0" err="1"/>
              <a:t>Leagans</a:t>
            </a:r>
            <a:r>
              <a:rPr lang="en-IN" dirty="0"/>
              <a:t>, 1961). </a:t>
            </a:r>
          </a:p>
          <a:p>
            <a:r>
              <a:rPr lang="en-IN" dirty="0" smtClean="0"/>
              <a:t>Learning </a:t>
            </a:r>
            <a:r>
              <a:rPr lang="en-IN" dirty="0"/>
              <a:t>is the process whereby </a:t>
            </a:r>
            <a:r>
              <a:rPr lang="en-IN" b="1" dirty="0">
                <a:solidFill>
                  <a:srgbClr val="FF0000"/>
                </a:solidFill>
              </a:rPr>
              <a:t>knowledge is created through the transformation of experience</a:t>
            </a:r>
            <a:r>
              <a:rPr lang="en-IN" dirty="0"/>
              <a:t> (Kolb, 1984). </a:t>
            </a:r>
          </a:p>
          <a:p>
            <a:r>
              <a:rPr lang="en-IN" dirty="0" smtClean="0"/>
              <a:t>Van </a:t>
            </a:r>
            <a:r>
              <a:rPr lang="en-IN" dirty="0"/>
              <a:t>den Ban &amp; Hawkins (1988) defined learning as the </a:t>
            </a:r>
            <a:r>
              <a:rPr lang="en-IN" b="1" dirty="0">
                <a:solidFill>
                  <a:schemeClr val="accent6">
                    <a:lumMod val="50000"/>
                  </a:schemeClr>
                </a:solidFill>
              </a:rPr>
              <a:t>acquiring or improving the ability to perform </a:t>
            </a:r>
            <a:r>
              <a:rPr lang="en-IN" dirty="0"/>
              <a:t>a behavioural pattern through experience and practice. </a:t>
            </a:r>
          </a:p>
          <a:p>
            <a:r>
              <a:rPr lang="en-IN" dirty="0" smtClean="0"/>
              <a:t>Learning </a:t>
            </a:r>
            <a:r>
              <a:rPr lang="en-IN" dirty="0"/>
              <a:t>is any </a:t>
            </a:r>
            <a:r>
              <a:rPr lang="en-IN" b="1" dirty="0">
                <a:solidFill>
                  <a:srgbClr val="0000FF"/>
                </a:solidFill>
              </a:rPr>
              <a:t>relatively permanent change in behaviour that occurs </a:t>
            </a:r>
            <a:r>
              <a:rPr lang="en-IN" dirty="0"/>
              <a:t>as a result of experience or practice (Weiss, 1990) (Atkinson et al, 1993). </a:t>
            </a:r>
          </a:p>
          <a:p>
            <a:r>
              <a:rPr lang="en-IN" dirty="0" smtClean="0"/>
              <a:t>According </a:t>
            </a:r>
            <a:r>
              <a:rPr lang="en-IN" dirty="0"/>
              <a:t>to Woolfolk (1995), learning occurs when experience causes a </a:t>
            </a:r>
            <a:r>
              <a:rPr lang="en-IN" b="1" dirty="0">
                <a:solidFill>
                  <a:srgbClr val="FF00FF"/>
                </a:solidFill>
              </a:rPr>
              <a:t>relatively permanent change in an individual’s knowledge or behaviour </a:t>
            </a:r>
          </a:p>
          <a:p>
            <a:endParaRPr lang="en-IN" b="1" dirty="0">
              <a:solidFill>
                <a:srgbClr val="FF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64</a:t>
            </a:fld>
            <a:endParaRPr lang="en-IN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8533" y="5964237"/>
            <a:ext cx="11904133" cy="87153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IN" b="1" dirty="0" smtClean="0"/>
              <a:t>Any </a:t>
            </a:r>
            <a:r>
              <a:rPr lang="en-IN" b="1" dirty="0"/>
              <a:t>relatively permanent change in behaviour or behavioural potential produced by experience.</a:t>
            </a:r>
          </a:p>
        </p:txBody>
      </p:sp>
    </p:spTree>
    <p:extLst>
      <p:ext uri="{BB962C8B-B14F-4D97-AF65-F5344CB8AC3E}">
        <p14:creationId xmlns:p14="http://schemas.microsoft.com/office/powerpoint/2010/main" val="34007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Features of Learning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It </a:t>
            </a:r>
            <a:r>
              <a:rPr lang="en-IN" sz="3600" dirty="0"/>
              <a:t>involves </a:t>
            </a:r>
            <a:r>
              <a:rPr lang="en-IN" sz="3600" b="1" dirty="0">
                <a:solidFill>
                  <a:srgbClr val="FF00FF"/>
                </a:solidFill>
              </a:rPr>
              <a:t>change</a:t>
            </a:r>
            <a:r>
              <a:rPr lang="en-IN" sz="3600" dirty="0"/>
              <a:t>. </a:t>
            </a:r>
            <a:endParaRPr lang="en-IN" sz="3600" dirty="0" smtClean="0"/>
          </a:p>
          <a:p>
            <a:pPr lvl="1"/>
            <a:r>
              <a:rPr lang="en-IN" sz="3200" dirty="0" smtClean="0"/>
              <a:t>good </a:t>
            </a:r>
            <a:r>
              <a:rPr lang="en-IN" sz="3200" dirty="0"/>
              <a:t>or bad, desirable or undesirable </a:t>
            </a:r>
          </a:p>
          <a:p>
            <a:r>
              <a:rPr lang="en-IN" sz="3600" dirty="0" smtClean="0"/>
              <a:t>The </a:t>
            </a:r>
            <a:r>
              <a:rPr lang="en-IN" sz="3600" dirty="0"/>
              <a:t>change must be </a:t>
            </a:r>
            <a:r>
              <a:rPr lang="en-IN" sz="3600" b="1" dirty="0">
                <a:solidFill>
                  <a:srgbClr val="FF00FF"/>
                </a:solidFill>
              </a:rPr>
              <a:t>relatively permanent</a:t>
            </a:r>
            <a:r>
              <a:rPr lang="en-IN" sz="3600" dirty="0"/>
              <a:t>. </a:t>
            </a:r>
            <a:endParaRPr lang="en-IN" sz="3600" dirty="0" smtClean="0"/>
          </a:p>
          <a:p>
            <a:r>
              <a:rPr lang="en-IN" sz="3600" b="1" dirty="0" smtClean="0">
                <a:solidFill>
                  <a:srgbClr val="FF00FF"/>
                </a:solidFill>
              </a:rPr>
              <a:t>Reflexive Vs permanent</a:t>
            </a:r>
          </a:p>
          <a:p>
            <a:pPr lvl="1"/>
            <a:r>
              <a:rPr lang="en-IN" sz="3200" dirty="0" smtClean="0"/>
              <a:t>drugs</a:t>
            </a:r>
            <a:r>
              <a:rPr lang="en-IN" sz="3200" dirty="0"/>
              <a:t>, habituation, illness, fatigue, </a:t>
            </a:r>
            <a:r>
              <a:rPr lang="en-IN" sz="3200" dirty="0" smtClean="0"/>
              <a:t>hunger </a:t>
            </a:r>
            <a:r>
              <a:rPr lang="en-IN" sz="3200" dirty="0"/>
              <a:t>or temporary </a:t>
            </a:r>
            <a:r>
              <a:rPr lang="en-IN" sz="3200" dirty="0" smtClean="0"/>
              <a:t>adaptations </a:t>
            </a:r>
            <a:endParaRPr lang="en-IN" sz="3200" dirty="0"/>
          </a:p>
          <a:p>
            <a:r>
              <a:rPr lang="en-IN" sz="3600" dirty="0" smtClean="0"/>
              <a:t>The </a:t>
            </a:r>
            <a:r>
              <a:rPr lang="en-IN" sz="3600" dirty="0"/>
              <a:t>change must be the </a:t>
            </a:r>
            <a:r>
              <a:rPr lang="en-IN" sz="3600" b="1" dirty="0">
                <a:solidFill>
                  <a:srgbClr val="FF00FF"/>
                </a:solidFill>
              </a:rPr>
              <a:t>result of </a:t>
            </a:r>
            <a:r>
              <a:rPr lang="en-IN" sz="3600" b="1" dirty="0" smtClean="0">
                <a:solidFill>
                  <a:srgbClr val="FF00FF"/>
                </a:solidFill>
              </a:rPr>
              <a:t>experience</a:t>
            </a:r>
          </a:p>
          <a:p>
            <a:pPr lvl="1"/>
            <a:r>
              <a:rPr lang="en-IN" sz="3200" b="1" dirty="0" smtClean="0"/>
              <a:t>deliberate </a:t>
            </a:r>
            <a:r>
              <a:rPr lang="en-IN" sz="3200" b="1" dirty="0"/>
              <a:t>or unintentional</a:t>
            </a:r>
            <a:r>
              <a:rPr lang="en-IN" sz="3200" dirty="0"/>
              <a:t>, for better or for </a:t>
            </a:r>
            <a:r>
              <a:rPr lang="en-IN" sz="3200" dirty="0" smtClean="0"/>
              <a:t>worse</a:t>
            </a:r>
          </a:p>
          <a:p>
            <a:pPr lvl="1"/>
            <a:r>
              <a:rPr lang="en-IN" sz="3200" dirty="0" smtClean="0"/>
              <a:t>Change </a:t>
            </a:r>
            <a:r>
              <a:rPr lang="en-IN" sz="3200" dirty="0"/>
              <a:t>due to </a:t>
            </a:r>
            <a:r>
              <a:rPr lang="en-IN" sz="3200" b="1" dirty="0" smtClean="0"/>
              <a:t>maturation</a:t>
            </a:r>
            <a:endParaRPr lang="en-IN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65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61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Learning Experience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IN" sz="4400" dirty="0" smtClean="0"/>
              <a:t>Enabling learners </a:t>
            </a:r>
            <a:r>
              <a:rPr lang="en-IN" sz="4400" dirty="0"/>
              <a:t>to have an </a:t>
            </a:r>
            <a:r>
              <a:rPr lang="en-IN" sz="4400" b="1" dirty="0">
                <a:solidFill>
                  <a:srgbClr val="FF0000"/>
                </a:solidFill>
              </a:rPr>
              <a:t>effective learning </a:t>
            </a:r>
            <a:r>
              <a:rPr lang="en-IN" sz="4400" b="1" dirty="0" smtClean="0">
                <a:solidFill>
                  <a:srgbClr val="FF0000"/>
                </a:solidFill>
              </a:rPr>
              <a:t>experience</a:t>
            </a:r>
          </a:p>
          <a:p>
            <a:r>
              <a:rPr lang="en-IN" sz="4400" dirty="0" smtClean="0"/>
              <a:t>Results </a:t>
            </a:r>
            <a:r>
              <a:rPr lang="en-IN" sz="4400" dirty="0"/>
              <a:t>in a </a:t>
            </a:r>
            <a:r>
              <a:rPr lang="en-IN" sz="4400" b="1" dirty="0">
                <a:solidFill>
                  <a:srgbClr val="0000FF"/>
                </a:solidFill>
              </a:rPr>
              <a:t>maximum of desirable change </a:t>
            </a:r>
            <a:r>
              <a:rPr lang="en-IN" sz="4400" dirty="0"/>
              <a:t>in </a:t>
            </a:r>
            <a:r>
              <a:rPr lang="en-IN" sz="4400" dirty="0" smtClean="0"/>
              <a:t>behaviour</a:t>
            </a:r>
          </a:p>
          <a:p>
            <a:r>
              <a:rPr lang="en-IN" sz="4400" dirty="0" smtClean="0"/>
              <a:t>takes </a:t>
            </a:r>
            <a:r>
              <a:rPr lang="en-IN" sz="4400" dirty="0"/>
              <a:t>place through the </a:t>
            </a:r>
            <a:r>
              <a:rPr lang="en-IN" sz="4400" dirty="0" smtClean="0"/>
              <a:t>experience</a:t>
            </a:r>
          </a:p>
          <a:p>
            <a:pPr lvl="1"/>
            <a:r>
              <a:rPr lang="en-IN" sz="4000" b="1" dirty="0" smtClean="0">
                <a:solidFill>
                  <a:srgbClr val="0000FF"/>
                </a:solidFill>
              </a:rPr>
              <a:t>reactions</a:t>
            </a:r>
            <a:r>
              <a:rPr lang="en-IN" sz="4000" dirty="0" smtClean="0"/>
              <a:t> to </a:t>
            </a:r>
            <a:r>
              <a:rPr lang="en-IN" sz="4000" dirty="0"/>
              <a:t>the content </a:t>
            </a:r>
            <a:endParaRPr lang="en-IN" sz="4000" dirty="0" smtClean="0"/>
          </a:p>
          <a:p>
            <a:pPr lvl="1"/>
            <a:r>
              <a:rPr lang="en-IN" sz="4000" dirty="0" smtClean="0"/>
              <a:t>what </a:t>
            </a:r>
            <a:r>
              <a:rPr lang="en-IN" sz="4000" dirty="0"/>
              <a:t>the </a:t>
            </a:r>
            <a:r>
              <a:rPr lang="en-IN" sz="4000" b="1" dirty="0">
                <a:solidFill>
                  <a:srgbClr val="FF00FF"/>
                </a:solidFill>
              </a:rPr>
              <a:t>learner </a:t>
            </a:r>
            <a:r>
              <a:rPr lang="en-IN" sz="4000" b="1" dirty="0" smtClean="0">
                <a:solidFill>
                  <a:srgbClr val="FF00FF"/>
                </a:solidFill>
              </a:rPr>
              <a:t>does </a:t>
            </a:r>
            <a:r>
              <a:rPr lang="en-IN" sz="4000" dirty="0" smtClean="0"/>
              <a:t>not what instructor does</a:t>
            </a:r>
          </a:p>
          <a:p>
            <a:pPr lvl="2"/>
            <a:r>
              <a:rPr lang="en-IN" sz="3600" b="1" dirty="0" smtClean="0">
                <a:solidFill>
                  <a:srgbClr val="0000FF"/>
                </a:solidFill>
              </a:rPr>
              <a:t>not like merely </a:t>
            </a:r>
            <a:r>
              <a:rPr lang="en-IN" sz="3600" b="1" dirty="0">
                <a:solidFill>
                  <a:srgbClr val="0000FF"/>
                </a:solidFill>
              </a:rPr>
              <a:t>attending </a:t>
            </a:r>
            <a:r>
              <a:rPr lang="en-IN" sz="3600" dirty="0"/>
              <a:t>a meeting or a class or a </a:t>
            </a:r>
            <a:r>
              <a:rPr lang="en-IN" sz="3600" dirty="0" smtClean="0"/>
              <a:t>demo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3485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LEARNING </a:t>
            </a:r>
            <a:r>
              <a:rPr lang="en-IN" dirty="0"/>
              <a:t>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Presence of all </a:t>
            </a:r>
            <a:r>
              <a:rPr lang="en-IN" sz="4000" dirty="0"/>
              <a:t>the </a:t>
            </a:r>
            <a:r>
              <a:rPr lang="en-IN" sz="4000" b="1" dirty="0"/>
              <a:t>essential elements for promoting </a:t>
            </a:r>
            <a:r>
              <a:rPr lang="en-IN" sz="4000" b="1" dirty="0" smtClean="0"/>
              <a:t>learning- TLSTP</a:t>
            </a:r>
          </a:p>
          <a:p>
            <a:pPr lvl="1"/>
            <a:r>
              <a:rPr lang="en-IN" sz="3200" dirty="0" smtClean="0"/>
              <a:t>Teacher</a:t>
            </a:r>
            <a:r>
              <a:rPr lang="en-IN" sz="3200" dirty="0"/>
              <a:t>, learner, subject matter, teaching materials </a:t>
            </a:r>
            <a:r>
              <a:rPr lang="en-IN" sz="3200" dirty="0" smtClean="0"/>
              <a:t>&amp; </a:t>
            </a:r>
            <a:r>
              <a:rPr lang="en-IN" sz="3200" dirty="0"/>
              <a:t>physical facilities, relevant to a particular </a:t>
            </a:r>
            <a:r>
              <a:rPr lang="en-IN" sz="3200" dirty="0" smtClean="0"/>
              <a:t>situation</a:t>
            </a:r>
            <a:r>
              <a:rPr lang="en-IN" sz="3200" dirty="0"/>
              <a:t>.</a:t>
            </a:r>
            <a:endParaRPr lang="en-IN" sz="3200" dirty="0" smtClean="0"/>
          </a:p>
          <a:p>
            <a:pPr lvl="1"/>
            <a:r>
              <a:rPr lang="en-IN" sz="3200" dirty="0" smtClean="0"/>
              <a:t>are present in </a:t>
            </a:r>
            <a:r>
              <a:rPr lang="en-IN" sz="3200" dirty="0"/>
              <a:t>a </a:t>
            </a:r>
            <a:r>
              <a:rPr lang="en-IN" sz="3200" b="1" dirty="0">
                <a:solidFill>
                  <a:srgbClr val="FF00FF"/>
                </a:solidFill>
              </a:rPr>
              <a:t>dynamic relationship</a:t>
            </a:r>
            <a:r>
              <a:rPr lang="en-IN" sz="3200" dirty="0"/>
              <a:t> with one </a:t>
            </a:r>
            <a:r>
              <a:rPr lang="en-IN" sz="3200" dirty="0" smtClean="0"/>
              <a:t>another.</a:t>
            </a:r>
            <a:endParaRPr lang="en-IN" sz="3200" dirty="0" smtClean="0"/>
          </a:p>
          <a:p>
            <a:r>
              <a:rPr lang="en-IN" sz="4000" b="1" dirty="0" smtClean="0"/>
              <a:t>Role of the extension agent </a:t>
            </a:r>
          </a:p>
          <a:p>
            <a:pPr lvl="1"/>
            <a:r>
              <a:rPr lang="en-IN" sz="3600" b="1" dirty="0" smtClean="0">
                <a:solidFill>
                  <a:srgbClr val="008000"/>
                </a:solidFill>
              </a:rPr>
              <a:t>To create </a:t>
            </a:r>
            <a:r>
              <a:rPr lang="en-IN" sz="3600" b="1" dirty="0">
                <a:solidFill>
                  <a:srgbClr val="008000"/>
                </a:solidFill>
              </a:rPr>
              <a:t>learning situations </a:t>
            </a:r>
            <a:r>
              <a:rPr lang="en-IN" sz="3600" dirty="0"/>
              <a:t>that </a:t>
            </a:r>
            <a:r>
              <a:rPr lang="en-IN" sz="3600" b="1" dirty="0">
                <a:solidFill>
                  <a:srgbClr val="0000FF"/>
                </a:solidFill>
              </a:rPr>
              <a:t>stimulate and guide </a:t>
            </a:r>
            <a:r>
              <a:rPr lang="en-IN" sz="3600" dirty="0"/>
              <a:t>learning activity. </a:t>
            </a:r>
            <a:endParaRPr lang="en-IN" sz="3600" dirty="0" smtClean="0"/>
          </a:p>
          <a:p>
            <a:pPr lvl="1"/>
            <a:r>
              <a:rPr lang="en-IN" sz="3600" b="1" dirty="0" smtClean="0">
                <a:solidFill>
                  <a:srgbClr val="FF00FF"/>
                </a:solidFill>
              </a:rPr>
              <a:t>To manage </a:t>
            </a:r>
            <a:r>
              <a:rPr lang="en-IN" sz="3600" b="1" dirty="0">
                <a:solidFill>
                  <a:srgbClr val="FF00FF"/>
                </a:solidFill>
              </a:rPr>
              <a:t>learning situations </a:t>
            </a:r>
            <a:r>
              <a:rPr lang="en-IN" sz="3600" dirty="0"/>
              <a:t>in which learners have effective </a:t>
            </a:r>
            <a:r>
              <a:rPr lang="en-IN" sz="3600" b="1" dirty="0">
                <a:solidFill>
                  <a:srgbClr val="0070C0"/>
                </a:solidFill>
              </a:rPr>
              <a:t>learning </a:t>
            </a:r>
            <a:r>
              <a:rPr lang="en-IN" sz="3600" b="1" dirty="0" smtClean="0">
                <a:solidFill>
                  <a:srgbClr val="0070C0"/>
                </a:solidFill>
              </a:rPr>
              <a:t>experiences</a:t>
            </a:r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67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6338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Elements </a:t>
            </a:r>
            <a:r>
              <a:rPr lang="en-IN" dirty="0"/>
              <a:t>of learning situation and their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68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261" t="27438" r="20362" b="22747"/>
          <a:stretch/>
        </p:blipFill>
        <p:spPr>
          <a:xfrm>
            <a:off x="1701526" y="1176867"/>
            <a:ext cx="8887815" cy="561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706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088"/>
          </a:xfrm>
        </p:spPr>
        <p:txBody>
          <a:bodyPr/>
          <a:lstStyle/>
          <a:p>
            <a:r>
              <a:rPr lang="en-IN" dirty="0"/>
              <a:t>Learner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8697"/>
            <a:ext cx="10515600" cy="5358580"/>
          </a:xfrm>
        </p:spPr>
        <p:txBody>
          <a:bodyPr>
            <a:noAutofit/>
          </a:bodyPr>
          <a:lstStyle/>
          <a:p>
            <a:r>
              <a:rPr lang="en-IN" sz="3200" dirty="0" smtClean="0"/>
              <a:t>Person </a:t>
            </a:r>
            <a:r>
              <a:rPr lang="en-IN" sz="3200" dirty="0"/>
              <a:t>who </a:t>
            </a:r>
            <a:r>
              <a:rPr lang="en-IN" sz="3200" b="1" dirty="0">
                <a:solidFill>
                  <a:srgbClr val="0070C0"/>
                </a:solidFill>
              </a:rPr>
              <a:t>wants and needs </a:t>
            </a:r>
            <a:r>
              <a:rPr lang="en-IN" sz="3200" dirty="0"/>
              <a:t>to learn </a:t>
            </a:r>
            <a:endParaRPr lang="en-IN" sz="3200" dirty="0" smtClean="0"/>
          </a:p>
          <a:p>
            <a:r>
              <a:rPr lang="en-IN" sz="3200" dirty="0" smtClean="0"/>
              <a:t>occupies </a:t>
            </a:r>
            <a:r>
              <a:rPr lang="en-IN" sz="3200" dirty="0"/>
              <a:t>the most important </a:t>
            </a:r>
            <a:r>
              <a:rPr lang="en-IN" sz="3200" b="1" dirty="0"/>
              <a:t>central position </a:t>
            </a:r>
            <a:endParaRPr lang="en-IN" sz="3200" b="1" dirty="0" smtClean="0"/>
          </a:p>
          <a:p>
            <a:r>
              <a:rPr lang="en-IN" sz="3200" dirty="0" smtClean="0"/>
              <a:t>all </a:t>
            </a:r>
            <a:r>
              <a:rPr lang="en-IN" sz="3200" dirty="0"/>
              <a:t>efforts are </a:t>
            </a:r>
            <a:r>
              <a:rPr lang="en-IN" sz="3200" b="1" dirty="0">
                <a:solidFill>
                  <a:srgbClr val="0070C0"/>
                </a:solidFill>
              </a:rPr>
              <a:t>directed towards </a:t>
            </a:r>
            <a:r>
              <a:rPr lang="en-IN" sz="3200" dirty="0" smtClean="0"/>
              <a:t>him/her</a:t>
            </a:r>
          </a:p>
          <a:p>
            <a:r>
              <a:rPr lang="en-IN" sz="3200" dirty="0" smtClean="0"/>
              <a:t>Characteristics</a:t>
            </a:r>
            <a:endParaRPr lang="en-IN" sz="3200" dirty="0"/>
          </a:p>
          <a:p>
            <a:pPr lvl="1"/>
            <a:r>
              <a:rPr lang="en-IN" sz="2800" dirty="0" smtClean="0"/>
              <a:t>be </a:t>
            </a:r>
            <a:r>
              <a:rPr lang="en-IN" sz="2800" b="1" dirty="0">
                <a:solidFill>
                  <a:srgbClr val="0000FF"/>
                </a:solidFill>
              </a:rPr>
              <a:t>capable</a:t>
            </a:r>
            <a:r>
              <a:rPr lang="en-IN" sz="2800" dirty="0"/>
              <a:t> of learning </a:t>
            </a:r>
          </a:p>
          <a:p>
            <a:pPr lvl="1"/>
            <a:r>
              <a:rPr lang="en-IN" sz="2800" dirty="0" smtClean="0"/>
              <a:t>have </a:t>
            </a:r>
            <a:r>
              <a:rPr lang="en-IN" sz="2800" b="1" dirty="0">
                <a:solidFill>
                  <a:srgbClr val="0000FF"/>
                </a:solidFill>
              </a:rPr>
              <a:t>interest</a:t>
            </a:r>
            <a:r>
              <a:rPr lang="en-IN" sz="2800" dirty="0"/>
              <a:t> in the subject </a:t>
            </a:r>
          </a:p>
          <a:p>
            <a:pPr lvl="1"/>
            <a:r>
              <a:rPr lang="en-IN" sz="2800" dirty="0" smtClean="0"/>
              <a:t>have </a:t>
            </a:r>
            <a:r>
              <a:rPr lang="en-IN" sz="2800" b="1" dirty="0">
                <a:solidFill>
                  <a:srgbClr val="0000FF"/>
                </a:solidFill>
              </a:rPr>
              <a:t>need</a:t>
            </a:r>
            <a:r>
              <a:rPr lang="en-IN" sz="2800" dirty="0"/>
              <a:t> for the information </a:t>
            </a:r>
            <a:r>
              <a:rPr lang="en-IN" sz="2800" dirty="0" smtClean="0"/>
              <a:t>offered </a:t>
            </a:r>
            <a:endParaRPr lang="en-IN" sz="2800" dirty="0"/>
          </a:p>
          <a:p>
            <a:pPr lvl="1"/>
            <a:r>
              <a:rPr lang="en-IN" sz="2800" dirty="0" smtClean="0"/>
              <a:t>be </a:t>
            </a:r>
            <a:r>
              <a:rPr lang="en-IN" sz="2800" b="1" dirty="0">
                <a:solidFill>
                  <a:srgbClr val="0000FF"/>
                </a:solidFill>
              </a:rPr>
              <a:t>able to use </a:t>
            </a:r>
            <a:r>
              <a:rPr lang="en-IN" sz="2800" dirty="0"/>
              <a:t>the information once it is </a:t>
            </a:r>
            <a:r>
              <a:rPr lang="en-IN" sz="2800" dirty="0" smtClean="0"/>
              <a:t>gained </a:t>
            </a:r>
            <a:endParaRPr lang="en-IN" sz="2800" dirty="0"/>
          </a:p>
          <a:p>
            <a:r>
              <a:rPr lang="en-IN" sz="3200" dirty="0" smtClean="0"/>
              <a:t>Learners in EE</a:t>
            </a:r>
          </a:p>
          <a:p>
            <a:pPr lvl="1"/>
            <a:r>
              <a:rPr lang="en-IN" sz="2800" dirty="0" smtClean="0"/>
              <a:t>Farmer, F. Women, </a:t>
            </a:r>
            <a:r>
              <a:rPr lang="en-IN" sz="2800" dirty="0" err="1" smtClean="0"/>
              <a:t>F.Labourers</a:t>
            </a:r>
            <a:r>
              <a:rPr lang="en-IN" sz="2800" dirty="0" smtClean="0"/>
              <a:t>, </a:t>
            </a:r>
            <a:r>
              <a:rPr lang="en-IN" sz="2800" dirty="0" smtClean="0"/>
              <a:t>and </a:t>
            </a:r>
            <a:r>
              <a:rPr lang="en-IN" sz="2800" dirty="0" smtClean="0"/>
              <a:t>Rural Youth </a:t>
            </a:r>
            <a:endParaRPr lang="en-IN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69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421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0070C0"/>
                </a:solidFill>
              </a:rPr>
              <a:t>Educational Psychology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IN" dirty="0" smtClean="0">
                <a:solidFill>
                  <a:srgbClr val="FF00FF"/>
                </a:solidFill>
              </a:rPr>
              <a:t>Combination</a:t>
            </a:r>
            <a:r>
              <a:rPr lang="en-IN" dirty="0" smtClean="0"/>
              <a:t> / overlapping of separate fields of study</a:t>
            </a:r>
          </a:p>
          <a:p>
            <a:pPr lvl="1"/>
            <a:r>
              <a:rPr lang="en-IN" dirty="0" smtClean="0"/>
              <a:t>Distinct discipline</a:t>
            </a:r>
          </a:p>
          <a:p>
            <a:pPr lvl="1"/>
            <a:r>
              <a:rPr lang="en-IN" dirty="0" smtClean="0"/>
              <a:t>Focus on </a:t>
            </a:r>
            <a:r>
              <a:rPr lang="en-IN" dirty="0" smtClean="0">
                <a:solidFill>
                  <a:srgbClr val="FF00FF"/>
                </a:solidFill>
              </a:rPr>
              <a:t>understanding the processes </a:t>
            </a:r>
            <a:r>
              <a:rPr lang="en-IN" dirty="0" smtClean="0"/>
              <a:t>of teaching and learning that takes place in </a:t>
            </a:r>
            <a:r>
              <a:rPr lang="en-IN" dirty="0" smtClean="0">
                <a:solidFill>
                  <a:srgbClr val="FF00FF"/>
                </a:solidFill>
              </a:rPr>
              <a:t>formal environments</a:t>
            </a:r>
          </a:p>
          <a:p>
            <a:pPr lvl="1"/>
            <a:r>
              <a:rPr lang="en-IN" dirty="0" smtClean="0"/>
              <a:t>Study what </a:t>
            </a:r>
            <a:r>
              <a:rPr lang="en-IN" dirty="0" smtClean="0">
                <a:solidFill>
                  <a:srgbClr val="FF0000"/>
                </a:solidFill>
              </a:rPr>
              <a:t>people think and do </a:t>
            </a:r>
            <a:r>
              <a:rPr lang="en-IN" dirty="0" smtClean="0"/>
              <a:t>as they teach and learn a particular </a:t>
            </a:r>
            <a:r>
              <a:rPr lang="en-IN" dirty="0" smtClean="0">
                <a:solidFill>
                  <a:srgbClr val="FF0000"/>
                </a:solidFill>
              </a:rPr>
              <a:t>curriculum</a:t>
            </a:r>
            <a:r>
              <a:rPr lang="en-IN" dirty="0" smtClean="0"/>
              <a:t> in a particular environment</a:t>
            </a:r>
          </a:p>
          <a:p>
            <a:pPr lvl="1"/>
            <a:r>
              <a:rPr lang="en-IN" dirty="0" smtClean="0">
                <a:solidFill>
                  <a:srgbClr val="FF0000"/>
                </a:solidFill>
              </a:rPr>
              <a:t>Developing </a:t>
            </a:r>
            <a:r>
              <a:rPr lang="en-IN" dirty="0" smtClean="0"/>
              <a:t>instructional methods / material </a:t>
            </a:r>
          </a:p>
          <a:p>
            <a:pPr lvl="1"/>
            <a:r>
              <a:rPr lang="en-IN" dirty="0" smtClean="0"/>
              <a:t>Research on </a:t>
            </a:r>
            <a:r>
              <a:rPr lang="en-IN" dirty="0" smtClean="0">
                <a:solidFill>
                  <a:srgbClr val="FF0000"/>
                </a:solidFill>
              </a:rPr>
              <a:t>issues of relevance </a:t>
            </a:r>
            <a:r>
              <a:rPr lang="en-IN" dirty="0" smtClean="0"/>
              <a:t>for education, counselling and learning problems</a:t>
            </a:r>
          </a:p>
          <a:p>
            <a:r>
              <a:rPr lang="en-IN" b="1" dirty="0" smtClean="0">
                <a:solidFill>
                  <a:srgbClr val="C00000"/>
                </a:solidFill>
              </a:rPr>
              <a:t>Definitions</a:t>
            </a:r>
          </a:p>
          <a:p>
            <a:pPr lvl="1"/>
            <a:r>
              <a:rPr lang="en-IN" dirty="0" smtClean="0">
                <a:solidFill>
                  <a:srgbClr val="FF00FF"/>
                </a:solidFill>
              </a:rPr>
              <a:t>Branch</a:t>
            </a:r>
            <a:r>
              <a:rPr lang="en-IN" dirty="0" smtClean="0"/>
              <a:t> of psychology which </a:t>
            </a:r>
            <a:r>
              <a:rPr lang="en-IN" dirty="0" smtClean="0">
                <a:solidFill>
                  <a:srgbClr val="FF00FF"/>
                </a:solidFill>
              </a:rPr>
              <a:t>deals with teaching and learning</a:t>
            </a:r>
            <a:r>
              <a:rPr lang="en-IN" dirty="0" smtClean="0"/>
              <a:t>. It takes its meaning from education, social process and psychology (Skinner).</a:t>
            </a:r>
          </a:p>
          <a:p>
            <a:pPr lvl="1"/>
            <a:r>
              <a:rPr lang="en-IN" dirty="0" smtClean="0">
                <a:solidFill>
                  <a:srgbClr val="FF00FF"/>
                </a:solidFill>
              </a:rPr>
              <a:t>Discipline</a:t>
            </a:r>
            <a:r>
              <a:rPr lang="en-IN" dirty="0" smtClean="0"/>
              <a:t> concerned with </a:t>
            </a:r>
            <a:r>
              <a:rPr lang="en-IN" dirty="0" smtClean="0">
                <a:solidFill>
                  <a:srgbClr val="FF00FF"/>
                </a:solidFill>
              </a:rPr>
              <a:t>teaching and learning processes</a:t>
            </a:r>
            <a:r>
              <a:rPr lang="en-IN" dirty="0" smtClean="0"/>
              <a:t>; applies the </a:t>
            </a:r>
            <a:r>
              <a:rPr lang="en-IN" dirty="0" smtClean="0">
                <a:solidFill>
                  <a:srgbClr val="FF0000"/>
                </a:solidFill>
              </a:rPr>
              <a:t>methods and theories </a:t>
            </a:r>
            <a:r>
              <a:rPr lang="en-IN" dirty="0" smtClean="0"/>
              <a:t>of psychology and has its own as well (Woolfolk).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9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Teacher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Extension agent </a:t>
            </a:r>
            <a:r>
              <a:rPr lang="en-IN" sz="3200" dirty="0"/>
              <a:t>who </a:t>
            </a:r>
            <a:r>
              <a:rPr lang="en-IN" sz="3200" b="1" dirty="0">
                <a:solidFill>
                  <a:srgbClr val="0000FF"/>
                </a:solidFill>
              </a:rPr>
              <a:t>imparts training and motivates </a:t>
            </a:r>
            <a:r>
              <a:rPr lang="en-IN" sz="3200" dirty="0"/>
              <a:t>the learner</a:t>
            </a:r>
            <a:r>
              <a:rPr lang="en-IN" sz="3200" dirty="0" smtClean="0"/>
              <a:t>.</a:t>
            </a:r>
          </a:p>
          <a:p>
            <a:r>
              <a:rPr lang="en-IN" sz="3200" dirty="0" smtClean="0"/>
              <a:t>knows </a:t>
            </a:r>
            <a:r>
              <a:rPr lang="en-IN" sz="3200" b="1" dirty="0">
                <a:solidFill>
                  <a:srgbClr val="FF00FF"/>
                </a:solidFill>
              </a:rPr>
              <a:t>what to </a:t>
            </a:r>
            <a:r>
              <a:rPr lang="en-IN" sz="3200" dirty="0"/>
              <a:t>teach, but also knows </a:t>
            </a:r>
            <a:r>
              <a:rPr lang="en-IN" sz="3200" b="1" dirty="0">
                <a:solidFill>
                  <a:srgbClr val="FF00FF"/>
                </a:solidFill>
              </a:rPr>
              <a:t>how to </a:t>
            </a:r>
            <a:r>
              <a:rPr lang="en-IN" sz="3200" dirty="0" smtClean="0"/>
              <a:t>teach</a:t>
            </a:r>
          </a:p>
          <a:p>
            <a:r>
              <a:rPr lang="en-IN" sz="3200" b="1" dirty="0" smtClean="0">
                <a:solidFill>
                  <a:srgbClr val="FF0000"/>
                </a:solidFill>
              </a:rPr>
              <a:t>Characteristics</a:t>
            </a:r>
          </a:p>
          <a:p>
            <a:pPr lvl="1"/>
            <a:r>
              <a:rPr lang="en-IN" sz="3200" dirty="0" smtClean="0"/>
              <a:t>have </a:t>
            </a:r>
            <a:r>
              <a:rPr lang="en-IN" sz="3200" dirty="0"/>
              <a:t>a </a:t>
            </a:r>
            <a:r>
              <a:rPr lang="en-IN" sz="3200" b="1" dirty="0">
                <a:solidFill>
                  <a:srgbClr val="FF00FF"/>
                </a:solidFill>
              </a:rPr>
              <a:t>clear cut </a:t>
            </a:r>
            <a:r>
              <a:rPr lang="en-IN" sz="3200" dirty="0"/>
              <a:t>and purposeful teaching </a:t>
            </a:r>
            <a:r>
              <a:rPr lang="en-IN" sz="3200" b="1" dirty="0" smtClean="0">
                <a:solidFill>
                  <a:srgbClr val="FF00FF"/>
                </a:solidFill>
              </a:rPr>
              <a:t>objectives</a:t>
            </a:r>
            <a:r>
              <a:rPr lang="en-IN" sz="3200" dirty="0" smtClean="0"/>
              <a:t> </a:t>
            </a:r>
            <a:endParaRPr lang="en-IN" sz="3200" dirty="0"/>
          </a:p>
          <a:p>
            <a:pPr lvl="1"/>
            <a:r>
              <a:rPr lang="en-IN" sz="3200" dirty="0" smtClean="0"/>
              <a:t>knows </a:t>
            </a:r>
            <a:r>
              <a:rPr lang="en-IN" sz="3200" dirty="0"/>
              <a:t>the </a:t>
            </a:r>
            <a:r>
              <a:rPr lang="en-IN" sz="3200" b="1" dirty="0"/>
              <a:t>subject-matter </a:t>
            </a:r>
            <a:r>
              <a:rPr lang="en-IN" sz="3200" dirty="0"/>
              <a:t>and have it well </a:t>
            </a:r>
            <a:r>
              <a:rPr lang="en-IN" sz="3200" b="1" dirty="0" smtClean="0"/>
              <a:t>organised</a:t>
            </a:r>
            <a:r>
              <a:rPr lang="en-IN" sz="3200" dirty="0" smtClean="0"/>
              <a:t> </a:t>
            </a:r>
            <a:endParaRPr lang="en-IN" sz="3200" dirty="0"/>
          </a:p>
          <a:p>
            <a:pPr lvl="1"/>
            <a:r>
              <a:rPr lang="en-IN" sz="3200" dirty="0" smtClean="0"/>
              <a:t>be </a:t>
            </a:r>
            <a:r>
              <a:rPr lang="en-IN" sz="3200" b="1" dirty="0"/>
              <a:t>enthusiastic and interested </a:t>
            </a:r>
            <a:r>
              <a:rPr lang="en-IN" sz="3200" dirty="0"/>
              <a:t>about the </a:t>
            </a:r>
            <a:r>
              <a:rPr lang="en-IN" sz="3200" b="1" dirty="0">
                <a:solidFill>
                  <a:srgbClr val="FF00FF"/>
                </a:solidFill>
              </a:rPr>
              <a:t>learners</a:t>
            </a:r>
            <a:r>
              <a:rPr lang="en-IN" sz="3200" dirty="0"/>
              <a:t> and the </a:t>
            </a:r>
            <a:r>
              <a:rPr lang="en-IN" sz="3200" b="1" dirty="0" smtClean="0">
                <a:solidFill>
                  <a:srgbClr val="FF00FF"/>
                </a:solidFill>
              </a:rPr>
              <a:t>subject-matter</a:t>
            </a:r>
            <a:r>
              <a:rPr lang="en-IN" sz="3200" dirty="0" smtClean="0"/>
              <a:t> </a:t>
            </a:r>
            <a:endParaRPr lang="en-IN" sz="3200" dirty="0"/>
          </a:p>
          <a:p>
            <a:pPr lvl="1"/>
            <a:r>
              <a:rPr lang="en-IN" sz="3200" dirty="0" smtClean="0"/>
              <a:t>be </a:t>
            </a:r>
            <a:r>
              <a:rPr lang="en-IN" sz="3200" dirty="0"/>
              <a:t>able to </a:t>
            </a:r>
            <a:r>
              <a:rPr lang="en-IN" sz="3200" b="1" dirty="0"/>
              <a:t>communicate and skilful </a:t>
            </a:r>
            <a:r>
              <a:rPr lang="en-IN" sz="3200" dirty="0"/>
              <a:t>in using </a:t>
            </a:r>
            <a:r>
              <a:rPr lang="en-IN" sz="3200" b="1" dirty="0"/>
              <a:t>teaching </a:t>
            </a:r>
            <a:r>
              <a:rPr lang="en-IN" sz="3200" b="1" dirty="0" smtClean="0"/>
              <a:t>aids </a:t>
            </a:r>
            <a:endParaRPr lang="en-IN" sz="3200" b="1" dirty="0"/>
          </a:p>
          <a:p>
            <a:pPr lvl="1"/>
            <a:r>
              <a:rPr lang="en-IN" sz="3200" dirty="0" smtClean="0"/>
              <a:t>be </a:t>
            </a:r>
            <a:r>
              <a:rPr lang="en-IN" sz="3200" dirty="0"/>
              <a:t>able to </a:t>
            </a:r>
            <a:r>
              <a:rPr lang="en-IN" sz="3200" b="1" dirty="0"/>
              <a:t>encourage participation </a:t>
            </a:r>
            <a:r>
              <a:rPr lang="en-IN" sz="3200" dirty="0"/>
              <a:t>of the </a:t>
            </a:r>
            <a:r>
              <a:rPr lang="en-IN" sz="3200" dirty="0" smtClean="0"/>
              <a:t>people</a:t>
            </a:r>
            <a:endParaRPr lang="en-IN" sz="3200" dirty="0" smtClean="0"/>
          </a:p>
          <a:p>
            <a:r>
              <a:rPr lang="en-IN" sz="3600" dirty="0" err="1" smtClean="0"/>
              <a:t>Eg</a:t>
            </a:r>
            <a:r>
              <a:rPr lang="en-IN" sz="3600" dirty="0" smtClean="0"/>
              <a:t>. Veterinary Doctor, </a:t>
            </a:r>
            <a:r>
              <a:rPr lang="en-IN" sz="3600" dirty="0" err="1" smtClean="0"/>
              <a:t>Agril</a:t>
            </a:r>
            <a:r>
              <a:rPr lang="en-IN" sz="3600" dirty="0" smtClean="0"/>
              <a:t>. Officer</a:t>
            </a:r>
            <a:endParaRPr lang="en-IN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70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09504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Subject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400" b="1" dirty="0" smtClean="0">
                <a:solidFill>
                  <a:srgbClr val="FF00FF"/>
                </a:solidFill>
              </a:rPr>
              <a:t>Content or Topic - Useful </a:t>
            </a:r>
            <a:r>
              <a:rPr lang="en-IN" sz="4400" dirty="0" smtClean="0"/>
              <a:t>to </a:t>
            </a:r>
            <a:r>
              <a:rPr lang="en-IN" sz="4400" dirty="0"/>
              <a:t>the </a:t>
            </a:r>
            <a:r>
              <a:rPr lang="en-IN" sz="4400" dirty="0" smtClean="0"/>
              <a:t>learner</a:t>
            </a:r>
          </a:p>
          <a:p>
            <a:r>
              <a:rPr lang="en-IN" sz="4400" dirty="0" smtClean="0"/>
              <a:t>Subject </a:t>
            </a:r>
            <a:r>
              <a:rPr lang="en-IN" sz="4400" dirty="0"/>
              <a:t>matter should </a:t>
            </a:r>
            <a:r>
              <a:rPr lang="en-IN" sz="4400" dirty="0" smtClean="0"/>
              <a:t>be </a:t>
            </a:r>
            <a:endParaRPr lang="en-IN" sz="4400" dirty="0"/>
          </a:p>
          <a:p>
            <a:pPr lvl="1"/>
            <a:r>
              <a:rPr lang="en-IN" sz="4000" b="1" dirty="0" smtClean="0">
                <a:solidFill>
                  <a:srgbClr val="FF00FF"/>
                </a:solidFill>
              </a:rPr>
              <a:t>pertinent</a:t>
            </a:r>
            <a:r>
              <a:rPr lang="en-IN" sz="4000" dirty="0" smtClean="0"/>
              <a:t> </a:t>
            </a:r>
            <a:r>
              <a:rPr lang="en-IN" sz="4000" dirty="0"/>
              <a:t>to the learner’s </a:t>
            </a:r>
            <a:r>
              <a:rPr lang="en-IN" sz="4000" b="1" dirty="0" smtClean="0"/>
              <a:t>needs</a:t>
            </a:r>
            <a:r>
              <a:rPr lang="en-IN" sz="4000" dirty="0" smtClean="0"/>
              <a:t> </a:t>
            </a:r>
            <a:endParaRPr lang="en-IN" sz="4000" dirty="0"/>
          </a:p>
          <a:p>
            <a:pPr lvl="1"/>
            <a:r>
              <a:rPr lang="en-IN" sz="4000" b="1" dirty="0" smtClean="0">
                <a:solidFill>
                  <a:srgbClr val="FF00FF"/>
                </a:solidFill>
              </a:rPr>
              <a:t>applicable</a:t>
            </a:r>
            <a:r>
              <a:rPr lang="en-IN" sz="4000" dirty="0" smtClean="0"/>
              <a:t> </a:t>
            </a:r>
            <a:r>
              <a:rPr lang="en-IN" sz="4000" dirty="0"/>
              <a:t>to their </a:t>
            </a:r>
            <a:r>
              <a:rPr lang="en-IN" sz="4000" b="1" dirty="0"/>
              <a:t>real life </a:t>
            </a:r>
            <a:r>
              <a:rPr lang="en-IN" sz="4000" dirty="0" smtClean="0"/>
              <a:t>situations </a:t>
            </a:r>
            <a:endParaRPr lang="en-IN" sz="4000" dirty="0"/>
          </a:p>
          <a:p>
            <a:pPr lvl="1"/>
            <a:r>
              <a:rPr lang="en-IN" sz="4000" dirty="0" smtClean="0"/>
              <a:t>well </a:t>
            </a:r>
            <a:r>
              <a:rPr lang="en-IN" sz="4000" b="1" dirty="0"/>
              <a:t>organised</a:t>
            </a:r>
            <a:r>
              <a:rPr lang="en-IN" sz="4000" dirty="0"/>
              <a:t> and </a:t>
            </a:r>
            <a:r>
              <a:rPr lang="en-IN" sz="4000" b="1" dirty="0"/>
              <a:t>presented</a:t>
            </a:r>
            <a:r>
              <a:rPr lang="en-IN" sz="4000" dirty="0"/>
              <a:t> logically and </a:t>
            </a:r>
            <a:r>
              <a:rPr lang="en-IN" sz="4000" dirty="0" smtClean="0"/>
              <a:t>clearly </a:t>
            </a:r>
            <a:endParaRPr lang="en-IN" sz="4000" dirty="0"/>
          </a:p>
          <a:p>
            <a:pPr lvl="1"/>
            <a:r>
              <a:rPr lang="en-IN" sz="4000" b="1" dirty="0" smtClean="0"/>
              <a:t>Consistent</a:t>
            </a:r>
            <a:r>
              <a:rPr lang="en-IN" sz="4000" dirty="0" smtClean="0"/>
              <a:t> </a:t>
            </a:r>
            <a:r>
              <a:rPr lang="en-IN" sz="4000" dirty="0"/>
              <a:t>with the overall </a:t>
            </a:r>
            <a:r>
              <a:rPr lang="en-IN" sz="4000" dirty="0" smtClean="0"/>
              <a:t>objectives </a:t>
            </a:r>
            <a:endParaRPr lang="en-IN" sz="4000" dirty="0"/>
          </a:p>
          <a:p>
            <a:pPr lvl="1"/>
            <a:r>
              <a:rPr lang="en-IN" sz="4000" b="1" dirty="0" smtClean="0">
                <a:solidFill>
                  <a:srgbClr val="FF00FF"/>
                </a:solidFill>
              </a:rPr>
              <a:t>challenging</a:t>
            </a:r>
            <a:r>
              <a:rPr lang="en-IN" sz="4000" b="1" dirty="0">
                <a:solidFill>
                  <a:srgbClr val="FF00FF"/>
                </a:solidFill>
              </a:rPr>
              <a:t>, satisfying and significant</a:t>
            </a:r>
            <a:r>
              <a:rPr lang="en-IN" sz="4000" dirty="0">
                <a:solidFill>
                  <a:srgbClr val="FF00FF"/>
                </a:solidFill>
              </a:rPr>
              <a:t> </a:t>
            </a:r>
            <a:r>
              <a:rPr lang="en-IN" sz="4000" dirty="0"/>
              <a:t>to the learner. </a:t>
            </a:r>
            <a:endParaRPr lang="en-IN" sz="4000" dirty="0" smtClean="0"/>
          </a:p>
          <a:p>
            <a:r>
              <a:rPr lang="en-IN" sz="4400" dirty="0" err="1" smtClean="0"/>
              <a:t>Eg</a:t>
            </a:r>
            <a:r>
              <a:rPr lang="en-IN" sz="4400" dirty="0" smtClean="0"/>
              <a:t>. </a:t>
            </a:r>
            <a:r>
              <a:rPr lang="en-IN" sz="4400" dirty="0" smtClean="0"/>
              <a:t>Water Use Efficiency, Market Intelligence</a:t>
            </a:r>
            <a:endParaRPr lang="en-IN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71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90367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Teaching </a:t>
            </a:r>
            <a:r>
              <a:rPr lang="en-IN" dirty="0" smtClean="0"/>
              <a:t>Materials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2" y="1145287"/>
            <a:ext cx="11904133" cy="5576187"/>
          </a:xfrm>
        </p:spPr>
        <p:txBody>
          <a:bodyPr>
            <a:normAutofit/>
          </a:bodyPr>
          <a:lstStyle/>
          <a:p>
            <a:r>
              <a:rPr lang="en-IN" sz="4000" dirty="0" smtClean="0"/>
              <a:t>Appropriate </a:t>
            </a:r>
            <a:r>
              <a:rPr lang="en-IN" sz="4000" b="1" dirty="0" smtClean="0">
                <a:solidFill>
                  <a:srgbClr val="0000FF"/>
                </a:solidFill>
              </a:rPr>
              <a:t>instructional </a:t>
            </a:r>
            <a:r>
              <a:rPr lang="en-IN" sz="4000" b="1" dirty="0">
                <a:solidFill>
                  <a:srgbClr val="0000FF"/>
                </a:solidFill>
              </a:rPr>
              <a:t>material, </a:t>
            </a:r>
            <a:r>
              <a:rPr lang="en-IN" sz="4000" b="1" dirty="0" smtClean="0">
                <a:solidFill>
                  <a:srgbClr val="0000FF"/>
                </a:solidFill>
              </a:rPr>
              <a:t>Equipments </a:t>
            </a:r>
            <a:r>
              <a:rPr lang="en-IN" sz="4000" b="1" dirty="0">
                <a:solidFill>
                  <a:srgbClr val="0000FF"/>
                </a:solidFill>
              </a:rPr>
              <a:t>and aids</a:t>
            </a:r>
            <a:r>
              <a:rPr lang="en-IN" sz="4000" dirty="0" smtClean="0"/>
              <a:t>.</a:t>
            </a:r>
          </a:p>
          <a:p>
            <a:r>
              <a:rPr lang="en-IN" sz="4000" dirty="0" smtClean="0"/>
              <a:t>Teaching </a:t>
            </a:r>
            <a:r>
              <a:rPr lang="en-IN" sz="4000" dirty="0"/>
              <a:t>material should </a:t>
            </a:r>
            <a:r>
              <a:rPr lang="en-IN" sz="4000" dirty="0" smtClean="0"/>
              <a:t>be</a:t>
            </a:r>
            <a:endParaRPr lang="en-IN" sz="4000" dirty="0" smtClean="0"/>
          </a:p>
          <a:p>
            <a:pPr lvl="1"/>
            <a:r>
              <a:rPr lang="en-IN" sz="3600" dirty="0" smtClean="0"/>
              <a:t>suitable </a:t>
            </a:r>
            <a:r>
              <a:rPr lang="en-IN" sz="3600" dirty="0"/>
              <a:t>to the </a:t>
            </a:r>
            <a:r>
              <a:rPr lang="en-IN" sz="3600" b="1" dirty="0"/>
              <a:t>subject matter and physical </a:t>
            </a:r>
            <a:r>
              <a:rPr lang="en-IN" sz="3600" b="1" dirty="0" smtClean="0"/>
              <a:t>situation</a:t>
            </a:r>
            <a:r>
              <a:rPr lang="en-IN" sz="3600" dirty="0" smtClean="0"/>
              <a:t> </a:t>
            </a:r>
            <a:endParaRPr lang="en-IN" sz="3600" dirty="0"/>
          </a:p>
          <a:p>
            <a:pPr lvl="1"/>
            <a:r>
              <a:rPr lang="en-IN" sz="3600" dirty="0" smtClean="0"/>
              <a:t>adequate </a:t>
            </a:r>
            <a:r>
              <a:rPr lang="en-IN" sz="3600" dirty="0"/>
              <a:t>in </a:t>
            </a:r>
            <a:r>
              <a:rPr lang="en-IN" sz="3600" b="1" dirty="0"/>
              <a:t>quantity</a:t>
            </a:r>
            <a:r>
              <a:rPr lang="en-IN" sz="3600" dirty="0"/>
              <a:t> and available in </a:t>
            </a:r>
            <a:r>
              <a:rPr lang="en-IN" sz="3600" b="1" dirty="0" smtClean="0"/>
              <a:t>time</a:t>
            </a:r>
            <a:r>
              <a:rPr lang="en-IN" sz="3600" dirty="0" smtClean="0"/>
              <a:t> </a:t>
            </a:r>
            <a:endParaRPr lang="en-IN" sz="3600" dirty="0"/>
          </a:p>
          <a:p>
            <a:pPr lvl="1"/>
            <a:r>
              <a:rPr lang="en-IN" sz="3600" b="1" dirty="0" smtClean="0"/>
              <a:t>skilfully</a:t>
            </a:r>
            <a:r>
              <a:rPr lang="en-IN" sz="3600" dirty="0" smtClean="0"/>
              <a:t> used </a:t>
            </a:r>
            <a:endParaRPr lang="en-IN" sz="3600" dirty="0"/>
          </a:p>
          <a:p>
            <a:r>
              <a:rPr lang="en-IN" sz="4000" dirty="0" smtClean="0"/>
              <a:t>Examples</a:t>
            </a:r>
          </a:p>
          <a:p>
            <a:pPr lvl="1"/>
            <a:r>
              <a:rPr lang="en-IN" sz="3600" dirty="0" smtClean="0"/>
              <a:t>Breeds, Seeds, Chemicals, Specimens, audio-visual aids, relevant </a:t>
            </a:r>
            <a:r>
              <a:rPr lang="en-IN" sz="3600" dirty="0"/>
              <a:t>to the topic etc.</a:t>
            </a:r>
            <a:endParaRPr lang="en-I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72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51886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296" y="148815"/>
            <a:ext cx="11543071" cy="804913"/>
          </a:xfrm>
        </p:spPr>
        <p:txBody>
          <a:bodyPr>
            <a:normAutofit/>
          </a:bodyPr>
          <a:lstStyle/>
          <a:p>
            <a:r>
              <a:rPr lang="en-IN" dirty="0"/>
              <a:t>Physical </a:t>
            </a:r>
            <a:r>
              <a:rPr lang="en-IN" dirty="0" smtClean="0"/>
              <a:t>Facilities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297" y="1101213"/>
            <a:ext cx="11543071" cy="5620262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00FF"/>
                </a:solidFill>
              </a:rPr>
              <a:t>Appropriate </a:t>
            </a:r>
            <a:r>
              <a:rPr lang="en-IN" sz="3200" b="1" dirty="0">
                <a:solidFill>
                  <a:srgbClr val="0000FF"/>
                </a:solidFill>
              </a:rPr>
              <a:t>physical environment </a:t>
            </a:r>
            <a:r>
              <a:rPr lang="en-IN" sz="3200" dirty="0"/>
              <a:t>in which teaching learning can take place. </a:t>
            </a:r>
            <a:endParaRPr lang="en-IN" sz="3200" dirty="0" smtClean="0"/>
          </a:p>
          <a:p>
            <a:r>
              <a:rPr lang="en-IN" sz="3200" dirty="0" smtClean="0"/>
              <a:t>Characteristics</a:t>
            </a:r>
          </a:p>
          <a:p>
            <a:pPr lvl="1"/>
            <a:r>
              <a:rPr lang="en-IN" sz="2800" dirty="0" smtClean="0"/>
              <a:t>compatible </a:t>
            </a:r>
            <a:r>
              <a:rPr lang="en-IN" sz="2800" dirty="0"/>
              <a:t>with </a:t>
            </a:r>
            <a:r>
              <a:rPr lang="en-IN" sz="2800" b="1" dirty="0" smtClean="0"/>
              <a:t>objective</a:t>
            </a:r>
          </a:p>
          <a:p>
            <a:pPr lvl="2"/>
            <a:r>
              <a:rPr lang="en-IN" sz="2400" b="1" dirty="0" smtClean="0"/>
              <a:t>Hall </a:t>
            </a:r>
            <a:r>
              <a:rPr lang="en-IN" sz="2400" b="1" dirty="0" smtClean="0"/>
              <a:t>Size, Disturbance free</a:t>
            </a:r>
            <a:r>
              <a:rPr lang="en-IN" sz="2400" b="1" dirty="0" smtClean="0"/>
              <a:t>, </a:t>
            </a:r>
            <a:r>
              <a:rPr lang="en-IN" sz="2400" b="1" dirty="0" smtClean="0"/>
              <a:t>Lighting /Darkness</a:t>
            </a:r>
            <a:endParaRPr lang="en-IN" sz="2400" dirty="0"/>
          </a:p>
          <a:p>
            <a:pPr lvl="1"/>
            <a:r>
              <a:rPr lang="en-IN" sz="2800" b="1" dirty="0" smtClean="0"/>
              <a:t>Representative</a:t>
            </a:r>
            <a:r>
              <a:rPr lang="en-IN" sz="2800" dirty="0" smtClean="0"/>
              <a:t> of </a:t>
            </a:r>
            <a:r>
              <a:rPr lang="en-IN" sz="2800" dirty="0"/>
              <a:t>the area and </a:t>
            </a:r>
            <a:r>
              <a:rPr lang="en-IN" sz="2800" dirty="0" smtClean="0"/>
              <a:t>situation </a:t>
            </a:r>
          </a:p>
          <a:p>
            <a:pPr lvl="2"/>
            <a:r>
              <a:rPr lang="en-IN" sz="2400" dirty="0" smtClean="0"/>
              <a:t>Crops, Mobile </a:t>
            </a:r>
            <a:r>
              <a:rPr lang="en-IN" sz="2400" dirty="0" smtClean="0"/>
              <a:t>Labs   </a:t>
            </a:r>
            <a:endParaRPr lang="en-IN" sz="2400" dirty="0"/>
          </a:p>
          <a:p>
            <a:pPr lvl="1"/>
            <a:r>
              <a:rPr lang="en-IN" sz="2800" b="1" dirty="0" smtClean="0"/>
              <a:t>adequate</a:t>
            </a:r>
            <a:r>
              <a:rPr lang="en-IN" sz="2800" dirty="0" smtClean="0"/>
              <a:t> </a:t>
            </a:r>
            <a:r>
              <a:rPr lang="en-IN" sz="2800" dirty="0" smtClean="0"/>
              <a:t>&amp; easily </a:t>
            </a:r>
            <a:r>
              <a:rPr lang="en-IN" sz="2800" b="1" dirty="0"/>
              <a:t>accessible</a:t>
            </a:r>
            <a:r>
              <a:rPr lang="en-IN" sz="2800" dirty="0"/>
              <a:t>. </a:t>
            </a:r>
          </a:p>
          <a:p>
            <a:r>
              <a:rPr lang="en-IN" sz="3200" dirty="0" smtClean="0"/>
              <a:t>Examples</a:t>
            </a:r>
          </a:p>
          <a:p>
            <a:pPr lvl="1"/>
            <a:r>
              <a:rPr lang="en-IN" sz="2800" b="1" dirty="0" smtClean="0"/>
              <a:t>Suitable land</a:t>
            </a:r>
            <a:r>
              <a:rPr lang="en-IN" sz="2800" b="1" dirty="0"/>
              <a:t>, </a:t>
            </a:r>
            <a:r>
              <a:rPr lang="en-IN" sz="2800" b="1" dirty="0" smtClean="0"/>
              <a:t>irrigation, Problem Soils, Infested </a:t>
            </a:r>
            <a:r>
              <a:rPr lang="en-IN" sz="2800" b="1" dirty="0" smtClean="0"/>
              <a:t>Fields</a:t>
            </a:r>
            <a:endParaRPr lang="en-IN" sz="2800" b="1" dirty="0" smtClean="0"/>
          </a:p>
          <a:p>
            <a:pPr lvl="1"/>
            <a:r>
              <a:rPr lang="en-IN" sz="2800" dirty="0" smtClean="0"/>
              <a:t>Place </a:t>
            </a:r>
            <a:r>
              <a:rPr lang="en-IN" sz="2800" dirty="0"/>
              <a:t>easily </a:t>
            </a:r>
            <a:r>
              <a:rPr lang="en-IN" sz="2800" b="1" dirty="0"/>
              <a:t>accessible</a:t>
            </a:r>
            <a:r>
              <a:rPr lang="en-IN" sz="2800" dirty="0"/>
              <a:t>, free from outside </a:t>
            </a:r>
            <a:r>
              <a:rPr lang="en-IN" sz="2800" b="1" dirty="0"/>
              <a:t>distractions</a:t>
            </a:r>
            <a:r>
              <a:rPr lang="en-IN" sz="2800" dirty="0"/>
              <a:t>, adequate </a:t>
            </a:r>
            <a:r>
              <a:rPr lang="en-IN" sz="2800" b="1" dirty="0">
                <a:solidFill>
                  <a:srgbClr val="0000FF"/>
                </a:solidFill>
              </a:rPr>
              <a:t>seating</a:t>
            </a:r>
            <a:r>
              <a:rPr lang="en-IN" sz="2800" dirty="0"/>
              <a:t> arrangements, </a:t>
            </a:r>
            <a:r>
              <a:rPr lang="en-IN" sz="2800" b="1" dirty="0"/>
              <a:t>electricity</a:t>
            </a:r>
            <a:r>
              <a:rPr lang="en-IN" sz="2800" dirty="0"/>
              <a:t> for projection, </a:t>
            </a:r>
            <a:r>
              <a:rPr lang="en-IN" sz="2800" dirty="0" smtClean="0"/>
              <a:t>etc. </a:t>
            </a:r>
            <a:endParaRPr lang="en-IN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73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34284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PRINCIPLES </a:t>
            </a:r>
            <a:r>
              <a:rPr lang="en-IN" dirty="0"/>
              <a:t>OF </a:t>
            </a:r>
            <a:r>
              <a:rPr lang="en-IN" dirty="0" smtClean="0"/>
              <a:t>LEARNING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2" y="1109134"/>
            <a:ext cx="11904133" cy="5612341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principles are generalised guidelines which form the basis for taking action</a:t>
            </a:r>
          </a:p>
          <a:p>
            <a:r>
              <a:rPr lang="en-IN" b="1" dirty="0" smtClean="0"/>
              <a:t>1</a:t>
            </a:r>
            <a:r>
              <a:rPr lang="en-IN" b="1" dirty="0"/>
              <a:t>. </a:t>
            </a:r>
            <a:r>
              <a:rPr lang="en-IN" b="1" dirty="0">
                <a:solidFill>
                  <a:srgbClr val="FF00FF"/>
                </a:solidFill>
              </a:rPr>
              <a:t>Principle of association </a:t>
            </a:r>
            <a:endParaRPr lang="en-IN" dirty="0">
              <a:solidFill>
                <a:srgbClr val="FF00FF"/>
              </a:solidFill>
            </a:endParaRPr>
          </a:p>
          <a:p>
            <a:pPr lvl="1"/>
            <a:r>
              <a:rPr lang="en-IN" dirty="0" smtClean="0"/>
              <a:t>growth-like </a:t>
            </a:r>
            <a:r>
              <a:rPr lang="en-IN" dirty="0"/>
              <a:t>and </a:t>
            </a:r>
            <a:r>
              <a:rPr lang="en-IN" b="1" dirty="0" smtClean="0"/>
              <a:t>continuous</a:t>
            </a:r>
          </a:p>
          <a:p>
            <a:pPr lvl="1"/>
            <a:r>
              <a:rPr lang="en-IN" b="1" dirty="0" smtClean="0"/>
              <a:t>result </a:t>
            </a:r>
            <a:r>
              <a:rPr lang="en-IN" b="1" dirty="0"/>
              <a:t>of the kind of </a:t>
            </a:r>
            <a:r>
              <a:rPr lang="en-IN" b="1" dirty="0" smtClean="0"/>
              <a:t>experience</a:t>
            </a:r>
          </a:p>
          <a:p>
            <a:pPr lvl="1"/>
            <a:r>
              <a:rPr lang="en-IN" dirty="0" smtClean="0"/>
              <a:t>Previous </a:t>
            </a:r>
            <a:r>
              <a:rPr lang="en-IN" dirty="0"/>
              <a:t>learning always </a:t>
            </a:r>
            <a:r>
              <a:rPr lang="en-IN" b="1" dirty="0"/>
              <a:t>sets the stage </a:t>
            </a:r>
            <a:r>
              <a:rPr lang="en-IN" b="1" dirty="0" smtClean="0"/>
              <a:t>for further learning</a:t>
            </a:r>
            <a:endParaRPr lang="en-IN" b="1" dirty="0" smtClean="0"/>
          </a:p>
          <a:p>
            <a:pPr lvl="1"/>
            <a:r>
              <a:rPr lang="en-IN" dirty="0" smtClean="0"/>
              <a:t>New </a:t>
            </a:r>
            <a:r>
              <a:rPr lang="en-IN" dirty="0"/>
              <a:t>learning may be associated with </a:t>
            </a:r>
            <a:r>
              <a:rPr lang="en-IN" b="1" dirty="0">
                <a:solidFill>
                  <a:srgbClr val="0000FF"/>
                </a:solidFill>
              </a:rPr>
              <a:t>previous successful and satisfying </a:t>
            </a:r>
            <a:r>
              <a:rPr lang="en-IN" dirty="0" smtClean="0"/>
              <a:t>responses</a:t>
            </a:r>
          </a:p>
          <a:p>
            <a:pPr lvl="1"/>
            <a:r>
              <a:rPr lang="en-IN" dirty="0" smtClean="0"/>
              <a:t>Example</a:t>
            </a:r>
          </a:p>
          <a:p>
            <a:pPr lvl="2"/>
            <a:r>
              <a:rPr lang="en-IN" dirty="0" smtClean="0"/>
              <a:t>If </a:t>
            </a:r>
            <a:r>
              <a:rPr lang="en-IN" dirty="0"/>
              <a:t>the farmers have obtained profitable return by the application of </a:t>
            </a:r>
            <a:r>
              <a:rPr lang="en-IN" b="1" dirty="0"/>
              <a:t>nitrogenous fertilizer</a:t>
            </a:r>
            <a:r>
              <a:rPr lang="en-IN" dirty="0"/>
              <a:t>, they may be motivated to use </a:t>
            </a:r>
            <a:r>
              <a:rPr lang="en-IN" b="1" dirty="0"/>
              <a:t>balanced fertilizers </a:t>
            </a:r>
            <a:r>
              <a:rPr lang="en-IN" dirty="0"/>
              <a:t>containing phosphate and potash, for still higher return. </a:t>
            </a:r>
            <a:endParaRPr lang="en-IN" dirty="0" smtClean="0"/>
          </a:p>
          <a:p>
            <a:r>
              <a:rPr lang="en-IN" b="1" dirty="0" smtClean="0"/>
              <a:t>Implications</a:t>
            </a:r>
            <a:endParaRPr lang="en-IN" dirty="0"/>
          </a:p>
          <a:p>
            <a:pPr lvl="1"/>
            <a:r>
              <a:rPr lang="en-IN" dirty="0" smtClean="0"/>
              <a:t>Begin </a:t>
            </a:r>
            <a:r>
              <a:rPr lang="en-IN" b="1" dirty="0">
                <a:solidFill>
                  <a:srgbClr val="0000FF"/>
                </a:solidFill>
              </a:rPr>
              <a:t>at the level </a:t>
            </a:r>
            <a:r>
              <a:rPr lang="en-IN" dirty="0"/>
              <a:t>of the learner. </a:t>
            </a:r>
          </a:p>
          <a:p>
            <a:pPr lvl="1"/>
            <a:r>
              <a:rPr lang="en-IN" dirty="0" smtClean="0"/>
              <a:t>New </a:t>
            </a:r>
            <a:r>
              <a:rPr lang="en-IN" dirty="0"/>
              <a:t>must be </a:t>
            </a:r>
            <a:r>
              <a:rPr lang="en-IN" b="1" dirty="0">
                <a:solidFill>
                  <a:srgbClr val="0000FF"/>
                </a:solidFill>
              </a:rPr>
              <a:t>related to the old</a:t>
            </a:r>
            <a:r>
              <a:rPr lang="en-IN" dirty="0"/>
              <a:t>. </a:t>
            </a:r>
          </a:p>
          <a:p>
            <a:pPr lvl="1"/>
            <a:r>
              <a:rPr lang="en-IN" b="1" dirty="0" smtClean="0">
                <a:solidFill>
                  <a:srgbClr val="0000FF"/>
                </a:solidFill>
              </a:rPr>
              <a:t>Adjust </a:t>
            </a:r>
            <a:r>
              <a:rPr lang="en-IN" b="1" dirty="0">
                <a:solidFill>
                  <a:srgbClr val="0000FF"/>
                </a:solidFill>
              </a:rPr>
              <a:t>the pace </a:t>
            </a:r>
            <a:r>
              <a:rPr lang="en-IN" dirty="0"/>
              <a:t>to the learner’s capacity, one idea at a time. </a:t>
            </a:r>
          </a:p>
          <a:p>
            <a:pPr lvl="1"/>
            <a:r>
              <a:rPr lang="en-IN" dirty="0" smtClean="0"/>
              <a:t>Bring </a:t>
            </a:r>
            <a:r>
              <a:rPr lang="en-IN" dirty="0"/>
              <a:t>the idea to the attention of the learner</a:t>
            </a:r>
            <a:r>
              <a:rPr lang="en-IN" b="1" dirty="0">
                <a:solidFill>
                  <a:srgbClr val="0000FF"/>
                </a:solidFill>
              </a:rPr>
              <a:t> repeatedly </a:t>
            </a:r>
            <a:r>
              <a:rPr lang="en-IN" dirty="0"/>
              <a:t>(in a variety of ways) and over a period of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74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55038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PRINCIPLES </a:t>
            </a:r>
            <a:r>
              <a:rPr lang="en-IN" dirty="0"/>
              <a:t>OF </a:t>
            </a:r>
            <a:r>
              <a:rPr lang="en-IN" dirty="0" smtClean="0"/>
              <a:t>LEARNING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3600" b="1" dirty="0" smtClean="0"/>
              <a:t>2</a:t>
            </a:r>
            <a:r>
              <a:rPr lang="en-IN" sz="3600" b="1" dirty="0"/>
              <a:t>. Principle of clarity of objectives </a:t>
            </a:r>
            <a:endParaRPr lang="en-IN" sz="3600" dirty="0"/>
          </a:p>
          <a:p>
            <a:pPr lvl="1"/>
            <a:r>
              <a:rPr lang="en-IN" sz="3200" dirty="0"/>
              <a:t>Learning is more effective when it is </a:t>
            </a:r>
            <a:r>
              <a:rPr lang="en-IN" sz="3200" b="1" dirty="0"/>
              <a:t>purposeful</a:t>
            </a:r>
            <a:r>
              <a:rPr lang="en-IN" sz="3200" dirty="0"/>
              <a:t>. </a:t>
            </a:r>
            <a:endParaRPr lang="en-IN" sz="3200" dirty="0" smtClean="0"/>
          </a:p>
          <a:p>
            <a:pPr lvl="1"/>
            <a:r>
              <a:rPr lang="en-IN" sz="3200" dirty="0" smtClean="0"/>
              <a:t>The </a:t>
            </a:r>
            <a:r>
              <a:rPr lang="en-IN" sz="3200" dirty="0"/>
              <a:t>learning must be </a:t>
            </a:r>
            <a:r>
              <a:rPr lang="en-IN" sz="3200" b="1" dirty="0"/>
              <a:t>useful</a:t>
            </a:r>
            <a:r>
              <a:rPr lang="en-IN" sz="3200" dirty="0"/>
              <a:t> to the learners. </a:t>
            </a:r>
            <a:endParaRPr lang="en-IN" sz="3200" dirty="0" smtClean="0"/>
          </a:p>
          <a:p>
            <a:pPr lvl="1"/>
            <a:r>
              <a:rPr lang="en-IN" sz="3200" dirty="0" smtClean="0"/>
              <a:t>Objectives </a:t>
            </a:r>
            <a:r>
              <a:rPr lang="en-IN" sz="3200" dirty="0"/>
              <a:t>must be </a:t>
            </a:r>
            <a:r>
              <a:rPr lang="en-IN" sz="3200" b="1" dirty="0"/>
              <a:t>clear and meaningful </a:t>
            </a:r>
            <a:r>
              <a:rPr lang="en-IN" sz="3200" dirty="0"/>
              <a:t>to the learners. </a:t>
            </a:r>
            <a:endParaRPr lang="en-IN" sz="3200" dirty="0" smtClean="0"/>
          </a:p>
          <a:p>
            <a:pPr lvl="1"/>
            <a:r>
              <a:rPr lang="en-IN" sz="3200" dirty="0" smtClean="0"/>
              <a:t>What </a:t>
            </a:r>
            <a:r>
              <a:rPr lang="en-IN" sz="3200" dirty="0"/>
              <a:t>is to be learnt must be </a:t>
            </a:r>
            <a:r>
              <a:rPr lang="en-IN" sz="3200" b="1" dirty="0"/>
              <a:t>important to a relatively large number </a:t>
            </a:r>
            <a:r>
              <a:rPr lang="en-IN" sz="3200" dirty="0"/>
              <a:t>of participants in the group and must be </a:t>
            </a:r>
            <a:r>
              <a:rPr lang="en-IN" sz="3200" b="1" dirty="0">
                <a:solidFill>
                  <a:srgbClr val="0000FF"/>
                </a:solidFill>
              </a:rPr>
              <a:t>attainable</a:t>
            </a:r>
            <a:r>
              <a:rPr lang="en-IN" sz="3200" dirty="0"/>
              <a:t> </a:t>
            </a:r>
            <a:endParaRPr lang="en-IN" sz="3200" dirty="0" smtClean="0"/>
          </a:p>
          <a:p>
            <a:r>
              <a:rPr lang="en-IN" sz="3600" b="1" dirty="0" smtClean="0"/>
              <a:t>Implications </a:t>
            </a:r>
            <a:r>
              <a:rPr lang="en-IN" sz="3600" b="1" dirty="0"/>
              <a:t>for teaching </a:t>
            </a:r>
            <a:endParaRPr lang="en-IN" sz="3600" dirty="0"/>
          </a:p>
          <a:p>
            <a:pPr lvl="1"/>
            <a:r>
              <a:rPr lang="en-IN" sz="3200" dirty="0" smtClean="0"/>
              <a:t>Learning </a:t>
            </a:r>
            <a:r>
              <a:rPr lang="en-IN" sz="3200" dirty="0"/>
              <a:t>must make sense to the </a:t>
            </a:r>
            <a:r>
              <a:rPr lang="en-IN" sz="3200" dirty="0" smtClean="0"/>
              <a:t>learners. </a:t>
            </a:r>
            <a:endParaRPr lang="en-IN" sz="3200" dirty="0"/>
          </a:p>
          <a:p>
            <a:pPr lvl="1"/>
            <a:r>
              <a:rPr lang="en-IN" sz="3200" dirty="0" smtClean="0"/>
              <a:t>Progress </a:t>
            </a:r>
            <a:r>
              <a:rPr lang="en-IN" sz="3200" dirty="0"/>
              <a:t>must be constantly </a:t>
            </a:r>
            <a:r>
              <a:rPr lang="en-IN" sz="3200" b="1" dirty="0">
                <a:solidFill>
                  <a:srgbClr val="0000FF"/>
                </a:solidFill>
              </a:rPr>
              <a:t>appraised and redirected</a:t>
            </a:r>
            <a:r>
              <a:rPr lang="en-IN" sz="3200" dirty="0"/>
              <a:t>. </a:t>
            </a:r>
          </a:p>
          <a:p>
            <a:pPr lvl="1"/>
            <a:r>
              <a:rPr lang="en-IN" sz="3200" dirty="0" smtClean="0"/>
              <a:t>Purpose </a:t>
            </a:r>
            <a:r>
              <a:rPr lang="en-IN" sz="3200" dirty="0"/>
              <a:t>must be kept in </a:t>
            </a:r>
            <a:r>
              <a:rPr lang="en-IN" sz="3200" b="1" dirty="0">
                <a:solidFill>
                  <a:srgbClr val="0000FF"/>
                </a:solidFill>
              </a:rPr>
              <a:t>sharp focus </a:t>
            </a:r>
            <a:r>
              <a:rPr lang="en-IN" sz="3200" dirty="0"/>
              <a:t>(objectives must be clear to the learner and teacher).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75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1455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PRINCIPLES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/>
              <a:t>3</a:t>
            </a:r>
            <a:r>
              <a:rPr lang="en-IN" sz="3600" b="1" dirty="0"/>
              <a:t>. Principle of self activity </a:t>
            </a:r>
            <a:endParaRPr lang="en-IN" sz="3600" dirty="0"/>
          </a:p>
          <a:p>
            <a:pPr lvl="1"/>
            <a:r>
              <a:rPr lang="en-IN" sz="3200" dirty="0" smtClean="0"/>
              <a:t>active process</a:t>
            </a:r>
          </a:p>
          <a:p>
            <a:pPr lvl="1"/>
            <a:r>
              <a:rPr lang="en-IN" sz="3200" dirty="0" smtClean="0"/>
              <a:t>instructor creates </a:t>
            </a:r>
            <a:r>
              <a:rPr lang="en-IN" sz="3200" dirty="0"/>
              <a:t>a situation and </a:t>
            </a:r>
            <a:r>
              <a:rPr lang="en-IN" sz="3200" dirty="0" smtClean="0"/>
              <a:t>stimulates</a:t>
            </a:r>
          </a:p>
          <a:p>
            <a:pPr lvl="2"/>
            <a:r>
              <a:rPr lang="en-IN" sz="2800" b="1" dirty="0" smtClean="0">
                <a:solidFill>
                  <a:srgbClr val="0000FF"/>
                </a:solidFill>
              </a:rPr>
              <a:t>“</a:t>
            </a:r>
            <a:r>
              <a:rPr lang="en-IN" sz="2800" b="1" dirty="0">
                <a:solidFill>
                  <a:srgbClr val="0000FF"/>
                </a:solidFill>
              </a:rPr>
              <a:t>locked on the inside” </a:t>
            </a:r>
            <a:endParaRPr lang="en-IN" sz="2800" b="1" dirty="0" smtClean="0">
              <a:solidFill>
                <a:srgbClr val="0000FF"/>
              </a:solidFill>
            </a:endParaRPr>
          </a:p>
          <a:p>
            <a:pPr lvl="1"/>
            <a:r>
              <a:rPr lang="en-IN" sz="3200" dirty="0" smtClean="0"/>
              <a:t>Use appropriate activities</a:t>
            </a:r>
          </a:p>
          <a:p>
            <a:pPr lvl="2"/>
            <a:r>
              <a:rPr lang="en-IN" sz="2800" b="1" i="1" dirty="0" smtClean="0">
                <a:solidFill>
                  <a:srgbClr val="0000FF"/>
                </a:solidFill>
              </a:rPr>
              <a:t>learning </a:t>
            </a:r>
            <a:r>
              <a:rPr lang="en-IN" sz="2800" b="1" i="1" dirty="0">
                <a:solidFill>
                  <a:srgbClr val="0000FF"/>
                </a:solidFill>
              </a:rPr>
              <a:t>by </a:t>
            </a:r>
            <a:r>
              <a:rPr lang="en-IN" sz="2800" b="1" i="1" dirty="0" smtClean="0">
                <a:solidFill>
                  <a:srgbClr val="0000FF"/>
                </a:solidFill>
              </a:rPr>
              <a:t>doing</a:t>
            </a:r>
          </a:p>
          <a:p>
            <a:r>
              <a:rPr lang="en-IN" sz="3600" b="1" dirty="0" smtClean="0"/>
              <a:t>Implications </a:t>
            </a:r>
            <a:r>
              <a:rPr lang="en-IN" sz="3600" b="1" dirty="0"/>
              <a:t>for teaching </a:t>
            </a:r>
            <a:endParaRPr lang="en-IN" sz="3600" dirty="0"/>
          </a:p>
          <a:p>
            <a:pPr lvl="1"/>
            <a:r>
              <a:rPr lang="en-IN" sz="3200" dirty="0" smtClean="0"/>
              <a:t>Activities </a:t>
            </a:r>
            <a:r>
              <a:rPr lang="en-IN" sz="3200" dirty="0"/>
              <a:t>appropriate to specific learning situation must be used. </a:t>
            </a:r>
          </a:p>
          <a:p>
            <a:pPr lvl="1"/>
            <a:r>
              <a:rPr lang="en-IN" sz="3200" dirty="0" smtClean="0"/>
              <a:t>Learning </a:t>
            </a:r>
            <a:r>
              <a:rPr lang="en-IN" sz="3200" dirty="0"/>
              <a:t>activities should engage a </a:t>
            </a:r>
            <a:r>
              <a:rPr lang="en-IN" sz="3200" b="1" dirty="0">
                <a:solidFill>
                  <a:srgbClr val="0000FF"/>
                </a:solidFill>
              </a:rPr>
              <a:t>maximum number of senses</a:t>
            </a:r>
            <a:r>
              <a:rPr lang="en-IN" sz="3200" dirty="0"/>
              <a:t>. </a:t>
            </a:r>
          </a:p>
          <a:p>
            <a:pPr lvl="1"/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76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3317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PRINCIPLES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3200" b="1" dirty="0" smtClean="0"/>
              <a:t>4</a:t>
            </a:r>
            <a:r>
              <a:rPr lang="en-IN" sz="3200" b="1" dirty="0"/>
              <a:t>. Principle of </a:t>
            </a:r>
            <a:r>
              <a:rPr lang="en-IN" sz="3200" b="1" dirty="0" smtClean="0"/>
              <a:t>motivation</a:t>
            </a:r>
            <a:endParaRPr lang="en-IN" sz="3200" dirty="0"/>
          </a:p>
          <a:p>
            <a:pPr lvl="1"/>
            <a:r>
              <a:rPr lang="en-IN" sz="2800" dirty="0"/>
              <a:t>To learn, people </a:t>
            </a:r>
            <a:r>
              <a:rPr lang="en-IN" sz="2800" b="1" dirty="0">
                <a:solidFill>
                  <a:srgbClr val="0000FF"/>
                </a:solidFill>
              </a:rPr>
              <a:t>need to feel the need for learning</a:t>
            </a:r>
            <a:r>
              <a:rPr lang="en-IN" sz="2800" dirty="0"/>
              <a:t>. When this desire exists, the learner will </a:t>
            </a:r>
            <a:r>
              <a:rPr lang="en-IN" sz="2800" b="1" dirty="0">
                <a:solidFill>
                  <a:srgbClr val="FF00FF"/>
                </a:solidFill>
              </a:rPr>
              <a:t>exert a high level of effort</a:t>
            </a:r>
            <a:r>
              <a:rPr lang="en-IN" sz="2800" dirty="0"/>
              <a:t>. The learning experience, therefore, should be designed so learners can see </a:t>
            </a:r>
            <a:r>
              <a:rPr lang="en-IN" sz="2800" b="1" dirty="0">
                <a:solidFill>
                  <a:srgbClr val="008000"/>
                </a:solidFill>
              </a:rPr>
              <a:t>how it will help them achieve those goals</a:t>
            </a:r>
            <a:r>
              <a:rPr lang="en-IN" sz="2800" dirty="0"/>
              <a:t> they have set for themselves. </a:t>
            </a:r>
          </a:p>
          <a:p>
            <a:r>
              <a:rPr lang="en-IN" sz="3200" b="1" dirty="0" smtClean="0"/>
              <a:t>Implications </a:t>
            </a:r>
            <a:r>
              <a:rPr lang="en-IN" sz="3200" b="1" dirty="0"/>
              <a:t>for teaching </a:t>
            </a:r>
            <a:endParaRPr lang="en-IN" sz="3200" dirty="0"/>
          </a:p>
          <a:p>
            <a:pPr lvl="1"/>
            <a:r>
              <a:rPr lang="en-IN" sz="2800" dirty="0" smtClean="0"/>
              <a:t>Teacher </a:t>
            </a:r>
            <a:r>
              <a:rPr lang="en-IN" sz="2800" dirty="0"/>
              <a:t>motivation of the student is </a:t>
            </a:r>
            <a:r>
              <a:rPr lang="en-IN" sz="2800" b="1" dirty="0">
                <a:solidFill>
                  <a:srgbClr val="008000"/>
                </a:solidFill>
              </a:rPr>
              <a:t>essential</a:t>
            </a:r>
            <a:r>
              <a:rPr lang="en-IN" sz="2800" dirty="0"/>
              <a:t> in making learning more challenging. </a:t>
            </a:r>
          </a:p>
          <a:p>
            <a:pPr lvl="1"/>
            <a:r>
              <a:rPr lang="en-IN" sz="2800" b="1" dirty="0" smtClean="0">
                <a:solidFill>
                  <a:srgbClr val="0000FF"/>
                </a:solidFill>
              </a:rPr>
              <a:t>Standards </a:t>
            </a:r>
            <a:r>
              <a:rPr lang="en-IN" sz="2800" b="1" dirty="0">
                <a:solidFill>
                  <a:srgbClr val="0000FF"/>
                </a:solidFill>
              </a:rPr>
              <a:t>demanded of the learner </a:t>
            </a:r>
            <a:r>
              <a:rPr lang="en-IN" sz="2800" dirty="0"/>
              <a:t>should be suitable to their ability or capacity. </a:t>
            </a:r>
          </a:p>
          <a:p>
            <a:pPr lvl="1" algn="just"/>
            <a:r>
              <a:rPr lang="en-IN" sz="2800" dirty="0" smtClean="0"/>
              <a:t>Appropriate </a:t>
            </a:r>
            <a:r>
              <a:rPr lang="en-IN" sz="2800" dirty="0"/>
              <a:t>and timely </a:t>
            </a:r>
            <a:r>
              <a:rPr lang="en-IN" sz="2800" b="1" dirty="0" smtClean="0">
                <a:solidFill>
                  <a:srgbClr val="008000"/>
                </a:solidFill>
              </a:rPr>
              <a:t>Recognition</a:t>
            </a:r>
            <a:r>
              <a:rPr lang="en-IN" sz="2800" dirty="0" smtClean="0"/>
              <a:t> should </a:t>
            </a:r>
            <a:r>
              <a:rPr lang="en-IN" sz="2800" dirty="0"/>
              <a:t>be given to student achievement. </a:t>
            </a:r>
          </a:p>
          <a:p>
            <a:endParaRPr lang="en-IN" sz="3200" dirty="0"/>
          </a:p>
          <a:p>
            <a:endParaRPr lang="en-IN" sz="3200" dirty="0"/>
          </a:p>
          <a:p>
            <a:pPr lvl="1"/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77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14603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PRINCIPLES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400" b="1" dirty="0" smtClean="0"/>
              <a:t>5</a:t>
            </a:r>
            <a:r>
              <a:rPr lang="en-IN" sz="4400" b="1" dirty="0"/>
              <a:t>. Principle of practice </a:t>
            </a:r>
            <a:endParaRPr lang="en-IN" sz="4400" dirty="0"/>
          </a:p>
          <a:p>
            <a:pPr lvl="1"/>
            <a:r>
              <a:rPr lang="en-IN" sz="4000" dirty="0" smtClean="0"/>
              <a:t>gain </a:t>
            </a:r>
            <a:r>
              <a:rPr lang="en-IN" sz="4000" dirty="0">
                <a:solidFill>
                  <a:srgbClr val="0000FF"/>
                </a:solidFill>
              </a:rPr>
              <a:t>confidence</a:t>
            </a:r>
            <a:r>
              <a:rPr lang="en-IN" sz="4000" dirty="0"/>
              <a:t> and are less likely to make </a:t>
            </a:r>
            <a:r>
              <a:rPr lang="en-IN" sz="4000" dirty="0">
                <a:solidFill>
                  <a:srgbClr val="0000FF"/>
                </a:solidFill>
              </a:rPr>
              <a:t>errors or to forget</a:t>
            </a:r>
            <a:r>
              <a:rPr lang="en-IN" sz="4000" dirty="0"/>
              <a:t> </a:t>
            </a:r>
            <a:endParaRPr lang="en-IN" sz="4000" dirty="0" smtClean="0"/>
          </a:p>
          <a:p>
            <a:r>
              <a:rPr lang="en-IN" sz="4400" b="1" dirty="0" smtClean="0"/>
              <a:t>Implications </a:t>
            </a:r>
            <a:r>
              <a:rPr lang="en-IN" sz="4400" b="1" dirty="0"/>
              <a:t>for teaching </a:t>
            </a:r>
            <a:endParaRPr lang="en-IN" sz="4400" dirty="0"/>
          </a:p>
          <a:p>
            <a:pPr lvl="1"/>
            <a:r>
              <a:rPr lang="en-IN" sz="4000" dirty="0" smtClean="0"/>
              <a:t>Course </a:t>
            </a:r>
            <a:r>
              <a:rPr lang="en-IN" sz="4000" dirty="0"/>
              <a:t>content should be organised into meaningful units. </a:t>
            </a:r>
          </a:p>
          <a:p>
            <a:pPr lvl="1"/>
            <a:r>
              <a:rPr lang="en-IN" sz="4000" dirty="0" smtClean="0"/>
              <a:t>Theory </a:t>
            </a:r>
            <a:r>
              <a:rPr lang="en-IN" sz="4000" dirty="0"/>
              <a:t>should be related to </a:t>
            </a:r>
            <a:r>
              <a:rPr lang="en-IN" sz="4000" dirty="0">
                <a:solidFill>
                  <a:srgbClr val="0000FF"/>
                </a:solidFill>
              </a:rPr>
              <a:t>practice</a:t>
            </a:r>
            <a:r>
              <a:rPr lang="en-IN" sz="4000" dirty="0"/>
              <a:t>. </a:t>
            </a:r>
          </a:p>
          <a:p>
            <a:pPr lvl="1"/>
            <a:r>
              <a:rPr lang="en-IN" sz="4000" dirty="0" smtClean="0"/>
              <a:t>Provide </a:t>
            </a:r>
            <a:r>
              <a:rPr lang="en-IN" sz="4000" dirty="0"/>
              <a:t>activities that </a:t>
            </a:r>
            <a:r>
              <a:rPr lang="en-IN" sz="4000" dirty="0">
                <a:solidFill>
                  <a:srgbClr val="0000FF"/>
                </a:solidFill>
              </a:rPr>
              <a:t>stimulate actual use </a:t>
            </a:r>
            <a:r>
              <a:rPr lang="en-IN" sz="4000" dirty="0"/>
              <a:t>situation </a:t>
            </a:r>
          </a:p>
          <a:p>
            <a:endParaRPr lang="en-IN" sz="4400" dirty="0"/>
          </a:p>
          <a:p>
            <a:endParaRPr lang="en-IN" sz="4400" dirty="0"/>
          </a:p>
          <a:p>
            <a:endParaRPr lang="en-IN" sz="4400" dirty="0"/>
          </a:p>
          <a:p>
            <a:pPr lvl="1"/>
            <a:endParaRPr lang="en-IN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78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24353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PRINCIPLES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3600" b="1" dirty="0" smtClean="0"/>
              <a:t>6</a:t>
            </a:r>
            <a:r>
              <a:rPr lang="en-IN" sz="3600" b="1" dirty="0"/>
              <a:t>. Principle of disassociation </a:t>
            </a:r>
            <a:endParaRPr lang="en-IN" sz="3600" dirty="0"/>
          </a:p>
          <a:p>
            <a:pPr lvl="1"/>
            <a:r>
              <a:rPr lang="en-IN" sz="3200" dirty="0"/>
              <a:t>Learning is affected by emotions. The most effective way of </a:t>
            </a:r>
            <a:r>
              <a:rPr lang="en-IN" sz="3200" b="1" dirty="0">
                <a:solidFill>
                  <a:srgbClr val="0000FF"/>
                </a:solidFill>
              </a:rPr>
              <a:t>eliminating an undesirable response </a:t>
            </a:r>
            <a:r>
              <a:rPr lang="en-IN" sz="3200" dirty="0"/>
              <a:t>is to set up a desirable substitute that must be more satisfying than the original reaction. </a:t>
            </a:r>
            <a:endParaRPr lang="en-IN" sz="3200" dirty="0" smtClean="0"/>
          </a:p>
          <a:p>
            <a:pPr lvl="2"/>
            <a:r>
              <a:rPr lang="en-IN" sz="2800" dirty="0" smtClean="0"/>
              <a:t>For </a:t>
            </a:r>
            <a:r>
              <a:rPr lang="en-IN" sz="2800" dirty="0"/>
              <a:t>example, when planting a crop in lines gives better yield, the farmer may be advised not to practise broadcasting. </a:t>
            </a:r>
            <a:endParaRPr lang="en-IN" sz="2800" dirty="0" smtClean="0"/>
          </a:p>
          <a:p>
            <a:pPr lvl="2"/>
            <a:r>
              <a:rPr lang="en-IN" sz="2800" b="1" dirty="0" smtClean="0">
                <a:solidFill>
                  <a:srgbClr val="0000FF"/>
                </a:solidFill>
              </a:rPr>
              <a:t>Paddy – Flooded– SRI - Aerobic</a:t>
            </a:r>
            <a:endParaRPr lang="en-IN" sz="2800" b="1" dirty="0" smtClean="0">
              <a:solidFill>
                <a:srgbClr val="0000FF"/>
              </a:solidFill>
            </a:endParaRPr>
          </a:p>
          <a:p>
            <a:r>
              <a:rPr lang="en-IN" sz="3600" b="1" dirty="0" smtClean="0"/>
              <a:t>Implications </a:t>
            </a:r>
            <a:r>
              <a:rPr lang="en-IN" sz="3600" b="1" dirty="0"/>
              <a:t>for teaching </a:t>
            </a:r>
            <a:endParaRPr lang="en-IN" sz="3600" dirty="0"/>
          </a:p>
          <a:p>
            <a:pPr lvl="1"/>
            <a:r>
              <a:rPr lang="en-IN" sz="3200" dirty="0" smtClean="0"/>
              <a:t>Strive </a:t>
            </a:r>
            <a:r>
              <a:rPr lang="en-IN" sz="3200" dirty="0"/>
              <a:t>to increase pleasant emotions and decrease unpleasant emotions of students in connection with the learning process. </a:t>
            </a:r>
          </a:p>
          <a:p>
            <a:pPr lvl="1"/>
            <a:r>
              <a:rPr lang="en-IN" sz="3200" dirty="0" smtClean="0"/>
              <a:t>Train </a:t>
            </a:r>
            <a:r>
              <a:rPr lang="en-IN" sz="3200" dirty="0"/>
              <a:t>the </a:t>
            </a:r>
            <a:r>
              <a:rPr lang="en-IN" sz="3200" b="1" dirty="0">
                <a:solidFill>
                  <a:srgbClr val="0000FF"/>
                </a:solidFill>
              </a:rPr>
              <a:t>expression of emotions in the right </a:t>
            </a:r>
            <a:r>
              <a:rPr lang="en-IN" sz="3200" b="1" dirty="0" smtClean="0">
                <a:solidFill>
                  <a:srgbClr val="0000FF"/>
                </a:solidFill>
              </a:rPr>
              <a:t>direction</a:t>
            </a:r>
            <a:r>
              <a:rPr lang="en-IN" sz="3200" dirty="0" smtClean="0"/>
              <a:t> </a:t>
            </a:r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79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726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Scope of Educational Psychology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FF00FF"/>
                </a:solidFill>
              </a:rPr>
              <a:t>Human Learning is the central core </a:t>
            </a:r>
            <a:r>
              <a:rPr lang="en-IN" sz="3200" dirty="0" smtClean="0"/>
              <a:t>of educational psychology</a:t>
            </a:r>
          </a:p>
          <a:p>
            <a:r>
              <a:rPr lang="en-IN" sz="3200" dirty="0" smtClean="0"/>
              <a:t>To identify various psychological </a:t>
            </a:r>
            <a:r>
              <a:rPr lang="en-IN" sz="3200" dirty="0" smtClean="0">
                <a:solidFill>
                  <a:srgbClr val="FF00FF"/>
                </a:solidFill>
              </a:rPr>
              <a:t>factors affecting </a:t>
            </a:r>
            <a:r>
              <a:rPr lang="en-IN" sz="3200" dirty="0" smtClean="0"/>
              <a:t>teaching and learning process</a:t>
            </a:r>
          </a:p>
          <a:p>
            <a:r>
              <a:rPr lang="en-IN" sz="3200" dirty="0" smtClean="0">
                <a:solidFill>
                  <a:srgbClr val="FF00FF"/>
                </a:solidFill>
              </a:rPr>
              <a:t>Describes and explains the learning </a:t>
            </a:r>
            <a:r>
              <a:rPr lang="en-IN" sz="3200" dirty="0" smtClean="0"/>
              <a:t>acc. to scientifically determined principles and facts concerning human behaviour</a:t>
            </a:r>
          </a:p>
          <a:p>
            <a:r>
              <a:rPr lang="en-IN" sz="3200" dirty="0" smtClean="0"/>
              <a:t>Answers the questions </a:t>
            </a:r>
          </a:p>
          <a:p>
            <a:pPr lvl="1"/>
            <a:r>
              <a:rPr lang="en-IN" sz="2800" dirty="0" smtClean="0"/>
              <a:t>Why do some individuals </a:t>
            </a:r>
            <a:r>
              <a:rPr lang="en-IN" sz="2800" dirty="0" smtClean="0">
                <a:solidFill>
                  <a:srgbClr val="FF00FF"/>
                </a:solidFill>
              </a:rPr>
              <a:t>learn more than others</a:t>
            </a:r>
            <a:r>
              <a:rPr lang="en-IN" sz="2800" dirty="0" smtClean="0"/>
              <a:t>?</a:t>
            </a:r>
          </a:p>
          <a:p>
            <a:pPr lvl="1"/>
            <a:r>
              <a:rPr lang="en-IN" sz="2800" dirty="0" smtClean="0"/>
              <a:t>What can be done to </a:t>
            </a:r>
            <a:r>
              <a:rPr lang="en-IN" sz="2800" dirty="0" smtClean="0">
                <a:solidFill>
                  <a:srgbClr val="FF00FF"/>
                </a:solidFill>
              </a:rPr>
              <a:t>improve that learning</a:t>
            </a:r>
            <a:r>
              <a:rPr lang="en-IN" sz="2800" dirty="0" smtClean="0"/>
              <a:t>?</a:t>
            </a:r>
          </a:p>
          <a:p>
            <a:endParaRPr lang="en-IN" sz="3200" dirty="0" smtClean="0"/>
          </a:p>
          <a:p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41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PRINCIPLES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5400" b="1" dirty="0" smtClean="0"/>
              <a:t>7</a:t>
            </a:r>
            <a:r>
              <a:rPr lang="en-IN" sz="5400" b="1" dirty="0"/>
              <a:t>. Principle of readiness </a:t>
            </a:r>
            <a:endParaRPr lang="en-IN" sz="5400" dirty="0"/>
          </a:p>
          <a:p>
            <a:pPr lvl="1"/>
            <a:r>
              <a:rPr lang="en-IN" sz="4800" dirty="0"/>
              <a:t>Learning takes place more effectively when one is </a:t>
            </a:r>
            <a:r>
              <a:rPr lang="en-IN" sz="4800" b="1" dirty="0">
                <a:solidFill>
                  <a:srgbClr val="0000FF"/>
                </a:solidFill>
              </a:rPr>
              <a:t>ready to learn</a:t>
            </a:r>
            <a:r>
              <a:rPr lang="en-IN" sz="48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80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4219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PRINCIPLES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5400" b="1" dirty="0" smtClean="0"/>
              <a:t>8</a:t>
            </a:r>
            <a:r>
              <a:rPr lang="en-IN" sz="5400" b="1" dirty="0"/>
              <a:t>. Principle of set or attitude </a:t>
            </a:r>
            <a:endParaRPr lang="en-IN" sz="5400" dirty="0"/>
          </a:p>
          <a:p>
            <a:pPr lvl="1"/>
            <a:r>
              <a:rPr lang="en-IN" sz="4800" dirty="0" smtClean="0"/>
              <a:t>An </a:t>
            </a:r>
            <a:r>
              <a:rPr lang="en-IN" sz="4800" dirty="0"/>
              <a:t>unfavourable attitude or set retards learning and a </a:t>
            </a:r>
            <a:r>
              <a:rPr lang="en-IN" sz="4800" b="1" dirty="0">
                <a:solidFill>
                  <a:srgbClr val="0000FF"/>
                </a:solidFill>
              </a:rPr>
              <a:t>favourable attitude </a:t>
            </a:r>
            <a:r>
              <a:rPr lang="en-IN" sz="4800" dirty="0"/>
              <a:t>accelerates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81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21478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PRINCIPLES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2" y="1186527"/>
            <a:ext cx="11904133" cy="5534948"/>
          </a:xfrm>
        </p:spPr>
        <p:txBody>
          <a:bodyPr>
            <a:noAutofit/>
          </a:bodyPr>
          <a:lstStyle/>
          <a:p>
            <a:pPr algn="just"/>
            <a:r>
              <a:rPr lang="en-IN" sz="4800" b="1" dirty="0"/>
              <a:t>9. Principle of </a:t>
            </a:r>
            <a:r>
              <a:rPr lang="en-IN" sz="4800" b="1" dirty="0" smtClean="0"/>
              <a:t>reinforcement</a:t>
            </a:r>
            <a:endParaRPr lang="en-IN" sz="4800" dirty="0"/>
          </a:p>
          <a:p>
            <a:pPr lvl="1" algn="just"/>
            <a:r>
              <a:rPr lang="en-IN" sz="4400" dirty="0"/>
              <a:t>Behaviours that are positively reinforced </a:t>
            </a:r>
            <a:r>
              <a:rPr lang="en-IN" sz="4400" b="1" dirty="0">
                <a:solidFill>
                  <a:srgbClr val="FF00FF"/>
                </a:solidFill>
              </a:rPr>
              <a:t>(rewarded) </a:t>
            </a:r>
            <a:r>
              <a:rPr lang="en-IN" sz="4400" dirty="0"/>
              <a:t>are encouraged and sustained. When the behaviour is </a:t>
            </a:r>
            <a:r>
              <a:rPr lang="en-IN" sz="4400" b="1" dirty="0">
                <a:solidFill>
                  <a:srgbClr val="FF00FF"/>
                </a:solidFill>
              </a:rPr>
              <a:t>punished</a:t>
            </a:r>
            <a:r>
              <a:rPr lang="en-IN" sz="4400" dirty="0"/>
              <a:t>, it is temporarily suppressed but is unlikely to be extinguished.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82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7743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PRINCIPLES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2" y="1186527"/>
            <a:ext cx="11904133" cy="5534948"/>
          </a:xfrm>
        </p:spPr>
        <p:txBody>
          <a:bodyPr>
            <a:noAutofit/>
          </a:bodyPr>
          <a:lstStyle/>
          <a:p>
            <a:r>
              <a:rPr lang="en-IN" sz="4800" b="1" dirty="0" smtClean="0"/>
              <a:t>10.Principle </a:t>
            </a:r>
            <a:r>
              <a:rPr lang="en-IN" sz="4800" b="1" dirty="0"/>
              <a:t>of transfer of learning</a:t>
            </a:r>
            <a:endParaRPr lang="en-IN" sz="4800" dirty="0"/>
          </a:p>
          <a:p>
            <a:pPr lvl="1"/>
            <a:r>
              <a:rPr lang="en-IN" sz="4400" dirty="0"/>
              <a:t>It does not make much sense to perfect a skill in the classroom and then find that you cannot successfully transfer it to the job. Therefore, learning should be </a:t>
            </a:r>
            <a:r>
              <a:rPr lang="en-IN" sz="4400" b="1" dirty="0" smtClean="0">
                <a:solidFill>
                  <a:srgbClr val="FF00FF"/>
                </a:solidFill>
              </a:rPr>
              <a:t>designed </a:t>
            </a:r>
            <a:r>
              <a:rPr lang="en-IN" sz="4400" b="1" dirty="0">
                <a:solidFill>
                  <a:srgbClr val="FF00FF"/>
                </a:solidFill>
              </a:rPr>
              <a:t>to foster </a:t>
            </a:r>
            <a:r>
              <a:rPr lang="en-IN" sz="4400" b="1" dirty="0" smtClean="0">
                <a:solidFill>
                  <a:srgbClr val="FF00FF"/>
                </a:solidFill>
              </a:rPr>
              <a:t>transferability</a:t>
            </a:r>
          </a:p>
          <a:p>
            <a:pPr lvl="2"/>
            <a:r>
              <a:rPr lang="en-IN" sz="3600" b="1" dirty="0" err="1" smtClean="0">
                <a:solidFill>
                  <a:srgbClr val="FF00FF"/>
                </a:solidFill>
              </a:rPr>
              <a:t>Eg</a:t>
            </a:r>
            <a:r>
              <a:rPr lang="en-IN" sz="3600" b="1" dirty="0" smtClean="0">
                <a:solidFill>
                  <a:srgbClr val="FF00FF"/>
                </a:solidFill>
              </a:rPr>
              <a:t>. Honey Bee Colony Transfer</a:t>
            </a:r>
            <a:endParaRPr lang="en-IN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83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9215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PRINCIPLES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800" b="1" dirty="0" smtClean="0"/>
              <a:t>11.Principle </a:t>
            </a:r>
            <a:r>
              <a:rPr lang="en-IN" sz="4800" b="1" dirty="0"/>
              <a:t>of feedback</a:t>
            </a:r>
            <a:endParaRPr lang="en-IN" sz="4800" dirty="0"/>
          </a:p>
          <a:p>
            <a:pPr lvl="1"/>
            <a:r>
              <a:rPr lang="en-IN" sz="4400" dirty="0"/>
              <a:t>Learning is facilitated when the learners are provided with </a:t>
            </a:r>
            <a:r>
              <a:rPr lang="en-IN" sz="4400" b="1" dirty="0">
                <a:solidFill>
                  <a:srgbClr val="FF00FF"/>
                </a:solidFill>
              </a:rPr>
              <a:t>knowledge of progress </a:t>
            </a:r>
            <a:r>
              <a:rPr lang="en-IN" sz="4400" dirty="0"/>
              <a:t>of learning.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84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76049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PRINCIPLES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800" b="1" dirty="0" smtClean="0"/>
              <a:t>12.Principle </a:t>
            </a:r>
            <a:r>
              <a:rPr lang="en-IN" sz="4800" b="1" dirty="0"/>
              <a:t>of abilities </a:t>
            </a:r>
          </a:p>
          <a:p>
            <a:pPr lvl="1"/>
            <a:r>
              <a:rPr lang="en-IN" sz="4400" b="1" dirty="0"/>
              <a:t>Learning abilities varies widely among individuals. The level of communication and the level of </a:t>
            </a:r>
            <a:r>
              <a:rPr lang="en-IN" sz="4400" b="1" dirty="0" err="1"/>
              <a:t>understandability</a:t>
            </a:r>
            <a:r>
              <a:rPr lang="en-IN" sz="4400" b="1" dirty="0"/>
              <a:t> of the subject matter taught must be in line with the learner’s ability</a:t>
            </a:r>
            <a:r>
              <a:rPr lang="en-IN" sz="4400" b="1" dirty="0" smtClean="0"/>
              <a:t>.</a:t>
            </a:r>
            <a:endParaRPr lang="en-IN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85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3832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69382"/>
            <a:ext cx="9144000" cy="1381125"/>
          </a:xfrm>
        </p:spPr>
        <p:txBody>
          <a:bodyPr/>
          <a:lstStyle/>
          <a:p>
            <a:r>
              <a:rPr lang="en-IN" dirty="0" smtClean="0">
                <a:latin typeface="+mn-lt"/>
              </a:rPr>
              <a:t>MOTIVATION</a:t>
            </a:r>
            <a:endParaRPr lang="en-IN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86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1459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altLang="en-US" b="1" smtClean="0"/>
              <a:t>Motivation</a:t>
            </a:r>
            <a:endParaRPr lang="en-IN" altLang="en-US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IN" altLang="en-US" sz="4400" dirty="0" smtClean="0"/>
              <a:t>1. Is a </a:t>
            </a:r>
            <a:r>
              <a:rPr lang="en-IN" altLang="en-US" sz="4400" b="1" dirty="0" smtClean="0">
                <a:solidFill>
                  <a:srgbClr val="008000"/>
                </a:solidFill>
              </a:rPr>
              <a:t>desire or need which directs and energizes </a:t>
            </a:r>
            <a:r>
              <a:rPr lang="en-IN" altLang="en-US" sz="4400" dirty="0" smtClean="0"/>
              <a:t>behaviour that is oriented towards a goal.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IN" altLang="en-US" sz="4400" dirty="0" smtClean="0"/>
              <a:t>2. It is the </a:t>
            </a:r>
            <a:r>
              <a:rPr lang="en-IN" altLang="en-US" sz="4400" b="1" dirty="0" smtClean="0">
                <a:solidFill>
                  <a:srgbClr val="FF0000"/>
                </a:solidFill>
              </a:rPr>
              <a:t>influence of the needs and desires on the intensity of behaviour</a:t>
            </a:r>
            <a:r>
              <a:rPr lang="en-IN" altLang="en-US" sz="4400" dirty="0" smtClean="0"/>
              <a:t> and direction it will follow.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IN" altLang="en-US" sz="4400" dirty="0" smtClean="0"/>
              <a:t>3. Motivation is the </a:t>
            </a:r>
            <a:r>
              <a:rPr lang="en-IN" altLang="en-US" sz="4400" b="1" dirty="0" smtClean="0">
                <a:solidFill>
                  <a:srgbClr val="002060"/>
                </a:solidFill>
              </a:rPr>
              <a:t>arousal, direction, as well as persistence of one’s behaviour</a:t>
            </a:r>
            <a:r>
              <a:rPr lang="en-IN" altLang="en-US" sz="4400" dirty="0" smtClean="0"/>
              <a:t>. </a:t>
            </a:r>
          </a:p>
          <a:p>
            <a:pPr eaLnBrk="1" hangingPunct="1"/>
            <a:endParaRPr lang="en-IN" alt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5284705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IN" dirty="0"/>
              <a:t>1) </a:t>
            </a:r>
            <a:r>
              <a:rPr lang="en-IN" b="1" dirty="0" err="1"/>
              <a:t>Behavioral</a:t>
            </a:r>
            <a:r>
              <a:rPr lang="en-IN" b="1" dirty="0"/>
              <a:t> : </a:t>
            </a:r>
            <a:r>
              <a:rPr lang="en-IN" dirty="0"/>
              <a:t>This is either to obtain desirable and pleasant consequences </a:t>
            </a:r>
            <a:r>
              <a:rPr lang="en-IN" dirty="0" smtClean="0"/>
              <a:t>or </a:t>
            </a:r>
            <a:r>
              <a:rPr lang="en-IN" dirty="0"/>
              <a:t>to avoid undesirable and unpleasant consequences</a:t>
            </a:r>
          </a:p>
          <a:p>
            <a:pPr>
              <a:buNone/>
              <a:defRPr/>
            </a:pPr>
            <a:r>
              <a:rPr lang="en-IN" dirty="0" smtClean="0"/>
              <a:t>2</a:t>
            </a:r>
            <a:r>
              <a:rPr lang="en-IN" dirty="0"/>
              <a:t>) </a:t>
            </a:r>
            <a:r>
              <a:rPr lang="en-IN" b="1" dirty="0"/>
              <a:t>Social : </a:t>
            </a:r>
            <a:r>
              <a:rPr lang="en-IN" dirty="0"/>
              <a:t>This is related to the need to be a part of a group</a:t>
            </a:r>
          </a:p>
          <a:p>
            <a:pPr>
              <a:buNone/>
              <a:defRPr/>
            </a:pPr>
            <a:r>
              <a:rPr lang="en-IN" dirty="0" smtClean="0"/>
              <a:t>3</a:t>
            </a:r>
            <a:r>
              <a:rPr lang="en-IN" dirty="0"/>
              <a:t>) </a:t>
            </a:r>
            <a:r>
              <a:rPr lang="en-IN" b="1" dirty="0"/>
              <a:t>Biological : </a:t>
            </a:r>
            <a:r>
              <a:rPr lang="en-IN" dirty="0"/>
              <a:t>This is related to the need to </a:t>
            </a:r>
            <a:r>
              <a:rPr lang="en-IN" dirty="0" err="1"/>
              <a:t>fulfill</a:t>
            </a:r>
            <a:r>
              <a:rPr lang="en-IN" dirty="0"/>
              <a:t> all biological needs such as </a:t>
            </a:r>
          </a:p>
          <a:p>
            <a:pPr>
              <a:buNone/>
              <a:defRPr/>
            </a:pPr>
            <a:r>
              <a:rPr lang="en-IN" dirty="0"/>
              <a:t>hunger, thirst; satisfy the senses, etc.</a:t>
            </a:r>
          </a:p>
          <a:p>
            <a:pPr>
              <a:buNone/>
              <a:defRPr/>
            </a:pPr>
            <a:r>
              <a:rPr lang="en-IN" dirty="0" smtClean="0"/>
              <a:t>4</a:t>
            </a:r>
            <a:r>
              <a:rPr lang="en-IN" dirty="0"/>
              <a:t>) </a:t>
            </a:r>
            <a:r>
              <a:rPr lang="en-IN" b="1" dirty="0"/>
              <a:t>Cognitive : </a:t>
            </a:r>
            <a:r>
              <a:rPr lang="en-IN" dirty="0"/>
              <a:t>This is satisfy the various intellectual needs</a:t>
            </a:r>
          </a:p>
          <a:p>
            <a:pPr>
              <a:buNone/>
              <a:defRPr/>
            </a:pPr>
            <a:r>
              <a:rPr lang="en-IN" dirty="0" smtClean="0"/>
              <a:t>5</a:t>
            </a:r>
            <a:r>
              <a:rPr lang="en-IN" dirty="0"/>
              <a:t>) </a:t>
            </a:r>
            <a:r>
              <a:rPr lang="en-IN" b="1" dirty="0"/>
              <a:t>Affective : </a:t>
            </a:r>
            <a:r>
              <a:rPr lang="en-IN" dirty="0"/>
              <a:t>This relates to the emotional needs</a:t>
            </a:r>
          </a:p>
          <a:p>
            <a:pPr>
              <a:buNone/>
              <a:defRPr/>
            </a:pPr>
            <a:r>
              <a:rPr lang="en-IN" dirty="0" smtClean="0"/>
              <a:t>6</a:t>
            </a:r>
            <a:r>
              <a:rPr lang="en-IN" dirty="0"/>
              <a:t>) </a:t>
            </a:r>
            <a:r>
              <a:rPr lang="en-IN" b="1" dirty="0" err="1"/>
              <a:t>Conative</a:t>
            </a:r>
            <a:r>
              <a:rPr lang="en-IN" b="1" dirty="0"/>
              <a:t> : </a:t>
            </a:r>
            <a:r>
              <a:rPr lang="en-IN" dirty="0"/>
              <a:t>This pertains to achieving personal goals and do away with any threats that come in the way of achieving goals</a:t>
            </a:r>
          </a:p>
          <a:p>
            <a:pPr>
              <a:buNone/>
              <a:defRPr/>
            </a:pPr>
            <a:r>
              <a:rPr lang="en-IN" dirty="0" smtClean="0"/>
              <a:t>7</a:t>
            </a:r>
            <a:r>
              <a:rPr lang="en-IN" dirty="0"/>
              <a:t>) </a:t>
            </a:r>
            <a:r>
              <a:rPr lang="en-IN" b="1" dirty="0"/>
              <a:t>Spiritual : </a:t>
            </a:r>
            <a:r>
              <a:rPr lang="en-IN" dirty="0"/>
              <a:t>This relates to the goal of self-realization </a:t>
            </a:r>
          </a:p>
          <a:p>
            <a:pPr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98189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IN" b="1" dirty="0"/>
              <a:t>Motivation </a:t>
            </a:r>
            <a:r>
              <a:rPr lang="en-IN" b="1" dirty="0" smtClean="0"/>
              <a:t>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1125539"/>
            <a:ext cx="11904133" cy="5530900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IN" sz="4400" b="1" dirty="0"/>
              <a:t>Intrinsic motivation </a:t>
            </a:r>
            <a:endParaRPr lang="en-IN" sz="4400" b="1" dirty="0" smtClean="0"/>
          </a:p>
          <a:p>
            <a:pPr lvl="1">
              <a:defRPr/>
            </a:pPr>
            <a:r>
              <a:rPr lang="en-IN" sz="4000" dirty="0" smtClean="0"/>
              <a:t>refers </a:t>
            </a:r>
            <a:r>
              <a:rPr lang="en-IN" sz="4000" dirty="0"/>
              <a:t>to motivation that </a:t>
            </a:r>
            <a:r>
              <a:rPr lang="en-IN" sz="4000" dirty="0" smtClean="0"/>
              <a:t>is driven </a:t>
            </a:r>
            <a:r>
              <a:rPr lang="en-IN" sz="4000" dirty="0"/>
              <a:t>by an interest or enjoyment in the </a:t>
            </a:r>
            <a:r>
              <a:rPr lang="en-IN" sz="4000" dirty="0" smtClean="0"/>
              <a:t>task itself</a:t>
            </a:r>
            <a:r>
              <a:rPr lang="en-IN" sz="4000" dirty="0"/>
              <a:t>, and exists within the individual </a:t>
            </a:r>
            <a:r>
              <a:rPr lang="en-IN" sz="4000" dirty="0" smtClean="0"/>
              <a:t>rather than relying </a:t>
            </a:r>
            <a:r>
              <a:rPr lang="en-IN" sz="4000" dirty="0"/>
              <a:t>on any external pressure. </a:t>
            </a:r>
            <a:endParaRPr lang="en-IN" sz="4000" dirty="0" smtClean="0"/>
          </a:p>
          <a:p>
            <a:pPr>
              <a:defRPr/>
            </a:pPr>
            <a:r>
              <a:rPr lang="en-IN" sz="4400" b="1" dirty="0" smtClean="0"/>
              <a:t>Extrinsic </a:t>
            </a:r>
            <a:r>
              <a:rPr lang="en-IN" sz="4400" b="1" dirty="0"/>
              <a:t>motivation </a:t>
            </a:r>
            <a:endParaRPr lang="en-IN" sz="4400" b="1" dirty="0" smtClean="0"/>
          </a:p>
          <a:p>
            <a:pPr lvl="1">
              <a:defRPr/>
            </a:pPr>
            <a:r>
              <a:rPr lang="en-IN" sz="4000" dirty="0" smtClean="0"/>
              <a:t>comes </a:t>
            </a:r>
            <a:r>
              <a:rPr lang="en-IN" sz="4000" dirty="0"/>
              <a:t>from outside of </a:t>
            </a:r>
            <a:r>
              <a:rPr lang="en-IN" sz="4000" dirty="0" smtClean="0"/>
              <a:t>the individual</a:t>
            </a:r>
            <a:r>
              <a:rPr lang="en-IN" sz="4000" dirty="0"/>
              <a:t>. Common extrinsic motivations </a:t>
            </a:r>
            <a:r>
              <a:rPr lang="en-IN" sz="4000" dirty="0" smtClean="0"/>
              <a:t>are rewards </a:t>
            </a:r>
            <a:r>
              <a:rPr lang="en-IN" sz="4000" dirty="0"/>
              <a:t>like money and grades, coercion</a:t>
            </a:r>
            <a:r>
              <a:rPr lang="en-IN" sz="4000" b="1" dirty="0"/>
              <a:t> </a:t>
            </a:r>
            <a:r>
              <a:rPr lang="en-IN" sz="4000" dirty="0"/>
              <a:t>and </a:t>
            </a:r>
            <a:r>
              <a:rPr lang="en-IN" sz="4000" dirty="0" smtClean="0"/>
              <a:t>threat of </a:t>
            </a:r>
            <a:r>
              <a:rPr lang="en-IN" sz="4000" dirty="0"/>
              <a:t>punishment</a:t>
            </a:r>
            <a:r>
              <a:rPr lang="en-IN" sz="4000" dirty="0" smtClean="0"/>
              <a:t>.</a:t>
            </a:r>
          </a:p>
          <a:p>
            <a:r>
              <a:rPr lang="en-IN" altLang="en-US" sz="4400" b="1" dirty="0" smtClean="0"/>
              <a:t>Security </a:t>
            </a:r>
            <a:endParaRPr lang="en-IN" altLang="en-US" sz="4400" b="1" dirty="0"/>
          </a:p>
          <a:p>
            <a:r>
              <a:rPr lang="en-IN" altLang="en-US" sz="4400" b="1" dirty="0" smtClean="0"/>
              <a:t>Achievement </a:t>
            </a:r>
            <a:endParaRPr lang="en-IN" altLang="en-US" sz="4400" b="1" dirty="0"/>
          </a:p>
          <a:p>
            <a:r>
              <a:rPr lang="en-IN" altLang="en-US" sz="4400" b="1" dirty="0" smtClean="0"/>
              <a:t>Social </a:t>
            </a:r>
            <a:r>
              <a:rPr lang="en-IN" altLang="en-US" sz="4400" b="1" dirty="0"/>
              <a:t>Recognition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3265922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latin typeface="+mn-lt"/>
              </a:rPr>
              <a:t>Subject matters revolved around teaching and learning process and educational psychologists attempts to discover:</a:t>
            </a:r>
            <a:endParaRPr lang="en-IN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0067"/>
            <a:ext cx="10515600" cy="5308600"/>
          </a:xfrm>
        </p:spPr>
        <p:txBody>
          <a:bodyPr>
            <a:noAutofit/>
          </a:bodyPr>
          <a:lstStyle/>
          <a:p>
            <a:r>
              <a:rPr lang="en-IN" b="1" dirty="0" smtClean="0"/>
              <a:t>Extent to which factors of </a:t>
            </a:r>
            <a:r>
              <a:rPr lang="en-IN" b="1" dirty="0" smtClean="0">
                <a:solidFill>
                  <a:srgbClr val="FF00FF"/>
                </a:solidFill>
              </a:rPr>
              <a:t>heredity and environment </a:t>
            </a:r>
            <a:r>
              <a:rPr lang="en-IN" b="1" dirty="0" smtClean="0"/>
              <a:t>contribute to L</a:t>
            </a:r>
          </a:p>
          <a:p>
            <a:r>
              <a:rPr lang="en-IN" b="1" dirty="0" smtClean="0">
                <a:solidFill>
                  <a:srgbClr val="FF00FF"/>
                </a:solidFill>
              </a:rPr>
              <a:t>Nature of the learning process</a:t>
            </a:r>
          </a:p>
          <a:p>
            <a:r>
              <a:rPr lang="en-IN" b="1" dirty="0" smtClean="0"/>
              <a:t>Educational significance of </a:t>
            </a:r>
            <a:r>
              <a:rPr lang="en-IN" b="1" dirty="0" smtClean="0">
                <a:solidFill>
                  <a:srgbClr val="FF0000"/>
                </a:solidFill>
              </a:rPr>
              <a:t>individual difference in rate/ limit of L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Inner change </a:t>
            </a:r>
            <a:r>
              <a:rPr lang="en-IN" b="1" dirty="0" smtClean="0"/>
              <a:t>that occur during learning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Relation</a:t>
            </a:r>
            <a:r>
              <a:rPr lang="en-IN" b="1" dirty="0" smtClean="0"/>
              <a:t> of teaching procedures to learning outcome</a:t>
            </a:r>
          </a:p>
          <a:p>
            <a:r>
              <a:rPr lang="en-IN" b="1" dirty="0" smtClean="0"/>
              <a:t>Most effective </a:t>
            </a:r>
            <a:r>
              <a:rPr lang="en-IN" b="1" dirty="0" smtClean="0">
                <a:solidFill>
                  <a:srgbClr val="FF0000"/>
                </a:solidFill>
              </a:rPr>
              <a:t>techniques for evaluating </a:t>
            </a:r>
            <a:r>
              <a:rPr lang="en-IN" b="1" dirty="0" smtClean="0"/>
              <a:t>progress in learning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Relative effect </a:t>
            </a:r>
            <a:r>
              <a:rPr lang="en-IN" b="1" dirty="0" smtClean="0"/>
              <a:t>upon individual of Formal L Vs incidental / Informal L </a:t>
            </a:r>
          </a:p>
          <a:p>
            <a:r>
              <a:rPr lang="en-IN" b="1" dirty="0" smtClean="0"/>
              <a:t>To </a:t>
            </a:r>
            <a:r>
              <a:rPr lang="en-IN" b="1" dirty="0" smtClean="0">
                <a:solidFill>
                  <a:srgbClr val="FF0000"/>
                </a:solidFill>
              </a:rPr>
              <a:t>value scientific attitude </a:t>
            </a:r>
            <a:r>
              <a:rPr lang="en-IN" b="1" dirty="0" smtClean="0"/>
              <a:t>towards education</a:t>
            </a:r>
          </a:p>
          <a:p>
            <a:r>
              <a:rPr lang="en-IN" b="1" dirty="0" smtClean="0"/>
              <a:t>Psychological impact upon </a:t>
            </a:r>
            <a:r>
              <a:rPr lang="en-IN" b="1" dirty="0" smtClean="0">
                <a:solidFill>
                  <a:srgbClr val="FF0000"/>
                </a:solidFill>
              </a:rPr>
              <a:t>learners attitude of sociological condition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80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IN" b="1" dirty="0"/>
              <a:t>TYPES OF </a:t>
            </a:r>
            <a:r>
              <a:rPr lang="en-IN" b="1" dirty="0" smtClean="0"/>
              <a:t>MOTIVATION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IN" sz="4400" b="1" dirty="0"/>
              <a:t>Achievement Motivation </a:t>
            </a:r>
            <a:endParaRPr lang="en-IN" sz="4400" b="1" dirty="0" smtClean="0"/>
          </a:p>
          <a:p>
            <a:pPr>
              <a:buNone/>
              <a:defRPr/>
            </a:pPr>
            <a:r>
              <a:rPr lang="en-IN" sz="4400" b="1" dirty="0"/>
              <a:t>Affiliation Motivation </a:t>
            </a:r>
            <a:endParaRPr lang="en-IN" sz="4400" dirty="0"/>
          </a:p>
          <a:p>
            <a:pPr>
              <a:buNone/>
              <a:defRPr/>
            </a:pPr>
            <a:r>
              <a:rPr lang="en-IN" sz="4400" b="1" dirty="0"/>
              <a:t>Competence Motivation</a:t>
            </a:r>
            <a:r>
              <a:rPr lang="en-IN" sz="4400" dirty="0"/>
              <a:t> </a:t>
            </a:r>
          </a:p>
          <a:p>
            <a:pPr>
              <a:buNone/>
              <a:defRPr/>
            </a:pPr>
            <a:r>
              <a:rPr lang="en-IN" sz="4400" b="1" dirty="0"/>
              <a:t>Power Motivation</a:t>
            </a:r>
            <a:r>
              <a:rPr lang="en-IN" sz="4400" dirty="0"/>
              <a:t> </a:t>
            </a:r>
          </a:p>
          <a:p>
            <a:pPr>
              <a:buNone/>
              <a:defRPr/>
            </a:pPr>
            <a:r>
              <a:rPr lang="en-IN" sz="4400" b="1" dirty="0"/>
              <a:t>Attitude Motivation </a:t>
            </a:r>
            <a:endParaRPr lang="en-IN" sz="4400" dirty="0"/>
          </a:p>
          <a:p>
            <a:pPr>
              <a:buNone/>
              <a:defRPr/>
            </a:pPr>
            <a:r>
              <a:rPr lang="en-IN" sz="4400" b="1" dirty="0"/>
              <a:t>Incentive Motivation</a:t>
            </a:r>
            <a:r>
              <a:rPr lang="en-IN" sz="4400" dirty="0"/>
              <a:t> </a:t>
            </a:r>
          </a:p>
          <a:p>
            <a:pPr>
              <a:buNone/>
              <a:defRPr/>
            </a:pPr>
            <a:r>
              <a:rPr lang="en-IN" sz="4400" b="1" dirty="0"/>
              <a:t>Fear </a:t>
            </a:r>
            <a:r>
              <a:rPr lang="en-IN" sz="4400" b="1" dirty="0" smtClean="0"/>
              <a:t>Motivation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26843634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Theories of Motivation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91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460105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Learning Behaviour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92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70492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Behaviour : Cognitive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93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81773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Behaviour : Affective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94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958934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Behaviour : Psychomotor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95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197673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Attitude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2491"/>
          </a:xfrm>
        </p:spPr>
        <p:txBody>
          <a:bodyPr>
            <a:normAutofit/>
          </a:bodyPr>
          <a:lstStyle/>
          <a:p>
            <a:r>
              <a:rPr lang="en-IN" sz="3200" dirty="0"/>
              <a:t>a </a:t>
            </a:r>
            <a:r>
              <a:rPr lang="en-IN" sz="3200" b="1" dirty="0">
                <a:solidFill>
                  <a:srgbClr val="FF00FF"/>
                </a:solidFill>
              </a:rPr>
              <a:t>settled way </a:t>
            </a:r>
            <a:r>
              <a:rPr lang="en-IN" sz="3200" dirty="0"/>
              <a:t>of </a:t>
            </a:r>
            <a:r>
              <a:rPr lang="en-IN" sz="3200" b="1" dirty="0"/>
              <a:t>thinking or feeling </a:t>
            </a:r>
            <a:r>
              <a:rPr lang="en-IN" sz="3200" dirty="0"/>
              <a:t>about </a:t>
            </a:r>
            <a:r>
              <a:rPr lang="en-IN" sz="3200" dirty="0" smtClean="0"/>
              <a:t>something</a:t>
            </a:r>
          </a:p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32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predisposition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or a tendency to respond positively or negatively towards a certain idea, object, person, or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</a:p>
          <a:p>
            <a:r>
              <a:rPr lang="en-IN" sz="3200" dirty="0" smtClean="0"/>
              <a:t>An </a:t>
            </a:r>
            <a:r>
              <a:rPr lang="en-IN" sz="3200" b="1" dirty="0" smtClean="0"/>
              <a:t>expression </a:t>
            </a:r>
            <a:r>
              <a:rPr lang="en-IN" sz="3200" b="1" dirty="0"/>
              <a:t>of </a:t>
            </a:r>
            <a:r>
              <a:rPr lang="en-IN" sz="3200" b="1" dirty="0" smtClean="0">
                <a:solidFill>
                  <a:srgbClr val="FF00FF"/>
                </a:solidFill>
              </a:rPr>
              <a:t>favour </a:t>
            </a:r>
            <a:r>
              <a:rPr lang="en-IN" sz="3200" b="1" dirty="0">
                <a:solidFill>
                  <a:srgbClr val="FF00FF"/>
                </a:solidFill>
              </a:rPr>
              <a:t>or </a:t>
            </a:r>
            <a:r>
              <a:rPr lang="en-IN" sz="3200" b="1" dirty="0" smtClean="0">
                <a:solidFill>
                  <a:srgbClr val="FF00FF"/>
                </a:solidFill>
              </a:rPr>
              <a:t>disfavour</a:t>
            </a:r>
            <a:r>
              <a:rPr lang="en-IN" sz="3200" dirty="0" smtClean="0">
                <a:solidFill>
                  <a:srgbClr val="FF00FF"/>
                </a:solidFill>
              </a:rPr>
              <a:t> </a:t>
            </a:r>
            <a:r>
              <a:rPr lang="en-IN" sz="3200" dirty="0"/>
              <a:t>toward a person, place, thing, or event (the </a:t>
            </a:r>
            <a:r>
              <a:rPr lang="en-IN" sz="3200" b="1" dirty="0"/>
              <a:t>attitude object</a:t>
            </a:r>
            <a:r>
              <a:rPr lang="en-IN" sz="3200" dirty="0"/>
              <a:t>). </a:t>
            </a:r>
            <a:endParaRPr lang="en-IN" sz="3200" dirty="0" smtClean="0"/>
          </a:p>
          <a:p>
            <a:r>
              <a:rPr lang="en-IN" sz="3200" dirty="0" smtClean="0"/>
              <a:t>Gordon </a:t>
            </a:r>
            <a:r>
              <a:rPr lang="en-IN" sz="3200" dirty="0" err="1"/>
              <a:t>Allport</a:t>
            </a:r>
            <a:r>
              <a:rPr lang="en-IN" sz="3200" dirty="0"/>
              <a:t> </a:t>
            </a:r>
            <a:r>
              <a:rPr lang="en-IN" sz="3200" dirty="0" smtClean="0"/>
              <a:t>"</a:t>
            </a:r>
            <a:r>
              <a:rPr lang="en-IN" sz="3200" dirty="0"/>
              <a:t>the most </a:t>
            </a:r>
            <a:r>
              <a:rPr lang="en-IN" sz="3200" b="1" dirty="0"/>
              <a:t>distinctive and indispensable </a:t>
            </a:r>
            <a:r>
              <a:rPr lang="en-IN" sz="3200" dirty="0"/>
              <a:t>concept in contemporary social psychology</a:t>
            </a:r>
            <a:r>
              <a:rPr lang="en-IN" sz="3200" dirty="0" smtClean="0"/>
              <a:t>. </a:t>
            </a:r>
          </a:p>
          <a:p>
            <a:r>
              <a:rPr lang="en-IN" sz="3200" dirty="0" smtClean="0"/>
              <a:t>"Attitude </a:t>
            </a:r>
            <a:r>
              <a:rPr lang="en-IN" sz="3200" dirty="0"/>
              <a:t>can be </a:t>
            </a:r>
            <a:r>
              <a:rPr lang="en-IN" sz="3200" b="1" dirty="0">
                <a:solidFill>
                  <a:srgbClr val="FF00FF"/>
                </a:solidFill>
              </a:rPr>
              <a:t>formed from </a:t>
            </a:r>
            <a:r>
              <a:rPr lang="en-IN" sz="3200" dirty="0">
                <a:solidFill>
                  <a:srgbClr val="FF00FF"/>
                </a:solidFill>
              </a:rPr>
              <a:t>a person's </a:t>
            </a:r>
            <a:r>
              <a:rPr lang="en-IN" sz="3200" b="1" dirty="0">
                <a:solidFill>
                  <a:srgbClr val="FF00FF"/>
                </a:solidFill>
              </a:rPr>
              <a:t>past and </a:t>
            </a:r>
            <a:r>
              <a:rPr lang="en-IN" sz="3200" b="1" dirty="0" smtClean="0">
                <a:solidFill>
                  <a:srgbClr val="FF00FF"/>
                </a:solidFill>
              </a:rPr>
              <a:t>present</a:t>
            </a:r>
            <a:r>
              <a:rPr lang="en-IN" sz="3200" dirty="0" smtClean="0"/>
              <a:t>.</a:t>
            </a:r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96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096826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927"/>
          </a:xfrm>
        </p:spPr>
        <p:txBody>
          <a:bodyPr>
            <a:normAutofit fontScale="90000"/>
          </a:bodyPr>
          <a:lstStyle/>
          <a:p>
            <a:r>
              <a:rPr lang="en-IN" dirty="0"/>
              <a:t> </a:t>
            </a:r>
            <a:r>
              <a:rPr lang="en-IN" i="1" dirty="0"/>
              <a:t>Definition of Attitude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2052"/>
            <a:ext cx="10515600" cy="5805947"/>
          </a:xfrm>
        </p:spPr>
        <p:txBody>
          <a:bodyPr>
            <a:normAutofit fontScale="32500" lnSpcReduction="20000"/>
          </a:bodyPr>
          <a:lstStyle/>
          <a:p>
            <a:r>
              <a:rPr lang="en-IN" sz="6200" b="1" dirty="0" smtClean="0"/>
              <a:t>Sarnoff (2000</a:t>
            </a:r>
            <a:r>
              <a:rPr lang="en-IN" sz="6200" b="1" dirty="0"/>
              <a:t>) identifies the attitude of </a:t>
            </a:r>
            <a:r>
              <a:rPr lang="en-IN" sz="6200" b="1" dirty="0">
                <a:solidFill>
                  <a:srgbClr val="FF0000"/>
                </a:solidFill>
              </a:rPr>
              <a:t>willingness to respond (disposition to react) positively (</a:t>
            </a:r>
            <a:r>
              <a:rPr lang="en-IN" sz="6200" b="1" dirty="0" err="1">
                <a:solidFill>
                  <a:srgbClr val="FF0000"/>
                </a:solidFill>
              </a:rPr>
              <a:t>Favorably</a:t>
            </a:r>
            <a:r>
              <a:rPr lang="en-IN" sz="6200" b="1" dirty="0">
                <a:solidFill>
                  <a:srgbClr val="FF0000"/>
                </a:solidFill>
              </a:rPr>
              <a:t>) or negatively</a:t>
            </a:r>
            <a:r>
              <a:rPr lang="en-IN" sz="6200" b="1" dirty="0"/>
              <a:t> (</a:t>
            </a:r>
            <a:r>
              <a:rPr lang="en-IN" sz="6200" b="1" dirty="0" err="1"/>
              <a:t>unfavorably</a:t>
            </a:r>
            <a:r>
              <a:rPr lang="en-IN" sz="6200" b="1" dirty="0"/>
              <a:t>) to the object - a particular object. </a:t>
            </a:r>
            <a:endParaRPr lang="en-IN" sz="6200" b="1" dirty="0" smtClean="0"/>
          </a:p>
          <a:p>
            <a:r>
              <a:rPr lang="en-IN" sz="6200" b="1" dirty="0" err="1" smtClean="0"/>
              <a:t>D.Krech</a:t>
            </a:r>
            <a:r>
              <a:rPr lang="en-IN" sz="6200" b="1" dirty="0" smtClean="0"/>
              <a:t> </a:t>
            </a:r>
            <a:r>
              <a:rPr lang="en-IN" sz="6200" b="1" dirty="0"/>
              <a:t>and RS Crutchfield (in Sears, 1999) found that the attitude of the organization that is settled from the </a:t>
            </a:r>
            <a:r>
              <a:rPr lang="en-IN" sz="6200" b="1" dirty="0">
                <a:solidFill>
                  <a:srgbClr val="FF0000"/>
                </a:solidFill>
              </a:rPr>
              <a:t>motivational, emotional, perceptual, and cognitive </a:t>
            </a:r>
            <a:r>
              <a:rPr lang="en-IN" sz="6200" b="1" dirty="0"/>
              <a:t>aspects of the world of the individual</a:t>
            </a:r>
            <a:r>
              <a:rPr lang="en-IN" sz="6200" b="1" dirty="0" smtClean="0"/>
              <a:t>.</a:t>
            </a:r>
          </a:p>
          <a:p>
            <a:r>
              <a:rPr lang="en-IN" sz="6200" b="1" dirty="0" smtClean="0">
                <a:solidFill>
                  <a:srgbClr val="FF00FF"/>
                </a:solidFill>
              </a:rPr>
              <a:t>a </a:t>
            </a:r>
            <a:r>
              <a:rPr lang="en-IN" sz="6200" b="1" dirty="0">
                <a:solidFill>
                  <a:srgbClr val="FF00FF"/>
                </a:solidFill>
              </a:rPr>
              <a:t>pattern of </a:t>
            </a:r>
            <a:r>
              <a:rPr lang="en-IN" sz="6200" b="1" dirty="0" smtClean="0">
                <a:solidFill>
                  <a:srgbClr val="FF00FF"/>
                </a:solidFill>
              </a:rPr>
              <a:t>behaviour, </a:t>
            </a:r>
            <a:r>
              <a:rPr lang="en-IN" sz="6200" b="1" dirty="0">
                <a:solidFill>
                  <a:srgbClr val="FF00FF"/>
                </a:solidFill>
              </a:rPr>
              <a:t>tendencies or anticipatory readiness, predisposition </a:t>
            </a:r>
            <a:r>
              <a:rPr lang="en-IN" sz="6200" dirty="0"/>
              <a:t>to adapt in social situations, or simply, the attitude is a </a:t>
            </a:r>
            <a:r>
              <a:rPr lang="en-IN" sz="6200" b="1" dirty="0">
                <a:solidFill>
                  <a:srgbClr val="FF00FF"/>
                </a:solidFill>
              </a:rPr>
              <a:t>response to social stimuli that have been conditioned</a:t>
            </a:r>
            <a:r>
              <a:rPr lang="en-IN" sz="6200" dirty="0"/>
              <a:t>. </a:t>
            </a:r>
            <a:r>
              <a:rPr lang="en-IN" sz="6200" b="1" dirty="0"/>
              <a:t>While La Pierre (2003) </a:t>
            </a:r>
          </a:p>
          <a:p>
            <a:r>
              <a:rPr lang="en-IN" sz="6200" b="1" dirty="0" smtClean="0"/>
              <a:t>View or </a:t>
            </a:r>
            <a:r>
              <a:rPr lang="en-IN" sz="6200" b="1" dirty="0"/>
              <a:t>feelings </a:t>
            </a:r>
            <a:r>
              <a:rPr lang="en-IN" sz="6200" dirty="0"/>
              <a:t>that accompanied the tendency to act </a:t>
            </a:r>
            <a:r>
              <a:rPr lang="en-IN" sz="6200" b="1" dirty="0"/>
              <a:t>on a particular object</a:t>
            </a:r>
            <a:r>
              <a:rPr lang="en-IN" sz="6200" dirty="0"/>
              <a:t>. </a:t>
            </a:r>
            <a:r>
              <a:rPr lang="en-IN" sz="6200" b="1" dirty="0" err="1"/>
              <a:t>Soetarno</a:t>
            </a:r>
            <a:r>
              <a:rPr lang="en-IN" sz="6200" b="1" dirty="0"/>
              <a:t> (1994) </a:t>
            </a:r>
            <a:endParaRPr lang="en-IN" sz="6200" b="1" dirty="0" smtClean="0"/>
          </a:p>
          <a:p>
            <a:pPr lvl="1"/>
            <a:r>
              <a:rPr lang="en-IN" sz="5500" dirty="0" smtClean="0"/>
              <a:t>The </a:t>
            </a:r>
            <a:r>
              <a:rPr lang="en-IN" sz="5500" dirty="0"/>
              <a:t>attitude is always directed to something means nothing without an attitude. Attitude is directed to objects, people</a:t>
            </a:r>
            <a:r>
              <a:rPr lang="en-IN" sz="5500" dirty="0" smtClean="0"/>
              <a:t>, </a:t>
            </a:r>
            <a:r>
              <a:rPr lang="en-IN" sz="5500" dirty="0"/>
              <a:t>views, institutions, norms, and others</a:t>
            </a:r>
            <a:r>
              <a:rPr lang="en-IN" sz="5500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IN" sz="7400" b="1" dirty="0" smtClean="0"/>
              <a:t>Attitude </a:t>
            </a:r>
            <a:r>
              <a:rPr lang="en-IN" sz="7400" b="1" dirty="0"/>
              <a:t>is a </a:t>
            </a:r>
            <a:r>
              <a:rPr lang="en-IN" sz="7400" b="1" dirty="0">
                <a:solidFill>
                  <a:srgbClr val="008000"/>
                </a:solidFill>
              </a:rPr>
              <a:t>state in which man moves to act or do in social activities </a:t>
            </a:r>
            <a:r>
              <a:rPr lang="en-IN" sz="7400" b="1" dirty="0"/>
              <a:t>with certain </a:t>
            </a:r>
            <a:r>
              <a:rPr lang="en-IN" sz="7400" b="1" dirty="0">
                <a:solidFill>
                  <a:srgbClr val="008000"/>
                </a:solidFill>
              </a:rPr>
              <a:t>feelings</a:t>
            </a:r>
            <a:r>
              <a:rPr lang="en-IN" sz="7400" b="1" dirty="0"/>
              <a:t> in response to a </a:t>
            </a:r>
            <a:r>
              <a:rPr lang="en-IN" sz="7400" b="1" dirty="0">
                <a:solidFill>
                  <a:srgbClr val="008000"/>
                </a:solidFill>
              </a:rPr>
              <a:t>situation</a:t>
            </a:r>
            <a:r>
              <a:rPr lang="en-IN" sz="7400" b="1" dirty="0"/>
              <a:t> or condition of the objects in the surrounding </a:t>
            </a:r>
            <a:r>
              <a:rPr lang="en-IN" sz="7400" b="1" dirty="0">
                <a:solidFill>
                  <a:srgbClr val="008000"/>
                </a:solidFill>
              </a:rPr>
              <a:t>environment</a:t>
            </a:r>
            <a:r>
              <a:rPr lang="en-IN" sz="7400" b="1" dirty="0"/>
              <a:t>. In addition it also provides </a:t>
            </a:r>
            <a:r>
              <a:rPr lang="en-IN" sz="7400" b="1" dirty="0">
                <a:solidFill>
                  <a:srgbClr val="008000"/>
                </a:solidFill>
              </a:rPr>
              <a:t>readiness posture </a:t>
            </a:r>
            <a:r>
              <a:rPr lang="en-IN" sz="7400" b="1" dirty="0"/>
              <a:t>to respond to the </a:t>
            </a:r>
            <a:r>
              <a:rPr lang="en-IN" sz="7400" b="1" dirty="0">
                <a:solidFill>
                  <a:srgbClr val="008000"/>
                </a:solidFill>
              </a:rPr>
              <a:t>positive or negative </a:t>
            </a:r>
            <a:r>
              <a:rPr lang="en-IN" sz="7400" b="1" dirty="0"/>
              <a:t>nature of the object or situation</a:t>
            </a:r>
            <a:r>
              <a:rPr lang="en-IN" sz="7400" b="1" dirty="0" smtClean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97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97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Attitude Components - CAB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b="1" dirty="0" smtClean="0"/>
              <a:t>Cognitive </a:t>
            </a:r>
            <a:r>
              <a:rPr lang="en-IN" b="1" dirty="0"/>
              <a:t>component</a:t>
            </a:r>
            <a:r>
              <a:rPr lang="en-IN" dirty="0"/>
              <a:t> 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cognitive component of attitudes refer to the </a:t>
            </a:r>
            <a:r>
              <a:rPr lang="en-IN" b="1" dirty="0">
                <a:solidFill>
                  <a:srgbClr val="FF0000"/>
                </a:solidFill>
              </a:rPr>
              <a:t>beliefs, thoughts, and attributes</a:t>
            </a:r>
            <a:r>
              <a:rPr lang="en-IN" dirty="0"/>
              <a:t> that we would associate with an object. Many times a person's attitude might be based on the negative and positive attributes they associate with an object.</a:t>
            </a:r>
          </a:p>
          <a:p>
            <a:pPr marL="0" indent="0">
              <a:buNone/>
            </a:pPr>
            <a:r>
              <a:rPr lang="en-IN" b="1" dirty="0"/>
              <a:t>Affective </a:t>
            </a:r>
            <a:r>
              <a:rPr lang="en-IN" b="1" dirty="0" smtClean="0"/>
              <a:t>component</a:t>
            </a:r>
          </a:p>
          <a:p>
            <a:r>
              <a:rPr lang="en-IN" dirty="0" smtClean="0"/>
              <a:t>The </a:t>
            </a:r>
            <a:r>
              <a:rPr lang="en-IN" dirty="0"/>
              <a:t>affective component of attitudes refer to your </a:t>
            </a:r>
            <a:r>
              <a:rPr lang="en-IN" b="1" dirty="0">
                <a:solidFill>
                  <a:srgbClr val="FF0000"/>
                </a:solidFill>
              </a:rPr>
              <a:t>feelings or emotions linked </a:t>
            </a:r>
            <a:r>
              <a:rPr lang="en-IN" dirty="0"/>
              <a:t>to an attitude object. Affective responses influence attitudes in a number of ways. For example, many people are afraid/scared of spiders. So this negative affective response is likely to cause you to have a negative attitude towards spiders.</a:t>
            </a:r>
          </a:p>
          <a:p>
            <a:pPr marL="0" indent="0">
              <a:buNone/>
            </a:pPr>
            <a:r>
              <a:rPr lang="en-IN" b="1" dirty="0"/>
              <a:t>Behavioural component</a:t>
            </a:r>
            <a:r>
              <a:rPr lang="en-IN" dirty="0"/>
              <a:t> 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behavioural component of attitudes refer to </a:t>
            </a:r>
            <a:r>
              <a:rPr lang="en-IN" b="1" dirty="0">
                <a:solidFill>
                  <a:srgbClr val="FF0000"/>
                </a:solidFill>
              </a:rPr>
              <a:t>past behaviours or experiences </a:t>
            </a:r>
            <a:r>
              <a:rPr lang="en-IN" dirty="0"/>
              <a:t>regarding an attitude object. The idea that people might infer their attitudes from their previous actions.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98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508467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Factors Affecting Attitude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Through social </a:t>
            </a:r>
            <a:r>
              <a:rPr lang="en-IN" dirty="0"/>
              <a:t>interaction, individuals form </a:t>
            </a:r>
            <a:r>
              <a:rPr lang="en-IN" b="1" dirty="0"/>
              <a:t>different patterns of attitudes </a:t>
            </a:r>
            <a:r>
              <a:rPr lang="en-IN" dirty="0"/>
              <a:t>toward psychological object </a:t>
            </a:r>
            <a:r>
              <a:rPr lang="en-IN" dirty="0" smtClean="0"/>
              <a:t>faces.</a:t>
            </a:r>
          </a:p>
          <a:p>
            <a:r>
              <a:rPr lang="en-IN" b="1" dirty="0" smtClean="0"/>
              <a:t>Personal experience</a:t>
            </a:r>
          </a:p>
          <a:p>
            <a:pPr lvl="1"/>
            <a:r>
              <a:rPr lang="en-IN" dirty="0" smtClean="0"/>
              <a:t>In </a:t>
            </a:r>
            <a:r>
              <a:rPr lang="en-IN" dirty="0"/>
              <a:t>order to be the basis of attitudes, </a:t>
            </a:r>
            <a:r>
              <a:rPr lang="en-IN" b="1" dirty="0"/>
              <a:t>personal experiences </a:t>
            </a:r>
            <a:r>
              <a:rPr lang="en-IN" dirty="0"/>
              <a:t>have left a strong impression. Therefore, the attitude will be more easily formed when </a:t>
            </a:r>
            <a:r>
              <a:rPr lang="en-IN" b="1" dirty="0"/>
              <a:t>personal experience involves emotional </a:t>
            </a:r>
            <a:r>
              <a:rPr lang="en-IN" dirty="0"/>
              <a:t>factors. In situations involving emotions, appreciation will be more in-depth experience and longer trace.</a:t>
            </a:r>
          </a:p>
          <a:p>
            <a:r>
              <a:rPr lang="en-IN" b="1" dirty="0" smtClean="0"/>
              <a:t>Culture</a:t>
            </a:r>
          </a:p>
          <a:p>
            <a:pPr lvl="1"/>
            <a:r>
              <a:rPr lang="en-IN" dirty="0" smtClean="0"/>
              <a:t>B.F</a:t>
            </a:r>
            <a:r>
              <a:rPr lang="en-IN" dirty="0"/>
              <a:t>. Skinner (in, </a:t>
            </a:r>
            <a:r>
              <a:rPr lang="en-IN" dirty="0" err="1"/>
              <a:t>Azwar</a:t>
            </a:r>
            <a:r>
              <a:rPr lang="en-IN" dirty="0"/>
              <a:t> 2005) emphasized the </a:t>
            </a:r>
            <a:r>
              <a:rPr lang="en-IN" b="1" dirty="0">
                <a:solidFill>
                  <a:srgbClr val="FF0000"/>
                </a:solidFill>
              </a:rPr>
              <a:t>influence of the environment </a:t>
            </a:r>
            <a:r>
              <a:rPr lang="en-IN" dirty="0"/>
              <a:t>(including culture) in shaping one's personality. No other personality than a consistent pattern of </a:t>
            </a:r>
            <a:r>
              <a:rPr lang="en-IN" dirty="0" smtClean="0"/>
              <a:t>behaviour </a:t>
            </a:r>
            <a:r>
              <a:rPr lang="en-IN" dirty="0"/>
              <a:t>that illustrate the </a:t>
            </a:r>
            <a:r>
              <a:rPr lang="en-IN" b="1" dirty="0">
                <a:solidFill>
                  <a:srgbClr val="FF0000"/>
                </a:solidFill>
              </a:rPr>
              <a:t>history of reinforcement </a:t>
            </a:r>
            <a:r>
              <a:rPr lang="en-IN" dirty="0"/>
              <a:t>(reinforcement, reward) owned. The pattern of reinforcement from the public to the attitude and </a:t>
            </a:r>
            <a:r>
              <a:rPr lang="en-IN" dirty="0" smtClean="0"/>
              <a:t>behaviour, </a:t>
            </a:r>
            <a:r>
              <a:rPr lang="en-IN" dirty="0"/>
              <a:t>rather than to the attitudes and </a:t>
            </a:r>
            <a:r>
              <a:rPr lang="en-IN" dirty="0" smtClean="0"/>
              <a:t>behaviour </a:t>
            </a:r>
            <a:r>
              <a:rPr lang="en-IN" dirty="0"/>
              <a:t>of others.</a:t>
            </a:r>
          </a:p>
          <a:p>
            <a:r>
              <a:rPr lang="en-IN" b="1" dirty="0">
                <a:solidFill>
                  <a:srgbClr val="FF00FF"/>
                </a:solidFill>
              </a:rPr>
              <a:t>Other people are considered </a:t>
            </a:r>
            <a:r>
              <a:rPr lang="en-IN" b="1" dirty="0" smtClean="0">
                <a:solidFill>
                  <a:srgbClr val="FF00FF"/>
                </a:solidFill>
              </a:rPr>
              <a:t>important – Trend</a:t>
            </a:r>
          </a:p>
          <a:p>
            <a:pPr lvl="1"/>
            <a:r>
              <a:rPr lang="en-IN" dirty="0" smtClean="0"/>
              <a:t>In </a:t>
            </a:r>
            <a:r>
              <a:rPr lang="en-IN" dirty="0"/>
              <a:t>general, the individual being </a:t>
            </a:r>
            <a:r>
              <a:rPr lang="en-IN" b="1" dirty="0">
                <a:solidFill>
                  <a:srgbClr val="FF0000"/>
                </a:solidFill>
              </a:rPr>
              <a:t>conformist or the direction of the attitude of the people it deems important</a:t>
            </a:r>
            <a:r>
              <a:rPr lang="en-IN" dirty="0"/>
              <a:t>. The trend is partly motivated by a desire for affiliation and the desire </a:t>
            </a:r>
            <a:r>
              <a:rPr lang="en-IN" b="1" dirty="0">
                <a:solidFill>
                  <a:srgbClr val="FF0000"/>
                </a:solidFill>
              </a:rPr>
              <a:t>to avoid conflict </a:t>
            </a:r>
            <a:r>
              <a:rPr lang="en-IN" dirty="0"/>
              <a:t>with the people considered important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507D-7476-43A5-93EB-284291EC5836}" type="slidenum">
              <a:rPr lang="en-IN" smtClean="0"/>
              <a:t>99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50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5468</Words>
  <Application>Microsoft Office PowerPoint</Application>
  <PresentationFormat>Widescreen</PresentationFormat>
  <Paragraphs>804</Paragraphs>
  <Slides>101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5" baseType="lpstr">
      <vt:lpstr>Arial</vt:lpstr>
      <vt:lpstr>Calibri</vt:lpstr>
      <vt:lpstr>Calibri Light</vt:lpstr>
      <vt:lpstr>Office Theme</vt:lpstr>
      <vt:lpstr>Educational Psychology</vt:lpstr>
      <vt:lpstr>PowerPoint Presentation</vt:lpstr>
      <vt:lpstr>Psychology</vt:lpstr>
      <vt:lpstr>PowerPoint Presentation</vt:lpstr>
      <vt:lpstr>PowerPoint Presentation</vt:lpstr>
      <vt:lpstr>Education</vt:lpstr>
      <vt:lpstr>Educational Psychology</vt:lpstr>
      <vt:lpstr>Scope of Educational Psychology</vt:lpstr>
      <vt:lpstr>Subject matters revolved around teaching and learning process and educational psychologists attempts to discover:</vt:lpstr>
      <vt:lpstr>Importance of Educational Psychology in Agril. Extn.</vt:lpstr>
      <vt:lpstr>Concepts and Methods of Psychology</vt:lpstr>
      <vt:lpstr>Concepts in Psychology</vt:lpstr>
      <vt:lpstr>Methods of study of Psychology</vt:lpstr>
      <vt:lpstr>Methods of study of Psychology</vt:lpstr>
      <vt:lpstr>Intelligence</vt:lpstr>
      <vt:lpstr>Intelligence Exercise</vt:lpstr>
      <vt:lpstr>Intelligence Exercise</vt:lpstr>
      <vt:lpstr>Intelligence Exercise</vt:lpstr>
      <vt:lpstr>Intelligence</vt:lpstr>
      <vt:lpstr>Definitions</vt:lpstr>
      <vt:lpstr>Definitions</vt:lpstr>
      <vt:lpstr>Theories </vt:lpstr>
      <vt:lpstr>Types of Intelligence (Gardner)</vt:lpstr>
      <vt:lpstr>Types of Intelligence (Gardner)</vt:lpstr>
      <vt:lpstr>Triarchic Theory (Sternberg)</vt:lpstr>
      <vt:lpstr>Intelligence Quotient (William Stern)</vt:lpstr>
      <vt:lpstr>Intelligence Quotient (William Stern)</vt:lpstr>
      <vt:lpstr>Types of Intelligence (Psychologists)</vt:lpstr>
      <vt:lpstr>Factors Affecting Intelligence</vt:lpstr>
      <vt:lpstr>Importance of Intelligence in Extension Education</vt:lpstr>
      <vt:lpstr>PowerPoint Presentation</vt:lpstr>
      <vt:lpstr>PowerPoint Presentation</vt:lpstr>
      <vt:lpstr> PERSONALITY: MEANING AND DEFINITIONS </vt:lpstr>
      <vt:lpstr>Personality (Allport, 1930)</vt:lpstr>
      <vt:lpstr>Personality (Woodworth)</vt:lpstr>
      <vt:lpstr>Carver and Scheier (2000)</vt:lpstr>
      <vt:lpstr>Personality (Robbins, 2001)</vt:lpstr>
      <vt:lpstr>Personality (Ryckman, 2004)</vt:lpstr>
      <vt:lpstr>PowerPoint Presentation</vt:lpstr>
      <vt:lpstr>Personality Characterisation</vt:lpstr>
      <vt:lpstr>TYPES OF PERSONALITY - INTROVERT </vt:lpstr>
      <vt:lpstr>TYPES OF PERSONALITY - EXTROVERT</vt:lpstr>
      <vt:lpstr>TYPES OF PERSONALITY - AMBIVERT </vt:lpstr>
      <vt:lpstr>FACTORS AFFECTING PERSONALITY</vt:lpstr>
      <vt:lpstr>FACTORS AFFECTING PERSONALITY - HEREDITY</vt:lpstr>
      <vt:lpstr>PERSONALITY : ENVIRONMENT</vt:lpstr>
      <vt:lpstr>Personality : Situation</vt:lpstr>
      <vt:lpstr>ROLE OF PERSONALITY IN AGRICULTURAL EXTENSION</vt:lpstr>
      <vt:lpstr>Personality Inventories</vt:lpstr>
      <vt:lpstr>Personality Inventories</vt:lpstr>
      <vt:lpstr>PowerPoint Presentation</vt:lpstr>
      <vt:lpstr>EXTENSION TEACHING: MEANING, DEFINITION &amp; STEPS</vt:lpstr>
      <vt:lpstr>Steps in Extension Teaching</vt:lpstr>
      <vt:lpstr>Getting the ATTENTION of the learner </vt:lpstr>
      <vt:lpstr> Stimulating the learner’s INTEREST</vt:lpstr>
      <vt:lpstr>Arousing the learner’s DESIRE for information</vt:lpstr>
      <vt:lpstr>CONVINCING the learner for action</vt:lpstr>
      <vt:lpstr>Getting ACTION by the learner</vt:lpstr>
      <vt:lpstr>Making sure that the learner obtains SATISFACTION from his action </vt:lpstr>
      <vt:lpstr>AIDCAS : Remember</vt:lpstr>
      <vt:lpstr>Teaching Steps and suitable Methods</vt:lpstr>
      <vt:lpstr>PowerPoint Presentation</vt:lpstr>
      <vt:lpstr>LEARNING AND LEARNING EXPERIENCE </vt:lpstr>
      <vt:lpstr>Definitions of Learning</vt:lpstr>
      <vt:lpstr>Features of Learning</vt:lpstr>
      <vt:lpstr>Learning Experience</vt:lpstr>
      <vt:lpstr>LEARNING SITUATION</vt:lpstr>
      <vt:lpstr>Elements of learning situation and their characteristics</vt:lpstr>
      <vt:lpstr>Learner </vt:lpstr>
      <vt:lpstr>Teacher</vt:lpstr>
      <vt:lpstr>Subject Matter</vt:lpstr>
      <vt:lpstr>Teaching Materials</vt:lpstr>
      <vt:lpstr>Physical Facilities</vt:lpstr>
      <vt:lpstr>PRINCIPLES OF LEARNING</vt:lpstr>
      <vt:lpstr>PRINCIPLES OF LEARNING</vt:lpstr>
      <vt:lpstr>PRINCIPLES OF LEARNING</vt:lpstr>
      <vt:lpstr>PRINCIPLES OF LEARNING</vt:lpstr>
      <vt:lpstr>PRINCIPLES OF LEARNING</vt:lpstr>
      <vt:lpstr>PRINCIPLES OF LEARNING</vt:lpstr>
      <vt:lpstr>PRINCIPLES OF LEARNING</vt:lpstr>
      <vt:lpstr>PRINCIPLES OF LEARNING</vt:lpstr>
      <vt:lpstr>PRINCIPLES OF LEARNING</vt:lpstr>
      <vt:lpstr>PRINCIPLES OF LEARNING</vt:lpstr>
      <vt:lpstr>PRINCIPLES OF LEARNING</vt:lpstr>
      <vt:lpstr>PRINCIPLES OF LEARNING</vt:lpstr>
      <vt:lpstr>MOTIVATION</vt:lpstr>
      <vt:lpstr>Motivation</vt:lpstr>
      <vt:lpstr>PowerPoint Presentation</vt:lpstr>
      <vt:lpstr>Motivation Classification</vt:lpstr>
      <vt:lpstr>TYPES OF MOTIVATION</vt:lpstr>
      <vt:lpstr>Theories of Motivation</vt:lpstr>
      <vt:lpstr>Learning Behaviour</vt:lpstr>
      <vt:lpstr>Behaviour : Cognitive</vt:lpstr>
      <vt:lpstr>Behaviour : Affective</vt:lpstr>
      <vt:lpstr>Behaviour : Psychomotor</vt:lpstr>
      <vt:lpstr>Attitude </vt:lpstr>
      <vt:lpstr> Definition of Attitude</vt:lpstr>
      <vt:lpstr>Attitude Components - CAB</vt:lpstr>
      <vt:lpstr>Factors Affecting Attitude Formation</vt:lpstr>
      <vt:lpstr>Factors Affecting Attitude Formation</vt:lpstr>
      <vt:lpstr>LEARNING AND LEARNING EXPERIENCE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Ganesamoorthi Sundaresan</dc:creator>
  <cp:lastModifiedBy>Ganesamoorthi Sundaresan</cp:lastModifiedBy>
  <cp:revision>184</cp:revision>
  <cp:lastPrinted>2019-09-25T09:35:18Z</cp:lastPrinted>
  <dcterms:created xsi:type="dcterms:W3CDTF">2016-10-25T06:21:01Z</dcterms:created>
  <dcterms:modified xsi:type="dcterms:W3CDTF">2019-11-28T09:15:42Z</dcterms:modified>
</cp:coreProperties>
</file>