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58" r:id="rId3"/>
    <p:sldId id="267" r:id="rId4"/>
    <p:sldId id="262" r:id="rId5"/>
    <p:sldId id="269" r:id="rId6"/>
    <p:sldId id="261" r:id="rId7"/>
    <p:sldId id="257" r:id="rId8"/>
    <p:sldId id="259" r:id="rId9"/>
    <p:sldId id="260" r:id="rId10"/>
    <p:sldId id="270" r:id="rId11"/>
    <p:sldId id="265" r:id="rId12"/>
    <p:sldId id="266" r:id="rId13"/>
    <p:sldId id="264" r:id="rId14"/>
    <p:sldId id="271" r:id="rId15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B4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6937" autoAdjust="0"/>
    <p:restoredTop sz="94660"/>
  </p:normalViewPr>
  <p:slideViewPr>
    <p:cSldViewPr snapToGrid="0">
      <p:cViewPr>
        <p:scale>
          <a:sx n="50" d="100"/>
          <a:sy n="50" d="100"/>
        </p:scale>
        <p:origin x="201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2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057F5-DF24-4EF5-B1B6-503FD4925A01}" type="datetimeFigureOut">
              <a:rPr lang="en-IN" smtClean="0"/>
              <a:t>13-07-2023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6D5E1-A071-4A51-A439-D3A2E35433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215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AA619-61D1-435A-8BD9-F6C0A9821E1D}" type="datetimeFigureOut">
              <a:rPr lang="en-IN" smtClean="0"/>
              <a:t>13-07-2023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4941B-668B-4967-8EF0-4B94451CE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209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4941B-668B-4967-8EF0-4B94451CE9FF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143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4941B-668B-4967-8EF0-4B94451CE9FF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379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F0B8-9A54-49D9-B294-847FEE007273}" type="datetime1">
              <a:rPr lang="en-IN" smtClean="0"/>
              <a:t>13-07-2023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135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F955-9930-4DDE-B1D4-FB1387747EDC}" type="datetime1">
              <a:rPr lang="en-IN" smtClean="0"/>
              <a:t>13-07-2023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957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F454-8E4C-4DFD-AB41-4CE6CE16122C}" type="datetime1">
              <a:rPr lang="en-IN" smtClean="0"/>
              <a:t>13-07-2023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332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571"/>
          </a:xfrm>
        </p:spPr>
        <p:txBody>
          <a:bodyPr/>
          <a:lstStyle>
            <a:lvl1pPr>
              <a:defRPr b="1">
                <a:solidFill>
                  <a:srgbClr val="00660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6" y="824138"/>
            <a:ext cx="12080973" cy="5418717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  <a:lvl2pPr>
              <a:defRPr b="1">
                <a:solidFill>
                  <a:srgbClr val="002060"/>
                </a:solidFill>
              </a:defRPr>
            </a:lvl2pPr>
            <a:lvl3pPr>
              <a:defRPr b="1">
                <a:solidFill>
                  <a:srgbClr val="002060"/>
                </a:solidFill>
              </a:defRPr>
            </a:lvl3pPr>
            <a:lvl4pPr>
              <a:defRPr b="1">
                <a:solidFill>
                  <a:srgbClr val="002060"/>
                </a:solidFill>
              </a:defRPr>
            </a:lvl4pPr>
            <a:lvl5pPr>
              <a:defRPr b="1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09517" y="6353444"/>
            <a:ext cx="903510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fld id="{308C3F2F-85A9-45C3-8509-9312A9514748}" type="datetime1">
              <a:rPr lang="en-IN" smtClean="0"/>
              <a:t>13-07-2023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3027" y="6444342"/>
            <a:ext cx="413657" cy="2198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fld id="{5789B8CA-EDE1-4594-A788-98C263DA2173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0" y="707571"/>
            <a:ext cx="12192000" cy="2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17604" t="39815" r="15312" b="41481"/>
          <a:stretch/>
        </p:blipFill>
        <p:spPr>
          <a:xfrm>
            <a:off x="0" y="6317426"/>
            <a:ext cx="3627250" cy="5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6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D23F-F915-4D59-B50D-D7936B07EACF}" type="datetime1">
              <a:rPr lang="en-IN" smtClean="0"/>
              <a:t>13-07-2023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915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DA0B-F17C-4201-9115-6960EECE516C}" type="datetime1">
              <a:rPr lang="en-IN" smtClean="0"/>
              <a:t>13-07-2023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209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7588-B032-4F9D-A0A1-688F6B31DF3F}" type="datetime1">
              <a:rPr lang="en-IN" smtClean="0"/>
              <a:t>13-07-2023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999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88B7-7904-4067-9FFA-1BF86F353C57}" type="datetime1">
              <a:rPr lang="en-IN" smtClean="0"/>
              <a:t>13-07-2023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505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ADC7-9A77-43ED-8FBB-0F5FBE4FD0E2}" type="datetime1">
              <a:rPr lang="en-IN" smtClean="0"/>
              <a:t>13-07-2023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327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4DB9-6AA2-416E-90BF-A7B9E38171C5}" type="datetime1">
              <a:rPr lang="en-IN" smtClean="0"/>
              <a:t>13-07-2023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806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BF5B-77F0-4459-B1FB-2093AE46D4D5}" type="datetime1">
              <a:rPr lang="en-IN" smtClean="0"/>
              <a:t>13-07-2023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052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13F6-D9ED-4572-8008-B1A12FE928CD}" type="datetime1">
              <a:rPr lang="en-IN" smtClean="0"/>
              <a:t>13-07-2023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B8CA-EDE1-4594-A788-98C263DA21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384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9.jpeg"/><Relationship Id="rId7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0.jp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Video Background Loop: Futuristic Blue Background GIF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4982" y="3663542"/>
            <a:ext cx="3518613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51960"/>
            <a:ext cx="8191500" cy="124316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5982" y="2677774"/>
            <a:ext cx="6316149" cy="932016"/>
          </a:xfrm>
        </p:spPr>
        <p:txBody>
          <a:bodyPr/>
          <a:lstStyle/>
          <a:p>
            <a:pPr algn="l"/>
            <a:r>
              <a:rPr lang="en-IN" b="1" dirty="0" smtClean="0">
                <a:solidFill>
                  <a:srgbClr val="C00000"/>
                </a:solidFill>
                <a:latin typeface="+mn-lt"/>
              </a:rPr>
              <a:t>RAWE 2023-24</a:t>
            </a:r>
            <a:endParaRPr lang="en-IN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0219" y="3448474"/>
            <a:ext cx="6161912" cy="430136"/>
          </a:xfrm>
          <a:solidFill>
            <a:srgbClr val="7030A0"/>
          </a:solidFill>
        </p:spPr>
        <p:txBody>
          <a:bodyPr/>
          <a:lstStyle/>
          <a:p>
            <a:pPr algn="l"/>
            <a:r>
              <a:rPr lang="en-IN" b="1" dirty="0" smtClean="0">
                <a:solidFill>
                  <a:schemeClr val="bg1"/>
                </a:solidFill>
              </a:rPr>
              <a:t>COLLEGE OF AGRICULTURE, GKVK, BENGALURU</a:t>
            </a:r>
            <a:endParaRPr lang="en-IN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20218" y="3404887"/>
            <a:ext cx="616191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18" y="2833540"/>
            <a:ext cx="1080000" cy="108000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E1A2-F53C-499F-A21F-A3C7D27C2BEA}" type="datetime1">
              <a:rPr lang="en-IN" smtClean="0"/>
              <a:t>13-07-2023</a:t>
            </a:fld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t>1</a:t>
            </a:fld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6202" b="54198"/>
          <a:stretch/>
        </p:blipFill>
        <p:spPr>
          <a:xfrm>
            <a:off x="-4437953" y="1767567"/>
            <a:ext cx="2385060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1671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Budget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903481"/>
              </p:ext>
            </p:extLst>
          </p:nvPr>
        </p:nvGraphicFramePr>
        <p:xfrm>
          <a:off x="0" y="516710"/>
          <a:ext cx="12192001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886"/>
                <a:gridCol w="7228115"/>
                <a:gridCol w="4064000"/>
              </a:tblGrid>
              <a:tr h="30304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Sl. No.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Head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 Amount 10,00,000+8213500</a:t>
                      </a:r>
                      <a:endParaRPr lang="en-IN" sz="1600" dirty="0"/>
                    </a:p>
                  </a:txBody>
                  <a:tcPr/>
                </a:tc>
              </a:tr>
              <a:tr h="3030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600" b="1" dirty="0" smtClean="0"/>
                        <a:t>1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Animal</a:t>
                      </a:r>
                      <a:r>
                        <a:rPr lang="en-IN" sz="1600" b="1" baseline="0" dirty="0" smtClean="0"/>
                        <a:t> Health Camp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rgbClr val="FF0000"/>
                          </a:solidFill>
                        </a:rPr>
                        <a:t>50000</a:t>
                      </a:r>
                      <a:endParaRPr lang="en-IN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30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600" b="1" dirty="0" smtClean="0"/>
                        <a:t>2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Banners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rgbClr val="FF0000"/>
                          </a:solidFill>
                        </a:rPr>
                        <a:t>50000</a:t>
                      </a:r>
                      <a:endParaRPr lang="en-IN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30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600" b="1" dirty="0" smtClean="0"/>
                        <a:t>3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Exhibition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rgbClr val="FF0000"/>
                          </a:solidFill>
                        </a:rPr>
                        <a:t>250000</a:t>
                      </a:r>
                      <a:endParaRPr lang="en-IN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30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600" b="1" dirty="0" smtClean="0"/>
                        <a:t>4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Public Address System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rgbClr val="FF0000"/>
                          </a:solidFill>
                        </a:rPr>
                        <a:t>70000</a:t>
                      </a:r>
                      <a:endParaRPr lang="en-IN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30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600" b="1" dirty="0" smtClean="0"/>
                        <a:t>5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Hiring 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rgbClr val="FF0000"/>
                          </a:solidFill>
                        </a:rPr>
                        <a:t>200000</a:t>
                      </a:r>
                      <a:endParaRPr lang="en-IN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30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600" b="1" dirty="0" smtClean="0"/>
                        <a:t>6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Software &amp; Schedule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rgbClr val="FF0000"/>
                          </a:solidFill>
                        </a:rPr>
                        <a:t>50000</a:t>
                      </a:r>
                      <a:endParaRPr lang="en-IN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30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600" b="1" dirty="0" smtClean="0"/>
                        <a:t>7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Demonstration Material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rgbClr val="FF0000"/>
                          </a:solidFill>
                        </a:rPr>
                        <a:t>100000</a:t>
                      </a:r>
                      <a:endParaRPr lang="en-IN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30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600" b="1" dirty="0" smtClean="0"/>
                        <a:t>8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POL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rgbClr val="FF0000"/>
                          </a:solidFill>
                        </a:rPr>
                        <a:t>100000</a:t>
                      </a:r>
                      <a:endParaRPr lang="en-IN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30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600" b="1" dirty="0" smtClean="0"/>
                        <a:t>9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Stationary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rgbClr val="FF0000"/>
                          </a:solidFill>
                        </a:rPr>
                        <a:t>130000 </a:t>
                      </a:r>
                      <a:endParaRPr lang="en-IN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30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600" b="1" dirty="0" smtClean="0"/>
                        <a:t>10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Transport (Additional Hiring)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4383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600" b="1" dirty="0" smtClean="0"/>
                        <a:t>11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Stipend – GOK @ 9000 for Agri. 3000 each for ABM / </a:t>
                      </a:r>
                      <a:r>
                        <a:rPr lang="en-IN" sz="1600" b="1" dirty="0" err="1" smtClean="0"/>
                        <a:t>Engg</a:t>
                      </a:r>
                      <a:r>
                        <a:rPr lang="en-IN" sz="1600" b="1" dirty="0" smtClean="0"/>
                        <a:t>.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24,84,000 – Agri.</a:t>
                      </a:r>
                    </a:p>
                    <a:p>
                      <a:r>
                        <a:rPr lang="en-IN" sz="1600" b="1" dirty="0" smtClean="0"/>
                        <a:t>204000 – </a:t>
                      </a:r>
                      <a:r>
                        <a:rPr lang="en-IN" sz="1600" b="1" dirty="0" err="1" smtClean="0"/>
                        <a:t>Engg</a:t>
                      </a:r>
                      <a:endParaRPr lang="en-IN" sz="1600" b="1" dirty="0" smtClean="0"/>
                    </a:p>
                    <a:p>
                      <a:r>
                        <a:rPr lang="en-IN" sz="1600" b="1" dirty="0" smtClean="0"/>
                        <a:t>177000 – ABM</a:t>
                      </a:r>
                      <a:endParaRPr lang="en-IN" sz="1600" b="1" dirty="0"/>
                    </a:p>
                  </a:txBody>
                  <a:tcPr/>
                </a:tc>
              </a:tr>
              <a:tr h="140502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1600" b="1" dirty="0" smtClean="0"/>
                        <a:t>12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Stipend – ICAR @2500</a:t>
                      </a:r>
                      <a:r>
                        <a:rPr lang="en-IN" sz="1600" b="1" baseline="0" dirty="0" smtClean="0"/>
                        <a:t> X 6 Months X 276 – Agri. </a:t>
                      </a:r>
                    </a:p>
                    <a:p>
                      <a:r>
                        <a:rPr lang="en-IN" sz="1600" b="1" baseline="0" dirty="0" smtClean="0"/>
                        <a:t>POL/TADA – ICAR @500 X 6 Months – Agri. </a:t>
                      </a:r>
                    </a:p>
                    <a:p>
                      <a:r>
                        <a:rPr lang="en-IN" sz="1600" b="1" dirty="0" smtClean="0"/>
                        <a:t>Stipend – ICAR @2500</a:t>
                      </a:r>
                      <a:r>
                        <a:rPr lang="en-IN" sz="1600" b="1" baseline="0" dirty="0" smtClean="0"/>
                        <a:t> X 1 Month X 59– ABM. </a:t>
                      </a:r>
                    </a:p>
                    <a:p>
                      <a:r>
                        <a:rPr lang="en-IN" sz="1600" b="1" baseline="0" dirty="0" smtClean="0"/>
                        <a:t>POL/TADA – ICAR @500 X 1 Month – ABM. </a:t>
                      </a:r>
                    </a:p>
                    <a:p>
                      <a:r>
                        <a:rPr lang="en-IN" sz="1600" b="1" dirty="0" smtClean="0"/>
                        <a:t>Stipend – ICAR @2500</a:t>
                      </a:r>
                      <a:r>
                        <a:rPr lang="en-IN" sz="1600" b="1" baseline="0" dirty="0" smtClean="0"/>
                        <a:t> X 1 Month X 68– </a:t>
                      </a:r>
                      <a:r>
                        <a:rPr lang="en-IN" sz="1600" b="1" baseline="0" dirty="0" err="1" smtClean="0"/>
                        <a:t>Engg</a:t>
                      </a:r>
                      <a:r>
                        <a:rPr lang="en-IN" sz="1600" b="1" baseline="0" dirty="0" smtClean="0"/>
                        <a:t>.. </a:t>
                      </a:r>
                    </a:p>
                    <a:p>
                      <a:r>
                        <a:rPr lang="en-IN" sz="1600" b="1" baseline="0" dirty="0" smtClean="0"/>
                        <a:t>POL/TADA – ICAR @500 X 1 Month – </a:t>
                      </a:r>
                      <a:r>
                        <a:rPr lang="en-IN" sz="1600" b="1" baseline="0" dirty="0" err="1" smtClean="0"/>
                        <a:t>Engg</a:t>
                      </a:r>
                      <a:r>
                        <a:rPr lang="en-IN" sz="1600" b="1" baseline="0" dirty="0" smtClean="0"/>
                        <a:t>. 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4140000</a:t>
                      </a:r>
                    </a:p>
                    <a:p>
                      <a:r>
                        <a:rPr lang="en-IN" sz="1600" b="1" dirty="0" smtClean="0"/>
                        <a:t>828000</a:t>
                      </a:r>
                    </a:p>
                    <a:p>
                      <a:r>
                        <a:rPr lang="en-IN" sz="1600" b="1" dirty="0" smtClean="0"/>
                        <a:t>147000</a:t>
                      </a:r>
                    </a:p>
                    <a:p>
                      <a:r>
                        <a:rPr lang="en-IN" sz="1600" b="1" dirty="0" smtClean="0"/>
                        <a:t>29500</a:t>
                      </a:r>
                    </a:p>
                    <a:p>
                      <a:r>
                        <a:rPr lang="en-IN" sz="1600" b="1" dirty="0" smtClean="0"/>
                        <a:t>170000</a:t>
                      </a:r>
                    </a:p>
                    <a:p>
                      <a:r>
                        <a:rPr lang="en-IN" sz="1600" b="1" dirty="0" smtClean="0"/>
                        <a:t>34000</a:t>
                      </a:r>
                      <a:endParaRPr lang="en-IN" sz="1600" b="1" dirty="0"/>
                    </a:p>
                  </a:txBody>
                  <a:tcPr/>
                </a:tc>
              </a:tr>
              <a:tr h="3030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92,13,500</a:t>
                      </a:r>
                      <a:endParaRPr lang="en-IN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3F2F-85A9-45C3-8509-9312A9514748}" type="datetime1">
              <a:rPr lang="en-IN" smtClean="0"/>
              <a:t>13-07-2023</a:t>
            </a:fld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43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RAWE 2022 Feedback (Students)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Providing quality </a:t>
            </a:r>
            <a:r>
              <a:rPr lang="en-IN" dirty="0"/>
              <a:t>seed material on time for </a:t>
            </a:r>
            <a:r>
              <a:rPr lang="en-IN" dirty="0" smtClean="0"/>
              <a:t>crop museum sowing</a:t>
            </a:r>
          </a:p>
          <a:p>
            <a:pPr lvl="0"/>
            <a:r>
              <a:rPr lang="en-IN" dirty="0" smtClean="0"/>
              <a:t>Providing essential </a:t>
            </a:r>
            <a:r>
              <a:rPr lang="en-IN" dirty="0"/>
              <a:t>farm </a:t>
            </a:r>
            <a:r>
              <a:rPr lang="en-IN" dirty="0" smtClean="0"/>
              <a:t>equipment for field operations</a:t>
            </a:r>
          </a:p>
          <a:p>
            <a:pPr lvl="0"/>
            <a:r>
              <a:rPr lang="en-IN" dirty="0" smtClean="0"/>
              <a:t>Providing Portable </a:t>
            </a:r>
            <a:r>
              <a:rPr lang="en-IN" dirty="0"/>
              <a:t>public address systems and </a:t>
            </a:r>
            <a:r>
              <a:rPr lang="en-IN" dirty="0" smtClean="0"/>
              <a:t>projectors for conducting programmes</a:t>
            </a:r>
          </a:p>
          <a:p>
            <a:pPr lvl="0"/>
            <a:r>
              <a:rPr lang="en-IN" dirty="0" smtClean="0"/>
              <a:t>Selecting villages </a:t>
            </a:r>
            <a:r>
              <a:rPr lang="en-IN" dirty="0"/>
              <a:t>with crop diversity and </a:t>
            </a:r>
            <a:r>
              <a:rPr lang="en-IN" dirty="0" smtClean="0"/>
              <a:t>youth</a:t>
            </a:r>
          </a:p>
          <a:p>
            <a:pPr lvl="0"/>
            <a:r>
              <a:rPr lang="en-IN" dirty="0" smtClean="0"/>
              <a:t>Re-scheduling AIA </a:t>
            </a:r>
            <a:r>
              <a:rPr lang="en-IN" dirty="0"/>
              <a:t>&amp; RS/KVK placement </a:t>
            </a:r>
            <a:r>
              <a:rPr lang="en-IN" dirty="0" smtClean="0"/>
              <a:t>before RSK placements</a:t>
            </a:r>
            <a:endParaRPr lang="en-IN" dirty="0"/>
          </a:p>
          <a:p>
            <a:pPr lvl="0"/>
            <a:r>
              <a:rPr lang="en-IN" dirty="0" smtClean="0"/>
              <a:t>Increasing frequency </a:t>
            </a:r>
            <a:r>
              <a:rPr lang="en-IN" dirty="0"/>
              <a:t>of </a:t>
            </a:r>
            <a:r>
              <a:rPr lang="en-IN" dirty="0" smtClean="0"/>
              <a:t>visits by </a:t>
            </a:r>
            <a:r>
              <a:rPr lang="en-IN" dirty="0"/>
              <a:t>pathologists/ </a:t>
            </a:r>
            <a:r>
              <a:rPr lang="en-IN" dirty="0" smtClean="0"/>
              <a:t>entomologists</a:t>
            </a:r>
            <a:endParaRPr lang="en-IN" dirty="0"/>
          </a:p>
          <a:p>
            <a:pPr lvl="0"/>
            <a:r>
              <a:rPr lang="en-IN" dirty="0" smtClean="0"/>
              <a:t>Participation of RAWEP </a:t>
            </a:r>
            <a:r>
              <a:rPr lang="en-IN" dirty="0"/>
              <a:t>teachers </a:t>
            </a:r>
            <a:r>
              <a:rPr lang="en-IN" dirty="0" smtClean="0"/>
              <a:t>in </a:t>
            </a:r>
            <a:r>
              <a:rPr lang="en-IN" dirty="0"/>
              <a:t>night meetings</a:t>
            </a:r>
          </a:p>
          <a:p>
            <a:pPr lvl="0"/>
            <a:r>
              <a:rPr lang="en-IN" dirty="0" smtClean="0"/>
              <a:t>Providing RAWEP </a:t>
            </a:r>
            <a:r>
              <a:rPr lang="en-IN" dirty="0"/>
              <a:t>stipend before </a:t>
            </a:r>
            <a:r>
              <a:rPr lang="en-IN" dirty="0" smtClean="0"/>
              <a:t>RSK Placements</a:t>
            </a:r>
          </a:p>
          <a:p>
            <a:pPr lvl="0"/>
            <a:r>
              <a:rPr lang="en-IN" dirty="0" smtClean="0"/>
              <a:t>Extending transport </a:t>
            </a:r>
            <a:r>
              <a:rPr lang="en-IN" dirty="0"/>
              <a:t>facilities for AIA and KVK </a:t>
            </a:r>
            <a:r>
              <a:rPr lang="en-IN" dirty="0" smtClean="0"/>
              <a:t>placements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3F2F-85A9-45C3-8509-9312A9514748}" type="datetime1">
              <a:rPr lang="en-IN" smtClean="0"/>
              <a:t>13-07-2023</a:t>
            </a:fld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pPr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75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RAWE 2022 Remarks of VC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IN" dirty="0" smtClean="0"/>
              <a:t>Students need to </a:t>
            </a:r>
            <a:r>
              <a:rPr lang="en-IN" dirty="0"/>
              <a:t>explore the solutions for the problems under </a:t>
            </a:r>
            <a:r>
              <a:rPr lang="en-IN" dirty="0" smtClean="0"/>
              <a:t>RAWE</a:t>
            </a:r>
            <a:endParaRPr lang="en-IN" dirty="0"/>
          </a:p>
          <a:p>
            <a:pPr lvl="0"/>
            <a:r>
              <a:rPr lang="en-IN" dirty="0" smtClean="0"/>
              <a:t>NSP to involve </a:t>
            </a:r>
            <a:r>
              <a:rPr lang="en-IN" dirty="0"/>
              <a:t>the RAWE students in identifying </a:t>
            </a:r>
            <a:r>
              <a:rPr lang="en-IN" dirty="0" smtClean="0"/>
              <a:t>farmers for seed production in </a:t>
            </a:r>
            <a:r>
              <a:rPr lang="en-IN" dirty="0"/>
              <a:t>RAWE </a:t>
            </a:r>
            <a:r>
              <a:rPr lang="en-IN" dirty="0" smtClean="0"/>
              <a:t>villages</a:t>
            </a:r>
            <a:endParaRPr lang="en-IN" dirty="0"/>
          </a:p>
          <a:p>
            <a:pPr lvl="0"/>
            <a:r>
              <a:rPr lang="en-IN" dirty="0" smtClean="0"/>
              <a:t>Providing 60 % stipend before RSK Placements</a:t>
            </a:r>
          </a:p>
          <a:p>
            <a:pPr lvl="0"/>
            <a:r>
              <a:rPr lang="en-IN" dirty="0" smtClean="0"/>
              <a:t>Clubbing activities of Directorate </a:t>
            </a:r>
            <a:r>
              <a:rPr lang="en-IN" dirty="0"/>
              <a:t>of </a:t>
            </a:r>
            <a:r>
              <a:rPr lang="en-IN" dirty="0" smtClean="0"/>
              <a:t>Research / Extension with RAWE</a:t>
            </a:r>
            <a:endParaRPr lang="en-IN" dirty="0"/>
          </a:p>
          <a:p>
            <a:pPr lvl="0"/>
            <a:r>
              <a:rPr lang="en-IN" dirty="0" smtClean="0"/>
              <a:t>Sparing Public Address </a:t>
            </a:r>
            <a:r>
              <a:rPr lang="en-IN" dirty="0"/>
              <a:t>S</a:t>
            </a:r>
            <a:r>
              <a:rPr lang="en-IN" dirty="0" smtClean="0"/>
              <a:t>ystem </a:t>
            </a:r>
            <a:r>
              <a:rPr lang="en-IN" dirty="0"/>
              <a:t>&amp; LCD </a:t>
            </a:r>
            <a:r>
              <a:rPr lang="en-IN" dirty="0" smtClean="0"/>
              <a:t>projectors for </a:t>
            </a:r>
            <a:r>
              <a:rPr lang="en-IN" dirty="0" err="1" smtClean="0"/>
              <a:t>rawe</a:t>
            </a:r>
            <a:r>
              <a:rPr lang="en-IN" dirty="0" smtClean="0"/>
              <a:t> villages (Directorate </a:t>
            </a:r>
            <a:r>
              <a:rPr lang="en-IN" dirty="0"/>
              <a:t>of </a:t>
            </a:r>
            <a:r>
              <a:rPr lang="en-IN" dirty="0" smtClean="0"/>
              <a:t>Extension)</a:t>
            </a:r>
          </a:p>
          <a:p>
            <a:pPr lvl="0"/>
            <a:r>
              <a:rPr lang="en-IN" dirty="0" smtClean="0"/>
              <a:t>Arranging one </a:t>
            </a:r>
            <a:r>
              <a:rPr lang="en-IN" dirty="0"/>
              <a:t>day exclusive interaction session of student-farmers-scientists well before final </a:t>
            </a:r>
            <a:r>
              <a:rPr lang="en-IN" dirty="0" smtClean="0"/>
              <a:t>exhibition</a:t>
            </a:r>
            <a:endParaRPr lang="en-IN" dirty="0"/>
          </a:p>
          <a:p>
            <a:pPr lvl="0"/>
            <a:r>
              <a:rPr lang="en-IN" dirty="0" smtClean="0"/>
              <a:t>Stating the </a:t>
            </a:r>
            <a:r>
              <a:rPr lang="en-IN" dirty="0"/>
              <a:t>problems of the </a:t>
            </a:r>
            <a:r>
              <a:rPr lang="en-IN" dirty="0" smtClean="0"/>
              <a:t>village precisely with </a:t>
            </a:r>
            <a:r>
              <a:rPr lang="en-IN" dirty="0"/>
              <a:t>proportion / percentages of affected / </a:t>
            </a:r>
            <a:r>
              <a:rPr lang="en-IN" dirty="0" smtClean="0"/>
              <a:t>requirement</a:t>
            </a:r>
            <a:endParaRPr lang="en-IN" dirty="0"/>
          </a:p>
          <a:p>
            <a:pPr lvl="0"/>
            <a:r>
              <a:rPr lang="en-IN" dirty="0" smtClean="0"/>
              <a:t>Interpreting  &amp; training soil </a:t>
            </a:r>
            <a:r>
              <a:rPr lang="en-IN" dirty="0"/>
              <a:t>test reports to the farmers </a:t>
            </a:r>
            <a:r>
              <a:rPr lang="en-IN" dirty="0" smtClean="0"/>
              <a:t>for soil test based nutrient application</a:t>
            </a:r>
          </a:p>
          <a:p>
            <a:pPr lvl="0"/>
            <a:r>
              <a:rPr lang="en-IN" dirty="0" smtClean="0"/>
              <a:t>Gearing up </a:t>
            </a:r>
            <a:r>
              <a:rPr lang="en-IN" dirty="0"/>
              <a:t>for planning and conduct of the RAWE programmes well in </a:t>
            </a:r>
            <a:r>
              <a:rPr lang="en-IN" dirty="0" smtClean="0"/>
              <a:t>advance</a:t>
            </a:r>
            <a:endParaRPr lang="en-IN" dirty="0"/>
          </a:p>
          <a:p>
            <a:pPr lvl="0"/>
            <a:r>
              <a:rPr lang="en-IN" dirty="0" smtClean="0"/>
              <a:t>Deputing required </a:t>
            </a:r>
            <a:r>
              <a:rPr lang="en-IN" dirty="0"/>
              <a:t>number of teachers to the RAWE programme based on the needs and problems of the </a:t>
            </a:r>
            <a:r>
              <a:rPr lang="en-IN" dirty="0" smtClean="0"/>
              <a:t>farmers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3F2F-85A9-45C3-8509-9312A9514748}" type="datetime1">
              <a:rPr lang="en-IN" smtClean="0"/>
              <a:t>13-07-2023</a:t>
            </a:fld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pPr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78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11" t="26349" r="38571" b="19524"/>
          <a:stretch/>
        </p:blipFill>
        <p:spPr>
          <a:xfrm>
            <a:off x="1888720" y="8401535"/>
            <a:ext cx="5070574" cy="1752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73073" y="9301372"/>
            <a:ext cx="3661217" cy="1941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" name="Straight Connector 18"/>
          <p:cNvCxnSpPr/>
          <p:nvPr/>
        </p:nvCxnSpPr>
        <p:spPr>
          <a:xfrm>
            <a:off x="2573073" y="9268713"/>
            <a:ext cx="36503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7" y="9028201"/>
            <a:ext cx="499269" cy="4992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11" t="26349" r="38571" b="19524"/>
          <a:stretch/>
        </p:blipFill>
        <p:spPr>
          <a:xfrm>
            <a:off x="2190347" y="1602285"/>
            <a:ext cx="9011053" cy="3553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815" y="3323737"/>
            <a:ext cx="2457922" cy="17546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1854" y="-940030"/>
            <a:ext cx="2457922" cy="1754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5982" y="2677774"/>
            <a:ext cx="6316149" cy="932016"/>
          </a:xfrm>
        </p:spPr>
        <p:txBody>
          <a:bodyPr/>
          <a:lstStyle/>
          <a:p>
            <a:pPr algn="l"/>
            <a:r>
              <a:rPr lang="en-IN" b="1" dirty="0" smtClean="0">
                <a:solidFill>
                  <a:srgbClr val="C00000"/>
                </a:solidFill>
                <a:latin typeface="+mn-lt"/>
              </a:rPr>
              <a:t>RAWE 2023-24</a:t>
            </a:r>
            <a:endParaRPr lang="en-IN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0219" y="3448474"/>
            <a:ext cx="6161912" cy="430136"/>
          </a:xfrm>
          <a:solidFill>
            <a:srgbClr val="7030A0"/>
          </a:solidFill>
        </p:spPr>
        <p:txBody>
          <a:bodyPr/>
          <a:lstStyle/>
          <a:p>
            <a:pPr algn="l"/>
            <a:r>
              <a:rPr lang="en-IN" b="1" dirty="0" smtClean="0">
                <a:solidFill>
                  <a:schemeClr val="bg1"/>
                </a:solidFill>
              </a:rPr>
              <a:t>COLLEGE OF AGRICULTURE, GKVK, BENGALURU</a:t>
            </a:r>
            <a:endParaRPr lang="en-IN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20218" y="3404887"/>
            <a:ext cx="616191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18" y="2833540"/>
            <a:ext cx="1080000" cy="108000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E1A2-F53C-499F-A21F-A3C7D27C2BEA}" type="datetime1">
              <a:rPr lang="en-IN" smtClean="0"/>
              <a:t>13-07-2023</a:t>
            </a:fld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t>13</a:t>
            </a:fld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6202" b="54198"/>
          <a:stretch/>
        </p:blipFill>
        <p:spPr>
          <a:xfrm>
            <a:off x="-4437953" y="1767567"/>
            <a:ext cx="2385060" cy="754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0749" y="6182458"/>
            <a:ext cx="5810652" cy="2409091"/>
          </a:xfrm>
          <a:prstGeom prst="rect">
            <a:avLst/>
          </a:prstGeom>
        </p:spPr>
      </p:pic>
      <p:pic>
        <p:nvPicPr>
          <p:cNvPr id="14" name="Picture 2" descr="BLUE Neon Light Rectangle Frame | Glowing Neon Frame | BORDER LOOP VIDEO on  Make a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9452" y="2436593"/>
            <a:ext cx="1841500" cy="7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7604" t="28390" r="8438" b="28794"/>
          <a:stretch/>
        </p:blipFill>
        <p:spPr>
          <a:xfrm>
            <a:off x="-2754518" y="5947604"/>
            <a:ext cx="2103787" cy="68507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548418" y="9037205"/>
            <a:ext cx="7590622" cy="377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b="1" dirty="0" smtClean="0">
                <a:solidFill>
                  <a:srgbClr val="C00000"/>
                </a:solidFill>
                <a:latin typeface="+mn-lt"/>
              </a:rPr>
              <a:t>RAWE 2023-24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COLLEGE OF AGRICULTURE, GKVK, BENGALURU</a:t>
            </a:r>
            <a:endParaRPr lang="en-IN" sz="1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886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Tentative List of Students 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81854" y="795186"/>
          <a:ext cx="11231172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793"/>
                <a:gridCol w="2807793"/>
                <a:gridCol w="2807793"/>
                <a:gridCol w="2807793"/>
              </a:tblGrid>
              <a:tr h="290552">
                <a:tc>
                  <a:txBody>
                    <a:bodyPr/>
                    <a:lstStyle/>
                    <a:p>
                      <a:r>
                        <a:rPr lang="en-IN" dirty="0" smtClean="0"/>
                        <a:t>Programme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Students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Boys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Girls</a:t>
                      </a:r>
                      <a:endParaRPr lang="en-IN" dirty="0"/>
                    </a:p>
                  </a:txBody>
                  <a:tcPr/>
                </a:tc>
              </a:tr>
              <a:tr h="290552">
                <a:tc>
                  <a:txBody>
                    <a:bodyPr/>
                    <a:lstStyle/>
                    <a:p>
                      <a:r>
                        <a:rPr lang="en-IN" b="1" dirty="0" smtClean="0"/>
                        <a:t>B.Sc. (Hons.) Agri</a:t>
                      </a:r>
                      <a:r>
                        <a:rPr lang="en-IN" b="1" dirty="0" smtClean="0"/>
                        <a:t>. – A 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93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35</a:t>
                      </a:r>
                      <a:endParaRPr lang="en-IN" b="1" dirty="0"/>
                    </a:p>
                  </a:txBody>
                  <a:tcPr/>
                </a:tc>
              </a:tr>
              <a:tr h="290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B.Sc. (Hons.) Agri. – 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91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55</a:t>
                      </a:r>
                      <a:endParaRPr lang="en-IN" dirty="0"/>
                    </a:p>
                  </a:txBody>
                  <a:tcPr/>
                </a:tc>
              </a:tr>
              <a:tr h="290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B.Sc. (Hons.) Agri. – C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92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42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50</a:t>
                      </a:r>
                      <a:endParaRPr lang="en-IN" dirty="0"/>
                    </a:p>
                  </a:txBody>
                  <a:tcPr/>
                </a:tc>
              </a:tr>
              <a:tr h="290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B.Sc. (Hons.) Agri.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276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90552">
                <a:tc>
                  <a:txBody>
                    <a:bodyPr/>
                    <a:lstStyle/>
                    <a:p>
                      <a:r>
                        <a:rPr lang="en-IN" b="1" dirty="0" err="1" smtClean="0"/>
                        <a:t>B.Tech</a:t>
                      </a:r>
                      <a:r>
                        <a:rPr lang="en-IN" b="1" dirty="0" smtClean="0"/>
                        <a:t>. (</a:t>
                      </a:r>
                      <a:r>
                        <a:rPr lang="en-IN" b="1" dirty="0" err="1" smtClean="0"/>
                        <a:t>Agril</a:t>
                      </a:r>
                      <a:r>
                        <a:rPr lang="en-IN" b="1" dirty="0" smtClean="0"/>
                        <a:t>.</a:t>
                      </a:r>
                      <a:r>
                        <a:rPr lang="en-IN" b="1" baseline="0" dirty="0" smtClean="0"/>
                        <a:t> </a:t>
                      </a:r>
                      <a:r>
                        <a:rPr lang="en-IN" b="1" baseline="0" dirty="0" err="1" smtClean="0"/>
                        <a:t>Engg</a:t>
                      </a:r>
                      <a:r>
                        <a:rPr lang="en-IN" b="1" baseline="0" dirty="0" smtClean="0"/>
                        <a:t>.)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68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90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B.Sc.</a:t>
                      </a:r>
                      <a:r>
                        <a:rPr lang="en-IN" b="1" baseline="0" dirty="0" smtClean="0"/>
                        <a:t> (Hons.) ABM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90552">
                <a:tc>
                  <a:txBody>
                    <a:bodyPr/>
                    <a:lstStyle/>
                    <a:p>
                      <a:r>
                        <a:rPr lang="en-IN" b="1" dirty="0" smtClean="0"/>
                        <a:t>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403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508467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Students / Village First Month (Agri. +</a:t>
                      </a:r>
                      <a:r>
                        <a:rPr lang="en-IN" b="1" baseline="0" dirty="0" smtClean="0"/>
                        <a:t> </a:t>
                      </a:r>
                      <a:r>
                        <a:rPr lang="en-IN" b="1" dirty="0" smtClean="0"/>
                        <a:t>B. Tech.)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</a:tr>
              <a:tr h="508467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Students / Village Last Month (Agri.+ ABM)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508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Students / Village Second Month (Agri.)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</a:tr>
              <a:tr h="290552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Students / Village 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23-24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11-12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11-12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3F2F-85A9-45C3-8509-9312A9514748}" type="datetime1">
              <a:rPr lang="en-IN" smtClean="0"/>
              <a:t>13-07-2023</a:t>
            </a:fld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754258" y="6029028"/>
            <a:ext cx="664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276/18 = 15-16 Agri. Students per Village (Each 7-8 Agri. Boys / Girls per village)</a:t>
            </a:r>
          </a:p>
          <a:p>
            <a:r>
              <a:rPr lang="en-IN" sz="1200" dirty="0" smtClean="0"/>
              <a:t>59/18= 3-4 ABM Students / Village (1boy/village &amp; 2-3 girls/Village)</a:t>
            </a:r>
          </a:p>
          <a:p>
            <a:r>
              <a:rPr lang="en-IN" sz="1200" dirty="0" smtClean="0"/>
              <a:t>68/18= 3-4 B. Tech. Students / village (2-3boys/village </a:t>
            </a:r>
            <a:r>
              <a:rPr lang="en-IN" sz="1200" dirty="0"/>
              <a:t>&amp; </a:t>
            </a:r>
            <a:r>
              <a:rPr lang="en-IN" sz="1200" dirty="0" smtClean="0"/>
              <a:t>1-2 girls/Village)</a:t>
            </a:r>
          </a:p>
          <a:p>
            <a:r>
              <a:rPr lang="en-IN" sz="1200" b="1" dirty="0" smtClean="0"/>
              <a:t>Total 403/18 = 23-24 Students / Village</a:t>
            </a:r>
          </a:p>
        </p:txBody>
      </p:sp>
    </p:spTree>
    <p:extLst>
      <p:ext uri="{BB962C8B-B14F-4D97-AF65-F5344CB8AC3E}">
        <p14:creationId xmlns:p14="http://schemas.microsoft.com/office/powerpoint/2010/main" val="23337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Tentative schedule of </a:t>
            </a:r>
            <a:r>
              <a:rPr lang="en-US" dirty="0" smtClean="0"/>
              <a:t>events B.Sc. Hons. (Agri.) 2023-24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171563"/>
              </p:ext>
            </p:extLst>
          </p:nvPr>
        </p:nvGraphicFramePr>
        <p:xfrm>
          <a:off x="124858" y="937940"/>
          <a:ext cx="11795393" cy="4460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3385"/>
                <a:gridCol w="6105194"/>
                <a:gridCol w="1403696"/>
                <a:gridCol w="1273118"/>
              </a:tblGrid>
              <a:tr h="414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Period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Item of work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Duration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</a:t>
                      </a:r>
                      <a:r>
                        <a:rPr lang="en-IN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2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</a:rPr>
                        <a:t>04.10.2023 to</a:t>
                      </a:r>
                      <a:endParaRPr lang="en-IN" sz="1600" b="1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</a:rPr>
                        <a:t>10.10.2023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Student READY Programme orientation 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1 week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Agri., ABM &amp; </a:t>
                      </a:r>
                      <a:r>
                        <a:rPr lang="en-IN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Engg</a:t>
                      </a:r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982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</a:rPr>
                        <a:t>11.10.2023 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to </a:t>
                      </a:r>
                      <a:r>
                        <a:rPr lang="en-US" sz="1600" b="1" dirty="0" smtClean="0">
                          <a:effectLst/>
                          <a:latin typeface="+mn-lt"/>
                        </a:rPr>
                        <a:t>09.01.2024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11.10.2023 to 10.11.2023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10.12.2023 to 09.01.2024</a:t>
                      </a:r>
                      <a:endParaRPr lang="en-IN" sz="1600" b="1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Placement in RSKs and Villages for practical </a:t>
                      </a:r>
                      <a:r>
                        <a:rPr lang="en-US" sz="1600" b="1" dirty="0" smtClean="0">
                          <a:effectLst/>
                          <a:latin typeface="+mn-lt"/>
                        </a:rPr>
                        <a:t>experience 	  Agri.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+mn-lt"/>
                        </a:rPr>
                        <a:t>Engg</a:t>
                      </a:r>
                      <a:r>
                        <a:rPr lang="en-US" sz="1600" b="1" dirty="0" smtClean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</a:rPr>
                        <a:t>ABM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13 </a:t>
                      </a:r>
                      <a:r>
                        <a:rPr lang="en-US" sz="1600" b="1" dirty="0" smtClean="0">
                          <a:effectLst/>
                          <a:latin typeface="+mn-lt"/>
                        </a:rPr>
                        <a:t>weeks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weeks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Weeks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Engg</a:t>
                      </a:r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&amp;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ABM</a:t>
                      </a:r>
                      <a:endParaRPr lang="en-I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45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</a:rPr>
                        <a:t>11.01.2024 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to </a:t>
                      </a:r>
                      <a:r>
                        <a:rPr lang="en-US" sz="1600" b="1" dirty="0" smtClean="0">
                          <a:effectLst/>
                          <a:latin typeface="+mn-lt"/>
                        </a:rPr>
                        <a:t>01.02.2024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Agro-Industrial Placement/Attachment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3 weeks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Agri.</a:t>
                      </a:r>
                      <a:endParaRPr lang="en-I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367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02.02.2024 to 16.02.2024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Placement in Krishi </a:t>
                      </a:r>
                      <a:r>
                        <a:rPr lang="en-US" sz="1600" b="1" dirty="0" err="1">
                          <a:effectLst/>
                          <a:latin typeface="+mn-lt"/>
                        </a:rPr>
                        <a:t>Vignana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 Kendras (KVK)/ Agricultural Research Station (ARS) and Other Units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2 weeks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Agri. &amp;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2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</a:rPr>
                        <a:t>17.02.2024 to </a:t>
                      </a:r>
                      <a:endParaRPr lang="en-IN" sz="1600" b="1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</a:rPr>
                        <a:t>02.03.2024</a:t>
                      </a:r>
                      <a:endParaRPr lang="en-IN" sz="16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Project report preparation, Presentation, Exam and Evaluation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2 weeks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Agri., ABM &amp; </a:t>
                      </a:r>
                      <a:r>
                        <a:rPr lang="en-IN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Engg</a:t>
                      </a:r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6736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</a:rPr>
                        <a:t>Total</a:t>
                      </a:r>
                      <a:endParaRPr lang="en-IN" sz="16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 </a:t>
                      </a:r>
                      <a:endParaRPr lang="en-IN" sz="1600" b="1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(21 weeks)</a:t>
                      </a:r>
                      <a:endParaRPr lang="en-IN" sz="1600" b="1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 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39AB-C7D2-419C-965C-96C9206B2CF3}" type="datetime1">
              <a:rPr lang="en-IN" smtClean="0"/>
              <a:t>13-07-2023</a:t>
            </a:fld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05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RSK Placements &amp; Exams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506256"/>
              </p:ext>
            </p:extLst>
          </p:nvPr>
        </p:nvGraphicFramePr>
        <p:xfrm>
          <a:off x="44068" y="797623"/>
          <a:ext cx="11865166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4375"/>
                <a:gridCol w="6177523"/>
                <a:gridCol w="1481634"/>
                <a:gridCol w="1481634"/>
              </a:tblGrid>
              <a:tr h="215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Period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Programme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Duration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3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04.10.2023 to</a:t>
                      </a:r>
                      <a:endParaRPr lang="en-IN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10.10.2023</a:t>
                      </a:r>
                      <a:endParaRPr lang="en-IN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Agriculture,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Agril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Engineering </a:t>
                      </a:r>
                      <a:r>
                        <a:rPr lang="en-I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ABM</a:t>
                      </a:r>
                      <a:endParaRPr lang="en-IN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Week</a:t>
                      </a:r>
                      <a:endParaRPr lang="en-IN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68580" marR="68580" marT="0" marB="0" anchor="ctr"/>
                </a:tc>
              </a:tr>
              <a:tr h="4436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11.10.2023 to 09.01.2024</a:t>
                      </a:r>
                      <a:endParaRPr lang="en-IN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Agriculture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Weeks</a:t>
                      </a:r>
                      <a:endParaRPr lang="en-IN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N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43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11.10.2023 to 10.11.2023</a:t>
                      </a:r>
                      <a:endParaRPr lang="en-IN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</a:rPr>
                        <a:t>Agril</a:t>
                      </a:r>
                      <a:r>
                        <a:rPr lang="en-US" sz="2000" b="1" dirty="0" smtClean="0">
                          <a:effectLst/>
                        </a:rPr>
                        <a:t>.</a:t>
                      </a:r>
                      <a:r>
                        <a:rPr lang="en-US" sz="2000" b="1" baseline="0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Engineering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4 Weeks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3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10.12.2023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09.01.2024</a:t>
                      </a:r>
                      <a:endParaRPr lang="en-IN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ABM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4 Weeks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2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02.02.2024 to 16.02.2024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Agriculture &amp; ABM</a:t>
                      </a:r>
                      <a:endParaRPr lang="en-IN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 weeks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3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17.02.2024 to </a:t>
                      </a:r>
                      <a:endParaRPr lang="en-IN" sz="16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02.03.2024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Agriculture,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Agril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Engineering </a:t>
                      </a:r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ABM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 weeks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2201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Total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IN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(21 weeks)</a:t>
                      </a:r>
                      <a:endParaRPr lang="en-IN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39AB-C7D2-419C-965C-96C9206B2CF3}" type="datetime1">
              <a:rPr lang="en-IN" smtClean="0"/>
              <a:t>13-07-2023</a:t>
            </a:fld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pPr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07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Tentative List of Students 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208872"/>
              </p:ext>
            </p:extLst>
          </p:nvPr>
        </p:nvGraphicFramePr>
        <p:xfrm>
          <a:off x="481854" y="795186"/>
          <a:ext cx="11231172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793"/>
                <a:gridCol w="2807793"/>
                <a:gridCol w="2807793"/>
                <a:gridCol w="2807793"/>
              </a:tblGrid>
              <a:tr h="290552">
                <a:tc>
                  <a:txBody>
                    <a:bodyPr/>
                    <a:lstStyle/>
                    <a:p>
                      <a:r>
                        <a:rPr lang="en-IN" dirty="0" smtClean="0"/>
                        <a:t>Programme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Students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Boys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Girls</a:t>
                      </a:r>
                      <a:endParaRPr lang="en-IN" dirty="0"/>
                    </a:p>
                  </a:txBody>
                  <a:tcPr/>
                </a:tc>
              </a:tr>
              <a:tr h="290552">
                <a:tc>
                  <a:txBody>
                    <a:bodyPr/>
                    <a:lstStyle/>
                    <a:p>
                      <a:r>
                        <a:rPr lang="en-IN" b="1" dirty="0" smtClean="0"/>
                        <a:t>B.Sc. (Hons.) Agri</a:t>
                      </a:r>
                      <a:r>
                        <a:rPr lang="en-IN" b="1" dirty="0" smtClean="0"/>
                        <a:t>. – A 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93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35</a:t>
                      </a:r>
                      <a:endParaRPr lang="en-IN" b="1" dirty="0"/>
                    </a:p>
                  </a:txBody>
                  <a:tcPr/>
                </a:tc>
              </a:tr>
              <a:tr h="290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B.Sc. (Hons.) Agri. – 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91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55</a:t>
                      </a:r>
                      <a:endParaRPr lang="en-IN" dirty="0"/>
                    </a:p>
                  </a:txBody>
                  <a:tcPr/>
                </a:tc>
              </a:tr>
              <a:tr h="290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B.Sc. (Hons.) Agri. – C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92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42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50</a:t>
                      </a:r>
                      <a:endParaRPr lang="en-IN" dirty="0"/>
                    </a:p>
                  </a:txBody>
                  <a:tcPr/>
                </a:tc>
              </a:tr>
              <a:tr h="290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B.Sc. (Hons.) Agri.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276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90552">
                <a:tc>
                  <a:txBody>
                    <a:bodyPr/>
                    <a:lstStyle/>
                    <a:p>
                      <a:r>
                        <a:rPr lang="en-IN" b="1" dirty="0" err="1" smtClean="0"/>
                        <a:t>B.Tech</a:t>
                      </a:r>
                      <a:r>
                        <a:rPr lang="en-IN" b="1" dirty="0" smtClean="0"/>
                        <a:t>. (</a:t>
                      </a:r>
                      <a:r>
                        <a:rPr lang="en-IN" b="1" dirty="0" err="1" smtClean="0"/>
                        <a:t>Agril</a:t>
                      </a:r>
                      <a:r>
                        <a:rPr lang="en-IN" b="1" dirty="0" smtClean="0"/>
                        <a:t>.</a:t>
                      </a:r>
                      <a:r>
                        <a:rPr lang="en-IN" b="1" baseline="0" dirty="0" smtClean="0"/>
                        <a:t> </a:t>
                      </a:r>
                      <a:r>
                        <a:rPr lang="en-IN" b="1" baseline="0" dirty="0" err="1" smtClean="0"/>
                        <a:t>Engg</a:t>
                      </a:r>
                      <a:r>
                        <a:rPr lang="en-IN" b="1" baseline="0" dirty="0" smtClean="0"/>
                        <a:t>.)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68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IN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90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B.Sc.</a:t>
                      </a:r>
                      <a:r>
                        <a:rPr lang="en-IN" b="1" baseline="0" dirty="0" smtClean="0"/>
                        <a:t> (Hons.) ABM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90552">
                <a:tc>
                  <a:txBody>
                    <a:bodyPr/>
                    <a:lstStyle/>
                    <a:p>
                      <a:r>
                        <a:rPr lang="en-IN" b="1" dirty="0" smtClean="0"/>
                        <a:t>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403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508467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Students / Village First Month (Agri. +</a:t>
                      </a:r>
                      <a:r>
                        <a:rPr lang="en-IN" b="1" baseline="0" dirty="0" smtClean="0"/>
                        <a:t> </a:t>
                      </a:r>
                      <a:r>
                        <a:rPr lang="en-IN" b="1" dirty="0" smtClean="0"/>
                        <a:t>B. Tech.)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</a:tr>
              <a:tr h="508467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Students / Village Last Month (Agri.+ ABM)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508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Students / Village Second Month (Agri.)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</a:tr>
              <a:tr h="290552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Students / Village 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23-24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11-12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11-12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3F2F-85A9-45C3-8509-9312A9514748}" type="datetime1">
              <a:rPr lang="en-IN" smtClean="0"/>
              <a:t>13-07-2023</a:t>
            </a:fld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pPr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82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Monitoring Options</a:t>
            </a:r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619047"/>
              </p:ext>
            </p:extLst>
          </p:nvPr>
        </p:nvGraphicFramePr>
        <p:xfrm>
          <a:off x="34925" y="823913"/>
          <a:ext cx="1208087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926"/>
                <a:gridCol w="1084549"/>
                <a:gridCol w="1219200"/>
                <a:gridCol w="1320800"/>
                <a:gridCol w="1306286"/>
                <a:gridCol w="1712685"/>
                <a:gridCol w="1112354"/>
                <a:gridCol w="1112704"/>
                <a:gridCol w="1385374"/>
              </a:tblGrid>
              <a:tr h="1217278">
                <a:tc>
                  <a:txBody>
                    <a:bodyPr/>
                    <a:lstStyle/>
                    <a:p>
                      <a:r>
                        <a:rPr lang="en-IN" dirty="0" smtClean="0"/>
                        <a:t>No. of clusters</a:t>
                      </a:r>
                      <a:r>
                        <a:rPr lang="en-IN" baseline="0" dirty="0" smtClean="0"/>
                        <a:t> &amp; Villages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No. of Agri Students</a:t>
                      </a:r>
                      <a:r>
                        <a:rPr lang="en-IN" baseline="0" dirty="0" smtClean="0"/>
                        <a:t> / Village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No. of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Engg</a:t>
                      </a:r>
                      <a:r>
                        <a:rPr lang="en-IN" baseline="0" dirty="0" smtClean="0"/>
                        <a:t>. Students / Village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No. of ABM</a:t>
                      </a:r>
                      <a:r>
                        <a:rPr lang="en-IN" baseline="0" dirty="0" smtClean="0"/>
                        <a:t> Students / Village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No. of Total Students / Village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No. of </a:t>
                      </a:r>
                      <a:r>
                        <a:rPr lang="en-IN" dirty="0" err="1" smtClean="0"/>
                        <a:t>Extn</a:t>
                      </a:r>
                      <a:r>
                        <a:rPr lang="en-IN" dirty="0" smtClean="0"/>
                        <a:t>. Teachers Required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No.</a:t>
                      </a:r>
                      <a:r>
                        <a:rPr lang="en-IN" baseline="0" dirty="0" smtClean="0"/>
                        <a:t> of Expert Teachers Required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No. of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Extn</a:t>
                      </a:r>
                      <a:r>
                        <a:rPr lang="en-IN" baseline="0" dirty="0" smtClean="0"/>
                        <a:t>. Teachers Available for RAWE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No. of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Extn</a:t>
                      </a:r>
                      <a:r>
                        <a:rPr lang="en-IN" baseline="0" dirty="0" smtClean="0"/>
                        <a:t>. Teachers Additionally required </a:t>
                      </a:r>
                      <a:endParaRPr lang="en-IN" dirty="0"/>
                    </a:p>
                  </a:txBody>
                  <a:tcPr/>
                </a:tc>
              </a:tr>
              <a:tr h="1217278">
                <a:tc>
                  <a:txBody>
                    <a:bodyPr/>
                    <a:lstStyle/>
                    <a:p>
                      <a:r>
                        <a:rPr lang="en-IN" dirty="0" smtClean="0"/>
                        <a:t>6 Clusters 18 Villages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15-16</a:t>
                      </a:r>
                    </a:p>
                    <a:p>
                      <a:pPr algn="ctr"/>
                      <a:r>
                        <a:rPr lang="en-IN" dirty="0" smtClean="0"/>
                        <a:t>(7-8</a:t>
                      </a:r>
                      <a:r>
                        <a:rPr lang="en-IN" baseline="0" dirty="0" smtClean="0"/>
                        <a:t> Boys</a:t>
                      </a:r>
                    </a:p>
                    <a:p>
                      <a:pPr algn="ctr"/>
                      <a:r>
                        <a:rPr lang="en-IN" baseline="0" dirty="0" smtClean="0"/>
                        <a:t>7-8 Girls)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3-4</a:t>
                      </a:r>
                    </a:p>
                    <a:p>
                      <a:r>
                        <a:rPr lang="en-IN" dirty="0" smtClean="0"/>
                        <a:t>(2-3 Boys</a:t>
                      </a:r>
                    </a:p>
                    <a:p>
                      <a:r>
                        <a:rPr lang="en-IN" dirty="0" smtClean="0"/>
                        <a:t>1-2 Girls)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3-4</a:t>
                      </a:r>
                    </a:p>
                    <a:p>
                      <a:r>
                        <a:rPr lang="en-IN" dirty="0" smtClean="0"/>
                        <a:t>(1 Boy</a:t>
                      </a:r>
                    </a:p>
                    <a:p>
                      <a:r>
                        <a:rPr lang="en-IN" dirty="0" smtClean="0"/>
                        <a:t>1-2 Girls)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23-24</a:t>
                      </a:r>
                    </a:p>
                    <a:p>
                      <a:r>
                        <a:rPr lang="en-IN" dirty="0" smtClean="0"/>
                        <a:t>(10-11 Boys</a:t>
                      </a:r>
                    </a:p>
                    <a:p>
                      <a:r>
                        <a:rPr lang="en-IN" dirty="0" smtClean="0"/>
                        <a:t>11-12 Girls)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Coordinator</a:t>
                      </a:r>
                      <a:r>
                        <a:rPr lang="en-IN" baseline="0" dirty="0" smtClean="0"/>
                        <a:t> – 1</a:t>
                      </a:r>
                    </a:p>
                    <a:p>
                      <a:r>
                        <a:rPr lang="en-IN" baseline="0" dirty="0" smtClean="0"/>
                        <a:t>Associate Coordinator – 1 </a:t>
                      </a:r>
                    </a:p>
                    <a:p>
                      <a:r>
                        <a:rPr lang="en-IN" baseline="0" dirty="0" smtClean="0"/>
                        <a:t>Cluster Teachers –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aseline="0" dirty="0" smtClean="0"/>
                        <a:t>Expert Teachers – 44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3+2 (Contr.)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3</a:t>
                      </a:r>
                      <a:endParaRPr lang="en-IN" b="1" dirty="0"/>
                    </a:p>
                  </a:txBody>
                  <a:tcPr/>
                </a:tc>
              </a:tr>
              <a:tr h="1217278">
                <a:tc>
                  <a:txBody>
                    <a:bodyPr/>
                    <a:lstStyle/>
                    <a:p>
                      <a:r>
                        <a:rPr lang="en-IN" dirty="0" smtClean="0"/>
                        <a:t>5 Clusters 15 Villages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18 </a:t>
                      </a:r>
                    </a:p>
                    <a:p>
                      <a:r>
                        <a:rPr lang="en-IN" dirty="0" smtClean="0"/>
                        <a:t>(9 Boys</a:t>
                      </a:r>
                    </a:p>
                    <a:p>
                      <a:r>
                        <a:rPr lang="en-IN" dirty="0" smtClean="0"/>
                        <a:t> 9 Girls)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</a:t>
                      </a:r>
                    </a:p>
                    <a:p>
                      <a:r>
                        <a:rPr lang="en-IN" dirty="0" smtClean="0"/>
                        <a:t>(2-3 Boys</a:t>
                      </a:r>
                    </a:p>
                    <a:p>
                      <a:r>
                        <a:rPr lang="en-IN" dirty="0" smtClean="0"/>
                        <a:t>1-2 Girls)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</a:t>
                      </a:r>
                    </a:p>
                    <a:p>
                      <a:r>
                        <a:rPr lang="en-IN" dirty="0" smtClean="0"/>
                        <a:t>(1-2 Boys</a:t>
                      </a:r>
                    </a:p>
                    <a:p>
                      <a:r>
                        <a:rPr lang="en-IN" dirty="0" smtClean="0"/>
                        <a:t>2-3 girls)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26-27</a:t>
                      </a:r>
                    </a:p>
                    <a:p>
                      <a:r>
                        <a:rPr lang="en-IN" dirty="0" smtClean="0"/>
                        <a:t>(12-13 Boys</a:t>
                      </a:r>
                    </a:p>
                    <a:p>
                      <a:r>
                        <a:rPr lang="en-IN" dirty="0" smtClean="0"/>
                        <a:t>13-14 Girls)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Coordinator</a:t>
                      </a:r>
                      <a:r>
                        <a:rPr lang="en-IN" baseline="0" dirty="0" smtClean="0"/>
                        <a:t> – 1</a:t>
                      </a:r>
                    </a:p>
                    <a:p>
                      <a:r>
                        <a:rPr lang="en-IN" baseline="0" dirty="0" smtClean="0"/>
                        <a:t>Associate </a:t>
                      </a:r>
                      <a:r>
                        <a:rPr lang="en-IN" baseline="0" dirty="0" smtClean="0"/>
                        <a:t>Coordinator – 1 </a:t>
                      </a:r>
                    </a:p>
                    <a:p>
                      <a:r>
                        <a:rPr lang="en-IN" baseline="0" dirty="0" smtClean="0"/>
                        <a:t>Cluster </a:t>
                      </a:r>
                      <a:r>
                        <a:rPr lang="en-IN" baseline="0" dirty="0" smtClean="0"/>
                        <a:t>Teachers – </a:t>
                      </a:r>
                      <a:r>
                        <a:rPr lang="en-IN" baseline="0" dirty="0" smtClean="0"/>
                        <a:t>5</a:t>
                      </a:r>
                      <a:endParaRPr lang="en-IN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aseline="0" dirty="0" smtClean="0"/>
                        <a:t>Expert Teachers – 38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3+2 (Contr.)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2</a:t>
                      </a:r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3F2F-85A9-45C3-8509-9312A9514748}" type="datetime1">
              <a:rPr lang="en-IN" smtClean="0"/>
              <a:t>13-07-2023</a:t>
            </a:fld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-5415040" y="4788288"/>
            <a:ext cx="5138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276/18 = 15-16 Agri. Students per Village (Each 7-8 Agri. Boys / Girls per village)</a:t>
            </a:r>
          </a:p>
          <a:p>
            <a:r>
              <a:rPr lang="en-IN" sz="1200" dirty="0" smtClean="0"/>
              <a:t>59/18= 3-4 ABM Students / Village (1boy/village &amp; 2-3 girls/Village)</a:t>
            </a:r>
          </a:p>
          <a:p>
            <a:r>
              <a:rPr lang="en-IN" sz="1200" dirty="0" smtClean="0"/>
              <a:t>68/18= 3-4 B. Tech. Students / village (2-3boys/village </a:t>
            </a:r>
            <a:r>
              <a:rPr lang="en-IN" sz="1200" dirty="0"/>
              <a:t>&amp; </a:t>
            </a:r>
            <a:r>
              <a:rPr lang="en-IN" sz="1200" dirty="0" smtClean="0"/>
              <a:t>1-2 girls/Village)</a:t>
            </a:r>
          </a:p>
          <a:p>
            <a:r>
              <a:rPr lang="en-IN" sz="1200" b="1" dirty="0" smtClean="0"/>
              <a:t>Total 403/18 = 23-24 Students / Village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25" y="5329375"/>
            <a:ext cx="588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No. of Visits to the Cluster / Week – 2</a:t>
            </a:r>
          </a:p>
          <a:p>
            <a:r>
              <a:rPr lang="en-IN" b="1" dirty="0" smtClean="0"/>
              <a:t>13 Weeks X 4 Teachers X 2 Visits X 6 Clusters = 624 Visits</a:t>
            </a:r>
          </a:p>
          <a:p>
            <a:r>
              <a:rPr lang="en-IN" b="1" dirty="0" smtClean="0"/>
              <a:t>12-13 Visits / Teacher if (44+6 = 50) Teachers deputed 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31191" y="5360788"/>
            <a:ext cx="588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No. of Visits to the Cluster / Week – 2</a:t>
            </a:r>
          </a:p>
          <a:p>
            <a:r>
              <a:rPr lang="en-IN" b="1" dirty="0" smtClean="0"/>
              <a:t>13 Weeks X 4 Teachers X 2 Visits X 5 Clusters = 520 Visits</a:t>
            </a:r>
          </a:p>
          <a:p>
            <a:r>
              <a:rPr lang="en-IN" b="1" dirty="0" smtClean="0"/>
              <a:t>11-12 Visits / Teacher if (38+6= 44) Teachers deputed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6415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Villages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Availability of Two Accommodations for 15 students each</a:t>
            </a:r>
          </a:p>
          <a:p>
            <a:r>
              <a:rPr lang="en-IN" dirty="0" smtClean="0"/>
              <a:t>Within 10 km radius from Hobli RSK</a:t>
            </a:r>
          </a:p>
          <a:p>
            <a:r>
              <a:rPr lang="en-IN" dirty="0" smtClean="0"/>
              <a:t>Around 300 farm families</a:t>
            </a:r>
          </a:p>
          <a:p>
            <a:r>
              <a:rPr lang="en-IN" dirty="0" smtClean="0"/>
              <a:t>Significant area under horticultural Crops</a:t>
            </a:r>
          </a:p>
          <a:p>
            <a:r>
              <a:rPr lang="en-IN" dirty="0" smtClean="0"/>
              <a:t>Scope  / Interest for Secondary Agriculture</a:t>
            </a:r>
          </a:p>
          <a:p>
            <a:r>
              <a:rPr lang="en-IN" dirty="0" smtClean="0"/>
              <a:t>Reference of Agri/Horticultural Departments &amp; Progressive / Awardee Farmers</a:t>
            </a:r>
          </a:p>
          <a:p>
            <a:r>
              <a:rPr lang="en-IN" dirty="0" smtClean="0"/>
              <a:t>Presence of Agro-industries</a:t>
            </a:r>
          </a:p>
          <a:p>
            <a:r>
              <a:rPr lang="en-IN" dirty="0" smtClean="0"/>
              <a:t>Presence of FPOs &amp; SHGs</a:t>
            </a:r>
          </a:p>
          <a:p>
            <a:r>
              <a:rPr lang="en-IN" dirty="0" smtClean="0"/>
              <a:t>Villages not covered in earlier RAWEs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3F2F-85A9-45C3-8509-9312A9514748}" type="datetime1">
              <a:rPr lang="en-IN" smtClean="0"/>
              <a:t>13-07-2023</a:t>
            </a:fld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56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Districts &amp; Taluks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6" y="824139"/>
            <a:ext cx="12080973" cy="527186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IN" b="1" dirty="0" smtClean="0"/>
              <a:t>			Chikkaballapura			</a:t>
            </a:r>
            <a:r>
              <a:rPr lang="en-IN" b="1" dirty="0" smtClean="0"/>
              <a:t>Bangalore Rural</a:t>
            </a:r>
            <a:endParaRPr lang="en-IN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E19E-CD3C-4395-A2CC-3C47E3567643}" type="datetime1">
              <a:rPr lang="en-IN" smtClean="0"/>
              <a:t>13-07-2023</a:t>
            </a:fld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pPr/>
              <a:t>7</a:t>
            </a:fld>
            <a:endParaRPr lang="en-IN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217608"/>
              </p:ext>
            </p:extLst>
          </p:nvPr>
        </p:nvGraphicFramePr>
        <p:xfrm>
          <a:off x="7534174" y="1726286"/>
          <a:ext cx="2705100" cy="2979420"/>
        </p:xfrm>
        <a:graphic>
          <a:graphicData uri="http://schemas.openxmlformats.org/drawingml/2006/table">
            <a:tbl>
              <a:tblPr/>
              <a:tblGrid>
                <a:gridCol w="863053"/>
                <a:gridCol w="1842047"/>
              </a:tblGrid>
              <a:tr h="646108">
                <a:tc>
                  <a:txBody>
                    <a:bodyPr/>
                    <a:lstStyle/>
                    <a:p>
                      <a:pPr algn="l" fontAlgn="b"/>
                      <a:r>
                        <a:rPr lang="en-IN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Sl. No.</a:t>
                      </a:r>
                      <a:endParaRPr lang="en-IN" b="1" u="none" strike="noStrike" dirty="0">
                        <a:solidFill>
                          <a:srgbClr val="FFFFFF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95250" marB="952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02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Taluk Name</a:t>
                      </a:r>
                      <a:endParaRPr lang="en-IN" b="1" u="none" strike="noStrike" dirty="0">
                        <a:solidFill>
                          <a:srgbClr val="FFFFFF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95250" marB="952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020"/>
                    </a:solidFill>
                  </a:tcPr>
                </a:tc>
              </a:tr>
              <a:tr h="489577"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Dodballapura</a:t>
                      </a:r>
                      <a:endParaRPr lang="en-IN" b="1" u="none" strike="noStrike" dirty="0">
                        <a:solidFill>
                          <a:srgbClr val="0000FF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9577"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Devanahalli</a:t>
                      </a:r>
                      <a:endParaRPr lang="en-IN" b="1" u="none" strike="noStrike" dirty="0">
                        <a:solidFill>
                          <a:srgbClr val="0000FF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9577"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Hoskote</a:t>
                      </a:r>
                      <a:endParaRPr lang="en-IN" b="1" u="none" strike="noStrike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9577"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Nelamangla</a:t>
                      </a:r>
                      <a:endParaRPr lang="en-IN" b="1" u="none" strike="noStrike" dirty="0">
                        <a:solidFill>
                          <a:srgbClr val="0000FF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02489"/>
              </p:ext>
            </p:extLst>
          </p:nvPr>
        </p:nvGraphicFramePr>
        <p:xfrm>
          <a:off x="2846238" y="1726286"/>
          <a:ext cx="3229074" cy="4047846"/>
        </p:xfrm>
        <a:graphic>
          <a:graphicData uri="http://schemas.openxmlformats.org/drawingml/2006/table">
            <a:tbl>
              <a:tblPr/>
              <a:tblGrid>
                <a:gridCol w="1030225"/>
                <a:gridCol w="2198849"/>
              </a:tblGrid>
              <a:tr h="687426">
                <a:tc>
                  <a:txBody>
                    <a:bodyPr/>
                    <a:lstStyle/>
                    <a:p>
                      <a:pPr algn="l" fontAlgn="b"/>
                      <a:r>
                        <a:rPr lang="en-IN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Sl. No.</a:t>
                      </a:r>
                      <a:endParaRPr lang="en-IN" b="1" u="none" strike="noStrike" dirty="0">
                        <a:solidFill>
                          <a:srgbClr val="FFFFFF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95250" marB="952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Taluk Name</a:t>
                      </a:r>
                      <a:endParaRPr lang="en-IN" b="1" u="none" strike="noStrike" dirty="0">
                        <a:solidFill>
                          <a:srgbClr val="FFFFFF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95250" marB="952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94978"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Bagepalli</a:t>
                      </a:r>
                      <a:endParaRPr lang="en-IN" b="1" u="none" strike="noStrike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4978"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u="none" strike="noStrike" kern="1200" dirty="0" err="1" smtClean="0">
                          <a:solidFill>
                            <a:srgbClr val="0000FF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Chikkaballapur</a:t>
                      </a:r>
                      <a:endParaRPr lang="en-IN" b="1" u="none" strike="noStrike" dirty="0">
                        <a:solidFill>
                          <a:srgbClr val="0000FF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4978"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Chintamani</a:t>
                      </a:r>
                      <a:endParaRPr lang="en-IN" b="1" u="none" strike="noStrike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4978"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u="none" strike="noStrike" kern="1200" dirty="0" err="1" smtClean="0">
                          <a:solidFill>
                            <a:srgbClr val="0000FF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Gowribidanur</a:t>
                      </a:r>
                      <a:endParaRPr lang="en-IN" b="1" u="none" strike="noStrike" dirty="0">
                        <a:solidFill>
                          <a:srgbClr val="0000FF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4978"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 dirty="0" smtClean="0">
                          <a:effectLst/>
                          <a:latin typeface="inherit"/>
                        </a:rPr>
                        <a:t>5</a:t>
                      </a:r>
                      <a:endParaRPr lang="en-IN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Gudibande</a:t>
                      </a:r>
                      <a:endParaRPr lang="en-IN" b="1" u="none" strike="noStrike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4978"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 dirty="0" smtClean="0">
                          <a:effectLst/>
                          <a:latin typeface="inherit"/>
                        </a:rPr>
                        <a:t>6</a:t>
                      </a:r>
                      <a:endParaRPr lang="en-IN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fontAlgn="base">
                        <a:buFont typeface="+mj-lt"/>
                        <a:buNone/>
                      </a:pPr>
                      <a:r>
                        <a:rPr lang="en-IN" sz="18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Sidlagatta</a:t>
                      </a:r>
                      <a:endParaRPr lang="en-IN" sz="1800" b="1" u="none" strike="noStrike" kern="1200" dirty="0">
                        <a:solidFill>
                          <a:schemeClr val="tx1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3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Bengaluru Rural : 4 Taluks &amp; 14 </a:t>
            </a:r>
            <a:r>
              <a:rPr lang="en-IN" dirty="0" err="1" smtClean="0"/>
              <a:t>Hoblis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3F2F-85A9-45C3-8509-9312A9514748}" type="datetime1">
              <a:rPr lang="en-IN" smtClean="0"/>
              <a:t>13-07-2023</a:t>
            </a:fld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pPr/>
              <a:t>8</a:t>
            </a:fld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16" y="817670"/>
            <a:ext cx="6988236" cy="5400000"/>
          </a:xfrm>
          <a:prstGeom prst="rect">
            <a:avLst/>
          </a:prstGeom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095596"/>
              </p:ext>
            </p:extLst>
          </p:nvPr>
        </p:nvGraphicFramePr>
        <p:xfrm>
          <a:off x="34826" y="2043786"/>
          <a:ext cx="2653290" cy="2979420"/>
        </p:xfrm>
        <a:graphic>
          <a:graphicData uri="http://schemas.openxmlformats.org/drawingml/2006/table">
            <a:tbl>
              <a:tblPr/>
              <a:tblGrid>
                <a:gridCol w="846523"/>
                <a:gridCol w="1806767"/>
              </a:tblGrid>
              <a:tr h="653236">
                <a:tc>
                  <a:txBody>
                    <a:bodyPr/>
                    <a:lstStyle/>
                    <a:p>
                      <a:pPr algn="l" fontAlgn="b"/>
                      <a:r>
                        <a:rPr lang="en-IN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Sl. No.</a:t>
                      </a:r>
                      <a:endParaRPr lang="en-IN" b="1" u="none" strike="noStrike" dirty="0">
                        <a:solidFill>
                          <a:srgbClr val="FFFFFF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95250" marB="952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02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Taluk Name</a:t>
                      </a:r>
                      <a:endParaRPr lang="en-IN" b="1" u="none" strike="noStrike" dirty="0">
                        <a:solidFill>
                          <a:srgbClr val="FFFFFF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95250" marB="952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020"/>
                    </a:solidFill>
                  </a:tcPr>
                </a:tc>
              </a:tr>
              <a:tr h="494978"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Dodballapura</a:t>
                      </a:r>
                      <a:endParaRPr lang="en-IN" b="1" u="none" strike="noStrike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4978"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Devanahalli</a:t>
                      </a:r>
                      <a:endParaRPr lang="en-IN" b="1" u="none" strike="noStrike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4978"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 dirty="0" err="1" smtClean="0">
                          <a:effectLst/>
                          <a:latin typeface="inherit"/>
                        </a:rPr>
                        <a:t>Hosakote</a:t>
                      </a:r>
                      <a:endParaRPr lang="en-IN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4978"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b="1" u="none" strike="noStrike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Nelamangla</a:t>
                      </a:r>
                      <a:endParaRPr lang="en-IN" b="1" u="none" strike="noStrike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945591"/>
              </p:ext>
            </p:extLst>
          </p:nvPr>
        </p:nvGraphicFramePr>
        <p:xfrm>
          <a:off x="9607531" y="88900"/>
          <a:ext cx="2508268" cy="6705600"/>
        </p:xfrm>
        <a:graphic>
          <a:graphicData uri="http://schemas.openxmlformats.org/drawingml/2006/table">
            <a:tbl>
              <a:tblPr/>
              <a:tblGrid>
                <a:gridCol w="800254"/>
                <a:gridCol w="1708014"/>
              </a:tblGrid>
              <a:tr h="229264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Sl. No.</a:t>
                      </a:r>
                      <a:endParaRPr lang="en-IN" sz="1100" b="1" u="none" strike="noStrike" dirty="0">
                        <a:solidFill>
                          <a:srgbClr val="FFFFFF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95250" marB="952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Hobli Name</a:t>
                      </a:r>
                      <a:endParaRPr lang="en-IN" sz="1100" b="1" u="none" strike="noStrike" dirty="0">
                        <a:solidFill>
                          <a:srgbClr val="FFFFFF"/>
                        </a:solidFill>
                        <a:effectLst/>
                        <a:latin typeface="inherit"/>
                      </a:endParaRPr>
                    </a:p>
                  </a:txBody>
                  <a:tcPr marL="142875" marR="142875" marT="95250" marB="952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err="1" smtClean="0">
                          <a:effectLst/>
                          <a:latin typeface="inherit"/>
                        </a:rPr>
                        <a:t>Anugondanahalli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err="1" smtClean="0">
                          <a:effectLst/>
                          <a:latin typeface="inherit"/>
                        </a:rPr>
                        <a:t>Channarayanapatna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err="1" smtClean="0">
                          <a:effectLst/>
                          <a:latin typeface="inherit"/>
                        </a:rPr>
                        <a:t>Doddabelavangala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err="1" smtClean="0">
                          <a:effectLst/>
                          <a:latin typeface="inherit"/>
                        </a:rPr>
                        <a:t>Jadigenahalli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smtClean="0">
                          <a:effectLst/>
                          <a:latin typeface="inherit"/>
                        </a:rPr>
                        <a:t>5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err="1" smtClean="0">
                          <a:effectLst/>
                          <a:latin typeface="inherit"/>
                        </a:rPr>
                        <a:t>Kasaba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smtClean="0">
                          <a:effectLst/>
                          <a:latin typeface="inherit"/>
                        </a:rPr>
                        <a:t>6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err="1" smtClean="0">
                          <a:effectLst/>
                          <a:latin typeface="inherit"/>
                        </a:rPr>
                        <a:t>Kundana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smtClean="0">
                          <a:effectLst/>
                          <a:latin typeface="inherit"/>
                        </a:rPr>
                        <a:t>7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err="1" smtClean="0">
                          <a:effectLst/>
                          <a:latin typeface="inherit"/>
                        </a:rPr>
                        <a:t>Madhure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smtClean="0">
                          <a:effectLst/>
                          <a:latin typeface="inherit"/>
                        </a:rPr>
                        <a:t>8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err="1" smtClean="0">
                          <a:effectLst/>
                          <a:latin typeface="inherit"/>
                        </a:rPr>
                        <a:t>Nandagudi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smtClean="0">
                          <a:effectLst/>
                          <a:latin typeface="inherit"/>
                        </a:rPr>
                        <a:t>9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err="1" smtClean="0">
                          <a:effectLst/>
                          <a:latin typeface="inherit"/>
                        </a:rPr>
                        <a:t>Sasalu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smtClean="0">
                          <a:effectLst/>
                          <a:latin typeface="inherit"/>
                        </a:rPr>
                        <a:t>10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err="1" smtClean="0">
                          <a:effectLst/>
                          <a:latin typeface="inherit"/>
                        </a:rPr>
                        <a:t>Sompura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smtClean="0">
                          <a:effectLst/>
                          <a:latin typeface="inherit"/>
                        </a:rPr>
                        <a:t>11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err="1" smtClean="0">
                          <a:effectLst/>
                          <a:latin typeface="inherit"/>
                        </a:rPr>
                        <a:t>Sulebele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smtClean="0">
                          <a:effectLst/>
                          <a:latin typeface="inherit"/>
                        </a:rPr>
                        <a:t>12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err="1" smtClean="0">
                          <a:effectLst/>
                          <a:latin typeface="inherit"/>
                        </a:rPr>
                        <a:t>Thyamagondlu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smtClean="0">
                          <a:effectLst/>
                          <a:latin typeface="inherit"/>
                        </a:rPr>
                        <a:t>13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err="1" smtClean="0">
                          <a:effectLst/>
                          <a:latin typeface="inherit"/>
                        </a:rPr>
                        <a:t>Tubagere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smtClean="0">
                          <a:effectLst/>
                          <a:latin typeface="inherit"/>
                        </a:rPr>
                        <a:t>14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100" b="1" u="none" strike="noStrike" dirty="0" err="1" smtClean="0">
                          <a:effectLst/>
                          <a:latin typeface="inherit"/>
                        </a:rPr>
                        <a:t>Vijayapura</a:t>
                      </a:r>
                      <a:endParaRPr lang="en-IN" sz="1100" b="1" u="none" strike="noStrike" dirty="0">
                        <a:effectLst/>
                        <a:latin typeface="inherit"/>
                      </a:endParaRPr>
                    </a:p>
                  </a:txBody>
                  <a:tcPr marL="142875" marR="142875" marT="142875" marB="1428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5519206" y="2400300"/>
            <a:ext cx="1011628" cy="546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6738929" y="2673350"/>
            <a:ext cx="1011628" cy="546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4329778" y="3746249"/>
            <a:ext cx="1011628" cy="546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82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Chikkaballapura Dist.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6" y="824138"/>
            <a:ext cx="2818543" cy="541871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IN" b="1" dirty="0" smtClean="0">
                <a:solidFill>
                  <a:srgbClr val="00B050"/>
                </a:solidFill>
              </a:rPr>
              <a:t>Taluks - 6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IN" dirty="0" err="1"/>
              <a:t>Bagepalli</a:t>
            </a:r>
            <a:r>
              <a:rPr lang="en-IN" dirty="0"/>
              <a:t>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IN" b="1" dirty="0" err="1">
                <a:solidFill>
                  <a:srgbClr val="C00000"/>
                </a:solidFill>
              </a:rPr>
              <a:t>Chikballapur</a:t>
            </a:r>
            <a:endParaRPr lang="en-IN" b="1" dirty="0">
              <a:solidFill>
                <a:srgbClr val="C00000"/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IN" dirty="0"/>
              <a:t>Chintamani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IN" b="1" dirty="0" err="1">
                <a:solidFill>
                  <a:srgbClr val="C00000"/>
                </a:solidFill>
              </a:rPr>
              <a:t>Gowribidanur</a:t>
            </a:r>
            <a:endParaRPr lang="en-IN" b="1" dirty="0">
              <a:solidFill>
                <a:srgbClr val="C00000"/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IN" dirty="0" err="1"/>
              <a:t>Gudibande</a:t>
            </a:r>
            <a:endParaRPr lang="en-IN" dirty="0"/>
          </a:p>
          <a:p>
            <a:pPr marL="514350" indent="-514350" fontAlgn="base">
              <a:buFont typeface="+mj-lt"/>
              <a:buAutoNum type="arabicPeriod"/>
            </a:pPr>
            <a:r>
              <a:rPr lang="en-IN" dirty="0" err="1" smtClean="0"/>
              <a:t>Sidlagatta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3F2F-85A9-45C3-8509-9312A9514748}" type="datetime1">
              <a:rPr lang="en-IN" smtClean="0"/>
              <a:t>13-07-2023</a:t>
            </a:fld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B8CA-EDE1-4594-A788-98C263DA2173}" type="slidenum">
              <a:rPr lang="en-IN" smtClean="0"/>
              <a:pPr/>
              <a:t>9</a:t>
            </a:fld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259" t="12208" r="22470" b="16306"/>
          <a:stretch/>
        </p:blipFill>
        <p:spPr>
          <a:xfrm>
            <a:off x="2963539" y="837282"/>
            <a:ext cx="6079550" cy="54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153259" y="842537"/>
            <a:ext cx="2818543" cy="5418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IN" sz="11200" b="1" dirty="0" err="1" smtClean="0">
                <a:solidFill>
                  <a:srgbClr val="00B050"/>
                </a:solidFill>
              </a:rPr>
              <a:t>Hoblis</a:t>
            </a:r>
            <a:r>
              <a:rPr lang="en-IN" sz="11200" b="1" dirty="0" smtClean="0">
                <a:solidFill>
                  <a:srgbClr val="00B050"/>
                </a:solidFill>
              </a:rPr>
              <a:t> - 26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Chelur</a:t>
            </a:r>
            <a:r>
              <a:rPr lang="en-IN" sz="3200" b="1" dirty="0" smtClean="0"/>
              <a:t> (</a:t>
            </a:r>
            <a:r>
              <a:rPr lang="en-IN" sz="3200" b="1" dirty="0" err="1" smtClean="0"/>
              <a:t>Bagepalli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Guluru</a:t>
            </a:r>
            <a:r>
              <a:rPr lang="en-IN" sz="3200" b="1" dirty="0" smtClean="0"/>
              <a:t> (</a:t>
            </a:r>
            <a:r>
              <a:rPr lang="en-IN" sz="3200" b="1" dirty="0" err="1" smtClean="0"/>
              <a:t>Bagepalli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Kasaba</a:t>
            </a:r>
            <a:r>
              <a:rPr lang="en-IN" sz="3200" b="1" dirty="0" smtClean="0"/>
              <a:t> ( </a:t>
            </a:r>
            <a:r>
              <a:rPr lang="en-IN" sz="3200" b="1" dirty="0" err="1" smtClean="0"/>
              <a:t>Bagepalli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Mittemari</a:t>
            </a:r>
            <a:r>
              <a:rPr lang="en-IN" sz="3200" b="1" dirty="0" smtClean="0"/>
              <a:t> (</a:t>
            </a:r>
            <a:r>
              <a:rPr lang="en-IN" sz="3200" b="1" dirty="0" err="1" smtClean="0"/>
              <a:t>Bagepalli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PathaPalya</a:t>
            </a:r>
            <a:r>
              <a:rPr lang="en-IN" sz="3200" b="1" dirty="0" smtClean="0"/>
              <a:t> (</a:t>
            </a:r>
            <a:r>
              <a:rPr lang="en-IN" sz="3200" b="1" dirty="0" err="1" smtClean="0"/>
              <a:t>Bagepalli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Kasaba</a:t>
            </a:r>
            <a:r>
              <a:rPr lang="en-IN" sz="3200" b="1" dirty="0" smtClean="0"/>
              <a:t> (</a:t>
            </a:r>
            <a:r>
              <a:rPr lang="en-IN" sz="3200" b="1" dirty="0" err="1" smtClean="0"/>
              <a:t>Chickballapur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Mandikal</a:t>
            </a:r>
            <a:r>
              <a:rPr lang="en-IN" sz="3200" b="1" dirty="0" smtClean="0"/>
              <a:t> (</a:t>
            </a:r>
            <a:r>
              <a:rPr lang="en-IN" sz="3200" b="1" dirty="0" err="1" smtClean="0"/>
              <a:t>Chickballapur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smtClean="0"/>
              <a:t>Nandi (</a:t>
            </a:r>
            <a:r>
              <a:rPr lang="en-IN" sz="3200" b="1" dirty="0" err="1" smtClean="0"/>
              <a:t>Chickballapur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Ambaji</a:t>
            </a:r>
            <a:r>
              <a:rPr lang="en-IN" sz="3200" b="1" dirty="0" smtClean="0"/>
              <a:t> </a:t>
            </a:r>
            <a:r>
              <a:rPr lang="en-IN" sz="3200" b="1" dirty="0" err="1" smtClean="0"/>
              <a:t>Durga</a:t>
            </a:r>
            <a:r>
              <a:rPr lang="en-IN" sz="3200" b="1" dirty="0" smtClean="0"/>
              <a:t> (Chintamani)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Chilakalanerupu</a:t>
            </a:r>
            <a:r>
              <a:rPr lang="en-IN" sz="3200" b="1" dirty="0" smtClean="0"/>
              <a:t>(Chintamani)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Kasaba</a:t>
            </a:r>
            <a:r>
              <a:rPr lang="en-IN" sz="3200" b="1" dirty="0" smtClean="0"/>
              <a:t> (Chintamani)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Kaiwara</a:t>
            </a:r>
            <a:r>
              <a:rPr lang="en-IN" sz="3200" b="1" dirty="0" smtClean="0"/>
              <a:t> (Chintamani)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Mungnahalli</a:t>
            </a:r>
            <a:r>
              <a:rPr lang="en-IN" sz="3200" b="1" dirty="0" smtClean="0"/>
              <a:t> (Chintamani)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Muragamalla</a:t>
            </a:r>
            <a:r>
              <a:rPr lang="en-IN" sz="3200" b="1" dirty="0" smtClean="0"/>
              <a:t>(Chintamani)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smtClean="0"/>
              <a:t>D </a:t>
            </a:r>
            <a:r>
              <a:rPr lang="en-IN" sz="3200" b="1" dirty="0" err="1" smtClean="0"/>
              <a:t>Palya</a:t>
            </a:r>
            <a:r>
              <a:rPr lang="en-IN" sz="3200" b="1" dirty="0" smtClean="0"/>
              <a:t> (</a:t>
            </a:r>
            <a:r>
              <a:rPr lang="en-IN" sz="3200" b="1" dirty="0" err="1" smtClean="0"/>
              <a:t>Gowribidanur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Hosur</a:t>
            </a:r>
            <a:r>
              <a:rPr lang="en-IN" sz="3200" b="1" dirty="0" smtClean="0"/>
              <a:t>(</a:t>
            </a:r>
            <a:r>
              <a:rPr lang="en-IN" sz="3200" b="1" dirty="0" err="1" smtClean="0"/>
              <a:t>Gowribidanur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Kasaba</a:t>
            </a:r>
            <a:r>
              <a:rPr lang="en-IN" sz="3200" b="1" dirty="0" smtClean="0"/>
              <a:t> (</a:t>
            </a:r>
            <a:r>
              <a:rPr lang="en-IN" sz="3200" b="1" dirty="0" err="1" smtClean="0"/>
              <a:t>Gowribidanur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Manchenahalli</a:t>
            </a:r>
            <a:r>
              <a:rPr lang="en-IN" sz="3200" b="1" dirty="0" smtClean="0"/>
              <a:t>(</a:t>
            </a:r>
            <a:r>
              <a:rPr lang="en-IN" sz="3200" b="1" dirty="0" err="1" smtClean="0"/>
              <a:t>Gowribidanur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Nagaragere</a:t>
            </a:r>
            <a:r>
              <a:rPr lang="en-IN" sz="3200" b="1" dirty="0" smtClean="0"/>
              <a:t>(</a:t>
            </a:r>
            <a:r>
              <a:rPr lang="en-IN" sz="3200" b="1" dirty="0" err="1" smtClean="0"/>
              <a:t>Gowribidanur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Thondebavi</a:t>
            </a:r>
            <a:r>
              <a:rPr lang="en-IN" sz="3200" b="1" dirty="0" smtClean="0"/>
              <a:t> (</a:t>
            </a:r>
            <a:r>
              <a:rPr lang="en-IN" sz="3200" b="1" dirty="0" err="1" smtClean="0"/>
              <a:t>Gowribidanur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Kasaba</a:t>
            </a:r>
            <a:r>
              <a:rPr lang="en-IN" sz="3200" b="1" dirty="0" smtClean="0"/>
              <a:t> (</a:t>
            </a:r>
            <a:r>
              <a:rPr lang="en-IN" sz="3200" b="1" dirty="0" err="1" smtClean="0"/>
              <a:t>Gudibande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Somenahalli</a:t>
            </a:r>
            <a:r>
              <a:rPr lang="en-IN" sz="3200" b="1" dirty="0" smtClean="0"/>
              <a:t>(</a:t>
            </a:r>
            <a:r>
              <a:rPr lang="en-IN" sz="3200" b="1" dirty="0" err="1" smtClean="0"/>
              <a:t>Gudibande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Bashettihalli</a:t>
            </a:r>
            <a:r>
              <a:rPr lang="en-IN" sz="3200" b="1" dirty="0" smtClean="0"/>
              <a:t>(</a:t>
            </a:r>
            <a:r>
              <a:rPr lang="en-IN" sz="3200" b="1" dirty="0" err="1" smtClean="0"/>
              <a:t>Shidlaghatta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Jangamkote</a:t>
            </a:r>
            <a:r>
              <a:rPr lang="en-IN" sz="3200" b="1" dirty="0" smtClean="0"/>
              <a:t>(</a:t>
            </a:r>
            <a:r>
              <a:rPr lang="en-IN" sz="3200" b="1" dirty="0" err="1" smtClean="0"/>
              <a:t>Shidlaghatta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Kasaba</a:t>
            </a:r>
            <a:r>
              <a:rPr lang="en-IN" sz="3200" b="1" dirty="0" smtClean="0"/>
              <a:t> (</a:t>
            </a:r>
            <a:r>
              <a:rPr lang="en-IN" sz="3200" b="1" dirty="0" err="1" smtClean="0"/>
              <a:t>Shidlaghatta</a:t>
            </a:r>
            <a:r>
              <a:rPr lang="en-IN" sz="3200" b="1" dirty="0" smtClean="0"/>
              <a:t>)</a:t>
            </a:r>
          </a:p>
          <a:p>
            <a:pPr marL="176213" indent="-176213" fontAlgn="base">
              <a:buFont typeface="+mj-lt"/>
              <a:buAutoNum type="arabicPeriod"/>
            </a:pPr>
            <a:r>
              <a:rPr lang="en-IN" sz="3200" b="1" dirty="0" err="1" smtClean="0"/>
              <a:t>Sadali</a:t>
            </a:r>
            <a:r>
              <a:rPr lang="en-IN" sz="3200" b="1" dirty="0" smtClean="0"/>
              <a:t>(</a:t>
            </a:r>
            <a:r>
              <a:rPr lang="en-IN" sz="3200" b="1" dirty="0" err="1" smtClean="0"/>
              <a:t>Shidlaghatta</a:t>
            </a:r>
            <a:r>
              <a:rPr lang="en-IN" sz="3200" b="1" dirty="0" smtClean="0"/>
              <a:t>)</a:t>
            </a:r>
            <a:endParaRPr lang="en-IN" sz="3200" b="1" dirty="0"/>
          </a:p>
        </p:txBody>
      </p:sp>
      <p:sp>
        <p:nvSpPr>
          <p:cNvPr id="9" name="Oval 8"/>
          <p:cNvSpPr/>
          <p:nvPr/>
        </p:nvSpPr>
        <p:spPr>
          <a:xfrm>
            <a:off x="3530600" y="2946400"/>
            <a:ext cx="1435100" cy="774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5080000" y="4102100"/>
            <a:ext cx="1435100" cy="774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23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1448</Words>
  <Application>Microsoft Office PowerPoint</Application>
  <PresentationFormat>Widescreen</PresentationFormat>
  <Paragraphs>452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inherit</vt:lpstr>
      <vt:lpstr>Times New Roman</vt:lpstr>
      <vt:lpstr>Office Theme</vt:lpstr>
      <vt:lpstr>RAWE 2023-24</vt:lpstr>
      <vt:lpstr>Tentative schedule of events B.Sc. Hons. (Agri.) 2023-24</vt:lpstr>
      <vt:lpstr>RSK Placements &amp; Exams</vt:lpstr>
      <vt:lpstr>Tentative List of Students </vt:lpstr>
      <vt:lpstr>Monitoring Options</vt:lpstr>
      <vt:lpstr>Villages</vt:lpstr>
      <vt:lpstr>Districts &amp; Taluks</vt:lpstr>
      <vt:lpstr>Bengaluru Rural : 4 Taluks &amp; 14 Hoblis</vt:lpstr>
      <vt:lpstr>Chikkaballapura Dist.</vt:lpstr>
      <vt:lpstr>Budget</vt:lpstr>
      <vt:lpstr>RAWE 2022 Feedback (Students)</vt:lpstr>
      <vt:lpstr>RAWE 2022 Remarks of VC</vt:lpstr>
      <vt:lpstr>RAWE 2023-24</vt:lpstr>
      <vt:lpstr>Tentative List of Students 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RAWE 2023-24</dc:title>
  <dc:creator>Head AKMU</dc:creator>
  <cp:lastModifiedBy>Head AKMU</cp:lastModifiedBy>
  <cp:revision>54</cp:revision>
  <cp:lastPrinted>2023-07-13T07:27:33Z</cp:lastPrinted>
  <dcterms:created xsi:type="dcterms:W3CDTF">2023-07-12T04:19:57Z</dcterms:created>
  <dcterms:modified xsi:type="dcterms:W3CDTF">2023-07-13T07:29:04Z</dcterms:modified>
</cp:coreProperties>
</file>