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368" r:id="rId2"/>
    <p:sldId id="355" r:id="rId3"/>
    <p:sldId id="363" r:id="rId4"/>
    <p:sldId id="362" r:id="rId5"/>
    <p:sldId id="356" r:id="rId6"/>
    <p:sldId id="316" r:id="rId7"/>
    <p:sldId id="357" r:id="rId8"/>
    <p:sldId id="327" r:id="rId9"/>
    <p:sldId id="359" r:id="rId10"/>
    <p:sldId id="319" r:id="rId11"/>
    <p:sldId id="320" r:id="rId12"/>
    <p:sldId id="336" r:id="rId13"/>
    <p:sldId id="321" r:id="rId14"/>
    <p:sldId id="337" r:id="rId15"/>
    <p:sldId id="322" r:id="rId16"/>
    <p:sldId id="360" r:id="rId17"/>
    <p:sldId id="323" r:id="rId18"/>
    <p:sldId id="324" r:id="rId19"/>
    <p:sldId id="306" r:id="rId20"/>
    <p:sldId id="340" r:id="rId21"/>
    <p:sldId id="326" r:id="rId22"/>
    <p:sldId id="339" r:id="rId23"/>
    <p:sldId id="325" r:id="rId24"/>
    <p:sldId id="301" r:id="rId25"/>
    <p:sldId id="341" r:id="rId26"/>
    <p:sldId id="302" r:id="rId27"/>
    <p:sldId id="342" r:id="rId28"/>
    <p:sldId id="303" r:id="rId29"/>
    <p:sldId id="343" r:id="rId30"/>
    <p:sldId id="305" r:id="rId31"/>
    <p:sldId id="345" r:id="rId32"/>
    <p:sldId id="353" r:id="rId33"/>
    <p:sldId id="354" r:id="rId34"/>
    <p:sldId id="259" r:id="rId35"/>
    <p:sldId id="264" r:id="rId36"/>
    <p:sldId id="346" r:id="rId37"/>
    <p:sldId id="257" r:id="rId38"/>
    <p:sldId id="282" r:id="rId39"/>
    <p:sldId id="278" r:id="rId40"/>
    <p:sldId id="276" r:id="rId41"/>
    <p:sldId id="277" r:id="rId42"/>
    <p:sldId id="258" r:id="rId43"/>
    <p:sldId id="365" r:id="rId44"/>
    <p:sldId id="308" r:id="rId45"/>
    <p:sldId id="309" r:id="rId46"/>
    <p:sldId id="311" r:id="rId47"/>
    <p:sldId id="312" r:id="rId48"/>
    <p:sldId id="313" r:id="rId49"/>
    <p:sldId id="265" r:id="rId50"/>
    <p:sldId id="329" r:id="rId51"/>
    <p:sldId id="266" r:id="rId52"/>
    <p:sldId id="267" r:id="rId53"/>
    <p:sldId id="351" r:id="rId54"/>
    <p:sldId id="268" r:id="rId55"/>
    <p:sldId id="366" r:id="rId56"/>
    <p:sldId id="269" r:id="rId57"/>
    <p:sldId id="270" r:id="rId58"/>
    <p:sldId id="271" r:id="rId59"/>
    <p:sldId id="272" r:id="rId60"/>
    <p:sldId id="273" r:id="rId61"/>
    <p:sldId id="280" r:id="rId62"/>
    <p:sldId id="281" r:id="rId63"/>
    <p:sldId id="297" r:id="rId64"/>
    <p:sldId id="334" r:id="rId65"/>
    <p:sldId id="284" r:id="rId66"/>
    <p:sldId id="285" r:id="rId67"/>
    <p:sldId id="300" r:id="rId68"/>
    <p:sldId id="364" r:id="rId69"/>
    <p:sldId id="296" r:id="rId70"/>
    <p:sldId id="348" r:id="rId71"/>
    <p:sldId id="347" r:id="rId72"/>
    <p:sldId id="352" r:id="rId73"/>
    <p:sldId id="333" r:id="rId74"/>
    <p:sldId id="349" r:id="rId75"/>
    <p:sldId id="295" r:id="rId76"/>
    <p:sldId id="330" r:id="rId77"/>
    <p:sldId id="331" r:id="rId78"/>
    <p:sldId id="332" r:id="rId79"/>
    <p:sldId id="298" r:id="rId80"/>
    <p:sldId id="367"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B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8" autoAdjust="0"/>
    <p:restoredTop sz="94598" autoAdjust="0"/>
  </p:normalViewPr>
  <p:slideViewPr>
    <p:cSldViewPr snapToGrid="0">
      <p:cViewPr varScale="1">
        <p:scale>
          <a:sx n="81" d="100"/>
          <a:sy n="81" d="100"/>
        </p:scale>
        <p:origin x="66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394E03-C425-47C3-85FF-46A41291673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6D08EAF-5AA4-406C-981A-3B25110868F4}">
      <dgm:prSet/>
      <dgm:spPr/>
      <dgm:t>
        <a:bodyPr/>
        <a:lstStyle/>
        <a:p>
          <a:r>
            <a:rPr lang="en-US"/>
            <a:t>To understand the different types of tourism and their characteristics</a:t>
          </a:r>
        </a:p>
      </dgm:t>
    </dgm:pt>
    <dgm:pt modelId="{9D8D603A-46FC-4560-8489-D842D8AB9F43}" type="parTrans" cxnId="{E4E1786F-0CFE-4802-B5A3-B5B09F4BB818}">
      <dgm:prSet/>
      <dgm:spPr/>
      <dgm:t>
        <a:bodyPr/>
        <a:lstStyle/>
        <a:p>
          <a:endParaRPr lang="en-US"/>
        </a:p>
      </dgm:t>
    </dgm:pt>
    <dgm:pt modelId="{62E78BFD-8252-415E-A2A6-77FBB8B9590F}" type="sibTrans" cxnId="{E4E1786F-0CFE-4802-B5A3-B5B09F4BB818}">
      <dgm:prSet/>
      <dgm:spPr/>
      <dgm:t>
        <a:bodyPr/>
        <a:lstStyle/>
        <a:p>
          <a:endParaRPr lang="en-US"/>
        </a:p>
      </dgm:t>
    </dgm:pt>
    <dgm:pt modelId="{EB5A705B-E610-42CA-BDDB-D46968168109}">
      <dgm:prSet/>
      <dgm:spPr/>
      <dgm:t>
        <a:bodyPr/>
        <a:lstStyle/>
        <a:p>
          <a:r>
            <a:rPr lang="en-US"/>
            <a:t>To understand the emerging concept of agri-tourism and its defining characteristics</a:t>
          </a:r>
        </a:p>
      </dgm:t>
    </dgm:pt>
    <dgm:pt modelId="{207A41E8-55B0-4F1E-A4FC-B9B6786EFF99}" type="parTrans" cxnId="{FE929D5C-5970-458E-B9DE-D06752E90B6F}">
      <dgm:prSet/>
      <dgm:spPr/>
      <dgm:t>
        <a:bodyPr/>
        <a:lstStyle/>
        <a:p>
          <a:endParaRPr lang="en-US"/>
        </a:p>
      </dgm:t>
    </dgm:pt>
    <dgm:pt modelId="{C826410B-F734-44A7-8135-6AB2CEAD7F5A}" type="sibTrans" cxnId="{FE929D5C-5970-458E-B9DE-D06752E90B6F}">
      <dgm:prSet/>
      <dgm:spPr/>
      <dgm:t>
        <a:bodyPr/>
        <a:lstStyle/>
        <a:p>
          <a:endParaRPr lang="en-US"/>
        </a:p>
      </dgm:t>
    </dgm:pt>
    <dgm:pt modelId="{7DBF932D-DE60-4B1A-AD64-2CE62D796774}">
      <dgm:prSet/>
      <dgm:spPr/>
      <dgm:t>
        <a:bodyPr/>
        <a:lstStyle/>
        <a:p>
          <a:r>
            <a:rPr lang="en-US" dirty="0"/>
            <a:t>To understand the need and scope of </a:t>
          </a:r>
          <a:r>
            <a:rPr lang="en-US" dirty="0" err="1"/>
            <a:t>agri</a:t>
          </a:r>
          <a:r>
            <a:rPr lang="en-US" dirty="0"/>
            <a:t>-tourism in developing countries like India</a:t>
          </a:r>
        </a:p>
      </dgm:t>
    </dgm:pt>
    <dgm:pt modelId="{23E3C7E2-5963-4BF4-AD0B-EF20E051113F}" type="parTrans" cxnId="{196BE330-C819-4BE3-906C-5678C8406D52}">
      <dgm:prSet/>
      <dgm:spPr/>
      <dgm:t>
        <a:bodyPr/>
        <a:lstStyle/>
        <a:p>
          <a:endParaRPr lang="en-US"/>
        </a:p>
      </dgm:t>
    </dgm:pt>
    <dgm:pt modelId="{696ACFAE-65F0-4E62-B817-3887192CB18C}" type="sibTrans" cxnId="{196BE330-C819-4BE3-906C-5678C8406D52}">
      <dgm:prSet/>
      <dgm:spPr/>
      <dgm:t>
        <a:bodyPr/>
        <a:lstStyle/>
        <a:p>
          <a:endParaRPr lang="en-US"/>
        </a:p>
      </dgm:t>
    </dgm:pt>
    <dgm:pt modelId="{E312C6C1-7588-497E-9B39-7D74EEC248C8}">
      <dgm:prSet/>
      <dgm:spPr/>
      <dgm:t>
        <a:bodyPr/>
        <a:lstStyle/>
        <a:p>
          <a:r>
            <a:rPr lang="en-US"/>
            <a:t>To review the research related to agri-tourism</a:t>
          </a:r>
        </a:p>
      </dgm:t>
    </dgm:pt>
    <dgm:pt modelId="{71A4B150-67F1-4C4C-8FE5-9104E12B4110}" type="parTrans" cxnId="{9BA6C4F6-7F4C-43E1-882B-1E04C18ADD19}">
      <dgm:prSet/>
      <dgm:spPr/>
      <dgm:t>
        <a:bodyPr/>
        <a:lstStyle/>
        <a:p>
          <a:endParaRPr lang="en-US"/>
        </a:p>
      </dgm:t>
    </dgm:pt>
    <dgm:pt modelId="{93DE23FB-68F5-49FE-BF56-C6909DFFB413}" type="sibTrans" cxnId="{9BA6C4F6-7F4C-43E1-882B-1E04C18ADD19}">
      <dgm:prSet/>
      <dgm:spPr/>
      <dgm:t>
        <a:bodyPr/>
        <a:lstStyle/>
        <a:p>
          <a:endParaRPr lang="en-US"/>
        </a:p>
      </dgm:t>
    </dgm:pt>
    <dgm:pt modelId="{ED8B93E4-1079-40CB-89C7-BCB5DC2F03FA}" type="pres">
      <dgm:prSet presAssocID="{30394E03-C425-47C3-85FF-46A412916739}" presName="vert0" presStyleCnt="0">
        <dgm:presLayoutVars>
          <dgm:dir/>
          <dgm:animOne val="branch"/>
          <dgm:animLvl val="lvl"/>
        </dgm:presLayoutVars>
      </dgm:prSet>
      <dgm:spPr/>
    </dgm:pt>
    <dgm:pt modelId="{8E539499-B8A9-4416-A7CF-67DFB9FBBF51}" type="pres">
      <dgm:prSet presAssocID="{C6D08EAF-5AA4-406C-981A-3B25110868F4}" presName="thickLine" presStyleLbl="alignNode1" presStyleIdx="0" presStyleCnt="4"/>
      <dgm:spPr/>
    </dgm:pt>
    <dgm:pt modelId="{FB5CD00B-B505-44D7-8D7A-C2F3051CCCD6}" type="pres">
      <dgm:prSet presAssocID="{C6D08EAF-5AA4-406C-981A-3B25110868F4}" presName="horz1" presStyleCnt="0"/>
      <dgm:spPr/>
    </dgm:pt>
    <dgm:pt modelId="{42C26239-879E-4324-98AA-79DF8CA2922C}" type="pres">
      <dgm:prSet presAssocID="{C6D08EAF-5AA4-406C-981A-3B25110868F4}" presName="tx1" presStyleLbl="revTx" presStyleIdx="0" presStyleCnt="4"/>
      <dgm:spPr/>
    </dgm:pt>
    <dgm:pt modelId="{7A325E16-D53A-4718-AF2C-0CE9F1635DEA}" type="pres">
      <dgm:prSet presAssocID="{C6D08EAF-5AA4-406C-981A-3B25110868F4}" presName="vert1" presStyleCnt="0"/>
      <dgm:spPr/>
    </dgm:pt>
    <dgm:pt modelId="{7D568029-9F79-4CEB-ADEB-2A8A91381E13}" type="pres">
      <dgm:prSet presAssocID="{EB5A705B-E610-42CA-BDDB-D46968168109}" presName="thickLine" presStyleLbl="alignNode1" presStyleIdx="1" presStyleCnt="4"/>
      <dgm:spPr/>
    </dgm:pt>
    <dgm:pt modelId="{FD957167-E16A-4870-BCE3-39D70F2DEF1B}" type="pres">
      <dgm:prSet presAssocID="{EB5A705B-E610-42CA-BDDB-D46968168109}" presName="horz1" presStyleCnt="0"/>
      <dgm:spPr/>
    </dgm:pt>
    <dgm:pt modelId="{29779E1E-3E6C-4019-8CD6-D5760FA31E8C}" type="pres">
      <dgm:prSet presAssocID="{EB5A705B-E610-42CA-BDDB-D46968168109}" presName="tx1" presStyleLbl="revTx" presStyleIdx="1" presStyleCnt="4"/>
      <dgm:spPr/>
    </dgm:pt>
    <dgm:pt modelId="{53AC72CB-FC47-4EE5-9B6D-2FF6B38B37BB}" type="pres">
      <dgm:prSet presAssocID="{EB5A705B-E610-42CA-BDDB-D46968168109}" presName="vert1" presStyleCnt="0"/>
      <dgm:spPr/>
    </dgm:pt>
    <dgm:pt modelId="{D8D94F94-6E84-47C1-94A4-9A2D20D43C96}" type="pres">
      <dgm:prSet presAssocID="{7DBF932D-DE60-4B1A-AD64-2CE62D796774}" presName="thickLine" presStyleLbl="alignNode1" presStyleIdx="2" presStyleCnt="4"/>
      <dgm:spPr/>
    </dgm:pt>
    <dgm:pt modelId="{AA75F533-B1A6-4C10-9758-F71CE94A6E46}" type="pres">
      <dgm:prSet presAssocID="{7DBF932D-DE60-4B1A-AD64-2CE62D796774}" presName="horz1" presStyleCnt="0"/>
      <dgm:spPr/>
    </dgm:pt>
    <dgm:pt modelId="{A37238F2-3ED5-481B-9BB1-D36E103691D5}" type="pres">
      <dgm:prSet presAssocID="{7DBF932D-DE60-4B1A-AD64-2CE62D796774}" presName="tx1" presStyleLbl="revTx" presStyleIdx="2" presStyleCnt="4"/>
      <dgm:spPr/>
    </dgm:pt>
    <dgm:pt modelId="{7E57E83A-9308-4226-8FC4-9250F29A3F2D}" type="pres">
      <dgm:prSet presAssocID="{7DBF932D-DE60-4B1A-AD64-2CE62D796774}" presName="vert1" presStyleCnt="0"/>
      <dgm:spPr/>
    </dgm:pt>
    <dgm:pt modelId="{D4F34C28-2347-4B77-8C79-04B3B9C25B7F}" type="pres">
      <dgm:prSet presAssocID="{E312C6C1-7588-497E-9B39-7D74EEC248C8}" presName="thickLine" presStyleLbl="alignNode1" presStyleIdx="3" presStyleCnt="4"/>
      <dgm:spPr/>
    </dgm:pt>
    <dgm:pt modelId="{766DCFF1-6724-4108-90E5-9BEBDCF61AE8}" type="pres">
      <dgm:prSet presAssocID="{E312C6C1-7588-497E-9B39-7D74EEC248C8}" presName="horz1" presStyleCnt="0"/>
      <dgm:spPr/>
    </dgm:pt>
    <dgm:pt modelId="{6E5E0DA8-C98F-4DB0-BA43-B1D58706ECE1}" type="pres">
      <dgm:prSet presAssocID="{E312C6C1-7588-497E-9B39-7D74EEC248C8}" presName="tx1" presStyleLbl="revTx" presStyleIdx="3" presStyleCnt="4"/>
      <dgm:spPr/>
    </dgm:pt>
    <dgm:pt modelId="{45CB0104-C49B-4F8A-A50E-56A01911716F}" type="pres">
      <dgm:prSet presAssocID="{E312C6C1-7588-497E-9B39-7D74EEC248C8}" presName="vert1" presStyleCnt="0"/>
      <dgm:spPr/>
    </dgm:pt>
  </dgm:ptLst>
  <dgm:cxnLst>
    <dgm:cxn modelId="{869D6716-6355-43BD-B671-D3E25BECC182}" type="presOf" srcId="{EB5A705B-E610-42CA-BDDB-D46968168109}" destId="{29779E1E-3E6C-4019-8CD6-D5760FA31E8C}" srcOrd="0" destOrd="0" presId="urn:microsoft.com/office/officeart/2008/layout/LinedList"/>
    <dgm:cxn modelId="{196BE330-C819-4BE3-906C-5678C8406D52}" srcId="{30394E03-C425-47C3-85FF-46A412916739}" destId="{7DBF932D-DE60-4B1A-AD64-2CE62D796774}" srcOrd="2" destOrd="0" parTransId="{23E3C7E2-5963-4BF4-AD0B-EF20E051113F}" sibTransId="{696ACFAE-65F0-4E62-B817-3887192CB18C}"/>
    <dgm:cxn modelId="{FE929D5C-5970-458E-B9DE-D06752E90B6F}" srcId="{30394E03-C425-47C3-85FF-46A412916739}" destId="{EB5A705B-E610-42CA-BDDB-D46968168109}" srcOrd="1" destOrd="0" parTransId="{207A41E8-55B0-4F1E-A4FC-B9B6786EFF99}" sibTransId="{C826410B-F734-44A7-8135-6AB2CEAD7F5A}"/>
    <dgm:cxn modelId="{BB39D75C-5A65-4DBF-AC60-9CA1DAF3F6DC}" type="presOf" srcId="{C6D08EAF-5AA4-406C-981A-3B25110868F4}" destId="{42C26239-879E-4324-98AA-79DF8CA2922C}" srcOrd="0" destOrd="0" presId="urn:microsoft.com/office/officeart/2008/layout/LinedList"/>
    <dgm:cxn modelId="{E4E1786F-0CFE-4802-B5A3-B5B09F4BB818}" srcId="{30394E03-C425-47C3-85FF-46A412916739}" destId="{C6D08EAF-5AA4-406C-981A-3B25110868F4}" srcOrd="0" destOrd="0" parTransId="{9D8D603A-46FC-4560-8489-D842D8AB9F43}" sibTransId="{62E78BFD-8252-415E-A2A6-77FBB8B9590F}"/>
    <dgm:cxn modelId="{8A047D7C-0CFF-47B4-A379-56C90C118C97}" type="presOf" srcId="{E312C6C1-7588-497E-9B39-7D74EEC248C8}" destId="{6E5E0DA8-C98F-4DB0-BA43-B1D58706ECE1}" srcOrd="0" destOrd="0" presId="urn:microsoft.com/office/officeart/2008/layout/LinedList"/>
    <dgm:cxn modelId="{9BE006B7-9120-4D0D-AC17-0A62A8CE9F39}" type="presOf" srcId="{30394E03-C425-47C3-85FF-46A412916739}" destId="{ED8B93E4-1079-40CB-89C7-BCB5DC2F03FA}" srcOrd="0" destOrd="0" presId="urn:microsoft.com/office/officeart/2008/layout/LinedList"/>
    <dgm:cxn modelId="{F6BEC1E7-D3AD-4E5B-A91C-C2EE17633F3C}" type="presOf" srcId="{7DBF932D-DE60-4B1A-AD64-2CE62D796774}" destId="{A37238F2-3ED5-481B-9BB1-D36E103691D5}" srcOrd="0" destOrd="0" presId="urn:microsoft.com/office/officeart/2008/layout/LinedList"/>
    <dgm:cxn modelId="{9BA6C4F6-7F4C-43E1-882B-1E04C18ADD19}" srcId="{30394E03-C425-47C3-85FF-46A412916739}" destId="{E312C6C1-7588-497E-9B39-7D74EEC248C8}" srcOrd="3" destOrd="0" parTransId="{71A4B150-67F1-4C4C-8FE5-9104E12B4110}" sibTransId="{93DE23FB-68F5-49FE-BF56-C6909DFFB413}"/>
    <dgm:cxn modelId="{D3772C30-E664-447C-BB40-DC62914BACF6}" type="presParOf" srcId="{ED8B93E4-1079-40CB-89C7-BCB5DC2F03FA}" destId="{8E539499-B8A9-4416-A7CF-67DFB9FBBF51}" srcOrd="0" destOrd="0" presId="urn:microsoft.com/office/officeart/2008/layout/LinedList"/>
    <dgm:cxn modelId="{731D295D-9C7C-47E9-9C82-15FFC44F2582}" type="presParOf" srcId="{ED8B93E4-1079-40CB-89C7-BCB5DC2F03FA}" destId="{FB5CD00B-B505-44D7-8D7A-C2F3051CCCD6}" srcOrd="1" destOrd="0" presId="urn:microsoft.com/office/officeart/2008/layout/LinedList"/>
    <dgm:cxn modelId="{7753A98B-534F-45BB-9502-33A8867DA796}" type="presParOf" srcId="{FB5CD00B-B505-44D7-8D7A-C2F3051CCCD6}" destId="{42C26239-879E-4324-98AA-79DF8CA2922C}" srcOrd="0" destOrd="0" presId="urn:microsoft.com/office/officeart/2008/layout/LinedList"/>
    <dgm:cxn modelId="{31064F6A-F8E3-4F43-955D-B064D02041E9}" type="presParOf" srcId="{FB5CD00B-B505-44D7-8D7A-C2F3051CCCD6}" destId="{7A325E16-D53A-4718-AF2C-0CE9F1635DEA}" srcOrd="1" destOrd="0" presId="urn:microsoft.com/office/officeart/2008/layout/LinedList"/>
    <dgm:cxn modelId="{5ACEEB22-2045-40EC-A5CA-3088257312B4}" type="presParOf" srcId="{ED8B93E4-1079-40CB-89C7-BCB5DC2F03FA}" destId="{7D568029-9F79-4CEB-ADEB-2A8A91381E13}" srcOrd="2" destOrd="0" presId="urn:microsoft.com/office/officeart/2008/layout/LinedList"/>
    <dgm:cxn modelId="{76931364-AF2F-4A85-9A53-006B7DC666BA}" type="presParOf" srcId="{ED8B93E4-1079-40CB-89C7-BCB5DC2F03FA}" destId="{FD957167-E16A-4870-BCE3-39D70F2DEF1B}" srcOrd="3" destOrd="0" presId="urn:microsoft.com/office/officeart/2008/layout/LinedList"/>
    <dgm:cxn modelId="{9C7E9B3E-8AE5-4E30-BA48-18F001EA3B69}" type="presParOf" srcId="{FD957167-E16A-4870-BCE3-39D70F2DEF1B}" destId="{29779E1E-3E6C-4019-8CD6-D5760FA31E8C}" srcOrd="0" destOrd="0" presId="urn:microsoft.com/office/officeart/2008/layout/LinedList"/>
    <dgm:cxn modelId="{6AEB0D34-2A0D-4580-9893-59CB0CED572A}" type="presParOf" srcId="{FD957167-E16A-4870-BCE3-39D70F2DEF1B}" destId="{53AC72CB-FC47-4EE5-9B6D-2FF6B38B37BB}" srcOrd="1" destOrd="0" presId="urn:microsoft.com/office/officeart/2008/layout/LinedList"/>
    <dgm:cxn modelId="{D769E196-B7A1-4DF6-9603-6BBD980D9CDF}" type="presParOf" srcId="{ED8B93E4-1079-40CB-89C7-BCB5DC2F03FA}" destId="{D8D94F94-6E84-47C1-94A4-9A2D20D43C96}" srcOrd="4" destOrd="0" presId="urn:microsoft.com/office/officeart/2008/layout/LinedList"/>
    <dgm:cxn modelId="{80C045B0-A809-4581-8339-723297CF851E}" type="presParOf" srcId="{ED8B93E4-1079-40CB-89C7-BCB5DC2F03FA}" destId="{AA75F533-B1A6-4C10-9758-F71CE94A6E46}" srcOrd="5" destOrd="0" presId="urn:microsoft.com/office/officeart/2008/layout/LinedList"/>
    <dgm:cxn modelId="{5B77E43F-2DDD-4AC9-B514-732B93D48A5D}" type="presParOf" srcId="{AA75F533-B1A6-4C10-9758-F71CE94A6E46}" destId="{A37238F2-3ED5-481B-9BB1-D36E103691D5}" srcOrd="0" destOrd="0" presId="urn:microsoft.com/office/officeart/2008/layout/LinedList"/>
    <dgm:cxn modelId="{7E81E9C8-7558-4A11-BD7B-C68EF1B6409C}" type="presParOf" srcId="{AA75F533-B1A6-4C10-9758-F71CE94A6E46}" destId="{7E57E83A-9308-4226-8FC4-9250F29A3F2D}" srcOrd="1" destOrd="0" presId="urn:microsoft.com/office/officeart/2008/layout/LinedList"/>
    <dgm:cxn modelId="{849F0A03-2DB6-4F17-9E97-446E65F12A5A}" type="presParOf" srcId="{ED8B93E4-1079-40CB-89C7-BCB5DC2F03FA}" destId="{D4F34C28-2347-4B77-8C79-04B3B9C25B7F}" srcOrd="6" destOrd="0" presId="urn:microsoft.com/office/officeart/2008/layout/LinedList"/>
    <dgm:cxn modelId="{0391A7F1-04C6-47F0-B448-A5EC3106A2CC}" type="presParOf" srcId="{ED8B93E4-1079-40CB-89C7-BCB5DC2F03FA}" destId="{766DCFF1-6724-4108-90E5-9BEBDCF61AE8}" srcOrd="7" destOrd="0" presId="urn:microsoft.com/office/officeart/2008/layout/LinedList"/>
    <dgm:cxn modelId="{BF764D17-3B6D-42DA-90DD-B1234F72A7E5}" type="presParOf" srcId="{766DCFF1-6724-4108-90E5-9BEBDCF61AE8}" destId="{6E5E0DA8-C98F-4DB0-BA43-B1D58706ECE1}" srcOrd="0" destOrd="0" presId="urn:microsoft.com/office/officeart/2008/layout/LinedList"/>
    <dgm:cxn modelId="{5CDEE7B0-4BA1-4031-B416-6C178167FE77}" type="presParOf" srcId="{766DCFF1-6724-4108-90E5-9BEBDCF61AE8}" destId="{45CB0104-C49B-4F8A-A50E-56A01911716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4A512BD-488A-4B06-9AAD-FE75683B9F5C}" type="doc">
      <dgm:prSet loTypeId="urn:microsoft.com/office/officeart/2005/8/layout/default" loCatId="list" qsTypeId="urn:microsoft.com/office/officeart/2005/8/quickstyle/simple4" qsCatId="simple" csTypeId="urn:microsoft.com/office/officeart/2005/8/colors/accent0_3" csCatId="mainScheme" phldr="1"/>
      <dgm:spPr/>
      <dgm:t>
        <a:bodyPr/>
        <a:lstStyle/>
        <a:p>
          <a:endParaRPr lang="en-US"/>
        </a:p>
      </dgm:t>
    </dgm:pt>
    <dgm:pt modelId="{D9CA7B0B-E94A-4972-81B9-56B8188E81A4}">
      <dgm:prSet/>
      <dgm:spPr/>
      <dgm:t>
        <a:bodyPr/>
        <a:lstStyle/>
        <a:p>
          <a:r>
            <a:rPr lang="en-IN" dirty="0"/>
            <a:t>Karnataka has a great potential to the development of </a:t>
          </a:r>
          <a:r>
            <a:rPr lang="en-IN" dirty="0" err="1"/>
            <a:t>agro</a:t>
          </a:r>
          <a:r>
            <a:rPr lang="en-IN" dirty="0"/>
            <a:t>-tourism</a:t>
          </a:r>
          <a:endParaRPr lang="en-US" dirty="0"/>
        </a:p>
      </dgm:t>
    </dgm:pt>
    <dgm:pt modelId="{90D62652-9A07-4176-A058-0A0F83761891}" type="parTrans" cxnId="{A57645CB-74CD-41BC-9FBA-069036677AC3}">
      <dgm:prSet/>
      <dgm:spPr/>
      <dgm:t>
        <a:bodyPr/>
        <a:lstStyle/>
        <a:p>
          <a:endParaRPr lang="en-US"/>
        </a:p>
      </dgm:t>
    </dgm:pt>
    <dgm:pt modelId="{5653A7F5-4686-40D6-8CEF-D97B8AEFD4DC}" type="sibTrans" cxnId="{A57645CB-74CD-41BC-9FBA-069036677AC3}">
      <dgm:prSet/>
      <dgm:spPr/>
      <dgm:t>
        <a:bodyPr/>
        <a:lstStyle/>
        <a:p>
          <a:endParaRPr lang="en-US"/>
        </a:p>
      </dgm:t>
    </dgm:pt>
    <dgm:pt modelId="{2DAA99F0-4690-4078-BE7F-A6A4AA0D6767}">
      <dgm:prSet/>
      <dgm:spPr/>
      <dgm:t>
        <a:bodyPr/>
        <a:lstStyle/>
        <a:p>
          <a:r>
            <a:rPr lang="en-IN" dirty="0"/>
            <a:t>Natural conditions, agricultural products, variety of rural traditions and festivals.</a:t>
          </a:r>
          <a:endParaRPr lang="en-US" dirty="0"/>
        </a:p>
      </dgm:t>
    </dgm:pt>
    <dgm:pt modelId="{3E20CA75-9F18-48CE-ABDA-65EE2902F76E}" type="parTrans" cxnId="{7247EB5D-86C6-4787-BFCC-5D556D28B9E7}">
      <dgm:prSet/>
      <dgm:spPr/>
      <dgm:t>
        <a:bodyPr/>
        <a:lstStyle/>
        <a:p>
          <a:endParaRPr lang="en-US"/>
        </a:p>
      </dgm:t>
    </dgm:pt>
    <dgm:pt modelId="{C9EE3904-3719-413C-AF37-1ABFC855691A}" type="sibTrans" cxnId="{7247EB5D-86C6-4787-BFCC-5D556D28B9E7}">
      <dgm:prSet/>
      <dgm:spPr/>
      <dgm:t>
        <a:bodyPr/>
        <a:lstStyle/>
        <a:p>
          <a:endParaRPr lang="en-US"/>
        </a:p>
      </dgm:t>
    </dgm:pt>
    <dgm:pt modelId="{34E8F984-F91F-429E-8666-DFD9086CC2A8}">
      <dgm:prSet/>
      <dgm:spPr/>
      <dgm:t>
        <a:bodyPr/>
        <a:lstStyle/>
        <a:p>
          <a:r>
            <a:rPr lang="en-IN"/>
            <a:t>Problem of low awareness about this business in the farmer </a:t>
          </a:r>
          <a:endParaRPr lang="en-US"/>
        </a:p>
      </dgm:t>
    </dgm:pt>
    <dgm:pt modelId="{8C13A58F-6667-4283-A993-4640945AC1E4}" type="parTrans" cxnId="{759A0E52-362A-44B7-8692-7E9472A75623}">
      <dgm:prSet/>
      <dgm:spPr/>
      <dgm:t>
        <a:bodyPr/>
        <a:lstStyle/>
        <a:p>
          <a:endParaRPr lang="en-US"/>
        </a:p>
      </dgm:t>
    </dgm:pt>
    <dgm:pt modelId="{E596C73D-A42A-4FD9-82F5-151A1A92BEF3}" type="sibTrans" cxnId="{759A0E52-362A-44B7-8692-7E9472A75623}">
      <dgm:prSet/>
      <dgm:spPr/>
      <dgm:t>
        <a:bodyPr/>
        <a:lstStyle/>
        <a:p>
          <a:endParaRPr lang="en-US"/>
        </a:p>
      </dgm:t>
    </dgm:pt>
    <dgm:pt modelId="{3A812B85-6D4A-4240-B3B3-52AE3F0EBC77}">
      <dgm:prSet/>
      <dgm:spPr/>
      <dgm:t>
        <a:bodyPr/>
        <a:lstStyle/>
        <a:p>
          <a:r>
            <a:rPr lang="en-IN" dirty="0"/>
            <a:t>Karnataka can also be </a:t>
          </a:r>
          <a:r>
            <a:rPr lang="en-IN" dirty="0" err="1"/>
            <a:t>agri</a:t>
          </a:r>
          <a:r>
            <a:rPr lang="en-IN" dirty="0"/>
            <a:t>-tourism hub of India</a:t>
          </a:r>
          <a:endParaRPr lang="en-US" dirty="0"/>
        </a:p>
      </dgm:t>
    </dgm:pt>
    <dgm:pt modelId="{AD4922CB-F7C2-4A89-A8E5-3B0A43FEB6ED}" type="parTrans" cxnId="{8272A38A-91A5-4EA9-8E1B-B0D73D5685E6}">
      <dgm:prSet/>
      <dgm:spPr/>
      <dgm:t>
        <a:bodyPr/>
        <a:lstStyle/>
        <a:p>
          <a:endParaRPr lang="en-US"/>
        </a:p>
      </dgm:t>
    </dgm:pt>
    <dgm:pt modelId="{B10D2713-02E8-4FAD-9242-6C4E53702375}" type="sibTrans" cxnId="{8272A38A-91A5-4EA9-8E1B-B0D73D5685E6}">
      <dgm:prSet/>
      <dgm:spPr/>
      <dgm:t>
        <a:bodyPr/>
        <a:lstStyle/>
        <a:p>
          <a:endParaRPr lang="en-US"/>
        </a:p>
      </dgm:t>
    </dgm:pt>
    <dgm:pt modelId="{DBE96C52-3E49-42EE-B77B-11FB580B5164}">
      <dgm:prSet/>
      <dgm:spPr/>
      <dgm:t>
        <a:bodyPr/>
        <a:lstStyle/>
        <a:p>
          <a:r>
            <a:rPr lang="en-IN" dirty="0"/>
            <a:t>It can utilise and implement technological tools to improve effectiveness and efficiency of </a:t>
          </a:r>
          <a:r>
            <a:rPr lang="en-IN" dirty="0" err="1"/>
            <a:t>agro</a:t>
          </a:r>
          <a:r>
            <a:rPr lang="en-IN" dirty="0"/>
            <a:t>-tourism (Online booking, services etc.)</a:t>
          </a:r>
          <a:endParaRPr lang="en-US" dirty="0"/>
        </a:p>
      </dgm:t>
    </dgm:pt>
    <dgm:pt modelId="{7CADF24B-B369-4A63-99FC-70D30E4815F1}" type="parTrans" cxnId="{10030F0A-A036-4627-BBCE-AD0462C7B443}">
      <dgm:prSet/>
      <dgm:spPr/>
      <dgm:t>
        <a:bodyPr/>
        <a:lstStyle/>
        <a:p>
          <a:endParaRPr lang="en-US"/>
        </a:p>
      </dgm:t>
    </dgm:pt>
    <dgm:pt modelId="{572C3C06-FC2C-465A-BACC-C8E140E8CDA3}" type="sibTrans" cxnId="{10030F0A-A036-4627-BBCE-AD0462C7B443}">
      <dgm:prSet/>
      <dgm:spPr/>
      <dgm:t>
        <a:bodyPr/>
        <a:lstStyle/>
        <a:p>
          <a:endParaRPr lang="en-US"/>
        </a:p>
      </dgm:t>
    </dgm:pt>
    <dgm:pt modelId="{D1DFD059-654E-49B1-8C7C-4C0258C4E11B}">
      <dgm:prSet/>
      <dgm:spPr/>
      <dgm:t>
        <a:bodyPr/>
        <a:lstStyle/>
        <a:p>
          <a:r>
            <a:rPr lang="en-IN" dirty="0"/>
            <a:t>Required support from local community and government for a sustainable growth</a:t>
          </a:r>
          <a:endParaRPr lang="en-US" dirty="0"/>
        </a:p>
      </dgm:t>
    </dgm:pt>
    <dgm:pt modelId="{B16129F7-D4B0-4F75-9E65-92478F043873}" type="parTrans" cxnId="{69881E6F-6149-44D4-86BE-C9846934B27E}">
      <dgm:prSet/>
      <dgm:spPr/>
      <dgm:t>
        <a:bodyPr/>
        <a:lstStyle/>
        <a:p>
          <a:endParaRPr lang="en-US"/>
        </a:p>
      </dgm:t>
    </dgm:pt>
    <dgm:pt modelId="{BA97F16A-8976-4516-BB34-5D20782CE7D4}" type="sibTrans" cxnId="{69881E6F-6149-44D4-86BE-C9846934B27E}">
      <dgm:prSet/>
      <dgm:spPr/>
      <dgm:t>
        <a:bodyPr/>
        <a:lstStyle/>
        <a:p>
          <a:endParaRPr lang="en-US"/>
        </a:p>
      </dgm:t>
    </dgm:pt>
    <dgm:pt modelId="{2DEB2AC9-0149-4C40-A963-6E70CCE9003B}" type="pres">
      <dgm:prSet presAssocID="{64A512BD-488A-4B06-9AAD-FE75683B9F5C}" presName="diagram" presStyleCnt="0">
        <dgm:presLayoutVars>
          <dgm:dir/>
          <dgm:resizeHandles val="exact"/>
        </dgm:presLayoutVars>
      </dgm:prSet>
      <dgm:spPr/>
    </dgm:pt>
    <dgm:pt modelId="{A4ECDB9E-C1CD-4C4F-853B-648BE7832A0C}" type="pres">
      <dgm:prSet presAssocID="{D9CA7B0B-E94A-4972-81B9-56B8188E81A4}" presName="node" presStyleLbl="node1" presStyleIdx="0" presStyleCnt="6">
        <dgm:presLayoutVars>
          <dgm:bulletEnabled val="1"/>
        </dgm:presLayoutVars>
      </dgm:prSet>
      <dgm:spPr/>
    </dgm:pt>
    <dgm:pt modelId="{995C5B69-C503-4BF1-92E4-7B20FCED3292}" type="pres">
      <dgm:prSet presAssocID="{5653A7F5-4686-40D6-8CEF-D97B8AEFD4DC}" presName="sibTrans" presStyleCnt="0"/>
      <dgm:spPr/>
    </dgm:pt>
    <dgm:pt modelId="{D157ABC4-60EC-44F4-AE04-6C132C5ED0E3}" type="pres">
      <dgm:prSet presAssocID="{2DAA99F0-4690-4078-BE7F-A6A4AA0D6767}" presName="node" presStyleLbl="node1" presStyleIdx="1" presStyleCnt="6">
        <dgm:presLayoutVars>
          <dgm:bulletEnabled val="1"/>
        </dgm:presLayoutVars>
      </dgm:prSet>
      <dgm:spPr/>
    </dgm:pt>
    <dgm:pt modelId="{35989466-5AAA-495D-9A49-D08A9E7F7633}" type="pres">
      <dgm:prSet presAssocID="{C9EE3904-3719-413C-AF37-1ABFC855691A}" presName="sibTrans" presStyleCnt="0"/>
      <dgm:spPr/>
    </dgm:pt>
    <dgm:pt modelId="{CEDD10C7-849D-43CE-A9A0-859A373FD0A7}" type="pres">
      <dgm:prSet presAssocID="{34E8F984-F91F-429E-8666-DFD9086CC2A8}" presName="node" presStyleLbl="node1" presStyleIdx="2" presStyleCnt="6">
        <dgm:presLayoutVars>
          <dgm:bulletEnabled val="1"/>
        </dgm:presLayoutVars>
      </dgm:prSet>
      <dgm:spPr/>
    </dgm:pt>
    <dgm:pt modelId="{24173C3F-8E5C-4DB3-B0F1-A0EB08BDA647}" type="pres">
      <dgm:prSet presAssocID="{E596C73D-A42A-4FD9-82F5-151A1A92BEF3}" presName="sibTrans" presStyleCnt="0"/>
      <dgm:spPr/>
    </dgm:pt>
    <dgm:pt modelId="{74C71963-AF4C-44F3-B49C-9BBAC3793B71}" type="pres">
      <dgm:prSet presAssocID="{3A812B85-6D4A-4240-B3B3-52AE3F0EBC77}" presName="node" presStyleLbl="node1" presStyleIdx="3" presStyleCnt="6">
        <dgm:presLayoutVars>
          <dgm:bulletEnabled val="1"/>
        </dgm:presLayoutVars>
      </dgm:prSet>
      <dgm:spPr/>
    </dgm:pt>
    <dgm:pt modelId="{748FB7B0-328B-4B10-8B48-A43423F6C1EC}" type="pres">
      <dgm:prSet presAssocID="{B10D2713-02E8-4FAD-9242-6C4E53702375}" presName="sibTrans" presStyleCnt="0"/>
      <dgm:spPr/>
    </dgm:pt>
    <dgm:pt modelId="{7370DC0B-78F3-4354-9F05-8512E5A0F0B2}" type="pres">
      <dgm:prSet presAssocID="{DBE96C52-3E49-42EE-B77B-11FB580B5164}" presName="node" presStyleLbl="node1" presStyleIdx="4" presStyleCnt="6">
        <dgm:presLayoutVars>
          <dgm:bulletEnabled val="1"/>
        </dgm:presLayoutVars>
      </dgm:prSet>
      <dgm:spPr/>
    </dgm:pt>
    <dgm:pt modelId="{3E9D4ACA-3CB2-4F3A-9562-01B12D1AAECA}" type="pres">
      <dgm:prSet presAssocID="{572C3C06-FC2C-465A-BACC-C8E140E8CDA3}" presName="sibTrans" presStyleCnt="0"/>
      <dgm:spPr/>
    </dgm:pt>
    <dgm:pt modelId="{95C10D55-F680-47F5-B33F-2186AC4364A5}" type="pres">
      <dgm:prSet presAssocID="{D1DFD059-654E-49B1-8C7C-4C0258C4E11B}" presName="node" presStyleLbl="node1" presStyleIdx="5" presStyleCnt="6">
        <dgm:presLayoutVars>
          <dgm:bulletEnabled val="1"/>
        </dgm:presLayoutVars>
      </dgm:prSet>
      <dgm:spPr/>
    </dgm:pt>
  </dgm:ptLst>
  <dgm:cxnLst>
    <dgm:cxn modelId="{10030F0A-A036-4627-BBCE-AD0462C7B443}" srcId="{64A512BD-488A-4B06-9AAD-FE75683B9F5C}" destId="{DBE96C52-3E49-42EE-B77B-11FB580B5164}" srcOrd="4" destOrd="0" parTransId="{7CADF24B-B369-4A63-99FC-70D30E4815F1}" sibTransId="{572C3C06-FC2C-465A-BACC-C8E140E8CDA3}"/>
    <dgm:cxn modelId="{7247EB5D-86C6-4787-BFCC-5D556D28B9E7}" srcId="{64A512BD-488A-4B06-9AAD-FE75683B9F5C}" destId="{2DAA99F0-4690-4078-BE7F-A6A4AA0D6767}" srcOrd="1" destOrd="0" parTransId="{3E20CA75-9F18-48CE-ABDA-65EE2902F76E}" sibTransId="{C9EE3904-3719-413C-AF37-1ABFC855691A}"/>
    <dgm:cxn modelId="{46D7965F-E6F7-43D6-B059-634DCA9D3BC4}" type="presOf" srcId="{DBE96C52-3E49-42EE-B77B-11FB580B5164}" destId="{7370DC0B-78F3-4354-9F05-8512E5A0F0B2}" srcOrd="0" destOrd="0" presId="urn:microsoft.com/office/officeart/2005/8/layout/default"/>
    <dgm:cxn modelId="{C8773A48-778E-475B-8E2E-7002B7A22C4E}" type="presOf" srcId="{2DAA99F0-4690-4078-BE7F-A6A4AA0D6767}" destId="{D157ABC4-60EC-44F4-AE04-6C132C5ED0E3}" srcOrd="0" destOrd="0" presId="urn:microsoft.com/office/officeart/2005/8/layout/default"/>
    <dgm:cxn modelId="{85BF5F6D-5385-4E76-BD1D-FEBD7B7443AB}" type="presOf" srcId="{D9CA7B0B-E94A-4972-81B9-56B8188E81A4}" destId="{A4ECDB9E-C1CD-4C4F-853B-648BE7832A0C}" srcOrd="0" destOrd="0" presId="urn:microsoft.com/office/officeart/2005/8/layout/default"/>
    <dgm:cxn modelId="{69881E6F-6149-44D4-86BE-C9846934B27E}" srcId="{64A512BD-488A-4B06-9AAD-FE75683B9F5C}" destId="{D1DFD059-654E-49B1-8C7C-4C0258C4E11B}" srcOrd="5" destOrd="0" parTransId="{B16129F7-D4B0-4F75-9E65-92478F043873}" sibTransId="{BA97F16A-8976-4516-BB34-5D20782CE7D4}"/>
    <dgm:cxn modelId="{759A0E52-362A-44B7-8692-7E9472A75623}" srcId="{64A512BD-488A-4B06-9AAD-FE75683B9F5C}" destId="{34E8F984-F91F-429E-8666-DFD9086CC2A8}" srcOrd="2" destOrd="0" parTransId="{8C13A58F-6667-4283-A993-4640945AC1E4}" sibTransId="{E596C73D-A42A-4FD9-82F5-151A1A92BEF3}"/>
    <dgm:cxn modelId="{8272A38A-91A5-4EA9-8E1B-B0D73D5685E6}" srcId="{64A512BD-488A-4B06-9AAD-FE75683B9F5C}" destId="{3A812B85-6D4A-4240-B3B3-52AE3F0EBC77}" srcOrd="3" destOrd="0" parTransId="{AD4922CB-F7C2-4A89-A8E5-3B0A43FEB6ED}" sibTransId="{B10D2713-02E8-4FAD-9242-6C4E53702375}"/>
    <dgm:cxn modelId="{EC3E3C9E-BC6E-430E-B3C9-6B63B74F2878}" type="presOf" srcId="{D1DFD059-654E-49B1-8C7C-4C0258C4E11B}" destId="{95C10D55-F680-47F5-B33F-2186AC4364A5}" srcOrd="0" destOrd="0" presId="urn:microsoft.com/office/officeart/2005/8/layout/default"/>
    <dgm:cxn modelId="{A57645CB-74CD-41BC-9FBA-069036677AC3}" srcId="{64A512BD-488A-4B06-9AAD-FE75683B9F5C}" destId="{D9CA7B0B-E94A-4972-81B9-56B8188E81A4}" srcOrd="0" destOrd="0" parTransId="{90D62652-9A07-4176-A058-0A0F83761891}" sibTransId="{5653A7F5-4686-40D6-8CEF-D97B8AEFD4DC}"/>
    <dgm:cxn modelId="{005C92D1-27D6-4E8B-8DE7-E76BED3BD312}" type="presOf" srcId="{3A812B85-6D4A-4240-B3B3-52AE3F0EBC77}" destId="{74C71963-AF4C-44F3-B49C-9BBAC3793B71}" srcOrd="0" destOrd="0" presId="urn:microsoft.com/office/officeart/2005/8/layout/default"/>
    <dgm:cxn modelId="{AA600ED6-9418-4596-8FCE-6DABF3030AFA}" type="presOf" srcId="{34E8F984-F91F-429E-8666-DFD9086CC2A8}" destId="{CEDD10C7-849D-43CE-A9A0-859A373FD0A7}" srcOrd="0" destOrd="0" presId="urn:microsoft.com/office/officeart/2005/8/layout/default"/>
    <dgm:cxn modelId="{89F02CE9-0647-4414-9402-064E033F3543}" type="presOf" srcId="{64A512BD-488A-4B06-9AAD-FE75683B9F5C}" destId="{2DEB2AC9-0149-4C40-A963-6E70CCE9003B}" srcOrd="0" destOrd="0" presId="urn:microsoft.com/office/officeart/2005/8/layout/default"/>
    <dgm:cxn modelId="{B11A18D7-9598-46E8-BD5D-EC38933B46E8}" type="presParOf" srcId="{2DEB2AC9-0149-4C40-A963-6E70CCE9003B}" destId="{A4ECDB9E-C1CD-4C4F-853B-648BE7832A0C}" srcOrd="0" destOrd="0" presId="urn:microsoft.com/office/officeart/2005/8/layout/default"/>
    <dgm:cxn modelId="{8CAAF6E4-9AB0-479B-BFD5-4A58DD64BA67}" type="presParOf" srcId="{2DEB2AC9-0149-4C40-A963-6E70CCE9003B}" destId="{995C5B69-C503-4BF1-92E4-7B20FCED3292}" srcOrd="1" destOrd="0" presId="urn:microsoft.com/office/officeart/2005/8/layout/default"/>
    <dgm:cxn modelId="{95DFB765-0AAE-4A00-95DF-53D2EF45A75C}" type="presParOf" srcId="{2DEB2AC9-0149-4C40-A963-6E70CCE9003B}" destId="{D157ABC4-60EC-44F4-AE04-6C132C5ED0E3}" srcOrd="2" destOrd="0" presId="urn:microsoft.com/office/officeart/2005/8/layout/default"/>
    <dgm:cxn modelId="{0902D3BB-3E75-4208-92A3-5F909713542D}" type="presParOf" srcId="{2DEB2AC9-0149-4C40-A963-6E70CCE9003B}" destId="{35989466-5AAA-495D-9A49-D08A9E7F7633}" srcOrd="3" destOrd="0" presId="urn:microsoft.com/office/officeart/2005/8/layout/default"/>
    <dgm:cxn modelId="{7F998232-ACEE-4B76-9E80-1EFF8B7A3A4D}" type="presParOf" srcId="{2DEB2AC9-0149-4C40-A963-6E70CCE9003B}" destId="{CEDD10C7-849D-43CE-A9A0-859A373FD0A7}" srcOrd="4" destOrd="0" presId="urn:microsoft.com/office/officeart/2005/8/layout/default"/>
    <dgm:cxn modelId="{94217E56-95CD-4BBD-BC50-31D20DB5BFA0}" type="presParOf" srcId="{2DEB2AC9-0149-4C40-A963-6E70CCE9003B}" destId="{24173C3F-8E5C-4DB3-B0F1-A0EB08BDA647}" srcOrd="5" destOrd="0" presId="urn:microsoft.com/office/officeart/2005/8/layout/default"/>
    <dgm:cxn modelId="{B76DF188-AE2C-4B85-B115-188E6B3DC28C}" type="presParOf" srcId="{2DEB2AC9-0149-4C40-A963-6E70CCE9003B}" destId="{74C71963-AF4C-44F3-B49C-9BBAC3793B71}" srcOrd="6" destOrd="0" presId="urn:microsoft.com/office/officeart/2005/8/layout/default"/>
    <dgm:cxn modelId="{BEEBD544-B1D5-49EA-9238-1B6212159F60}" type="presParOf" srcId="{2DEB2AC9-0149-4C40-A963-6E70CCE9003B}" destId="{748FB7B0-328B-4B10-8B48-A43423F6C1EC}" srcOrd="7" destOrd="0" presId="urn:microsoft.com/office/officeart/2005/8/layout/default"/>
    <dgm:cxn modelId="{0C521F41-8C39-4EC4-83B5-7C5AEF9B1C95}" type="presParOf" srcId="{2DEB2AC9-0149-4C40-A963-6E70CCE9003B}" destId="{7370DC0B-78F3-4354-9F05-8512E5A0F0B2}" srcOrd="8" destOrd="0" presId="urn:microsoft.com/office/officeart/2005/8/layout/default"/>
    <dgm:cxn modelId="{CE450E33-586C-4F2E-8D98-98FD1FD3427A}" type="presParOf" srcId="{2DEB2AC9-0149-4C40-A963-6E70CCE9003B}" destId="{3E9D4ACA-3CB2-4F3A-9562-01B12D1AAECA}" srcOrd="9" destOrd="0" presId="urn:microsoft.com/office/officeart/2005/8/layout/default"/>
    <dgm:cxn modelId="{5BF934F4-7063-4B35-97C4-5203047A95AA}" type="presParOf" srcId="{2DEB2AC9-0149-4C40-A963-6E70CCE9003B}" destId="{95C10D55-F680-47F5-B33F-2186AC4364A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20F76C0-0121-4D0A-A61D-C49879B5A59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A9F0071-5FEF-45AD-84F0-6D16FB82D2FA}">
      <dgm:prSet/>
      <dgm:spPr/>
      <dgm:t>
        <a:bodyPr/>
        <a:lstStyle/>
        <a:p>
          <a:pPr algn="ctr"/>
          <a:r>
            <a:rPr lang="en-IN" dirty="0"/>
            <a:t>METHODOLOGY </a:t>
          </a:r>
          <a:endParaRPr lang="en-US" dirty="0"/>
        </a:p>
      </dgm:t>
    </dgm:pt>
    <dgm:pt modelId="{92B7048E-B7CB-46D4-9A08-8FAE91E296E1}" type="parTrans" cxnId="{3A15B6BB-39C1-4AE8-94D1-8B8E04D7D3B6}">
      <dgm:prSet/>
      <dgm:spPr/>
      <dgm:t>
        <a:bodyPr/>
        <a:lstStyle/>
        <a:p>
          <a:endParaRPr lang="en-US"/>
        </a:p>
      </dgm:t>
    </dgm:pt>
    <dgm:pt modelId="{6D52525F-C40F-4ADA-8737-67A4AD65F037}" type="sibTrans" cxnId="{3A15B6BB-39C1-4AE8-94D1-8B8E04D7D3B6}">
      <dgm:prSet/>
      <dgm:spPr/>
      <dgm:t>
        <a:bodyPr/>
        <a:lstStyle/>
        <a:p>
          <a:endParaRPr lang="en-US"/>
        </a:p>
      </dgm:t>
    </dgm:pt>
    <dgm:pt modelId="{48031A71-1B7B-48A6-B644-B50D371A02F0}">
      <dgm:prSet/>
      <dgm:spPr/>
      <dgm:t>
        <a:bodyPr/>
        <a:lstStyle/>
        <a:p>
          <a:pPr algn="just"/>
          <a:r>
            <a:rPr lang="en-IN" dirty="0"/>
            <a:t>The study was conducted in Kodagu district located in Karnataka state, India. State tourism department has classified Kodagu under the eco-sensitive zone (Government of Karnataka, 2009). </a:t>
          </a:r>
          <a:endParaRPr lang="en-US" dirty="0"/>
        </a:p>
      </dgm:t>
    </dgm:pt>
    <dgm:pt modelId="{65B13668-A4A5-4D55-B018-119FE0F7CCA4}" type="parTrans" cxnId="{6E1ADD56-D14E-43B3-B6A5-07C457D5DB99}">
      <dgm:prSet/>
      <dgm:spPr/>
      <dgm:t>
        <a:bodyPr/>
        <a:lstStyle/>
        <a:p>
          <a:endParaRPr lang="en-US"/>
        </a:p>
      </dgm:t>
    </dgm:pt>
    <dgm:pt modelId="{D02922D2-94BF-47F7-A971-F95AEC613AA4}" type="sibTrans" cxnId="{6E1ADD56-D14E-43B3-B6A5-07C457D5DB99}">
      <dgm:prSet/>
      <dgm:spPr/>
      <dgm:t>
        <a:bodyPr/>
        <a:lstStyle/>
        <a:p>
          <a:endParaRPr lang="en-US"/>
        </a:p>
      </dgm:t>
    </dgm:pt>
    <dgm:pt modelId="{0D287AE8-4E03-42C9-B3B2-FD0C83A396E8}">
      <dgm:prSet/>
      <dgm:spPr/>
      <dgm:t>
        <a:bodyPr/>
        <a:lstStyle/>
        <a:p>
          <a:pPr algn="just"/>
          <a:r>
            <a:rPr lang="en-IN" dirty="0"/>
            <a:t>There are three taluks in Kodagu: Madikeri, </a:t>
          </a:r>
          <a:r>
            <a:rPr lang="en-IN" dirty="0" err="1"/>
            <a:t>Virajpet</a:t>
          </a:r>
          <a:r>
            <a:rPr lang="en-IN" dirty="0"/>
            <a:t> and </a:t>
          </a:r>
          <a:r>
            <a:rPr lang="en-IN" dirty="0" err="1"/>
            <a:t>Somarpet</a:t>
          </a:r>
          <a:endParaRPr lang="en-US" dirty="0"/>
        </a:p>
      </dgm:t>
    </dgm:pt>
    <dgm:pt modelId="{BEAAD1DC-97AD-49CD-89ED-51ACFAE1783A}" type="parTrans" cxnId="{E3884C04-F29C-4832-9AB6-55290F838F2A}">
      <dgm:prSet/>
      <dgm:spPr/>
      <dgm:t>
        <a:bodyPr/>
        <a:lstStyle/>
        <a:p>
          <a:endParaRPr lang="en-US"/>
        </a:p>
      </dgm:t>
    </dgm:pt>
    <dgm:pt modelId="{DEDD1D3F-E975-4FA6-A15C-A5E301411BBD}" type="sibTrans" cxnId="{E3884C04-F29C-4832-9AB6-55290F838F2A}">
      <dgm:prSet/>
      <dgm:spPr/>
      <dgm:t>
        <a:bodyPr/>
        <a:lstStyle/>
        <a:p>
          <a:endParaRPr lang="en-US"/>
        </a:p>
      </dgm:t>
    </dgm:pt>
    <dgm:pt modelId="{EA252BBE-0A3D-4B1D-A3D5-D7D19385E01B}">
      <dgm:prSet/>
      <dgm:spPr/>
      <dgm:t>
        <a:bodyPr/>
        <a:lstStyle/>
        <a:p>
          <a:pPr algn="just"/>
          <a:r>
            <a:rPr lang="en-IN" dirty="0"/>
            <a:t>The sample for study consisted of 45 homestay operating farmers drawn at random from all the three taluks. </a:t>
          </a:r>
          <a:endParaRPr lang="en-US" dirty="0"/>
        </a:p>
      </dgm:t>
    </dgm:pt>
    <dgm:pt modelId="{D48059FD-CE3B-4282-94D4-9BE92B508E33}" type="parTrans" cxnId="{4395BBB3-4B5D-4566-B9B1-EF5869630926}">
      <dgm:prSet/>
      <dgm:spPr/>
      <dgm:t>
        <a:bodyPr/>
        <a:lstStyle/>
        <a:p>
          <a:endParaRPr lang="en-US"/>
        </a:p>
      </dgm:t>
    </dgm:pt>
    <dgm:pt modelId="{EFA76426-F44D-4FAD-8BC0-4E641F6081E3}" type="sibTrans" cxnId="{4395BBB3-4B5D-4566-B9B1-EF5869630926}">
      <dgm:prSet/>
      <dgm:spPr/>
      <dgm:t>
        <a:bodyPr/>
        <a:lstStyle/>
        <a:p>
          <a:endParaRPr lang="en-US"/>
        </a:p>
      </dgm:t>
    </dgm:pt>
    <dgm:pt modelId="{E00C9E7F-EC96-4807-BA99-7DE72DE4DA91}">
      <dgm:prSet/>
      <dgm:spPr/>
      <dgm:t>
        <a:bodyPr/>
        <a:lstStyle/>
        <a:p>
          <a:pPr algn="just"/>
          <a:r>
            <a:rPr lang="en-IN" dirty="0"/>
            <a:t>The Coorg Homestay Association (CHSA) has registered 200 homestays in Kodagu as its members</a:t>
          </a:r>
          <a:endParaRPr lang="en-US" dirty="0"/>
        </a:p>
      </dgm:t>
    </dgm:pt>
    <dgm:pt modelId="{44B26399-ABDE-4E92-BE1A-F2FE591F907A}" type="parTrans" cxnId="{83130660-18A6-4FB5-A7CB-20E6CCA407F2}">
      <dgm:prSet/>
      <dgm:spPr/>
      <dgm:t>
        <a:bodyPr/>
        <a:lstStyle/>
        <a:p>
          <a:endParaRPr lang="en-US"/>
        </a:p>
      </dgm:t>
    </dgm:pt>
    <dgm:pt modelId="{FE3077F1-35F9-41BE-95D4-95719EADDACE}" type="sibTrans" cxnId="{83130660-18A6-4FB5-A7CB-20E6CCA407F2}">
      <dgm:prSet/>
      <dgm:spPr/>
      <dgm:t>
        <a:bodyPr/>
        <a:lstStyle/>
        <a:p>
          <a:endParaRPr lang="en-US"/>
        </a:p>
      </dgm:t>
    </dgm:pt>
    <dgm:pt modelId="{D9DDD64C-902B-4FEC-BB9F-4AAE4ACE22D5}">
      <dgm:prSet/>
      <dgm:spPr/>
      <dgm:t>
        <a:bodyPr/>
        <a:lstStyle/>
        <a:p>
          <a:pPr algn="just"/>
          <a:r>
            <a:rPr lang="en-IN" dirty="0"/>
            <a:t>Respondents were interviewed using a structured and pretested questionnaire</a:t>
          </a:r>
          <a:endParaRPr lang="en-US" dirty="0"/>
        </a:p>
      </dgm:t>
    </dgm:pt>
    <dgm:pt modelId="{5E6B5577-9B77-4E7C-8011-31999A918CA7}" type="parTrans" cxnId="{253DF075-3D3B-4C3F-97FD-11F1B3067B82}">
      <dgm:prSet/>
      <dgm:spPr/>
      <dgm:t>
        <a:bodyPr/>
        <a:lstStyle/>
        <a:p>
          <a:endParaRPr lang="en-US"/>
        </a:p>
      </dgm:t>
    </dgm:pt>
    <dgm:pt modelId="{1D8625EA-1845-417E-855F-6C84E159F8B7}" type="sibTrans" cxnId="{253DF075-3D3B-4C3F-97FD-11F1B3067B82}">
      <dgm:prSet/>
      <dgm:spPr/>
      <dgm:t>
        <a:bodyPr/>
        <a:lstStyle/>
        <a:p>
          <a:endParaRPr lang="en-US"/>
        </a:p>
      </dgm:t>
    </dgm:pt>
    <dgm:pt modelId="{81F96A4A-9DBF-47D5-9BD6-3DC06F2D28C9}">
      <dgm:prSet/>
      <dgm:spPr/>
      <dgm:t>
        <a:bodyPr/>
        <a:lstStyle/>
        <a:p>
          <a:pPr algn="just"/>
          <a:r>
            <a:rPr lang="en-IN" dirty="0"/>
            <a:t>The survey was conducted over a three month period from January to March 2015.</a:t>
          </a:r>
          <a:endParaRPr lang="en-US" dirty="0"/>
        </a:p>
      </dgm:t>
    </dgm:pt>
    <dgm:pt modelId="{2D263676-9DFB-4C37-BC81-45C7EE468796}" type="parTrans" cxnId="{54A93298-7DE5-424B-AF94-6C177E322F48}">
      <dgm:prSet/>
      <dgm:spPr/>
      <dgm:t>
        <a:bodyPr/>
        <a:lstStyle/>
        <a:p>
          <a:endParaRPr lang="en-US"/>
        </a:p>
      </dgm:t>
    </dgm:pt>
    <dgm:pt modelId="{52DF8220-7A92-4BEE-9BE3-91B2B95EE11E}" type="sibTrans" cxnId="{54A93298-7DE5-424B-AF94-6C177E322F48}">
      <dgm:prSet/>
      <dgm:spPr/>
      <dgm:t>
        <a:bodyPr/>
        <a:lstStyle/>
        <a:p>
          <a:endParaRPr lang="en-US"/>
        </a:p>
      </dgm:t>
    </dgm:pt>
    <dgm:pt modelId="{89E2974F-D773-4D2C-A6D1-A103B3B40168}" type="pres">
      <dgm:prSet presAssocID="{F20F76C0-0121-4D0A-A61D-C49879B5A59C}" presName="linear" presStyleCnt="0">
        <dgm:presLayoutVars>
          <dgm:animLvl val="lvl"/>
          <dgm:resizeHandles val="exact"/>
        </dgm:presLayoutVars>
      </dgm:prSet>
      <dgm:spPr/>
    </dgm:pt>
    <dgm:pt modelId="{01EBBD9E-5224-4B2D-BE0E-959314DB5B59}" type="pres">
      <dgm:prSet presAssocID="{4A9F0071-5FEF-45AD-84F0-6D16FB82D2FA}" presName="parentText" presStyleLbl="node1" presStyleIdx="0" presStyleCnt="1">
        <dgm:presLayoutVars>
          <dgm:chMax val="0"/>
          <dgm:bulletEnabled val="1"/>
        </dgm:presLayoutVars>
      </dgm:prSet>
      <dgm:spPr/>
    </dgm:pt>
    <dgm:pt modelId="{CF3003D6-011F-4D39-A8B0-88857D0083C7}" type="pres">
      <dgm:prSet presAssocID="{4A9F0071-5FEF-45AD-84F0-6D16FB82D2FA}" presName="childText" presStyleLbl="revTx" presStyleIdx="0" presStyleCnt="1">
        <dgm:presLayoutVars>
          <dgm:bulletEnabled val="1"/>
        </dgm:presLayoutVars>
      </dgm:prSet>
      <dgm:spPr/>
    </dgm:pt>
  </dgm:ptLst>
  <dgm:cxnLst>
    <dgm:cxn modelId="{E3884C04-F29C-4832-9AB6-55290F838F2A}" srcId="{4A9F0071-5FEF-45AD-84F0-6D16FB82D2FA}" destId="{0D287AE8-4E03-42C9-B3B2-FD0C83A396E8}" srcOrd="1" destOrd="0" parTransId="{BEAAD1DC-97AD-49CD-89ED-51ACFAE1783A}" sibTransId="{DEDD1D3F-E975-4FA6-A15C-A5E301411BBD}"/>
    <dgm:cxn modelId="{68224E05-D278-4282-AAF4-CEB9C2F1CE32}" type="presOf" srcId="{48031A71-1B7B-48A6-B644-B50D371A02F0}" destId="{CF3003D6-011F-4D39-A8B0-88857D0083C7}" srcOrd="0" destOrd="0" presId="urn:microsoft.com/office/officeart/2005/8/layout/vList2"/>
    <dgm:cxn modelId="{C21E4B09-A897-448E-82C6-BB378AB31E24}" type="presOf" srcId="{0D287AE8-4E03-42C9-B3B2-FD0C83A396E8}" destId="{CF3003D6-011F-4D39-A8B0-88857D0083C7}" srcOrd="0" destOrd="1" presId="urn:microsoft.com/office/officeart/2005/8/layout/vList2"/>
    <dgm:cxn modelId="{9D34830D-C38B-4578-B732-49EEE867CA8A}" type="presOf" srcId="{EA252BBE-0A3D-4B1D-A3D5-D7D19385E01B}" destId="{CF3003D6-011F-4D39-A8B0-88857D0083C7}" srcOrd="0" destOrd="2" presId="urn:microsoft.com/office/officeart/2005/8/layout/vList2"/>
    <dgm:cxn modelId="{83130660-18A6-4FB5-A7CB-20E6CCA407F2}" srcId="{4A9F0071-5FEF-45AD-84F0-6D16FB82D2FA}" destId="{E00C9E7F-EC96-4807-BA99-7DE72DE4DA91}" srcOrd="3" destOrd="0" parTransId="{44B26399-ABDE-4E92-BE1A-F2FE591F907A}" sibTransId="{FE3077F1-35F9-41BE-95D4-95719EADDACE}"/>
    <dgm:cxn modelId="{253DF075-3D3B-4C3F-97FD-11F1B3067B82}" srcId="{4A9F0071-5FEF-45AD-84F0-6D16FB82D2FA}" destId="{D9DDD64C-902B-4FEC-BB9F-4AAE4ACE22D5}" srcOrd="4" destOrd="0" parTransId="{5E6B5577-9B77-4E7C-8011-31999A918CA7}" sibTransId="{1D8625EA-1845-417E-855F-6C84E159F8B7}"/>
    <dgm:cxn modelId="{6E1ADD56-D14E-43B3-B6A5-07C457D5DB99}" srcId="{4A9F0071-5FEF-45AD-84F0-6D16FB82D2FA}" destId="{48031A71-1B7B-48A6-B644-B50D371A02F0}" srcOrd="0" destOrd="0" parTransId="{65B13668-A4A5-4D55-B018-119FE0F7CCA4}" sibTransId="{D02922D2-94BF-47F7-A971-F95AEC613AA4}"/>
    <dgm:cxn modelId="{CBF5E159-07E6-40BC-A0AE-3F9FFA79684B}" type="presOf" srcId="{F20F76C0-0121-4D0A-A61D-C49879B5A59C}" destId="{89E2974F-D773-4D2C-A6D1-A103B3B40168}" srcOrd="0" destOrd="0" presId="urn:microsoft.com/office/officeart/2005/8/layout/vList2"/>
    <dgm:cxn modelId="{54A93298-7DE5-424B-AF94-6C177E322F48}" srcId="{4A9F0071-5FEF-45AD-84F0-6D16FB82D2FA}" destId="{81F96A4A-9DBF-47D5-9BD6-3DC06F2D28C9}" srcOrd="5" destOrd="0" parTransId="{2D263676-9DFB-4C37-BC81-45C7EE468796}" sibTransId="{52DF8220-7A92-4BEE-9BE3-91B2B95EE11E}"/>
    <dgm:cxn modelId="{BC73E89B-492C-4A42-A8EA-CE80B16B80A5}" type="presOf" srcId="{81F96A4A-9DBF-47D5-9BD6-3DC06F2D28C9}" destId="{CF3003D6-011F-4D39-A8B0-88857D0083C7}" srcOrd="0" destOrd="5" presId="urn:microsoft.com/office/officeart/2005/8/layout/vList2"/>
    <dgm:cxn modelId="{A74DBEA1-E032-4037-97DA-4DB96BEB6E0A}" type="presOf" srcId="{E00C9E7F-EC96-4807-BA99-7DE72DE4DA91}" destId="{CF3003D6-011F-4D39-A8B0-88857D0083C7}" srcOrd="0" destOrd="3" presId="urn:microsoft.com/office/officeart/2005/8/layout/vList2"/>
    <dgm:cxn modelId="{639F2EAD-9363-42A0-8400-6CC8E1B48A0D}" type="presOf" srcId="{D9DDD64C-902B-4FEC-BB9F-4AAE4ACE22D5}" destId="{CF3003D6-011F-4D39-A8B0-88857D0083C7}" srcOrd="0" destOrd="4" presId="urn:microsoft.com/office/officeart/2005/8/layout/vList2"/>
    <dgm:cxn modelId="{4395BBB3-4B5D-4566-B9B1-EF5869630926}" srcId="{4A9F0071-5FEF-45AD-84F0-6D16FB82D2FA}" destId="{EA252BBE-0A3D-4B1D-A3D5-D7D19385E01B}" srcOrd="2" destOrd="0" parTransId="{D48059FD-CE3B-4282-94D4-9BE92B508E33}" sibTransId="{EFA76426-F44D-4FAD-8BC0-4E641F6081E3}"/>
    <dgm:cxn modelId="{3A15B6BB-39C1-4AE8-94D1-8B8E04D7D3B6}" srcId="{F20F76C0-0121-4D0A-A61D-C49879B5A59C}" destId="{4A9F0071-5FEF-45AD-84F0-6D16FB82D2FA}" srcOrd="0" destOrd="0" parTransId="{92B7048E-B7CB-46D4-9A08-8FAE91E296E1}" sibTransId="{6D52525F-C40F-4ADA-8737-67A4AD65F037}"/>
    <dgm:cxn modelId="{9038CFED-B539-49C1-99C6-1E587A06F8DD}" type="presOf" srcId="{4A9F0071-5FEF-45AD-84F0-6D16FB82D2FA}" destId="{01EBBD9E-5224-4B2D-BE0E-959314DB5B59}" srcOrd="0" destOrd="0" presId="urn:microsoft.com/office/officeart/2005/8/layout/vList2"/>
    <dgm:cxn modelId="{2A9BC0B8-65FE-41AE-B8D0-9172A272B707}" type="presParOf" srcId="{89E2974F-D773-4D2C-A6D1-A103B3B40168}" destId="{01EBBD9E-5224-4B2D-BE0E-959314DB5B59}" srcOrd="0" destOrd="0" presId="urn:microsoft.com/office/officeart/2005/8/layout/vList2"/>
    <dgm:cxn modelId="{2DDAE9E3-DE5A-4F80-AB29-6A858D2710C5}" type="presParOf" srcId="{89E2974F-D773-4D2C-A6D1-A103B3B40168}" destId="{CF3003D6-011F-4D39-A8B0-88857D0083C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3DA051B-D668-4751-B97A-E17827D1D7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4F927B4-32ED-4584-8BC3-30E33FC9DB02}">
      <dgm:prSet custT="1"/>
      <dgm:spPr>
        <a:solidFill>
          <a:schemeClr val="accent2">
            <a:lumMod val="60000"/>
            <a:lumOff val="40000"/>
          </a:schemeClr>
        </a:solidFill>
      </dgm:spPr>
      <dgm:t>
        <a:bodyPr/>
        <a:lstStyle/>
        <a:p>
          <a:pPr algn="ctr"/>
          <a:r>
            <a:rPr lang="en-US" sz="2600" b="1" dirty="0">
              <a:solidFill>
                <a:schemeClr val="tx1"/>
              </a:solidFill>
            </a:rPr>
            <a:t>Objectives</a:t>
          </a:r>
        </a:p>
      </dgm:t>
    </dgm:pt>
    <dgm:pt modelId="{3AA01135-32E8-4942-AC40-E29AB4E497C2}" type="parTrans" cxnId="{E0D622A6-C252-4E9C-801D-F6F4E8D5609A}">
      <dgm:prSet/>
      <dgm:spPr/>
      <dgm:t>
        <a:bodyPr/>
        <a:lstStyle/>
        <a:p>
          <a:endParaRPr lang="en-US"/>
        </a:p>
      </dgm:t>
    </dgm:pt>
    <dgm:pt modelId="{B1477880-08C6-4C59-8843-675A980540CD}" type="sibTrans" cxnId="{E0D622A6-C252-4E9C-801D-F6F4E8D5609A}">
      <dgm:prSet/>
      <dgm:spPr/>
      <dgm:t>
        <a:bodyPr/>
        <a:lstStyle/>
        <a:p>
          <a:endParaRPr lang="en-US"/>
        </a:p>
      </dgm:t>
    </dgm:pt>
    <dgm:pt modelId="{001D5441-0521-4852-AB0E-959CBD58E96B}">
      <dgm:prSet custT="1"/>
      <dgm:spPr/>
      <dgm:t>
        <a:bodyPr/>
        <a:lstStyle/>
        <a:p>
          <a:r>
            <a:rPr lang="en-US" sz="2200" dirty="0"/>
            <a:t>To explore the importance of Agri tourism in view of farmers</a:t>
          </a:r>
        </a:p>
      </dgm:t>
    </dgm:pt>
    <dgm:pt modelId="{FA0DAE8C-FDFA-42BA-8321-FC54E8A8C610}" type="parTrans" cxnId="{743C8BB1-FE05-4A8D-8EA6-951C29325699}">
      <dgm:prSet/>
      <dgm:spPr/>
      <dgm:t>
        <a:bodyPr/>
        <a:lstStyle/>
        <a:p>
          <a:endParaRPr lang="en-US"/>
        </a:p>
      </dgm:t>
    </dgm:pt>
    <dgm:pt modelId="{84B4ECCF-3C89-4CB7-B957-666696B96071}" type="sibTrans" cxnId="{743C8BB1-FE05-4A8D-8EA6-951C29325699}">
      <dgm:prSet/>
      <dgm:spPr/>
      <dgm:t>
        <a:bodyPr/>
        <a:lstStyle/>
        <a:p>
          <a:endParaRPr lang="en-US"/>
        </a:p>
      </dgm:t>
    </dgm:pt>
    <dgm:pt modelId="{5F6417F4-BC0B-4104-9C7F-C83BEBF7BA2C}">
      <dgm:prSet custT="1"/>
      <dgm:spPr/>
      <dgm:t>
        <a:bodyPr/>
        <a:lstStyle/>
        <a:p>
          <a:r>
            <a:rPr lang="en-US" sz="2200" dirty="0"/>
            <a:t>To </a:t>
          </a:r>
          <a:r>
            <a:rPr lang="en-US" sz="2200" dirty="0" err="1"/>
            <a:t>analyse</a:t>
          </a:r>
          <a:r>
            <a:rPr lang="en-US" sz="2200" dirty="0"/>
            <a:t> the barriers faced by the farmers in Baramati District. </a:t>
          </a:r>
        </a:p>
      </dgm:t>
    </dgm:pt>
    <dgm:pt modelId="{F0575B16-47BF-4BE0-801E-0835809B734B}" type="parTrans" cxnId="{83C24905-9C6F-4D83-8BC4-02BE7DF8D677}">
      <dgm:prSet/>
      <dgm:spPr/>
      <dgm:t>
        <a:bodyPr/>
        <a:lstStyle/>
        <a:p>
          <a:endParaRPr lang="en-US"/>
        </a:p>
      </dgm:t>
    </dgm:pt>
    <dgm:pt modelId="{B4002F44-8548-4591-82D9-0231951AD571}" type="sibTrans" cxnId="{83C24905-9C6F-4D83-8BC4-02BE7DF8D677}">
      <dgm:prSet/>
      <dgm:spPr/>
      <dgm:t>
        <a:bodyPr/>
        <a:lstStyle/>
        <a:p>
          <a:endParaRPr lang="en-US"/>
        </a:p>
      </dgm:t>
    </dgm:pt>
    <dgm:pt modelId="{AEC9ACA3-39E3-4922-9F04-5CFC940B02F3}">
      <dgm:prSet custT="1"/>
      <dgm:spPr/>
      <dgm:t>
        <a:bodyPr/>
        <a:lstStyle/>
        <a:p>
          <a:r>
            <a:rPr lang="en-US" sz="2200" dirty="0"/>
            <a:t>To find out their future plans and implications.</a:t>
          </a:r>
        </a:p>
      </dgm:t>
    </dgm:pt>
    <dgm:pt modelId="{C468A713-46DA-4FDE-B881-892CAAC7BCBA}" type="parTrans" cxnId="{6CF8EFA0-C79D-4294-A399-EB3162C60AAD}">
      <dgm:prSet/>
      <dgm:spPr/>
      <dgm:t>
        <a:bodyPr/>
        <a:lstStyle/>
        <a:p>
          <a:endParaRPr lang="en-US"/>
        </a:p>
      </dgm:t>
    </dgm:pt>
    <dgm:pt modelId="{3E5CF590-006E-4235-99A6-F11E89739921}" type="sibTrans" cxnId="{6CF8EFA0-C79D-4294-A399-EB3162C60AAD}">
      <dgm:prSet/>
      <dgm:spPr/>
      <dgm:t>
        <a:bodyPr/>
        <a:lstStyle/>
        <a:p>
          <a:endParaRPr lang="en-US"/>
        </a:p>
      </dgm:t>
    </dgm:pt>
    <dgm:pt modelId="{687E8423-58AE-48F6-936A-CA967F5111E1}">
      <dgm:prSet/>
      <dgm:spPr>
        <a:solidFill>
          <a:srgbClr val="FFC000"/>
        </a:solidFill>
      </dgm:spPr>
      <dgm:t>
        <a:bodyPr/>
        <a:lstStyle/>
        <a:p>
          <a:r>
            <a:rPr lang="en-US" dirty="0">
              <a:solidFill>
                <a:schemeClr val="tx1"/>
              </a:solidFill>
            </a:rPr>
            <a:t>Methodology - A multi-stage purposive random sampling was followed for the selection of blocks</a:t>
          </a:r>
        </a:p>
      </dgm:t>
    </dgm:pt>
    <dgm:pt modelId="{98593D56-68F6-41BD-BD92-A905EE07F183}" type="parTrans" cxnId="{7D326DF8-D6BE-4B93-82E1-9E464CFE4E08}">
      <dgm:prSet/>
      <dgm:spPr/>
      <dgm:t>
        <a:bodyPr/>
        <a:lstStyle/>
        <a:p>
          <a:endParaRPr lang="en-US"/>
        </a:p>
      </dgm:t>
    </dgm:pt>
    <dgm:pt modelId="{5DAB3DF3-A9BE-43AC-8829-BB65D4C558F9}" type="sibTrans" cxnId="{7D326DF8-D6BE-4B93-82E1-9E464CFE4E08}">
      <dgm:prSet/>
      <dgm:spPr/>
      <dgm:t>
        <a:bodyPr/>
        <a:lstStyle/>
        <a:p>
          <a:endParaRPr lang="en-US"/>
        </a:p>
      </dgm:t>
    </dgm:pt>
    <dgm:pt modelId="{B1442A4B-9C06-4CA3-8176-208B532F0A56}">
      <dgm:prSet/>
      <dgm:spPr>
        <a:solidFill>
          <a:srgbClr val="92D050"/>
        </a:solidFill>
      </dgm:spPr>
      <dgm:t>
        <a:bodyPr/>
        <a:lstStyle/>
        <a:p>
          <a:r>
            <a:rPr lang="en-US" dirty="0"/>
            <a:t> </a:t>
          </a:r>
          <a:r>
            <a:rPr lang="en-US" dirty="0">
              <a:solidFill>
                <a:schemeClr val="tx1"/>
              </a:solidFill>
            </a:rPr>
            <a:t>About 25 groups were selected from </a:t>
          </a:r>
          <a:r>
            <a:rPr lang="en-US" dirty="0" err="1">
              <a:solidFill>
                <a:schemeClr val="tx1"/>
              </a:solidFill>
            </a:rPr>
            <a:t>Baramathi</a:t>
          </a:r>
          <a:r>
            <a:rPr lang="en-US" dirty="0">
              <a:solidFill>
                <a:schemeClr val="tx1"/>
              </a:solidFill>
            </a:rPr>
            <a:t> district of Maharashtra and about 100 farmer respondents were interviewed. </a:t>
          </a:r>
        </a:p>
      </dgm:t>
    </dgm:pt>
    <dgm:pt modelId="{091A93DF-10BB-4837-B829-7124B215437A}" type="parTrans" cxnId="{BC423B74-F08A-4BAD-A140-5D88AEB5D2AF}">
      <dgm:prSet/>
      <dgm:spPr/>
      <dgm:t>
        <a:bodyPr/>
        <a:lstStyle/>
        <a:p>
          <a:endParaRPr lang="en-US"/>
        </a:p>
      </dgm:t>
    </dgm:pt>
    <dgm:pt modelId="{49259DEE-BAA5-45A7-8F53-26AEFB4A1178}" type="sibTrans" cxnId="{BC423B74-F08A-4BAD-A140-5D88AEB5D2AF}">
      <dgm:prSet/>
      <dgm:spPr/>
      <dgm:t>
        <a:bodyPr/>
        <a:lstStyle/>
        <a:p>
          <a:endParaRPr lang="en-US"/>
        </a:p>
      </dgm:t>
    </dgm:pt>
    <dgm:pt modelId="{FEF530F9-A4FF-4AE9-A1C9-C904736B7920}">
      <dgm:prSet/>
      <dgm:spPr/>
      <dgm:t>
        <a:bodyPr/>
        <a:lstStyle/>
        <a:p>
          <a:r>
            <a:rPr lang="en-US" dirty="0"/>
            <a:t>Information/data was collected by interviewing the respondent farmers by using a pre-tested, well-structured schedule. </a:t>
          </a:r>
        </a:p>
      </dgm:t>
    </dgm:pt>
    <dgm:pt modelId="{910392E4-38DA-4F49-B7BD-20F594B9909B}" type="parTrans" cxnId="{FACBCB48-795A-4DE3-B58E-5DA5974C21E7}">
      <dgm:prSet/>
      <dgm:spPr/>
      <dgm:t>
        <a:bodyPr/>
        <a:lstStyle/>
        <a:p>
          <a:endParaRPr lang="en-US"/>
        </a:p>
      </dgm:t>
    </dgm:pt>
    <dgm:pt modelId="{DDEB3B2C-F2E2-4B29-8184-F3DD7ABE33CE}" type="sibTrans" cxnId="{FACBCB48-795A-4DE3-B58E-5DA5974C21E7}">
      <dgm:prSet/>
      <dgm:spPr/>
      <dgm:t>
        <a:bodyPr/>
        <a:lstStyle/>
        <a:p>
          <a:endParaRPr lang="en-US"/>
        </a:p>
      </dgm:t>
    </dgm:pt>
    <dgm:pt modelId="{8A5E36D2-FD0B-4AC9-9D28-B13B57E288FD}" type="pres">
      <dgm:prSet presAssocID="{33DA051B-D668-4751-B97A-E17827D1D7CF}" presName="linear" presStyleCnt="0">
        <dgm:presLayoutVars>
          <dgm:animLvl val="lvl"/>
          <dgm:resizeHandles val="exact"/>
        </dgm:presLayoutVars>
      </dgm:prSet>
      <dgm:spPr/>
    </dgm:pt>
    <dgm:pt modelId="{B6B32A12-3992-4C6F-AD97-8533A6E5A537}" type="pres">
      <dgm:prSet presAssocID="{14F927B4-32ED-4584-8BC3-30E33FC9DB02}" presName="parentText" presStyleLbl="node1" presStyleIdx="0" presStyleCnt="4">
        <dgm:presLayoutVars>
          <dgm:chMax val="0"/>
          <dgm:bulletEnabled val="1"/>
        </dgm:presLayoutVars>
      </dgm:prSet>
      <dgm:spPr/>
    </dgm:pt>
    <dgm:pt modelId="{E66C29B4-2AAF-4D39-987D-4344F6ED3DC2}" type="pres">
      <dgm:prSet presAssocID="{14F927B4-32ED-4584-8BC3-30E33FC9DB02}" presName="childText" presStyleLbl="revTx" presStyleIdx="0" presStyleCnt="1">
        <dgm:presLayoutVars>
          <dgm:bulletEnabled val="1"/>
        </dgm:presLayoutVars>
      </dgm:prSet>
      <dgm:spPr/>
    </dgm:pt>
    <dgm:pt modelId="{17DA7D4D-B5C8-4F5E-A887-3840DF559E63}" type="pres">
      <dgm:prSet presAssocID="{687E8423-58AE-48F6-936A-CA967F5111E1}" presName="parentText" presStyleLbl="node1" presStyleIdx="1" presStyleCnt="4">
        <dgm:presLayoutVars>
          <dgm:chMax val="0"/>
          <dgm:bulletEnabled val="1"/>
        </dgm:presLayoutVars>
      </dgm:prSet>
      <dgm:spPr/>
    </dgm:pt>
    <dgm:pt modelId="{8E2C7132-AB34-4536-B98B-A3773CAE6BB4}" type="pres">
      <dgm:prSet presAssocID="{5DAB3DF3-A9BE-43AC-8829-BB65D4C558F9}" presName="spacer" presStyleCnt="0"/>
      <dgm:spPr/>
    </dgm:pt>
    <dgm:pt modelId="{F63F41E7-CAA5-48C3-A93A-51AF99772AB9}" type="pres">
      <dgm:prSet presAssocID="{B1442A4B-9C06-4CA3-8176-208B532F0A56}" presName="parentText" presStyleLbl="node1" presStyleIdx="2" presStyleCnt="4">
        <dgm:presLayoutVars>
          <dgm:chMax val="0"/>
          <dgm:bulletEnabled val="1"/>
        </dgm:presLayoutVars>
      </dgm:prSet>
      <dgm:spPr/>
    </dgm:pt>
    <dgm:pt modelId="{049307FA-49C5-40FB-8835-727AB95AC7DD}" type="pres">
      <dgm:prSet presAssocID="{49259DEE-BAA5-45A7-8F53-26AEFB4A1178}" presName="spacer" presStyleCnt="0"/>
      <dgm:spPr/>
    </dgm:pt>
    <dgm:pt modelId="{6A5464F8-780D-44FD-9F4D-EDBD8FF0EBB6}" type="pres">
      <dgm:prSet presAssocID="{FEF530F9-A4FF-4AE9-A1C9-C904736B7920}" presName="parentText" presStyleLbl="node1" presStyleIdx="3" presStyleCnt="4">
        <dgm:presLayoutVars>
          <dgm:chMax val="0"/>
          <dgm:bulletEnabled val="1"/>
        </dgm:presLayoutVars>
      </dgm:prSet>
      <dgm:spPr/>
    </dgm:pt>
  </dgm:ptLst>
  <dgm:cxnLst>
    <dgm:cxn modelId="{83C24905-9C6F-4D83-8BC4-02BE7DF8D677}" srcId="{14F927B4-32ED-4584-8BC3-30E33FC9DB02}" destId="{5F6417F4-BC0B-4104-9C7F-C83BEBF7BA2C}" srcOrd="1" destOrd="0" parTransId="{F0575B16-47BF-4BE0-801E-0835809B734B}" sibTransId="{B4002F44-8548-4591-82D9-0231951AD571}"/>
    <dgm:cxn modelId="{736F382E-0D0C-4885-BB53-6C8F76FE8570}" type="presOf" srcId="{AEC9ACA3-39E3-4922-9F04-5CFC940B02F3}" destId="{E66C29B4-2AAF-4D39-987D-4344F6ED3DC2}" srcOrd="0" destOrd="2" presId="urn:microsoft.com/office/officeart/2005/8/layout/vList2"/>
    <dgm:cxn modelId="{F9513843-15E7-40FF-8B73-20CCF75CCD8A}" type="presOf" srcId="{687E8423-58AE-48F6-936A-CA967F5111E1}" destId="{17DA7D4D-B5C8-4F5E-A887-3840DF559E63}" srcOrd="0" destOrd="0" presId="urn:microsoft.com/office/officeart/2005/8/layout/vList2"/>
    <dgm:cxn modelId="{FACBCB48-795A-4DE3-B58E-5DA5974C21E7}" srcId="{33DA051B-D668-4751-B97A-E17827D1D7CF}" destId="{FEF530F9-A4FF-4AE9-A1C9-C904736B7920}" srcOrd="3" destOrd="0" parTransId="{910392E4-38DA-4F49-B7BD-20F594B9909B}" sibTransId="{DDEB3B2C-F2E2-4B29-8184-F3DD7ABE33CE}"/>
    <dgm:cxn modelId="{9D33106B-94EF-4EB0-898C-7D17DB733403}" type="presOf" srcId="{5F6417F4-BC0B-4104-9C7F-C83BEBF7BA2C}" destId="{E66C29B4-2AAF-4D39-987D-4344F6ED3DC2}" srcOrd="0" destOrd="1" presId="urn:microsoft.com/office/officeart/2005/8/layout/vList2"/>
    <dgm:cxn modelId="{BC423B74-F08A-4BAD-A140-5D88AEB5D2AF}" srcId="{33DA051B-D668-4751-B97A-E17827D1D7CF}" destId="{B1442A4B-9C06-4CA3-8176-208B532F0A56}" srcOrd="2" destOrd="0" parTransId="{091A93DF-10BB-4837-B829-7124B215437A}" sibTransId="{49259DEE-BAA5-45A7-8F53-26AEFB4A1178}"/>
    <dgm:cxn modelId="{8C59DB7E-579C-4130-9CC5-711F9D2564D7}" type="presOf" srcId="{FEF530F9-A4FF-4AE9-A1C9-C904736B7920}" destId="{6A5464F8-780D-44FD-9F4D-EDBD8FF0EBB6}" srcOrd="0" destOrd="0" presId="urn:microsoft.com/office/officeart/2005/8/layout/vList2"/>
    <dgm:cxn modelId="{6CF8EFA0-C79D-4294-A399-EB3162C60AAD}" srcId="{14F927B4-32ED-4584-8BC3-30E33FC9DB02}" destId="{AEC9ACA3-39E3-4922-9F04-5CFC940B02F3}" srcOrd="2" destOrd="0" parTransId="{C468A713-46DA-4FDE-B881-892CAAC7BCBA}" sibTransId="{3E5CF590-006E-4235-99A6-F11E89739921}"/>
    <dgm:cxn modelId="{E0D622A6-C252-4E9C-801D-F6F4E8D5609A}" srcId="{33DA051B-D668-4751-B97A-E17827D1D7CF}" destId="{14F927B4-32ED-4584-8BC3-30E33FC9DB02}" srcOrd="0" destOrd="0" parTransId="{3AA01135-32E8-4942-AC40-E29AB4E497C2}" sibTransId="{B1477880-08C6-4C59-8843-675A980540CD}"/>
    <dgm:cxn modelId="{743C8BB1-FE05-4A8D-8EA6-951C29325699}" srcId="{14F927B4-32ED-4584-8BC3-30E33FC9DB02}" destId="{001D5441-0521-4852-AB0E-959CBD58E96B}" srcOrd="0" destOrd="0" parTransId="{FA0DAE8C-FDFA-42BA-8321-FC54E8A8C610}" sibTransId="{84B4ECCF-3C89-4CB7-B957-666696B96071}"/>
    <dgm:cxn modelId="{8D1E7EC6-0509-4353-9522-B47EF9891EE1}" type="presOf" srcId="{14F927B4-32ED-4584-8BC3-30E33FC9DB02}" destId="{B6B32A12-3992-4C6F-AD97-8533A6E5A537}" srcOrd="0" destOrd="0" presId="urn:microsoft.com/office/officeart/2005/8/layout/vList2"/>
    <dgm:cxn modelId="{AE9E3BE1-401D-4D44-A297-65C24E930EE9}" type="presOf" srcId="{33DA051B-D668-4751-B97A-E17827D1D7CF}" destId="{8A5E36D2-FD0B-4AC9-9D28-B13B57E288FD}" srcOrd="0" destOrd="0" presId="urn:microsoft.com/office/officeart/2005/8/layout/vList2"/>
    <dgm:cxn modelId="{8CB1DAE6-AB21-4FA1-AB82-E8378898C2F2}" type="presOf" srcId="{B1442A4B-9C06-4CA3-8176-208B532F0A56}" destId="{F63F41E7-CAA5-48C3-A93A-51AF99772AB9}" srcOrd="0" destOrd="0" presId="urn:microsoft.com/office/officeart/2005/8/layout/vList2"/>
    <dgm:cxn modelId="{60260CE8-949D-4AE1-9EC5-6ED2F63E49E0}" type="presOf" srcId="{001D5441-0521-4852-AB0E-959CBD58E96B}" destId="{E66C29B4-2AAF-4D39-987D-4344F6ED3DC2}" srcOrd="0" destOrd="0" presId="urn:microsoft.com/office/officeart/2005/8/layout/vList2"/>
    <dgm:cxn modelId="{7D326DF8-D6BE-4B93-82E1-9E464CFE4E08}" srcId="{33DA051B-D668-4751-B97A-E17827D1D7CF}" destId="{687E8423-58AE-48F6-936A-CA967F5111E1}" srcOrd="1" destOrd="0" parTransId="{98593D56-68F6-41BD-BD92-A905EE07F183}" sibTransId="{5DAB3DF3-A9BE-43AC-8829-BB65D4C558F9}"/>
    <dgm:cxn modelId="{843E83E5-9EDE-488A-B07B-686F20506E2D}" type="presParOf" srcId="{8A5E36D2-FD0B-4AC9-9D28-B13B57E288FD}" destId="{B6B32A12-3992-4C6F-AD97-8533A6E5A537}" srcOrd="0" destOrd="0" presId="urn:microsoft.com/office/officeart/2005/8/layout/vList2"/>
    <dgm:cxn modelId="{519EEF65-6D3C-4E48-A205-71753E974055}" type="presParOf" srcId="{8A5E36D2-FD0B-4AC9-9D28-B13B57E288FD}" destId="{E66C29B4-2AAF-4D39-987D-4344F6ED3DC2}" srcOrd="1" destOrd="0" presId="urn:microsoft.com/office/officeart/2005/8/layout/vList2"/>
    <dgm:cxn modelId="{9DC37A7D-CEFD-493E-88EC-3762298F66A2}" type="presParOf" srcId="{8A5E36D2-FD0B-4AC9-9D28-B13B57E288FD}" destId="{17DA7D4D-B5C8-4F5E-A887-3840DF559E63}" srcOrd="2" destOrd="0" presId="urn:microsoft.com/office/officeart/2005/8/layout/vList2"/>
    <dgm:cxn modelId="{339FE4F9-F3F9-420D-BBF5-1506E25C663B}" type="presParOf" srcId="{8A5E36D2-FD0B-4AC9-9D28-B13B57E288FD}" destId="{8E2C7132-AB34-4536-B98B-A3773CAE6BB4}" srcOrd="3" destOrd="0" presId="urn:microsoft.com/office/officeart/2005/8/layout/vList2"/>
    <dgm:cxn modelId="{5BE47B81-E5C9-444F-A346-40C20321FC12}" type="presParOf" srcId="{8A5E36D2-FD0B-4AC9-9D28-B13B57E288FD}" destId="{F63F41E7-CAA5-48C3-A93A-51AF99772AB9}" srcOrd="4" destOrd="0" presId="urn:microsoft.com/office/officeart/2005/8/layout/vList2"/>
    <dgm:cxn modelId="{94696322-85FA-47C7-8F15-248D0BD6F477}" type="presParOf" srcId="{8A5E36D2-FD0B-4AC9-9D28-B13B57E288FD}" destId="{049307FA-49C5-40FB-8835-727AB95AC7DD}" srcOrd="5" destOrd="0" presId="urn:microsoft.com/office/officeart/2005/8/layout/vList2"/>
    <dgm:cxn modelId="{6F311FAF-49DD-48D5-8A7F-77129407352B}" type="presParOf" srcId="{8A5E36D2-FD0B-4AC9-9D28-B13B57E288FD}" destId="{6A5464F8-780D-44FD-9F4D-EDBD8FF0EBB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0C56391-5510-420C-B607-F8D26AF384F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CF7305F-4DF0-401E-B45A-8631B441A487}">
      <dgm:prSet/>
      <dgm:spPr/>
      <dgm:t>
        <a:bodyPr/>
        <a:lstStyle/>
        <a:p>
          <a:pPr algn="ctr"/>
          <a:r>
            <a:rPr lang="en-IN" dirty="0"/>
            <a:t>Strengths</a:t>
          </a:r>
          <a:endParaRPr lang="en-US" dirty="0"/>
        </a:p>
      </dgm:t>
    </dgm:pt>
    <dgm:pt modelId="{A0152282-7F5F-4AC9-8599-ED3CAFE8A79D}" type="parTrans" cxnId="{69401831-F78E-4C28-ABF6-DCED4D5C02C7}">
      <dgm:prSet/>
      <dgm:spPr/>
      <dgm:t>
        <a:bodyPr/>
        <a:lstStyle/>
        <a:p>
          <a:endParaRPr lang="en-US"/>
        </a:p>
      </dgm:t>
    </dgm:pt>
    <dgm:pt modelId="{B27D8828-F2E1-441F-BFFF-F713A6BF3B40}" type="sibTrans" cxnId="{69401831-F78E-4C28-ABF6-DCED4D5C02C7}">
      <dgm:prSet/>
      <dgm:spPr/>
      <dgm:t>
        <a:bodyPr/>
        <a:lstStyle/>
        <a:p>
          <a:endParaRPr lang="en-US"/>
        </a:p>
      </dgm:t>
    </dgm:pt>
    <dgm:pt modelId="{DF5071F7-7192-4384-86A5-41B321934D0F}">
      <dgm:prSet/>
      <dgm:spPr/>
      <dgm:t>
        <a:bodyPr/>
        <a:lstStyle/>
        <a:p>
          <a:r>
            <a:rPr lang="en-IN" dirty="0">
              <a:sym typeface="Symbol" panose="05050102010706020507" pitchFamily="18" charset="2"/>
            </a:rPr>
            <a:t></a:t>
          </a:r>
          <a:r>
            <a:rPr lang="en-IN" dirty="0"/>
            <a:t> Relatively good infrastructure in Punjab </a:t>
          </a:r>
          <a:endParaRPr lang="en-US" dirty="0"/>
        </a:p>
      </dgm:t>
    </dgm:pt>
    <dgm:pt modelId="{F8DE789A-9234-447A-9078-34E910853CA4}" type="parTrans" cxnId="{819E9BFA-5265-4A9A-8D91-BC5F6BAB3128}">
      <dgm:prSet/>
      <dgm:spPr/>
      <dgm:t>
        <a:bodyPr/>
        <a:lstStyle/>
        <a:p>
          <a:endParaRPr lang="en-US"/>
        </a:p>
      </dgm:t>
    </dgm:pt>
    <dgm:pt modelId="{4DFAFB89-BF4F-42FB-A0AF-800234955717}" type="sibTrans" cxnId="{819E9BFA-5265-4A9A-8D91-BC5F6BAB3128}">
      <dgm:prSet/>
      <dgm:spPr/>
      <dgm:t>
        <a:bodyPr/>
        <a:lstStyle/>
        <a:p>
          <a:endParaRPr lang="en-US"/>
        </a:p>
      </dgm:t>
    </dgm:pt>
    <dgm:pt modelId="{F8319ECE-DA87-4444-9A99-4875E696ED7C}">
      <dgm:prSet/>
      <dgm:spPr/>
      <dgm:t>
        <a:bodyPr/>
        <a:lstStyle/>
        <a:p>
          <a:r>
            <a:rPr lang="en-IN" dirty="0"/>
            <a:t>Perception and image of Punjab as a hospitable place</a:t>
          </a:r>
          <a:endParaRPr lang="en-US" dirty="0"/>
        </a:p>
      </dgm:t>
    </dgm:pt>
    <dgm:pt modelId="{843649C9-BA32-4006-A058-70E0010962C7}" type="parTrans" cxnId="{188C4FA0-E9E3-4658-892D-AE40F47B6CFB}">
      <dgm:prSet/>
      <dgm:spPr/>
      <dgm:t>
        <a:bodyPr/>
        <a:lstStyle/>
        <a:p>
          <a:endParaRPr lang="en-US"/>
        </a:p>
      </dgm:t>
    </dgm:pt>
    <dgm:pt modelId="{69B76DC3-A16E-4845-B6CD-EB8A6F20FFAD}" type="sibTrans" cxnId="{188C4FA0-E9E3-4658-892D-AE40F47B6CFB}">
      <dgm:prSet/>
      <dgm:spPr/>
      <dgm:t>
        <a:bodyPr/>
        <a:lstStyle/>
        <a:p>
          <a:endParaRPr lang="en-US"/>
        </a:p>
      </dgm:t>
    </dgm:pt>
    <dgm:pt modelId="{9EB5719C-594A-4948-9745-968BAEF57DA2}">
      <dgm:prSet/>
      <dgm:spPr/>
      <dgm:t>
        <a:bodyPr/>
        <a:lstStyle/>
        <a:p>
          <a:r>
            <a:rPr lang="en-IN" dirty="0"/>
            <a:t> Global awareness about Punjab’s culture, cuisine and traditions</a:t>
          </a:r>
          <a:endParaRPr lang="en-US" dirty="0"/>
        </a:p>
      </dgm:t>
    </dgm:pt>
    <dgm:pt modelId="{3BA367E9-6DAE-48F3-8D86-1B984C16ED2A}" type="parTrans" cxnId="{22104DB9-43ED-4B42-B6A7-0E2F3C1B52A2}">
      <dgm:prSet/>
      <dgm:spPr/>
      <dgm:t>
        <a:bodyPr/>
        <a:lstStyle/>
        <a:p>
          <a:endParaRPr lang="en-US"/>
        </a:p>
      </dgm:t>
    </dgm:pt>
    <dgm:pt modelId="{E62BE401-E120-44C0-BEAB-636FD5ADD170}" type="sibTrans" cxnId="{22104DB9-43ED-4B42-B6A7-0E2F3C1B52A2}">
      <dgm:prSet/>
      <dgm:spPr/>
      <dgm:t>
        <a:bodyPr/>
        <a:lstStyle/>
        <a:p>
          <a:endParaRPr lang="en-US"/>
        </a:p>
      </dgm:t>
    </dgm:pt>
    <dgm:pt modelId="{018A3D32-F3E6-46D6-B9B5-F84230446F8B}">
      <dgm:prSet/>
      <dgm:spPr/>
      <dgm:t>
        <a:bodyPr/>
        <a:lstStyle/>
        <a:p>
          <a:r>
            <a:rPr lang="en-IN" dirty="0">
              <a:sym typeface="Symbol" panose="05050102010706020507" pitchFamily="18" charset="2"/>
            </a:rPr>
            <a:t></a:t>
          </a:r>
          <a:r>
            <a:rPr lang="en-IN" dirty="0"/>
            <a:t>Overall prosperity of villages in Punjab and thereby availability of modern facilities</a:t>
          </a:r>
          <a:endParaRPr lang="en-US" dirty="0"/>
        </a:p>
      </dgm:t>
    </dgm:pt>
    <dgm:pt modelId="{0345D357-23F7-43DB-9B0D-851DC0FA9B1C}" type="parTrans" cxnId="{9CF4BD85-7C2E-40AA-9E37-BA3676C73C71}">
      <dgm:prSet/>
      <dgm:spPr/>
      <dgm:t>
        <a:bodyPr/>
        <a:lstStyle/>
        <a:p>
          <a:endParaRPr lang="en-US"/>
        </a:p>
      </dgm:t>
    </dgm:pt>
    <dgm:pt modelId="{F30A5908-44D6-4F68-8E6A-C742B4A7B8B6}" type="sibTrans" cxnId="{9CF4BD85-7C2E-40AA-9E37-BA3676C73C71}">
      <dgm:prSet/>
      <dgm:spPr/>
      <dgm:t>
        <a:bodyPr/>
        <a:lstStyle/>
        <a:p>
          <a:endParaRPr lang="en-US"/>
        </a:p>
      </dgm:t>
    </dgm:pt>
    <dgm:pt modelId="{49C779ED-E1E8-4FB7-A9FC-F3B5264DBEBC}">
      <dgm:prSet/>
      <dgm:spPr/>
      <dgm:t>
        <a:bodyPr/>
        <a:lstStyle/>
        <a:p>
          <a:r>
            <a:rPr lang="en-IN" dirty="0">
              <a:sym typeface="Symbol" panose="05050102010706020507" pitchFamily="18" charset="2"/>
            </a:rPr>
            <a:t></a:t>
          </a:r>
          <a:r>
            <a:rPr lang="en-IN" dirty="0" err="1"/>
            <a:t>Colorful</a:t>
          </a:r>
          <a:r>
            <a:rPr lang="en-IN" dirty="0"/>
            <a:t> nature and large heartedness of locals </a:t>
          </a:r>
          <a:endParaRPr lang="en-US" dirty="0"/>
        </a:p>
      </dgm:t>
    </dgm:pt>
    <dgm:pt modelId="{C684ABE7-CEED-465A-BCEC-8C55CA01E6DB}" type="parTrans" cxnId="{30609C4A-ED52-4ECF-B1FC-054C89A1E190}">
      <dgm:prSet/>
      <dgm:spPr/>
      <dgm:t>
        <a:bodyPr/>
        <a:lstStyle/>
        <a:p>
          <a:endParaRPr lang="en-US"/>
        </a:p>
      </dgm:t>
    </dgm:pt>
    <dgm:pt modelId="{46B19130-8BD9-4318-A5F0-DE6990C76615}" type="sibTrans" cxnId="{30609C4A-ED52-4ECF-B1FC-054C89A1E190}">
      <dgm:prSet/>
      <dgm:spPr/>
      <dgm:t>
        <a:bodyPr/>
        <a:lstStyle/>
        <a:p>
          <a:endParaRPr lang="en-US"/>
        </a:p>
      </dgm:t>
    </dgm:pt>
    <dgm:pt modelId="{42690379-E1EC-47A7-8607-07E570CE03C9}" type="pres">
      <dgm:prSet presAssocID="{70C56391-5510-420C-B607-F8D26AF384FE}" presName="linear" presStyleCnt="0">
        <dgm:presLayoutVars>
          <dgm:animLvl val="lvl"/>
          <dgm:resizeHandles val="exact"/>
        </dgm:presLayoutVars>
      </dgm:prSet>
      <dgm:spPr/>
    </dgm:pt>
    <dgm:pt modelId="{CF93FABA-5157-4C35-AEF6-855F072F03FA}" type="pres">
      <dgm:prSet presAssocID="{8CF7305F-4DF0-401E-B45A-8631B441A487}" presName="parentText" presStyleLbl="node1" presStyleIdx="0" presStyleCnt="2">
        <dgm:presLayoutVars>
          <dgm:chMax val="0"/>
          <dgm:bulletEnabled val="1"/>
        </dgm:presLayoutVars>
      </dgm:prSet>
      <dgm:spPr/>
    </dgm:pt>
    <dgm:pt modelId="{0315FD4C-8F95-4096-82C9-C7AE248F626D}" type="pres">
      <dgm:prSet presAssocID="{B27D8828-F2E1-441F-BFFF-F713A6BF3B40}" presName="spacer" presStyleCnt="0"/>
      <dgm:spPr/>
    </dgm:pt>
    <dgm:pt modelId="{EF9F681E-F865-4AC6-9409-CDC24BC8ACC7}" type="pres">
      <dgm:prSet presAssocID="{DF5071F7-7192-4384-86A5-41B321934D0F}" presName="parentText" presStyleLbl="node1" presStyleIdx="1" presStyleCnt="2">
        <dgm:presLayoutVars>
          <dgm:chMax val="0"/>
          <dgm:bulletEnabled val="1"/>
        </dgm:presLayoutVars>
      </dgm:prSet>
      <dgm:spPr/>
    </dgm:pt>
    <dgm:pt modelId="{847B8FF3-5D17-4E98-8D72-8F8F0A73D040}" type="pres">
      <dgm:prSet presAssocID="{DF5071F7-7192-4384-86A5-41B321934D0F}" presName="childText" presStyleLbl="revTx" presStyleIdx="0" presStyleCnt="1" custScaleY="103605">
        <dgm:presLayoutVars>
          <dgm:bulletEnabled val="1"/>
        </dgm:presLayoutVars>
      </dgm:prSet>
      <dgm:spPr/>
    </dgm:pt>
  </dgm:ptLst>
  <dgm:cxnLst>
    <dgm:cxn modelId="{69401831-F78E-4C28-ABF6-DCED4D5C02C7}" srcId="{70C56391-5510-420C-B607-F8D26AF384FE}" destId="{8CF7305F-4DF0-401E-B45A-8631B441A487}" srcOrd="0" destOrd="0" parTransId="{A0152282-7F5F-4AC9-8599-ED3CAFE8A79D}" sibTransId="{B27D8828-F2E1-441F-BFFF-F713A6BF3B40}"/>
    <dgm:cxn modelId="{05463165-AB48-4234-BA89-FE716337BF04}" type="presOf" srcId="{9EB5719C-594A-4948-9745-968BAEF57DA2}" destId="{847B8FF3-5D17-4E98-8D72-8F8F0A73D040}" srcOrd="0" destOrd="1" presId="urn:microsoft.com/office/officeart/2005/8/layout/vList2"/>
    <dgm:cxn modelId="{AB52B749-A43D-4A89-9371-10EAEC84312B}" type="presOf" srcId="{F8319ECE-DA87-4444-9A99-4875E696ED7C}" destId="{847B8FF3-5D17-4E98-8D72-8F8F0A73D040}" srcOrd="0" destOrd="0" presId="urn:microsoft.com/office/officeart/2005/8/layout/vList2"/>
    <dgm:cxn modelId="{30609C4A-ED52-4ECF-B1FC-054C89A1E190}" srcId="{DF5071F7-7192-4384-86A5-41B321934D0F}" destId="{49C779ED-E1E8-4FB7-A9FC-F3B5264DBEBC}" srcOrd="3" destOrd="0" parTransId="{C684ABE7-CEED-465A-BCEC-8C55CA01E6DB}" sibTransId="{46B19130-8BD9-4318-A5F0-DE6990C76615}"/>
    <dgm:cxn modelId="{18386A76-4FCB-4255-B309-C915BFF234B9}" type="presOf" srcId="{DF5071F7-7192-4384-86A5-41B321934D0F}" destId="{EF9F681E-F865-4AC6-9409-CDC24BC8ACC7}" srcOrd="0" destOrd="0" presId="urn:microsoft.com/office/officeart/2005/8/layout/vList2"/>
    <dgm:cxn modelId="{59515A7C-F5A6-4F4D-8A9F-F69382A8328E}" type="presOf" srcId="{8CF7305F-4DF0-401E-B45A-8631B441A487}" destId="{CF93FABA-5157-4C35-AEF6-855F072F03FA}" srcOrd="0" destOrd="0" presId="urn:microsoft.com/office/officeart/2005/8/layout/vList2"/>
    <dgm:cxn modelId="{9CF4BD85-7C2E-40AA-9E37-BA3676C73C71}" srcId="{DF5071F7-7192-4384-86A5-41B321934D0F}" destId="{018A3D32-F3E6-46D6-B9B5-F84230446F8B}" srcOrd="2" destOrd="0" parTransId="{0345D357-23F7-43DB-9B0D-851DC0FA9B1C}" sibTransId="{F30A5908-44D6-4F68-8E6A-C742B4A7B8B6}"/>
    <dgm:cxn modelId="{188C4FA0-E9E3-4658-892D-AE40F47B6CFB}" srcId="{DF5071F7-7192-4384-86A5-41B321934D0F}" destId="{F8319ECE-DA87-4444-9A99-4875E696ED7C}" srcOrd="0" destOrd="0" parTransId="{843649C9-BA32-4006-A058-70E0010962C7}" sibTransId="{69B76DC3-A16E-4845-B6CD-EB8A6F20FFAD}"/>
    <dgm:cxn modelId="{22104DB9-43ED-4B42-B6A7-0E2F3C1B52A2}" srcId="{DF5071F7-7192-4384-86A5-41B321934D0F}" destId="{9EB5719C-594A-4948-9745-968BAEF57DA2}" srcOrd="1" destOrd="0" parTransId="{3BA367E9-6DAE-48F3-8D86-1B984C16ED2A}" sibTransId="{E62BE401-E120-44C0-BEAB-636FD5ADD170}"/>
    <dgm:cxn modelId="{345844C5-08EF-4F40-A9DE-2E2FE54F013E}" type="presOf" srcId="{70C56391-5510-420C-B607-F8D26AF384FE}" destId="{42690379-E1EC-47A7-8607-07E570CE03C9}" srcOrd="0" destOrd="0" presId="urn:microsoft.com/office/officeart/2005/8/layout/vList2"/>
    <dgm:cxn modelId="{19FC37DF-1EDD-4C70-8305-AE9FA4064AE1}" type="presOf" srcId="{49C779ED-E1E8-4FB7-A9FC-F3B5264DBEBC}" destId="{847B8FF3-5D17-4E98-8D72-8F8F0A73D040}" srcOrd="0" destOrd="3" presId="urn:microsoft.com/office/officeart/2005/8/layout/vList2"/>
    <dgm:cxn modelId="{71C3DAED-D63F-4BC2-AF66-E4F4850AAFAB}" type="presOf" srcId="{018A3D32-F3E6-46D6-B9B5-F84230446F8B}" destId="{847B8FF3-5D17-4E98-8D72-8F8F0A73D040}" srcOrd="0" destOrd="2" presId="urn:microsoft.com/office/officeart/2005/8/layout/vList2"/>
    <dgm:cxn modelId="{819E9BFA-5265-4A9A-8D91-BC5F6BAB3128}" srcId="{70C56391-5510-420C-B607-F8D26AF384FE}" destId="{DF5071F7-7192-4384-86A5-41B321934D0F}" srcOrd="1" destOrd="0" parTransId="{F8DE789A-9234-447A-9078-34E910853CA4}" sibTransId="{4DFAFB89-BF4F-42FB-A0AF-800234955717}"/>
    <dgm:cxn modelId="{2B31B8EE-72C0-4FB3-80CB-DC4771833FA0}" type="presParOf" srcId="{42690379-E1EC-47A7-8607-07E570CE03C9}" destId="{CF93FABA-5157-4C35-AEF6-855F072F03FA}" srcOrd="0" destOrd="0" presId="urn:microsoft.com/office/officeart/2005/8/layout/vList2"/>
    <dgm:cxn modelId="{B47B749A-3583-4326-AA05-E3227193B2C6}" type="presParOf" srcId="{42690379-E1EC-47A7-8607-07E570CE03C9}" destId="{0315FD4C-8F95-4096-82C9-C7AE248F626D}" srcOrd="1" destOrd="0" presId="urn:microsoft.com/office/officeart/2005/8/layout/vList2"/>
    <dgm:cxn modelId="{16B4AC72-04D2-4AEF-B157-45707E175C6A}" type="presParOf" srcId="{42690379-E1EC-47A7-8607-07E570CE03C9}" destId="{EF9F681E-F865-4AC6-9409-CDC24BC8ACC7}" srcOrd="2" destOrd="0" presId="urn:microsoft.com/office/officeart/2005/8/layout/vList2"/>
    <dgm:cxn modelId="{86334A8A-0729-4F15-8A65-BA6D9116B4EC}" type="presParOf" srcId="{42690379-E1EC-47A7-8607-07E570CE03C9}" destId="{847B8FF3-5D17-4E98-8D72-8F8F0A73D040}"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AD8D661-36BA-484C-BE3C-F9EF5F7706A9}"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46AA2ED7-05A8-45BD-9901-BA8F42D1986C}">
      <dgm:prSet/>
      <dgm:spPr/>
      <dgm:t>
        <a:bodyPr/>
        <a:lstStyle/>
        <a:p>
          <a:r>
            <a:rPr lang="en-IN" dirty="0"/>
            <a:t>Extreme climatic conditions in the form of harsh winter and scorching summer</a:t>
          </a:r>
          <a:endParaRPr lang="en-US" dirty="0"/>
        </a:p>
      </dgm:t>
    </dgm:pt>
    <dgm:pt modelId="{F2DAFA85-1261-468D-BD12-0C5A6F9FC591}" type="parTrans" cxnId="{850A4F93-7F6F-452B-A972-D9AA5483D286}">
      <dgm:prSet/>
      <dgm:spPr/>
      <dgm:t>
        <a:bodyPr/>
        <a:lstStyle/>
        <a:p>
          <a:endParaRPr lang="en-US"/>
        </a:p>
      </dgm:t>
    </dgm:pt>
    <dgm:pt modelId="{0B483CA4-3CD7-41BC-A546-DAECF8304DCE}" type="sibTrans" cxnId="{850A4F93-7F6F-452B-A972-D9AA5483D286}">
      <dgm:prSet/>
      <dgm:spPr/>
      <dgm:t>
        <a:bodyPr/>
        <a:lstStyle/>
        <a:p>
          <a:endParaRPr lang="en-US"/>
        </a:p>
      </dgm:t>
    </dgm:pt>
    <dgm:pt modelId="{807188DE-EB2B-4121-85E4-B94D70361197}">
      <dgm:prSet/>
      <dgm:spPr/>
      <dgm:t>
        <a:bodyPr/>
        <a:lstStyle/>
        <a:p>
          <a:r>
            <a:rPr lang="en-IN" dirty="0">
              <a:sym typeface="Symbol" panose="05050102010706020507" pitchFamily="18" charset="2"/>
            </a:rPr>
            <a:t></a:t>
          </a:r>
          <a:r>
            <a:rPr lang="en-IN" dirty="0"/>
            <a:t> Marketing of farm tourism is relatively difficult compared to popular destinations.</a:t>
          </a:r>
          <a:endParaRPr lang="en-US" dirty="0"/>
        </a:p>
      </dgm:t>
    </dgm:pt>
    <dgm:pt modelId="{C80F6B8D-ED27-4427-8434-9138ABA090B5}" type="parTrans" cxnId="{F051FE2D-AAB2-468F-86AC-A72124F6957D}">
      <dgm:prSet/>
      <dgm:spPr/>
      <dgm:t>
        <a:bodyPr/>
        <a:lstStyle/>
        <a:p>
          <a:endParaRPr lang="en-US"/>
        </a:p>
      </dgm:t>
    </dgm:pt>
    <dgm:pt modelId="{D117D2CD-D57C-4F19-ADFC-67F40130A6D6}" type="sibTrans" cxnId="{F051FE2D-AAB2-468F-86AC-A72124F6957D}">
      <dgm:prSet/>
      <dgm:spPr/>
      <dgm:t>
        <a:bodyPr/>
        <a:lstStyle/>
        <a:p>
          <a:endParaRPr lang="en-US"/>
        </a:p>
      </dgm:t>
    </dgm:pt>
    <dgm:pt modelId="{DA1FD5AD-51E8-40A5-92EA-60A1CE99EBC2}">
      <dgm:prSet/>
      <dgm:spPr/>
      <dgm:t>
        <a:bodyPr/>
        <a:lstStyle/>
        <a:p>
          <a:r>
            <a:rPr lang="en-IN">
              <a:sym typeface="Symbol" panose="05050102010706020507" pitchFamily="18" charset="2"/>
            </a:rPr>
            <a:t></a:t>
          </a:r>
          <a:r>
            <a:rPr lang="en-IN"/>
            <a:t> Non-availability of skilled staff affects the overall quality of service</a:t>
          </a:r>
          <a:endParaRPr lang="en-US"/>
        </a:p>
      </dgm:t>
    </dgm:pt>
    <dgm:pt modelId="{87D319A8-AA18-4D55-A52C-05EDCC93F3ED}" type="parTrans" cxnId="{41C4F1E1-7C1E-4C79-903D-84B334D85A55}">
      <dgm:prSet/>
      <dgm:spPr/>
      <dgm:t>
        <a:bodyPr/>
        <a:lstStyle/>
        <a:p>
          <a:endParaRPr lang="en-US"/>
        </a:p>
      </dgm:t>
    </dgm:pt>
    <dgm:pt modelId="{C2FDC731-11AC-43BB-8E23-53F1376358A4}" type="sibTrans" cxnId="{41C4F1E1-7C1E-4C79-903D-84B334D85A55}">
      <dgm:prSet/>
      <dgm:spPr/>
      <dgm:t>
        <a:bodyPr/>
        <a:lstStyle/>
        <a:p>
          <a:endParaRPr lang="en-US"/>
        </a:p>
      </dgm:t>
    </dgm:pt>
    <dgm:pt modelId="{DDEE64E5-C537-408B-A04B-662B435C5960}">
      <dgm:prSet/>
      <dgm:spPr/>
      <dgm:t>
        <a:bodyPr/>
        <a:lstStyle/>
        <a:p>
          <a:r>
            <a:rPr lang="en-IN">
              <a:sym typeface="Symbol" panose="05050102010706020507" pitchFamily="18" charset="2"/>
            </a:rPr>
            <a:t></a:t>
          </a:r>
          <a:r>
            <a:rPr lang="en-IN"/>
            <a:t> Relatively poor medical facilities in rural India are a deterrent for tourists</a:t>
          </a:r>
          <a:endParaRPr lang="en-US"/>
        </a:p>
      </dgm:t>
    </dgm:pt>
    <dgm:pt modelId="{40542156-7F3E-4AF4-92C3-9134BB8171F3}" type="parTrans" cxnId="{DFA16C9E-BC7C-437A-ACDE-CA8E27B93056}">
      <dgm:prSet/>
      <dgm:spPr/>
      <dgm:t>
        <a:bodyPr/>
        <a:lstStyle/>
        <a:p>
          <a:endParaRPr lang="en-US"/>
        </a:p>
      </dgm:t>
    </dgm:pt>
    <dgm:pt modelId="{59B4151F-9DAC-4ABB-B612-F2667C450F2B}" type="sibTrans" cxnId="{DFA16C9E-BC7C-437A-ACDE-CA8E27B93056}">
      <dgm:prSet/>
      <dgm:spPr/>
      <dgm:t>
        <a:bodyPr/>
        <a:lstStyle/>
        <a:p>
          <a:endParaRPr lang="en-US"/>
        </a:p>
      </dgm:t>
    </dgm:pt>
    <dgm:pt modelId="{41C91169-C807-485B-8AC1-E2C90B2D5C56}" type="pres">
      <dgm:prSet presAssocID="{FAD8D661-36BA-484C-BE3C-F9EF5F7706A9}" presName="vert0" presStyleCnt="0">
        <dgm:presLayoutVars>
          <dgm:dir/>
          <dgm:animOne val="branch"/>
          <dgm:animLvl val="lvl"/>
        </dgm:presLayoutVars>
      </dgm:prSet>
      <dgm:spPr/>
    </dgm:pt>
    <dgm:pt modelId="{75D0005D-F5D5-49AE-B3DE-147776D9CB6B}" type="pres">
      <dgm:prSet presAssocID="{46AA2ED7-05A8-45BD-9901-BA8F42D1986C}" presName="thickLine" presStyleLbl="alignNode1" presStyleIdx="0" presStyleCnt="4"/>
      <dgm:spPr/>
    </dgm:pt>
    <dgm:pt modelId="{6055F35B-1514-451A-9BA3-A6DA9F5265C1}" type="pres">
      <dgm:prSet presAssocID="{46AA2ED7-05A8-45BD-9901-BA8F42D1986C}" presName="horz1" presStyleCnt="0"/>
      <dgm:spPr/>
    </dgm:pt>
    <dgm:pt modelId="{90EA2B56-2005-414C-9953-77CFF9E5D56B}" type="pres">
      <dgm:prSet presAssocID="{46AA2ED7-05A8-45BD-9901-BA8F42D1986C}" presName="tx1" presStyleLbl="revTx" presStyleIdx="0" presStyleCnt="4"/>
      <dgm:spPr/>
    </dgm:pt>
    <dgm:pt modelId="{9B040BC6-28FB-47F7-85D4-9E2079DB243B}" type="pres">
      <dgm:prSet presAssocID="{46AA2ED7-05A8-45BD-9901-BA8F42D1986C}" presName="vert1" presStyleCnt="0"/>
      <dgm:spPr/>
    </dgm:pt>
    <dgm:pt modelId="{597112A0-B191-48FF-9D70-B10BE83A54F7}" type="pres">
      <dgm:prSet presAssocID="{807188DE-EB2B-4121-85E4-B94D70361197}" presName="thickLine" presStyleLbl="alignNode1" presStyleIdx="1" presStyleCnt="4"/>
      <dgm:spPr/>
    </dgm:pt>
    <dgm:pt modelId="{E354182F-3460-4862-9ED2-5BCAE29A1D1E}" type="pres">
      <dgm:prSet presAssocID="{807188DE-EB2B-4121-85E4-B94D70361197}" presName="horz1" presStyleCnt="0"/>
      <dgm:spPr/>
    </dgm:pt>
    <dgm:pt modelId="{68C5DE7E-452F-4CAD-A4BA-C256AB310FEE}" type="pres">
      <dgm:prSet presAssocID="{807188DE-EB2B-4121-85E4-B94D70361197}" presName="tx1" presStyleLbl="revTx" presStyleIdx="1" presStyleCnt="4"/>
      <dgm:spPr/>
    </dgm:pt>
    <dgm:pt modelId="{D9C66D8F-3019-41C8-B569-F737DC3F4B05}" type="pres">
      <dgm:prSet presAssocID="{807188DE-EB2B-4121-85E4-B94D70361197}" presName="vert1" presStyleCnt="0"/>
      <dgm:spPr/>
    </dgm:pt>
    <dgm:pt modelId="{243FDAF5-976B-4123-8770-2C5CDF73CEF0}" type="pres">
      <dgm:prSet presAssocID="{DA1FD5AD-51E8-40A5-92EA-60A1CE99EBC2}" presName="thickLine" presStyleLbl="alignNode1" presStyleIdx="2" presStyleCnt="4"/>
      <dgm:spPr/>
    </dgm:pt>
    <dgm:pt modelId="{8DE53231-8ED9-4EA4-BB9C-7C79868A28D3}" type="pres">
      <dgm:prSet presAssocID="{DA1FD5AD-51E8-40A5-92EA-60A1CE99EBC2}" presName="horz1" presStyleCnt="0"/>
      <dgm:spPr/>
    </dgm:pt>
    <dgm:pt modelId="{69CDFE9F-26A4-4C92-8407-1FBF4D8C9C3E}" type="pres">
      <dgm:prSet presAssocID="{DA1FD5AD-51E8-40A5-92EA-60A1CE99EBC2}" presName="tx1" presStyleLbl="revTx" presStyleIdx="2" presStyleCnt="4"/>
      <dgm:spPr/>
    </dgm:pt>
    <dgm:pt modelId="{EDC943D0-402C-4297-B4B5-F01C59E96BC0}" type="pres">
      <dgm:prSet presAssocID="{DA1FD5AD-51E8-40A5-92EA-60A1CE99EBC2}" presName="vert1" presStyleCnt="0"/>
      <dgm:spPr/>
    </dgm:pt>
    <dgm:pt modelId="{2364FF3A-0E60-4EE4-BFFE-2E60EEBA9F60}" type="pres">
      <dgm:prSet presAssocID="{DDEE64E5-C537-408B-A04B-662B435C5960}" presName="thickLine" presStyleLbl="alignNode1" presStyleIdx="3" presStyleCnt="4"/>
      <dgm:spPr/>
    </dgm:pt>
    <dgm:pt modelId="{240FBE5F-AD76-45F4-AD76-49A612EFCAE9}" type="pres">
      <dgm:prSet presAssocID="{DDEE64E5-C537-408B-A04B-662B435C5960}" presName="horz1" presStyleCnt="0"/>
      <dgm:spPr/>
    </dgm:pt>
    <dgm:pt modelId="{F546472E-022E-464F-B90E-3FAEF7B98F35}" type="pres">
      <dgm:prSet presAssocID="{DDEE64E5-C537-408B-A04B-662B435C5960}" presName="tx1" presStyleLbl="revTx" presStyleIdx="3" presStyleCnt="4"/>
      <dgm:spPr/>
    </dgm:pt>
    <dgm:pt modelId="{58CE216F-B796-4BBA-AE9F-7AD3678785EB}" type="pres">
      <dgm:prSet presAssocID="{DDEE64E5-C537-408B-A04B-662B435C5960}" presName="vert1" presStyleCnt="0"/>
      <dgm:spPr/>
    </dgm:pt>
  </dgm:ptLst>
  <dgm:cxnLst>
    <dgm:cxn modelId="{69913721-70BF-4BD9-B925-408F687D4EFA}" type="presOf" srcId="{DA1FD5AD-51E8-40A5-92EA-60A1CE99EBC2}" destId="{69CDFE9F-26A4-4C92-8407-1FBF4D8C9C3E}" srcOrd="0" destOrd="0" presId="urn:microsoft.com/office/officeart/2008/layout/LinedList"/>
    <dgm:cxn modelId="{0DBEA82B-28F0-4301-A108-A1BC5EF9E655}" type="presOf" srcId="{807188DE-EB2B-4121-85E4-B94D70361197}" destId="{68C5DE7E-452F-4CAD-A4BA-C256AB310FEE}" srcOrd="0" destOrd="0" presId="urn:microsoft.com/office/officeart/2008/layout/LinedList"/>
    <dgm:cxn modelId="{F051FE2D-AAB2-468F-86AC-A72124F6957D}" srcId="{FAD8D661-36BA-484C-BE3C-F9EF5F7706A9}" destId="{807188DE-EB2B-4121-85E4-B94D70361197}" srcOrd="1" destOrd="0" parTransId="{C80F6B8D-ED27-4427-8434-9138ABA090B5}" sibTransId="{D117D2CD-D57C-4F19-ADFC-67F40130A6D6}"/>
    <dgm:cxn modelId="{6A743C8D-08B1-4ABA-ADE7-4D093B328D92}" type="presOf" srcId="{DDEE64E5-C537-408B-A04B-662B435C5960}" destId="{F546472E-022E-464F-B90E-3FAEF7B98F35}" srcOrd="0" destOrd="0" presId="urn:microsoft.com/office/officeart/2008/layout/LinedList"/>
    <dgm:cxn modelId="{850A4F93-7F6F-452B-A972-D9AA5483D286}" srcId="{FAD8D661-36BA-484C-BE3C-F9EF5F7706A9}" destId="{46AA2ED7-05A8-45BD-9901-BA8F42D1986C}" srcOrd="0" destOrd="0" parTransId="{F2DAFA85-1261-468D-BD12-0C5A6F9FC591}" sibTransId="{0B483CA4-3CD7-41BC-A546-DAECF8304DCE}"/>
    <dgm:cxn modelId="{DFA16C9E-BC7C-437A-ACDE-CA8E27B93056}" srcId="{FAD8D661-36BA-484C-BE3C-F9EF5F7706A9}" destId="{DDEE64E5-C537-408B-A04B-662B435C5960}" srcOrd="3" destOrd="0" parTransId="{40542156-7F3E-4AF4-92C3-9134BB8171F3}" sibTransId="{59B4151F-9DAC-4ABB-B612-F2667C450F2B}"/>
    <dgm:cxn modelId="{0C8DFBA0-FA57-4128-97E9-A8C046315E0F}" type="presOf" srcId="{FAD8D661-36BA-484C-BE3C-F9EF5F7706A9}" destId="{41C91169-C807-485B-8AC1-E2C90B2D5C56}" srcOrd="0" destOrd="0" presId="urn:microsoft.com/office/officeart/2008/layout/LinedList"/>
    <dgm:cxn modelId="{53027DC6-5386-41DA-B57E-ED97B71EDA3F}" type="presOf" srcId="{46AA2ED7-05A8-45BD-9901-BA8F42D1986C}" destId="{90EA2B56-2005-414C-9953-77CFF9E5D56B}" srcOrd="0" destOrd="0" presId="urn:microsoft.com/office/officeart/2008/layout/LinedList"/>
    <dgm:cxn modelId="{41C4F1E1-7C1E-4C79-903D-84B334D85A55}" srcId="{FAD8D661-36BA-484C-BE3C-F9EF5F7706A9}" destId="{DA1FD5AD-51E8-40A5-92EA-60A1CE99EBC2}" srcOrd="2" destOrd="0" parTransId="{87D319A8-AA18-4D55-A52C-05EDCC93F3ED}" sibTransId="{C2FDC731-11AC-43BB-8E23-53F1376358A4}"/>
    <dgm:cxn modelId="{4070095E-9FC3-4DC7-B3EC-38B829008063}" type="presParOf" srcId="{41C91169-C807-485B-8AC1-E2C90B2D5C56}" destId="{75D0005D-F5D5-49AE-B3DE-147776D9CB6B}" srcOrd="0" destOrd="0" presId="urn:microsoft.com/office/officeart/2008/layout/LinedList"/>
    <dgm:cxn modelId="{28F6F36B-9ED9-4D37-99C7-3B39B98B3A05}" type="presParOf" srcId="{41C91169-C807-485B-8AC1-E2C90B2D5C56}" destId="{6055F35B-1514-451A-9BA3-A6DA9F5265C1}" srcOrd="1" destOrd="0" presId="urn:microsoft.com/office/officeart/2008/layout/LinedList"/>
    <dgm:cxn modelId="{6EFF1D9B-127E-4E39-9CA9-22642B138E41}" type="presParOf" srcId="{6055F35B-1514-451A-9BA3-A6DA9F5265C1}" destId="{90EA2B56-2005-414C-9953-77CFF9E5D56B}" srcOrd="0" destOrd="0" presId="urn:microsoft.com/office/officeart/2008/layout/LinedList"/>
    <dgm:cxn modelId="{6807A2B6-DB42-42AC-B3C2-C8CF55CAEB69}" type="presParOf" srcId="{6055F35B-1514-451A-9BA3-A6DA9F5265C1}" destId="{9B040BC6-28FB-47F7-85D4-9E2079DB243B}" srcOrd="1" destOrd="0" presId="urn:microsoft.com/office/officeart/2008/layout/LinedList"/>
    <dgm:cxn modelId="{01873934-A4B3-417B-871E-73DC55C325FA}" type="presParOf" srcId="{41C91169-C807-485B-8AC1-E2C90B2D5C56}" destId="{597112A0-B191-48FF-9D70-B10BE83A54F7}" srcOrd="2" destOrd="0" presId="urn:microsoft.com/office/officeart/2008/layout/LinedList"/>
    <dgm:cxn modelId="{307C889C-5A28-4B72-BFDD-AEE4DD745370}" type="presParOf" srcId="{41C91169-C807-485B-8AC1-E2C90B2D5C56}" destId="{E354182F-3460-4862-9ED2-5BCAE29A1D1E}" srcOrd="3" destOrd="0" presId="urn:microsoft.com/office/officeart/2008/layout/LinedList"/>
    <dgm:cxn modelId="{F2D771A3-794F-4362-87E1-103106A568C7}" type="presParOf" srcId="{E354182F-3460-4862-9ED2-5BCAE29A1D1E}" destId="{68C5DE7E-452F-4CAD-A4BA-C256AB310FEE}" srcOrd="0" destOrd="0" presId="urn:microsoft.com/office/officeart/2008/layout/LinedList"/>
    <dgm:cxn modelId="{073B0FCB-F835-4CB6-B580-5B2E8870CD22}" type="presParOf" srcId="{E354182F-3460-4862-9ED2-5BCAE29A1D1E}" destId="{D9C66D8F-3019-41C8-B569-F737DC3F4B05}" srcOrd="1" destOrd="0" presId="urn:microsoft.com/office/officeart/2008/layout/LinedList"/>
    <dgm:cxn modelId="{E36A3450-7C06-4F0B-8119-62B79ACC9A83}" type="presParOf" srcId="{41C91169-C807-485B-8AC1-E2C90B2D5C56}" destId="{243FDAF5-976B-4123-8770-2C5CDF73CEF0}" srcOrd="4" destOrd="0" presId="urn:microsoft.com/office/officeart/2008/layout/LinedList"/>
    <dgm:cxn modelId="{1CF784E6-834F-44FC-96B3-67C01C8231EA}" type="presParOf" srcId="{41C91169-C807-485B-8AC1-E2C90B2D5C56}" destId="{8DE53231-8ED9-4EA4-BB9C-7C79868A28D3}" srcOrd="5" destOrd="0" presId="urn:microsoft.com/office/officeart/2008/layout/LinedList"/>
    <dgm:cxn modelId="{4424339D-F839-4B26-9B25-1F8F65C2B712}" type="presParOf" srcId="{8DE53231-8ED9-4EA4-BB9C-7C79868A28D3}" destId="{69CDFE9F-26A4-4C92-8407-1FBF4D8C9C3E}" srcOrd="0" destOrd="0" presId="urn:microsoft.com/office/officeart/2008/layout/LinedList"/>
    <dgm:cxn modelId="{7622CE3B-7DF3-40B8-BF97-51F1405EF206}" type="presParOf" srcId="{8DE53231-8ED9-4EA4-BB9C-7C79868A28D3}" destId="{EDC943D0-402C-4297-B4B5-F01C59E96BC0}" srcOrd="1" destOrd="0" presId="urn:microsoft.com/office/officeart/2008/layout/LinedList"/>
    <dgm:cxn modelId="{883393EC-D402-4608-86D4-3158DAEFE56C}" type="presParOf" srcId="{41C91169-C807-485B-8AC1-E2C90B2D5C56}" destId="{2364FF3A-0E60-4EE4-BFFE-2E60EEBA9F60}" srcOrd="6" destOrd="0" presId="urn:microsoft.com/office/officeart/2008/layout/LinedList"/>
    <dgm:cxn modelId="{921035D8-8CFA-42A6-8B1A-4B879DE12CA5}" type="presParOf" srcId="{41C91169-C807-485B-8AC1-E2C90B2D5C56}" destId="{240FBE5F-AD76-45F4-AD76-49A612EFCAE9}" srcOrd="7" destOrd="0" presId="urn:microsoft.com/office/officeart/2008/layout/LinedList"/>
    <dgm:cxn modelId="{9DAE167B-BB20-4396-8BAD-964C5CC9FD28}" type="presParOf" srcId="{240FBE5F-AD76-45F4-AD76-49A612EFCAE9}" destId="{F546472E-022E-464F-B90E-3FAEF7B98F35}" srcOrd="0" destOrd="0" presId="urn:microsoft.com/office/officeart/2008/layout/LinedList"/>
    <dgm:cxn modelId="{FFC4972D-1A52-4E55-A1D9-1ADE8BD2B658}" type="presParOf" srcId="{240FBE5F-AD76-45F4-AD76-49A612EFCAE9}" destId="{58CE216F-B796-4BBA-AE9F-7AD3678785E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653BBAF-4F44-4709-82E7-333C00B77610}"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5FD1B24E-CA0C-4BD9-ADA8-639A1B5AB509}">
      <dgm:prSet/>
      <dgm:spPr/>
      <dgm:t>
        <a:bodyPr/>
        <a:lstStyle/>
        <a:p>
          <a:r>
            <a:rPr lang="en-IN" dirty="0">
              <a:sym typeface="Symbol" panose="05050102010706020507" pitchFamily="18" charset="2"/>
            </a:rPr>
            <a:t></a:t>
          </a:r>
          <a:r>
            <a:rPr lang="en-IN" dirty="0"/>
            <a:t> Large number of NRIs from Punjab will help the marketing of destination </a:t>
          </a:r>
        </a:p>
      </dgm:t>
    </dgm:pt>
    <dgm:pt modelId="{B7DF0C9D-4DF2-47D0-B572-E90208208D9A}" type="parTrans" cxnId="{19B096B4-2181-4A9F-8FFB-49AB9B28CBF4}">
      <dgm:prSet/>
      <dgm:spPr/>
      <dgm:t>
        <a:bodyPr/>
        <a:lstStyle/>
        <a:p>
          <a:endParaRPr lang="en-US"/>
        </a:p>
      </dgm:t>
    </dgm:pt>
    <dgm:pt modelId="{0F61119F-9E43-4F5C-A503-DE3686BBB342}" type="sibTrans" cxnId="{19B096B4-2181-4A9F-8FFB-49AB9B28CBF4}">
      <dgm:prSet/>
      <dgm:spPr/>
      <dgm:t>
        <a:bodyPr/>
        <a:lstStyle/>
        <a:p>
          <a:endParaRPr lang="en-US"/>
        </a:p>
      </dgm:t>
    </dgm:pt>
    <dgm:pt modelId="{657EA201-DC1C-4331-8750-C4135221C1BC}">
      <dgm:prSet/>
      <dgm:spPr/>
      <dgm:t>
        <a:bodyPr/>
        <a:lstStyle/>
        <a:p>
          <a:r>
            <a:rPr lang="en-IN" dirty="0">
              <a:sym typeface="Symbol" panose="05050102010706020507" pitchFamily="18" charset="2"/>
            </a:rPr>
            <a:t></a:t>
          </a:r>
          <a:r>
            <a:rPr lang="en-IN" dirty="0"/>
            <a:t> Increasing urbanization will lead to charm for rural and farm life </a:t>
          </a:r>
          <a:endParaRPr lang="en-US" dirty="0"/>
        </a:p>
      </dgm:t>
    </dgm:pt>
    <dgm:pt modelId="{C44A180C-1CAF-4C5E-863D-1C3789F70C45}" type="parTrans" cxnId="{07416367-6D4C-4DBC-9914-B02C20A8D2DB}">
      <dgm:prSet/>
      <dgm:spPr/>
      <dgm:t>
        <a:bodyPr/>
        <a:lstStyle/>
        <a:p>
          <a:endParaRPr lang="en-US"/>
        </a:p>
      </dgm:t>
    </dgm:pt>
    <dgm:pt modelId="{99EE77FB-36E2-4474-AD21-34C0FE556C98}" type="sibTrans" cxnId="{07416367-6D4C-4DBC-9914-B02C20A8D2DB}">
      <dgm:prSet/>
      <dgm:spPr/>
      <dgm:t>
        <a:bodyPr/>
        <a:lstStyle/>
        <a:p>
          <a:endParaRPr lang="en-US"/>
        </a:p>
      </dgm:t>
    </dgm:pt>
    <dgm:pt modelId="{3582D197-DCEA-47CC-8492-9FD60C26CB59}">
      <dgm:prSet/>
      <dgm:spPr/>
      <dgm:t>
        <a:bodyPr/>
        <a:lstStyle/>
        <a:p>
          <a:r>
            <a:rPr lang="en-IN">
              <a:sym typeface="Symbol" panose="05050102010706020507" pitchFamily="18" charset="2"/>
            </a:rPr>
            <a:t></a:t>
          </a:r>
          <a:r>
            <a:rPr lang="en-IN"/>
            <a:t> Increasing rush at destinations of mass tourism will create market for exclusive niche tourism </a:t>
          </a:r>
          <a:r>
            <a:rPr lang="en-IN">
              <a:sym typeface="Symbol" panose="05050102010706020507" pitchFamily="18" charset="2"/>
            </a:rPr>
            <a:t></a:t>
          </a:r>
          <a:r>
            <a:rPr lang="en-IN"/>
            <a:t> Relatively low cost of a farm holiday will attract budget travelers , as well</a:t>
          </a:r>
          <a:endParaRPr lang="en-US"/>
        </a:p>
      </dgm:t>
    </dgm:pt>
    <dgm:pt modelId="{F99A1C3E-5BA2-4C70-B959-29CB7378159E}" type="parTrans" cxnId="{6CBA7C96-4872-46CB-8E7C-31A4294725A9}">
      <dgm:prSet/>
      <dgm:spPr/>
      <dgm:t>
        <a:bodyPr/>
        <a:lstStyle/>
        <a:p>
          <a:endParaRPr lang="en-US"/>
        </a:p>
      </dgm:t>
    </dgm:pt>
    <dgm:pt modelId="{5E0F74EF-0DBF-4ADD-893E-C4B62B1C2FDE}" type="sibTrans" cxnId="{6CBA7C96-4872-46CB-8E7C-31A4294725A9}">
      <dgm:prSet/>
      <dgm:spPr/>
      <dgm:t>
        <a:bodyPr/>
        <a:lstStyle/>
        <a:p>
          <a:endParaRPr lang="en-US"/>
        </a:p>
      </dgm:t>
    </dgm:pt>
    <dgm:pt modelId="{8E92B9AC-E024-445F-BE3F-44029D972ACA}" type="pres">
      <dgm:prSet presAssocID="{4653BBAF-4F44-4709-82E7-333C00B77610}" presName="linear" presStyleCnt="0">
        <dgm:presLayoutVars>
          <dgm:animLvl val="lvl"/>
          <dgm:resizeHandles val="exact"/>
        </dgm:presLayoutVars>
      </dgm:prSet>
      <dgm:spPr/>
    </dgm:pt>
    <dgm:pt modelId="{64B4F9C6-1BAF-4F4F-AD73-0B940019747C}" type="pres">
      <dgm:prSet presAssocID="{5FD1B24E-CA0C-4BD9-ADA8-639A1B5AB509}" presName="parentText" presStyleLbl="node1" presStyleIdx="0" presStyleCnt="3">
        <dgm:presLayoutVars>
          <dgm:chMax val="0"/>
          <dgm:bulletEnabled val="1"/>
        </dgm:presLayoutVars>
      </dgm:prSet>
      <dgm:spPr/>
    </dgm:pt>
    <dgm:pt modelId="{382EFBE4-3153-4035-933F-CA24C910CD71}" type="pres">
      <dgm:prSet presAssocID="{0F61119F-9E43-4F5C-A503-DE3686BBB342}" presName="spacer" presStyleCnt="0"/>
      <dgm:spPr/>
    </dgm:pt>
    <dgm:pt modelId="{F234C281-4FD8-426C-82BD-1ADAC7CB4064}" type="pres">
      <dgm:prSet presAssocID="{657EA201-DC1C-4331-8750-C4135221C1BC}" presName="parentText" presStyleLbl="node1" presStyleIdx="1" presStyleCnt="3">
        <dgm:presLayoutVars>
          <dgm:chMax val="0"/>
          <dgm:bulletEnabled val="1"/>
        </dgm:presLayoutVars>
      </dgm:prSet>
      <dgm:spPr/>
    </dgm:pt>
    <dgm:pt modelId="{85080587-75E3-402A-B1D1-E61CFC1DEE91}" type="pres">
      <dgm:prSet presAssocID="{99EE77FB-36E2-4474-AD21-34C0FE556C98}" presName="spacer" presStyleCnt="0"/>
      <dgm:spPr/>
    </dgm:pt>
    <dgm:pt modelId="{BBE4E721-E2D0-4059-8F6E-78D3E914CD00}" type="pres">
      <dgm:prSet presAssocID="{3582D197-DCEA-47CC-8492-9FD60C26CB59}" presName="parentText" presStyleLbl="node1" presStyleIdx="2" presStyleCnt="3">
        <dgm:presLayoutVars>
          <dgm:chMax val="0"/>
          <dgm:bulletEnabled val="1"/>
        </dgm:presLayoutVars>
      </dgm:prSet>
      <dgm:spPr/>
    </dgm:pt>
  </dgm:ptLst>
  <dgm:cxnLst>
    <dgm:cxn modelId="{07416367-6D4C-4DBC-9914-B02C20A8D2DB}" srcId="{4653BBAF-4F44-4709-82E7-333C00B77610}" destId="{657EA201-DC1C-4331-8750-C4135221C1BC}" srcOrd="1" destOrd="0" parTransId="{C44A180C-1CAF-4C5E-863D-1C3789F70C45}" sibTransId="{99EE77FB-36E2-4474-AD21-34C0FE556C98}"/>
    <dgm:cxn modelId="{A8E69480-DD8A-48D5-BF67-2ABAA2CA3296}" type="presOf" srcId="{4653BBAF-4F44-4709-82E7-333C00B77610}" destId="{8E92B9AC-E024-445F-BE3F-44029D972ACA}" srcOrd="0" destOrd="0" presId="urn:microsoft.com/office/officeart/2005/8/layout/vList2"/>
    <dgm:cxn modelId="{6CBA7C96-4872-46CB-8E7C-31A4294725A9}" srcId="{4653BBAF-4F44-4709-82E7-333C00B77610}" destId="{3582D197-DCEA-47CC-8492-9FD60C26CB59}" srcOrd="2" destOrd="0" parTransId="{F99A1C3E-5BA2-4C70-B959-29CB7378159E}" sibTransId="{5E0F74EF-0DBF-4ADD-893E-C4B62B1C2FDE}"/>
    <dgm:cxn modelId="{F39B5E9F-33C1-4794-BB7F-B2BCFDA7D65F}" type="presOf" srcId="{5FD1B24E-CA0C-4BD9-ADA8-639A1B5AB509}" destId="{64B4F9C6-1BAF-4F4F-AD73-0B940019747C}" srcOrd="0" destOrd="0" presId="urn:microsoft.com/office/officeart/2005/8/layout/vList2"/>
    <dgm:cxn modelId="{754F54A0-45FD-4717-A9DD-333AC565E2E3}" type="presOf" srcId="{657EA201-DC1C-4331-8750-C4135221C1BC}" destId="{F234C281-4FD8-426C-82BD-1ADAC7CB4064}" srcOrd="0" destOrd="0" presId="urn:microsoft.com/office/officeart/2005/8/layout/vList2"/>
    <dgm:cxn modelId="{19B096B4-2181-4A9F-8FFB-49AB9B28CBF4}" srcId="{4653BBAF-4F44-4709-82E7-333C00B77610}" destId="{5FD1B24E-CA0C-4BD9-ADA8-639A1B5AB509}" srcOrd="0" destOrd="0" parTransId="{B7DF0C9D-4DF2-47D0-B572-E90208208D9A}" sibTransId="{0F61119F-9E43-4F5C-A503-DE3686BBB342}"/>
    <dgm:cxn modelId="{914101C4-8A65-469F-A739-EF6DDA68490D}" type="presOf" srcId="{3582D197-DCEA-47CC-8492-9FD60C26CB59}" destId="{BBE4E721-E2D0-4059-8F6E-78D3E914CD00}" srcOrd="0" destOrd="0" presId="urn:microsoft.com/office/officeart/2005/8/layout/vList2"/>
    <dgm:cxn modelId="{C842222A-02EF-4D5E-BF4B-26002683F083}" type="presParOf" srcId="{8E92B9AC-E024-445F-BE3F-44029D972ACA}" destId="{64B4F9C6-1BAF-4F4F-AD73-0B940019747C}" srcOrd="0" destOrd="0" presId="urn:microsoft.com/office/officeart/2005/8/layout/vList2"/>
    <dgm:cxn modelId="{6827E871-4268-4808-BCF1-468B94024FCE}" type="presParOf" srcId="{8E92B9AC-E024-445F-BE3F-44029D972ACA}" destId="{382EFBE4-3153-4035-933F-CA24C910CD71}" srcOrd="1" destOrd="0" presId="urn:microsoft.com/office/officeart/2005/8/layout/vList2"/>
    <dgm:cxn modelId="{619E24C5-E5EA-4A5A-AD20-853A77B4CFED}" type="presParOf" srcId="{8E92B9AC-E024-445F-BE3F-44029D972ACA}" destId="{F234C281-4FD8-426C-82BD-1ADAC7CB4064}" srcOrd="2" destOrd="0" presId="urn:microsoft.com/office/officeart/2005/8/layout/vList2"/>
    <dgm:cxn modelId="{8145C411-C044-4C1B-990C-A5AB7F720D15}" type="presParOf" srcId="{8E92B9AC-E024-445F-BE3F-44029D972ACA}" destId="{85080587-75E3-402A-B1D1-E61CFC1DEE91}" srcOrd="3" destOrd="0" presId="urn:microsoft.com/office/officeart/2005/8/layout/vList2"/>
    <dgm:cxn modelId="{B74E83C8-57B1-4AFF-B550-6B1382EC6852}" type="presParOf" srcId="{8E92B9AC-E024-445F-BE3F-44029D972ACA}" destId="{BBE4E721-E2D0-4059-8F6E-78D3E914CD0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90BC895-7237-47FF-BE76-2958F734F77E}"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9236DF30-1A4B-40E8-BF30-DACF228D5965}">
      <dgm:prSet/>
      <dgm:spPr/>
      <dgm:t>
        <a:bodyPr/>
        <a:lstStyle/>
        <a:p>
          <a:r>
            <a:rPr lang="en-IN" dirty="0"/>
            <a:t>Unscrupulous activities by some elements may create a negative image for farm tourism </a:t>
          </a:r>
          <a:endParaRPr lang="en-US" dirty="0"/>
        </a:p>
      </dgm:t>
    </dgm:pt>
    <dgm:pt modelId="{F4B82EDE-D7AA-4FE8-98B9-EA35907CBDF9}" type="parTrans" cxnId="{462DF1D0-CACD-4C02-8A5D-69DBC2B52D43}">
      <dgm:prSet/>
      <dgm:spPr/>
      <dgm:t>
        <a:bodyPr/>
        <a:lstStyle/>
        <a:p>
          <a:endParaRPr lang="en-US"/>
        </a:p>
      </dgm:t>
    </dgm:pt>
    <dgm:pt modelId="{BD57F0BF-946F-45E7-BC35-036D7E9EF675}" type="sibTrans" cxnId="{462DF1D0-CACD-4C02-8A5D-69DBC2B52D43}">
      <dgm:prSet/>
      <dgm:spPr/>
      <dgm:t>
        <a:bodyPr/>
        <a:lstStyle/>
        <a:p>
          <a:endParaRPr lang="en-US"/>
        </a:p>
      </dgm:t>
    </dgm:pt>
    <dgm:pt modelId="{BCD1EAD2-F586-4A9C-9DD2-8A0BEC6BE23E}">
      <dgm:prSet/>
      <dgm:spPr/>
      <dgm:t>
        <a:bodyPr/>
        <a:lstStyle/>
        <a:p>
          <a:r>
            <a:rPr lang="en-IN"/>
            <a:t>Language barrier may deter foreign tourists. </a:t>
          </a:r>
          <a:endParaRPr lang="en-US"/>
        </a:p>
      </dgm:t>
    </dgm:pt>
    <dgm:pt modelId="{B9A74785-D177-4D93-AFBB-752A4EC2000D}" type="parTrans" cxnId="{91E5A448-942C-4005-A1FD-2671E660DC89}">
      <dgm:prSet/>
      <dgm:spPr/>
      <dgm:t>
        <a:bodyPr/>
        <a:lstStyle/>
        <a:p>
          <a:endParaRPr lang="en-US"/>
        </a:p>
      </dgm:t>
    </dgm:pt>
    <dgm:pt modelId="{A077B4A9-1CD1-4CB4-961E-58E0A527557D}" type="sibTrans" cxnId="{91E5A448-942C-4005-A1FD-2671E660DC89}">
      <dgm:prSet/>
      <dgm:spPr/>
      <dgm:t>
        <a:bodyPr/>
        <a:lstStyle/>
        <a:p>
          <a:endParaRPr lang="en-US"/>
        </a:p>
      </dgm:t>
    </dgm:pt>
    <dgm:pt modelId="{4C3D0994-F1DC-4647-918C-E116959722EE}">
      <dgm:prSet/>
      <dgm:spPr/>
      <dgm:t>
        <a:bodyPr/>
        <a:lstStyle/>
        <a:p>
          <a:r>
            <a:rPr lang="en-IN"/>
            <a:t>Any revival of insurgency in Punjab will badly impact the industry</a:t>
          </a:r>
          <a:endParaRPr lang="en-US"/>
        </a:p>
      </dgm:t>
    </dgm:pt>
    <dgm:pt modelId="{5BAD9A2E-417F-4354-B1D9-DF0522B01CAA}" type="parTrans" cxnId="{3255C2D2-37AE-460C-802B-44733DB45708}">
      <dgm:prSet/>
      <dgm:spPr/>
      <dgm:t>
        <a:bodyPr/>
        <a:lstStyle/>
        <a:p>
          <a:endParaRPr lang="en-US"/>
        </a:p>
      </dgm:t>
    </dgm:pt>
    <dgm:pt modelId="{B18CA920-DAB2-4F18-A7E7-1C2E634E6E17}" type="sibTrans" cxnId="{3255C2D2-37AE-460C-802B-44733DB45708}">
      <dgm:prSet/>
      <dgm:spPr/>
      <dgm:t>
        <a:bodyPr/>
        <a:lstStyle/>
        <a:p>
          <a:endParaRPr lang="en-US"/>
        </a:p>
      </dgm:t>
    </dgm:pt>
    <dgm:pt modelId="{E9F15DBD-D375-48AB-AE0E-52AEB7700CA8}">
      <dgm:prSet/>
      <dgm:spPr/>
      <dgm:t>
        <a:bodyPr/>
        <a:lstStyle/>
        <a:p>
          <a:r>
            <a:rPr lang="en-IN"/>
            <a:t>May lead to excessive commercialization of otherwise simple rural canvas. </a:t>
          </a:r>
          <a:endParaRPr lang="en-US"/>
        </a:p>
      </dgm:t>
    </dgm:pt>
    <dgm:pt modelId="{E54E7696-C815-47B9-B81B-6F17C00839D6}" type="parTrans" cxnId="{382E3B83-9C6F-465B-9281-34B763835138}">
      <dgm:prSet/>
      <dgm:spPr/>
      <dgm:t>
        <a:bodyPr/>
        <a:lstStyle/>
        <a:p>
          <a:endParaRPr lang="en-US"/>
        </a:p>
      </dgm:t>
    </dgm:pt>
    <dgm:pt modelId="{82ED6CC1-984B-4837-86EA-D1FD688B1B8D}" type="sibTrans" cxnId="{382E3B83-9C6F-465B-9281-34B763835138}">
      <dgm:prSet/>
      <dgm:spPr/>
      <dgm:t>
        <a:bodyPr/>
        <a:lstStyle/>
        <a:p>
          <a:endParaRPr lang="en-US"/>
        </a:p>
      </dgm:t>
    </dgm:pt>
    <dgm:pt modelId="{ACC924CA-9EC5-4B85-8E35-9FFD8B6696DC}" type="pres">
      <dgm:prSet presAssocID="{290BC895-7237-47FF-BE76-2958F734F77E}" presName="diagram" presStyleCnt="0">
        <dgm:presLayoutVars>
          <dgm:dir/>
          <dgm:resizeHandles val="exact"/>
        </dgm:presLayoutVars>
      </dgm:prSet>
      <dgm:spPr/>
    </dgm:pt>
    <dgm:pt modelId="{2C3D3569-392A-4458-A996-D42ADA8F3B49}" type="pres">
      <dgm:prSet presAssocID="{9236DF30-1A4B-40E8-BF30-DACF228D5965}" presName="node" presStyleLbl="node1" presStyleIdx="0" presStyleCnt="4">
        <dgm:presLayoutVars>
          <dgm:bulletEnabled val="1"/>
        </dgm:presLayoutVars>
      </dgm:prSet>
      <dgm:spPr/>
    </dgm:pt>
    <dgm:pt modelId="{94A3596F-2437-4585-9CE3-6754455A8EB9}" type="pres">
      <dgm:prSet presAssocID="{BD57F0BF-946F-45E7-BC35-036D7E9EF675}" presName="sibTrans" presStyleCnt="0"/>
      <dgm:spPr/>
    </dgm:pt>
    <dgm:pt modelId="{3862E63E-3AC8-45B3-B7A4-6F4F7FC7EA27}" type="pres">
      <dgm:prSet presAssocID="{BCD1EAD2-F586-4A9C-9DD2-8A0BEC6BE23E}" presName="node" presStyleLbl="node1" presStyleIdx="1" presStyleCnt="4">
        <dgm:presLayoutVars>
          <dgm:bulletEnabled val="1"/>
        </dgm:presLayoutVars>
      </dgm:prSet>
      <dgm:spPr/>
    </dgm:pt>
    <dgm:pt modelId="{E61007F9-15A7-4BB4-8F6B-DD3AD58CB346}" type="pres">
      <dgm:prSet presAssocID="{A077B4A9-1CD1-4CB4-961E-58E0A527557D}" presName="sibTrans" presStyleCnt="0"/>
      <dgm:spPr/>
    </dgm:pt>
    <dgm:pt modelId="{8EE04A4F-6A8B-4FED-A33C-ECECE2F04EE4}" type="pres">
      <dgm:prSet presAssocID="{4C3D0994-F1DC-4647-918C-E116959722EE}" presName="node" presStyleLbl="node1" presStyleIdx="2" presStyleCnt="4">
        <dgm:presLayoutVars>
          <dgm:bulletEnabled val="1"/>
        </dgm:presLayoutVars>
      </dgm:prSet>
      <dgm:spPr/>
    </dgm:pt>
    <dgm:pt modelId="{1D629D57-C33F-45A8-A814-A0815824D392}" type="pres">
      <dgm:prSet presAssocID="{B18CA920-DAB2-4F18-A7E7-1C2E634E6E17}" presName="sibTrans" presStyleCnt="0"/>
      <dgm:spPr/>
    </dgm:pt>
    <dgm:pt modelId="{30222DEC-B6DF-41B3-B61D-E9AE1BF1532D}" type="pres">
      <dgm:prSet presAssocID="{E9F15DBD-D375-48AB-AE0E-52AEB7700CA8}" presName="node" presStyleLbl="node1" presStyleIdx="3" presStyleCnt="4">
        <dgm:presLayoutVars>
          <dgm:bulletEnabled val="1"/>
        </dgm:presLayoutVars>
      </dgm:prSet>
      <dgm:spPr/>
    </dgm:pt>
  </dgm:ptLst>
  <dgm:cxnLst>
    <dgm:cxn modelId="{73D92F3D-9519-4684-93A9-2B3D69CB0E98}" type="presOf" srcId="{E9F15DBD-D375-48AB-AE0E-52AEB7700CA8}" destId="{30222DEC-B6DF-41B3-B61D-E9AE1BF1532D}" srcOrd="0" destOrd="0" presId="urn:microsoft.com/office/officeart/2005/8/layout/default"/>
    <dgm:cxn modelId="{2E411265-F29F-4078-ABEC-E910F401C6BA}" type="presOf" srcId="{4C3D0994-F1DC-4647-918C-E116959722EE}" destId="{8EE04A4F-6A8B-4FED-A33C-ECECE2F04EE4}" srcOrd="0" destOrd="0" presId="urn:microsoft.com/office/officeart/2005/8/layout/default"/>
    <dgm:cxn modelId="{91E5A448-942C-4005-A1FD-2671E660DC89}" srcId="{290BC895-7237-47FF-BE76-2958F734F77E}" destId="{BCD1EAD2-F586-4A9C-9DD2-8A0BEC6BE23E}" srcOrd="1" destOrd="0" parTransId="{B9A74785-D177-4D93-AFBB-752A4EC2000D}" sibTransId="{A077B4A9-1CD1-4CB4-961E-58E0A527557D}"/>
    <dgm:cxn modelId="{382E3B83-9C6F-465B-9281-34B763835138}" srcId="{290BC895-7237-47FF-BE76-2958F734F77E}" destId="{E9F15DBD-D375-48AB-AE0E-52AEB7700CA8}" srcOrd="3" destOrd="0" parTransId="{E54E7696-C815-47B9-B81B-6F17C00839D6}" sibTransId="{82ED6CC1-984B-4837-86EA-D1FD688B1B8D}"/>
    <dgm:cxn modelId="{27283789-FE44-4FCB-8F1B-A276378B2E1E}" type="presOf" srcId="{290BC895-7237-47FF-BE76-2958F734F77E}" destId="{ACC924CA-9EC5-4B85-8E35-9FFD8B6696DC}" srcOrd="0" destOrd="0" presId="urn:microsoft.com/office/officeart/2005/8/layout/default"/>
    <dgm:cxn modelId="{C9CFAEC3-4761-4E1B-A03E-B1A14EBDD152}" type="presOf" srcId="{BCD1EAD2-F586-4A9C-9DD2-8A0BEC6BE23E}" destId="{3862E63E-3AC8-45B3-B7A4-6F4F7FC7EA27}" srcOrd="0" destOrd="0" presId="urn:microsoft.com/office/officeart/2005/8/layout/default"/>
    <dgm:cxn modelId="{462DF1D0-CACD-4C02-8A5D-69DBC2B52D43}" srcId="{290BC895-7237-47FF-BE76-2958F734F77E}" destId="{9236DF30-1A4B-40E8-BF30-DACF228D5965}" srcOrd="0" destOrd="0" parTransId="{F4B82EDE-D7AA-4FE8-98B9-EA35907CBDF9}" sibTransId="{BD57F0BF-946F-45E7-BC35-036D7E9EF675}"/>
    <dgm:cxn modelId="{3255C2D2-37AE-460C-802B-44733DB45708}" srcId="{290BC895-7237-47FF-BE76-2958F734F77E}" destId="{4C3D0994-F1DC-4647-918C-E116959722EE}" srcOrd="2" destOrd="0" parTransId="{5BAD9A2E-417F-4354-B1D9-DF0522B01CAA}" sibTransId="{B18CA920-DAB2-4F18-A7E7-1C2E634E6E17}"/>
    <dgm:cxn modelId="{56FABCED-CA0B-4A74-8F58-4CF4575C5FC3}" type="presOf" srcId="{9236DF30-1A4B-40E8-BF30-DACF228D5965}" destId="{2C3D3569-392A-4458-A996-D42ADA8F3B49}" srcOrd="0" destOrd="0" presId="urn:microsoft.com/office/officeart/2005/8/layout/default"/>
    <dgm:cxn modelId="{EED6BA1D-8B4D-4059-A41F-5336964B147A}" type="presParOf" srcId="{ACC924CA-9EC5-4B85-8E35-9FFD8B6696DC}" destId="{2C3D3569-392A-4458-A996-D42ADA8F3B49}" srcOrd="0" destOrd="0" presId="urn:microsoft.com/office/officeart/2005/8/layout/default"/>
    <dgm:cxn modelId="{8B57084E-EE61-41BA-80E3-3249ADE2FA33}" type="presParOf" srcId="{ACC924CA-9EC5-4B85-8E35-9FFD8B6696DC}" destId="{94A3596F-2437-4585-9CE3-6754455A8EB9}" srcOrd="1" destOrd="0" presId="urn:microsoft.com/office/officeart/2005/8/layout/default"/>
    <dgm:cxn modelId="{75E2E36A-4CD4-4B55-8D9D-2FDB5C7E170E}" type="presParOf" srcId="{ACC924CA-9EC5-4B85-8E35-9FFD8B6696DC}" destId="{3862E63E-3AC8-45B3-B7A4-6F4F7FC7EA27}" srcOrd="2" destOrd="0" presId="urn:microsoft.com/office/officeart/2005/8/layout/default"/>
    <dgm:cxn modelId="{636546A2-72E3-41A1-BAC6-9C420E002E6A}" type="presParOf" srcId="{ACC924CA-9EC5-4B85-8E35-9FFD8B6696DC}" destId="{E61007F9-15A7-4BB4-8F6B-DD3AD58CB346}" srcOrd="3" destOrd="0" presId="urn:microsoft.com/office/officeart/2005/8/layout/default"/>
    <dgm:cxn modelId="{38B666BF-2FDB-4094-8054-209E51C8223D}" type="presParOf" srcId="{ACC924CA-9EC5-4B85-8E35-9FFD8B6696DC}" destId="{8EE04A4F-6A8B-4FED-A33C-ECECE2F04EE4}" srcOrd="4" destOrd="0" presId="urn:microsoft.com/office/officeart/2005/8/layout/default"/>
    <dgm:cxn modelId="{EC282B73-A334-456F-806C-0699AB4B9B9D}" type="presParOf" srcId="{ACC924CA-9EC5-4B85-8E35-9FFD8B6696DC}" destId="{1D629D57-C33F-45A8-A814-A0815824D392}" srcOrd="5" destOrd="0" presId="urn:microsoft.com/office/officeart/2005/8/layout/default"/>
    <dgm:cxn modelId="{4DF25CA1-408C-4874-8035-07ACE5A9E4F4}" type="presParOf" srcId="{ACC924CA-9EC5-4B85-8E35-9FFD8B6696DC}" destId="{30222DEC-B6DF-41B3-B61D-E9AE1BF1532D}"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F4C45A7-5E08-49A5-9A3F-817BF1966002}" type="doc">
      <dgm:prSet loTypeId="urn:microsoft.com/office/officeart/2005/8/layout/default" loCatId="list" qsTypeId="urn:microsoft.com/office/officeart/2005/8/quickstyle/simple5" qsCatId="simple" csTypeId="urn:microsoft.com/office/officeart/2005/8/colors/accent0_3" csCatId="mainScheme" phldr="1"/>
      <dgm:spPr/>
      <dgm:t>
        <a:bodyPr/>
        <a:lstStyle/>
        <a:p>
          <a:endParaRPr lang="en-US"/>
        </a:p>
      </dgm:t>
    </dgm:pt>
    <dgm:pt modelId="{EA05634D-58A5-4790-B5E1-50BF46B6E4AE}">
      <dgm:prSet custT="1"/>
      <dgm:spPr/>
      <dgm:t>
        <a:bodyPr/>
        <a:lstStyle/>
        <a:p>
          <a:r>
            <a:rPr lang="en-IN" sz="2200" dirty="0"/>
            <a:t>To overcome problems like lack of social recognition and respect, lack of adequate incentives, etc</a:t>
          </a:r>
          <a:endParaRPr lang="en-US" sz="2200" dirty="0"/>
        </a:p>
      </dgm:t>
    </dgm:pt>
    <dgm:pt modelId="{50239A9F-3346-4E33-B898-1FF3BBDF5619}" type="parTrans" cxnId="{F110F754-942B-4E7D-9936-2F064B8E6F50}">
      <dgm:prSet/>
      <dgm:spPr/>
      <dgm:t>
        <a:bodyPr/>
        <a:lstStyle/>
        <a:p>
          <a:endParaRPr lang="en-US"/>
        </a:p>
      </dgm:t>
    </dgm:pt>
    <dgm:pt modelId="{F1E2F7D0-4ED0-43EB-A8B2-543DAD80C8EF}" type="sibTrans" cxnId="{F110F754-942B-4E7D-9936-2F064B8E6F50}">
      <dgm:prSet/>
      <dgm:spPr/>
      <dgm:t>
        <a:bodyPr/>
        <a:lstStyle/>
        <a:p>
          <a:endParaRPr lang="en-US"/>
        </a:p>
      </dgm:t>
    </dgm:pt>
    <dgm:pt modelId="{FA81AFF6-233B-42D2-92B8-A1407686D6AB}">
      <dgm:prSet custT="1"/>
      <dgm:spPr/>
      <dgm:t>
        <a:bodyPr/>
        <a:lstStyle/>
        <a:p>
          <a:r>
            <a:rPr lang="en-IN" sz="2200" dirty="0"/>
            <a:t>A large portion of farmers are resorting to suicide every year due to several reasons indebtedness, crop failure,  etc. </a:t>
          </a:r>
          <a:endParaRPr lang="en-US" sz="2200" dirty="0"/>
        </a:p>
      </dgm:t>
    </dgm:pt>
    <dgm:pt modelId="{DD5CA9C4-0683-4476-8E08-BC7718EEAB7A}" type="parTrans" cxnId="{E4011FC0-1D7C-4B43-9665-DA4CA4ED6B0C}">
      <dgm:prSet/>
      <dgm:spPr/>
      <dgm:t>
        <a:bodyPr/>
        <a:lstStyle/>
        <a:p>
          <a:endParaRPr lang="en-US"/>
        </a:p>
      </dgm:t>
    </dgm:pt>
    <dgm:pt modelId="{2D6F7027-5904-46BE-B0EA-C95DD0B48585}" type="sibTrans" cxnId="{E4011FC0-1D7C-4B43-9665-DA4CA4ED6B0C}">
      <dgm:prSet/>
      <dgm:spPr/>
      <dgm:t>
        <a:bodyPr/>
        <a:lstStyle/>
        <a:p>
          <a:endParaRPr lang="en-US"/>
        </a:p>
      </dgm:t>
    </dgm:pt>
    <dgm:pt modelId="{14D3D9B5-7122-4E68-8563-7C86D546A044}">
      <dgm:prSet custT="1"/>
      <dgm:spPr/>
      <dgm:t>
        <a:bodyPr/>
        <a:lstStyle/>
        <a:p>
          <a:r>
            <a:rPr lang="en-IN" sz="2200" dirty="0"/>
            <a:t>According to the NCRB reports, nearly 3.5 lakh farmers have committed suicide since 1995 to 2018</a:t>
          </a:r>
          <a:r>
            <a:rPr lang="en-IN" sz="1600" dirty="0"/>
            <a:t> </a:t>
          </a:r>
          <a:endParaRPr lang="en-US" sz="1600" dirty="0"/>
        </a:p>
      </dgm:t>
    </dgm:pt>
    <dgm:pt modelId="{B8B51EC3-B209-458C-8606-50CD4EBA3ADA}" type="parTrans" cxnId="{F1BC1D16-5F21-4693-B257-F0879BDD468A}">
      <dgm:prSet/>
      <dgm:spPr/>
      <dgm:t>
        <a:bodyPr/>
        <a:lstStyle/>
        <a:p>
          <a:endParaRPr lang="en-US"/>
        </a:p>
      </dgm:t>
    </dgm:pt>
    <dgm:pt modelId="{DE1B33F1-FECE-4F0B-AC2F-C58AB5781B13}" type="sibTrans" cxnId="{F1BC1D16-5F21-4693-B257-F0879BDD468A}">
      <dgm:prSet/>
      <dgm:spPr/>
      <dgm:t>
        <a:bodyPr/>
        <a:lstStyle/>
        <a:p>
          <a:endParaRPr lang="en-US"/>
        </a:p>
      </dgm:t>
    </dgm:pt>
    <dgm:pt modelId="{7BDFA0F4-B7CC-40CB-8592-7E52B5ABD57A}">
      <dgm:prSet custT="1"/>
      <dgm:spPr/>
      <dgm:t>
        <a:bodyPr/>
        <a:lstStyle/>
        <a:p>
          <a:r>
            <a:rPr lang="en-IN" sz="2200" dirty="0"/>
            <a:t>Thus, the time has come for the policy-makers to successfully harness the potential of agritourism to boost up the rural economy of the nation. </a:t>
          </a:r>
          <a:endParaRPr lang="en-US" sz="2200" dirty="0"/>
        </a:p>
      </dgm:t>
    </dgm:pt>
    <dgm:pt modelId="{D87021DB-2494-4693-9592-B45717F22F3B}" type="parTrans" cxnId="{FD402A47-A1BE-49D2-B323-ACA06ED5C231}">
      <dgm:prSet/>
      <dgm:spPr/>
      <dgm:t>
        <a:bodyPr/>
        <a:lstStyle/>
        <a:p>
          <a:endParaRPr lang="en-US"/>
        </a:p>
      </dgm:t>
    </dgm:pt>
    <dgm:pt modelId="{4E636052-BA66-4090-BA29-8C67FBD1D359}" type="sibTrans" cxnId="{FD402A47-A1BE-49D2-B323-ACA06ED5C231}">
      <dgm:prSet/>
      <dgm:spPr/>
      <dgm:t>
        <a:bodyPr/>
        <a:lstStyle/>
        <a:p>
          <a:endParaRPr lang="en-US"/>
        </a:p>
      </dgm:t>
    </dgm:pt>
    <dgm:pt modelId="{0691A5F4-FBD0-41FF-928E-52B1A34C7328}">
      <dgm:prSet custT="1"/>
      <dgm:spPr/>
      <dgm:t>
        <a:bodyPr/>
        <a:lstStyle/>
        <a:p>
          <a:r>
            <a:rPr lang="en-IN" sz="2200" dirty="0"/>
            <a:t>Lack of proper credit facilities, lower literacy rate and lack of proper market orientation, fragmented land-holdings and lack of Govt. support. </a:t>
          </a:r>
          <a:endParaRPr lang="en-US" sz="2200" dirty="0"/>
        </a:p>
      </dgm:t>
    </dgm:pt>
    <dgm:pt modelId="{4A38276C-DA84-44A7-A037-C34D8C442407}" type="parTrans" cxnId="{C7B9BF4B-4750-48B8-A0F5-D869B5172212}">
      <dgm:prSet/>
      <dgm:spPr/>
      <dgm:t>
        <a:bodyPr/>
        <a:lstStyle/>
        <a:p>
          <a:endParaRPr lang="en-US"/>
        </a:p>
      </dgm:t>
    </dgm:pt>
    <dgm:pt modelId="{2E83186D-1C9F-407B-A66A-CD24337BF139}" type="sibTrans" cxnId="{C7B9BF4B-4750-48B8-A0F5-D869B5172212}">
      <dgm:prSet/>
      <dgm:spPr/>
      <dgm:t>
        <a:bodyPr/>
        <a:lstStyle/>
        <a:p>
          <a:endParaRPr lang="en-US"/>
        </a:p>
      </dgm:t>
    </dgm:pt>
    <dgm:pt modelId="{A2849A98-8331-45BC-BAF0-6ED287633C92}">
      <dgm:prSet/>
      <dgm:spPr/>
      <dgm:t>
        <a:bodyPr/>
        <a:lstStyle/>
        <a:p>
          <a:r>
            <a:rPr lang="en-IN" dirty="0"/>
            <a:t>Initiatives on the part of the Government  is the need of the hour to harness the immense potential that lies in it.</a:t>
          </a:r>
          <a:endParaRPr lang="en-US" dirty="0"/>
        </a:p>
      </dgm:t>
    </dgm:pt>
    <dgm:pt modelId="{4301C2EF-2DA9-4FE4-A8C8-139B49137866}" type="parTrans" cxnId="{1D09FD42-7664-4EE4-8D09-2F40E84ED0CB}">
      <dgm:prSet/>
      <dgm:spPr/>
      <dgm:t>
        <a:bodyPr/>
        <a:lstStyle/>
        <a:p>
          <a:endParaRPr lang="en-US"/>
        </a:p>
      </dgm:t>
    </dgm:pt>
    <dgm:pt modelId="{F7B29976-5B4B-4370-8378-5ACAA7B31359}" type="sibTrans" cxnId="{1D09FD42-7664-4EE4-8D09-2F40E84ED0CB}">
      <dgm:prSet/>
      <dgm:spPr/>
      <dgm:t>
        <a:bodyPr/>
        <a:lstStyle/>
        <a:p>
          <a:endParaRPr lang="en-US"/>
        </a:p>
      </dgm:t>
    </dgm:pt>
    <dgm:pt modelId="{3DF0D6D3-A2CA-402B-99DA-FFECC4275E8F}" type="pres">
      <dgm:prSet presAssocID="{FF4C45A7-5E08-49A5-9A3F-817BF1966002}" presName="diagram" presStyleCnt="0">
        <dgm:presLayoutVars>
          <dgm:dir/>
          <dgm:resizeHandles val="exact"/>
        </dgm:presLayoutVars>
      </dgm:prSet>
      <dgm:spPr/>
    </dgm:pt>
    <dgm:pt modelId="{AF1E8F1C-D562-41AF-8896-62BBBC218772}" type="pres">
      <dgm:prSet presAssocID="{EA05634D-58A5-4790-B5E1-50BF46B6E4AE}" presName="node" presStyleLbl="node1" presStyleIdx="0" presStyleCnt="6">
        <dgm:presLayoutVars>
          <dgm:bulletEnabled val="1"/>
        </dgm:presLayoutVars>
      </dgm:prSet>
      <dgm:spPr/>
    </dgm:pt>
    <dgm:pt modelId="{D6D08153-C4A3-4C17-B907-E467F429D842}" type="pres">
      <dgm:prSet presAssocID="{F1E2F7D0-4ED0-43EB-A8B2-543DAD80C8EF}" presName="sibTrans" presStyleCnt="0"/>
      <dgm:spPr/>
    </dgm:pt>
    <dgm:pt modelId="{35ADA9C6-4218-43F3-9D79-F70A58E1A77B}" type="pres">
      <dgm:prSet presAssocID="{FA81AFF6-233B-42D2-92B8-A1407686D6AB}" presName="node" presStyleLbl="node1" presStyleIdx="1" presStyleCnt="6" custLinFactNeighborX="-95" custLinFactNeighborY="-394">
        <dgm:presLayoutVars>
          <dgm:bulletEnabled val="1"/>
        </dgm:presLayoutVars>
      </dgm:prSet>
      <dgm:spPr/>
    </dgm:pt>
    <dgm:pt modelId="{C3AF642E-4A61-483F-94A7-2A536281A730}" type="pres">
      <dgm:prSet presAssocID="{2D6F7027-5904-46BE-B0EA-C95DD0B48585}" presName="sibTrans" presStyleCnt="0"/>
      <dgm:spPr/>
    </dgm:pt>
    <dgm:pt modelId="{07A99E0D-A199-47BA-9309-F147DEBC0317}" type="pres">
      <dgm:prSet presAssocID="{14D3D9B5-7122-4E68-8563-7C86D546A044}" presName="node" presStyleLbl="node1" presStyleIdx="2" presStyleCnt="6">
        <dgm:presLayoutVars>
          <dgm:bulletEnabled val="1"/>
        </dgm:presLayoutVars>
      </dgm:prSet>
      <dgm:spPr/>
    </dgm:pt>
    <dgm:pt modelId="{FC969664-79BC-4B11-892B-9B8BFAA22C69}" type="pres">
      <dgm:prSet presAssocID="{DE1B33F1-FECE-4F0B-AC2F-C58AB5781B13}" presName="sibTrans" presStyleCnt="0"/>
      <dgm:spPr/>
    </dgm:pt>
    <dgm:pt modelId="{DACD01DF-05AD-4088-8822-32D668B48056}" type="pres">
      <dgm:prSet presAssocID="{7BDFA0F4-B7CC-40CB-8592-7E52B5ABD57A}" presName="node" presStyleLbl="node1" presStyleIdx="3" presStyleCnt="6">
        <dgm:presLayoutVars>
          <dgm:bulletEnabled val="1"/>
        </dgm:presLayoutVars>
      </dgm:prSet>
      <dgm:spPr/>
    </dgm:pt>
    <dgm:pt modelId="{AEA0BCC5-2F2A-4850-BE3E-7A9FA1E3F1CB}" type="pres">
      <dgm:prSet presAssocID="{4E636052-BA66-4090-BA29-8C67FBD1D359}" presName="sibTrans" presStyleCnt="0"/>
      <dgm:spPr/>
    </dgm:pt>
    <dgm:pt modelId="{D47EB30A-BE56-40F6-80AC-6A38F06A3C2E}" type="pres">
      <dgm:prSet presAssocID="{0691A5F4-FBD0-41FF-928E-52B1A34C7328}" presName="node" presStyleLbl="node1" presStyleIdx="4" presStyleCnt="6">
        <dgm:presLayoutVars>
          <dgm:bulletEnabled val="1"/>
        </dgm:presLayoutVars>
      </dgm:prSet>
      <dgm:spPr/>
    </dgm:pt>
    <dgm:pt modelId="{7EEA73CC-6172-4A49-AAFB-B682C2E18BF7}" type="pres">
      <dgm:prSet presAssocID="{2E83186D-1C9F-407B-A66A-CD24337BF139}" presName="sibTrans" presStyleCnt="0"/>
      <dgm:spPr/>
    </dgm:pt>
    <dgm:pt modelId="{4A7A7617-6848-4FD5-AE73-317B7F246661}" type="pres">
      <dgm:prSet presAssocID="{A2849A98-8331-45BC-BAF0-6ED287633C92}" presName="node" presStyleLbl="node1" presStyleIdx="5" presStyleCnt="6">
        <dgm:presLayoutVars>
          <dgm:bulletEnabled val="1"/>
        </dgm:presLayoutVars>
      </dgm:prSet>
      <dgm:spPr/>
    </dgm:pt>
  </dgm:ptLst>
  <dgm:cxnLst>
    <dgm:cxn modelId="{9E44FE04-6F8E-4C20-9ACC-01D59EF58D43}" type="presOf" srcId="{EA05634D-58A5-4790-B5E1-50BF46B6E4AE}" destId="{AF1E8F1C-D562-41AF-8896-62BBBC218772}" srcOrd="0" destOrd="0" presId="urn:microsoft.com/office/officeart/2005/8/layout/default"/>
    <dgm:cxn modelId="{F1BC1D16-5F21-4693-B257-F0879BDD468A}" srcId="{FF4C45A7-5E08-49A5-9A3F-817BF1966002}" destId="{14D3D9B5-7122-4E68-8563-7C86D546A044}" srcOrd="2" destOrd="0" parTransId="{B8B51EC3-B209-458C-8606-50CD4EBA3ADA}" sibTransId="{DE1B33F1-FECE-4F0B-AC2F-C58AB5781B13}"/>
    <dgm:cxn modelId="{96763627-34C6-4EEF-ADDD-82CC3168168E}" type="presOf" srcId="{7BDFA0F4-B7CC-40CB-8592-7E52B5ABD57A}" destId="{DACD01DF-05AD-4088-8822-32D668B48056}" srcOrd="0" destOrd="0" presId="urn:microsoft.com/office/officeart/2005/8/layout/default"/>
    <dgm:cxn modelId="{D8597739-2B35-44B8-BC1A-EA56CA188C2F}" type="presOf" srcId="{A2849A98-8331-45BC-BAF0-6ED287633C92}" destId="{4A7A7617-6848-4FD5-AE73-317B7F246661}" srcOrd="0" destOrd="0" presId="urn:microsoft.com/office/officeart/2005/8/layout/default"/>
    <dgm:cxn modelId="{84F5D639-F495-44A6-AE36-888D4D0E45C4}" type="presOf" srcId="{FF4C45A7-5E08-49A5-9A3F-817BF1966002}" destId="{3DF0D6D3-A2CA-402B-99DA-FFECC4275E8F}" srcOrd="0" destOrd="0" presId="urn:microsoft.com/office/officeart/2005/8/layout/default"/>
    <dgm:cxn modelId="{1D09FD42-7664-4EE4-8D09-2F40E84ED0CB}" srcId="{FF4C45A7-5E08-49A5-9A3F-817BF1966002}" destId="{A2849A98-8331-45BC-BAF0-6ED287633C92}" srcOrd="5" destOrd="0" parTransId="{4301C2EF-2DA9-4FE4-A8C8-139B49137866}" sibTransId="{F7B29976-5B4B-4370-8378-5ACAA7B31359}"/>
    <dgm:cxn modelId="{5100DD43-5001-4959-ABA9-670CF49B87B3}" type="presOf" srcId="{14D3D9B5-7122-4E68-8563-7C86D546A044}" destId="{07A99E0D-A199-47BA-9309-F147DEBC0317}" srcOrd="0" destOrd="0" presId="urn:microsoft.com/office/officeart/2005/8/layout/default"/>
    <dgm:cxn modelId="{FD402A47-A1BE-49D2-B323-ACA06ED5C231}" srcId="{FF4C45A7-5E08-49A5-9A3F-817BF1966002}" destId="{7BDFA0F4-B7CC-40CB-8592-7E52B5ABD57A}" srcOrd="3" destOrd="0" parTransId="{D87021DB-2494-4693-9592-B45717F22F3B}" sibTransId="{4E636052-BA66-4090-BA29-8C67FBD1D359}"/>
    <dgm:cxn modelId="{C7B9BF4B-4750-48B8-A0F5-D869B5172212}" srcId="{FF4C45A7-5E08-49A5-9A3F-817BF1966002}" destId="{0691A5F4-FBD0-41FF-928E-52B1A34C7328}" srcOrd="4" destOrd="0" parTransId="{4A38276C-DA84-44A7-A037-C34D8C442407}" sibTransId="{2E83186D-1C9F-407B-A66A-CD24337BF139}"/>
    <dgm:cxn modelId="{065E3E6D-5999-42A2-90C7-865CDF8A1876}" type="presOf" srcId="{FA81AFF6-233B-42D2-92B8-A1407686D6AB}" destId="{35ADA9C6-4218-43F3-9D79-F70A58E1A77B}" srcOrd="0" destOrd="0" presId="urn:microsoft.com/office/officeart/2005/8/layout/default"/>
    <dgm:cxn modelId="{F110F754-942B-4E7D-9936-2F064B8E6F50}" srcId="{FF4C45A7-5E08-49A5-9A3F-817BF1966002}" destId="{EA05634D-58A5-4790-B5E1-50BF46B6E4AE}" srcOrd="0" destOrd="0" parTransId="{50239A9F-3346-4E33-B898-1FF3BBDF5619}" sibTransId="{F1E2F7D0-4ED0-43EB-A8B2-543DAD80C8EF}"/>
    <dgm:cxn modelId="{E4C1A59C-E264-430A-9B89-264AACCB2351}" type="presOf" srcId="{0691A5F4-FBD0-41FF-928E-52B1A34C7328}" destId="{D47EB30A-BE56-40F6-80AC-6A38F06A3C2E}" srcOrd="0" destOrd="0" presId="urn:microsoft.com/office/officeart/2005/8/layout/default"/>
    <dgm:cxn modelId="{E4011FC0-1D7C-4B43-9665-DA4CA4ED6B0C}" srcId="{FF4C45A7-5E08-49A5-9A3F-817BF1966002}" destId="{FA81AFF6-233B-42D2-92B8-A1407686D6AB}" srcOrd="1" destOrd="0" parTransId="{DD5CA9C4-0683-4476-8E08-BC7718EEAB7A}" sibTransId="{2D6F7027-5904-46BE-B0EA-C95DD0B48585}"/>
    <dgm:cxn modelId="{21AF248D-1EA4-4D4E-B161-A9ADFF73AC12}" type="presParOf" srcId="{3DF0D6D3-A2CA-402B-99DA-FFECC4275E8F}" destId="{AF1E8F1C-D562-41AF-8896-62BBBC218772}" srcOrd="0" destOrd="0" presId="urn:microsoft.com/office/officeart/2005/8/layout/default"/>
    <dgm:cxn modelId="{CC56C7CD-4B27-4A4A-88B8-8FC97F850182}" type="presParOf" srcId="{3DF0D6D3-A2CA-402B-99DA-FFECC4275E8F}" destId="{D6D08153-C4A3-4C17-B907-E467F429D842}" srcOrd="1" destOrd="0" presId="urn:microsoft.com/office/officeart/2005/8/layout/default"/>
    <dgm:cxn modelId="{20708A27-39EF-4186-8F0C-890CB25DFFED}" type="presParOf" srcId="{3DF0D6D3-A2CA-402B-99DA-FFECC4275E8F}" destId="{35ADA9C6-4218-43F3-9D79-F70A58E1A77B}" srcOrd="2" destOrd="0" presId="urn:microsoft.com/office/officeart/2005/8/layout/default"/>
    <dgm:cxn modelId="{9FCE7147-6239-4706-BB62-4A71A4C9CB70}" type="presParOf" srcId="{3DF0D6D3-A2CA-402B-99DA-FFECC4275E8F}" destId="{C3AF642E-4A61-483F-94A7-2A536281A730}" srcOrd="3" destOrd="0" presId="urn:microsoft.com/office/officeart/2005/8/layout/default"/>
    <dgm:cxn modelId="{366A9526-81A2-4A2A-BE05-F287E044C6FC}" type="presParOf" srcId="{3DF0D6D3-A2CA-402B-99DA-FFECC4275E8F}" destId="{07A99E0D-A199-47BA-9309-F147DEBC0317}" srcOrd="4" destOrd="0" presId="urn:microsoft.com/office/officeart/2005/8/layout/default"/>
    <dgm:cxn modelId="{BDF89132-F776-4E4A-92B4-4D9C844D3BB1}" type="presParOf" srcId="{3DF0D6D3-A2CA-402B-99DA-FFECC4275E8F}" destId="{FC969664-79BC-4B11-892B-9B8BFAA22C69}" srcOrd="5" destOrd="0" presId="urn:microsoft.com/office/officeart/2005/8/layout/default"/>
    <dgm:cxn modelId="{A9F74CB7-5F36-4F55-89FB-1B4A83A04B13}" type="presParOf" srcId="{3DF0D6D3-A2CA-402B-99DA-FFECC4275E8F}" destId="{DACD01DF-05AD-4088-8822-32D668B48056}" srcOrd="6" destOrd="0" presId="urn:microsoft.com/office/officeart/2005/8/layout/default"/>
    <dgm:cxn modelId="{AE6851BC-F4AD-409A-ABC7-54F32ABA6221}" type="presParOf" srcId="{3DF0D6D3-A2CA-402B-99DA-FFECC4275E8F}" destId="{AEA0BCC5-2F2A-4850-BE3E-7A9FA1E3F1CB}" srcOrd="7" destOrd="0" presId="urn:microsoft.com/office/officeart/2005/8/layout/default"/>
    <dgm:cxn modelId="{AE979234-FB80-443F-9E87-86AD39FD7D86}" type="presParOf" srcId="{3DF0D6D3-A2CA-402B-99DA-FFECC4275E8F}" destId="{D47EB30A-BE56-40F6-80AC-6A38F06A3C2E}" srcOrd="8" destOrd="0" presId="urn:microsoft.com/office/officeart/2005/8/layout/default"/>
    <dgm:cxn modelId="{0B734181-A602-406A-8657-E622FD4418EA}" type="presParOf" srcId="{3DF0D6D3-A2CA-402B-99DA-FFECC4275E8F}" destId="{7EEA73CC-6172-4A49-AAFB-B682C2E18BF7}" srcOrd="9" destOrd="0" presId="urn:microsoft.com/office/officeart/2005/8/layout/default"/>
    <dgm:cxn modelId="{5C102724-2597-4450-99EC-A01A20B59921}" type="presParOf" srcId="{3DF0D6D3-A2CA-402B-99DA-FFECC4275E8F}" destId="{4A7A7617-6848-4FD5-AE73-317B7F24666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95B473-5C5A-4F75-B8DE-5172F44EE86F}" type="doc">
      <dgm:prSet loTypeId="urn:microsoft.com/office/officeart/2005/8/layout/default" loCatId="list" qsTypeId="urn:microsoft.com/office/officeart/2005/8/quickstyle/simple4" qsCatId="simple" csTypeId="urn:microsoft.com/office/officeart/2005/8/colors/colorful5" csCatId="colorful"/>
      <dgm:spPr/>
      <dgm:t>
        <a:bodyPr/>
        <a:lstStyle/>
        <a:p>
          <a:endParaRPr lang="en-US"/>
        </a:p>
      </dgm:t>
    </dgm:pt>
    <dgm:pt modelId="{7A5ADF81-1789-4DCA-9A6F-B48EBF0CE4FB}">
      <dgm:prSet/>
      <dgm:spPr/>
      <dgm:t>
        <a:bodyPr/>
        <a:lstStyle/>
        <a:p>
          <a:r>
            <a:rPr lang="en-IN"/>
            <a:t>Introduction to tourism</a:t>
          </a:r>
          <a:endParaRPr lang="en-US"/>
        </a:p>
      </dgm:t>
    </dgm:pt>
    <dgm:pt modelId="{CA08D229-79D9-4377-84BF-E941B8A707AF}" type="parTrans" cxnId="{1821801A-BB3C-4085-99E1-8DB608C55538}">
      <dgm:prSet/>
      <dgm:spPr/>
      <dgm:t>
        <a:bodyPr/>
        <a:lstStyle/>
        <a:p>
          <a:endParaRPr lang="en-US"/>
        </a:p>
      </dgm:t>
    </dgm:pt>
    <dgm:pt modelId="{4F231BD6-94F9-40E2-B8EA-849CC6E2060D}" type="sibTrans" cxnId="{1821801A-BB3C-4085-99E1-8DB608C55538}">
      <dgm:prSet/>
      <dgm:spPr/>
      <dgm:t>
        <a:bodyPr/>
        <a:lstStyle/>
        <a:p>
          <a:endParaRPr lang="en-US"/>
        </a:p>
      </dgm:t>
    </dgm:pt>
    <dgm:pt modelId="{9271DC89-BCDB-4665-B551-2FE25F0C810D}">
      <dgm:prSet/>
      <dgm:spPr/>
      <dgm:t>
        <a:bodyPr/>
        <a:lstStyle/>
        <a:p>
          <a:r>
            <a:rPr lang="en-IN"/>
            <a:t>Types of tourism</a:t>
          </a:r>
          <a:endParaRPr lang="en-US"/>
        </a:p>
      </dgm:t>
    </dgm:pt>
    <dgm:pt modelId="{BFAAED96-0F09-40A4-9F56-4DDD88BEF780}" type="parTrans" cxnId="{199CFB7B-82D0-4EF8-9E29-5EB3CD4AE10A}">
      <dgm:prSet/>
      <dgm:spPr/>
      <dgm:t>
        <a:bodyPr/>
        <a:lstStyle/>
        <a:p>
          <a:endParaRPr lang="en-US"/>
        </a:p>
      </dgm:t>
    </dgm:pt>
    <dgm:pt modelId="{04A54198-2F9D-4716-B6B5-2806BE4E4753}" type="sibTrans" cxnId="{199CFB7B-82D0-4EF8-9E29-5EB3CD4AE10A}">
      <dgm:prSet/>
      <dgm:spPr/>
      <dgm:t>
        <a:bodyPr/>
        <a:lstStyle/>
        <a:p>
          <a:endParaRPr lang="en-US"/>
        </a:p>
      </dgm:t>
    </dgm:pt>
    <dgm:pt modelId="{0D7DD17F-ADC5-4C30-86D3-5D6687E2E7B5}">
      <dgm:prSet/>
      <dgm:spPr/>
      <dgm:t>
        <a:bodyPr/>
        <a:lstStyle/>
        <a:p>
          <a:r>
            <a:rPr lang="en-IN" dirty="0"/>
            <a:t>Types of tourism in India</a:t>
          </a:r>
          <a:endParaRPr lang="en-US" dirty="0"/>
        </a:p>
      </dgm:t>
    </dgm:pt>
    <dgm:pt modelId="{F0229A10-DB44-4271-9618-9C40A84590E3}" type="parTrans" cxnId="{C586A49A-51F1-45E0-A4FB-869853DE0967}">
      <dgm:prSet/>
      <dgm:spPr/>
      <dgm:t>
        <a:bodyPr/>
        <a:lstStyle/>
        <a:p>
          <a:endParaRPr lang="en-US"/>
        </a:p>
      </dgm:t>
    </dgm:pt>
    <dgm:pt modelId="{9593341C-5326-4CE7-9B01-FE0E91F6C2DF}" type="sibTrans" cxnId="{C586A49A-51F1-45E0-A4FB-869853DE0967}">
      <dgm:prSet/>
      <dgm:spPr/>
      <dgm:t>
        <a:bodyPr/>
        <a:lstStyle/>
        <a:p>
          <a:endParaRPr lang="en-US"/>
        </a:p>
      </dgm:t>
    </dgm:pt>
    <dgm:pt modelId="{0DD35585-9B30-4541-BA2C-C8F6E2F8FD00}">
      <dgm:prSet/>
      <dgm:spPr/>
      <dgm:t>
        <a:bodyPr/>
        <a:lstStyle/>
        <a:p>
          <a:r>
            <a:rPr lang="en-IN"/>
            <a:t>Agri-tourism</a:t>
          </a:r>
          <a:endParaRPr lang="en-US"/>
        </a:p>
      </dgm:t>
    </dgm:pt>
    <dgm:pt modelId="{7687F694-8A65-4478-A8A3-62B52374926E}" type="parTrans" cxnId="{02ED6523-D01D-49ED-ABEA-2581AD441CF9}">
      <dgm:prSet/>
      <dgm:spPr/>
      <dgm:t>
        <a:bodyPr/>
        <a:lstStyle/>
        <a:p>
          <a:endParaRPr lang="en-US"/>
        </a:p>
      </dgm:t>
    </dgm:pt>
    <dgm:pt modelId="{C0D392CA-C2D5-4470-A4BB-87DEF1E21AFC}" type="sibTrans" cxnId="{02ED6523-D01D-49ED-ABEA-2581AD441CF9}">
      <dgm:prSet/>
      <dgm:spPr/>
      <dgm:t>
        <a:bodyPr/>
        <a:lstStyle/>
        <a:p>
          <a:endParaRPr lang="en-US"/>
        </a:p>
      </dgm:t>
    </dgm:pt>
    <dgm:pt modelId="{DEF4AB04-3296-4293-B8F9-908EDF50FCA8}">
      <dgm:prSet/>
      <dgm:spPr/>
      <dgm:t>
        <a:bodyPr/>
        <a:lstStyle/>
        <a:p>
          <a:r>
            <a:rPr lang="en-IN"/>
            <a:t>Advent of agri-tourism in India</a:t>
          </a:r>
          <a:endParaRPr lang="en-US"/>
        </a:p>
      </dgm:t>
    </dgm:pt>
    <dgm:pt modelId="{DFD1FA02-E595-45B7-85B6-E467E4785661}" type="parTrans" cxnId="{7F2887CF-3492-4E1B-8251-808B81A846A3}">
      <dgm:prSet/>
      <dgm:spPr/>
      <dgm:t>
        <a:bodyPr/>
        <a:lstStyle/>
        <a:p>
          <a:endParaRPr lang="en-US"/>
        </a:p>
      </dgm:t>
    </dgm:pt>
    <dgm:pt modelId="{7920A748-F3A6-4A6A-9A0D-0C1D60CC9E6E}" type="sibTrans" cxnId="{7F2887CF-3492-4E1B-8251-808B81A846A3}">
      <dgm:prSet/>
      <dgm:spPr/>
      <dgm:t>
        <a:bodyPr/>
        <a:lstStyle/>
        <a:p>
          <a:endParaRPr lang="en-US"/>
        </a:p>
      </dgm:t>
    </dgm:pt>
    <dgm:pt modelId="{8DCC11FE-6503-4170-A99F-2392B99855C0}">
      <dgm:prSet/>
      <dgm:spPr/>
      <dgm:t>
        <a:bodyPr/>
        <a:lstStyle/>
        <a:p>
          <a:r>
            <a:rPr lang="en-IN" dirty="0"/>
            <a:t>Need, scope and benefits of </a:t>
          </a:r>
          <a:r>
            <a:rPr lang="en-IN" dirty="0" err="1"/>
            <a:t>agri</a:t>
          </a:r>
          <a:r>
            <a:rPr lang="en-IN" dirty="0"/>
            <a:t>-tourism in India</a:t>
          </a:r>
          <a:endParaRPr lang="en-US" dirty="0"/>
        </a:p>
      </dgm:t>
    </dgm:pt>
    <dgm:pt modelId="{6CD18B3F-5682-4A73-AB63-40BE48021D30}" type="parTrans" cxnId="{7F31144C-C584-417B-9E60-5E76D614121F}">
      <dgm:prSet/>
      <dgm:spPr/>
      <dgm:t>
        <a:bodyPr/>
        <a:lstStyle/>
        <a:p>
          <a:endParaRPr lang="en-US"/>
        </a:p>
      </dgm:t>
    </dgm:pt>
    <dgm:pt modelId="{31AEF7DB-5A63-4AE7-8087-8BF30F9DDD05}" type="sibTrans" cxnId="{7F31144C-C584-417B-9E60-5E76D614121F}">
      <dgm:prSet/>
      <dgm:spPr/>
      <dgm:t>
        <a:bodyPr/>
        <a:lstStyle/>
        <a:p>
          <a:endParaRPr lang="en-US"/>
        </a:p>
      </dgm:t>
    </dgm:pt>
    <dgm:pt modelId="{A7BEE659-2761-480A-BC77-4511F4A6F205}">
      <dgm:prSet/>
      <dgm:spPr/>
      <dgm:t>
        <a:bodyPr/>
        <a:lstStyle/>
        <a:p>
          <a:r>
            <a:rPr lang="en-IN"/>
            <a:t>Related research studies</a:t>
          </a:r>
          <a:endParaRPr lang="en-US"/>
        </a:p>
      </dgm:t>
    </dgm:pt>
    <dgm:pt modelId="{ACC730A1-0EBD-4FA1-A896-4E3BC77E419C}" type="parTrans" cxnId="{CF6EE818-6224-4EAC-B6B9-1B25BA53E46D}">
      <dgm:prSet/>
      <dgm:spPr/>
      <dgm:t>
        <a:bodyPr/>
        <a:lstStyle/>
        <a:p>
          <a:endParaRPr lang="en-US"/>
        </a:p>
      </dgm:t>
    </dgm:pt>
    <dgm:pt modelId="{A929D046-99FA-4749-97C8-6CBB4A69C2D0}" type="sibTrans" cxnId="{CF6EE818-6224-4EAC-B6B9-1B25BA53E46D}">
      <dgm:prSet/>
      <dgm:spPr/>
      <dgm:t>
        <a:bodyPr/>
        <a:lstStyle/>
        <a:p>
          <a:endParaRPr lang="en-US"/>
        </a:p>
      </dgm:t>
    </dgm:pt>
    <dgm:pt modelId="{B96913E7-BAD5-4A98-AF9E-6B929C45E8E6}">
      <dgm:prSet/>
      <dgm:spPr/>
      <dgm:t>
        <a:bodyPr/>
        <a:lstStyle/>
        <a:p>
          <a:r>
            <a:rPr lang="en-IN"/>
            <a:t>Conclusion</a:t>
          </a:r>
          <a:endParaRPr lang="en-US"/>
        </a:p>
      </dgm:t>
    </dgm:pt>
    <dgm:pt modelId="{D4775C6A-C2C1-4C45-9963-F353E691DBC9}" type="parTrans" cxnId="{CFD7653C-86E9-4B72-B07C-05FF5CC23B48}">
      <dgm:prSet/>
      <dgm:spPr/>
      <dgm:t>
        <a:bodyPr/>
        <a:lstStyle/>
        <a:p>
          <a:endParaRPr lang="en-US"/>
        </a:p>
      </dgm:t>
    </dgm:pt>
    <dgm:pt modelId="{90A08648-ADD2-4590-B263-E839708B105B}" type="sibTrans" cxnId="{CFD7653C-86E9-4B72-B07C-05FF5CC23B48}">
      <dgm:prSet/>
      <dgm:spPr/>
      <dgm:t>
        <a:bodyPr/>
        <a:lstStyle/>
        <a:p>
          <a:endParaRPr lang="en-US"/>
        </a:p>
      </dgm:t>
    </dgm:pt>
    <dgm:pt modelId="{B3BF9831-F362-4CC7-AA7F-17173FA8F572}" type="pres">
      <dgm:prSet presAssocID="{8B95B473-5C5A-4F75-B8DE-5172F44EE86F}" presName="diagram" presStyleCnt="0">
        <dgm:presLayoutVars>
          <dgm:dir/>
          <dgm:resizeHandles val="exact"/>
        </dgm:presLayoutVars>
      </dgm:prSet>
      <dgm:spPr/>
    </dgm:pt>
    <dgm:pt modelId="{CFD7075A-5099-40CB-9FB8-353A650B2D85}" type="pres">
      <dgm:prSet presAssocID="{7A5ADF81-1789-4DCA-9A6F-B48EBF0CE4FB}" presName="node" presStyleLbl="node1" presStyleIdx="0" presStyleCnt="8">
        <dgm:presLayoutVars>
          <dgm:bulletEnabled val="1"/>
        </dgm:presLayoutVars>
      </dgm:prSet>
      <dgm:spPr/>
    </dgm:pt>
    <dgm:pt modelId="{762F0AEB-AAA6-4403-8E2D-E29ADBA808AF}" type="pres">
      <dgm:prSet presAssocID="{4F231BD6-94F9-40E2-B8EA-849CC6E2060D}" presName="sibTrans" presStyleCnt="0"/>
      <dgm:spPr/>
    </dgm:pt>
    <dgm:pt modelId="{842EB10C-5D41-4644-91A3-2F398668FD3A}" type="pres">
      <dgm:prSet presAssocID="{9271DC89-BCDB-4665-B551-2FE25F0C810D}" presName="node" presStyleLbl="node1" presStyleIdx="1" presStyleCnt="8">
        <dgm:presLayoutVars>
          <dgm:bulletEnabled val="1"/>
        </dgm:presLayoutVars>
      </dgm:prSet>
      <dgm:spPr/>
    </dgm:pt>
    <dgm:pt modelId="{DC357DAB-E0CC-4B46-844C-CCED062ED8CF}" type="pres">
      <dgm:prSet presAssocID="{04A54198-2F9D-4716-B6B5-2806BE4E4753}" presName="sibTrans" presStyleCnt="0"/>
      <dgm:spPr/>
    </dgm:pt>
    <dgm:pt modelId="{41688F1F-2F1E-4F2C-92BA-7B079D0F8F24}" type="pres">
      <dgm:prSet presAssocID="{0D7DD17F-ADC5-4C30-86D3-5D6687E2E7B5}" presName="node" presStyleLbl="node1" presStyleIdx="2" presStyleCnt="8">
        <dgm:presLayoutVars>
          <dgm:bulletEnabled val="1"/>
        </dgm:presLayoutVars>
      </dgm:prSet>
      <dgm:spPr/>
    </dgm:pt>
    <dgm:pt modelId="{CE393685-8198-4588-9ED7-04CE4CB8B79D}" type="pres">
      <dgm:prSet presAssocID="{9593341C-5326-4CE7-9B01-FE0E91F6C2DF}" presName="sibTrans" presStyleCnt="0"/>
      <dgm:spPr/>
    </dgm:pt>
    <dgm:pt modelId="{54268F59-38AB-4EBA-890A-FE6CB9319FDD}" type="pres">
      <dgm:prSet presAssocID="{0DD35585-9B30-4541-BA2C-C8F6E2F8FD00}" presName="node" presStyleLbl="node1" presStyleIdx="3" presStyleCnt="8">
        <dgm:presLayoutVars>
          <dgm:bulletEnabled val="1"/>
        </dgm:presLayoutVars>
      </dgm:prSet>
      <dgm:spPr/>
    </dgm:pt>
    <dgm:pt modelId="{83DFC162-4ACE-4D37-845C-23D3A7AB2E26}" type="pres">
      <dgm:prSet presAssocID="{C0D392CA-C2D5-4470-A4BB-87DEF1E21AFC}" presName="sibTrans" presStyleCnt="0"/>
      <dgm:spPr/>
    </dgm:pt>
    <dgm:pt modelId="{6855C0BB-360E-44C7-8943-2057F2DBD211}" type="pres">
      <dgm:prSet presAssocID="{DEF4AB04-3296-4293-B8F9-908EDF50FCA8}" presName="node" presStyleLbl="node1" presStyleIdx="4" presStyleCnt="8">
        <dgm:presLayoutVars>
          <dgm:bulletEnabled val="1"/>
        </dgm:presLayoutVars>
      </dgm:prSet>
      <dgm:spPr/>
    </dgm:pt>
    <dgm:pt modelId="{ABCB0491-7A88-4F46-9842-C01C74DFEF12}" type="pres">
      <dgm:prSet presAssocID="{7920A748-F3A6-4A6A-9A0D-0C1D60CC9E6E}" presName="sibTrans" presStyleCnt="0"/>
      <dgm:spPr/>
    </dgm:pt>
    <dgm:pt modelId="{39ADA801-D71F-4C0C-BF93-C5186B93F716}" type="pres">
      <dgm:prSet presAssocID="{8DCC11FE-6503-4170-A99F-2392B99855C0}" presName="node" presStyleLbl="node1" presStyleIdx="5" presStyleCnt="8">
        <dgm:presLayoutVars>
          <dgm:bulletEnabled val="1"/>
        </dgm:presLayoutVars>
      </dgm:prSet>
      <dgm:spPr/>
    </dgm:pt>
    <dgm:pt modelId="{BE88BFE9-4125-423F-A017-6B343FD8F536}" type="pres">
      <dgm:prSet presAssocID="{31AEF7DB-5A63-4AE7-8087-8BF30F9DDD05}" presName="sibTrans" presStyleCnt="0"/>
      <dgm:spPr/>
    </dgm:pt>
    <dgm:pt modelId="{B83F6C07-5996-4DB1-AA36-D0E38C0149AB}" type="pres">
      <dgm:prSet presAssocID="{A7BEE659-2761-480A-BC77-4511F4A6F205}" presName="node" presStyleLbl="node1" presStyleIdx="6" presStyleCnt="8">
        <dgm:presLayoutVars>
          <dgm:bulletEnabled val="1"/>
        </dgm:presLayoutVars>
      </dgm:prSet>
      <dgm:spPr/>
    </dgm:pt>
    <dgm:pt modelId="{74C7D3DA-2F8B-41E4-B666-8F8A9270B07A}" type="pres">
      <dgm:prSet presAssocID="{A929D046-99FA-4749-97C8-6CBB4A69C2D0}" presName="sibTrans" presStyleCnt="0"/>
      <dgm:spPr/>
    </dgm:pt>
    <dgm:pt modelId="{F843AE7B-209C-489A-8473-FBD6557269B2}" type="pres">
      <dgm:prSet presAssocID="{B96913E7-BAD5-4A98-AF9E-6B929C45E8E6}" presName="node" presStyleLbl="node1" presStyleIdx="7" presStyleCnt="8">
        <dgm:presLayoutVars>
          <dgm:bulletEnabled val="1"/>
        </dgm:presLayoutVars>
      </dgm:prSet>
      <dgm:spPr/>
    </dgm:pt>
  </dgm:ptLst>
  <dgm:cxnLst>
    <dgm:cxn modelId="{74B1BD11-A881-4547-853E-9AE57A1C2109}" type="presOf" srcId="{8DCC11FE-6503-4170-A99F-2392B99855C0}" destId="{39ADA801-D71F-4C0C-BF93-C5186B93F716}" srcOrd="0" destOrd="0" presId="urn:microsoft.com/office/officeart/2005/8/layout/default"/>
    <dgm:cxn modelId="{ECBBE218-F23C-4601-8153-0C11E83DBB72}" type="presOf" srcId="{0DD35585-9B30-4541-BA2C-C8F6E2F8FD00}" destId="{54268F59-38AB-4EBA-890A-FE6CB9319FDD}" srcOrd="0" destOrd="0" presId="urn:microsoft.com/office/officeart/2005/8/layout/default"/>
    <dgm:cxn modelId="{CF6EE818-6224-4EAC-B6B9-1B25BA53E46D}" srcId="{8B95B473-5C5A-4F75-B8DE-5172F44EE86F}" destId="{A7BEE659-2761-480A-BC77-4511F4A6F205}" srcOrd="6" destOrd="0" parTransId="{ACC730A1-0EBD-4FA1-A896-4E3BC77E419C}" sibTransId="{A929D046-99FA-4749-97C8-6CBB4A69C2D0}"/>
    <dgm:cxn modelId="{1821801A-BB3C-4085-99E1-8DB608C55538}" srcId="{8B95B473-5C5A-4F75-B8DE-5172F44EE86F}" destId="{7A5ADF81-1789-4DCA-9A6F-B48EBF0CE4FB}" srcOrd="0" destOrd="0" parTransId="{CA08D229-79D9-4377-84BF-E941B8A707AF}" sibTransId="{4F231BD6-94F9-40E2-B8EA-849CC6E2060D}"/>
    <dgm:cxn modelId="{8DA50221-98D6-4E72-B2B5-ACB6E5D88B37}" type="presOf" srcId="{DEF4AB04-3296-4293-B8F9-908EDF50FCA8}" destId="{6855C0BB-360E-44C7-8943-2057F2DBD211}" srcOrd="0" destOrd="0" presId="urn:microsoft.com/office/officeart/2005/8/layout/default"/>
    <dgm:cxn modelId="{02ED6523-D01D-49ED-ABEA-2581AD441CF9}" srcId="{8B95B473-5C5A-4F75-B8DE-5172F44EE86F}" destId="{0DD35585-9B30-4541-BA2C-C8F6E2F8FD00}" srcOrd="3" destOrd="0" parTransId="{7687F694-8A65-4478-A8A3-62B52374926E}" sibTransId="{C0D392CA-C2D5-4470-A4BB-87DEF1E21AFC}"/>
    <dgm:cxn modelId="{CFD7653C-86E9-4B72-B07C-05FF5CC23B48}" srcId="{8B95B473-5C5A-4F75-B8DE-5172F44EE86F}" destId="{B96913E7-BAD5-4A98-AF9E-6B929C45E8E6}" srcOrd="7" destOrd="0" parTransId="{D4775C6A-C2C1-4C45-9963-F353E691DBC9}" sibTransId="{90A08648-ADD2-4590-B263-E839708B105B}"/>
    <dgm:cxn modelId="{8C5E0147-85BC-4C08-8A60-1BC6D3B83A70}" type="presOf" srcId="{B96913E7-BAD5-4A98-AF9E-6B929C45E8E6}" destId="{F843AE7B-209C-489A-8473-FBD6557269B2}" srcOrd="0" destOrd="0" presId="urn:microsoft.com/office/officeart/2005/8/layout/default"/>
    <dgm:cxn modelId="{7F31144C-C584-417B-9E60-5E76D614121F}" srcId="{8B95B473-5C5A-4F75-B8DE-5172F44EE86F}" destId="{8DCC11FE-6503-4170-A99F-2392B99855C0}" srcOrd="5" destOrd="0" parTransId="{6CD18B3F-5682-4A73-AB63-40BE48021D30}" sibTransId="{31AEF7DB-5A63-4AE7-8087-8BF30F9DDD05}"/>
    <dgm:cxn modelId="{DEAD6D55-C9D4-4904-B369-DB1416D16844}" type="presOf" srcId="{9271DC89-BCDB-4665-B551-2FE25F0C810D}" destId="{842EB10C-5D41-4644-91A3-2F398668FD3A}" srcOrd="0" destOrd="0" presId="urn:microsoft.com/office/officeart/2005/8/layout/default"/>
    <dgm:cxn modelId="{8E015176-3B94-46B2-AF95-E4F61F39BD59}" type="presOf" srcId="{0D7DD17F-ADC5-4C30-86D3-5D6687E2E7B5}" destId="{41688F1F-2F1E-4F2C-92BA-7B079D0F8F24}" srcOrd="0" destOrd="0" presId="urn:microsoft.com/office/officeart/2005/8/layout/default"/>
    <dgm:cxn modelId="{93B8CB77-6AF9-49A0-85BD-4834D6FEC23F}" type="presOf" srcId="{A7BEE659-2761-480A-BC77-4511F4A6F205}" destId="{B83F6C07-5996-4DB1-AA36-D0E38C0149AB}" srcOrd="0" destOrd="0" presId="urn:microsoft.com/office/officeart/2005/8/layout/default"/>
    <dgm:cxn modelId="{199CFB7B-82D0-4EF8-9E29-5EB3CD4AE10A}" srcId="{8B95B473-5C5A-4F75-B8DE-5172F44EE86F}" destId="{9271DC89-BCDB-4665-B551-2FE25F0C810D}" srcOrd="1" destOrd="0" parTransId="{BFAAED96-0F09-40A4-9F56-4DDD88BEF780}" sibTransId="{04A54198-2F9D-4716-B6B5-2806BE4E4753}"/>
    <dgm:cxn modelId="{C586A49A-51F1-45E0-A4FB-869853DE0967}" srcId="{8B95B473-5C5A-4F75-B8DE-5172F44EE86F}" destId="{0D7DD17F-ADC5-4C30-86D3-5D6687E2E7B5}" srcOrd="2" destOrd="0" parTransId="{F0229A10-DB44-4271-9618-9C40A84590E3}" sibTransId="{9593341C-5326-4CE7-9B01-FE0E91F6C2DF}"/>
    <dgm:cxn modelId="{01F56DB1-D4C5-4137-AB11-FAC242F83B54}" type="presOf" srcId="{7A5ADF81-1789-4DCA-9A6F-B48EBF0CE4FB}" destId="{CFD7075A-5099-40CB-9FB8-353A650B2D85}" srcOrd="0" destOrd="0" presId="urn:microsoft.com/office/officeart/2005/8/layout/default"/>
    <dgm:cxn modelId="{7AA7EDBC-3241-46FE-84D9-68962D95B0CF}" type="presOf" srcId="{8B95B473-5C5A-4F75-B8DE-5172F44EE86F}" destId="{B3BF9831-F362-4CC7-AA7F-17173FA8F572}" srcOrd="0" destOrd="0" presId="urn:microsoft.com/office/officeart/2005/8/layout/default"/>
    <dgm:cxn modelId="{7F2887CF-3492-4E1B-8251-808B81A846A3}" srcId="{8B95B473-5C5A-4F75-B8DE-5172F44EE86F}" destId="{DEF4AB04-3296-4293-B8F9-908EDF50FCA8}" srcOrd="4" destOrd="0" parTransId="{DFD1FA02-E595-45B7-85B6-E467E4785661}" sibTransId="{7920A748-F3A6-4A6A-9A0D-0C1D60CC9E6E}"/>
    <dgm:cxn modelId="{628640C4-56FD-4654-B447-BE2C53EBC27B}" type="presParOf" srcId="{B3BF9831-F362-4CC7-AA7F-17173FA8F572}" destId="{CFD7075A-5099-40CB-9FB8-353A650B2D85}" srcOrd="0" destOrd="0" presId="urn:microsoft.com/office/officeart/2005/8/layout/default"/>
    <dgm:cxn modelId="{EE4DA9B7-852E-48F6-AD16-9B8B7284B970}" type="presParOf" srcId="{B3BF9831-F362-4CC7-AA7F-17173FA8F572}" destId="{762F0AEB-AAA6-4403-8E2D-E29ADBA808AF}" srcOrd="1" destOrd="0" presId="urn:microsoft.com/office/officeart/2005/8/layout/default"/>
    <dgm:cxn modelId="{532FEAEC-B4F2-44B6-8206-437E71074AE4}" type="presParOf" srcId="{B3BF9831-F362-4CC7-AA7F-17173FA8F572}" destId="{842EB10C-5D41-4644-91A3-2F398668FD3A}" srcOrd="2" destOrd="0" presId="urn:microsoft.com/office/officeart/2005/8/layout/default"/>
    <dgm:cxn modelId="{79F74528-8AF5-4642-A24B-644E85C92673}" type="presParOf" srcId="{B3BF9831-F362-4CC7-AA7F-17173FA8F572}" destId="{DC357DAB-E0CC-4B46-844C-CCED062ED8CF}" srcOrd="3" destOrd="0" presId="urn:microsoft.com/office/officeart/2005/8/layout/default"/>
    <dgm:cxn modelId="{DC3B4869-26DA-48AD-8785-DA4313C0B9F1}" type="presParOf" srcId="{B3BF9831-F362-4CC7-AA7F-17173FA8F572}" destId="{41688F1F-2F1E-4F2C-92BA-7B079D0F8F24}" srcOrd="4" destOrd="0" presId="urn:microsoft.com/office/officeart/2005/8/layout/default"/>
    <dgm:cxn modelId="{5620ECA6-1CF6-408B-A253-F9AB74C1F4A9}" type="presParOf" srcId="{B3BF9831-F362-4CC7-AA7F-17173FA8F572}" destId="{CE393685-8198-4588-9ED7-04CE4CB8B79D}" srcOrd="5" destOrd="0" presId="urn:microsoft.com/office/officeart/2005/8/layout/default"/>
    <dgm:cxn modelId="{38D15251-8736-40D1-BA27-6230A924EA64}" type="presParOf" srcId="{B3BF9831-F362-4CC7-AA7F-17173FA8F572}" destId="{54268F59-38AB-4EBA-890A-FE6CB9319FDD}" srcOrd="6" destOrd="0" presId="urn:microsoft.com/office/officeart/2005/8/layout/default"/>
    <dgm:cxn modelId="{B8FAD0A9-FFB2-453B-9B2C-1D8D106A9955}" type="presParOf" srcId="{B3BF9831-F362-4CC7-AA7F-17173FA8F572}" destId="{83DFC162-4ACE-4D37-845C-23D3A7AB2E26}" srcOrd="7" destOrd="0" presId="urn:microsoft.com/office/officeart/2005/8/layout/default"/>
    <dgm:cxn modelId="{AEB509E2-718E-4209-A7B5-A6D68F451C06}" type="presParOf" srcId="{B3BF9831-F362-4CC7-AA7F-17173FA8F572}" destId="{6855C0BB-360E-44C7-8943-2057F2DBD211}" srcOrd="8" destOrd="0" presId="urn:microsoft.com/office/officeart/2005/8/layout/default"/>
    <dgm:cxn modelId="{0918A3E7-2827-4CC1-808E-A35CB69AACBB}" type="presParOf" srcId="{B3BF9831-F362-4CC7-AA7F-17173FA8F572}" destId="{ABCB0491-7A88-4F46-9842-C01C74DFEF12}" srcOrd="9" destOrd="0" presId="urn:microsoft.com/office/officeart/2005/8/layout/default"/>
    <dgm:cxn modelId="{3AE7FB58-E83A-4218-9D29-907C02C8200F}" type="presParOf" srcId="{B3BF9831-F362-4CC7-AA7F-17173FA8F572}" destId="{39ADA801-D71F-4C0C-BF93-C5186B93F716}" srcOrd="10" destOrd="0" presId="urn:microsoft.com/office/officeart/2005/8/layout/default"/>
    <dgm:cxn modelId="{DFB6FB00-5BA8-4359-A81A-75B93569E4A4}" type="presParOf" srcId="{B3BF9831-F362-4CC7-AA7F-17173FA8F572}" destId="{BE88BFE9-4125-423F-A017-6B343FD8F536}" srcOrd="11" destOrd="0" presId="urn:microsoft.com/office/officeart/2005/8/layout/default"/>
    <dgm:cxn modelId="{CE86D58F-02EB-4900-86CD-F85D9E15ECC7}" type="presParOf" srcId="{B3BF9831-F362-4CC7-AA7F-17173FA8F572}" destId="{B83F6C07-5996-4DB1-AA36-D0E38C0149AB}" srcOrd="12" destOrd="0" presId="urn:microsoft.com/office/officeart/2005/8/layout/default"/>
    <dgm:cxn modelId="{C763E58D-59E5-415F-8182-E773E881BDA9}" type="presParOf" srcId="{B3BF9831-F362-4CC7-AA7F-17173FA8F572}" destId="{74C7D3DA-2F8B-41E4-B666-8F8A9270B07A}" srcOrd="13" destOrd="0" presId="urn:microsoft.com/office/officeart/2005/8/layout/default"/>
    <dgm:cxn modelId="{AFC0F27B-B525-4CBA-A63F-D81B13A0E6A3}" type="presParOf" srcId="{B3BF9831-F362-4CC7-AA7F-17173FA8F572}" destId="{F843AE7B-209C-489A-8473-FBD6557269B2}"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68783B-E90C-430B-AE88-F5A8CDF3CA7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A42781A-23AD-4601-AC0E-ABFB73A73781}">
      <dgm:prSet/>
      <dgm:spPr/>
      <dgm:t>
        <a:bodyPr/>
        <a:lstStyle/>
        <a:p>
          <a:r>
            <a:rPr lang="en-IN" dirty="0"/>
            <a:t>The appeal to the tourists should be both visual and physical</a:t>
          </a:r>
          <a:endParaRPr lang="en-US" dirty="0"/>
        </a:p>
      </dgm:t>
    </dgm:pt>
    <dgm:pt modelId="{7E4FC91C-2BFE-4751-ACFB-524602715047}" type="parTrans" cxnId="{ACE49DFF-C17D-4ECF-B007-FBEBED6BB9AE}">
      <dgm:prSet/>
      <dgm:spPr/>
      <dgm:t>
        <a:bodyPr/>
        <a:lstStyle/>
        <a:p>
          <a:endParaRPr lang="en-US"/>
        </a:p>
      </dgm:t>
    </dgm:pt>
    <dgm:pt modelId="{02184B94-A375-4022-BB35-F6FBEE082F48}" type="sibTrans" cxnId="{ACE49DFF-C17D-4ECF-B007-FBEBED6BB9AE}">
      <dgm:prSet/>
      <dgm:spPr/>
      <dgm:t>
        <a:bodyPr/>
        <a:lstStyle/>
        <a:p>
          <a:endParaRPr lang="en-US"/>
        </a:p>
      </dgm:t>
    </dgm:pt>
    <dgm:pt modelId="{6CC2FD6F-63DF-42A1-A0C9-5534BE9A6869}">
      <dgm:prSet/>
      <dgm:spPr/>
      <dgm:t>
        <a:bodyPr/>
        <a:lstStyle/>
        <a:p>
          <a:r>
            <a:rPr lang="en-IN"/>
            <a:t>Participation and involvement of the tourists</a:t>
          </a:r>
          <a:endParaRPr lang="en-US"/>
        </a:p>
      </dgm:t>
    </dgm:pt>
    <dgm:pt modelId="{734646C8-0D2B-4F39-AB23-B691896C1327}" type="parTrans" cxnId="{0F045D58-3A6D-4B77-8D98-292EF48C258F}">
      <dgm:prSet/>
      <dgm:spPr/>
      <dgm:t>
        <a:bodyPr/>
        <a:lstStyle/>
        <a:p>
          <a:endParaRPr lang="en-US"/>
        </a:p>
      </dgm:t>
    </dgm:pt>
    <dgm:pt modelId="{53977144-6505-4254-9810-98D90E55FDED}" type="sibTrans" cxnId="{0F045D58-3A6D-4B77-8D98-292EF48C258F}">
      <dgm:prSet/>
      <dgm:spPr/>
      <dgm:t>
        <a:bodyPr/>
        <a:lstStyle/>
        <a:p>
          <a:endParaRPr lang="en-US"/>
        </a:p>
      </dgm:t>
    </dgm:pt>
    <dgm:pt modelId="{5C26D74A-32C7-41E4-AEED-960FE9B39C3D}">
      <dgm:prSet/>
      <dgm:spPr/>
      <dgm:t>
        <a:bodyPr/>
        <a:lstStyle/>
        <a:p>
          <a:r>
            <a:rPr lang="en-IN"/>
            <a:t>Provision of sales counter</a:t>
          </a:r>
          <a:endParaRPr lang="en-US"/>
        </a:p>
      </dgm:t>
    </dgm:pt>
    <dgm:pt modelId="{5EB705D0-598F-4A4A-A9EE-8D1A04BB0725}" type="parTrans" cxnId="{923C17F0-0027-419B-9352-70EEB2ADF8C5}">
      <dgm:prSet/>
      <dgm:spPr/>
      <dgm:t>
        <a:bodyPr/>
        <a:lstStyle/>
        <a:p>
          <a:endParaRPr lang="en-US"/>
        </a:p>
      </dgm:t>
    </dgm:pt>
    <dgm:pt modelId="{F4A5D4A0-6EA5-4CFC-AF6A-93A14AF8C034}" type="sibTrans" cxnId="{923C17F0-0027-419B-9352-70EEB2ADF8C5}">
      <dgm:prSet/>
      <dgm:spPr/>
      <dgm:t>
        <a:bodyPr/>
        <a:lstStyle/>
        <a:p>
          <a:endParaRPr lang="en-US"/>
        </a:p>
      </dgm:t>
    </dgm:pt>
    <dgm:pt modelId="{6F0B7C62-C966-402F-861F-26A09898A03A}" type="pres">
      <dgm:prSet presAssocID="{D368783B-E90C-430B-AE88-F5A8CDF3CA7B}" presName="root" presStyleCnt="0">
        <dgm:presLayoutVars>
          <dgm:dir/>
          <dgm:resizeHandles val="exact"/>
        </dgm:presLayoutVars>
      </dgm:prSet>
      <dgm:spPr/>
    </dgm:pt>
    <dgm:pt modelId="{D4ADCB14-AA02-43AD-8C5E-8CD2473FD920}" type="pres">
      <dgm:prSet presAssocID="{4A42781A-23AD-4601-AC0E-ABFB73A73781}" presName="compNode" presStyleCnt="0"/>
      <dgm:spPr/>
    </dgm:pt>
    <dgm:pt modelId="{07C88521-B31C-44C3-B252-DAA1D24EC0D3}" type="pres">
      <dgm:prSet presAssocID="{4A42781A-23AD-4601-AC0E-ABFB73A73781}" presName="bgRect" presStyleLbl="bgShp" presStyleIdx="0" presStyleCnt="3"/>
      <dgm:spPr/>
    </dgm:pt>
    <dgm:pt modelId="{E567A910-AE4D-4636-81C9-0D7942416037}" type="pres">
      <dgm:prSet presAssocID="{4A42781A-23AD-4601-AC0E-ABFB73A7378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ye"/>
        </a:ext>
      </dgm:extLst>
    </dgm:pt>
    <dgm:pt modelId="{59A937C0-FD2B-4841-B1E2-42738C5D9262}" type="pres">
      <dgm:prSet presAssocID="{4A42781A-23AD-4601-AC0E-ABFB73A73781}" presName="spaceRect" presStyleCnt="0"/>
      <dgm:spPr/>
    </dgm:pt>
    <dgm:pt modelId="{11F619D3-B44D-4672-8657-6864107B26BC}" type="pres">
      <dgm:prSet presAssocID="{4A42781A-23AD-4601-AC0E-ABFB73A73781}" presName="parTx" presStyleLbl="revTx" presStyleIdx="0" presStyleCnt="3">
        <dgm:presLayoutVars>
          <dgm:chMax val="0"/>
          <dgm:chPref val="0"/>
        </dgm:presLayoutVars>
      </dgm:prSet>
      <dgm:spPr/>
    </dgm:pt>
    <dgm:pt modelId="{B1628510-DCA4-4987-939B-3D931C937992}" type="pres">
      <dgm:prSet presAssocID="{02184B94-A375-4022-BB35-F6FBEE082F48}" presName="sibTrans" presStyleCnt="0"/>
      <dgm:spPr/>
    </dgm:pt>
    <dgm:pt modelId="{20753BEB-0643-4183-9711-B666BC476692}" type="pres">
      <dgm:prSet presAssocID="{6CC2FD6F-63DF-42A1-A0C9-5534BE9A6869}" presName="compNode" presStyleCnt="0"/>
      <dgm:spPr/>
    </dgm:pt>
    <dgm:pt modelId="{8966B804-62E0-4A4F-9556-7B5082A788E8}" type="pres">
      <dgm:prSet presAssocID="{6CC2FD6F-63DF-42A1-A0C9-5534BE9A6869}" presName="bgRect" presStyleLbl="bgShp" presStyleIdx="1" presStyleCnt="3"/>
      <dgm:spPr/>
    </dgm:pt>
    <dgm:pt modelId="{061FAAD3-4066-4CEC-B05C-0CB3FE88DD34}" type="pres">
      <dgm:prSet presAssocID="{6CC2FD6F-63DF-42A1-A0C9-5534BE9A686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B8986A4B-59A3-487A-8606-A0A57BD7CAD6}" type="pres">
      <dgm:prSet presAssocID="{6CC2FD6F-63DF-42A1-A0C9-5534BE9A6869}" presName="spaceRect" presStyleCnt="0"/>
      <dgm:spPr/>
    </dgm:pt>
    <dgm:pt modelId="{DFB326A9-0B2B-4BD7-9B59-80FB63248032}" type="pres">
      <dgm:prSet presAssocID="{6CC2FD6F-63DF-42A1-A0C9-5534BE9A6869}" presName="parTx" presStyleLbl="revTx" presStyleIdx="1" presStyleCnt="3">
        <dgm:presLayoutVars>
          <dgm:chMax val="0"/>
          <dgm:chPref val="0"/>
        </dgm:presLayoutVars>
      </dgm:prSet>
      <dgm:spPr/>
    </dgm:pt>
    <dgm:pt modelId="{F978E259-5851-4606-82A1-D436AD1A7A8E}" type="pres">
      <dgm:prSet presAssocID="{53977144-6505-4254-9810-98D90E55FDED}" presName="sibTrans" presStyleCnt="0"/>
      <dgm:spPr/>
    </dgm:pt>
    <dgm:pt modelId="{40EA9B26-A370-454F-A6B6-D5727C9E41E0}" type="pres">
      <dgm:prSet presAssocID="{5C26D74A-32C7-41E4-AEED-960FE9B39C3D}" presName="compNode" presStyleCnt="0"/>
      <dgm:spPr/>
    </dgm:pt>
    <dgm:pt modelId="{412492C3-86BA-43BD-82F7-6ABC46A4FB1C}" type="pres">
      <dgm:prSet presAssocID="{5C26D74A-32C7-41E4-AEED-960FE9B39C3D}" presName="bgRect" presStyleLbl="bgShp" presStyleIdx="2" presStyleCnt="3"/>
      <dgm:spPr/>
    </dgm:pt>
    <dgm:pt modelId="{E97D7376-5CF7-4072-B84D-C82C97A694FD}" type="pres">
      <dgm:prSet presAssocID="{5C26D74A-32C7-41E4-AEED-960FE9B39C3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6DC07621-4BC3-454F-8155-9E6C8FAB059E}" type="pres">
      <dgm:prSet presAssocID="{5C26D74A-32C7-41E4-AEED-960FE9B39C3D}" presName="spaceRect" presStyleCnt="0"/>
      <dgm:spPr/>
    </dgm:pt>
    <dgm:pt modelId="{4860F884-75B0-410D-9EF6-51C29D47312F}" type="pres">
      <dgm:prSet presAssocID="{5C26D74A-32C7-41E4-AEED-960FE9B39C3D}" presName="parTx" presStyleLbl="revTx" presStyleIdx="2" presStyleCnt="3">
        <dgm:presLayoutVars>
          <dgm:chMax val="0"/>
          <dgm:chPref val="0"/>
        </dgm:presLayoutVars>
      </dgm:prSet>
      <dgm:spPr/>
    </dgm:pt>
  </dgm:ptLst>
  <dgm:cxnLst>
    <dgm:cxn modelId="{8FC3A90D-9995-48C8-A419-74A482232019}" type="presOf" srcId="{4A42781A-23AD-4601-AC0E-ABFB73A73781}" destId="{11F619D3-B44D-4672-8657-6864107B26BC}" srcOrd="0" destOrd="0" presId="urn:microsoft.com/office/officeart/2018/2/layout/IconVerticalSolidList"/>
    <dgm:cxn modelId="{F1D61811-0F4C-4242-81D3-D2CD843D4258}" type="presOf" srcId="{D368783B-E90C-430B-AE88-F5A8CDF3CA7B}" destId="{6F0B7C62-C966-402F-861F-26A09898A03A}" srcOrd="0" destOrd="0" presId="urn:microsoft.com/office/officeart/2018/2/layout/IconVerticalSolidList"/>
    <dgm:cxn modelId="{0F045D58-3A6D-4B77-8D98-292EF48C258F}" srcId="{D368783B-E90C-430B-AE88-F5A8CDF3CA7B}" destId="{6CC2FD6F-63DF-42A1-A0C9-5534BE9A6869}" srcOrd="1" destOrd="0" parTransId="{734646C8-0D2B-4F39-AB23-B691896C1327}" sibTransId="{53977144-6505-4254-9810-98D90E55FDED}"/>
    <dgm:cxn modelId="{6E2E45B5-4FEB-4E19-8FDE-5CB9F22A7E46}" type="presOf" srcId="{6CC2FD6F-63DF-42A1-A0C9-5534BE9A6869}" destId="{DFB326A9-0B2B-4BD7-9B59-80FB63248032}" srcOrd="0" destOrd="0" presId="urn:microsoft.com/office/officeart/2018/2/layout/IconVerticalSolidList"/>
    <dgm:cxn modelId="{2F60B2BB-23EA-4DCB-A061-D6A36B7E3509}" type="presOf" srcId="{5C26D74A-32C7-41E4-AEED-960FE9B39C3D}" destId="{4860F884-75B0-410D-9EF6-51C29D47312F}" srcOrd="0" destOrd="0" presId="urn:microsoft.com/office/officeart/2018/2/layout/IconVerticalSolidList"/>
    <dgm:cxn modelId="{923C17F0-0027-419B-9352-70EEB2ADF8C5}" srcId="{D368783B-E90C-430B-AE88-F5A8CDF3CA7B}" destId="{5C26D74A-32C7-41E4-AEED-960FE9B39C3D}" srcOrd="2" destOrd="0" parTransId="{5EB705D0-598F-4A4A-A9EE-8D1A04BB0725}" sibTransId="{F4A5D4A0-6EA5-4CFC-AF6A-93A14AF8C034}"/>
    <dgm:cxn modelId="{ACE49DFF-C17D-4ECF-B007-FBEBED6BB9AE}" srcId="{D368783B-E90C-430B-AE88-F5A8CDF3CA7B}" destId="{4A42781A-23AD-4601-AC0E-ABFB73A73781}" srcOrd="0" destOrd="0" parTransId="{7E4FC91C-2BFE-4751-ACFB-524602715047}" sibTransId="{02184B94-A375-4022-BB35-F6FBEE082F48}"/>
    <dgm:cxn modelId="{E87148A5-5D55-46D3-AD0E-B24C614422DE}" type="presParOf" srcId="{6F0B7C62-C966-402F-861F-26A09898A03A}" destId="{D4ADCB14-AA02-43AD-8C5E-8CD2473FD920}" srcOrd="0" destOrd="0" presId="urn:microsoft.com/office/officeart/2018/2/layout/IconVerticalSolidList"/>
    <dgm:cxn modelId="{55B18E28-DA37-4237-831F-57463FA2BB6A}" type="presParOf" srcId="{D4ADCB14-AA02-43AD-8C5E-8CD2473FD920}" destId="{07C88521-B31C-44C3-B252-DAA1D24EC0D3}" srcOrd="0" destOrd="0" presId="urn:microsoft.com/office/officeart/2018/2/layout/IconVerticalSolidList"/>
    <dgm:cxn modelId="{08398F29-6032-4776-83E0-565A5306224E}" type="presParOf" srcId="{D4ADCB14-AA02-43AD-8C5E-8CD2473FD920}" destId="{E567A910-AE4D-4636-81C9-0D7942416037}" srcOrd="1" destOrd="0" presId="urn:microsoft.com/office/officeart/2018/2/layout/IconVerticalSolidList"/>
    <dgm:cxn modelId="{1EF021F0-7AEC-4C5D-997A-27409FF4A7EE}" type="presParOf" srcId="{D4ADCB14-AA02-43AD-8C5E-8CD2473FD920}" destId="{59A937C0-FD2B-4841-B1E2-42738C5D9262}" srcOrd="2" destOrd="0" presId="urn:microsoft.com/office/officeart/2018/2/layout/IconVerticalSolidList"/>
    <dgm:cxn modelId="{5A0E8A76-131B-42E3-961B-111B4DD2B064}" type="presParOf" srcId="{D4ADCB14-AA02-43AD-8C5E-8CD2473FD920}" destId="{11F619D3-B44D-4672-8657-6864107B26BC}" srcOrd="3" destOrd="0" presId="urn:microsoft.com/office/officeart/2018/2/layout/IconVerticalSolidList"/>
    <dgm:cxn modelId="{AC49A29E-96C2-400A-B062-3A8DB7F1EA59}" type="presParOf" srcId="{6F0B7C62-C966-402F-861F-26A09898A03A}" destId="{B1628510-DCA4-4987-939B-3D931C937992}" srcOrd="1" destOrd="0" presId="urn:microsoft.com/office/officeart/2018/2/layout/IconVerticalSolidList"/>
    <dgm:cxn modelId="{E3D997A7-2B2B-4C35-B3C8-506338948719}" type="presParOf" srcId="{6F0B7C62-C966-402F-861F-26A09898A03A}" destId="{20753BEB-0643-4183-9711-B666BC476692}" srcOrd="2" destOrd="0" presId="urn:microsoft.com/office/officeart/2018/2/layout/IconVerticalSolidList"/>
    <dgm:cxn modelId="{793F97D9-AA61-43E1-ABAF-BE7D643EC6DF}" type="presParOf" srcId="{20753BEB-0643-4183-9711-B666BC476692}" destId="{8966B804-62E0-4A4F-9556-7B5082A788E8}" srcOrd="0" destOrd="0" presId="urn:microsoft.com/office/officeart/2018/2/layout/IconVerticalSolidList"/>
    <dgm:cxn modelId="{9610E79D-DE6A-4F6F-8BB4-88CD5DC4D08D}" type="presParOf" srcId="{20753BEB-0643-4183-9711-B666BC476692}" destId="{061FAAD3-4066-4CEC-B05C-0CB3FE88DD34}" srcOrd="1" destOrd="0" presId="urn:microsoft.com/office/officeart/2018/2/layout/IconVerticalSolidList"/>
    <dgm:cxn modelId="{9528DCAF-7325-4721-8C02-EFE904289B35}" type="presParOf" srcId="{20753BEB-0643-4183-9711-B666BC476692}" destId="{B8986A4B-59A3-487A-8606-A0A57BD7CAD6}" srcOrd="2" destOrd="0" presId="urn:microsoft.com/office/officeart/2018/2/layout/IconVerticalSolidList"/>
    <dgm:cxn modelId="{74AD296C-94B7-4475-957F-3B917119A3A6}" type="presParOf" srcId="{20753BEB-0643-4183-9711-B666BC476692}" destId="{DFB326A9-0B2B-4BD7-9B59-80FB63248032}" srcOrd="3" destOrd="0" presId="urn:microsoft.com/office/officeart/2018/2/layout/IconVerticalSolidList"/>
    <dgm:cxn modelId="{D0282D84-E588-4B64-A094-5AFC69E783D6}" type="presParOf" srcId="{6F0B7C62-C966-402F-861F-26A09898A03A}" destId="{F978E259-5851-4606-82A1-D436AD1A7A8E}" srcOrd="3" destOrd="0" presId="urn:microsoft.com/office/officeart/2018/2/layout/IconVerticalSolidList"/>
    <dgm:cxn modelId="{4779421C-0804-4AA4-842C-744CB05525C8}" type="presParOf" srcId="{6F0B7C62-C966-402F-861F-26A09898A03A}" destId="{40EA9B26-A370-454F-A6B6-D5727C9E41E0}" srcOrd="4" destOrd="0" presId="urn:microsoft.com/office/officeart/2018/2/layout/IconVerticalSolidList"/>
    <dgm:cxn modelId="{D02BE89F-31C1-4098-A866-38D52DB3B961}" type="presParOf" srcId="{40EA9B26-A370-454F-A6B6-D5727C9E41E0}" destId="{412492C3-86BA-43BD-82F7-6ABC46A4FB1C}" srcOrd="0" destOrd="0" presId="urn:microsoft.com/office/officeart/2018/2/layout/IconVerticalSolidList"/>
    <dgm:cxn modelId="{371B7330-C0B2-49F0-B72F-774DCF80ED33}" type="presParOf" srcId="{40EA9B26-A370-454F-A6B6-D5727C9E41E0}" destId="{E97D7376-5CF7-4072-B84D-C82C97A694FD}" srcOrd="1" destOrd="0" presId="urn:microsoft.com/office/officeart/2018/2/layout/IconVerticalSolidList"/>
    <dgm:cxn modelId="{BFC9E670-2477-4FC5-9FBC-421116F1C118}" type="presParOf" srcId="{40EA9B26-A370-454F-A6B6-D5727C9E41E0}" destId="{6DC07621-4BC3-454F-8155-9E6C8FAB059E}" srcOrd="2" destOrd="0" presId="urn:microsoft.com/office/officeart/2018/2/layout/IconVerticalSolidList"/>
    <dgm:cxn modelId="{D6811107-2D64-4342-9A29-329BF74CA787}" type="presParOf" srcId="{40EA9B26-A370-454F-A6B6-D5727C9E41E0}" destId="{4860F884-75B0-410D-9EF6-51C29D47312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2D6E44-49F3-4905-B1CA-F6B11E1B4280}"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348BF2B1-8BAE-4F79-9164-00F87C983277}">
      <dgm:prSet/>
      <dgm:spPr/>
      <dgm:t>
        <a:bodyPr/>
        <a:lstStyle/>
        <a:p>
          <a:r>
            <a:rPr lang="en-US" dirty="0">
              <a:solidFill>
                <a:schemeClr val="bg1"/>
              </a:solidFill>
            </a:rPr>
            <a:t>Operating its Agri tourism </a:t>
          </a:r>
          <a:r>
            <a:rPr lang="en-US" dirty="0" err="1">
              <a:solidFill>
                <a:schemeClr val="bg1"/>
              </a:solidFill>
            </a:rPr>
            <a:t>centre</a:t>
          </a:r>
          <a:r>
            <a:rPr lang="en-US" dirty="0">
              <a:solidFill>
                <a:schemeClr val="bg1"/>
              </a:solidFill>
            </a:rPr>
            <a:t>, encouraging more farmers, conducting training and research programs</a:t>
          </a:r>
        </a:p>
      </dgm:t>
    </dgm:pt>
    <dgm:pt modelId="{59D8D176-F574-4890-9C4A-7996FF42D8C3}" type="parTrans" cxnId="{58B205B5-6291-4340-AADC-82311D8B5D0E}">
      <dgm:prSet/>
      <dgm:spPr/>
      <dgm:t>
        <a:bodyPr/>
        <a:lstStyle/>
        <a:p>
          <a:endParaRPr lang="en-US"/>
        </a:p>
      </dgm:t>
    </dgm:pt>
    <dgm:pt modelId="{3C9D94DF-7B8A-400A-A812-476DEE397F99}" type="sibTrans" cxnId="{58B205B5-6291-4340-AADC-82311D8B5D0E}">
      <dgm:prSet/>
      <dgm:spPr/>
      <dgm:t>
        <a:bodyPr/>
        <a:lstStyle/>
        <a:p>
          <a:endParaRPr lang="en-US"/>
        </a:p>
      </dgm:t>
    </dgm:pt>
    <dgm:pt modelId="{E2DF8281-4267-4464-BF01-EC0D6694E713}">
      <dgm:prSet/>
      <dgm:spPr/>
      <dgm:t>
        <a:bodyPr/>
        <a:lstStyle/>
        <a:p>
          <a:r>
            <a:rPr lang="en-US" dirty="0">
              <a:solidFill>
                <a:schemeClr val="bg1"/>
              </a:solidFill>
            </a:rPr>
            <a:t>An umbrella platform wherein most of the tourist reservations are booked and then tourists are sent to different centers</a:t>
          </a:r>
        </a:p>
      </dgm:t>
    </dgm:pt>
    <dgm:pt modelId="{7C34447B-F876-475C-A65F-B9F28567265C}" type="parTrans" cxnId="{BC85D3C7-88AC-4EE2-B5CD-C78B02187B7F}">
      <dgm:prSet/>
      <dgm:spPr/>
      <dgm:t>
        <a:bodyPr/>
        <a:lstStyle/>
        <a:p>
          <a:endParaRPr lang="en-US"/>
        </a:p>
      </dgm:t>
    </dgm:pt>
    <dgm:pt modelId="{2CCF46DA-453A-436B-ABEA-F59E04FC06E7}" type="sibTrans" cxnId="{BC85D3C7-88AC-4EE2-B5CD-C78B02187B7F}">
      <dgm:prSet/>
      <dgm:spPr/>
      <dgm:t>
        <a:bodyPr/>
        <a:lstStyle/>
        <a:p>
          <a:endParaRPr lang="en-US"/>
        </a:p>
      </dgm:t>
    </dgm:pt>
    <dgm:pt modelId="{12F5F48C-2405-4CCB-8723-43955AC246AB}">
      <dgm:prSet/>
      <dgm:spPr/>
      <dgm:t>
        <a:bodyPr/>
        <a:lstStyle/>
        <a:p>
          <a:r>
            <a:rPr lang="en-US" dirty="0">
              <a:solidFill>
                <a:schemeClr val="bg1"/>
              </a:solidFill>
            </a:rPr>
            <a:t>Saves money on the marketing cost of the farmers </a:t>
          </a:r>
        </a:p>
      </dgm:t>
    </dgm:pt>
    <dgm:pt modelId="{A682B680-A081-423B-B1E0-046A5F2B928C}" type="parTrans" cxnId="{75E6F35E-9FA5-4DE4-BEF7-F7D75B03EAEC}">
      <dgm:prSet/>
      <dgm:spPr/>
      <dgm:t>
        <a:bodyPr/>
        <a:lstStyle/>
        <a:p>
          <a:endParaRPr lang="en-US"/>
        </a:p>
      </dgm:t>
    </dgm:pt>
    <dgm:pt modelId="{C305EBBC-5E00-4203-A321-80B76560B241}" type="sibTrans" cxnId="{75E6F35E-9FA5-4DE4-BEF7-F7D75B03EAEC}">
      <dgm:prSet/>
      <dgm:spPr/>
      <dgm:t>
        <a:bodyPr/>
        <a:lstStyle/>
        <a:p>
          <a:endParaRPr lang="en-US"/>
        </a:p>
      </dgm:t>
    </dgm:pt>
    <dgm:pt modelId="{3B5E3DC6-FAA4-46C7-898C-1F65C8901A16}">
      <dgm:prSet/>
      <dgm:spPr/>
      <dgm:t>
        <a:bodyPr/>
        <a:lstStyle/>
        <a:p>
          <a:r>
            <a:rPr lang="en-US" dirty="0">
              <a:solidFill>
                <a:schemeClr val="bg1"/>
              </a:solidFill>
            </a:rPr>
            <a:t>They may themselves also take the bookings. ATDC provides a helping hand </a:t>
          </a:r>
        </a:p>
      </dgm:t>
    </dgm:pt>
    <dgm:pt modelId="{2D015433-67A1-41CF-9C67-91DA7944CDE6}" type="parTrans" cxnId="{E9F1332A-364A-45F8-AF41-6C9BF93DF219}">
      <dgm:prSet/>
      <dgm:spPr/>
      <dgm:t>
        <a:bodyPr/>
        <a:lstStyle/>
        <a:p>
          <a:endParaRPr lang="en-US"/>
        </a:p>
      </dgm:t>
    </dgm:pt>
    <dgm:pt modelId="{39A611A2-207E-46C5-8E0C-FEB0B8C37B3F}" type="sibTrans" cxnId="{E9F1332A-364A-45F8-AF41-6C9BF93DF219}">
      <dgm:prSet/>
      <dgm:spPr/>
      <dgm:t>
        <a:bodyPr/>
        <a:lstStyle/>
        <a:p>
          <a:endParaRPr lang="en-US"/>
        </a:p>
      </dgm:t>
    </dgm:pt>
    <dgm:pt modelId="{92A63412-6301-4238-A30E-828FF9B725B5}">
      <dgm:prSet/>
      <dgm:spPr/>
      <dgm:t>
        <a:bodyPr/>
        <a:lstStyle/>
        <a:p>
          <a:r>
            <a:rPr lang="en-US" dirty="0">
              <a:solidFill>
                <a:schemeClr val="bg1"/>
              </a:solidFill>
            </a:rPr>
            <a:t>ATDC is the umbrella organization for the Agri tourism </a:t>
          </a:r>
        </a:p>
      </dgm:t>
    </dgm:pt>
    <dgm:pt modelId="{8F4ABBC8-D27D-4C6B-ACFC-C52DF55B3595}" type="parTrans" cxnId="{5929A407-ECEA-4D5F-8D58-B969211D1481}">
      <dgm:prSet/>
      <dgm:spPr/>
      <dgm:t>
        <a:bodyPr/>
        <a:lstStyle/>
        <a:p>
          <a:endParaRPr lang="en-US"/>
        </a:p>
      </dgm:t>
    </dgm:pt>
    <dgm:pt modelId="{8FDAA86D-2302-4292-A590-8F9E63CF7002}" type="sibTrans" cxnId="{5929A407-ECEA-4D5F-8D58-B969211D1481}">
      <dgm:prSet/>
      <dgm:spPr/>
      <dgm:t>
        <a:bodyPr/>
        <a:lstStyle/>
        <a:p>
          <a:endParaRPr lang="en-US"/>
        </a:p>
      </dgm:t>
    </dgm:pt>
    <dgm:pt modelId="{7D243F97-431C-4657-96D4-7360F998990B}" type="pres">
      <dgm:prSet presAssocID="{FA2D6E44-49F3-4905-B1CA-F6B11E1B4280}" presName="linear" presStyleCnt="0">
        <dgm:presLayoutVars>
          <dgm:animLvl val="lvl"/>
          <dgm:resizeHandles val="exact"/>
        </dgm:presLayoutVars>
      </dgm:prSet>
      <dgm:spPr/>
    </dgm:pt>
    <dgm:pt modelId="{35E1C637-8471-4DA5-BA3A-D7496F0A7ED2}" type="pres">
      <dgm:prSet presAssocID="{348BF2B1-8BAE-4F79-9164-00F87C983277}" presName="parentText" presStyleLbl="node1" presStyleIdx="0" presStyleCnt="5">
        <dgm:presLayoutVars>
          <dgm:chMax val="0"/>
          <dgm:bulletEnabled val="1"/>
        </dgm:presLayoutVars>
      </dgm:prSet>
      <dgm:spPr/>
    </dgm:pt>
    <dgm:pt modelId="{9D6BB598-D801-4720-8542-AB39E7C7BA06}" type="pres">
      <dgm:prSet presAssocID="{3C9D94DF-7B8A-400A-A812-476DEE397F99}" presName="spacer" presStyleCnt="0"/>
      <dgm:spPr/>
    </dgm:pt>
    <dgm:pt modelId="{CF570B44-6382-450F-813B-11EBB98BD24E}" type="pres">
      <dgm:prSet presAssocID="{E2DF8281-4267-4464-BF01-EC0D6694E713}" presName="parentText" presStyleLbl="node1" presStyleIdx="1" presStyleCnt="5">
        <dgm:presLayoutVars>
          <dgm:chMax val="0"/>
          <dgm:bulletEnabled val="1"/>
        </dgm:presLayoutVars>
      </dgm:prSet>
      <dgm:spPr/>
    </dgm:pt>
    <dgm:pt modelId="{B6F2C5E9-B17B-44AA-A823-B3850AE9373F}" type="pres">
      <dgm:prSet presAssocID="{2CCF46DA-453A-436B-ABEA-F59E04FC06E7}" presName="spacer" presStyleCnt="0"/>
      <dgm:spPr/>
    </dgm:pt>
    <dgm:pt modelId="{ADC6154F-FF70-4A07-9D42-124659C309E7}" type="pres">
      <dgm:prSet presAssocID="{12F5F48C-2405-4CCB-8723-43955AC246AB}" presName="parentText" presStyleLbl="node1" presStyleIdx="2" presStyleCnt="5">
        <dgm:presLayoutVars>
          <dgm:chMax val="0"/>
          <dgm:bulletEnabled val="1"/>
        </dgm:presLayoutVars>
      </dgm:prSet>
      <dgm:spPr/>
    </dgm:pt>
    <dgm:pt modelId="{1C77DB3A-2B54-4594-A125-CE0595A14181}" type="pres">
      <dgm:prSet presAssocID="{C305EBBC-5E00-4203-A321-80B76560B241}" presName="spacer" presStyleCnt="0"/>
      <dgm:spPr/>
    </dgm:pt>
    <dgm:pt modelId="{2B88792E-5A07-49B5-A30B-DF92DC73FC3B}" type="pres">
      <dgm:prSet presAssocID="{3B5E3DC6-FAA4-46C7-898C-1F65C8901A16}" presName="parentText" presStyleLbl="node1" presStyleIdx="3" presStyleCnt="5">
        <dgm:presLayoutVars>
          <dgm:chMax val="0"/>
          <dgm:bulletEnabled val="1"/>
        </dgm:presLayoutVars>
      </dgm:prSet>
      <dgm:spPr/>
    </dgm:pt>
    <dgm:pt modelId="{07807D30-DED1-4113-8EB2-9B412F6ACEF9}" type="pres">
      <dgm:prSet presAssocID="{39A611A2-207E-46C5-8E0C-FEB0B8C37B3F}" presName="spacer" presStyleCnt="0"/>
      <dgm:spPr/>
    </dgm:pt>
    <dgm:pt modelId="{9FCCA9DB-073D-4589-9A4D-35CC7397B71B}" type="pres">
      <dgm:prSet presAssocID="{92A63412-6301-4238-A30E-828FF9B725B5}" presName="parentText" presStyleLbl="node1" presStyleIdx="4" presStyleCnt="5">
        <dgm:presLayoutVars>
          <dgm:chMax val="0"/>
          <dgm:bulletEnabled val="1"/>
        </dgm:presLayoutVars>
      </dgm:prSet>
      <dgm:spPr/>
    </dgm:pt>
  </dgm:ptLst>
  <dgm:cxnLst>
    <dgm:cxn modelId="{5929A407-ECEA-4D5F-8D58-B969211D1481}" srcId="{FA2D6E44-49F3-4905-B1CA-F6B11E1B4280}" destId="{92A63412-6301-4238-A30E-828FF9B725B5}" srcOrd="4" destOrd="0" parTransId="{8F4ABBC8-D27D-4C6B-ACFC-C52DF55B3595}" sibTransId="{8FDAA86D-2302-4292-A590-8F9E63CF7002}"/>
    <dgm:cxn modelId="{46169C1D-8ADF-4AF7-8881-081925C98A72}" type="presOf" srcId="{3B5E3DC6-FAA4-46C7-898C-1F65C8901A16}" destId="{2B88792E-5A07-49B5-A30B-DF92DC73FC3B}" srcOrd="0" destOrd="0" presId="urn:microsoft.com/office/officeart/2005/8/layout/vList2"/>
    <dgm:cxn modelId="{E9F1332A-364A-45F8-AF41-6C9BF93DF219}" srcId="{FA2D6E44-49F3-4905-B1CA-F6B11E1B4280}" destId="{3B5E3DC6-FAA4-46C7-898C-1F65C8901A16}" srcOrd="3" destOrd="0" parTransId="{2D015433-67A1-41CF-9C67-91DA7944CDE6}" sibTransId="{39A611A2-207E-46C5-8E0C-FEB0B8C37B3F}"/>
    <dgm:cxn modelId="{9CE88C2D-0DB9-4B19-B363-CD926AB8E0F6}" type="presOf" srcId="{348BF2B1-8BAE-4F79-9164-00F87C983277}" destId="{35E1C637-8471-4DA5-BA3A-D7496F0A7ED2}" srcOrd="0" destOrd="0" presId="urn:microsoft.com/office/officeart/2005/8/layout/vList2"/>
    <dgm:cxn modelId="{75E6F35E-9FA5-4DE4-BEF7-F7D75B03EAEC}" srcId="{FA2D6E44-49F3-4905-B1CA-F6B11E1B4280}" destId="{12F5F48C-2405-4CCB-8723-43955AC246AB}" srcOrd="2" destOrd="0" parTransId="{A682B680-A081-423B-B1E0-046A5F2B928C}" sibTransId="{C305EBBC-5E00-4203-A321-80B76560B241}"/>
    <dgm:cxn modelId="{58B205B5-6291-4340-AADC-82311D8B5D0E}" srcId="{FA2D6E44-49F3-4905-B1CA-F6B11E1B4280}" destId="{348BF2B1-8BAE-4F79-9164-00F87C983277}" srcOrd="0" destOrd="0" parTransId="{59D8D176-F574-4890-9C4A-7996FF42D8C3}" sibTransId="{3C9D94DF-7B8A-400A-A812-476DEE397F99}"/>
    <dgm:cxn modelId="{17E0F1B9-5FBE-4189-9CC9-6D2F9C5189E7}" type="presOf" srcId="{12F5F48C-2405-4CCB-8723-43955AC246AB}" destId="{ADC6154F-FF70-4A07-9D42-124659C309E7}" srcOrd="0" destOrd="0" presId="urn:microsoft.com/office/officeart/2005/8/layout/vList2"/>
    <dgm:cxn modelId="{BC85D3C7-88AC-4EE2-B5CD-C78B02187B7F}" srcId="{FA2D6E44-49F3-4905-B1CA-F6B11E1B4280}" destId="{E2DF8281-4267-4464-BF01-EC0D6694E713}" srcOrd="1" destOrd="0" parTransId="{7C34447B-F876-475C-A65F-B9F28567265C}" sibTransId="{2CCF46DA-453A-436B-ABEA-F59E04FC06E7}"/>
    <dgm:cxn modelId="{585911D4-E4DD-45A7-B7A8-F066CE8D5517}" type="presOf" srcId="{E2DF8281-4267-4464-BF01-EC0D6694E713}" destId="{CF570B44-6382-450F-813B-11EBB98BD24E}" srcOrd="0" destOrd="0" presId="urn:microsoft.com/office/officeart/2005/8/layout/vList2"/>
    <dgm:cxn modelId="{25B5ECE2-AF65-4A4A-A8B9-5E350B7A1146}" type="presOf" srcId="{FA2D6E44-49F3-4905-B1CA-F6B11E1B4280}" destId="{7D243F97-431C-4657-96D4-7360F998990B}" srcOrd="0" destOrd="0" presId="urn:microsoft.com/office/officeart/2005/8/layout/vList2"/>
    <dgm:cxn modelId="{288A47F8-5598-451B-AFE9-B2D42B0351FB}" type="presOf" srcId="{92A63412-6301-4238-A30E-828FF9B725B5}" destId="{9FCCA9DB-073D-4589-9A4D-35CC7397B71B}" srcOrd="0" destOrd="0" presId="urn:microsoft.com/office/officeart/2005/8/layout/vList2"/>
    <dgm:cxn modelId="{ECF2DB76-142E-45C1-A016-E5E922587944}" type="presParOf" srcId="{7D243F97-431C-4657-96D4-7360F998990B}" destId="{35E1C637-8471-4DA5-BA3A-D7496F0A7ED2}" srcOrd="0" destOrd="0" presId="urn:microsoft.com/office/officeart/2005/8/layout/vList2"/>
    <dgm:cxn modelId="{B159108C-8F88-4214-9464-10D1C2BF83B0}" type="presParOf" srcId="{7D243F97-431C-4657-96D4-7360F998990B}" destId="{9D6BB598-D801-4720-8542-AB39E7C7BA06}" srcOrd="1" destOrd="0" presId="urn:microsoft.com/office/officeart/2005/8/layout/vList2"/>
    <dgm:cxn modelId="{B8A50EEE-8F96-4BBD-9E1A-8421F18C8BF5}" type="presParOf" srcId="{7D243F97-431C-4657-96D4-7360F998990B}" destId="{CF570B44-6382-450F-813B-11EBB98BD24E}" srcOrd="2" destOrd="0" presId="urn:microsoft.com/office/officeart/2005/8/layout/vList2"/>
    <dgm:cxn modelId="{F8764186-99D5-436B-84E6-9BA4B0D25961}" type="presParOf" srcId="{7D243F97-431C-4657-96D4-7360F998990B}" destId="{B6F2C5E9-B17B-44AA-A823-B3850AE9373F}" srcOrd="3" destOrd="0" presId="urn:microsoft.com/office/officeart/2005/8/layout/vList2"/>
    <dgm:cxn modelId="{9DD8A7BA-A7F1-4986-8BDA-C176FC82302F}" type="presParOf" srcId="{7D243F97-431C-4657-96D4-7360F998990B}" destId="{ADC6154F-FF70-4A07-9D42-124659C309E7}" srcOrd="4" destOrd="0" presId="urn:microsoft.com/office/officeart/2005/8/layout/vList2"/>
    <dgm:cxn modelId="{B22F4FFB-EBCC-4740-BCF4-6ABCD15E9A32}" type="presParOf" srcId="{7D243F97-431C-4657-96D4-7360F998990B}" destId="{1C77DB3A-2B54-4594-A125-CE0595A14181}" srcOrd="5" destOrd="0" presId="urn:microsoft.com/office/officeart/2005/8/layout/vList2"/>
    <dgm:cxn modelId="{7160EF4C-8E0D-4B6C-8A29-E0F21618AE76}" type="presParOf" srcId="{7D243F97-431C-4657-96D4-7360F998990B}" destId="{2B88792E-5A07-49B5-A30B-DF92DC73FC3B}" srcOrd="6" destOrd="0" presId="urn:microsoft.com/office/officeart/2005/8/layout/vList2"/>
    <dgm:cxn modelId="{69D79367-C4C2-4492-9FB0-E465FD1D1AA0}" type="presParOf" srcId="{7D243F97-431C-4657-96D4-7360F998990B}" destId="{07807D30-DED1-4113-8EB2-9B412F6ACEF9}" srcOrd="7" destOrd="0" presId="urn:microsoft.com/office/officeart/2005/8/layout/vList2"/>
    <dgm:cxn modelId="{C34245FC-CBFC-4F9C-AEED-4C60CCB0E0CF}" type="presParOf" srcId="{7D243F97-431C-4657-96D4-7360F998990B}" destId="{9FCCA9DB-073D-4589-9A4D-35CC7397B71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FFF4DB-7C4B-4BEC-B444-78EA91CB483B}"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F3EE6743-FCBA-42DD-8A20-E233F1807648}">
      <dgm:prSet/>
      <dgm:spPr/>
      <dgm:t>
        <a:bodyPr/>
        <a:lstStyle/>
        <a:p>
          <a:pPr algn="ctr"/>
          <a:r>
            <a:rPr lang="en-IN" dirty="0"/>
            <a:t>The objectives of ATDC</a:t>
          </a:r>
          <a:endParaRPr lang="en-US" dirty="0"/>
        </a:p>
      </dgm:t>
    </dgm:pt>
    <dgm:pt modelId="{E3F7AB34-80F9-4420-86C6-074675ED4F0F}" type="parTrans" cxnId="{8F4FFC7F-84BE-4163-9A1F-2A6D1D893429}">
      <dgm:prSet/>
      <dgm:spPr/>
      <dgm:t>
        <a:bodyPr/>
        <a:lstStyle/>
        <a:p>
          <a:endParaRPr lang="en-US"/>
        </a:p>
      </dgm:t>
    </dgm:pt>
    <dgm:pt modelId="{53B827FA-727D-4C14-9AFB-EFAAB1B3296C}" type="sibTrans" cxnId="{8F4FFC7F-84BE-4163-9A1F-2A6D1D893429}">
      <dgm:prSet/>
      <dgm:spPr/>
      <dgm:t>
        <a:bodyPr/>
        <a:lstStyle/>
        <a:p>
          <a:endParaRPr lang="en-US"/>
        </a:p>
      </dgm:t>
    </dgm:pt>
    <dgm:pt modelId="{0D223C23-EC46-4C11-8CC7-0D2E75CF4141}">
      <dgm:prSet/>
      <dgm:spPr/>
      <dgm:t>
        <a:bodyPr/>
        <a:lstStyle/>
        <a:p>
          <a:pPr algn="just"/>
          <a:r>
            <a:rPr lang="en-IN" dirty="0"/>
            <a:t>Projects’ training and support is a potential vehicle for diversifying in stabilising the rural economies</a:t>
          </a:r>
          <a:endParaRPr lang="en-US" dirty="0"/>
        </a:p>
      </dgm:t>
    </dgm:pt>
    <dgm:pt modelId="{07684BBF-CD22-413E-B571-BC38C603BB1B}" type="parTrans" cxnId="{2134FEFE-D34E-4B81-BD71-0234CEFD0903}">
      <dgm:prSet/>
      <dgm:spPr/>
      <dgm:t>
        <a:bodyPr/>
        <a:lstStyle/>
        <a:p>
          <a:endParaRPr lang="en-US"/>
        </a:p>
      </dgm:t>
    </dgm:pt>
    <dgm:pt modelId="{ADB8F017-B7A5-4C79-B4ED-44458ABD364F}" type="sibTrans" cxnId="{2134FEFE-D34E-4B81-BD71-0234CEFD0903}">
      <dgm:prSet/>
      <dgm:spPr/>
      <dgm:t>
        <a:bodyPr/>
        <a:lstStyle/>
        <a:p>
          <a:endParaRPr lang="en-US"/>
        </a:p>
      </dgm:t>
    </dgm:pt>
    <dgm:pt modelId="{D438A79E-5947-42D0-98DA-CEBA2D63B913}">
      <dgm:prSet/>
      <dgm:spPr/>
      <dgm:t>
        <a:bodyPr/>
        <a:lstStyle/>
        <a:p>
          <a:pPr algn="just"/>
          <a:r>
            <a:rPr lang="en-IN" dirty="0"/>
            <a:t>Creating jobs,  providing a broader market based opportunities for on farm employment </a:t>
          </a:r>
          <a:r>
            <a:rPr lang="en-IN" dirty="0">
              <a:solidFill>
                <a:srgbClr val="FFFF00"/>
              </a:solidFill>
            </a:rPr>
            <a:t>so they do not have to migrate to urban areas</a:t>
          </a:r>
          <a:endParaRPr lang="en-US" dirty="0">
            <a:solidFill>
              <a:srgbClr val="FFFF00"/>
            </a:solidFill>
          </a:endParaRPr>
        </a:p>
      </dgm:t>
    </dgm:pt>
    <dgm:pt modelId="{540027E9-5696-4444-B0AA-55AAF89C5E72}" type="parTrans" cxnId="{EC020D1E-5D7F-4775-B98F-66D78EC71226}">
      <dgm:prSet/>
      <dgm:spPr/>
      <dgm:t>
        <a:bodyPr/>
        <a:lstStyle/>
        <a:p>
          <a:endParaRPr lang="en-US"/>
        </a:p>
      </dgm:t>
    </dgm:pt>
    <dgm:pt modelId="{39CD7FEA-937F-48DA-9A17-F0444F476320}" type="sibTrans" cxnId="{EC020D1E-5D7F-4775-B98F-66D78EC71226}">
      <dgm:prSet/>
      <dgm:spPr/>
      <dgm:t>
        <a:bodyPr/>
        <a:lstStyle/>
        <a:p>
          <a:endParaRPr lang="en-US"/>
        </a:p>
      </dgm:t>
    </dgm:pt>
    <dgm:pt modelId="{2D08B35E-7882-47F5-A216-4BED34773146}">
      <dgm:prSet/>
      <dgm:spPr/>
      <dgm:t>
        <a:bodyPr/>
        <a:lstStyle/>
        <a:p>
          <a:pPr algn="just"/>
          <a:r>
            <a:rPr lang="en-IN" dirty="0"/>
            <a:t>Agri-tourism income to improve their livelihoods traditional forms of art and music in rural areas </a:t>
          </a:r>
          <a:endParaRPr lang="en-US" dirty="0"/>
        </a:p>
      </dgm:t>
    </dgm:pt>
    <dgm:pt modelId="{F433C41D-252A-4838-922C-ECE54D64049A}" type="parTrans" cxnId="{0F9C4F57-E8D8-4F18-B327-6D607D310070}">
      <dgm:prSet/>
      <dgm:spPr/>
      <dgm:t>
        <a:bodyPr/>
        <a:lstStyle/>
        <a:p>
          <a:endParaRPr lang="en-US"/>
        </a:p>
      </dgm:t>
    </dgm:pt>
    <dgm:pt modelId="{4AA243C4-779B-40B6-92BD-40C1BC0B8813}" type="sibTrans" cxnId="{0F9C4F57-E8D8-4F18-B327-6D607D310070}">
      <dgm:prSet/>
      <dgm:spPr/>
      <dgm:t>
        <a:bodyPr/>
        <a:lstStyle/>
        <a:p>
          <a:endParaRPr lang="en-US"/>
        </a:p>
      </dgm:t>
    </dgm:pt>
    <dgm:pt modelId="{0F17BF99-3B36-4F5B-AD97-F7BAFEB67C3B}">
      <dgm:prSet/>
      <dgm:spPr/>
      <dgm:t>
        <a:bodyPr/>
        <a:lstStyle/>
        <a:p>
          <a:pPr algn="just"/>
          <a:r>
            <a:rPr lang="en-IN" dirty="0"/>
            <a:t>Increasing awareness of local agricultural products </a:t>
          </a:r>
          <a:endParaRPr lang="en-US" dirty="0"/>
        </a:p>
      </dgm:t>
    </dgm:pt>
    <dgm:pt modelId="{B38C3341-DA2E-41D3-AB63-19548CBCC176}" type="parTrans" cxnId="{43C0C187-0604-4BFD-A694-051597BD894D}">
      <dgm:prSet/>
      <dgm:spPr/>
      <dgm:t>
        <a:bodyPr/>
        <a:lstStyle/>
        <a:p>
          <a:endParaRPr lang="en-US"/>
        </a:p>
      </dgm:t>
    </dgm:pt>
    <dgm:pt modelId="{CF62F93C-BC69-4B26-9B6C-AFEDAFA4EE2E}" type="sibTrans" cxnId="{43C0C187-0604-4BFD-A694-051597BD894D}">
      <dgm:prSet/>
      <dgm:spPr/>
      <dgm:t>
        <a:bodyPr/>
        <a:lstStyle/>
        <a:p>
          <a:endParaRPr lang="en-US"/>
        </a:p>
      </dgm:t>
    </dgm:pt>
    <dgm:pt modelId="{EE9C2479-8B38-4697-A6DD-2231A78AFE0F}">
      <dgm:prSet/>
      <dgm:spPr/>
      <dgm:t>
        <a:bodyPr/>
        <a:lstStyle/>
        <a:p>
          <a:pPr algn="just"/>
          <a:r>
            <a:rPr lang="en-IN" dirty="0"/>
            <a:t>Enhancing understanding of the importance of maintaining agricultural lands thereby strengthening the long term sustainability of small firms</a:t>
          </a:r>
          <a:endParaRPr lang="en-US" dirty="0"/>
        </a:p>
      </dgm:t>
    </dgm:pt>
    <dgm:pt modelId="{30DF8758-1335-40A7-8995-440B84CAF233}" type="parTrans" cxnId="{A0E6D485-7125-4718-B0FC-E99181A2647C}">
      <dgm:prSet/>
      <dgm:spPr/>
      <dgm:t>
        <a:bodyPr/>
        <a:lstStyle/>
        <a:p>
          <a:endParaRPr lang="en-US"/>
        </a:p>
      </dgm:t>
    </dgm:pt>
    <dgm:pt modelId="{78D9B836-1F69-43DD-8BF4-5F7C38610C6C}" type="sibTrans" cxnId="{A0E6D485-7125-4718-B0FC-E99181A2647C}">
      <dgm:prSet/>
      <dgm:spPr/>
      <dgm:t>
        <a:bodyPr/>
        <a:lstStyle/>
        <a:p>
          <a:endParaRPr lang="en-US"/>
        </a:p>
      </dgm:t>
    </dgm:pt>
    <dgm:pt modelId="{1AC6A2B7-A64B-4B01-B9F7-F30C274ADC42}" type="pres">
      <dgm:prSet presAssocID="{BCFFF4DB-7C4B-4BEC-B444-78EA91CB483B}" presName="linear" presStyleCnt="0">
        <dgm:presLayoutVars>
          <dgm:animLvl val="lvl"/>
          <dgm:resizeHandles val="exact"/>
        </dgm:presLayoutVars>
      </dgm:prSet>
      <dgm:spPr/>
    </dgm:pt>
    <dgm:pt modelId="{5C82AC61-0A05-40B6-B582-15A6CFD8E9A9}" type="pres">
      <dgm:prSet presAssocID="{F3EE6743-FCBA-42DD-8A20-E233F1807648}" presName="parentText" presStyleLbl="node1" presStyleIdx="0" presStyleCnt="1" custLinFactNeighborY="-6730">
        <dgm:presLayoutVars>
          <dgm:chMax val="0"/>
          <dgm:bulletEnabled val="1"/>
        </dgm:presLayoutVars>
      </dgm:prSet>
      <dgm:spPr/>
    </dgm:pt>
    <dgm:pt modelId="{FBD79087-C574-4A9F-9AC8-0CFC1A76B539}" type="pres">
      <dgm:prSet presAssocID="{F3EE6743-FCBA-42DD-8A20-E233F1807648}" presName="childText" presStyleLbl="revTx" presStyleIdx="0" presStyleCnt="1">
        <dgm:presLayoutVars>
          <dgm:bulletEnabled val="1"/>
        </dgm:presLayoutVars>
      </dgm:prSet>
      <dgm:spPr/>
    </dgm:pt>
  </dgm:ptLst>
  <dgm:cxnLst>
    <dgm:cxn modelId="{A0792A00-2BF5-4A91-AA91-D188241A0B79}" type="presOf" srcId="{0F17BF99-3B36-4F5B-AD97-F7BAFEB67C3B}" destId="{FBD79087-C574-4A9F-9AC8-0CFC1A76B539}" srcOrd="0" destOrd="3" presId="urn:microsoft.com/office/officeart/2005/8/layout/vList2"/>
    <dgm:cxn modelId="{5AD7270B-A559-4117-B0BC-2534A3FF9334}" type="presOf" srcId="{0D223C23-EC46-4C11-8CC7-0D2E75CF4141}" destId="{FBD79087-C574-4A9F-9AC8-0CFC1A76B539}" srcOrd="0" destOrd="0" presId="urn:microsoft.com/office/officeart/2005/8/layout/vList2"/>
    <dgm:cxn modelId="{EC020D1E-5D7F-4775-B98F-66D78EC71226}" srcId="{F3EE6743-FCBA-42DD-8A20-E233F1807648}" destId="{D438A79E-5947-42D0-98DA-CEBA2D63B913}" srcOrd="1" destOrd="0" parTransId="{540027E9-5696-4444-B0AA-55AAF89C5E72}" sibTransId="{39CD7FEA-937F-48DA-9A17-F0444F476320}"/>
    <dgm:cxn modelId="{28EA112F-9ED8-48C3-95F9-2A99DF72EB03}" type="presOf" srcId="{EE9C2479-8B38-4697-A6DD-2231A78AFE0F}" destId="{FBD79087-C574-4A9F-9AC8-0CFC1A76B539}" srcOrd="0" destOrd="4" presId="urn:microsoft.com/office/officeart/2005/8/layout/vList2"/>
    <dgm:cxn modelId="{0F9C4F57-E8D8-4F18-B327-6D607D310070}" srcId="{F3EE6743-FCBA-42DD-8A20-E233F1807648}" destId="{2D08B35E-7882-47F5-A216-4BED34773146}" srcOrd="2" destOrd="0" parTransId="{F433C41D-252A-4838-922C-ECE54D64049A}" sibTransId="{4AA243C4-779B-40B6-92BD-40C1BC0B8813}"/>
    <dgm:cxn modelId="{8F4FFC7F-84BE-4163-9A1F-2A6D1D893429}" srcId="{BCFFF4DB-7C4B-4BEC-B444-78EA91CB483B}" destId="{F3EE6743-FCBA-42DD-8A20-E233F1807648}" srcOrd="0" destOrd="0" parTransId="{E3F7AB34-80F9-4420-86C6-074675ED4F0F}" sibTransId="{53B827FA-727D-4C14-9AFB-EFAAB1B3296C}"/>
    <dgm:cxn modelId="{A0E6D485-7125-4718-B0FC-E99181A2647C}" srcId="{F3EE6743-FCBA-42DD-8A20-E233F1807648}" destId="{EE9C2479-8B38-4697-A6DD-2231A78AFE0F}" srcOrd="4" destOrd="0" parTransId="{30DF8758-1335-40A7-8995-440B84CAF233}" sibTransId="{78D9B836-1F69-43DD-8BF4-5F7C38610C6C}"/>
    <dgm:cxn modelId="{43C0C187-0604-4BFD-A694-051597BD894D}" srcId="{F3EE6743-FCBA-42DD-8A20-E233F1807648}" destId="{0F17BF99-3B36-4F5B-AD97-F7BAFEB67C3B}" srcOrd="3" destOrd="0" parTransId="{B38C3341-DA2E-41D3-AB63-19548CBCC176}" sibTransId="{CF62F93C-BC69-4B26-9B6C-AFEDAFA4EE2E}"/>
    <dgm:cxn modelId="{7AE011C4-D678-496B-83B6-72EAB2D3C65D}" type="presOf" srcId="{F3EE6743-FCBA-42DD-8A20-E233F1807648}" destId="{5C82AC61-0A05-40B6-B582-15A6CFD8E9A9}" srcOrd="0" destOrd="0" presId="urn:microsoft.com/office/officeart/2005/8/layout/vList2"/>
    <dgm:cxn modelId="{E0D1C8D2-7EDC-4C56-9B2B-1ADE73131F35}" type="presOf" srcId="{BCFFF4DB-7C4B-4BEC-B444-78EA91CB483B}" destId="{1AC6A2B7-A64B-4B01-B9F7-F30C274ADC42}" srcOrd="0" destOrd="0" presId="urn:microsoft.com/office/officeart/2005/8/layout/vList2"/>
    <dgm:cxn modelId="{DFFE8BE3-86B5-430A-ADAA-2C0368B28779}" type="presOf" srcId="{D438A79E-5947-42D0-98DA-CEBA2D63B913}" destId="{FBD79087-C574-4A9F-9AC8-0CFC1A76B539}" srcOrd="0" destOrd="1" presId="urn:microsoft.com/office/officeart/2005/8/layout/vList2"/>
    <dgm:cxn modelId="{D2A529FD-EC51-4950-9FE6-9818935B9B66}" type="presOf" srcId="{2D08B35E-7882-47F5-A216-4BED34773146}" destId="{FBD79087-C574-4A9F-9AC8-0CFC1A76B539}" srcOrd="0" destOrd="2" presId="urn:microsoft.com/office/officeart/2005/8/layout/vList2"/>
    <dgm:cxn modelId="{2134FEFE-D34E-4B81-BD71-0234CEFD0903}" srcId="{F3EE6743-FCBA-42DD-8A20-E233F1807648}" destId="{0D223C23-EC46-4C11-8CC7-0D2E75CF4141}" srcOrd="0" destOrd="0" parTransId="{07684BBF-CD22-413E-B571-BC38C603BB1B}" sibTransId="{ADB8F017-B7A5-4C79-B4ED-44458ABD364F}"/>
    <dgm:cxn modelId="{1ECD9F3E-BB61-48C7-972E-985448890B3D}" type="presParOf" srcId="{1AC6A2B7-A64B-4B01-B9F7-F30C274ADC42}" destId="{5C82AC61-0A05-40B6-B582-15A6CFD8E9A9}" srcOrd="0" destOrd="0" presId="urn:microsoft.com/office/officeart/2005/8/layout/vList2"/>
    <dgm:cxn modelId="{8AF69603-A0C8-4FC0-A866-9E186E21BF5A}" type="presParOf" srcId="{1AC6A2B7-A64B-4B01-B9F7-F30C274ADC42}" destId="{FBD79087-C574-4A9F-9AC8-0CFC1A76B539}"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A3EFF9A-336E-47BB-91BD-EDA62E6DECB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D7BBCEA8-0DDD-476A-AC5F-C02FC4A73AC2}">
      <dgm:prSet/>
      <dgm:spPr/>
      <dgm:t>
        <a:bodyPr/>
        <a:lstStyle/>
        <a:p>
          <a:pPr algn="ctr"/>
          <a:r>
            <a:rPr lang="en-IN" dirty="0"/>
            <a:t>DEVALOKAM FARMSTAY RETREAT, KERALA</a:t>
          </a:r>
          <a:endParaRPr lang="en-US" dirty="0"/>
        </a:p>
      </dgm:t>
    </dgm:pt>
    <dgm:pt modelId="{D460ED6B-A276-4F95-A01A-BF1338B00577}" type="parTrans" cxnId="{BF110871-6058-4164-B847-D5D743B3DB70}">
      <dgm:prSet/>
      <dgm:spPr/>
      <dgm:t>
        <a:bodyPr/>
        <a:lstStyle/>
        <a:p>
          <a:endParaRPr lang="en-US"/>
        </a:p>
      </dgm:t>
    </dgm:pt>
    <dgm:pt modelId="{F036D025-69AD-479D-BB20-119D4BFA65F2}" type="sibTrans" cxnId="{BF110871-6058-4164-B847-D5D743B3DB70}">
      <dgm:prSet/>
      <dgm:spPr/>
      <dgm:t>
        <a:bodyPr/>
        <a:lstStyle/>
        <a:p>
          <a:endParaRPr lang="en-US"/>
        </a:p>
      </dgm:t>
    </dgm:pt>
    <dgm:pt modelId="{C26D378B-32F1-40DE-B599-D87027E9B474}">
      <dgm:prSet/>
      <dgm:spPr/>
      <dgm:t>
        <a:bodyPr/>
        <a:lstStyle/>
        <a:p>
          <a:pPr algn="l"/>
          <a:r>
            <a:rPr lang="en-IN" dirty="0" err="1"/>
            <a:t>Devalokam</a:t>
          </a:r>
          <a:r>
            <a:rPr lang="en-IN" dirty="0"/>
            <a:t> is the organic ancestral form of a welcoming Syrian Christian family.</a:t>
          </a:r>
          <a:endParaRPr lang="en-US" dirty="0"/>
        </a:p>
      </dgm:t>
    </dgm:pt>
    <dgm:pt modelId="{2BE9D045-216E-4A57-9AF5-8A68525F6F93}" type="parTrans" cxnId="{43440AA5-0B88-4537-9D41-463F5946E6DB}">
      <dgm:prSet/>
      <dgm:spPr/>
      <dgm:t>
        <a:bodyPr/>
        <a:lstStyle/>
        <a:p>
          <a:endParaRPr lang="en-US"/>
        </a:p>
      </dgm:t>
    </dgm:pt>
    <dgm:pt modelId="{282949E1-8D50-4D20-BEE3-3F372B6998C0}" type="sibTrans" cxnId="{43440AA5-0B88-4537-9D41-463F5946E6DB}">
      <dgm:prSet/>
      <dgm:spPr/>
      <dgm:t>
        <a:bodyPr/>
        <a:lstStyle/>
        <a:p>
          <a:endParaRPr lang="en-US"/>
        </a:p>
      </dgm:t>
    </dgm:pt>
    <dgm:pt modelId="{36237737-E040-42D9-BE0F-1CB3483EE9F6}">
      <dgm:prSet/>
      <dgm:spPr/>
      <dgm:t>
        <a:bodyPr/>
        <a:lstStyle/>
        <a:p>
          <a:pPr algn="l"/>
          <a:r>
            <a:rPr lang="en-IN" dirty="0"/>
            <a:t>Fruits vegetables spices milk and honey are all produced </a:t>
          </a:r>
          <a:endParaRPr lang="en-US" dirty="0"/>
        </a:p>
      </dgm:t>
    </dgm:pt>
    <dgm:pt modelId="{DA8D59B3-DAD4-40F2-9E6D-3A6FC546B3D4}" type="parTrans" cxnId="{5F72D5D2-54C3-4960-A91B-4F227195C124}">
      <dgm:prSet/>
      <dgm:spPr/>
      <dgm:t>
        <a:bodyPr/>
        <a:lstStyle/>
        <a:p>
          <a:endParaRPr lang="en-US"/>
        </a:p>
      </dgm:t>
    </dgm:pt>
    <dgm:pt modelId="{512DB159-2D84-438D-80F9-E706D521D80E}" type="sibTrans" cxnId="{5F72D5D2-54C3-4960-A91B-4F227195C124}">
      <dgm:prSet/>
      <dgm:spPr/>
      <dgm:t>
        <a:bodyPr/>
        <a:lstStyle/>
        <a:p>
          <a:endParaRPr lang="en-US"/>
        </a:p>
      </dgm:t>
    </dgm:pt>
    <dgm:pt modelId="{20507862-8B3E-499D-A9DA-625DADE803C2}">
      <dgm:prSet/>
      <dgm:spPr/>
      <dgm:t>
        <a:bodyPr/>
        <a:lstStyle/>
        <a:p>
          <a:pPr algn="l"/>
          <a:r>
            <a:rPr lang="en-IN" dirty="0"/>
            <a:t>Spiceworks, village walks bamboo rafting, temple visits, cow milking and swimming. </a:t>
          </a:r>
          <a:endParaRPr lang="en-US" dirty="0"/>
        </a:p>
      </dgm:t>
    </dgm:pt>
    <dgm:pt modelId="{A2CA294C-2754-4DED-A161-0480CD1426DE}" type="parTrans" cxnId="{5F5D5B55-B812-464E-BF4B-27D9D52C31DB}">
      <dgm:prSet/>
      <dgm:spPr/>
      <dgm:t>
        <a:bodyPr/>
        <a:lstStyle/>
        <a:p>
          <a:endParaRPr lang="en-US"/>
        </a:p>
      </dgm:t>
    </dgm:pt>
    <dgm:pt modelId="{C781C488-5387-4A73-BB40-65EA48E3F1C3}" type="sibTrans" cxnId="{5F5D5B55-B812-464E-BF4B-27D9D52C31DB}">
      <dgm:prSet/>
      <dgm:spPr/>
      <dgm:t>
        <a:bodyPr/>
        <a:lstStyle/>
        <a:p>
          <a:endParaRPr lang="en-US"/>
        </a:p>
      </dgm:t>
    </dgm:pt>
    <dgm:pt modelId="{29038C83-0673-41E0-92B7-1AE19F81DE62}">
      <dgm:prSet/>
      <dgm:spPr/>
      <dgm:t>
        <a:bodyPr/>
        <a:lstStyle/>
        <a:p>
          <a:pPr algn="l"/>
          <a:r>
            <a:rPr lang="en-IN" dirty="0"/>
            <a:t>Located only 90 minutes drive from Kochi airport in the spice belt of Kerala </a:t>
          </a:r>
          <a:endParaRPr lang="en-US" dirty="0"/>
        </a:p>
      </dgm:t>
    </dgm:pt>
    <dgm:pt modelId="{21ECF105-2A1F-49AE-97EF-F5F92F991310}" type="parTrans" cxnId="{F28F5C08-4A8E-4528-8BD4-F158349723B1}">
      <dgm:prSet/>
      <dgm:spPr/>
      <dgm:t>
        <a:bodyPr/>
        <a:lstStyle/>
        <a:p>
          <a:endParaRPr lang="en-IN"/>
        </a:p>
      </dgm:t>
    </dgm:pt>
    <dgm:pt modelId="{8F753707-0B13-450D-A5C9-36A8A2A48A55}" type="sibTrans" cxnId="{F28F5C08-4A8E-4528-8BD4-F158349723B1}">
      <dgm:prSet/>
      <dgm:spPr/>
      <dgm:t>
        <a:bodyPr/>
        <a:lstStyle/>
        <a:p>
          <a:endParaRPr lang="en-IN"/>
        </a:p>
      </dgm:t>
    </dgm:pt>
    <dgm:pt modelId="{5AB7F10C-8E6E-4841-8A8A-0452593CF35D}">
      <dgm:prSet/>
      <dgm:spPr/>
      <dgm:t>
        <a:bodyPr/>
        <a:lstStyle/>
        <a:p>
          <a:pPr algn="l"/>
          <a:r>
            <a:rPr lang="en-IN" dirty="0"/>
            <a:t>Yoga ayurveda and cooking holidays are also offered</a:t>
          </a:r>
          <a:endParaRPr lang="en-US" dirty="0"/>
        </a:p>
      </dgm:t>
    </dgm:pt>
    <dgm:pt modelId="{4A013D51-652A-4BB1-B24E-846DF4FBF6A7}" type="parTrans" cxnId="{2F6890CE-28E9-43C7-8502-92328B2250B4}">
      <dgm:prSet/>
      <dgm:spPr/>
      <dgm:t>
        <a:bodyPr/>
        <a:lstStyle/>
        <a:p>
          <a:endParaRPr lang="en-IN"/>
        </a:p>
      </dgm:t>
    </dgm:pt>
    <dgm:pt modelId="{5D7FC1C3-75A3-4392-B499-4E5B341E57E9}" type="sibTrans" cxnId="{2F6890CE-28E9-43C7-8502-92328B2250B4}">
      <dgm:prSet/>
      <dgm:spPr/>
      <dgm:t>
        <a:bodyPr/>
        <a:lstStyle/>
        <a:p>
          <a:endParaRPr lang="en-IN"/>
        </a:p>
      </dgm:t>
    </dgm:pt>
    <dgm:pt modelId="{9952F674-BFA3-43A9-A31E-888F2FE67C3E}">
      <dgm:prSet/>
      <dgm:spPr/>
      <dgm:t>
        <a:bodyPr/>
        <a:lstStyle/>
        <a:p>
          <a:pPr algn="l"/>
          <a:r>
            <a:rPr lang="en-IN" dirty="0"/>
            <a:t>The main guest house is air conditioned room overlooking the river and forest</a:t>
          </a:r>
          <a:endParaRPr lang="en-US" dirty="0"/>
        </a:p>
      </dgm:t>
    </dgm:pt>
    <dgm:pt modelId="{BDFDEA76-8B0D-4E48-878D-8CB8B91B6563}" type="parTrans" cxnId="{2324EF4C-2DB7-4751-AEC4-9DBE45A44FD9}">
      <dgm:prSet/>
      <dgm:spPr/>
      <dgm:t>
        <a:bodyPr/>
        <a:lstStyle/>
        <a:p>
          <a:endParaRPr lang="en-IN"/>
        </a:p>
      </dgm:t>
    </dgm:pt>
    <dgm:pt modelId="{A1799F75-67EC-498F-967B-5B7229F077EF}" type="sibTrans" cxnId="{2324EF4C-2DB7-4751-AEC4-9DBE45A44FD9}">
      <dgm:prSet/>
      <dgm:spPr/>
      <dgm:t>
        <a:bodyPr/>
        <a:lstStyle/>
        <a:p>
          <a:endParaRPr lang="en-IN"/>
        </a:p>
      </dgm:t>
    </dgm:pt>
    <dgm:pt modelId="{0D803D4D-740A-41A4-9390-DC843AFEBEF7}" type="pres">
      <dgm:prSet presAssocID="{5A3EFF9A-336E-47BB-91BD-EDA62E6DECB1}" presName="cycle" presStyleCnt="0">
        <dgm:presLayoutVars>
          <dgm:dir/>
          <dgm:resizeHandles val="exact"/>
        </dgm:presLayoutVars>
      </dgm:prSet>
      <dgm:spPr/>
    </dgm:pt>
    <dgm:pt modelId="{4E3752B8-CEE3-4EFD-8708-8EAEA9087C8B}" type="pres">
      <dgm:prSet presAssocID="{D7BBCEA8-0DDD-476A-AC5F-C02FC4A73AC2}" presName="node" presStyleLbl="revTx" presStyleIdx="0" presStyleCnt="1" custScaleX="144633">
        <dgm:presLayoutVars>
          <dgm:bulletEnabled val="1"/>
        </dgm:presLayoutVars>
      </dgm:prSet>
      <dgm:spPr/>
    </dgm:pt>
  </dgm:ptLst>
  <dgm:cxnLst>
    <dgm:cxn modelId="{F28F5C08-4A8E-4528-8BD4-F158349723B1}" srcId="{D7BBCEA8-0DDD-476A-AC5F-C02FC4A73AC2}" destId="{29038C83-0673-41E0-92B7-1AE19F81DE62}" srcOrd="1" destOrd="0" parTransId="{21ECF105-2A1F-49AE-97EF-F5F92F991310}" sibTransId="{8F753707-0B13-450D-A5C9-36A8A2A48A55}"/>
    <dgm:cxn modelId="{3C1C7618-9481-4E40-82F2-AF9DC5EBBE6F}" type="presOf" srcId="{29038C83-0673-41E0-92B7-1AE19F81DE62}" destId="{4E3752B8-CEE3-4EFD-8708-8EAEA9087C8B}" srcOrd="0" destOrd="2" presId="urn:microsoft.com/office/officeart/2005/8/layout/cycle1"/>
    <dgm:cxn modelId="{1FB30319-7E1E-46E7-AF4A-12A27208521D}" type="presOf" srcId="{20507862-8B3E-499D-A9DA-625DADE803C2}" destId="{4E3752B8-CEE3-4EFD-8708-8EAEA9087C8B}" srcOrd="0" destOrd="4" presId="urn:microsoft.com/office/officeart/2005/8/layout/cycle1"/>
    <dgm:cxn modelId="{50C5A53F-32BE-4027-8D79-572CB4E35665}" type="presOf" srcId="{9952F674-BFA3-43A9-A31E-888F2FE67C3E}" destId="{4E3752B8-CEE3-4EFD-8708-8EAEA9087C8B}" srcOrd="0" destOrd="6" presId="urn:microsoft.com/office/officeart/2005/8/layout/cycle1"/>
    <dgm:cxn modelId="{1C518C41-E672-47C0-AFF4-F8695BF32439}" type="presOf" srcId="{5A3EFF9A-336E-47BB-91BD-EDA62E6DECB1}" destId="{0D803D4D-740A-41A4-9390-DC843AFEBEF7}" srcOrd="0" destOrd="0" presId="urn:microsoft.com/office/officeart/2005/8/layout/cycle1"/>
    <dgm:cxn modelId="{2324EF4C-2DB7-4751-AEC4-9DBE45A44FD9}" srcId="{D7BBCEA8-0DDD-476A-AC5F-C02FC4A73AC2}" destId="{9952F674-BFA3-43A9-A31E-888F2FE67C3E}" srcOrd="5" destOrd="0" parTransId="{BDFDEA76-8B0D-4E48-878D-8CB8B91B6563}" sibTransId="{A1799F75-67EC-498F-967B-5B7229F077EF}"/>
    <dgm:cxn modelId="{BF110871-6058-4164-B847-D5D743B3DB70}" srcId="{5A3EFF9A-336E-47BB-91BD-EDA62E6DECB1}" destId="{D7BBCEA8-0DDD-476A-AC5F-C02FC4A73AC2}" srcOrd="0" destOrd="0" parTransId="{D460ED6B-A276-4F95-A01A-BF1338B00577}" sibTransId="{F036D025-69AD-479D-BB20-119D4BFA65F2}"/>
    <dgm:cxn modelId="{C3FC4A74-9939-4EFC-BA90-3479ABF55F6A}" type="presOf" srcId="{C26D378B-32F1-40DE-B599-D87027E9B474}" destId="{4E3752B8-CEE3-4EFD-8708-8EAEA9087C8B}" srcOrd="0" destOrd="1" presId="urn:microsoft.com/office/officeart/2005/8/layout/cycle1"/>
    <dgm:cxn modelId="{5F5D5B55-B812-464E-BF4B-27D9D52C31DB}" srcId="{D7BBCEA8-0DDD-476A-AC5F-C02FC4A73AC2}" destId="{20507862-8B3E-499D-A9DA-625DADE803C2}" srcOrd="3" destOrd="0" parTransId="{A2CA294C-2754-4DED-A161-0480CD1426DE}" sibTransId="{C781C488-5387-4A73-BB40-65EA48E3F1C3}"/>
    <dgm:cxn modelId="{B024A191-53A1-49B3-BDAB-46730E28AB85}" type="presOf" srcId="{36237737-E040-42D9-BE0F-1CB3483EE9F6}" destId="{4E3752B8-CEE3-4EFD-8708-8EAEA9087C8B}" srcOrd="0" destOrd="3" presId="urn:microsoft.com/office/officeart/2005/8/layout/cycle1"/>
    <dgm:cxn modelId="{E1A873A2-907C-4E0C-9347-9B87C7B8F571}" type="presOf" srcId="{5AB7F10C-8E6E-4841-8A8A-0452593CF35D}" destId="{4E3752B8-CEE3-4EFD-8708-8EAEA9087C8B}" srcOrd="0" destOrd="5" presId="urn:microsoft.com/office/officeart/2005/8/layout/cycle1"/>
    <dgm:cxn modelId="{43440AA5-0B88-4537-9D41-463F5946E6DB}" srcId="{D7BBCEA8-0DDD-476A-AC5F-C02FC4A73AC2}" destId="{C26D378B-32F1-40DE-B599-D87027E9B474}" srcOrd="0" destOrd="0" parTransId="{2BE9D045-216E-4A57-9AF5-8A68525F6F93}" sibTransId="{282949E1-8D50-4D20-BEE3-3F372B6998C0}"/>
    <dgm:cxn modelId="{16E3A5B7-08DF-47FF-A25E-04EEEFFDED95}" type="presOf" srcId="{D7BBCEA8-0DDD-476A-AC5F-C02FC4A73AC2}" destId="{4E3752B8-CEE3-4EFD-8708-8EAEA9087C8B}" srcOrd="0" destOrd="0" presId="urn:microsoft.com/office/officeart/2005/8/layout/cycle1"/>
    <dgm:cxn modelId="{2F6890CE-28E9-43C7-8502-92328B2250B4}" srcId="{D7BBCEA8-0DDD-476A-AC5F-C02FC4A73AC2}" destId="{5AB7F10C-8E6E-4841-8A8A-0452593CF35D}" srcOrd="4" destOrd="0" parTransId="{4A013D51-652A-4BB1-B24E-846DF4FBF6A7}" sibTransId="{5D7FC1C3-75A3-4392-B499-4E5B341E57E9}"/>
    <dgm:cxn modelId="{5F72D5D2-54C3-4960-A91B-4F227195C124}" srcId="{D7BBCEA8-0DDD-476A-AC5F-C02FC4A73AC2}" destId="{36237737-E040-42D9-BE0F-1CB3483EE9F6}" srcOrd="2" destOrd="0" parTransId="{DA8D59B3-DAD4-40F2-9E6D-3A6FC546B3D4}" sibTransId="{512DB159-2D84-438D-80F9-E706D521D80E}"/>
    <dgm:cxn modelId="{E1D131A6-E838-45A5-94D3-6D8EFB095122}" type="presParOf" srcId="{0D803D4D-740A-41A4-9390-DC843AFEBEF7}" destId="{4E3752B8-CEE3-4EFD-8708-8EAEA9087C8B}" srcOrd="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159152-8CD4-4601-AB79-F26A079B0C44}"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AB0669B7-326B-455A-A438-D27856A086BF}">
      <dgm:prSet/>
      <dgm:spPr/>
      <dgm:t>
        <a:bodyPr/>
        <a:lstStyle/>
        <a:p>
          <a:r>
            <a:rPr lang="en-IN" b="1" dirty="0"/>
            <a:t>THE FARMER </a:t>
          </a:r>
          <a:r>
            <a:rPr lang="en-IN" dirty="0"/>
            <a:t>-  He is the one who is supposed to treat the guests with the utmost respect and with complete heart. He should not only entertain the guest but he should also entertain himself while explaining to the tourist or visitors about farming process. The farmer is not the businessman which itself makes the touristy atmosphere clean and pure and enriching.</a:t>
          </a:r>
          <a:endParaRPr lang="en-US" dirty="0"/>
        </a:p>
      </dgm:t>
    </dgm:pt>
    <dgm:pt modelId="{02D6C995-83A1-4D89-B022-7446DC80E296}" type="parTrans" cxnId="{86204D04-C266-4C9F-824D-CD4673547E48}">
      <dgm:prSet/>
      <dgm:spPr/>
      <dgm:t>
        <a:bodyPr/>
        <a:lstStyle/>
        <a:p>
          <a:endParaRPr lang="en-US"/>
        </a:p>
      </dgm:t>
    </dgm:pt>
    <dgm:pt modelId="{43A3A485-7E1D-4A40-89E6-3DEC30DB5CF6}" type="sibTrans" cxnId="{86204D04-C266-4C9F-824D-CD4673547E48}">
      <dgm:prSet/>
      <dgm:spPr/>
      <dgm:t>
        <a:bodyPr/>
        <a:lstStyle/>
        <a:p>
          <a:endParaRPr lang="en-US"/>
        </a:p>
      </dgm:t>
    </dgm:pt>
    <dgm:pt modelId="{C7CD75EB-24A3-4CE2-891E-0A1E4095E737}">
      <dgm:prSet/>
      <dgm:spPr/>
      <dgm:t>
        <a:bodyPr/>
        <a:lstStyle/>
        <a:p>
          <a:endParaRPr lang="en-IN" b="1" dirty="0"/>
        </a:p>
        <a:p>
          <a:r>
            <a:rPr lang="en-IN" b="1" dirty="0"/>
            <a:t>THE VILLAGE </a:t>
          </a:r>
          <a:r>
            <a:rPr lang="en-IN" dirty="0"/>
            <a:t>- is the one which is very far from the cities and has very few facilities which are provided in the urban areas. The investment for Agri tourism is made by nature itself in the form of water bodies mountains crops etc. </a:t>
          </a:r>
          <a:endParaRPr lang="en-US" dirty="0"/>
        </a:p>
      </dgm:t>
    </dgm:pt>
    <dgm:pt modelId="{3CE05517-709C-43B0-B100-FE56616D3B85}" type="parTrans" cxnId="{0E765826-10A4-493B-B0A6-21A5A4178187}">
      <dgm:prSet/>
      <dgm:spPr/>
      <dgm:t>
        <a:bodyPr/>
        <a:lstStyle/>
        <a:p>
          <a:endParaRPr lang="en-US"/>
        </a:p>
      </dgm:t>
    </dgm:pt>
    <dgm:pt modelId="{77228C6B-91B2-4820-A5EB-5C4B56DEAFA0}" type="sibTrans" cxnId="{0E765826-10A4-493B-B0A6-21A5A4178187}">
      <dgm:prSet/>
      <dgm:spPr/>
      <dgm:t>
        <a:bodyPr/>
        <a:lstStyle/>
        <a:p>
          <a:endParaRPr lang="en-US"/>
        </a:p>
      </dgm:t>
    </dgm:pt>
    <dgm:pt modelId="{8E3B1B72-1D0C-4FF7-BF58-327869A339F6}">
      <dgm:prSet/>
      <dgm:spPr/>
      <dgm:t>
        <a:bodyPr/>
        <a:lstStyle/>
        <a:p>
          <a:r>
            <a:rPr lang="en-IN" b="1" dirty="0"/>
            <a:t>THE AGRICULTURAL FIELD </a:t>
          </a:r>
          <a:r>
            <a:rPr lang="en-IN" dirty="0"/>
            <a:t>- the resources of agriculture which are in the form of land water will be unique and will be changing from place to place. Each agricultural field is different which attracts tourists in a different way.</a:t>
          </a:r>
          <a:endParaRPr lang="en-US" dirty="0"/>
        </a:p>
      </dgm:t>
    </dgm:pt>
    <dgm:pt modelId="{1B4B5576-E4E3-48CE-B501-2BCABED6E902}" type="parTrans" cxnId="{10770B27-E620-41A1-9B8A-DF9A613EEEB2}">
      <dgm:prSet/>
      <dgm:spPr/>
      <dgm:t>
        <a:bodyPr/>
        <a:lstStyle/>
        <a:p>
          <a:endParaRPr lang="en-US"/>
        </a:p>
      </dgm:t>
    </dgm:pt>
    <dgm:pt modelId="{4213B2C2-7DD2-4BAB-A20B-1514996018B1}" type="sibTrans" cxnId="{10770B27-E620-41A1-9B8A-DF9A613EEEB2}">
      <dgm:prSet/>
      <dgm:spPr/>
      <dgm:t>
        <a:bodyPr/>
        <a:lstStyle/>
        <a:p>
          <a:endParaRPr lang="en-US"/>
        </a:p>
      </dgm:t>
    </dgm:pt>
    <dgm:pt modelId="{2822FA44-1B5D-4A6A-A950-75C4653FD04E}" type="pres">
      <dgm:prSet presAssocID="{06159152-8CD4-4601-AB79-F26A079B0C44}" presName="vert0" presStyleCnt="0">
        <dgm:presLayoutVars>
          <dgm:dir/>
          <dgm:animOne val="branch"/>
          <dgm:animLvl val="lvl"/>
        </dgm:presLayoutVars>
      </dgm:prSet>
      <dgm:spPr/>
    </dgm:pt>
    <dgm:pt modelId="{5BC88D37-959C-496D-8917-26942B0D08AA}" type="pres">
      <dgm:prSet presAssocID="{AB0669B7-326B-455A-A438-D27856A086BF}" presName="thickLine" presStyleLbl="alignNode1" presStyleIdx="0" presStyleCnt="3"/>
      <dgm:spPr/>
    </dgm:pt>
    <dgm:pt modelId="{B57EB769-108E-4BFC-B45B-31CBDDB6D885}" type="pres">
      <dgm:prSet presAssocID="{AB0669B7-326B-455A-A438-D27856A086BF}" presName="horz1" presStyleCnt="0"/>
      <dgm:spPr/>
    </dgm:pt>
    <dgm:pt modelId="{D1B72556-6FE1-4F3D-9E36-44A88066DEA1}" type="pres">
      <dgm:prSet presAssocID="{AB0669B7-326B-455A-A438-D27856A086BF}" presName="tx1" presStyleLbl="revTx" presStyleIdx="0" presStyleCnt="3"/>
      <dgm:spPr/>
    </dgm:pt>
    <dgm:pt modelId="{9262494A-8782-44E8-BB5D-D897D908D02F}" type="pres">
      <dgm:prSet presAssocID="{AB0669B7-326B-455A-A438-D27856A086BF}" presName="vert1" presStyleCnt="0"/>
      <dgm:spPr/>
    </dgm:pt>
    <dgm:pt modelId="{52F55B45-2F4D-4B8A-8380-B2EFD9C92636}" type="pres">
      <dgm:prSet presAssocID="{C7CD75EB-24A3-4CE2-891E-0A1E4095E737}" presName="thickLine" presStyleLbl="alignNode1" presStyleIdx="1" presStyleCnt="3"/>
      <dgm:spPr/>
    </dgm:pt>
    <dgm:pt modelId="{8FB16E5E-B8F1-4F85-9C84-C1CEDF4D90AF}" type="pres">
      <dgm:prSet presAssocID="{C7CD75EB-24A3-4CE2-891E-0A1E4095E737}" presName="horz1" presStyleCnt="0"/>
      <dgm:spPr/>
    </dgm:pt>
    <dgm:pt modelId="{F3ECFB47-1316-4A10-B746-78FD8C1854DA}" type="pres">
      <dgm:prSet presAssocID="{C7CD75EB-24A3-4CE2-891E-0A1E4095E737}" presName="tx1" presStyleLbl="revTx" presStyleIdx="1" presStyleCnt="3"/>
      <dgm:spPr/>
    </dgm:pt>
    <dgm:pt modelId="{9C6F91A3-93BF-4C58-B3E6-7F74D2BAF151}" type="pres">
      <dgm:prSet presAssocID="{C7CD75EB-24A3-4CE2-891E-0A1E4095E737}" presName="vert1" presStyleCnt="0"/>
      <dgm:spPr/>
    </dgm:pt>
    <dgm:pt modelId="{7DCA2275-7639-4358-8101-0B8B29DEC7D9}" type="pres">
      <dgm:prSet presAssocID="{8E3B1B72-1D0C-4FF7-BF58-327869A339F6}" presName="thickLine" presStyleLbl="alignNode1" presStyleIdx="2" presStyleCnt="3"/>
      <dgm:spPr/>
    </dgm:pt>
    <dgm:pt modelId="{E581B29A-51ED-421F-BF6E-35CB66693268}" type="pres">
      <dgm:prSet presAssocID="{8E3B1B72-1D0C-4FF7-BF58-327869A339F6}" presName="horz1" presStyleCnt="0"/>
      <dgm:spPr/>
    </dgm:pt>
    <dgm:pt modelId="{8B15F678-1E55-4101-9FD3-F1BA27859630}" type="pres">
      <dgm:prSet presAssocID="{8E3B1B72-1D0C-4FF7-BF58-327869A339F6}" presName="tx1" presStyleLbl="revTx" presStyleIdx="2" presStyleCnt="3"/>
      <dgm:spPr/>
    </dgm:pt>
    <dgm:pt modelId="{2330398E-DE5E-434A-AE7F-53E49B5357D3}" type="pres">
      <dgm:prSet presAssocID="{8E3B1B72-1D0C-4FF7-BF58-327869A339F6}" presName="vert1" presStyleCnt="0"/>
      <dgm:spPr/>
    </dgm:pt>
  </dgm:ptLst>
  <dgm:cxnLst>
    <dgm:cxn modelId="{7BDC8301-776A-43FD-9069-728515C90679}" type="presOf" srcId="{06159152-8CD4-4601-AB79-F26A079B0C44}" destId="{2822FA44-1B5D-4A6A-A950-75C4653FD04E}" srcOrd="0" destOrd="0" presId="urn:microsoft.com/office/officeart/2008/layout/LinedList"/>
    <dgm:cxn modelId="{86204D04-C266-4C9F-824D-CD4673547E48}" srcId="{06159152-8CD4-4601-AB79-F26A079B0C44}" destId="{AB0669B7-326B-455A-A438-D27856A086BF}" srcOrd="0" destOrd="0" parTransId="{02D6C995-83A1-4D89-B022-7446DC80E296}" sibTransId="{43A3A485-7E1D-4A40-89E6-3DEC30DB5CF6}"/>
    <dgm:cxn modelId="{0E765826-10A4-493B-B0A6-21A5A4178187}" srcId="{06159152-8CD4-4601-AB79-F26A079B0C44}" destId="{C7CD75EB-24A3-4CE2-891E-0A1E4095E737}" srcOrd="1" destOrd="0" parTransId="{3CE05517-709C-43B0-B100-FE56616D3B85}" sibTransId="{77228C6B-91B2-4820-A5EB-5C4B56DEAFA0}"/>
    <dgm:cxn modelId="{10770B27-E620-41A1-9B8A-DF9A613EEEB2}" srcId="{06159152-8CD4-4601-AB79-F26A079B0C44}" destId="{8E3B1B72-1D0C-4FF7-BF58-327869A339F6}" srcOrd="2" destOrd="0" parTransId="{1B4B5576-E4E3-48CE-B501-2BCABED6E902}" sibTransId="{4213B2C2-7DD2-4BAB-A20B-1514996018B1}"/>
    <dgm:cxn modelId="{ABC76737-3C85-49A5-B902-58B5AAE381A4}" type="presOf" srcId="{C7CD75EB-24A3-4CE2-891E-0A1E4095E737}" destId="{F3ECFB47-1316-4A10-B746-78FD8C1854DA}" srcOrd="0" destOrd="0" presId="urn:microsoft.com/office/officeart/2008/layout/LinedList"/>
    <dgm:cxn modelId="{9F2E32B4-081B-45DF-8C08-17EE0BBC326B}" type="presOf" srcId="{8E3B1B72-1D0C-4FF7-BF58-327869A339F6}" destId="{8B15F678-1E55-4101-9FD3-F1BA27859630}" srcOrd="0" destOrd="0" presId="urn:microsoft.com/office/officeart/2008/layout/LinedList"/>
    <dgm:cxn modelId="{C93E1DD0-040F-4C28-BC92-463D7F40DA0C}" type="presOf" srcId="{AB0669B7-326B-455A-A438-D27856A086BF}" destId="{D1B72556-6FE1-4F3D-9E36-44A88066DEA1}" srcOrd="0" destOrd="0" presId="urn:microsoft.com/office/officeart/2008/layout/LinedList"/>
    <dgm:cxn modelId="{B075B05E-CBF9-41D4-A812-AFB1D9AE63EC}" type="presParOf" srcId="{2822FA44-1B5D-4A6A-A950-75C4653FD04E}" destId="{5BC88D37-959C-496D-8917-26942B0D08AA}" srcOrd="0" destOrd="0" presId="urn:microsoft.com/office/officeart/2008/layout/LinedList"/>
    <dgm:cxn modelId="{28B45609-2CA5-44ED-A3B2-DB0659ED8D1E}" type="presParOf" srcId="{2822FA44-1B5D-4A6A-A950-75C4653FD04E}" destId="{B57EB769-108E-4BFC-B45B-31CBDDB6D885}" srcOrd="1" destOrd="0" presId="urn:microsoft.com/office/officeart/2008/layout/LinedList"/>
    <dgm:cxn modelId="{8D28EAF9-507C-405E-9A84-82344D997724}" type="presParOf" srcId="{B57EB769-108E-4BFC-B45B-31CBDDB6D885}" destId="{D1B72556-6FE1-4F3D-9E36-44A88066DEA1}" srcOrd="0" destOrd="0" presId="urn:microsoft.com/office/officeart/2008/layout/LinedList"/>
    <dgm:cxn modelId="{E5F6F218-17FC-4D31-900B-5EEB81776105}" type="presParOf" srcId="{B57EB769-108E-4BFC-B45B-31CBDDB6D885}" destId="{9262494A-8782-44E8-BB5D-D897D908D02F}" srcOrd="1" destOrd="0" presId="urn:microsoft.com/office/officeart/2008/layout/LinedList"/>
    <dgm:cxn modelId="{479AA8D1-7097-48E5-84BA-433C796C5819}" type="presParOf" srcId="{2822FA44-1B5D-4A6A-A950-75C4653FD04E}" destId="{52F55B45-2F4D-4B8A-8380-B2EFD9C92636}" srcOrd="2" destOrd="0" presId="urn:microsoft.com/office/officeart/2008/layout/LinedList"/>
    <dgm:cxn modelId="{DB9F6DD1-7250-491E-B0E9-971C2400AA63}" type="presParOf" srcId="{2822FA44-1B5D-4A6A-A950-75C4653FD04E}" destId="{8FB16E5E-B8F1-4F85-9C84-C1CEDF4D90AF}" srcOrd="3" destOrd="0" presId="urn:microsoft.com/office/officeart/2008/layout/LinedList"/>
    <dgm:cxn modelId="{3619BD5F-9919-441A-8C02-945F4D5A1AE9}" type="presParOf" srcId="{8FB16E5E-B8F1-4F85-9C84-C1CEDF4D90AF}" destId="{F3ECFB47-1316-4A10-B746-78FD8C1854DA}" srcOrd="0" destOrd="0" presId="urn:microsoft.com/office/officeart/2008/layout/LinedList"/>
    <dgm:cxn modelId="{C9BF01FB-983E-45FA-956D-AD490E568C99}" type="presParOf" srcId="{8FB16E5E-B8F1-4F85-9C84-C1CEDF4D90AF}" destId="{9C6F91A3-93BF-4C58-B3E6-7F74D2BAF151}" srcOrd="1" destOrd="0" presId="urn:microsoft.com/office/officeart/2008/layout/LinedList"/>
    <dgm:cxn modelId="{4060464B-198A-4B38-92D8-63DA1132C14C}" type="presParOf" srcId="{2822FA44-1B5D-4A6A-A950-75C4653FD04E}" destId="{7DCA2275-7639-4358-8101-0B8B29DEC7D9}" srcOrd="4" destOrd="0" presId="urn:microsoft.com/office/officeart/2008/layout/LinedList"/>
    <dgm:cxn modelId="{9DD2D157-8EE0-44CE-B5A8-3FF343E3B2EE}" type="presParOf" srcId="{2822FA44-1B5D-4A6A-A950-75C4653FD04E}" destId="{E581B29A-51ED-421F-BF6E-35CB66693268}" srcOrd="5" destOrd="0" presId="urn:microsoft.com/office/officeart/2008/layout/LinedList"/>
    <dgm:cxn modelId="{4A72DB64-8357-4B84-9492-B2CC3F968CEF}" type="presParOf" srcId="{E581B29A-51ED-421F-BF6E-35CB66693268}" destId="{8B15F678-1E55-4101-9FD3-F1BA27859630}" srcOrd="0" destOrd="0" presId="urn:microsoft.com/office/officeart/2008/layout/LinedList"/>
    <dgm:cxn modelId="{7692E2F2-DCE4-4E62-A0BE-FF1747ECE6C6}" type="presParOf" srcId="{E581B29A-51ED-421F-BF6E-35CB66693268}" destId="{2330398E-DE5E-434A-AE7F-53E49B5357D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B952680-F0B4-4EDF-BABA-90772F84BF3F}"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D7CA8D51-2E2B-41E8-9E2B-01950CD917C0}">
      <dgm:prSet/>
      <dgm:spPr/>
      <dgm:t>
        <a:bodyPr/>
        <a:lstStyle/>
        <a:p>
          <a:r>
            <a:rPr lang="en-IN"/>
            <a:t>Ministry of Agriculture</a:t>
          </a:r>
          <a:endParaRPr lang="en-US"/>
        </a:p>
      </dgm:t>
    </dgm:pt>
    <dgm:pt modelId="{9BA64A02-020D-4F23-9D2A-35E2F04DF250}" type="parTrans" cxnId="{F61BB904-2320-40D1-82B0-4990EB6EEA33}">
      <dgm:prSet/>
      <dgm:spPr/>
      <dgm:t>
        <a:bodyPr/>
        <a:lstStyle/>
        <a:p>
          <a:endParaRPr lang="en-US"/>
        </a:p>
      </dgm:t>
    </dgm:pt>
    <dgm:pt modelId="{08589EB4-EFB1-45DB-AEDC-79EDE5163BFA}" type="sibTrans" cxnId="{F61BB904-2320-40D1-82B0-4990EB6EEA33}">
      <dgm:prSet/>
      <dgm:spPr/>
      <dgm:t>
        <a:bodyPr/>
        <a:lstStyle/>
        <a:p>
          <a:endParaRPr lang="en-US"/>
        </a:p>
      </dgm:t>
    </dgm:pt>
    <dgm:pt modelId="{4442A284-AC4F-4989-AE07-1B095A48575B}">
      <dgm:prSet/>
      <dgm:spPr/>
      <dgm:t>
        <a:bodyPr/>
        <a:lstStyle/>
        <a:p>
          <a:r>
            <a:rPr lang="en-IN" dirty="0"/>
            <a:t>Line Departments At The State And Central Government And Farmers</a:t>
          </a:r>
          <a:endParaRPr lang="en-US" dirty="0"/>
        </a:p>
      </dgm:t>
    </dgm:pt>
    <dgm:pt modelId="{51395C3E-2E20-4B5F-AFAA-5268DE4BAA1C}" type="parTrans" cxnId="{681508C6-F75C-4371-9246-81CC1E516EF0}">
      <dgm:prSet/>
      <dgm:spPr/>
      <dgm:t>
        <a:bodyPr/>
        <a:lstStyle/>
        <a:p>
          <a:endParaRPr lang="en-US"/>
        </a:p>
      </dgm:t>
    </dgm:pt>
    <dgm:pt modelId="{43C9F9B4-D327-4437-BCD5-F745AB9C7A54}" type="sibTrans" cxnId="{681508C6-F75C-4371-9246-81CC1E516EF0}">
      <dgm:prSet/>
      <dgm:spPr/>
      <dgm:t>
        <a:bodyPr/>
        <a:lstStyle/>
        <a:p>
          <a:endParaRPr lang="en-US"/>
        </a:p>
      </dgm:t>
    </dgm:pt>
    <dgm:pt modelId="{4D44A98F-1AF1-45B9-BEC2-17203565FA68}">
      <dgm:prSet/>
      <dgm:spPr/>
      <dgm:t>
        <a:bodyPr/>
        <a:lstStyle/>
        <a:p>
          <a:r>
            <a:rPr lang="en-IN" dirty="0"/>
            <a:t>Indian Institute Of Tourism And Travel Management</a:t>
          </a:r>
          <a:endParaRPr lang="en-US" dirty="0"/>
        </a:p>
      </dgm:t>
    </dgm:pt>
    <dgm:pt modelId="{3A31B851-24F9-4032-A3E5-A663DC81A419}" type="parTrans" cxnId="{B42AF342-3E03-4A53-B60D-8C9FBE07C238}">
      <dgm:prSet/>
      <dgm:spPr/>
      <dgm:t>
        <a:bodyPr/>
        <a:lstStyle/>
        <a:p>
          <a:endParaRPr lang="en-US"/>
        </a:p>
      </dgm:t>
    </dgm:pt>
    <dgm:pt modelId="{59E7C17E-3701-4C38-816C-4D88D9B5EB43}" type="sibTrans" cxnId="{B42AF342-3E03-4A53-B60D-8C9FBE07C238}">
      <dgm:prSet/>
      <dgm:spPr/>
      <dgm:t>
        <a:bodyPr/>
        <a:lstStyle/>
        <a:p>
          <a:endParaRPr lang="en-US"/>
        </a:p>
      </dgm:t>
    </dgm:pt>
    <dgm:pt modelId="{7BE95476-DAC9-4835-8B2E-7EC9460C7F4D}">
      <dgm:prSet/>
      <dgm:spPr/>
      <dgm:t>
        <a:bodyPr/>
        <a:lstStyle/>
        <a:p>
          <a:r>
            <a:rPr lang="en-IN" dirty="0"/>
            <a:t>Tourism Development Corporation</a:t>
          </a:r>
          <a:endParaRPr lang="en-US" dirty="0"/>
        </a:p>
      </dgm:t>
    </dgm:pt>
    <dgm:pt modelId="{5696C1F3-7F93-4B37-8F92-12708B4088F8}" type="parTrans" cxnId="{D78AAB61-0873-42B9-BB1A-A177879817AD}">
      <dgm:prSet/>
      <dgm:spPr/>
      <dgm:t>
        <a:bodyPr/>
        <a:lstStyle/>
        <a:p>
          <a:endParaRPr lang="en-US"/>
        </a:p>
      </dgm:t>
    </dgm:pt>
    <dgm:pt modelId="{C2BEECE6-9E33-449E-987C-22F85D23DD6C}" type="sibTrans" cxnId="{D78AAB61-0873-42B9-BB1A-A177879817AD}">
      <dgm:prSet/>
      <dgm:spPr/>
      <dgm:t>
        <a:bodyPr/>
        <a:lstStyle/>
        <a:p>
          <a:endParaRPr lang="en-US"/>
        </a:p>
      </dgm:t>
    </dgm:pt>
    <dgm:pt modelId="{9E061366-09F9-4404-8437-EBF586656D79}">
      <dgm:prSet/>
      <dgm:spPr/>
      <dgm:t>
        <a:bodyPr/>
        <a:lstStyle/>
        <a:p>
          <a:r>
            <a:rPr lang="en-IN" dirty="0"/>
            <a:t>Foreign Embassies </a:t>
          </a:r>
          <a:endParaRPr lang="en-US" dirty="0"/>
        </a:p>
      </dgm:t>
    </dgm:pt>
    <dgm:pt modelId="{F60B88FE-8B23-4C40-B6A9-22CD87881295}" type="parTrans" cxnId="{37B1F991-AF7C-4EA5-B717-EC844A3D82C5}">
      <dgm:prSet/>
      <dgm:spPr/>
      <dgm:t>
        <a:bodyPr/>
        <a:lstStyle/>
        <a:p>
          <a:endParaRPr lang="en-US"/>
        </a:p>
      </dgm:t>
    </dgm:pt>
    <dgm:pt modelId="{F484195C-8984-4912-8A06-D00EBF933937}" type="sibTrans" cxnId="{37B1F991-AF7C-4EA5-B717-EC844A3D82C5}">
      <dgm:prSet/>
      <dgm:spPr/>
      <dgm:t>
        <a:bodyPr/>
        <a:lstStyle/>
        <a:p>
          <a:endParaRPr lang="en-US"/>
        </a:p>
      </dgm:t>
    </dgm:pt>
    <dgm:pt modelId="{503488F1-6A35-4929-9930-C58730CF439C}">
      <dgm:prSet/>
      <dgm:spPr/>
      <dgm:t>
        <a:bodyPr/>
        <a:lstStyle/>
        <a:p>
          <a:r>
            <a:rPr lang="en-IN" dirty="0"/>
            <a:t>Travel Agents Association Of India </a:t>
          </a:r>
          <a:endParaRPr lang="en-US" dirty="0"/>
        </a:p>
      </dgm:t>
    </dgm:pt>
    <dgm:pt modelId="{161395FA-1BEA-405B-A0B9-6D1866C3B193}" type="parTrans" cxnId="{CB25FD4B-0EF1-426F-8D22-07F2151625B6}">
      <dgm:prSet/>
      <dgm:spPr/>
      <dgm:t>
        <a:bodyPr/>
        <a:lstStyle/>
        <a:p>
          <a:endParaRPr lang="en-US"/>
        </a:p>
      </dgm:t>
    </dgm:pt>
    <dgm:pt modelId="{E8A67712-405D-4EF0-82C2-3BB3EA1A47C4}" type="sibTrans" cxnId="{CB25FD4B-0EF1-426F-8D22-07F2151625B6}">
      <dgm:prSet/>
      <dgm:spPr/>
      <dgm:t>
        <a:bodyPr/>
        <a:lstStyle/>
        <a:p>
          <a:endParaRPr lang="en-US"/>
        </a:p>
      </dgm:t>
    </dgm:pt>
    <dgm:pt modelId="{E94DD9C2-1A29-4A71-A643-33C41EA6290B}">
      <dgm:prSet/>
      <dgm:spPr/>
      <dgm:t>
        <a:bodyPr/>
        <a:lstStyle/>
        <a:p>
          <a:r>
            <a:rPr lang="en-IN" dirty="0"/>
            <a:t>Indian Association Of Tour Operators</a:t>
          </a:r>
          <a:endParaRPr lang="en-US" dirty="0"/>
        </a:p>
      </dgm:t>
    </dgm:pt>
    <dgm:pt modelId="{BEB2FCA1-73BB-440F-AD82-18F89BDEF4D1}" type="parTrans" cxnId="{1BF85215-2040-4256-A27D-90E013FE02C5}">
      <dgm:prSet/>
      <dgm:spPr/>
      <dgm:t>
        <a:bodyPr/>
        <a:lstStyle/>
        <a:p>
          <a:endParaRPr lang="en-US"/>
        </a:p>
      </dgm:t>
    </dgm:pt>
    <dgm:pt modelId="{AF48E3E4-52AF-48A2-9336-79C6D60F5EC2}" type="sibTrans" cxnId="{1BF85215-2040-4256-A27D-90E013FE02C5}">
      <dgm:prSet/>
      <dgm:spPr/>
      <dgm:t>
        <a:bodyPr/>
        <a:lstStyle/>
        <a:p>
          <a:endParaRPr lang="en-US"/>
        </a:p>
      </dgm:t>
    </dgm:pt>
    <dgm:pt modelId="{3BC6FDA5-254A-496B-A3FA-3FE4EF90C740}">
      <dgm:prSet/>
      <dgm:spPr/>
      <dgm:t>
        <a:bodyPr/>
        <a:lstStyle/>
        <a:p>
          <a:r>
            <a:rPr lang="en-IN" dirty="0"/>
            <a:t>Transport Operators Association</a:t>
          </a:r>
          <a:endParaRPr lang="en-US" dirty="0"/>
        </a:p>
      </dgm:t>
    </dgm:pt>
    <dgm:pt modelId="{A18B6D25-AB38-44A2-9338-8F075C8BCDC2}" type="parTrans" cxnId="{297DFA01-EAD2-4090-AB9A-9A018E5AFBF3}">
      <dgm:prSet/>
      <dgm:spPr/>
      <dgm:t>
        <a:bodyPr/>
        <a:lstStyle/>
        <a:p>
          <a:endParaRPr lang="en-US"/>
        </a:p>
      </dgm:t>
    </dgm:pt>
    <dgm:pt modelId="{C8BA880A-03AC-4750-A825-4F6A952A9DB2}" type="sibTrans" cxnId="{297DFA01-EAD2-4090-AB9A-9A018E5AFBF3}">
      <dgm:prSet/>
      <dgm:spPr/>
      <dgm:t>
        <a:bodyPr/>
        <a:lstStyle/>
        <a:p>
          <a:endParaRPr lang="en-US"/>
        </a:p>
      </dgm:t>
    </dgm:pt>
    <dgm:pt modelId="{17F834D3-5319-4B1A-9502-0D74CF7318FF}">
      <dgm:prSet/>
      <dgm:spPr/>
      <dgm:t>
        <a:bodyPr/>
        <a:lstStyle/>
        <a:p>
          <a:r>
            <a:rPr lang="en-IN" dirty="0"/>
            <a:t>India Convention Promotion Bureau</a:t>
          </a:r>
          <a:endParaRPr lang="en-US" dirty="0"/>
        </a:p>
      </dgm:t>
    </dgm:pt>
    <dgm:pt modelId="{14418A29-9307-4F47-9EFC-9E9BD5D7266C}" type="parTrans" cxnId="{308C2D56-DBD2-4B96-BA98-D2FD4F9EA75F}">
      <dgm:prSet/>
      <dgm:spPr/>
      <dgm:t>
        <a:bodyPr/>
        <a:lstStyle/>
        <a:p>
          <a:endParaRPr lang="en-US"/>
        </a:p>
      </dgm:t>
    </dgm:pt>
    <dgm:pt modelId="{E75461D7-1088-46FA-9230-27FA5EB41E69}" type="sibTrans" cxnId="{308C2D56-DBD2-4B96-BA98-D2FD4F9EA75F}">
      <dgm:prSet/>
      <dgm:spPr/>
      <dgm:t>
        <a:bodyPr/>
        <a:lstStyle/>
        <a:p>
          <a:endParaRPr lang="en-US"/>
        </a:p>
      </dgm:t>
    </dgm:pt>
    <dgm:pt modelId="{538A1EBA-3550-43A6-9B69-2DFB1479A250}">
      <dgm:prSet/>
      <dgm:spPr/>
      <dgm:t>
        <a:bodyPr/>
        <a:lstStyle/>
        <a:p>
          <a:r>
            <a:rPr lang="en-IN" dirty="0"/>
            <a:t>Pacific Asia Travel Association</a:t>
          </a:r>
          <a:endParaRPr lang="en-US" dirty="0"/>
        </a:p>
      </dgm:t>
    </dgm:pt>
    <dgm:pt modelId="{C716722D-98C8-431B-80B0-4BF9D637351F}" type="parTrans" cxnId="{2B90F1C0-6790-4384-82F8-CCF9EBAF1DB0}">
      <dgm:prSet/>
      <dgm:spPr/>
      <dgm:t>
        <a:bodyPr/>
        <a:lstStyle/>
        <a:p>
          <a:endParaRPr lang="en-US"/>
        </a:p>
      </dgm:t>
    </dgm:pt>
    <dgm:pt modelId="{F39FDF33-8637-46FB-A1F9-A67F3DAFD1C6}" type="sibTrans" cxnId="{2B90F1C0-6790-4384-82F8-CCF9EBAF1DB0}">
      <dgm:prSet/>
      <dgm:spPr/>
      <dgm:t>
        <a:bodyPr/>
        <a:lstStyle/>
        <a:p>
          <a:endParaRPr lang="en-US"/>
        </a:p>
      </dgm:t>
    </dgm:pt>
    <dgm:pt modelId="{7A864D75-8290-4084-A7B8-C44BB022FEE6}">
      <dgm:prSet/>
      <dgm:spPr/>
      <dgm:t>
        <a:bodyPr/>
        <a:lstStyle/>
        <a:p>
          <a:r>
            <a:rPr lang="en-IN" dirty="0"/>
            <a:t>State and Central Department of tourism </a:t>
          </a:r>
          <a:endParaRPr lang="en-US" dirty="0"/>
        </a:p>
      </dgm:t>
    </dgm:pt>
    <dgm:pt modelId="{7A030C35-BF8D-4D5F-81C5-86FCAA4AE257}" type="sibTrans" cxnId="{021C29F4-B620-45E2-BDEF-86768144FA6F}">
      <dgm:prSet/>
      <dgm:spPr/>
      <dgm:t>
        <a:bodyPr/>
        <a:lstStyle/>
        <a:p>
          <a:endParaRPr lang="en-US"/>
        </a:p>
      </dgm:t>
    </dgm:pt>
    <dgm:pt modelId="{4C81E9C8-BA47-4976-8918-9B58E7FA0BB9}" type="parTrans" cxnId="{021C29F4-B620-45E2-BDEF-86768144FA6F}">
      <dgm:prSet/>
      <dgm:spPr/>
      <dgm:t>
        <a:bodyPr/>
        <a:lstStyle/>
        <a:p>
          <a:endParaRPr lang="en-US"/>
        </a:p>
      </dgm:t>
    </dgm:pt>
    <dgm:pt modelId="{3708FAE8-50C9-453B-A2CB-74A8F7BA3427}" type="pres">
      <dgm:prSet presAssocID="{DB952680-F0B4-4EDF-BABA-90772F84BF3F}" presName="diagram" presStyleCnt="0">
        <dgm:presLayoutVars>
          <dgm:dir/>
          <dgm:resizeHandles val="exact"/>
        </dgm:presLayoutVars>
      </dgm:prSet>
      <dgm:spPr/>
    </dgm:pt>
    <dgm:pt modelId="{5230CA17-C188-496C-B986-779F45A046F4}" type="pres">
      <dgm:prSet presAssocID="{D7CA8D51-2E2B-41E8-9E2B-01950CD917C0}" presName="node" presStyleLbl="node1" presStyleIdx="0" presStyleCnt="11">
        <dgm:presLayoutVars>
          <dgm:bulletEnabled val="1"/>
        </dgm:presLayoutVars>
      </dgm:prSet>
      <dgm:spPr/>
    </dgm:pt>
    <dgm:pt modelId="{A4DA0984-4C82-4673-90A5-E00E981A6177}" type="pres">
      <dgm:prSet presAssocID="{08589EB4-EFB1-45DB-AEDC-79EDE5163BFA}" presName="sibTrans" presStyleCnt="0"/>
      <dgm:spPr/>
    </dgm:pt>
    <dgm:pt modelId="{33E38826-4FF9-4966-A6C1-72B6483A1EA5}" type="pres">
      <dgm:prSet presAssocID="{4442A284-AC4F-4989-AE07-1B095A48575B}" presName="node" presStyleLbl="node1" presStyleIdx="1" presStyleCnt="11">
        <dgm:presLayoutVars>
          <dgm:bulletEnabled val="1"/>
        </dgm:presLayoutVars>
      </dgm:prSet>
      <dgm:spPr/>
    </dgm:pt>
    <dgm:pt modelId="{BB6C2E71-D8F1-4A46-8F03-278F6FCB31D9}" type="pres">
      <dgm:prSet presAssocID="{43C9F9B4-D327-4437-BCD5-F745AB9C7A54}" presName="sibTrans" presStyleCnt="0"/>
      <dgm:spPr/>
    </dgm:pt>
    <dgm:pt modelId="{CF22C534-080D-41C1-A63E-9EDDB6DA1414}" type="pres">
      <dgm:prSet presAssocID="{7A864D75-8290-4084-A7B8-C44BB022FEE6}" presName="node" presStyleLbl="node1" presStyleIdx="2" presStyleCnt="11">
        <dgm:presLayoutVars>
          <dgm:bulletEnabled val="1"/>
        </dgm:presLayoutVars>
      </dgm:prSet>
      <dgm:spPr/>
    </dgm:pt>
    <dgm:pt modelId="{7429C165-ED48-474A-A33F-348D168E699C}" type="pres">
      <dgm:prSet presAssocID="{7A030C35-BF8D-4D5F-81C5-86FCAA4AE257}" presName="sibTrans" presStyleCnt="0"/>
      <dgm:spPr/>
    </dgm:pt>
    <dgm:pt modelId="{6BDF1D80-1C1F-4559-A688-51982F0A8CEC}" type="pres">
      <dgm:prSet presAssocID="{4D44A98F-1AF1-45B9-BEC2-17203565FA68}" presName="node" presStyleLbl="node1" presStyleIdx="3" presStyleCnt="11">
        <dgm:presLayoutVars>
          <dgm:bulletEnabled val="1"/>
        </dgm:presLayoutVars>
      </dgm:prSet>
      <dgm:spPr/>
    </dgm:pt>
    <dgm:pt modelId="{B849AB7B-5483-4406-9733-D6BC5F0AFC77}" type="pres">
      <dgm:prSet presAssocID="{59E7C17E-3701-4C38-816C-4D88D9B5EB43}" presName="sibTrans" presStyleCnt="0"/>
      <dgm:spPr/>
    </dgm:pt>
    <dgm:pt modelId="{30218E4A-EDEB-49D0-B741-A5666BDE7F52}" type="pres">
      <dgm:prSet presAssocID="{7BE95476-DAC9-4835-8B2E-7EC9460C7F4D}" presName="node" presStyleLbl="node1" presStyleIdx="4" presStyleCnt="11">
        <dgm:presLayoutVars>
          <dgm:bulletEnabled val="1"/>
        </dgm:presLayoutVars>
      </dgm:prSet>
      <dgm:spPr/>
    </dgm:pt>
    <dgm:pt modelId="{9606EFFB-1D36-4F87-8D11-75F09C689574}" type="pres">
      <dgm:prSet presAssocID="{C2BEECE6-9E33-449E-987C-22F85D23DD6C}" presName="sibTrans" presStyleCnt="0"/>
      <dgm:spPr/>
    </dgm:pt>
    <dgm:pt modelId="{7FA79C79-21F5-499B-B48D-0E247D3C45F2}" type="pres">
      <dgm:prSet presAssocID="{9E061366-09F9-4404-8437-EBF586656D79}" presName="node" presStyleLbl="node1" presStyleIdx="5" presStyleCnt="11">
        <dgm:presLayoutVars>
          <dgm:bulletEnabled val="1"/>
        </dgm:presLayoutVars>
      </dgm:prSet>
      <dgm:spPr/>
    </dgm:pt>
    <dgm:pt modelId="{0FBC0595-E6BE-4111-A6BF-4832A3F5B0ED}" type="pres">
      <dgm:prSet presAssocID="{F484195C-8984-4912-8A06-D00EBF933937}" presName="sibTrans" presStyleCnt="0"/>
      <dgm:spPr/>
    </dgm:pt>
    <dgm:pt modelId="{9155EDE1-E65A-4B93-8ECB-101E4B0EC8F5}" type="pres">
      <dgm:prSet presAssocID="{503488F1-6A35-4929-9930-C58730CF439C}" presName="node" presStyleLbl="node1" presStyleIdx="6" presStyleCnt="11">
        <dgm:presLayoutVars>
          <dgm:bulletEnabled val="1"/>
        </dgm:presLayoutVars>
      </dgm:prSet>
      <dgm:spPr/>
    </dgm:pt>
    <dgm:pt modelId="{A30EDA71-76F9-4C3C-B21A-2408D555D219}" type="pres">
      <dgm:prSet presAssocID="{E8A67712-405D-4EF0-82C2-3BB3EA1A47C4}" presName="sibTrans" presStyleCnt="0"/>
      <dgm:spPr/>
    </dgm:pt>
    <dgm:pt modelId="{C677377E-A45D-43D9-BEF9-DF0CF05F8BA2}" type="pres">
      <dgm:prSet presAssocID="{E94DD9C2-1A29-4A71-A643-33C41EA6290B}" presName="node" presStyleLbl="node1" presStyleIdx="7" presStyleCnt="11">
        <dgm:presLayoutVars>
          <dgm:bulletEnabled val="1"/>
        </dgm:presLayoutVars>
      </dgm:prSet>
      <dgm:spPr/>
    </dgm:pt>
    <dgm:pt modelId="{9C947728-6513-4B0E-B10F-D9C3DB425F2B}" type="pres">
      <dgm:prSet presAssocID="{AF48E3E4-52AF-48A2-9336-79C6D60F5EC2}" presName="sibTrans" presStyleCnt="0"/>
      <dgm:spPr/>
    </dgm:pt>
    <dgm:pt modelId="{4E342C4D-C15D-49B9-8043-65517DFC07E8}" type="pres">
      <dgm:prSet presAssocID="{3BC6FDA5-254A-496B-A3FA-3FE4EF90C740}" presName="node" presStyleLbl="node1" presStyleIdx="8" presStyleCnt="11">
        <dgm:presLayoutVars>
          <dgm:bulletEnabled val="1"/>
        </dgm:presLayoutVars>
      </dgm:prSet>
      <dgm:spPr/>
    </dgm:pt>
    <dgm:pt modelId="{96C4BEE3-57A7-48D8-A88A-640F68F107F3}" type="pres">
      <dgm:prSet presAssocID="{C8BA880A-03AC-4750-A825-4F6A952A9DB2}" presName="sibTrans" presStyleCnt="0"/>
      <dgm:spPr/>
    </dgm:pt>
    <dgm:pt modelId="{C8B4C1B2-0759-4A2A-A6B6-FCEEA1964B76}" type="pres">
      <dgm:prSet presAssocID="{17F834D3-5319-4B1A-9502-0D74CF7318FF}" presName="node" presStyleLbl="node1" presStyleIdx="9" presStyleCnt="11">
        <dgm:presLayoutVars>
          <dgm:bulletEnabled val="1"/>
        </dgm:presLayoutVars>
      </dgm:prSet>
      <dgm:spPr/>
    </dgm:pt>
    <dgm:pt modelId="{5AB303B1-2994-4E22-94A0-2B391462E694}" type="pres">
      <dgm:prSet presAssocID="{E75461D7-1088-46FA-9230-27FA5EB41E69}" presName="sibTrans" presStyleCnt="0"/>
      <dgm:spPr/>
    </dgm:pt>
    <dgm:pt modelId="{DADF1680-8C66-4E69-8953-B0F9535A6DEE}" type="pres">
      <dgm:prSet presAssocID="{538A1EBA-3550-43A6-9B69-2DFB1479A250}" presName="node" presStyleLbl="node1" presStyleIdx="10" presStyleCnt="11">
        <dgm:presLayoutVars>
          <dgm:bulletEnabled val="1"/>
        </dgm:presLayoutVars>
      </dgm:prSet>
      <dgm:spPr/>
    </dgm:pt>
  </dgm:ptLst>
  <dgm:cxnLst>
    <dgm:cxn modelId="{297DFA01-EAD2-4090-AB9A-9A018E5AFBF3}" srcId="{DB952680-F0B4-4EDF-BABA-90772F84BF3F}" destId="{3BC6FDA5-254A-496B-A3FA-3FE4EF90C740}" srcOrd="8" destOrd="0" parTransId="{A18B6D25-AB38-44A2-9338-8F075C8BCDC2}" sibTransId="{C8BA880A-03AC-4750-A825-4F6A952A9DB2}"/>
    <dgm:cxn modelId="{F61BB904-2320-40D1-82B0-4990EB6EEA33}" srcId="{DB952680-F0B4-4EDF-BABA-90772F84BF3F}" destId="{D7CA8D51-2E2B-41E8-9E2B-01950CD917C0}" srcOrd="0" destOrd="0" parTransId="{9BA64A02-020D-4F23-9D2A-35E2F04DF250}" sibTransId="{08589EB4-EFB1-45DB-AEDC-79EDE5163BFA}"/>
    <dgm:cxn modelId="{096FDA13-7062-403B-9E76-12367A81183C}" type="presOf" srcId="{E94DD9C2-1A29-4A71-A643-33C41EA6290B}" destId="{C677377E-A45D-43D9-BEF9-DF0CF05F8BA2}" srcOrd="0" destOrd="0" presId="urn:microsoft.com/office/officeart/2005/8/layout/default"/>
    <dgm:cxn modelId="{1BF85215-2040-4256-A27D-90E013FE02C5}" srcId="{DB952680-F0B4-4EDF-BABA-90772F84BF3F}" destId="{E94DD9C2-1A29-4A71-A643-33C41EA6290B}" srcOrd="7" destOrd="0" parTransId="{BEB2FCA1-73BB-440F-AD82-18F89BDEF4D1}" sibTransId="{AF48E3E4-52AF-48A2-9336-79C6D60F5EC2}"/>
    <dgm:cxn modelId="{1AD90220-0E6E-40DF-8642-E5A724BF2989}" type="presOf" srcId="{7A864D75-8290-4084-A7B8-C44BB022FEE6}" destId="{CF22C534-080D-41C1-A63E-9EDDB6DA1414}" srcOrd="0" destOrd="0" presId="urn:microsoft.com/office/officeart/2005/8/layout/default"/>
    <dgm:cxn modelId="{3B09DD24-6A5B-42DE-AA86-54E371707DD7}" type="presOf" srcId="{DB952680-F0B4-4EDF-BABA-90772F84BF3F}" destId="{3708FAE8-50C9-453B-A2CB-74A8F7BA3427}" srcOrd="0" destOrd="0" presId="urn:microsoft.com/office/officeart/2005/8/layout/default"/>
    <dgm:cxn modelId="{15EC6F2C-6B22-47FF-A1AC-BD0EB4BC016A}" type="presOf" srcId="{D7CA8D51-2E2B-41E8-9E2B-01950CD917C0}" destId="{5230CA17-C188-496C-B986-779F45A046F4}" srcOrd="0" destOrd="0" presId="urn:microsoft.com/office/officeart/2005/8/layout/default"/>
    <dgm:cxn modelId="{D78AAB61-0873-42B9-BB1A-A177879817AD}" srcId="{DB952680-F0B4-4EDF-BABA-90772F84BF3F}" destId="{7BE95476-DAC9-4835-8B2E-7EC9460C7F4D}" srcOrd="4" destOrd="0" parTransId="{5696C1F3-7F93-4B37-8F92-12708B4088F8}" sibTransId="{C2BEECE6-9E33-449E-987C-22F85D23DD6C}"/>
    <dgm:cxn modelId="{6EEFC662-F489-4302-A3FD-B4427D57DFEF}" type="presOf" srcId="{9E061366-09F9-4404-8437-EBF586656D79}" destId="{7FA79C79-21F5-499B-B48D-0E247D3C45F2}" srcOrd="0" destOrd="0" presId="urn:microsoft.com/office/officeart/2005/8/layout/default"/>
    <dgm:cxn modelId="{B42AF342-3E03-4A53-B60D-8C9FBE07C238}" srcId="{DB952680-F0B4-4EDF-BABA-90772F84BF3F}" destId="{4D44A98F-1AF1-45B9-BEC2-17203565FA68}" srcOrd="3" destOrd="0" parTransId="{3A31B851-24F9-4032-A3E5-A663DC81A419}" sibTransId="{59E7C17E-3701-4C38-816C-4D88D9B5EB43}"/>
    <dgm:cxn modelId="{2C1A9668-58F3-4326-AA47-FEAED1CD5F9D}" type="presOf" srcId="{4442A284-AC4F-4989-AE07-1B095A48575B}" destId="{33E38826-4FF9-4966-A6C1-72B6483A1EA5}" srcOrd="0" destOrd="0" presId="urn:microsoft.com/office/officeart/2005/8/layout/default"/>
    <dgm:cxn modelId="{CB25FD4B-0EF1-426F-8D22-07F2151625B6}" srcId="{DB952680-F0B4-4EDF-BABA-90772F84BF3F}" destId="{503488F1-6A35-4929-9930-C58730CF439C}" srcOrd="6" destOrd="0" parTransId="{161395FA-1BEA-405B-A0B9-6D1866C3B193}" sibTransId="{E8A67712-405D-4EF0-82C2-3BB3EA1A47C4}"/>
    <dgm:cxn modelId="{308C2D56-DBD2-4B96-BA98-D2FD4F9EA75F}" srcId="{DB952680-F0B4-4EDF-BABA-90772F84BF3F}" destId="{17F834D3-5319-4B1A-9502-0D74CF7318FF}" srcOrd="9" destOrd="0" parTransId="{14418A29-9307-4F47-9EFC-9E9BD5D7266C}" sibTransId="{E75461D7-1088-46FA-9230-27FA5EB41E69}"/>
    <dgm:cxn modelId="{0CE6828D-7099-499D-BE02-8ADD00CD645A}" type="presOf" srcId="{538A1EBA-3550-43A6-9B69-2DFB1479A250}" destId="{DADF1680-8C66-4E69-8953-B0F9535A6DEE}" srcOrd="0" destOrd="0" presId="urn:microsoft.com/office/officeart/2005/8/layout/default"/>
    <dgm:cxn modelId="{37B1F991-AF7C-4EA5-B717-EC844A3D82C5}" srcId="{DB952680-F0B4-4EDF-BABA-90772F84BF3F}" destId="{9E061366-09F9-4404-8437-EBF586656D79}" srcOrd="5" destOrd="0" parTransId="{F60B88FE-8B23-4C40-B6A9-22CD87881295}" sibTransId="{F484195C-8984-4912-8A06-D00EBF933937}"/>
    <dgm:cxn modelId="{A07DC292-C59B-43C0-A405-57B8B87772A1}" type="presOf" srcId="{17F834D3-5319-4B1A-9502-0D74CF7318FF}" destId="{C8B4C1B2-0759-4A2A-A6B6-FCEEA1964B76}" srcOrd="0" destOrd="0" presId="urn:microsoft.com/office/officeart/2005/8/layout/default"/>
    <dgm:cxn modelId="{2B90F1C0-6790-4384-82F8-CCF9EBAF1DB0}" srcId="{DB952680-F0B4-4EDF-BABA-90772F84BF3F}" destId="{538A1EBA-3550-43A6-9B69-2DFB1479A250}" srcOrd="10" destOrd="0" parTransId="{C716722D-98C8-431B-80B0-4BF9D637351F}" sibTransId="{F39FDF33-8637-46FB-A1F9-A67F3DAFD1C6}"/>
    <dgm:cxn modelId="{681508C6-F75C-4371-9246-81CC1E516EF0}" srcId="{DB952680-F0B4-4EDF-BABA-90772F84BF3F}" destId="{4442A284-AC4F-4989-AE07-1B095A48575B}" srcOrd="1" destOrd="0" parTransId="{51395C3E-2E20-4B5F-AFAA-5268DE4BAA1C}" sibTransId="{43C9F9B4-D327-4437-BCD5-F745AB9C7A54}"/>
    <dgm:cxn modelId="{88744BCA-1174-44E3-AA29-218712348BB5}" type="presOf" srcId="{503488F1-6A35-4929-9930-C58730CF439C}" destId="{9155EDE1-E65A-4B93-8ECB-101E4B0EC8F5}" srcOrd="0" destOrd="0" presId="urn:microsoft.com/office/officeart/2005/8/layout/default"/>
    <dgm:cxn modelId="{4037A7D3-6651-4457-905C-B1EA563517F0}" type="presOf" srcId="{4D44A98F-1AF1-45B9-BEC2-17203565FA68}" destId="{6BDF1D80-1C1F-4559-A688-51982F0A8CEC}" srcOrd="0" destOrd="0" presId="urn:microsoft.com/office/officeart/2005/8/layout/default"/>
    <dgm:cxn modelId="{AA3823DB-5C01-4B68-AF30-CDB51F903985}" type="presOf" srcId="{7BE95476-DAC9-4835-8B2E-7EC9460C7F4D}" destId="{30218E4A-EDEB-49D0-B741-A5666BDE7F52}" srcOrd="0" destOrd="0" presId="urn:microsoft.com/office/officeart/2005/8/layout/default"/>
    <dgm:cxn modelId="{F6C460EC-95DB-4843-A872-AF77BA664B5E}" type="presOf" srcId="{3BC6FDA5-254A-496B-A3FA-3FE4EF90C740}" destId="{4E342C4D-C15D-49B9-8043-65517DFC07E8}" srcOrd="0" destOrd="0" presId="urn:microsoft.com/office/officeart/2005/8/layout/default"/>
    <dgm:cxn modelId="{021C29F4-B620-45E2-BDEF-86768144FA6F}" srcId="{DB952680-F0B4-4EDF-BABA-90772F84BF3F}" destId="{7A864D75-8290-4084-A7B8-C44BB022FEE6}" srcOrd="2" destOrd="0" parTransId="{4C81E9C8-BA47-4976-8918-9B58E7FA0BB9}" sibTransId="{7A030C35-BF8D-4D5F-81C5-86FCAA4AE257}"/>
    <dgm:cxn modelId="{4BF733A0-28AD-4601-9CCE-0160137E8521}" type="presParOf" srcId="{3708FAE8-50C9-453B-A2CB-74A8F7BA3427}" destId="{5230CA17-C188-496C-B986-779F45A046F4}" srcOrd="0" destOrd="0" presId="urn:microsoft.com/office/officeart/2005/8/layout/default"/>
    <dgm:cxn modelId="{E39DADAC-9431-4E9B-A1BE-601A9F37D57A}" type="presParOf" srcId="{3708FAE8-50C9-453B-A2CB-74A8F7BA3427}" destId="{A4DA0984-4C82-4673-90A5-E00E981A6177}" srcOrd="1" destOrd="0" presId="urn:microsoft.com/office/officeart/2005/8/layout/default"/>
    <dgm:cxn modelId="{C8436187-AEBD-4425-B3FB-8C7CFB27F280}" type="presParOf" srcId="{3708FAE8-50C9-453B-A2CB-74A8F7BA3427}" destId="{33E38826-4FF9-4966-A6C1-72B6483A1EA5}" srcOrd="2" destOrd="0" presId="urn:microsoft.com/office/officeart/2005/8/layout/default"/>
    <dgm:cxn modelId="{8758F99A-7498-45B4-8113-B99A29F8096C}" type="presParOf" srcId="{3708FAE8-50C9-453B-A2CB-74A8F7BA3427}" destId="{BB6C2E71-D8F1-4A46-8F03-278F6FCB31D9}" srcOrd="3" destOrd="0" presId="urn:microsoft.com/office/officeart/2005/8/layout/default"/>
    <dgm:cxn modelId="{614A3FF8-756F-4DAF-A17A-7966EB8107B2}" type="presParOf" srcId="{3708FAE8-50C9-453B-A2CB-74A8F7BA3427}" destId="{CF22C534-080D-41C1-A63E-9EDDB6DA1414}" srcOrd="4" destOrd="0" presId="urn:microsoft.com/office/officeart/2005/8/layout/default"/>
    <dgm:cxn modelId="{69C38C32-4F4C-4087-9AA4-4988803F0776}" type="presParOf" srcId="{3708FAE8-50C9-453B-A2CB-74A8F7BA3427}" destId="{7429C165-ED48-474A-A33F-348D168E699C}" srcOrd="5" destOrd="0" presId="urn:microsoft.com/office/officeart/2005/8/layout/default"/>
    <dgm:cxn modelId="{6B47277B-8C5E-48C5-B0BA-BEBAFC5C7423}" type="presParOf" srcId="{3708FAE8-50C9-453B-A2CB-74A8F7BA3427}" destId="{6BDF1D80-1C1F-4559-A688-51982F0A8CEC}" srcOrd="6" destOrd="0" presId="urn:microsoft.com/office/officeart/2005/8/layout/default"/>
    <dgm:cxn modelId="{7DD4CCC5-7D1A-484A-9F3F-79385E430B16}" type="presParOf" srcId="{3708FAE8-50C9-453B-A2CB-74A8F7BA3427}" destId="{B849AB7B-5483-4406-9733-D6BC5F0AFC77}" srcOrd="7" destOrd="0" presId="urn:microsoft.com/office/officeart/2005/8/layout/default"/>
    <dgm:cxn modelId="{ADC22304-E9FE-4C51-B8BB-5D47940520A9}" type="presParOf" srcId="{3708FAE8-50C9-453B-A2CB-74A8F7BA3427}" destId="{30218E4A-EDEB-49D0-B741-A5666BDE7F52}" srcOrd="8" destOrd="0" presId="urn:microsoft.com/office/officeart/2005/8/layout/default"/>
    <dgm:cxn modelId="{3A145CEA-92A4-4D0B-AC6B-525EEB826A22}" type="presParOf" srcId="{3708FAE8-50C9-453B-A2CB-74A8F7BA3427}" destId="{9606EFFB-1D36-4F87-8D11-75F09C689574}" srcOrd="9" destOrd="0" presId="urn:microsoft.com/office/officeart/2005/8/layout/default"/>
    <dgm:cxn modelId="{40F19108-68F7-4FB1-9697-CCD2458B3C80}" type="presParOf" srcId="{3708FAE8-50C9-453B-A2CB-74A8F7BA3427}" destId="{7FA79C79-21F5-499B-B48D-0E247D3C45F2}" srcOrd="10" destOrd="0" presId="urn:microsoft.com/office/officeart/2005/8/layout/default"/>
    <dgm:cxn modelId="{52D26390-0AF4-4815-970E-113FEA6FF98D}" type="presParOf" srcId="{3708FAE8-50C9-453B-A2CB-74A8F7BA3427}" destId="{0FBC0595-E6BE-4111-A6BF-4832A3F5B0ED}" srcOrd="11" destOrd="0" presId="urn:microsoft.com/office/officeart/2005/8/layout/default"/>
    <dgm:cxn modelId="{C1FF4D59-695C-4823-865A-4805C4DF377F}" type="presParOf" srcId="{3708FAE8-50C9-453B-A2CB-74A8F7BA3427}" destId="{9155EDE1-E65A-4B93-8ECB-101E4B0EC8F5}" srcOrd="12" destOrd="0" presId="urn:microsoft.com/office/officeart/2005/8/layout/default"/>
    <dgm:cxn modelId="{C505AD51-E020-4125-89F8-7B9E96A33C27}" type="presParOf" srcId="{3708FAE8-50C9-453B-A2CB-74A8F7BA3427}" destId="{A30EDA71-76F9-4C3C-B21A-2408D555D219}" srcOrd="13" destOrd="0" presId="urn:microsoft.com/office/officeart/2005/8/layout/default"/>
    <dgm:cxn modelId="{851B09EC-099E-4C08-8C73-EA6886DD201A}" type="presParOf" srcId="{3708FAE8-50C9-453B-A2CB-74A8F7BA3427}" destId="{C677377E-A45D-43D9-BEF9-DF0CF05F8BA2}" srcOrd="14" destOrd="0" presId="urn:microsoft.com/office/officeart/2005/8/layout/default"/>
    <dgm:cxn modelId="{CCEF5898-443E-4D92-961D-DFF16B3B9AB9}" type="presParOf" srcId="{3708FAE8-50C9-453B-A2CB-74A8F7BA3427}" destId="{9C947728-6513-4B0E-B10F-D9C3DB425F2B}" srcOrd="15" destOrd="0" presId="urn:microsoft.com/office/officeart/2005/8/layout/default"/>
    <dgm:cxn modelId="{B7DD86FC-27A3-4AF7-8C7C-BCAF899647FA}" type="presParOf" srcId="{3708FAE8-50C9-453B-A2CB-74A8F7BA3427}" destId="{4E342C4D-C15D-49B9-8043-65517DFC07E8}" srcOrd="16" destOrd="0" presId="urn:microsoft.com/office/officeart/2005/8/layout/default"/>
    <dgm:cxn modelId="{BBFC5CC0-9BDC-4756-82D8-5CC292D36128}" type="presParOf" srcId="{3708FAE8-50C9-453B-A2CB-74A8F7BA3427}" destId="{96C4BEE3-57A7-48D8-A88A-640F68F107F3}" srcOrd="17" destOrd="0" presId="urn:microsoft.com/office/officeart/2005/8/layout/default"/>
    <dgm:cxn modelId="{0FE6D4EB-3CDB-4563-BBD1-3CEA815521C0}" type="presParOf" srcId="{3708FAE8-50C9-453B-A2CB-74A8F7BA3427}" destId="{C8B4C1B2-0759-4A2A-A6B6-FCEEA1964B76}" srcOrd="18" destOrd="0" presId="urn:microsoft.com/office/officeart/2005/8/layout/default"/>
    <dgm:cxn modelId="{BE5B4DFC-6819-4DB1-BC72-B7DF398EBC63}" type="presParOf" srcId="{3708FAE8-50C9-453B-A2CB-74A8F7BA3427}" destId="{5AB303B1-2994-4E22-94A0-2B391462E694}" srcOrd="19" destOrd="0" presId="urn:microsoft.com/office/officeart/2005/8/layout/default"/>
    <dgm:cxn modelId="{3D91CACA-32B4-45CE-A6F5-A30FE7DC31D9}" type="presParOf" srcId="{3708FAE8-50C9-453B-A2CB-74A8F7BA3427}" destId="{DADF1680-8C66-4E69-8953-B0F9535A6DEE}"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C019885-9A57-4751-B5B8-309D9F683208}" type="doc">
      <dgm:prSet loTypeId="urn:microsoft.com/office/officeart/2008/layout/LinedList" loCatId="list" qsTypeId="urn:microsoft.com/office/officeart/2005/8/quickstyle/simple5" qsCatId="simple" csTypeId="urn:microsoft.com/office/officeart/2005/8/colors/colorful1" csCatId="colorful" phldr="1"/>
      <dgm:spPr/>
      <dgm:t>
        <a:bodyPr/>
        <a:lstStyle/>
        <a:p>
          <a:endParaRPr lang="en-US"/>
        </a:p>
      </dgm:t>
    </dgm:pt>
    <dgm:pt modelId="{9EADD165-BA47-45B2-B049-D45DE526250F}">
      <dgm:prSet/>
      <dgm:spPr/>
      <dgm:t>
        <a:bodyPr/>
        <a:lstStyle/>
        <a:p>
          <a:r>
            <a:rPr lang="en-IN" dirty="0">
              <a:sym typeface="Symbol" panose="05050102010706020507" pitchFamily="18" charset="2"/>
            </a:rPr>
            <a:t>1.  FOR FARMERS -</a:t>
          </a:r>
          <a:r>
            <a:rPr lang="en-IN" dirty="0"/>
            <a:t> Acts as a secondary source of income for farmers </a:t>
          </a:r>
          <a:endParaRPr lang="en-US" dirty="0"/>
        </a:p>
      </dgm:t>
    </dgm:pt>
    <dgm:pt modelId="{E50AA291-4BA2-427F-939F-18B3C6469639}" type="parTrans" cxnId="{272F335A-660D-43A2-82EE-136D6368BF6C}">
      <dgm:prSet/>
      <dgm:spPr/>
      <dgm:t>
        <a:bodyPr/>
        <a:lstStyle/>
        <a:p>
          <a:endParaRPr lang="en-US"/>
        </a:p>
      </dgm:t>
    </dgm:pt>
    <dgm:pt modelId="{D0D6E23D-B502-40E7-A7FD-A794ECE8EEA1}" type="sibTrans" cxnId="{272F335A-660D-43A2-82EE-136D6368BF6C}">
      <dgm:prSet/>
      <dgm:spPr/>
      <dgm:t>
        <a:bodyPr/>
        <a:lstStyle/>
        <a:p>
          <a:endParaRPr lang="en-US"/>
        </a:p>
      </dgm:t>
    </dgm:pt>
    <dgm:pt modelId="{DAA8B10B-E36C-4D2F-AFB0-68BBEEB81407}">
      <dgm:prSet/>
      <dgm:spPr/>
      <dgm:t>
        <a:bodyPr/>
        <a:lstStyle/>
        <a:p>
          <a:r>
            <a:rPr lang="en-IN" dirty="0"/>
            <a:t>Helps in making the tourists or visitors aware of the lifestyle of the rural people  </a:t>
          </a:r>
          <a:endParaRPr lang="en-US" dirty="0"/>
        </a:p>
      </dgm:t>
    </dgm:pt>
    <dgm:pt modelId="{694CC3F6-7523-439A-BF32-CAD2B9B1FD68}" type="parTrans" cxnId="{7DA77523-7A58-4591-93DF-093DAC98174B}">
      <dgm:prSet/>
      <dgm:spPr/>
      <dgm:t>
        <a:bodyPr/>
        <a:lstStyle/>
        <a:p>
          <a:endParaRPr lang="en-US"/>
        </a:p>
      </dgm:t>
    </dgm:pt>
    <dgm:pt modelId="{B6C67331-7076-43A5-8D44-94E40587FBC6}" type="sibTrans" cxnId="{7DA77523-7A58-4591-93DF-093DAC98174B}">
      <dgm:prSet/>
      <dgm:spPr/>
      <dgm:t>
        <a:bodyPr/>
        <a:lstStyle/>
        <a:p>
          <a:endParaRPr lang="en-US"/>
        </a:p>
      </dgm:t>
    </dgm:pt>
    <dgm:pt modelId="{A832234F-D60B-49AA-9DF6-B7E792E17462}">
      <dgm:prSet/>
      <dgm:spPr/>
      <dgm:t>
        <a:bodyPr/>
        <a:lstStyle/>
        <a:p>
          <a:r>
            <a:rPr lang="en-IN">
              <a:sym typeface="Symbol" panose="05050102010706020507" pitchFamily="18" charset="2"/>
            </a:rPr>
            <a:t></a:t>
          </a:r>
          <a:r>
            <a:rPr lang="en-IN"/>
            <a:t> Helps in creation of employment in rural areas.</a:t>
          </a:r>
          <a:endParaRPr lang="en-US"/>
        </a:p>
      </dgm:t>
    </dgm:pt>
    <dgm:pt modelId="{956C1B8F-0837-4036-8ACF-53E77DD2F08B}" type="parTrans" cxnId="{24F276F3-2FFE-4B23-9D56-ED98762BEEF5}">
      <dgm:prSet/>
      <dgm:spPr/>
      <dgm:t>
        <a:bodyPr/>
        <a:lstStyle/>
        <a:p>
          <a:endParaRPr lang="en-US"/>
        </a:p>
      </dgm:t>
    </dgm:pt>
    <dgm:pt modelId="{C95A4F7D-D6EA-4849-AB2A-739E9F6ECBB3}" type="sibTrans" cxnId="{24F276F3-2FFE-4B23-9D56-ED98762BEEF5}">
      <dgm:prSet/>
      <dgm:spPr/>
      <dgm:t>
        <a:bodyPr/>
        <a:lstStyle/>
        <a:p>
          <a:endParaRPr lang="en-US"/>
        </a:p>
      </dgm:t>
    </dgm:pt>
    <dgm:pt modelId="{521E0A55-158D-42BE-A525-928126A0A3F5}">
      <dgm:prSet/>
      <dgm:spPr/>
      <dgm:t>
        <a:bodyPr/>
        <a:lstStyle/>
        <a:p>
          <a:r>
            <a:rPr lang="en-IN">
              <a:sym typeface="Symbol" panose="05050102010706020507" pitchFamily="18" charset="2"/>
            </a:rPr>
            <a:t></a:t>
          </a:r>
          <a:r>
            <a:rPr lang="en-IN"/>
            <a:t> A spirit of entrepreneurial behaviour can be inculcated in rural youth. </a:t>
          </a:r>
          <a:endParaRPr lang="en-US"/>
        </a:p>
      </dgm:t>
    </dgm:pt>
    <dgm:pt modelId="{1C313E4F-19C9-410B-BEE2-5DAFB538A289}" type="parTrans" cxnId="{5B2A0ABF-5102-4F89-8704-02E8B6C6CF10}">
      <dgm:prSet/>
      <dgm:spPr/>
      <dgm:t>
        <a:bodyPr/>
        <a:lstStyle/>
        <a:p>
          <a:endParaRPr lang="en-US"/>
        </a:p>
      </dgm:t>
    </dgm:pt>
    <dgm:pt modelId="{F3B837D0-2F61-4F28-91C0-C6571ACBAE7E}" type="sibTrans" cxnId="{5B2A0ABF-5102-4F89-8704-02E8B6C6CF10}">
      <dgm:prSet/>
      <dgm:spPr/>
      <dgm:t>
        <a:bodyPr/>
        <a:lstStyle/>
        <a:p>
          <a:endParaRPr lang="en-US"/>
        </a:p>
      </dgm:t>
    </dgm:pt>
    <dgm:pt modelId="{8C668CFD-6B4A-450A-B1C3-B20DB7364725}">
      <dgm:prSet/>
      <dgm:spPr/>
      <dgm:t>
        <a:bodyPr/>
        <a:lstStyle/>
        <a:p>
          <a:r>
            <a:rPr lang="en-IN" dirty="0"/>
            <a:t>2. FOR COMMUNITY: </a:t>
          </a:r>
          <a:r>
            <a:rPr lang="en-IN" dirty="0">
              <a:sym typeface="Symbol" panose="05050102010706020507" pitchFamily="18" charset="2"/>
            </a:rPr>
            <a:t></a:t>
          </a:r>
          <a:r>
            <a:rPr lang="en-IN" dirty="0"/>
            <a:t> Generating employment opportunities will strengthen the rural economy.</a:t>
          </a:r>
          <a:endParaRPr lang="en-US" dirty="0"/>
        </a:p>
      </dgm:t>
    </dgm:pt>
    <dgm:pt modelId="{45A3A2E6-64CA-4B22-AD07-D47CD4FAA8FF}" type="parTrans" cxnId="{7B1B1478-E325-4414-AF27-26A16A219241}">
      <dgm:prSet/>
      <dgm:spPr/>
      <dgm:t>
        <a:bodyPr/>
        <a:lstStyle/>
        <a:p>
          <a:endParaRPr lang="en-US"/>
        </a:p>
      </dgm:t>
    </dgm:pt>
    <dgm:pt modelId="{E814BF9C-63E4-4BB3-8B4C-28951D164207}" type="sibTrans" cxnId="{7B1B1478-E325-4414-AF27-26A16A219241}">
      <dgm:prSet/>
      <dgm:spPr/>
      <dgm:t>
        <a:bodyPr/>
        <a:lstStyle/>
        <a:p>
          <a:endParaRPr lang="en-US"/>
        </a:p>
      </dgm:t>
    </dgm:pt>
    <dgm:pt modelId="{848A2F69-C0B5-4F51-97FC-318D063AD25A}">
      <dgm:prSet/>
      <dgm:spPr/>
      <dgm:t>
        <a:bodyPr/>
        <a:lstStyle/>
        <a:p>
          <a:r>
            <a:rPr lang="en-IN" dirty="0">
              <a:sym typeface="Symbol" panose="05050102010706020507" pitchFamily="18" charset="2"/>
            </a:rPr>
            <a:t></a:t>
          </a:r>
          <a:r>
            <a:rPr lang="en-IN" dirty="0"/>
            <a:t> Locally produced agricultural goods and services can be promoted. </a:t>
          </a:r>
          <a:endParaRPr lang="en-US" dirty="0"/>
        </a:p>
      </dgm:t>
    </dgm:pt>
    <dgm:pt modelId="{55AA02FB-FA7D-4A13-BE95-8E82999463D8}" type="parTrans" cxnId="{CFE12A11-DE36-4657-950A-24183E503E17}">
      <dgm:prSet/>
      <dgm:spPr/>
      <dgm:t>
        <a:bodyPr/>
        <a:lstStyle/>
        <a:p>
          <a:endParaRPr lang="en-US"/>
        </a:p>
      </dgm:t>
    </dgm:pt>
    <dgm:pt modelId="{580DC36D-191B-4D29-B209-42F2C284C1A0}" type="sibTrans" cxnId="{CFE12A11-DE36-4657-950A-24183E503E17}">
      <dgm:prSet/>
      <dgm:spPr/>
      <dgm:t>
        <a:bodyPr/>
        <a:lstStyle/>
        <a:p>
          <a:endParaRPr lang="en-US"/>
        </a:p>
      </dgm:t>
    </dgm:pt>
    <dgm:pt modelId="{214E7904-4D3F-4837-A691-8C92CDDEE691}">
      <dgm:prSet/>
      <dgm:spPr/>
      <dgm:t>
        <a:bodyPr/>
        <a:lstStyle/>
        <a:p>
          <a:r>
            <a:rPr lang="en-IN" dirty="0">
              <a:sym typeface="Symbol" panose="05050102010706020507" pitchFamily="18" charset="2"/>
            </a:rPr>
            <a:t></a:t>
          </a:r>
          <a:r>
            <a:rPr lang="en-IN" dirty="0"/>
            <a:t> Provides opportunities to the communities to enhance their local tax bases. </a:t>
          </a:r>
          <a:endParaRPr lang="en-US" dirty="0"/>
        </a:p>
      </dgm:t>
    </dgm:pt>
    <dgm:pt modelId="{AD11E0F2-BEBC-4A04-9329-895FC8912DA2}" type="parTrans" cxnId="{E8AF3DA0-E5FE-49DF-B0FF-8BC1C3A4DBDC}">
      <dgm:prSet/>
      <dgm:spPr/>
      <dgm:t>
        <a:bodyPr/>
        <a:lstStyle/>
        <a:p>
          <a:endParaRPr lang="en-US"/>
        </a:p>
      </dgm:t>
    </dgm:pt>
    <dgm:pt modelId="{EC2A5CB0-5D04-457C-91F8-4A2F9497AE60}" type="sibTrans" cxnId="{E8AF3DA0-E5FE-49DF-B0FF-8BC1C3A4DBDC}">
      <dgm:prSet/>
      <dgm:spPr/>
      <dgm:t>
        <a:bodyPr/>
        <a:lstStyle/>
        <a:p>
          <a:endParaRPr lang="en-US"/>
        </a:p>
      </dgm:t>
    </dgm:pt>
    <dgm:pt modelId="{A6372C19-6A31-45AD-B1A0-418C4F91F7C6}">
      <dgm:prSet/>
      <dgm:spPr/>
      <dgm:t>
        <a:bodyPr/>
        <a:lstStyle/>
        <a:p>
          <a:r>
            <a:rPr lang="en-IN">
              <a:sym typeface="Symbol" panose="05050102010706020507" pitchFamily="18" charset="2"/>
            </a:rPr>
            <a:t></a:t>
          </a:r>
          <a:r>
            <a:rPr lang="en-IN"/>
            <a:t> Traditional knowledge and wisdom of India can be preserved and promoted. </a:t>
          </a:r>
          <a:endParaRPr lang="en-US"/>
        </a:p>
      </dgm:t>
    </dgm:pt>
    <dgm:pt modelId="{84976755-1B8D-4B4E-AE33-377F5FF35315}" type="parTrans" cxnId="{55292392-477B-4EC5-8CF8-3EAEB3D1DEC4}">
      <dgm:prSet/>
      <dgm:spPr/>
      <dgm:t>
        <a:bodyPr/>
        <a:lstStyle/>
        <a:p>
          <a:endParaRPr lang="en-US"/>
        </a:p>
      </dgm:t>
    </dgm:pt>
    <dgm:pt modelId="{3A851618-DD1A-411D-B2B5-61C03458906D}" type="sibTrans" cxnId="{55292392-477B-4EC5-8CF8-3EAEB3D1DEC4}">
      <dgm:prSet/>
      <dgm:spPr/>
      <dgm:t>
        <a:bodyPr/>
        <a:lstStyle/>
        <a:p>
          <a:endParaRPr lang="en-US"/>
        </a:p>
      </dgm:t>
    </dgm:pt>
    <dgm:pt modelId="{B9215F17-305C-442E-B543-AD7173F157C9}">
      <dgm:prSet/>
      <dgm:spPr/>
      <dgm:t>
        <a:bodyPr/>
        <a:lstStyle/>
        <a:p>
          <a:r>
            <a:rPr lang="en-IN" dirty="0">
              <a:sym typeface="Symbol" panose="05050102010706020507" pitchFamily="18" charset="2"/>
            </a:rPr>
            <a:t></a:t>
          </a:r>
          <a:r>
            <a:rPr lang="en-IN" dirty="0"/>
            <a:t> An improvement  in terms of protection and aesthetic value</a:t>
          </a:r>
          <a:endParaRPr lang="en-US" dirty="0"/>
        </a:p>
      </dgm:t>
    </dgm:pt>
    <dgm:pt modelId="{89F2CF8F-F592-4737-86ED-4830BC26B6D3}" type="parTrans" cxnId="{4E6B613D-1A11-4541-AA19-4B5A785FBBC1}">
      <dgm:prSet/>
      <dgm:spPr/>
      <dgm:t>
        <a:bodyPr/>
        <a:lstStyle/>
        <a:p>
          <a:endParaRPr lang="en-US"/>
        </a:p>
      </dgm:t>
    </dgm:pt>
    <dgm:pt modelId="{81759C92-60D0-4A60-ABC1-45C7FE913D40}" type="sibTrans" cxnId="{4E6B613D-1A11-4541-AA19-4B5A785FBBC1}">
      <dgm:prSet/>
      <dgm:spPr/>
      <dgm:t>
        <a:bodyPr/>
        <a:lstStyle/>
        <a:p>
          <a:endParaRPr lang="en-US"/>
        </a:p>
      </dgm:t>
    </dgm:pt>
    <dgm:pt modelId="{AF7BB977-2F40-4E1E-9A22-38A3BC699A09}" type="pres">
      <dgm:prSet presAssocID="{3C019885-9A57-4751-B5B8-309D9F683208}" presName="vert0" presStyleCnt="0">
        <dgm:presLayoutVars>
          <dgm:dir/>
          <dgm:animOne val="branch"/>
          <dgm:animLvl val="lvl"/>
        </dgm:presLayoutVars>
      </dgm:prSet>
      <dgm:spPr/>
    </dgm:pt>
    <dgm:pt modelId="{8C17B1D1-34D6-4FDF-82DE-9AE1A0BC795A}" type="pres">
      <dgm:prSet presAssocID="{9EADD165-BA47-45B2-B049-D45DE526250F}" presName="thickLine" presStyleLbl="alignNode1" presStyleIdx="0" presStyleCnt="9"/>
      <dgm:spPr/>
    </dgm:pt>
    <dgm:pt modelId="{1621161C-E336-4194-8D2B-4D06CD69B044}" type="pres">
      <dgm:prSet presAssocID="{9EADD165-BA47-45B2-B049-D45DE526250F}" presName="horz1" presStyleCnt="0"/>
      <dgm:spPr/>
    </dgm:pt>
    <dgm:pt modelId="{0734CED6-EC83-43A8-BAEC-E38461D9DA46}" type="pres">
      <dgm:prSet presAssocID="{9EADD165-BA47-45B2-B049-D45DE526250F}" presName="tx1" presStyleLbl="revTx" presStyleIdx="0" presStyleCnt="9"/>
      <dgm:spPr/>
    </dgm:pt>
    <dgm:pt modelId="{58700DA1-8634-411B-8B56-0B77DB07F14F}" type="pres">
      <dgm:prSet presAssocID="{9EADD165-BA47-45B2-B049-D45DE526250F}" presName="vert1" presStyleCnt="0"/>
      <dgm:spPr/>
    </dgm:pt>
    <dgm:pt modelId="{51556B0E-AD5E-434E-96AC-0953544059B5}" type="pres">
      <dgm:prSet presAssocID="{DAA8B10B-E36C-4D2F-AFB0-68BBEEB81407}" presName="thickLine" presStyleLbl="alignNode1" presStyleIdx="1" presStyleCnt="9"/>
      <dgm:spPr/>
    </dgm:pt>
    <dgm:pt modelId="{ADEDA760-F984-4238-A9F2-F80F7E57145D}" type="pres">
      <dgm:prSet presAssocID="{DAA8B10B-E36C-4D2F-AFB0-68BBEEB81407}" presName="horz1" presStyleCnt="0"/>
      <dgm:spPr/>
    </dgm:pt>
    <dgm:pt modelId="{6D9FF9BD-9BD7-4774-8DAF-839636940036}" type="pres">
      <dgm:prSet presAssocID="{DAA8B10B-E36C-4D2F-AFB0-68BBEEB81407}" presName="tx1" presStyleLbl="revTx" presStyleIdx="1" presStyleCnt="9"/>
      <dgm:spPr/>
    </dgm:pt>
    <dgm:pt modelId="{6FC9F128-D527-4A98-BA47-B68D3BA83ECA}" type="pres">
      <dgm:prSet presAssocID="{DAA8B10B-E36C-4D2F-AFB0-68BBEEB81407}" presName="vert1" presStyleCnt="0"/>
      <dgm:spPr/>
    </dgm:pt>
    <dgm:pt modelId="{F03FBD61-365A-4558-BC8E-B8155D9303C7}" type="pres">
      <dgm:prSet presAssocID="{A832234F-D60B-49AA-9DF6-B7E792E17462}" presName="thickLine" presStyleLbl="alignNode1" presStyleIdx="2" presStyleCnt="9"/>
      <dgm:spPr/>
    </dgm:pt>
    <dgm:pt modelId="{658428E2-A660-4226-ABBB-063B8C0E2659}" type="pres">
      <dgm:prSet presAssocID="{A832234F-D60B-49AA-9DF6-B7E792E17462}" presName="horz1" presStyleCnt="0"/>
      <dgm:spPr/>
    </dgm:pt>
    <dgm:pt modelId="{E2A0ABD3-DA0A-4062-8954-9CA370D91CE6}" type="pres">
      <dgm:prSet presAssocID="{A832234F-D60B-49AA-9DF6-B7E792E17462}" presName="tx1" presStyleLbl="revTx" presStyleIdx="2" presStyleCnt="9"/>
      <dgm:spPr/>
    </dgm:pt>
    <dgm:pt modelId="{C1A1DF7E-5078-4FC4-9FE8-A4D20A3FA99D}" type="pres">
      <dgm:prSet presAssocID="{A832234F-D60B-49AA-9DF6-B7E792E17462}" presName="vert1" presStyleCnt="0"/>
      <dgm:spPr/>
    </dgm:pt>
    <dgm:pt modelId="{95C11403-AC3E-4A7F-95D3-AD30BAC86B59}" type="pres">
      <dgm:prSet presAssocID="{521E0A55-158D-42BE-A525-928126A0A3F5}" presName="thickLine" presStyleLbl="alignNode1" presStyleIdx="3" presStyleCnt="9"/>
      <dgm:spPr/>
    </dgm:pt>
    <dgm:pt modelId="{D0C81B08-A291-4323-9205-B5B1589ED398}" type="pres">
      <dgm:prSet presAssocID="{521E0A55-158D-42BE-A525-928126A0A3F5}" presName="horz1" presStyleCnt="0"/>
      <dgm:spPr/>
    </dgm:pt>
    <dgm:pt modelId="{42676F4A-40A8-4032-A733-7DFD663BCD6D}" type="pres">
      <dgm:prSet presAssocID="{521E0A55-158D-42BE-A525-928126A0A3F5}" presName="tx1" presStyleLbl="revTx" presStyleIdx="3" presStyleCnt="9"/>
      <dgm:spPr/>
    </dgm:pt>
    <dgm:pt modelId="{66BFDC87-1596-4633-B282-FB37F687C098}" type="pres">
      <dgm:prSet presAssocID="{521E0A55-158D-42BE-A525-928126A0A3F5}" presName="vert1" presStyleCnt="0"/>
      <dgm:spPr/>
    </dgm:pt>
    <dgm:pt modelId="{C2FF22F4-D1A7-4EEF-9AA3-BAE150CA95A3}" type="pres">
      <dgm:prSet presAssocID="{8C668CFD-6B4A-450A-B1C3-B20DB7364725}" presName="thickLine" presStyleLbl="alignNode1" presStyleIdx="4" presStyleCnt="9"/>
      <dgm:spPr/>
    </dgm:pt>
    <dgm:pt modelId="{51DC4D1A-6564-4F20-9485-971C929BD2D0}" type="pres">
      <dgm:prSet presAssocID="{8C668CFD-6B4A-450A-B1C3-B20DB7364725}" presName="horz1" presStyleCnt="0"/>
      <dgm:spPr/>
    </dgm:pt>
    <dgm:pt modelId="{F9FE854A-3148-4D8D-AE4E-5D13B46AAC44}" type="pres">
      <dgm:prSet presAssocID="{8C668CFD-6B4A-450A-B1C3-B20DB7364725}" presName="tx1" presStyleLbl="revTx" presStyleIdx="4" presStyleCnt="9"/>
      <dgm:spPr/>
    </dgm:pt>
    <dgm:pt modelId="{E971907D-ABF4-4FC6-8F1D-767D4D5FFCF1}" type="pres">
      <dgm:prSet presAssocID="{8C668CFD-6B4A-450A-B1C3-B20DB7364725}" presName="vert1" presStyleCnt="0"/>
      <dgm:spPr/>
    </dgm:pt>
    <dgm:pt modelId="{AE63BCDF-603D-4F6F-B453-371723FED73D}" type="pres">
      <dgm:prSet presAssocID="{848A2F69-C0B5-4F51-97FC-318D063AD25A}" presName="thickLine" presStyleLbl="alignNode1" presStyleIdx="5" presStyleCnt="9"/>
      <dgm:spPr/>
    </dgm:pt>
    <dgm:pt modelId="{22AADEBD-9879-4D7E-827E-29493D17704A}" type="pres">
      <dgm:prSet presAssocID="{848A2F69-C0B5-4F51-97FC-318D063AD25A}" presName="horz1" presStyleCnt="0"/>
      <dgm:spPr/>
    </dgm:pt>
    <dgm:pt modelId="{67D73909-5622-459A-A814-488B7F2DE7B6}" type="pres">
      <dgm:prSet presAssocID="{848A2F69-C0B5-4F51-97FC-318D063AD25A}" presName="tx1" presStyleLbl="revTx" presStyleIdx="5" presStyleCnt="9"/>
      <dgm:spPr/>
    </dgm:pt>
    <dgm:pt modelId="{89ACBE7C-965A-4FD4-8899-7F7630664B1B}" type="pres">
      <dgm:prSet presAssocID="{848A2F69-C0B5-4F51-97FC-318D063AD25A}" presName="vert1" presStyleCnt="0"/>
      <dgm:spPr/>
    </dgm:pt>
    <dgm:pt modelId="{13EFEE9B-44EA-4CE9-BBDD-3DC8FBA22ED2}" type="pres">
      <dgm:prSet presAssocID="{214E7904-4D3F-4837-A691-8C92CDDEE691}" presName="thickLine" presStyleLbl="alignNode1" presStyleIdx="6" presStyleCnt="9"/>
      <dgm:spPr/>
    </dgm:pt>
    <dgm:pt modelId="{669E7A73-0074-4CAC-BE83-8C15E06DDAD8}" type="pres">
      <dgm:prSet presAssocID="{214E7904-4D3F-4837-A691-8C92CDDEE691}" presName="horz1" presStyleCnt="0"/>
      <dgm:spPr/>
    </dgm:pt>
    <dgm:pt modelId="{E8FFCDB6-53B2-4A5E-900E-86AC06A05256}" type="pres">
      <dgm:prSet presAssocID="{214E7904-4D3F-4837-A691-8C92CDDEE691}" presName="tx1" presStyleLbl="revTx" presStyleIdx="6" presStyleCnt="9"/>
      <dgm:spPr/>
    </dgm:pt>
    <dgm:pt modelId="{A1A4B8EB-8B1F-463C-A7EB-D942C6913DB1}" type="pres">
      <dgm:prSet presAssocID="{214E7904-4D3F-4837-A691-8C92CDDEE691}" presName="vert1" presStyleCnt="0"/>
      <dgm:spPr/>
    </dgm:pt>
    <dgm:pt modelId="{AB0BFA1A-8503-4131-9139-2BC5F70A81CF}" type="pres">
      <dgm:prSet presAssocID="{A6372C19-6A31-45AD-B1A0-418C4F91F7C6}" presName="thickLine" presStyleLbl="alignNode1" presStyleIdx="7" presStyleCnt="9"/>
      <dgm:spPr/>
    </dgm:pt>
    <dgm:pt modelId="{5051B446-7C3A-427B-B844-8D99C529EA45}" type="pres">
      <dgm:prSet presAssocID="{A6372C19-6A31-45AD-B1A0-418C4F91F7C6}" presName="horz1" presStyleCnt="0"/>
      <dgm:spPr/>
    </dgm:pt>
    <dgm:pt modelId="{255AC1AB-D7D9-4CA3-BF29-DB9F911A111E}" type="pres">
      <dgm:prSet presAssocID="{A6372C19-6A31-45AD-B1A0-418C4F91F7C6}" presName="tx1" presStyleLbl="revTx" presStyleIdx="7" presStyleCnt="9"/>
      <dgm:spPr/>
    </dgm:pt>
    <dgm:pt modelId="{99FD6A9E-CCA5-4185-9370-235C39132A86}" type="pres">
      <dgm:prSet presAssocID="{A6372C19-6A31-45AD-B1A0-418C4F91F7C6}" presName="vert1" presStyleCnt="0"/>
      <dgm:spPr/>
    </dgm:pt>
    <dgm:pt modelId="{A4DF73BB-CD2D-42E8-BC82-E6EA5490F82A}" type="pres">
      <dgm:prSet presAssocID="{B9215F17-305C-442E-B543-AD7173F157C9}" presName="thickLine" presStyleLbl="alignNode1" presStyleIdx="8" presStyleCnt="9"/>
      <dgm:spPr/>
    </dgm:pt>
    <dgm:pt modelId="{5028BC48-B8F2-4B92-A9F6-9FD393CBA0C2}" type="pres">
      <dgm:prSet presAssocID="{B9215F17-305C-442E-B543-AD7173F157C9}" presName="horz1" presStyleCnt="0"/>
      <dgm:spPr/>
    </dgm:pt>
    <dgm:pt modelId="{83529EDB-4CE1-4B08-AD94-E3364DA8D629}" type="pres">
      <dgm:prSet presAssocID="{B9215F17-305C-442E-B543-AD7173F157C9}" presName="tx1" presStyleLbl="revTx" presStyleIdx="8" presStyleCnt="9"/>
      <dgm:spPr/>
    </dgm:pt>
    <dgm:pt modelId="{81DDE321-0062-4E37-B3C6-8ECAFC1BEF58}" type="pres">
      <dgm:prSet presAssocID="{B9215F17-305C-442E-B543-AD7173F157C9}" presName="vert1" presStyleCnt="0"/>
      <dgm:spPr/>
    </dgm:pt>
  </dgm:ptLst>
  <dgm:cxnLst>
    <dgm:cxn modelId="{CFE12A11-DE36-4657-950A-24183E503E17}" srcId="{3C019885-9A57-4751-B5B8-309D9F683208}" destId="{848A2F69-C0B5-4F51-97FC-318D063AD25A}" srcOrd="5" destOrd="0" parTransId="{55AA02FB-FA7D-4A13-BE95-8E82999463D8}" sibTransId="{580DC36D-191B-4D29-B209-42F2C284C1A0}"/>
    <dgm:cxn modelId="{BFDF6923-1D0C-4AB3-9F9D-C4985EE53388}" type="presOf" srcId="{214E7904-4D3F-4837-A691-8C92CDDEE691}" destId="{E8FFCDB6-53B2-4A5E-900E-86AC06A05256}" srcOrd="0" destOrd="0" presId="urn:microsoft.com/office/officeart/2008/layout/LinedList"/>
    <dgm:cxn modelId="{7DA77523-7A58-4591-93DF-093DAC98174B}" srcId="{3C019885-9A57-4751-B5B8-309D9F683208}" destId="{DAA8B10B-E36C-4D2F-AFB0-68BBEEB81407}" srcOrd="1" destOrd="0" parTransId="{694CC3F6-7523-439A-BF32-CAD2B9B1FD68}" sibTransId="{B6C67331-7076-43A5-8D44-94E40587FBC6}"/>
    <dgm:cxn modelId="{A57DBB33-7360-4CDB-8DB4-9D0999B18B40}" type="presOf" srcId="{A832234F-D60B-49AA-9DF6-B7E792E17462}" destId="{E2A0ABD3-DA0A-4062-8954-9CA370D91CE6}" srcOrd="0" destOrd="0" presId="urn:microsoft.com/office/officeart/2008/layout/LinedList"/>
    <dgm:cxn modelId="{64FC2D3B-DD01-4258-AF3E-CE879C4A07FE}" type="presOf" srcId="{DAA8B10B-E36C-4D2F-AFB0-68BBEEB81407}" destId="{6D9FF9BD-9BD7-4774-8DAF-839636940036}" srcOrd="0" destOrd="0" presId="urn:microsoft.com/office/officeart/2008/layout/LinedList"/>
    <dgm:cxn modelId="{4E6B613D-1A11-4541-AA19-4B5A785FBBC1}" srcId="{3C019885-9A57-4751-B5B8-309D9F683208}" destId="{B9215F17-305C-442E-B543-AD7173F157C9}" srcOrd="8" destOrd="0" parTransId="{89F2CF8F-F592-4737-86ED-4830BC26B6D3}" sibTransId="{81759C92-60D0-4A60-ABC1-45C7FE913D40}"/>
    <dgm:cxn modelId="{9959AF3D-80EE-4938-AD6F-BA21822F3E76}" type="presOf" srcId="{9EADD165-BA47-45B2-B049-D45DE526250F}" destId="{0734CED6-EC83-43A8-BAEC-E38461D9DA46}" srcOrd="0" destOrd="0" presId="urn:microsoft.com/office/officeart/2008/layout/LinedList"/>
    <dgm:cxn modelId="{AD6B3242-8637-43B1-8023-04CCB26A7E86}" type="presOf" srcId="{A6372C19-6A31-45AD-B1A0-418C4F91F7C6}" destId="{255AC1AB-D7D9-4CA3-BF29-DB9F911A111E}" srcOrd="0" destOrd="0" presId="urn:microsoft.com/office/officeart/2008/layout/LinedList"/>
    <dgm:cxn modelId="{5D80B069-35B3-402B-A758-246BF051B5BD}" type="presOf" srcId="{8C668CFD-6B4A-450A-B1C3-B20DB7364725}" destId="{F9FE854A-3148-4D8D-AE4E-5D13B46AAC44}" srcOrd="0" destOrd="0" presId="urn:microsoft.com/office/officeart/2008/layout/LinedList"/>
    <dgm:cxn modelId="{E7905674-7056-4B38-8814-4F169435CE63}" type="presOf" srcId="{3C019885-9A57-4751-B5B8-309D9F683208}" destId="{AF7BB977-2F40-4E1E-9A22-38A3BC699A09}" srcOrd="0" destOrd="0" presId="urn:microsoft.com/office/officeart/2008/layout/LinedList"/>
    <dgm:cxn modelId="{7B1B1478-E325-4414-AF27-26A16A219241}" srcId="{3C019885-9A57-4751-B5B8-309D9F683208}" destId="{8C668CFD-6B4A-450A-B1C3-B20DB7364725}" srcOrd="4" destOrd="0" parTransId="{45A3A2E6-64CA-4B22-AD07-D47CD4FAA8FF}" sibTransId="{E814BF9C-63E4-4BB3-8B4C-28951D164207}"/>
    <dgm:cxn modelId="{272F335A-660D-43A2-82EE-136D6368BF6C}" srcId="{3C019885-9A57-4751-B5B8-309D9F683208}" destId="{9EADD165-BA47-45B2-B049-D45DE526250F}" srcOrd="0" destOrd="0" parTransId="{E50AA291-4BA2-427F-939F-18B3C6469639}" sibTransId="{D0D6E23D-B502-40E7-A7FD-A794ECE8EEA1}"/>
    <dgm:cxn modelId="{3BAA8E87-B8CA-4FB6-ABBF-57884AFF7956}" type="presOf" srcId="{521E0A55-158D-42BE-A525-928126A0A3F5}" destId="{42676F4A-40A8-4032-A733-7DFD663BCD6D}" srcOrd="0" destOrd="0" presId="urn:microsoft.com/office/officeart/2008/layout/LinedList"/>
    <dgm:cxn modelId="{55292392-477B-4EC5-8CF8-3EAEB3D1DEC4}" srcId="{3C019885-9A57-4751-B5B8-309D9F683208}" destId="{A6372C19-6A31-45AD-B1A0-418C4F91F7C6}" srcOrd="7" destOrd="0" parTransId="{84976755-1B8D-4B4E-AE33-377F5FF35315}" sibTransId="{3A851618-DD1A-411D-B2B5-61C03458906D}"/>
    <dgm:cxn modelId="{E8AF3DA0-E5FE-49DF-B0FF-8BC1C3A4DBDC}" srcId="{3C019885-9A57-4751-B5B8-309D9F683208}" destId="{214E7904-4D3F-4837-A691-8C92CDDEE691}" srcOrd="6" destOrd="0" parTransId="{AD11E0F2-BEBC-4A04-9329-895FC8912DA2}" sibTransId="{EC2A5CB0-5D04-457C-91F8-4A2F9497AE60}"/>
    <dgm:cxn modelId="{E816D0BD-5DDD-4382-9337-E3CCD4D479D6}" type="presOf" srcId="{B9215F17-305C-442E-B543-AD7173F157C9}" destId="{83529EDB-4CE1-4B08-AD94-E3364DA8D629}" srcOrd="0" destOrd="0" presId="urn:microsoft.com/office/officeart/2008/layout/LinedList"/>
    <dgm:cxn modelId="{5B2A0ABF-5102-4F89-8704-02E8B6C6CF10}" srcId="{3C019885-9A57-4751-B5B8-309D9F683208}" destId="{521E0A55-158D-42BE-A525-928126A0A3F5}" srcOrd="3" destOrd="0" parTransId="{1C313E4F-19C9-410B-BEE2-5DAFB538A289}" sibTransId="{F3B837D0-2F61-4F28-91C0-C6571ACBAE7E}"/>
    <dgm:cxn modelId="{3B2F58E4-7B4C-430C-AEE7-0DA280959471}" type="presOf" srcId="{848A2F69-C0B5-4F51-97FC-318D063AD25A}" destId="{67D73909-5622-459A-A814-488B7F2DE7B6}" srcOrd="0" destOrd="0" presId="urn:microsoft.com/office/officeart/2008/layout/LinedList"/>
    <dgm:cxn modelId="{24F276F3-2FFE-4B23-9D56-ED98762BEEF5}" srcId="{3C019885-9A57-4751-B5B8-309D9F683208}" destId="{A832234F-D60B-49AA-9DF6-B7E792E17462}" srcOrd="2" destOrd="0" parTransId="{956C1B8F-0837-4036-8ACF-53E77DD2F08B}" sibTransId="{C95A4F7D-D6EA-4849-AB2A-739E9F6ECBB3}"/>
    <dgm:cxn modelId="{445CB513-50AC-4456-A48F-B3D75CE9EE92}" type="presParOf" srcId="{AF7BB977-2F40-4E1E-9A22-38A3BC699A09}" destId="{8C17B1D1-34D6-4FDF-82DE-9AE1A0BC795A}" srcOrd="0" destOrd="0" presId="urn:microsoft.com/office/officeart/2008/layout/LinedList"/>
    <dgm:cxn modelId="{F8E17CAE-3983-4B73-90A9-26F92FDE256F}" type="presParOf" srcId="{AF7BB977-2F40-4E1E-9A22-38A3BC699A09}" destId="{1621161C-E336-4194-8D2B-4D06CD69B044}" srcOrd="1" destOrd="0" presId="urn:microsoft.com/office/officeart/2008/layout/LinedList"/>
    <dgm:cxn modelId="{1D0D0D29-280A-4764-829B-CC4BB1A14E88}" type="presParOf" srcId="{1621161C-E336-4194-8D2B-4D06CD69B044}" destId="{0734CED6-EC83-43A8-BAEC-E38461D9DA46}" srcOrd="0" destOrd="0" presId="urn:microsoft.com/office/officeart/2008/layout/LinedList"/>
    <dgm:cxn modelId="{BA738182-065A-4324-A6F8-4B80C2F3FF7D}" type="presParOf" srcId="{1621161C-E336-4194-8D2B-4D06CD69B044}" destId="{58700DA1-8634-411B-8B56-0B77DB07F14F}" srcOrd="1" destOrd="0" presId="urn:microsoft.com/office/officeart/2008/layout/LinedList"/>
    <dgm:cxn modelId="{D7443417-97BE-4157-9ABA-906F706CFF31}" type="presParOf" srcId="{AF7BB977-2F40-4E1E-9A22-38A3BC699A09}" destId="{51556B0E-AD5E-434E-96AC-0953544059B5}" srcOrd="2" destOrd="0" presId="urn:microsoft.com/office/officeart/2008/layout/LinedList"/>
    <dgm:cxn modelId="{DB30E8CD-13F3-48A9-9292-0BF976827509}" type="presParOf" srcId="{AF7BB977-2F40-4E1E-9A22-38A3BC699A09}" destId="{ADEDA760-F984-4238-A9F2-F80F7E57145D}" srcOrd="3" destOrd="0" presId="urn:microsoft.com/office/officeart/2008/layout/LinedList"/>
    <dgm:cxn modelId="{539C3151-F075-4751-8792-57BF271FFE10}" type="presParOf" srcId="{ADEDA760-F984-4238-A9F2-F80F7E57145D}" destId="{6D9FF9BD-9BD7-4774-8DAF-839636940036}" srcOrd="0" destOrd="0" presId="urn:microsoft.com/office/officeart/2008/layout/LinedList"/>
    <dgm:cxn modelId="{A2738F6F-9D03-4714-B8CA-E2B8F9302464}" type="presParOf" srcId="{ADEDA760-F984-4238-A9F2-F80F7E57145D}" destId="{6FC9F128-D527-4A98-BA47-B68D3BA83ECA}" srcOrd="1" destOrd="0" presId="urn:microsoft.com/office/officeart/2008/layout/LinedList"/>
    <dgm:cxn modelId="{5F196D1D-D487-485F-833F-FA67C82925DB}" type="presParOf" srcId="{AF7BB977-2F40-4E1E-9A22-38A3BC699A09}" destId="{F03FBD61-365A-4558-BC8E-B8155D9303C7}" srcOrd="4" destOrd="0" presId="urn:microsoft.com/office/officeart/2008/layout/LinedList"/>
    <dgm:cxn modelId="{B28B75A1-7B24-449E-9F97-DB685DE03EBC}" type="presParOf" srcId="{AF7BB977-2F40-4E1E-9A22-38A3BC699A09}" destId="{658428E2-A660-4226-ABBB-063B8C0E2659}" srcOrd="5" destOrd="0" presId="urn:microsoft.com/office/officeart/2008/layout/LinedList"/>
    <dgm:cxn modelId="{7901787E-E60A-4504-B49E-10128C83A861}" type="presParOf" srcId="{658428E2-A660-4226-ABBB-063B8C0E2659}" destId="{E2A0ABD3-DA0A-4062-8954-9CA370D91CE6}" srcOrd="0" destOrd="0" presId="urn:microsoft.com/office/officeart/2008/layout/LinedList"/>
    <dgm:cxn modelId="{D7861044-FAA9-4095-B3F7-B542AF1313C2}" type="presParOf" srcId="{658428E2-A660-4226-ABBB-063B8C0E2659}" destId="{C1A1DF7E-5078-4FC4-9FE8-A4D20A3FA99D}" srcOrd="1" destOrd="0" presId="urn:microsoft.com/office/officeart/2008/layout/LinedList"/>
    <dgm:cxn modelId="{4EFB7A84-533E-4506-BFAD-A45104401FB8}" type="presParOf" srcId="{AF7BB977-2F40-4E1E-9A22-38A3BC699A09}" destId="{95C11403-AC3E-4A7F-95D3-AD30BAC86B59}" srcOrd="6" destOrd="0" presId="urn:microsoft.com/office/officeart/2008/layout/LinedList"/>
    <dgm:cxn modelId="{076CAA00-1453-470E-AB3D-C0822AC0E6C3}" type="presParOf" srcId="{AF7BB977-2F40-4E1E-9A22-38A3BC699A09}" destId="{D0C81B08-A291-4323-9205-B5B1589ED398}" srcOrd="7" destOrd="0" presId="urn:microsoft.com/office/officeart/2008/layout/LinedList"/>
    <dgm:cxn modelId="{A4049500-F2A0-41B3-80C6-46CBFE3A3FAA}" type="presParOf" srcId="{D0C81B08-A291-4323-9205-B5B1589ED398}" destId="{42676F4A-40A8-4032-A733-7DFD663BCD6D}" srcOrd="0" destOrd="0" presId="urn:microsoft.com/office/officeart/2008/layout/LinedList"/>
    <dgm:cxn modelId="{21787FC4-D841-43F9-807F-F054D22A0166}" type="presParOf" srcId="{D0C81B08-A291-4323-9205-B5B1589ED398}" destId="{66BFDC87-1596-4633-B282-FB37F687C098}" srcOrd="1" destOrd="0" presId="urn:microsoft.com/office/officeart/2008/layout/LinedList"/>
    <dgm:cxn modelId="{FCF07742-879A-4D3B-AD32-CB8C794D4069}" type="presParOf" srcId="{AF7BB977-2F40-4E1E-9A22-38A3BC699A09}" destId="{C2FF22F4-D1A7-4EEF-9AA3-BAE150CA95A3}" srcOrd="8" destOrd="0" presId="urn:microsoft.com/office/officeart/2008/layout/LinedList"/>
    <dgm:cxn modelId="{30450188-F469-4574-AA24-D5B03ABD1E33}" type="presParOf" srcId="{AF7BB977-2F40-4E1E-9A22-38A3BC699A09}" destId="{51DC4D1A-6564-4F20-9485-971C929BD2D0}" srcOrd="9" destOrd="0" presId="urn:microsoft.com/office/officeart/2008/layout/LinedList"/>
    <dgm:cxn modelId="{987CB204-3DC3-451D-82DF-D6E83EBB5EAD}" type="presParOf" srcId="{51DC4D1A-6564-4F20-9485-971C929BD2D0}" destId="{F9FE854A-3148-4D8D-AE4E-5D13B46AAC44}" srcOrd="0" destOrd="0" presId="urn:microsoft.com/office/officeart/2008/layout/LinedList"/>
    <dgm:cxn modelId="{A1B1B9C1-448A-4599-821D-5BDBF8042504}" type="presParOf" srcId="{51DC4D1A-6564-4F20-9485-971C929BD2D0}" destId="{E971907D-ABF4-4FC6-8F1D-767D4D5FFCF1}" srcOrd="1" destOrd="0" presId="urn:microsoft.com/office/officeart/2008/layout/LinedList"/>
    <dgm:cxn modelId="{21242B08-2283-423B-93F4-442AC38A7C73}" type="presParOf" srcId="{AF7BB977-2F40-4E1E-9A22-38A3BC699A09}" destId="{AE63BCDF-603D-4F6F-B453-371723FED73D}" srcOrd="10" destOrd="0" presId="urn:microsoft.com/office/officeart/2008/layout/LinedList"/>
    <dgm:cxn modelId="{3B4B2052-FF72-469D-91C7-BB26F0BCDC2D}" type="presParOf" srcId="{AF7BB977-2F40-4E1E-9A22-38A3BC699A09}" destId="{22AADEBD-9879-4D7E-827E-29493D17704A}" srcOrd="11" destOrd="0" presId="urn:microsoft.com/office/officeart/2008/layout/LinedList"/>
    <dgm:cxn modelId="{2ACC4462-9346-4715-8EFA-7BC7B1DE7D3F}" type="presParOf" srcId="{22AADEBD-9879-4D7E-827E-29493D17704A}" destId="{67D73909-5622-459A-A814-488B7F2DE7B6}" srcOrd="0" destOrd="0" presId="urn:microsoft.com/office/officeart/2008/layout/LinedList"/>
    <dgm:cxn modelId="{94A2F319-B274-4BED-99B4-A5286C556BFD}" type="presParOf" srcId="{22AADEBD-9879-4D7E-827E-29493D17704A}" destId="{89ACBE7C-965A-4FD4-8899-7F7630664B1B}" srcOrd="1" destOrd="0" presId="urn:microsoft.com/office/officeart/2008/layout/LinedList"/>
    <dgm:cxn modelId="{91783763-377B-4A76-A473-A159E99D2338}" type="presParOf" srcId="{AF7BB977-2F40-4E1E-9A22-38A3BC699A09}" destId="{13EFEE9B-44EA-4CE9-BBDD-3DC8FBA22ED2}" srcOrd="12" destOrd="0" presId="urn:microsoft.com/office/officeart/2008/layout/LinedList"/>
    <dgm:cxn modelId="{CC05470E-6F1E-4D5F-A42C-A4D9086877B4}" type="presParOf" srcId="{AF7BB977-2F40-4E1E-9A22-38A3BC699A09}" destId="{669E7A73-0074-4CAC-BE83-8C15E06DDAD8}" srcOrd="13" destOrd="0" presId="urn:microsoft.com/office/officeart/2008/layout/LinedList"/>
    <dgm:cxn modelId="{3B4A229F-6995-48E1-A21A-B7E8EE1276DF}" type="presParOf" srcId="{669E7A73-0074-4CAC-BE83-8C15E06DDAD8}" destId="{E8FFCDB6-53B2-4A5E-900E-86AC06A05256}" srcOrd="0" destOrd="0" presId="urn:microsoft.com/office/officeart/2008/layout/LinedList"/>
    <dgm:cxn modelId="{7E5A45C2-79DD-4B72-AED3-DE12752F86D9}" type="presParOf" srcId="{669E7A73-0074-4CAC-BE83-8C15E06DDAD8}" destId="{A1A4B8EB-8B1F-463C-A7EB-D942C6913DB1}" srcOrd="1" destOrd="0" presId="urn:microsoft.com/office/officeart/2008/layout/LinedList"/>
    <dgm:cxn modelId="{4C415869-3F2D-4543-8ACA-845DFFAAEEA5}" type="presParOf" srcId="{AF7BB977-2F40-4E1E-9A22-38A3BC699A09}" destId="{AB0BFA1A-8503-4131-9139-2BC5F70A81CF}" srcOrd="14" destOrd="0" presId="urn:microsoft.com/office/officeart/2008/layout/LinedList"/>
    <dgm:cxn modelId="{0C967EA9-DA69-4765-A09C-27808EC9CF5E}" type="presParOf" srcId="{AF7BB977-2F40-4E1E-9A22-38A3BC699A09}" destId="{5051B446-7C3A-427B-B844-8D99C529EA45}" srcOrd="15" destOrd="0" presId="urn:microsoft.com/office/officeart/2008/layout/LinedList"/>
    <dgm:cxn modelId="{ACF8D8D9-0789-4BB0-B1FC-FE1B3EAA4322}" type="presParOf" srcId="{5051B446-7C3A-427B-B844-8D99C529EA45}" destId="{255AC1AB-D7D9-4CA3-BF29-DB9F911A111E}" srcOrd="0" destOrd="0" presId="urn:microsoft.com/office/officeart/2008/layout/LinedList"/>
    <dgm:cxn modelId="{1D2FA187-AC34-4239-AB74-5DF47A788835}" type="presParOf" srcId="{5051B446-7C3A-427B-B844-8D99C529EA45}" destId="{99FD6A9E-CCA5-4185-9370-235C39132A86}" srcOrd="1" destOrd="0" presId="urn:microsoft.com/office/officeart/2008/layout/LinedList"/>
    <dgm:cxn modelId="{9D9A8803-0700-4169-879D-CAE8850517DB}" type="presParOf" srcId="{AF7BB977-2F40-4E1E-9A22-38A3BC699A09}" destId="{A4DF73BB-CD2D-42E8-BC82-E6EA5490F82A}" srcOrd="16" destOrd="0" presId="urn:microsoft.com/office/officeart/2008/layout/LinedList"/>
    <dgm:cxn modelId="{81522FDB-B230-4BC2-86F0-ED05E7C89A29}" type="presParOf" srcId="{AF7BB977-2F40-4E1E-9A22-38A3BC699A09}" destId="{5028BC48-B8F2-4B92-A9F6-9FD393CBA0C2}" srcOrd="17" destOrd="0" presId="urn:microsoft.com/office/officeart/2008/layout/LinedList"/>
    <dgm:cxn modelId="{650F9692-7FDA-497E-A2BF-7922D3686486}" type="presParOf" srcId="{5028BC48-B8F2-4B92-A9F6-9FD393CBA0C2}" destId="{83529EDB-4CE1-4B08-AD94-E3364DA8D629}" srcOrd="0" destOrd="0" presId="urn:microsoft.com/office/officeart/2008/layout/LinedList"/>
    <dgm:cxn modelId="{0D72C52A-F95F-47FD-8AD1-2F4CA05CE24F}" type="presParOf" srcId="{5028BC48-B8F2-4B92-A9F6-9FD393CBA0C2}" destId="{81DDE321-0062-4E37-B3C6-8ECAFC1BEF5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539499-B8A9-4416-A7CF-67DFB9FBBF51}">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C26239-879E-4324-98AA-79DF8CA2922C}">
      <dsp:nvSpPr>
        <dsp:cNvPr id="0" name=""/>
        <dsp:cNvSpPr/>
      </dsp:nvSpPr>
      <dsp:spPr>
        <a:xfrm>
          <a:off x="0" y="0"/>
          <a:ext cx="10515600" cy="967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To understand the different types of tourism and their characteristics</a:t>
          </a:r>
        </a:p>
      </dsp:txBody>
      <dsp:txXfrm>
        <a:off x="0" y="0"/>
        <a:ext cx="10515600" cy="967940"/>
      </dsp:txXfrm>
    </dsp:sp>
    <dsp:sp modelId="{7D568029-9F79-4CEB-ADEB-2A8A91381E13}">
      <dsp:nvSpPr>
        <dsp:cNvPr id="0" name=""/>
        <dsp:cNvSpPr/>
      </dsp:nvSpPr>
      <dsp:spPr>
        <a:xfrm>
          <a:off x="0" y="96794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779E1E-3E6C-4019-8CD6-D5760FA31E8C}">
      <dsp:nvSpPr>
        <dsp:cNvPr id="0" name=""/>
        <dsp:cNvSpPr/>
      </dsp:nvSpPr>
      <dsp:spPr>
        <a:xfrm>
          <a:off x="0" y="967940"/>
          <a:ext cx="10515600" cy="967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To understand the emerging concept of agri-tourism and its defining characteristics</a:t>
          </a:r>
        </a:p>
      </dsp:txBody>
      <dsp:txXfrm>
        <a:off x="0" y="967940"/>
        <a:ext cx="10515600" cy="967940"/>
      </dsp:txXfrm>
    </dsp:sp>
    <dsp:sp modelId="{D8D94F94-6E84-47C1-94A4-9A2D20D43C96}">
      <dsp:nvSpPr>
        <dsp:cNvPr id="0" name=""/>
        <dsp:cNvSpPr/>
      </dsp:nvSpPr>
      <dsp:spPr>
        <a:xfrm>
          <a:off x="0" y="193588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7238F2-3ED5-481B-9BB1-D36E103691D5}">
      <dsp:nvSpPr>
        <dsp:cNvPr id="0" name=""/>
        <dsp:cNvSpPr/>
      </dsp:nvSpPr>
      <dsp:spPr>
        <a:xfrm>
          <a:off x="0" y="1935881"/>
          <a:ext cx="10515600" cy="967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To understand the need and scope of </a:t>
          </a:r>
          <a:r>
            <a:rPr lang="en-US" sz="2700" kern="1200" dirty="0" err="1"/>
            <a:t>agri</a:t>
          </a:r>
          <a:r>
            <a:rPr lang="en-US" sz="2700" kern="1200" dirty="0"/>
            <a:t>-tourism in developing countries like India</a:t>
          </a:r>
        </a:p>
      </dsp:txBody>
      <dsp:txXfrm>
        <a:off x="0" y="1935881"/>
        <a:ext cx="10515600" cy="967940"/>
      </dsp:txXfrm>
    </dsp:sp>
    <dsp:sp modelId="{D4F34C28-2347-4B77-8C79-04B3B9C25B7F}">
      <dsp:nvSpPr>
        <dsp:cNvPr id="0" name=""/>
        <dsp:cNvSpPr/>
      </dsp:nvSpPr>
      <dsp:spPr>
        <a:xfrm>
          <a:off x="0" y="290382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5E0DA8-C98F-4DB0-BA43-B1D58706ECE1}">
      <dsp:nvSpPr>
        <dsp:cNvPr id="0" name=""/>
        <dsp:cNvSpPr/>
      </dsp:nvSpPr>
      <dsp:spPr>
        <a:xfrm>
          <a:off x="0" y="2903821"/>
          <a:ext cx="10515600" cy="967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To review the research related to agri-tourism</a:t>
          </a:r>
        </a:p>
      </dsp:txBody>
      <dsp:txXfrm>
        <a:off x="0" y="2903821"/>
        <a:ext cx="10515600" cy="9679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CDB9E-C1CD-4C4F-853B-648BE7832A0C}">
      <dsp:nvSpPr>
        <dsp:cNvPr id="0" name=""/>
        <dsp:cNvSpPr/>
      </dsp:nvSpPr>
      <dsp:spPr>
        <a:xfrm>
          <a:off x="0" y="382869"/>
          <a:ext cx="3286125" cy="197167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Karnataka has a great potential to the development of </a:t>
          </a:r>
          <a:r>
            <a:rPr lang="en-IN" sz="2100" kern="1200" dirty="0" err="1"/>
            <a:t>agro</a:t>
          </a:r>
          <a:r>
            <a:rPr lang="en-IN" sz="2100" kern="1200" dirty="0"/>
            <a:t>-tourism</a:t>
          </a:r>
          <a:endParaRPr lang="en-US" sz="2100" kern="1200" dirty="0"/>
        </a:p>
      </dsp:txBody>
      <dsp:txXfrm>
        <a:off x="0" y="382869"/>
        <a:ext cx="3286125" cy="1971675"/>
      </dsp:txXfrm>
    </dsp:sp>
    <dsp:sp modelId="{D157ABC4-60EC-44F4-AE04-6C132C5ED0E3}">
      <dsp:nvSpPr>
        <dsp:cNvPr id="0" name=""/>
        <dsp:cNvSpPr/>
      </dsp:nvSpPr>
      <dsp:spPr>
        <a:xfrm>
          <a:off x="3614737" y="382869"/>
          <a:ext cx="3286125" cy="197167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Natural conditions, agricultural products, variety of rural traditions and festivals.</a:t>
          </a:r>
          <a:endParaRPr lang="en-US" sz="2100" kern="1200" dirty="0"/>
        </a:p>
      </dsp:txBody>
      <dsp:txXfrm>
        <a:off x="3614737" y="382869"/>
        <a:ext cx="3286125" cy="1971675"/>
      </dsp:txXfrm>
    </dsp:sp>
    <dsp:sp modelId="{CEDD10C7-849D-43CE-A9A0-859A373FD0A7}">
      <dsp:nvSpPr>
        <dsp:cNvPr id="0" name=""/>
        <dsp:cNvSpPr/>
      </dsp:nvSpPr>
      <dsp:spPr>
        <a:xfrm>
          <a:off x="7229475" y="382869"/>
          <a:ext cx="3286125" cy="197167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a:t>Problem of low awareness about this business in the farmer </a:t>
          </a:r>
          <a:endParaRPr lang="en-US" sz="2100" kern="1200"/>
        </a:p>
      </dsp:txBody>
      <dsp:txXfrm>
        <a:off x="7229475" y="382869"/>
        <a:ext cx="3286125" cy="1971675"/>
      </dsp:txXfrm>
    </dsp:sp>
    <dsp:sp modelId="{74C71963-AF4C-44F3-B49C-9BBAC3793B71}">
      <dsp:nvSpPr>
        <dsp:cNvPr id="0" name=""/>
        <dsp:cNvSpPr/>
      </dsp:nvSpPr>
      <dsp:spPr>
        <a:xfrm>
          <a:off x="0" y="2683156"/>
          <a:ext cx="3286125" cy="197167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Karnataka can also be </a:t>
          </a:r>
          <a:r>
            <a:rPr lang="en-IN" sz="2100" kern="1200" dirty="0" err="1"/>
            <a:t>agri</a:t>
          </a:r>
          <a:r>
            <a:rPr lang="en-IN" sz="2100" kern="1200" dirty="0"/>
            <a:t>-tourism hub of India</a:t>
          </a:r>
          <a:endParaRPr lang="en-US" sz="2100" kern="1200" dirty="0"/>
        </a:p>
      </dsp:txBody>
      <dsp:txXfrm>
        <a:off x="0" y="2683156"/>
        <a:ext cx="3286125" cy="1971675"/>
      </dsp:txXfrm>
    </dsp:sp>
    <dsp:sp modelId="{7370DC0B-78F3-4354-9F05-8512E5A0F0B2}">
      <dsp:nvSpPr>
        <dsp:cNvPr id="0" name=""/>
        <dsp:cNvSpPr/>
      </dsp:nvSpPr>
      <dsp:spPr>
        <a:xfrm>
          <a:off x="3614737" y="2683156"/>
          <a:ext cx="3286125" cy="197167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It can utilise and implement technological tools to improve effectiveness and efficiency of </a:t>
          </a:r>
          <a:r>
            <a:rPr lang="en-IN" sz="2100" kern="1200" dirty="0" err="1"/>
            <a:t>agro</a:t>
          </a:r>
          <a:r>
            <a:rPr lang="en-IN" sz="2100" kern="1200" dirty="0"/>
            <a:t>-tourism (Online booking, services etc.)</a:t>
          </a:r>
          <a:endParaRPr lang="en-US" sz="2100" kern="1200" dirty="0"/>
        </a:p>
      </dsp:txBody>
      <dsp:txXfrm>
        <a:off x="3614737" y="2683156"/>
        <a:ext cx="3286125" cy="1971675"/>
      </dsp:txXfrm>
    </dsp:sp>
    <dsp:sp modelId="{95C10D55-F680-47F5-B33F-2186AC4364A5}">
      <dsp:nvSpPr>
        <dsp:cNvPr id="0" name=""/>
        <dsp:cNvSpPr/>
      </dsp:nvSpPr>
      <dsp:spPr>
        <a:xfrm>
          <a:off x="7229475" y="2683156"/>
          <a:ext cx="3286125" cy="197167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Required support from local community and government for a sustainable growth</a:t>
          </a:r>
          <a:endParaRPr lang="en-US" sz="2100" kern="1200" dirty="0"/>
        </a:p>
      </dsp:txBody>
      <dsp:txXfrm>
        <a:off x="7229475" y="2683156"/>
        <a:ext cx="3286125" cy="19716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BBD9E-5224-4B2D-BE0E-959314DB5B59}">
      <dsp:nvSpPr>
        <dsp:cNvPr id="0" name=""/>
        <dsp:cNvSpPr/>
      </dsp:nvSpPr>
      <dsp:spPr>
        <a:xfrm>
          <a:off x="0" y="286939"/>
          <a:ext cx="6263640" cy="6715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N" sz="2800" kern="1200" dirty="0"/>
            <a:t>METHODOLOGY </a:t>
          </a:r>
          <a:endParaRPr lang="en-US" sz="2800" kern="1200" dirty="0"/>
        </a:p>
      </dsp:txBody>
      <dsp:txXfrm>
        <a:off x="32784" y="319723"/>
        <a:ext cx="6198072" cy="606012"/>
      </dsp:txXfrm>
    </dsp:sp>
    <dsp:sp modelId="{CF3003D6-011F-4D39-A8B0-88857D0083C7}">
      <dsp:nvSpPr>
        <dsp:cNvPr id="0" name=""/>
        <dsp:cNvSpPr/>
      </dsp:nvSpPr>
      <dsp:spPr>
        <a:xfrm>
          <a:off x="0" y="958519"/>
          <a:ext cx="6263640" cy="5332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5560" rIns="199136" bIns="35560" numCol="1" spcCol="1270" anchor="t" anchorCtr="0">
          <a:noAutofit/>
        </a:bodyPr>
        <a:lstStyle/>
        <a:p>
          <a:pPr marL="228600" lvl="1" indent="-228600" algn="just" defTabSz="977900">
            <a:lnSpc>
              <a:spcPct val="90000"/>
            </a:lnSpc>
            <a:spcBef>
              <a:spcPct val="0"/>
            </a:spcBef>
            <a:spcAft>
              <a:spcPct val="20000"/>
            </a:spcAft>
            <a:buChar char="•"/>
          </a:pPr>
          <a:r>
            <a:rPr lang="en-IN" sz="2200" kern="1200" dirty="0"/>
            <a:t>The study was conducted in Kodagu district located in Karnataka state, India. State tourism department has classified Kodagu under the eco-sensitive zone (Government of Karnataka, 2009). </a:t>
          </a:r>
          <a:endParaRPr lang="en-US" sz="2200" kern="1200" dirty="0"/>
        </a:p>
        <a:p>
          <a:pPr marL="228600" lvl="1" indent="-228600" algn="just" defTabSz="977900">
            <a:lnSpc>
              <a:spcPct val="90000"/>
            </a:lnSpc>
            <a:spcBef>
              <a:spcPct val="0"/>
            </a:spcBef>
            <a:spcAft>
              <a:spcPct val="20000"/>
            </a:spcAft>
            <a:buChar char="•"/>
          </a:pPr>
          <a:r>
            <a:rPr lang="en-IN" sz="2200" kern="1200" dirty="0"/>
            <a:t>There are three taluks in Kodagu: Madikeri, </a:t>
          </a:r>
          <a:r>
            <a:rPr lang="en-IN" sz="2200" kern="1200" dirty="0" err="1"/>
            <a:t>Virajpet</a:t>
          </a:r>
          <a:r>
            <a:rPr lang="en-IN" sz="2200" kern="1200" dirty="0"/>
            <a:t> and </a:t>
          </a:r>
          <a:r>
            <a:rPr lang="en-IN" sz="2200" kern="1200" dirty="0" err="1"/>
            <a:t>Somarpet</a:t>
          </a:r>
          <a:endParaRPr lang="en-US" sz="2200" kern="1200" dirty="0"/>
        </a:p>
        <a:p>
          <a:pPr marL="228600" lvl="1" indent="-228600" algn="just" defTabSz="977900">
            <a:lnSpc>
              <a:spcPct val="90000"/>
            </a:lnSpc>
            <a:spcBef>
              <a:spcPct val="0"/>
            </a:spcBef>
            <a:spcAft>
              <a:spcPct val="20000"/>
            </a:spcAft>
            <a:buChar char="•"/>
          </a:pPr>
          <a:r>
            <a:rPr lang="en-IN" sz="2200" kern="1200" dirty="0"/>
            <a:t>The sample for study consisted of 45 homestay operating farmers drawn at random from all the three taluks. </a:t>
          </a:r>
          <a:endParaRPr lang="en-US" sz="2200" kern="1200" dirty="0"/>
        </a:p>
        <a:p>
          <a:pPr marL="228600" lvl="1" indent="-228600" algn="just" defTabSz="977900">
            <a:lnSpc>
              <a:spcPct val="90000"/>
            </a:lnSpc>
            <a:spcBef>
              <a:spcPct val="0"/>
            </a:spcBef>
            <a:spcAft>
              <a:spcPct val="20000"/>
            </a:spcAft>
            <a:buChar char="•"/>
          </a:pPr>
          <a:r>
            <a:rPr lang="en-IN" sz="2200" kern="1200" dirty="0"/>
            <a:t>The Coorg Homestay Association (CHSA) has registered 200 homestays in Kodagu as its members</a:t>
          </a:r>
          <a:endParaRPr lang="en-US" sz="2200" kern="1200" dirty="0"/>
        </a:p>
        <a:p>
          <a:pPr marL="228600" lvl="1" indent="-228600" algn="just" defTabSz="977900">
            <a:lnSpc>
              <a:spcPct val="90000"/>
            </a:lnSpc>
            <a:spcBef>
              <a:spcPct val="0"/>
            </a:spcBef>
            <a:spcAft>
              <a:spcPct val="20000"/>
            </a:spcAft>
            <a:buChar char="•"/>
          </a:pPr>
          <a:r>
            <a:rPr lang="en-IN" sz="2200" kern="1200" dirty="0"/>
            <a:t>Respondents were interviewed using a structured and pretested questionnaire</a:t>
          </a:r>
          <a:endParaRPr lang="en-US" sz="2200" kern="1200" dirty="0"/>
        </a:p>
        <a:p>
          <a:pPr marL="228600" lvl="1" indent="-228600" algn="just" defTabSz="977900">
            <a:lnSpc>
              <a:spcPct val="90000"/>
            </a:lnSpc>
            <a:spcBef>
              <a:spcPct val="0"/>
            </a:spcBef>
            <a:spcAft>
              <a:spcPct val="20000"/>
            </a:spcAft>
            <a:buChar char="•"/>
          </a:pPr>
          <a:r>
            <a:rPr lang="en-IN" sz="2200" kern="1200" dirty="0"/>
            <a:t>The survey was conducted over a three month period from January to March 2015.</a:t>
          </a:r>
          <a:endParaRPr lang="en-US" sz="2200" kern="1200" dirty="0"/>
        </a:p>
      </dsp:txBody>
      <dsp:txXfrm>
        <a:off x="0" y="958519"/>
        <a:ext cx="6263640" cy="533232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32A12-3992-4C6F-AD97-8533A6E5A537}">
      <dsp:nvSpPr>
        <dsp:cNvPr id="0" name=""/>
        <dsp:cNvSpPr/>
      </dsp:nvSpPr>
      <dsp:spPr>
        <a:xfrm>
          <a:off x="0" y="69178"/>
          <a:ext cx="11594969" cy="909053"/>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solidFill>
            </a:rPr>
            <a:t>Objectives</a:t>
          </a:r>
        </a:p>
      </dsp:txBody>
      <dsp:txXfrm>
        <a:off x="44376" y="113554"/>
        <a:ext cx="11506217" cy="820301"/>
      </dsp:txXfrm>
    </dsp:sp>
    <dsp:sp modelId="{E66C29B4-2AAF-4D39-987D-4344F6ED3DC2}">
      <dsp:nvSpPr>
        <dsp:cNvPr id="0" name=""/>
        <dsp:cNvSpPr/>
      </dsp:nvSpPr>
      <dsp:spPr>
        <a:xfrm>
          <a:off x="0" y="978231"/>
          <a:ext cx="11594969" cy="1118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140" tIns="27940" rIns="156464" bIns="2794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To explore the importance of Agri tourism in view of farmers</a:t>
          </a:r>
        </a:p>
        <a:p>
          <a:pPr marL="228600" lvl="1" indent="-228600" algn="l" defTabSz="977900">
            <a:lnSpc>
              <a:spcPct val="90000"/>
            </a:lnSpc>
            <a:spcBef>
              <a:spcPct val="0"/>
            </a:spcBef>
            <a:spcAft>
              <a:spcPct val="20000"/>
            </a:spcAft>
            <a:buChar char="•"/>
          </a:pPr>
          <a:r>
            <a:rPr lang="en-US" sz="2200" kern="1200" dirty="0"/>
            <a:t>To </a:t>
          </a:r>
          <a:r>
            <a:rPr lang="en-US" sz="2200" kern="1200" dirty="0" err="1"/>
            <a:t>analyse</a:t>
          </a:r>
          <a:r>
            <a:rPr lang="en-US" sz="2200" kern="1200" dirty="0"/>
            <a:t> the barriers faced by the farmers in Baramati District. </a:t>
          </a:r>
        </a:p>
        <a:p>
          <a:pPr marL="228600" lvl="1" indent="-228600" algn="l" defTabSz="977900">
            <a:lnSpc>
              <a:spcPct val="90000"/>
            </a:lnSpc>
            <a:spcBef>
              <a:spcPct val="0"/>
            </a:spcBef>
            <a:spcAft>
              <a:spcPct val="20000"/>
            </a:spcAft>
            <a:buChar char="•"/>
          </a:pPr>
          <a:r>
            <a:rPr lang="en-US" sz="2200" kern="1200" dirty="0"/>
            <a:t>To find out their future plans and implications.</a:t>
          </a:r>
        </a:p>
      </dsp:txBody>
      <dsp:txXfrm>
        <a:off x="0" y="978231"/>
        <a:ext cx="11594969" cy="1118835"/>
      </dsp:txXfrm>
    </dsp:sp>
    <dsp:sp modelId="{17DA7D4D-B5C8-4F5E-A887-3840DF559E63}">
      <dsp:nvSpPr>
        <dsp:cNvPr id="0" name=""/>
        <dsp:cNvSpPr/>
      </dsp:nvSpPr>
      <dsp:spPr>
        <a:xfrm>
          <a:off x="0" y="2097066"/>
          <a:ext cx="11594969" cy="90905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Methodology - A multi-stage purposive random sampling was followed for the selection of blocks</a:t>
          </a:r>
        </a:p>
      </dsp:txBody>
      <dsp:txXfrm>
        <a:off x="44376" y="2141442"/>
        <a:ext cx="11506217" cy="820301"/>
      </dsp:txXfrm>
    </dsp:sp>
    <dsp:sp modelId="{F63F41E7-CAA5-48C3-A93A-51AF99772AB9}">
      <dsp:nvSpPr>
        <dsp:cNvPr id="0" name=""/>
        <dsp:cNvSpPr/>
      </dsp:nvSpPr>
      <dsp:spPr>
        <a:xfrm>
          <a:off x="0" y="3072359"/>
          <a:ext cx="11594969" cy="909053"/>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 </a:t>
          </a:r>
          <a:r>
            <a:rPr lang="en-US" sz="2300" kern="1200" dirty="0">
              <a:solidFill>
                <a:schemeClr val="tx1"/>
              </a:solidFill>
            </a:rPr>
            <a:t>About 25 groups were selected from </a:t>
          </a:r>
          <a:r>
            <a:rPr lang="en-US" sz="2300" kern="1200" dirty="0" err="1">
              <a:solidFill>
                <a:schemeClr val="tx1"/>
              </a:solidFill>
            </a:rPr>
            <a:t>Baramathi</a:t>
          </a:r>
          <a:r>
            <a:rPr lang="en-US" sz="2300" kern="1200" dirty="0">
              <a:solidFill>
                <a:schemeClr val="tx1"/>
              </a:solidFill>
            </a:rPr>
            <a:t> district of Maharashtra and about 100 farmer respondents were interviewed. </a:t>
          </a:r>
        </a:p>
      </dsp:txBody>
      <dsp:txXfrm>
        <a:off x="44376" y="3116735"/>
        <a:ext cx="11506217" cy="820301"/>
      </dsp:txXfrm>
    </dsp:sp>
    <dsp:sp modelId="{6A5464F8-780D-44FD-9F4D-EDBD8FF0EBB6}">
      <dsp:nvSpPr>
        <dsp:cNvPr id="0" name=""/>
        <dsp:cNvSpPr/>
      </dsp:nvSpPr>
      <dsp:spPr>
        <a:xfrm>
          <a:off x="0" y="4047653"/>
          <a:ext cx="11594969" cy="9090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Information/data was collected by interviewing the respondent farmers by using a pre-tested, well-structured schedule. </a:t>
          </a:r>
        </a:p>
      </dsp:txBody>
      <dsp:txXfrm>
        <a:off x="44376" y="4092029"/>
        <a:ext cx="11506217" cy="82030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93FABA-5157-4C35-AEF6-855F072F03FA}">
      <dsp:nvSpPr>
        <dsp:cNvPr id="0" name=""/>
        <dsp:cNvSpPr/>
      </dsp:nvSpPr>
      <dsp:spPr>
        <a:xfrm>
          <a:off x="0" y="56065"/>
          <a:ext cx="6492875" cy="12142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IN" sz="3000" kern="1200" dirty="0"/>
            <a:t>Strengths</a:t>
          </a:r>
          <a:endParaRPr lang="en-US" sz="3000" kern="1200" dirty="0"/>
        </a:p>
      </dsp:txBody>
      <dsp:txXfrm>
        <a:off x="59274" y="115339"/>
        <a:ext cx="6374327" cy="1095692"/>
      </dsp:txXfrm>
    </dsp:sp>
    <dsp:sp modelId="{EF9F681E-F865-4AC6-9409-CDC24BC8ACC7}">
      <dsp:nvSpPr>
        <dsp:cNvPr id="0" name=""/>
        <dsp:cNvSpPr/>
      </dsp:nvSpPr>
      <dsp:spPr>
        <a:xfrm>
          <a:off x="0" y="1356706"/>
          <a:ext cx="6492875" cy="12142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N" sz="3000" kern="1200" dirty="0">
              <a:sym typeface="Symbol" panose="05050102010706020507" pitchFamily="18" charset="2"/>
            </a:rPr>
            <a:t></a:t>
          </a:r>
          <a:r>
            <a:rPr lang="en-IN" sz="3000" kern="1200" dirty="0"/>
            <a:t> Relatively good infrastructure in Punjab </a:t>
          </a:r>
          <a:endParaRPr lang="en-US" sz="3000" kern="1200" dirty="0"/>
        </a:p>
      </dsp:txBody>
      <dsp:txXfrm>
        <a:off x="59274" y="1415980"/>
        <a:ext cx="6374327" cy="1095692"/>
      </dsp:txXfrm>
    </dsp:sp>
    <dsp:sp modelId="{847B8FF3-5D17-4E98-8D72-8F8F0A73D040}">
      <dsp:nvSpPr>
        <dsp:cNvPr id="0" name=""/>
        <dsp:cNvSpPr/>
      </dsp:nvSpPr>
      <dsp:spPr>
        <a:xfrm>
          <a:off x="0" y="2570946"/>
          <a:ext cx="6492875" cy="2702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149"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IN" sz="2300" kern="1200" dirty="0"/>
            <a:t>Perception and image of Punjab as a hospitable place</a:t>
          </a:r>
          <a:endParaRPr lang="en-US" sz="2300" kern="1200" dirty="0"/>
        </a:p>
        <a:p>
          <a:pPr marL="228600" lvl="1" indent="-228600" algn="l" defTabSz="1022350">
            <a:lnSpc>
              <a:spcPct val="90000"/>
            </a:lnSpc>
            <a:spcBef>
              <a:spcPct val="0"/>
            </a:spcBef>
            <a:spcAft>
              <a:spcPct val="20000"/>
            </a:spcAft>
            <a:buChar char="•"/>
          </a:pPr>
          <a:r>
            <a:rPr lang="en-IN" sz="2300" kern="1200" dirty="0"/>
            <a:t> Global awareness about Punjab’s culture, cuisine and traditions</a:t>
          </a:r>
          <a:endParaRPr lang="en-US" sz="2300" kern="1200" dirty="0"/>
        </a:p>
        <a:p>
          <a:pPr marL="228600" lvl="1" indent="-228600" algn="l" defTabSz="1022350">
            <a:lnSpc>
              <a:spcPct val="90000"/>
            </a:lnSpc>
            <a:spcBef>
              <a:spcPct val="0"/>
            </a:spcBef>
            <a:spcAft>
              <a:spcPct val="20000"/>
            </a:spcAft>
            <a:buChar char="•"/>
          </a:pPr>
          <a:r>
            <a:rPr lang="en-IN" sz="2300" kern="1200" dirty="0">
              <a:sym typeface="Symbol" panose="05050102010706020507" pitchFamily="18" charset="2"/>
            </a:rPr>
            <a:t></a:t>
          </a:r>
          <a:r>
            <a:rPr lang="en-IN" sz="2300" kern="1200" dirty="0"/>
            <a:t>Overall prosperity of villages in Punjab and thereby availability of modern facilities</a:t>
          </a:r>
          <a:endParaRPr lang="en-US" sz="2300" kern="1200" dirty="0"/>
        </a:p>
        <a:p>
          <a:pPr marL="228600" lvl="1" indent="-228600" algn="l" defTabSz="1022350">
            <a:lnSpc>
              <a:spcPct val="90000"/>
            </a:lnSpc>
            <a:spcBef>
              <a:spcPct val="0"/>
            </a:spcBef>
            <a:spcAft>
              <a:spcPct val="20000"/>
            </a:spcAft>
            <a:buChar char="•"/>
          </a:pPr>
          <a:r>
            <a:rPr lang="en-IN" sz="2300" kern="1200" dirty="0">
              <a:sym typeface="Symbol" panose="05050102010706020507" pitchFamily="18" charset="2"/>
            </a:rPr>
            <a:t></a:t>
          </a:r>
          <a:r>
            <a:rPr lang="en-IN" sz="2300" kern="1200" dirty="0" err="1"/>
            <a:t>Colorful</a:t>
          </a:r>
          <a:r>
            <a:rPr lang="en-IN" sz="2300" kern="1200" dirty="0"/>
            <a:t> nature and large heartedness of locals </a:t>
          </a:r>
          <a:endParaRPr lang="en-US" sz="2300" kern="1200" dirty="0"/>
        </a:p>
      </dsp:txBody>
      <dsp:txXfrm>
        <a:off x="0" y="2570946"/>
        <a:ext cx="6492875" cy="270222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D0005D-F5D5-49AE-B3DE-147776D9CB6B}">
      <dsp:nvSpPr>
        <dsp:cNvPr id="0" name=""/>
        <dsp:cNvSpPr/>
      </dsp:nvSpPr>
      <dsp:spPr>
        <a:xfrm>
          <a:off x="0" y="0"/>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EA2B56-2005-414C-9953-77CFF9E5D56B}">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IN" sz="3000" kern="1200" dirty="0"/>
            <a:t>Extreme climatic conditions in the form of harsh winter and scorching summer</a:t>
          </a:r>
          <a:endParaRPr lang="en-US" sz="3000" kern="1200" dirty="0"/>
        </a:p>
      </dsp:txBody>
      <dsp:txXfrm>
        <a:off x="0" y="0"/>
        <a:ext cx="10515600" cy="1087834"/>
      </dsp:txXfrm>
    </dsp:sp>
    <dsp:sp modelId="{597112A0-B191-48FF-9D70-B10BE83A54F7}">
      <dsp:nvSpPr>
        <dsp:cNvPr id="0" name=""/>
        <dsp:cNvSpPr/>
      </dsp:nvSpPr>
      <dsp:spPr>
        <a:xfrm>
          <a:off x="0" y="1087834"/>
          <a:ext cx="10515600" cy="0"/>
        </a:xfrm>
        <a:prstGeom prst="lin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C5DE7E-452F-4CAD-A4BA-C256AB310FEE}">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IN" sz="3000" kern="1200" dirty="0">
              <a:sym typeface="Symbol" panose="05050102010706020507" pitchFamily="18" charset="2"/>
            </a:rPr>
            <a:t></a:t>
          </a:r>
          <a:r>
            <a:rPr lang="en-IN" sz="3000" kern="1200" dirty="0"/>
            <a:t> Marketing of farm tourism is relatively difficult compared to popular destinations.</a:t>
          </a:r>
          <a:endParaRPr lang="en-US" sz="3000" kern="1200" dirty="0"/>
        </a:p>
      </dsp:txBody>
      <dsp:txXfrm>
        <a:off x="0" y="1087834"/>
        <a:ext cx="10515600" cy="1087834"/>
      </dsp:txXfrm>
    </dsp:sp>
    <dsp:sp modelId="{243FDAF5-976B-4123-8770-2C5CDF73CEF0}">
      <dsp:nvSpPr>
        <dsp:cNvPr id="0" name=""/>
        <dsp:cNvSpPr/>
      </dsp:nvSpPr>
      <dsp:spPr>
        <a:xfrm>
          <a:off x="0" y="2175669"/>
          <a:ext cx="10515600" cy="0"/>
        </a:xfrm>
        <a:prstGeom prst="lin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CDFE9F-26A4-4C92-8407-1FBF4D8C9C3E}">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IN" sz="3000" kern="1200">
              <a:sym typeface="Symbol" panose="05050102010706020507" pitchFamily="18" charset="2"/>
            </a:rPr>
            <a:t></a:t>
          </a:r>
          <a:r>
            <a:rPr lang="en-IN" sz="3000" kern="1200"/>
            <a:t> Non-availability of skilled staff affects the overall quality of service</a:t>
          </a:r>
          <a:endParaRPr lang="en-US" sz="3000" kern="1200"/>
        </a:p>
      </dsp:txBody>
      <dsp:txXfrm>
        <a:off x="0" y="2175669"/>
        <a:ext cx="10515600" cy="1087834"/>
      </dsp:txXfrm>
    </dsp:sp>
    <dsp:sp modelId="{2364FF3A-0E60-4EE4-BFFE-2E60EEBA9F60}">
      <dsp:nvSpPr>
        <dsp:cNvPr id="0" name=""/>
        <dsp:cNvSpPr/>
      </dsp:nvSpPr>
      <dsp:spPr>
        <a:xfrm>
          <a:off x="0" y="3263503"/>
          <a:ext cx="1051560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46472E-022E-464F-B90E-3FAEF7B98F35}">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IN" sz="3000" kern="1200">
              <a:sym typeface="Symbol" panose="05050102010706020507" pitchFamily="18" charset="2"/>
            </a:rPr>
            <a:t></a:t>
          </a:r>
          <a:r>
            <a:rPr lang="en-IN" sz="3000" kern="1200"/>
            <a:t> Relatively poor medical facilities in rural India are a deterrent for tourists</a:t>
          </a:r>
          <a:endParaRPr lang="en-US" sz="3000" kern="1200"/>
        </a:p>
      </dsp:txBody>
      <dsp:txXfrm>
        <a:off x="0" y="3263503"/>
        <a:ext cx="10515600" cy="108783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4F9C6-1BAF-4F4F-AD73-0B940019747C}">
      <dsp:nvSpPr>
        <dsp:cNvPr id="0" name=""/>
        <dsp:cNvSpPr/>
      </dsp:nvSpPr>
      <dsp:spPr>
        <a:xfrm>
          <a:off x="0" y="68994"/>
          <a:ext cx="10515600" cy="135836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IN" sz="2400" kern="1200" dirty="0">
              <a:sym typeface="Symbol" panose="05050102010706020507" pitchFamily="18" charset="2"/>
            </a:rPr>
            <a:t></a:t>
          </a:r>
          <a:r>
            <a:rPr lang="en-IN" sz="2400" kern="1200" dirty="0"/>
            <a:t> Large number of NRIs from Punjab will help the marketing of destination </a:t>
          </a:r>
        </a:p>
      </dsp:txBody>
      <dsp:txXfrm>
        <a:off x="66310" y="135304"/>
        <a:ext cx="10382980" cy="1225749"/>
      </dsp:txXfrm>
    </dsp:sp>
    <dsp:sp modelId="{F234C281-4FD8-426C-82BD-1ADAC7CB4064}">
      <dsp:nvSpPr>
        <dsp:cNvPr id="0" name=""/>
        <dsp:cNvSpPr/>
      </dsp:nvSpPr>
      <dsp:spPr>
        <a:xfrm>
          <a:off x="0" y="1496484"/>
          <a:ext cx="10515600" cy="135836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IN" sz="2400" kern="1200" dirty="0">
              <a:sym typeface="Symbol" panose="05050102010706020507" pitchFamily="18" charset="2"/>
            </a:rPr>
            <a:t></a:t>
          </a:r>
          <a:r>
            <a:rPr lang="en-IN" sz="2400" kern="1200" dirty="0"/>
            <a:t> Increasing urbanization will lead to charm for rural and farm life </a:t>
          </a:r>
          <a:endParaRPr lang="en-US" sz="2400" kern="1200" dirty="0"/>
        </a:p>
      </dsp:txBody>
      <dsp:txXfrm>
        <a:off x="66310" y="1562794"/>
        <a:ext cx="10382980" cy="1225749"/>
      </dsp:txXfrm>
    </dsp:sp>
    <dsp:sp modelId="{BBE4E721-E2D0-4059-8F6E-78D3E914CD00}">
      <dsp:nvSpPr>
        <dsp:cNvPr id="0" name=""/>
        <dsp:cNvSpPr/>
      </dsp:nvSpPr>
      <dsp:spPr>
        <a:xfrm>
          <a:off x="0" y="2923973"/>
          <a:ext cx="10515600" cy="135836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IN" sz="2400" kern="1200">
              <a:sym typeface="Symbol" panose="05050102010706020507" pitchFamily="18" charset="2"/>
            </a:rPr>
            <a:t></a:t>
          </a:r>
          <a:r>
            <a:rPr lang="en-IN" sz="2400" kern="1200"/>
            <a:t> Increasing rush at destinations of mass tourism will create market for exclusive niche tourism </a:t>
          </a:r>
          <a:r>
            <a:rPr lang="en-IN" sz="2400" kern="1200">
              <a:sym typeface="Symbol" panose="05050102010706020507" pitchFamily="18" charset="2"/>
            </a:rPr>
            <a:t></a:t>
          </a:r>
          <a:r>
            <a:rPr lang="en-IN" sz="2400" kern="1200"/>
            <a:t> Relatively low cost of a farm holiday will attract budget travelers , as well</a:t>
          </a:r>
          <a:endParaRPr lang="en-US" sz="2400" kern="1200"/>
        </a:p>
      </dsp:txBody>
      <dsp:txXfrm>
        <a:off x="66310" y="2990283"/>
        <a:ext cx="10382980" cy="122574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D3569-392A-4458-A996-D42ADA8F3B49}">
      <dsp:nvSpPr>
        <dsp:cNvPr id="0" name=""/>
        <dsp:cNvSpPr/>
      </dsp:nvSpPr>
      <dsp:spPr>
        <a:xfrm>
          <a:off x="1397630" y="1965"/>
          <a:ext cx="3676352" cy="220581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N" sz="2800" kern="1200" dirty="0"/>
            <a:t>Unscrupulous activities by some elements may create a negative image for farm tourism </a:t>
          </a:r>
          <a:endParaRPr lang="en-US" sz="2800" kern="1200" dirty="0"/>
        </a:p>
      </dsp:txBody>
      <dsp:txXfrm>
        <a:off x="1397630" y="1965"/>
        <a:ext cx="3676352" cy="2205811"/>
      </dsp:txXfrm>
    </dsp:sp>
    <dsp:sp modelId="{3862E63E-3AC8-45B3-B7A4-6F4F7FC7EA27}">
      <dsp:nvSpPr>
        <dsp:cNvPr id="0" name=""/>
        <dsp:cNvSpPr/>
      </dsp:nvSpPr>
      <dsp:spPr>
        <a:xfrm>
          <a:off x="5441617" y="1965"/>
          <a:ext cx="3676352" cy="2205811"/>
        </a:xfrm>
        <a:prstGeom prst="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N" sz="2800" kern="1200"/>
            <a:t>Language barrier may deter foreign tourists. </a:t>
          </a:r>
          <a:endParaRPr lang="en-US" sz="2800" kern="1200"/>
        </a:p>
      </dsp:txBody>
      <dsp:txXfrm>
        <a:off x="5441617" y="1965"/>
        <a:ext cx="3676352" cy="2205811"/>
      </dsp:txXfrm>
    </dsp:sp>
    <dsp:sp modelId="{8EE04A4F-6A8B-4FED-A33C-ECECE2F04EE4}">
      <dsp:nvSpPr>
        <dsp:cNvPr id="0" name=""/>
        <dsp:cNvSpPr/>
      </dsp:nvSpPr>
      <dsp:spPr>
        <a:xfrm>
          <a:off x="1397630" y="2575412"/>
          <a:ext cx="3676352" cy="2205811"/>
        </a:xfrm>
        <a:prstGeom prst="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N" sz="2800" kern="1200"/>
            <a:t>Any revival of insurgency in Punjab will badly impact the industry</a:t>
          </a:r>
          <a:endParaRPr lang="en-US" sz="2800" kern="1200"/>
        </a:p>
      </dsp:txBody>
      <dsp:txXfrm>
        <a:off x="1397630" y="2575412"/>
        <a:ext cx="3676352" cy="2205811"/>
      </dsp:txXfrm>
    </dsp:sp>
    <dsp:sp modelId="{30222DEC-B6DF-41B3-B61D-E9AE1BF1532D}">
      <dsp:nvSpPr>
        <dsp:cNvPr id="0" name=""/>
        <dsp:cNvSpPr/>
      </dsp:nvSpPr>
      <dsp:spPr>
        <a:xfrm>
          <a:off x="5441617" y="2575412"/>
          <a:ext cx="3676352" cy="2205811"/>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N" sz="2800" kern="1200"/>
            <a:t>May lead to excessive commercialization of otherwise simple rural canvas. </a:t>
          </a:r>
          <a:endParaRPr lang="en-US" sz="2800" kern="1200"/>
        </a:p>
      </dsp:txBody>
      <dsp:txXfrm>
        <a:off x="5441617" y="2575412"/>
        <a:ext cx="3676352" cy="220581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E8F1C-D562-41AF-8896-62BBBC218772}">
      <dsp:nvSpPr>
        <dsp:cNvPr id="0" name=""/>
        <dsp:cNvSpPr/>
      </dsp:nvSpPr>
      <dsp:spPr>
        <a:xfrm>
          <a:off x="0" y="7296"/>
          <a:ext cx="3286125" cy="197167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IN" sz="2200" kern="1200" dirty="0"/>
            <a:t>To overcome problems like lack of social recognition and respect, lack of adequate incentives, etc</a:t>
          </a:r>
          <a:endParaRPr lang="en-US" sz="2200" kern="1200" dirty="0"/>
        </a:p>
      </dsp:txBody>
      <dsp:txXfrm>
        <a:off x="0" y="7296"/>
        <a:ext cx="3286125" cy="1971675"/>
      </dsp:txXfrm>
    </dsp:sp>
    <dsp:sp modelId="{35ADA9C6-4218-43F3-9D79-F70A58E1A77B}">
      <dsp:nvSpPr>
        <dsp:cNvPr id="0" name=""/>
        <dsp:cNvSpPr/>
      </dsp:nvSpPr>
      <dsp:spPr>
        <a:xfrm>
          <a:off x="3611615" y="0"/>
          <a:ext cx="3286125" cy="197167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IN" sz="2200" kern="1200" dirty="0"/>
            <a:t>A large portion of farmers are resorting to suicide every year due to several reasons indebtedness, crop failure,  etc. </a:t>
          </a:r>
          <a:endParaRPr lang="en-US" sz="2200" kern="1200" dirty="0"/>
        </a:p>
      </dsp:txBody>
      <dsp:txXfrm>
        <a:off x="3611615" y="0"/>
        <a:ext cx="3286125" cy="1971675"/>
      </dsp:txXfrm>
    </dsp:sp>
    <dsp:sp modelId="{07A99E0D-A199-47BA-9309-F147DEBC0317}">
      <dsp:nvSpPr>
        <dsp:cNvPr id="0" name=""/>
        <dsp:cNvSpPr/>
      </dsp:nvSpPr>
      <dsp:spPr>
        <a:xfrm>
          <a:off x="7229475" y="7296"/>
          <a:ext cx="3286125" cy="197167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IN" sz="2200" kern="1200" dirty="0"/>
            <a:t>According to the NCRB reports, nearly 3.5 lakh farmers have committed suicide since 1995 to 2018</a:t>
          </a:r>
          <a:r>
            <a:rPr lang="en-IN" sz="1600" kern="1200" dirty="0"/>
            <a:t> </a:t>
          </a:r>
          <a:endParaRPr lang="en-US" sz="1600" kern="1200" dirty="0"/>
        </a:p>
      </dsp:txBody>
      <dsp:txXfrm>
        <a:off x="7229475" y="7296"/>
        <a:ext cx="3286125" cy="1971675"/>
      </dsp:txXfrm>
    </dsp:sp>
    <dsp:sp modelId="{DACD01DF-05AD-4088-8822-32D668B48056}">
      <dsp:nvSpPr>
        <dsp:cNvPr id="0" name=""/>
        <dsp:cNvSpPr/>
      </dsp:nvSpPr>
      <dsp:spPr>
        <a:xfrm>
          <a:off x="0" y="2307583"/>
          <a:ext cx="3286125" cy="197167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IN" sz="2200" kern="1200" dirty="0"/>
            <a:t>Thus, the time has come for the policy-makers to successfully harness the potential of agritourism to boost up the rural economy of the nation. </a:t>
          </a:r>
          <a:endParaRPr lang="en-US" sz="2200" kern="1200" dirty="0"/>
        </a:p>
      </dsp:txBody>
      <dsp:txXfrm>
        <a:off x="0" y="2307583"/>
        <a:ext cx="3286125" cy="1971675"/>
      </dsp:txXfrm>
    </dsp:sp>
    <dsp:sp modelId="{D47EB30A-BE56-40F6-80AC-6A38F06A3C2E}">
      <dsp:nvSpPr>
        <dsp:cNvPr id="0" name=""/>
        <dsp:cNvSpPr/>
      </dsp:nvSpPr>
      <dsp:spPr>
        <a:xfrm>
          <a:off x="3614737" y="2307583"/>
          <a:ext cx="3286125" cy="197167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IN" sz="2200" kern="1200" dirty="0"/>
            <a:t>Lack of proper credit facilities, lower literacy rate and lack of proper market orientation, fragmented land-holdings and lack of Govt. support. </a:t>
          </a:r>
          <a:endParaRPr lang="en-US" sz="2200" kern="1200" dirty="0"/>
        </a:p>
      </dsp:txBody>
      <dsp:txXfrm>
        <a:off x="3614737" y="2307583"/>
        <a:ext cx="3286125" cy="1971675"/>
      </dsp:txXfrm>
    </dsp:sp>
    <dsp:sp modelId="{4A7A7617-6848-4FD5-AE73-317B7F246661}">
      <dsp:nvSpPr>
        <dsp:cNvPr id="0" name=""/>
        <dsp:cNvSpPr/>
      </dsp:nvSpPr>
      <dsp:spPr>
        <a:xfrm>
          <a:off x="7229475" y="2307583"/>
          <a:ext cx="3286125" cy="197167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Initiatives on the part of the Government  is the need of the hour to harness the immense potential that lies in it.</a:t>
          </a:r>
          <a:endParaRPr lang="en-US" sz="2500" kern="1200" dirty="0"/>
        </a:p>
      </dsp:txBody>
      <dsp:txXfrm>
        <a:off x="7229475" y="2307583"/>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7075A-5099-40CB-9FB8-353A650B2D85}">
      <dsp:nvSpPr>
        <dsp:cNvPr id="0" name=""/>
        <dsp:cNvSpPr/>
      </dsp:nvSpPr>
      <dsp:spPr>
        <a:xfrm>
          <a:off x="1326772" y="2407"/>
          <a:ext cx="2456891" cy="147413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N" sz="2600" kern="1200"/>
            <a:t>Introduction to tourism</a:t>
          </a:r>
          <a:endParaRPr lang="en-US" sz="2600" kern="1200"/>
        </a:p>
      </dsp:txBody>
      <dsp:txXfrm>
        <a:off x="1326772" y="2407"/>
        <a:ext cx="2456891" cy="1474135"/>
      </dsp:txXfrm>
    </dsp:sp>
    <dsp:sp modelId="{842EB10C-5D41-4644-91A3-2F398668FD3A}">
      <dsp:nvSpPr>
        <dsp:cNvPr id="0" name=""/>
        <dsp:cNvSpPr/>
      </dsp:nvSpPr>
      <dsp:spPr>
        <a:xfrm>
          <a:off x="4029354" y="2407"/>
          <a:ext cx="2456891" cy="1474135"/>
        </a:xfrm>
        <a:prstGeom prst="rect">
          <a:avLst/>
        </a:prstGeom>
        <a:gradFill rotWithShape="0">
          <a:gsLst>
            <a:gs pos="0">
              <a:schemeClr val="accent5">
                <a:hueOff val="-965506"/>
                <a:satOff val="-2488"/>
                <a:lumOff val="-1681"/>
                <a:alphaOff val="0"/>
                <a:satMod val="103000"/>
                <a:lumMod val="102000"/>
                <a:tint val="94000"/>
              </a:schemeClr>
            </a:gs>
            <a:gs pos="50000">
              <a:schemeClr val="accent5">
                <a:hueOff val="-965506"/>
                <a:satOff val="-2488"/>
                <a:lumOff val="-1681"/>
                <a:alphaOff val="0"/>
                <a:satMod val="110000"/>
                <a:lumMod val="100000"/>
                <a:shade val="100000"/>
              </a:schemeClr>
            </a:gs>
            <a:gs pos="100000">
              <a:schemeClr val="accent5">
                <a:hueOff val="-965506"/>
                <a:satOff val="-2488"/>
                <a:lumOff val="-16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N" sz="2600" kern="1200"/>
            <a:t>Types of tourism</a:t>
          </a:r>
          <a:endParaRPr lang="en-US" sz="2600" kern="1200"/>
        </a:p>
      </dsp:txBody>
      <dsp:txXfrm>
        <a:off x="4029354" y="2407"/>
        <a:ext cx="2456891" cy="1474135"/>
      </dsp:txXfrm>
    </dsp:sp>
    <dsp:sp modelId="{41688F1F-2F1E-4F2C-92BA-7B079D0F8F24}">
      <dsp:nvSpPr>
        <dsp:cNvPr id="0" name=""/>
        <dsp:cNvSpPr/>
      </dsp:nvSpPr>
      <dsp:spPr>
        <a:xfrm>
          <a:off x="6731935" y="2407"/>
          <a:ext cx="2456891" cy="1474135"/>
        </a:xfrm>
        <a:prstGeom prst="rect">
          <a:avLst/>
        </a:prstGeom>
        <a:gradFill rotWithShape="0">
          <a:gsLst>
            <a:gs pos="0">
              <a:schemeClr val="accent5">
                <a:hueOff val="-1931012"/>
                <a:satOff val="-4977"/>
                <a:lumOff val="-3361"/>
                <a:alphaOff val="0"/>
                <a:satMod val="103000"/>
                <a:lumMod val="102000"/>
                <a:tint val="94000"/>
              </a:schemeClr>
            </a:gs>
            <a:gs pos="50000">
              <a:schemeClr val="accent5">
                <a:hueOff val="-1931012"/>
                <a:satOff val="-4977"/>
                <a:lumOff val="-3361"/>
                <a:alphaOff val="0"/>
                <a:satMod val="110000"/>
                <a:lumMod val="100000"/>
                <a:shade val="100000"/>
              </a:schemeClr>
            </a:gs>
            <a:gs pos="100000">
              <a:schemeClr val="accent5">
                <a:hueOff val="-1931012"/>
                <a:satOff val="-4977"/>
                <a:lumOff val="-33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N" sz="2600" kern="1200" dirty="0"/>
            <a:t>Types of tourism in India</a:t>
          </a:r>
          <a:endParaRPr lang="en-US" sz="2600" kern="1200" dirty="0"/>
        </a:p>
      </dsp:txBody>
      <dsp:txXfrm>
        <a:off x="6731935" y="2407"/>
        <a:ext cx="2456891" cy="1474135"/>
      </dsp:txXfrm>
    </dsp:sp>
    <dsp:sp modelId="{54268F59-38AB-4EBA-890A-FE6CB9319FDD}">
      <dsp:nvSpPr>
        <dsp:cNvPr id="0" name=""/>
        <dsp:cNvSpPr/>
      </dsp:nvSpPr>
      <dsp:spPr>
        <a:xfrm>
          <a:off x="1326772" y="1722231"/>
          <a:ext cx="2456891" cy="1474135"/>
        </a:xfrm>
        <a:prstGeom prst="rect">
          <a:avLst/>
        </a:prstGeom>
        <a:gradFill rotWithShape="0">
          <a:gsLst>
            <a:gs pos="0">
              <a:schemeClr val="accent5">
                <a:hueOff val="-2896518"/>
                <a:satOff val="-7465"/>
                <a:lumOff val="-5042"/>
                <a:alphaOff val="0"/>
                <a:satMod val="103000"/>
                <a:lumMod val="102000"/>
                <a:tint val="94000"/>
              </a:schemeClr>
            </a:gs>
            <a:gs pos="50000">
              <a:schemeClr val="accent5">
                <a:hueOff val="-2896518"/>
                <a:satOff val="-7465"/>
                <a:lumOff val="-5042"/>
                <a:alphaOff val="0"/>
                <a:satMod val="110000"/>
                <a:lumMod val="100000"/>
                <a:shade val="100000"/>
              </a:schemeClr>
            </a:gs>
            <a:gs pos="100000">
              <a:schemeClr val="accent5">
                <a:hueOff val="-2896518"/>
                <a:satOff val="-7465"/>
                <a:lumOff val="-504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N" sz="2600" kern="1200"/>
            <a:t>Agri-tourism</a:t>
          </a:r>
          <a:endParaRPr lang="en-US" sz="2600" kern="1200"/>
        </a:p>
      </dsp:txBody>
      <dsp:txXfrm>
        <a:off x="1326772" y="1722231"/>
        <a:ext cx="2456891" cy="1474135"/>
      </dsp:txXfrm>
    </dsp:sp>
    <dsp:sp modelId="{6855C0BB-360E-44C7-8943-2057F2DBD211}">
      <dsp:nvSpPr>
        <dsp:cNvPr id="0" name=""/>
        <dsp:cNvSpPr/>
      </dsp:nvSpPr>
      <dsp:spPr>
        <a:xfrm>
          <a:off x="4029354" y="1722231"/>
          <a:ext cx="2456891" cy="1474135"/>
        </a:xfrm>
        <a:prstGeom prst="rect">
          <a:avLst/>
        </a:prstGeom>
        <a:gradFill rotWithShape="0">
          <a:gsLst>
            <a:gs pos="0">
              <a:schemeClr val="accent5">
                <a:hueOff val="-3862025"/>
                <a:satOff val="-9954"/>
                <a:lumOff val="-6723"/>
                <a:alphaOff val="0"/>
                <a:satMod val="103000"/>
                <a:lumMod val="102000"/>
                <a:tint val="94000"/>
              </a:schemeClr>
            </a:gs>
            <a:gs pos="50000">
              <a:schemeClr val="accent5">
                <a:hueOff val="-3862025"/>
                <a:satOff val="-9954"/>
                <a:lumOff val="-6723"/>
                <a:alphaOff val="0"/>
                <a:satMod val="110000"/>
                <a:lumMod val="100000"/>
                <a:shade val="100000"/>
              </a:schemeClr>
            </a:gs>
            <a:gs pos="100000">
              <a:schemeClr val="accent5">
                <a:hueOff val="-3862025"/>
                <a:satOff val="-9954"/>
                <a:lumOff val="-672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N" sz="2600" kern="1200"/>
            <a:t>Advent of agri-tourism in India</a:t>
          </a:r>
          <a:endParaRPr lang="en-US" sz="2600" kern="1200"/>
        </a:p>
      </dsp:txBody>
      <dsp:txXfrm>
        <a:off x="4029354" y="1722231"/>
        <a:ext cx="2456891" cy="1474135"/>
      </dsp:txXfrm>
    </dsp:sp>
    <dsp:sp modelId="{39ADA801-D71F-4C0C-BF93-C5186B93F716}">
      <dsp:nvSpPr>
        <dsp:cNvPr id="0" name=""/>
        <dsp:cNvSpPr/>
      </dsp:nvSpPr>
      <dsp:spPr>
        <a:xfrm>
          <a:off x="6731935" y="1722231"/>
          <a:ext cx="2456891" cy="1474135"/>
        </a:xfrm>
        <a:prstGeom prst="rect">
          <a:avLst/>
        </a:prstGeom>
        <a:gradFill rotWithShape="0">
          <a:gsLst>
            <a:gs pos="0">
              <a:schemeClr val="accent5">
                <a:hueOff val="-4827531"/>
                <a:satOff val="-12442"/>
                <a:lumOff val="-8404"/>
                <a:alphaOff val="0"/>
                <a:satMod val="103000"/>
                <a:lumMod val="102000"/>
                <a:tint val="94000"/>
              </a:schemeClr>
            </a:gs>
            <a:gs pos="50000">
              <a:schemeClr val="accent5">
                <a:hueOff val="-4827531"/>
                <a:satOff val="-12442"/>
                <a:lumOff val="-8404"/>
                <a:alphaOff val="0"/>
                <a:satMod val="110000"/>
                <a:lumMod val="100000"/>
                <a:shade val="100000"/>
              </a:schemeClr>
            </a:gs>
            <a:gs pos="100000">
              <a:schemeClr val="accent5">
                <a:hueOff val="-4827531"/>
                <a:satOff val="-12442"/>
                <a:lumOff val="-84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N" sz="2600" kern="1200" dirty="0"/>
            <a:t>Need, scope and benefits of </a:t>
          </a:r>
          <a:r>
            <a:rPr lang="en-IN" sz="2600" kern="1200" dirty="0" err="1"/>
            <a:t>agri</a:t>
          </a:r>
          <a:r>
            <a:rPr lang="en-IN" sz="2600" kern="1200" dirty="0"/>
            <a:t>-tourism in India</a:t>
          </a:r>
          <a:endParaRPr lang="en-US" sz="2600" kern="1200" dirty="0"/>
        </a:p>
      </dsp:txBody>
      <dsp:txXfrm>
        <a:off x="6731935" y="1722231"/>
        <a:ext cx="2456891" cy="1474135"/>
      </dsp:txXfrm>
    </dsp:sp>
    <dsp:sp modelId="{B83F6C07-5996-4DB1-AA36-D0E38C0149AB}">
      <dsp:nvSpPr>
        <dsp:cNvPr id="0" name=""/>
        <dsp:cNvSpPr/>
      </dsp:nvSpPr>
      <dsp:spPr>
        <a:xfrm>
          <a:off x="2678063" y="3442056"/>
          <a:ext cx="2456891" cy="1474135"/>
        </a:xfrm>
        <a:prstGeom prst="rect">
          <a:avLst/>
        </a:prstGeom>
        <a:gradFill rotWithShape="0">
          <a:gsLst>
            <a:gs pos="0">
              <a:schemeClr val="accent5">
                <a:hueOff val="-5793037"/>
                <a:satOff val="-14931"/>
                <a:lumOff val="-10084"/>
                <a:alphaOff val="0"/>
                <a:satMod val="103000"/>
                <a:lumMod val="102000"/>
                <a:tint val="94000"/>
              </a:schemeClr>
            </a:gs>
            <a:gs pos="50000">
              <a:schemeClr val="accent5">
                <a:hueOff val="-5793037"/>
                <a:satOff val="-14931"/>
                <a:lumOff val="-10084"/>
                <a:alphaOff val="0"/>
                <a:satMod val="110000"/>
                <a:lumMod val="100000"/>
                <a:shade val="100000"/>
              </a:schemeClr>
            </a:gs>
            <a:gs pos="100000">
              <a:schemeClr val="accent5">
                <a:hueOff val="-5793037"/>
                <a:satOff val="-14931"/>
                <a:lumOff val="-100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N" sz="2600" kern="1200"/>
            <a:t>Related research studies</a:t>
          </a:r>
          <a:endParaRPr lang="en-US" sz="2600" kern="1200"/>
        </a:p>
      </dsp:txBody>
      <dsp:txXfrm>
        <a:off x="2678063" y="3442056"/>
        <a:ext cx="2456891" cy="1474135"/>
      </dsp:txXfrm>
    </dsp:sp>
    <dsp:sp modelId="{F843AE7B-209C-489A-8473-FBD6557269B2}">
      <dsp:nvSpPr>
        <dsp:cNvPr id="0" name=""/>
        <dsp:cNvSpPr/>
      </dsp:nvSpPr>
      <dsp:spPr>
        <a:xfrm>
          <a:off x="5380644" y="3442056"/>
          <a:ext cx="2456891" cy="1474135"/>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N" sz="2600" kern="1200"/>
            <a:t>Conclusion</a:t>
          </a:r>
          <a:endParaRPr lang="en-US" sz="2600" kern="1200"/>
        </a:p>
      </dsp:txBody>
      <dsp:txXfrm>
        <a:off x="5380644" y="3442056"/>
        <a:ext cx="2456891" cy="14741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C88521-B31C-44C3-B252-DAA1D24EC0D3}">
      <dsp:nvSpPr>
        <dsp:cNvPr id="0" name=""/>
        <dsp:cNvSpPr/>
      </dsp:nvSpPr>
      <dsp:spPr>
        <a:xfrm>
          <a:off x="0" y="719"/>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67A910-AE4D-4636-81C9-0D7942416037}">
      <dsp:nvSpPr>
        <dsp:cNvPr id="0" name=""/>
        <dsp:cNvSpPr/>
      </dsp:nvSpPr>
      <dsp:spPr>
        <a:xfrm>
          <a:off x="509522" y="379703"/>
          <a:ext cx="926404" cy="9264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F619D3-B44D-4672-8657-6864107B26BC}">
      <dsp:nvSpPr>
        <dsp:cNvPr id="0" name=""/>
        <dsp:cNvSpPr/>
      </dsp:nvSpPr>
      <dsp:spPr>
        <a:xfrm>
          <a:off x="1945450" y="719"/>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90000"/>
            </a:lnSpc>
            <a:spcBef>
              <a:spcPct val="0"/>
            </a:spcBef>
            <a:spcAft>
              <a:spcPct val="35000"/>
            </a:spcAft>
            <a:buNone/>
          </a:pPr>
          <a:r>
            <a:rPr lang="en-IN" sz="2500" kern="1200" dirty="0"/>
            <a:t>The appeal to the tourists should be both visual and physical</a:t>
          </a:r>
          <a:endParaRPr lang="en-US" sz="2500" kern="1200" dirty="0"/>
        </a:p>
      </dsp:txBody>
      <dsp:txXfrm>
        <a:off x="1945450" y="719"/>
        <a:ext cx="4643240" cy="1684372"/>
      </dsp:txXfrm>
    </dsp:sp>
    <dsp:sp modelId="{8966B804-62E0-4A4F-9556-7B5082A788E8}">
      <dsp:nvSpPr>
        <dsp:cNvPr id="0" name=""/>
        <dsp:cNvSpPr/>
      </dsp:nvSpPr>
      <dsp:spPr>
        <a:xfrm>
          <a:off x="0" y="2106185"/>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1FAAD3-4066-4CEC-B05C-0CB3FE88DD34}">
      <dsp:nvSpPr>
        <dsp:cNvPr id="0" name=""/>
        <dsp:cNvSpPr/>
      </dsp:nvSpPr>
      <dsp:spPr>
        <a:xfrm>
          <a:off x="509522" y="2485169"/>
          <a:ext cx="926404" cy="9264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B326A9-0B2B-4BD7-9B59-80FB63248032}">
      <dsp:nvSpPr>
        <dsp:cNvPr id="0" name=""/>
        <dsp:cNvSpPr/>
      </dsp:nvSpPr>
      <dsp:spPr>
        <a:xfrm>
          <a:off x="1945450" y="2106185"/>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90000"/>
            </a:lnSpc>
            <a:spcBef>
              <a:spcPct val="0"/>
            </a:spcBef>
            <a:spcAft>
              <a:spcPct val="35000"/>
            </a:spcAft>
            <a:buNone/>
          </a:pPr>
          <a:r>
            <a:rPr lang="en-IN" sz="2500" kern="1200"/>
            <a:t>Participation and involvement of the tourists</a:t>
          </a:r>
          <a:endParaRPr lang="en-US" sz="2500" kern="1200"/>
        </a:p>
      </dsp:txBody>
      <dsp:txXfrm>
        <a:off x="1945450" y="2106185"/>
        <a:ext cx="4643240" cy="1684372"/>
      </dsp:txXfrm>
    </dsp:sp>
    <dsp:sp modelId="{412492C3-86BA-43BD-82F7-6ABC46A4FB1C}">
      <dsp:nvSpPr>
        <dsp:cNvPr id="0" name=""/>
        <dsp:cNvSpPr/>
      </dsp:nvSpPr>
      <dsp:spPr>
        <a:xfrm>
          <a:off x="0" y="4211650"/>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7D7376-5CF7-4072-B84D-C82C97A694FD}">
      <dsp:nvSpPr>
        <dsp:cNvPr id="0" name=""/>
        <dsp:cNvSpPr/>
      </dsp:nvSpPr>
      <dsp:spPr>
        <a:xfrm>
          <a:off x="509522" y="4590634"/>
          <a:ext cx="926404" cy="9264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60F884-75B0-410D-9EF6-51C29D47312F}">
      <dsp:nvSpPr>
        <dsp:cNvPr id="0" name=""/>
        <dsp:cNvSpPr/>
      </dsp:nvSpPr>
      <dsp:spPr>
        <a:xfrm>
          <a:off x="1945450" y="4211650"/>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90000"/>
            </a:lnSpc>
            <a:spcBef>
              <a:spcPct val="0"/>
            </a:spcBef>
            <a:spcAft>
              <a:spcPct val="35000"/>
            </a:spcAft>
            <a:buNone/>
          </a:pPr>
          <a:r>
            <a:rPr lang="en-IN" sz="2500" kern="1200"/>
            <a:t>Provision of sales counter</a:t>
          </a:r>
          <a:endParaRPr lang="en-US" sz="2500" kern="1200"/>
        </a:p>
      </dsp:txBody>
      <dsp:txXfrm>
        <a:off x="1945450" y="4211650"/>
        <a:ext cx="4643240" cy="16843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1C637-8471-4DA5-BA3A-D7496F0A7ED2}">
      <dsp:nvSpPr>
        <dsp:cNvPr id="0" name=""/>
        <dsp:cNvSpPr/>
      </dsp:nvSpPr>
      <dsp:spPr>
        <a:xfrm>
          <a:off x="0" y="103791"/>
          <a:ext cx="6820307" cy="1174753"/>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bg1"/>
              </a:solidFill>
            </a:rPr>
            <a:t>Operating its Agri tourism </a:t>
          </a:r>
          <a:r>
            <a:rPr lang="en-US" sz="2100" kern="1200" dirty="0" err="1">
              <a:solidFill>
                <a:schemeClr val="bg1"/>
              </a:solidFill>
            </a:rPr>
            <a:t>centre</a:t>
          </a:r>
          <a:r>
            <a:rPr lang="en-US" sz="2100" kern="1200" dirty="0">
              <a:solidFill>
                <a:schemeClr val="bg1"/>
              </a:solidFill>
            </a:rPr>
            <a:t>, encouraging more farmers, conducting training and research programs</a:t>
          </a:r>
        </a:p>
      </dsp:txBody>
      <dsp:txXfrm>
        <a:off x="57347" y="161138"/>
        <a:ext cx="6705613" cy="1060059"/>
      </dsp:txXfrm>
    </dsp:sp>
    <dsp:sp modelId="{CF570B44-6382-450F-813B-11EBB98BD24E}">
      <dsp:nvSpPr>
        <dsp:cNvPr id="0" name=""/>
        <dsp:cNvSpPr/>
      </dsp:nvSpPr>
      <dsp:spPr>
        <a:xfrm>
          <a:off x="0" y="1339024"/>
          <a:ext cx="6820307" cy="1174753"/>
        </a:xfrm>
        <a:prstGeom prst="roundRect">
          <a:avLst/>
        </a:prstGeom>
        <a:solidFill>
          <a:schemeClr val="accent5">
            <a:hueOff val="-1689636"/>
            <a:satOff val="-4355"/>
            <a:lumOff val="-294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bg1"/>
              </a:solidFill>
            </a:rPr>
            <a:t>An umbrella platform wherein most of the tourist reservations are booked and then tourists are sent to different centers</a:t>
          </a:r>
        </a:p>
      </dsp:txBody>
      <dsp:txXfrm>
        <a:off x="57347" y="1396371"/>
        <a:ext cx="6705613" cy="1060059"/>
      </dsp:txXfrm>
    </dsp:sp>
    <dsp:sp modelId="{ADC6154F-FF70-4A07-9D42-124659C309E7}">
      <dsp:nvSpPr>
        <dsp:cNvPr id="0" name=""/>
        <dsp:cNvSpPr/>
      </dsp:nvSpPr>
      <dsp:spPr>
        <a:xfrm>
          <a:off x="0" y="2574257"/>
          <a:ext cx="6820307" cy="1174753"/>
        </a:xfrm>
        <a:prstGeom prst="round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bg1"/>
              </a:solidFill>
            </a:rPr>
            <a:t>Saves money on the marketing cost of the farmers </a:t>
          </a:r>
        </a:p>
      </dsp:txBody>
      <dsp:txXfrm>
        <a:off x="57347" y="2631604"/>
        <a:ext cx="6705613" cy="1060059"/>
      </dsp:txXfrm>
    </dsp:sp>
    <dsp:sp modelId="{2B88792E-5A07-49B5-A30B-DF92DC73FC3B}">
      <dsp:nvSpPr>
        <dsp:cNvPr id="0" name=""/>
        <dsp:cNvSpPr/>
      </dsp:nvSpPr>
      <dsp:spPr>
        <a:xfrm>
          <a:off x="0" y="3809491"/>
          <a:ext cx="6820307" cy="1174753"/>
        </a:xfrm>
        <a:prstGeom prst="roundRect">
          <a:avLst/>
        </a:prstGeom>
        <a:solidFill>
          <a:schemeClr val="accent5">
            <a:hueOff val="-5068907"/>
            <a:satOff val="-13064"/>
            <a:lumOff val="-882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bg1"/>
              </a:solidFill>
            </a:rPr>
            <a:t>They may themselves also take the bookings. ATDC provides a helping hand </a:t>
          </a:r>
        </a:p>
      </dsp:txBody>
      <dsp:txXfrm>
        <a:off x="57347" y="3866838"/>
        <a:ext cx="6705613" cy="1060059"/>
      </dsp:txXfrm>
    </dsp:sp>
    <dsp:sp modelId="{9FCCA9DB-073D-4589-9A4D-35CC7397B71B}">
      <dsp:nvSpPr>
        <dsp:cNvPr id="0" name=""/>
        <dsp:cNvSpPr/>
      </dsp:nvSpPr>
      <dsp:spPr>
        <a:xfrm>
          <a:off x="0" y="5044724"/>
          <a:ext cx="6820307" cy="1174753"/>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bg1"/>
              </a:solidFill>
            </a:rPr>
            <a:t>ATDC is the umbrella organization for the Agri tourism </a:t>
          </a:r>
        </a:p>
      </dsp:txBody>
      <dsp:txXfrm>
        <a:off x="57347" y="5102071"/>
        <a:ext cx="6705613" cy="10600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82AC61-0A05-40B6-B582-15A6CFD8E9A9}">
      <dsp:nvSpPr>
        <dsp:cNvPr id="0" name=""/>
        <dsp:cNvSpPr/>
      </dsp:nvSpPr>
      <dsp:spPr>
        <a:xfrm>
          <a:off x="0" y="0"/>
          <a:ext cx="10515600" cy="83947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IN" sz="3500" kern="1200" dirty="0"/>
            <a:t>The objectives of ATDC</a:t>
          </a:r>
          <a:endParaRPr lang="en-US" sz="3500" kern="1200" dirty="0"/>
        </a:p>
      </dsp:txBody>
      <dsp:txXfrm>
        <a:off x="40980" y="40980"/>
        <a:ext cx="10433640" cy="757514"/>
      </dsp:txXfrm>
    </dsp:sp>
    <dsp:sp modelId="{FBD79087-C574-4A9F-9AC8-0CFC1A76B539}">
      <dsp:nvSpPr>
        <dsp:cNvPr id="0" name=""/>
        <dsp:cNvSpPr/>
      </dsp:nvSpPr>
      <dsp:spPr>
        <a:xfrm>
          <a:off x="0" y="911791"/>
          <a:ext cx="10515600" cy="4202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4450" rIns="248920" bIns="44450" numCol="1" spcCol="1270" anchor="t" anchorCtr="0">
          <a:noAutofit/>
        </a:bodyPr>
        <a:lstStyle/>
        <a:p>
          <a:pPr marL="228600" lvl="1" indent="-228600" algn="just" defTabSz="1200150">
            <a:lnSpc>
              <a:spcPct val="90000"/>
            </a:lnSpc>
            <a:spcBef>
              <a:spcPct val="0"/>
            </a:spcBef>
            <a:spcAft>
              <a:spcPct val="20000"/>
            </a:spcAft>
            <a:buChar char="•"/>
          </a:pPr>
          <a:r>
            <a:rPr lang="en-IN" sz="2700" kern="1200" dirty="0"/>
            <a:t>Projects’ training and support is a potential vehicle for diversifying in stabilising the rural economies</a:t>
          </a:r>
          <a:endParaRPr lang="en-US" sz="2700" kern="1200" dirty="0"/>
        </a:p>
        <a:p>
          <a:pPr marL="228600" lvl="1" indent="-228600" algn="just" defTabSz="1200150">
            <a:lnSpc>
              <a:spcPct val="90000"/>
            </a:lnSpc>
            <a:spcBef>
              <a:spcPct val="0"/>
            </a:spcBef>
            <a:spcAft>
              <a:spcPct val="20000"/>
            </a:spcAft>
            <a:buChar char="•"/>
          </a:pPr>
          <a:r>
            <a:rPr lang="en-IN" sz="2700" kern="1200" dirty="0"/>
            <a:t>Creating jobs,  providing a broader market based opportunities for on farm employment </a:t>
          </a:r>
          <a:r>
            <a:rPr lang="en-IN" sz="2700" kern="1200" dirty="0">
              <a:solidFill>
                <a:srgbClr val="FFFF00"/>
              </a:solidFill>
            </a:rPr>
            <a:t>so they do not have to migrate to urban areas</a:t>
          </a:r>
          <a:endParaRPr lang="en-US" sz="2700" kern="1200" dirty="0">
            <a:solidFill>
              <a:srgbClr val="FFFF00"/>
            </a:solidFill>
          </a:endParaRPr>
        </a:p>
        <a:p>
          <a:pPr marL="228600" lvl="1" indent="-228600" algn="just" defTabSz="1200150">
            <a:lnSpc>
              <a:spcPct val="90000"/>
            </a:lnSpc>
            <a:spcBef>
              <a:spcPct val="0"/>
            </a:spcBef>
            <a:spcAft>
              <a:spcPct val="20000"/>
            </a:spcAft>
            <a:buChar char="•"/>
          </a:pPr>
          <a:r>
            <a:rPr lang="en-IN" sz="2700" kern="1200" dirty="0"/>
            <a:t>Agri-tourism income to improve their livelihoods traditional forms of art and music in rural areas </a:t>
          </a:r>
          <a:endParaRPr lang="en-US" sz="2700" kern="1200" dirty="0"/>
        </a:p>
        <a:p>
          <a:pPr marL="228600" lvl="1" indent="-228600" algn="just" defTabSz="1200150">
            <a:lnSpc>
              <a:spcPct val="90000"/>
            </a:lnSpc>
            <a:spcBef>
              <a:spcPct val="0"/>
            </a:spcBef>
            <a:spcAft>
              <a:spcPct val="20000"/>
            </a:spcAft>
            <a:buChar char="•"/>
          </a:pPr>
          <a:r>
            <a:rPr lang="en-IN" sz="2700" kern="1200" dirty="0"/>
            <a:t>Increasing awareness of local agricultural products </a:t>
          </a:r>
          <a:endParaRPr lang="en-US" sz="2700" kern="1200" dirty="0"/>
        </a:p>
        <a:p>
          <a:pPr marL="228600" lvl="1" indent="-228600" algn="just" defTabSz="1200150">
            <a:lnSpc>
              <a:spcPct val="90000"/>
            </a:lnSpc>
            <a:spcBef>
              <a:spcPct val="0"/>
            </a:spcBef>
            <a:spcAft>
              <a:spcPct val="20000"/>
            </a:spcAft>
            <a:buChar char="•"/>
          </a:pPr>
          <a:r>
            <a:rPr lang="en-IN" sz="2700" kern="1200" dirty="0"/>
            <a:t>Enhancing understanding of the importance of maintaining agricultural lands thereby strengthening the long term sustainability of small firms</a:t>
          </a:r>
          <a:endParaRPr lang="en-US" sz="2700" kern="1200" dirty="0"/>
        </a:p>
      </dsp:txBody>
      <dsp:txXfrm>
        <a:off x="0" y="911791"/>
        <a:ext cx="10515600" cy="42021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3752B8-CEE3-4EFD-8708-8EAEA9087C8B}">
      <dsp:nvSpPr>
        <dsp:cNvPr id="0" name=""/>
        <dsp:cNvSpPr/>
      </dsp:nvSpPr>
      <dsp:spPr>
        <a:xfrm>
          <a:off x="4435" y="268842"/>
          <a:ext cx="6279402" cy="4341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IN" sz="2800" kern="1200" dirty="0"/>
            <a:t>DEVALOKAM FARMSTAY RETREAT, KERALA</a:t>
          </a:r>
          <a:endParaRPr lang="en-US" sz="2800" kern="1200" dirty="0"/>
        </a:p>
        <a:p>
          <a:pPr marL="228600" lvl="1" indent="-228600" algn="l" defTabSz="977900">
            <a:lnSpc>
              <a:spcPct val="90000"/>
            </a:lnSpc>
            <a:spcBef>
              <a:spcPct val="0"/>
            </a:spcBef>
            <a:spcAft>
              <a:spcPct val="15000"/>
            </a:spcAft>
            <a:buChar char="•"/>
          </a:pPr>
          <a:r>
            <a:rPr lang="en-IN" sz="2200" kern="1200" dirty="0" err="1"/>
            <a:t>Devalokam</a:t>
          </a:r>
          <a:r>
            <a:rPr lang="en-IN" sz="2200" kern="1200" dirty="0"/>
            <a:t> is the organic ancestral form of a welcoming Syrian Christian family.</a:t>
          </a:r>
          <a:endParaRPr lang="en-US" sz="2200" kern="1200" dirty="0"/>
        </a:p>
        <a:p>
          <a:pPr marL="228600" lvl="1" indent="-228600" algn="l" defTabSz="977900">
            <a:lnSpc>
              <a:spcPct val="90000"/>
            </a:lnSpc>
            <a:spcBef>
              <a:spcPct val="0"/>
            </a:spcBef>
            <a:spcAft>
              <a:spcPct val="15000"/>
            </a:spcAft>
            <a:buChar char="•"/>
          </a:pPr>
          <a:r>
            <a:rPr lang="en-IN" sz="2200" kern="1200" dirty="0"/>
            <a:t>Located only 90 minutes drive from Kochi airport in the spice belt of Kerala </a:t>
          </a:r>
          <a:endParaRPr lang="en-US" sz="2200" kern="1200" dirty="0"/>
        </a:p>
        <a:p>
          <a:pPr marL="228600" lvl="1" indent="-228600" algn="l" defTabSz="977900">
            <a:lnSpc>
              <a:spcPct val="90000"/>
            </a:lnSpc>
            <a:spcBef>
              <a:spcPct val="0"/>
            </a:spcBef>
            <a:spcAft>
              <a:spcPct val="15000"/>
            </a:spcAft>
            <a:buChar char="•"/>
          </a:pPr>
          <a:r>
            <a:rPr lang="en-IN" sz="2200" kern="1200" dirty="0"/>
            <a:t>Fruits vegetables spices milk and honey are all produced </a:t>
          </a:r>
          <a:endParaRPr lang="en-US" sz="2200" kern="1200" dirty="0"/>
        </a:p>
        <a:p>
          <a:pPr marL="228600" lvl="1" indent="-228600" algn="l" defTabSz="977900">
            <a:lnSpc>
              <a:spcPct val="90000"/>
            </a:lnSpc>
            <a:spcBef>
              <a:spcPct val="0"/>
            </a:spcBef>
            <a:spcAft>
              <a:spcPct val="15000"/>
            </a:spcAft>
            <a:buChar char="•"/>
          </a:pPr>
          <a:r>
            <a:rPr lang="en-IN" sz="2200" kern="1200" dirty="0"/>
            <a:t>Spiceworks, village walks bamboo rafting, temple visits, cow milking and swimming. </a:t>
          </a:r>
          <a:endParaRPr lang="en-US" sz="2200" kern="1200" dirty="0"/>
        </a:p>
        <a:p>
          <a:pPr marL="228600" lvl="1" indent="-228600" algn="l" defTabSz="977900">
            <a:lnSpc>
              <a:spcPct val="90000"/>
            </a:lnSpc>
            <a:spcBef>
              <a:spcPct val="0"/>
            </a:spcBef>
            <a:spcAft>
              <a:spcPct val="15000"/>
            </a:spcAft>
            <a:buChar char="•"/>
          </a:pPr>
          <a:r>
            <a:rPr lang="en-IN" sz="2200" kern="1200" dirty="0"/>
            <a:t>Yoga ayurveda and cooking holidays are also offered</a:t>
          </a:r>
          <a:endParaRPr lang="en-US" sz="2200" kern="1200" dirty="0"/>
        </a:p>
        <a:p>
          <a:pPr marL="228600" lvl="1" indent="-228600" algn="l" defTabSz="977900">
            <a:lnSpc>
              <a:spcPct val="90000"/>
            </a:lnSpc>
            <a:spcBef>
              <a:spcPct val="0"/>
            </a:spcBef>
            <a:spcAft>
              <a:spcPct val="15000"/>
            </a:spcAft>
            <a:buChar char="•"/>
          </a:pPr>
          <a:r>
            <a:rPr lang="en-IN" sz="2200" kern="1200" dirty="0"/>
            <a:t>The main guest house is air conditioned room overlooking the river and forest</a:t>
          </a:r>
          <a:endParaRPr lang="en-US" sz="2200" kern="1200" dirty="0"/>
        </a:p>
      </dsp:txBody>
      <dsp:txXfrm>
        <a:off x="4435" y="268842"/>
        <a:ext cx="6279402" cy="43416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88D37-959C-496D-8917-26942B0D08AA}">
      <dsp:nvSpPr>
        <dsp:cNvPr id="0" name=""/>
        <dsp:cNvSpPr/>
      </dsp:nvSpPr>
      <dsp:spPr>
        <a:xfrm>
          <a:off x="0" y="264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1B72556-6FE1-4F3D-9E36-44A88066DEA1}">
      <dsp:nvSpPr>
        <dsp:cNvPr id="0" name=""/>
        <dsp:cNvSpPr/>
      </dsp:nvSpPr>
      <dsp:spPr>
        <a:xfrm>
          <a:off x="0" y="2640"/>
          <a:ext cx="10515600" cy="1800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IN" sz="2300" b="1" kern="1200" dirty="0"/>
            <a:t>THE FARMER </a:t>
          </a:r>
          <a:r>
            <a:rPr lang="en-IN" sz="2300" kern="1200" dirty="0"/>
            <a:t>-  He is the one who is supposed to treat the guests with the utmost respect and with complete heart. He should not only entertain the guest but he should also entertain himself while explaining to the tourist or visitors about farming process. The farmer is not the businessman which itself makes the touristy atmosphere clean and pure and enriching.</a:t>
          </a:r>
          <a:endParaRPr lang="en-US" sz="2300" kern="1200" dirty="0"/>
        </a:p>
      </dsp:txBody>
      <dsp:txXfrm>
        <a:off x="0" y="2640"/>
        <a:ext cx="10515600" cy="1800820"/>
      </dsp:txXfrm>
    </dsp:sp>
    <dsp:sp modelId="{52F55B45-2F4D-4B8A-8380-B2EFD9C92636}">
      <dsp:nvSpPr>
        <dsp:cNvPr id="0" name=""/>
        <dsp:cNvSpPr/>
      </dsp:nvSpPr>
      <dsp:spPr>
        <a:xfrm>
          <a:off x="0" y="180346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3ECFB47-1316-4A10-B746-78FD8C1854DA}">
      <dsp:nvSpPr>
        <dsp:cNvPr id="0" name=""/>
        <dsp:cNvSpPr/>
      </dsp:nvSpPr>
      <dsp:spPr>
        <a:xfrm>
          <a:off x="0" y="1803460"/>
          <a:ext cx="10515600" cy="1800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endParaRPr lang="en-IN" sz="2300" b="1" kern="1200" dirty="0"/>
        </a:p>
        <a:p>
          <a:pPr marL="0" lvl="0" indent="0" algn="l" defTabSz="1022350">
            <a:lnSpc>
              <a:spcPct val="90000"/>
            </a:lnSpc>
            <a:spcBef>
              <a:spcPct val="0"/>
            </a:spcBef>
            <a:spcAft>
              <a:spcPct val="35000"/>
            </a:spcAft>
            <a:buNone/>
          </a:pPr>
          <a:r>
            <a:rPr lang="en-IN" sz="2300" b="1" kern="1200" dirty="0"/>
            <a:t>THE VILLAGE </a:t>
          </a:r>
          <a:r>
            <a:rPr lang="en-IN" sz="2300" kern="1200" dirty="0"/>
            <a:t>- is the one which is very far from the cities and has very few facilities which are provided in the urban areas. The investment for Agri tourism is made by nature itself in the form of water bodies mountains crops etc. </a:t>
          </a:r>
          <a:endParaRPr lang="en-US" sz="2300" kern="1200" dirty="0"/>
        </a:p>
      </dsp:txBody>
      <dsp:txXfrm>
        <a:off x="0" y="1803460"/>
        <a:ext cx="10515600" cy="1800820"/>
      </dsp:txXfrm>
    </dsp:sp>
    <dsp:sp modelId="{7DCA2275-7639-4358-8101-0B8B29DEC7D9}">
      <dsp:nvSpPr>
        <dsp:cNvPr id="0" name=""/>
        <dsp:cNvSpPr/>
      </dsp:nvSpPr>
      <dsp:spPr>
        <a:xfrm>
          <a:off x="0" y="360428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B15F678-1E55-4101-9FD3-F1BA27859630}">
      <dsp:nvSpPr>
        <dsp:cNvPr id="0" name=""/>
        <dsp:cNvSpPr/>
      </dsp:nvSpPr>
      <dsp:spPr>
        <a:xfrm>
          <a:off x="0" y="3604281"/>
          <a:ext cx="10515600" cy="1800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IN" sz="2300" b="1" kern="1200" dirty="0"/>
            <a:t>THE AGRICULTURAL FIELD </a:t>
          </a:r>
          <a:r>
            <a:rPr lang="en-IN" sz="2300" kern="1200" dirty="0"/>
            <a:t>- the resources of agriculture which are in the form of land water will be unique and will be changing from place to place. Each agricultural field is different which attracts tourists in a different way.</a:t>
          </a:r>
          <a:endParaRPr lang="en-US" sz="2300" kern="1200" dirty="0"/>
        </a:p>
      </dsp:txBody>
      <dsp:txXfrm>
        <a:off x="0" y="3604281"/>
        <a:ext cx="10515600" cy="18008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0CA17-C188-496C-B986-779F45A046F4}">
      <dsp:nvSpPr>
        <dsp:cNvPr id="0" name=""/>
        <dsp:cNvSpPr/>
      </dsp:nvSpPr>
      <dsp:spPr>
        <a:xfrm>
          <a:off x="47238" y="513"/>
          <a:ext cx="2423517" cy="145411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a:t>Ministry of Agriculture</a:t>
          </a:r>
          <a:endParaRPr lang="en-US" sz="2100" kern="1200"/>
        </a:p>
      </dsp:txBody>
      <dsp:txXfrm>
        <a:off x="47238" y="513"/>
        <a:ext cx="2423517" cy="1454110"/>
      </dsp:txXfrm>
    </dsp:sp>
    <dsp:sp modelId="{33E38826-4FF9-4966-A6C1-72B6483A1EA5}">
      <dsp:nvSpPr>
        <dsp:cNvPr id="0" name=""/>
        <dsp:cNvSpPr/>
      </dsp:nvSpPr>
      <dsp:spPr>
        <a:xfrm>
          <a:off x="2713106" y="513"/>
          <a:ext cx="2423517" cy="1454110"/>
        </a:xfrm>
        <a:prstGeom prst="rect">
          <a:avLst/>
        </a:prstGeom>
        <a:gradFill rotWithShape="0">
          <a:gsLst>
            <a:gs pos="0">
              <a:schemeClr val="accent2">
                <a:hueOff val="-145536"/>
                <a:satOff val="-8393"/>
                <a:lumOff val="863"/>
                <a:alphaOff val="0"/>
                <a:satMod val="103000"/>
                <a:lumMod val="102000"/>
                <a:tint val="94000"/>
              </a:schemeClr>
            </a:gs>
            <a:gs pos="50000">
              <a:schemeClr val="accent2">
                <a:hueOff val="-145536"/>
                <a:satOff val="-8393"/>
                <a:lumOff val="863"/>
                <a:alphaOff val="0"/>
                <a:satMod val="110000"/>
                <a:lumMod val="100000"/>
                <a:shade val="100000"/>
              </a:schemeClr>
            </a:gs>
            <a:gs pos="100000">
              <a:schemeClr val="accent2">
                <a:hueOff val="-145536"/>
                <a:satOff val="-8393"/>
                <a:lumOff val="86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Line Departments At The State And Central Government And Farmers</a:t>
          </a:r>
          <a:endParaRPr lang="en-US" sz="2100" kern="1200" dirty="0"/>
        </a:p>
      </dsp:txBody>
      <dsp:txXfrm>
        <a:off x="2713106" y="513"/>
        <a:ext cx="2423517" cy="1454110"/>
      </dsp:txXfrm>
    </dsp:sp>
    <dsp:sp modelId="{CF22C534-080D-41C1-A63E-9EDDB6DA1414}">
      <dsp:nvSpPr>
        <dsp:cNvPr id="0" name=""/>
        <dsp:cNvSpPr/>
      </dsp:nvSpPr>
      <dsp:spPr>
        <a:xfrm>
          <a:off x="5378975" y="513"/>
          <a:ext cx="2423517" cy="1454110"/>
        </a:xfrm>
        <a:prstGeom prst="rect">
          <a:avLst/>
        </a:prstGeom>
        <a:gradFill rotWithShape="0">
          <a:gsLst>
            <a:gs pos="0">
              <a:schemeClr val="accent2">
                <a:hueOff val="-291073"/>
                <a:satOff val="-16786"/>
                <a:lumOff val="1726"/>
                <a:alphaOff val="0"/>
                <a:satMod val="103000"/>
                <a:lumMod val="102000"/>
                <a:tint val="94000"/>
              </a:schemeClr>
            </a:gs>
            <a:gs pos="50000">
              <a:schemeClr val="accent2">
                <a:hueOff val="-291073"/>
                <a:satOff val="-16786"/>
                <a:lumOff val="1726"/>
                <a:alphaOff val="0"/>
                <a:satMod val="110000"/>
                <a:lumMod val="100000"/>
                <a:shade val="100000"/>
              </a:schemeClr>
            </a:gs>
            <a:gs pos="100000">
              <a:schemeClr val="accent2">
                <a:hueOff val="-291073"/>
                <a:satOff val="-16786"/>
                <a:lumOff val="172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State and Central Department of tourism </a:t>
          </a:r>
          <a:endParaRPr lang="en-US" sz="2100" kern="1200" dirty="0"/>
        </a:p>
      </dsp:txBody>
      <dsp:txXfrm>
        <a:off x="5378975" y="513"/>
        <a:ext cx="2423517" cy="1454110"/>
      </dsp:txXfrm>
    </dsp:sp>
    <dsp:sp modelId="{6BDF1D80-1C1F-4559-A688-51982F0A8CEC}">
      <dsp:nvSpPr>
        <dsp:cNvPr id="0" name=""/>
        <dsp:cNvSpPr/>
      </dsp:nvSpPr>
      <dsp:spPr>
        <a:xfrm>
          <a:off x="8044844" y="513"/>
          <a:ext cx="2423517" cy="1454110"/>
        </a:xfrm>
        <a:prstGeom prst="rect">
          <a:avLst/>
        </a:prstGeom>
        <a:gradFill rotWithShape="0">
          <a:gsLst>
            <a:gs pos="0">
              <a:schemeClr val="accent2">
                <a:hueOff val="-436609"/>
                <a:satOff val="-25178"/>
                <a:lumOff val="2588"/>
                <a:alphaOff val="0"/>
                <a:satMod val="103000"/>
                <a:lumMod val="102000"/>
                <a:tint val="94000"/>
              </a:schemeClr>
            </a:gs>
            <a:gs pos="50000">
              <a:schemeClr val="accent2">
                <a:hueOff val="-436609"/>
                <a:satOff val="-25178"/>
                <a:lumOff val="2588"/>
                <a:alphaOff val="0"/>
                <a:satMod val="110000"/>
                <a:lumMod val="100000"/>
                <a:shade val="100000"/>
              </a:schemeClr>
            </a:gs>
            <a:gs pos="100000">
              <a:schemeClr val="accent2">
                <a:hueOff val="-436609"/>
                <a:satOff val="-25178"/>
                <a:lumOff val="258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Indian Institute Of Tourism And Travel Management</a:t>
          </a:r>
          <a:endParaRPr lang="en-US" sz="2100" kern="1200" dirty="0"/>
        </a:p>
      </dsp:txBody>
      <dsp:txXfrm>
        <a:off x="8044844" y="513"/>
        <a:ext cx="2423517" cy="1454110"/>
      </dsp:txXfrm>
    </dsp:sp>
    <dsp:sp modelId="{30218E4A-EDEB-49D0-B741-A5666BDE7F52}">
      <dsp:nvSpPr>
        <dsp:cNvPr id="0" name=""/>
        <dsp:cNvSpPr/>
      </dsp:nvSpPr>
      <dsp:spPr>
        <a:xfrm>
          <a:off x="47238" y="1696975"/>
          <a:ext cx="2423517" cy="1454110"/>
        </a:xfrm>
        <a:prstGeom prst="rect">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Tourism Development Corporation</a:t>
          </a:r>
          <a:endParaRPr lang="en-US" sz="2100" kern="1200" dirty="0"/>
        </a:p>
      </dsp:txBody>
      <dsp:txXfrm>
        <a:off x="47238" y="1696975"/>
        <a:ext cx="2423517" cy="1454110"/>
      </dsp:txXfrm>
    </dsp:sp>
    <dsp:sp modelId="{7FA79C79-21F5-499B-B48D-0E247D3C45F2}">
      <dsp:nvSpPr>
        <dsp:cNvPr id="0" name=""/>
        <dsp:cNvSpPr/>
      </dsp:nvSpPr>
      <dsp:spPr>
        <a:xfrm>
          <a:off x="2713106" y="1696975"/>
          <a:ext cx="2423517" cy="1454110"/>
        </a:xfrm>
        <a:prstGeom prst="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Foreign Embassies </a:t>
          </a:r>
          <a:endParaRPr lang="en-US" sz="2100" kern="1200" dirty="0"/>
        </a:p>
      </dsp:txBody>
      <dsp:txXfrm>
        <a:off x="2713106" y="1696975"/>
        <a:ext cx="2423517" cy="1454110"/>
      </dsp:txXfrm>
    </dsp:sp>
    <dsp:sp modelId="{9155EDE1-E65A-4B93-8ECB-101E4B0EC8F5}">
      <dsp:nvSpPr>
        <dsp:cNvPr id="0" name=""/>
        <dsp:cNvSpPr/>
      </dsp:nvSpPr>
      <dsp:spPr>
        <a:xfrm>
          <a:off x="5378975" y="1696975"/>
          <a:ext cx="2423517" cy="1454110"/>
        </a:xfrm>
        <a:prstGeom prst="rect">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Travel Agents Association Of India </a:t>
          </a:r>
          <a:endParaRPr lang="en-US" sz="2100" kern="1200" dirty="0"/>
        </a:p>
      </dsp:txBody>
      <dsp:txXfrm>
        <a:off x="5378975" y="1696975"/>
        <a:ext cx="2423517" cy="1454110"/>
      </dsp:txXfrm>
    </dsp:sp>
    <dsp:sp modelId="{C677377E-A45D-43D9-BEF9-DF0CF05F8BA2}">
      <dsp:nvSpPr>
        <dsp:cNvPr id="0" name=""/>
        <dsp:cNvSpPr/>
      </dsp:nvSpPr>
      <dsp:spPr>
        <a:xfrm>
          <a:off x="8044844" y="1696975"/>
          <a:ext cx="2423517" cy="1454110"/>
        </a:xfrm>
        <a:prstGeom prst="rect">
          <a:avLst/>
        </a:prstGeom>
        <a:gradFill rotWithShape="0">
          <a:gsLst>
            <a:gs pos="0">
              <a:schemeClr val="accent2">
                <a:hueOff val="-1018754"/>
                <a:satOff val="-58750"/>
                <a:lumOff val="6040"/>
                <a:alphaOff val="0"/>
                <a:satMod val="103000"/>
                <a:lumMod val="102000"/>
                <a:tint val="94000"/>
              </a:schemeClr>
            </a:gs>
            <a:gs pos="50000">
              <a:schemeClr val="accent2">
                <a:hueOff val="-1018754"/>
                <a:satOff val="-58750"/>
                <a:lumOff val="6040"/>
                <a:alphaOff val="0"/>
                <a:satMod val="110000"/>
                <a:lumMod val="100000"/>
                <a:shade val="100000"/>
              </a:schemeClr>
            </a:gs>
            <a:gs pos="100000">
              <a:schemeClr val="accent2">
                <a:hueOff val="-1018754"/>
                <a:satOff val="-58750"/>
                <a:lumOff val="604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Indian Association Of Tour Operators</a:t>
          </a:r>
          <a:endParaRPr lang="en-US" sz="2100" kern="1200" dirty="0"/>
        </a:p>
      </dsp:txBody>
      <dsp:txXfrm>
        <a:off x="8044844" y="1696975"/>
        <a:ext cx="2423517" cy="1454110"/>
      </dsp:txXfrm>
    </dsp:sp>
    <dsp:sp modelId="{4E342C4D-C15D-49B9-8043-65517DFC07E8}">
      <dsp:nvSpPr>
        <dsp:cNvPr id="0" name=""/>
        <dsp:cNvSpPr/>
      </dsp:nvSpPr>
      <dsp:spPr>
        <a:xfrm>
          <a:off x="1380172" y="3393437"/>
          <a:ext cx="2423517" cy="1454110"/>
        </a:xfrm>
        <a:prstGeom prst="rect">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Transport Operators Association</a:t>
          </a:r>
          <a:endParaRPr lang="en-US" sz="2100" kern="1200" dirty="0"/>
        </a:p>
      </dsp:txBody>
      <dsp:txXfrm>
        <a:off x="1380172" y="3393437"/>
        <a:ext cx="2423517" cy="1454110"/>
      </dsp:txXfrm>
    </dsp:sp>
    <dsp:sp modelId="{C8B4C1B2-0759-4A2A-A6B6-FCEEA1964B76}">
      <dsp:nvSpPr>
        <dsp:cNvPr id="0" name=""/>
        <dsp:cNvSpPr/>
      </dsp:nvSpPr>
      <dsp:spPr>
        <a:xfrm>
          <a:off x="4046041" y="3393437"/>
          <a:ext cx="2423517" cy="1454110"/>
        </a:xfrm>
        <a:prstGeom prst="rect">
          <a:avLst/>
        </a:prstGeom>
        <a:gradFill rotWithShape="0">
          <a:gsLst>
            <a:gs pos="0">
              <a:schemeClr val="accent2">
                <a:hueOff val="-1309827"/>
                <a:satOff val="-75535"/>
                <a:lumOff val="7765"/>
                <a:alphaOff val="0"/>
                <a:satMod val="103000"/>
                <a:lumMod val="102000"/>
                <a:tint val="94000"/>
              </a:schemeClr>
            </a:gs>
            <a:gs pos="50000">
              <a:schemeClr val="accent2">
                <a:hueOff val="-1309827"/>
                <a:satOff val="-75535"/>
                <a:lumOff val="7765"/>
                <a:alphaOff val="0"/>
                <a:satMod val="110000"/>
                <a:lumMod val="100000"/>
                <a:shade val="100000"/>
              </a:schemeClr>
            </a:gs>
            <a:gs pos="100000">
              <a:schemeClr val="accent2">
                <a:hueOff val="-1309827"/>
                <a:satOff val="-75535"/>
                <a:lumOff val="7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India Convention Promotion Bureau</a:t>
          </a:r>
          <a:endParaRPr lang="en-US" sz="2100" kern="1200" dirty="0"/>
        </a:p>
      </dsp:txBody>
      <dsp:txXfrm>
        <a:off x="4046041" y="3393437"/>
        <a:ext cx="2423517" cy="1454110"/>
      </dsp:txXfrm>
    </dsp:sp>
    <dsp:sp modelId="{DADF1680-8C66-4E69-8953-B0F9535A6DEE}">
      <dsp:nvSpPr>
        <dsp:cNvPr id="0" name=""/>
        <dsp:cNvSpPr/>
      </dsp:nvSpPr>
      <dsp:spPr>
        <a:xfrm>
          <a:off x="6711910" y="3393437"/>
          <a:ext cx="2423517" cy="1454110"/>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Pacific Asia Travel Association</a:t>
          </a:r>
          <a:endParaRPr lang="en-US" sz="2100" kern="1200" dirty="0"/>
        </a:p>
      </dsp:txBody>
      <dsp:txXfrm>
        <a:off x="6711910" y="3393437"/>
        <a:ext cx="2423517" cy="14541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7B1D1-34D6-4FDF-82DE-9AE1A0BC795A}">
      <dsp:nvSpPr>
        <dsp:cNvPr id="0" name=""/>
        <dsp:cNvSpPr/>
      </dsp:nvSpPr>
      <dsp:spPr>
        <a:xfrm>
          <a:off x="0" y="822"/>
          <a:ext cx="7758234"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734CED6-EC83-43A8-BAEC-E38461D9DA46}">
      <dsp:nvSpPr>
        <dsp:cNvPr id="0" name=""/>
        <dsp:cNvSpPr/>
      </dsp:nvSpPr>
      <dsp:spPr>
        <a:xfrm>
          <a:off x="0" y="822"/>
          <a:ext cx="7758234" cy="748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N" sz="2000" kern="1200" dirty="0">
              <a:sym typeface="Symbol" panose="05050102010706020507" pitchFamily="18" charset="2"/>
            </a:rPr>
            <a:t>1.  FOR FARMERS -</a:t>
          </a:r>
          <a:r>
            <a:rPr lang="en-IN" sz="2000" kern="1200" dirty="0"/>
            <a:t> Acts as a secondary source of income for farmers </a:t>
          </a:r>
          <a:endParaRPr lang="en-US" sz="2000" kern="1200" dirty="0"/>
        </a:p>
      </dsp:txBody>
      <dsp:txXfrm>
        <a:off x="0" y="822"/>
        <a:ext cx="7758234" cy="748853"/>
      </dsp:txXfrm>
    </dsp:sp>
    <dsp:sp modelId="{51556B0E-AD5E-434E-96AC-0953544059B5}">
      <dsp:nvSpPr>
        <dsp:cNvPr id="0" name=""/>
        <dsp:cNvSpPr/>
      </dsp:nvSpPr>
      <dsp:spPr>
        <a:xfrm>
          <a:off x="0" y="749676"/>
          <a:ext cx="7758234"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D9FF9BD-9BD7-4774-8DAF-839636940036}">
      <dsp:nvSpPr>
        <dsp:cNvPr id="0" name=""/>
        <dsp:cNvSpPr/>
      </dsp:nvSpPr>
      <dsp:spPr>
        <a:xfrm>
          <a:off x="0" y="749676"/>
          <a:ext cx="7758234" cy="748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N" sz="2000" kern="1200" dirty="0"/>
            <a:t>Helps in making the tourists or visitors aware of the lifestyle of the rural people  </a:t>
          </a:r>
          <a:endParaRPr lang="en-US" sz="2000" kern="1200" dirty="0"/>
        </a:p>
      </dsp:txBody>
      <dsp:txXfrm>
        <a:off x="0" y="749676"/>
        <a:ext cx="7758234" cy="748853"/>
      </dsp:txXfrm>
    </dsp:sp>
    <dsp:sp modelId="{F03FBD61-365A-4558-BC8E-B8155D9303C7}">
      <dsp:nvSpPr>
        <dsp:cNvPr id="0" name=""/>
        <dsp:cNvSpPr/>
      </dsp:nvSpPr>
      <dsp:spPr>
        <a:xfrm>
          <a:off x="0" y="1498530"/>
          <a:ext cx="7758234"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2A0ABD3-DA0A-4062-8954-9CA370D91CE6}">
      <dsp:nvSpPr>
        <dsp:cNvPr id="0" name=""/>
        <dsp:cNvSpPr/>
      </dsp:nvSpPr>
      <dsp:spPr>
        <a:xfrm>
          <a:off x="0" y="1498530"/>
          <a:ext cx="7758234" cy="748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N" sz="2000" kern="1200">
              <a:sym typeface="Symbol" panose="05050102010706020507" pitchFamily="18" charset="2"/>
            </a:rPr>
            <a:t></a:t>
          </a:r>
          <a:r>
            <a:rPr lang="en-IN" sz="2000" kern="1200"/>
            <a:t> Helps in creation of employment in rural areas.</a:t>
          </a:r>
          <a:endParaRPr lang="en-US" sz="2000" kern="1200"/>
        </a:p>
      </dsp:txBody>
      <dsp:txXfrm>
        <a:off x="0" y="1498530"/>
        <a:ext cx="7758234" cy="748853"/>
      </dsp:txXfrm>
    </dsp:sp>
    <dsp:sp modelId="{95C11403-AC3E-4A7F-95D3-AD30BAC86B59}">
      <dsp:nvSpPr>
        <dsp:cNvPr id="0" name=""/>
        <dsp:cNvSpPr/>
      </dsp:nvSpPr>
      <dsp:spPr>
        <a:xfrm>
          <a:off x="0" y="2247384"/>
          <a:ext cx="7758234"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2676F4A-40A8-4032-A733-7DFD663BCD6D}">
      <dsp:nvSpPr>
        <dsp:cNvPr id="0" name=""/>
        <dsp:cNvSpPr/>
      </dsp:nvSpPr>
      <dsp:spPr>
        <a:xfrm>
          <a:off x="0" y="2247384"/>
          <a:ext cx="7758234" cy="748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N" sz="2000" kern="1200">
              <a:sym typeface="Symbol" panose="05050102010706020507" pitchFamily="18" charset="2"/>
            </a:rPr>
            <a:t></a:t>
          </a:r>
          <a:r>
            <a:rPr lang="en-IN" sz="2000" kern="1200"/>
            <a:t> A spirit of entrepreneurial behaviour can be inculcated in rural youth. </a:t>
          </a:r>
          <a:endParaRPr lang="en-US" sz="2000" kern="1200"/>
        </a:p>
      </dsp:txBody>
      <dsp:txXfrm>
        <a:off x="0" y="2247384"/>
        <a:ext cx="7758234" cy="748853"/>
      </dsp:txXfrm>
    </dsp:sp>
    <dsp:sp modelId="{C2FF22F4-D1A7-4EEF-9AA3-BAE150CA95A3}">
      <dsp:nvSpPr>
        <dsp:cNvPr id="0" name=""/>
        <dsp:cNvSpPr/>
      </dsp:nvSpPr>
      <dsp:spPr>
        <a:xfrm>
          <a:off x="0" y="2996238"/>
          <a:ext cx="7758234"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9FE854A-3148-4D8D-AE4E-5D13B46AAC44}">
      <dsp:nvSpPr>
        <dsp:cNvPr id="0" name=""/>
        <dsp:cNvSpPr/>
      </dsp:nvSpPr>
      <dsp:spPr>
        <a:xfrm>
          <a:off x="0" y="2996238"/>
          <a:ext cx="7758234" cy="748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N" sz="2000" kern="1200" dirty="0"/>
            <a:t>2. FOR COMMUNITY: </a:t>
          </a:r>
          <a:r>
            <a:rPr lang="en-IN" sz="2000" kern="1200" dirty="0">
              <a:sym typeface="Symbol" panose="05050102010706020507" pitchFamily="18" charset="2"/>
            </a:rPr>
            <a:t></a:t>
          </a:r>
          <a:r>
            <a:rPr lang="en-IN" sz="2000" kern="1200" dirty="0"/>
            <a:t> Generating employment opportunities will strengthen the rural economy.</a:t>
          </a:r>
          <a:endParaRPr lang="en-US" sz="2000" kern="1200" dirty="0"/>
        </a:p>
      </dsp:txBody>
      <dsp:txXfrm>
        <a:off x="0" y="2996238"/>
        <a:ext cx="7758234" cy="748853"/>
      </dsp:txXfrm>
    </dsp:sp>
    <dsp:sp modelId="{AE63BCDF-603D-4F6F-B453-371723FED73D}">
      <dsp:nvSpPr>
        <dsp:cNvPr id="0" name=""/>
        <dsp:cNvSpPr/>
      </dsp:nvSpPr>
      <dsp:spPr>
        <a:xfrm>
          <a:off x="0" y="3745091"/>
          <a:ext cx="7758234"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7D73909-5622-459A-A814-488B7F2DE7B6}">
      <dsp:nvSpPr>
        <dsp:cNvPr id="0" name=""/>
        <dsp:cNvSpPr/>
      </dsp:nvSpPr>
      <dsp:spPr>
        <a:xfrm>
          <a:off x="0" y="3745091"/>
          <a:ext cx="7758234" cy="748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N" sz="2000" kern="1200" dirty="0">
              <a:sym typeface="Symbol" panose="05050102010706020507" pitchFamily="18" charset="2"/>
            </a:rPr>
            <a:t></a:t>
          </a:r>
          <a:r>
            <a:rPr lang="en-IN" sz="2000" kern="1200" dirty="0"/>
            <a:t> Locally produced agricultural goods and services can be promoted. </a:t>
          </a:r>
          <a:endParaRPr lang="en-US" sz="2000" kern="1200" dirty="0"/>
        </a:p>
      </dsp:txBody>
      <dsp:txXfrm>
        <a:off x="0" y="3745091"/>
        <a:ext cx="7758234" cy="748853"/>
      </dsp:txXfrm>
    </dsp:sp>
    <dsp:sp modelId="{13EFEE9B-44EA-4CE9-BBDD-3DC8FBA22ED2}">
      <dsp:nvSpPr>
        <dsp:cNvPr id="0" name=""/>
        <dsp:cNvSpPr/>
      </dsp:nvSpPr>
      <dsp:spPr>
        <a:xfrm>
          <a:off x="0" y="4493945"/>
          <a:ext cx="7758234"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8FFCDB6-53B2-4A5E-900E-86AC06A05256}">
      <dsp:nvSpPr>
        <dsp:cNvPr id="0" name=""/>
        <dsp:cNvSpPr/>
      </dsp:nvSpPr>
      <dsp:spPr>
        <a:xfrm>
          <a:off x="0" y="4493945"/>
          <a:ext cx="7758234" cy="748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N" sz="2000" kern="1200" dirty="0">
              <a:sym typeface="Symbol" panose="05050102010706020507" pitchFamily="18" charset="2"/>
            </a:rPr>
            <a:t></a:t>
          </a:r>
          <a:r>
            <a:rPr lang="en-IN" sz="2000" kern="1200" dirty="0"/>
            <a:t> Provides opportunities to the communities to enhance their local tax bases. </a:t>
          </a:r>
          <a:endParaRPr lang="en-US" sz="2000" kern="1200" dirty="0"/>
        </a:p>
      </dsp:txBody>
      <dsp:txXfrm>
        <a:off x="0" y="4493945"/>
        <a:ext cx="7758234" cy="748853"/>
      </dsp:txXfrm>
    </dsp:sp>
    <dsp:sp modelId="{AB0BFA1A-8503-4131-9139-2BC5F70A81CF}">
      <dsp:nvSpPr>
        <dsp:cNvPr id="0" name=""/>
        <dsp:cNvSpPr/>
      </dsp:nvSpPr>
      <dsp:spPr>
        <a:xfrm>
          <a:off x="0" y="5242799"/>
          <a:ext cx="7758234"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55AC1AB-D7D9-4CA3-BF29-DB9F911A111E}">
      <dsp:nvSpPr>
        <dsp:cNvPr id="0" name=""/>
        <dsp:cNvSpPr/>
      </dsp:nvSpPr>
      <dsp:spPr>
        <a:xfrm>
          <a:off x="0" y="5242799"/>
          <a:ext cx="7758234" cy="748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N" sz="2000" kern="1200">
              <a:sym typeface="Symbol" panose="05050102010706020507" pitchFamily="18" charset="2"/>
            </a:rPr>
            <a:t></a:t>
          </a:r>
          <a:r>
            <a:rPr lang="en-IN" sz="2000" kern="1200"/>
            <a:t> Traditional knowledge and wisdom of India can be preserved and promoted. </a:t>
          </a:r>
          <a:endParaRPr lang="en-US" sz="2000" kern="1200"/>
        </a:p>
      </dsp:txBody>
      <dsp:txXfrm>
        <a:off x="0" y="5242799"/>
        <a:ext cx="7758234" cy="748853"/>
      </dsp:txXfrm>
    </dsp:sp>
    <dsp:sp modelId="{A4DF73BB-CD2D-42E8-BC82-E6EA5490F82A}">
      <dsp:nvSpPr>
        <dsp:cNvPr id="0" name=""/>
        <dsp:cNvSpPr/>
      </dsp:nvSpPr>
      <dsp:spPr>
        <a:xfrm>
          <a:off x="0" y="5991653"/>
          <a:ext cx="7758234"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3529EDB-4CE1-4B08-AD94-E3364DA8D629}">
      <dsp:nvSpPr>
        <dsp:cNvPr id="0" name=""/>
        <dsp:cNvSpPr/>
      </dsp:nvSpPr>
      <dsp:spPr>
        <a:xfrm>
          <a:off x="0" y="5991653"/>
          <a:ext cx="7758234" cy="748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N" sz="2000" kern="1200" dirty="0">
              <a:sym typeface="Symbol" panose="05050102010706020507" pitchFamily="18" charset="2"/>
            </a:rPr>
            <a:t></a:t>
          </a:r>
          <a:r>
            <a:rPr lang="en-IN" sz="2000" kern="1200" dirty="0"/>
            <a:t> An improvement  in terms of protection and aesthetic value</a:t>
          </a:r>
          <a:endParaRPr lang="en-US" sz="2000" kern="1200" dirty="0"/>
        </a:p>
      </dsp:txBody>
      <dsp:txXfrm>
        <a:off x="0" y="5991653"/>
        <a:ext cx="7758234" cy="74885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652A9A-0C03-4C8F-A475-35915E6833C1}" type="datetimeFigureOut">
              <a:rPr lang="en-IN" smtClean="0"/>
              <a:t>30-12-2022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5E50B9-6556-4A68-84DB-6C85D4329D47}" type="slidenum">
              <a:rPr lang="en-IN" smtClean="0"/>
              <a:t>‹#›</a:t>
            </a:fld>
            <a:endParaRPr lang="en-IN"/>
          </a:p>
        </p:txBody>
      </p:sp>
    </p:spTree>
    <p:extLst>
      <p:ext uri="{BB962C8B-B14F-4D97-AF65-F5344CB8AC3E}">
        <p14:creationId xmlns:p14="http://schemas.microsoft.com/office/powerpoint/2010/main" val="1193303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45E50B9-6556-4A68-84DB-6C85D4329D47}" type="slidenum">
              <a:rPr lang="en-IN" smtClean="0"/>
              <a:t>73</a:t>
            </a:fld>
            <a:endParaRPr lang="en-IN"/>
          </a:p>
        </p:txBody>
      </p:sp>
    </p:spTree>
    <p:extLst>
      <p:ext uri="{BB962C8B-B14F-4D97-AF65-F5344CB8AC3E}">
        <p14:creationId xmlns:p14="http://schemas.microsoft.com/office/powerpoint/2010/main" val="4075025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2C0FB-03BD-3641-8499-BD620E87F5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F217DF9E-613C-9D93-4319-9D0F0D5BB5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EA2290BC-F7E5-FB37-AB54-5468ACF447EC}"/>
              </a:ext>
            </a:extLst>
          </p:cNvPr>
          <p:cNvSpPr>
            <a:spLocks noGrp="1"/>
          </p:cNvSpPr>
          <p:nvPr>
            <p:ph type="dt" sz="half" idx="10"/>
          </p:nvPr>
        </p:nvSpPr>
        <p:spPr/>
        <p:txBody>
          <a:bodyPr/>
          <a:lstStyle/>
          <a:p>
            <a:fld id="{BCBBB21A-A987-4585-89AD-D2787309596A}" type="datetime1">
              <a:rPr lang="en-IN" smtClean="0"/>
              <a:t>30-12-2022</a:t>
            </a:fld>
            <a:endParaRPr lang="en-IN"/>
          </a:p>
        </p:txBody>
      </p:sp>
      <p:sp>
        <p:nvSpPr>
          <p:cNvPr id="5" name="Footer Placeholder 4">
            <a:extLst>
              <a:ext uri="{FF2B5EF4-FFF2-40B4-BE49-F238E27FC236}">
                <a16:creationId xmlns:a16="http://schemas.microsoft.com/office/drawing/2014/main" id="{8604F5A2-A554-E3DF-E235-0AD9FC45C46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A5A34E9-FCB5-F8B4-C240-15B5CBCBA023}"/>
              </a:ext>
            </a:extLst>
          </p:cNvPr>
          <p:cNvSpPr>
            <a:spLocks noGrp="1"/>
          </p:cNvSpPr>
          <p:nvPr>
            <p:ph type="sldNum" sz="quarter" idx="12"/>
          </p:nvPr>
        </p:nvSpPr>
        <p:spPr/>
        <p:txBody>
          <a:bodyPr/>
          <a:lstStyle/>
          <a:p>
            <a:fld id="{369B7538-81C5-41DE-B71F-DDC90B267D9C}" type="slidenum">
              <a:rPr lang="en-IN" smtClean="0"/>
              <a:t>‹#›</a:t>
            </a:fld>
            <a:endParaRPr lang="en-IN"/>
          </a:p>
        </p:txBody>
      </p:sp>
    </p:spTree>
    <p:extLst>
      <p:ext uri="{BB962C8B-B14F-4D97-AF65-F5344CB8AC3E}">
        <p14:creationId xmlns:p14="http://schemas.microsoft.com/office/powerpoint/2010/main" val="574826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E4671-99D3-DFE5-4B16-3589024B10EE}"/>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7D97A3E-EFE9-FF4B-D664-76AC125986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437F6E8-9E88-B5AA-115C-3F993DC2A3D3}"/>
              </a:ext>
            </a:extLst>
          </p:cNvPr>
          <p:cNvSpPr>
            <a:spLocks noGrp="1"/>
          </p:cNvSpPr>
          <p:nvPr>
            <p:ph type="dt" sz="half" idx="10"/>
          </p:nvPr>
        </p:nvSpPr>
        <p:spPr/>
        <p:txBody>
          <a:bodyPr/>
          <a:lstStyle/>
          <a:p>
            <a:fld id="{F741F85D-1746-401D-B6D5-FD801744581E}" type="datetime1">
              <a:rPr lang="en-IN" smtClean="0"/>
              <a:t>30-12-2022</a:t>
            </a:fld>
            <a:endParaRPr lang="en-IN"/>
          </a:p>
        </p:txBody>
      </p:sp>
      <p:sp>
        <p:nvSpPr>
          <p:cNvPr id="5" name="Footer Placeholder 4">
            <a:extLst>
              <a:ext uri="{FF2B5EF4-FFF2-40B4-BE49-F238E27FC236}">
                <a16:creationId xmlns:a16="http://schemas.microsoft.com/office/drawing/2014/main" id="{DDE4D6A1-CA1B-6BB0-6EAA-8E0F71952A7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D28A445-E8FD-720A-C32D-5AE09864CEB8}"/>
              </a:ext>
            </a:extLst>
          </p:cNvPr>
          <p:cNvSpPr>
            <a:spLocks noGrp="1"/>
          </p:cNvSpPr>
          <p:nvPr>
            <p:ph type="sldNum" sz="quarter" idx="12"/>
          </p:nvPr>
        </p:nvSpPr>
        <p:spPr/>
        <p:txBody>
          <a:bodyPr/>
          <a:lstStyle/>
          <a:p>
            <a:fld id="{369B7538-81C5-41DE-B71F-DDC90B267D9C}" type="slidenum">
              <a:rPr lang="en-IN" smtClean="0"/>
              <a:t>‹#›</a:t>
            </a:fld>
            <a:endParaRPr lang="en-IN"/>
          </a:p>
        </p:txBody>
      </p:sp>
    </p:spTree>
    <p:extLst>
      <p:ext uri="{BB962C8B-B14F-4D97-AF65-F5344CB8AC3E}">
        <p14:creationId xmlns:p14="http://schemas.microsoft.com/office/powerpoint/2010/main" val="1517744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BD5F91-F144-3CE4-628F-8D769F8121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ECF1762-9BF5-DE27-3475-97F782BE91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31D832B-FB3B-ED38-7903-CCA9B856C326}"/>
              </a:ext>
            </a:extLst>
          </p:cNvPr>
          <p:cNvSpPr>
            <a:spLocks noGrp="1"/>
          </p:cNvSpPr>
          <p:nvPr>
            <p:ph type="dt" sz="half" idx="10"/>
          </p:nvPr>
        </p:nvSpPr>
        <p:spPr/>
        <p:txBody>
          <a:bodyPr/>
          <a:lstStyle/>
          <a:p>
            <a:fld id="{966E54E5-E133-4A06-B67A-D98B202A43B9}" type="datetime1">
              <a:rPr lang="en-IN" smtClean="0"/>
              <a:t>30-12-2022</a:t>
            </a:fld>
            <a:endParaRPr lang="en-IN"/>
          </a:p>
        </p:txBody>
      </p:sp>
      <p:sp>
        <p:nvSpPr>
          <p:cNvPr id="5" name="Footer Placeholder 4">
            <a:extLst>
              <a:ext uri="{FF2B5EF4-FFF2-40B4-BE49-F238E27FC236}">
                <a16:creationId xmlns:a16="http://schemas.microsoft.com/office/drawing/2014/main" id="{48309458-F5BC-6F33-F7FF-F476CFBAC5C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5F3AB5A-6B30-D39D-193B-5F619DEBFA1A}"/>
              </a:ext>
            </a:extLst>
          </p:cNvPr>
          <p:cNvSpPr>
            <a:spLocks noGrp="1"/>
          </p:cNvSpPr>
          <p:nvPr>
            <p:ph type="sldNum" sz="quarter" idx="12"/>
          </p:nvPr>
        </p:nvSpPr>
        <p:spPr/>
        <p:txBody>
          <a:bodyPr/>
          <a:lstStyle/>
          <a:p>
            <a:fld id="{369B7538-81C5-41DE-B71F-DDC90B267D9C}" type="slidenum">
              <a:rPr lang="en-IN" smtClean="0"/>
              <a:t>‹#›</a:t>
            </a:fld>
            <a:endParaRPr lang="en-IN"/>
          </a:p>
        </p:txBody>
      </p:sp>
    </p:spTree>
    <p:extLst>
      <p:ext uri="{BB962C8B-B14F-4D97-AF65-F5344CB8AC3E}">
        <p14:creationId xmlns:p14="http://schemas.microsoft.com/office/powerpoint/2010/main" val="1314143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C7BBF-F064-88A5-E7C2-3A1335D8A41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DA70330-329B-8451-894C-B161FDB507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84AB706-8E17-7CFF-46DD-4F14E808691E}"/>
              </a:ext>
            </a:extLst>
          </p:cNvPr>
          <p:cNvSpPr>
            <a:spLocks noGrp="1"/>
          </p:cNvSpPr>
          <p:nvPr>
            <p:ph type="dt" sz="half" idx="10"/>
          </p:nvPr>
        </p:nvSpPr>
        <p:spPr/>
        <p:txBody>
          <a:bodyPr/>
          <a:lstStyle/>
          <a:p>
            <a:fld id="{36A46019-1BE7-4159-BA91-DC3AB35B9679}" type="datetime1">
              <a:rPr lang="en-IN" smtClean="0"/>
              <a:t>30-12-2022</a:t>
            </a:fld>
            <a:endParaRPr lang="en-IN"/>
          </a:p>
        </p:txBody>
      </p:sp>
      <p:sp>
        <p:nvSpPr>
          <p:cNvPr id="5" name="Footer Placeholder 4">
            <a:extLst>
              <a:ext uri="{FF2B5EF4-FFF2-40B4-BE49-F238E27FC236}">
                <a16:creationId xmlns:a16="http://schemas.microsoft.com/office/drawing/2014/main" id="{C01D7F90-C836-02E9-6EDA-14312BDE26E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D53769F-904F-E901-68A8-820F95CD07AE}"/>
              </a:ext>
            </a:extLst>
          </p:cNvPr>
          <p:cNvSpPr>
            <a:spLocks noGrp="1"/>
          </p:cNvSpPr>
          <p:nvPr>
            <p:ph type="sldNum" sz="quarter" idx="12"/>
          </p:nvPr>
        </p:nvSpPr>
        <p:spPr/>
        <p:txBody>
          <a:bodyPr/>
          <a:lstStyle/>
          <a:p>
            <a:fld id="{369B7538-81C5-41DE-B71F-DDC90B267D9C}" type="slidenum">
              <a:rPr lang="en-IN" smtClean="0"/>
              <a:t>‹#›</a:t>
            </a:fld>
            <a:endParaRPr lang="en-IN"/>
          </a:p>
        </p:txBody>
      </p:sp>
    </p:spTree>
    <p:extLst>
      <p:ext uri="{BB962C8B-B14F-4D97-AF65-F5344CB8AC3E}">
        <p14:creationId xmlns:p14="http://schemas.microsoft.com/office/powerpoint/2010/main" val="2126107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9CCAA-741D-8A90-838E-9ADA361F2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47AD93F2-2973-2F58-3DFD-D5C92FFC46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E75E78-8E21-505B-FF00-A91A659E9A14}"/>
              </a:ext>
            </a:extLst>
          </p:cNvPr>
          <p:cNvSpPr>
            <a:spLocks noGrp="1"/>
          </p:cNvSpPr>
          <p:nvPr>
            <p:ph type="dt" sz="half" idx="10"/>
          </p:nvPr>
        </p:nvSpPr>
        <p:spPr/>
        <p:txBody>
          <a:bodyPr/>
          <a:lstStyle/>
          <a:p>
            <a:fld id="{58B07989-E60F-40DB-B76E-8FC126D9FFC0}" type="datetime1">
              <a:rPr lang="en-IN" smtClean="0"/>
              <a:t>30-12-2022</a:t>
            </a:fld>
            <a:endParaRPr lang="en-IN"/>
          </a:p>
        </p:txBody>
      </p:sp>
      <p:sp>
        <p:nvSpPr>
          <p:cNvPr id="5" name="Footer Placeholder 4">
            <a:extLst>
              <a:ext uri="{FF2B5EF4-FFF2-40B4-BE49-F238E27FC236}">
                <a16:creationId xmlns:a16="http://schemas.microsoft.com/office/drawing/2014/main" id="{9233F760-CF4F-F34F-8988-4B303F4E3BA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88500C2-04A5-9DDD-C0BE-F8CC3C647509}"/>
              </a:ext>
            </a:extLst>
          </p:cNvPr>
          <p:cNvSpPr>
            <a:spLocks noGrp="1"/>
          </p:cNvSpPr>
          <p:nvPr>
            <p:ph type="sldNum" sz="quarter" idx="12"/>
          </p:nvPr>
        </p:nvSpPr>
        <p:spPr/>
        <p:txBody>
          <a:bodyPr/>
          <a:lstStyle/>
          <a:p>
            <a:fld id="{369B7538-81C5-41DE-B71F-DDC90B267D9C}" type="slidenum">
              <a:rPr lang="en-IN" smtClean="0"/>
              <a:t>‹#›</a:t>
            </a:fld>
            <a:endParaRPr lang="en-IN"/>
          </a:p>
        </p:txBody>
      </p:sp>
    </p:spTree>
    <p:extLst>
      <p:ext uri="{BB962C8B-B14F-4D97-AF65-F5344CB8AC3E}">
        <p14:creationId xmlns:p14="http://schemas.microsoft.com/office/powerpoint/2010/main" val="1027050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2A35-380F-83FD-BF17-BA108DFF117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9DED2DD-F27A-EC1D-DB5B-71D6891618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44D324F-7935-694A-44E6-AD2837D473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94701315-BBF3-BFEB-810F-5461DD91FE54}"/>
              </a:ext>
            </a:extLst>
          </p:cNvPr>
          <p:cNvSpPr>
            <a:spLocks noGrp="1"/>
          </p:cNvSpPr>
          <p:nvPr>
            <p:ph type="dt" sz="half" idx="10"/>
          </p:nvPr>
        </p:nvSpPr>
        <p:spPr/>
        <p:txBody>
          <a:bodyPr/>
          <a:lstStyle/>
          <a:p>
            <a:fld id="{6CDF050E-AAC6-4954-BAD9-5EC3E23FCE1E}" type="datetime1">
              <a:rPr lang="en-IN" smtClean="0"/>
              <a:t>30-12-2022</a:t>
            </a:fld>
            <a:endParaRPr lang="en-IN"/>
          </a:p>
        </p:txBody>
      </p:sp>
      <p:sp>
        <p:nvSpPr>
          <p:cNvPr id="6" name="Footer Placeholder 5">
            <a:extLst>
              <a:ext uri="{FF2B5EF4-FFF2-40B4-BE49-F238E27FC236}">
                <a16:creationId xmlns:a16="http://schemas.microsoft.com/office/drawing/2014/main" id="{42992264-6230-6F39-1542-78CB3F555E2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DBDCE08-2A46-A622-EF04-7704ABC14C45}"/>
              </a:ext>
            </a:extLst>
          </p:cNvPr>
          <p:cNvSpPr>
            <a:spLocks noGrp="1"/>
          </p:cNvSpPr>
          <p:nvPr>
            <p:ph type="sldNum" sz="quarter" idx="12"/>
          </p:nvPr>
        </p:nvSpPr>
        <p:spPr/>
        <p:txBody>
          <a:bodyPr/>
          <a:lstStyle/>
          <a:p>
            <a:fld id="{369B7538-81C5-41DE-B71F-DDC90B267D9C}" type="slidenum">
              <a:rPr lang="en-IN" smtClean="0"/>
              <a:t>‹#›</a:t>
            </a:fld>
            <a:endParaRPr lang="en-IN"/>
          </a:p>
        </p:txBody>
      </p:sp>
    </p:spTree>
    <p:extLst>
      <p:ext uri="{BB962C8B-B14F-4D97-AF65-F5344CB8AC3E}">
        <p14:creationId xmlns:p14="http://schemas.microsoft.com/office/powerpoint/2010/main" val="3040007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0B29B-EC55-F03F-0F4A-64EC10AC204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D34EB14-2493-D82A-309F-CE6CB3D358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A9A092-6D07-5D2E-1123-3FE85C322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A9442E08-3484-3BA9-8815-96C97A7D3B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62B153-E206-6CC4-A86C-B429ABEB4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D7A04DA-871E-4255-0333-3CBB1C7CB759}"/>
              </a:ext>
            </a:extLst>
          </p:cNvPr>
          <p:cNvSpPr>
            <a:spLocks noGrp="1"/>
          </p:cNvSpPr>
          <p:nvPr>
            <p:ph type="dt" sz="half" idx="10"/>
          </p:nvPr>
        </p:nvSpPr>
        <p:spPr/>
        <p:txBody>
          <a:bodyPr/>
          <a:lstStyle/>
          <a:p>
            <a:fld id="{D7EA6D32-0164-4822-BB36-D787199289A6}" type="datetime1">
              <a:rPr lang="en-IN" smtClean="0"/>
              <a:t>30-12-2022</a:t>
            </a:fld>
            <a:endParaRPr lang="en-IN"/>
          </a:p>
        </p:txBody>
      </p:sp>
      <p:sp>
        <p:nvSpPr>
          <p:cNvPr id="8" name="Footer Placeholder 7">
            <a:extLst>
              <a:ext uri="{FF2B5EF4-FFF2-40B4-BE49-F238E27FC236}">
                <a16:creationId xmlns:a16="http://schemas.microsoft.com/office/drawing/2014/main" id="{A2C5C88F-C83A-DDDB-C927-31CD4CD81549}"/>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9393A2D-C46E-2694-8985-DB9550B7D956}"/>
              </a:ext>
            </a:extLst>
          </p:cNvPr>
          <p:cNvSpPr>
            <a:spLocks noGrp="1"/>
          </p:cNvSpPr>
          <p:nvPr>
            <p:ph type="sldNum" sz="quarter" idx="12"/>
          </p:nvPr>
        </p:nvSpPr>
        <p:spPr/>
        <p:txBody>
          <a:bodyPr/>
          <a:lstStyle/>
          <a:p>
            <a:fld id="{369B7538-81C5-41DE-B71F-DDC90B267D9C}" type="slidenum">
              <a:rPr lang="en-IN" smtClean="0"/>
              <a:t>‹#›</a:t>
            </a:fld>
            <a:endParaRPr lang="en-IN"/>
          </a:p>
        </p:txBody>
      </p:sp>
    </p:spTree>
    <p:extLst>
      <p:ext uri="{BB962C8B-B14F-4D97-AF65-F5344CB8AC3E}">
        <p14:creationId xmlns:p14="http://schemas.microsoft.com/office/powerpoint/2010/main" val="2973459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8DA8E-0C50-796D-25F1-147FE1D7DE0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20FB5D0F-E5AE-A17F-D584-9474B85598E3}"/>
              </a:ext>
            </a:extLst>
          </p:cNvPr>
          <p:cNvSpPr>
            <a:spLocks noGrp="1"/>
          </p:cNvSpPr>
          <p:nvPr>
            <p:ph type="dt" sz="half" idx="10"/>
          </p:nvPr>
        </p:nvSpPr>
        <p:spPr/>
        <p:txBody>
          <a:bodyPr/>
          <a:lstStyle/>
          <a:p>
            <a:fld id="{6F3975E3-6CE3-4F38-A2FE-06B1D86B5344}" type="datetime1">
              <a:rPr lang="en-IN" smtClean="0"/>
              <a:t>30-12-2022</a:t>
            </a:fld>
            <a:endParaRPr lang="en-IN"/>
          </a:p>
        </p:txBody>
      </p:sp>
      <p:sp>
        <p:nvSpPr>
          <p:cNvPr id="4" name="Footer Placeholder 3">
            <a:extLst>
              <a:ext uri="{FF2B5EF4-FFF2-40B4-BE49-F238E27FC236}">
                <a16:creationId xmlns:a16="http://schemas.microsoft.com/office/drawing/2014/main" id="{F078EC10-6950-B4FF-053F-DA555F23308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9982178D-2AB4-872D-57FA-872260CE96EC}"/>
              </a:ext>
            </a:extLst>
          </p:cNvPr>
          <p:cNvSpPr>
            <a:spLocks noGrp="1"/>
          </p:cNvSpPr>
          <p:nvPr>
            <p:ph type="sldNum" sz="quarter" idx="12"/>
          </p:nvPr>
        </p:nvSpPr>
        <p:spPr/>
        <p:txBody>
          <a:bodyPr/>
          <a:lstStyle/>
          <a:p>
            <a:fld id="{369B7538-81C5-41DE-B71F-DDC90B267D9C}" type="slidenum">
              <a:rPr lang="en-IN" smtClean="0"/>
              <a:t>‹#›</a:t>
            </a:fld>
            <a:endParaRPr lang="en-IN"/>
          </a:p>
        </p:txBody>
      </p:sp>
    </p:spTree>
    <p:extLst>
      <p:ext uri="{BB962C8B-B14F-4D97-AF65-F5344CB8AC3E}">
        <p14:creationId xmlns:p14="http://schemas.microsoft.com/office/powerpoint/2010/main" val="1061163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CBAC35-B9B3-623C-7A48-77BAF6B94FA1}"/>
              </a:ext>
            </a:extLst>
          </p:cNvPr>
          <p:cNvSpPr>
            <a:spLocks noGrp="1"/>
          </p:cNvSpPr>
          <p:nvPr>
            <p:ph type="dt" sz="half" idx="10"/>
          </p:nvPr>
        </p:nvSpPr>
        <p:spPr/>
        <p:txBody>
          <a:bodyPr/>
          <a:lstStyle/>
          <a:p>
            <a:fld id="{39F08C78-0576-4EDA-8B81-15020AE0ACEB}" type="datetime1">
              <a:rPr lang="en-IN" smtClean="0"/>
              <a:t>30-12-2022</a:t>
            </a:fld>
            <a:endParaRPr lang="en-IN"/>
          </a:p>
        </p:txBody>
      </p:sp>
      <p:sp>
        <p:nvSpPr>
          <p:cNvPr id="3" name="Footer Placeholder 2">
            <a:extLst>
              <a:ext uri="{FF2B5EF4-FFF2-40B4-BE49-F238E27FC236}">
                <a16:creationId xmlns:a16="http://schemas.microsoft.com/office/drawing/2014/main" id="{8AF0EDFE-73AE-3B16-D4BD-1E196E2F01E1}"/>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E3CD100-D296-DB91-E39E-D3F4EC8C519B}"/>
              </a:ext>
            </a:extLst>
          </p:cNvPr>
          <p:cNvSpPr>
            <a:spLocks noGrp="1"/>
          </p:cNvSpPr>
          <p:nvPr>
            <p:ph type="sldNum" sz="quarter" idx="12"/>
          </p:nvPr>
        </p:nvSpPr>
        <p:spPr/>
        <p:txBody>
          <a:bodyPr/>
          <a:lstStyle/>
          <a:p>
            <a:fld id="{369B7538-81C5-41DE-B71F-DDC90B267D9C}" type="slidenum">
              <a:rPr lang="en-IN" smtClean="0"/>
              <a:t>‹#›</a:t>
            </a:fld>
            <a:endParaRPr lang="en-IN"/>
          </a:p>
        </p:txBody>
      </p:sp>
    </p:spTree>
    <p:extLst>
      <p:ext uri="{BB962C8B-B14F-4D97-AF65-F5344CB8AC3E}">
        <p14:creationId xmlns:p14="http://schemas.microsoft.com/office/powerpoint/2010/main" val="1028260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A4B7C-A805-8266-27ED-E24ACF8A7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908253BC-6090-8A6F-101A-AC47CE262B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D068F58-9564-35B1-C4F6-E7F399CD0B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14F99C-1E74-FE06-235A-24047668DC35}"/>
              </a:ext>
            </a:extLst>
          </p:cNvPr>
          <p:cNvSpPr>
            <a:spLocks noGrp="1"/>
          </p:cNvSpPr>
          <p:nvPr>
            <p:ph type="dt" sz="half" idx="10"/>
          </p:nvPr>
        </p:nvSpPr>
        <p:spPr/>
        <p:txBody>
          <a:bodyPr/>
          <a:lstStyle/>
          <a:p>
            <a:fld id="{3CA2499C-28CC-4D57-9B23-92A5D794E943}" type="datetime1">
              <a:rPr lang="en-IN" smtClean="0"/>
              <a:t>30-12-2022</a:t>
            </a:fld>
            <a:endParaRPr lang="en-IN"/>
          </a:p>
        </p:txBody>
      </p:sp>
      <p:sp>
        <p:nvSpPr>
          <p:cNvPr id="6" name="Footer Placeholder 5">
            <a:extLst>
              <a:ext uri="{FF2B5EF4-FFF2-40B4-BE49-F238E27FC236}">
                <a16:creationId xmlns:a16="http://schemas.microsoft.com/office/drawing/2014/main" id="{C56A0073-43BA-148E-61F2-204F09025A7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3EE47C9-C667-7B50-7F8F-3C287980F975}"/>
              </a:ext>
            </a:extLst>
          </p:cNvPr>
          <p:cNvSpPr>
            <a:spLocks noGrp="1"/>
          </p:cNvSpPr>
          <p:nvPr>
            <p:ph type="sldNum" sz="quarter" idx="12"/>
          </p:nvPr>
        </p:nvSpPr>
        <p:spPr/>
        <p:txBody>
          <a:bodyPr/>
          <a:lstStyle/>
          <a:p>
            <a:fld id="{369B7538-81C5-41DE-B71F-DDC90B267D9C}" type="slidenum">
              <a:rPr lang="en-IN" smtClean="0"/>
              <a:t>‹#›</a:t>
            </a:fld>
            <a:endParaRPr lang="en-IN"/>
          </a:p>
        </p:txBody>
      </p:sp>
    </p:spTree>
    <p:extLst>
      <p:ext uri="{BB962C8B-B14F-4D97-AF65-F5344CB8AC3E}">
        <p14:creationId xmlns:p14="http://schemas.microsoft.com/office/powerpoint/2010/main" val="2307083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F3974-6699-5C3D-0968-AB830224DC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99297284-6F28-D903-8B40-FFF70D91AD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803A3F94-4BB1-D1FA-A561-FA5F084D4B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86F7AF-9B89-6920-9581-D2F2011ABE20}"/>
              </a:ext>
            </a:extLst>
          </p:cNvPr>
          <p:cNvSpPr>
            <a:spLocks noGrp="1"/>
          </p:cNvSpPr>
          <p:nvPr>
            <p:ph type="dt" sz="half" idx="10"/>
          </p:nvPr>
        </p:nvSpPr>
        <p:spPr/>
        <p:txBody>
          <a:bodyPr/>
          <a:lstStyle/>
          <a:p>
            <a:fld id="{32A788E5-B997-4B10-A04E-FD36AF65C389}" type="datetime1">
              <a:rPr lang="en-IN" smtClean="0"/>
              <a:t>30-12-2022</a:t>
            </a:fld>
            <a:endParaRPr lang="en-IN"/>
          </a:p>
        </p:txBody>
      </p:sp>
      <p:sp>
        <p:nvSpPr>
          <p:cNvPr id="6" name="Footer Placeholder 5">
            <a:extLst>
              <a:ext uri="{FF2B5EF4-FFF2-40B4-BE49-F238E27FC236}">
                <a16:creationId xmlns:a16="http://schemas.microsoft.com/office/drawing/2014/main" id="{E498A154-69CD-5E17-4291-7D3886AE1BF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86667E5-4C7F-2AF5-F908-56EE2AE698F6}"/>
              </a:ext>
            </a:extLst>
          </p:cNvPr>
          <p:cNvSpPr>
            <a:spLocks noGrp="1"/>
          </p:cNvSpPr>
          <p:nvPr>
            <p:ph type="sldNum" sz="quarter" idx="12"/>
          </p:nvPr>
        </p:nvSpPr>
        <p:spPr/>
        <p:txBody>
          <a:bodyPr/>
          <a:lstStyle/>
          <a:p>
            <a:fld id="{369B7538-81C5-41DE-B71F-DDC90B267D9C}" type="slidenum">
              <a:rPr lang="en-IN" smtClean="0"/>
              <a:t>‹#›</a:t>
            </a:fld>
            <a:endParaRPr lang="en-IN"/>
          </a:p>
        </p:txBody>
      </p:sp>
    </p:spTree>
    <p:extLst>
      <p:ext uri="{BB962C8B-B14F-4D97-AF65-F5344CB8AC3E}">
        <p14:creationId xmlns:p14="http://schemas.microsoft.com/office/powerpoint/2010/main" val="3362887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20FCD2-DA78-D063-4CF8-EE0093D02D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9F57761-12A4-1D6E-EE67-03D4583081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4B51426-5711-0970-3B4B-A5D31C6A9E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AC37F3-A55D-472B-984F-F457F45D816D}" type="datetime1">
              <a:rPr lang="en-IN" smtClean="0"/>
              <a:t>30-12-2022</a:t>
            </a:fld>
            <a:endParaRPr lang="en-IN"/>
          </a:p>
        </p:txBody>
      </p:sp>
      <p:sp>
        <p:nvSpPr>
          <p:cNvPr id="5" name="Footer Placeholder 4">
            <a:extLst>
              <a:ext uri="{FF2B5EF4-FFF2-40B4-BE49-F238E27FC236}">
                <a16:creationId xmlns:a16="http://schemas.microsoft.com/office/drawing/2014/main" id="{F3A8F857-2AB7-79A3-92B9-6A98925CFE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1B8CCDF-35ED-8C73-F2E0-A2E2791FA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9B7538-81C5-41DE-B71F-DDC90B267D9C}" type="slidenum">
              <a:rPr lang="en-IN" smtClean="0"/>
              <a:t>‹#›</a:t>
            </a:fld>
            <a:endParaRPr lang="en-IN"/>
          </a:p>
        </p:txBody>
      </p:sp>
    </p:spTree>
    <p:extLst>
      <p:ext uri="{BB962C8B-B14F-4D97-AF65-F5344CB8AC3E}">
        <p14:creationId xmlns:p14="http://schemas.microsoft.com/office/powerpoint/2010/main" val="3149033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6A7E5-C0F6-2830-93FB-9C3DBD3ECC60}"/>
              </a:ext>
            </a:extLst>
          </p:cNvPr>
          <p:cNvSpPr>
            <a:spLocks noGrp="1"/>
          </p:cNvSpPr>
          <p:nvPr>
            <p:ph type="ctrTitle"/>
          </p:nvPr>
        </p:nvSpPr>
        <p:spPr>
          <a:xfrm>
            <a:off x="1578076" y="136525"/>
            <a:ext cx="9144000" cy="2387600"/>
          </a:xfrm>
          <a:solidFill>
            <a:srgbClr val="00B050"/>
          </a:solidFill>
        </p:spPr>
        <p:txBody>
          <a:bodyPr>
            <a:normAutofit/>
          </a:bodyPr>
          <a:lstStyle/>
          <a:p>
            <a:r>
              <a:rPr lang="en-IN" sz="7500" b="1" dirty="0"/>
              <a:t>WELCOME</a:t>
            </a:r>
          </a:p>
        </p:txBody>
      </p:sp>
      <p:pic>
        <p:nvPicPr>
          <p:cNvPr id="5" name="Picture 4">
            <a:extLst>
              <a:ext uri="{FF2B5EF4-FFF2-40B4-BE49-F238E27FC236}">
                <a16:creationId xmlns:a16="http://schemas.microsoft.com/office/drawing/2014/main" id="{69183CC9-8A0D-D2ED-3490-155247FD2AE7}"/>
              </a:ext>
            </a:extLst>
          </p:cNvPr>
          <p:cNvPicPr>
            <a:picLocks noChangeAspect="1"/>
          </p:cNvPicPr>
          <p:nvPr/>
        </p:nvPicPr>
        <p:blipFill>
          <a:blip r:embed="rId2"/>
          <a:stretch>
            <a:fillRect/>
          </a:stretch>
        </p:blipFill>
        <p:spPr>
          <a:xfrm>
            <a:off x="-1" y="2703871"/>
            <a:ext cx="12300155" cy="3987441"/>
          </a:xfrm>
          <a:prstGeom prst="rect">
            <a:avLst/>
          </a:prstGeom>
        </p:spPr>
      </p:pic>
      <p:sp>
        <p:nvSpPr>
          <p:cNvPr id="4" name="Slide Number Placeholder 3">
            <a:extLst>
              <a:ext uri="{FF2B5EF4-FFF2-40B4-BE49-F238E27FC236}">
                <a16:creationId xmlns:a16="http://schemas.microsoft.com/office/drawing/2014/main" id="{98DC0FD9-0CE0-24F8-F76D-649A18CE925D}"/>
              </a:ext>
            </a:extLst>
          </p:cNvPr>
          <p:cNvSpPr>
            <a:spLocks noGrp="1"/>
          </p:cNvSpPr>
          <p:nvPr>
            <p:ph type="sldNum" sz="quarter" idx="12"/>
          </p:nvPr>
        </p:nvSpPr>
        <p:spPr/>
        <p:txBody>
          <a:bodyPr/>
          <a:lstStyle/>
          <a:p>
            <a:fld id="{369B7538-81C5-41DE-B71F-DDC90B267D9C}" type="slidenum">
              <a:rPr lang="en-IN" smtClean="0"/>
              <a:t>1</a:t>
            </a:fld>
            <a:endParaRPr lang="en-IN"/>
          </a:p>
        </p:txBody>
      </p:sp>
    </p:spTree>
    <p:extLst>
      <p:ext uri="{BB962C8B-B14F-4D97-AF65-F5344CB8AC3E}">
        <p14:creationId xmlns:p14="http://schemas.microsoft.com/office/powerpoint/2010/main" val="3344019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2">
            <a:extLst>
              <a:ext uri="{FF2B5EF4-FFF2-40B4-BE49-F238E27FC236}">
                <a16:creationId xmlns:a16="http://schemas.microsoft.com/office/drawing/2014/main" id="{35177758-12DD-4CC9-902C-4B9C51CB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4">
            <a:extLst>
              <a:ext uri="{FF2B5EF4-FFF2-40B4-BE49-F238E27FC236}">
                <a16:creationId xmlns:a16="http://schemas.microsoft.com/office/drawing/2014/main" id="{107B74A1-AC23-4029-85C2-6C2D4C277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D7C5A5A7-464A-1ED0-3911-72D1617A696E}"/>
              </a:ext>
            </a:extLst>
          </p:cNvPr>
          <p:cNvSpPr>
            <a:spLocks noGrp="1"/>
          </p:cNvSpPr>
          <p:nvPr>
            <p:ph type="title"/>
          </p:nvPr>
        </p:nvSpPr>
        <p:spPr>
          <a:xfrm>
            <a:off x="5907024" y="685801"/>
            <a:ext cx="5776976" cy="1716314"/>
          </a:xfrm>
        </p:spPr>
        <p:txBody>
          <a:bodyPr anchor="t">
            <a:normAutofit/>
          </a:bodyPr>
          <a:lstStyle/>
          <a:p>
            <a:r>
              <a:rPr lang="en-US" sz="5000"/>
              <a:t>1. Pro poor tourism</a:t>
            </a:r>
            <a:endParaRPr lang="en-IN" sz="5000"/>
          </a:p>
        </p:txBody>
      </p:sp>
      <p:sp>
        <p:nvSpPr>
          <p:cNvPr id="35" name="Graphic 14">
            <a:extLst>
              <a:ext uri="{FF2B5EF4-FFF2-40B4-BE49-F238E27FC236}">
                <a16:creationId xmlns:a16="http://schemas.microsoft.com/office/drawing/2014/main" id="{30FF6FEE-5B11-4DDB-8635-80A979844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436499"/>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w="9525" cap="flat">
            <a:noFill/>
            <a:prstDash val="solid"/>
            <a:miter/>
          </a:ln>
        </p:spPr>
        <p:txBody>
          <a:bodyPr rtlCol="0" anchor="ctr"/>
          <a:lstStyle/>
          <a:p>
            <a:endParaRPr lang="en-US"/>
          </a:p>
        </p:txBody>
      </p:sp>
      <p:pic>
        <p:nvPicPr>
          <p:cNvPr id="4" name="Picture 3">
            <a:extLst>
              <a:ext uri="{FF2B5EF4-FFF2-40B4-BE49-F238E27FC236}">
                <a16:creationId xmlns:a16="http://schemas.microsoft.com/office/drawing/2014/main" id="{A8839529-0786-8F53-29E2-12A649340171}"/>
              </a:ext>
            </a:extLst>
          </p:cNvPr>
          <p:cNvPicPr>
            <a:picLocks noChangeAspect="1"/>
          </p:cNvPicPr>
          <p:nvPr/>
        </p:nvPicPr>
        <p:blipFill>
          <a:blip r:embed="rId2"/>
          <a:stretch>
            <a:fillRect/>
          </a:stretch>
        </p:blipFill>
        <p:spPr>
          <a:xfrm>
            <a:off x="206759" y="674881"/>
            <a:ext cx="5072883" cy="5312402"/>
          </a:xfrm>
          <a:prstGeom prst="rect">
            <a:avLst/>
          </a:prstGeom>
        </p:spPr>
      </p:pic>
      <p:sp>
        <p:nvSpPr>
          <p:cNvPr id="36" name="Rectangle 28">
            <a:extLst>
              <a:ext uri="{FF2B5EF4-FFF2-40B4-BE49-F238E27FC236}">
                <a16:creationId xmlns:a16="http://schemas.microsoft.com/office/drawing/2014/main" id="{AD949E97-66D7-467B-BDD7-5166EF523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6128"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raphic 14">
            <a:extLst>
              <a:ext uri="{FF2B5EF4-FFF2-40B4-BE49-F238E27FC236}">
                <a16:creationId xmlns:a16="http://schemas.microsoft.com/office/drawing/2014/main" id="{29C6353F-64ED-4D08-9A61-1E27D8746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436499"/>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CB1372A6-15CC-66EA-692B-97F842443C63}"/>
              </a:ext>
            </a:extLst>
          </p:cNvPr>
          <p:cNvSpPr>
            <a:spLocks noGrp="1"/>
          </p:cNvSpPr>
          <p:nvPr>
            <p:ph idx="1"/>
          </p:nvPr>
        </p:nvSpPr>
        <p:spPr>
          <a:xfrm>
            <a:off x="5907024" y="1553497"/>
            <a:ext cx="5776976" cy="4520733"/>
          </a:xfrm>
        </p:spPr>
        <p:txBody>
          <a:bodyPr>
            <a:noAutofit/>
          </a:bodyPr>
          <a:lstStyle/>
          <a:p>
            <a:pPr algn="just"/>
            <a:r>
              <a:rPr lang="en-US" sz="2200" dirty="0">
                <a:latin typeface="Arial" panose="020B0604020202020204" pitchFamily="34" charset="0"/>
              </a:rPr>
              <a:t>S</a:t>
            </a:r>
            <a:r>
              <a:rPr lang="en-US" sz="2200" b="0" i="0" dirty="0">
                <a:effectLst/>
                <a:latin typeface="Arial" panose="020B0604020202020204" pitchFamily="34" charset="0"/>
              </a:rPr>
              <a:t>eeks to </a:t>
            </a:r>
            <a:r>
              <a:rPr lang="en-US" sz="2200" b="0" i="0" dirty="0">
                <a:solidFill>
                  <a:srgbClr val="FF0000"/>
                </a:solidFill>
                <a:effectLst/>
                <a:latin typeface="Arial" panose="020B0604020202020204" pitchFamily="34" charset="0"/>
              </a:rPr>
              <a:t>help the poorest people </a:t>
            </a:r>
            <a:r>
              <a:rPr lang="en-US" sz="2200" b="0" i="0" dirty="0">
                <a:effectLst/>
                <a:latin typeface="Arial" panose="020B0604020202020204" pitchFamily="34" charset="0"/>
              </a:rPr>
              <a:t>in developing countries</a:t>
            </a:r>
          </a:p>
          <a:p>
            <a:pPr algn="just"/>
            <a:r>
              <a:rPr lang="en-US" sz="2200" dirty="0">
                <a:latin typeface="Arial" panose="020B0604020202020204" pitchFamily="34" charset="0"/>
              </a:rPr>
              <a:t>T</a:t>
            </a:r>
            <a:r>
              <a:rPr lang="en-US" sz="2200" b="0" i="0" dirty="0">
                <a:effectLst/>
                <a:latin typeface="Arial" panose="020B0604020202020204" pitchFamily="34" charset="0"/>
              </a:rPr>
              <a:t>he issue has been addressed through small-scale projects in local communities</a:t>
            </a:r>
          </a:p>
          <a:p>
            <a:pPr algn="just"/>
            <a:r>
              <a:rPr lang="en-US" sz="2200" b="0" i="0" dirty="0">
                <a:effectLst/>
                <a:latin typeface="Arial" panose="020B0604020202020204" pitchFamily="34" charset="0"/>
              </a:rPr>
              <a:t> </a:t>
            </a:r>
            <a:r>
              <a:rPr lang="en-US" sz="2200" dirty="0">
                <a:latin typeface="Arial" panose="020B0604020202020204" pitchFamily="34" charset="0"/>
              </a:rPr>
              <a:t>A</a:t>
            </a:r>
            <a:r>
              <a:rPr lang="en-US" sz="2200" b="0" i="0" dirty="0">
                <a:effectLst/>
                <a:latin typeface="Arial" panose="020B0604020202020204" pitchFamily="34" charset="0"/>
              </a:rPr>
              <a:t>ttempts by Ministries of Tourism to attract large numbers of tourists</a:t>
            </a:r>
          </a:p>
          <a:p>
            <a:pPr algn="just"/>
            <a:r>
              <a:rPr lang="en-US" sz="2200" b="0" i="0" dirty="0">
                <a:effectLst/>
                <a:latin typeface="Arial" panose="020B0604020202020204" pitchFamily="34" charset="0"/>
              </a:rPr>
              <a:t>Research by the </a:t>
            </a:r>
            <a:r>
              <a:rPr lang="en-US" sz="2200" b="0" i="0" u="none" strike="noStrike" dirty="0">
                <a:effectLst/>
                <a:latin typeface="Arial" panose="020B0604020202020204" pitchFamily="34" charset="0"/>
              </a:rPr>
              <a:t>Overseas Development Institute</a:t>
            </a:r>
            <a:r>
              <a:rPr lang="en-US" sz="2200" b="0" i="0" dirty="0">
                <a:effectLst/>
                <a:latin typeface="Arial" panose="020B0604020202020204" pitchFamily="34" charset="0"/>
              </a:rPr>
              <a:t> - only 25% of money or less (far less in some cases) </a:t>
            </a:r>
            <a:r>
              <a:rPr lang="en-US" sz="2200" dirty="0">
                <a:latin typeface="Arial" panose="020B0604020202020204" pitchFamily="34" charset="0"/>
              </a:rPr>
              <a:t>reaching the poor</a:t>
            </a:r>
            <a:endParaRPr lang="en-US" sz="2200" b="0" i="0" baseline="30000" dirty="0">
              <a:effectLst/>
              <a:latin typeface="Arial" panose="020B0604020202020204" pitchFamily="34" charset="0"/>
            </a:endParaRPr>
          </a:p>
          <a:p>
            <a:pPr algn="just"/>
            <a:r>
              <a:rPr lang="en-US" sz="2200" b="0" i="0" dirty="0">
                <a:effectLst/>
                <a:latin typeface="Arial" panose="020B0604020202020204" pitchFamily="34" charset="0"/>
              </a:rPr>
              <a:t>There is also the possibility of pro-poor tourism principles being adopted in </a:t>
            </a:r>
            <a:r>
              <a:rPr lang="en-US" sz="2200" b="0" i="0" dirty="0" err="1">
                <a:effectLst/>
                <a:latin typeface="Arial" panose="020B0604020202020204" pitchFamily="34" charset="0"/>
              </a:rPr>
              <a:t>centre</a:t>
            </a:r>
            <a:r>
              <a:rPr lang="en-US" sz="2200" b="0" i="0" dirty="0">
                <a:effectLst/>
                <a:latin typeface="Arial" panose="020B0604020202020204" pitchFamily="34" charset="0"/>
              </a:rPr>
              <a:t> sites of </a:t>
            </a:r>
            <a:r>
              <a:rPr lang="en-US" sz="2200" b="0" i="0" dirty="0">
                <a:solidFill>
                  <a:srgbClr val="FF0000"/>
                </a:solidFill>
                <a:effectLst/>
                <a:latin typeface="Arial" panose="020B0604020202020204" pitchFamily="34" charset="0"/>
              </a:rPr>
              <a:t>regeneration</a:t>
            </a:r>
            <a:r>
              <a:rPr lang="en-US" sz="2200" b="0" i="0" dirty="0">
                <a:effectLst/>
                <a:latin typeface="Arial" panose="020B0604020202020204" pitchFamily="34" charset="0"/>
              </a:rPr>
              <a:t> in the developed world</a:t>
            </a:r>
            <a:endParaRPr lang="en-IN" sz="2200" dirty="0"/>
          </a:p>
        </p:txBody>
      </p:sp>
      <p:sp>
        <p:nvSpPr>
          <p:cNvPr id="33" name="Rectangle 32">
            <a:extLst>
              <a:ext uri="{FF2B5EF4-FFF2-40B4-BE49-F238E27FC236}">
                <a16:creationId xmlns:a16="http://schemas.microsoft.com/office/drawing/2014/main" id="{F611A8EB-A9A5-412E-B620-0BFA41C6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9D394407-AB77-E04B-5818-74AFEC9050FD}"/>
              </a:ext>
            </a:extLst>
          </p:cNvPr>
          <p:cNvSpPr>
            <a:spLocks noGrp="1"/>
          </p:cNvSpPr>
          <p:nvPr>
            <p:ph type="sldNum" sz="quarter" idx="12"/>
          </p:nvPr>
        </p:nvSpPr>
        <p:spPr/>
        <p:txBody>
          <a:bodyPr/>
          <a:lstStyle/>
          <a:p>
            <a:fld id="{369B7538-81C5-41DE-B71F-DDC90B267D9C}" type="slidenum">
              <a:rPr lang="en-IN" smtClean="0"/>
              <a:t>10</a:t>
            </a:fld>
            <a:endParaRPr lang="en-IN"/>
          </a:p>
        </p:txBody>
      </p:sp>
    </p:spTree>
    <p:extLst>
      <p:ext uri="{BB962C8B-B14F-4D97-AF65-F5344CB8AC3E}">
        <p14:creationId xmlns:p14="http://schemas.microsoft.com/office/powerpoint/2010/main" val="3055369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F8AE74-76B8-A9BF-982F-AA4BB0E021E6}"/>
              </a:ext>
            </a:extLst>
          </p:cNvPr>
          <p:cNvSpPr>
            <a:spLocks noGrp="1"/>
          </p:cNvSpPr>
          <p:nvPr>
            <p:ph type="title"/>
          </p:nvPr>
        </p:nvSpPr>
        <p:spPr>
          <a:xfrm>
            <a:off x="630936" y="640080"/>
            <a:ext cx="4818888" cy="1481328"/>
          </a:xfrm>
        </p:spPr>
        <p:txBody>
          <a:bodyPr anchor="b">
            <a:normAutofit/>
          </a:bodyPr>
          <a:lstStyle/>
          <a:p>
            <a:r>
              <a:rPr lang="en-US" sz="5400" dirty="0"/>
              <a:t>2. Dark tourism</a:t>
            </a:r>
            <a:endParaRPr lang="en-IN" sz="5400" dirty="0"/>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717D343-1A81-2275-0CCF-7CAF8779888C}"/>
              </a:ext>
            </a:extLst>
          </p:cNvPr>
          <p:cNvSpPr>
            <a:spLocks noGrp="1"/>
          </p:cNvSpPr>
          <p:nvPr>
            <p:ph idx="1"/>
          </p:nvPr>
        </p:nvSpPr>
        <p:spPr>
          <a:xfrm>
            <a:off x="630936" y="2660904"/>
            <a:ext cx="4818888" cy="3547872"/>
          </a:xfrm>
        </p:spPr>
        <p:txBody>
          <a:bodyPr anchor="t">
            <a:normAutofit/>
          </a:bodyPr>
          <a:lstStyle/>
          <a:p>
            <a:pPr algn="just"/>
            <a:r>
              <a:rPr lang="en-US" sz="2200" b="0" i="0" dirty="0">
                <a:effectLst/>
                <a:latin typeface="Arial" panose="020B0604020202020204" pitchFamily="34" charset="0"/>
              </a:rPr>
              <a:t>One emerging area of special interest has been identified by Lennon and Foley (2000) as </a:t>
            </a:r>
            <a:r>
              <a:rPr lang="en-US" sz="2200" b="0" i="0" u="none" strike="noStrike" dirty="0">
                <a:effectLst/>
                <a:latin typeface="Arial" panose="020B0604020202020204" pitchFamily="34" charset="0"/>
              </a:rPr>
              <a:t>"dark" tourism</a:t>
            </a:r>
            <a:endParaRPr lang="en-US" sz="2200" u="none" strike="noStrike" dirty="0">
              <a:latin typeface="Arial" panose="020B0604020202020204" pitchFamily="34" charset="0"/>
            </a:endParaRPr>
          </a:p>
          <a:p>
            <a:pPr algn="just"/>
            <a:r>
              <a:rPr lang="en-US" sz="2200" b="0" i="0" dirty="0">
                <a:effectLst/>
                <a:latin typeface="Arial" panose="020B0604020202020204" pitchFamily="34" charset="0"/>
              </a:rPr>
              <a:t> </a:t>
            </a:r>
            <a:r>
              <a:rPr lang="en-US" sz="2200" dirty="0">
                <a:latin typeface="Arial" panose="020B0604020202020204" pitchFamily="34" charset="0"/>
              </a:rPr>
              <a:t>I</a:t>
            </a:r>
            <a:r>
              <a:rPr lang="en-US" sz="2200" b="0" i="0" dirty="0">
                <a:effectLst/>
                <a:latin typeface="Arial" panose="020B0604020202020204" pitchFamily="34" charset="0"/>
              </a:rPr>
              <a:t>nvolves visits to "dark" sites, such as </a:t>
            </a:r>
            <a:r>
              <a:rPr lang="en-US" sz="2200" b="0" i="0" dirty="0">
                <a:solidFill>
                  <a:srgbClr val="FF0000"/>
                </a:solidFill>
                <a:effectLst/>
                <a:latin typeface="Arial" panose="020B0604020202020204" pitchFamily="34" charset="0"/>
              </a:rPr>
              <a:t>battlegrounds, scenes of horrific crimes or acts of </a:t>
            </a:r>
            <a:r>
              <a:rPr lang="en-US" sz="2200" b="0" i="0" u="none" strike="noStrike" dirty="0">
                <a:solidFill>
                  <a:srgbClr val="FF0000"/>
                </a:solidFill>
                <a:effectLst/>
                <a:latin typeface="Arial" panose="020B0604020202020204" pitchFamily="34" charset="0"/>
              </a:rPr>
              <a:t>genocide</a:t>
            </a:r>
            <a:r>
              <a:rPr lang="en-US" sz="2200" b="0" i="0" dirty="0">
                <a:solidFill>
                  <a:srgbClr val="FF0000"/>
                </a:solidFill>
                <a:effectLst/>
                <a:latin typeface="Arial" panose="020B0604020202020204" pitchFamily="34" charset="0"/>
              </a:rPr>
              <a:t>,</a:t>
            </a:r>
            <a:r>
              <a:rPr lang="en-US" sz="2200" b="0" i="0" dirty="0">
                <a:effectLst/>
                <a:latin typeface="Arial" panose="020B0604020202020204" pitchFamily="34" charset="0"/>
              </a:rPr>
              <a:t> for example </a:t>
            </a:r>
            <a:r>
              <a:rPr lang="en-US" sz="2200" b="0" i="0" u="none" strike="noStrike" dirty="0">
                <a:effectLst/>
                <a:latin typeface="Arial" panose="020B0604020202020204" pitchFamily="34" charset="0"/>
              </a:rPr>
              <a:t>concentration camps</a:t>
            </a:r>
            <a:endParaRPr lang="en-US" sz="2200" u="none" strike="noStrike" dirty="0">
              <a:latin typeface="Arial" panose="020B0604020202020204" pitchFamily="34" charset="0"/>
            </a:endParaRPr>
          </a:p>
          <a:p>
            <a:pPr algn="just"/>
            <a:r>
              <a:rPr lang="en-US" sz="2200" b="0" i="0" dirty="0">
                <a:effectLst/>
                <a:latin typeface="Arial" panose="020B0604020202020204" pitchFamily="34" charset="0"/>
              </a:rPr>
              <a:t> Its origins are rooted in fairgrounds and medieval fairs</a:t>
            </a:r>
            <a:endParaRPr lang="en-IN" sz="2200" dirty="0"/>
          </a:p>
        </p:txBody>
      </p:sp>
      <p:pic>
        <p:nvPicPr>
          <p:cNvPr id="4" name="Picture 3">
            <a:extLst>
              <a:ext uri="{FF2B5EF4-FFF2-40B4-BE49-F238E27FC236}">
                <a16:creationId xmlns:a16="http://schemas.microsoft.com/office/drawing/2014/main" id="{33BCAA88-F49E-8980-9893-ECF9A5C15B09}"/>
              </a:ext>
            </a:extLst>
          </p:cNvPr>
          <p:cNvPicPr>
            <a:picLocks noChangeAspect="1"/>
          </p:cNvPicPr>
          <p:nvPr/>
        </p:nvPicPr>
        <p:blipFill>
          <a:blip r:embed="rId2"/>
          <a:stretch>
            <a:fillRect/>
          </a:stretch>
        </p:blipFill>
        <p:spPr>
          <a:xfrm>
            <a:off x="6099048" y="1612652"/>
            <a:ext cx="5458968" cy="3632695"/>
          </a:xfrm>
          <a:prstGeom prst="rect">
            <a:avLst/>
          </a:prstGeom>
        </p:spPr>
      </p:pic>
      <p:sp>
        <p:nvSpPr>
          <p:cNvPr id="5" name="Slide Number Placeholder 4">
            <a:extLst>
              <a:ext uri="{FF2B5EF4-FFF2-40B4-BE49-F238E27FC236}">
                <a16:creationId xmlns:a16="http://schemas.microsoft.com/office/drawing/2014/main" id="{778924DF-1BC6-1737-5049-3A059EB85E33}"/>
              </a:ext>
            </a:extLst>
          </p:cNvPr>
          <p:cNvSpPr>
            <a:spLocks noGrp="1"/>
          </p:cNvSpPr>
          <p:nvPr>
            <p:ph type="sldNum" sz="quarter" idx="12"/>
          </p:nvPr>
        </p:nvSpPr>
        <p:spPr/>
        <p:txBody>
          <a:bodyPr/>
          <a:lstStyle/>
          <a:p>
            <a:fld id="{369B7538-81C5-41DE-B71F-DDC90B267D9C}" type="slidenum">
              <a:rPr lang="en-IN" smtClean="0"/>
              <a:t>11</a:t>
            </a:fld>
            <a:endParaRPr lang="en-IN"/>
          </a:p>
        </p:txBody>
      </p:sp>
    </p:spTree>
    <p:extLst>
      <p:ext uri="{BB962C8B-B14F-4D97-AF65-F5344CB8AC3E}">
        <p14:creationId xmlns:p14="http://schemas.microsoft.com/office/powerpoint/2010/main" val="2838704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73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1C2260-A424-0554-49B7-7D0843F93974}"/>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dirty="0">
                <a:solidFill>
                  <a:srgbClr val="FFFFFF"/>
                </a:solidFill>
              </a:rPr>
              <a:t>CELLULAR JAIL, ANDAMAN AND NICOBAR ISLANDS</a:t>
            </a:r>
          </a:p>
        </p:txBody>
      </p:sp>
      <p:sp>
        <p:nvSpPr>
          <p:cNvPr id="18"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67C1692A-4836-CE79-C9C3-06F361BC6E9A}"/>
              </a:ext>
            </a:extLst>
          </p:cNvPr>
          <p:cNvPicPr>
            <a:picLocks noGrp="1" noChangeAspect="1"/>
          </p:cNvPicPr>
          <p:nvPr>
            <p:ph idx="1"/>
          </p:nvPr>
        </p:nvPicPr>
        <p:blipFill rotWithShape="1">
          <a:blip r:embed="rId2"/>
          <a:srcRect r="929" b="-2"/>
          <a:stretch/>
        </p:blipFill>
        <p:spPr>
          <a:xfrm>
            <a:off x="976251" y="942538"/>
            <a:ext cx="7163222" cy="4808332"/>
          </a:xfrm>
          <a:prstGeom prst="rect">
            <a:avLst/>
          </a:prstGeom>
          <a:effectLst/>
        </p:spPr>
      </p:pic>
      <p:sp>
        <p:nvSpPr>
          <p:cNvPr id="3" name="Slide Number Placeholder 2">
            <a:extLst>
              <a:ext uri="{FF2B5EF4-FFF2-40B4-BE49-F238E27FC236}">
                <a16:creationId xmlns:a16="http://schemas.microsoft.com/office/drawing/2014/main" id="{013B3D8A-11BC-C188-F21E-5B3951A6C926}"/>
              </a:ext>
            </a:extLst>
          </p:cNvPr>
          <p:cNvSpPr>
            <a:spLocks noGrp="1"/>
          </p:cNvSpPr>
          <p:nvPr>
            <p:ph type="sldNum" sz="quarter" idx="12"/>
          </p:nvPr>
        </p:nvSpPr>
        <p:spPr/>
        <p:txBody>
          <a:bodyPr/>
          <a:lstStyle/>
          <a:p>
            <a:fld id="{369B7538-81C5-41DE-B71F-DDC90B267D9C}" type="slidenum">
              <a:rPr lang="en-IN" smtClean="0"/>
              <a:t>12</a:t>
            </a:fld>
            <a:endParaRPr lang="en-IN"/>
          </a:p>
        </p:txBody>
      </p:sp>
    </p:spTree>
    <p:extLst>
      <p:ext uri="{BB962C8B-B14F-4D97-AF65-F5344CB8AC3E}">
        <p14:creationId xmlns:p14="http://schemas.microsoft.com/office/powerpoint/2010/main" val="1618634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EBA1987-0818-88E8-D513-7871587DCDCC}"/>
              </a:ext>
            </a:extLst>
          </p:cNvPr>
          <p:cNvSpPr>
            <a:spLocks noGrp="1"/>
          </p:cNvSpPr>
          <p:nvPr>
            <p:ph type="title"/>
          </p:nvPr>
        </p:nvSpPr>
        <p:spPr>
          <a:xfrm>
            <a:off x="787624" y="241523"/>
            <a:ext cx="10520702" cy="644527"/>
          </a:xfrm>
        </p:spPr>
        <p:txBody>
          <a:bodyPr>
            <a:normAutofit fontScale="90000"/>
          </a:bodyPr>
          <a:lstStyle/>
          <a:p>
            <a:pPr algn="ctr"/>
            <a:r>
              <a:rPr lang="en-US" b="1" dirty="0"/>
              <a:t>3.Doom tourism</a:t>
            </a:r>
            <a:endParaRPr lang="en-IN" b="1" dirty="0"/>
          </a:p>
        </p:txBody>
      </p:sp>
      <p:sp>
        <p:nvSpPr>
          <p:cNvPr id="3" name="Content Placeholder 2">
            <a:extLst>
              <a:ext uri="{FF2B5EF4-FFF2-40B4-BE49-F238E27FC236}">
                <a16:creationId xmlns:a16="http://schemas.microsoft.com/office/drawing/2014/main" id="{B28879E4-3874-825E-74C5-DE24E7D00B56}"/>
              </a:ext>
            </a:extLst>
          </p:cNvPr>
          <p:cNvSpPr>
            <a:spLocks noGrp="1"/>
          </p:cNvSpPr>
          <p:nvPr>
            <p:ph idx="1"/>
          </p:nvPr>
        </p:nvSpPr>
        <p:spPr>
          <a:xfrm>
            <a:off x="883674" y="886050"/>
            <a:ext cx="5395452" cy="4403146"/>
          </a:xfrm>
        </p:spPr>
        <p:txBody>
          <a:bodyPr>
            <a:noAutofit/>
          </a:bodyPr>
          <a:lstStyle/>
          <a:p>
            <a:pPr algn="just"/>
            <a:r>
              <a:rPr lang="en-US" sz="2200" b="0" i="0" dirty="0">
                <a:effectLst/>
                <a:latin typeface="Arial" panose="020B0604020202020204" pitchFamily="34" charset="0"/>
              </a:rPr>
              <a:t>“</a:t>
            </a:r>
            <a:r>
              <a:rPr lang="en-US" sz="2400" b="1" i="0" dirty="0">
                <a:solidFill>
                  <a:srgbClr val="FF0000"/>
                </a:solidFill>
                <a:effectLst/>
                <a:latin typeface="Arial" panose="020B0604020202020204" pitchFamily="34" charset="0"/>
              </a:rPr>
              <a:t>Tourism of doom</a:t>
            </a:r>
            <a:r>
              <a:rPr lang="en-US" sz="2400" b="1" i="0" dirty="0">
                <a:effectLst/>
                <a:latin typeface="Arial" panose="020B0604020202020204" pitchFamily="34" charset="0"/>
              </a:rPr>
              <a:t>," or "</a:t>
            </a:r>
            <a:r>
              <a:rPr lang="en-US" sz="2400" b="1" i="0" dirty="0">
                <a:solidFill>
                  <a:srgbClr val="FF0000"/>
                </a:solidFill>
                <a:effectLst/>
                <a:latin typeface="Arial" panose="020B0604020202020204" pitchFamily="34" charset="0"/>
              </a:rPr>
              <a:t>last chance tourism</a:t>
            </a:r>
            <a:r>
              <a:rPr lang="en-US" sz="2400" b="1" i="0" dirty="0">
                <a:effectLst/>
                <a:latin typeface="Arial" panose="020B0604020202020204" pitchFamily="34" charset="0"/>
              </a:rPr>
              <a:t>“</a:t>
            </a:r>
          </a:p>
          <a:p>
            <a:pPr algn="just"/>
            <a:r>
              <a:rPr lang="en-US" sz="2400" b="1" dirty="0">
                <a:latin typeface="Arial" panose="020B0604020202020204" pitchFamily="34" charset="0"/>
              </a:rPr>
              <a:t>T</a:t>
            </a:r>
            <a:r>
              <a:rPr lang="en-US" sz="2400" b="1" i="0" dirty="0">
                <a:effectLst/>
                <a:latin typeface="Arial" panose="020B0604020202020204" pitchFamily="34" charset="0"/>
              </a:rPr>
              <a:t>ravelling to places that are environmentally or otherwise threatened (Ice caps of </a:t>
            </a:r>
            <a:r>
              <a:rPr lang="en-US" sz="2400" b="1" i="0" u="none" strike="noStrike" dirty="0">
                <a:effectLst/>
                <a:latin typeface="Arial" panose="020B0604020202020204" pitchFamily="34" charset="0"/>
              </a:rPr>
              <a:t>Mount Kilimanjaro</a:t>
            </a:r>
            <a:r>
              <a:rPr lang="en-US" sz="2400" b="1" i="0" dirty="0">
                <a:effectLst/>
                <a:latin typeface="Arial" panose="020B0604020202020204" pitchFamily="34" charset="0"/>
              </a:rPr>
              <a:t>, the melting glaciers of </a:t>
            </a:r>
            <a:r>
              <a:rPr lang="en-US" sz="2400" b="1" i="0" u="none" strike="noStrike" dirty="0">
                <a:effectLst/>
                <a:latin typeface="Arial" panose="020B0604020202020204" pitchFamily="34" charset="0"/>
              </a:rPr>
              <a:t>Patagonia</a:t>
            </a:r>
            <a:r>
              <a:rPr lang="en-US" sz="2400" b="1" i="0" dirty="0">
                <a:effectLst/>
                <a:latin typeface="Arial" panose="020B0604020202020204" pitchFamily="34" charset="0"/>
              </a:rPr>
              <a:t>, or the coral of the </a:t>
            </a:r>
            <a:r>
              <a:rPr lang="en-US" sz="2400" b="1" i="0" u="none" strike="noStrike" dirty="0">
                <a:effectLst/>
                <a:latin typeface="Arial" panose="020B0604020202020204" pitchFamily="34" charset="0"/>
              </a:rPr>
              <a:t>Great Barrier Reef</a:t>
            </a:r>
            <a:r>
              <a:rPr lang="en-US" sz="2400" b="1" i="0" dirty="0">
                <a:effectLst/>
                <a:latin typeface="Arial" panose="020B0604020202020204" pitchFamily="34" charset="0"/>
              </a:rPr>
              <a:t>) before it is too late </a:t>
            </a:r>
          </a:p>
          <a:p>
            <a:pPr algn="just"/>
            <a:r>
              <a:rPr lang="en-US" sz="2400" b="1" dirty="0">
                <a:latin typeface="Arial" panose="020B0604020202020204" pitchFamily="34" charset="0"/>
              </a:rPr>
              <a:t>R</a:t>
            </a:r>
            <a:r>
              <a:rPr lang="en-US" sz="2400" b="1" i="0" dirty="0">
                <a:effectLst/>
                <a:latin typeface="Arial" panose="020B0604020202020204" pitchFamily="34" charset="0"/>
              </a:rPr>
              <a:t>elated to </a:t>
            </a:r>
            <a:r>
              <a:rPr lang="en-US" sz="2400" b="1" i="0" u="none" strike="noStrike" dirty="0">
                <a:effectLst/>
                <a:latin typeface="Arial" panose="020B0604020202020204" pitchFamily="34" charset="0"/>
              </a:rPr>
              <a:t>sustainable tourism</a:t>
            </a:r>
            <a:r>
              <a:rPr lang="en-US" sz="2400" b="1" i="0" dirty="0">
                <a:effectLst/>
                <a:latin typeface="Arial" panose="020B0604020202020204" pitchFamily="34" charset="0"/>
              </a:rPr>
              <a:t> or </a:t>
            </a:r>
            <a:r>
              <a:rPr lang="en-US" sz="2400" b="1" i="0" u="none" strike="noStrike" dirty="0">
                <a:effectLst/>
                <a:latin typeface="Arial" panose="020B0604020202020204" pitchFamily="34" charset="0"/>
              </a:rPr>
              <a:t>ecotourism</a:t>
            </a:r>
          </a:p>
          <a:p>
            <a:pPr algn="just"/>
            <a:r>
              <a:rPr lang="en-US" sz="2400" b="1" i="0" dirty="0">
                <a:effectLst/>
                <a:latin typeface="Arial" panose="020B0604020202020204" pitchFamily="34" charset="0"/>
              </a:rPr>
              <a:t> Considered threatened by environmental factors such as global warming, overpopulation or climate change</a:t>
            </a:r>
          </a:p>
          <a:p>
            <a:pPr marL="0" indent="0" algn="just">
              <a:buNone/>
            </a:pPr>
            <a:endParaRPr lang="en-IN" sz="2200" dirty="0"/>
          </a:p>
        </p:txBody>
      </p:sp>
      <p:pic>
        <p:nvPicPr>
          <p:cNvPr id="4" name="Picture 3">
            <a:extLst>
              <a:ext uri="{FF2B5EF4-FFF2-40B4-BE49-F238E27FC236}">
                <a16:creationId xmlns:a16="http://schemas.microsoft.com/office/drawing/2014/main" id="{FF3DC757-B57A-79E7-C484-3C95757013C9}"/>
              </a:ext>
            </a:extLst>
          </p:cNvPr>
          <p:cNvPicPr>
            <a:picLocks noChangeAspect="1"/>
          </p:cNvPicPr>
          <p:nvPr/>
        </p:nvPicPr>
        <p:blipFill>
          <a:blip r:embed="rId2"/>
          <a:stretch>
            <a:fillRect/>
          </a:stretch>
        </p:blipFill>
        <p:spPr>
          <a:xfrm>
            <a:off x="6417734" y="2802313"/>
            <a:ext cx="4935970" cy="2764143"/>
          </a:xfrm>
          <a:prstGeom prst="rect">
            <a:avLst/>
          </a:prstGeom>
        </p:spPr>
      </p:pic>
      <p:sp>
        <p:nvSpPr>
          <p:cNvPr id="5" name="Slide Number Placeholder 4">
            <a:extLst>
              <a:ext uri="{FF2B5EF4-FFF2-40B4-BE49-F238E27FC236}">
                <a16:creationId xmlns:a16="http://schemas.microsoft.com/office/drawing/2014/main" id="{ED344A0F-344B-9D83-7C51-E4547AEFCF7C}"/>
              </a:ext>
            </a:extLst>
          </p:cNvPr>
          <p:cNvSpPr>
            <a:spLocks noGrp="1"/>
          </p:cNvSpPr>
          <p:nvPr>
            <p:ph type="sldNum" sz="quarter" idx="12"/>
          </p:nvPr>
        </p:nvSpPr>
        <p:spPr/>
        <p:txBody>
          <a:bodyPr/>
          <a:lstStyle/>
          <a:p>
            <a:fld id="{369B7538-81C5-41DE-B71F-DDC90B267D9C}" type="slidenum">
              <a:rPr lang="en-IN" smtClean="0"/>
              <a:t>13</a:t>
            </a:fld>
            <a:endParaRPr lang="en-IN"/>
          </a:p>
        </p:txBody>
      </p:sp>
    </p:spTree>
    <p:extLst>
      <p:ext uri="{BB962C8B-B14F-4D97-AF65-F5344CB8AC3E}">
        <p14:creationId xmlns:p14="http://schemas.microsoft.com/office/powerpoint/2010/main" val="139925964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31DE728-8710-4D0D-ABEA-461458917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2002"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8">
            <a:extLst>
              <a:ext uri="{FF2B5EF4-FFF2-40B4-BE49-F238E27FC236}">
                <a16:creationId xmlns:a16="http://schemas.microsoft.com/office/drawing/2014/main" id="{07A0C51E-5464-4470-855E-CA530A59B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59557" y="640091"/>
            <a:ext cx="8072887" cy="355090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14366B85-667B-6F64-60A9-40D7230DD774}"/>
              </a:ext>
            </a:extLst>
          </p:cNvPr>
          <p:cNvPicPr>
            <a:picLocks noChangeAspect="1"/>
          </p:cNvPicPr>
          <p:nvPr/>
        </p:nvPicPr>
        <p:blipFill rotWithShape="1">
          <a:blip r:embed="rId2"/>
          <a:srcRect t="31628"/>
          <a:stretch/>
        </p:blipFill>
        <p:spPr>
          <a:xfrm>
            <a:off x="2184401" y="749300"/>
            <a:ext cx="7823199" cy="3343043"/>
          </a:xfrm>
          <a:prstGeom prst="rect">
            <a:avLst/>
          </a:prstGeom>
        </p:spPr>
      </p:pic>
      <p:sp>
        <p:nvSpPr>
          <p:cNvPr id="8" name="Content Placeholder 7">
            <a:extLst>
              <a:ext uri="{FF2B5EF4-FFF2-40B4-BE49-F238E27FC236}">
                <a16:creationId xmlns:a16="http://schemas.microsoft.com/office/drawing/2014/main" id="{1652383F-B94F-54BD-48BF-78CDBD31C470}"/>
              </a:ext>
            </a:extLst>
          </p:cNvPr>
          <p:cNvSpPr>
            <a:spLocks noGrp="1"/>
          </p:cNvSpPr>
          <p:nvPr>
            <p:ph idx="1"/>
          </p:nvPr>
        </p:nvSpPr>
        <p:spPr>
          <a:xfrm>
            <a:off x="3035300" y="4092343"/>
            <a:ext cx="6675627" cy="1605083"/>
          </a:xfrm>
        </p:spPr>
        <p:txBody>
          <a:bodyPr anchor="ctr">
            <a:normAutofit/>
          </a:bodyPr>
          <a:lstStyle/>
          <a:p>
            <a:pPr marL="0" indent="0">
              <a:buNone/>
            </a:pPr>
            <a:r>
              <a:rPr lang="en-US" sz="2200" dirty="0"/>
              <a:t>THE FAST DISAPPEARING WULAR LAKE IN KASHMIR</a:t>
            </a:r>
          </a:p>
        </p:txBody>
      </p:sp>
      <p:sp>
        <p:nvSpPr>
          <p:cNvPr id="2" name="Slide Number Placeholder 1">
            <a:extLst>
              <a:ext uri="{FF2B5EF4-FFF2-40B4-BE49-F238E27FC236}">
                <a16:creationId xmlns:a16="http://schemas.microsoft.com/office/drawing/2014/main" id="{FEDF3B18-9FDB-D699-CF63-520FDD4D6102}"/>
              </a:ext>
            </a:extLst>
          </p:cNvPr>
          <p:cNvSpPr>
            <a:spLocks noGrp="1"/>
          </p:cNvSpPr>
          <p:nvPr>
            <p:ph type="sldNum" sz="quarter" idx="12"/>
          </p:nvPr>
        </p:nvSpPr>
        <p:spPr/>
        <p:txBody>
          <a:bodyPr/>
          <a:lstStyle/>
          <a:p>
            <a:fld id="{369B7538-81C5-41DE-B71F-DDC90B267D9C}" type="slidenum">
              <a:rPr lang="en-IN" smtClean="0"/>
              <a:t>14</a:t>
            </a:fld>
            <a:endParaRPr lang="en-IN"/>
          </a:p>
        </p:txBody>
      </p:sp>
    </p:spTree>
    <p:extLst>
      <p:ext uri="{BB962C8B-B14F-4D97-AF65-F5344CB8AC3E}">
        <p14:creationId xmlns:p14="http://schemas.microsoft.com/office/powerpoint/2010/main" val="2215120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90215-D9AD-0FF4-6455-A48D722107F2}"/>
              </a:ext>
            </a:extLst>
          </p:cNvPr>
          <p:cNvSpPr>
            <a:spLocks noGrp="1"/>
          </p:cNvSpPr>
          <p:nvPr>
            <p:ph type="title"/>
          </p:nvPr>
        </p:nvSpPr>
        <p:spPr>
          <a:xfrm>
            <a:off x="6417733" y="490537"/>
            <a:ext cx="5291663" cy="581179"/>
          </a:xfrm>
        </p:spPr>
        <p:txBody>
          <a:bodyPr anchor="b">
            <a:normAutofit fontScale="90000"/>
          </a:bodyPr>
          <a:lstStyle/>
          <a:p>
            <a:pPr algn="ctr"/>
            <a:r>
              <a:rPr lang="en-US" sz="4000" dirty="0"/>
              <a:t>4. Religious tourism</a:t>
            </a:r>
            <a:endParaRPr lang="en-IN" sz="4000" dirty="0"/>
          </a:p>
        </p:txBody>
      </p:sp>
      <p:pic>
        <p:nvPicPr>
          <p:cNvPr id="4" name="Picture 3" descr="A person in a red garment standing on a dock in front of a building with a gold roof&#10;&#10;Description automatically generated with low confidence">
            <a:extLst>
              <a:ext uri="{FF2B5EF4-FFF2-40B4-BE49-F238E27FC236}">
                <a16:creationId xmlns:a16="http://schemas.microsoft.com/office/drawing/2014/main" id="{B03DEC50-15BE-344B-6B78-085255D7FA2E}"/>
              </a:ext>
            </a:extLst>
          </p:cNvPr>
          <p:cNvPicPr>
            <a:picLocks noChangeAspect="1"/>
          </p:cNvPicPr>
          <p:nvPr/>
        </p:nvPicPr>
        <p:blipFill rotWithShape="1">
          <a:blip r:embed="rId2"/>
          <a:srcRect l="26776" r="14099"/>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4277B260-816E-668A-399D-A3B19655DFA8}"/>
              </a:ext>
            </a:extLst>
          </p:cNvPr>
          <p:cNvSpPr>
            <a:spLocks noGrp="1"/>
          </p:cNvSpPr>
          <p:nvPr>
            <p:ph idx="1"/>
          </p:nvPr>
        </p:nvSpPr>
        <p:spPr>
          <a:xfrm>
            <a:off x="6417734" y="1179872"/>
            <a:ext cx="5291663" cy="5187590"/>
          </a:xfrm>
        </p:spPr>
        <p:txBody>
          <a:bodyPr>
            <a:normAutofit/>
          </a:bodyPr>
          <a:lstStyle/>
          <a:p>
            <a:pPr algn="just"/>
            <a:r>
              <a:rPr lang="en-US" sz="2200" b="0" i="0" dirty="0">
                <a:effectLst/>
                <a:latin typeface="Arial" panose="020B0604020202020204" pitchFamily="34" charset="0"/>
              </a:rPr>
              <a:t>Religious tourism/pilgrimage can serve to </a:t>
            </a:r>
            <a:r>
              <a:rPr lang="en-US" sz="2200" b="0" i="0" dirty="0">
                <a:solidFill>
                  <a:srgbClr val="FF0000"/>
                </a:solidFill>
                <a:effectLst/>
                <a:latin typeface="Arial" panose="020B0604020202020204" pitchFamily="34" charset="0"/>
              </a:rPr>
              <a:t>strengthen </a:t>
            </a:r>
            <a:r>
              <a:rPr lang="en-US" sz="2200" b="0" i="0" u="none" strike="noStrike" dirty="0">
                <a:solidFill>
                  <a:srgbClr val="FF0000"/>
                </a:solidFill>
                <a:effectLst/>
                <a:latin typeface="Arial" panose="020B0604020202020204" pitchFamily="34" charset="0"/>
              </a:rPr>
              <a:t>faith</a:t>
            </a:r>
            <a:r>
              <a:rPr lang="en-US" sz="2200" b="0" i="0" dirty="0">
                <a:solidFill>
                  <a:srgbClr val="FF0000"/>
                </a:solidFill>
                <a:effectLst/>
                <a:latin typeface="Arial" panose="020B0604020202020204" pitchFamily="34" charset="0"/>
              </a:rPr>
              <a:t> and to demonstrate devotion</a:t>
            </a:r>
          </a:p>
          <a:p>
            <a:pPr algn="just"/>
            <a:r>
              <a:rPr lang="en-US" sz="2200" b="0" i="0" dirty="0">
                <a:effectLst/>
                <a:latin typeface="Arial" panose="020B0604020202020204" pitchFamily="34" charset="0"/>
              </a:rPr>
              <a:t>Religious tourists seek destinations whose image encourages them to believe that they can strengthen their </a:t>
            </a:r>
            <a:r>
              <a:rPr lang="en-US" sz="2200" b="0" i="0" u="none" strike="noStrike" dirty="0">
                <a:effectLst/>
                <a:latin typeface="Arial" panose="020B0604020202020204" pitchFamily="34" charset="0"/>
              </a:rPr>
              <a:t>self-identity</a:t>
            </a:r>
            <a:r>
              <a:rPr lang="en-US" sz="2200" b="0" i="0" dirty="0">
                <a:effectLst/>
                <a:latin typeface="Arial" panose="020B0604020202020204" pitchFamily="34" charset="0"/>
              </a:rPr>
              <a:t> in a positive manner</a:t>
            </a:r>
          </a:p>
          <a:p>
            <a:pPr algn="just"/>
            <a:r>
              <a:rPr lang="en-US" sz="2200" dirty="0">
                <a:latin typeface="Arial" panose="020B0604020202020204" pitchFamily="34" charset="0"/>
              </a:rPr>
              <a:t>P</a:t>
            </a:r>
            <a:r>
              <a:rPr lang="en-US" sz="2200" b="0" i="0" dirty="0">
                <a:effectLst/>
                <a:latin typeface="Arial" panose="020B0604020202020204" pitchFamily="34" charset="0"/>
              </a:rPr>
              <a:t>erceived image of a destination may be positively influenced by whether it conforms to the requirements of their religious self-identity or not</a:t>
            </a:r>
            <a:endParaRPr lang="en-IN" sz="2200" dirty="0"/>
          </a:p>
        </p:txBody>
      </p:sp>
      <p:sp>
        <p:nvSpPr>
          <p:cNvPr id="5" name="Slide Number Placeholder 4">
            <a:extLst>
              <a:ext uri="{FF2B5EF4-FFF2-40B4-BE49-F238E27FC236}">
                <a16:creationId xmlns:a16="http://schemas.microsoft.com/office/drawing/2014/main" id="{719E4A3E-A458-106F-74FC-899C0663851E}"/>
              </a:ext>
            </a:extLst>
          </p:cNvPr>
          <p:cNvSpPr>
            <a:spLocks noGrp="1"/>
          </p:cNvSpPr>
          <p:nvPr>
            <p:ph type="sldNum" sz="quarter" idx="12"/>
          </p:nvPr>
        </p:nvSpPr>
        <p:spPr/>
        <p:txBody>
          <a:bodyPr/>
          <a:lstStyle/>
          <a:p>
            <a:fld id="{369B7538-81C5-41DE-B71F-DDC90B267D9C}" type="slidenum">
              <a:rPr lang="en-IN" smtClean="0"/>
              <a:t>15</a:t>
            </a:fld>
            <a:endParaRPr lang="en-IN"/>
          </a:p>
        </p:txBody>
      </p:sp>
    </p:spTree>
    <p:extLst>
      <p:ext uri="{BB962C8B-B14F-4D97-AF65-F5344CB8AC3E}">
        <p14:creationId xmlns:p14="http://schemas.microsoft.com/office/powerpoint/2010/main" val="3637235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F3DEE5C-31FF-8478-7154-163A456B439F}"/>
              </a:ext>
            </a:extLst>
          </p:cNvPr>
          <p:cNvPicPr>
            <a:picLocks noGrp="1" noChangeAspect="1"/>
          </p:cNvPicPr>
          <p:nvPr>
            <p:ph idx="1"/>
          </p:nvPr>
        </p:nvPicPr>
        <p:blipFill rotWithShape="1">
          <a:blip r:embed="rId2"/>
          <a:srcRect l="9778" r="-1" b="-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54DA60-9555-0206-3B8A-7C2167F0D1C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RELIGIOUS TOURISTS/PILGRIMS IN VRINDAVAN, INDIA</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823EECA-B95A-F405-ED95-5635C4E6905F}"/>
              </a:ext>
            </a:extLst>
          </p:cNvPr>
          <p:cNvSpPr>
            <a:spLocks noGrp="1"/>
          </p:cNvSpPr>
          <p:nvPr>
            <p:ph type="sldNum" sz="quarter" idx="12"/>
          </p:nvPr>
        </p:nvSpPr>
        <p:spPr/>
        <p:txBody>
          <a:bodyPr/>
          <a:lstStyle/>
          <a:p>
            <a:fld id="{369B7538-81C5-41DE-B71F-DDC90B267D9C}" type="slidenum">
              <a:rPr lang="en-IN" smtClean="0"/>
              <a:t>16</a:t>
            </a:fld>
            <a:endParaRPr lang="en-IN"/>
          </a:p>
        </p:txBody>
      </p:sp>
    </p:spTree>
    <p:extLst>
      <p:ext uri="{BB962C8B-B14F-4D97-AF65-F5344CB8AC3E}">
        <p14:creationId xmlns:p14="http://schemas.microsoft.com/office/powerpoint/2010/main" val="2190913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1F443-25B7-01A9-0833-D5EB0CBD5D6B}"/>
              </a:ext>
            </a:extLst>
          </p:cNvPr>
          <p:cNvSpPr>
            <a:spLocks noGrp="1"/>
          </p:cNvSpPr>
          <p:nvPr>
            <p:ph type="title"/>
          </p:nvPr>
        </p:nvSpPr>
        <p:spPr>
          <a:xfrm>
            <a:off x="4965430" y="629268"/>
            <a:ext cx="6586491" cy="1286160"/>
          </a:xfrm>
        </p:spPr>
        <p:txBody>
          <a:bodyPr anchor="b">
            <a:normAutofit/>
          </a:bodyPr>
          <a:lstStyle/>
          <a:p>
            <a:pPr algn="ctr"/>
            <a:r>
              <a:rPr lang="en-US" dirty="0"/>
              <a:t>5. DNA Tourism</a:t>
            </a:r>
            <a:endParaRPr lang="en-IN" dirty="0"/>
          </a:p>
        </p:txBody>
      </p:sp>
      <p:sp>
        <p:nvSpPr>
          <p:cNvPr id="3" name="Content Placeholder 2">
            <a:extLst>
              <a:ext uri="{FF2B5EF4-FFF2-40B4-BE49-F238E27FC236}">
                <a16:creationId xmlns:a16="http://schemas.microsoft.com/office/drawing/2014/main" id="{11428ABD-C4A4-3223-CC26-D430EDE04F64}"/>
              </a:ext>
            </a:extLst>
          </p:cNvPr>
          <p:cNvSpPr>
            <a:spLocks noGrp="1"/>
          </p:cNvSpPr>
          <p:nvPr>
            <p:ph idx="1"/>
          </p:nvPr>
        </p:nvSpPr>
        <p:spPr>
          <a:xfrm>
            <a:off x="4965431" y="2438400"/>
            <a:ext cx="6586489" cy="3785419"/>
          </a:xfrm>
        </p:spPr>
        <p:txBody>
          <a:bodyPr>
            <a:normAutofit/>
          </a:bodyPr>
          <a:lstStyle/>
          <a:p>
            <a:pPr algn="just"/>
            <a:r>
              <a:rPr lang="en-US" sz="2200" b="0" i="0" dirty="0">
                <a:effectLst/>
                <a:latin typeface="Arial" panose="020B0604020202020204" pitchFamily="34" charset="0"/>
              </a:rPr>
              <a:t>DNA tourism, also called </a:t>
            </a:r>
            <a:r>
              <a:rPr lang="en-US" sz="2200" b="0" i="0" dirty="0">
                <a:solidFill>
                  <a:srgbClr val="FF0000"/>
                </a:solidFill>
                <a:effectLst/>
                <a:latin typeface="Arial" panose="020B0604020202020204" pitchFamily="34" charset="0"/>
              </a:rPr>
              <a:t>"ancestry tourism" </a:t>
            </a:r>
            <a:r>
              <a:rPr lang="en-US" sz="2200" b="0" i="0" dirty="0">
                <a:effectLst/>
                <a:latin typeface="Arial" panose="020B0604020202020204" pitchFamily="34" charset="0"/>
              </a:rPr>
              <a:t>or </a:t>
            </a:r>
            <a:r>
              <a:rPr lang="en-US" sz="2200" b="0" i="0" dirty="0">
                <a:solidFill>
                  <a:srgbClr val="FF0000"/>
                </a:solidFill>
                <a:effectLst/>
                <a:latin typeface="Arial" panose="020B0604020202020204" pitchFamily="34" charset="0"/>
              </a:rPr>
              <a:t>"heritage travel"</a:t>
            </a:r>
            <a:r>
              <a:rPr lang="en-US" sz="2200" b="0" i="0" dirty="0">
                <a:effectLst/>
                <a:latin typeface="Arial" panose="020B0604020202020204" pitchFamily="34" charset="0"/>
              </a:rPr>
              <a:t>, is tourism based on DNA testing</a:t>
            </a:r>
          </a:p>
          <a:p>
            <a:pPr algn="just"/>
            <a:r>
              <a:rPr lang="en-US" sz="2200" b="0" i="0" dirty="0">
                <a:effectLst/>
                <a:latin typeface="Arial" panose="020B0604020202020204" pitchFamily="34" charset="0"/>
              </a:rPr>
              <a:t> These tourists visit their remote relatives or places where their ancestors came from, or where their relatives reside, based on the results of DNA tests</a:t>
            </a:r>
          </a:p>
          <a:p>
            <a:pPr algn="just"/>
            <a:r>
              <a:rPr lang="en-US" sz="2200" b="0" i="0" dirty="0">
                <a:effectLst/>
                <a:latin typeface="Arial" panose="020B0604020202020204" pitchFamily="34" charset="0"/>
              </a:rPr>
              <a:t> DNA tourism became a growing trend since 2019</a:t>
            </a:r>
            <a:br>
              <a:rPr lang="en-US" sz="2200" dirty="0"/>
            </a:br>
            <a:endParaRPr lang="en-IN" sz="2200" dirty="0"/>
          </a:p>
        </p:txBody>
      </p:sp>
      <p:pic>
        <p:nvPicPr>
          <p:cNvPr id="4" name="Picture 3">
            <a:extLst>
              <a:ext uri="{FF2B5EF4-FFF2-40B4-BE49-F238E27FC236}">
                <a16:creationId xmlns:a16="http://schemas.microsoft.com/office/drawing/2014/main" id="{A8A00872-2652-B5E8-F73D-0A7E15C24E81}"/>
              </a:ext>
            </a:extLst>
          </p:cNvPr>
          <p:cNvPicPr>
            <a:picLocks noChangeAspect="1"/>
          </p:cNvPicPr>
          <p:nvPr/>
        </p:nvPicPr>
        <p:blipFill rotWithShape="1">
          <a:blip r:embed="rId2"/>
          <a:srcRect l="29990" r="28778" b="2"/>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2C2D5"/>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7A81DF2-150E-7E7F-1786-948C99F7912B}"/>
              </a:ext>
            </a:extLst>
          </p:cNvPr>
          <p:cNvSpPr>
            <a:spLocks noGrp="1"/>
          </p:cNvSpPr>
          <p:nvPr>
            <p:ph type="sldNum" sz="quarter" idx="12"/>
          </p:nvPr>
        </p:nvSpPr>
        <p:spPr/>
        <p:txBody>
          <a:bodyPr/>
          <a:lstStyle/>
          <a:p>
            <a:fld id="{369B7538-81C5-41DE-B71F-DDC90B267D9C}" type="slidenum">
              <a:rPr lang="en-IN" smtClean="0"/>
              <a:t>17</a:t>
            </a:fld>
            <a:endParaRPr lang="en-IN"/>
          </a:p>
        </p:txBody>
      </p:sp>
    </p:spTree>
    <p:extLst>
      <p:ext uri="{BB962C8B-B14F-4D97-AF65-F5344CB8AC3E}">
        <p14:creationId xmlns:p14="http://schemas.microsoft.com/office/powerpoint/2010/main" val="2683021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A1EEF1-5BDE-4A88-666D-181308D59FD2}"/>
              </a:ext>
            </a:extLst>
          </p:cNvPr>
          <p:cNvSpPr>
            <a:spLocks noGrp="1"/>
          </p:cNvSpPr>
          <p:nvPr>
            <p:ph type="title"/>
          </p:nvPr>
        </p:nvSpPr>
        <p:spPr>
          <a:xfrm>
            <a:off x="572493" y="238539"/>
            <a:ext cx="11018520" cy="1434415"/>
          </a:xfrm>
        </p:spPr>
        <p:txBody>
          <a:bodyPr anchor="b">
            <a:normAutofit/>
          </a:bodyPr>
          <a:lstStyle/>
          <a:p>
            <a:pPr algn="ctr"/>
            <a:r>
              <a:rPr lang="en-US" sz="5400" dirty="0"/>
              <a:t>6.Space tourism</a:t>
            </a:r>
            <a:endParaRPr lang="en-IN" sz="5400" dirty="0"/>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3955E8-D82D-CE5F-E498-42CF0D899916}"/>
              </a:ext>
            </a:extLst>
          </p:cNvPr>
          <p:cNvSpPr>
            <a:spLocks noGrp="1"/>
          </p:cNvSpPr>
          <p:nvPr>
            <p:ph idx="1"/>
          </p:nvPr>
        </p:nvSpPr>
        <p:spPr>
          <a:xfrm>
            <a:off x="572493" y="1791093"/>
            <a:ext cx="6713552" cy="4399395"/>
          </a:xfrm>
        </p:spPr>
        <p:txBody>
          <a:bodyPr anchor="t">
            <a:normAutofit fontScale="92500" lnSpcReduction="20000"/>
          </a:bodyPr>
          <a:lstStyle/>
          <a:p>
            <a:pPr marL="0" indent="0">
              <a:buNone/>
            </a:pPr>
            <a:endParaRPr lang="en-US" sz="1700" b="0" i="0" u="none" strike="noStrike" dirty="0">
              <a:effectLst/>
              <a:latin typeface="Arial" panose="020B0604020202020204" pitchFamily="34" charset="0"/>
            </a:endParaRPr>
          </a:p>
          <a:p>
            <a:r>
              <a:rPr lang="en-US" sz="2400" b="0" i="0" dirty="0">
                <a:effectLst/>
                <a:latin typeface="Arial" panose="020B0604020202020204" pitchFamily="34" charset="0"/>
              </a:rPr>
              <a:t>Only the </a:t>
            </a:r>
            <a:r>
              <a:rPr lang="en-US" sz="2400" b="0" i="0" u="none" strike="noStrike" dirty="0">
                <a:effectLst/>
                <a:latin typeface="Arial" panose="020B0604020202020204" pitchFamily="34" charset="0"/>
              </a:rPr>
              <a:t>Russian Space Agency</a:t>
            </a:r>
            <a:r>
              <a:rPr lang="en-US" sz="2400" b="0" i="0" dirty="0">
                <a:effectLst/>
                <a:latin typeface="Arial" panose="020B0604020202020204" pitchFamily="34" charset="0"/>
              </a:rPr>
              <a:t> provides transport to date</a:t>
            </a:r>
          </a:p>
          <a:p>
            <a:r>
              <a:rPr lang="en-US" sz="2400" b="0" i="0" dirty="0">
                <a:effectLst/>
                <a:latin typeface="Arial" panose="020B0604020202020204" pitchFamily="34" charset="0"/>
              </a:rPr>
              <a:t> A 2010 report into space tourism - a billion-dollar market by 2030</a:t>
            </a:r>
          </a:p>
          <a:p>
            <a:r>
              <a:rPr lang="en-US" sz="2400" b="0" i="0" u="none" strike="noStrike" dirty="0">
                <a:effectLst/>
                <a:latin typeface="Arial" panose="020B0604020202020204" pitchFamily="34" charset="0"/>
              </a:rPr>
              <a:t>Russian Space Agency</a:t>
            </a:r>
            <a:r>
              <a:rPr lang="en-US" sz="2400" b="0" i="0" dirty="0">
                <a:effectLst/>
                <a:latin typeface="Arial" panose="020B0604020202020204" pitchFamily="34" charset="0"/>
              </a:rPr>
              <a:t> </a:t>
            </a:r>
            <a:r>
              <a:rPr lang="en-US" sz="2400" dirty="0">
                <a:latin typeface="Arial" panose="020B0604020202020204" pitchFamily="34" charset="0"/>
              </a:rPr>
              <a:t>- </a:t>
            </a:r>
            <a:r>
              <a:rPr lang="en-US" sz="2400" b="0" i="0" u="none" strike="noStrike" dirty="0">
                <a:effectLst/>
                <a:latin typeface="Arial" panose="020B0604020202020204" pitchFamily="34" charset="0"/>
              </a:rPr>
              <a:t>Soyuz</a:t>
            </a:r>
            <a:r>
              <a:rPr lang="en-US" sz="2400" b="0" i="0" dirty="0">
                <a:effectLst/>
                <a:latin typeface="Arial" panose="020B0604020202020204" pitchFamily="34" charset="0"/>
              </a:rPr>
              <a:t> and the Chinese </a:t>
            </a:r>
            <a:r>
              <a:rPr lang="en-US" sz="2400" b="0" i="0" u="none" strike="noStrike" dirty="0">
                <a:effectLst/>
                <a:latin typeface="Arial" panose="020B0604020202020204" pitchFamily="34" charset="0"/>
              </a:rPr>
              <a:t>Shenzhou</a:t>
            </a:r>
            <a:r>
              <a:rPr lang="en-US" sz="2400" b="0" i="0" dirty="0">
                <a:effectLst/>
                <a:latin typeface="Arial" panose="020B0604020202020204" pitchFamily="34" charset="0"/>
              </a:rPr>
              <a:t> </a:t>
            </a:r>
            <a:r>
              <a:rPr lang="en-US" sz="2400" dirty="0">
                <a:latin typeface="Arial" panose="020B0604020202020204" pitchFamily="34" charset="0"/>
              </a:rPr>
              <a:t>- </a:t>
            </a:r>
            <a:r>
              <a:rPr lang="en-US" sz="2400" b="0" i="0" dirty="0">
                <a:effectLst/>
                <a:latin typeface="Arial" panose="020B0604020202020204" pitchFamily="34" charset="0"/>
              </a:rPr>
              <a:t>two spacecrafts suitable for human travel </a:t>
            </a:r>
          </a:p>
          <a:p>
            <a:r>
              <a:rPr lang="en-US" sz="2400" b="0" i="0" dirty="0">
                <a:effectLst/>
                <a:latin typeface="Arial" panose="020B0604020202020204" pitchFamily="34" charset="0"/>
              </a:rPr>
              <a:t>In April 2001, Dennis Tito, a customer of the Russian Soyuz </a:t>
            </a:r>
            <a:r>
              <a:rPr lang="en-US" sz="2400" dirty="0">
                <a:latin typeface="Arial" panose="020B0604020202020204" pitchFamily="34" charset="0"/>
              </a:rPr>
              <a:t>-</a:t>
            </a:r>
            <a:r>
              <a:rPr lang="en-US" sz="2400" b="0" i="0" dirty="0">
                <a:effectLst/>
                <a:latin typeface="Arial" panose="020B0604020202020204" pitchFamily="34" charset="0"/>
              </a:rPr>
              <a:t> first tourist to visit space. </a:t>
            </a:r>
          </a:p>
          <a:p>
            <a:r>
              <a:rPr lang="en-US" sz="2400" b="0" i="0" dirty="0">
                <a:effectLst/>
                <a:latin typeface="Arial" panose="020B0604020202020204" pitchFamily="34" charset="0"/>
              </a:rPr>
              <a:t>In May 2011, </a:t>
            </a:r>
            <a:r>
              <a:rPr lang="en-US" sz="2400" b="0" i="0" u="none" strike="noStrike" dirty="0">
                <a:effectLst/>
                <a:latin typeface="Arial" panose="020B0604020202020204" pitchFamily="34" charset="0"/>
              </a:rPr>
              <a:t>Virgin Galactic</a:t>
            </a:r>
            <a:r>
              <a:rPr lang="en-US" sz="2400" b="0" i="0" dirty="0">
                <a:effectLst/>
                <a:latin typeface="Arial" panose="020B0604020202020204" pitchFamily="34" charset="0"/>
              </a:rPr>
              <a:t> launched its </a:t>
            </a:r>
            <a:r>
              <a:rPr lang="en-US" sz="2400" b="0" i="0" u="none" strike="noStrike" dirty="0">
                <a:effectLst/>
                <a:latin typeface="Arial" panose="020B0604020202020204" pitchFamily="34" charset="0"/>
              </a:rPr>
              <a:t>SpaceShipTwo</a:t>
            </a:r>
            <a:r>
              <a:rPr lang="en-US" sz="2400" b="0" i="0" dirty="0">
                <a:effectLst/>
                <a:latin typeface="Arial" panose="020B0604020202020204" pitchFamily="34" charset="0"/>
              </a:rPr>
              <a:t> plane that allows people to travel 2 hours space -  $200,000 per seat</a:t>
            </a:r>
          </a:p>
          <a:p>
            <a:r>
              <a:rPr lang="en-US" sz="2400" b="0" i="0" dirty="0">
                <a:effectLst/>
                <a:latin typeface="Arial" panose="020B0604020202020204" pitchFamily="34" charset="0"/>
              </a:rPr>
              <a:t>A 2010 report into space tourism </a:t>
            </a:r>
            <a:r>
              <a:rPr lang="en-US" sz="2400" dirty="0">
                <a:latin typeface="Arial" panose="020B0604020202020204" pitchFamily="34" charset="0"/>
              </a:rPr>
              <a:t>-</a:t>
            </a:r>
            <a:r>
              <a:rPr lang="en-US" sz="2400" b="0" i="0" dirty="0">
                <a:effectLst/>
                <a:latin typeface="Arial" panose="020B0604020202020204" pitchFamily="34" charset="0"/>
              </a:rPr>
              <a:t> </a:t>
            </a:r>
            <a:r>
              <a:rPr lang="en-US" sz="2400" b="0" i="0" dirty="0">
                <a:solidFill>
                  <a:srgbClr val="FF0000"/>
                </a:solidFill>
                <a:effectLst/>
                <a:latin typeface="Arial" panose="020B0604020202020204" pitchFamily="34" charset="0"/>
              </a:rPr>
              <a:t>18% - 26% per year during 2020 to 2030.</a:t>
            </a:r>
            <a:endParaRPr lang="en-IN" sz="2400" dirty="0">
              <a:solidFill>
                <a:srgbClr val="FF0000"/>
              </a:solidFill>
            </a:endParaRPr>
          </a:p>
        </p:txBody>
      </p:sp>
      <p:pic>
        <p:nvPicPr>
          <p:cNvPr id="4" name="Picture 3">
            <a:extLst>
              <a:ext uri="{FF2B5EF4-FFF2-40B4-BE49-F238E27FC236}">
                <a16:creationId xmlns:a16="http://schemas.microsoft.com/office/drawing/2014/main" id="{8959C54C-04E8-A131-0821-B6C15DD83CE2}"/>
              </a:ext>
            </a:extLst>
          </p:cNvPr>
          <p:cNvPicPr>
            <a:picLocks noChangeAspect="1"/>
          </p:cNvPicPr>
          <p:nvPr/>
        </p:nvPicPr>
        <p:blipFill rotWithShape="1">
          <a:blip r:embed="rId2"/>
          <a:srcRect l="13757" r="32129" b="2"/>
          <a:stretch/>
        </p:blipFill>
        <p:spPr>
          <a:xfrm>
            <a:off x="7675658" y="2093976"/>
            <a:ext cx="3941064" cy="4096512"/>
          </a:xfrm>
          <a:prstGeom prst="rect">
            <a:avLst/>
          </a:prstGeom>
        </p:spPr>
      </p:pic>
      <p:sp>
        <p:nvSpPr>
          <p:cNvPr id="5" name="Slide Number Placeholder 4">
            <a:extLst>
              <a:ext uri="{FF2B5EF4-FFF2-40B4-BE49-F238E27FC236}">
                <a16:creationId xmlns:a16="http://schemas.microsoft.com/office/drawing/2014/main" id="{73F70874-A38B-C433-C990-5DF350AECD0C}"/>
              </a:ext>
            </a:extLst>
          </p:cNvPr>
          <p:cNvSpPr>
            <a:spLocks noGrp="1"/>
          </p:cNvSpPr>
          <p:nvPr>
            <p:ph type="sldNum" sz="quarter" idx="12"/>
          </p:nvPr>
        </p:nvSpPr>
        <p:spPr/>
        <p:txBody>
          <a:bodyPr/>
          <a:lstStyle/>
          <a:p>
            <a:fld id="{369B7538-81C5-41DE-B71F-DDC90B267D9C}" type="slidenum">
              <a:rPr lang="en-IN" smtClean="0"/>
              <a:t>18</a:t>
            </a:fld>
            <a:endParaRPr lang="en-IN"/>
          </a:p>
        </p:txBody>
      </p:sp>
    </p:spTree>
    <p:extLst>
      <p:ext uri="{BB962C8B-B14F-4D97-AF65-F5344CB8AC3E}">
        <p14:creationId xmlns:p14="http://schemas.microsoft.com/office/powerpoint/2010/main" val="2458640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8A6984-1230-49D7-B72E-DE41BBFCC0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EC1586-B66E-29BD-F5E7-0F007AE89E94}"/>
              </a:ext>
            </a:extLst>
          </p:cNvPr>
          <p:cNvSpPr>
            <a:spLocks noGrp="1"/>
          </p:cNvSpPr>
          <p:nvPr>
            <p:ph type="title"/>
          </p:nvPr>
        </p:nvSpPr>
        <p:spPr>
          <a:xfrm>
            <a:off x="838200" y="365760"/>
            <a:ext cx="10515600" cy="1325563"/>
          </a:xfrm>
        </p:spPr>
        <p:txBody>
          <a:bodyPr>
            <a:normAutofit/>
          </a:bodyPr>
          <a:lstStyle/>
          <a:p>
            <a:r>
              <a:rPr lang="en-IN" b="0" i="0">
                <a:solidFill>
                  <a:schemeClr val="bg1"/>
                </a:solidFill>
                <a:effectLst/>
                <a:latin typeface="Linux Libertine"/>
              </a:rPr>
              <a:t>                           7. Geotourism</a:t>
            </a:r>
            <a:br>
              <a:rPr lang="en-IN" b="0" i="0">
                <a:solidFill>
                  <a:schemeClr val="bg1"/>
                </a:solidFill>
                <a:effectLst/>
                <a:latin typeface="Linux Libertine"/>
              </a:rPr>
            </a:br>
            <a:endParaRPr lang="en-IN">
              <a:solidFill>
                <a:schemeClr val="bg1"/>
              </a:solidFill>
            </a:endParaRPr>
          </a:p>
        </p:txBody>
      </p:sp>
      <p:pic>
        <p:nvPicPr>
          <p:cNvPr id="4" name="Picture 3">
            <a:extLst>
              <a:ext uri="{FF2B5EF4-FFF2-40B4-BE49-F238E27FC236}">
                <a16:creationId xmlns:a16="http://schemas.microsoft.com/office/drawing/2014/main" id="{C64CDC31-88F2-EB8C-34C8-3B020EE8C53A}"/>
              </a:ext>
            </a:extLst>
          </p:cNvPr>
          <p:cNvPicPr>
            <a:picLocks noChangeAspect="1"/>
          </p:cNvPicPr>
          <p:nvPr/>
        </p:nvPicPr>
        <p:blipFill rotWithShape="1">
          <a:blip r:embed="rId2"/>
          <a:srcRect l="16024" r="10119" b="1"/>
          <a:stretch/>
        </p:blipFill>
        <p:spPr>
          <a:xfrm>
            <a:off x="841248" y="2276857"/>
            <a:ext cx="5015484" cy="3900106"/>
          </a:xfrm>
          <a:prstGeom prst="rect">
            <a:avLst/>
          </a:prstGeom>
        </p:spPr>
      </p:pic>
      <p:sp>
        <p:nvSpPr>
          <p:cNvPr id="3" name="Content Placeholder 2">
            <a:extLst>
              <a:ext uri="{FF2B5EF4-FFF2-40B4-BE49-F238E27FC236}">
                <a16:creationId xmlns:a16="http://schemas.microsoft.com/office/drawing/2014/main" id="{6B293216-41E1-3ADB-C5AC-0C268D108D84}"/>
              </a:ext>
            </a:extLst>
          </p:cNvPr>
          <p:cNvSpPr>
            <a:spLocks noGrp="1"/>
          </p:cNvSpPr>
          <p:nvPr>
            <p:ph idx="1"/>
          </p:nvPr>
        </p:nvSpPr>
        <p:spPr>
          <a:xfrm>
            <a:off x="6335270" y="2719309"/>
            <a:ext cx="5015484" cy="3900106"/>
          </a:xfrm>
        </p:spPr>
        <p:txBody>
          <a:bodyPr anchor="ctr">
            <a:noAutofit/>
          </a:bodyPr>
          <a:lstStyle/>
          <a:p>
            <a:pPr algn="just"/>
            <a:r>
              <a:rPr lang="en-US" sz="2200" dirty="0">
                <a:latin typeface="Arial" panose="020B0604020202020204" pitchFamily="34" charset="0"/>
              </a:rPr>
              <a:t>K</a:t>
            </a:r>
            <a:r>
              <a:rPr lang="en-US" sz="2200" b="0" i="0" dirty="0">
                <a:effectLst/>
                <a:latin typeface="Arial" panose="020B0604020202020204" pitchFamily="34" charset="0"/>
              </a:rPr>
              <a:t>nowledge-based tourism</a:t>
            </a:r>
          </a:p>
          <a:p>
            <a:pPr algn="just"/>
            <a:r>
              <a:rPr lang="en-US" sz="2200" dirty="0">
                <a:latin typeface="Arial" panose="020B0604020202020204" pitchFamily="34" charset="0"/>
              </a:rPr>
              <a:t>I</a:t>
            </a:r>
            <a:r>
              <a:rPr lang="en-US" sz="2200" b="0" i="0" dirty="0">
                <a:effectLst/>
                <a:latin typeface="Arial" panose="020B0604020202020204" pitchFamily="34" charset="0"/>
              </a:rPr>
              <a:t>nterdisciplinary integration of the tourism industry with conservation and interpretation of </a:t>
            </a:r>
            <a:r>
              <a:rPr lang="en-US" sz="2200" b="0" i="0" dirty="0">
                <a:solidFill>
                  <a:srgbClr val="FF0000"/>
                </a:solidFill>
                <a:effectLst/>
                <a:latin typeface="Arial" panose="020B0604020202020204" pitchFamily="34" charset="0"/>
              </a:rPr>
              <a:t>abiotic nature attributes</a:t>
            </a:r>
          </a:p>
          <a:p>
            <a:pPr algn="just"/>
            <a:r>
              <a:rPr lang="en-US" sz="2200" b="0" i="0" dirty="0">
                <a:effectLst/>
                <a:latin typeface="Arial" panose="020B0604020202020204" pitchFamily="34" charset="0"/>
              </a:rPr>
              <a:t>It promotes tourism to </a:t>
            </a:r>
            <a:r>
              <a:rPr lang="en-US" sz="2200" b="0" i="0" dirty="0" err="1">
                <a:effectLst/>
                <a:latin typeface="Arial" panose="020B0604020202020204" pitchFamily="34" charset="0"/>
              </a:rPr>
              <a:t>geosites</a:t>
            </a:r>
            <a:r>
              <a:rPr lang="en-US" sz="2200" b="0" i="0" dirty="0">
                <a:effectLst/>
                <a:latin typeface="Arial" panose="020B0604020202020204" pitchFamily="34" charset="0"/>
              </a:rPr>
              <a:t> and the conservation of geo-diversity</a:t>
            </a:r>
          </a:p>
          <a:p>
            <a:pPr algn="just"/>
            <a:r>
              <a:rPr lang="en-US" sz="2200" dirty="0">
                <a:latin typeface="Arial" panose="020B0604020202020204" pitchFamily="34" charset="0"/>
              </a:rPr>
              <a:t>V</a:t>
            </a:r>
            <a:r>
              <a:rPr lang="en-US" sz="2200" b="0" i="0" dirty="0">
                <a:effectLst/>
                <a:latin typeface="Arial" panose="020B0604020202020204" pitchFamily="34" charset="0"/>
              </a:rPr>
              <a:t>isits to </a:t>
            </a:r>
            <a:r>
              <a:rPr lang="en-US" sz="2200" b="0" i="0" dirty="0">
                <a:solidFill>
                  <a:srgbClr val="FF0000"/>
                </a:solidFill>
                <a:effectLst/>
                <a:latin typeface="Arial" panose="020B0604020202020204" pitchFamily="34" charset="0"/>
              </a:rPr>
              <a:t>geological features</a:t>
            </a:r>
            <a:r>
              <a:rPr lang="en-US" sz="2200" b="0" i="0" dirty="0">
                <a:effectLst/>
                <a:latin typeface="Arial" panose="020B0604020202020204" pitchFamily="34" charset="0"/>
              </a:rPr>
              <a:t>, use of geo-trails and viewpoints, guided tours, geo-activities and </a:t>
            </a:r>
            <a:r>
              <a:rPr lang="en-US" sz="2200" b="0" i="0" dirty="0" err="1">
                <a:effectLst/>
                <a:latin typeface="Arial" panose="020B0604020202020204" pitchFamily="34" charset="0"/>
              </a:rPr>
              <a:t>geosite</a:t>
            </a:r>
            <a:r>
              <a:rPr lang="en-US" sz="2200" dirty="0" err="1">
                <a:latin typeface="Arial" panose="020B0604020202020204" pitchFamily="34" charset="0"/>
              </a:rPr>
              <a:t>s</a:t>
            </a:r>
            <a:endParaRPr lang="en-US" sz="2200" b="0" i="0" dirty="0">
              <a:effectLst/>
              <a:latin typeface="Arial" panose="020B0604020202020204" pitchFamily="34" charset="0"/>
            </a:endParaRPr>
          </a:p>
          <a:p>
            <a:pPr marL="0" indent="0">
              <a:buNone/>
            </a:pPr>
            <a:endParaRPr lang="en-US" sz="2200" b="0" i="0" dirty="0">
              <a:effectLst/>
              <a:latin typeface="Arial" panose="020B0604020202020204" pitchFamily="34" charset="0"/>
            </a:endParaRPr>
          </a:p>
          <a:p>
            <a:pPr marL="0" indent="0">
              <a:buNone/>
            </a:pPr>
            <a:br>
              <a:rPr lang="en-IN" sz="2200" b="0" i="0" dirty="0">
                <a:effectLst/>
                <a:latin typeface="Arial" panose="020B0604020202020204" pitchFamily="34" charset="0"/>
              </a:rPr>
            </a:br>
            <a:endParaRPr lang="en-IN" sz="2200" dirty="0"/>
          </a:p>
        </p:txBody>
      </p:sp>
      <p:sp>
        <p:nvSpPr>
          <p:cNvPr id="5" name="Slide Number Placeholder 4">
            <a:extLst>
              <a:ext uri="{FF2B5EF4-FFF2-40B4-BE49-F238E27FC236}">
                <a16:creationId xmlns:a16="http://schemas.microsoft.com/office/drawing/2014/main" id="{E3E6251E-F0F9-898E-5E63-8DCF07C9F5E0}"/>
              </a:ext>
            </a:extLst>
          </p:cNvPr>
          <p:cNvSpPr>
            <a:spLocks noGrp="1"/>
          </p:cNvSpPr>
          <p:nvPr>
            <p:ph type="sldNum" sz="quarter" idx="12"/>
          </p:nvPr>
        </p:nvSpPr>
        <p:spPr/>
        <p:txBody>
          <a:bodyPr/>
          <a:lstStyle/>
          <a:p>
            <a:fld id="{369B7538-81C5-41DE-B71F-DDC90B267D9C}" type="slidenum">
              <a:rPr lang="en-IN" smtClean="0"/>
              <a:t>19</a:t>
            </a:fld>
            <a:endParaRPr lang="en-IN" dirty="0"/>
          </a:p>
        </p:txBody>
      </p:sp>
    </p:spTree>
    <p:extLst>
      <p:ext uri="{BB962C8B-B14F-4D97-AF65-F5344CB8AC3E}">
        <p14:creationId xmlns:p14="http://schemas.microsoft.com/office/powerpoint/2010/main" val="3017297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8FF88A3-8EBC-4142-8CC2-EBE257ED6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women carrying baskets of fruit in a field&#10;&#10;Description automatically generated with low confidence">
            <a:extLst>
              <a:ext uri="{FF2B5EF4-FFF2-40B4-BE49-F238E27FC236}">
                <a16:creationId xmlns:a16="http://schemas.microsoft.com/office/drawing/2014/main" id="{EB3CC0DC-4631-58EF-A5F3-6F63C687ECD8}"/>
              </a:ext>
            </a:extLst>
          </p:cNvPr>
          <p:cNvPicPr>
            <a:picLocks noChangeAspect="1"/>
          </p:cNvPicPr>
          <p:nvPr/>
        </p:nvPicPr>
        <p:blipFill rotWithShape="1">
          <a:blip r:embed="rId2">
            <a:alphaModFix amt="40000"/>
          </a:blip>
          <a:srcRect t="12500" b="12500"/>
          <a:stretch/>
        </p:blipFill>
        <p:spPr>
          <a:xfrm>
            <a:off x="-3547" y="-1497353"/>
            <a:ext cx="12191980" cy="6857999"/>
          </a:xfrm>
          <a:prstGeom prst="rect">
            <a:avLst/>
          </a:prstGeom>
        </p:spPr>
      </p:pic>
      <p:grpSp>
        <p:nvGrpSpPr>
          <p:cNvPr id="52" name="Group 51">
            <a:extLst>
              <a:ext uri="{FF2B5EF4-FFF2-40B4-BE49-F238E27FC236}">
                <a16:creationId xmlns:a16="http://schemas.microsoft.com/office/drawing/2014/main" id="{27D8A815-1B1F-4DB5-A03C-F4987CF0CB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27777" y="343106"/>
            <a:ext cx="1692092" cy="1852591"/>
            <a:chOff x="790870" y="911082"/>
            <a:chExt cx="2191635" cy="2442764"/>
          </a:xfrm>
        </p:grpSpPr>
        <p:sp>
          <p:nvSpPr>
            <p:cNvPr id="53" name="Freeform 5">
              <a:extLst>
                <a:ext uri="{FF2B5EF4-FFF2-40B4-BE49-F238E27FC236}">
                  <a16:creationId xmlns:a16="http://schemas.microsoft.com/office/drawing/2014/main" id="{261388EF-B4CE-4326-979A-2F53CED606F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790870" y="2245586"/>
              <a:ext cx="1262906" cy="110826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5">
              <a:extLst>
                <a:ext uri="{FF2B5EF4-FFF2-40B4-BE49-F238E27FC236}">
                  <a16:creationId xmlns:a16="http://schemas.microsoft.com/office/drawing/2014/main" id="{33A25547-9075-4BDB-8F46-BA09E76AA3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933975" y="911082"/>
              <a:ext cx="2048530" cy="179768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alpha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5">
              <a:extLst>
                <a:ext uri="{FF2B5EF4-FFF2-40B4-BE49-F238E27FC236}">
                  <a16:creationId xmlns:a16="http://schemas.microsoft.com/office/drawing/2014/main" id="{1D917FAD-3240-4D3F-91A0-9571F75DC6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362936" y="1825453"/>
              <a:ext cx="799094" cy="70124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 name="Content Placeholder 2">
            <a:extLst>
              <a:ext uri="{FF2B5EF4-FFF2-40B4-BE49-F238E27FC236}">
                <a16:creationId xmlns:a16="http://schemas.microsoft.com/office/drawing/2014/main" id="{90988E91-1C12-607C-2C3E-15362D50EA51}"/>
              </a:ext>
            </a:extLst>
          </p:cNvPr>
          <p:cNvSpPr>
            <a:spLocks noGrp="1"/>
          </p:cNvSpPr>
          <p:nvPr>
            <p:ph idx="1"/>
          </p:nvPr>
        </p:nvSpPr>
        <p:spPr>
          <a:xfrm>
            <a:off x="815302" y="1168264"/>
            <a:ext cx="10799625" cy="1701827"/>
          </a:xfrm>
          <a:solidFill>
            <a:schemeClr val="bg2">
              <a:lumMod val="20000"/>
              <a:lumOff val="80000"/>
            </a:schemeClr>
          </a:solidFill>
        </p:spPr>
        <p:txBody>
          <a:bodyPr>
            <a:normAutofit fontScale="92500" lnSpcReduction="20000"/>
          </a:bodyPr>
          <a:lstStyle/>
          <a:p>
            <a:pPr marL="0" indent="0" algn="ctr">
              <a:buNone/>
            </a:pPr>
            <a:r>
              <a:rPr lang="en-IN" sz="7000" b="1" dirty="0">
                <a:solidFill>
                  <a:schemeClr val="bg1"/>
                </a:solidFill>
              </a:rPr>
              <a:t>AGRI-TOURISM:</a:t>
            </a:r>
          </a:p>
          <a:p>
            <a:pPr marL="0" indent="0" algn="ctr">
              <a:buNone/>
            </a:pPr>
            <a:r>
              <a:rPr lang="en-IN" sz="7000" b="1" dirty="0">
                <a:solidFill>
                  <a:schemeClr val="bg1"/>
                </a:solidFill>
              </a:rPr>
              <a:t> AN EMERGING SECTOR </a:t>
            </a:r>
          </a:p>
        </p:txBody>
      </p:sp>
      <p:sp>
        <p:nvSpPr>
          <p:cNvPr id="5" name="Slide Number Placeholder 4">
            <a:extLst>
              <a:ext uri="{FF2B5EF4-FFF2-40B4-BE49-F238E27FC236}">
                <a16:creationId xmlns:a16="http://schemas.microsoft.com/office/drawing/2014/main" id="{9096BF42-CDC7-37FB-AABF-0A9DB3B08813}"/>
              </a:ext>
            </a:extLst>
          </p:cNvPr>
          <p:cNvSpPr>
            <a:spLocks noGrp="1"/>
          </p:cNvSpPr>
          <p:nvPr>
            <p:ph type="sldNum" sz="quarter" idx="12"/>
          </p:nvPr>
        </p:nvSpPr>
        <p:spPr>
          <a:xfrm>
            <a:off x="11146536" y="6035040"/>
            <a:ext cx="548640" cy="548640"/>
          </a:xfrm>
          <a:prstGeom prst="ellipse">
            <a:avLst/>
          </a:prstGeom>
          <a:solidFill>
            <a:schemeClr val="tx1">
              <a:alpha val="80000"/>
            </a:schemeClr>
          </a:solidFill>
        </p:spPr>
        <p:txBody>
          <a:bodyPr>
            <a:normAutofit/>
          </a:bodyPr>
          <a:lstStyle/>
          <a:p>
            <a:pPr algn="ctr">
              <a:spcAft>
                <a:spcPts val="600"/>
              </a:spcAft>
            </a:pPr>
            <a:fld id="{369B7538-81C5-41DE-B71F-DDC90B267D9C}" type="slidenum">
              <a:rPr lang="en-IN">
                <a:solidFill>
                  <a:schemeClr val="bg1"/>
                </a:solidFill>
              </a:rPr>
              <a:pPr algn="ctr">
                <a:spcAft>
                  <a:spcPts val="600"/>
                </a:spcAft>
              </a:pPr>
              <a:t>2</a:t>
            </a:fld>
            <a:endParaRPr lang="en-IN">
              <a:solidFill>
                <a:schemeClr val="bg1"/>
              </a:solidFill>
            </a:endParaRPr>
          </a:p>
        </p:txBody>
      </p:sp>
      <p:sp>
        <p:nvSpPr>
          <p:cNvPr id="6" name="TextBox 5">
            <a:extLst>
              <a:ext uri="{FF2B5EF4-FFF2-40B4-BE49-F238E27FC236}">
                <a16:creationId xmlns:a16="http://schemas.microsoft.com/office/drawing/2014/main" id="{B99BDAF9-E5F6-CF44-6054-452D992FDEE7}"/>
              </a:ext>
            </a:extLst>
          </p:cNvPr>
          <p:cNvSpPr txBox="1"/>
          <p:nvPr/>
        </p:nvSpPr>
        <p:spPr>
          <a:xfrm>
            <a:off x="6902701" y="3910211"/>
            <a:ext cx="4242062" cy="2308324"/>
          </a:xfrm>
          <a:prstGeom prst="rect">
            <a:avLst/>
          </a:prstGeom>
          <a:solidFill>
            <a:schemeClr val="accent3">
              <a:lumMod val="60000"/>
              <a:lumOff val="40000"/>
            </a:schemeClr>
          </a:solidFill>
        </p:spPr>
        <p:txBody>
          <a:bodyPr wrap="square" rtlCol="0">
            <a:spAutoFit/>
          </a:bodyPr>
          <a:lstStyle/>
          <a:p>
            <a:pPr algn="just"/>
            <a:r>
              <a:rPr lang="en-US" sz="2400" b="1" dirty="0">
                <a:solidFill>
                  <a:schemeClr val="bg1"/>
                </a:solidFill>
              </a:rPr>
              <a:t>Presented by,</a:t>
            </a:r>
          </a:p>
          <a:p>
            <a:pPr algn="just"/>
            <a:r>
              <a:rPr lang="en-US" sz="2400" b="1" dirty="0">
                <a:solidFill>
                  <a:schemeClr val="bg1"/>
                </a:solidFill>
              </a:rPr>
              <a:t>Lakshmi </a:t>
            </a:r>
            <a:r>
              <a:rPr lang="en-US" sz="2400" b="1" dirty="0" err="1">
                <a:solidFill>
                  <a:schemeClr val="bg1"/>
                </a:solidFill>
              </a:rPr>
              <a:t>Muralikrishna</a:t>
            </a:r>
            <a:endParaRPr lang="en-US" sz="2400" b="1" dirty="0">
              <a:solidFill>
                <a:schemeClr val="bg1"/>
              </a:solidFill>
            </a:endParaRPr>
          </a:p>
          <a:p>
            <a:pPr algn="just"/>
            <a:r>
              <a:rPr lang="en-US" sz="2400" b="1" dirty="0">
                <a:solidFill>
                  <a:schemeClr val="bg1"/>
                </a:solidFill>
              </a:rPr>
              <a:t>PAMB0030</a:t>
            </a:r>
          </a:p>
          <a:p>
            <a:pPr algn="just"/>
            <a:r>
              <a:rPr lang="en-US" sz="2400" b="1" dirty="0">
                <a:solidFill>
                  <a:schemeClr val="bg1"/>
                </a:solidFill>
              </a:rPr>
              <a:t>III PhD.</a:t>
            </a:r>
          </a:p>
          <a:p>
            <a:pPr algn="just"/>
            <a:r>
              <a:rPr lang="en-US" sz="2400" b="1" dirty="0">
                <a:solidFill>
                  <a:schemeClr val="bg1"/>
                </a:solidFill>
              </a:rPr>
              <a:t>Dept. of </a:t>
            </a:r>
            <a:r>
              <a:rPr lang="en-US" sz="2400" b="1" dirty="0" err="1">
                <a:solidFill>
                  <a:schemeClr val="bg1"/>
                </a:solidFill>
              </a:rPr>
              <a:t>Agril</a:t>
            </a:r>
            <a:r>
              <a:rPr lang="en-US" sz="2400" b="1" dirty="0">
                <a:solidFill>
                  <a:schemeClr val="bg1"/>
                </a:solidFill>
              </a:rPr>
              <a:t>. Extension</a:t>
            </a:r>
          </a:p>
          <a:p>
            <a:pPr algn="just"/>
            <a:r>
              <a:rPr lang="en-US" sz="2400" b="1" dirty="0">
                <a:solidFill>
                  <a:schemeClr val="bg1"/>
                </a:solidFill>
              </a:rPr>
              <a:t>UAS, Bangalore</a:t>
            </a:r>
            <a:endParaRPr lang="en-IN" sz="2400" b="1" dirty="0">
              <a:solidFill>
                <a:schemeClr val="bg1"/>
              </a:solidFill>
            </a:endParaRPr>
          </a:p>
        </p:txBody>
      </p:sp>
      <p:sp>
        <p:nvSpPr>
          <p:cNvPr id="7" name="TextBox 6">
            <a:extLst>
              <a:ext uri="{FF2B5EF4-FFF2-40B4-BE49-F238E27FC236}">
                <a16:creationId xmlns:a16="http://schemas.microsoft.com/office/drawing/2014/main" id="{FE06BE3D-FF3B-639A-DB23-46F887427306}"/>
              </a:ext>
            </a:extLst>
          </p:cNvPr>
          <p:cNvSpPr txBox="1"/>
          <p:nvPr/>
        </p:nvSpPr>
        <p:spPr>
          <a:xfrm>
            <a:off x="900143" y="3899485"/>
            <a:ext cx="4242062" cy="2308324"/>
          </a:xfrm>
          <a:prstGeom prst="rect">
            <a:avLst/>
          </a:prstGeom>
          <a:solidFill>
            <a:schemeClr val="accent3">
              <a:lumMod val="60000"/>
              <a:lumOff val="40000"/>
            </a:schemeClr>
          </a:solidFill>
        </p:spPr>
        <p:txBody>
          <a:bodyPr wrap="square" rtlCol="0">
            <a:spAutoFit/>
          </a:bodyPr>
          <a:lstStyle/>
          <a:p>
            <a:pPr algn="just"/>
            <a:r>
              <a:rPr lang="en-US" sz="2400" b="1" dirty="0">
                <a:solidFill>
                  <a:schemeClr val="bg1"/>
                </a:solidFill>
              </a:rPr>
              <a:t>Major Advisor,</a:t>
            </a:r>
          </a:p>
          <a:p>
            <a:pPr algn="just"/>
            <a:r>
              <a:rPr lang="en-US" sz="2400" b="1" dirty="0">
                <a:solidFill>
                  <a:schemeClr val="bg1"/>
                </a:solidFill>
              </a:rPr>
              <a:t>Dr. K. </a:t>
            </a:r>
            <a:r>
              <a:rPr lang="en-US" sz="2400" b="1" dirty="0" err="1">
                <a:solidFill>
                  <a:schemeClr val="bg1"/>
                </a:solidFill>
              </a:rPr>
              <a:t>Shivaramu</a:t>
            </a:r>
            <a:endParaRPr lang="en-US" sz="2400" b="1" dirty="0">
              <a:solidFill>
                <a:schemeClr val="bg1"/>
              </a:solidFill>
            </a:endParaRPr>
          </a:p>
          <a:p>
            <a:pPr algn="just"/>
            <a:r>
              <a:rPr lang="en-US" sz="2400" b="1" dirty="0">
                <a:solidFill>
                  <a:schemeClr val="bg1"/>
                </a:solidFill>
              </a:rPr>
              <a:t>Professor and Head,</a:t>
            </a:r>
          </a:p>
          <a:p>
            <a:pPr algn="just"/>
            <a:r>
              <a:rPr lang="en-US" sz="2400" b="1" dirty="0">
                <a:solidFill>
                  <a:schemeClr val="bg1"/>
                </a:solidFill>
              </a:rPr>
              <a:t>Staff Training Unit,</a:t>
            </a:r>
          </a:p>
          <a:p>
            <a:pPr algn="just"/>
            <a:r>
              <a:rPr lang="en-US" sz="2400" b="1" dirty="0">
                <a:solidFill>
                  <a:schemeClr val="bg1"/>
                </a:solidFill>
              </a:rPr>
              <a:t>UAS, Bangalore</a:t>
            </a:r>
          </a:p>
          <a:p>
            <a:pPr algn="just"/>
            <a:endParaRPr lang="en-US" sz="2400" b="1" dirty="0">
              <a:solidFill>
                <a:schemeClr val="bg1"/>
              </a:solidFill>
            </a:endParaRPr>
          </a:p>
        </p:txBody>
      </p:sp>
    </p:spTree>
    <p:extLst>
      <p:ext uri="{BB962C8B-B14F-4D97-AF65-F5344CB8AC3E}">
        <p14:creationId xmlns:p14="http://schemas.microsoft.com/office/powerpoint/2010/main" val="146064226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CCD97F3-1E0B-466D-8FE2-E56C12B2D7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354324" y="-1976263"/>
            <a:ext cx="5486400" cy="12188952"/>
          </a:xfrm>
          <a:prstGeom prst="rect">
            <a:avLst/>
          </a:prstGeom>
        </p:spPr>
      </p:pic>
      <p:sp>
        <p:nvSpPr>
          <p:cNvPr id="2" name="Title 1">
            <a:extLst>
              <a:ext uri="{FF2B5EF4-FFF2-40B4-BE49-F238E27FC236}">
                <a16:creationId xmlns:a16="http://schemas.microsoft.com/office/drawing/2014/main" id="{DF8CC191-9977-D053-EDBD-F5151F88F03B}"/>
              </a:ext>
            </a:extLst>
          </p:cNvPr>
          <p:cNvSpPr>
            <a:spLocks noGrp="1"/>
          </p:cNvSpPr>
          <p:nvPr>
            <p:ph type="title"/>
          </p:nvPr>
        </p:nvSpPr>
        <p:spPr>
          <a:xfrm>
            <a:off x="384049" y="5482987"/>
            <a:ext cx="11254576" cy="570804"/>
          </a:xfrm>
        </p:spPr>
        <p:txBody>
          <a:bodyPr vert="horz" lIns="91440" tIns="45720" rIns="91440" bIns="45720" rtlCol="0" anchor="ctr">
            <a:normAutofit fontScale="90000"/>
          </a:bodyPr>
          <a:lstStyle/>
          <a:p>
            <a:pPr algn="ctr"/>
            <a:r>
              <a:rPr lang="en-US" sz="5000" dirty="0"/>
              <a:t>ST MARY’S ISLAND, UDUPI, KARNATAKA</a:t>
            </a:r>
          </a:p>
        </p:txBody>
      </p:sp>
      <p:pic>
        <p:nvPicPr>
          <p:cNvPr id="4" name="Content Placeholder 3">
            <a:extLst>
              <a:ext uri="{FF2B5EF4-FFF2-40B4-BE49-F238E27FC236}">
                <a16:creationId xmlns:a16="http://schemas.microsoft.com/office/drawing/2014/main" id="{A95AF9D3-BFB5-527A-F2CA-946BEA9C2D00}"/>
              </a:ext>
            </a:extLst>
          </p:cNvPr>
          <p:cNvPicPr>
            <a:picLocks noChangeAspect="1"/>
          </p:cNvPicPr>
          <p:nvPr/>
        </p:nvPicPr>
        <p:blipFill rotWithShape="1">
          <a:blip r:embed="rId4"/>
          <a:srcRect l="12144" r="1192" b="2"/>
          <a:stretch/>
        </p:blipFill>
        <p:spPr>
          <a:xfrm>
            <a:off x="20" y="-3"/>
            <a:ext cx="4512986" cy="5095785"/>
          </a:xfrm>
          <a:prstGeom prst="rect">
            <a:avLst/>
          </a:prstGeom>
        </p:spPr>
      </p:pic>
      <p:pic>
        <p:nvPicPr>
          <p:cNvPr id="3" name="Picture 2">
            <a:extLst>
              <a:ext uri="{FF2B5EF4-FFF2-40B4-BE49-F238E27FC236}">
                <a16:creationId xmlns:a16="http://schemas.microsoft.com/office/drawing/2014/main" id="{3306B4B1-CBD4-BC77-EFB2-4FE4D670B7F6}"/>
              </a:ext>
            </a:extLst>
          </p:cNvPr>
          <p:cNvPicPr>
            <a:picLocks noChangeAspect="1"/>
          </p:cNvPicPr>
          <p:nvPr/>
        </p:nvPicPr>
        <p:blipFill rotWithShape="1">
          <a:blip r:embed="rId5"/>
          <a:srcRect b="10113"/>
          <a:stretch/>
        </p:blipFill>
        <p:spPr>
          <a:xfrm>
            <a:off x="4513006" y="8888"/>
            <a:ext cx="7678994" cy="5095772"/>
          </a:xfrm>
          <a:prstGeom prst="rect">
            <a:avLst/>
          </a:prstGeom>
        </p:spPr>
      </p:pic>
      <p:sp>
        <p:nvSpPr>
          <p:cNvPr id="13" name="Rectangle 12">
            <a:extLst>
              <a:ext uri="{FF2B5EF4-FFF2-40B4-BE49-F238E27FC236}">
                <a16:creationId xmlns:a16="http://schemas.microsoft.com/office/drawing/2014/main" id="{1A4EF068-10B6-4B97-AA42-5C97E3268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EE11204-0047-D7C0-83A2-4D9ACE57171F}"/>
              </a:ext>
            </a:extLst>
          </p:cNvPr>
          <p:cNvSpPr>
            <a:spLocks noGrp="1"/>
          </p:cNvSpPr>
          <p:nvPr>
            <p:ph type="sldNum" sz="quarter" idx="12"/>
          </p:nvPr>
        </p:nvSpPr>
        <p:spPr/>
        <p:txBody>
          <a:bodyPr/>
          <a:lstStyle/>
          <a:p>
            <a:fld id="{369B7538-81C5-41DE-B71F-DDC90B267D9C}" type="slidenum">
              <a:rPr lang="en-IN" smtClean="0"/>
              <a:t>20</a:t>
            </a:fld>
            <a:endParaRPr lang="en-IN"/>
          </a:p>
        </p:txBody>
      </p:sp>
    </p:spTree>
    <p:extLst>
      <p:ext uri="{BB962C8B-B14F-4D97-AF65-F5344CB8AC3E}">
        <p14:creationId xmlns:p14="http://schemas.microsoft.com/office/powerpoint/2010/main" val="1092052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7C5AC2-5BF4-4DDF-FE31-64F829EF1ECD}"/>
              </a:ext>
            </a:extLst>
          </p:cNvPr>
          <p:cNvSpPr>
            <a:spLocks noGrp="1"/>
          </p:cNvSpPr>
          <p:nvPr>
            <p:ph type="title"/>
          </p:nvPr>
        </p:nvSpPr>
        <p:spPr>
          <a:xfrm>
            <a:off x="838201" y="365126"/>
            <a:ext cx="5251316" cy="584786"/>
          </a:xfrm>
        </p:spPr>
        <p:txBody>
          <a:bodyPr>
            <a:normAutofit fontScale="90000"/>
          </a:bodyPr>
          <a:lstStyle/>
          <a:p>
            <a:br>
              <a:rPr lang="en-US" b="1" i="0" dirty="0">
                <a:effectLst/>
                <a:latin typeface="Arial" panose="020B0604020202020204" pitchFamily="34" charset="0"/>
              </a:rPr>
            </a:br>
            <a:r>
              <a:rPr lang="en-US" b="1" i="0" dirty="0">
                <a:effectLst/>
                <a:latin typeface="Arial" panose="020B0604020202020204" pitchFamily="34" charset="0"/>
              </a:rPr>
              <a:t>8. Social tourism</a:t>
            </a:r>
            <a:endParaRPr lang="en-IN" dirty="0"/>
          </a:p>
        </p:txBody>
      </p:sp>
      <p:sp>
        <p:nvSpPr>
          <p:cNvPr id="3" name="Content Placeholder 2">
            <a:extLst>
              <a:ext uri="{FF2B5EF4-FFF2-40B4-BE49-F238E27FC236}">
                <a16:creationId xmlns:a16="http://schemas.microsoft.com/office/drawing/2014/main" id="{3841FC2B-25E3-E72A-D35D-427CE0DD982A}"/>
              </a:ext>
            </a:extLst>
          </p:cNvPr>
          <p:cNvSpPr>
            <a:spLocks noGrp="1"/>
          </p:cNvSpPr>
          <p:nvPr>
            <p:ph idx="1"/>
          </p:nvPr>
        </p:nvSpPr>
        <p:spPr>
          <a:xfrm>
            <a:off x="382469" y="1315038"/>
            <a:ext cx="5464277" cy="5005863"/>
          </a:xfrm>
        </p:spPr>
        <p:txBody>
          <a:bodyPr>
            <a:normAutofit/>
          </a:bodyPr>
          <a:lstStyle/>
          <a:p>
            <a:pPr marL="0" indent="0">
              <a:buNone/>
            </a:pPr>
            <a:endParaRPr lang="en-US" sz="1700" b="1" i="0" dirty="0">
              <a:effectLst/>
              <a:latin typeface="Arial" panose="020B0604020202020204" pitchFamily="34" charset="0"/>
            </a:endParaRPr>
          </a:p>
          <a:p>
            <a:pPr algn="just"/>
            <a:r>
              <a:rPr lang="en-US" sz="2200" dirty="0">
                <a:latin typeface="Arial" panose="020B0604020202020204" pitchFamily="34" charset="0"/>
              </a:rPr>
              <a:t>M</a:t>
            </a:r>
            <a:r>
              <a:rPr lang="en-US" sz="2200" b="0" i="0" dirty="0">
                <a:effectLst/>
                <a:latin typeface="Arial" panose="020B0604020202020204" pitchFamily="34" charset="0"/>
              </a:rPr>
              <a:t>aking tourism available to </a:t>
            </a:r>
            <a:r>
              <a:rPr lang="en-US" sz="2200" b="0" i="0" dirty="0">
                <a:solidFill>
                  <a:srgbClr val="FF0000"/>
                </a:solidFill>
                <a:effectLst/>
                <a:latin typeface="Arial" panose="020B0604020202020204" pitchFamily="34" charset="0"/>
              </a:rPr>
              <a:t>people who otherwise could not afford </a:t>
            </a:r>
          </a:p>
          <a:p>
            <a:pPr algn="just"/>
            <a:r>
              <a:rPr lang="en-US" sz="2200" b="0" i="0" dirty="0">
                <a:effectLst/>
                <a:latin typeface="Arial" panose="020B0604020202020204" pitchFamily="34" charset="0"/>
              </a:rPr>
              <a:t> Includes </a:t>
            </a:r>
            <a:r>
              <a:rPr lang="en-US" sz="2200" b="0" i="0" u="none" strike="noStrike" dirty="0">
                <a:effectLst/>
                <a:latin typeface="Arial" panose="020B0604020202020204" pitchFamily="34" charset="0"/>
              </a:rPr>
              <a:t>youth hostels</a:t>
            </a:r>
            <a:r>
              <a:rPr lang="en-US" sz="2200" b="0" i="0" dirty="0">
                <a:effectLst/>
                <a:latin typeface="Arial" panose="020B0604020202020204" pitchFamily="34" charset="0"/>
              </a:rPr>
              <a:t> and low-priced holiday accommodation run by church and </a:t>
            </a:r>
            <a:r>
              <a:rPr lang="en-US" sz="2200" b="0" i="0" u="none" strike="noStrike" dirty="0">
                <a:effectLst/>
                <a:latin typeface="Arial" panose="020B0604020202020204" pitchFamily="34" charset="0"/>
              </a:rPr>
              <a:t>voluntary </a:t>
            </a:r>
            <a:r>
              <a:rPr lang="en-US" sz="2200" b="0" i="0" u="none" strike="noStrike" dirty="0" err="1">
                <a:effectLst/>
                <a:latin typeface="Arial" panose="020B0604020202020204" pitchFamily="34" charset="0"/>
              </a:rPr>
              <a:t>organisations</a:t>
            </a:r>
            <a:r>
              <a:rPr lang="en-US" sz="2200" b="0" i="0" dirty="0">
                <a:effectLst/>
                <a:latin typeface="Arial" panose="020B0604020202020204" pitchFamily="34" charset="0"/>
              </a:rPr>
              <a:t>, </a:t>
            </a:r>
            <a:r>
              <a:rPr lang="en-US" sz="2200" b="0" i="0" u="none" strike="noStrike" dirty="0">
                <a:effectLst/>
                <a:latin typeface="Arial" panose="020B0604020202020204" pitchFamily="34" charset="0"/>
              </a:rPr>
              <a:t>trade unions</a:t>
            </a:r>
            <a:r>
              <a:rPr lang="en-US" sz="2200" b="0" i="0" dirty="0">
                <a:effectLst/>
                <a:latin typeface="Arial" panose="020B0604020202020204" pitchFamily="34" charset="0"/>
              </a:rPr>
              <a:t>, or in Communist times </a:t>
            </a:r>
            <a:r>
              <a:rPr lang="en-US" sz="2200" b="0" i="0" u="none" strike="noStrike" dirty="0">
                <a:effectLst/>
                <a:latin typeface="Arial" panose="020B0604020202020204" pitchFamily="34" charset="0"/>
              </a:rPr>
              <a:t>publicly owned enterprises</a:t>
            </a:r>
            <a:endParaRPr lang="en-US" sz="2200" u="none" strike="noStrike" dirty="0">
              <a:latin typeface="Arial" panose="020B0604020202020204" pitchFamily="34" charset="0"/>
            </a:endParaRPr>
          </a:p>
          <a:p>
            <a:pPr algn="just"/>
            <a:r>
              <a:rPr lang="en-US" sz="2200" b="0" i="0" dirty="0">
                <a:effectLst/>
                <a:latin typeface="Arial" panose="020B0604020202020204" pitchFamily="34" charset="0"/>
              </a:rPr>
              <a:t> "Social tourism is a type of tourism practiced by low-income groups, and which is rendered possible and facilitated by entirely separate and therefore easily recognizable services</a:t>
            </a:r>
          </a:p>
          <a:p>
            <a:endParaRPr lang="en-IN" sz="1700" dirty="0"/>
          </a:p>
        </p:txBody>
      </p:sp>
      <p:pic>
        <p:nvPicPr>
          <p:cNvPr id="4" name="Picture 3">
            <a:extLst>
              <a:ext uri="{FF2B5EF4-FFF2-40B4-BE49-F238E27FC236}">
                <a16:creationId xmlns:a16="http://schemas.microsoft.com/office/drawing/2014/main" id="{4B956FF9-2D64-CF06-268E-5771C7EFCFD5}"/>
              </a:ext>
            </a:extLst>
          </p:cNvPr>
          <p:cNvPicPr>
            <a:picLocks noChangeAspect="1"/>
          </p:cNvPicPr>
          <p:nvPr/>
        </p:nvPicPr>
        <p:blipFill rotWithShape="1">
          <a:blip r:embed="rId2"/>
          <a:srcRect l="9664" r="32298"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Slide Number Placeholder 4">
            <a:extLst>
              <a:ext uri="{FF2B5EF4-FFF2-40B4-BE49-F238E27FC236}">
                <a16:creationId xmlns:a16="http://schemas.microsoft.com/office/drawing/2014/main" id="{B361A610-870B-8602-3040-FD03B7924FD2}"/>
              </a:ext>
            </a:extLst>
          </p:cNvPr>
          <p:cNvSpPr>
            <a:spLocks noGrp="1"/>
          </p:cNvSpPr>
          <p:nvPr>
            <p:ph type="sldNum" sz="quarter" idx="12"/>
          </p:nvPr>
        </p:nvSpPr>
        <p:spPr/>
        <p:txBody>
          <a:bodyPr/>
          <a:lstStyle/>
          <a:p>
            <a:fld id="{369B7538-81C5-41DE-B71F-DDC90B267D9C}" type="slidenum">
              <a:rPr lang="en-IN" smtClean="0"/>
              <a:t>21</a:t>
            </a:fld>
            <a:endParaRPr lang="en-IN"/>
          </a:p>
        </p:txBody>
      </p:sp>
    </p:spTree>
    <p:extLst>
      <p:ext uri="{BB962C8B-B14F-4D97-AF65-F5344CB8AC3E}">
        <p14:creationId xmlns:p14="http://schemas.microsoft.com/office/powerpoint/2010/main" val="2376303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F2A46FC-A8BE-4771-BE51-D9123E9185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61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6B9254E2-C61A-719F-7AC4-A36887F829BC}"/>
              </a:ext>
            </a:extLst>
          </p:cNvPr>
          <p:cNvPicPr>
            <a:picLocks noGrp="1" noChangeAspect="1"/>
          </p:cNvPicPr>
          <p:nvPr>
            <p:ph idx="1"/>
          </p:nvPr>
        </p:nvPicPr>
        <p:blipFill rotWithShape="1">
          <a:blip r:embed="rId2"/>
          <a:srcRect t="12648" b="6663"/>
          <a:stretch/>
        </p:blipFill>
        <p:spPr>
          <a:xfrm>
            <a:off x="349460" y="675690"/>
            <a:ext cx="10960420" cy="5792694"/>
          </a:xfrm>
          <a:custGeom>
            <a:avLst/>
            <a:gdLst/>
            <a:ahLst/>
            <a:cxnLst/>
            <a:rect l="l" t="t" r="r" b="b"/>
            <a:pathLst>
              <a:path w="10485104" h="5523506">
                <a:moveTo>
                  <a:pt x="5949681" y="536"/>
                </a:moveTo>
                <a:cubicBezTo>
                  <a:pt x="6074035" y="-2131"/>
                  <a:pt x="6198411" y="5173"/>
                  <a:pt x="6321822" y="22405"/>
                </a:cubicBezTo>
                <a:cubicBezTo>
                  <a:pt x="6498937" y="51493"/>
                  <a:pt x="6677824" y="73364"/>
                  <a:pt x="6857694" y="55210"/>
                </a:cubicBezTo>
                <a:cubicBezTo>
                  <a:pt x="6981675" y="42526"/>
                  <a:pt x="7105459" y="35089"/>
                  <a:pt x="7230031" y="35528"/>
                </a:cubicBezTo>
                <a:cubicBezTo>
                  <a:pt x="7516370" y="35528"/>
                  <a:pt x="7802902" y="38152"/>
                  <a:pt x="8089242" y="32684"/>
                </a:cubicBezTo>
                <a:cubicBezTo>
                  <a:pt x="8344090" y="27873"/>
                  <a:pt x="8597956" y="17377"/>
                  <a:pt x="8853003" y="43837"/>
                </a:cubicBezTo>
                <a:cubicBezTo>
                  <a:pt x="9229472" y="82767"/>
                  <a:pt x="9607909" y="70300"/>
                  <a:pt x="9985559" y="65708"/>
                </a:cubicBezTo>
                <a:cubicBezTo>
                  <a:pt x="10083101" y="64320"/>
                  <a:pt x="10180599" y="61132"/>
                  <a:pt x="10278047" y="56140"/>
                </a:cubicBezTo>
                <a:lnTo>
                  <a:pt x="10449151" y="44199"/>
                </a:lnTo>
                <a:lnTo>
                  <a:pt x="10468533" y="198724"/>
                </a:lnTo>
                <a:cubicBezTo>
                  <a:pt x="10475933" y="234109"/>
                  <a:pt x="10480462" y="270161"/>
                  <a:pt x="10482057" y="306442"/>
                </a:cubicBezTo>
                <a:cubicBezTo>
                  <a:pt x="10492136" y="438884"/>
                  <a:pt x="10475168" y="569479"/>
                  <a:pt x="10461007" y="700359"/>
                </a:cubicBezTo>
                <a:cubicBezTo>
                  <a:pt x="10451566" y="783776"/>
                  <a:pt x="10437150" y="868045"/>
                  <a:pt x="10461007" y="950608"/>
                </a:cubicBezTo>
                <a:cubicBezTo>
                  <a:pt x="10477350" y="1008147"/>
                  <a:pt x="10480985" y="1069224"/>
                  <a:pt x="10471595" y="1128666"/>
                </a:cubicBezTo>
                <a:cubicBezTo>
                  <a:pt x="10455763" y="1234166"/>
                  <a:pt x="10452459" y="1341527"/>
                  <a:pt x="10461772" y="1447979"/>
                </a:cubicBezTo>
                <a:cubicBezTo>
                  <a:pt x="10467921" y="1518165"/>
                  <a:pt x="10466977" y="1588906"/>
                  <a:pt x="10458965" y="1658865"/>
                </a:cubicBezTo>
                <a:cubicBezTo>
                  <a:pt x="10448377" y="1752939"/>
                  <a:pt x="10431919" y="1848719"/>
                  <a:pt x="10451949" y="1943076"/>
                </a:cubicBezTo>
                <a:cubicBezTo>
                  <a:pt x="10483843" y="2092999"/>
                  <a:pt x="10477464" y="2242779"/>
                  <a:pt x="10464706" y="2393837"/>
                </a:cubicBezTo>
                <a:cubicBezTo>
                  <a:pt x="10455138" y="2506243"/>
                  <a:pt x="10444549" y="2619928"/>
                  <a:pt x="10463686" y="2733613"/>
                </a:cubicBezTo>
                <a:cubicBezTo>
                  <a:pt x="10471914" y="2786362"/>
                  <a:pt x="10471914" y="2840306"/>
                  <a:pt x="10463686" y="2893056"/>
                </a:cubicBezTo>
                <a:cubicBezTo>
                  <a:pt x="10453735" y="2964109"/>
                  <a:pt x="10444294" y="3034452"/>
                  <a:pt x="10457052" y="3106215"/>
                </a:cubicBezTo>
                <a:cubicBezTo>
                  <a:pt x="10462665" y="3137479"/>
                  <a:pt x="10466875" y="3169026"/>
                  <a:pt x="10469810" y="3200574"/>
                </a:cubicBezTo>
                <a:cubicBezTo>
                  <a:pt x="10475653" y="3281119"/>
                  <a:pt x="10473561" y="3362120"/>
                  <a:pt x="10463559" y="3442154"/>
                </a:cubicBezTo>
                <a:cubicBezTo>
                  <a:pt x="10453990" y="3535091"/>
                  <a:pt x="10469554" y="3628597"/>
                  <a:pt x="10456797" y="3721250"/>
                </a:cubicBezTo>
                <a:cubicBezTo>
                  <a:pt x="10447738" y="3795870"/>
                  <a:pt x="10447394" y="3871485"/>
                  <a:pt x="10455776" y="3946204"/>
                </a:cubicBezTo>
                <a:cubicBezTo>
                  <a:pt x="10470855" y="4087457"/>
                  <a:pt x="10469912" y="4230260"/>
                  <a:pt x="10452970" y="4371244"/>
                </a:cubicBezTo>
                <a:cubicBezTo>
                  <a:pt x="10442508" y="4453523"/>
                  <a:pt x="10436512" y="4538218"/>
                  <a:pt x="10455266" y="4618934"/>
                </a:cubicBezTo>
                <a:cubicBezTo>
                  <a:pt x="10499408" y="4808646"/>
                  <a:pt x="10473637" y="4998642"/>
                  <a:pt x="10455266" y="5187359"/>
                </a:cubicBezTo>
                <a:cubicBezTo>
                  <a:pt x="10444103" y="5288708"/>
                  <a:pt x="10443847" y="5391181"/>
                  <a:pt x="10454500" y="5492602"/>
                </a:cubicBezTo>
                <a:lnTo>
                  <a:pt x="10454510" y="5492731"/>
                </a:lnTo>
                <a:lnTo>
                  <a:pt x="10414967" y="5491139"/>
                </a:lnTo>
                <a:cubicBezTo>
                  <a:pt x="10117611" y="5495732"/>
                  <a:pt x="9820450" y="5526349"/>
                  <a:pt x="9523092" y="5507105"/>
                </a:cubicBezTo>
                <a:cubicBezTo>
                  <a:pt x="9272964" y="5490920"/>
                  <a:pt x="9023034" y="5477142"/>
                  <a:pt x="8772711" y="5490483"/>
                </a:cubicBezTo>
                <a:cubicBezTo>
                  <a:pt x="8636774" y="5499549"/>
                  <a:pt x="8500636" y="5503107"/>
                  <a:pt x="8364561" y="5501172"/>
                </a:cubicBezTo>
                <a:lnTo>
                  <a:pt x="8196562" y="5491993"/>
                </a:lnTo>
                <a:lnTo>
                  <a:pt x="8077075" y="5475562"/>
                </a:lnTo>
                <a:lnTo>
                  <a:pt x="7915670" y="5468917"/>
                </a:lnTo>
                <a:lnTo>
                  <a:pt x="7914092" y="5467957"/>
                </a:lnTo>
                <a:lnTo>
                  <a:pt x="7894412" y="5467957"/>
                </a:lnTo>
                <a:lnTo>
                  <a:pt x="7892834" y="5468758"/>
                </a:lnTo>
                <a:lnTo>
                  <a:pt x="7727602" y="5475562"/>
                </a:lnTo>
                <a:lnTo>
                  <a:pt x="7690606" y="5480649"/>
                </a:lnTo>
                <a:lnTo>
                  <a:pt x="7624212" y="5484579"/>
                </a:lnTo>
                <a:cubicBezTo>
                  <a:pt x="7434738" y="5508001"/>
                  <a:pt x="7243868" y="5514147"/>
                  <a:pt x="7053506" y="5502949"/>
                </a:cubicBezTo>
                <a:cubicBezTo>
                  <a:pt x="6777009" y="5485453"/>
                  <a:pt x="6500117" y="5474737"/>
                  <a:pt x="6223029" y="5498574"/>
                </a:cubicBezTo>
                <a:cubicBezTo>
                  <a:pt x="6065592" y="5511916"/>
                  <a:pt x="5908157" y="5526131"/>
                  <a:pt x="5750720" y="5507761"/>
                </a:cubicBezTo>
                <a:cubicBezTo>
                  <a:pt x="5616170" y="5490965"/>
                  <a:pt x="5480520" y="5488253"/>
                  <a:pt x="5345518" y="5499668"/>
                </a:cubicBezTo>
                <a:cubicBezTo>
                  <a:pt x="5197844" y="5511040"/>
                  <a:pt x="5049616" y="5511040"/>
                  <a:pt x="4901942" y="5499668"/>
                </a:cubicBezTo>
                <a:cubicBezTo>
                  <a:pt x="4760445" y="5490920"/>
                  <a:pt x="4618556" y="5476268"/>
                  <a:pt x="4477454" y="5492013"/>
                </a:cubicBezTo>
                <a:cubicBezTo>
                  <a:pt x="4279085" y="5513884"/>
                  <a:pt x="4081305" y="5506667"/>
                  <a:pt x="3883329" y="5493326"/>
                </a:cubicBezTo>
                <a:cubicBezTo>
                  <a:pt x="3719792" y="5482391"/>
                  <a:pt x="3555664" y="5466425"/>
                  <a:pt x="3392914" y="5492233"/>
                </a:cubicBezTo>
                <a:cubicBezTo>
                  <a:pt x="3175771" y="5523222"/>
                  <a:pt x="2956480" y="5531206"/>
                  <a:pt x="2737979" y="5516072"/>
                </a:cubicBezTo>
                <a:cubicBezTo>
                  <a:pt x="2289680" y="5492670"/>
                  <a:pt x="1840986" y="5498574"/>
                  <a:pt x="1392489" y="5480641"/>
                </a:cubicBezTo>
                <a:cubicBezTo>
                  <a:pt x="1244499" y="5474519"/>
                  <a:pt x="1097296" y="5507322"/>
                  <a:pt x="949699" y="5509072"/>
                </a:cubicBezTo>
                <a:cubicBezTo>
                  <a:pt x="684469" y="5512352"/>
                  <a:pt x="418241" y="5493120"/>
                  <a:pt x="151598" y="5492249"/>
                </a:cubicBezTo>
                <a:lnTo>
                  <a:pt x="1415" y="5496057"/>
                </a:lnTo>
                <a:lnTo>
                  <a:pt x="3772" y="5431261"/>
                </a:lnTo>
                <a:cubicBezTo>
                  <a:pt x="7163" y="5398149"/>
                  <a:pt x="12808" y="5364994"/>
                  <a:pt x="20909" y="5331792"/>
                </a:cubicBezTo>
                <a:cubicBezTo>
                  <a:pt x="51502" y="5208362"/>
                  <a:pt x="50009" y="5079152"/>
                  <a:pt x="16572" y="4956462"/>
                </a:cubicBezTo>
                <a:cubicBezTo>
                  <a:pt x="9172" y="4924695"/>
                  <a:pt x="4643" y="4892329"/>
                  <a:pt x="3048" y="4859758"/>
                </a:cubicBezTo>
                <a:cubicBezTo>
                  <a:pt x="-7031" y="4740857"/>
                  <a:pt x="9937" y="4623614"/>
                  <a:pt x="24098" y="4506116"/>
                </a:cubicBezTo>
                <a:cubicBezTo>
                  <a:pt x="33539" y="4431228"/>
                  <a:pt x="47955" y="4355575"/>
                  <a:pt x="24098" y="4281453"/>
                </a:cubicBezTo>
                <a:cubicBezTo>
                  <a:pt x="7755" y="4229797"/>
                  <a:pt x="4120" y="4174965"/>
                  <a:pt x="13510" y="4121600"/>
                </a:cubicBezTo>
                <a:cubicBezTo>
                  <a:pt x="29342" y="4026887"/>
                  <a:pt x="32646" y="3930503"/>
                  <a:pt x="23333" y="3834935"/>
                </a:cubicBezTo>
                <a:cubicBezTo>
                  <a:pt x="17184" y="3771925"/>
                  <a:pt x="18128" y="3708417"/>
                  <a:pt x="26140" y="3645611"/>
                </a:cubicBezTo>
                <a:cubicBezTo>
                  <a:pt x="36728" y="3561155"/>
                  <a:pt x="53186" y="3475168"/>
                  <a:pt x="33156" y="3390458"/>
                </a:cubicBezTo>
                <a:cubicBezTo>
                  <a:pt x="1262" y="3255864"/>
                  <a:pt x="7641" y="3121398"/>
                  <a:pt x="20399" y="2985784"/>
                </a:cubicBezTo>
                <a:cubicBezTo>
                  <a:pt x="29967" y="2884871"/>
                  <a:pt x="40556" y="2782810"/>
                  <a:pt x="21419" y="2680748"/>
                </a:cubicBezTo>
                <a:cubicBezTo>
                  <a:pt x="13191" y="2633392"/>
                  <a:pt x="13191" y="2584964"/>
                  <a:pt x="21419" y="2537607"/>
                </a:cubicBezTo>
                <a:cubicBezTo>
                  <a:pt x="31370" y="2473819"/>
                  <a:pt x="40811" y="2410668"/>
                  <a:pt x="28053" y="2346242"/>
                </a:cubicBezTo>
                <a:cubicBezTo>
                  <a:pt x="22440" y="2318175"/>
                  <a:pt x="18230" y="2289853"/>
                  <a:pt x="15295" y="2261531"/>
                </a:cubicBezTo>
                <a:cubicBezTo>
                  <a:pt x="9452" y="2189221"/>
                  <a:pt x="11544" y="2116502"/>
                  <a:pt x="21546" y="2044651"/>
                </a:cubicBezTo>
                <a:cubicBezTo>
                  <a:pt x="31115" y="1961216"/>
                  <a:pt x="15551" y="1877270"/>
                  <a:pt x="28308" y="1794090"/>
                </a:cubicBezTo>
                <a:cubicBezTo>
                  <a:pt x="37367" y="1727100"/>
                  <a:pt x="37711" y="1659216"/>
                  <a:pt x="29329" y="1592136"/>
                </a:cubicBezTo>
                <a:cubicBezTo>
                  <a:pt x="14250" y="1465325"/>
                  <a:pt x="15193" y="1337123"/>
                  <a:pt x="32135" y="1210554"/>
                </a:cubicBezTo>
                <a:cubicBezTo>
                  <a:pt x="42597" y="1136687"/>
                  <a:pt x="48593" y="1060652"/>
                  <a:pt x="29839" y="988188"/>
                </a:cubicBezTo>
                <a:cubicBezTo>
                  <a:pt x="-14303" y="817873"/>
                  <a:pt x="11468" y="647303"/>
                  <a:pt x="29839" y="477881"/>
                </a:cubicBezTo>
                <a:cubicBezTo>
                  <a:pt x="41002" y="386894"/>
                  <a:pt x="41258" y="294898"/>
                  <a:pt x="30605" y="203847"/>
                </a:cubicBezTo>
                <a:lnTo>
                  <a:pt x="17136" y="42362"/>
                </a:lnTo>
                <a:lnTo>
                  <a:pt x="155390" y="51827"/>
                </a:lnTo>
                <a:cubicBezTo>
                  <a:pt x="380715" y="63616"/>
                  <a:pt x="606095" y="63411"/>
                  <a:pt x="831032" y="41432"/>
                </a:cubicBezTo>
                <a:cubicBezTo>
                  <a:pt x="1107234" y="18075"/>
                  <a:pt x="1384519" y="14708"/>
                  <a:pt x="1661115" y="31372"/>
                </a:cubicBezTo>
                <a:cubicBezTo>
                  <a:pt x="1911045" y="42962"/>
                  <a:pt x="2160581" y="71395"/>
                  <a:pt x="2411103" y="47120"/>
                </a:cubicBezTo>
                <a:cubicBezTo>
                  <a:pt x="2497298" y="38807"/>
                  <a:pt x="2581920" y="18689"/>
                  <a:pt x="2668707" y="14096"/>
                </a:cubicBezTo>
                <a:cubicBezTo>
                  <a:pt x="3075287" y="-7775"/>
                  <a:pt x="3480488" y="25030"/>
                  <a:pt x="3885690" y="51930"/>
                </a:cubicBezTo>
                <a:cubicBezTo>
                  <a:pt x="4033287" y="61770"/>
                  <a:pt x="4180883" y="73799"/>
                  <a:pt x="4328480" y="46900"/>
                </a:cubicBezTo>
                <a:cubicBezTo>
                  <a:pt x="4453032" y="25577"/>
                  <a:pt x="4579453" y="21181"/>
                  <a:pt x="4704949" y="33778"/>
                </a:cubicBezTo>
                <a:cubicBezTo>
                  <a:pt x="4816098" y="46376"/>
                  <a:pt x="4927939" y="49371"/>
                  <a:pt x="5039501" y="42745"/>
                </a:cubicBezTo>
                <a:cubicBezTo>
                  <a:pt x="5342568" y="15407"/>
                  <a:pt x="5645828" y="318"/>
                  <a:pt x="5949681" y="536"/>
                </a:cubicBezTo>
                <a:close/>
              </a:path>
            </a:pathLst>
          </a:custGeom>
        </p:spPr>
      </p:pic>
      <p:sp>
        <p:nvSpPr>
          <p:cNvPr id="5" name="TextBox 4">
            <a:extLst>
              <a:ext uri="{FF2B5EF4-FFF2-40B4-BE49-F238E27FC236}">
                <a16:creationId xmlns:a16="http://schemas.microsoft.com/office/drawing/2014/main" id="{EC35A628-718D-CFC5-02E2-1306788DDF20}"/>
              </a:ext>
            </a:extLst>
          </p:cNvPr>
          <p:cNvSpPr txBox="1"/>
          <p:nvPr/>
        </p:nvSpPr>
        <p:spPr>
          <a:xfrm>
            <a:off x="660178" y="174172"/>
            <a:ext cx="9242322" cy="461665"/>
          </a:xfrm>
          <a:prstGeom prst="rect">
            <a:avLst/>
          </a:prstGeom>
          <a:noFill/>
        </p:spPr>
        <p:txBody>
          <a:bodyPr wrap="square" rtlCol="0">
            <a:spAutoFit/>
          </a:bodyPr>
          <a:lstStyle/>
          <a:p>
            <a:pPr algn="ctr"/>
            <a:r>
              <a:rPr lang="en-US" sz="2400" dirty="0"/>
              <a:t>ZOSTEL IN MANALI, HIMACHAL PRADESH</a:t>
            </a:r>
            <a:endParaRPr lang="en-IN" sz="2400" dirty="0"/>
          </a:p>
        </p:txBody>
      </p:sp>
      <p:sp>
        <p:nvSpPr>
          <p:cNvPr id="2" name="Slide Number Placeholder 1">
            <a:extLst>
              <a:ext uri="{FF2B5EF4-FFF2-40B4-BE49-F238E27FC236}">
                <a16:creationId xmlns:a16="http://schemas.microsoft.com/office/drawing/2014/main" id="{F072600A-31E2-2F1A-459A-38A5510BFD9C}"/>
              </a:ext>
            </a:extLst>
          </p:cNvPr>
          <p:cNvSpPr>
            <a:spLocks noGrp="1"/>
          </p:cNvSpPr>
          <p:nvPr>
            <p:ph type="sldNum" sz="quarter" idx="12"/>
          </p:nvPr>
        </p:nvSpPr>
        <p:spPr/>
        <p:txBody>
          <a:bodyPr/>
          <a:lstStyle/>
          <a:p>
            <a:fld id="{369B7538-81C5-41DE-B71F-DDC90B267D9C}" type="slidenum">
              <a:rPr lang="en-IN" smtClean="0"/>
              <a:t>22</a:t>
            </a:fld>
            <a:endParaRPr lang="en-IN"/>
          </a:p>
        </p:txBody>
      </p:sp>
    </p:spTree>
    <p:extLst>
      <p:ext uri="{BB962C8B-B14F-4D97-AF65-F5344CB8AC3E}">
        <p14:creationId xmlns:p14="http://schemas.microsoft.com/office/powerpoint/2010/main" val="137705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0EF44D81-9ADF-4E21-4DE2-451A5E7CCDEA}"/>
              </a:ext>
            </a:extLst>
          </p:cNvPr>
          <p:cNvPicPr>
            <a:picLocks noChangeAspect="1"/>
          </p:cNvPicPr>
          <p:nvPr/>
        </p:nvPicPr>
        <p:blipFill rotWithShape="1">
          <a:blip r:embed="rId2"/>
          <a:srcRect l="35802" r="17115"/>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B493BC-9F2E-0A40-3BBC-0114F8E70B64}"/>
              </a:ext>
            </a:extLst>
          </p:cNvPr>
          <p:cNvSpPr>
            <a:spLocks noGrp="1"/>
          </p:cNvSpPr>
          <p:nvPr>
            <p:ph type="title"/>
          </p:nvPr>
        </p:nvSpPr>
        <p:spPr>
          <a:xfrm>
            <a:off x="5827048" y="407987"/>
            <a:ext cx="5721484" cy="1325563"/>
          </a:xfrm>
        </p:spPr>
        <p:txBody>
          <a:bodyPr>
            <a:normAutofit/>
          </a:bodyPr>
          <a:lstStyle/>
          <a:p>
            <a:pPr algn="ctr"/>
            <a:r>
              <a:rPr lang="en-US" b="1" i="0" dirty="0">
                <a:effectLst/>
                <a:latin typeface="Arial" panose="020B0604020202020204" pitchFamily="34" charset="0"/>
              </a:rPr>
              <a:t>Tourism security</a:t>
            </a:r>
            <a:endParaRPr lang="en-IN" dirty="0"/>
          </a:p>
        </p:txBody>
      </p:sp>
      <p:sp>
        <p:nvSpPr>
          <p:cNvPr id="3" name="Content Placeholder 2">
            <a:extLst>
              <a:ext uri="{FF2B5EF4-FFF2-40B4-BE49-F238E27FC236}">
                <a16:creationId xmlns:a16="http://schemas.microsoft.com/office/drawing/2014/main" id="{FEA50563-97B3-1793-6234-2D581FFFD37E}"/>
              </a:ext>
            </a:extLst>
          </p:cNvPr>
          <p:cNvSpPr>
            <a:spLocks noGrp="1"/>
          </p:cNvSpPr>
          <p:nvPr>
            <p:ph idx="1"/>
          </p:nvPr>
        </p:nvSpPr>
        <p:spPr>
          <a:xfrm>
            <a:off x="5827048" y="1393794"/>
            <a:ext cx="5721484" cy="5056219"/>
          </a:xfrm>
        </p:spPr>
        <p:txBody>
          <a:bodyPr>
            <a:normAutofit/>
          </a:bodyPr>
          <a:lstStyle/>
          <a:p>
            <a:endParaRPr lang="en-US" sz="1500" b="1" i="0" dirty="0">
              <a:effectLst/>
              <a:latin typeface="Arial" panose="020B0604020202020204" pitchFamily="34" charset="0"/>
            </a:endParaRPr>
          </a:p>
          <a:p>
            <a:pPr algn="just"/>
            <a:r>
              <a:rPr lang="en-US" sz="2200" dirty="0">
                <a:latin typeface="Arial" panose="020B0604020202020204" pitchFamily="34" charset="0"/>
              </a:rPr>
              <a:t>A</a:t>
            </a:r>
            <a:r>
              <a:rPr lang="en-US" sz="2200" b="0" i="0" dirty="0">
                <a:effectLst/>
                <a:latin typeface="Arial" panose="020B0604020202020204" pitchFamily="34" charset="0"/>
              </a:rPr>
              <a:t> subdiscipline of tourist studies </a:t>
            </a:r>
            <a:endParaRPr lang="en-US" sz="2200" dirty="0">
              <a:latin typeface="Arial" panose="020B0604020202020204" pitchFamily="34" charset="0"/>
            </a:endParaRPr>
          </a:p>
          <a:p>
            <a:pPr algn="just"/>
            <a:r>
              <a:rPr lang="en-US" sz="2200" dirty="0">
                <a:latin typeface="Arial" panose="020B0604020202020204" pitchFamily="34" charset="0"/>
              </a:rPr>
              <a:t>E</a:t>
            </a:r>
            <a:r>
              <a:rPr lang="en-US" sz="2200" b="0" i="0" dirty="0">
                <a:effectLst/>
                <a:latin typeface="Arial" panose="020B0604020202020204" pitchFamily="34" charset="0"/>
              </a:rPr>
              <a:t>xplores the factors that affect the </a:t>
            </a:r>
            <a:r>
              <a:rPr lang="en-US" sz="2200" b="0" i="0" dirty="0">
                <a:solidFill>
                  <a:srgbClr val="FF0000"/>
                </a:solidFill>
                <a:effectLst/>
                <a:latin typeface="Arial" panose="020B0604020202020204" pitchFamily="34" charset="0"/>
              </a:rPr>
              <a:t>ontological security of tourists</a:t>
            </a:r>
          </a:p>
          <a:p>
            <a:pPr algn="just"/>
            <a:r>
              <a:rPr lang="en-US" sz="2200" b="0" i="0" dirty="0">
                <a:effectLst/>
                <a:latin typeface="Arial" panose="020B0604020202020204" pitchFamily="34" charset="0"/>
              </a:rPr>
              <a:t>Risks are evaluated by their impact and nature</a:t>
            </a:r>
          </a:p>
          <a:p>
            <a:pPr algn="just"/>
            <a:r>
              <a:rPr lang="en-US" sz="2200" b="0" i="0" dirty="0">
                <a:effectLst/>
                <a:latin typeface="Arial" panose="020B0604020202020204" pitchFamily="34" charset="0"/>
              </a:rPr>
              <a:t>Methodologies, theories and techniques oriented to protect the organic image of tourist destinations </a:t>
            </a:r>
          </a:p>
          <a:p>
            <a:pPr algn="just"/>
            <a:r>
              <a:rPr lang="en-US" sz="2200" b="0" i="0" dirty="0">
                <a:effectLst/>
                <a:latin typeface="Arial" panose="020B0604020202020204" pitchFamily="34" charset="0"/>
              </a:rPr>
              <a:t> </a:t>
            </a:r>
            <a:r>
              <a:rPr lang="en-US" sz="2200" dirty="0">
                <a:solidFill>
                  <a:srgbClr val="FF0000"/>
                </a:solidFill>
                <a:latin typeface="Arial" panose="020B0604020202020204" pitchFamily="34" charset="0"/>
              </a:rPr>
              <a:t>T</a:t>
            </a:r>
            <a:r>
              <a:rPr lang="en-US" sz="2200" b="0" i="0" dirty="0">
                <a:solidFill>
                  <a:srgbClr val="FF0000"/>
                </a:solidFill>
                <a:effectLst/>
                <a:latin typeface="Arial" panose="020B0604020202020204" pitchFamily="34" charset="0"/>
              </a:rPr>
              <a:t>errorist groups </a:t>
            </a:r>
            <a:r>
              <a:rPr lang="en-US" sz="2200" b="0" i="0" dirty="0">
                <a:effectLst/>
                <a:latin typeface="Arial" panose="020B0604020202020204" pitchFamily="34" charset="0"/>
              </a:rPr>
              <a:t>looking to destabilize governments, </a:t>
            </a:r>
            <a:r>
              <a:rPr lang="en-US" sz="2200" b="0" i="0" dirty="0">
                <a:solidFill>
                  <a:srgbClr val="FF0000"/>
                </a:solidFill>
                <a:effectLst/>
                <a:latin typeface="Arial" panose="020B0604020202020204" pitchFamily="34" charset="0"/>
              </a:rPr>
              <a:t>geopolitical tensions </a:t>
            </a:r>
            <a:r>
              <a:rPr lang="en-US" sz="2200" b="0" i="0" dirty="0">
                <a:effectLst/>
                <a:latin typeface="Arial" panose="020B0604020202020204" pitchFamily="34" charset="0"/>
              </a:rPr>
              <a:t>between delivery-country and receiving-tourist countries, </a:t>
            </a:r>
            <a:r>
              <a:rPr lang="en-US" sz="2200" b="0" i="0" dirty="0">
                <a:solidFill>
                  <a:srgbClr val="FF0000"/>
                </a:solidFill>
                <a:effectLst/>
                <a:latin typeface="Arial" panose="020B0604020202020204" pitchFamily="34" charset="0"/>
              </a:rPr>
              <a:t>armed robbery, assaults, kidnapping tourists for ransom</a:t>
            </a:r>
            <a:r>
              <a:rPr lang="en-US" sz="2200" b="0" i="0" dirty="0">
                <a:effectLst/>
                <a:latin typeface="Arial" panose="020B0604020202020204" pitchFamily="34" charset="0"/>
              </a:rPr>
              <a:t> etc.  </a:t>
            </a:r>
          </a:p>
          <a:p>
            <a:pPr marL="0" indent="0">
              <a:buNone/>
            </a:pPr>
            <a:endParaRPr lang="en-IN" sz="1500" dirty="0"/>
          </a:p>
        </p:txBody>
      </p:sp>
      <p:sp>
        <p:nvSpPr>
          <p:cNvPr id="4" name="Slide Number Placeholder 3">
            <a:extLst>
              <a:ext uri="{FF2B5EF4-FFF2-40B4-BE49-F238E27FC236}">
                <a16:creationId xmlns:a16="http://schemas.microsoft.com/office/drawing/2014/main" id="{E7F68CB8-CD3C-11AE-7615-D9EEC7171AA4}"/>
              </a:ext>
            </a:extLst>
          </p:cNvPr>
          <p:cNvSpPr>
            <a:spLocks noGrp="1"/>
          </p:cNvSpPr>
          <p:nvPr>
            <p:ph type="sldNum" sz="quarter" idx="12"/>
          </p:nvPr>
        </p:nvSpPr>
        <p:spPr/>
        <p:txBody>
          <a:bodyPr/>
          <a:lstStyle/>
          <a:p>
            <a:fld id="{369B7538-81C5-41DE-B71F-DDC90B267D9C}" type="slidenum">
              <a:rPr lang="en-IN" smtClean="0"/>
              <a:t>23</a:t>
            </a:fld>
            <a:endParaRPr lang="en-IN"/>
          </a:p>
        </p:txBody>
      </p:sp>
    </p:spTree>
    <p:extLst>
      <p:ext uri="{BB962C8B-B14F-4D97-AF65-F5344CB8AC3E}">
        <p14:creationId xmlns:p14="http://schemas.microsoft.com/office/powerpoint/2010/main" val="864322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89555-9354-943B-AA7B-EAD9D223AD9B}"/>
              </a:ext>
            </a:extLst>
          </p:cNvPr>
          <p:cNvSpPr>
            <a:spLocks noGrp="1"/>
          </p:cNvSpPr>
          <p:nvPr>
            <p:ph type="title"/>
          </p:nvPr>
        </p:nvSpPr>
        <p:spPr>
          <a:xfrm>
            <a:off x="4965430" y="629268"/>
            <a:ext cx="6586491" cy="1286160"/>
          </a:xfrm>
        </p:spPr>
        <p:txBody>
          <a:bodyPr anchor="b">
            <a:normAutofit fontScale="90000"/>
          </a:bodyPr>
          <a:lstStyle/>
          <a:p>
            <a:pPr algn="ctr"/>
            <a:r>
              <a:rPr lang="en-US" sz="3700" b="1" dirty="0">
                <a:latin typeface="Open Sans" panose="020B0606030504020204" pitchFamily="34" charset="0"/>
              </a:rPr>
              <a:t>Major t</a:t>
            </a:r>
            <a:r>
              <a:rPr lang="en-US" sz="3700" b="1" i="0" dirty="0">
                <a:effectLst/>
                <a:latin typeface="Open Sans" panose="020B0606030504020204" pitchFamily="34" charset="0"/>
              </a:rPr>
              <a:t>ypes of Tourism in India</a:t>
            </a:r>
            <a:br>
              <a:rPr lang="en-US" sz="3700" b="0" i="0" dirty="0">
                <a:effectLst/>
                <a:latin typeface="Open Sans" panose="020B0606030504020204" pitchFamily="34" charset="0"/>
              </a:rPr>
            </a:br>
            <a:endParaRPr lang="en-IN" sz="3700" dirty="0"/>
          </a:p>
        </p:txBody>
      </p:sp>
      <p:sp>
        <p:nvSpPr>
          <p:cNvPr id="3" name="Content Placeholder 2">
            <a:extLst>
              <a:ext uri="{FF2B5EF4-FFF2-40B4-BE49-F238E27FC236}">
                <a16:creationId xmlns:a16="http://schemas.microsoft.com/office/drawing/2014/main" id="{3E094D77-CE12-DDA0-9463-2C15A2AA9E5B}"/>
              </a:ext>
            </a:extLst>
          </p:cNvPr>
          <p:cNvSpPr>
            <a:spLocks noGrp="1"/>
          </p:cNvSpPr>
          <p:nvPr>
            <p:ph idx="1"/>
          </p:nvPr>
        </p:nvSpPr>
        <p:spPr>
          <a:xfrm>
            <a:off x="4965431" y="2438400"/>
            <a:ext cx="6586489" cy="3785419"/>
          </a:xfrm>
        </p:spPr>
        <p:txBody>
          <a:bodyPr>
            <a:normAutofit/>
          </a:bodyPr>
          <a:lstStyle/>
          <a:p>
            <a:pPr marL="0" indent="0" fontAlgn="base">
              <a:buNone/>
            </a:pPr>
            <a:r>
              <a:rPr lang="en-US" sz="2200" b="1" i="0" dirty="0">
                <a:effectLst/>
                <a:latin typeface="Open Sans" panose="020B0606030504020204" pitchFamily="34" charset="0"/>
              </a:rPr>
              <a:t>                     Adventure tourism</a:t>
            </a:r>
            <a:endParaRPr lang="en-US" sz="2200" b="0" i="0" dirty="0">
              <a:effectLst/>
              <a:latin typeface="Open Sans" panose="020B0606030504020204" pitchFamily="34" charset="0"/>
            </a:endParaRPr>
          </a:p>
          <a:p>
            <a:pPr algn="just" fontAlgn="base"/>
            <a:r>
              <a:rPr lang="en-US" sz="2200" b="0" i="0" dirty="0">
                <a:effectLst/>
                <a:latin typeface="Open Sans" panose="020B0606030504020204" pitchFamily="34" charset="0"/>
              </a:rPr>
              <a:t>Adventure tourism has recently grown in India</a:t>
            </a:r>
          </a:p>
          <a:p>
            <a:pPr algn="just" fontAlgn="base"/>
            <a:r>
              <a:rPr lang="en-US" sz="2200" b="0" i="0" dirty="0">
                <a:effectLst/>
                <a:latin typeface="Open Sans" panose="020B0606030504020204" pitchFamily="34" charset="0"/>
              </a:rPr>
              <a:t> This involves exploration of remote areas and exotic locales and engaging in various activities</a:t>
            </a:r>
          </a:p>
          <a:p>
            <a:pPr algn="just" fontAlgn="base"/>
            <a:r>
              <a:rPr lang="en-US" sz="2200" b="0" i="0" dirty="0">
                <a:effectLst/>
                <a:latin typeface="Open Sans" panose="020B0606030504020204" pitchFamily="34" charset="0"/>
              </a:rPr>
              <a:t> Ladakh, </a:t>
            </a:r>
            <a:r>
              <a:rPr lang="en-US" sz="2200" b="0" i="0" u="none" strike="noStrike" dirty="0">
                <a:effectLst/>
                <a:latin typeface="Open Sans" panose="020B0606030504020204" pitchFamily="34" charset="0"/>
              </a:rPr>
              <a:t>Sikkim</a:t>
            </a:r>
            <a:r>
              <a:rPr lang="en-US" sz="2200" b="0" i="0" dirty="0">
                <a:effectLst/>
                <a:latin typeface="Open Sans" panose="020B0606030504020204" pitchFamily="34" charset="0"/>
              </a:rPr>
              <a:t>, and Himalaya. </a:t>
            </a:r>
            <a:r>
              <a:rPr lang="en-US" sz="2200" b="0" i="0" u="none" strike="noStrike" dirty="0">
                <a:effectLst/>
                <a:latin typeface="Open Sans" panose="020B0606030504020204" pitchFamily="34" charset="0"/>
              </a:rPr>
              <a:t>Himachal Pradesh</a:t>
            </a:r>
            <a:r>
              <a:rPr lang="en-US" sz="2200" b="0" i="0" dirty="0">
                <a:effectLst/>
                <a:latin typeface="Open Sans" panose="020B0606030504020204" pitchFamily="34" charset="0"/>
              </a:rPr>
              <a:t> and </a:t>
            </a:r>
            <a:r>
              <a:rPr lang="en-US" sz="2200" b="0" i="0" u="none" strike="noStrike" dirty="0">
                <a:effectLst/>
                <a:latin typeface="Open Sans" panose="020B0606030504020204" pitchFamily="34" charset="0"/>
              </a:rPr>
              <a:t>Jammu and Kashmir</a:t>
            </a:r>
            <a:r>
              <a:rPr lang="en-US" sz="2200" b="0" i="0" dirty="0">
                <a:effectLst/>
                <a:latin typeface="Open Sans" panose="020B0606030504020204" pitchFamily="34" charset="0"/>
              </a:rPr>
              <a:t> are popular for the skiing facilities they offer</a:t>
            </a:r>
          </a:p>
          <a:p>
            <a:pPr algn="just" fontAlgn="base"/>
            <a:r>
              <a:rPr lang="en-US" sz="2200" b="0" i="0" dirty="0">
                <a:effectLst/>
                <a:latin typeface="Open Sans" panose="020B0606030504020204" pitchFamily="34" charset="0"/>
              </a:rPr>
              <a:t>Whitewater rafting in </a:t>
            </a:r>
            <a:r>
              <a:rPr lang="en-US" sz="2200" b="0" i="0" dirty="0" err="1">
                <a:effectLst/>
                <a:latin typeface="Open Sans" panose="020B0606030504020204" pitchFamily="34" charset="0"/>
              </a:rPr>
              <a:t>Uttranchal</a:t>
            </a:r>
            <a:r>
              <a:rPr lang="en-US" sz="2200" b="0" i="0" dirty="0">
                <a:effectLst/>
                <a:latin typeface="Open Sans" panose="020B0606030504020204" pitchFamily="34" charset="0"/>
              </a:rPr>
              <a:t>, </a:t>
            </a:r>
            <a:r>
              <a:rPr lang="en-US" sz="2200" b="0" i="0" u="none" strike="noStrike" dirty="0">
                <a:effectLst/>
                <a:latin typeface="Open Sans" panose="020B0606030504020204" pitchFamily="34" charset="0"/>
              </a:rPr>
              <a:t>Assam</a:t>
            </a:r>
            <a:r>
              <a:rPr lang="en-US" sz="2200" b="0" i="0" dirty="0">
                <a:effectLst/>
                <a:latin typeface="Open Sans" panose="020B0606030504020204" pitchFamily="34" charset="0"/>
              </a:rPr>
              <a:t>, and Arunachal Pradesh </a:t>
            </a:r>
            <a:r>
              <a:rPr lang="en-US" sz="2200" b="0" i="0" dirty="0" err="1">
                <a:effectLst/>
                <a:latin typeface="Open Sans" panose="020B0606030504020204" pitchFamily="34" charset="0"/>
              </a:rPr>
              <a:t>etc</a:t>
            </a:r>
            <a:endParaRPr lang="en-US" sz="2200" b="0" i="0" dirty="0">
              <a:effectLst/>
              <a:latin typeface="Open Sans" panose="020B0606030504020204" pitchFamily="34" charset="0"/>
            </a:endParaRPr>
          </a:p>
          <a:p>
            <a:endParaRPr lang="en-IN" sz="2000" dirty="0"/>
          </a:p>
        </p:txBody>
      </p:sp>
      <p:pic>
        <p:nvPicPr>
          <p:cNvPr id="7" name="Picture 6" descr="A group of people in a raft&#10;&#10;Description automatically generated with medium confidence">
            <a:extLst>
              <a:ext uri="{FF2B5EF4-FFF2-40B4-BE49-F238E27FC236}">
                <a16:creationId xmlns:a16="http://schemas.microsoft.com/office/drawing/2014/main" id="{622965BB-43B8-9A24-11AD-80A82553E282}"/>
              </a:ext>
            </a:extLst>
          </p:cNvPr>
          <p:cNvPicPr>
            <a:picLocks noChangeAspect="1"/>
          </p:cNvPicPr>
          <p:nvPr/>
        </p:nvPicPr>
        <p:blipFill rotWithShape="1">
          <a:blip r:embed="rId2"/>
          <a:srcRect l="15427" r="36073" b="-2"/>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9DEFB"/>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D4F626C-A14E-776F-3660-BF4B4BC4C5DD}"/>
              </a:ext>
            </a:extLst>
          </p:cNvPr>
          <p:cNvSpPr>
            <a:spLocks noGrp="1"/>
          </p:cNvSpPr>
          <p:nvPr>
            <p:ph type="sldNum" sz="quarter" idx="12"/>
          </p:nvPr>
        </p:nvSpPr>
        <p:spPr/>
        <p:txBody>
          <a:bodyPr/>
          <a:lstStyle/>
          <a:p>
            <a:fld id="{369B7538-81C5-41DE-B71F-DDC90B267D9C}" type="slidenum">
              <a:rPr lang="en-IN" smtClean="0"/>
              <a:t>24</a:t>
            </a:fld>
            <a:endParaRPr lang="en-IN"/>
          </a:p>
        </p:txBody>
      </p:sp>
    </p:spTree>
    <p:extLst>
      <p:ext uri="{BB962C8B-B14F-4D97-AF65-F5344CB8AC3E}">
        <p14:creationId xmlns:p14="http://schemas.microsoft.com/office/powerpoint/2010/main" val="2944455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54FC1E6-4807-BCF7-FB9A-D755A6C341F7}"/>
              </a:ext>
            </a:extLst>
          </p:cNvPr>
          <p:cNvPicPr>
            <a:picLocks noGrp="1" noChangeAspect="1"/>
          </p:cNvPicPr>
          <p:nvPr>
            <p:ph idx="1"/>
          </p:nvPr>
        </p:nvPicPr>
        <p:blipFill rotWithShape="1">
          <a:blip r:embed="rId2"/>
          <a:srcRect t="10359"/>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E9C57-F15E-C43A-0618-3A6F23296C8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SCUBA DIVING IN ANDAMAN AND NICOBAR ISLANDS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78A8A8C-07C3-9F46-088F-1C0D59646710}"/>
              </a:ext>
            </a:extLst>
          </p:cNvPr>
          <p:cNvSpPr>
            <a:spLocks noGrp="1"/>
          </p:cNvSpPr>
          <p:nvPr>
            <p:ph type="sldNum" sz="quarter" idx="12"/>
          </p:nvPr>
        </p:nvSpPr>
        <p:spPr/>
        <p:txBody>
          <a:bodyPr/>
          <a:lstStyle/>
          <a:p>
            <a:fld id="{369B7538-81C5-41DE-B71F-DDC90B267D9C}" type="slidenum">
              <a:rPr lang="en-IN" smtClean="0"/>
              <a:t>25</a:t>
            </a:fld>
            <a:endParaRPr lang="en-IN"/>
          </a:p>
        </p:txBody>
      </p:sp>
    </p:spTree>
    <p:extLst>
      <p:ext uri="{BB962C8B-B14F-4D97-AF65-F5344CB8AC3E}">
        <p14:creationId xmlns:p14="http://schemas.microsoft.com/office/powerpoint/2010/main" val="3940175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5AD8E-5418-6EEE-FEED-9212717D742C}"/>
              </a:ext>
            </a:extLst>
          </p:cNvPr>
          <p:cNvSpPr>
            <a:spLocks noGrp="1"/>
          </p:cNvSpPr>
          <p:nvPr>
            <p:ph type="title"/>
          </p:nvPr>
        </p:nvSpPr>
        <p:spPr>
          <a:xfrm>
            <a:off x="4965430" y="629268"/>
            <a:ext cx="6586491" cy="1286160"/>
          </a:xfrm>
        </p:spPr>
        <p:txBody>
          <a:bodyPr anchor="b">
            <a:normAutofit fontScale="90000"/>
          </a:bodyPr>
          <a:lstStyle/>
          <a:p>
            <a:pPr algn="ctr"/>
            <a:r>
              <a:rPr lang="en-US" sz="4400" b="1" i="0" dirty="0">
                <a:effectLst/>
                <a:latin typeface="Open Sans" panose="020B0606030504020204" pitchFamily="34" charset="0"/>
              </a:rPr>
              <a:t>Beach Tourism</a:t>
            </a:r>
            <a:br>
              <a:rPr lang="en-US" sz="4400" b="0" i="0" dirty="0">
                <a:effectLst/>
                <a:latin typeface="Open Sans" panose="020B0606030504020204" pitchFamily="34" charset="0"/>
              </a:rPr>
            </a:br>
            <a:endParaRPr lang="en-IN" dirty="0"/>
          </a:p>
        </p:txBody>
      </p:sp>
      <p:sp>
        <p:nvSpPr>
          <p:cNvPr id="3" name="Content Placeholder 2">
            <a:extLst>
              <a:ext uri="{FF2B5EF4-FFF2-40B4-BE49-F238E27FC236}">
                <a16:creationId xmlns:a16="http://schemas.microsoft.com/office/drawing/2014/main" id="{5FFE9274-5FE2-9C9E-C0F7-B5713B316FAC}"/>
              </a:ext>
            </a:extLst>
          </p:cNvPr>
          <p:cNvSpPr>
            <a:spLocks noGrp="1"/>
          </p:cNvSpPr>
          <p:nvPr>
            <p:ph idx="1"/>
          </p:nvPr>
        </p:nvSpPr>
        <p:spPr>
          <a:xfrm>
            <a:off x="4965431" y="2438400"/>
            <a:ext cx="6586489" cy="3785419"/>
          </a:xfrm>
        </p:spPr>
        <p:txBody>
          <a:bodyPr>
            <a:normAutofit/>
          </a:bodyPr>
          <a:lstStyle/>
          <a:p>
            <a:pPr algn="just" fontAlgn="base"/>
            <a:r>
              <a:rPr lang="en-US" sz="2200" b="0" i="0" dirty="0">
                <a:effectLst/>
                <a:latin typeface="Open Sans" panose="020B0606030504020204" pitchFamily="34" charset="0"/>
              </a:rPr>
              <a:t>India’s vast coastline and islands provides ample opportunities for beach tourism.</a:t>
            </a:r>
          </a:p>
          <a:p>
            <a:pPr algn="just" fontAlgn="base"/>
            <a:r>
              <a:rPr lang="en-US" sz="2200" b="0" i="0" u="none" strike="noStrike" dirty="0">
                <a:effectLst/>
                <a:latin typeface="Open Sans" panose="020B0606030504020204" pitchFamily="34" charset="0"/>
              </a:rPr>
              <a:t>Kerala</a:t>
            </a:r>
            <a:r>
              <a:rPr lang="en-US" sz="2200" b="0" i="0" dirty="0">
                <a:effectLst/>
                <a:latin typeface="Open Sans" panose="020B0606030504020204" pitchFamily="34" charset="0"/>
              </a:rPr>
              <a:t>, </a:t>
            </a:r>
            <a:r>
              <a:rPr lang="en-US" sz="2200" b="0" i="0" u="none" strike="noStrike" dirty="0">
                <a:effectLst/>
                <a:latin typeface="Open Sans" panose="020B0606030504020204" pitchFamily="34" charset="0"/>
              </a:rPr>
              <a:t>Goa</a:t>
            </a:r>
            <a:r>
              <a:rPr lang="en-US" sz="2200" b="0" i="0" dirty="0">
                <a:effectLst/>
                <a:latin typeface="Open Sans" panose="020B0606030504020204" pitchFamily="34" charset="0"/>
              </a:rPr>
              <a:t>, </a:t>
            </a:r>
            <a:r>
              <a:rPr lang="en-US" sz="2200" b="0" i="0" u="none" strike="noStrike" dirty="0">
                <a:effectLst/>
                <a:latin typeface="Open Sans" panose="020B0606030504020204" pitchFamily="34" charset="0"/>
              </a:rPr>
              <a:t>Andaman&amp; Nicobar Islands</a:t>
            </a:r>
            <a:r>
              <a:rPr lang="en-US" sz="2200" b="0" i="0" dirty="0">
                <a:effectLst/>
                <a:latin typeface="Open Sans" panose="020B0606030504020204" pitchFamily="34" charset="0"/>
              </a:rPr>
              <a:t>, </a:t>
            </a:r>
            <a:r>
              <a:rPr lang="en-US" sz="2200" b="0" i="0" u="none" strike="noStrike" dirty="0">
                <a:effectLst/>
                <a:latin typeface="Open Sans" panose="020B0606030504020204" pitchFamily="34" charset="0"/>
              </a:rPr>
              <a:t>Lakshadweep</a:t>
            </a:r>
            <a:r>
              <a:rPr lang="en-US" sz="2200" b="0" i="0" dirty="0">
                <a:effectLst/>
                <a:latin typeface="Open Sans" panose="020B0606030504020204" pitchFamily="34" charset="0"/>
              </a:rPr>
              <a:t> islands attract tourists in large numbers all around the year.</a:t>
            </a:r>
          </a:p>
          <a:p>
            <a:pPr marL="0" indent="0" algn="just">
              <a:buNone/>
            </a:pPr>
            <a:br>
              <a:rPr lang="en-US" sz="2200" dirty="0"/>
            </a:br>
            <a:endParaRPr lang="en-IN" sz="2200" dirty="0"/>
          </a:p>
        </p:txBody>
      </p:sp>
      <p:pic>
        <p:nvPicPr>
          <p:cNvPr id="6" name="Picture 5" descr="A table and chairs on a beach&#10;&#10;Description automatically generated with medium confidence">
            <a:extLst>
              <a:ext uri="{FF2B5EF4-FFF2-40B4-BE49-F238E27FC236}">
                <a16:creationId xmlns:a16="http://schemas.microsoft.com/office/drawing/2014/main" id="{3CC766EE-638A-2B11-6CA6-F5AD0C42F337}"/>
              </a:ext>
            </a:extLst>
          </p:cNvPr>
          <p:cNvPicPr>
            <a:picLocks noChangeAspect="1"/>
          </p:cNvPicPr>
          <p:nvPr/>
        </p:nvPicPr>
        <p:blipFill rotWithShape="1">
          <a:blip r:embed="rId2"/>
          <a:srcRect l="42584" r="12296"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270ED"/>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C8DDA87-F1B3-2B17-171C-30DDBAF7C517}"/>
              </a:ext>
            </a:extLst>
          </p:cNvPr>
          <p:cNvSpPr>
            <a:spLocks noGrp="1"/>
          </p:cNvSpPr>
          <p:nvPr>
            <p:ph type="sldNum" sz="quarter" idx="12"/>
          </p:nvPr>
        </p:nvSpPr>
        <p:spPr/>
        <p:txBody>
          <a:bodyPr/>
          <a:lstStyle/>
          <a:p>
            <a:fld id="{369B7538-81C5-41DE-B71F-DDC90B267D9C}" type="slidenum">
              <a:rPr lang="en-IN" smtClean="0"/>
              <a:t>26</a:t>
            </a:fld>
            <a:endParaRPr lang="en-IN"/>
          </a:p>
        </p:txBody>
      </p:sp>
    </p:spTree>
    <p:extLst>
      <p:ext uri="{BB962C8B-B14F-4D97-AF65-F5344CB8AC3E}">
        <p14:creationId xmlns:p14="http://schemas.microsoft.com/office/powerpoint/2010/main" val="398201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57DE20-2D6E-6606-52D3-A6A9C386EE61}"/>
              </a:ext>
            </a:extLst>
          </p:cNvPr>
          <p:cNvSpPr>
            <a:spLocks noGrp="1"/>
          </p:cNvSpPr>
          <p:nvPr>
            <p:ph type="title"/>
          </p:nvPr>
        </p:nvSpPr>
        <p:spPr>
          <a:xfrm>
            <a:off x="479395" y="3329659"/>
            <a:ext cx="7084379" cy="724706"/>
          </a:xfrm>
        </p:spPr>
        <p:txBody>
          <a:bodyPr vert="horz" lIns="91440" tIns="45720" rIns="91440" bIns="45720" rtlCol="0" anchor="b">
            <a:normAutofit fontScale="90000"/>
          </a:bodyPr>
          <a:lstStyle/>
          <a:p>
            <a:r>
              <a:rPr lang="en-US" sz="6600" dirty="0"/>
              <a:t>LAKSHADWEEP ISLANDS</a:t>
            </a:r>
            <a:endParaRPr lang="en-US" sz="6600" kern="1200" dirty="0">
              <a:solidFill>
                <a:schemeClr val="tx1"/>
              </a:solidFill>
              <a:latin typeface="+mj-lt"/>
              <a:ea typeface="+mj-ea"/>
              <a:cs typeface="+mj-cs"/>
            </a:endParaRPr>
          </a:p>
        </p:txBody>
      </p:sp>
      <p:sp>
        <p:nvSpPr>
          <p:cNvPr id="615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Tourist information centers of Kovalam beach, Kovalam Beach - beaches in  india - beaches in Kerala - tourism in india">
            <a:extLst>
              <a:ext uri="{FF2B5EF4-FFF2-40B4-BE49-F238E27FC236}">
                <a16:creationId xmlns:a16="http://schemas.microsoft.com/office/drawing/2014/main" id="{B63AFE9C-D643-3688-A653-311168769C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584054" y="709803"/>
            <a:ext cx="6284858" cy="541096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1D847CA-E0B5-04AD-2750-38038ACED939}"/>
              </a:ext>
            </a:extLst>
          </p:cNvPr>
          <p:cNvSpPr>
            <a:spLocks noGrp="1"/>
          </p:cNvSpPr>
          <p:nvPr>
            <p:ph type="sldNum" sz="quarter" idx="12"/>
          </p:nvPr>
        </p:nvSpPr>
        <p:spPr/>
        <p:txBody>
          <a:bodyPr/>
          <a:lstStyle/>
          <a:p>
            <a:fld id="{369B7538-81C5-41DE-B71F-DDC90B267D9C}" type="slidenum">
              <a:rPr lang="en-IN" smtClean="0"/>
              <a:t>27</a:t>
            </a:fld>
            <a:endParaRPr lang="en-IN"/>
          </a:p>
        </p:txBody>
      </p:sp>
    </p:spTree>
    <p:extLst>
      <p:ext uri="{BB962C8B-B14F-4D97-AF65-F5344CB8AC3E}">
        <p14:creationId xmlns:p14="http://schemas.microsoft.com/office/powerpoint/2010/main" val="3772743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58DB-749B-9467-E791-A7E0BE9F2F62}"/>
              </a:ext>
            </a:extLst>
          </p:cNvPr>
          <p:cNvSpPr>
            <a:spLocks noGrp="1"/>
          </p:cNvSpPr>
          <p:nvPr>
            <p:ph type="title"/>
          </p:nvPr>
        </p:nvSpPr>
        <p:spPr>
          <a:xfrm>
            <a:off x="4965430" y="629268"/>
            <a:ext cx="6586491" cy="1286160"/>
          </a:xfrm>
        </p:spPr>
        <p:txBody>
          <a:bodyPr anchor="b">
            <a:normAutofit fontScale="90000"/>
          </a:bodyPr>
          <a:lstStyle/>
          <a:p>
            <a:pPr algn="ctr"/>
            <a:r>
              <a:rPr lang="en-IN" sz="4400" b="1" i="0" dirty="0">
                <a:effectLst/>
                <a:latin typeface="Open Sans" panose="020B0606030504020204" pitchFamily="34" charset="0"/>
              </a:rPr>
              <a:t>Cultural tourism</a:t>
            </a:r>
            <a:br>
              <a:rPr lang="en-IN" sz="4400" b="0" i="0" dirty="0">
                <a:effectLst/>
                <a:latin typeface="Open Sans" panose="020B0606030504020204" pitchFamily="34" charset="0"/>
              </a:rPr>
            </a:br>
            <a:endParaRPr lang="en-IN" dirty="0"/>
          </a:p>
        </p:txBody>
      </p:sp>
      <p:sp>
        <p:nvSpPr>
          <p:cNvPr id="3" name="Content Placeholder 2">
            <a:extLst>
              <a:ext uri="{FF2B5EF4-FFF2-40B4-BE49-F238E27FC236}">
                <a16:creationId xmlns:a16="http://schemas.microsoft.com/office/drawing/2014/main" id="{2168BD85-CC10-E0DA-2B48-D2613D8D8B7D}"/>
              </a:ext>
            </a:extLst>
          </p:cNvPr>
          <p:cNvSpPr>
            <a:spLocks noGrp="1"/>
          </p:cNvSpPr>
          <p:nvPr>
            <p:ph idx="1"/>
          </p:nvPr>
        </p:nvSpPr>
        <p:spPr>
          <a:xfrm>
            <a:off x="4965431" y="2115118"/>
            <a:ext cx="6586489" cy="4108702"/>
          </a:xfrm>
        </p:spPr>
        <p:txBody>
          <a:bodyPr>
            <a:normAutofit/>
          </a:bodyPr>
          <a:lstStyle/>
          <a:p>
            <a:pPr algn="just" fontAlgn="base"/>
            <a:r>
              <a:rPr lang="en-IN" sz="2200" b="0" i="0" dirty="0">
                <a:effectLst/>
                <a:latin typeface="Open Sans" panose="020B0606030504020204" pitchFamily="34" charset="0"/>
              </a:rPr>
              <a:t>India is known for its </a:t>
            </a:r>
            <a:r>
              <a:rPr lang="en-IN" sz="2200" b="0" i="0" dirty="0">
                <a:solidFill>
                  <a:srgbClr val="FF0000"/>
                </a:solidFill>
                <a:effectLst/>
                <a:latin typeface="Open Sans" panose="020B0606030504020204" pitchFamily="34" charset="0"/>
              </a:rPr>
              <a:t>rich cultural heritage</a:t>
            </a:r>
            <a:r>
              <a:rPr lang="en-IN" sz="2200" b="0" i="0" dirty="0">
                <a:effectLst/>
                <a:latin typeface="Open Sans" panose="020B0606030504020204" pitchFamily="34" charset="0"/>
              </a:rPr>
              <a:t> and an </a:t>
            </a:r>
            <a:r>
              <a:rPr lang="en-IN" sz="2200" b="0" i="0" dirty="0">
                <a:solidFill>
                  <a:srgbClr val="FF0000"/>
                </a:solidFill>
                <a:effectLst/>
                <a:latin typeface="Open Sans" panose="020B0606030504020204" pitchFamily="34" charset="0"/>
              </a:rPr>
              <a:t>element of mysticism</a:t>
            </a:r>
          </a:p>
          <a:p>
            <a:pPr algn="just" fontAlgn="base"/>
            <a:r>
              <a:rPr lang="en-IN" sz="2200" dirty="0">
                <a:latin typeface="Open Sans" panose="020B0606030504020204" pitchFamily="34" charset="0"/>
              </a:rPr>
              <a:t>T</a:t>
            </a:r>
            <a:r>
              <a:rPr lang="en-IN" sz="2200" b="0" i="0" dirty="0">
                <a:effectLst/>
                <a:latin typeface="Open Sans" panose="020B0606030504020204" pitchFamily="34" charset="0"/>
              </a:rPr>
              <a:t>ourists come to India to experience it for themselves</a:t>
            </a:r>
          </a:p>
          <a:p>
            <a:pPr algn="just" fontAlgn="base"/>
            <a:r>
              <a:rPr lang="en-IN" sz="2200" b="0" i="0" dirty="0">
                <a:effectLst/>
                <a:latin typeface="Open Sans" panose="020B0606030504020204" pitchFamily="34" charset="0"/>
              </a:rPr>
              <a:t> The various fairs and festivals that tourists can visit in India are the Pushkar fair (</a:t>
            </a:r>
            <a:r>
              <a:rPr lang="en-IN" sz="2200" b="0" i="0" u="none" strike="noStrike" dirty="0">
                <a:effectLst/>
                <a:latin typeface="Open Sans" panose="020B0606030504020204" pitchFamily="34" charset="0"/>
              </a:rPr>
              <a:t>Rajasthan</a:t>
            </a:r>
            <a:r>
              <a:rPr lang="en-IN" sz="2200" b="0" i="0" dirty="0">
                <a:effectLst/>
                <a:latin typeface="Open Sans" panose="020B0606030504020204" pitchFamily="34" charset="0"/>
              </a:rPr>
              <a:t>), Taj Mahotsav (Uttar Pradesh), and Suraj Kund mela (</a:t>
            </a:r>
            <a:r>
              <a:rPr lang="en-IN" sz="2200" b="0" i="0" u="none" strike="noStrike" dirty="0">
                <a:effectLst/>
                <a:latin typeface="Open Sans" panose="020B0606030504020204" pitchFamily="34" charset="0"/>
              </a:rPr>
              <a:t>Haryana</a:t>
            </a:r>
            <a:r>
              <a:rPr lang="en-IN" sz="2200" b="0" i="0" dirty="0">
                <a:effectLst/>
                <a:latin typeface="Open Sans" panose="020B0606030504020204" pitchFamily="34" charset="0"/>
              </a:rPr>
              <a:t>)</a:t>
            </a:r>
          </a:p>
          <a:p>
            <a:pPr algn="just" fontAlgn="base"/>
            <a:r>
              <a:rPr lang="en-IN" sz="2200" b="0" i="0" dirty="0">
                <a:effectLst/>
                <a:latin typeface="Open Sans" panose="020B0606030504020204" pitchFamily="34" charset="0"/>
              </a:rPr>
              <a:t> Sites like Ajanta &amp; Ellora caves (</a:t>
            </a:r>
            <a:r>
              <a:rPr lang="en-IN" sz="2200" b="0" i="0" u="none" strike="noStrike" dirty="0">
                <a:effectLst/>
                <a:latin typeface="Open Sans" panose="020B0606030504020204" pitchFamily="34" charset="0"/>
              </a:rPr>
              <a:t>Maharashtra</a:t>
            </a:r>
            <a:r>
              <a:rPr lang="en-IN" sz="2200" b="0" i="0" dirty="0">
                <a:effectLst/>
                <a:latin typeface="Open Sans" panose="020B0606030504020204" pitchFamily="34" charset="0"/>
              </a:rPr>
              <a:t>), Mahabalipuram (</a:t>
            </a:r>
            <a:r>
              <a:rPr lang="en-IN" sz="2200" b="0" i="0" u="none" strike="noStrike" dirty="0">
                <a:effectLst/>
                <a:latin typeface="Open Sans" panose="020B0606030504020204" pitchFamily="34" charset="0"/>
              </a:rPr>
              <a:t>Tamil Nadu</a:t>
            </a:r>
            <a:r>
              <a:rPr lang="en-IN" sz="2200" b="0" i="0" dirty="0">
                <a:effectLst/>
                <a:latin typeface="Open Sans" panose="020B0606030504020204" pitchFamily="34" charset="0"/>
              </a:rPr>
              <a:t>), </a:t>
            </a:r>
            <a:r>
              <a:rPr lang="en-IN" sz="2200" b="0" i="0" dirty="0" err="1">
                <a:effectLst/>
                <a:latin typeface="Open Sans" panose="020B0606030504020204" pitchFamily="34" charset="0"/>
              </a:rPr>
              <a:t>Hampi</a:t>
            </a:r>
            <a:r>
              <a:rPr lang="en-IN" sz="2200" b="0" i="0" dirty="0">
                <a:effectLst/>
                <a:latin typeface="Open Sans" panose="020B0606030504020204" pitchFamily="34" charset="0"/>
              </a:rPr>
              <a:t> (</a:t>
            </a:r>
            <a:r>
              <a:rPr lang="en-IN" sz="2200" b="0" i="0" u="none" strike="noStrike" dirty="0">
                <a:effectLst/>
                <a:latin typeface="Open Sans" panose="020B0606030504020204" pitchFamily="34" charset="0"/>
              </a:rPr>
              <a:t>Karnataka</a:t>
            </a:r>
            <a:r>
              <a:rPr lang="en-IN" sz="2200" b="0" i="0" dirty="0">
                <a:effectLst/>
                <a:latin typeface="Open Sans" panose="020B0606030504020204" pitchFamily="34" charset="0"/>
              </a:rPr>
              <a:t>), Taj Mahal (</a:t>
            </a:r>
            <a:r>
              <a:rPr lang="en-IN" sz="2200" b="0" i="0" u="none" strike="noStrike" dirty="0">
                <a:effectLst/>
                <a:latin typeface="Open Sans" panose="020B0606030504020204" pitchFamily="34" charset="0"/>
              </a:rPr>
              <a:t>Uttar Pradesh</a:t>
            </a:r>
            <a:r>
              <a:rPr lang="en-IN" sz="2200" b="0" i="0" dirty="0">
                <a:effectLst/>
                <a:latin typeface="Open Sans" panose="020B0606030504020204" pitchFamily="34" charset="0"/>
              </a:rPr>
              <a:t>), </a:t>
            </a:r>
            <a:r>
              <a:rPr lang="en-IN" sz="2200" b="0" i="0" dirty="0" err="1">
                <a:effectLst/>
                <a:latin typeface="Open Sans" panose="020B0606030504020204" pitchFamily="34" charset="0"/>
              </a:rPr>
              <a:t>Hawa</a:t>
            </a:r>
            <a:r>
              <a:rPr lang="en-IN" sz="2200" b="0" i="0" dirty="0">
                <a:effectLst/>
                <a:latin typeface="Open Sans" panose="020B0606030504020204" pitchFamily="34" charset="0"/>
              </a:rPr>
              <a:t> Mahal (</a:t>
            </a:r>
            <a:r>
              <a:rPr lang="en-IN" sz="2200" b="0" i="0" u="none" strike="noStrike" dirty="0">
                <a:effectLst/>
                <a:latin typeface="Open Sans" panose="020B0606030504020204" pitchFamily="34" charset="0"/>
              </a:rPr>
              <a:t>Rajasthan</a:t>
            </a:r>
            <a:r>
              <a:rPr lang="en-IN" sz="2200" b="0" i="0" dirty="0">
                <a:effectLst/>
                <a:latin typeface="Open Sans" panose="020B0606030504020204" pitchFamily="34" charset="0"/>
              </a:rPr>
              <a:t>).</a:t>
            </a:r>
          </a:p>
          <a:p>
            <a:endParaRPr lang="en-IN" sz="1900" dirty="0"/>
          </a:p>
        </p:txBody>
      </p:sp>
      <p:pic>
        <p:nvPicPr>
          <p:cNvPr id="4" name="Picture 3">
            <a:extLst>
              <a:ext uri="{FF2B5EF4-FFF2-40B4-BE49-F238E27FC236}">
                <a16:creationId xmlns:a16="http://schemas.microsoft.com/office/drawing/2014/main" id="{B5A26F3F-3AE0-4E88-83D9-2EBC11CF78E2}"/>
              </a:ext>
            </a:extLst>
          </p:cNvPr>
          <p:cNvPicPr>
            <a:picLocks noChangeAspect="1"/>
          </p:cNvPicPr>
          <p:nvPr/>
        </p:nvPicPr>
        <p:blipFill rotWithShape="1">
          <a:blip r:embed="rId2"/>
          <a:srcRect l="28191" r="26690"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5C94C"/>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3A791D9E-4EF7-4989-B763-DA88C539FC95}"/>
              </a:ext>
            </a:extLst>
          </p:cNvPr>
          <p:cNvSpPr>
            <a:spLocks noGrp="1"/>
          </p:cNvSpPr>
          <p:nvPr>
            <p:ph type="sldNum" sz="quarter" idx="12"/>
          </p:nvPr>
        </p:nvSpPr>
        <p:spPr/>
        <p:txBody>
          <a:bodyPr/>
          <a:lstStyle/>
          <a:p>
            <a:fld id="{369B7538-81C5-41DE-B71F-DDC90B267D9C}" type="slidenum">
              <a:rPr lang="en-IN" smtClean="0"/>
              <a:t>28</a:t>
            </a:fld>
            <a:endParaRPr lang="en-IN"/>
          </a:p>
        </p:txBody>
      </p:sp>
    </p:spTree>
    <p:extLst>
      <p:ext uri="{BB962C8B-B14F-4D97-AF65-F5344CB8AC3E}">
        <p14:creationId xmlns:p14="http://schemas.microsoft.com/office/powerpoint/2010/main" val="2658239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4070EDA-16F6-79E9-4563-CD1AFF02EA1A}"/>
              </a:ext>
            </a:extLst>
          </p:cNvPr>
          <p:cNvPicPr>
            <a:picLocks noGrp="1" noChangeAspect="1"/>
          </p:cNvPicPr>
          <p:nvPr>
            <p:ph idx="1"/>
          </p:nvPr>
        </p:nvPicPr>
        <p:blipFill rotWithShape="1">
          <a:blip r:embed="rId2"/>
          <a:srcRect t="15413"/>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D16F25-560D-E0D4-40DB-4D62BCF738B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   VARANASI, UTTAR PRADESH, INDIA</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3E7AB52-D472-2193-9199-2009E911FEA0}"/>
              </a:ext>
            </a:extLst>
          </p:cNvPr>
          <p:cNvSpPr>
            <a:spLocks noGrp="1"/>
          </p:cNvSpPr>
          <p:nvPr>
            <p:ph type="sldNum" sz="quarter" idx="12"/>
          </p:nvPr>
        </p:nvSpPr>
        <p:spPr/>
        <p:txBody>
          <a:bodyPr/>
          <a:lstStyle/>
          <a:p>
            <a:fld id="{369B7538-81C5-41DE-B71F-DDC90B267D9C}" type="slidenum">
              <a:rPr lang="en-IN" smtClean="0"/>
              <a:t>29</a:t>
            </a:fld>
            <a:endParaRPr lang="en-IN"/>
          </a:p>
        </p:txBody>
      </p:sp>
    </p:spTree>
    <p:extLst>
      <p:ext uri="{BB962C8B-B14F-4D97-AF65-F5344CB8AC3E}">
        <p14:creationId xmlns:p14="http://schemas.microsoft.com/office/powerpoint/2010/main" val="3329081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BB487E-34B9-48A4-33C0-879D071BD288}"/>
              </a:ext>
            </a:extLst>
          </p:cNvPr>
          <p:cNvSpPr>
            <a:spLocks noGrp="1"/>
          </p:cNvSpPr>
          <p:nvPr>
            <p:ph type="title"/>
          </p:nvPr>
        </p:nvSpPr>
        <p:spPr>
          <a:xfrm>
            <a:off x="838200" y="631825"/>
            <a:ext cx="10515600" cy="1325563"/>
          </a:xfrm>
        </p:spPr>
        <p:txBody>
          <a:bodyPr>
            <a:normAutofit/>
          </a:bodyPr>
          <a:lstStyle/>
          <a:p>
            <a:pPr algn="ctr"/>
            <a:r>
              <a:rPr lang="en-IN" dirty="0"/>
              <a:t>Objectives</a:t>
            </a:r>
          </a:p>
        </p:txBody>
      </p:sp>
      <p:graphicFrame>
        <p:nvGraphicFramePr>
          <p:cNvPr id="27" name="Content Placeholder 2">
            <a:extLst>
              <a:ext uri="{FF2B5EF4-FFF2-40B4-BE49-F238E27FC236}">
                <a16:creationId xmlns:a16="http://schemas.microsoft.com/office/drawing/2014/main" id="{7B50C925-32C2-F157-AB9B-8D706E9C1CC9}"/>
              </a:ext>
            </a:extLst>
          </p:cNvPr>
          <p:cNvGraphicFramePr>
            <a:graphicFrameLocks noGrp="1"/>
          </p:cNvGraphicFramePr>
          <p:nvPr>
            <p:ph idx="1"/>
          </p:nvPr>
        </p:nvGraphicFramePr>
        <p:xfrm>
          <a:off x="838200" y="2057400"/>
          <a:ext cx="10515600" cy="3871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80675797-CD99-D2BB-9897-BA937FE207C6}"/>
              </a:ext>
            </a:extLst>
          </p:cNvPr>
          <p:cNvSpPr>
            <a:spLocks noGrp="1"/>
          </p:cNvSpPr>
          <p:nvPr>
            <p:ph type="sldNum" sz="quarter" idx="12"/>
          </p:nvPr>
        </p:nvSpPr>
        <p:spPr/>
        <p:txBody>
          <a:bodyPr/>
          <a:lstStyle/>
          <a:p>
            <a:fld id="{369B7538-81C5-41DE-B71F-DDC90B267D9C}" type="slidenum">
              <a:rPr lang="en-IN" smtClean="0"/>
              <a:t>3</a:t>
            </a:fld>
            <a:endParaRPr lang="en-IN"/>
          </a:p>
        </p:txBody>
      </p:sp>
    </p:spTree>
    <p:extLst>
      <p:ext uri="{BB962C8B-B14F-4D97-AF65-F5344CB8AC3E}">
        <p14:creationId xmlns:p14="http://schemas.microsoft.com/office/powerpoint/2010/main" val="2519770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19B32E-A285-8F37-B247-CE29272ED979}"/>
              </a:ext>
            </a:extLst>
          </p:cNvPr>
          <p:cNvSpPr>
            <a:spLocks noGrp="1"/>
          </p:cNvSpPr>
          <p:nvPr>
            <p:ph type="title"/>
          </p:nvPr>
        </p:nvSpPr>
        <p:spPr>
          <a:xfrm>
            <a:off x="589560" y="856180"/>
            <a:ext cx="4560584" cy="1128068"/>
          </a:xfrm>
        </p:spPr>
        <p:txBody>
          <a:bodyPr anchor="ctr">
            <a:normAutofit fontScale="90000"/>
          </a:bodyPr>
          <a:lstStyle/>
          <a:p>
            <a:r>
              <a:rPr lang="en-US" sz="4000" b="1" i="0" dirty="0">
                <a:effectLst/>
                <a:latin typeface="Open Sans" panose="020B0606030504020204" pitchFamily="34" charset="0"/>
              </a:rPr>
              <a:t>Wildlife tourism</a:t>
            </a:r>
            <a:br>
              <a:rPr lang="en-US" sz="4000" b="0" i="0" dirty="0">
                <a:effectLst/>
                <a:latin typeface="Open Sans" panose="020B0606030504020204" pitchFamily="34" charset="0"/>
              </a:rPr>
            </a:br>
            <a:endParaRPr lang="en-IN" sz="4000" dirty="0"/>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2B2794-15CF-15F5-2E08-661646091AD0}"/>
              </a:ext>
            </a:extLst>
          </p:cNvPr>
          <p:cNvSpPr>
            <a:spLocks noGrp="1"/>
          </p:cNvSpPr>
          <p:nvPr>
            <p:ph idx="1"/>
          </p:nvPr>
        </p:nvSpPr>
        <p:spPr>
          <a:xfrm>
            <a:off x="590719" y="2330505"/>
            <a:ext cx="4559425" cy="3979585"/>
          </a:xfrm>
        </p:spPr>
        <p:txBody>
          <a:bodyPr anchor="ctr">
            <a:normAutofit/>
          </a:bodyPr>
          <a:lstStyle/>
          <a:p>
            <a:pPr algn="just" fontAlgn="base"/>
            <a:r>
              <a:rPr lang="en-US" sz="2000" b="0" i="0" dirty="0">
                <a:effectLst/>
                <a:latin typeface="Open Sans" panose="020B0606030504020204" pitchFamily="34" charset="0"/>
              </a:rPr>
              <a:t>India has a rich forest cover which has some beautiful and exotic species of wildlife</a:t>
            </a:r>
          </a:p>
          <a:p>
            <a:pPr algn="just" fontAlgn="base"/>
            <a:r>
              <a:rPr lang="en-US" sz="2000" dirty="0">
                <a:latin typeface="Open Sans" panose="020B0606030504020204" pitchFamily="34" charset="0"/>
              </a:rPr>
              <a:t>S</a:t>
            </a:r>
            <a:r>
              <a:rPr lang="en-US" sz="2000" b="0" i="0" dirty="0">
                <a:effectLst/>
                <a:latin typeface="Open Sans" panose="020B0606030504020204" pitchFamily="34" charset="0"/>
              </a:rPr>
              <a:t>ome of which that are even endangered and very rare. </a:t>
            </a:r>
          </a:p>
          <a:p>
            <a:pPr algn="just" fontAlgn="base"/>
            <a:r>
              <a:rPr lang="en-US" sz="2000" b="0" i="0" dirty="0">
                <a:effectLst/>
                <a:latin typeface="Open Sans" panose="020B0606030504020204" pitchFamily="34" charset="0"/>
              </a:rPr>
              <a:t>This has boosted wildlife tourism in India</a:t>
            </a:r>
          </a:p>
          <a:p>
            <a:pPr algn="just" fontAlgn="base"/>
            <a:r>
              <a:rPr lang="en-US" sz="2000" b="0" i="0" dirty="0">
                <a:effectLst/>
                <a:latin typeface="Open Sans" panose="020B0606030504020204" pitchFamily="34" charset="0"/>
              </a:rPr>
              <a:t> </a:t>
            </a:r>
            <a:r>
              <a:rPr lang="en-US" sz="2000" b="0" i="0" dirty="0" err="1">
                <a:effectLst/>
                <a:latin typeface="Open Sans" panose="020B0606030504020204" pitchFamily="34" charset="0"/>
              </a:rPr>
              <a:t>Sariska</a:t>
            </a:r>
            <a:r>
              <a:rPr lang="en-US" sz="2000" b="0" i="0" dirty="0">
                <a:effectLst/>
                <a:latin typeface="Open Sans" panose="020B0606030504020204" pitchFamily="34" charset="0"/>
              </a:rPr>
              <a:t> Wildlife Sanctuary, </a:t>
            </a:r>
            <a:r>
              <a:rPr lang="en-US" sz="2000" b="0" i="0" dirty="0" err="1">
                <a:effectLst/>
                <a:latin typeface="Open Sans" panose="020B0606030504020204" pitchFamily="34" charset="0"/>
              </a:rPr>
              <a:t>Keoladeo</a:t>
            </a:r>
            <a:r>
              <a:rPr lang="en-US" sz="2000" b="0" i="0" dirty="0">
                <a:effectLst/>
                <a:latin typeface="Open Sans" panose="020B0606030504020204" pitchFamily="34" charset="0"/>
              </a:rPr>
              <a:t> Ghana National Park (</a:t>
            </a:r>
            <a:r>
              <a:rPr lang="en-US" sz="2000" b="0" i="0" u="none" strike="noStrike" dirty="0">
                <a:effectLst/>
                <a:latin typeface="Open Sans" panose="020B0606030504020204" pitchFamily="34" charset="0"/>
              </a:rPr>
              <a:t>Rajasthan</a:t>
            </a:r>
            <a:r>
              <a:rPr lang="en-US" sz="2000" b="0" i="0" dirty="0">
                <a:effectLst/>
                <a:latin typeface="Open Sans" panose="020B0606030504020204" pitchFamily="34" charset="0"/>
              </a:rPr>
              <a:t>), and Corbett National Park (</a:t>
            </a:r>
            <a:r>
              <a:rPr lang="en-US" sz="2000" b="0" i="0" dirty="0" err="1">
                <a:effectLst/>
                <a:latin typeface="Open Sans" panose="020B0606030504020204" pitchFamily="34" charset="0"/>
              </a:rPr>
              <a:t>Uttarkhand</a:t>
            </a:r>
            <a:r>
              <a:rPr lang="en-US" sz="2000" b="0" i="0" dirty="0">
                <a:effectLst/>
                <a:latin typeface="Open Sans" panose="020B0606030504020204" pitchFamily="34" charset="0"/>
              </a:rPr>
              <a:t>).</a:t>
            </a:r>
          </a:p>
          <a:p>
            <a:endParaRPr lang="en-IN" sz="2000" dirty="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053812E-A2EE-D75D-0F55-554A42ED6CEA}"/>
              </a:ext>
            </a:extLst>
          </p:cNvPr>
          <p:cNvPicPr>
            <a:picLocks noChangeAspect="1"/>
          </p:cNvPicPr>
          <p:nvPr/>
        </p:nvPicPr>
        <p:blipFill rotWithShape="1">
          <a:blip r:embed="rId2"/>
          <a:srcRect l="12238" r="10393"/>
          <a:stretch/>
        </p:blipFill>
        <p:spPr>
          <a:xfrm>
            <a:off x="5977788" y="799352"/>
            <a:ext cx="5425410" cy="5259296"/>
          </a:xfrm>
          <a:prstGeom prst="rect">
            <a:avLst/>
          </a:prstGeom>
        </p:spPr>
      </p:pic>
      <p:sp>
        <p:nvSpPr>
          <p:cNvPr id="5" name="Slide Number Placeholder 4">
            <a:extLst>
              <a:ext uri="{FF2B5EF4-FFF2-40B4-BE49-F238E27FC236}">
                <a16:creationId xmlns:a16="http://schemas.microsoft.com/office/drawing/2014/main" id="{19B27C94-3E8F-2659-4DD3-66110FCA3BD0}"/>
              </a:ext>
            </a:extLst>
          </p:cNvPr>
          <p:cNvSpPr>
            <a:spLocks noGrp="1"/>
          </p:cNvSpPr>
          <p:nvPr>
            <p:ph type="sldNum" sz="quarter" idx="12"/>
          </p:nvPr>
        </p:nvSpPr>
        <p:spPr/>
        <p:txBody>
          <a:bodyPr/>
          <a:lstStyle/>
          <a:p>
            <a:fld id="{369B7538-81C5-41DE-B71F-DDC90B267D9C}" type="slidenum">
              <a:rPr lang="en-IN" smtClean="0"/>
              <a:t>30</a:t>
            </a:fld>
            <a:endParaRPr lang="en-IN"/>
          </a:p>
        </p:txBody>
      </p:sp>
    </p:spTree>
    <p:extLst>
      <p:ext uri="{BB962C8B-B14F-4D97-AF65-F5344CB8AC3E}">
        <p14:creationId xmlns:p14="http://schemas.microsoft.com/office/powerpoint/2010/main" val="3229309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4D1819D-AF76-CFAC-DA0A-67BBDA9D5209}"/>
              </a:ext>
            </a:extLst>
          </p:cNvPr>
          <p:cNvPicPr>
            <a:picLocks noGrp="1" noChangeAspect="1"/>
          </p:cNvPicPr>
          <p:nvPr>
            <p:ph idx="1"/>
          </p:nvPr>
        </p:nvPicPr>
        <p:blipFill rotWithShape="1">
          <a:blip r:embed="rId2"/>
          <a:srcRect l="18017" r="17601" b="1"/>
          <a:stretch/>
        </p:blipFill>
        <p:spPr>
          <a:xfrm>
            <a:off x="4038599" y="10"/>
            <a:ext cx="8160026" cy="6875809"/>
          </a:xfrm>
          <a:prstGeom prst="rect">
            <a:avLst/>
          </a:prstGeom>
        </p:spPr>
      </p:pic>
      <p:sp>
        <p:nvSpPr>
          <p:cNvPr id="15" name="Freeform: Shape 1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2484496-37E8-98F1-1716-5F094449C135}"/>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3400">
                <a:solidFill>
                  <a:srgbClr val="FFFFFF"/>
                </a:solidFill>
              </a:rPr>
              <a:t>WILDLIFE TOURISM IN BUNDELKHAND, MADHYA PRADESH</a:t>
            </a:r>
          </a:p>
        </p:txBody>
      </p:sp>
      <p:sp>
        <p:nvSpPr>
          <p:cNvPr id="3" name="Slide Number Placeholder 2">
            <a:extLst>
              <a:ext uri="{FF2B5EF4-FFF2-40B4-BE49-F238E27FC236}">
                <a16:creationId xmlns:a16="http://schemas.microsoft.com/office/drawing/2014/main" id="{A3F02968-B72A-448E-D51B-023143DB9A3C}"/>
              </a:ext>
            </a:extLst>
          </p:cNvPr>
          <p:cNvSpPr>
            <a:spLocks noGrp="1"/>
          </p:cNvSpPr>
          <p:nvPr>
            <p:ph type="sldNum" sz="quarter" idx="12"/>
          </p:nvPr>
        </p:nvSpPr>
        <p:spPr/>
        <p:txBody>
          <a:bodyPr/>
          <a:lstStyle/>
          <a:p>
            <a:fld id="{369B7538-81C5-41DE-B71F-DDC90B267D9C}" type="slidenum">
              <a:rPr lang="en-IN" smtClean="0"/>
              <a:t>31</a:t>
            </a:fld>
            <a:endParaRPr lang="en-IN"/>
          </a:p>
        </p:txBody>
      </p:sp>
    </p:spTree>
    <p:extLst>
      <p:ext uri="{BB962C8B-B14F-4D97-AF65-F5344CB8AC3E}">
        <p14:creationId xmlns:p14="http://schemas.microsoft.com/office/powerpoint/2010/main" val="2535338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46A87759-1603-5988-D69F-2FFB103DCA1C}"/>
              </a:ext>
            </a:extLst>
          </p:cNvPr>
          <p:cNvSpPr>
            <a:spLocks noGrp="1"/>
          </p:cNvSpPr>
          <p:nvPr>
            <p:ph type="title"/>
          </p:nvPr>
        </p:nvSpPr>
        <p:spPr>
          <a:xfrm>
            <a:off x="777240" y="731519"/>
            <a:ext cx="2845191" cy="3237579"/>
          </a:xfrm>
        </p:spPr>
        <p:txBody>
          <a:bodyPr>
            <a:normAutofit/>
          </a:bodyPr>
          <a:lstStyle/>
          <a:p>
            <a:r>
              <a:rPr lang="en-IN" sz="3800">
                <a:solidFill>
                  <a:srgbClr val="FFFFFF"/>
                </a:solidFill>
              </a:rPr>
              <a:t>               MEDICAL TOURISM</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03343C-78B0-E0FF-87DF-7EEA70DB3380}"/>
              </a:ext>
            </a:extLst>
          </p:cNvPr>
          <p:cNvSpPr>
            <a:spLocks noGrp="1"/>
          </p:cNvSpPr>
          <p:nvPr>
            <p:ph idx="1"/>
          </p:nvPr>
        </p:nvSpPr>
        <p:spPr>
          <a:xfrm>
            <a:off x="4379709" y="686862"/>
            <a:ext cx="7037591" cy="5475129"/>
          </a:xfrm>
        </p:spPr>
        <p:txBody>
          <a:bodyPr anchor="ctr">
            <a:normAutofit/>
          </a:bodyPr>
          <a:lstStyle/>
          <a:p>
            <a:pPr marL="0" indent="0" fontAlgn="base">
              <a:buNone/>
            </a:pPr>
            <a:endParaRPr lang="en-US" sz="2600" b="0" i="0" dirty="0">
              <a:effectLst/>
              <a:latin typeface="Open Sans" panose="020B0606030504020204" pitchFamily="34" charset="0"/>
            </a:endParaRPr>
          </a:p>
          <a:p>
            <a:pPr fontAlgn="base"/>
            <a:r>
              <a:rPr lang="en-US" sz="2600" b="0" i="0" dirty="0">
                <a:effectLst/>
                <a:latin typeface="Open Sans" panose="020B0606030504020204" pitchFamily="34" charset="0"/>
              </a:rPr>
              <a:t>Tourists from all over the world have been thronging India to avail themselves</a:t>
            </a:r>
          </a:p>
          <a:p>
            <a:pPr fontAlgn="base"/>
            <a:r>
              <a:rPr lang="en-US" sz="2600" dirty="0">
                <a:latin typeface="Open Sans" panose="020B0606030504020204" pitchFamily="34" charset="0"/>
              </a:rPr>
              <a:t>C</a:t>
            </a:r>
            <a:r>
              <a:rPr lang="en-US" sz="2600" b="0" i="0" dirty="0">
                <a:effectLst/>
                <a:latin typeface="Open Sans" panose="020B0606030504020204" pitchFamily="34" charset="0"/>
              </a:rPr>
              <a:t>ost-effective but superior quality healthcare in terms of surgical procedures and general medical attention</a:t>
            </a:r>
          </a:p>
          <a:p>
            <a:pPr fontAlgn="base"/>
            <a:r>
              <a:rPr lang="en-US" sz="2600" dirty="0">
                <a:latin typeface="Open Sans" panose="020B0606030504020204" pitchFamily="34" charset="0"/>
              </a:rPr>
              <a:t>C</a:t>
            </a:r>
            <a:r>
              <a:rPr lang="en-US" sz="2600" b="0" i="0" dirty="0">
                <a:effectLst/>
                <a:latin typeface="Open Sans" panose="020B0606030504020204" pitchFamily="34" charset="0"/>
              </a:rPr>
              <a:t>ater to foreign patients and impart top-quality healthcare at a fraction of what it would have cost in developed nations such as USA and UK. </a:t>
            </a:r>
          </a:p>
          <a:p>
            <a:pPr fontAlgn="base"/>
            <a:r>
              <a:rPr lang="en-US" sz="2600" b="0" i="0" dirty="0">
                <a:effectLst/>
                <a:latin typeface="Open Sans" panose="020B0606030504020204" pitchFamily="34" charset="0"/>
              </a:rPr>
              <a:t>The city of Chennai attracts around 45% of medical tourists from foreign countries.</a:t>
            </a:r>
          </a:p>
          <a:p>
            <a:endParaRPr lang="en-IN" sz="2600" dirty="0"/>
          </a:p>
        </p:txBody>
      </p:sp>
      <p:sp>
        <p:nvSpPr>
          <p:cNvPr id="4" name="Slide Number Placeholder 3">
            <a:extLst>
              <a:ext uri="{FF2B5EF4-FFF2-40B4-BE49-F238E27FC236}">
                <a16:creationId xmlns:a16="http://schemas.microsoft.com/office/drawing/2014/main" id="{24779F18-763C-EC06-C156-8265BF832E09}"/>
              </a:ext>
            </a:extLst>
          </p:cNvPr>
          <p:cNvSpPr>
            <a:spLocks noGrp="1"/>
          </p:cNvSpPr>
          <p:nvPr>
            <p:ph type="sldNum" sz="quarter" idx="12"/>
          </p:nvPr>
        </p:nvSpPr>
        <p:spPr/>
        <p:txBody>
          <a:bodyPr/>
          <a:lstStyle/>
          <a:p>
            <a:fld id="{369B7538-81C5-41DE-B71F-DDC90B267D9C}" type="slidenum">
              <a:rPr lang="en-IN" smtClean="0"/>
              <a:t>32</a:t>
            </a:fld>
            <a:endParaRPr lang="en-IN"/>
          </a:p>
        </p:txBody>
      </p:sp>
    </p:spTree>
    <p:extLst>
      <p:ext uri="{BB962C8B-B14F-4D97-AF65-F5344CB8AC3E}">
        <p14:creationId xmlns:p14="http://schemas.microsoft.com/office/powerpoint/2010/main" val="211856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9FBF630-0B6E-B797-6D60-FA9D79BC592B}"/>
              </a:ext>
            </a:extLst>
          </p:cNvPr>
          <p:cNvPicPr>
            <a:picLocks noGrp="1" noChangeAspect="1"/>
          </p:cNvPicPr>
          <p:nvPr>
            <p:ph idx="1"/>
          </p:nvPr>
        </p:nvPicPr>
        <p:blipFill rotWithShape="1">
          <a:blip r:embed="rId2"/>
          <a:srcRect t="11633" b="13367"/>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F7F350-2795-F982-C509-9FA0A8628F7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AYURVEDIC RETREATS IN INDIA</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57386DB-7D7C-44FD-6023-BE441DE1A915}"/>
              </a:ext>
            </a:extLst>
          </p:cNvPr>
          <p:cNvSpPr>
            <a:spLocks noGrp="1"/>
          </p:cNvSpPr>
          <p:nvPr>
            <p:ph type="sldNum" sz="quarter" idx="12"/>
          </p:nvPr>
        </p:nvSpPr>
        <p:spPr/>
        <p:txBody>
          <a:bodyPr/>
          <a:lstStyle/>
          <a:p>
            <a:fld id="{369B7538-81C5-41DE-B71F-DDC90B267D9C}" type="slidenum">
              <a:rPr lang="en-IN" smtClean="0"/>
              <a:t>33</a:t>
            </a:fld>
            <a:endParaRPr lang="en-IN"/>
          </a:p>
        </p:txBody>
      </p:sp>
    </p:spTree>
    <p:extLst>
      <p:ext uri="{BB962C8B-B14F-4D97-AF65-F5344CB8AC3E}">
        <p14:creationId xmlns:p14="http://schemas.microsoft.com/office/powerpoint/2010/main" val="911519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wooden bridge over a river&#10;&#10;Description automatically generated with low confidence">
            <a:extLst>
              <a:ext uri="{FF2B5EF4-FFF2-40B4-BE49-F238E27FC236}">
                <a16:creationId xmlns:a16="http://schemas.microsoft.com/office/drawing/2014/main" id="{956B74B4-FA3A-4976-614C-E373BC871A14}"/>
              </a:ext>
            </a:extLst>
          </p:cNvPr>
          <p:cNvPicPr>
            <a:picLocks noChangeAspect="1"/>
          </p:cNvPicPr>
          <p:nvPr/>
        </p:nvPicPr>
        <p:blipFill rotWithShape="1">
          <a:blip r:embed="rId2"/>
          <a:srcRect t="9091" r="909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7F3743-23F8-8AC2-E5C5-C5BDB789EA6B}"/>
              </a:ext>
            </a:extLst>
          </p:cNvPr>
          <p:cNvSpPr>
            <a:spLocks noGrp="1"/>
          </p:cNvSpPr>
          <p:nvPr>
            <p:ph type="title"/>
          </p:nvPr>
        </p:nvSpPr>
        <p:spPr>
          <a:xfrm>
            <a:off x="594804" y="640263"/>
            <a:ext cx="6619811" cy="1344975"/>
          </a:xfrm>
        </p:spPr>
        <p:txBody>
          <a:bodyPr>
            <a:normAutofit/>
          </a:bodyPr>
          <a:lstStyle/>
          <a:p>
            <a:r>
              <a:rPr lang="en-IN" sz="4000" dirty="0"/>
              <a:t>           Eco tourism</a:t>
            </a:r>
          </a:p>
        </p:txBody>
      </p:sp>
      <p:sp>
        <p:nvSpPr>
          <p:cNvPr id="3" name="Content Placeholder 2">
            <a:extLst>
              <a:ext uri="{FF2B5EF4-FFF2-40B4-BE49-F238E27FC236}">
                <a16:creationId xmlns:a16="http://schemas.microsoft.com/office/drawing/2014/main" id="{FF01D281-3CE4-A3FE-5FE5-211669A11303}"/>
              </a:ext>
            </a:extLst>
          </p:cNvPr>
          <p:cNvSpPr>
            <a:spLocks noGrp="1"/>
          </p:cNvSpPr>
          <p:nvPr>
            <p:ph idx="1"/>
          </p:nvPr>
        </p:nvSpPr>
        <p:spPr>
          <a:xfrm>
            <a:off x="594109" y="1606858"/>
            <a:ext cx="6620505" cy="4287915"/>
          </a:xfrm>
        </p:spPr>
        <p:txBody>
          <a:bodyPr>
            <a:normAutofit/>
          </a:bodyPr>
          <a:lstStyle/>
          <a:p>
            <a:pPr algn="just"/>
            <a:r>
              <a:rPr lang="en-US" sz="2200" dirty="0"/>
              <a:t>A form of tourism involving </a:t>
            </a:r>
            <a:r>
              <a:rPr lang="en-US" sz="2200" dirty="0">
                <a:solidFill>
                  <a:srgbClr val="FF0000"/>
                </a:solidFill>
              </a:rPr>
              <a:t>responsible travel to natural areas, conserving the environment, and improving the well-being of the local people</a:t>
            </a:r>
          </a:p>
          <a:p>
            <a:pPr algn="just"/>
            <a:r>
              <a:rPr lang="en-US" sz="2200" dirty="0"/>
              <a:t>Its purpose may be to directly benefit the economic development and political empowerment of local communities</a:t>
            </a:r>
          </a:p>
          <a:p>
            <a:pPr algn="just"/>
            <a:r>
              <a:rPr lang="en-US" sz="2200" dirty="0"/>
              <a:t> Ecotourism may focus on educating travelers on local environments and natural surroundings with an eye to ecological conservation. </a:t>
            </a:r>
          </a:p>
          <a:p>
            <a:pPr algn="just"/>
            <a:r>
              <a:rPr lang="en-US" sz="2200" dirty="0"/>
              <a:t> Effort to produce economic opportunities that make conservation of natural resources financially possible.</a:t>
            </a:r>
          </a:p>
          <a:p>
            <a:endParaRPr lang="en-IN" sz="1700" dirty="0"/>
          </a:p>
        </p:txBody>
      </p:sp>
      <p:sp>
        <p:nvSpPr>
          <p:cNvPr id="5" name="Slide Number Placeholder 4">
            <a:extLst>
              <a:ext uri="{FF2B5EF4-FFF2-40B4-BE49-F238E27FC236}">
                <a16:creationId xmlns:a16="http://schemas.microsoft.com/office/drawing/2014/main" id="{C5416518-E05F-8C46-4883-E1954AFCAADD}"/>
              </a:ext>
            </a:extLst>
          </p:cNvPr>
          <p:cNvSpPr>
            <a:spLocks noGrp="1"/>
          </p:cNvSpPr>
          <p:nvPr>
            <p:ph type="sldNum" sz="quarter" idx="12"/>
          </p:nvPr>
        </p:nvSpPr>
        <p:spPr/>
        <p:txBody>
          <a:bodyPr/>
          <a:lstStyle/>
          <a:p>
            <a:fld id="{369B7538-81C5-41DE-B71F-DDC90B267D9C}" type="slidenum">
              <a:rPr lang="en-IN" smtClean="0"/>
              <a:t>34</a:t>
            </a:fld>
            <a:endParaRPr lang="en-IN"/>
          </a:p>
        </p:txBody>
      </p:sp>
    </p:spTree>
    <p:extLst>
      <p:ext uri="{BB962C8B-B14F-4D97-AF65-F5344CB8AC3E}">
        <p14:creationId xmlns:p14="http://schemas.microsoft.com/office/powerpoint/2010/main" val="2484789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62949F7-D109-92BA-F3C0-3C4F4250808A}"/>
              </a:ext>
            </a:extLst>
          </p:cNvPr>
          <p:cNvSpPr>
            <a:spLocks noGrp="1"/>
          </p:cNvSpPr>
          <p:nvPr>
            <p:ph type="title"/>
          </p:nvPr>
        </p:nvSpPr>
        <p:spPr>
          <a:xfrm>
            <a:off x="589560" y="856180"/>
            <a:ext cx="4560584" cy="1128068"/>
          </a:xfrm>
        </p:spPr>
        <p:txBody>
          <a:bodyPr anchor="ctr">
            <a:normAutofit/>
          </a:bodyPr>
          <a:lstStyle/>
          <a:p>
            <a:pPr algn="ctr"/>
            <a:r>
              <a:rPr lang="en-IN" sz="4000" dirty="0" err="1"/>
              <a:t>Enotourism</a:t>
            </a:r>
            <a:endParaRPr lang="en-IN" sz="4000" dirty="0"/>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9FD6360-4A89-EC93-2DF7-98EA9B8FADBA}"/>
              </a:ext>
            </a:extLst>
          </p:cNvPr>
          <p:cNvSpPr>
            <a:spLocks noGrp="1"/>
          </p:cNvSpPr>
          <p:nvPr>
            <p:ph idx="1"/>
          </p:nvPr>
        </p:nvSpPr>
        <p:spPr>
          <a:xfrm>
            <a:off x="590719" y="2330505"/>
            <a:ext cx="4559425" cy="3979585"/>
          </a:xfrm>
        </p:spPr>
        <p:txBody>
          <a:bodyPr anchor="ctr">
            <a:normAutofit/>
          </a:bodyPr>
          <a:lstStyle/>
          <a:p>
            <a:pPr algn="just"/>
            <a:r>
              <a:rPr lang="en-US" sz="2200" dirty="0" err="1">
                <a:solidFill>
                  <a:srgbClr val="FF0000"/>
                </a:solidFill>
              </a:rPr>
              <a:t>Enotourism</a:t>
            </a:r>
            <a:r>
              <a:rPr lang="en-US" sz="2200" dirty="0">
                <a:solidFill>
                  <a:srgbClr val="FF0000"/>
                </a:solidFill>
              </a:rPr>
              <a:t>, </a:t>
            </a:r>
            <a:r>
              <a:rPr lang="en-US" sz="2200" dirty="0" err="1">
                <a:solidFill>
                  <a:srgbClr val="FF0000"/>
                </a:solidFill>
              </a:rPr>
              <a:t>oenotourism</a:t>
            </a:r>
            <a:r>
              <a:rPr lang="en-US" sz="2200" dirty="0">
                <a:solidFill>
                  <a:srgbClr val="FF0000"/>
                </a:solidFill>
              </a:rPr>
              <a:t>, wine tourism, or </a:t>
            </a:r>
            <a:r>
              <a:rPr lang="en-US" sz="2200" dirty="0" err="1">
                <a:solidFill>
                  <a:srgbClr val="FF0000"/>
                </a:solidFill>
              </a:rPr>
              <a:t>vinitourism</a:t>
            </a:r>
            <a:r>
              <a:rPr lang="en-US" sz="2200" dirty="0">
                <a:solidFill>
                  <a:srgbClr val="FF0000"/>
                </a:solidFill>
              </a:rPr>
              <a:t> </a:t>
            </a:r>
          </a:p>
          <a:p>
            <a:pPr algn="just"/>
            <a:r>
              <a:rPr lang="en-US" sz="2200" dirty="0"/>
              <a:t>Tourism whose purpose is or includes the tasting, consumption or purchase of wine, often at or near the source</a:t>
            </a:r>
          </a:p>
          <a:p>
            <a:pPr algn="just"/>
            <a:r>
              <a:rPr lang="en-US" sz="2200" dirty="0"/>
              <a:t> Consists of visits to wineries, tasting wines, vineyard walks, or even taking an active part in the harvest.</a:t>
            </a:r>
          </a:p>
          <a:p>
            <a:endParaRPr lang="en-IN" sz="2000" dirty="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811B7F3-2D8F-9945-1666-95D8D360F949}"/>
              </a:ext>
            </a:extLst>
          </p:cNvPr>
          <p:cNvPicPr>
            <a:picLocks noChangeAspect="1"/>
          </p:cNvPicPr>
          <p:nvPr/>
        </p:nvPicPr>
        <p:blipFill rotWithShape="1">
          <a:blip r:embed="rId2"/>
          <a:srcRect l="5981" r="25371" b="-1"/>
          <a:stretch/>
        </p:blipFill>
        <p:spPr>
          <a:xfrm>
            <a:off x="5977788" y="799352"/>
            <a:ext cx="5425410" cy="5259296"/>
          </a:xfrm>
          <a:prstGeom prst="rect">
            <a:avLst/>
          </a:prstGeom>
        </p:spPr>
      </p:pic>
      <p:sp>
        <p:nvSpPr>
          <p:cNvPr id="3" name="Slide Number Placeholder 2">
            <a:extLst>
              <a:ext uri="{FF2B5EF4-FFF2-40B4-BE49-F238E27FC236}">
                <a16:creationId xmlns:a16="http://schemas.microsoft.com/office/drawing/2014/main" id="{A3719C19-780D-06BD-20B5-AE2AE5A1914F}"/>
              </a:ext>
            </a:extLst>
          </p:cNvPr>
          <p:cNvSpPr>
            <a:spLocks noGrp="1"/>
          </p:cNvSpPr>
          <p:nvPr>
            <p:ph type="sldNum" sz="quarter" idx="12"/>
          </p:nvPr>
        </p:nvSpPr>
        <p:spPr/>
        <p:txBody>
          <a:bodyPr/>
          <a:lstStyle/>
          <a:p>
            <a:fld id="{369B7538-81C5-41DE-B71F-DDC90B267D9C}" type="slidenum">
              <a:rPr lang="en-IN" smtClean="0"/>
              <a:t>35</a:t>
            </a:fld>
            <a:endParaRPr lang="en-IN"/>
          </a:p>
        </p:txBody>
      </p:sp>
    </p:spTree>
    <p:extLst>
      <p:ext uri="{BB962C8B-B14F-4D97-AF65-F5344CB8AC3E}">
        <p14:creationId xmlns:p14="http://schemas.microsoft.com/office/powerpoint/2010/main" val="562605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4302230-B8F5-ED7D-C4CC-E242A76A72DA}"/>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6689F7FC-5A0D-84A8-961D-D0E0456F7F0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highlight>
                  <a:srgbClr val="FFFF00"/>
                </a:highlight>
              </a:rPr>
              <a:t>SULA VINEYARDS, NASHIK, MAHARASHTRA</a:t>
            </a:r>
          </a:p>
        </p:txBody>
      </p:sp>
      <p:sp>
        <p:nvSpPr>
          <p:cNvPr id="3" name="Slide Number Placeholder 2">
            <a:extLst>
              <a:ext uri="{FF2B5EF4-FFF2-40B4-BE49-F238E27FC236}">
                <a16:creationId xmlns:a16="http://schemas.microsoft.com/office/drawing/2014/main" id="{EAFEFE7E-6FDC-5CFC-BEEF-8CD533AAD22C}"/>
              </a:ext>
            </a:extLst>
          </p:cNvPr>
          <p:cNvSpPr>
            <a:spLocks noGrp="1"/>
          </p:cNvSpPr>
          <p:nvPr>
            <p:ph type="sldNum" sz="quarter" idx="12"/>
          </p:nvPr>
        </p:nvSpPr>
        <p:spPr/>
        <p:txBody>
          <a:bodyPr/>
          <a:lstStyle/>
          <a:p>
            <a:fld id="{369B7538-81C5-41DE-B71F-DDC90B267D9C}" type="slidenum">
              <a:rPr lang="en-IN" smtClean="0"/>
              <a:t>36</a:t>
            </a:fld>
            <a:endParaRPr lang="en-IN"/>
          </a:p>
        </p:txBody>
      </p:sp>
    </p:spTree>
    <p:extLst>
      <p:ext uri="{BB962C8B-B14F-4D97-AF65-F5344CB8AC3E}">
        <p14:creationId xmlns:p14="http://schemas.microsoft.com/office/powerpoint/2010/main" val="519747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1B56FD-AF05-A404-0441-6471C43BB6AA}"/>
              </a:ext>
            </a:extLst>
          </p:cNvPr>
          <p:cNvSpPr>
            <a:spLocks noGrp="1"/>
          </p:cNvSpPr>
          <p:nvPr>
            <p:ph type="title"/>
          </p:nvPr>
        </p:nvSpPr>
        <p:spPr>
          <a:xfrm>
            <a:off x="1331088" y="565739"/>
            <a:ext cx="9745883" cy="1124949"/>
          </a:xfrm>
        </p:spPr>
        <p:txBody>
          <a:bodyPr vert="horz" lIns="91440" tIns="45720" rIns="91440" bIns="45720" rtlCol="0">
            <a:normAutofit/>
          </a:bodyPr>
          <a:lstStyle/>
          <a:p>
            <a:pPr algn="ctr"/>
            <a:r>
              <a:rPr lang="en-US" kern="1200" dirty="0">
                <a:solidFill>
                  <a:schemeClr val="bg1"/>
                </a:solidFill>
                <a:latin typeface="+mj-lt"/>
                <a:ea typeface="+mj-ea"/>
                <a:cs typeface="+mj-cs"/>
              </a:rPr>
              <a:t>AGRI-TOURISM</a:t>
            </a:r>
          </a:p>
        </p:txBody>
      </p:sp>
      <p:sp>
        <p:nvSpPr>
          <p:cNvPr id="12" name="Freeform: Shape 11">
            <a:extLst>
              <a:ext uri="{FF2B5EF4-FFF2-40B4-BE49-F238E27FC236}">
                <a16:creationId xmlns:a16="http://schemas.microsoft.com/office/drawing/2014/main" id="{AAD42DD4-86F6-4FD2-869F-32D35E310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4" name="Freeform: Shape 13">
            <a:extLst>
              <a:ext uri="{FF2B5EF4-FFF2-40B4-BE49-F238E27FC236}">
                <a16:creationId xmlns:a16="http://schemas.microsoft.com/office/drawing/2014/main" id="{4C36B8C5-0DEB-41B5-911D-572E2E835E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5DC987A-A8C7-4C23-9BF5-33E9F6F21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6766" y="2256427"/>
            <a:ext cx="10855283" cy="3963398"/>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13F2CF-C6DF-4CE1-A6F0-E3B1BFBB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256427"/>
            <a:ext cx="10853849" cy="3955009"/>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325C15-4820-4911-B66E-A5F917CFA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5106" y="2125615"/>
            <a:ext cx="10855283" cy="3974760"/>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FE9F2119-E254-6589-4314-0CA3B1EDD448}"/>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en-US" altLang="en-US" b="0" i="0" u="none" strike="noStrike" cap="none" normalizeH="0" baseline="0">
                <a:ln>
                  <a:noFill/>
                </a:ln>
                <a:solidFill>
                  <a:schemeClr val="tx1"/>
                </a:solidFill>
                <a:effectLst/>
                <a:latin typeface="Arial" panose="020B0604020202020204" pitchFamily="34" charset="0"/>
              </a:rPr>
            </a:br>
            <a:endParaRPr kumimoji="0" lang="en-US" altLang="en-US" b="0" i="0" u="none" strike="noStrike" cap="none" normalizeH="0" baseline="0">
              <a:ln>
                <a:noFill/>
              </a:ln>
              <a:solidFill>
                <a:schemeClr val="tx1"/>
              </a:solidFill>
              <a:effectLst/>
              <a:latin typeface="Arial" panose="020B0604020202020204" pitchFamily="34" charset="0"/>
            </a:endParaRPr>
          </a:p>
        </p:txBody>
      </p:sp>
      <p:graphicFrame>
        <p:nvGraphicFramePr>
          <p:cNvPr id="4" name="Content Placeholder 3">
            <a:extLst>
              <a:ext uri="{FF2B5EF4-FFF2-40B4-BE49-F238E27FC236}">
                <a16:creationId xmlns:a16="http://schemas.microsoft.com/office/drawing/2014/main" id="{4702019C-BB89-33BA-E75D-5FA94D8D00C6}"/>
              </a:ext>
            </a:extLst>
          </p:cNvPr>
          <p:cNvGraphicFramePr>
            <a:graphicFrameLocks noGrp="1"/>
          </p:cNvGraphicFramePr>
          <p:nvPr>
            <p:ph idx="1"/>
            <p:extLst>
              <p:ext uri="{D42A27DB-BD31-4B8C-83A1-F6EECF244321}">
                <p14:modId xmlns:p14="http://schemas.microsoft.com/office/powerpoint/2010/main" val="2895929013"/>
              </p:ext>
            </p:extLst>
          </p:nvPr>
        </p:nvGraphicFramePr>
        <p:xfrm>
          <a:off x="1102936" y="2824736"/>
          <a:ext cx="10250864" cy="2639022"/>
        </p:xfrm>
        <a:graphic>
          <a:graphicData uri="http://schemas.openxmlformats.org/drawingml/2006/table">
            <a:tbl>
              <a:tblPr>
                <a:solidFill>
                  <a:schemeClr val="tx1">
                    <a:lumMod val="65000"/>
                    <a:lumOff val="35000"/>
                  </a:schemeClr>
                </a:solidFill>
              </a:tblPr>
              <a:tblGrid>
                <a:gridCol w="10250864">
                  <a:extLst>
                    <a:ext uri="{9D8B030D-6E8A-4147-A177-3AD203B41FA5}">
                      <a16:colId xmlns:a16="http://schemas.microsoft.com/office/drawing/2014/main" val="2434377253"/>
                    </a:ext>
                  </a:extLst>
                </a:gridCol>
              </a:tblGrid>
              <a:tr h="525019">
                <a:tc>
                  <a:txBody>
                    <a:bodyPr/>
                    <a:lstStyle/>
                    <a:p>
                      <a:endParaRPr lang="en-IN" sz="2000" cap="none" spc="0">
                        <a:solidFill>
                          <a:schemeClr val="bg1"/>
                        </a:solidFill>
                      </a:endParaRPr>
                    </a:p>
                  </a:txBody>
                  <a:tcPr marL="131776" marR="131776" marT="0" marB="115248" anchor="ctr">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extLst>
                  <a:ext uri="{0D108BD9-81ED-4DB2-BD59-A6C34878D82A}">
                    <a16:rowId xmlns:a16="http://schemas.microsoft.com/office/drawing/2014/main" val="1214499012"/>
                  </a:ext>
                </a:extLst>
              </a:tr>
              <a:tr h="1409603">
                <a:tc>
                  <a:txBody>
                    <a:bodyPr/>
                    <a:lstStyle/>
                    <a:p>
                      <a:pPr algn="just"/>
                      <a:r>
                        <a:rPr lang="en-US" sz="2200" cap="none" spc="0" dirty="0">
                          <a:solidFill>
                            <a:srgbClr val="FFFF00"/>
                          </a:solidFill>
                          <a:latin typeface="Verdana, Arial, Helvetica, sans-serif"/>
                        </a:rPr>
                        <a:t>Agricultural Tourism </a:t>
                      </a:r>
                      <a:r>
                        <a:rPr lang="en-US" sz="2200" cap="none" spc="0" dirty="0">
                          <a:solidFill>
                            <a:schemeClr val="bg1"/>
                          </a:solidFill>
                          <a:latin typeface="Verdana, Arial, Helvetica, sans-serif"/>
                        </a:rPr>
                        <a:t>is the Holidays concept of Visiting a working farm or any agricultural, horticultural, or agribusiness operations for the purpose of enjoyment, education, or active involvement in the activities of the farm or operation</a:t>
                      </a:r>
                      <a:endParaRPr lang="en-US" sz="2200" cap="none" spc="0" dirty="0">
                        <a:solidFill>
                          <a:schemeClr val="bg1"/>
                        </a:solidFill>
                      </a:endParaRPr>
                    </a:p>
                  </a:txBody>
                  <a:tcPr marL="131776" marR="131776" marT="18945" marB="115248" anchor="ctr">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extLst>
                  <a:ext uri="{0D108BD9-81ED-4DB2-BD59-A6C34878D82A}">
                    <a16:rowId xmlns:a16="http://schemas.microsoft.com/office/drawing/2014/main" val="2322897257"/>
                  </a:ext>
                </a:extLst>
              </a:tr>
              <a:tr h="638690">
                <a:tc>
                  <a:txBody>
                    <a:bodyPr/>
                    <a:lstStyle/>
                    <a:p>
                      <a:endParaRPr lang="en-IN" sz="2000" cap="none" spc="0" dirty="0">
                        <a:solidFill>
                          <a:schemeClr val="bg1"/>
                        </a:solidFill>
                      </a:endParaRPr>
                    </a:p>
                  </a:txBody>
                  <a:tcPr marL="131776" marR="131776" marT="113671" marB="115248">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extLst>
                  <a:ext uri="{0D108BD9-81ED-4DB2-BD59-A6C34878D82A}">
                    <a16:rowId xmlns:a16="http://schemas.microsoft.com/office/drawing/2014/main" val="2679406027"/>
                  </a:ext>
                </a:extLst>
              </a:tr>
            </a:tbl>
          </a:graphicData>
        </a:graphic>
      </p:graphicFrame>
      <p:sp>
        <p:nvSpPr>
          <p:cNvPr id="3" name="Slide Number Placeholder 2">
            <a:extLst>
              <a:ext uri="{FF2B5EF4-FFF2-40B4-BE49-F238E27FC236}">
                <a16:creationId xmlns:a16="http://schemas.microsoft.com/office/drawing/2014/main" id="{57739998-798A-75B9-8605-20D5A1542C7C}"/>
              </a:ext>
            </a:extLst>
          </p:cNvPr>
          <p:cNvSpPr>
            <a:spLocks noGrp="1"/>
          </p:cNvSpPr>
          <p:nvPr>
            <p:ph type="sldNum" sz="quarter" idx="12"/>
          </p:nvPr>
        </p:nvSpPr>
        <p:spPr/>
        <p:txBody>
          <a:bodyPr/>
          <a:lstStyle/>
          <a:p>
            <a:fld id="{369B7538-81C5-41DE-B71F-DDC90B267D9C}" type="slidenum">
              <a:rPr lang="en-IN" smtClean="0"/>
              <a:t>37</a:t>
            </a:fld>
            <a:endParaRPr lang="en-IN"/>
          </a:p>
        </p:txBody>
      </p:sp>
    </p:spTree>
    <p:extLst>
      <p:ext uri="{BB962C8B-B14F-4D97-AF65-F5344CB8AC3E}">
        <p14:creationId xmlns:p14="http://schemas.microsoft.com/office/powerpoint/2010/main" val="1317567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21ED5FCA-9564-42B4-9F52-2CCED8ED6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Houses on a mountain">
            <a:extLst>
              <a:ext uri="{FF2B5EF4-FFF2-40B4-BE49-F238E27FC236}">
                <a16:creationId xmlns:a16="http://schemas.microsoft.com/office/drawing/2014/main" id="{DD8DA917-6DFB-DE57-FFBB-99BD2B67DAB5}"/>
              </a:ext>
            </a:extLst>
          </p:cNvPr>
          <p:cNvPicPr>
            <a:picLocks noChangeAspect="1"/>
          </p:cNvPicPr>
          <p:nvPr/>
        </p:nvPicPr>
        <p:blipFill rotWithShape="1">
          <a:blip r:embed="rId2">
            <a:alphaModFix amt="55000"/>
          </a:blip>
          <a:srcRect t="15705" b="25"/>
          <a:stretch/>
        </p:blipFill>
        <p:spPr>
          <a:xfrm>
            <a:off x="20" y="-9107"/>
            <a:ext cx="12191980" cy="6858000"/>
          </a:xfrm>
          <a:prstGeom prst="rect">
            <a:avLst/>
          </a:prstGeom>
        </p:spPr>
      </p:pic>
      <p:sp>
        <p:nvSpPr>
          <p:cNvPr id="2" name="Title 1">
            <a:extLst>
              <a:ext uri="{FF2B5EF4-FFF2-40B4-BE49-F238E27FC236}">
                <a16:creationId xmlns:a16="http://schemas.microsoft.com/office/drawing/2014/main" id="{1DF0169F-2CA5-1AE7-8A52-DFFD71949356}"/>
              </a:ext>
            </a:extLst>
          </p:cNvPr>
          <p:cNvSpPr>
            <a:spLocks noGrp="1"/>
          </p:cNvSpPr>
          <p:nvPr>
            <p:ph type="title"/>
          </p:nvPr>
        </p:nvSpPr>
        <p:spPr>
          <a:xfrm>
            <a:off x="838200" y="365125"/>
            <a:ext cx="10515600" cy="1325563"/>
          </a:xfrm>
          <a:solidFill>
            <a:schemeClr val="tx1"/>
          </a:solidFill>
        </p:spPr>
        <p:txBody>
          <a:bodyPr>
            <a:normAutofit/>
          </a:bodyPr>
          <a:lstStyle/>
          <a:p>
            <a:pPr algn="ctr"/>
            <a:r>
              <a:rPr lang="en-IN" b="1" dirty="0">
                <a:solidFill>
                  <a:srgbClr val="FFFFFF"/>
                </a:solidFill>
              </a:rPr>
              <a:t>Definition</a:t>
            </a:r>
          </a:p>
        </p:txBody>
      </p:sp>
      <p:sp>
        <p:nvSpPr>
          <p:cNvPr id="11" name="Arc 1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660051D-373A-C672-C1C9-635062178C0D}"/>
              </a:ext>
            </a:extLst>
          </p:cNvPr>
          <p:cNvSpPr>
            <a:spLocks noGrp="1"/>
          </p:cNvSpPr>
          <p:nvPr>
            <p:ph idx="1"/>
          </p:nvPr>
        </p:nvSpPr>
        <p:spPr>
          <a:xfrm>
            <a:off x="838200" y="1825625"/>
            <a:ext cx="10515600" cy="4351338"/>
          </a:xfrm>
        </p:spPr>
        <p:txBody>
          <a:bodyPr>
            <a:normAutofit/>
          </a:bodyPr>
          <a:lstStyle/>
          <a:p>
            <a:pPr marL="914400" indent="0" algn="just">
              <a:lnSpc>
                <a:spcPct val="100000"/>
              </a:lnSpc>
              <a:buNone/>
            </a:pPr>
            <a:r>
              <a:rPr lang="en-IN" sz="30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Agri-tourism </a:t>
            </a:r>
            <a:r>
              <a:rPr lang="en-IN" sz="30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is</a:t>
            </a:r>
            <a:r>
              <a:rPr lang="en-IN" sz="30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the branch of tourism that involves accommodation being offered in the farmhouse or in a separate guest house, providing meals and organising guests activities in the observation and participation in the farming operations (World Tourism Organization, 1998).</a:t>
            </a:r>
          </a:p>
          <a:p>
            <a:pPr marL="914400" indent="0">
              <a:spcAft>
                <a:spcPts val="800"/>
              </a:spcAft>
              <a:buNone/>
            </a:pPr>
            <a:endParaRPr lang="en-IN"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9F744EC-8AF0-3F11-7F10-B1B64D68775A}"/>
              </a:ext>
            </a:extLst>
          </p:cNvPr>
          <p:cNvSpPr>
            <a:spLocks noGrp="1"/>
          </p:cNvSpPr>
          <p:nvPr>
            <p:ph type="sldNum" sz="quarter" idx="12"/>
          </p:nvPr>
        </p:nvSpPr>
        <p:spPr/>
        <p:txBody>
          <a:bodyPr/>
          <a:lstStyle/>
          <a:p>
            <a:fld id="{369B7538-81C5-41DE-B71F-DDC90B267D9C}" type="slidenum">
              <a:rPr lang="en-IN" smtClean="0"/>
              <a:t>38</a:t>
            </a:fld>
            <a:endParaRPr lang="en-IN"/>
          </a:p>
        </p:txBody>
      </p:sp>
    </p:spTree>
    <p:extLst>
      <p:ext uri="{BB962C8B-B14F-4D97-AF65-F5344CB8AC3E}">
        <p14:creationId xmlns:p14="http://schemas.microsoft.com/office/powerpoint/2010/main" val="4220774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508B97-7101-7FB0-DB1B-C6716E6D7F6C}"/>
              </a:ext>
            </a:extLst>
          </p:cNvPr>
          <p:cNvSpPr>
            <a:spLocks noGrp="1"/>
          </p:cNvSpPr>
          <p:nvPr>
            <p:ph type="title"/>
          </p:nvPr>
        </p:nvSpPr>
        <p:spPr>
          <a:xfrm>
            <a:off x="594360" y="637125"/>
            <a:ext cx="3802276" cy="5256371"/>
          </a:xfrm>
        </p:spPr>
        <p:txBody>
          <a:bodyPr>
            <a:normAutofit/>
          </a:bodyPr>
          <a:lstStyle/>
          <a:p>
            <a:r>
              <a:rPr lang="en-IN" sz="4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Principles of Agri tourism</a:t>
            </a:r>
            <a:br>
              <a:rPr lang="en-IN" sz="4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IN" sz="4800">
              <a:solidFill>
                <a:schemeClr val="bg1"/>
              </a:solidFill>
            </a:endParaRPr>
          </a:p>
        </p:txBody>
      </p:sp>
      <p:graphicFrame>
        <p:nvGraphicFramePr>
          <p:cNvPr id="5" name="Content Placeholder 2">
            <a:extLst>
              <a:ext uri="{FF2B5EF4-FFF2-40B4-BE49-F238E27FC236}">
                <a16:creationId xmlns:a16="http://schemas.microsoft.com/office/drawing/2014/main" id="{1374AC07-0C86-1818-0356-71DC76EB67D3}"/>
              </a:ext>
            </a:extLst>
          </p:cNvPr>
          <p:cNvGraphicFramePr>
            <a:graphicFrameLocks noGrp="1"/>
          </p:cNvGraphicFramePr>
          <p:nvPr>
            <p:ph idx="1"/>
            <p:extLst>
              <p:ext uri="{D42A27DB-BD31-4B8C-83A1-F6EECF244321}">
                <p14:modId xmlns:p14="http://schemas.microsoft.com/office/powerpoint/2010/main" val="1247853553"/>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F902D077-6781-855B-29ED-0042A7D32810}"/>
              </a:ext>
            </a:extLst>
          </p:cNvPr>
          <p:cNvSpPr>
            <a:spLocks noGrp="1"/>
          </p:cNvSpPr>
          <p:nvPr>
            <p:ph type="sldNum" sz="quarter" idx="12"/>
          </p:nvPr>
        </p:nvSpPr>
        <p:spPr/>
        <p:txBody>
          <a:bodyPr/>
          <a:lstStyle/>
          <a:p>
            <a:fld id="{369B7538-81C5-41DE-B71F-DDC90B267D9C}" type="slidenum">
              <a:rPr lang="en-IN" smtClean="0"/>
              <a:t>39</a:t>
            </a:fld>
            <a:endParaRPr lang="en-IN"/>
          </a:p>
        </p:txBody>
      </p:sp>
    </p:spTree>
    <p:extLst>
      <p:ext uri="{BB962C8B-B14F-4D97-AF65-F5344CB8AC3E}">
        <p14:creationId xmlns:p14="http://schemas.microsoft.com/office/powerpoint/2010/main" val="3025260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Background pattern&#10;&#10;Description automatically generated">
            <a:extLst>
              <a:ext uri="{FF2B5EF4-FFF2-40B4-BE49-F238E27FC236}">
                <a16:creationId xmlns:a16="http://schemas.microsoft.com/office/drawing/2014/main" id="{85901E65-3338-784D-9C11-068C4CC2410B}"/>
              </a:ext>
            </a:extLst>
          </p:cNvPr>
          <p:cNvPicPr>
            <a:picLocks noChangeAspect="1"/>
          </p:cNvPicPr>
          <p:nvPr/>
        </p:nvPicPr>
        <p:blipFill rotWithShape="1">
          <a:blip r:embed="rId2">
            <a:alphaModFix amt="35000"/>
          </a:blip>
          <a:srcRect t="11232" b="6351"/>
          <a:stretch/>
        </p:blipFill>
        <p:spPr>
          <a:xfrm>
            <a:off x="20" y="10"/>
            <a:ext cx="12191980" cy="6857990"/>
          </a:xfrm>
          <a:prstGeom prst="rect">
            <a:avLst/>
          </a:prstGeom>
        </p:spPr>
      </p:pic>
      <p:sp>
        <p:nvSpPr>
          <p:cNvPr id="2" name="Title 1">
            <a:extLst>
              <a:ext uri="{FF2B5EF4-FFF2-40B4-BE49-F238E27FC236}">
                <a16:creationId xmlns:a16="http://schemas.microsoft.com/office/drawing/2014/main" id="{E7EB0095-90E8-27C0-A93B-29146C17BCAE}"/>
              </a:ext>
            </a:extLst>
          </p:cNvPr>
          <p:cNvSpPr>
            <a:spLocks noGrp="1"/>
          </p:cNvSpPr>
          <p:nvPr>
            <p:ph type="title"/>
          </p:nvPr>
        </p:nvSpPr>
        <p:spPr>
          <a:xfrm>
            <a:off x="838200" y="365125"/>
            <a:ext cx="10515600" cy="1325563"/>
          </a:xfrm>
        </p:spPr>
        <p:txBody>
          <a:bodyPr>
            <a:normAutofit/>
          </a:bodyPr>
          <a:lstStyle/>
          <a:p>
            <a:pPr algn="ctr"/>
            <a:r>
              <a:rPr lang="en-IN" dirty="0">
                <a:solidFill>
                  <a:srgbClr val="FFFFFF"/>
                </a:solidFill>
              </a:rPr>
              <a:t>FLOW OF PRESENTATION</a:t>
            </a:r>
          </a:p>
        </p:txBody>
      </p:sp>
      <p:sp>
        <p:nvSpPr>
          <p:cNvPr id="3" name="Slide Number Placeholder 2">
            <a:extLst>
              <a:ext uri="{FF2B5EF4-FFF2-40B4-BE49-F238E27FC236}">
                <a16:creationId xmlns:a16="http://schemas.microsoft.com/office/drawing/2014/main" id="{A9286127-7203-1DAE-3001-503856811C2C}"/>
              </a:ext>
            </a:extLst>
          </p:cNvPr>
          <p:cNvSpPr>
            <a:spLocks noGrp="1"/>
          </p:cNvSpPr>
          <p:nvPr>
            <p:ph type="sldNum" sz="quarter" idx="12"/>
          </p:nvPr>
        </p:nvSpPr>
        <p:spPr>
          <a:xfrm>
            <a:off x="8610600" y="6356350"/>
            <a:ext cx="2743200" cy="365125"/>
          </a:xfrm>
        </p:spPr>
        <p:txBody>
          <a:bodyPr>
            <a:normAutofit/>
          </a:bodyPr>
          <a:lstStyle/>
          <a:p>
            <a:pPr>
              <a:spcAft>
                <a:spcPts val="600"/>
              </a:spcAft>
            </a:pPr>
            <a:fld id="{369B7538-81C5-41DE-B71F-DDC90B267D9C}" type="slidenum">
              <a:rPr lang="en-IN">
                <a:solidFill>
                  <a:srgbClr val="FFFFFF"/>
                </a:solidFill>
              </a:rPr>
              <a:pPr>
                <a:spcAft>
                  <a:spcPts val="600"/>
                </a:spcAft>
              </a:pPr>
              <a:t>4</a:t>
            </a:fld>
            <a:endParaRPr lang="en-IN">
              <a:solidFill>
                <a:srgbClr val="FFFFFF"/>
              </a:solidFill>
            </a:endParaRPr>
          </a:p>
        </p:txBody>
      </p:sp>
      <p:graphicFrame>
        <p:nvGraphicFramePr>
          <p:cNvPr id="14" name="Content Placeholder 2">
            <a:extLst>
              <a:ext uri="{FF2B5EF4-FFF2-40B4-BE49-F238E27FC236}">
                <a16:creationId xmlns:a16="http://schemas.microsoft.com/office/drawing/2014/main" id="{D1441A3A-8CE9-AD3E-9BB6-531EF12A9FA9}"/>
              </a:ext>
            </a:extLst>
          </p:cNvPr>
          <p:cNvGraphicFramePr>
            <a:graphicFrameLocks noGrp="1"/>
          </p:cNvGraphicFramePr>
          <p:nvPr>
            <p:ph idx="1"/>
            <p:extLst>
              <p:ext uri="{D42A27DB-BD31-4B8C-83A1-F6EECF244321}">
                <p14:modId xmlns:p14="http://schemas.microsoft.com/office/powerpoint/2010/main" val="3277019707"/>
              </p:ext>
            </p:extLst>
          </p:nvPr>
        </p:nvGraphicFramePr>
        <p:xfrm>
          <a:off x="838200" y="1574276"/>
          <a:ext cx="10515600" cy="4918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8923876"/>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90124-BD00-2BFB-90C0-0BA1A575D610}"/>
              </a:ext>
            </a:extLst>
          </p:cNvPr>
          <p:cNvSpPr>
            <a:spLocks noGrp="1"/>
          </p:cNvSpPr>
          <p:nvPr>
            <p:ph type="title"/>
          </p:nvPr>
        </p:nvSpPr>
        <p:spPr>
          <a:xfrm>
            <a:off x="4965430" y="629268"/>
            <a:ext cx="6586491" cy="1286160"/>
          </a:xfrm>
        </p:spPr>
        <p:txBody>
          <a:bodyPr anchor="b">
            <a:normAutofit/>
          </a:bodyPr>
          <a:lstStyle/>
          <a:p>
            <a:r>
              <a:rPr lang="en-IN" sz="2800" dirty="0">
                <a:effectLst/>
                <a:latin typeface="Calibri" panose="020F0502020204030204" pitchFamily="34" charset="0"/>
                <a:ea typeface="Calibri" panose="020F0502020204030204" pitchFamily="34" charset="0"/>
                <a:cs typeface="Times New Roman" panose="02020603050405020304" pitchFamily="18" charset="0"/>
              </a:rPr>
              <a:t>Activities or services included in agricultural tourism</a:t>
            </a:r>
            <a:br>
              <a:rPr lang="en-IN" sz="2800" dirty="0">
                <a:effectLst/>
                <a:latin typeface="Calibri" panose="020F0502020204030204" pitchFamily="34" charset="0"/>
                <a:ea typeface="Calibri" panose="020F0502020204030204" pitchFamily="34" charset="0"/>
                <a:cs typeface="Times New Roman" panose="02020603050405020304" pitchFamily="18" charset="0"/>
              </a:rPr>
            </a:br>
            <a:endParaRPr lang="en-IN" sz="2800" dirty="0"/>
          </a:p>
        </p:txBody>
      </p:sp>
      <p:sp>
        <p:nvSpPr>
          <p:cNvPr id="3" name="Content Placeholder 2">
            <a:extLst>
              <a:ext uri="{FF2B5EF4-FFF2-40B4-BE49-F238E27FC236}">
                <a16:creationId xmlns:a16="http://schemas.microsoft.com/office/drawing/2014/main" id="{1B46C3A7-7747-374C-C724-0316DBDD526B}"/>
              </a:ext>
            </a:extLst>
          </p:cNvPr>
          <p:cNvSpPr>
            <a:spLocks noGrp="1"/>
          </p:cNvSpPr>
          <p:nvPr>
            <p:ph idx="1"/>
          </p:nvPr>
        </p:nvSpPr>
        <p:spPr>
          <a:xfrm>
            <a:off x="4993579" y="1595832"/>
            <a:ext cx="6586489" cy="4308391"/>
          </a:xfrm>
        </p:spPr>
        <p:txBody>
          <a:bodyPr>
            <a:noAutofit/>
          </a:bodyPr>
          <a:lstStyle/>
          <a:p>
            <a:pPr marL="342900" lvl="0" indent="-342900">
              <a:buFont typeface="+mj-lt"/>
              <a:buAutoNum type="arabicPeriod"/>
            </a:pPr>
            <a:r>
              <a:rPr lang="en-IN" sz="2200" dirty="0">
                <a:effectLst/>
                <a:latin typeface="Calibri" panose="020F0502020204030204" pitchFamily="34" charset="0"/>
                <a:ea typeface="Calibri" panose="020F0502020204030204" pitchFamily="34" charset="0"/>
                <a:cs typeface="Times New Roman" panose="02020603050405020304" pitchFamily="18" charset="0"/>
              </a:rPr>
              <a:t>Ride On Bullock Cart </a:t>
            </a:r>
          </a:p>
          <a:p>
            <a:pPr marL="342900" lvl="0" indent="-342900">
              <a:buFont typeface="+mj-lt"/>
              <a:buAutoNum type="arabicPeriod"/>
            </a:pPr>
            <a:r>
              <a:rPr lang="en-IN" sz="2200" dirty="0">
                <a:effectLst/>
                <a:latin typeface="Calibri" panose="020F0502020204030204" pitchFamily="34" charset="0"/>
                <a:ea typeface="Calibri" panose="020F0502020204030204" pitchFamily="34" charset="0"/>
                <a:cs typeface="Times New Roman" panose="02020603050405020304" pitchFamily="18" charset="0"/>
              </a:rPr>
              <a:t>Bullock </a:t>
            </a:r>
            <a:r>
              <a:rPr lang="en-IN" sz="2200" dirty="0">
                <a:latin typeface="Calibri" panose="020F0502020204030204" pitchFamily="34" charset="0"/>
                <a:ea typeface="Calibri" panose="020F0502020204030204" pitchFamily="34" charset="0"/>
                <a:cs typeface="Times New Roman" panose="02020603050405020304" pitchFamily="18" charset="0"/>
              </a:rPr>
              <a:t>Plough</a:t>
            </a:r>
            <a:r>
              <a:rPr lang="en-IN" sz="2200" dirty="0">
                <a:effectLst/>
                <a:latin typeface="Calibri" panose="020F0502020204030204" pitchFamily="34" charset="0"/>
                <a:ea typeface="Calibri" panose="020F0502020204030204" pitchFamily="34" charset="0"/>
                <a:cs typeface="Times New Roman" panose="02020603050405020304" pitchFamily="18" charset="0"/>
              </a:rPr>
              <a:t>ing</a:t>
            </a:r>
          </a:p>
          <a:p>
            <a:pPr marL="342900" lvl="0" indent="-342900">
              <a:buFont typeface="+mj-lt"/>
              <a:buAutoNum type="arabicPeriod"/>
            </a:pPr>
            <a:r>
              <a:rPr lang="en-IN" sz="2200" dirty="0">
                <a:effectLst/>
                <a:latin typeface="Calibri" panose="020F0502020204030204" pitchFamily="34" charset="0"/>
                <a:ea typeface="Calibri" panose="020F0502020204030204" pitchFamily="34" charset="0"/>
                <a:cs typeface="Times New Roman" panose="02020603050405020304" pitchFamily="18" charset="0"/>
              </a:rPr>
              <a:t>Buffalo Riding</a:t>
            </a:r>
          </a:p>
          <a:p>
            <a:pPr marL="342900" lvl="0" indent="-342900">
              <a:buFont typeface="+mj-lt"/>
              <a:buAutoNum type="arabicPeriod"/>
            </a:pPr>
            <a:r>
              <a:rPr lang="en-IN" sz="2200" dirty="0">
                <a:effectLst/>
                <a:latin typeface="Calibri" panose="020F0502020204030204" pitchFamily="34" charset="0"/>
                <a:ea typeface="Calibri" panose="020F0502020204030204" pitchFamily="34" charset="0"/>
                <a:cs typeface="Times New Roman" panose="02020603050405020304" pitchFamily="18" charset="0"/>
              </a:rPr>
              <a:t>Riding On A Horse Back</a:t>
            </a:r>
          </a:p>
          <a:p>
            <a:pPr marL="342900" lvl="0" indent="-342900">
              <a:buFont typeface="+mj-lt"/>
              <a:buAutoNum type="arabicPeriod"/>
            </a:pPr>
            <a:r>
              <a:rPr lang="en-IN" sz="2200" dirty="0">
                <a:effectLst/>
                <a:latin typeface="Calibri" panose="020F0502020204030204" pitchFamily="34" charset="0"/>
                <a:ea typeface="Calibri" panose="020F0502020204030204" pitchFamily="34" charset="0"/>
                <a:cs typeface="Times New Roman" panose="02020603050405020304" pitchFamily="18" charset="0"/>
              </a:rPr>
              <a:t>Watching The Animals Which Are Grown On The Farm For Domestic Use </a:t>
            </a:r>
          </a:p>
          <a:p>
            <a:pPr marL="342900" lvl="0" indent="-342900">
              <a:buFont typeface="+mj-lt"/>
              <a:buAutoNum type="arabicPeriod"/>
            </a:pPr>
            <a:r>
              <a:rPr lang="en-IN" sz="2200" dirty="0">
                <a:effectLst/>
                <a:latin typeface="Calibri" panose="020F0502020204030204" pitchFamily="34" charset="0"/>
                <a:ea typeface="Calibri" panose="020F0502020204030204" pitchFamily="34" charset="0"/>
                <a:cs typeface="Times New Roman" panose="02020603050405020304" pitchFamily="18" charset="0"/>
              </a:rPr>
              <a:t>Fishing In Rivers Or Lakes Or Ponds</a:t>
            </a:r>
          </a:p>
          <a:p>
            <a:pPr marL="342900" lvl="0" indent="-342900">
              <a:buFont typeface="+mj-lt"/>
              <a:buAutoNum type="arabicPeriod"/>
            </a:pPr>
            <a:r>
              <a:rPr lang="en-IN" sz="2200" dirty="0">
                <a:effectLst/>
                <a:latin typeface="Calibri" panose="020F0502020204030204" pitchFamily="34" charset="0"/>
                <a:ea typeface="Calibri" panose="020F0502020204030204" pitchFamily="34" charset="0"/>
                <a:cs typeface="Times New Roman" panose="02020603050405020304" pitchFamily="18" charset="0"/>
              </a:rPr>
              <a:t>Camping</a:t>
            </a:r>
          </a:p>
          <a:p>
            <a:pPr marL="342900" lvl="0" indent="-342900">
              <a:buFont typeface="+mj-lt"/>
              <a:buAutoNum type="arabicPeriod"/>
            </a:pPr>
            <a:r>
              <a:rPr lang="en-IN" sz="2200" dirty="0">
                <a:effectLst/>
                <a:latin typeface="Calibri" panose="020F0502020204030204" pitchFamily="34" charset="0"/>
                <a:ea typeface="Calibri" panose="020F0502020204030204" pitchFamily="34" charset="0"/>
                <a:cs typeface="Times New Roman" panose="02020603050405020304" pitchFamily="18" charset="0"/>
              </a:rPr>
              <a:t>Riding In Jeeps</a:t>
            </a:r>
          </a:p>
          <a:p>
            <a:pPr marL="342900" lvl="0" indent="-342900">
              <a:buFont typeface="+mj-lt"/>
              <a:buAutoNum type="arabicPeriod"/>
            </a:pPr>
            <a:r>
              <a:rPr lang="en-IN" sz="2200" dirty="0">
                <a:effectLst/>
                <a:latin typeface="Calibri" panose="020F0502020204030204" pitchFamily="34" charset="0"/>
                <a:ea typeface="Calibri" panose="020F0502020204030204" pitchFamily="34" charset="0"/>
                <a:cs typeface="Times New Roman" panose="02020603050405020304" pitchFamily="18" charset="0"/>
              </a:rPr>
              <a:t> Playing Games In The Rural Areas </a:t>
            </a:r>
          </a:p>
          <a:p>
            <a:pPr marL="342900" lvl="0" indent="-342900">
              <a:buFont typeface="+mj-lt"/>
              <a:buAutoNum type="arabicPeriod"/>
            </a:pPr>
            <a:r>
              <a:rPr lang="en-IN" sz="2200" dirty="0">
                <a:effectLst/>
                <a:latin typeface="Calibri" panose="020F0502020204030204" pitchFamily="34" charset="0"/>
                <a:ea typeface="Calibri" panose="020F0502020204030204" pitchFamily="34" charset="0"/>
                <a:cs typeface="Times New Roman" panose="02020603050405020304" pitchFamily="18" charset="0"/>
              </a:rPr>
              <a:t>Tours With Schools </a:t>
            </a:r>
          </a:p>
          <a:p>
            <a:pPr marL="342900" lvl="0" indent="-342900">
              <a:spcAft>
                <a:spcPts val="800"/>
              </a:spcAft>
              <a:buFont typeface="+mj-lt"/>
              <a:buAutoNum type="arabicPeriod"/>
            </a:pPr>
            <a:r>
              <a:rPr lang="en-IN" sz="2200" dirty="0">
                <a:effectLst/>
                <a:latin typeface="Calibri" panose="020F0502020204030204" pitchFamily="34" charset="0"/>
                <a:ea typeface="Calibri" panose="020F0502020204030204" pitchFamily="34" charset="0"/>
                <a:cs typeface="Times New Roman" panose="02020603050405020304" pitchFamily="18" charset="0"/>
              </a:rPr>
              <a:t>Tours To Gardens Or Nurseries</a:t>
            </a:r>
          </a:p>
          <a:p>
            <a:pPr marL="0" indent="0">
              <a:buNone/>
            </a:pPr>
            <a:endParaRPr lang="en-IN" sz="2000" dirty="0"/>
          </a:p>
        </p:txBody>
      </p:sp>
      <p:pic>
        <p:nvPicPr>
          <p:cNvPr id="4" name="Picture 3">
            <a:extLst>
              <a:ext uri="{FF2B5EF4-FFF2-40B4-BE49-F238E27FC236}">
                <a16:creationId xmlns:a16="http://schemas.microsoft.com/office/drawing/2014/main" id="{F3AB7C6F-ABAE-B45A-F524-DEB8B2F06F28}"/>
              </a:ext>
            </a:extLst>
          </p:cNvPr>
          <p:cNvPicPr>
            <a:picLocks noChangeAspect="1"/>
          </p:cNvPicPr>
          <p:nvPr/>
        </p:nvPicPr>
        <p:blipFill rotWithShape="1">
          <a:blip r:embed="rId2"/>
          <a:srcRect l="16603" r="32702"/>
          <a:stretch/>
        </p:blipFill>
        <p:spPr>
          <a:xfrm>
            <a:off x="20" y="10"/>
            <a:ext cx="4635571" cy="6857990"/>
          </a:xfrm>
          <a:prstGeom prst="rect">
            <a:avLst/>
          </a:prstGeom>
          <a:effectLst/>
        </p:spPr>
      </p:pic>
      <p:sp>
        <p:nvSpPr>
          <p:cNvPr id="5" name="Slide Number Placeholder 4">
            <a:extLst>
              <a:ext uri="{FF2B5EF4-FFF2-40B4-BE49-F238E27FC236}">
                <a16:creationId xmlns:a16="http://schemas.microsoft.com/office/drawing/2014/main" id="{9A26736A-8101-6D2E-2AFF-0BC3C59F4F67}"/>
              </a:ext>
            </a:extLst>
          </p:cNvPr>
          <p:cNvSpPr>
            <a:spLocks noGrp="1"/>
          </p:cNvSpPr>
          <p:nvPr>
            <p:ph type="sldNum" sz="quarter" idx="12"/>
          </p:nvPr>
        </p:nvSpPr>
        <p:spPr/>
        <p:txBody>
          <a:bodyPr/>
          <a:lstStyle/>
          <a:p>
            <a:fld id="{369B7538-81C5-41DE-B71F-DDC90B267D9C}" type="slidenum">
              <a:rPr lang="en-IN" smtClean="0"/>
              <a:t>40</a:t>
            </a:fld>
            <a:endParaRPr lang="en-IN"/>
          </a:p>
        </p:txBody>
      </p:sp>
    </p:spTree>
    <p:extLst>
      <p:ext uri="{BB962C8B-B14F-4D97-AF65-F5344CB8AC3E}">
        <p14:creationId xmlns:p14="http://schemas.microsoft.com/office/powerpoint/2010/main" val="1376603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3704E2-118E-1639-88C3-96A702BACE5C}"/>
              </a:ext>
            </a:extLst>
          </p:cNvPr>
          <p:cNvSpPr>
            <a:spLocks noGrp="1"/>
          </p:cNvSpPr>
          <p:nvPr>
            <p:ph idx="1"/>
          </p:nvPr>
        </p:nvSpPr>
        <p:spPr>
          <a:xfrm>
            <a:off x="4908870" y="873878"/>
            <a:ext cx="6586489" cy="5984122"/>
          </a:xfrm>
        </p:spPr>
        <p:txBody>
          <a:bodyPr>
            <a:normAutofit/>
          </a:bodyPr>
          <a:lstStyle/>
          <a:p>
            <a:pPr marL="342900" lvl="0" indent="-342900">
              <a:buAutoNum type="arabicPeriod" startAt="11"/>
            </a:pPr>
            <a:r>
              <a:rPr lang="en-IN" sz="2000" dirty="0" err="1">
                <a:effectLst/>
                <a:latin typeface="Calibri" panose="020F0502020204030204" pitchFamily="34" charset="0"/>
                <a:ea typeface="Calibri" panose="020F0502020204030204" pitchFamily="34" charset="0"/>
                <a:cs typeface="Times New Roman" panose="02020603050405020304" pitchFamily="18" charset="0"/>
              </a:rPr>
              <a:t>Agro</a:t>
            </a:r>
            <a:r>
              <a:rPr lang="en-IN" sz="2000" dirty="0">
                <a:effectLst/>
                <a:latin typeface="Calibri" panose="020F0502020204030204" pitchFamily="34" charset="0"/>
                <a:ea typeface="Calibri" panose="020F0502020204030204" pitchFamily="34" charset="0"/>
                <a:cs typeface="Times New Roman" panose="02020603050405020304" pitchFamily="18" charset="0"/>
              </a:rPr>
              <a:t> Technological Tours</a:t>
            </a:r>
          </a:p>
          <a:p>
            <a:pPr marL="342900" lvl="0" indent="-342900">
              <a:buAutoNum type="arabicPeriod" startAt="11"/>
            </a:pPr>
            <a:r>
              <a:rPr lang="en-IN" sz="2000" dirty="0">
                <a:latin typeface="Calibri" panose="020F0502020204030204" pitchFamily="34" charset="0"/>
                <a:ea typeface="Calibri" panose="020F0502020204030204" pitchFamily="34" charset="0"/>
                <a:cs typeface="Times New Roman" panose="02020603050405020304" pitchFamily="18" charset="0"/>
              </a:rPr>
              <a:t> </a:t>
            </a:r>
            <a:r>
              <a:rPr lang="en-IN" sz="2000" dirty="0">
                <a:effectLst/>
                <a:latin typeface="Calibri" panose="020F0502020204030204" pitchFamily="34" charset="0"/>
                <a:ea typeface="Calibri" panose="020F0502020204030204" pitchFamily="34" charset="0"/>
                <a:cs typeface="Times New Roman" panose="02020603050405020304" pitchFamily="18" charset="0"/>
              </a:rPr>
              <a:t>Exhibitions Of Agriculture In History</a:t>
            </a:r>
          </a:p>
          <a:p>
            <a:pPr marL="342900" lvl="0" indent="-342900">
              <a:buAutoNum type="arabicPeriod" startAt="11"/>
            </a:pPr>
            <a:r>
              <a:rPr lang="en-IN" sz="2000" dirty="0">
                <a:effectLst/>
                <a:latin typeface="Calibri" panose="020F0502020204030204" pitchFamily="34" charset="0"/>
                <a:ea typeface="Calibri" panose="020F0502020204030204" pitchFamily="34" charset="0"/>
                <a:cs typeface="Times New Roman" panose="02020603050405020304" pitchFamily="18" charset="0"/>
              </a:rPr>
              <a:t>Tours To Microbreweries</a:t>
            </a:r>
          </a:p>
          <a:p>
            <a:pPr marL="342900" lvl="0" indent="-342900">
              <a:buAutoNum type="arabicPeriod" startAt="11"/>
            </a:pPr>
            <a:r>
              <a:rPr lang="en-IN" sz="2000" dirty="0">
                <a:effectLst/>
                <a:latin typeface="Calibri" panose="020F0502020204030204" pitchFamily="34" charset="0"/>
                <a:ea typeface="Calibri" panose="020F0502020204030204" pitchFamily="34" charset="0"/>
                <a:cs typeface="Times New Roman" panose="02020603050405020304" pitchFamily="18" charset="0"/>
              </a:rPr>
              <a:t>Visits To Poultry Farm</a:t>
            </a:r>
          </a:p>
          <a:p>
            <a:pPr marL="342900" lvl="0" indent="-342900">
              <a:buAutoNum type="arabicPeriod" startAt="11"/>
            </a:pPr>
            <a:r>
              <a:rPr lang="en-IN" sz="2000" dirty="0">
                <a:effectLst/>
                <a:latin typeface="Calibri" panose="020F0502020204030204" pitchFamily="34" charset="0"/>
                <a:ea typeface="Calibri" panose="020F0502020204030204" pitchFamily="34" charset="0"/>
                <a:cs typeface="Times New Roman" panose="02020603050405020304" pitchFamily="18" charset="0"/>
              </a:rPr>
              <a:t>Visits To Sugar Factory</a:t>
            </a:r>
          </a:p>
          <a:p>
            <a:pPr marL="342900" lvl="0" indent="-342900">
              <a:buAutoNum type="arabicPeriod" startAt="11"/>
            </a:pPr>
            <a:r>
              <a:rPr lang="en-IN" sz="2000" dirty="0">
                <a:effectLst/>
                <a:latin typeface="Calibri" panose="020F0502020204030204" pitchFamily="34" charset="0"/>
                <a:ea typeface="Calibri" panose="020F0502020204030204" pitchFamily="34" charset="0"/>
                <a:cs typeface="Times New Roman" panose="02020603050405020304" pitchFamily="18" charset="0"/>
              </a:rPr>
              <a:t>Visits To Wine Or Liquor Factory </a:t>
            </a:r>
          </a:p>
          <a:p>
            <a:pPr marL="342900" lvl="0" indent="-342900">
              <a:buAutoNum type="arabicPeriod" startAt="11"/>
            </a:pPr>
            <a:r>
              <a:rPr lang="en-IN" sz="2000" dirty="0">
                <a:effectLst/>
                <a:latin typeface="Calibri" panose="020F0502020204030204" pitchFamily="34" charset="0"/>
                <a:ea typeface="Calibri" panose="020F0502020204030204" pitchFamily="34" charset="0"/>
                <a:cs typeface="Times New Roman" panose="02020603050405020304" pitchFamily="18" charset="0"/>
              </a:rPr>
              <a:t>Visit To Silk Production Unit</a:t>
            </a:r>
          </a:p>
          <a:p>
            <a:pPr marL="342900" lvl="0" indent="-342900">
              <a:buAutoNum type="arabicPeriod" startAt="11"/>
            </a:pPr>
            <a:r>
              <a:rPr lang="en-IN" sz="2000" dirty="0">
                <a:effectLst/>
                <a:latin typeface="Calibri" panose="020F0502020204030204" pitchFamily="34" charset="0"/>
                <a:ea typeface="Calibri" panose="020F0502020204030204" pitchFamily="34" charset="0"/>
                <a:cs typeface="Times New Roman" panose="02020603050405020304" pitchFamily="18" charset="0"/>
              </a:rPr>
              <a:t>Entertainment In The Form Of Festivals Or Harvest</a:t>
            </a:r>
          </a:p>
          <a:p>
            <a:pPr marL="342900" lvl="0" indent="-342900">
              <a:buAutoNum type="arabicPeriod" startAt="11"/>
            </a:pPr>
            <a:r>
              <a:rPr lang="en-IN" sz="2000" dirty="0">
                <a:effectLst/>
                <a:latin typeface="Calibri" panose="020F0502020204030204" pitchFamily="34" charset="0"/>
                <a:ea typeface="Calibri" panose="020F0502020204030204" pitchFamily="34" charset="0"/>
                <a:cs typeface="Times New Roman" panose="02020603050405020304" pitchFamily="18" charset="0"/>
              </a:rPr>
              <a:t>Services Of Hospitality Include Stay On The Farm Guides For The Tourists</a:t>
            </a:r>
          </a:p>
          <a:p>
            <a:pPr marL="342900" lvl="0" indent="-342900">
              <a:buAutoNum type="arabicPeriod" startAt="11"/>
            </a:pPr>
            <a:r>
              <a:rPr lang="en-IN" sz="2000" dirty="0">
                <a:effectLst/>
                <a:latin typeface="Calibri" panose="020F0502020204030204" pitchFamily="34" charset="0"/>
                <a:ea typeface="Calibri" panose="020F0502020204030204" pitchFamily="34" charset="0"/>
                <a:cs typeface="Times New Roman" panose="02020603050405020304" pitchFamily="18" charset="0"/>
              </a:rPr>
              <a:t>Sale Of The Farm Produce For The Tourist Directly</a:t>
            </a:r>
          </a:p>
          <a:p>
            <a:endParaRPr lang="en-IN" sz="1600" dirty="0"/>
          </a:p>
        </p:txBody>
      </p:sp>
      <p:pic>
        <p:nvPicPr>
          <p:cNvPr id="4" name="Picture 3">
            <a:extLst>
              <a:ext uri="{FF2B5EF4-FFF2-40B4-BE49-F238E27FC236}">
                <a16:creationId xmlns:a16="http://schemas.microsoft.com/office/drawing/2014/main" id="{3B6A0096-8EDF-7B20-4686-94899886AE18}"/>
              </a:ext>
            </a:extLst>
          </p:cNvPr>
          <p:cNvPicPr>
            <a:picLocks noChangeAspect="1"/>
          </p:cNvPicPr>
          <p:nvPr/>
        </p:nvPicPr>
        <p:blipFill rotWithShape="1">
          <a:blip r:embed="rId2"/>
          <a:srcRect l="29338" r="31626" b="-1"/>
          <a:stretch/>
        </p:blipFill>
        <p:spPr>
          <a:xfrm>
            <a:off x="20" y="10"/>
            <a:ext cx="4635571" cy="6857990"/>
          </a:xfrm>
          <a:prstGeom prst="rect">
            <a:avLst/>
          </a:prstGeom>
          <a:effectLst/>
        </p:spPr>
      </p:pic>
      <p:sp>
        <p:nvSpPr>
          <p:cNvPr id="2" name="Slide Number Placeholder 1">
            <a:extLst>
              <a:ext uri="{FF2B5EF4-FFF2-40B4-BE49-F238E27FC236}">
                <a16:creationId xmlns:a16="http://schemas.microsoft.com/office/drawing/2014/main" id="{D0279849-70A9-9D91-6A0B-894C72E88790}"/>
              </a:ext>
            </a:extLst>
          </p:cNvPr>
          <p:cNvSpPr>
            <a:spLocks noGrp="1"/>
          </p:cNvSpPr>
          <p:nvPr>
            <p:ph type="sldNum" sz="quarter" idx="12"/>
          </p:nvPr>
        </p:nvSpPr>
        <p:spPr/>
        <p:txBody>
          <a:bodyPr/>
          <a:lstStyle/>
          <a:p>
            <a:fld id="{369B7538-81C5-41DE-B71F-DDC90B267D9C}" type="slidenum">
              <a:rPr lang="en-IN" smtClean="0"/>
              <a:t>41</a:t>
            </a:fld>
            <a:endParaRPr lang="en-IN"/>
          </a:p>
        </p:txBody>
      </p:sp>
    </p:spTree>
    <p:extLst>
      <p:ext uri="{BB962C8B-B14F-4D97-AF65-F5344CB8AC3E}">
        <p14:creationId xmlns:p14="http://schemas.microsoft.com/office/powerpoint/2010/main" val="4158754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85E65-6A3B-348D-5104-389429CD8F28}"/>
              </a:ext>
            </a:extLst>
          </p:cNvPr>
          <p:cNvSpPr>
            <a:spLocks noGrp="1"/>
          </p:cNvSpPr>
          <p:nvPr>
            <p:ph type="title"/>
          </p:nvPr>
        </p:nvSpPr>
        <p:spPr>
          <a:xfrm>
            <a:off x="4965430" y="629268"/>
            <a:ext cx="6586491" cy="1286160"/>
          </a:xfrm>
        </p:spPr>
        <p:txBody>
          <a:bodyPr anchor="b">
            <a:normAutofit/>
          </a:bodyPr>
          <a:lstStyle/>
          <a:p>
            <a:pPr algn="ctr"/>
            <a:r>
              <a:rPr lang="en-IN" dirty="0"/>
              <a:t>Agricultural shows</a:t>
            </a:r>
          </a:p>
        </p:txBody>
      </p:sp>
      <p:sp>
        <p:nvSpPr>
          <p:cNvPr id="3" name="Content Placeholder 2">
            <a:extLst>
              <a:ext uri="{FF2B5EF4-FFF2-40B4-BE49-F238E27FC236}">
                <a16:creationId xmlns:a16="http://schemas.microsoft.com/office/drawing/2014/main" id="{87C51288-FC13-EB97-343A-DEDA7934C4D5}"/>
              </a:ext>
            </a:extLst>
          </p:cNvPr>
          <p:cNvSpPr>
            <a:spLocks noGrp="1"/>
          </p:cNvSpPr>
          <p:nvPr>
            <p:ph idx="1"/>
          </p:nvPr>
        </p:nvSpPr>
        <p:spPr>
          <a:xfrm>
            <a:off x="4965431" y="2438400"/>
            <a:ext cx="6586489" cy="3785419"/>
          </a:xfrm>
        </p:spPr>
        <p:txBody>
          <a:bodyPr>
            <a:normAutofit/>
          </a:bodyPr>
          <a:lstStyle/>
          <a:p>
            <a:pPr algn="just"/>
            <a:r>
              <a:rPr lang="en-US" sz="2000" b="0" i="0" dirty="0">
                <a:effectLst/>
                <a:latin typeface="Arial" panose="020B0604020202020204" pitchFamily="34" charset="0"/>
              </a:rPr>
              <a:t>An </a:t>
            </a:r>
            <a:r>
              <a:rPr lang="en-US" sz="2000" b="1" i="0" dirty="0">
                <a:effectLst/>
                <a:latin typeface="Arial" panose="020B0604020202020204" pitchFamily="34" charset="0"/>
              </a:rPr>
              <a:t>agricultural show</a:t>
            </a:r>
            <a:r>
              <a:rPr lang="en-US" sz="2000" b="0" i="0" dirty="0">
                <a:effectLst/>
                <a:latin typeface="Arial" panose="020B0604020202020204" pitchFamily="34" charset="0"/>
              </a:rPr>
              <a:t> is a public event exhibiting the equipment, animals, sports and recreation associated with </a:t>
            </a:r>
            <a:r>
              <a:rPr lang="en-US" sz="2000" b="0" i="0" u="none" strike="noStrike" dirty="0">
                <a:effectLst/>
                <a:latin typeface="Arial" panose="020B0604020202020204" pitchFamily="34" charset="0"/>
              </a:rPr>
              <a:t>agriculture</a:t>
            </a:r>
            <a:r>
              <a:rPr lang="en-US" sz="2000" b="0" i="0" dirty="0">
                <a:effectLst/>
                <a:latin typeface="Arial" panose="020B0604020202020204" pitchFamily="34" charset="0"/>
              </a:rPr>
              <a:t> and </a:t>
            </a:r>
            <a:r>
              <a:rPr lang="en-US" sz="2000" b="0" i="0" u="none" strike="noStrike" dirty="0">
                <a:effectLst/>
                <a:latin typeface="Arial" panose="020B0604020202020204" pitchFamily="34" charset="0"/>
              </a:rPr>
              <a:t>animal husbandry</a:t>
            </a:r>
            <a:r>
              <a:rPr lang="en-US" sz="2000" b="0" i="0" dirty="0">
                <a:effectLst/>
                <a:latin typeface="Arial" panose="020B0604020202020204" pitchFamily="34" charset="0"/>
              </a:rPr>
              <a:t>. </a:t>
            </a:r>
          </a:p>
          <a:p>
            <a:pPr algn="just"/>
            <a:r>
              <a:rPr lang="en-US" sz="2000" b="0" i="0" dirty="0">
                <a:effectLst/>
                <a:latin typeface="Arial" panose="020B0604020202020204" pitchFamily="34" charset="0"/>
              </a:rPr>
              <a:t>The largest comprise a </a:t>
            </a:r>
            <a:r>
              <a:rPr lang="en-US" sz="2000" b="1" i="0" dirty="0">
                <a:effectLst/>
                <a:latin typeface="Arial" panose="020B0604020202020204" pitchFamily="34" charset="0"/>
              </a:rPr>
              <a:t>livestock show</a:t>
            </a:r>
            <a:r>
              <a:rPr lang="en-US" sz="2000" b="0" i="0" dirty="0">
                <a:effectLst/>
                <a:latin typeface="Arial" panose="020B0604020202020204" pitchFamily="34" charset="0"/>
              </a:rPr>
              <a:t> (a judged event or display in which </a:t>
            </a:r>
            <a:r>
              <a:rPr lang="en-US" sz="2000" b="0" i="0" u="none" strike="noStrike" dirty="0">
                <a:effectLst/>
                <a:latin typeface="Arial" panose="020B0604020202020204" pitchFamily="34" charset="0"/>
              </a:rPr>
              <a:t>breeding stock</a:t>
            </a:r>
            <a:r>
              <a:rPr lang="en-US" sz="2000" b="0" i="0" dirty="0">
                <a:effectLst/>
                <a:latin typeface="Arial" panose="020B0604020202020204" pitchFamily="34" charset="0"/>
              </a:rPr>
              <a:t> is exhibited), a </a:t>
            </a:r>
            <a:r>
              <a:rPr lang="en-US" sz="2000" b="0" i="0" u="none" strike="noStrike" dirty="0">
                <a:effectLst/>
                <a:latin typeface="Arial" panose="020B0604020202020204" pitchFamily="34" charset="0"/>
              </a:rPr>
              <a:t>trade fair</a:t>
            </a:r>
            <a:r>
              <a:rPr lang="en-US" sz="2000" b="0" i="0" dirty="0">
                <a:effectLst/>
                <a:latin typeface="Arial" panose="020B0604020202020204" pitchFamily="34" charset="0"/>
              </a:rPr>
              <a:t>, competitions, and entertainment. </a:t>
            </a:r>
          </a:p>
          <a:p>
            <a:pPr algn="just"/>
            <a:r>
              <a:rPr lang="en-US" sz="2000" b="0" i="0" dirty="0">
                <a:effectLst/>
                <a:latin typeface="Arial" panose="020B0604020202020204" pitchFamily="34" charset="0"/>
              </a:rPr>
              <a:t>The work and practices of </a:t>
            </a:r>
            <a:r>
              <a:rPr lang="en-US" sz="2000" b="0" i="0" u="none" strike="noStrike" dirty="0">
                <a:effectLst/>
                <a:latin typeface="Arial" panose="020B0604020202020204" pitchFamily="34" charset="0"/>
              </a:rPr>
              <a:t>farmers</a:t>
            </a:r>
            <a:r>
              <a:rPr lang="en-US" sz="2000" b="0" i="0" dirty="0">
                <a:effectLst/>
                <a:latin typeface="Arial" panose="020B0604020202020204" pitchFamily="34" charset="0"/>
              </a:rPr>
              <a:t>, </a:t>
            </a:r>
            <a:r>
              <a:rPr lang="en-US" sz="2000" b="0" i="0" u="none" strike="noStrike" dirty="0">
                <a:effectLst/>
                <a:latin typeface="Arial" panose="020B0604020202020204" pitchFamily="34" charset="0"/>
              </a:rPr>
              <a:t>animal fanciers</a:t>
            </a:r>
            <a:r>
              <a:rPr lang="en-US" sz="2000" b="0" i="0" dirty="0">
                <a:effectLst/>
                <a:latin typeface="Arial" panose="020B0604020202020204" pitchFamily="34" charset="0"/>
              </a:rPr>
              <a:t>, </a:t>
            </a:r>
            <a:r>
              <a:rPr lang="en-US" sz="2000" b="0" i="0" u="none" strike="noStrike" dirty="0">
                <a:effectLst/>
                <a:latin typeface="Arial" panose="020B0604020202020204" pitchFamily="34" charset="0"/>
              </a:rPr>
              <a:t>cowboys</a:t>
            </a:r>
            <a:r>
              <a:rPr lang="en-US" sz="2000" b="0" i="0" dirty="0">
                <a:effectLst/>
                <a:latin typeface="Arial" panose="020B0604020202020204" pitchFamily="34" charset="0"/>
              </a:rPr>
              <a:t>, and </a:t>
            </a:r>
            <a:r>
              <a:rPr lang="en-US" sz="2000" b="0" i="0" u="none" strike="noStrike" dirty="0">
                <a:effectLst/>
                <a:latin typeface="Arial" panose="020B0604020202020204" pitchFamily="34" charset="0"/>
              </a:rPr>
              <a:t>zoologists</a:t>
            </a:r>
            <a:r>
              <a:rPr lang="en-US" sz="2000" b="0" i="0" dirty="0">
                <a:effectLst/>
                <a:latin typeface="Arial" panose="020B0604020202020204" pitchFamily="34" charset="0"/>
              </a:rPr>
              <a:t> may be displayed. </a:t>
            </a:r>
          </a:p>
        </p:txBody>
      </p:sp>
      <p:pic>
        <p:nvPicPr>
          <p:cNvPr id="5" name="Picture 4">
            <a:extLst>
              <a:ext uri="{FF2B5EF4-FFF2-40B4-BE49-F238E27FC236}">
                <a16:creationId xmlns:a16="http://schemas.microsoft.com/office/drawing/2014/main" id="{9FA755D4-36BB-0E34-2531-C1BBA93F9029}"/>
              </a:ext>
            </a:extLst>
          </p:cNvPr>
          <p:cNvPicPr>
            <a:picLocks noChangeAspect="1"/>
          </p:cNvPicPr>
          <p:nvPr/>
        </p:nvPicPr>
        <p:blipFill rotWithShape="1">
          <a:blip r:embed="rId2"/>
          <a:srcRect l="22525" r="32356" b="-1"/>
          <a:stretch/>
        </p:blipFill>
        <p:spPr>
          <a:xfrm>
            <a:off x="20" y="10"/>
            <a:ext cx="4635571" cy="6857990"/>
          </a:xfrm>
          <a:prstGeom prst="rect">
            <a:avLst/>
          </a:prstGeom>
          <a:effectLst/>
        </p:spPr>
      </p:pic>
      <p:cxnSp>
        <p:nvCxnSpPr>
          <p:cNvPr id="14"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A95C7"/>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368AD08-5230-B4AE-886D-ABD1FF0C9142}"/>
              </a:ext>
            </a:extLst>
          </p:cNvPr>
          <p:cNvSpPr txBox="1"/>
          <p:nvPr/>
        </p:nvSpPr>
        <p:spPr>
          <a:xfrm>
            <a:off x="5295269" y="248575"/>
            <a:ext cx="4391634" cy="553998"/>
          </a:xfrm>
          <a:prstGeom prst="rect">
            <a:avLst/>
          </a:prstGeom>
          <a:noFill/>
        </p:spPr>
        <p:txBody>
          <a:bodyPr wrap="square" rtlCol="0">
            <a:spAutoFit/>
          </a:bodyPr>
          <a:lstStyle/>
          <a:p>
            <a:r>
              <a:rPr lang="en-US" sz="3000" dirty="0"/>
              <a:t>AGRI-TOURISM INCLUDES</a:t>
            </a:r>
            <a:endParaRPr lang="en-IN" sz="3000" dirty="0"/>
          </a:p>
        </p:txBody>
      </p:sp>
      <p:sp>
        <p:nvSpPr>
          <p:cNvPr id="6" name="Slide Number Placeholder 5">
            <a:extLst>
              <a:ext uri="{FF2B5EF4-FFF2-40B4-BE49-F238E27FC236}">
                <a16:creationId xmlns:a16="http://schemas.microsoft.com/office/drawing/2014/main" id="{E63E48C9-4C88-9FCB-4685-CFFF03774F8B}"/>
              </a:ext>
            </a:extLst>
          </p:cNvPr>
          <p:cNvSpPr>
            <a:spLocks noGrp="1"/>
          </p:cNvSpPr>
          <p:nvPr>
            <p:ph type="sldNum" sz="quarter" idx="12"/>
          </p:nvPr>
        </p:nvSpPr>
        <p:spPr/>
        <p:txBody>
          <a:bodyPr/>
          <a:lstStyle/>
          <a:p>
            <a:fld id="{369B7538-81C5-41DE-B71F-DDC90B267D9C}" type="slidenum">
              <a:rPr lang="en-IN" smtClean="0"/>
              <a:t>42</a:t>
            </a:fld>
            <a:endParaRPr lang="en-IN"/>
          </a:p>
        </p:txBody>
      </p:sp>
    </p:spTree>
    <p:extLst>
      <p:ext uri="{BB962C8B-B14F-4D97-AF65-F5344CB8AC3E}">
        <p14:creationId xmlns:p14="http://schemas.microsoft.com/office/powerpoint/2010/main" val="26756265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348C9FB-7740-B56C-7493-C3F858DBD1C2}"/>
              </a:ext>
            </a:extLst>
          </p:cNvPr>
          <p:cNvPicPr>
            <a:picLocks noChangeAspect="1"/>
          </p:cNvPicPr>
          <p:nvPr/>
        </p:nvPicPr>
        <p:blipFill rotWithShape="1">
          <a:blip r:embed="rId2"/>
          <a:srcRect l="11133"/>
          <a:stretch/>
        </p:blipFill>
        <p:spPr>
          <a:xfrm>
            <a:off x="20" y="10"/>
            <a:ext cx="12188932" cy="6857990"/>
          </a:xfrm>
          <a:prstGeom prst="rect">
            <a:avLst/>
          </a:prstGeom>
        </p:spPr>
      </p:pic>
      <p:sp>
        <p:nvSpPr>
          <p:cNvPr id="11" name="Freeform: Shape 1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Content Placeholder 7">
            <a:extLst>
              <a:ext uri="{FF2B5EF4-FFF2-40B4-BE49-F238E27FC236}">
                <a16:creationId xmlns:a16="http://schemas.microsoft.com/office/drawing/2014/main" id="{5AE77E5B-6208-816E-F01A-A2C177564259}"/>
              </a:ext>
            </a:extLst>
          </p:cNvPr>
          <p:cNvSpPr>
            <a:spLocks noGrp="1"/>
          </p:cNvSpPr>
          <p:nvPr>
            <p:ph idx="1"/>
          </p:nvPr>
        </p:nvSpPr>
        <p:spPr>
          <a:xfrm>
            <a:off x="618063" y="4856921"/>
            <a:ext cx="9565028" cy="1249240"/>
          </a:xfrm>
        </p:spPr>
        <p:txBody>
          <a:bodyPr>
            <a:normAutofit/>
          </a:bodyPr>
          <a:lstStyle/>
          <a:p>
            <a:pPr marL="0" indent="0" algn="ctr">
              <a:buNone/>
            </a:pPr>
            <a:r>
              <a:rPr lang="en-US" sz="3000" dirty="0"/>
              <a:t>SONEPUR CATTLE FAIR, INDIA</a:t>
            </a:r>
          </a:p>
        </p:txBody>
      </p:sp>
      <p:sp>
        <p:nvSpPr>
          <p:cNvPr id="5" name="Slide Number Placeholder 4">
            <a:extLst>
              <a:ext uri="{FF2B5EF4-FFF2-40B4-BE49-F238E27FC236}">
                <a16:creationId xmlns:a16="http://schemas.microsoft.com/office/drawing/2014/main" id="{E8F0DA58-9367-79E7-FB68-8DCD5C9175B1}"/>
              </a:ext>
            </a:extLst>
          </p:cNvPr>
          <p:cNvSpPr>
            <a:spLocks noGrp="1"/>
          </p:cNvSpPr>
          <p:nvPr>
            <p:ph type="sldNum" sz="quarter" idx="12"/>
          </p:nvPr>
        </p:nvSpPr>
        <p:spPr/>
        <p:txBody>
          <a:bodyPr/>
          <a:lstStyle/>
          <a:p>
            <a:fld id="{369B7538-81C5-41DE-B71F-DDC90B267D9C}" type="slidenum">
              <a:rPr lang="en-IN" smtClean="0"/>
              <a:t>43</a:t>
            </a:fld>
            <a:endParaRPr lang="en-IN"/>
          </a:p>
        </p:txBody>
      </p:sp>
    </p:spTree>
    <p:extLst>
      <p:ext uri="{BB962C8B-B14F-4D97-AF65-F5344CB8AC3E}">
        <p14:creationId xmlns:p14="http://schemas.microsoft.com/office/powerpoint/2010/main" val="4007712460"/>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670403-C5FB-F951-0F1E-7E3C819819C3}"/>
              </a:ext>
            </a:extLst>
          </p:cNvPr>
          <p:cNvPicPr>
            <a:picLocks noChangeAspect="1"/>
          </p:cNvPicPr>
          <p:nvPr/>
        </p:nvPicPr>
        <p:blipFill rotWithShape="1">
          <a:blip r:embed="rId2"/>
          <a:srcRect t="21060" r="9091" b="10758"/>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8D4B84-1F8F-C7F0-420C-E0351646189F}"/>
              </a:ext>
            </a:extLst>
          </p:cNvPr>
          <p:cNvSpPr>
            <a:spLocks noGrp="1"/>
          </p:cNvSpPr>
          <p:nvPr>
            <p:ph type="title"/>
          </p:nvPr>
        </p:nvSpPr>
        <p:spPr>
          <a:xfrm>
            <a:off x="453402" y="533607"/>
            <a:ext cx="6619811" cy="1631597"/>
          </a:xfrm>
        </p:spPr>
        <p:txBody>
          <a:bodyPr>
            <a:normAutofit/>
          </a:bodyPr>
          <a:lstStyle/>
          <a:p>
            <a:pPr algn="ctr"/>
            <a:r>
              <a:rPr lang="en-IN" sz="2800" b="0" i="0" dirty="0">
                <a:effectLst/>
                <a:latin typeface="Linux Libertine"/>
              </a:rPr>
              <a:t>Guest ranch</a:t>
            </a:r>
            <a:br>
              <a:rPr lang="en-IN" sz="2800" b="0" i="0" dirty="0">
                <a:effectLst/>
                <a:latin typeface="Linux Libertine"/>
              </a:rPr>
            </a:br>
            <a:br>
              <a:rPr lang="en-IN" sz="2800" b="0" i="0" dirty="0">
                <a:effectLst/>
                <a:latin typeface="Arial" panose="020B0604020202020204" pitchFamily="34" charset="0"/>
              </a:rPr>
            </a:br>
            <a:endParaRPr lang="en-IN" sz="2800" dirty="0"/>
          </a:p>
        </p:txBody>
      </p:sp>
      <p:sp>
        <p:nvSpPr>
          <p:cNvPr id="3" name="Content Placeholder 2">
            <a:extLst>
              <a:ext uri="{FF2B5EF4-FFF2-40B4-BE49-F238E27FC236}">
                <a16:creationId xmlns:a16="http://schemas.microsoft.com/office/drawing/2014/main" id="{ADB764DE-E011-2C56-CDB1-B06CDF55C85E}"/>
              </a:ext>
            </a:extLst>
          </p:cNvPr>
          <p:cNvSpPr>
            <a:spLocks noGrp="1"/>
          </p:cNvSpPr>
          <p:nvPr>
            <p:ph idx="1"/>
          </p:nvPr>
        </p:nvSpPr>
        <p:spPr>
          <a:xfrm>
            <a:off x="594109" y="1349406"/>
            <a:ext cx="6620505" cy="4545367"/>
          </a:xfrm>
        </p:spPr>
        <p:txBody>
          <a:bodyPr>
            <a:normAutofit/>
          </a:bodyPr>
          <a:lstStyle/>
          <a:p>
            <a:r>
              <a:rPr lang="en-US" sz="2000" b="0" i="0" dirty="0">
                <a:effectLst/>
                <a:latin typeface="Arial" panose="020B0604020202020204" pitchFamily="34" charset="0"/>
              </a:rPr>
              <a:t>A type of </a:t>
            </a:r>
            <a:r>
              <a:rPr lang="en-US" sz="2200" b="0" i="0" u="none" strike="noStrike" dirty="0">
                <a:effectLst/>
                <a:latin typeface="Arial" panose="020B0604020202020204" pitchFamily="34" charset="0"/>
              </a:rPr>
              <a:t>ranch</a:t>
            </a:r>
            <a:r>
              <a:rPr lang="en-US" sz="2000" b="0" i="0" dirty="0">
                <a:effectLst/>
                <a:latin typeface="Arial" panose="020B0604020202020204" pitchFamily="34" charset="0"/>
              </a:rPr>
              <a:t> oriented towards visitors or </a:t>
            </a:r>
            <a:r>
              <a:rPr lang="en-US" sz="2000" b="0" i="0" u="none" strike="noStrike" dirty="0">
                <a:effectLst/>
                <a:latin typeface="Arial" panose="020B0604020202020204" pitchFamily="34" charset="0"/>
              </a:rPr>
              <a:t>tourism</a:t>
            </a:r>
            <a:endParaRPr lang="en-IN" sz="2000" dirty="0">
              <a:latin typeface="Arial" panose="020B0604020202020204" pitchFamily="34" charset="0"/>
            </a:endParaRPr>
          </a:p>
          <a:p>
            <a:r>
              <a:rPr lang="en-US" sz="2000" b="0" i="0" dirty="0">
                <a:effectLst/>
                <a:latin typeface="Arial" panose="020B0604020202020204" pitchFamily="34" charset="0"/>
              </a:rPr>
              <a:t>Some guest ranches </a:t>
            </a:r>
            <a:r>
              <a:rPr lang="en-US" sz="2000" b="0" i="0" dirty="0">
                <a:solidFill>
                  <a:srgbClr val="FF0000"/>
                </a:solidFill>
                <a:effectLst/>
                <a:latin typeface="Arial" panose="020B0604020202020204" pitchFamily="34" charset="0"/>
              </a:rPr>
              <a:t>cater to </a:t>
            </a:r>
            <a:r>
              <a:rPr lang="en-US" sz="2000" b="0" i="0" u="none" strike="noStrike" dirty="0">
                <a:solidFill>
                  <a:srgbClr val="FF0000"/>
                </a:solidFill>
                <a:effectLst/>
                <a:latin typeface="Arial" panose="020B0604020202020204" pitchFamily="34" charset="0"/>
              </a:rPr>
              <a:t>hunters</a:t>
            </a:r>
            <a:r>
              <a:rPr lang="en-US" sz="2000" b="0" i="0" dirty="0">
                <a:solidFill>
                  <a:srgbClr val="FF0000"/>
                </a:solidFill>
                <a:effectLst/>
                <a:latin typeface="Arial" panose="020B0604020202020204" pitchFamily="34" charset="0"/>
              </a:rPr>
              <a:t> </a:t>
            </a:r>
          </a:p>
          <a:p>
            <a:r>
              <a:rPr lang="en-US" sz="2000" b="0" i="0" dirty="0">
                <a:effectLst/>
                <a:latin typeface="Arial" panose="020B0604020202020204" pitchFamily="34" charset="0"/>
              </a:rPr>
              <a:t>Others feature </a:t>
            </a:r>
            <a:r>
              <a:rPr lang="en-US" sz="2000" b="0" i="0" dirty="0">
                <a:solidFill>
                  <a:srgbClr val="FF0000"/>
                </a:solidFill>
                <a:effectLst/>
                <a:latin typeface="Arial" panose="020B0604020202020204" pitchFamily="34" charset="0"/>
              </a:rPr>
              <a:t>exotic species</a:t>
            </a:r>
            <a:r>
              <a:rPr lang="en-US" sz="2000" b="0" i="0" dirty="0">
                <a:effectLst/>
                <a:latin typeface="Arial" panose="020B0604020202020204" pitchFamily="34" charset="0"/>
              </a:rPr>
              <a:t> imported from other regions and nations such as </a:t>
            </a:r>
            <a:r>
              <a:rPr lang="en-US" sz="2000" b="0" i="0" u="none" strike="noStrike" dirty="0">
                <a:effectLst/>
                <a:latin typeface="Arial" panose="020B0604020202020204" pitchFamily="34" charset="0"/>
              </a:rPr>
              <a:t>Africa</a:t>
            </a:r>
            <a:r>
              <a:rPr lang="en-US" sz="2000" b="0" i="0" dirty="0">
                <a:effectLst/>
                <a:latin typeface="Arial" panose="020B0604020202020204" pitchFamily="34" charset="0"/>
              </a:rPr>
              <a:t> and </a:t>
            </a:r>
            <a:r>
              <a:rPr lang="en-US" sz="2000" b="0" i="0" u="none" strike="noStrike" dirty="0">
                <a:effectLst/>
                <a:latin typeface="Arial" panose="020B0604020202020204" pitchFamily="34" charset="0"/>
              </a:rPr>
              <a:t>India</a:t>
            </a:r>
            <a:r>
              <a:rPr lang="en-US" sz="2000" b="0" i="0" dirty="0">
                <a:effectLst/>
                <a:latin typeface="Arial" panose="020B0604020202020204" pitchFamily="34" charset="0"/>
              </a:rPr>
              <a:t>.</a:t>
            </a:r>
            <a:endParaRPr lang="en-US" sz="2000" b="0" i="0" baseline="30000" dirty="0">
              <a:effectLst/>
              <a:latin typeface="Arial" panose="020B0604020202020204" pitchFamily="34" charset="0"/>
            </a:endParaRPr>
          </a:p>
          <a:p>
            <a:r>
              <a:rPr lang="en-US" sz="2000" b="0" i="0" dirty="0">
                <a:effectLst/>
                <a:latin typeface="Arial" panose="020B0604020202020204" pitchFamily="34" charset="0"/>
              </a:rPr>
              <a:t>The introduction of non-native species on ranches is more controversial</a:t>
            </a:r>
          </a:p>
          <a:p>
            <a:r>
              <a:rPr lang="en-US" sz="2000" b="0" i="0" dirty="0">
                <a:effectLst/>
                <a:latin typeface="Arial" panose="020B0604020202020204" pitchFamily="34" charset="0"/>
              </a:rPr>
              <a:t>Advocates of hunting ranches argue in turn that they help protect native herds from over-hunting</a:t>
            </a:r>
          </a:p>
          <a:p>
            <a:r>
              <a:rPr lang="en-US" sz="2000" dirty="0">
                <a:latin typeface="Arial" panose="020B0604020202020204" pitchFamily="34" charset="0"/>
              </a:rPr>
              <a:t>P</a:t>
            </a:r>
            <a:r>
              <a:rPr lang="en-US" sz="2000" b="0" i="0" dirty="0">
                <a:effectLst/>
                <a:latin typeface="Arial" panose="020B0604020202020204" pitchFamily="34" charset="0"/>
              </a:rPr>
              <a:t>rovide important income for locals and nature conservation</a:t>
            </a:r>
            <a:br>
              <a:rPr lang="en-US" sz="2000" dirty="0"/>
            </a:br>
            <a:endParaRPr lang="en-IN" sz="2000" dirty="0"/>
          </a:p>
        </p:txBody>
      </p:sp>
      <p:sp>
        <p:nvSpPr>
          <p:cNvPr id="4" name="Slide Number Placeholder 3">
            <a:extLst>
              <a:ext uri="{FF2B5EF4-FFF2-40B4-BE49-F238E27FC236}">
                <a16:creationId xmlns:a16="http://schemas.microsoft.com/office/drawing/2014/main" id="{B7D5769E-1AD3-F123-EBFF-72C5E48956E7}"/>
              </a:ext>
            </a:extLst>
          </p:cNvPr>
          <p:cNvSpPr>
            <a:spLocks noGrp="1"/>
          </p:cNvSpPr>
          <p:nvPr>
            <p:ph type="sldNum" sz="quarter" idx="12"/>
          </p:nvPr>
        </p:nvSpPr>
        <p:spPr/>
        <p:txBody>
          <a:bodyPr/>
          <a:lstStyle/>
          <a:p>
            <a:fld id="{369B7538-81C5-41DE-B71F-DDC90B267D9C}" type="slidenum">
              <a:rPr lang="en-IN" smtClean="0"/>
              <a:t>44</a:t>
            </a:fld>
            <a:endParaRPr lang="en-IN"/>
          </a:p>
        </p:txBody>
      </p:sp>
    </p:spTree>
    <p:extLst>
      <p:ext uri="{BB962C8B-B14F-4D97-AF65-F5344CB8AC3E}">
        <p14:creationId xmlns:p14="http://schemas.microsoft.com/office/powerpoint/2010/main" val="7740426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3E29D5-442D-D888-DD77-2B472E8FE3D3}"/>
              </a:ext>
            </a:extLst>
          </p:cNvPr>
          <p:cNvPicPr>
            <a:picLocks noChangeAspect="1"/>
          </p:cNvPicPr>
          <p:nvPr/>
        </p:nvPicPr>
        <p:blipFill rotWithShape="1">
          <a:blip r:embed="rId2"/>
          <a:srcRect t="3189" r="9091" b="20202"/>
          <a:stretch/>
        </p:blipFill>
        <p:spPr>
          <a:xfrm>
            <a:off x="-1" y="10"/>
            <a:ext cx="12192000" cy="6857990"/>
          </a:xfrm>
          <a:prstGeom prst="rect">
            <a:avLst/>
          </a:prstGeom>
        </p:spPr>
      </p:pic>
      <p:sp>
        <p:nvSpPr>
          <p:cNvPr id="16" name="Rectangle 1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EB6C48-62AB-B553-D6CF-E65253B7E806}"/>
              </a:ext>
            </a:extLst>
          </p:cNvPr>
          <p:cNvSpPr>
            <a:spLocks noGrp="1"/>
          </p:cNvSpPr>
          <p:nvPr>
            <p:ph type="title"/>
          </p:nvPr>
        </p:nvSpPr>
        <p:spPr>
          <a:xfrm>
            <a:off x="594804" y="640263"/>
            <a:ext cx="6619811" cy="1344975"/>
          </a:xfrm>
        </p:spPr>
        <p:txBody>
          <a:bodyPr>
            <a:normAutofit/>
          </a:bodyPr>
          <a:lstStyle/>
          <a:p>
            <a:pPr algn="ctr"/>
            <a:r>
              <a:rPr lang="en-IN" sz="2800" b="0" i="0" dirty="0">
                <a:effectLst/>
                <a:latin typeface="Linux Libertine"/>
              </a:rPr>
              <a:t>Rural Ramble</a:t>
            </a:r>
            <a:br>
              <a:rPr lang="en-IN" sz="2800" b="0" i="0" dirty="0">
                <a:effectLst/>
                <a:latin typeface="Linux Libertine"/>
              </a:rPr>
            </a:br>
            <a:br>
              <a:rPr lang="en-IN" sz="2800" b="0" i="0" dirty="0">
                <a:effectLst/>
                <a:latin typeface="Arial" panose="020B0604020202020204" pitchFamily="34" charset="0"/>
              </a:rPr>
            </a:br>
            <a:endParaRPr lang="en-IN" sz="2800" dirty="0"/>
          </a:p>
        </p:txBody>
      </p:sp>
      <p:sp>
        <p:nvSpPr>
          <p:cNvPr id="3" name="Content Placeholder 2">
            <a:extLst>
              <a:ext uri="{FF2B5EF4-FFF2-40B4-BE49-F238E27FC236}">
                <a16:creationId xmlns:a16="http://schemas.microsoft.com/office/drawing/2014/main" id="{BA3B9478-D88A-2A36-2494-0057589B468B}"/>
              </a:ext>
            </a:extLst>
          </p:cNvPr>
          <p:cNvSpPr>
            <a:spLocks noGrp="1"/>
          </p:cNvSpPr>
          <p:nvPr>
            <p:ph idx="1"/>
          </p:nvPr>
        </p:nvSpPr>
        <p:spPr>
          <a:xfrm>
            <a:off x="594109" y="1740310"/>
            <a:ext cx="6620505" cy="4154463"/>
          </a:xfrm>
        </p:spPr>
        <p:txBody>
          <a:bodyPr>
            <a:normAutofit/>
          </a:bodyPr>
          <a:lstStyle/>
          <a:p>
            <a:r>
              <a:rPr lang="en-US" sz="2000" b="0" i="0" dirty="0">
                <a:effectLst/>
                <a:latin typeface="Arial" panose="020B0604020202020204" pitchFamily="34" charset="0"/>
              </a:rPr>
              <a:t>The</a:t>
            </a:r>
            <a:r>
              <a:rPr lang="en-US" sz="2000" b="0" i="0" dirty="0">
                <a:solidFill>
                  <a:srgbClr val="FF0000"/>
                </a:solidFill>
                <a:effectLst/>
                <a:latin typeface="Arial" panose="020B0604020202020204" pitchFamily="34" charset="0"/>
              </a:rPr>
              <a:t> </a:t>
            </a:r>
            <a:r>
              <a:rPr lang="en-US" sz="2000" b="1" i="0" dirty="0">
                <a:solidFill>
                  <a:srgbClr val="FF0000"/>
                </a:solidFill>
                <a:effectLst/>
                <a:latin typeface="Arial" panose="020B0604020202020204" pitchFamily="34" charset="0"/>
              </a:rPr>
              <a:t>Rural Ramble</a:t>
            </a:r>
            <a:r>
              <a:rPr lang="en-US" sz="2000" b="0" i="0" dirty="0">
                <a:solidFill>
                  <a:srgbClr val="FF0000"/>
                </a:solidFill>
                <a:effectLst/>
                <a:latin typeface="Arial" panose="020B0604020202020204" pitchFamily="34" charset="0"/>
              </a:rPr>
              <a:t> </a:t>
            </a:r>
            <a:r>
              <a:rPr lang="en-US" sz="2000" b="0" i="0" dirty="0">
                <a:effectLst/>
                <a:latin typeface="Arial" panose="020B0604020202020204" pitchFamily="34" charset="0"/>
              </a:rPr>
              <a:t>is an annual summer farm tour made up of  showcasing many aspects of the local agricultural operations</a:t>
            </a:r>
          </a:p>
          <a:p>
            <a:r>
              <a:rPr lang="en-US" sz="2000" b="0" i="0" dirty="0">
                <a:effectLst/>
                <a:latin typeface="Arial" panose="020B0604020202020204" pitchFamily="34" charset="0"/>
              </a:rPr>
              <a:t> It is an example of </a:t>
            </a:r>
            <a:r>
              <a:rPr lang="en-US" sz="2000" b="0" i="0" u="none" strike="noStrike" dirty="0">
                <a:effectLst/>
                <a:latin typeface="Arial" panose="020B0604020202020204" pitchFamily="34" charset="0"/>
              </a:rPr>
              <a:t>agritourism</a:t>
            </a:r>
            <a:r>
              <a:rPr lang="en-US" sz="2000" b="0" i="0" dirty="0">
                <a:effectLst/>
                <a:latin typeface="Arial" panose="020B0604020202020204" pitchFamily="34" charset="0"/>
              </a:rPr>
              <a:t> which provides opportunities for non-farm people to learn first hand where their food comes from</a:t>
            </a:r>
          </a:p>
          <a:p>
            <a:r>
              <a:rPr lang="en-US" sz="2000" b="0" i="0" dirty="0">
                <a:effectLst/>
                <a:latin typeface="Arial" panose="020B0604020202020204" pitchFamily="34" charset="0"/>
              </a:rPr>
              <a:t>Host farms and rural businesses are listed in a "passport" booklet, which contains information about the sites and a map of the </a:t>
            </a:r>
            <a:r>
              <a:rPr lang="en-US" sz="2000" dirty="0">
                <a:latin typeface="Arial" panose="020B0604020202020204" pitchFamily="34" charset="0"/>
              </a:rPr>
              <a:t>farm</a:t>
            </a:r>
            <a:r>
              <a:rPr lang="en-US" sz="2000" b="0" i="0" dirty="0">
                <a:effectLst/>
                <a:latin typeface="Arial" panose="020B0604020202020204" pitchFamily="34" charset="0"/>
              </a:rPr>
              <a:t> showing how to find each place. </a:t>
            </a:r>
          </a:p>
          <a:p>
            <a:r>
              <a:rPr lang="en-US" sz="2000" b="0" i="0" dirty="0">
                <a:effectLst/>
                <a:latin typeface="Arial" panose="020B0604020202020204" pitchFamily="34" charset="0"/>
              </a:rPr>
              <a:t>Wristbands sold  provide admission for children and adults.</a:t>
            </a:r>
          </a:p>
          <a:p>
            <a:endParaRPr lang="en-IN" sz="2000" dirty="0"/>
          </a:p>
        </p:txBody>
      </p:sp>
      <p:sp>
        <p:nvSpPr>
          <p:cNvPr id="5" name="Slide Number Placeholder 4">
            <a:extLst>
              <a:ext uri="{FF2B5EF4-FFF2-40B4-BE49-F238E27FC236}">
                <a16:creationId xmlns:a16="http://schemas.microsoft.com/office/drawing/2014/main" id="{A6ED62CA-C849-22CE-7C6A-DE6FA08741C3}"/>
              </a:ext>
            </a:extLst>
          </p:cNvPr>
          <p:cNvSpPr>
            <a:spLocks noGrp="1"/>
          </p:cNvSpPr>
          <p:nvPr>
            <p:ph type="sldNum" sz="quarter" idx="12"/>
          </p:nvPr>
        </p:nvSpPr>
        <p:spPr/>
        <p:txBody>
          <a:bodyPr/>
          <a:lstStyle/>
          <a:p>
            <a:fld id="{369B7538-81C5-41DE-B71F-DDC90B267D9C}" type="slidenum">
              <a:rPr lang="en-IN" smtClean="0"/>
              <a:t>45</a:t>
            </a:fld>
            <a:endParaRPr lang="en-IN"/>
          </a:p>
        </p:txBody>
      </p:sp>
    </p:spTree>
    <p:extLst>
      <p:ext uri="{BB962C8B-B14F-4D97-AF65-F5344CB8AC3E}">
        <p14:creationId xmlns:p14="http://schemas.microsoft.com/office/powerpoint/2010/main" val="33335133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8A8A1C-56A4-D716-A3C9-F26EB73689F8}"/>
              </a:ext>
            </a:extLst>
          </p:cNvPr>
          <p:cNvPicPr>
            <a:picLocks noChangeAspect="1"/>
          </p:cNvPicPr>
          <p:nvPr/>
        </p:nvPicPr>
        <p:blipFill rotWithShape="1">
          <a:blip r:embed="rId2"/>
          <a:srcRect t="13674" r="9091" b="9429"/>
          <a:stretch/>
        </p:blipFill>
        <p:spPr>
          <a:xfrm>
            <a:off x="20" y="10"/>
            <a:ext cx="12191980" cy="6857990"/>
          </a:xfrm>
          <a:prstGeom prst="rect">
            <a:avLst/>
          </a:prstGeom>
        </p:spPr>
      </p:pic>
      <p:sp>
        <p:nvSpPr>
          <p:cNvPr id="13" name="Rectangle 8">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A185CA-08A4-9715-E54F-9B7DD749B8E5}"/>
              </a:ext>
            </a:extLst>
          </p:cNvPr>
          <p:cNvSpPr>
            <a:spLocks noGrp="1"/>
          </p:cNvSpPr>
          <p:nvPr>
            <p:ph type="title"/>
          </p:nvPr>
        </p:nvSpPr>
        <p:spPr>
          <a:xfrm>
            <a:off x="594805" y="640263"/>
            <a:ext cx="5221266" cy="1344975"/>
          </a:xfrm>
        </p:spPr>
        <p:txBody>
          <a:bodyPr>
            <a:normAutofit/>
          </a:bodyPr>
          <a:lstStyle/>
          <a:p>
            <a:pPr algn="ctr"/>
            <a:r>
              <a:rPr lang="en-IN" sz="2800" b="0" i="0" dirty="0">
                <a:effectLst/>
                <a:latin typeface="Linux Libertine"/>
              </a:rPr>
              <a:t>Rural tourism</a:t>
            </a:r>
            <a:br>
              <a:rPr lang="en-IN" sz="2800" b="0" i="0" dirty="0">
                <a:effectLst/>
                <a:latin typeface="Linux Libertine"/>
              </a:rPr>
            </a:br>
            <a:br>
              <a:rPr lang="en-IN" sz="2800" b="0" i="0" dirty="0">
                <a:effectLst/>
                <a:latin typeface="Arial" panose="020B0604020202020204" pitchFamily="34" charset="0"/>
              </a:rPr>
            </a:br>
            <a:endParaRPr lang="en-IN" sz="2800" dirty="0"/>
          </a:p>
        </p:txBody>
      </p:sp>
      <p:sp>
        <p:nvSpPr>
          <p:cNvPr id="3" name="Content Placeholder 2">
            <a:extLst>
              <a:ext uri="{FF2B5EF4-FFF2-40B4-BE49-F238E27FC236}">
                <a16:creationId xmlns:a16="http://schemas.microsoft.com/office/drawing/2014/main" id="{F4819DC3-2A6B-1842-9363-3EE84DD2D5ED}"/>
              </a:ext>
            </a:extLst>
          </p:cNvPr>
          <p:cNvSpPr>
            <a:spLocks noGrp="1"/>
          </p:cNvSpPr>
          <p:nvPr>
            <p:ph idx="1"/>
          </p:nvPr>
        </p:nvSpPr>
        <p:spPr>
          <a:xfrm>
            <a:off x="514211" y="1271726"/>
            <a:ext cx="5235490" cy="4314548"/>
          </a:xfrm>
        </p:spPr>
        <p:txBody>
          <a:bodyPr>
            <a:noAutofit/>
          </a:bodyPr>
          <a:lstStyle/>
          <a:p>
            <a:r>
              <a:rPr lang="en-US" sz="2000" b="1" i="0" dirty="0">
                <a:solidFill>
                  <a:srgbClr val="FF0000"/>
                </a:solidFill>
                <a:effectLst/>
                <a:latin typeface="Arial" panose="020B0604020202020204" pitchFamily="34" charset="0"/>
              </a:rPr>
              <a:t>Rural tourism</a:t>
            </a:r>
            <a:r>
              <a:rPr lang="en-US" sz="2000" b="0" i="0" dirty="0">
                <a:solidFill>
                  <a:srgbClr val="FF0000"/>
                </a:solidFill>
                <a:effectLst/>
                <a:latin typeface="Arial" panose="020B0604020202020204" pitchFamily="34" charset="0"/>
              </a:rPr>
              <a:t> is </a:t>
            </a:r>
            <a:r>
              <a:rPr lang="en-US" sz="2000" b="0" i="0" dirty="0" err="1">
                <a:solidFill>
                  <a:srgbClr val="FF0000"/>
                </a:solidFill>
                <a:effectLst/>
                <a:latin typeface="Arial" panose="020B0604020202020204" pitchFamily="34" charset="0"/>
              </a:rPr>
              <a:t>agri</a:t>
            </a:r>
            <a:r>
              <a:rPr lang="en-US" sz="2000" b="0" i="0" dirty="0">
                <a:solidFill>
                  <a:srgbClr val="FF0000"/>
                </a:solidFill>
                <a:effectLst/>
                <a:latin typeface="Arial" panose="020B0604020202020204" pitchFamily="34" charset="0"/>
              </a:rPr>
              <a:t>-</a:t>
            </a:r>
            <a:r>
              <a:rPr lang="en-US" sz="2000" b="0" i="0" u="none" strike="noStrike" dirty="0">
                <a:solidFill>
                  <a:srgbClr val="FF0000"/>
                </a:solidFill>
                <a:effectLst/>
                <a:latin typeface="Arial" panose="020B0604020202020204" pitchFamily="34" charset="0"/>
              </a:rPr>
              <a:t>tourism</a:t>
            </a:r>
            <a:r>
              <a:rPr lang="en-US" sz="2000" b="0" i="0" dirty="0">
                <a:solidFill>
                  <a:srgbClr val="FF0000"/>
                </a:solidFill>
                <a:effectLst/>
                <a:latin typeface="Arial" panose="020B0604020202020204" pitchFamily="34" charset="0"/>
              </a:rPr>
              <a:t> that focuses on actively participating in a rural lifestyle.</a:t>
            </a:r>
          </a:p>
          <a:p>
            <a:r>
              <a:rPr lang="en-US" sz="2000" b="0" i="0" dirty="0">
                <a:effectLst/>
                <a:latin typeface="Arial" panose="020B0604020202020204" pitchFamily="34" charset="0"/>
              </a:rPr>
              <a:t> Many villagers are hospitable and eager to welcome or host visitors</a:t>
            </a:r>
          </a:p>
          <a:p>
            <a:pPr>
              <a:buFont typeface="Arial" panose="020B0604020202020204" pitchFamily="34" charset="0"/>
              <a:buChar char="•"/>
            </a:pPr>
            <a:r>
              <a:rPr lang="en-US" sz="2000" b="0" i="0" dirty="0">
                <a:effectLst/>
                <a:latin typeface="Arial" panose="020B0604020202020204" pitchFamily="34" charset="0"/>
              </a:rPr>
              <a:t> Build environmental and cultural awareness and respect</a:t>
            </a:r>
          </a:p>
          <a:p>
            <a:pPr>
              <a:buFont typeface="Arial" panose="020B0604020202020204" pitchFamily="34" charset="0"/>
              <a:buChar char="•"/>
            </a:pPr>
            <a:r>
              <a:rPr lang="en-US" sz="2000" b="0" i="0" dirty="0">
                <a:effectLst/>
                <a:latin typeface="Arial" panose="020B0604020202020204" pitchFamily="34" charset="0"/>
              </a:rPr>
              <a:t> Provide positive experiences for both visitors and hosts</a:t>
            </a:r>
          </a:p>
          <a:p>
            <a:pPr>
              <a:buFont typeface="Arial" panose="020B0604020202020204" pitchFamily="34" charset="0"/>
              <a:buChar char="•"/>
            </a:pPr>
            <a:r>
              <a:rPr lang="en-US" sz="2000" b="0" i="0" dirty="0">
                <a:effectLst/>
                <a:latin typeface="Arial" panose="020B0604020202020204" pitchFamily="34" charset="0"/>
              </a:rPr>
              <a:t> Provide direct financial benefit for conservation</a:t>
            </a:r>
          </a:p>
          <a:p>
            <a:pPr>
              <a:buFont typeface="Arial" panose="020B0604020202020204" pitchFamily="34" charset="0"/>
              <a:buChar char="•"/>
            </a:pPr>
            <a:r>
              <a:rPr lang="en-US" sz="2000" b="0" i="0" dirty="0">
                <a:effectLst/>
                <a:latin typeface="Arial" panose="020B0604020202020204" pitchFamily="34" charset="0"/>
              </a:rPr>
              <a:t> Provide financial benefits and empowerment for local people</a:t>
            </a:r>
          </a:p>
          <a:p>
            <a:pPr>
              <a:buFont typeface="Arial" panose="020B0604020202020204" pitchFamily="34" charset="0"/>
              <a:buChar char="•"/>
            </a:pPr>
            <a:r>
              <a:rPr lang="en-US" sz="2000" b="0" i="0" dirty="0">
                <a:effectLst/>
                <a:latin typeface="Arial" panose="020B0604020202020204" pitchFamily="34" charset="0"/>
              </a:rPr>
              <a:t> Raise sensitivity to host countries' political, environmental, and social climate.</a:t>
            </a:r>
          </a:p>
          <a:p>
            <a:pPr marL="0" indent="0">
              <a:buNone/>
            </a:pPr>
            <a:br>
              <a:rPr lang="en-US" sz="2000" dirty="0"/>
            </a:br>
            <a:endParaRPr lang="en-IN" sz="2000" dirty="0"/>
          </a:p>
        </p:txBody>
      </p:sp>
      <p:sp>
        <p:nvSpPr>
          <p:cNvPr id="5" name="Slide Number Placeholder 4">
            <a:extLst>
              <a:ext uri="{FF2B5EF4-FFF2-40B4-BE49-F238E27FC236}">
                <a16:creationId xmlns:a16="http://schemas.microsoft.com/office/drawing/2014/main" id="{DDE63C0D-BAA1-B556-0323-C5AD289398F2}"/>
              </a:ext>
            </a:extLst>
          </p:cNvPr>
          <p:cNvSpPr>
            <a:spLocks noGrp="1"/>
          </p:cNvSpPr>
          <p:nvPr>
            <p:ph type="sldNum" sz="quarter" idx="12"/>
          </p:nvPr>
        </p:nvSpPr>
        <p:spPr/>
        <p:txBody>
          <a:bodyPr/>
          <a:lstStyle/>
          <a:p>
            <a:fld id="{369B7538-81C5-41DE-B71F-DDC90B267D9C}" type="slidenum">
              <a:rPr lang="en-IN" smtClean="0"/>
              <a:t>46</a:t>
            </a:fld>
            <a:endParaRPr lang="en-IN"/>
          </a:p>
        </p:txBody>
      </p:sp>
    </p:spTree>
    <p:extLst>
      <p:ext uri="{BB962C8B-B14F-4D97-AF65-F5344CB8AC3E}">
        <p14:creationId xmlns:p14="http://schemas.microsoft.com/office/powerpoint/2010/main" val="11156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4B6ECB93-D7FF-4F09-A8ED-D4588EE7C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157DB7-0A4C-D0BD-94EE-8917D45CAE8B}"/>
              </a:ext>
            </a:extLst>
          </p:cNvPr>
          <p:cNvSpPr>
            <a:spLocks noGrp="1"/>
          </p:cNvSpPr>
          <p:nvPr>
            <p:ph type="title"/>
          </p:nvPr>
        </p:nvSpPr>
        <p:spPr>
          <a:xfrm>
            <a:off x="838200" y="365760"/>
            <a:ext cx="10515600" cy="1325563"/>
          </a:xfrm>
        </p:spPr>
        <p:txBody>
          <a:bodyPr>
            <a:normAutofit/>
          </a:bodyPr>
          <a:lstStyle/>
          <a:p>
            <a:pPr algn="ctr"/>
            <a:r>
              <a:rPr lang="en-IN" sz="2800" b="0" i="0" dirty="0">
                <a:solidFill>
                  <a:schemeClr val="bg1"/>
                </a:solidFill>
                <a:effectLst/>
                <a:latin typeface="Linux Libertine"/>
              </a:rPr>
              <a:t>You-Pick</a:t>
            </a:r>
            <a:br>
              <a:rPr lang="en-IN" sz="2800" b="0" i="0" dirty="0">
                <a:solidFill>
                  <a:schemeClr val="bg1"/>
                </a:solidFill>
                <a:effectLst/>
                <a:latin typeface="Linux Libertine"/>
              </a:rPr>
            </a:br>
            <a:br>
              <a:rPr lang="en-IN" sz="2800" b="0" i="0" dirty="0">
                <a:solidFill>
                  <a:schemeClr val="bg1"/>
                </a:solidFill>
                <a:effectLst/>
                <a:latin typeface="Arial" panose="020B0604020202020204" pitchFamily="34" charset="0"/>
              </a:rPr>
            </a:br>
            <a:endParaRPr lang="en-IN" sz="2800" dirty="0">
              <a:solidFill>
                <a:schemeClr val="bg1"/>
              </a:solidFill>
            </a:endParaRPr>
          </a:p>
        </p:txBody>
      </p:sp>
      <p:sp>
        <p:nvSpPr>
          <p:cNvPr id="3" name="Content Placeholder 2">
            <a:extLst>
              <a:ext uri="{FF2B5EF4-FFF2-40B4-BE49-F238E27FC236}">
                <a16:creationId xmlns:a16="http://schemas.microsoft.com/office/drawing/2014/main" id="{9E4E2D4D-44C5-C3D9-6C9A-D96FA42A53F2}"/>
              </a:ext>
            </a:extLst>
          </p:cNvPr>
          <p:cNvSpPr>
            <a:spLocks noGrp="1"/>
          </p:cNvSpPr>
          <p:nvPr>
            <p:ph idx="1"/>
          </p:nvPr>
        </p:nvSpPr>
        <p:spPr>
          <a:xfrm>
            <a:off x="841248" y="2276857"/>
            <a:ext cx="5015484" cy="3900106"/>
          </a:xfrm>
        </p:spPr>
        <p:txBody>
          <a:bodyPr anchor="ctr">
            <a:normAutofit/>
          </a:bodyPr>
          <a:lstStyle/>
          <a:p>
            <a:pPr algn="just"/>
            <a:r>
              <a:rPr lang="en-US" sz="1900" b="0" i="0" dirty="0">
                <a:effectLst/>
                <a:latin typeface="Arial" panose="020B0604020202020204" pitchFamily="34" charset="0"/>
              </a:rPr>
              <a:t>A </a:t>
            </a:r>
            <a:r>
              <a:rPr lang="en-US" sz="1900" b="1" i="0" dirty="0">
                <a:solidFill>
                  <a:srgbClr val="FF0000"/>
                </a:solidFill>
                <a:effectLst/>
                <a:latin typeface="Arial" panose="020B0604020202020204" pitchFamily="34" charset="0"/>
              </a:rPr>
              <a:t>You-Pick</a:t>
            </a:r>
            <a:r>
              <a:rPr lang="en-US" sz="1900" b="0" i="0" dirty="0">
                <a:solidFill>
                  <a:srgbClr val="FF0000"/>
                </a:solidFill>
                <a:effectLst/>
                <a:latin typeface="Arial" panose="020B0604020202020204" pitchFamily="34" charset="0"/>
              </a:rPr>
              <a:t> ("</a:t>
            </a:r>
            <a:r>
              <a:rPr lang="en-US" sz="1900" b="1" i="0" dirty="0">
                <a:solidFill>
                  <a:srgbClr val="FF0000"/>
                </a:solidFill>
                <a:effectLst/>
                <a:latin typeface="Arial" panose="020B0604020202020204" pitchFamily="34" charset="0"/>
              </a:rPr>
              <a:t>U-Pick</a:t>
            </a:r>
            <a:r>
              <a:rPr lang="en-US" sz="1900" b="0" i="0" dirty="0">
                <a:solidFill>
                  <a:srgbClr val="FF0000"/>
                </a:solidFill>
                <a:effectLst/>
                <a:latin typeface="Arial" panose="020B0604020202020204" pitchFamily="34" charset="0"/>
              </a:rPr>
              <a:t>") or </a:t>
            </a:r>
            <a:r>
              <a:rPr lang="en-US" sz="1900" b="1" i="0" dirty="0">
                <a:solidFill>
                  <a:srgbClr val="FF0000"/>
                </a:solidFill>
                <a:effectLst/>
                <a:latin typeface="Arial" panose="020B0604020202020204" pitchFamily="34" charset="0"/>
              </a:rPr>
              <a:t>Pick-Your-Own</a:t>
            </a:r>
            <a:r>
              <a:rPr lang="en-US" sz="1900" b="0" i="0" dirty="0">
                <a:solidFill>
                  <a:srgbClr val="FF0000"/>
                </a:solidFill>
                <a:effectLst/>
                <a:latin typeface="Arial" panose="020B0604020202020204" pitchFamily="34" charset="0"/>
              </a:rPr>
              <a:t> (</a:t>
            </a:r>
            <a:r>
              <a:rPr lang="en-US" sz="1900" b="1" i="0" dirty="0">
                <a:solidFill>
                  <a:srgbClr val="FF0000"/>
                </a:solidFill>
                <a:effectLst/>
                <a:latin typeface="Arial" panose="020B0604020202020204" pitchFamily="34" charset="0"/>
              </a:rPr>
              <a:t>PYO</a:t>
            </a:r>
            <a:r>
              <a:rPr lang="en-US" sz="1900" b="0" i="0" dirty="0">
                <a:solidFill>
                  <a:srgbClr val="FF0000"/>
                </a:solidFill>
                <a:effectLst/>
                <a:latin typeface="Arial" panose="020B0604020202020204" pitchFamily="34" charset="0"/>
              </a:rPr>
              <a:t>) </a:t>
            </a:r>
            <a:r>
              <a:rPr lang="en-US" sz="1900" b="0" i="0" dirty="0">
                <a:effectLst/>
                <a:latin typeface="Arial" panose="020B0604020202020204" pitchFamily="34" charset="0"/>
              </a:rPr>
              <a:t>farm operation is a type of </a:t>
            </a:r>
            <a:r>
              <a:rPr lang="en-US" sz="1900" b="0" i="0" u="none" strike="noStrike" dirty="0">
                <a:effectLst/>
                <a:latin typeface="Arial" panose="020B0604020202020204" pitchFamily="34" charset="0"/>
              </a:rPr>
              <a:t>farm gate</a:t>
            </a:r>
            <a:r>
              <a:rPr lang="en-US" sz="1900" b="0" i="0" dirty="0">
                <a:effectLst/>
                <a:latin typeface="Arial" panose="020B0604020202020204" pitchFamily="34" charset="0"/>
              </a:rPr>
              <a:t> </a:t>
            </a:r>
            <a:r>
              <a:rPr lang="en-US" sz="1900" b="0" i="0" u="none" strike="noStrike" dirty="0">
                <a:effectLst/>
                <a:latin typeface="Arial" panose="020B0604020202020204" pitchFamily="34" charset="0"/>
              </a:rPr>
              <a:t>direct marketing</a:t>
            </a:r>
            <a:r>
              <a:rPr lang="en-US" sz="1900" b="0" i="0" dirty="0">
                <a:effectLst/>
                <a:latin typeface="Arial" panose="020B0604020202020204" pitchFamily="34" charset="0"/>
              </a:rPr>
              <a:t> (</a:t>
            </a:r>
            <a:r>
              <a:rPr lang="en-US" sz="1900" b="0" i="0" u="none" strike="noStrike" dirty="0">
                <a:effectLst/>
                <a:latin typeface="Arial" panose="020B0604020202020204" pitchFamily="34" charset="0"/>
              </a:rPr>
              <a:t>farm-to-table</a:t>
            </a:r>
            <a:r>
              <a:rPr lang="en-US" sz="1900" b="0" i="0" dirty="0">
                <a:effectLst/>
                <a:latin typeface="Arial" panose="020B0604020202020204" pitchFamily="34" charset="0"/>
              </a:rPr>
              <a:t>) </a:t>
            </a:r>
          </a:p>
          <a:p>
            <a:pPr algn="just"/>
            <a:r>
              <a:rPr lang="en-US" sz="1900" dirty="0">
                <a:latin typeface="Arial" panose="020B0604020202020204" pitchFamily="34" charset="0"/>
              </a:rPr>
              <a:t>S</a:t>
            </a:r>
            <a:r>
              <a:rPr lang="en-US" sz="1900" b="0" i="0" dirty="0">
                <a:effectLst/>
                <a:latin typeface="Arial" panose="020B0604020202020204" pitchFamily="34" charset="0"/>
              </a:rPr>
              <a:t>trategy where the emphasis is on customers doing the harvesting themselves</a:t>
            </a:r>
          </a:p>
          <a:p>
            <a:pPr algn="just"/>
            <a:r>
              <a:rPr lang="en-US" sz="1900" b="0" i="0" dirty="0">
                <a:effectLst/>
                <a:latin typeface="Arial" panose="020B0604020202020204" pitchFamily="34" charset="0"/>
              </a:rPr>
              <a:t>A PYO farm might be preferred by people who like to select fresh, high quality, vine-ripened </a:t>
            </a:r>
            <a:r>
              <a:rPr lang="en-US" sz="1900" b="0" i="0" u="none" strike="noStrike" dirty="0">
                <a:effectLst/>
                <a:latin typeface="Arial" panose="020B0604020202020204" pitchFamily="34" charset="0"/>
              </a:rPr>
              <a:t>produce</a:t>
            </a:r>
            <a:r>
              <a:rPr lang="en-US" sz="1900" b="0" i="0" dirty="0">
                <a:effectLst/>
                <a:latin typeface="Arial" panose="020B0604020202020204" pitchFamily="34" charset="0"/>
              </a:rPr>
              <a:t> themselves at lower prices</a:t>
            </a:r>
          </a:p>
          <a:p>
            <a:pPr marL="0" indent="0" algn="just">
              <a:buNone/>
            </a:pPr>
            <a:br>
              <a:rPr lang="en-US" sz="1900" dirty="0"/>
            </a:br>
            <a:endParaRPr lang="en-IN" sz="1900" dirty="0"/>
          </a:p>
        </p:txBody>
      </p:sp>
      <p:pic>
        <p:nvPicPr>
          <p:cNvPr id="4" name="Picture 3">
            <a:extLst>
              <a:ext uri="{FF2B5EF4-FFF2-40B4-BE49-F238E27FC236}">
                <a16:creationId xmlns:a16="http://schemas.microsoft.com/office/drawing/2014/main" id="{B3836CB9-D2DC-C357-D52F-35A3E4E1CAA5}"/>
              </a:ext>
            </a:extLst>
          </p:cNvPr>
          <p:cNvPicPr>
            <a:picLocks noChangeAspect="1"/>
          </p:cNvPicPr>
          <p:nvPr/>
        </p:nvPicPr>
        <p:blipFill rotWithShape="1">
          <a:blip r:embed="rId2"/>
          <a:srcRect b="2895"/>
          <a:stretch/>
        </p:blipFill>
        <p:spPr>
          <a:xfrm>
            <a:off x="6335270" y="2276857"/>
            <a:ext cx="5015484" cy="3900106"/>
          </a:xfrm>
          <a:prstGeom prst="rect">
            <a:avLst/>
          </a:prstGeom>
        </p:spPr>
      </p:pic>
      <p:sp>
        <p:nvSpPr>
          <p:cNvPr id="5" name="Slide Number Placeholder 4">
            <a:extLst>
              <a:ext uri="{FF2B5EF4-FFF2-40B4-BE49-F238E27FC236}">
                <a16:creationId xmlns:a16="http://schemas.microsoft.com/office/drawing/2014/main" id="{80E386B5-6E3E-AB48-0140-A32A5E8145BB}"/>
              </a:ext>
            </a:extLst>
          </p:cNvPr>
          <p:cNvSpPr>
            <a:spLocks noGrp="1"/>
          </p:cNvSpPr>
          <p:nvPr>
            <p:ph type="sldNum" sz="quarter" idx="12"/>
          </p:nvPr>
        </p:nvSpPr>
        <p:spPr/>
        <p:txBody>
          <a:bodyPr/>
          <a:lstStyle/>
          <a:p>
            <a:fld id="{369B7538-81C5-41DE-B71F-DDC90B267D9C}" type="slidenum">
              <a:rPr lang="en-IN" smtClean="0"/>
              <a:t>47</a:t>
            </a:fld>
            <a:endParaRPr lang="en-IN"/>
          </a:p>
        </p:txBody>
      </p:sp>
    </p:spTree>
    <p:extLst>
      <p:ext uri="{BB962C8B-B14F-4D97-AF65-F5344CB8AC3E}">
        <p14:creationId xmlns:p14="http://schemas.microsoft.com/office/powerpoint/2010/main" val="617882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Fruits and vegetables in bags">
            <a:extLst>
              <a:ext uri="{FF2B5EF4-FFF2-40B4-BE49-F238E27FC236}">
                <a16:creationId xmlns:a16="http://schemas.microsoft.com/office/drawing/2014/main" id="{9806D1E4-BA95-9BAB-05DD-26E3273023AA}"/>
              </a:ext>
            </a:extLst>
          </p:cNvPr>
          <p:cNvPicPr>
            <a:picLocks noChangeAspect="1"/>
          </p:cNvPicPr>
          <p:nvPr/>
        </p:nvPicPr>
        <p:blipFill rotWithShape="1">
          <a:blip r:embed="rId2"/>
          <a:srcRect b="15730"/>
          <a:stretch/>
        </p:blipFill>
        <p:spPr>
          <a:xfrm>
            <a:off x="1" y="1"/>
            <a:ext cx="12192000" cy="6857999"/>
          </a:xfrm>
          <a:prstGeom prst="rect">
            <a:avLst/>
          </a:prstGeom>
        </p:spPr>
      </p:pic>
      <p:sp useBgFill="1">
        <p:nvSpPr>
          <p:cNvPr id="11"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8A3424-85CC-F28E-73DA-BC181278E0AF}"/>
              </a:ext>
            </a:extLst>
          </p:cNvPr>
          <p:cNvSpPr>
            <a:spLocks noGrp="1"/>
          </p:cNvSpPr>
          <p:nvPr>
            <p:ph type="title"/>
          </p:nvPr>
        </p:nvSpPr>
        <p:spPr>
          <a:xfrm>
            <a:off x="1030960" y="609599"/>
            <a:ext cx="4775162" cy="1339382"/>
          </a:xfrm>
        </p:spPr>
        <p:txBody>
          <a:bodyPr>
            <a:normAutofit/>
          </a:bodyPr>
          <a:lstStyle/>
          <a:p>
            <a:pPr algn="ctr"/>
            <a:r>
              <a:rPr lang="en-US" sz="2800" b="0" i="0" dirty="0">
                <a:effectLst/>
                <a:latin typeface="Linux Libertine"/>
              </a:rPr>
              <a:t>Advantages of You-Pick or Pick-Your-Own marketing</a:t>
            </a:r>
            <a:br>
              <a:rPr lang="en-US" sz="2800" b="0" i="0" dirty="0">
                <a:effectLst/>
                <a:latin typeface="Linux Libertine"/>
              </a:rPr>
            </a:br>
            <a:endParaRPr lang="en-IN" sz="2800" dirty="0"/>
          </a:p>
        </p:txBody>
      </p:sp>
      <p:sp>
        <p:nvSpPr>
          <p:cNvPr id="1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790BECD-E956-B697-F8CE-07C1B8086B9E}"/>
              </a:ext>
            </a:extLst>
          </p:cNvPr>
          <p:cNvSpPr>
            <a:spLocks noGrp="1"/>
          </p:cNvSpPr>
          <p:nvPr>
            <p:ph idx="1"/>
          </p:nvPr>
        </p:nvSpPr>
        <p:spPr>
          <a:xfrm>
            <a:off x="1189319" y="1438114"/>
            <a:ext cx="4458446" cy="4218883"/>
          </a:xfrm>
        </p:spPr>
        <p:txBody>
          <a:bodyPr anchor="ctr">
            <a:noAutofit/>
          </a:bodyPr>
          <a:lstStyle/>
          <a:p>
            <a:pPr algn="just"/>
            <a:r>
              <a:rPr lang="en-US" sz="1700" dirty="0">
                <a:latin typeface="Arial" panose="020B0604020202020204" pitchFamily="34" charset="0"/>
              </a:rPr>
              <a:t>A</a:t>
            </a:r>
            <a:r>
              <a:rPr lang="en-US" sz="1700" b="0" i="0" dirty="0">
                <a:effectLst/>
                <a:latin typeface="Arial" panose="020B0604020202020204" pitchFamily="34" charset="0"/>
              </a:rPr>
              <a:t>lternative selling method that can supplement other marketing strategies</a:t>
            </a:r>
          </a:p>
          <a:p>
            <a:pPr algn="just">
              <a:buFont typeface="Arial" panose="020B0604020202020204" pitchFamily="34" charset="0"/>
              <a:buChar char="•"/>
            </a:pPr>
            <a:r>
              <a:rPr lang="en-US" sz="1700" b="0" i="0" dirty="0">
                <a:effectLst/>
                <a:latin typeface="Arial" panose="020B0604020202020204" pitchFamily="34" charset="0"/>
              </a:rPr>
              <a:t>Direct sales to the consumer </a:t>
            </a:r>
          </a:p>
          <a:p>
            <a:pPr algn="just">
              <a:buFont typeface="Arial" panose="020B0604020202020204" pitchFamily="34" charset="0"/>
              <a:buChar char="•"/>
            </a:pPr>
            <a:r>
              <a:rPr lang="en-US" sz="1700" b="0" i="0" dirty="0">
                <a:effectLst/>
                <a:latin typeface="Arial" panose="020B0604020202020204" pitchFamily="34" charset="0"/>
              </a:rPr>
              <a:t>Lowers operating costs and brings a profit even if prices may be lower</a:t>
            </a:r>
          </a:p>
          <a:p>
            <a:pPr algn="just">
              <a:buFont typeface="Arial" panose="020B0604020202020204" pitchFamily="34" charset="0"/>
              <a:buChar char="•"/>
            </a:pPr>
            <a:r>
              <a:rPr lang="en-US" sz="1700" b="0" i="0" dirty="0">
                <a:effectLst/>
                <a:latin typeface="Arial" panose="020B0604020202020204" pitchFamily="34" charset="0"/>
              </a:rPr>
              <a:t>There are no transportation costs and no need for seasonal labor.</a:t>
            </a:r>
          </a:p>
          <a:p>
            <a:pPr algn="just">
              <a:buFont typeface="Arial" panose="020B0604020202020204" pitchFamily="34" charset="0"/>
              <a:buChar char="•"/>
            </a:pPr>
            <a:r>
              <a:rPr lang="en-US" sz="1700" b="0" i="0" dirty="0">
                <a:effectLst/>
                <a:latin typeface="Arial" panose="020B0604020202020204" pitchFamily="34" charset="0"/>
              </a:rPr>
              <a:t>Lower packaging costs because customers are encouraged to bring their own bags</a:t>
            </a:r>
          </a:p>
          <a:p>
            <a:pPr algn="just">
              <a:buFont typeface="Arial" panose="020B0604020202020204" pitchFamily="34" charset="0"/>
              <a:buChar char="•"/>
            </a:pPr>
            <a:r>
              <a:rPr lang="en-US" sz="1700" dirty="0">
                <a:latin typeface="Arial" panose="020B0604020202020204" pitchFamily="34" charset="0"/>
              </a:rPr>
              <a:t>A</a:t>
            </a:r>
            <a:r>
              <a:rPr lang="en-US" sz="1700" b="0" i="0" dirty="0">
                <a:effectLst/>
                <a:latin typeface="Arial" panose="020B0604020202020204" pitchFamily="34" charset="0"/>
              </a:rPr>
              <a:t>n entry fee usually covers any produce customers may eat on the farm while picking from the farm</a:t>
            </a:r>
            <a:endParaRPr lang="en-IN" sz="1700" dirty="0"/>
          </a:p>
        </p:txBody>
      </p:sp>
      <p:sp>
        <p:nvSpPr>
          <p:cNvPr id="4" name="Slide Number Placeholder 3">
            <a:extLst>
              <a:ext uri="{FF2B5EF4-FFF2-40B4-BE49-F238E27FC236}">
                <a16:creationId xmlns:a16="http://schemas.microsoft.com/office/drawing/2014/main" id="{75522A1B-61C5-C2AC-D8E8-4CE955E42A08}"/>
              </a:ext>
            </a:extLst>
          </p:cNvPr>
          <p:cNvSpPr>
            <a:spLocks noGrp="1"/>
          </p:cNvSpPr>
          <p:nvPr>
            <p:ph type="sldNum" sz="quarter" idx="12"/>
          </p:nvPr>
        </p:nvSpPr>
        <p:spPr/>
        <p:txBody>
          <a:bodyPr/>
          <a:lstStyle/>
          <a:p>
            <a:fld id="{369B7538-81C5-41DE-B71F-DDC90B267D9C}" type="slidenum">
              <a:rPr lang="en-IN" smtClean="0"/>
              <a:t>48</a:t>
            </a:fld>
            <a:endParaRPr lang="en-IN"/>
          </a:p>
        </p:txBody>
      </p:sp>
    </p:spTree>
    <p:extLst>
      <p:ext uri="{BB962C8B-B14F-4D97-AF65-F5344CB8AC3E}">
        <p14:creationId xmlns:p14="http://schemas.microsoft.com/office/powerpoint/2010/main" val="9714988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CE1F33-1505-289E-EC68-4ADF0A06FF46}"/>
              </a:ext>
            </a:extLst>
          </p:cNvPr>
          <p:cNvPicPr>
            <a:picLocks noChangeAspect="1"/>
          </p:cNvPicPr>
          <p:nvPr/>
        </p:nvPicPr>
        <p:blipFill rotWithShape="1">
          <a:blip r:embed="rId2"/>
          <a:srcRect l="4651" r="10906" b="9092"/>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891A4D-8EC2-C094-85BA-ACE8D6B9B85E}"/>
              </a:ext>
            </a:extLst>
          </p:cNvPr>
          <p:cNvSpPr>
            <a:spLocks noGrp="1"/>
          </p:cNvSpPr>
          <p:nvPr>
            <p:ph type="title"/>
          </p:nvPr>
        </p:nvSpPr>
        <p:spPr>
          <a:xfrm>
            <a:off x="594805" y="640263"/>
            <a:ext cx="5221266" cy="1344975"/>
          </a:xfrm>
        </p:spPr>
        <p:txBody>
          <a:bodyPr>
            <a:normAutofit/>
          </a:bodyPr>
          <a:lstStyle/>
          <a:p>
            <a:pPr algn="ctr"/>
            <a:r>
              <a:rPr lang="en-US" sz="4000" dirty="0"/>
              <a:t>Advent of </a:t>
            </a:r>
            <a:r>
              <a:rPr lang="en-US" sz="4000" dirty="0" err="1"/>
              <a:t>agri</a:t>
            </a:r>
            <a:r>
              <a:rPr lang="en-US" sz="4000" dirty="0"/>
              <a:t>-tourism in India</a:t>
            </a:r>
            <a:endParaRPr lang="en-IN" sz="4000" dirty="0"/>
          </a:p>
        </p:txBody>
      </p:sp>
      <p:sp>
        <p:nvSpPr>
          <p:cNvPr id="3" name="Content Placeholder 2">
            <a:extLst>
              <a:ext uri="{FF2B5EF4-FFF2-40B4-BE49-F238E27FC236}">
                <a16:creationId xmlns:a16="http://schemas.microsoft.com/office/drawing/2014/main" id="{B24E2AAA-2C62-CECE-FB46-AFA011FF5D94}"/>
              </a:ext>
            </a:extLst>
          </p:cNvPr>
          <p:cNvSpPr>
            <a:spLocks noGrp="1"/>
          </p:cNvSpPr>
          <p:nvPr>
            <p:ph idx="1"/>
          </p:nvPr>
        </p:nvSpPr>
        <p:spPr>
          <a:xfrm>
            <a:off x="594110" y="2121763"/>
            <a:ext cx="5235490" cy="3773010"/>
          </a:xfrm>
        </p:spPr>
        <p:txBody>
          <a:bodyPr>
            <a:normAutofit/>
          </a:bodyPr>
          <a:lstStyle/>
          <a:p>
            <a:pPr algn="just"/>
            <a:r>
              <a:rPr lang="en-US" sz="2400" dirty="0"/>
              <a:t>The state of </a:t>
            </a:r>
            <a:r>
              <a:rPr lang="en-US" sz="2400" dirty="0">
                <a:solidFill>
                  <a:srgbClr val="FF0000"/>
                </a:solidFill>
              </a:rPr>
              <a:t>Maharashtra</a:t>
            </a:r>
            <a:r>
              <a:rPr lang="en-US" sz="2400" dirty="0"/>
              <a:t> is the pioneer state to develop and promote </a:t>
            </a:r>
            <a:r>
              <a:rPr lang="en-US" sz="2400" dirty="0" err="1"/>
              <a:t>agri</a:t>
            </a:r>
            <a:r>
              <a:rPr lang="en-US" sz="2400" dirty="0"/>
              <a:t>-tourism in the country</a:t>
            </a:r>
          </a:p>
          <a:p>
            <a:pPr algn="just"/>
            <a:r>
              <a:rPr lang="en-US" sz="2400" dirty="0"/>
              <a:t>Mr. Pandurang </a:t>
            </a:r>
            <a:r>
              <a:rPr lang="en-US" sz="2400" dirty="0" err="1"/>
              <a:t>Taware</a:t>
            </a:r>
            <a:endParaRPr lang="en-US" sz="2400" dirty="0"/>
          </a:p>
          <a:p>
            <a:pPr algn="just"/>
            <a:r>
              <a:rPr lang="en-US" sz="2400" dirty="0"/>
              <a:t>Agri Tourism Development Corporation (ATDC)- 2005 </a:t>
            </a:r>
          </a:p>
          <a:p>
            <a:pPr algn="just"/>
            <a:r>
              <a:rPr lang="en-US" sz="2400" dirty="0"/>
              <a:t>Owns the pilot  </a:t>
            </a:r>
            <a:r>
              <a:rPr lang="en-US" sz="2400" dirty="0" err="1"/>
              <a:t>agri</a:t>
            </a:r>
            <a:r>
              <a:rPr lang="en-US" sz="2400" dirty="0"/>
              <a:t>-tourism project of 28 acres in </a:t>
            </a:r>
            <a:r>
              <a:rPr lang="en-US" sz="2400" dirty="0" err="1"/>
              <a:t>Palshiwadi</a:t>
            </a:r>
            <a:r>
              <a:rPr lang="en-US" sz="2400" dirty="0"/>
              <a:t>, Pune</a:t>
            </a:r>
          </a:p>
        </p:txBody>
      </p:sp>
      <p:sp>
        <p:nvSpPr>
          <p:cNvPr id="5" name="Slide Number Placeholder 4">
            <a:extLst>
              <a:ext uri="{FF2B5EF4-FFF2-40B4-BE49-F238E27FC236}">
                <a16:creationId xmlns:a16="http://schemas.microsoft.com/office/drawing/2014/main" id="{B66E4415-EB3E-97A2-B974-6EDBB174D7B3}"/>
              </a:ext>
            </a:extLst>
          </p:cNvPr>
          <p:cNvSpPr>
            <a:spLocks noGrp="1"/>
          </p:cNvSpPr>
          <p:nvPr>
            <p:ph type="sldNum" sz="quarter" idx="12"/>
          </p:nvPr>
        </p:nvSpPr>
        <p:spPr/>
        <p:txBody>
          <a:bodyPr/>
          <a:lstStyle/>
          <a:p>
            <a:fld id="{369B7538-81C5-41DE-B71F-DDC90B267D9C}" type="slidenum">
              <a:rPr lang="en-IN" smtClean="0"/>
              <a:t>49</a:t>
            </a:fld>
            <a:endParaRPr lang="en-IN"/>
          </a:p>
        </p:txBody>
      </p:sp>
    </p:spTree>
    <p:extLst>
      <p:ext uri="{BB962C8B-B14F-4D97-AF65-F5344CB8AC3E}">
        <p14:creationId xmlns:p14="http://schemas.microsoft.com/office/powerpoint/2010/main" val="3926447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B13AAB-23CD-49A0-09C3-C8BB9AE5E251}"/>
              </a:ext>
            </a:extLst>
          </p:cNvPr>
          <p:cNvSpPr>
            <a:spLocks noGrp="1"/>
          </p:cNvSpPr>
          <p:nvPr>
            <p:ph type="title"/>
          </p:nvPr>
        </p:nvSpPr>
        <p:spPr>
          <a:xfrm>
            <a:off x="5680931" y="511293"/>
            <a:ext cx="5458838" cy="1325563"/>
          </a:xfrm>
        </p:spPr>
        <p:txBody>
          <a:bodyPr>
            <a:normAutofit/>
          </a:bodyPr>
          <a:lstStyle/>
          <a:p>
            <a:pPr algn="ctr"/>
            <a:r>
              <a:rPr lang="en-US" dirty="0"/>
              <a:t>TOURISM</a:t>
            </a:r>
            <a:endParaRPr lang="en-IN" dirty="0"/>
          </a:p>
        </p:txBody>
      </p:sp>
      <p:sp>
        <p:nvSpPr>
          <p:cNvPr id="16"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CE260818-F4BE-2B2D-EC24-E9CB9B5FC6A4}"/>
              </a:ext>
            </a:extLst>
          </p:cNvPr>
          <p:cNvPicPr>
            <a:picLocks noChangeAspect="1"/>
          </p:cNvPicPr>
          <p:nvPr/>
        </p:nvPicPr>
        <p:blipFill>
          <a:blip r:embed="rId2"/>
          <a:stretch>
            <a:fillRect/>
          </a:stretch>
        </p:blipFill>
        <p:spPr>
          <a:xfrm>
            <a:off x="1052231" y="511293"/>
            <a:ext cx="4079282"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A33315C3-1B8F-A964-4243-BEA7A1B09D08}"/>
              </a:ext>
            </a:extLst>
          </p:cNvPr>
          <p:cNvSpPr>
            <a:spLocks noGrp="1"/>
          </p:cNvSpPr>
          <p:nvPr>
            <p:ph idx="1"/>
          </p:nvPr>
        </p:nvSpPr>
        <p:spPr>
          <a:xfrm>
            <a:off x="5894962" y="1984443"/>
            <a:ext cx="5458838" cy="4192520"/>
          </a:xfrm>
        </p:spPr>
        <p:txBody>
          <a:bodyPr>
            <a:normAutofit/>
          </a:bodyPr>
          <a:lstStyle/>
          <a:p>
            <a:pPr algn="just"/>
            <a:r>
              <a:rPr lang="en-US" sz="2200" b="1" i="0" dirty="0">
                <a:effectLst/>
                <a:latin typeface="Arial" panose="020B0604020202020204" pitchFamily="34" charset="0"/>
              </a:rPr>
              <a:t>Tourism</a:t>
            </a:r>
            <a:r>
              <a:rPr lang="en-US" sz="2200" b="0" i="0" dirty="0">
                <a:effectLst/>
                <a:latin typeface="Arial" panose="020B0604020202020204" pitchFamily="34" charset="0"/>
              </a:rPr>
              <a:t> is </a:t>
            </a:r>
            <a:r>
              <a:rPr lang="en-US" sz="2200" b="0" i="0" strike="noStrike" dirty="0">
                <a:effectLst/>
                <a:latin typeface="Arial" panose="020B0604020202020204" pitchFamily="34" charset="0"/>
              </a:rPr>
              <a:t>travel</a:t>
            </a:r>
            <a:r>
              <a:rPr lang="en-US" sz="2200" b="0" i="0" dirty="0">
                <a:effectLst/>
                <a:latin typeface="Arial" panose="020B0604020202020204" pitchFamily="34" charset="0"/>
              </a:rPr>
              <a:t> for </a:t>
            </a:r>
            <a:r>
              <a:rPr lang="en-US" sz="2200" b="0" i="0" dirty="0">
                <a:solidFill>
                  <a:srgbClr val="FF0000"/>
                </a:solidFill>
                <a:effectLst/>
                <a:latin typeface="Arial" panose="020B0604020202020204" pitchFamily="34" charset="0"/>
              </a:rPr>
              <a:t>pleasure</a:t>
            </a:r>
            <a:r>
              <a:rPr lang="en-US" sz="2200" b="0" i="0" dirty="0">
                <a:effectLst/>
                <a:latin typeface="Arial" panose="020B0604020202020204" pitchFamily="34" charset="0"/>
              </a:rPr>
              <a:t> or </a:t>
            </a:r>
            <a:r>
              <a:rPr lang="en-US" sz="2200" b="0" i="0" dirty="0">
                <a:solidFill>
                  <a:srgbClr val="FF0000"/>
                </a:solidFill>
                <a:effectLst/>
                <a:latin typeface="Arial" panose="020B0604020202020204" pitchFamily="34" charset="0"/>
              </a:rPr>
              <a:t>business</a:t>
            </a:r>
            <a:endParaRPr lang="en-US" sz="2200" b="0" i="0" baseline="30000" dirty="0">
              <a:solidFill>
                <a:srgbClr val="FF0000"/>
              </a:solidFill>
              <a:effectLst/>
              <a:latin typeface="Arial" panose="020B0604020202020204" pitchFamily="34" charset="0"/>
            </a:endParaRPr>
          </a:p>
          <a:p>
            <a:pPr algn="just"/>
            <a:r>
              <a:rPr lang="en-US" sz="2200" b="0" i="0" dirty="0">
                <a:effectLst/>
                <a:latin typeface="Arial" panose="020B0604020202020204" pitchFamily="34" charset="0"/>
              </a:rPr>
              <a:t>The </a:t>
            </a:r>
            <a:r>
              <a:rPr lang="en-US" sz="2200" b="0" i="0" strike="noStrike" dirty="0">
                <a:effectLst/>
                <a:latin typeface="Arial" panose="020B0604020202020204" pitchFamily="34" charset="0"/>
              </a:rPr>
              <a:t>World Tourism Organization</a:t>
            </a:r>
            <a:r>
              <a:rPr lang="en-US" sz="2200" b="0" i="0" dirty="0">
                <a:effectLst/>
                <a:latin typeface="Arial" panose="020B0604020202020204" pitchFamily="34" charset="0"/>
              </a:rPr>
              <a:t> defines - "travelling to and staying in places outside their usual environment for not more than one consecutive year for </a:t>
            </a:r>
            <a:r>
              <a:rPr lang="en-US" sz="2200" b="0" i="0" strike="noStrike" dirty="0">
                <a:effectLst/>
                <a:latin typeface="Arial" panose="020B0604020202020204" pitchFamily="34" charset="0"/>
              </a:rPr>
              <a:t>leisure</a:t>
            </a:r>
            <a:r>
              <a:rPr lang="en-US" sz="2200" b="0" i="0" dirty="0">
                <a:effectLst/>
                <a:latin typeface="Arial" panose="020B0604020202020204" pitchFamily="34" charset="0"/>
              </a:rPr>
              <a:t> and not less than 24 hours, business and other purposes".</a:t>
            </a:r>
            <a:endParaRPr lang="en-US" sz="2200" b="0" i="0" baseline="30000" dirty="0">
              <a:effectLst/>
              <a:latin typeface="Arial" panose="020B0604020202020204" pitchFamily="34" charset="0"/>
            </a:endParaRPr>
          </a:p>
          <a:p>
            <a:pPr algn="just"/>
            <a:r>
              <a:rPr lang="en-US" sz="2200" b="0" i="0" dirty="0">
                <a:effectLst/>
                <a:latin typeface="Arial" panose="020B0604020202020204" pitchFamily="34" charset="0"/>
              </a:rPr>
              <a:t>Tourism can be </a:t>
            </a:r>
            <a:r>
              <a:rPr lang="en-US" sz="2200" b="0" i="0" strike="noStrike" dirty="0">
                <a:solidFill>
                  <a:srgbClr val="FF0000"/>
                </a:solidFill>
                <a:effectLst/>
                <a:latin typeface="Arial" panose="020B0604020202020204" pitchFamily="34" charset="0"/>
              </a:rPr>
              <a:t>domestic</a:t>
            </a:r>
            <a:r>
              <a:rPr lang="en-US" sz="2200" b="0" i="0" dirty="0">
                <a:effectLst/>
                <a:latin typeface="Arial" panose="020B0604020202020204" pitchFamily="34" charset="0"/>
              </a:rPr>
              <a:t> or </a:t>
            </a:r>
            <a:r>
              <a:rPr lang="en-US" sz="2200" b="0" i="0" strike="noStrike" dirty="0">
                <a:solidFill>
                  <a:srgbClr val="FF0000"/>
                </a:solidFill>
                <a:effectLst/>
                <a:latin typeface="Arial" panose="020B0604020202020204" pitchFamily="34" charset="0"/>
              </a:rPr>
              <a:t>international</a:t>
            </a:r>
            <a:endParaRPr lang="en-US" sz="2200" strike="noStrike" dirty="0">
              <a:solidFill>
                <a:srgbClr val="FF0000"/>
              </a:solidFill>
              <a:latin typeface="Arial" panose="020B0604020202020204" pitchFamily="34" charset="0"/>
            </a:endParaRPr>
          </a:p>
          <a:p>
            <a:pPr algn="just"/>
            <a:r>
              <a:rPr lang="en-US" sz="2200" b="0" i="0" dirty="0">
                <a:effectLst/>
                <a:latin typeface="Arial" panose="020B0604020202020204" pitchFamily="34" charset="0"/>
              </a:rPr>
              <a:t>International tourism has both incoming and outgoing implications on a country's </a:t>
            </a:r>
            <a:r>
              <a:rPr lang="en-US" sz="2200" b="0" i="0" strike="noStrike" dirty="0">
                <a:solidFill>
                  <a:srgbClr val="FF0000"/>
                </a:solidFill>
                <a:effectLst/>
                <a:latin typeface="Arial" panose="020B0604020202020204" pitchFamily="34" charset="0"/>
              </a:rPr>
              <a:t>balance of payments</a:t>
            </a:r>
            <a:r>
              <a:rPr lang="en-US" sz="2200" b="0" i="0" dirty="0">
                <a:solidFill>
                  <a:srgbClr val="FF0000"/>
                </a:solidFill>
                <a:effectLst/>
                <a:latin typeface="Arial" panose="020B0604020202020204" pitchFamily="34" charset="0"/>
              </a:rPr>
              <a:t>.</a:t>
            </a:r>
          </a:p>
          <a:p>
            <a:endParaRPr lang="en-IN" sz="2200" dirty="0"/>
          </a:p>
        </p:txBody>
      </p:sp>
      <p:sp>
        <p:nvSpPr>
          <p:cNvPr id="5" name="Slide Number Placeholder 4">
            <a:extLst>
              <a:ext uri="{FF2B5EF4-FFF2-40B4-BE49-F238E27FC236}">
                <a16:creationId xmlns:a16="http://schemas.microsoft.com/office/drawing/2014/main" id="{B7077764-0D84-B46E-0807-2F8E1132E970}"/>
              </a:ext>
            </a:extLst>
          </p:cNvPr>
          <p:cNvSpPr>
            <a:spLocks noGrp="1"/>
          </p:cNvSpPr>
          <p:nvPr>
            <p:ph type="sldNum" sz="quarter" idx="12"/>
          </p:nvPr>
        </p:nvSpPr>
        <p:spPr/>
        <p:txBody>
          <a:bodyPr/>
          <a:lstStyle/>
          <a:p>
            <a:fld id="{369B7538-81C5-41DE-B71F-DDC90B267D9C}" type="slidenum">
              <a:rPr lang="en-IN" smtClean="0"/>
              <a:t>5</a:t>
            </a:fld>
            <a:endParaRPr lang="en-IN" dirty="0"/>
          </a:p>
        </p:txBody>
      </p:sp>
    </p:spTree>
    <p:extLst>
      <p:ext uri="{BB962C8B-B14F-4D97-AF65-F5344CB8AC3E}">
        <p14:creationId xmlns:p14="http://schemas.microsoft.com/office/powerpoint/2010/main" val="1636372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E2F8EB1-3402-935B-4307-CF8033772089}"/>
              </a:ext>
            </a:extLst>
          </p:cNvPr>
          <p:cNvPicPr>
            <a:picLocks noChangeAspect="1"/>
          </p:cNvPicPr>
          <p:nvPr/>
        </p:nvPicPr>
        <p:blipFill rotWithShape="1">
          <a:blip r:embed="rId2">
            <a:alphaModFix amt="35000"/>
          </a:blip>
          <a:srcRect t="13979" b="11021"/>
          <a:stretch/>
        </p:blipFill>
        <p:spPr>
          <a:xfrm>
            <a:off x="20" y="1"/>
            <a:ext cx="12191980" cy="6857999"/>
          </a:xfrm>
          <a:prstGeom prst="rect">
            <a:avLst/>
          </a:prstGeom>
        </p:spPr>
      </p:pic>
      <p:sp>
        <p:nvSpPr>
          <p:cNvPr id="2" name="Title 1">
            <a:extLst>
              <a:ext uri="{FF2B5EF4-FFF2-40B4-BE49-F238E27FC236}">
                <a16:creationId xmlns:a16="http://schemas.microsoft.com/office/drawing/2014/main" id="{69C5FA4A-80BD-DD12-9706-92F50213FAA2}"/>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Activities of ATDC</a:t>
            </a:r>
            <a:endParaRPr lang="en-IN" sz="4000">
              <a:solidFill>
                <a:srgbClr val="FFFFFF"/>
              </a:solidFill>
            </a:endParaRPr>
          </a:p>
        </p:txBody>
      </p:sp>
      <p:cxnSp>
        <p:nvCxnSpPr>
          <p:cNvPr id="18"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AFBCC61-F0D5-9101-97F5-E68B8624849E}"/>
              </a:ext>
            </a:extLst>
          </p:cNvPr>
          <p:cNvSpPr>
            <a:spLocks noGrp="1"/>
          </p:cNvSpPr>
          <p:nvPr>
            <p:ph type="sldNum" sz="quarter" idx="12"/>
          </p:nvPr>
        </p:nvSpPr>
        <p:spPr>
          <a:xfrm>
            <a:off x="10453254" y="6356350"/>
            <a:ext cx="900545" cy="365125"/>
          </a:xfrm>
        </p:spPr>
        <p:txBody>
          <a:bodyPr>
            <a:normAutofit/>
          </a:bodyPr>
          <a:lstStyle/>
          <a:p>
            <a:pPr>
              <a:spcAft>
                <a:spcPts val="600"/>
              </a:spcAft>
            </a:pPr>
            <a:fld id="{369B7538-81C5-41DE-B71F-DDC90B267D9C}" type="slidenum">
              <a:rPr lang="en-IN">
                <a:solidFill>
                  <a:srgbClr val="FFFFFF"/>
                </a:solidFill>
              </a:rPr>
              <a:pPr>
                <a:spcAft>
                  <a:spcPts val="600"/>
                </a:spcAft>
              </a:pPr>
              <a:t>50</a:t>
            </a:fld>
            <a:endParaRPr lang="en-IN">
              <a:solidFill>
                <a:srgbClr val="FFFFFF"/>
              </a:solidFill>
            </a:endParaRPr>
          </a:p>
        </p:txBody>
      </p:sp>
      <p:graphicFrame>
        <p:nvGraphicFramePr>
          <p:cNvPr id="5" name="Content Placeholder 2">
            <a:extLst>
              <a:ext uri="{FF2B5EF4-FFF2-40B4-BE49-F238E27FC236}">
                <a16:creationId xmlns:a16="http://schemas.microsoft.com/office/drawing/2014/main" id="{A8DF4F4C-E41F-BCC6-CD94-429D53FDA54B}"/>
              </a:ext>
            </a:extLst>
          </p:cNvPr>
          <p:cNvGraphicFramePr>
            <a:graphicFrameLocks noGrp="1"/>
          </p:cNvGraphicFramePr>
          <p:nvPr>
            <p:ph idx="1"/>
            <p:extLst>
              <p:ext uri="{D42A27DB-BD31-4B8C-83A1-F6EECF244321}">
                <p14:modId xmlns:p14="http://schemas.microsoft.com/office/powerpoint/2010/main" val="1335180501"/>
              </p:ext>
            </p:extLst>
          </p:nvPr>
        </p:nvGraphicFramePr>
        <p:xfrm>
          <a:off x="5155379" y="136525"/>
          <a:ext cx="6820307" cy="63232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6768512"/>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A close-up of hands shaking&#10;&#10;Description automatically generated with medium confidence">
            <a:extLst>
              <a:ext uri="{FF2B5EF4-FFF2-40B4-BE49-F238E27FC236}">
                <a16:creationId xmlns:a16="http://schemas.microsoft.com/office/drawing/2014/main" id="{B78F568C-3A4D-8254-F9D8-037DC9896F9E}"/>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15" name="Content Placeholder 2">
            <a:extLst>
              <a:ext uri="{FF2B5EF4-FFF2-40B4-BE49-F238E27FC236}">
                <a16:creationId xmlns:a16="http://schemas.microsoft.com/office/drawing/2014/main" id="{0F635631-9248-695F-3DBB-EF1DFBF04242}"/>
              </a:ext>
            </a:extLst>
          </p:cNvPr>
          <p:cNvSpPr>
            <a:spLocks noGrp="1"/>
          </p:cNvSpPr>
          <p:nvPr>
            <p:ph idx="1"/>
          </p:nvPr>
        </p:nvSpPr>
        <p:spPr>
          <a:xfrm>
            <a:off x="838200" y="358219"/>
            <a:ext cx="10515600" cy="5818744"/>
          </a:xfrm>
        </p:spPr>
        <p:txBody>
          <a:bodyPr>
            <a:normAutofit/>
          </a:bodyPr>
          <a:lstStyle/>
          <a:p>
            <a:pPr algn="just">
              <a:spcAft>
                <a:spcPts val="800"/>
              </a:spcAft>
            </a:pPr>
            <a:r>
              <a:rPr lang="en-IN"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In 2007, ATDC launched </a:t>
            </a:r>
            <a:r>
              <a:rPr lang="en-IN"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training and skills development programmes</a:t>
            </a:r>
            <a:r>
              <a:rPr lang="en-IN"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with Maharashtra State Agri Tourism </a:t>
            </a:r>
            <a:r>
              <a:rPr lang="en-IN" sz="2400"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V</a:t>
            </a:r>
            <a:r>
              <a:rPr lang="en-IN" sz="24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istar</a:t>
            </a:r>
            <a:r>
              <a:rPr lang="en-IN"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Yojana</a:t>
            </a:r>
          </a:p>
          <a:p>
            <a:pPr algn="just">
              <a:spcAft>
                <a:spcPts val="800"/>
              </a:spcAft>
            </a:pPr>
            <a:r>
              <a:rPr lang="en-IN"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The first 52 farmers were selected in Maharashtra </a:t>
            </a:r>
          </a:p>
          <a:p>
            <a:pPr algn="just">
              <a:spcAft>
                <a:spcPts val="800"/>
              </a:spcAft>
            </a:pPr>
            <a:r>
              <a:rPr lang="en-IN" sz="2400" dirty="0">
                <a:solidFill>
                  <a:srgbClr val="FFFFFF"/>
                </a:solidFill>
                <a:latin typeface="Calibri" panose="020F0502020204030204" pitchFamily="34" charset="0"/>
                <a:ea typeface="Calibri" panose="020F0502020204030204" pitchFamily="34" charset="0"/>
                <a:cs typeface="Times New Roman" panose="02020603050405020304" pitchFamily="18" charset="0"/>
              </a:rPr>
              <a:t>The</a:t>
            </a:r>
            <a:r>
              <a:rPr lang="en-IN"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Agri</a:t>
            </a:r>
            <a:r>
              <a:rPr lang="en-IN" sz="2400" dirty="0">
                <a:solidFill>
                  <a:srgbClr val="FFFFFF"/>
                </a:solidFill>
                <a:latin typeface="Calibri" panose="020F0502020204030204" pitchFamily="34" charset="0"/>
                <a:ea typeface="Calibri" panose="020F0502020204030204" pitchFamily="34" charset="0"/>
                <a:cs typeface="Times New Roman" panose="02020603050405020304" pitchFamily="18" charset="0"/>
              </a:rPr>
              <a:t>-t</a:t>
            </a:r>
            <a:r>
              <a:rPr lang="en-IN"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ourism model has been replicated in </a:t>
            </a:r>
            <a:r>
              <a:rPr lang="en-IN"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328 Agri tourism centres </a:t>
            </a:r>
            <a:r>
              <a:rPr lang="en-IN"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across 30 districts in Maharashtra </a:t>
            </a:r>
            <a:endParaRPr lang="en-IN" sz="24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IN"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Helped to conserve, enhance the village environment, village traditions and culture customs village arts and handicrafts. </a:t>
            </a:r>
          </a:p>
          <a:p>
            <a:pPr algn="just">
              <a:spcAft>
                <a:spcPts val="800"/>
              </a:spcAft>
            </a:pPr>
            <a:r>
              <a:rPr lang="en-IN" sz="2400" dirty="0">
                <a:solidFill>
                  <a:srgbClr val="FFFFFF"/>
                </a:solidFill>
                <a:latin typeface="Calibri" panose="020F0502020204030204" pitchFamily="34" charset="0"/>
                <a:ea typeface="Calibri" panose="020F0502020204030204" pitchFamily="34" charset="0"/>
                <a:cs typeface="Times New Roman" panose="02020603050405020304" pitchFamily="18" charset="0"/>
              </a:rPr>
              <a:t>G</a:t>
            </a:r>
            <a:r>
              <a:rPr lang="en-IN"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ives the </a:t>
            </a:r>
            <a:r>
              <a:rPr lang="en-IN"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authentic experience to the visitors </a:t>
            </a:r>
            <a:r>
              <a:rPr lang="en-IN"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by showcasing village culture some agriculture traditions </a:t>
            </a:r>
          </a:p>
          <a:p>
            <a:pPr algn="just">
              <a:spcAft>
                <a:spcPts val="800"/>
              </a:spcAft>
            </a:pPr>
            <a:r>
              <a:rPr lang="en-IN"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Helped gain sustainable </a:t>
            </a:r>
            <a:r>
              <a:rPr lang="en-IN"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supplementary income</a:t>
            </a:r>
            <a:r>
              <a:rPr lang="en-IN"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source and generated </a:t>
            </a:r>
            <a:r>
              <a:rPr lang="en-IN"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local employment</a:t>
            </a:r>
            <a:endParaRPr lang="en-IN" sz="2400" dirty="0">
              <a:solidFill>
                <a:srgbClr val="FFFF00"/>
              </a:solidFill>
            </a:endParaRPr>
          </a:p>
        </p:txBody>
      </p:sp>
      <p:sp>
        <p:nvSpPr>
          <p:cNvPr id="3" name="Slide Number Placeholder 2">
            <a:extLst>
              <a:ext uri="{FF2B5EF4-FFF2-40B4-BE49-F238E27FC236}">
                <a16:creationId xmlns:a16="http://schemas.microsoft.com/office/drawing/2014/main" id="{F2BC2DCD-4CD6-D823-FCE8-C63103E9D185}"/>
              </a:ext>
            </a:extLst>
          </p:cNvPr>
          <p:cNvSpPr>
            <a:spLocks noGrp="1"/>
          </p:cNvSpPr>
          <p:nvPr>
            <p:ph type="sldNum" sz="quarter" idx="12"/>
          </p:nvPr>
        </p:nvSpPr>
        <p:spPr/>
        <p:txBody>
          <a:bodyPr/>
          <a:lstStyle/>
          <a:p>
            <a:fld id="{369B7538-81C5-41DE-B71F-DDC90B267D9C}" type="slidenum">
              <a:rPr lang="en-IN" smtClean="0"/>
              <a:t>51</a:t>
            </a:fld>
            <a:endParaRPr lang="en-IN"/>
          </a:p>
        </p:txBody>
      </p:sp>
    </p:spTree>
    <p:extLst>
      <p:ext uri="{BB962C8B-B14F-4D97-AF65-F5344CB8AC3E}">
        <p14:creationId xmlns:p14="http://schemas.microsoft.com/office/powerpoint/2010/main" val="1033600283"/>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id="{A3CC0916-BFDA-E5DB-0685-7A38829BBDFD}"/>
              </a:ext>
            </a:extLst>
          </p:cNvPr>
          <p:cNvGraphicFramePr>
            <a:graphicFrameLocks noGrp="1"/>
          </p:cNvGraphicFramePr>
          <p:nvPr>
            <p:ph idx="1"/>
            <p:extLst>
              <p:ext uri="{D42A27DB-BD31-4B8C-83A1-F6EECF244321}">
                <p14:modId xmlns:p14="http://schemas.microsoft.com/office/powerpoint/2010/main" val="3817596395"/>
              </p:ext>
            </p:extLst>
          </p:nvPr>
        </p:nvGraphicFramePr>
        <p:xfrm>
          <a:off x="838200" y="744075"/>
          <a:ext cx="10515600" cy="5186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DD89C2F8-1AE4-D35D-A57E-BD2EFF1D2403}"/>
              </a:ext>
            </a:extLst>
          </p:cNvPr>
          <p:cNvSpPr>
            <a:spLocks noGrp="1"/>
          </p:cNvSpPr>
          <p:nvPr>
            <p:ph type="sldNum" sz="quarter" idx="12"/>
          </p:nvPr>
        </p:nvSpPr>
        <p:spPr/>
        <p:txBody>
          <a:bodyPr/>
          <a:lstStyle/>
          <a:p>
            <a:fld id="{369B7538-81C5-41DE-B71F-DDC90B267D9C}" type="slidenum">
              <a:rPr lang="en-IN" smtClean="0"/>
              <a:t>52</a:t>
            </a:fld>
            <a:endParaRPr lang="en-IN"/>
          </a:p>
        </p:txBody>
      </p:sp>
    </p:spTree>
    <p:extLst>
      <p:ext uri="{BB962C8B-B14F-4D97-AF65-F5344CB8AC3E}">
        <p14:creationId xmlns:p14="http://schemas.microsoft.com/office/powerpoint/2010/main" val="1362643225"/>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20139-3E6D-C508-C33C-192CCB3D2F05}"/>
              </a:ext>
            </a:extLst>
          </p:cNvPr>
          <p:cNvSpPr>
            <a:spLocks noGrp="1"/>
          </p:cNvSpPr>
          <p:nvPr>
            <p:ph type="title"/>
          </p:nvPr>
        </p:nvSpPr>
        <p:spPr>
          <a:xfrm>
            <a:off x="4965430" y="629268"/>
            <a:ext cx="6586491" cy="1286160"/>
          </a:xfrm>
        </p:spPr>
        <p:txBody>
          <a:bodyPr anchor="b">
            <a:normAutofit fontScale="90000"/>
          </a:bodyPr>
          <a:lstStyle/>
          <a:p>
            <a:r>
              <a:rPr lang="en-IN" dirty="0"/>
              <a:t>Awards and recognitions of </a:t>
            </a:r>
            <a:br>
              <a:rPr lang="en-IN" dirty="0"/>
            </a:br>
            <a:r>
              <a:rPr lang="en-IN" dirty="0"/>
              <a:t>Mr. Pandurang </a:t>
            </a:r>
            <a:r>
              <a:rPr lang="en-IN" dirty="0" err="1"/>
              <a:t>Taware</a:t>
            </a:r>
            <a:endParaRPr lang="en-IN" dirty="0"/>
          </a:p>
        </p:txBody>
      </p:sp>
      <p:sp>
        <p:nvSpPr>
          <p:cNvPr id="1030" name="Content Placeholder 1029">
            <a:extLst>
              <a:ext uri="{FF2B5EF4-FFF2-40B4-BE49-F238E27FC236}">
                <a16:creationId xmlns:a16="http://schemas.microsoft.com/office/drawing/2014/main" id="{A560DEC3-F172-1A5E-333E-EA32378F2B40}"/>
              </a:ext>
            </a:extLst>
          </p:cNvPr>
          <p:cNvSpPr>
            <a:spLocks noGrp="1"/>
          </p:cNvSpPr>
          <p:nvPr>
            <p:ph idx="1"/>
          </p:nvPr>
        </p:nvSpPr>
        <p:spPr>
          <a:xfrm>
            <a:off x="4965431" y="2438400"/>
            <a:ext cx="6586489" cy="3785419"/>
          </a:xfrm>
        </p:spPr>
        <p:txBody>
          <a:bodyPr>
            <a:normAutofit fontScale="85000" lnSpcReduction="20000"/>
          </a:bodyPr>
          <a:lstStyle/>
          <a:p>
            <a:pPr algn="just"/>
            <a:r>
              <a:rPr lang="en-US" sz="2600" b="0" i="0" dirty="0">
                <a:effectLst/>
                <a:latin typeface="-apple-system"/>
              </a:rPr>
              <a:t>Maharashtra State Agri Tourism Award 2022 by Department of Tourism</a:t>
            </a:r>
          </a:p>
          <a:p>
            <a:pPr algn="just"/>
            <a:r>
              <a:rPr lang="en-US" sz="2600" b="0" i="0" dirty="0" err="1">
                <a:effectLst/>
                <a:latin typeface="-apple-system"/>
              </a:rPr>
              <a:t>Lakbay</a:t>
            </a:r>
            <a:r>
              <a:rPr lang="en-US" sz="2600" b="0" i="0" dirty="0">
                <a:effectLst/>
                <a:latin typeface="-apple-system"/>
              </a:rPr>
              <a:t> Bukid Award 2019, for Development &amp; Promotion of Farm Tourism in Asia</a:t>
            </a:r>
            <a:r>
              <a:rPr lang="en-US" sz="2600" dirty="0">
                <a:latin typeface="-apple-system"/>
              </a:rPr>
              <a:t>, Philippines</a:t>
            </a:r>
          </a:p>
          <a:p>
            <a:pPr algn="just"/>
            <a:r>
              <a:rPr lang="en-US" sz="2600" b="0" i="0" dirty="0">
                <a:solidFill>
                  <a:srgbClr val="FF0000"/>
                </a:solidFill>
                <a:effectLst/>
                <a:latin typeface="-apple-system"/>
              </a:rPr>
              <a:t>National Innovative Farmer Award 2018 by Indian Council of Agriculture Research, Ministry of Agriculture, Government of India</a:t>
            </a:r>
          </a:p>
          <a:p>
            <a:pPr algn="just"/>
            <a:r>
              <a:rPr lang="en-US" sz="2600" b="0" i="0" dirty="0">
                <a:effectLst/>
                <a:latin typeface="-apple-system"/>
              </a:rPr>
              <a:t>50 Most Influential Rural Marketing Professionals of India Award 2017</a:t>
            </a:r>
          </a:p>
          <a:p>
            <a:pPr algn="just"/>
            <a:r>
              <a:rPr lang="en-US" sz="2600" dirty="0"/>
              <a:t>Responsible Tourism Award 2011, by Responsible Travel, London</a:t>
            </a:r>
          </a:p>
          <a:p>
            <a:pPr algn="just"/>
            <a:r>
              <a:rPr lang="en-US" sz="2600" b="0" i="0" dirty="0">
                <a:effectLst/>
                <a:latin typeface="-apple-system"/>
              </a:rPr>
              <a:t>National Tourism Award 2008-09,by Ministry of Tourism Government</a:t>
            </a:r>
          </a:p>
          <a:p>
            <a:endParaRPr lang="en-US" sz="1700" dirty="0"/>
          </a:p>
        </p:txBody>
      </p:sp>
      <p:pic>
        <p:nvPicPr>
          <p:cNvPr id="1026" name="Picture 2" descr="Pandurang Taware - International Steering Committee Member - International  Workshop on Agritourism | LinkedIn">
            <a:extLst>
              <a:ext uri="{FF2B5EF4-FFF2-40B4-BE49-F238E27FC236}">
                <a16:creationId xmlns:a16="http://schemas.microsoft.com/office/drawing/2014/main" id="{3BE5D3C0-AE65-AD51-6E6B-CF4603C4BE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36" r="1837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045" name="Straight Connector 104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326B"/>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4732AEC-CC13-B69A-200E-C797AD74C9CD}"/>
              </a:ext>
            </a:extLst>
          </p:cNvPr>
          <p:cNvSpPr>
            <a:spLocks noGrp="1"/>
          </p:cNvSpPr>
          <p:nvPr>
            <p:ph type="sldNum" sz="quarter" idx="12"/>
          </p:nvPr>
        </p:nvSpPr>
        <p:spPr/>
        <p:txBody>
          <a:bodyPr/>
          <a:lstStyle/>
          <a:p>
            <a:fld id="{369B7538-81C5-41DE-B71F-DDC90B267D9C}" type="slidenum">
              <a:rPr lang="en-IN" smtClean="0"/>
              <a:t>53</a:t>
            </a:fld>
            <a:endParaRPr lang="en-IN"/>
          </a:p>
        </p:txBody>
      </p:sp>
    </p:spTree>
    <p:extLst>
      <p:ext uri="{BB962C8B-B14F-4D97-AF65-F5344CB8AC3E}">
        <p14:creationId xmlns:p14="http://schemas.microsoft.com/office/powerpoint/2010/main" val="38513557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walking in water&#10;&#10;Description automatically generated with medium confidence">
            <a:extLst>
              <a:ext uri="{FF2B5EF4-FFF2-40B4-BE49-F238E27FC236}">
                <a16:creationId xmlns:a16="http://schemas.microsoft.com/office/drawing/2014/main" id="{CF1017C9-4BA7-F6E1-B929-08A248ECFF75}"/>
              </a:ext>
            </a:extLst>
          </p:cNvPr>
          <p:cNvPicPr>
            <a:picLocks noChangeAspect="1"/>
          </p:cNvPicPr>
          <p:nvPr/>
        </p:nvPicPr>
        <p:blipFill rotWithShape="1">
          <a:blip r:embed="rId2"/>
          <a:srcRect l="37365" r="15552"/>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 name="Title 1">
            <a:extLst>
              <a:ext uri="{FF2B5EF4-FFF2-40B4-BE49-F238E27FC236}">
                <a16:creationId xmlns:a16="http://schemas.microsoft.com/office/drawing/2014/main" id="{EC3576AD-C1E5-803E-E4B9-FE9D3B4BAE9A}"/>
              </a:ext>
            </a:extLst>
          </p:cNvPr>
          <p:cNvSpPr>
            <a:spLocks noGrp="1"/>
          </p:cNvSpPr>
          <p:nvPr>
            <p:ph type="title"/>
          </p:nvPr>
        </p:nvSpPr>
        <p:spPr>
          <a:xfrm>
            <a:off x="5194169" y="407988"/>
            <a:ext cx="6354363" cy="1006034"/>
          </a:xfrm>
          <a:solidFill>
            <a:srgbClr val="FFFF00"/>
          </a:solidFill>
        </p:spPr>
        <p:txBody>
          <a:bodyPr>
            <a:normAutofit fontScale="90000"/>
          </a:bodyPr>
          <a:lstStyle/>
          <a:p>
            <a:r>
              <a:rPr lang="en-IN" sz="2400" dirty="0">
                <a:effectLst/>
                <a:latin typeface="Calibri" panose="020F0502020204030204" pitchFamily="34" charset="0"/>
                <a:ea typeface="Calibri" panose="020F0502020204030204" pitchFamily="34" charset="0"/>
                <a:cs typeface="Times New Roman" panose="02020603050405020304" pitchFamily="18" charset="0"/>
              </a:rPr>
              <a:t>Some of the popular farm stays providing agricultural tourism in India are</a:t>
            </a:r>
            <a:br>
              <a:rPr lang="en-IN" sz="2400" dirty="0">
                <a:effectLst/>
                <a:latin typeface="Calibri" panose="020F0502020204030204" pitchFamily="34" charset="0"/>
                <a:ea typeface="Calibri" panose="020F0502020204030204" pitchFamily="34" charset="0"/>
                <a:cs typeface="Times New Roman" panose="02020603050405020304" pitchFamily="18" charset="0"/>
              </a:rPr>
            </a:br>
            <a:endParaRPr lang="en-IN" sz="2400" dirty="0"/>
          </a:p>
        </p:txBody>
      </p:sp>
      <p:graphicFrame>
        <p:nvGraphicFramePr>
          <p:cNvPr id="22" name="Content Placeholder 2">
            <a:extLst>
              <a:ext uri="{FF2B5EF4-FFF2-40B4-BE49-F238E27FC236}">
                <a16:creationId xmlns:a16="http://schemas.microsoft.com/office/drawing/2014/main" id="{CF6ED33B-A273-7C7E-D200-E9428C10E516}"/>
              </a:ext>
            </a:extLst>
          </p:cNvPr>
          <p:cNvGraphicFramePr>
            <a:graphicFrameLocks noGrp="1"/>
          </p:cNvGraphicFramePr>
          <p:nvPr>
            <p:ph idx="1"/>
            <p:extLst>
              <p:ext uri="{D42A27DB-BD31-4B8C-83A1-F6EECF244321}">
                <p14:modId xmlns:p14="http://schemas.microsoft.com/office/powerpoint/2010/main" val="937605035"/>
              </p:ext>
            </p:extLst>
          </p:nvPr>
        </p:nvGraphicFramePr>
        <p:xfrm>
          <a:off x="5260258" y="1340528"/>
          <a:ext cx="6288274" cy="48792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6DCB7F35-54B7-E1F7-21E5-4AFC649263F3}"/>
              </a:ext>
            </a:extLst>
          </p:cNvPr>
          <p:cNvSpPr>
            <a:spLocks noGrp="1"/>
          </p:cNvSpPr>
          <p:nvPr>
            <p:ph type="sldNum" sz="quarter" idx="12"/>
          </p:nvPr>
        </p:nvSpPr>
        <p:spPr/>
        <p:txBody>
          <a:bodyPr/>
          <a:lstStyle/>
          <a:p>
            <a:fld id="{369B7538-81C5-41DE-B71F-DDC90B267D9C}" type="slidenum">
              <a:rPr lang="en-IN" smtClean="0"/>
              <a:t>54</a:t>
            </a:fld>
            <a:endParaRPr lang="en-IN"/>
          </a:p>
        </p:txBody>
      </p:sp>
    </p:spTree>
    <p:extLst>
      <p:ext uri="{BB962C8B-B14F-4D97-AF65-F5344CB8AC3E}">
        <p14:creationId xmlns:p14="http://schemas.microsoft.com/office/powerpoint/2010/main" val="2076080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2DBC3FA-1778-4542-A98E-723060F703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walking through a forest&#10;&#10;Description automatically generated with medium confidence">
            <a:extLst>
              <a:ext uri="{FF2B5EF4-FFF2-40B4-BE49-F238E27FC236}">
                <a16:creationId xmlns:a16="http://schemas.microsoft.com/office/drawing/2014/main" id="{7EC5872E-3F4D-DCFC-45D3-2927D117A1DA}"/>
              </a:ext>
            </a:extLst>
          </p:cNvPr>
          <p:cNvPicPr>
            <a:picLocks noChangeAspect="1"/>
          </p:cNvPicPr>
          <p:nvPr/>
        </p:nvPicPr>
        <p:blipFill rotWithShape="1">
          <a:blip r:embed="rId2"/>
          <a:srcRect l="13896" r="6365"/>
          <a:stretch/>
        </p:blipFill>
        <p:spPr>
          <a:xfrm>
            <a:off x="7331108" y="3429000"/>
            <a:ext cx="4860895" cy="3429002"/>
          </a:xfrm>
          <a:prstGeom prst="rect">
            <a:avLst/>
          </a:prstGeom>
        </p:spPr>
      </p:pic>
      <p:pic>
        <p:nvPicPr>
          <p:cNvPr id="5" name="Picture 4" descr="A person with a butterfly on the head&#10;&#10;Description automatically generated with medium confidence">
            <a:extLst>
              <a:ext uri="{FF2B5EF4-FFF2-40B4-BE49-F238E27FC236}">
                <a16:creationId xmlns:a16="http://schemas.microsoft.com/office/drawing/2014/main" id="{35AEF175-36DA-B83A-30D9-DD783895C339}"/>
              </a:ext>
            </a:extLst>
          </p:cNvPr>
          <p:cNvPicPr>
            <a:picLocks noChangeAspect="1"/>
          </p:cNvPicPr>
          <p:nvPr/>
        </p:nvPicPr>
        <p:blipFill rotWithShape="1">
          <a:blip r:embed="rId3"/>
          <a:srcRect l="5815" r="-1" b="-1"/>
          <a:stretch/>
        </p:blipFill>
        <p:spPr>
          <a:xfrm>
            <a:off x="7331101" y="-2"/>
            <a:ext cx="4860896" cy="3434400"/>
          </a:xfrm>
          <a:prstGeom prst="rect">
            <a:avLst/>
          </a:prstGeom>
        </p:spPr>
      </p:pic>
      <p:sp>
        <p:nvSpPr>
          <p:cNvPr id="22" name="Freeform: Shape 21">
            <a:extLst>
              <a:ext uri="{FF2B5EF4-FFF2-40B4-BE49-F238E27FC236}">
                <a16:creationId xmlns:a16="http://schemas.microsoft.com/office/drawing/2014/main" id="{01BA3DC3-EBA4-4E01-9551-84AF25F5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584990" cy="6858000"/>
          </a:xfrm>
          <a:custGeom>
            <a:avLst/>
            <a:gdLst>
              <a:gd name="connsiteX0" fmla="*/ 7584990 w 7584990"/>
              <a:gd name="connsiteY0" fmla="*/ 0 h 6858000"/>
              <a:gd name="connsiteX1" fmla="*/ 4838076 w 7584990"/>
              <a:gd name="connsiteY1" fmla="*/ 0 h 6858000"/>
              <a:gd name="connsiteX2" fmla="*/ 4417162 w 7584990"/>
              <a:gd name="connsiteY2" fmla="*/ 0 h 6858000"/>
              <a:gd name="connsiteX3" fmla="*/ 3827999 w 7584990"/>
              <a:gd name="connsiteY3" fmla="*/ 0 h 6858000"/>
              <a:gd name="connsiteX4" fmla="*/ 3459219 w 7584990"/>
              <a:gd name="connsiteY4" fmla="*/ 0 h 6858000"/>
              <a:gd name="connsiteX5" fmla="*/ 334174 w 7584990"/>
              <a:gd name="connsiteY5" fmla="*/ 0 h 6858000"/>
              <a:gd name="connsiteX6" fmla="*/ 334173 w 7584990"/>
              <a:gd name="connsiteY6" fmla="*/ 0 h 6858000"/>
              <a:gd name="connsiteX7" fmla="*/ 189795 w 7584990"/>
              <a:gd name="connsiteY7" fmla="*/ 0 h 6858000"/>
              <a:gd name="connsiteX8" fmla="*/ 184756 w 7584990"/>
              <a:gd name="connsiteY8" fmla="*/ 66675 h 6858000"/>
              <a:gd name="connsiteX9" fmla="*/ 176358 w 7584990"/>
              <a:gd name="connsiteY9" fmla="*/ 122237 h 6858000"/>
              <a:gd name="connsiteX10" fmla="*/ 166281 w 7584990"/>
              <a:gd name="connsiteY10" fmla="*/ 174625 h 6858000"/>
              <a:gd name="connsiteX11" fmla="*/ 149485 w 7584990"/>
              <a:gd name="connsiteY11" fmla="*/ 217487 h 6858000"/>
              <a:gd name="connsiteX12" fmla="*/ 132689 w 7584990"/>
              <a:gd name="connsiteY12" fmla="*/ 260350 h 6858000"/>
              <a:gd name="connsiteX13" fmla="*/ 112534 w 7584990"/>
              <a:gd name="connsiteY13" fmla="*/ 296862 h 6858000"/>
              <a:gd name="connsiteX14" fmla="*/ 92379 w 7584990"/>
              <a:gd name="connsiteY14" fmla="*/ 334962 h 6858000"/>
              <a:gd name="connsiteX15" fmla="*/ 73903 w 7584990"/>
              <a:gd name="connsiteY15" fmla="*/ 369887 h 6858000"/>
              <a:gd name="connsiteX16" fmla="*/ 55427 w 7584990"/>
              <a:gd name="connsiteY16" fmla="*/ 409575 h 6858000"/>
              <a:gd name="connsiteX17" fmla="*/ 38632 w 7584990"/>
              <a:gd name="connsiteY17" fmla="*/ 450850 h 6858000"/>
              <a:gd name="connsiteX18" fmla="*/ 23515 w 7584990"/>
              <a:gd name="connsiteY18" fmla="*/ 496887 h 6858000"/>
              <a:gd name="connsiteX19" fmla="*/ 11758 w 7584990"/>
              <a:gd name="connsiteY19" fmla="*/ 546100 h 6858000"/>
              <a:gd name="connsiteX20" fmla="*/ 3359 w 7584990"/>
              <a:gd name="connsiteY20" fmla="*/ 606425 h 6858000"/>
              <a:gd name="connsiteX21" fmla="*/ 0 w 7584990"/>
              <a:gd name="connsiteY21" fmla="*/ 673100 h 6858000"/>
              <a:gd name="connsiteX22" fmla="*/ 3359 w 7584990"/>
              <a:gd name="connsiteY22" fmla="*/ 744537 h 6858000"/>
              <a:gd name="connsiteX23" fmla="*/ 11758 w 7584990"/>
              <a:gd name="connsiteY23" fmla="*/ 801687 h 6858000"/>
              <a:gd name="connsiteX24" fmla="*/ 23515 w 7584990"/>
              <a:gd name="connsiteY24" fmla="*/ 854075 h 6858000"/>
              <a:gd name="connsiteX25" fmla="*/ 38632 w 7584990"/>
              <a:gd name="connsiteY25" fmla="*/ 901700 h 6858000"/>
              <a:gd name="connsiteX26" fmla="*/ 55427 w 7584990"/>
              <a:gd name="connsiteY26" fmla="*/ 942975 h 6858000"/>
              <a:gd name="connsiteX27" fmla="*/ 75583 w 7584990"/>
              <a:gd name="connsiteY27" fmla="*/ 981075 h 6858000"/>
              <a:gd name="connsiteX28" fmla="*/ 95738 w 7584990"/>
              <a:gd name="connsiteY28" fmla="*/ 1017587 h 6858000"/>
              <a:gd name="connsiteX29" fmla="*/ 115893 w 7584990"/>
              <a:gd name="connsiteY29" fmla="*/ 1055687 h 6858000"/>
              <a:gd name="connsiteX30" fmla="*/ 134368 w 7584990"/>
              <a:gd name="connsiteY30" fmla="*/ 1095375 h 6858000"/>
              <a:gd name="connsiteX31" fmla="*/ 152844 w 7584990"/>
              <a:gd name="connsiteY31" fmla="*/ 1136650 h 6858000"/>
              <a:gd name="connsiteX32" fmla="*/ 167960 w 7584990"/>
              <a:gd name="connsiteY32" fmla="*/ 1182687 h 6858000"/>
              <a:gd name="connsiteX33" fmla="*/ 178038 w 7584990"/>
              <a:gd name="connsiteY33" fmla="*/ 1235075 h 6858000"/>
              <a:gd name="connsiteX34" fmla="*/ 188115 w 7584990"/>
              <a:gd name="connsiteY34" fmla="*/ 1295400 h 6858000"/>
              <a:gd name="connsiteX35" fmla="*/ 189795 w 7584990"/>
              <a:gd name="connsiteY35" fmla="*/ 1363662 h 6858000"/>
              <a:gd name="connsiteX36" fmla="*/ 188115 w 7584990"/>
              <a:gd name="connsiteY36" fmla="*/ 1431925 h 6858000"/>
              <a:gd name="connsiteX37" fmla="*/ 178038 w 7584990"/>
              <a:gd name="connsiteY37" fmla="*/ 1492250 h 6858000"/>
              <a:gd name="connsiteX38" fmla="*/ 167960 w 7584990"/>
              <a:gd name="connsiteY38" fmla="*/ 1544637 h 6858000"/>
              <a:gd name="connsiteX39" fmla="*/ 152844 w 7584990"/>
              <a:gd name="connsiteY39" fmla="*/ 1589087 h 6858000"/>
              <a:gd name="connsiteX40" fmla="*/ 134368 w 7584990"/>
              <a:gd name="connsiteY40" fmla="*/ 1631950 h 6858000"/>
              <a:gd name="connsiteX41" fmla="*/ 115893 w 7584990"/>
              <a:gd name="connsiteY41" fmla="*/ 1671637 h 6858000"/>
              <a:gd name="connsiteX42" fmla="*/ 95738 w 7584990"/>
              <a:gd name="connsiteY42" fmla="*/ 1708150 h 6858000"/>
              <a:gd name="connsiteX43" fmla="*/ 75583 w 7584990"/>
              <a:gd name="connsiteY43" fmla="*/ 1743075 h 6858000"/>
              <a:gd name="connsiteX44" fmla="*/ 55427 w 7584990"/>
              <a:gd name="connsiteY44" fmla="*/ 1782762 h 6858000"/>
              <a:gd name="connsiteX45" fmla="*/ 38632 w 7584990"/>
              <a:gd name="connsiteY45" fmla="*/ 1824037 h 6858000"/>
              <a:gd name="connsiteX46" fmla="*/ 23515 w 7584990"/>
              <a:gd name="connsiteY46" fmla="*/ 1870075 h 6858000"/>
              <a:gd name="connsiteX47" fmla="*/ 11758 w 7584990"/>
              <a:gd name="connsiteY47" fmla="*/ 1922462 h 6858000"/>
              <a:gd name="connsiteX48" fmla="*/ 3359 w 7584990"/>
              <a:gd name="connsiteY48" fmla="*/ 1982787 h 6858000"/>
              <a:gd name="connsiteX49" fmla="*/ 0 w 7584990"/>
              <a:gd name="connsiteY49" fmla="*/ 2051050 h 6858000"/>
              <a:gd name="connsiteX50" fmla="*/ 3359 w 7584990"/>
              <a:gd name="connsiteY50" fmla="*/ 2119312 h 6858000"/>
              <a:gd name="connsiteX51" fmla="*/ 11758 w 7584990"/>
              <a:gd name="connsiteY51" fmla="*/ 2179637 h 6858000"/>
              <a:gd name="connsiteX52" fmla="*/ 23515 w 7584990"/>
              <a:gd name="connsiteY52" fmla="*/ 2232025 h 6858000"/>
              <a:gd name="connsiteX53" fmla="*/ 38632 w 7584990"/>
              <a:gd name="connsiteY53" fmla="*/ 2278062 h 6858000"/>
              <a:gd name="connsiteX54" fmla="*/ 55427 w 7584990"/>
              <a:gd name="connsiteY54" fmla="*/ 2319337 h 6858000"/>
              <a:gd name="connsiteX55" fmla="*/ 75583 w 7584990"/>
              <a:gd name="connsiteY55" fmla="*/ 2359025 h 6858000"/>
              <a:gd name="connsiteX56" fmla="*/ 95738 w 7584990"/>
              <a:gd name="connsiteY56" fmla="*/ 2395537 h 6858000"/>
              <a:gd name="connsiteX57" fmla="*/ 115893 w 7584990"/>
              <a:gd name="connsiteY57" fmla="*/ 2433637 h 6858000"/>
              <a:gd name="connsiteX58" fmla="*/ 134368 w 7584990"/>
              <a:gd name="connsiteY58" fmla="*/ 2471737 h 6858000"/>
              <a:gd name="connsiteX59" fmla="*/ 152844 w 7584990"/>
              <a:gd name="connsiteY59" fmla="*/ 2513012 h 6858000"/>
              <a:gd name="connsiteX60" fmla="*/ 167960 w 7584990"/>
              <a:gd name="connsiteY60" fmla="*/ 2560637 h 6858000"/>
              <a:gd name="connsiteX61" fmla="*/ 178038 w 7584990"/>
              <a:gd name="connsiteY61" fmla="*/ 2613025 h 6858000"/>
              <a:gd name="connsiteX62" fmla="*/ 188115 w 7584990"/>
              <a:gd name="connsiteY62" fmla="*/ 2671762 h 6858000"/>
              <a:gd name="connsiteX63" fmla="*/ 189795 w 7584990"/>
              <a:gd name="connsiteY63" fmla="*/ 2741612 h 6858000"/>
              <a:gd name="connsiteX64" fmla="*/ 188115 w 7584990"/>
              <a:gd name="connsiteY64" fmla="*/ 2809875 h 6858000"/>
              <a:gd name="connsiteX65" fmla="*/ 178038 w 7584990"/>
              <a:gd name="connsiteY65" fmla="*/ 2868612 h 6858000"/>
              <a:gd name="connsiteX66" fmla="*/ 167960 w 7584990"/>
              <a:gd name="connsiteY66" fmla="*/ 2922587 h 6858000"/>
              <a:gd name="connsiteX67" fmla="*/ 152844 w 7584990"/>
              <a:gd name="connsiteY67" fmla="*/ 2967037 h 6858000"/>
              <a:gd name="connsiteX68" fmla="*/ 134368 w 7584990"/>
              <a:gd name="connsiteY68" fmla="*/ 3009900 h 6858000"/>
              <a:gd name="connsiteX69" fmla="*/ 115893 w 7584990"/>
              <a:gd name="connsiteY69" fmla="*/ 3046412 h 6858000"/>
              <a:gd name="connsiteX70" fmla="*/ 95738 w 7584990"/>
              <a:gd name="connsiteY70" fmla="*/ 3084512 h 6858000"/>
              <a:gd name="connsiteX71" fmla="*/ 75583 w 7584990"/>
              <a:gd name="connsiteY71" fmla="*/ 3121025 h 6858000"/>
              <a:gd name="connsiteX72" fmla="*/ 55427 w 7584990"/>
              <a:gd name="connsiteY72" fmla="*/ 3160712 h 6858000"/>
              <a:gd name="connsiteX73" fmla="*/ 38632 w 7584990"/>
              <a:gd name="connsiteY73" fmla="*/ 3201987 h 6858000"/>
              <a:gd name="connsiteX74" fmla="*/ 23515 w 7584990"/>
              <a:gd name="connsiteY74" fmla="*/ 3248025 h 6858000"/>
              <a:gd name="connsiteX75" fmla="*/ 11758 w 7584990"/>
              <a:gd name="connsiteY75" fmla="*/ 3300412 h 6858000"/>
              <a:gd name="connsiteX76" fmla="*/ 3359 w 7584990"/>
              <a:gd name="connsiteY76" fmla="*/ 3360737 h 6858000"/>
              <a:gd name="connsiteX77" fmla="*/ 0 w 7584990"/>
              <a:gd name="connsiteY77" fmla="*/ 3427412 h 6858000"/>
              <a:gd name="connsiteX78" fmla="*/ 3359 w 7584990"/>
              <a:gd name="connsiteY78" fmla="*/ 3497262 h 6858000"/>
              <a:gd name="connsiteX79" fmla="*/ 11758 w 7584990"/>
              <a:gd name="connsiteY79" fmla="*/ 3557587 h 6858000"/>
              <a:gd name="connsiteX80" fmla="*/ 23515 w 7584990"/>
              <a:gd name="connsiteY80" fmla="*/ 3609975 h 6858000"/>
              <a:gd name="connsiteX81" fmla="*/ 38632 w 7584990"/>
              <a:gd name="connsiteY81" fmla="*/ 3656012 h 6858000"/>
              <a:gd name="connsiteX82" fmla="*/ 55427 w 7584990"/>
              <a:gd name="connsiteY82" fmla="*/ 3697287 h 6858000"/>
              <a:gd name="connsiteX83" fmla="*/ 75583 w 7584990"/>
              <a:gd name="connsiteY83" fmla="*/ 3736975 h 6858000"/>
              <a:gd name="connsiteX84" fmla="*/ 115893 w 7584990"/>
              <a:gd name="connsiteY84" fmla="*/ 3811587 h 6858000"/>
              <a:gd name="connsiteX85" fmla="*/ 134368 w 7584990"/>
              <a:gd name="connsiteY85" fmla="*/ 3848100 h 6858000"/>
              <a:gd name="connsiteX86" fmla="*/ 152844 w 7584990"/>
              <a:gd name="connsiteY86" fmla="*/ 3890962 h 6858000"/>
              <a:gd name="connsiteX87" fmla="*/ 167960 w 7584990"/>
              <a:gd name="connsiteY87" fmla="*/ 3935412 h 6858000"/>
              <a:gd name="connsiteX88" fmla="*/ 178038 w 7584990"/>
              <a:gd name="connsiteY88" fmla="*/ 3987800 h 6858000"/>
              <a:gd name="connsiteX89" fmla="*/ 188115 w 7584990"/>
              <a:gd name="connsiteY89" fmla="*/ 4048125 h 6858000"/>
              <a:gd name="connsiteX90" fmla="*/ 189795 w 7584990"/>
              <a:gd name="connsiteY90" fmla="*/ 4116387 h 6858000"/>
              <a:gd name="connsiteX91" fmla="*/ 188115 w 7584990"/>
              <a:gd name="connsiteY91" fmla="*/ 4186237 h 6858000"/>
              <a:gd name="connsiteX92" fmla="*/ 178038 w 7584990"/>
              <a:gd name="connsiteY92" fmla="*/ 4244975 h 6858000"/>
              <a:gd name="connsiteX93" fmla="*/ 167960 w 7584990"/>
              <a:gd name="connsiteY93" fmla="*/ 4297362 h 6858000"/>
              <a:gd name="connsiteX94" fmla="*/ 152844 w 7584990"/>
              <a:gd name="connsiteY94" fmla="*/ 4343400 h 6858000"/>
              <a:gd name="connsiteX95" fmla="*/ 134368 w 7584990"/>
              <a:gd name="connsiteY95" fmla="*/ 4386262 h 6858000"/>
              <a:gd name="connsiteX96" fmla="*/ 115893 w 7584990"/>
              <a:gd name="connsiteY96" fmla="*/ 4424362 h 6858000"/>
              <a:gd name="connsiteX97" fmla="*/ 75583 w 7584990"/>
              <a:gd name="connsiteY97" fmla="*/ 4498975 h 6858000"/>
              <a:gd name="connsiteX98" fmla="*/ 55427 w 7584990"/>
              <a:gd name="connsiteY98" fmla="*/ 4537075 h 6858000"/>
              <a:gd name="connsiteX99" fmla="*/ 38632 w 7584990"/>
              <a:gd name="connsiteY99" fmla="*/ 4579937 h 6858000"/>
              <a:gd name="connsiteX100" fmla="*/ 23515 w 7584990"/>
              <a:gd name="connsiteY100" fmla="*/ 4625975 h 6858000"/>
              <a:gd name="connsiteX101" fmla="*/ 11758 w 7584990"/>
              <a:gd name="connsiteY101" fmla="*/ 4678362 h 6858000"/>
              <a:gd name="connsiteX102" fmla="*/ 3359 w 7584990"/>
              <a:gd name="connsiteY102" fmla="*/ 4738687 h 6858000"/>
              <a:gd name="connsiteX103" fmla="*/ 0 w 7584990"/>
              <a:gd name="connsiteY103" fmla="*/ 4806950 h 6858000"/>
              <a:gd name="connsiteX104" fmla="*/ 3359 w 7584990"/>
              <a:gd name="connsiteY104" fmla="*/ 4875212 h 6858000"/>
              <a:gd name="connsiteX105" fmla="*/ 11758 w 7584990"/>
              <a:gd name="connsiteY105" fmla="*/ 4935537 h 6858000"/>
              <a:gd name="connsiteX106" fmla="*/ 23515 w 7584990"/>
              <a:gd name="connsiteY106" fmla="*/ 4987925 h 6858000"/>
              <a:gd name="connsiteX107" fmla="*/ 38632 w 7584990"/>
              <a:gd name="connsiteY107" fmla="*/ 5033962 h 6858000"/>
              <a:gd name="connsiteX108" fmla="*/ 55427 w 7584990"/>
              <a:gd name="connsiteY108" fmla="*/ 5075237 h 6858000"/>
              <a:gd name="connsiteX109" fmla="*/ 75583 w 7584990"/>
              <a:gd name="connsiteY109" fmla="*/ 5114925 h 6858000"/>
              <a:gd name="connsiteX110" fmla="*/ 95738 w 7584990"/>
              <a:gd name="connsiteY110" fmla="*/ 5149850 h 6858000"/>
              <a:gd name="connsiteX111" fmla="*/ 115893 w 7584990"/>
              <a:gd name="connsiteY111" fmla="*/ 5186362 h 6858000"/>
              <a:gd name="connsiteX112" fmla="*/ 134368 w 7584990"/>
              <a:gd name="connsiteY112" fmla="*/ 5226050 h 6858000"/>
              <a:gd name="connsiteX113" fmla="*/ 152844 w 7584990"/>
              <a:gd name="connsiteY113" fmla="*/ 5268912 h 6858000"/>
              <a:gd name="connsiteX114" fmla="*/ 167960 w 7584990"/>
              <a:gd name="connsiteY114" fmla="*/ 5313362 h 6858000"/>
              <a:gd name="connsiteX115" fmla="*/ 178038 w 7584990"/>
              <a:gd name="connsiteY115" fmla="*/ 5365750 h 6858000"/>
              <a:gd name="connsiteX116" fmla="*/ 188115 w 7584990"/>
              <a:gd name="connsiteY116" fmla="*/ 5426075 h 6858000"/>
              <a:gd name="connsiteX117" fmla="*/ 189795 w 7584990"/>
              <a:gd name="connsiteY117" fmla="*/ 5494337 h 6858000"/>
              <a:gd name="connsiteX118" fmla="*/ 188115 w 7584990"/>
              <a:gd name="connsiteY118" fmla="*/ 5562600 h 6858000"/>
              <a:gd name="connsiteX119" fmla="*/ 178038 w 7584990"/>
              <a:gd name="connsiteY119" fmla="*/ 5622925 h 6858000"/>
              <a:gd name="connsiteX120" fmla="*/ 167960 w 7584990"/>
              <a:gd name="connsiteY120" fmla="*/ 5675312 h 6858000"/>
              <a:gd name="connsiteX121" fmla="*/ 152844 w 7584990"/>
              <a:gd name="connsiteY121" fmla="*/ 5721350 h 6858000"/>
              <a:gd name="connsiteX122" fmla="*/ 134368 w 7584990"/>
              <a:gd name="connsiteY122" fmla="*/ 5762625 h 6858000"/>
              <a:gd name="connsiteX123" fmla="*/ 115893 w 7584990"/>
              <a:gd name="connsiteY123" fmla="*/ 5802312 h 6858000"/>
              <a:gd name="connsiteX124" fmla="*/ 95738 w 7584990"/>
              <a:gd name="connsiteY124" fmla="*/ 5840412 h 6858000"/>
              <a:gd name="connsiteX125" fmla="*/ 75583 w 7584990"/>
              <a:gd name="connsiteY125" fmla="*/ 5876925 h 6858000"/>
              <a:gd name="connsiteX126" fmla="*/ 55427 w 7584990"/>
              <a:gd name="connsiteY126" fmla="*/ 5915025 h 6858000"/>
              <a:gd name="connsiteX127" fmla="*/ 38632 w 7584990"/>
              <a:gd name="connsiteY127" fmla="*/ 5956300 h 6858000"/>
              <a:gd name="connsiteX128" fmla="*/ 23515 w 7584990"/>
              <a:gd name="connsiteY128" fmla="*/ 6003925 h 6858000"/>
              <a:gd name="connsiteX129" fmla="*/ 11758 w 7584990"/>
              <a:gd name="connsiteY129" fmla="*/ 6056312 h 6858000"/>
              <a:gd name="connsiteX130" fmla="*/ 3359 w 7584990"/>
              <a:gd name="connsiteY130" fmla="*/ 6113462 h 6858000"/>
              <a:gd name="connsiteX131" fmla="*/ 0 w 7584990"/>
              <a:gd name="connsiteY131" fmla="*/ 6183312 h 6858000"/>
              <a:gd name="connsiteX132" fmla="*/ 3359 w 7584990"/>
              <a:gd name="connsiteY132" fmla="*/ 6251575 h 6858000"/>
              <a:gd name="connsiteX133" fmla="*/ 11758 w 7584990"/>
              <a:gd name="connsiteY133" fmla="*/ 6311900 h 6858000"/>
              <a:gd name="connsiteX134" fmla="*/ 23515 w 7584990"/>
              <a:gd name="connsiteY134" fmla="*/ 6361112 h 6858000"/>
              <a:gd name="connsiteX135" fmla="*/ 38632 w 7584990"/>
              <a:gd name="connsiteY135" fmla="*/ 6407150 h 6858000"/>
              <a:gd name="connsiteX136" fmla="*/ 55427 w 7584990"/>
              <a:gd name="connsiteY136" fmla="*/ 6448425 h 6858000"/>
              <a:gd name="connsiteX137" fmla="*/ 73903 w 7584990"/>
              <a:gd name="connsiteY137" fmla="*/ 6488112 h 6858000"/>
              <a:gd name="connsiteX138" fmla="*/ 92379 w 7584990"/>
              <a:gd name="connsiteY138" fmla="*/ 6523037 h 6858000"/>
              <a:gd name="connsiteX139" fmla="*/ 112534 w 7584990"/>
              <a:gd name="connsiteY139" fmla="*/ 6561137 h 6858000"/>
              <a:gd name="connsiteX140" fmla="*/ 132689 w 7584990"/>
              <a:gd name="connsiteY140" fmla="*/ 6597650 h 6858000"/>
              <a:gd name="connsiteX141" fmla="*/ 149485 w 7584990"/>
              <a:gd name="connsiteY141" fmla="*/ 6640512 h 6858000"/>
              <a:gd name="connsiteX142" fmla="*/ 166281 w 7584990"/>
              <a:gd name="connsiteY142" fmla="*/ 6683375 h 6858000"/>
              <a:gd name="connsiteX143" fmla="*/ 176358 w 7584990"/>
              <a:gd name="connsiteY143" fmla="*/ 6735762 h 6858000"/>
              <a:gd name="connsiteX144" fmla="*/ 184756 w 7584990"/>
              <a:gd name="connsiteY144" fmla="*/ 6791325 h 6858000"/>
              <a:gd name="connsiteX145" fmla="*/ 189795 w 7584990"/>
              <a:gd name="connsiteY145" fmla="*/ 6858000 h 6858000"/>
              <a:gd name="connsiteX146" fmla="*/ 334173 w 7584990"/>
              <a:gd name="connsiteY146" fmla="*/ 6858000 h 6858000"/>
              <a:gd name="connsiteX147" fmla="*/ 334174 w 7584990"/>
              <a:gd name="connsiteY147" fmla="*/ 6858000 h 6858000"/>
              <a:gd name="connsiteX148" fmla="*/ 3459219 w 7584990"/>
              <a:gd name="connsiteY148" fmla="*/ 6858000 h 6858000"/>
              <a:gd name="connsiteX149" fmla="*/ 3827999 w 7584990"/>
              <a:gd name="connsiteY149" fmla="*/ 6858000 h 6858000"/>
              <a:gd name="connsiteX150" fmla="*/ 4417162 w 7584990"/>
              <a:gd name="connsiteY150" fmla="*/ 6858000 h 6858000"/>
              <a:gd name="connsiteX151" fmla="*/ 4838076 w 7584990"/>
              <a:gd name="connsiteY151" fmla="*/ 6858000 h 6858000"/>
              <a:gd name="connsiteX152" fmla="*/ 7584990 w 7584990"/>
              <a:gd name="connsiteY15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7584990" h="6858000">
                <a:moveTo>
                  <a:pt x="7584990" y="0"/>
                </a:moveTo>
                <a:lnTo>
                  <a:pt x="4838076" y="0"/>
                </a:lnTo>
                <a:lnTo>
                  <a:pt x="4417162" y="0"/>
                </a:lnTo>
                <a:lnTo>
                  <a:pt x="3827999"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3827999" y="6858000"/>
                </a:lnTo>
                <a:lnTo>
                  <a:pt x="4417162" y="6858000"/>
                </a:lnTo>
                <a:lnTo>
                  <a:pt x="4838076" y="6858000"/>
                </a:lnTo>
                <a:lnTo>
                  <a:pt x="758499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60761316-68B7-45DD-AC47-605C127B8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440612" cy="6858000"/>
          </a:xfrm>
          <a:custGeom>
            <a:avLst/>
            <a:gdLst>
              <a:gd name="connsiteX0" fmla="*/ 0 w 7440612"/>
              <a:gd name="connsiteY0" fmla="*/ 0 h 6858000"/>
              <a:gd name="connsiteX1" fmla="*/ 2746914 w 7440612"/>
              <a:gd name="connsiteY1" fmla="*/ 0 h 6858000"/>
              <a:gd name="connsiteX2" fmla="*/ 3167828 w 7440612"/>
              <a:gd name="connsiteY2" fmla="*/ 0 h 6858000"/>
              <a:gd name="connsiteX3" fmla="*/ 3756991 w 7440612"/>
              <a:gd name="connsiteY3" fmla="*/ 0 h 6858000"/>
              <a:gd name="connsiteX4" fmla="*/ 4328971 w 7440612"/>
              <a:gd name="connsiteY4" fmla="*/ 0 h 6858000"/>
              <a:gd name="connsiteX5" fmla="*/ 7250817 w 7440612"/>
              <a:gd name="connsiteY5" fmla="*/ 0 h 6858000"/>
              <a:gd name="connsiteX6" fmla="*/ 7255857 w 7440612"/>
              <a:gd name="connsiteY6" fmla="*/ 66675 h 6858000"/>
              <a:gd name="connsiteX7" fmla="*/ 7264254 w 7440612"/>
              <a:gd name="connsiteY7" fmla="*/ 122237 h 6858000"/>
              <a:gd name="connsiteX8" fmla="*/ 7274332 w 7440612"/>
              <a:gd name="connsiteY8" fmla="*/ 174625 h 6858000"/>
              <a:gd name="connsiteX9" fmla="*/ 7291128 w 7440612"/>
              <a:gd name="connsiteY9" fmla="*/ 217487 h 6858000"/>
              <a:gd name="connsiteX10" fmla="*/ 7307924 w 7440612"/>
              <a:gd name="connsiteY10" fmla="*/ 260350 h 6858000"/>
              <a:gd name="connsiteX11" fmla="*/ 7328079 w 7440612"/>
              <a:gd name="connsiteY11" fmla="*/ 296862 h 6858000"/>
              <a:gd name="connsiteX12" fmla="*/ 7348234 w 7440612"/>
              <a:gd name="connsiteY12" fmla="*/ 334962 h 6858000"/>
              <a:gd name="connsiteX13" fmla="*/ 7366710 w 7440612"/>
              <a:gd name="connsiteY13" fmla="*/ 369887 h 6858000"/>
              <a:gd name="connsiteX14" fmla="*/ 7385185 w 7440612"/>
              <a:gd name="connsiteY14" fmla="*/ 409575 h 6858000"/>
              <a:gd name="connsiteX15" fmla="*/ 7401981 w 7440612"/>
              <a:gd name="connsiteY15" fmla="*/ 450850 h 6858000"/>
              <a:gd name="connsiteX16" fmla="*/ 7417098 w 7440612"/>
              <a:gd name="connsiteY16" fmla="*/ 496887 h 6858000"/>
              <a:gd name="connsiteX17" fmla="*/ 7428855 w 7440612"/>
              <a:gd name="connsiteY17" fmla="*/ 546100 h 6858000"/>
              <a:gd name="connsiteX18" fmla="*/ 7437253 w 7440612"/>
              <a:gd name="connsiteY18" fmla="*/ 606425 h 6858000"/>
              <a:gd name="connsiteX19" fmla="*/ 7440612 w 7440612"/>
              <a:gd name="connsiteY19" fmla="*/ 673100 h 6858000"/>
              <a:gd name="connsiteX20" fmla="*/ 7437253 w 7440612"/>
              <a:gd name="connsiteY20" fmla="*/ 744537 h 6858000"/>
              <a:gd name="connsiteX21" fmla="*/ 7428855 w 7440612"/>
              <a:gd name="connsiteY21" fmla="*/ 801687 h 6858000"/>
              <a:gd name="connsiteX22" fmla="*/ 7417098 w 7440612"/>
              <a:gd name="connsiteY22" fmla="*/ 854075 h 6858000"/>
              <a:gd name="connsiteX23" fmla="*/ 7401981 w 7440612"/>
              <a:gd name="connsiteY23" fmla="*/ 901700 h 6858000"/>
              <a:gd name="connsiteX24" fmla="*/ 7385185 w 7440612"/>
              <a:gd name="connsiteY24" fmla="*/ 942975 h 6858000"/>
              <a:gd name="connsiteX25" fmla="*/ 7365030 w 7440612"/>
              <a:gd name="connsiteY25" fmla="*/ 981075 h 6858000"/>
              <a:gd name="connsiteX26" fmla="*/ 7344875 w 7440612"/>
              <a:gd name="connsiteY26" fmla="*/ 1017587 h 6858000"/>
              <a:gd name="connsiteX27" fmla="*/ 7324720 w 7440612"/>
              <a:gd name="connsiteY27" fmla="*/ 1055687 h 6858000"/>
              <a:gd name="connsiteX28" fmla="*/ 7306244 w 7440612"/>
              <a:gd name="connsiteY28" fmla="*/ 1095375 h 6858000"/>
              <a:gd name="connsiteX29" fmla="*/ 7287768 w 7440612"/>
              <a:gd name="connsiteY29" fmla="*/ 1136650 h 6858000"/>
              <a:gd name="connsiteX30" fmla="*/ 7272653 w 7440612"/>
              <a:gd name="connsiteY30" fmla="*/ 1182687 h 6858000"/>
              <a:gd name="connsiteX31" fmla="*/ 7262575 w 7440612"/>
              <a:gd name="connsiteY31" fmla="*/ 1235075 h 6858000"/>
              <a:gd name="connsiteX32" fmla="*/ 7252497 w 7440612"/>
              <a:gd name="connsiteY32" fmla="*/ 1295400 h 6858000"/>
              <a:gd name="connsiteX33" fmla="*/ 7250817 w 7440612"/>
              <a:gd name="connsiteY33" fmla="*/ 1363662 h 6858000"/>
              <a:gd name="connsiteX34" fmla="*/ 7252497 w 7440612"/>
              <a:gd name="connsiteY34" fmla="*/ 1431925 h 6858000"/>
              <a:gd name="connsiteX35" fmla="*/ 7262575 w 7440612"/>
              <a:gd name="connsiteY35" fmla="*/ 1492250 h 6858000"/>
              <a:gd name="connsiteX36" fmla="*/ 7272653 w 7440612"/>
              <a:gd name="connsiteY36" fmla="*/ 1544637 h 6858000"/>
              <a:gd name="connsiteX37" fmla="*/ 7287768 w 7440612"/>
              <a:gd name="connsiteY37" fmla="*/ 1589087 h 6858000"/>
              <a:gd name="connsiteX38" fmla="*/ 7306244 w 7440612"/>
              <a:gd name="connsiteY38" fmla="*/ 1631950 h 6858000"/>
              <a:gd name="connsiteX39" fmla="*/ 7324720 w 7440612"/>
              <a:gd name="connsiteY39" fmla="*/ 1671637 h 6858000"/>
              <a:gd name="connsiteX40" fmla="*/ 7344875 w 7440612"/>
              <a:gd name="connsiteY40" fmla="*/ 1708150 h 6858000"/>
              <a:gd name="connsiteX41" fmla="*/ 7365030 w 7440612"/>
              <a:gd name="connsiteY41" fmla="*/ 1743075 h 6858000"/>
              <a:gd name="connsiteX42" fmla="*/ 7385185 w 7440612"/>
              <a:gd name="connsiteY42" fmla="*/ 1782762 h 6858000"/>
              <a:gd name="connsiteX43" fmla="*/ 7401981 w 7440612"/>
              <a:gd name="connsiteY43" fmla="*/ 1824037 h 6858000"/>
              <a:gd name="connsiteX44" fmla="*/ 7417098 w 7440612"/>
              <a:gd name="connsiteY44" fmla="*/ 1870075 h 6858000"/>
              <a:gd name="connsiteX45" fmla="*/ 7428855 w 7440612"/>
              <a:gd name="connsiteY45" fmla="*/ 1922462 h 6858000"/>
              <a:gd name="connsiteX46" fmla="*/ 7437253 w 7440612"/>
              <a:gd name="connsiteY46" fmla="*/ 1982787 h 6858000"/>
              <a:gd name="connsiteX47" fmla="*/ 7440612 w 7440612"/>
              <a:gd name="connsiteY47" fmla="*/ 2051050 h 6858000"/>
              <a:gd name="connsiteX48" fmla="*/ 7437253 w 7440612"/>
              <a:gd name="connsiteY48" fmla="*/ 2119312 h 6858000"/>
              <a:gd name="connsiteX49" fmla="*/ 7428855 w 7440612"/>
              <a:gd name="connsiteY49" fmla="*/ 2179637 h 6858000"/>
              <a:gd name="connsiteX50" fmla="*/ 7417098 w 7440612"/>
              <a:gd name="connsiteY50" fmla="*/ 2232025 h 6858000"/>
              <a:gd name="connsiteX51" fmla="*/ 7401981 w 7440612"/>
              <a:gd name="connsiteY51" fmla="*/ 2278062 h 6858000"/>
              <a:gd name="connsiteX52" fmla="*/ 7385185 w 7440612"/>
              <a:gd name="connsiteY52" fmla="*/ 2319337 h 6858000"/>
              <a:gd name="connsiteX53" fmla="*/ 7365030 w 7440612"/>
              <a:gd name="connsiteY53" fmla="*/ 2359025 h 6858000"/>
              <a:gd name="connsiteX54" fmla="*/ 7344875 w 7440612"/>
              <a:gd name="connsiteY54" fmla="*/ 2395537 h 6858000"/>
              <a:gd name="connsiteX55" fmla="*/ 7324720 w 7440612"/>
              <a:gd name="connsiteY55" fmla="*/ 2433637 h 6858000"/>
              <a:gd name="connsiteX56" fmla="*/ 7306244 w 7440612"/>
              <a:gd name="connsiteY56" fmla="*/ 2471737 h 6858000"/>
              <a:gd name="connsiteX57" fmla="*/ 7287768 w 7440612"/>
              <a:gd name="connsiteY57" fmla="*/ 2513012 h 6858000"/>
              <a:gd name="connsiteX58" fmla="*/ 7272653 w 7440612"/>
              <a:gd name="connsiteY58" fmla="*/ 2560637 h 6858000"/>
              <a:gd name="connsiteX59" fmla="*/ 7262575 w 7440612"/>
              <a:gd name="connsiteY59" fmla="*/ 2613025 h 6858000"/>
              <a:gd name="connsiteX60" fmla="*/ 7252497 w 7440612"/>
              <a:gd name="connsiteY60" fmla="*/ 2671762 h 6858000"/>
              <a:gd name="connsiteX61" fmla="*/ 7250817 w 7440612"/>
              <a:gd name="connsiteY61" fmla="*/ 2741612 h 6858000"/>
              <a:gd name="connsiteX62" fmla="*/ 7252497 w 7440612"/>
              <a:gd name="connsiteY62" fmla="*/ 2809875 h 6858000"/>
              <a:gd name="connsiteX63" fmla="*/ 7262575 w 7440612"/>
              <a:gd name="connsiteY63" fmla="*/ 2868612 h 6858000"/>
              <a:gd name="connsiteX64" fmla="*/ 7272653 w 7440612"/>
              <a:gd name="connsiteY64" fmla="*/ 2922587 h 6858000"/>
              <a:gd name="connsiteX65" fmla="*/ 7287768 w 7440612"/>
              <a:gd name="connsiteY65" fmla="*/ 2967037 h 6858000"/>
              <a:gd name="connsiteX66" fmla="*/ 7306244 w 7440612"/>
              <a:gd name="connsiteY66" fmla="*/ 3009900 h 6858000"/>
              <a:gd name="connsiteX67" fmla="*/ 7324720 w 7440612"/>
              <a:gd name="connsiteY67" fmla="*/ 3046412 h 6858000"/>
              <a:gd name="connsiteX68" fmla="*/ 7344875 w 7440612"/>
              <a:gd name="connsiteY68" fmla="*/ 3084512 h 6858000"/>
              <a:gd name="connsiteX69" fmla="*/ 7365030 w 7440612"/>
              <a:gd name="connsiteY69" fmla="*/ 3121025 h 6858000"/>
              <a:gd name="connsiteX70" fmla="*/ 7385185 w 7440612"/>
              <a:gd name="connsiteY70" fmla="*/ 3160712 h 6858000"/>
              <a:gd name="connsiteX71" fmla="*/ 7401981 w 7440612"/>
              <a:gd name="connsiteY71" fmla="*/ 3201987 h 6858000"/>
              <a:gd name="connsiteX72" fmla="*/ 7417098 w 7440612"/>
              <a:gd name="connsiteY72" fmla="*/ 3248025 h 6858000"/>
              <a:gd name="connsiteX73" fmla="*/ 7428855 w 7440612"/>
              <a:gd name="connsiteY73" fmla="*/ 3300412 h 6858000"/>
              <a:gd name="connsiteX74" fmla="*/ 7437253 w 7440612"/>
              <a:gd name="connsiteY74" fmla="*/ 3360737 h 6858000"/>
              <a:gd name="connsiteX75" fmla="*/ 7440612 w 7440612"/>
              <a:gd name="connsiteY75" fmla="*/ 3427412 h 6858000"/>
              <a:gd name="connsiteX76" fmla="*/ 7437253 w 7440612"/>
              <a:gd name="connsiteY76" fmla="*/ 3497262 h 6858000"/>
              <a:gd name="connsiteX77" fmla="*/ 7428855 w 7440612"/>
              <a:gd name="connsiteY77" fmla="*/ 3557587 h 6858000"/>
              <a:gd name="connsiteX78" fmla="*/ 7417098 w 7440612"/>
              <a:gd name="connsiteY78" fmla="*/ 3609975 h 6858000"/>
              <a:gd name="connsiteX79" fmla="*/ 7401981 w 7440612"/>
              <a:gd name="connsiteY79" fmla="*/ 3656012 h 6858000"/>
              <a:gd name="connsiteX80" fmla="*/ 7385185 w 7440612"/>
              <a:gd name="connsiteY80" fmla="*/ 3697287 h 6858000"/>
              <a:gd name="connsiteX81" fmla="*/ 7365030 w 7440612"/>
              <a:gd name="connsiteY81" fmla="*/ 3736975 h 6858000"/>
              <a:gd name="connsiteX82" fmla="*/ 7324720 w 7440612"/>
              <a:gd name="connsiteY82" fmla="*/ 3811587 h 6858000"/>
              <a:gd name="connsiteX83" fmla="*/ 7306244 w 7440612"/>
              <a:gd name="connsiteY83" fmla="*/ 3848100 h 6858000"/>
              <a:gd name="connsiteX84" fmla="*/ 7287768 w 7440612"/>
              <a:gd name="connsiteY84" fmla="*/ 3890962 h 6858000"/>
              <a:gd name="connsiteX85" fmla="*/ 7272653 w 7440612"/>
              <a:gd name="connsiteY85" fmla="*/ 3935412 h 6858000"/>
              <a:gd name="connsiteX86" fmla="*/ 7262575 w 7440612"/>
              <a:gd name="connsiteY86" fmla="*/ 3987800 h 6858000"/>
              <a:gd name="connsiteX87" fmla="*/ 7252497 w 7440612"/>
              <a:gd name="connsiteY87" fmla="*/ 4048125 h 6858000"/>
              <a:gd name="connsiteX88" fmla="*/ 7250817 w 7440612"/>
              <a:gd name="connsiteY88" fmla="*/ 4116387 h 6858000"/>
              <a:gd name="connsiteX89" fmla="*/ 7252497 w 7440612"/>
              <a:gd name="connsiteY89" fmla="*/ 4186237 h 6858000"/>
              <a:gd name="connsiteX90" fmla="*/ 7262575 w 7440612"/>
              <a:gd name="connsiteY90" fmla="*/ 4244975 h 6858000"/>
              <a:gd name="connsiteX91" fmla="*/ 7272653 w 7440612"/>
              <a:gd name="connsiteY91" fmla="*/ 4297362 h 6858000"/>
              <a:gd name="connsiteX92" fmla="*/ 7287768 w 7440612"/>
              <a:gd name="connsiteY92" fmla="*/ 4343400 h 6858000"/>
              <a:gd name="connsiteX93" fmla="*/ 7306244 w 7440612"/>
              <a:gd name="connsiteY93" fmla="*/ 4386262 h 6858000"/>
              <a:gd name="connsiteX94" fmla="*/ 7324720 w 7440612"/>
              <a:gd name="connsiteY94" fmla="*/ 4424362 h 6858000"/>
              <a:gd name="connsiteX95" fmla="*/ 7365030 w 7440612"/>
              <a:gd name="connsiteY95" fmla="*/ 4498975 h 6858000"/>
              <a:gd name="connsiteX96" fmla="*/ 7385185 w 7440612"/>
              <a:gd name="connsiteY96" fmla="*/ 4537075 h 6858000"/>
              <a:gd name="connsiteX97" fmla="*/ 7401981 w 7440612"/>
              <a:gd name="connsiteY97" fmla="*/ 4579937 h 6858000"/>
              <a:gd name="connsiteX98" fmla="*/ 7417098 w 7440612"/>
              <a:gd name="connsiteY98" fmla="*/ 4625975 h 6858000"/>
              <a:gd name="connsiteX99" fmla="*/ 7428855 w 7440612"/>
              <a:gd name="connsiteY99" fmla="*/ 4678362 h 6858000"/>
              <a:gd name="connsiteX100" fmla="*/ 7437253 w 7440612"/>
              <a:gd name="connsiteY100" fmla="*/ 4738687 h 6858000"/>
              <a:gd name="connsiteX101" fmla="*/ 7440612 w 7440612"/>
              <a:gd name="connsiteY101" fmla="*/ 4806950 h 6858000"/>
              <a:gd name="connsiteX102" fmla="*/ 7437253 w 7440612"/>
              <a:gd name="connsiteY102" fmla="*/ 4875212 h 6858000"/>
              <a:gd name="connsiteX103" fmla="*/ 7428855 w 7440612"/>
              <a:gd name="connsiteY103" fmla="*/ 4935537 h 6858000"/>
              <a:gd name="connsiteX104" fmla="*/ 7417098 w 7440612"/>
              <a:gd name="connsiteY104" fmla="*/ 4987925 h 6858000"/>
              <a:gd name="connsiteX105" fmla="*/ 7401981 w 7440612"/>
              <a:gd name="connsiteY105" fmla="*/ 5033962 h 6858000"/>
              <a:gd name="connsiteX106" fmla="*/ 7385185 w 7440612"/>
              <a:gd name="connsiteY106" fmla="*/ 5075237 h 6858000"/>
              <a:gd name="connsiteX107" fmla="*/ 7365030 w 7440612"/>
              <a:gd name="connsiteY107" fmla="*/ 5114925 h 6858000"/>
              <a:gd name="connsiteX108" fmla="*/ 7344875 w 7440612"/>
              <a:gd name="connsiteY108" fmla="*/ 5149850 h 6858000"/>
              <a:gd name="connsiteX109" fmla="*/ 7324720 w 7440612"/>
              <a:gd name="connsiteY109" fmla="*/ 5186362 h 6858000"/>
              <a:gd name="connsiteX110" fmla="*/ 7306244 w 7440612"/>
              <a:gd name="connsiteY110" fmla="*/ 5226050 h 6858000"/>
              <a:gd name="connsiteX111" fmla="*/ 7287768 w 7440612"/>
              <a:gd name="connsiteY111" fmla="*/ 5268912 h 6858000"/>
              <a:gd name="connsiteX112" fmla="*/ 7272653 w 7440612"/>
              <a:gd name="connsiteY112" fmla="*/ 5313362 h 6858000"/>
              <a:gd name="connsiteX113" fmla="*/ 7262575 w 7440612"/>
              <a:gd name="connsiteY113" fmla="*/ 5365750 h 6858000"/>
              <a:gd name="connsiteX114" fmla="*/ 7252497 w 7440612"/>
              <a:gd name="connsiteY114" fmla="*/ 5426075 h 6858000"/>
              <a:gd name="connsiteX115" fmla="*/ 7250817 w 7440612"/>
              <a:gd name="connsiteY115" fmla="*/ 5494337 h 6858000"/>
              <a:gd name="connsiteX116" fmla="*/ 7252497 w 7440612"/>
              <a:gd name="connsiteY116" fmla="*/ 5562600 h 6858000"/>
              <a:gd name="connsiteX117" fmla="*/ 7262575 w 7440612"/>
              <a:gd name="connsiteY117" fmla="*/ 5622925 h 6858000"/>
              <a:gd name="connsiteX118" fmla="*/ 7272653 w 7440612"/>
              <a:gd name="connsiteY118" fmla="*/ 5675312 h 6858000"/>
              <a:gd name="connsiteX119" fmla="*/ 7287768 w 7440612"/>
              <a:gd name="connsiteY119" fmla="*/ 5721350 h 6858000"/>
              <a:gd name="connsiteX120" fmla="*/ 7306244 w 7440612"/>
              <a:gd name="connsiteY120" fmla="*/ 5762625 h 6858000"/>
              <a:gd name="connsiteX121" fmla="*/ 7324720 w 7440612"/>
              <a:gd name="connsiteY121" fmla="*/ 5802312 h 6858000"/>
              <a:gd name="connsiteX122" fmla="*/ 7344875 w 7440612"/>
              <a:gd name="connsiteY122" fmla="*/ 5840412 h 6858000"/>
              <a:gd name="connsiteX123" fmla="*/ 7365030 w 7440612"/>
              <a:gd name="connsiteY123" fmla="*/ 5876925 h 6858000"/>
              <a:gd name="connsiteX124" fmla="*/ 7385185 w 7440612"/>
              <a:gd name="connsiteY124" fmla="*/ 5915025 h 6858000"/>
              <a:gd name="connsiteX125" fmla="*/ 7401981 w 7440612"/>
              <a:gd name="connsiteY125" fmla="*/ 5956300 h 6858000"/>
              <a:gd name="connsiteX126" fmla="*/ 7417098 w 7440612"/>
              <a:gd name="connsiteY126" fmla="*/ 6003925 h 6858000"/>
              <a:gd name="connsiteX127" fmla="*/ 7428855 w 7440612"/>
              <a:gd name="connsiteY127" fmla="*/ 6056312 h 6858000"/>
              <a:gd name="connsiteX128" fmla="*/ 7437253 w 7440612"/>
              <a:gd name="connsiteY128" fmla="*/ 6113462 h 6858000"/>
              <a:gd name="connsiteX129" fmla="*/ 7440612 w 7440612"/>
              <a:gd name="connsiteY129" fmla="*/ 6183312 h 6858000"/>
              <a:gd name="connsiteX130" fmla="*/ 7437253 w 7440612"/>
              <a:gd name="connsiteY130" fmla="*/ 6251575 h 6858000"/>
              <a:gd name="connsiteX131" fmla="*/ 7428855 w 7440612"/>
              <a:gd name="connsiteY131" fmla="*/ 6311900 h 6858000"/>
              <a:gd name="connsiteX132" fmla="*/ 7417098 w 7440612"/>
              <a:gd name="connsiteY132" fmla="*/ 6361112 h 6858000"/>
              <a:gd name="connsiteX133" fmla="*/ 7401981 w 7440612"/>
              <a:gd name="connsiteY133" fmla="*/ 6407150 h 6858000"/>
              <a:gd name="connsiteX134" fmla="*/ 7385185 w 7440612"/>
              <a:gd name="connsiteY134" fmla="*/ 6448425 h 6858000"/>
              <a:gd name="connsiteX135" fmla="*/ 7366710 w 7440612"/>
              <a:gd name="connsiteY135" fmla="*/ 6488112 h 6858000"/>
              <a:gd name="connsiteX136" fmla="*/ 7348234 w 7440612"/>
              <a:gd name="connsiteY136" fmla="*/ 6523037 h 6858000"/>
              <a:gd name="connsiteX137" fmla="*/ 7328079 w 7440612"/>
              <a:gd name="connsiteY137" fmla="*/ 6561137 h 6858000"/>
              <a:gd name="connsiteX138" fmla="*/ 7307924 w 7440612"/>
              <a:gd name="connsiteY138" fmla="*/ 6597650 h 6858000"/>
              <a:gd name="connsiteX139" fmla="*/ 7291128 w 7440612"/>
              <a:gd name="connsiteY139" fmla="*/ 6640512 h 6858000"/>
              <a:gd name="connsiteX140" fmla="*/ 7274332 w 7440612"/>
              <a:gd name="connsiteY140" fmla="*/ 6683375 h 6858000"/>
              <a:gd name="connsiteX141" fmla="*/ 7264254 w 7440612"/>
              <a:gd name="connsiteY141" fmla="*/ 6735762 h 6858000"/>
              <a:gd name="connsiteX142" fmla="*/ 7255857 w 7440612"/>
              <a:gd name="connsiteY142" fmla="*/ 6791325 h 6858000"/>
              <a:gd name="connsiteX143" fmla="*/ 7250817 w 7440612"/>
              <a:gd name="connsiteY143" fmla="*/ 6858000 h 6858000"/>
              <a:gd name="connsiteX144" fmla="*/ 4328971 w 7440612"/>
              <a:gd name="connsiteY144" fmla="*/ 6858000 h 6858000"/>
              <a:gd name="connsiteX145" fmla="*/ 3756991 w 7440612"/>
              <a:gd name="connsiteY145" fmla="*/ 6858000 h 6858000"/>
              <a:gd name="connsiteX146" fmla="*/ 3167828 w 7440612"/>
              <a:gd name="connsiteY146" fmla="*/ 6858000 h 6858000"/>
              <a:gd name="connsiteX147" fmla="*/ 2746914 w 7440612"/>
              <a:gd name="connsiteY147" fmla="*/ 6858000 h 6858000"/>
              <a:gd name="connsiteX148" fmla="*/ 0 w 7440612"/>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7440612" h="6858000">
                <a:moveTo>
                  <a:pt x="0" y="0"/>
                </a:moveTo>
                <a:lnTo>
                  <a:pt x="2746914" y="0"/>
                </a:lnTo>
                <a:lnTo>
                  <a:pt x="3167828" y="0"/>
                </a:lnTo>
                <a:lnTo>
                  <a:pt x="3756991" y="0"/>
                </a:lnTo>
                <a:lnTo>
                  <a:pt x="4328971" y="0"/>
                </a:lnTo>
                <a:lnTo>
                  <a:pt x="7250817" y="0"/>
                </a:lnTo>
                <a:lnTo>
                  <a:pt x="7255857" y="66675"/>
                </a:lnTo>
                <a:lnTo>
                  <a:pt x="7264254" y="122237"/>
                </a:lnTo>
                <a:lnTo>
                  <a:pt x="7274332" y="174625"/>
                </a:lnTo>
                <a:lnTo>
                  <a:pt x="7291128" y="217487"/>
                </a:lnTo>
                <a:lnTo>
                  <a:pt x="7307924" y="260350"/>
                </a:lnTo>
                <a:lnTo>
                  <a:pt x="7328079" y="296862"/>
                </a:lnTo>
                <a:lnTo>
                  <a:pt x="7348234" y="334962"/>
                </a:lnTo>
                <a:lnTo>
                  <a:pt x="7366710" y="369887"/>
                </a:lnTo>
                <a:lnTo>
                  <a:pt x="7385185" y="409575"/>
                </a:lnTo>
                <a:lnTo>
                  <a:pt x="7401981" y="450850"/>
                </a:lnTo>
                <a:lnTo>
                  <a:pt x="7417098" y="496887"/>
                </a:lnTo>
                <a:lnTo>
                  <a:pt x="7428855" y="546100"/>
                </a:lnTo>
                <a:lnTo>
                  <a:pt x="7437253" y="606425"/>
                </a:lnTo>
                <a:lnTo>
                  <a:pt x="7440612" y="673100"/>
                </a:lnTo>
                <a:lnTo>
                  <a:pt x="7437253" y="744537"/>
                </a:lnTo>
                <a:lnTo>
                  <a:pt x="7428855" y="801687"/>
                </a:lnTo>
                <a:lnTo>
                  <a:pt x="7417098" y="854075"/>
                </a:lnTo>
                <a:lnTo>
                  <a:pt x="7401981" y="901700"/>
                </a:lnTo>
                <a:lnTo>
                  <a:pt x="7385185" y="942975"/>
                </a:lnTo>
                <a:lnTo>
                  <a:pt x="7365030" y="981075"/>
                </a:lnTo>
                <a:lnTo>
                  <a:pt x="7344875" y="1017587"/>
                </a:lnTo>
                <a:lnTo>
                  <a:pt x="7324720" y="1055687"/>
                </a:lnTo>
                <a:lnTo>
                  <a:pt x="7306244" y="1095375"/>
                </a:lnTo>
                <a:lnTo>
                  <a:pt x="7287768" y="1136650"/>
                </a:lnTo>
                <a:lnTo>
                  <a:pt x="7272653" y="1182687"/>
                </a:lnTo>
                <a:lnTo>
                  <a:pt x="7262575" y="1235075"/>
                </a:lnTo>
                <a:lnTo>
                  <a:pt x="7252497" y="1295400"/>
                </a:lnTo>
                <a:lnTo>
                  <a:pt x="7250817" y="1363662"/>
                </a:lnTo>
                <a:lnTo>
                  <a:pt x="7252497" y="1431925"/>
                </a:lnTo>
                <a:lnTo>
                  <a:pt x="7262575" y="1492250"/>
                </a:lnTo>
                <a:lnTo>
                  <a:pt x="7272653" y="1544637"/>
                </a:lnTo>
                <a:lnTo>
                  <a:pt x="7287768" y="1589087"/>
                </a:lnTo>
                <a:lnTo>
                  <a:pt x="7306244" y="1631950"/>
                </a:lnTo>
                <a:lnTo>
                  <a:pt x="7324720" y="1671637"/>
                </a:lnTo>
                <a:lnTo>
                  <a:pt x="7344875" y="1708150"/>
                </a:lnTo>
                <a:lnTo>
                  <a:pt x="7365030" y="1743075"/>
                </a:lnTo>
                <a:lnTo>
                  <a:pt x="7385185" y="1782762"/>
                </a:lnTo>
                <a:lnTo>
                  <a:pt x="7401981" y="1824037"/>
                </a:lnTo>
                <a:lnTo>
                  <a:pt x="7417098" y="1870075"/>
                </a:lnTo>
                <a:lnTo>
                  <a:pt x="7428855" y="1922462"/>
                </a:lnTo>
                <a:lnTo>
                  <a:pt x="7437253" y="1982787"/>
                </a:lnTo>
                <a:lnTo>
                  <a:pt x="7440612" y="2051050"/>
                </a:lnTo>
                <a:lnTo>
                  <a:pt x="7437253" y="2119312"/>
                </a:lnTo>
                <a:lnTo>
                  <a:pt x="7428855" y="2179637"/>
                </a:lnTo>
                <a:lnTo>
                  <a:pt x="7417098" y="2232025"/>
                </a:lnTo>
                <a:lnTo>
                  <a:pt x="7401981" y="2278062"/>
                </a:lnTo>
                <a:lnTo>
                  <a:pt x="7385185" y="2319337"/>
                </a:lnTo>
                <a:lnTo>
                  <a:pt x="7365030" y="2359025"/>
                </a:lnTo>
                <a:lnTo>
                  <a:pt x="7344875" y="2395537"/>
                </a:lnTo>
                <a:lnTo>
                  <a:pt x="7324720" y="2433637"/>
                </a:lnTo>
                <a:lnTo>
                  <a:pt x="7306244" y="2471737"/>
                </a:lnTo>
                <a:lnTo>
                  <a:pt x="7287768" y="2513012"/>
                </a:lnTo>
                <a:lnTo>
                  <a:pt x="7272653" y="2560637"/>
                </a:lnTo>
                <a:lnTo>
                  <a:pt x="7262575" y="2613025"/>
                </a:lnTo>
                <a:lnTo>
                  <a:pt x="7252497" y="2671762"/>
                </a:lnTo>
                <a:lnTo>
                  <a:pt x="7250817" y="2741612"/>
                </a:lnTo>
                <a:lnTo>
                  <a:pt x="7252497" y="2809875"/>
                </a:lnTo>
                <a:lnTo>
                  <a:pt x="7262575" y="2868612"/>
                </a:lnTo>
                <a:lnTo>
                  <a:pt x="7272653" y="2922587"/>
                </a:lnTo>
                <a:lnTo>
                  <a:pt x="7287768" y="2967037"/>
                </a:lnTo>
                <a:lnTo>
                  <a:pt x="7306244" y="3009900"/>
                </a:lnTo>
                <a:lnTo>
                  <a:pt x="7324720" y="3046412"/>
                </a:lnTo>
                <a:lnTo>
                  <a:pt x="7344875" y="3084512"/>
                </a:lnTo>
                <a:lnTo>
                  <a:pt x="7365030" y="3121025"/>
                </a:lnTo>
                <a:lnTo>
                  <a:pt x="7385185" y="3160712"/>
                </a:lnTo>
                <a:lnTo>
                  <a:pt x="7401981" y="3201987"/>
                </a:lnTo>
                <a:lnTo>
                  <a:pt x="7417098" y="3248025"/>
                </a:lnTo>
                <a:lnTo>
                  <a:pt x="7428855" y="3300412"/>
                </a:lnTo>
                <a:lnTo>
                  <a:pt x="7437253" y="3360737"/>
                </a:lnTo>
                <a:lnTo>
                  <a:pt x="7440612" y="3427412"/>
                </a:lnTo>
                <a:lnTo>
                  <a:pt x="7437253" y="3497262"/>
                </a:lnTo>
                <a:lnTo>
                  <a:pt x="7428855" y="3557587"/>
                </a:lnTo>
                <a:lnTo>
                  <a:pt x="7417098" y="3609975"/>
                </a:lnTo>
                <a:lnTo>
                  <a:pt x="7401981" y="3656012"/>
                </a:lnTo>
                <a:lnTo>
                  <a:pt x="7385185" y="3697287"/>
                </a:lnTo>
                <a:lnTo>
                  <a:pt x="7365030" y="3736975"/>
                </a:lnTo>
                <a:lnTo>
                  <a:pt x="7324720" y="3811587"/>
                </a:lnTo>
                <a:lnTo>
                  <a:pt x="7306244" y="3848100"/>
                </a:lnTo>
                <a:lnTo>
                  <a:pt x="7287768" y="3890962"/>
                </a:lnTo>
                <a:lnTo>
                  <a:pt x="7272653" y="3935412"/>
                </a:lnTo>
                <a:lnTo>
                  <a:pt x="7262575" y="3987800"/>
                </a:lnTo>
                <a:lnTo>
                  <a:pt x="7252497" y="4048125"/>
                </a:lnTo>
                <a:lnTo>
                  <a:pt x="7250817" y="4116387"/>
                </a:lnTo>
                <a:lnTo>
                  <a:pt x="7252497" y="4186237"/>
                </a:lnTo>
                <a:lnTo>
                  <a:pt x="7262575" y="4244975"/>
                </a:lnTo>
                <a:lnTo>
                  <a:pt x="7272653" y="4297362"/>
                </a:lnTo>
                <a:lnTo>
                  <a:pt x="7287768" y="4343400"/>
                </a:lnTo>
                <a:lnTo>
                  <a:pt x="7306244" y="4386262"/>
                </a:lnTo>
                <a:lnTo>
                  <a:pt x="7324720" y="4424362"/>
                </a:lnTo>
                <a:lnTo>
                  <a:pt x="7365030" y="4498975"/>
                </a:lnTo>
                <a:lnTo>
                  <a:pt x="7385185" y="4537075"/>
                </a:lnTo>
                <a:lnTo>
                  <a:pt x="7401981" y="4579937"/>
                </a:lnTo>
                <a:lnTo>
                  <a:pt x="7417098" y="4625975"/>
                </a:lnTo>
                <a:lnTo>
                  <a:pt x="7428855" y="4678362"/>
                </a:lnTo>
                <a:lnTo>
                  <a:pt x="7437253" y="4738687"/>
                </a:lnTo>
                <a:lnTo>
                  <a:pt x="7440612" y="4806950"/>
                </a:lnTo>
                <a:lnTo>
                  <a:pt x="7437253" y="4875212"/>
                </a:lnTo>
                <a:lnTo>
                  <a:pt x="7428855" y="4935537"/>
                </a:lnTo>
                <a:lnTo>
                  <a:pt x="7417098" y="4987925"/>
                </a:lnTo>
                <a:lnTo>
                  <a:pt x="7401981" y="5033962"/>
                </a:lnTo>
                <a:lnTo>
                  <a:pt x="7385185" y="5075237"/>
                </a:lnTo>
                <a:lnTo>
                  <a:pt x="7365030" y="5114925"/>
                </a:lnTo>
                <a:lnTo>
                  <a:pt x="7344875" y="5149850"/>
                </a:lnTo>
                <a:lnTo>
                  <a:pt x="7324720" y="5186362"/>
                </a:lnTo>
                <a:lnTo>
                  <a:pt x="7306244" y="5226050"/>
                </a:lnTo>
                <a:lnTo>
                  <a:pt x="7287768" y="5268912"/>
                </a:lnTo>
                <a:lnTo>
                  <a:pt x="7272653" y="5313362"/>
                </a:lnTo>
                <a:lnTo>
                  <a:pt x="7262575" y="5365750"/>
                </a:lnTo>
                <a:lnTo>
                  <a:pt x="7252497" y="5426075"/>
                </a:lnTo>
                <a:lnTo>
                  <a:pt x="7250817" y="5494337"/>
                </a:lnTo>
                <a:lnTo>
                  <a:pt x="7252497" y="5562600"/>
                </a:lnTo>
                <a:lnTo>
                  <a:pt x="7262575" y="5622925"/>
                </a:lnTo>
                <a:lnTo>
                  <a:pt x="7272653" y="5675312"/>
                </a:lnTo>
                <a:lnTo>
                  <a:pt x="7287768" y="5721350"/>
                </a:lnTo>
                <a:lnTo>
                  <a:pt x="7306244" y="5762625"/>
                </a:lnTo>
                <a:lnTo>
                  <a:pt x="7324720" y="5802312"/>
                </a:lnTo>
                <a:lnTo>
                  <a:pt x="7344875" y="5840412"/>
                </a:lnTo>
                <a:lnTo>
                  <a:pt x="7365030" y="5876925"/>
                </a:lnTo>
                <a:lnTo>
                  <a:pt x="7385185" y="5915025"/>
                </a:lnTo>
                <a:lnTo>
                  <a:pt x="7401981" y="5956300"/>
                </a:lnTo>
                <a:lnTo>
                  <a:pt x="7417098" y="6003925"/>
                </a:lnTo>
                <a:lnTo>
                  <a:pt x="7428855" y="6056312"/>
                </a:lnTo>
                <a:lnTo>
                  <a:pt x="7437253" y="6113462"/>
                </a:lnTo>
                <a:lnTo>
                  <a:pt x="7440612" y="6183312"/>
                </a:lnTo>
                <a:lnTo>
                  <a:pt x="7437253" y="6251575"/>
                </a:lnTo>
                <a:lnTo>
                  <a:pt x="7428855" y="6311900"/>
                </a:lnTo>
                <a:lnTo>
                  <a:pt x="7417098" y="6361112"/>
                </a:lnTo>
                <a:lnTo>
                  <a:pt x="7401981" y="6407150"/>
                </a:lnTo>
                <a:lnTo>
                  <a:pt x="7385185" y="6448425"/>
                </a:lnTo>
                <a:lnTo>
                  <a:pt x="7366710" y="6488112"/>
                </a:lnTo>
                <a:lnTo>
                  <a:pt x="7348234" y="6523037"/>
                </a:lnTo>
                <a:lnTo>
                  <a:pt x="7328079" y="6561137"/>
                </a:lnTo>
                <a:lnTo>
                  <a:pt x="7307924" y="6597650"/>
                </a:lnTo>
                <a:lnTo>
                  <a:pt x="7291128" y="6640512"/>
                </a:lnTo>
                <a:lnTo>
                  <a:pt x="7274332" y="6683375"/>
                </a:lnTo>
                <a:lnTo>
                  <a:pt x="7264254" y="6735762"/>
                </a:lnTo>
                <a:lnTo>
                  <a:pt x="7255857" y="6791325"/>
                </a:lnTo>
                <a:lnTo>
                  <a:pt x="7250817" y="6858000"/>
                </a:lnTo>
                <a:lnTo>
                  <a:pt x="4328971" y="6858000"/>
                </a:lnTo>
                <a:lnTo>
                  <a:pt x="3756991" y="6858000"/>
                </a:lnTo>
                <a:lnTo>
                  <a:pt x="3167828" y="6858000"/>
                </a:lnTo>
                <a:lnTo>
                  <a:pt x="2746914" y="6858000"/>
                </a:lnTo>
                <a:lnTo>
                  <a:pt x="0" y="6858000"/>
                </a:lnTo>
                <a:close/>
              </a:path>
            </a:pathLst>
          </a:custGeom>
          <a:solidFill>
            <a:schemeClr val="bg1"/>
          </a:solidFill>
          <a:ln w="0">
            <a:noFill/>
            <a:prstDash val="solid"/>
            <a:round/>
            <a:headEnd/>
            <a:tailEnd/>
          </a:ln>
        </p:spPr>
        <p:txBody>
          <a:bodyPr wrap="square">
            <a:noAutofit/>
          </a:bodyPr>
          <a:lstStyle/>
          <a:p>
            <a:endParaRPr lang="en-US" dirty="0"/>
          </a:p>
        </p:txBody>
      </p:sp>
      <p:sp>
        <p:nvSpPr>
          <p:cNvPr id="2" name="Title 1">
            <a:extLst>
              <a:ext uri="{FF2B5EF4-FFF2-40B4-BE49-F238E27FC236}">
                <a16:creationId xmlns:a16="http://schemas.microsoft.com/office/drawing/2014/main" id="{29A1E18A-4D80-E378-BAC3-E948A41BCA21}"/>
              </a:ext>
            </a:extLst>
          </p:cNvPr>
          <p:cNvSpPr>
            <a:spLocks noGrp="1"/>
          </p:cNvSpPr>
          <p:nvPr>
            <p:ph type="title"/>
          </p:nvPr>
        </p:nvSpPr>
        <p:spPr>
          <a:xfrm>
            <a:off x="765051" y="662400"/>
            <a:ext cx="6015897" cy="1260668"/>
          </a:xfrm>
          <a:solidFill>
            <a:srgbClr val="FFFF00"/>
          </a:solidFill>
        </p:spPr>
        <p:txBody>
          <a:bodyPr anchor="t">
            <a:normAutofit fontScale="90000"/>
          </a:bodyPr>
          <a:lstStyle/>
          <a:p>
            <a:r>
              <a:rPr lang="en-US" dirty="0"/>
              <a:t>Rainforest Retreat, Coorg, Karnataka</a:t>
            </a:r>
            <a:endParaRPr lang="en-IN" dirty="0"/>
          </a:p>
        </p:txBody>
      </p:sp>
      <p:sp>
        <p:nvSpPr>
          <p:cNvPr id="3" name="Content Placeholder 2">
            <a:extLst>
              <a:ext uri="{FF2B5EF4-FFF2-40B4-BE49-F238E27FC236}">
                <a16:creationId xmlns:a16="http://schemas.microsoft.com/office/drawing/2014/main" id="{C0BFC00A-760C-F6F6-9070-8D3AB0B850D5}"/>
              </a:ext>
            </a:extLst>
          </p:cNvPr>
          <p:cNvSpPr>
            <a:spLocks noGrp="1"/>
          </p:cNvSpPr>
          <p:nvPr>
            <p:ph idx="1"/>
          </p:nvPr>
        </p:nvSpPr>
        <p:spPr>
          <a:xfrm>
            <a:off x="765051" y="2026763"/>
            <a:ext cx="6015897" cy="4104037"/>
          </a:xfrm>
        </p:spPr>
        <p:txBody>
          <a:bodyPr>
            <a:normAutofit/>
          </a:bodyPr>
          <a:lstStyle/>
          <a:p>
            <a:pPr algn="just"/>
            <a:r>
              <a:rPr lang="en-US" sz="2200" dirty="0">
                <a:solidFill>
                  <a:schemeClr val="tx1">
                    <a:alpha val="60000"/>
                  </a:schemeClr>
                </a:solidFill>
              </a:rPr>
              <a:t>Combines </a:t>
            </a:r>
            <a:r>
              <a:rPr lang="en-US" sz="2200" dirty="0" err="1">
                <a:solidFill>
                  <a:schemeClr val="tx1">
                    <a:alpha val="60000"/>
                  </a:schemeClr>
                </a:solidFill>
              </a:rPr>
              <a:t>agri</a:t>
            </a:r>
            <a:r>
              <a:rPr lang="en-US" sz="2200" dirty="0">
                <a:solidFill>
                  <a:schemeClr val="tx1">
                    <a:alpha val="60000"/>
                  </a:schemeClr>
                </a:solidFill>
              </a:rPr>
              <a:t>-tourism with sustainable agriculture and environmental education</a:t>
            </a:r>
          </a:p>
          <a:p>
            <a:pPr algn="just"/>
            <a:r>
              <a:rPr lang="en-US" sz="2200" dirty="0">
                <a:solidFill>
                  <a:schemeClr val="tx1">
                    <a:alpha val="60000"/>
                  </a:schemeClr>
                </a:solidFill>
              </a:rPr>
              <a:t>Visitors can experience the biodiversity of Western Ghats, idyllic valleys and tropical forests</a:t>
            </a:r>
          </a:p>
          <a:p>
            <a:pPr algn="just"/>
            <a:r>
              <a:rPr lang="en-US" sz="2200" dirty="0">
                <a:solidFill>
                  <a:schemeClr val="tx1">
                    <a:alpha val="60000"/>
                  </a:schemeClr>
                </a:solidFill>
              </a:rPr>
              <a:t>Visit coffee, cardamom and vanilla plantations</a:t>
            </a:r>
          </a:p>
          <a:p>
            <a:pPr algn="just"/>
            <a:r>
              <a:rPr lang="en-US" sz="2200" dirty="0">
                <a:solidFill>
                  <a:schemeClr val="tx1">
                    <a:alpha val="60000"/>
                  </a:schemeClr>
                </a:solidFill>
              </a:rPr>
              <a:t>Learn how they are sustainably cultivated under the shade of rainforest trees</a:t>
            </a:r>
          </a:p>
          <a:p>
            <a:pPr algn="just"/>
            <a:r>
              <a:rPr lang="en-US" sz="2200" dirty="0">
                <a:solidFill>
                  <a:schemeClr val="tx1">
                    <a:alpha val="60000"/>
                  </a:schemeClr>
                </a:solidFill>
              </a:rPr>
              <a:t>Birdwatching and trekking is also provided</a:t>
            </a:r>
          </a:p>
          <a:p>
            <a:pPr algn="just"/>
            <a:r>
              <a:rPr lang="en-US" sz="2200" dirty="0">
                <a:solidFill>
                  <a:schemeClr val="tx1">
                    <a:alpha val="60000"/>
                  </a:schemeClr>
                </a:solidFill>
              </a:rPr>
              <a:t>Supports WAPRED, an environmental NGO that promotes organic farming and biodiversity conservation</a:t>
            </a:r>
            <a:endParaRPr lang="en-IN" sz="2200" dirty="0">
              <a:solidFill>
                <a:schemeClr val="tx1">
                  <a:alpha val="60000"/>
                </a:schemeClr>
              </a:solidFill>
            </a:endParaRPr>
          </a:p>
        </p:txBody>
      </p:sp>
      <p:sp>
        <p:nvSpPr>
          <p:cNvPr id="4" name="Slide Number Placeholder 3">
            <a:extLst>
              <a:ext uri="{FF2B5EF4-FFF2-40B4-BE49-F238E27FC236}">
                <a16:creationId xmlns:a16="http://schemas.microsoft.com/office/drawing/2014/main" id="{8ADB849D-25F4-05A0-B880-2EC83BEAA27D}"/>
              </a:ext>
            </a:extLst>
          </p:cNvPr>
          <p:cNvSpPr>
            <a:spLocks noGrp="1"/>
          </p:cNvSpPr>
          <p:nvPr>
            <p:ph type="sldNum" sz="quarter" idx="12"/>
          </p:nvPr>
        </p:nvSpPr>
        <p:spPr>
          <a:xfrm>
            <a:off x="8800838" y="6375679"/>
            <a:ext cx="2624400" cy="345796"/>
          </a:xfrm>
        </p:spPr>
        <p:txBody>
          <a:bodyPr>
            <a:normAutofit/>
          </a:bodyPr>
          <a:lstStyle/>
          <a:p>
            <a:pPr>
              <a:spcAft>
                <a:spcPts val="600"/>
              </a:spcAft>
            </a:pPr>
            <a:fld id="{369B7538-81C5-41DE-B71F-DDC90B267D9C}" type="slidenum">
              <a:rPr lang="en-IN">
                <a:solidFill>
                  <a:srgbClr val="FFFFFF"/>
                </a:solidFill>
              </a:rPr>
              <a:pPr>
                <a:spcAft>
                  <a:spcPts val="600"/>
                </a:spcAft>
              </a:pPr>
              <a:t>55</a:t>
            </a:fld>
            <a:endParaRPr lang="en-IN">
              <a:solidFill>
                <a:srgbClr val="FFFFFF"/>
              </a:solidFill>
            </a:endParaRPr>
          </a:p>
        </p:txBody>
      </p:sp>
    </p:spTree>
    <p:extLst>
      <p:ext uri="{BB962C8B-B14F-4D97-AF65-F5344CB8AC3E}">
        <p14:creationId xmlns:p14="http://schemas.microsoft.com/office/powerpoint/2010/main" val="40442993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7025EFD5-738C-41B9-87FE-0C00E211B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standing in water&#10;&#10;Description automatically generated with medium confidence">
            <a:extLst>
              <a:ext uri="{FF2B5EF4-FFF2-40B4-BE49-F238E27FC236}">
                <a16:creationId xmlns:a16="http://schemas.microsoft.com/office/drawing/2014/main" id="{5F509210-3A18-1BD2-454B-F7935AAD48DE}"/>
              </a:ext>
            </a:extLst>
          </p:cNvPr>
          <p:cNvPicPr>
            <a:picLocks noChangeAspect="1"/>
          </p:cNvPicPr>
          <p:nvPr/>
        </p:nvPicPr>
        <p:blipFill rotWithShape="1">
          <a:blip r:embed="rId2"/>
          <a:srcRect l="8709" r="17840" b="-3"/>
          <a:stretch/>
        </p:blipFill>
        <p:spPr>
          <a:xfrm>
            <a:off x="858284" y="1165109"/>
            <a:ext cx="4261337"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BF85B4-560B-1611-EB87-9DA58409E429}"/>
              </a:ext>
            </a:extLst>
          </p:cNvPr>
          <p:cNvSpPr>
            <a:spLocks noGrp="1"/>
          </p:cNvSpPr>
          <p:nvPr>
            <p:ph type="title"/>
          </p:nvPr>
        </p:nvSpPr>
        <p:spPr>
          <a:xfrm>
            <a:off x="5827048" y="444272"/>
            <a:ext cx="5721484" cy="1325563"/>
          </a:xfrm>
          <a:solidFill>
            <a:srgbClr val="FFFF00"/>
          </a:solidFill>
        </p:spPr>
        <p:txBody>
          <a:bodyPr>
            <a:normAutofit/>
          </a:bodyPr>
          <a:lstStyle/>
          <a:p>
            <a:pPr algn="ctr"/>
            <a:r>
              <a:rPr lang="en-IN" sz="4400" dirty="0" err="1">
                <a:effectLst/>
                <a:latin typeface="Calibri" panose="020F0502020204030204" pitchFamily="34" charset="0"/>
                <a:ea typeface="Calibri" panose="020F0502020204030204" pitchFamily="34" charset="0"/>
                <a:cs typeface="Times New Roman" panose="02020603050405020304" pitchFamily="18" charset="0"/>
              </a:rPr>
              <a:t>Maachli</a:t>
            </a:r>
            <a:r>
              <a:rPr lang="en-IN" sz="4400" dirty="0">
                <a:effectLst/>
                <a:latin typeface="Calibri" panose="020F0502020204030204" pitchFamily="34" charset="0"/>
                <a:ea typeface="Calibri" panose="020F0502020204030204" pitchFamily="34" charset="0"/>
                <a:cs typeface="Times New Roman" panose="02020603050405020304" pitchFamily="18" charset="0"/>
              </a:rPr>
              <a:t>, Maharashtra</a:t>
            </a:r>
            <a:br>
              <a:rPr lang="en-IN" sz="44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AE9C48C1-9B34-3E30-6714-E518DF2FDC7F}"/>
              </a:ext>
            </a:extLst>
          </p:cNvPr>
          <p:cNvSpPr>
            <a:spLocks noGrp="1"/>
          </p:cNvSpPr>
          <p:nvPr>
            <p:ph idx="1"/>
          </p:nvPr>
        </p:nvSpPr>
        <p:spPr>
          <a:xfrm>
            <a:off x="5273336" y="1904772"/>
            <a:ext cx="6782540" cy="4665710"/>
          </a:xfrm>
        </p:spPr>
        <p:txBody>
          <a:bodyPr>
            <a:normAutofit fontScale="92500" lnSpcReduction="20000"/>
          </a:bodyPr>
          <a:lstStyle/>
          <a:p>
            <a:pPr marL="571500" indent="-342900" algn="just">
              <a:spcAft>
                <a:spcPts val="800"/>
              </a:spcAft>
            </a:pPr>
            <a:r>
              <a:rPr lang="en-IN" sz="2400" dirty="0" err="1">
                <a:effectLst/>
                <a:latin typeface="Calibri" panose="020F0502020204030204" pitchFamily="34" charset="0"/>
                <a:ea typeface="Calibri" panose="020F0502020204030204" pitchFamily="34" charset="0"/>
                <a:cs typeface="Times New Roman" panose="02020603050405020304" pitchFamily="18" charset="0"/>
              </a:rPr>
              <a:t>Maachli</a:t>
            </a:r>
            <a:r>
              <a:rPr lang="en-IN" sz="2400" dirty="0">
                <a:effectLst/>
                <a:latin typeface="Calibri" panose="020F0502020204030204" pitchFamily="34" charset="0"/>
                <a:ea typeface="Calibri" panose="020F0502020204030204" pitchFamily="34" charset="0"/>
                <a:cs typeface="Times New Roman" panose="02020603050405020304" pitchFamily="18" charset="0"/>
              </a:rPr>
              <a:t> is the divine </a:t>
            </a:r>
            <a:r>
              <a:rPr lang="en-IN" sz="2400" dirty="0" err="1">
                <a:effectLst/>
                <a:latin typeface="Calibri" panose="020F0502020204030204" pitchFamily="34" charset="0"/>
                <a:ea typeface="Calibri" panose="020F0502020204030204" pitchFamily="34" charset="0"/>
                <a:cs typeface="Times New Roman" panose="02020603050405020304" pitchFamily="18" charset="0"/>
              </a:rPr>
              <a:t>farmstay</a:t>
            </a:r>
            <a:r>
              <a:rPr lang="en-IN" sz="2400" dirty="0">
                <a:effectLst/>
                <a:latin typeface="Calibri" panose="020F0502020204030204" pitchFamily="34" charset="0"/>
                <a:ea typeface="Calibri" panose="020F0502020204030204" pitchFamily="34" charset="0"/>
                <a:cs typeface="Times New Roman" panose="02020603050405020304" pitchFamily="18" charset="0"/>
              </a:rPr>
              <a:t> situated in </a:t>
            </a:r>
            <a:r>
              <a:rPr lang="en-IN" sz="2400" dirty="0" err="1">
                <a:latin typeface="Calibri" panose="020F0502020204030204" pitchFamily="34" charset="0"/>
                <a:ea typeface="Calibri" panose="020F0502020204030204" pitchFamily="34" charset="0"/>
                <a:cs typeface="Times New Roman" panose="02020603050405020304" pitchFamily="18" charset="0"/>
              </a:rPr>
              <a:t>P</a:t>
            </a:r>
            <a:r>
              <a:rPr lang="en-IN" sz="2400" dirty="0" err="1">
                <a:effectLst/>
                <a:latin typeface="Calibri" panose="020F0502020204030204" pitchFamily="34" charset="0"/>
                <a:ea typeface="Calibri" panose="020F0502020204030204" pitchFamily="34" charset="0"/>
                <a:cs typeface="Times New Roman" panose="02020603050405020304" pitchFamily="18" charset="0"/>
              </a:rPr>
              <a:t>arul</a:t>
            </a:r>
            <a:r>
              <a:rPr lang="en-IN" sz="2400" dirty="0">
                <a:effectLst/>
                <a:latin typeface="Calibri" panose="020F0502020204030204" pitchFamily="34" charset="0"/>
                <a:ea typeface="Calibri" panose="020F0502020204030204" pitchFamily="34" charset="0"/>
                <a:cs typeface="Times New Roman" panose="02020603050405020304" pitchFamily="18" charset="0"/>
              </a:rPr>
              <a:t> village on the far South </a:t>
            </a:r>
            <a:r>
              <a:rPr lang="en-IN" sz="2400" dirty="0" err="1">
                <a:latin typeface="Calibri" panose="020F0502020204030204" pitchFamily="34" charset="0"/>
                <a:ea typeface="Calibri" panose="020F0502020204030204" pitchFamily="34" charset="0"/>
                <a:cs typeface="Times New Roman" panose="02020603050405020304" pitchFamily="18" charset="0"/>
              </a:rPr>
              <a:t>k</a:t>
            </a:r>
            <a:r>
              <a:rPr lang="en-IN" sz="2400" dirty="0" err="1">
                <a:effectLst/>
                <a:latin typeface="Calibri" panose="020F0502020204030204" pitchFamily="34" charset="0"/>
                <a:ea typeface="Calibri" panose="020F0502020204030204" pitchFamily="34" charset="0"/>
                <a:cs typeface="Times New Roman" panose="02020603050405020304" pitchFamily="18" charset="0"/>
              </a:rPr>
              <a:t>onkan</a:t>
            </a:r>
            <a:r>
              <a:rPr lang="en-IN" sz="2400" dirty="0">
                <a:effectLst/>
                <a:latin typeface="Calibri" panose="020F0502020204030204" pitchFamily="34" charset="0"/>
                <a:ea typeface="Calibri" panose="020F0502020204030204" pitchFamily="34" charset="0"/>
                <a:cs typeface="Times New Roman" panose="02020603050405020304" pitchFamily="18" charset="0"/>
              </a:rPr>
              <a:t> coast of Maharashtra </a:t>
            </a:r>
            <a:endParaRPr lang="en-IN" sz="2400" dirty="0">
              <a:latin typeface="Calibri" panose="020F0502020204030204" pitchFamily="34" charset="0"/>
              <a:ea typeface="Calibri" panose="020F0502020204030204" pitchFamily="34" charset="0"/>
              <a:cs typeface="Times New Roman" panose="02020603050405020304" pitchFamily="18" charset="0"/>
            </a:endParaRPr>
          </a:p>
          <a:p>
            <a:pPr marL="571500" indent="-342900" algn="just">
              <a:spcAft>
                <a:spcPts val="800"/>
              </a:spcAft>
            </a:pPr>
            <a:r>
              <a:rPr lang="en-IN" sz="2400" dirty="0">
                <a:effectLst/>
                <a:latin typeface="Calibri" panose="020F0502020204030204" pitchFamily="34" charset="0"/>
                <a:ea typeface="Calibri" panose="020F0502020204030204" pitchFamily="34" charset="0"/>
                <a:cs typeface="Times New Roman" panose="02020603050405020304" pitchFamily="18" charset="0"/>
              </a:rPr>
              <a:t>The name </a:t>
            </a:r>
            <a:r>
              <a:rPr lang="en-IN" sz="2400" dirty="0" err="1">
                <a:effectLst/>
                <a:latin typeface="Calibri" panose="020F0502020204030204" pitchFamily="34" charset="0"/>
                <a:ea typeface="Calibri" panose="020F0502020204030204" pitchFamily="34" charset="0"/>
                <a:cs typeface="Times New Roman" panose="02020603050405020304" pitchFamily="18" charset="0"/>
              </a:rPr>
              <a:t>maachli</a:t>
            </a:r>
            <a:r>
              <a:rPr lang="en-IN" sz="2400" dirty="0">
                <a:effectLst/>
                <a:latin typeface="Calibri" panose="020F0502020204030204" pitchFamily="34" charset="0"/>
                <a:ea typeface="Calibri" panose="020F0502020204030204" pitchFamily="34" charset="0"/>
                <a:cs typeface="Times New Roman" panose="02020603050405020304" pitchFamily="18" charset="0"/>
              </a:rPr>
              <a:t> means elevated huts in the local </a:t>
            </a:r>
            <a:r>
              <a:rPr lang="en-IN" sz="2400" dirty="0">
                <a:latin typeface="Calibri" panose="020F0502020204030204" pitchFamily="34" charset="0"/>
                <a:ea typeface="Calibri" panose="020F0502020204030204" pitchFamily="34" charset="0"/>
                <a:cs typeface="Times New Roman" panose="02020603050405020304" pitchFamily="18" charset="0"/>
              </a:rPr>
              <a:t>Marwari</a:t>
            </a:r>
            <a:r>
              <a:rPr lang="en-IN" sz="2400" dirty="0">
                <a:effectLst/>
                <a:latin typeface="Calibri" panose="020F0502020204030204" pitchFamily="34" charset="0"/>
                <a:ea typeface="Calibri" panose="020F0502020204030204" pitchFamily="34" charset="0"/>
                <a:cs typeface="Times New Roman" panose="02020603050405020304" pitchFamily="18" charset="0"/>
              </a:rPr>
              <a:t> language</a:t>
            </a:r>
          </a:p>
          <a:p>
            <a:pPr marL="571500" indent="-342900" algn="just">
              <a:spcAft>
                <a:spcPts val="800"/>
              </a:spcAft>
            </a:pPr>
            <a:r>
              <a:rPr lang="en-IN" sz="2400" dirty="0">
                <a:effectLst/>
                <a:latin typeface="Calibri" panose="020F0502020204030204" pitchFamily="34" charset="0"/>
                <a:ea typeface="Calibri" panose="020F0502020204030204" pitchFamily="34" charset="0"/>
                <a:cs typeface="Times New Roman" panose="02020603050405020304" pitchFamily="18" charset="0"/>
              </a:rPr>
              <a:t>There are 4 architecturally designed Hut style accommodations on the property come built deep within nature </a:t>
            </a:r>
          </a:p>
          <a:p>
            <a:pPr marL="571500" indent="-342900" algn="just">
              <a:spcAft>
                <a:spcPts val="800"/>
              </a:spcAft>
            </a:pPr>
            <a:r>
              <a:rPr lang="en-IN" sz="2400" dirty="0">
                <a:effectLst/>
                <a:latin typeface="Calibri" panose="020F0502020204030204" pitchFamily="34" charset="0"/>
                <a:ea typeface="Calibri" panose="020F0502020204030204" pitchFamily="34" charset="0"/>
                <a:cs typeface="Times New Roman" panose="02020603050405020304" pitchFamily="18" charset="0"/>
              </a:rPr>
              <a:t>Amidst coconut betelnut banana and spice plantation.</a:t>
            </a:r>
          </a:p>
          <a:p>
            <a:pPr marL="571500" indent="-342900" algn="just">
              <a:spcAft>
                <a:spcPts val="800"/>
              </a:spcAft>
            </a:pPr>
            <a:r>
              <a:rPr lang="en-IN" sz="2400" dirty="0">
                <a:effectLst/>
                <a:latin typeface="Calibri" panose="020F0502020204030204" pitchFamily="34" charset="0"/>
                <a:ea typeface="Calibri" panose="020F0502020204030204" pitchFamily="34" charset="0"/>
                <a:cs typeface="Times New Roman" panose="02020603050405020304" pitchFamily="18" charset="0"/>
              </a:rPr>
              <a:t> Everything revolves around nature and there is a sweet water stream flowing through the property.</a:t>
            </a:r>
          </a:p>
          <a:p>
            <a:pPr marL="571500" indent="-342900" algn="just">
              <a:spcAft>
                <a:spcPts val="800"/>
              </a:spcAft>
            </a:pPr>
            <a:r>
              <a:rPr lang="en-IN" sz="2400" dirty="0">
                <a:effectLst/>
                <a:latin typeface="Calibri" panose="020F0502020204030204" pitchFamily="34" charset="0"/>
                <a:ea typeface="Calibri" panose="020F0502020204030204" pitchFamily="34" charset="0"/>
                <a:cs typeface="Times New Roman" panose="02020603050405020304" pitchFamily="18" charset="0"/>
              </a:rPr>
              <a:t> Activities include village walks cooking lessons pharming experiences and trekking.</a:t>
            </a:r>
          </a:p>
          <a:p>
            <a:endParaRPr lang="en-IN" sz="2000" dirty="0"/>
          </a:p>
        </p:txBody>
      </p:sp>
      <p:sp>
        <p:nvSpPr>
          <p:cNvPr id="5" name="Slide Number Placeholder 4">
            <a:extLst>
              <a:ext uri="{FF2B5EF4-FFF2-40B4-BE49-F238E27FC236}">
                <a16:creationId xmlns:a16="http://schemas.microsoft.com/office/drawing/2014/main" id="{336FD119-0345-F842-B58C-86DF8740B60F}"/>
              </a:ext>
            </a:extLst>
          </p:cNvPr>
          <p:cNvSpPr>
            <a:spLocks noGrp="1"/>
          </p:cNvSpPr>
          <p:nvPr>
            <p:ph type="sldNum" sz="quarter" idx="12"/>
          </p:nvPr>
        </p:nvSpPr>
        <p:spPr/>
        <p:txBody>
          <a:bodyPr/>
          <a:lstStyle/>
          <a:p>
            <a:fld id="{369B7538-81C5-41DE-B71F-DDC90B267D9C}" type="slidenum">
              <a:rPr lang="en-IN" smtClean="0"/>
              <a:t>56</a:t>
            </a:fld>
            <a:endParaRPr lang="en-IN"/>
          </a:p>
        </p:txBody>
      </p:sp>
    </p:spTree>
    <p:extLst>
      <p:ext uri="{BB962C8B-B14F-4D97-AF65-F5344CB8AC3E}">
        <p14:creationId xmlns:p14="http://schemas.microsoft.com/office/powerpoint/2010/main" val="16532510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025EFD5-738C-41B9-87FE-0C00E211B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A4E95881-228E-10DB-2E2E-3ADCEF4C07B6}"/>
              </a:ext>
            </a:extLst>
          </p:cNvPr>
          <p:cNvPicPr>
            <a:picLocks noChangeAspect="1"/>
          </p:cNvPicPr>
          <p:nvPr/>
        </p:nvPicPr>
        <p:blipFill rotWithShape="1">
          <a:blip r:embed="rId2"/>
          <a:srcRect l="31907" r="13006" b="-1"/>
          <a:stretch/>
        </p:blipFill>
        <p:spPr>
          <a:xfrm>
            <a:off x="858284" y="1165109"/>
            <a:ext cx="4261337"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3974FA-B6F3-6640-A113-9F39B21EF54E}"/>
              </a:ext>
            </a:extLst>
          </p:cNvPr>
          <p:cNvSpPr>
            <a:spLocks noGrp="1"/>
          </p:cNvSpPr>
          <p:nvPr>
            <p:ph type="title"/>
          </p:nvPr>
        </p:nvSpPr>
        <p:spPr>
          <a:xfrm>
            <a:off x="5827048" y="407988"/>
            <a:ext cx="5721484" cy="1361848"/>
          </a:xfrm>
          <a:solidFill>
            <a:srgbClr val="FFFF00"/>
          </a:solidFill>
        </p:spPr>
        <p:txBody>
          <a:bodyPr>
            <a:normAutofit fontScale="90000"/>
          </a:bodyPr>
          <a:lstStyle/>
          <a:p>
            <a:pPr algn="ctr"/>
            <a:r>
              <a:rPr lang="en-IN" sz="4400" dirty="0" err="1">
                <a:effectLst/>
                <a:latin typeface="Calibri" panose="020F0502020204030204" pitchFamily="34" charset="0"/>
                <a:ea typeface="Calibri" panose="020F0502020204030204" pitchFamily="34" charset="0"/>
                <a:cs typeface="Times New Roman" panose="02020603050405020304" pitchFamily="18" charset="0"/>
              </a:rPr>
              <a:t>Dudh</a:t>
            </a:r>
            <a:r>
              <a:rPr lang="en-IN" sz="4400" dirty="0">
                <a:effectLst/>
                <a:latin typeface="Calibri" panose="020F0502020204030204" pitchFamily="34" charset="0"/>
                <a:ea typeface="Calibri" panose="020F0502020204030204" pitchFamily="34" charset="0"/>
                <a:cs typeface="Times New Roman" panose="02020603050405020304" pitchFamily="18" charset="0"/>
              </a:rPr>
              <a:t> Sagar Plantation and Farm Stay, Goa</a:t>
            </a:r>
            <a:br>
              <a:rPr lang="en-IN" sz="44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E910A502-CEBA-61C5-79E5-D0106E7FA050}"/>
              </a:ext>
            </a:extLst>
          </p:cNvPr>
          <p:cNvSpPr>
            <a:spLocks noGrp="1"/>
          </p:cNvSpPr>
          <p:nvPr>
            <p:ph idx="1"/>
          </p:nvPr>
        </p:nvSpPr>
        <p:spPr>
          <a:xfrm>
            <a:off x="5827048" y="1904772"/>
            <a:ext cx="5721484" cy="4351338"/>
          </a:xfrm>
        </p:spPr>
        <p:txBody>
          <a:bodyPr>
            <a:normAutofit fontScale="92500" lnSpcReduction="10000"/>
          </a:bodyPr>
          <a:lstStyle/>
          <a:p>
            <a:pPr marL="457200" algn="just">
              <a:spcAft>
                <a:spcPts val="800"/>
              </a:spcAft>
            </a:pPr>
            <a:r>
              <a:rPr lang="en-IN" sz="2600" dirty="0" err="1">
                <a:effectLst/>
                <a:latin typeface="Calibri" panose="020F0502020204030204" pitchFamily="34" charset="0"/>
                <a:ea typeface="Calibri" panose="020F0502020204030204" pitchFamily="34" charset="0"/>
                <a:cs typeface="Times New Roman" panose="02020603050405020304" pitchFamily="18" charset="0"/>
              </a:rPr>
              <a:t>Dudhsagar</a:t>
            </a:r>
            <a:r>
              <a:rPr lang="en-IN" sz="2600" dirty="0">
                <a:effectLst/>
                <a:latin typeface="Calibri" panose="020F0502020204030204" pitchFamily="34" charset="0"/>
                <a:ea typeface="Calibri" panose="020F0502020204030204" pitchFamily="34" charset="0"/>
                <a:cs typeface="Times New Roman" panose="02020603050405020304" pitchFamily="18" charset="0"/>
              </a:rPr>
              <a:t> plantation is set on 50 lush acres </a:t>
            </a:r>
            <a:endParaRPr lang="en-IN" sz="2600" dirty="0">
              <a:latin typeface="Calibri" panose="020F0502020204030204" pitchFamily="34" charset="0"/>
              <a:ea typeface="Calibri" panose="020F0502020204030204" pitchFamily="34" charset="0"/>
              <a:cs typeface="Times New Roman" panose="02020603050405020304" pitchFamily="18" charset="0"/>
            </a:endParaRPr>
          </a:p>
          <a:p>
            <a:pPr marL="457200" algn="just">
              <a:spcAft>
                <a:spcPts val="800"/>
              </a:spcAft>
            </a:pPr>
            <a:r>
              <a:rPr lang="en-IN" sz="2600" dirty="0">
                <a:effectLst/>
                <a:latin typeface="Calibri" panose="020F0502020204030204" pitchFamily="34" charset="0"/>
                <a:ea typeface="Calibri" panose="020F0502020204030204" pitchFamily="34" charset="0"/>
                <a:cs typeface="Times New Roman" panose="02020603050405020304" pitchFamily="18" charset="0"/>
              </a:rPr>
              <a:t>Grows everything from pineapples to cashew </a:t>
            </a:r>
          </a:p>
          <a:p>
            <a:pPr marL="457200" algn="just">
              <a:spcAft>
                <a:spcPts val="800"/>
              </a:spcAft>
            </a:pPr>
            <a:r>
              <a:rPr lang="en-IN" sz="2600" dirty="0">
                <a:effectLst/>
                <a:latin typeface="Calibri" panose="020F0502020204030204" pitchFamily="34" charset="0"/>
                <a:ea typeface="Calibri" panose="020F0502020204030204" pitchFamily="34" charset="0"/>
                <a:cs typeface="Times New Roman" panose="02020603050405020304" pitchFamily="18" charset="0"/>
              </a:rPr>
              <a:t>It has also its own cashew fenny distillery with production from March to </a:t>
            </a:r>
            <a:r>
              <a:rPr lang="en-IN" sz="2600" dirty="0">
                <a:latin typeface="Calibri" panose="020F0502020204030204" pitchFamily="34" charset="0"/>
                <a:ea typeface="Calibri" panose="020F0502020204030204" pitchFamily="34" charset="0"/>
                <a:cs typeface="Times New Roman" panose="02020603050405020304" pitchFamily="18" charset="0"/>
              </a:rPr>
              <a:t>May</a:t>
            </a:r>
            <a:r>
              <a:rPr lang="en-IN" sz="2600" dirty="0">
                <a:effectLst/>
                <a:latin typeface="Calibri" panose="020F0502020204030204" pitchFamily="34" charset="0"/>
                <a:ea typeface="Calibri" panose="020F0502020204030204" pitchFamily="34" charset="0"/>
                <a:cs typeface="Times New Roman" panose="02020603050405020304" pitchFamily="18" charset="0"/>
              </a:rPr>
              <a:t> each year</a:t>
            </a:r>
          </a:p>
          <a:p>
            <a:pPr marL="457200" algn="just">
              <a:spcAft>
                <a:spcPts val="800"/>
              </a:spcAft>
            </a:pPr>
            <a:r>
              <a:rPr lang="en-IN" sz="2600" dirty="0">
                <a:effectLst/>
                <a:latin typeface="Calibri" panose="020F0502020204030204" pitchFamily="34" charset="0"/>
                <a:ea typeface="Calibri" panose="020F0502020204030204" pitchFamily="34" charset="0"/>
                <a:cs typeface="Times New Roman" panose="02020603050405020304" pitchFamily="18" charset="0"/>
              </a:rPr>
              <a:t>It is a farm stay with 5 jungle cottages for guests</a:t>
            </a:r>
          </a:p>
          <a:p>
            <a:pPr marL="457200" algn="just">
              <a:spcAft>
                <a:spcPts val="800"/>
              </a:spcAft>
            </a:pPr>
            <a:r>
              <a:rPr lang="en-IN" sz="2600" dirty="0">
                <a:effectLst/>
                <a:latin typeface="Calibri" panose="020F0502020204030204" pitchFamily="34" charset="0"/>
                <a:ea typeface="Calibri" panose="020F0502020204030204" pitchFamily="34" charset="0"/>
                <a:cs typeface="Times New Roman" panose="02020603050405020304" pitchFamily="18" charset="0"/>
              </a:rPr>
              <a:t>The farm stay is located on the way to Goa is famous </a:t>
            </a:r>
            <a:r>
              <a:rPr lang="en-IN" sz="2600" dirty="0" err="1">
                <a:latin typeface="Calibri" panose="020F0502020204030204" pitchFamily="34" charset="0"/>
                <a:ea typeface="Calibri" panose="020F0502020204030204" pitchFamily="34" charset="0"/>
                <a:cs typeface="Times New Roman" panose="02020603050405020304" pitchFamily="18" charset="0"/>
              </a:rPr>
              <a:t>Du</a:t>
            </a:r>
            <a:r>
              <a:rPr lang="en-IN" sz="2600" dirty="0" err="1">
                <a:effectLst/>
                <a:latin typeface="Calibri" panose="020F0502020204030204" pitchFamily="34" charset="0"/>
                <a:ea typeface="Calibri" panose="020F0502020204030204" pitchFamily="34" charset="0"/>
                <a:cs typeface="Times New Roman" panose="02020603050405020304" pitchFamily="18" charset="0"/>
              </a:rPr>
              <a:t>dh</a:t>
            </a:r>
            <a:r>
              <a:rPr lang="en-IN" sz="2600" dirty="0">
                <a:effectLst/>
                <a:latin typeface="Calibri" panose="020F0502020204030204" pitchFamily="34" charset="0"/>
                <a:ea typeface="Calibri" panose="020F0502020204030204" pitchFamily="34" charset="0"/>
                <a:cs typeface="Times New Roman" panose="02020603050405020304" pitchFamily="18" charset="0"/>
              </a:rPr>
              <a:t> Sagar waterfall</a:t>
            </a:r>
          </a:p>
          <a:p>
            <a:endParaRPr lang="en-IN" sz="2600" dirty="0"/>
          </a:p>
        </p:txBody>
      </p:sp>
      <p:sp>
        <p:nvSpPr>
          <p:cNvPr id="5" name="Slide Number Placeholder 4">
            <a:extLst>
              <a:ext uri="{FF2B5EF4-FFF2-40B4-BE49-F238E27FC236}">
                <a16:creationId xmlns:a16="http://schemas.microsoft.com/office/drawing/2014/main" id="{72FBD8FF-C304-4F42-C723-99A091DC1193}"/>
              </a:ext>
            </a:extLst>
          </p:cNvPr>
          <p:cNvSpPr>
            <a:spLocks noGrp="1"/>
          </p:cNvSpPr>
          <p:nvPr>
            <p:ph type="sldNum" sz="quarter" idx="12"/>
          </p:nvPr>
        </p:nvSpPr>
        <p:spPr/>
        <p:txBody>
          <a:bodyPr/>
          <a:lstStyle/>
          <a:p>
            <a:fld id="{369B7538-81C5-41DE-B71F-DDC90B267D9C}" type="slidenum">
              <a:rPr lang="en-IN" smtClean="0"/>
              <a:t>57</a:t>
            </a:fld>
            <a:endParaRPr lang="en-IN"/>
          </a:p>
        </p:txBody>
      </p:sp>
    </p:spTree>
    <p:extLst>
      <p:ext uri="{BB962C8B-B14F-4D97-AF65-F5344CB8AC3E}">
        <p14:creationId xmlns:p14="http://schemas.microsoft.com/office/powerpoint/2010/main" val="31600721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057A6-FC2D-062E-DBD0-71D71D4438A6}"/>
              </a:ext>
            </a:extLst>
          </p:cNvPr>
          <p:cNvSpPr>
            <a:spLocks noGrp="1"/>
          </p:cNvSpPr>
          <p:nvPr>
            <p:ph type="title"/>
          </p:nvPr>
        </p:nvSpPr>
        <p:spPr>
          <a:xfrm>
            <a:off x="4965430" y="629268"/>
            <a:ext cx="6586491" cy="1286160"/>
          </a:xfrm>
          <a:solidFill>
            <a:srgbClr val="FFFF00"/>
          </a:solidFill>
        </p:spPr>
        <p:txBody>
          <a:bodyPr anchor="b">
            <a:normAutofit fontScale="90000"/>
          </a:bodyPr>
          <a:lstStyle/>
          <a:p>
            <a:pPr algn="ctr"/>
            <a:r>
              <a:rPr lang="en-IN" sz="4400" dirty="0">
                <a:effectLst/>
                <a:latin typeface="Calibri" panose="020F0502020204030204" pitchFamily="34" charset="0"/>
                <a:ea typeface="Calibri" panose="020F0502020204030204" pitchFamily="34" charset="0"/>
                <a:cs typeface="Times New Roman" panose="02020603050405020304" pitchFamily="18" charset="0"/>
              </a:rPr>
              <a:t>Konyak Tea Retreat, Nagaland</a:t>
            </a:r>
            <a:br>
              <a:rPr lang="en-IN" sz="44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9FB02E7D-AAF3-AA6B-CBE2-778FD06F1DD8}"/>
              </a:ext>
            </a:extLst>
          </p:cNvPr>
          <p:cNvSpPr>
            <a:spLocks noGrp="1"/>
          </p:cNvSpPr>
          <p:nvPr>
            <p:ph idx="1"/>
          </p:nvPr>
        </p:nvSpPr>
        <p:spPr>
          <a:xfrm>
            <a:off x="4965431" y="2438400"/>
            <a:ext cx="6586489" cy="4419600"/>
          </a:xfrm>
        </p:spPr>
        <p:txBody>
          <a:bodyPr>
            <a:normAutofit/>
          </a:bodyPr>
          <a:lstStyle/>
          <a:p>
            <a:pPr marL="457200" algn="just">
              <a:spcAft>
                <a:spcPts val="800"/>
              </a:spcAft>
            </a:pPr>
            <a:r>
              <a:rPr lang="en-IN" sz="2200" dirty="0">
                <a:effectLst/>
                <a:latin typeface="Calibri" panose="020F0502020204030204" pitchFamily="34" charset="0"/>
                <a:ea typeface="Calibri" panose="020F0502020204030204" pitchFamily="34" charset="0"/>
                <a:cs typeface="Times New Roman" panose="02020603050405020304" pitchFamily="18" charset="0"/>
              </a:rPr>
              <a:t>This is one of the most notable form houses to visit tea plantations in India. </a:t>
            </a:r>
          </a:p>
          <a:p>
            <a:pPr marL="457200" algn="just">
              <a:spcAft>
                <a:spcPts val="800"/>
              </a:spcAft>
            </a:pPr>
            <a:r>
              <a:rPr lang="en-IN" sz="2200" dirty="0">
                <a:effectLst/>
                <a:latin typeface="Calibri" panose="020F0502020204030204" pitchFamily="34" charset="0"/>
                <a:ea typeface="Calibri" panose="020F0502020204030204" pitchFamily="34" charset="0"/>
                <a:cs typeface="Times New Roman" panose="02020603050405020304" pitchFamily="18" charset="0"/>
              </a:rPr>
              <a:t>This farm stay is in </a:t>
            </a:r>
            <a:r>
              <a:rPr lang="en-IN" sz="2200" dirty="0">
                <a:latin typeface="Calibri" panose="020F0502020204030204" pitchFamily="34" charset="0"/>
                <a:ea typeface="Calibri" panose="020F0502020204030204" pitchFamily="34" charset="0"/>
                <a:cs typeface="Times New Roman" panose="02020603050405020304" pitchFamily="18" charset="0"/>
              </a:rPr>
              <a:t>N</a:t>
            </a:r>
            <a:r>
              <a:rPr lang="en-IN" sz="2200" dirty="0">
                <a:effectLst/>
                <a:latin typeface="Calibri" panose="020F0502020204030204" pitchFamily="34" charset="0"/>
                <a:ea typeface="Calibri" panose="020F0502020204030204" pitchFamily="34" charset="0"/>
                <a:cs typeface="Times New Roman" panose="02020603050405020304" pitchFamily="18" charset="0"/>
              </a:rPr>
              <a:t>agaland, in India’s northeast region</a:t>
            </a:r>
          </a:p>
          <a:p>
            <a:pPr marL="457200" algn="just">
              <a:spcAft>
                <a:spcPts val="800"/>
              </a:spcAft>
            </a:pPr>
            <a:r>
              <a:rPr lang="en-IN" sz="2200" dirty="0">
                <a:latin typeface="Calibri" panose="020F0502020204030204" pitchFamily="34" charset="0"/>
                <a:ea typeface="Calibri" panose="020F0502020204030204" pitchFamily="34" charset="0"/>
                <a:cs typeface="Times New Roman" panose="02020603050405020304" pitchFamily="18" charset="0"/>
              </a:rPr>
              <a:t>H</a:t>
            </a:r>
            <a:r>
              <a:rPr lang="en-IN" sz="2200" dirty="0">
                <a:effectLst/>
                <a:latin typeface="Calibri" panose="020F0502020204030204" pitchFamily="34" charset="0"/>
                <a:ea typeface="Calibri" panose="020F0502020204030204" pitchFamily="34" charset="0"/>
                <a:cs typeface="Times New Roman" panose="02020603050405020304" pitchFamily="18" charset="0"/>
              </a:rPr>
              <a:t>as orange tree orchard in organic vegetable garden</a:t>
            </a:r>
            <a:endParaRPr lang="en-IN" sz="2200" dirty="0">
              <a:latin typeface="Calibri" panose="020F0502020204030204" pitchFamily="34" charset="0"/>
              <a:ea typeface="Calibri" panose="020F0502020204030204" pitchFamily="34" charset="0"/>
              <a:cs typeface="Times New Roman" panose="02020603050405020304" pitchFamily="18" charset="0"/>
            </a:endParaRPr>
          </a:p>
          <a:p>
            <a:pPr marL="457200" algn="just">
              <a:spcAft>
                <a:spcPts val="800"/>
              </a:spcAft>
            </a:pPr>
            <a:r>
              <a:rPr lang="en-IN" sz="2200" dirty="0">
                <a:effectLst/>
                <a:latin typeface="Calibri" panose="020F0502020204030204" pitchFamily="34" charset="0"/>
                <a:ea typeface="Calibri" panose="020F0502020204030204" pitchFamily="34" charset="0"/>
                <a:cs typeface="Times New Roman" panose="02020603050405020304" pitchFamily="18" charset="0"/>
              </a:rPr>
              <a:t>Guests can pick and eat during harvesting season</a:t>
            </a:r>
          </a:p>
          <a:p>
            <a:pPr marL="457200" algn="just">
              <a:spcAft>
                <a:spcPts val="800"/>
              </a:spcAft>
            </a:pPr>
            <a:r>
              <a:rPr lang="en-IN" sz="2200" dirty="0">
                <a:effectLst/>
                <a:latin typeface="Calibri" panose="020F0502020204030204" pitchFamily="34" charset="0"/>
                <a:ea typeface="Calibri" panose="020F0502020204030204" pitchFamily="34" charset="0"/>
                <a:cs typeface="Times New Roman" panose="02020603050405020304" pitchFamily="18" charset="0"/>
              </a:rPr>
              <a:t> Other activities include milking cows and goats, working with locals in their paddy fields, going on nature hikes, learning how to traditionally smoke meat, and visiting local </a:t>
            </a:r>
            <a:r>
              <a:rPr lang="en-IN" sz="2200" dirty="0">
                <a:latin typeface="Calibri" panose="020F0502020204030204" pitchFamily="34" charset="0"/>
                <a:ea typeface="Calibri" panose="020F0502020204030204" pitchFamily="34" charset="0"/>
                <a:cs typeface="Times New Roman" panose="02020603050405020304" pitchFamily="18" charset="0"/>
              </a:rPr>
              <a:t>K</a:t>
            </a:r>
            <a:r>
              <a:rPr lang="en-IN" sz="2200" dirty="0">
                <a:effectLst/>
                <a:latin typeface="Calibri" panose="020F0502020204030204" pitchFamily="34" charset="0"/>
                <a:ea typeface="Calibri" panose="020F0502020204030204" pitchFamily="34" charset="0"/>
                <a:cs typeface="Times New Roman" panose="02020603050405020304" pitchFamily="18" charset="0"/>
              </a:rPr>
              <a:t>onyak tribal villages.</a:t>
            </a:r>
          </a:p>
          <a:p>
            <a:endParaRPr lang="en-IN" sz="2000" dirty="0"/>
          </a:p>
        </p:txBody>
      </p:sp>
      <p:pic>
        <p:nvPicPr>
          <p:cNvPr id="4" name="Picture 3">
            <a:extLst>
              <a:ext uri="{FF2B5EF4-FFF2-40B4-BE49-F238E27FC236}">
                <a16:creationId xmlns:a16="http://schemas.microsoft.com/office/drawing/2014/main" id="{8EAC5C31-5DAD-607B-67C8-5D7F014C6B25}"/>
              </a:ext>
            </a:extLst>
          </p:cNvPr>
          <p:cNvPicPr>
            <a:picLocks noChangeAspect="1"/>
          </p:cNvPicPr>
          <p:nvPr/>
        </p:nvPicPr>
        <p:blipFill rotWithShape="1">
          <a:blip r:embed="rId2"/>
          <a:srcRect l="17789" r="9334"/>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54E64"/>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65BD5895-97AA-CDCF-560F-C8DEB50D1220}"/>
              </a:ext>
            </a:extLst>
          </p:cNvPr>
          <p:cNvSpPr>
            <a:spLocks noGrp="1"/>
          </p:cNvSpPr>
          <p:nvPr>
            <p:ph type="sldNum" sz="quarter" idx="12"/>
          </p:nvPr>
        </p:nvSpPr>
        <p:spPr/>
        <p:txBody>
          <a:bodyPr/>
          <a:lstStyle/>
          <a:p>
            <a:fld id="{369B7538-81C5-41DE-B71F-DDC90B267D9C}" type="slidenum">
              <a:rPr lang="en-IN" smtClean="0"/>
              <a:t>58</a:t>
            </a:fld>
            <a:endParaRPr lang="en-IN"/>
          </a:p>
        </p:txBody>
      </p:sp>
    </p:spTree>
    <p:extLst>
      <p:ext uri="{BB962C8B-B14F-4D97-AF65-F5344CB8AC3E}">
        <p14:creationId xmlns:p14="http://schemas.microsoft.com/office/powerpoint/2010/main" val="27032293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B3B91-3BFC-1025-A9E4-B0200948A3D4}"/>
              </a:ext>
            </a:extLst>
          </p:cNvPr>
          <p:cNvSpPr>
            <a:spLocks noGrp="1"/>
          </p:cNvSpPr>
          <p:nvPr>
            <p:ph type="title"/>
          </p:nvPr>
        </p:nvSpPr>
        <p:spPr>
          <a:xfrm>
            <a:off x="4965430" y="629268"/>
            <a:ext cx="7294632" cy="1286160"/>
          </a:xfrm>
        </p:spPr>
        <p:txBody>
          <a:bodyPr anchor="b">
            <a:normAutofit fontScale="90000"/>
          </a:bodyPr>
          <a:lstStyle/>
          <a:p>
            <a:pPr algn="ctr"/>
            <a:br>
              <a:rPr lang="en-IN" sz="4400" dirty="0">
                <a:effectLst/>
                <a:latin typeface="Calibri" panose="020F0502020204030204" pitchFamily="34" charset="0"/>
                <a:ea typeface="Calibri" panose="020F0502020204030204" pitchFamily="34" charset="0"/>
                <a:cs typeface="Times New Roman" panose="02020603050405020304" pitchFamily="18" charset="0"/>
              </a:rPr>
            </a:br>
            <a:br>
              <a:rPr lang="en-IN" sz="4400" dirty="0">
                <a:effectLst/>
                <a:latin typeface="Calibri" panose="020F0502020204030204" pitchFamily="34" charset="0"/>
                <a:ea typeface="Calibri" panose="020F0502020204030204" pitchFamily="34" charset="0"/>
                <a:cs typeface="Times New Roman" panose="02020603050405020304" pitchFamily="18" charset="0"/>
              </a:rPr>
            </a:br>
            <a:r>
              <a:rPr lang="en-IN"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Tieedi</a:t>
            </a:r>
            <a:r>
              <a:rPr lang="en-IN"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Earthy Dwelling, Darjeeling, West Bengal</a:t>
            </a:r>
            <a:br>
              <a:rPr lang="en-IN" sz="44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EE04251F-485A-8B8F-49AE-523081E2E11B}"/>
              </a:ext>
            </a:extLst>
          </p:cNvPr>
          <p:cNvSpPr>
            <a:spLocks noGrp="1"/>
          </p:cNvSpPr>
          <p:nvPr>
            <p:ph idx="1"/>
          </p:nvPr>
        </p:nvSpPr>
        <p:spPr>
          <a:xfrm>
            <a:off x="4942369" y="1417534"/>
            <a:ext cx="6586489" cy="4605278"/>
          </a:xfrm>
        </p:spPr>
        <p:txBody>
          <a:bodyPr>
            <a:noAutofit/>
          </a:bodyPr>
          <a:lstStyle/>
          <a:p>
            <a:pPr algn="just"/>
            <a:r>
              <a:rPr lang="en-IN" sz="2200" dirty="0">
                <a:effectLst/>
                <a:latin typeface="Calibri" panose="020F0502020204030204" pitchFamily="34" charset="0"/>
                <a:ea typeface="Calibri" panose="020F0502020204030204" pitchFamily="34" charset="0"/>
                <a:cs typeface="Times New Roman" panose="02020603050405020304" pitchFamily="18" charset="0"/>
              </a:rPr>
              <a:t>The hosts in this farm stay quit their lucrative corporate careers</a:t>
            </a:r>
          </a:p>
          <a:p>
            <a:pPr algn="just"/>
            <a:r>
              <a:rPr lang="en-IN" sz="2200" dirty="0">
                <a:latin typeface="Calibri" panose="020F0502020204030204" pitchFamily="34" charset="0"/>
                <a:ea typeface="Calibri" panose="020F0502020204030204" pitchFamily="34" charset="0"/>
                <a:cs typeface="Times New Roman" panose="02020603050405020304" pitchFamily="18" charset="0"/>
              </a:rPr>
              <a:t>R</a:t>
            </a:r>
            <a:r>
              <a:rPr lang="en-IN" sz="2200" dirty="0">
                <a:effectLst/>
                <a:latin typeface="Calibri" panose="020F0502020204030204" pitchFamily="34" charset="0"/>
                <a:ea typeface="Calibri" panose="020F0502020204030204" pitchFamily="34" charset="0"/>
                <a:cs typeface="Times New Roman" panose="02020603050405020304" pitchFamily="18" charset="0"/>
              </a:rPr>
              <a:t>egenerative permaculture principles to revive a forest and create a sustainable way of living for themselves</a:t>
            </a:r>
          </a:p>
          <a:p>
            <a:pPr algn="just"/>
            <a:r>
              <a:rPr lang="en-IN" sz="2200" dirty="0">
                <a:latin typeface="Calibri" panose="020F0502020204030204" pitchFamily="34" charset="0"/>
                <a:ea typeface="Calibri" panose="020F0502020204030204" pitchFamily="34" charset="0"/>
                <a:cs typeface="Times New Roman" panose="02020603050405020304" pitchFamily="18" charset="0"/>
              </a:rPr>
              <a:t> M</a:t>
            </a:r>
            <a:r>
              <a:rPr lang="en-IN" sz="2200" dirty="0">
                <a:effectLst/>
                <a:latin typeface="Calibri" panose="020F0502020204030204" pitchFamily="34" charset="0"/>
                <a:ea typeface="Calibri" panose="020F0502020204030204" pitchFamily="34" charset="0"/>
                <a:cs typeface="Times New Roman" panose="02020603050405020304" pitchFamily="18" charset="0"/>
              </a:rPr>
              <a:t>inimalist earth dwelling and shared it with guests</a:t>
            </a:r>
          </a:p>
          <a:p>
            <a:pPr algn="just"/>
            <a:r>
              <a:rPr lang="en-IN" sz="2200" dirty="0">
                <a:effectLst/>
                <a:latin typeface="Calibri" panose="020F0502020204030204" pitchFamily="34" charset="0"/>
                <a:ea typeface="Calibri" panose="020F0502020204030204" pitchFamily="34" charset="0"/>
                <a:cs typeface="Times New Roman" panose="02020603050405020304" pitchFamily="18" charset="0"/>
              </a:rPr>
              <a:t> They also offer a cook and dine experience on their farm featuring traditional cooking methods and home grown produce</a:t>
            </a:r>
          </a:p>
          <a:p>
            <a:pPr algn="just"/>
            <a:r>
              <a:rPr lang="en-IN" sz="2200" dirty="0">
                <a:effectLst/>
                <a:latin typeface="Calibri" panose="020F0502020204030204" pitchFamily="34" charset="0"/>
                <a:ea typeface="Calibri" panose="020F0502020204030204" pitchFamily="34" charset="0"/>
                <a:cs typeface="Times New Roman" panose="02020603050405020304" pitchFamily="18" charset="0"/>
              </a:rPr>
              <a:t> The hosts stake guests on a forest walk </a:t>
            </a:r>
            <a:endParaRPr lang="en-IN" sz="2200" dirty="0">
              <a:latin typeface="Calibri" panose="020F0502020204030204" pitchFamily="34" charset="0"/>
              <a:ea typeface="Calibri" panose="020F0502020204030204" pitchFamily="34" charset="0"/>
              <a:cs typeface="Times New Roman" panose="02020603050405020304" pitchFamily="18" charset="0"/>
            </a:endParaRPr>
          </a:p>
          <a:p>
            <a:pPr algn="just"/>
            <a:r>
              <a:rPr lang="en-IN" sz="2200" dirty="0">
                <a:effectLst/>
                <a:latin typeface="Calibri" panose="020F0502020204030204" pitchFamily="34" charset="0"/>
                <a:ea typeface="Calibri" panose="020F0502020204030204" pitchFamily="34" charset="0"/>
                <a:cs typeface="Times New Roman" panose="02020603050405020304" pitchFamily="18" charset="0"/>
              </a:rPr>
              <a:t> </a:t>
            </a:r>
            <a:r>
              <a:rPr lang="en-IN" sz="2200" dirty="0">
                <a:latin typeface="Calibri" panose="020F0502020204030204" pitchFamily="34" charset="0"/>
                <a:ea typeface="Calibri" panose="020F0502020204030204" pitchFamily="34" charset="0"/>
                <a:cs typeface="Times New Roman" panose="02020603050405020304" pitchFamily="18" charset="0"/>
              </a:rPr>
              <a:t>C</a:t>
            </a:r>
            <a:r>
              <a:rPr lang="en-IN" sz="2200" dirty="0">
                <a:effectLst/>
                <a:latin typeface="Calibri" panose="020F0502020204030204" pitchFamily="34" charset="0"/>
                <a:ea typeface="Calibri" panose="020F0502020204030204" pitchFamily="34" charset="0"/>
                <a:cs typeface="Times New Roman" panose="02020603050405020304" pitchFamily="18" charset="0"/>
              </a:rPr>
              <a:t>oncept of permaculture and organic farming along with foraging that is called as </a:t>
            </a:r>
            <a:r>
              <a:rPr lang="en-IN" sz="2200" dirty="0" err="1">
                <a:effectLst/>
                <a:latin typeface="Calibri" panose="020F0502020204030204" pitchFamily="34" charset="0"/>
                <a:ea typeface="Calibri" panose="020F0502020204030204" pitchFamily="34" charset="0"/>
                <a:cs typeface="Times New Roman" panose="02020603050405020304" pitchFamily="18" charset="0"/>
              </a:rPr>
              <a:t>forgac</a:t>
            </a:r>
            <a:r>
              <a:rPr lang="en-IN" sz="2200" dirty="0">
                <a:effectLst/>
                <a:latin typeface="Calibri" panose="020F0502020204030204" pitchFamily="34" charset="0"/>
                <a:ea typeface="Calibri" panose="020F0502020204030204" pitchFamily="34" charset="0"/>
                <a:cs typeface="Times New Roman" panose="02020603050405020304" pitchFamily="18" charset="0"/>
              </a:rPr>
              <a:t> farming, composting process that upcycles the waste generated by the local village</a:t>
            </a:r>
            <a:endParaRPr lang="en-IN" sz="2200" dirty="0"/>
          </a:p>
        </p:txBody>
      </p:sp>
      <p:pic>
        <p:nvPicPr>
          <p:cNvPr id="4" name="Picture 3">
            <a:extLst>
              <a:ext uri="{FF2B5EF4-FFF2-40B4-BE49-F238E27FC236}">
                <a16:creationId xmlns:a16="http://schemas.microsoft.com/office/drawing/2014/main" id="{FDA46E9B-9A19-192A-AA56-A06594A2B0AC}"/>
              </a:ext>
            </a:extLst>
          </p:cNvPr>
          <p:cNvPicPr>
            <a:picLocks noChangeAspect="1"/>
          </p:cNvPicPr>
          <p:nvPr/>
        </p:nvPicPr>
        <p:blipFill rotWithShape="1">
          <a:blip r:embed="rId2"/>
          <a:srcRect l="14045" r="14047"/>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BDDFC"/>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68F0009B-678F-2E63-FD00-D77AA342FED2}"/>
              </a:ext>
            </a:extLst>
          </p:cNvPr>
          <p:cNvSpPr>
            <a:spLocks noGrp="1"/>
          </p:cNvSpPr>
          <p:nvPr>
            <p:ph type="sldNum" sz="quarter" idx="12"/>
          </p:nvPr>
        </p:nvSpPr>
        <p:spPr/>
        <p:txBody>
          <a:bodyPr/>
          <a:lstStyle/>
          <a:p>
            <a:fld id="{369B7538-81C5-41DE-B71F-DDC90B267D9C}" type="slidenum">
              <a:rPr lang="en-IN" smtClean="0"/>
              <a:t>59</a:t>
            </a:fld>
            <a:endParaRPr lang="en-IN"/>
          </a:p>
        </p:txBody>
      </p:sp>
    </p:spTree>
    <p:extLst>
      <p:ext uri="{BB962C8B-B14F-4D97-AF65-F5344CB8AC3E}">
        <p14:creationId xmlns:p14="http://schemas.microsoft.com/office/powerpoint/2010/main" val="3761326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CFC1EE5-802E-1EBF-AD7B-7CCEEEA049CD}"/>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Declining of tourism….</a:t>
            </a:r>
            <a:endParaRPr lang="en-IN" sz="4000">
              <a:solidFill>
                <a:srgbClr val="FFFFFF"/>
              </a:solidFill>
            </a:endParaRPr>
          </a:p>
        </p:txBody>
      </p:sp>
      <p:sp>
        <p:nvSpPr>
          <p:cNvPr id="3" name="Content Placeholder 2">
            <a:extLst>
              <a:ext uri="{FF2B5EF4-FFF2-40B4-BE49-F238E27FC236}">
                <a16:creationId xmlns:a16="http://schemas.microsoft.com/office/drawing/2014/main" id="{0D4B7871-2403-68FE-B3CA-6979F7F01C91}"/>
              </a:ext>
            </a:extLst>
          </p:cNvPr>
          <p:cNvSpPr>
            <a:spLocks noGrp="1"/>
          </p:cNvSpPr>
          <p:nvPr>
            <p:ph idx="1"/>
          </p:nvPr>
        </p:nvSpPr>
        <p:spPr>
          <a:xfrm>
            <a:off x="1367624" y="2490436"/>
            <a:ext cx="9708995" cy="3567173"/>
          </a:xfrm>
        </p:spPr>
        <p:txBody>
          <a:bodyPr anchor="ctr">
            <a:noAutofit/>
          </a:bodyPr>
          <a:lstStyle/>
          <a:p>
            <a:pPr algn="just"/>
            <a:r>
              <a:rPr lang="en-US" sz="2200" dirty="0">
                <a:latin typeface="Arial" panose="020B0604020202020204" pitchFamily="34" charset="0"/>
              </a:rPr>
              <a:t>S</a:t>
            </a:r>
            <a:r>
              <a:rPr lang="en-US" sz="2200" b="0" i="0" dirty="0">
                <a:effectLst/>
                <a:latin typeface="Arial" panose="020B0604020202020204" pitchFamily="34" charset="0"/>
              </a:rPr>
              <a:t>trong economic slowdown (the </a:t>
            </a:r>
            <a:r>
              <a:rPr lang="en-US" sz="2200" b="0" i="0" u="none" strike="noStrike" dirty="0">
                <a:effectLst/>
                <a:latin typeface="Arial" panose="020B0604020202020204" pitchFamily="34" charset="0"/>
              </a:rPr>
              <a:t>late-2000s </a:t>
            </a:r>
            <a:r>
              <a:rPr lang="en-US" sz="2200" b="0" i="0" u="none" strike="noStrike" dirty="0">
                <a:solidFill>
                  <a:srgbClr val="FF0000"/>
                </a:solidFill>
                <a:effectLst/>
                <a:latin typeface="Arial" panose="020B0604020202020204" pitchFamily="34" charset="0"/>
              </a:rPr>
              <a:t>recession</a:t>
            </a:r>
            <a:r>
              <a:rPr lang="en-US" sz="2200" b="0" i="0" dirty="0">
                <a:effectLst/>
                <a:latin typeface="Arial" panose="020B0604020202020204" pitchFamily="34" charset="0"/>
              </a:rPr>
              <a:t>) between the second half of 2008 and the end of 2009</a:t>
            </a:r>
          </a:p>
          <a:p>
            <a:pPr algn="just"/>
            <a:r>
              <a:rPr lang="en-US" sz="2200" dirty="0">
                <a:latin typeface="Arial" panose="020B0604020202020204" pitchFamily="34" charset="0"/>
              </a:rPr>
              <a:t>O</a:t>
            </a:r>
            <a:r>
              <a:rPr lang="en-US" sz="2200" b="0" i="0" dirty="0">
                <a:effectLst/>
                <a:latin typeface="Arial" panose="020B0604020202020204" pitchFamily="34" charset="0"/>
              </a:rPr>
              <a:t>utbreak of the 2009 </a:t>
            </a:r>
            <a:r>
              <a:rPr lang="en-US" sz="2200" b="0" i="0" u="none" strike="noStrike" dirty="0">
                <a:solidFill>
                  <a:srgbClr val="FF0000"/>
                </a:solidFill>
                <a:effectLst/>
                <a:latin typeface="Arial" panose="020B0604020202020204" pitchFamily="34" charset="0"/>
              </a:rPr>
              <a:t>H1N1 influenza virus</a:t>
            </a:r>
            <a:endParaRPr lang="en-US" sz="2200" u="none" strike="noStrike" dirty="0">
              <a:solidFill>
                <a:srgbClr val="FF0000"/>
              </a:solidFill>
              <a:latin typeface="Arial" panose="020B0604020202020204" pitchFamily="34" charset="0"/>
            </a:endParaRPr>
          </a:p>
          <a:p>
            <a:pPr algn="just"/>
            <a:r>
              <a:rPr lang="en-US" sz="2200" b="0" i="0" dirty="0">
                <a:effectLst/>
                <a:latin typeface="Arial" panose="020B0604020202020204" pitchFamily="34" charset="0"/>
              </a:rPr>
              <a:t>Slowly recovered until the </a:t>
            </a:r>
            <a:r>
              <a:rPr lang="en-US" sz="2200" b="0" i="0" u="none" strike="noStrike" dirty="0">
                <a:solidFill>
                  <a:srgbClr val="FF0000"/>
                </a:solidFill>
                <a:effectLst/>
                <a:latin typeface="Arial" panose="020B0604020202020204" pitchFamily="34" charset="0"/>
              </a:rPr>
              <a:t>COVID-19 pandemic</a:t>
            </a:r>
            <a:r>
              <a:rPr lang="en-US" sz="2200" b="0" i="0" dirty="0">
                <a:effectLst/>
                <a:latin typeface="Arial" panose="020B0604020202020204" pitchFamily="34" charset="0"/>
              </a:rPr>
              <a:t> put an abrupt end to the growth. </a:t>
            </a:r>
          </a:p>
          <a:p>
            <a:pPr algn="just"/>
            <a:r>
              <a:rPr lang="en-US" sz="2200" b="0" i="0" dirty="0">
                <a:effectLst/>
                <a:latin typeface="Arial" panose="020B0604020202020204" pitchFamily="34" charset="0"/>
              </a:rPr>
              <a:t>The </a:t>
            </a:r>
            <a:r>
              <a:rPr lang="en-US" sz="2200" b="0" i="0" u="none" strike="noStrike" dirty="0">
                <a:effectLst/>
                <a:latin typeface="Arial" panose="020B0604020202020204" pitchFamily="34" charset="0"/>
              </a:rPr>
              <a:t>United Nations World Tourism Organization</a:t>
            </a:r>
            <a:r>
              <a:rPr lang="en-US" sz="2200" u="none" strike="noStrike" dirty="0">
                <a:latin typeface="Arial" panose="020B0604020202020204" pitchFamily="34" charset="0"/>
              </a:rPr>
              <a:t> -</a:t>
            </a:r>
            <a:r>
              <a:rPr lang="en-US" sz="2200" b="0" i="0" dirty="0">
                <a:effectLst/>
                <a:latin typeface="Arial" panose="020B0604020202020204" pitchFamily="34" charset="0"/>
              </a:rPr>
              <a:t> global international tourist arrivals decreased by </a:t>
            </a:r>
            <a:r>
              <a:rPr lang="en-US" sz="2200" b="0" i="0" dirty="0">
                <a:solidFill>
                  <a:srgbClr val="FF0000"/>
                </a:solidFill>
                <a:effectLst/>
                <a:latin typeface="Arial" panose="020B0604020202020204" pitchFamily="34" charset="0"/>
              </a:rPr>
              <a:t>58% to 78% </a:t>
            </a:r>
            <a:r>
              <a:rPr lang="en-US" sz="2200" b="0" i="0" dirty="0">
                <a:effectLst/>
                <a:latin typeface="Arial" panose="020B0604020202020204" pitchFamily="34" charset="0"/>
              </a:rPr>
              <a:t>in 2020</a:t>
            </a:r>
            <a:endParaRPr lang="en-US" sz="2200" dirty="0">
              <a:latin typeface="Arial" panose="020B0604020202020204" pitchFamily="34" charset="0"/>
            </a:endParaRPr>
          </a:p>
          <a:p>
            <a:pPr algn="just"/>
            <a:r>
              <a:rPr lang="en-US" sz="2200" b="0" i="0" dirty="0">
                <a:effectLst/>
                <a:latin typeface="Arial" panose="020B0604020202020204" pitchFamily="34" charset="0"/>
              </a:rPr>
              <a:t> </a:t>
            </a:r>
            <a:r>
              <a:rPr lang="en-US" sz="2200" dirty="0">
                <a:latin typeface="Arial" panose="020B0604020202020204" pitchFamily="34" charset="0"/>
              </a:rPr>
              <a:t>P</a:t>
            </a:r>
            <a:r>
              <a:rPr lang="en-US" sz="2200" b="0" i="0" dirty="0">
                <a:effectLst/>
                <a:latin typeface="Arial" panose="020B0604020202020204" pitchFamily="34" charset="0"/>
              </a:rPr>
              <a:t>otential loss of US $ 0.9–1.2 trillion in </a:t>
            </a:r>
            <a:r>
              <a:rPr lang="en-US" sz="2200" b="0" i="0" u="none" strike="noStrike" dirty="0">
                <a:effectLst/>
                <a:latin typeface="Arial" panose="020B0604020202020204" pitchFamily="34" charset="0"/>
              </a:rPr>
              <a:t>international tourism</a:t>
            </a:r>
            <a:r>
              <a:rPr lang="en-US" sz="2200" b="0" i="0" dirty="0">
                <a:effectLst/>
                <a:latin typeface="Arial" panose="020B0604020202020204" pitchFamily="34" charset="0"/>
              </a:rPr>
              <a:t> receipts</a:t>
            </a:r>
            <a:br>
              <a:rPr lang="en-US" sz="2200" dirty="0"/>
            </a:br>
            <a:br>
              <a:rPr lang="en-US" sz="2200" dirty="0"/>
            </a:br>
            <a:endParaRPr lang="en-IN" sz="2200" dirty="0"/>
          </a:p>
        </p:txBody>
      </p:sp>
      <p:sp>
        <p:nvSpPr>
          <p:cNvPr id="4" name="Slide Number Placeholder 3">
            <a:extLst>
              <a:ext uri="{FF2B5EF4-FFF2-40B4-BE49-F238E27FC236}">
                <a16:creationId xmlns:a16="http://schemas.microsoft.com/office/drawing/2014/main" id="{F0984295-4DB6-3943-D133-E7AE5CB3F4E5}"/>
              </a:ext>
            </a:extLst>
          </p:cNvPr>
          <p:cNvSpPr>
            <a:spLocks noGrp="1"/>
          </p:cNvSpPr>
          <p:nvPr>
            <p:ph type="sldNum" sz="quarter" idx="12"/>
          </p:nvPr>
        </p:nvSpPr>
        <p:spPr/>
        <p:txBody>
          <a:bodyPr/>
          <a:lstStyle/>
          <a:p>
            <a:fld id="{369B7538-81C5-41DE-B71F-DDC90B267D9C}" type="slidenum">
              <a:rPr lang="en-IN" smtClean="0"/>
              <a:t>6</a:t>
            </a:fld>
            <a:endParaRPr lang="en-IN"/>
          </a:p>
        </p:txBody>
      </p:sp>
    </p:spTree>
    <p:extLst>
      <p:ext uri="{BB962C8B-B14F-4D97-AF65-F5344CB8AC3E}">
        <p14:creationId xmlns:p14="http://schemas.microsoft.com/office/powerpoint/2010/main" val="25571570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holding a bucket of strawberries&#10;&#10;Description automatically generated with medium confidence">
            <a:extLst>
              <a:ext uri="{FF2B5EF4-FFF2-40B4-BE49-F238E27FC236}">
                <a16:creationId xmlns:a16="http://schemas.microsoft.com/office/drawing/2014/main" id="{95E16D43-4922-BDDF-1C31-7DD7502A3375}"/>
              </a:ext>
            </a:extLst>
          </p:cNvPr>
          <p:cNvPicPr>
            <a:picLocks noChangeAspect="1"/>
          </p:cNvPicPr>
          <p:nvPr/>
        </p:nvPicPr>
        <p:blipFill rotWithShape="1">
          <a:blip r:embed="rId2">
            <a:alphaModFix amt="35000"/>
          </a:blip>
          <a:srcRect r="1334"/>
          <a:stretch/>
        </p:blipFill>
        <p:spPr>
          <a:xfrm>
            <a:off x="20" y="10"/>
            <a:ext cx="12191980" cy="6857990"/>
          </a:xfrm>
          <a:prstGeom prst="rect">
            <a:avLst/>
          </a:prstGeom>
        </p:spPr>
      </p:pic>
      <p:sp>
        <p:nvSpPr>
          <p:cNvPr id="2" name="Title 1">
            <a:extLst>
              <a:ext uri="{FF2B5EF4-FFF2-40B4-BE49-F238E27FC236}">
                <a16:creationId xmlns:a16="http://schemas.microsoft.com/office/drawing/2014/main" id="{326AFF8F-8612-2601-6729-73385DFF8436}"/>
              </a:ext>
            </a:extLst>
          </p:cNvPr>
          <p:cNvSpPr>
            <a:spLocks noGrp="1"/>
          </p:cNvSpPr>
          <p:nvPr>
            <p:ph type="title"/>
          </p:nvPr>
        </p:nvSpPr>
        <p:spPr>
          <a:xfrm>
            <a:off x="838200" y="365125"/>
            <a:ext cx="10515600" cy="1325563"/>
          </a:xfrm>
        </p:spPr>
        <p:txBody>
          <a:bodyPr>
            <a:normAutofit/>
          </a:bodyPr>
          <a:lstStyle/>
          <a:p>
            <a:pPr algn="ctr"/>
            <a:r>
              <a:rPr lang="en-IN"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The need for Agri tourism</a:t>
            </a:r>
            <a:endParaRPr lang="en-IN" dirty="0">
              <a:solidFill>
                <a:srgbClr val="FFFFFF"/>
              </a:solidFill>
            </a:endParaRPr>
          </a:p>
        </p:txBody>
      </p:sp>
      <p:sp>
        <p:nvSpPr>
          <p:cNvPr id="3" name="Content Placeholder 2">
            <a:extLst>
              <a:ext uri="{FF2B5EF4-FFF2-40B4-BE49-F238E27FC236}">
                <a16:creationId xmlns:a16="http://schemas.microsoft.com/office/drawing/2014/main" id="{06A99C21-E01D-4163-D72B-399CD1FAABDC}"/>
              </a:ext>
            </a:extLst>
          </p:cNvPr>
          <p:cNvSpPr>
            <a:spLocks noGrp="1"/>
          </p:cNvSpPr>
          <p:nvPr>
            <p:ph idx="1"/>
          </p:nvPr>
        </p:nvSpPr>
        <p:spPr>
          <a:xfrm>
            <a:off x="838200" y="1305017"/>
            <a:ext cx="10515600" cy="4871946"/>
          </a:xfrm>
        </p:spPr>
        <p:txBody>
          <a:bodyPr>
            <a:normAutofit/>
          </a:bodyPr>
          <a:lstStyle/>
          <a:p>
            <a:pPr indent="0">
              <a:spcAft>
                <a:spcPts val="800"/>
              </a:spcAft>
              <a:buNone/>
            </a:pPr>
            <a:endParaRPr lang="en-IN" sz="2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IN" sz="2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Living in urban area </a:t>
            </a:r>
            <a:r>
              <a:rPr lang="en-IN" sz="2600" dirty="0">
                <a:solidFill>
                  <a:srgbClr val="FFFFFF"/>
                </a:solidFill>
                <a:latin typeface="Calibri" panose="020F0502020204030204" pitchFamily="34" charset="0"/>
                <a:ea typeface="Calibri" panose="020F0502020204030204" pitchFamily="34" charset="0"/>
                <a:cs typeface="Times New Roman" panose="02020603050405020304" pitchFamily="18" charset="0"/>
              </a:rPr>
              <a:t>people</a:t>
            </a:r>
            <a:r>
              <a:rPr lang="en-IN" sz="2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have not enjoyed the beauty of Mother Nature</a:t>
            </a:r>
          </a:p>
          <a:p>
            <a:pPr algn="just"/>
            <a:r>
              <a:rPr lang="en-IN" sz="2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Agri </a:t>
            </a:r>
            <a:r>
              <a:rPr lang="en-IN" sz="2600" dirty="0">
                <a:solidFill>
                  <a:srgbClr val="FFFFFF"/>
                </a:solidFill>
                <a:latin typeface="Calibri" panose="020F0502020204030204" pitchFamily="34" charset="0"/>
                <a:ea typeface="Calibri" panose="020F0502020204030204" pitchFamily="34" charset="0"/>
                <a:cs typeface="Times New Roman" panose="02020603050405020304" pitchFamily="18" charset="0"/>
              </a:rPr>
              <a:t>T</a:t>
            </a:r>
            <a:r>
              <a:rPr lang="en-IN" sz="2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ourism Development Corporation did the research in 2014 and found that </a:t>
            </a:r>
            <a:r>
              <a:rPr lang="en-IN" sz="26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43% of urban population </a:t>
            </a:r>
            <a:r>
              <a:rPr lang="en-IN" sz="2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did not have any relative left in the village. </a:t>
            </a:r>
          </a:p>
          <a:p>
            <a:pPr algn="just"/>
            <a:r>
              <a:rPr lang="en-IN" sz="26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97% of urban population </a:t>
            </a:r>
            <a:r>
              <a:rPr lang="en-IN" sz="2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want to experience the rustic beauty of village life. </a:t>
            </a:r>
          </a:p>
          <a:p>
            <a:pPr algn="just"/>
            <a:r>
              <a:rPr lang="en-IN" sz="2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This gives an opportunity to develop tourism centres in the village based on agricultural activities </a:t>
            </a:r>
          </a:p>
          <a:p>
            <a:pPr algn="just"/>
            <a:r>
              <a:rPr lang="en-IN" sz="2600" dirty="0">
                <a:solidFill>
                  <a:srgbClr val="FFFFFF"/>
                </a:solidFill>
                <a:latin typeface="Calibri" panose="020F0502020204030204" pitchFamily="34" charset="0"/>
                <a:ea typeface="Calibri" panose="020F0502020204030204" pitchFamily="34" charset="0"/>
                <a:cs typeface="Times New Roman" panose="02020603050405020304" pitchFamily="18" charset="0"/>
              </a:rPr>
              <a:t>F</a:t>
            </a:r>
            <a:r>
              <a:rPr lang="en-IN" sz="2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armers of India are engaged in farming activity throughout the year </a:t>
            </a:r>
            <a:endParaRPr lang="en-IN" sz="2600" dirty="0">
              <a:solidFill>
                <a:srgbClr val="FFFFFF"/>
              </a:solidFill>
            </a:endParaRPr>
          </a:p>
        </p:txBody>
      </p:sp>
      <p:sp>
        <p:nvSpPr>
          <p:cNvPr id="5" name="Slide Number Placeholder 4">
            <a:extLst>
              <a:ext uri="{FF2B5EF4-FFF2-40B4-BE49-F238E27FC236}">
                <a16:creationId xmlns:a16="http://schemas.microsoft.com/office/drawing/2014/main" id="{964EDA83-74D4-80B5-91CE-5BEBEFEBECC6}"/>
              </a:ext>
            </a:extLst>
          </p:cNvPr>
          <p:cNvSpPr>
            <a:spLocks noGrp="1"/>
          </p:cNvSpPr>
          <p:nvPr>
            <p:ph type="sldNum" sz="quarter" idx="12"/>
          </p:nvPr>
        </p:nvSpPr>
        <p:spPr/>
        <p:txBody>
          <a:bodyPr/>
          <a:lstStyle/>
          <a:p>
            <a:fld id="{369B7538-81C5-41DE-B71F-DDC90B267D9C}" type="slidenum">
              <a:rPr lang="en-IN" smtClean="0"/>
              <a:t>60</a:t>
            </a:fld>
            <a:endParaRPr lang="en-IN"/>
          </a:p>
        </p:txBody>
      </p:sp>
    </p:spTree>
    <p:extLst>
      <p:ext uri="{BB962C8B-B14F-4D97-AF65-F5344CB8AC3E}">
        <p14:creationId xmlns:p14="http://schemas.microsoft.com/office/powerpoint/2010/main" val="952678351"/>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8C1A38-9D97-4123-A470-ADD15BA3A45F}"/>
              </a:ext>
            </a:extLst>
          </p:cNvPr>
          <p:cNvPicPr>
            <a:picLocks noChangeAspect="1"/>
          </p:cNvPicPr>
          <p:nvPr/>
        </p:nvPicPr>
        <p:blipFill rotWithShape="1">
          <a:blip r:embed="rId2"/>
          <a:srcRect b="6250"/>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F389DD-8F5F-D380-962C-4E0B607B80D5}"/>
              </a:ext>
            </a:extLst>
          </p:cNvPr>
          <p:cNvSpPr>
            <a:spLocks noGrp="1"/>
          </p:cNvSpPr>
          <p:nvPr>
            <p:ph type="title"/>
          </p:nvPr>
        </p:nvSpPr>
        <p:spPr>
          <a:xfrm>
            <a:off x="838200" y="365125"/>
            <a:ext cx="10515600" cy="1325563"/>
          </a:xfrm>
        </p:spPr>
        <p:txBody>
          <a:bodyPr>
            <a:normAutofit/>
          </a:bodyPr>
          <a:lstStyle/>
          <a:p>
            <a:pPr algn="ctr"/>
            <a:r>
              <a:rPr lang="en-IN" dirty="0">
                <a:latin typeface="Calibri" panose="020F0502020204030204" pitchFamily="34" charset="0"/>
                <a:ea typeface="Calibri" panose="020F0502020204030204" pitchFamily="34" charset="0"/>
                <a:cs typeface="Times New Roman" panose="02020603050405020304" pitchFamily="18" charset="0"/>
              </a:rPr>
              <a:t>M</a:t>
            </a:r>
            <a:r>
              <a:rPr lang="en-IN" dirty="0">
                <a:effectLst/>
                <a:latin typeface="Calibri" panose="020F0502020204030204" pitchFamily="34" charset="0"/>
                <a:ea typeface="Calibri" panose="020F0502020204030204" pitchFamily="34" charset="0"/>
                <a:cs typeface="Times New Roman" panose="02020603050405020304" pitchFamily="18" charset="0"/>
              </a:rPr>
              <a:t>ain factors of agriculture tourism</a:t>
            </a:r>
            <a:br>
              <a:rPr lang="en-IN"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Slide Number Placeholder 2">
            <a:extLst>
              <a:ext uri="{FF2B5EF4-FFF2-40B4-BE49-F238E27FC236}">
                <a16:creationId xmlns:a16="http://schemas.microsoft.com/office/drawing/2014/main" id="{A963DB36-A9D1-9E53-09B4-EDFD47D5A484}"/>
              </a:ext>
            </a:extLst>
          </p:cNvPr>
          <p:cNvSpPr>
            <a:spLocks noGrp="1"/>
          </p:cNvSpPr>
          <p:nvPr>
            <p:ph type="sldNum" sz="quarter" idx="12"/>
          </p:nvPr>
        </p:nvSpPr>
        <p:spPr>
          <a:xfrm>
            <a:off x="8610600" y="6356350"/>
            <a:ext cx="2743200" cy="365125"/>
          </a:xfrm>
        </p:spPr>
        <p:txBody>
          <a:bodyPr>
            <a:normAutofit/>
          </a:bodyPr>
          <a:lstStyle/>
          <a:p>
            <a:pPr>
              <a:spcAft>
                <a:spcPts val="600"/>
              </a:spcAft>
            </a:pPr>
            <a:fld id="{369B7538-81C5-41DE-B71F-DDC90B267D9C}" type="slidenum">
              <a:rPr lang="en-IN">
                <a:solidFill>
                  <a:schemeClr val="tx1">
                    <a:lumMod val="50000"/>
                    <a:lumOff val="50000"/>
                  </a:schemeClr>
                </a:solidFill>
              </a:rPr>
              <a:pPr>
                <a:spcAft>
                  <a:spcPts val="600"/>
                </a:spcAft>
              </a:pPr>
              <a:t>61</a:t>
            </a:fld>
            <a:endParaRPr lang="en-IN">
              <a:solidFill>
                <a:schemeClr val="tx1">
                  <a:lumMod val="50000"/>
                  <a:lumOff val="50000"/>
                </a:schemeClr>
              </a:solidFill>
            </a:endParaRPr>
          </a:p>
        </p:txBody>
      </p:sp>
      <p:graphicFrame>
        <p:nvGraphicFramePr>
          <p:cNvPr id="5" name="Content Placeholder 2">
            <a:extLst>
              <a:ext uri="{FF2B5EF4-FFF2-40B4-BE49-F238E27FC236}">
                <a16:creationId xmlns:a16="http://schemas.microsoft.com/office/drawing/2014/main" id="{42F6B66D-063D-D52E-6DAB-390359A99734}"/>
              </a:ext>
            </a:extLst>
          </p:cNvPr>
          <p:cNvGraphicFramePr>
            <a:graphicFrameLocks noGrp="1"/>
          </p:cNvGraphicFramePr>
          <p:nvPr>
            <p:ph idx="1"/>
            <p:extLst>
              <p:ext uri="{D42A27DB-BD31-4B8C-83A1-F6EECF244321}">
                <p14:modId xmlns:p14="http://schemas.microsoft.com/office/powerpoint/2010/main" val="2354718277"/>
              </p:ext>
            </p:extLst>
          </p:nvPr>
        </p:nvGraphicFramePr>
        <p:xfrm>
          <a:off x="838200" y="1189703"/>
          <a:ext cx="10515600" cy="5407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00994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4EFB81B-5F24-8DDB-5D21-C3E45BD83EE5}"/>
              </a:ext>
            </a:extLst>
          </p:cNvPr>
          <p:cNvPicPr>
            <a:picLocks noChangeAspect="1"/>
          </p:cNvPicPr>
          <p:nvPr/>
        </p:nvPicPr>
        <p:blipFill rotWithShape="1">
          <a:blip r:embed="rId2">
            <a:alphaModFix amt="35000"/>
          </a:blip>
          <a:srcRect t="654" b="15077"/>
          <a:stretch/>
        </p:blipFill>
        <p:spPr>
          <a:xfrm>
            <a:off x="20" y="10"/>
            <a:ext cx="12191980" cy="6857990"/>
          </a:xfrm>
          <a:prstGeom prst="rect">
            <a:avLst/>
          </a:prstGeom>
        </p:spPr>
      </p:pic>
      <p:sp>
        <p:nvSpPr>
          <p:cNvPr id="2" name="Title 1">
            <a:extLst>
              <a:ext uri="{FF2B5EF4-FFF2-40B4-BE49-F238E27FC236}">
                <a16:creationId xmlns:a16="http://schemas.microsoft.com/office/drawing/2014/main" id="{00FBFA64-944F-103B-3B45-4C4C628A8F8E}"/>
              </a:ext>
            </a:extLst>
          </p:cNvPr>
          <p:cNvSpPr>
            <a:spLocks noGrp="1"/>
          </p:cNvSpPr>
          <p:nvPr>
            <p:ph type="title"/>
          </p:nvPr>
        </p:nvSpPr>
        <p:spPr>
          <a:xfrm>
            <a:off x="838200" y="0"/>
            <a:ext cx="10515600" cy="1325563"/>
          </a:xfrm>
        </p:spPr>
        <p:txBody>
          <a:bodyPr>
            <a:normAutofit/>
          </a:bodyPr>
          <a:lstStyle/>
          <a:p>
            <a:pPr algn="ctr"/>
            <a:r>
              <a:rPr lang="en-US" b="1" dirty="0">
                <a:solidFill>
                  <a:srgbClr val="FFFFFF"/>
                </a:solidFill>
              </a:rPr>
              <a:t>STAKEHOLDERS OF AGRI-TOURISM</a:t>
            </a:r>
            <a:endParaRPr lang="en-IN" b="1" dirty="0">
              <a:solidFill>
                <a:srgbClr val="FFFFFF"/>
              </a:solidFill>
            </a:endParaRPr>
          </a:p>
        </p:txBody>
      </p:sp>
      <p:graphicFrame>
        <p:nvGraphicFramePr>
          <p:cNvPr id="5" name="Content Placeholder 2">
            <a:extLst>
              <a:ext uri="{FF2B5EF4-FFF2-40B4-BE49-F238E27FC236}">
                <a16:creationId xmlns:a16="http://schemas.microsoft.com/office/drawing/2014/main" id="{06D2DD23-E9B5-83DC-942D-22947EE307DD}"/>
              </a:ext>
            </a:extLst>
          </p:cNvPr>
          <p:cNvGraphicFramePr>
            <a:graphicFrameLocks noGrp="1"/>
          </p:cNvGraphicFramePr>
          <p:nvPr>
            <p:ph idx="1"/>
            <p:extLst>
              <p:ext uri="{D42A27DB-BD31-4B8C-83A1-F6EECF244321}">
                <p14:modId xmlns:p14="http://schemas.microsoft.com/office/powerpoint/2010/main" val="3435120288"/>
              </p:ext>
            </p:extLst>
          </p:nvPr>
        </p:nvGraphicFramePr>
        <p:xfrm>
          <a:off x="838200" y="1508288"/>
          <a:ext cx="10515600" cy="4848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F87B21AE-3925-7A8C-5F6D-E097014FB6E8}"/>
              </a:ext>
            </a:extLst>
          </p:cNvPr>
          <p:cNvSpPr>
            <a:spLocks noGrp="1"/>
          </p:cNvSpPr>
          <p:nvPr>
            <p:ph type="sldNum" sz="quarter" idx="12"/>
          </p:nvPr>
        </p:nvSpPr>
        <p:spPr/>
        <p:txBody>
          <a:bodyPr/>
          <a:lstStyle/>
          <a:p>
            <a:fld id="{369B7538-81C5-41DE-B71F-DDC90B267D9C}" type="slidenum">
              <a:rPr lang="en-IN" smtClean="0"/>
              <a:t>62</a:t>
            </a:fld>
            <a:endParaRPr lang="en-IN"/>
          </a:p>
        </p:txBody>
      </p:sp>
    </p:spTree>
    <p:extLst>
      <p:ext uri="{BB962C8B-B14F-4D97-AF65-F5344CB8AC3E}">
        <p14:creationId xmlns:p14="http://schemas.microsoft.com/office/powerpoint/2010/main" val="3273410855"/>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1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1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2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66D610-24BC-1DA4-4567-E5570D1D9B1F}"/>
              </a:ext>
            </a:extLst>
          </p:cNvPr>
          <p:cNvSpPr>
            <a:spLocks noGrp="1"/>
          </p:cNvSpPr>
          <p:nvPr>
            <p:ph type="title"/>
          </p:nvPr>
        </p:nvSpPr>
        <p:spPr>
          <a:xfrm>
            <a:off x="466722" y="586855"/>
            <a:ext cx="3201366" cy="3387497"/>
          </a:xfrm>
        </p:spPr>
        <p:txBody>
          <a:bodyPr anchor="b">
            <a:normAutofit/>
          </a:bodyPr>
          <a:lstStyle/>
          <a:p>
            <a:pPr algn="r"/>
            <a:r>
              <a:rPr lang="en-IN" sz="4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Benefits of Agritourism </a:t>
            </a:r>
            <a:endParaRPr lang="en-IN" sz="4000" dirty="0">
              <a:solidFill>
                <a:srgbClr val="FFFFFF"/>
              </a:solidFill>
            </a:endParaRPr>
          </a:p>
        </p:txBody>
      </p:sp>
      <p:graphicFrame>
        <p:nvGraphicFramePr>
          <p:cNvPr id="5" name="Content Placeholder 2">
            <a:extLst>
              <a:ext uri="{FF2B5EF4-FFF2-40B4-BE49-F238E27FC236}">
                <a16:creationId xmlns:a16="http://schemas.microsoft.com/office/drawing/2014/main" id="{ACFAA845-A5AC-1A59-D7CE-F4F17E084F53}"/>
              </a:ext>
            </a:extLst>
          </p:cNvPr>
          <p:cNvGraphicFramePr>
            <a:graphicFrameLocks noGrp="1"/>
          </p:cNvGraphicFramePr>
          <p:nvPr>
            <p:ph idx="1"/>
            <p:extLst>
              <p:ext uri="{D42A27DB-BD31-4B8C-83A1-F6EECF244321}">
                <p14:modId xmlns:p14="http://schemas.microsoft.com/office/powerpoint/2010/main" val="1085614300"/>
              </p:ext>
            </p:extLst>
          </p:nvPr>
        </p:nvGraphicFramePr>
        <p:xfrm>
          <a:off x="4581727" y="106532"/>
          <a:ext cx="7758234" cy="6741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82941C37-2EC2-23B6-8BC8-FDCE42FFE51F}"/>
              </a:ext>
            </a:extLst>
          </p:cNvPr>
          <p:cNvSpPr>
            <a:spLocks noGrp="1"/>
          </p:cNvSpPr>
          <p:nvPr>
            <p:ph type="sldNum" sz="quarter" idx="12"/>
          </p:nvPr>
        </p:nvSpPr>
        <p:spPr/>
        <p:txBody>
          <a:bodyPr/>
          <a:lstStyle/>
          <a:p>
            <a:fld id="{369B7538-81C5-41DE-B71F-DDC90B267D9C}" type="slidenum">
              <a:rPr lang="en-IN" smtClean="0"/>
              <a:t>63</a:t>
            </a:fld>
            <a:endParaRPr lang="en-IN"/>
          </a:p>
        </p:txBody>
      </p:sp>
    </p:spTree>
    <p:extLst>
      <p:ext uri="{BB962C8B-B14F-4D97-AF65-F5344CB8AC3E}">
        <p14:creationId xmlns:p14="http://schemas.microsoft.com/office/powerpoint/2010/main" val="9533602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BGRectangle">
            <a:extLst>
              <a:ext uri="{FF2B5EF4-FFF2-40B4-BE49-F238E27FC236}">
                <a16:creationId xmlns:a16="http://schemas.microsoft.com/office/drawing/2014/main" id="{9CC67894-1D18-43E0-B8E1-ECF37EB0D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13E3398-4840-4DA1-B674-51AE569B2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erial view of valley map">
            <a:extLst>
              <a:ext uri="{FF2B5EF4-FFF2-40B4-BE49-F238E27FC236}">
                <a16:creationId xmlns:a16="http://schemas.microsoft.com/office/drawing/2014/main" id="{AAD33BA8-6B3B-D27B-E7EF-3A1246EAF816}"/>
              </a:ext>
            </a:extLst>
          </p:cNvPr>
          <p:cNvPicPr>
            <a:picLocks noChangeAspect="1"/>
          </p:cNvPicPr>
          <p:nvPr/>
        </p:nvPicPr>
        <p:blipFill rotWithShape="1">
          <a:blip r:embed="rId2">
            <a:alphaModFix amt="50000"/>
          </a:blip>
          <a:srcRect t="1316"/>
          <a:stretch/>
        </p:blipFill>
        <p:spPr>
          <a:xfrm>
            <a:off x="20" y="1"/>
            <a:ext cx="12191980" cy="6857999"/>
          </a:xfrm>
          <a:prstGeom prst="rect">
            <a:avLst/>
          </a:prstGeom>
        </p:spPr>
      </p:pic>
      <p:sp>
        <p:nvSpPr>
          <p:cNvPr id="13" name="!!Line">
            <a:extLst>
              <a:ext uri="{FF2B5EF4-FFF2-40B4-BE49-F238E27FC236}">
                <a16:creationId xmlns:a16="http://schemas.microsoft.com/office/drawing/2014/main" id="{83306AB0-8BF5-43D5-B5E2-C53EA07838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826324"/>
            <a:ext cx="27432" cy="914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B32640C-8E46-19EB-052E-99FEED36930C}"/>
              </a:ext>
            </a:extLst>
          </p:cNvPr>
          <p:cNvSpPr>
            <a:spLocks noGrp="1"/>
          </p:cNvSpPr>
          <p:nvPr>
            <p:ph idx="1"/>
          </p:nvPr>
        </p:nvSpPr>
        <p:spPr>
          <a:xfrm>
            <a:off x="943276" y="707010"/>
            <a:ext cx="10410524" cy="5469953"/>
          </a:xfrm>
        </p:spPr>
        <p:txBody>
          <a:bodyPr>
            <a:normAutofit/>
          </a:bodyPr>
          <a:lstStyle/>
          <a:p>
            <a:pPr marL="914400" indent="0">
              <a:buNone/>
            </a:pPr>
            <a:r>
              <a:rPr lang="en-IN"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IN"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3. For Tourism Operators</a:t>
            </a:r>
          </a:p>
          <a:p>
            <a:pPr marL="1143000"/>
            <a:r>
              <a:rPr lang="en-IN"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Tourism market can be strengthened in the rural areas</a:t>
            </a:r>
          </a:p>
          <a:p>
            <a:pPr marL="1143000"/>
            <a:r>
              <a:rPr lang="en-IN"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It will provide an opportunity for the flow of non-local currency in the rural economy</a:t>
            </a:r>
          </a:p>
          <a:p>
            <a:pPr marL="914400" indent="0">
              <a:buNone/>
            </a:pPr>
            <a:r>
              <a:rPr lang="en-IN"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4. For Tourists/Visitors</a:t>
            </a:r>
          </a:p>
          <a:p>
            <a:pPr marL="1143000"/>
            <a:r>
              <a:rPr lang="en-IN"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It will provide a first-hand experience about the various farming activities carried on in a farm</a:t>
            </a:r>
          </a:p>
          <a:p>
            <a:pPr marL="1143000"/>
            <a:r>
              <a:rPr lang="en-IN"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It will also provide an opportunity to the visitors to interact directly with the nature </a:t>
            </a:r>
          </a:p>
          <a:p>
            <a:pPr marL="914400" indent="0">
              <a:spcAft>
                <a:spcPts val="800"/>
              </a:spcAft>
              <a:buNone/>
            </a:pPr>
            <a:r>
              <a:rPr lang="en-IN"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p>
          <a:p>
            <a:endParaRPr lang="en-IN" sz="2200" dirty="0">
              <a:solidFill>
                <a:srgbClr val="FFFFFF"/>
              </a:solidFill>
            </a:endParaRPr>
          </a:p>
        </p:txBody>
      </p:sp>
      <p:sp>
        <p:nvSpPr>
          <p:cNvPr id="4" name="Slide Number Placeholder 3">
            <a:extLst>
              <a:ext uri="{FF2B5EF4-FFF2-40B4-BE49-F238E27FC236}">
                <a16:creationId xmlns:a16="http://schemas.microsoft.com/office/drawing/2014/main" id="{DADECF09-177A-416D-47CF-C02C4907A516}"/>
              </a:ext>
            </a:extLst>
          </p:cNvPr>
          <p:cNvSpPr>
            <a:spLocks noGrp="1"/>
          </p:cNvSpPr>
          <p:nvPr>
            <p:ph type="sldNum" sz="quarter" idx="12"/>
          </p:nvPr>
        </p:nvSpPr>
        <p:spPr/>
        <p:txBody>
          <a:bodyPr/>
          <a:lstStyle/>
          <a:p>
            <a:fld id="{369B7538-81C5-41DE-B71F-DDC90B267D9C}" type="slidenum">
              <a:rPr lang="en-IN" smtClean="0"/>
              <a:t>64</a:t>
            </a:fld>
            <a:endParaRPr lang="en-IN"/>
          </a:p>
        </p:txBody>
      </p:sp>
    </p:spTree>
    <p:extLst>
      <p:ext uri="{BB962C8B-B14F-4D97-AF65-F5344CB8AC3E}">
        <p14:creationId xmlns:p14="http://schemas.microsoft.com/office/powerpoint/2010/main" val="31997548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8D144F-2404-C353-CF02-FF37E9A8DEB1}"/>
              </a:ext>
            </a:extLst>
          </p:cNvPr>
          <p:cNvSpPr>
            <a:spLocks noGrp="1"/>
          </p:cNvSpPr>
          <p:nvPr>
            <p:ph type="title"/>
          </p:nvPr>
        </p:nvSpPr>
        <p:spPr>
          <a:xfrm>
            <a:off x="466722" y="586855"/>
            <a:ext cx="3201366" cy="3387497"/>
          </a:xfrm>
        </p:spPr>
        <p:txBody>
          <a:bodyPr anchor="b">
            <a:normAutofit/>
          </a:bodyPr>
          <a:lstStyle/>
          <a:p>
            <a:pPr algn="ctr"/>
            <a:r>
              <a:rPr lang="en-IN" sz="4000" dirty="0">
                <a:solidFill>
                  <a:srgbClr val="FFFFFF"/>
                </a:solidFill>
                <a:latin typeface="Calibri" panose="020F0502020204030204" pitchFamily="34" charset="0"/>
                <a:ea typeface="Calibri" panose="020F0502020204030204" pitchFamily="34" charset="0"/>
                <a:cs typeface="Times New Roman" panose="02020603050405020304" pitchFamily="18" charset="0"/>
              </a:rPr>
              <a:t>S</a:t>
            </a:r>
            <a:r>
              <a:rPr lang="en-IN" sz="4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cope of Agri- tourism in </a:t>
            </a:r>
            <a:r>
              <a:rPr lang="en-IN" sz="4000" dirty="0">
                <a:solidFill>
                  <a:srgbClr val="FFFFFF"/>
                </a:solidFill>
                <a:latin typeface="Calibri" panose="020F0502020204030204" pitchFamily="34" charset="0"/>
                <a:ea typeface="Calibri" panose="020F0502020204030204" pitchFamily="34" charset="0"/>
                <a:cs typeface="Times New Roman" panose="02020603050405020304" pitchFamily="18" charset="0"/>
              </a:rPr>
              <a:t>I</a:t>
            </a:r>
            <a:r>
              <a:rPr lang="en-IN" sz="4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ndia</a:t>
            </a:r>
            <a:br>
              <a:rPr lang="en-IN" sz="4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endParaRPr lang="en-IN" sz="4000" dirty="0">
              <a:solidFill>
                <a:srgbClr val="FFFFFF"/>
              </a:solidFill>
            </a:endParaRPr>
          </a:p>
        </p:txBody>
      </p:sp>
      <p:sp>
        <p:nvSpPr>
          <p:cNvPr id="3" name="Content Placeholder 2">
            <a:extLst>
              <a:ext uri="{FF2B5EF4-FFF2-40B4-BE49-F238E27FC236}">
                <a16:creationId xmlns:a16="http://schemas.microsoft.com/office/drawing/2014/main" id="{ED522263-CB4F-CC33-D212-7477DD7EC847}"/>
              </a:ext>
            </a:extLst>
          </p:cNvPr>
          <p:cNvSpPr>
            <a:spLocks noGrp="1"/>
          </p:cNvSpPr>
          <p:nvPr>
            <p:ph idx="1"/>
          </p:nvPr>
        </p:nvSpPr>
        <p:spPr>
          <a:xfrm>
            <a:off x="4367695" y="-10142"/>
            <a:ext cx="7821258" cy="6858004"/>
          </a:xfrm>
          <a:solidFill>
            <a:schemeClr val="accent2">
              <a:lumMod val="40000"/>
              <a:lumOff val="60000"/>
            </a:schemeClr>
          </a:solidFill>
        </p:spPr>
        <p:txBody>
          <a:bodyPr anchor="ctr">
            <a:normAutofit/>
          </a:bodyPr>
          <a:lstStyle/>
          <a:p>
            <a:pPr marL="1143000" algn="just"/>
            <a:r>
              <a:rPr lang="en-IN" sz="2200" dirty="0">
                <a:effectLst/>
                <a:latin typeface="Calibri" panose="020F0502020204030204" pitchFamily="34" charset="0"/>
                <a:ea typeface="Calibri" panose="020F0502020204030204" pitchFamily="34" charset="0"/>
                <a:cs typeface="Times New Roman" panose="02020603050405020304" pitchFamily="18" charset="0"/>
              </a:rPr>
              <a:t>Agri tourism is important in India as agriculture is the backbone of Indian economy. </a:t>
            </a:r>
          </a:p>
          <a:p>
            <a:pPr marL="1143000" algn="just"/>
            <a:r>
              <a:rPr lang="en-IN" sz="2200" dirty="0">
                <a:effectLst/>
                <a:latin typeface="Calibri" panose="020F0502020204030204" pitchFamily="34" charset="0"/>
                <a:ea typeface="Calibri" panose="020F0502020204030204" pitchFamily="34" charset="0"/>
                <a:cs typeface="Times New Roman" panose="02020603050405020304" pitchFamily="18" charset="0"/>
              </a:rPr>
              <a:t>Around 75% of the population is directly or indirectly dependent on agriculture and almost 26% of India GDP comes from agriculture.</a:t>
            </a:r>
          </a:p>
          <a:p>
            <a:pPr marL="1143000" algn="just"/>
            <a:r>
              <a:rPr lang="en-IN" sz="2200" dirty="0">
                <a:effectLst/>
                <a:latin typeface="Calibri" panose="020F0502020204030204" pitchFamily="34" charset="0"/>
                <a:ea typeface="Calibri" panose="020F0502020204030204" pitchFamily="34" charset="0"/>
                <a:cs typeface="Times New Roman" panose="02020603050405020304" pitchFamily="18" charset="0"/>
              </a:rPr>
              <a:t> 90,000,000 farmers are dwelling in 5,00,000 villages producing food grains for feeding the country</a:t>
            </a:r>
          </a:p>
          <a:p>
            <a:pPr marL="1143000" algn="just"/>
            <a:r>
              <a:rPr lang="en-IN" sz="2200" dirty="0">
                <a:effectLst/>
                <a:latin typeface="Calibri" panose="020F0502020204030204" pitchFamily="34" charset="0"/>
                <a:ea typeface="Calibri" panose="020F0502020204030204" pitchFamily="34" charset="0"/>
                <a:cs typeface="Times New Roman" panose="02020603050405020304" pitchFamily="18" charset="0"/>
              </a:rPr>
              <a:t>Hence adding additional income generating activities to existing agriculture</a:t>
            </a:r>
          </a:p>
          <a:p>
            <a:pPr marL="1143000" algn="just"/>
            <a:r>
              <a:rPr lang="en-IN" sz="2200" dirty="0">
                <a:effectLst/>
                <a:latin typeface="Calibri" panose="020F0502020204030204" pitchFamily="34" charset="0"/>
                <a:ea typeface="Calibri" panose="020F0502020204030204" pitchFamily="34" charset="0"/>
                <a:cs typeface="Times New Roman" panose="02020603050405020304" pitchFamily="18" charset="0"/>
              </a:rPr>
              <a:t>India's share in the world tourism market is just 0.38% </a:t>
            </a:r>
            <a:r>
              <a:rPr lang="en-IN" sz="2200" dirty="0">
                <a:latin typeface="Calibri" panose="020F0502020204030204" pitchFamily="34" charset="0"/>
                <a:ea typeface="Calibri" panose="020F0502020204030204" pitchFamily="34" charset="0"/>
                <a:cs typeface="Times New Roman" panose="02020603050405020304" pitchFamily="18" charset="0"/>
              </a:rPr>
              <a:t>and </a:t>
            </a:r>
            <a:r>
              <a:rPr lang="en-IN" sz="2200" dirty="0">
                <a:effectLst/>
                <a:latin typeface="Calibri" panose="020F0502020204030204" pitchFamily="34" charset="0"/>
                <a:ea typeface="Calibri" panose="020F0502020204030204" pitchFamily="34" charset="0"/>
                <a:cs typeface="Times New Roman" panose="02020603050405020304" pitchFamily="18" charset="0"/>
              </a:rPr>
              <a:t>the foreign exchange earned is ₹14,475 crores.</a:t>
            </a:r>
          </a:p>
          <a:p>
            <a:pPr marL="1143000" algn="just"/>
            <a:r>
              <a:rPr lang="en-IN" sz="2200" dirty="0">
                <a:effectLst/>
                <a:latin typeface="Calibri" panose="020F0502020204030204" pitchFamily="34" charset="0"/>
                <a:ea typeface="Calibri" panose="020F0502020204030204" pitchFamily="34" charset="0"/>
                <a:cs typeface="Times New Roman" panose="02020603050405020304" pitchFamily="18" charset="0"/>
              </a:rPr>
              <a:t>To promote domestic tourism. </a:t>
            </a:r>
          </a:p>
          <a:p>
            <a:pPr marL="1143000" algn="just"/>
            <a:r>
              <a:rPr lang="en-IN" sz="2200" dirty="0">
                <a:effectLst/>
                <a:latin typeface="Calibri" panose="020F0502020204030204" pitchFamily="34" charset="0"/>
                <a:ea typeface="Calibri" panose="020F0502020204030204" pitchFamily="34" charset="0"/>
                <a:cs typeface="Times New Roman" panose="02020603050405020304" pitchFamily="18" charset="0"/>
              </a:rPr>
              <a:t>Thrust areas identified by Government of India- development of infrastructure, product development and diversification, cultural presentations, inexpensive accommodation</a:t>
            </a:r>
            <a:r>
              <a:rPr lang="en-IN" sz="2200" dirty="0">
                <a:latin typeface="Calibri" panose="020F0502020204030204" pitchFamily="34" charset="0"/>
                <a:ea typeface="Calibri" panose="020F0502020204030204" pitchFamily="34" charset="0"/>
                <a:cs typeface="Times New Roman" panose="02020603050405020304" pitchFamily="18" charset="0"/>
              </a:rPr>
              <a:t>, HRD</a:t>
            </a:r>
            <a:r>
              <a:rPr lang="en-IN" sz="2200" dirty="0">
                <a:effectLst/>
                <a:latin typeface="Calibri" panose="020F0502020204030204" pitchFamily="34" charset="0"/>
                <a:ea typeface="Calibri" panose="020F0502020204030204" pitchFamily="34" charset="0"/>
                <a:cs typeface="Times New Roman" panose="02020603050405020304" pitchFamily="18" charset="0"/>
              </a:rPr>
              <a:t>, creating awareness in public participation and facilitation of private sector participation.  </a:t>
            </a:r>
          </a:p>
          <a:p>
            <a:endParaRPr lang="en-IN" sz="1400" dirty="0"/>
          </a:p>
        </p:txBody>
      </p:sp>
      <p:sp>
        <p:nvSpPr>
          <p:cNvPr id="4" name="Slide Number Placeholder 3">
            <a:extLst>
              <a:ext uri="{FF2B5EF4-FFF2-40B4-BE49-F238E27FC236}">
                <a16:creationId xmlns:a16="http://schemas.microsoft.com/office/drawing/2014/main" id="{D96A846D-7CEA-178A-AE6D-1E9FC56F541E}"/>
              </a:ext>
            </a:extLst>
          </p:cNvPr>
          <p:cNvSpPr>
            <a:spLocks noGrp="1"/>
          </p:cNvSpPr>
          <p:nvPr>
            <p:ph type="sldNum" sz="quarter" idx="12"/>
          </p:nvPr>
        </p:nvSpPr>
        <p:spPr/>
        <p:txBody>
          <a:bodyPr/>
          <a:lstStyle/>
          <a:p>
            <a:fld id="{369B7538-81C5-41DE-B71F-DDC90B267D9C}" type="slidenum">
              <a:rPr lang="en-IN" smtClean="0"/>
              <a:t>65</a:t>
            </a:fld>
            <a:endParaRPr lang="en-IN"/>
          </a:p>
        </p:txBody>
      </p:sp>
    </p:spTree>
    <p:extLst>
      <p:ext uri="{BB962C8B-B14F-4D97-AF65-F5344CB8AC3E}">
        <p14:creationId xmlns:p14="http://schemas.microsoft.com/office/powerpoint/2010/main" val="20579957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664CDC99-D056-2A7B-BADD-844375D667BC}"/>
              </a:ext>
            </a:extLst>
          </p:cNvPr>
          <p:cNvPicPr>
            <a:picLocks noChangeAspect="1"/>
          </p:cNvPicPr>
          <p:nvPr/>
        </p:nvPicPr>
        <p:blipFill rotWithShape="1">
          <a:blip r:embed="rId2">
            <a:alphaModFix amt="35000"/>
          </a:blip>
          <a:srcRect t="2150" b="4100"/>
          <a:stretch/>
        </p:blipFill>
        <p:spPr>
          <a:xfrm>
            <a:off x="20" y="10"/>
            <a:ext cx="12191980" cy="6857990"/>
          </a:xfrm>
          <a:prstGeom prst="rect">
            <a:avLst/>
          </a:prstGeom>
        </p:spPr>
      </p:pic>
      <p:sp>
        <p:nvSpPr>
          <p:cNvPr id="2" name="Title 1">
            <a:extLst>
              <a:ext uri="{FF2B5EF4-FFF2-40B4-BE49-F238E27FC236}">
                <a16:creationId xmlns:a16="http://schemas.microsoft.com/office/drawing/2014/main" id="{81A0D7C2-C6D9-56E3-AFD5-C9B0BC653306}"/>
              </a:ext>
            </a:extLst>
          </p:cNvPr>
          <p:cNvSpPr>
            <a:spLocks noGrp="1"/>
          </p:cNvSpPr>
          <p:nvPr>
            <p:ph type="title"/>
          </p:nvPr>
        </p:nvSpPr>
        <p:spPr>
          <a:xfrm>
            <a:off x="838200" y="365125"/>
            <a:ext cx="10515600" cy="1325563"/>
          </a:xfrm>
        </p:spPr>
        <p:txBody>
          <a:bodyPr>
            <a:normAutofit/>
          </a:bodyPr>
          <a:lstStyle/>
          <a:p>
            <a:pPr algn="ctr"/>
            <a:r>
              <a:rPr lang="en-IN" dirty="0">
                <a:solidFill>
                  <a:srgbClr val="FFFFFF"/>
                </a:solidFill>
              </a:rPr>
              <a:t>POTENTIAL IN KARNATAKA</a:t>
            </a:r>
          </a:p>
        </p:txBody>
      </p:sp>
      <p:sp>
        <p:nvSpPr>
          <p:cNvPr id="3" name="Slide Number Placeholder 2">
            <a:extLst>
              <a:ext uri="{FF2B5EF4-FFF2-40B4-BE49-F238E27FC236}">
                <a16:creationId xmlns:a16="http://schemas.microsoft.com/office/drawing/2014/main" id="{CF54B78D-1D8E-184B-D7A4-227EBC393912}"/>
              </a:ext>
            </a:extLst>
          </p:cNvPr>
          <p:cNvSpPr>
            <a:spLocks noGrp="1"/>
          </p:cNvSpPr>
          <p:nvPr>
            <p:ph type="sldNum" sz="quarter" idx="12"/>
          </p:nvPr>
        </p:nvSpPr>
        <p:spPr>
          <a:xfrm>
            <a:off x="8610600" y="6356350"/>
            <a:ext cx="2743200" cy="365125"/>
          </a:xfrm>
        </p:spPr>
        <p:txBody>
          <a:bodyPr>
            <a:normAutofit/>
          </a:bodyPr>
          <a:lstStyle/>
          <a:p>
            <a:pPr>
              <a:spcAft>
                <a:spcPts val="600"/>
              </a:spcAft>
            </a:pPr>
            <a:fld id="{369B7538-81C5-41DE-B71F-DDC90B267D9C}" type="slidenum">
              <a:rPr lang="en-IN">
                <a:solidFill>
                  <a:srgbClr val="FFFFFF"/>
                </a:solidFill>
              </a:rPr>
              <a:pPr>
                <a:spcAft>
                  <a:spcPts val="600"/>
                </a:spcAft>
              </a:pPr>
              <a:t>66</a:t>
            </a:fld>
            <a:endParaRPr lang="en-IN">
              <a:solidFill>
                <a:srgbClr val="FFFFFF"/>
              </a:solidFill>
            </a:endParaRPr>
          </a:p>
        </p:txBody>
      </p:sp>
      <p:graphicFrame>
        <p:nvGraphicFramePr>
          <p:cNvPr id="5" name="Content Placeholder 2">
            <a:extLst>
              <a:ext uri="{FF2B5EF4-FFF2-40B4-BE49-F238E27FC236}">
                <a16:creationId xmlns:a16="http://schemas.microsoft.com/office/drawing/2014/main" id="{38126137-0AB9-7B4D-015B-167165E9D6C7}"/>
              </a:ext>
            </a:extLst>
          </p:cNvPr>
          <p:cNvGraphicFramePr>
            <a:graphicFrameLocks noGrp="1"/>
          </p:cNvGraphicFramePr>
          <p:nvPr>
            <p:ph idx="1"/>
            <p:extLst>
              <p:ext uri="{D42A27DB-BD31-4B8C-83A1-F6EECF244321}">
                <p14:modId xmlns:p14="http://schemas.microsoft.com/office/powerpoint/2010/main" val="3041607282"/>
              </p:ext>
            </p:extLst>
          </p:nvPr>
        </p:nvGraphicFramePr>
        <p:xfrm>
          <a:off x="838200" y="1455174"/>
          <a:ext cx="10515600" cy="5037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7566488"/>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B3A1A76-8D7E-CE9B-233F-4FF36F4F47BD}"/>
              </a:ext>
            </a:extLst>
          </p:cNvPr>
          <p:cNvPicPr>
            <a:picLocks noChangeAspect="1"/>
          </p:cNvPicPr>
          <p:nvPr/>
        </p:nvPicPr>
        <p:blipFill rotWithShape="1">
          <a:blip r:embed="rId2">
            <a:alphaModFix amt="35000"/>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199CE3F4-EE21-9388-1A1E-07924CCFEEC2}"/>
              </a:ext>
            </a:extLst>
          </p:cNvPr>
          <p:cNvSpPr>
            <a:spLocks noGrp="1"/>
          </p:cNvSpPr>
          <p:nvPr>
            <p:ph type="title"/>
          </p:nvPr>
        </p:nvSpPr>
        <p:spPr>
          <a:xfrm>
            <a:off x="838200" y="365125"/>
            <a:ext cx="10515600" cy="1325563"/>
          </a:xfrm>
        </p:spPr>
        <p:txBody>
          <a:bodyPr>
            <a:normAutofit/>
          </a:bodyPr>
          <a:lstStyle/>
          <a:p>
            <a:r>
              <a:rPr lang="en-IN"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Socio-economic impacts of Agri-tourism</a:t>
            </a:r>
            <a:endParaRPr lang="en-IN" dirty="0">
              <a:solidFill>
                <a:srgbClr val="FFFFFF"/>
              </a:solidFill>
            </a:endParaRPr>
          </a:p>
        </p:txBody>
      </p:sp>
      <p:sp>
        <p:nvSpPr>
          <p:cNvPr id="3" name="Content Placeholder 2">
            <a:extLst>
              <a:ext uri="{FF2B5EF4-FFF2-40B4-BE49-F238E27FC236}">
                <a16:creationId xmlns:a16="http://schemas.microsoft.com/office/drawing/2014/main" id="{24BEB330-BB02-34D6-2847-5AA792D72B52}"/>
              </a:ext>
            </a:extLst>
          </p:cNvPr>
          <p:cNvSpPr>
            <a:spLocks noGrp="1"/>
          </p:cNvSpPr>
          <p:nvPr>
            <p:ph idx="1"/>
          </p:nvPr>
        </p:nvSpPr>
        <p:spPr>
          <a:xfrm>
            <a:off x="838200" y="1825625"/>
            <a:ext cx="10515600" cy="4351338"/>
          </a:xfrm>
        </p:spPr>
        <p:txBody>
          <a:bodyPr>
            <a:normAutofit/>
          </a:bodyPr>
          <a:lstStyle/>
          <a:p>
            <a:pPr marL="914400" indent="0">
              <a:buNone/>
            </a:pPr>
            <a:r>
              <a:rPr lang="en-IN"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1. Employment to youth</a:t>
            </a:r>
          </a:p>
          <a:p>
            <a:pPr marL="914400" indent="0">
              <a:buNone/>
            </a:pPr>
            <a:r>
              <a:rPr lang="en-IN"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2. Boost to the Handloom and Cottage industry</a:t>
            </a:r>
          </a:p>
          <a:p>
            <a:pPr marL="914400" indent="0">
              <a:buNone/>
            </a:pPr>
            <a:r>
              <a:rPr lang="en-IN"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3. Preservation of natural resources</a:t>
            </a:r>
          </a:p>
          <a:p>
            <a:pPr marL="914400" indent="0">
              <a:buNone/>
            </a:pPr>
            <a:r>
              <a:rPr lang="en-IN"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4. Exchange of revenue</a:t>
            </a:r>
          </a:p>
          <a:p>
            <a:pPr marL="914400" indent="0">
              <a:buNone/>
            </a:pPr>
            <a:r>
              <a:rPr lang="en-IN"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5. Exposure to their religion</a:t>
            </a:r>
          </a:p>
          <a:p>
            <a:pPr marL="914400" indent="0">
              <a:buNone/>
            </a:pPr>
            <a:r>
              <a:rPr lang="en-IN"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p>
          <a:p>
            <a:pPr marL="914400" indent="0">
              <a:buNone/>
            </a:pPr>
            <a:r>
              <a:rPr lang="en-IN"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p>
          <a:p>
            <a:pPr marL="914400" indent="0">
              <a:spcAft>
                <a:spcPts val="800"/>
              </a:spcAft>
              <a:buNone/>
            </a:pPr>
            <a:r>
              <a:rPr lang="en-IN"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p>
          <a:p>
            <a:endParaRPr lang="en-IN" dirty="0">
              <a:solidFill>
                <a:srgbClr val="FFFFFF"/>
              </a:solidFill>
            </a:endParaRPr>
          </a:p>
        </p:txBody>
      </p:sp>
      <p:sp>
        <p:nvSpPr>
          <p:cNvPr id="4" name="Slide Number Placeholder 3">
            <a:extLst>
              <a:ext uri="{FF2B5EF4-FFF2-40B4-BE49-F238E27FC236}">
                <a16:creationId xmlns:a16="http://schemas.microsoft.com/office/drawing/2014/main" id="{0F9EA2E2-9675-02DB-032D-38679DBC7956}"/>
              </a:ext>
            </a:extLst>
          </p:cNvPr>
          <p:cNvSpPr>
            <a:spLocks noGrp="1"/>
          </p:cNvSpPr>
          <p:nvPr>
            <p:ph type="sldNum" sz="quarter" idx="12"/>
          </p:nvPr>
        </p:nvSpPr>
        <p:spPr>
          <a:xfrm>
            <a:off x="8610600" y="6356350"/>
            <a:ext cx="2743200" cy="365125"/>
          </a:xfrm>
        </p:spPr>
        <p:txBody>
          <a:bodyPr>
            <a:normAutofit/>
          </a:bodyPr>
          <a:lstStyle/>
          <a:p>
            <a:pPr>
              <a:spcAft>
                <a:spcPts val="600"/>
              </a:spcAft>
            </a:pPr>
            <a:fld id="{369B7538-81C5-41DE-B71F-DDC90B267D9C}" type="slidenum">
              <a:rPr lang="en-IN">
                <a:solidFill>
                  <a:srgbClr val="FFFFFF"/>
                </a:solidFill>
              </a:rPr>
              <a:pPr>
                <a:spcAft>
                  <a:spcPts val="600"/>
                </a:spcAft>
              </a:pPr>
              <a:t>67</a:t>
            </a:fld>
            <a:endParaRPr lang="en-IN">
              <a:solidFill>
                <a:srgbClr val="FFFFFF"/>
              </a:solidFill>
            </a:endParaRPr>
          </a:p>
        </p:txBody>
      </p:sp>
    </p:spTree>
    <p:extLst>
      <p:ext uri="{BB962C8B-B14F-4D97-AF65-F5344CB8AC3E}">
        <p14:creationId xmlns:p14="http://schemas.microsoft.com/office/powerpoint/2010/main" val="2625993494"/>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9">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5" name="Graphic 6" descr="Magnifying glass">
            <a:extLst>
              <a:ext uri="{FF2B5EF4-FFF2-40B4-BE49-F238E27FC236}">
                <a16:creationId xmlns:a16="http://schemas.microsoft.com/office/drawing/2014/main" id="{3DC7097D-8A91-DA8E-D938-EB52938B02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0651" y="2594794"/>
            <a:ext cx="2928114" cy="2928114"/>
          </a:xfrm>
          <a:prstGeom prst="rect">
            <a:avLst/>
          </a:prstGeom>
        </p:spPr>
      </p:pic>
      <p:sp>
        <p:nvSpPr>
          <p:cNvPr id="3" name="Content Placeholder 2">
            <a:extLst>
              <a:ext uri="{FF2B5EF4-FFF2-40B4-BE49-F238E27FC236}">
                <a16:creationId xmlns:a16="http://schemas.microsoft.com/office/drawing/2014/main" id="{01C1164B-1B2B-9BEB-55E7-81BECD93F717}"/>
              </a:ext>
            </a:extLst>
          </p:cNvPr>
          <p:cNvSpPr>
            <a:spLocks noGrp="1"/>
          </p:cNvSpPr>
          <p:nvPr>
            <p:ph idx="1"/>
          </p:nvPr>
        </p:nvSpPr>
        <p:spPr>
          <a:xfrm>
            <a:off x="2972435" y="2705218"/>
            <a:ext cx="9513674" cy="3215749"/>
          </a:xfrm>
        </p:spPr>
        <p:txBody>
          <a:bodyPr>
            <a:normAutofit/>
          </a:bodyPr>
          <a:lstStyle/>
          <a:p>
            <a:pPr marL="0" indent="0" algn="ctr">
              <a:buNone/>
            </a:pPr>
            <a:r>
              <a:rPr lang="en-IN" sz="7500" dirty="0">
                <a:highlight>
                  <a:srgbClr val="FFFF00"/>
                </a:highlight>
              </a:rPr>
              <a:t>RELATED RESEARCH STUDIES</a:t>
            </a:r>
          </a:p>
        </p:txBody>
      </p:sp>
      <p:sp>
        <p:nvSpPr>
          <p:cNvPr id="2" name="Slide Number Placeholder 1">
            <a:extLst>
              <a:ext uri="{FF2B5EF4-FFF2-40B4-BE49-F238E27FC236}">
                <a16:creationId xmlns:a16="http://schemas.microsoft.com/office/drawing/2014/main" id="{1785582F-FA4A-59E3-3D56-FF82B0743356}"/>
              </a:ext>
            </a:extLst>
          </p:cNvPr>
          <p:cNvSpPr>
            <a:spLocks noGrp="1"/>
          </p:cNvSpPr>
          <p:nvPr>
            <p:ph type="sldNum" sz="quarter" idx="12"/>
          </p:nvPr>
        </p:nvSpPr>
        <p:spPr/>
        <p:txBody>
          <a:bodyPr/>
          <a:lstStyle/>
          <a:p>
            <a:fld id="{369B7538-81C5-41DE-B71F-DDC90B267D9C}" type="slidenum">
              <a:rPr lang="en-IN" smtClean="0"/>
              <a:t>68</a:t>
            </a:fld>
            <a:endParaRPr lang="en-IN"/>
          </a:p>
        </p:txBody>
      </p:sp>
    </p:spTree>
    <p:extLst>
      <p:ext uri="{BB962C8B-B14F-4D97-AF65-F5344CB8AC3E}">
        <p14:creationId xmlns:p14="http://schemas.microsoft.com/office/powerpoint/2010/main" val="11354508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D9C414A-A284-4D73-B9C7-54C138F6D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9444B2-4D71-23C9-3031-7062E3D24C39}"/>
              </a:ext>
            </a:extLst>
          </p:cNvPr>
          <p:cNvSpPr>
            <a:spLocks noGrp="1"/>
          </p:cNvSpPr>
          <p:nvPr>
            <p:ph type="title"/>
          </p:nvPr>
        </p:nvSpPr>
        <p:spPr>
          <a:xfrm>
            <a:off x="935861" y="680481"/>
            <a:ext cx="3586977" cy="4324137"/>
          </a:xfrm>
        </p:spPr>
        <p:txBody>
          <a:bodyPr vert="horz" lIns="91440" tIns="45720" rIns="91440" bIns="45720" rtlCol="0" anchor="b">
            <a:normAutofit/>
          </a:bodyPr>
          <a:lstStyle/>
          <a:p>
            <a:pPr algn="ctr"/>
            <a:r>
              <a:rPr lang="en-US" sz="2200" b="1" kern="1200" dirty="0">
                <a:effectLst/>
                <a:latin typeface="+mj-lt"/>
                <a:ea typeface="+mj-ea"/>
                <a:cs typeface="+mj-cs"/>
              </a:rPr>
              <a:t>HOMESTAYS PROMOTING ECOTOURISM IN COFFEE FARMS OF WESTERN GHATS, INDIA: A SOCIO-ECONOMIC EXPLORATORY STUDY (</a:t>
            </a:r>
            <a:r>
              <a:rPr lang="en-US" sz="2200" b="1" kern="1200" dirty="0" err="1">
                <a:effectLst/>
                <a:latin typeface="+mj-lt"/>
                <a:ea typeface="+mj-ea"/>
                <a:cs typeface="+mj-cs"/>
              </a:rPr>
              <a:t>Chengappa</a:t>
            </a:r>
            <a:r>
              <a:rPr lang="en-US" sz="2200" b="1" kern="1200" dirty="0">
                <a:effectLst/>
                <a:latin typeface="+mj-lt"/>
                <a:ea typeface="+mj-ea"/>
                <a:cs typeface="+mj-cs"/>
              </a:rPr>
              <a:t> </a:t>
            </a:r>
            <a:r>
              <a:rPr lang="en-US" sz="2200" b="1" i="1" kern="1200" dirty="0">
                <a:effectLst/>
                <a:latin typeface="+mj-lt"/>
                <a:ea typeface="+mj-ea"/>
                <a:cs typeface="+mj-cs"/>
              </a:rPr>
              <a:t>et. </a:t>
            </a:r>
            <a:r>
              <a:rPr lang="en-US" sz="2200" b="1" i="1" kern="1200" dirty="0">
                <a:latin typeface="+mj-lt"/>
                <a:ea typeface="+mj-ea"/>
                <a:cs typeface="+mj-cs"/>
              </a:rPr>
              <a:t>al., 2015)</a:t>
            </a:r>
            <a:br>
              <a:rPr lang="en-US" sz="2200" b="1" kern="1200" dirty="0">
                <a:effectLst/>
                <a:latin typeface="+mj-lt"/>
                <a:ea typeface="+mj-ea"/>
                <a:cs typeface="+mj-cs"/>
              </a:rPr>
            </a:br>
            <a:endParaRPr lang="en-US" sz="2200" b="1" kern="1200" dirty="0">
              <a:latin typeface="+mj-lt"/>
              <a:ea typeface="+mj-ea"/>
              <a:cs typeface="+mj-cs"/>
            </a:endParaRPr>
          </a:p>
        </p:txBody>
      </p:sp>
      <p:sp>
        <p:nvSpPr>
          <p:cNvPr id="26" name="Rectangle 25">
            <a:extLst>
              <a:ext uri="{FF2B5EF4-FFF2-40B4-BE49-F238E27FC236}">
                <a16:creationId xmlns:a16="http://schemas.microsoft.com/office/drawing/2014/main" id="{A3DAD80A-CFC8-4003-858B-671FF2048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5045" y="0"/>
            <a:ext cx="7406956"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 name="Slide Number Placeholder 2">
            <a:extLst>
              <a:ext uri="{FF2B5EF4-FFF2-40B4-BE49-F238E27FC236}">
                <a16:creationId xmlns:a16="http://schemas.microsoft.com/office/drawing/2014/main" id="{0BB95393-AA1C-1DA8-CAD3-86D80A1C0240}"/>
              </a:ext>
            </a:extLst>
          </p:cNvPr>
          <p:cNvSpPr>
            <a:spLocks noGrp="1"/>
          </p:cNvSpPr>
          <p:nvPr>
            <p:ph type="sldNum" sz="quarter" idx="12"/>
          </p:nvPr>
        </p:nvSpPr>
        <p:spPr>
          <a:xfrm>
            <a:off x="9180576" y="6356350"/>
            <a:ext cx="2743200" cy="365125"/>
          </a:xfrm>
        </p:spPr>
        <p:txBody>
          <a:bodyPr vert="horz" lIns="91440" tIns="45720" rIns="91440" bIns="45720" rtlCol="0" anchor="ctr">
            <a:normAutofit/>
          </a:bodyPr>
          <a:lstStyle/>
          <a:p>
            <a:pPr>
              <a:spcAft>
                <a:spcPts val="600"/>
              </a:spcAft>
            </a:pPr>
            <a:fld id="{369B7538-81C5-41DE-B71F-DDC90B267D9C}" type="slidenum">
              <a:rPr lang="en-US" sz="900">
                <a:solidFill>
                  <a:srgbClr val="595959"/>
                </a:solidFill>
              </a:rPr>
              <a:pPr>
                <a:spcAft>
                  <a:spcPts val="600"/>
                </a:spcAft>
              </a:pPr>
              <a:t>69</a:t>
            </a:fld>
            <a:endParaRPr lang="en-US" sz="900">
              <a:solidFill>
                <a:srgbClr val="595959"/>
              </a:solidFill>
            </a:endParaRPr>
          </a:p>
        </p:txBody>
      </p:sp>
      <p:graphicFrame>
        <p:nvGraphicFramePr>
          <p:cNvPr id="5" name="Content Placeholder 2">
            <a:extLst>
              <a:ext uri="{FF2B5EF4-FFF2-40B4-BE49-F238E27FC236}">
                <a16:creationId xmlns:a16="http://schemas.microsoft.com/office/drawing/2014/main" id="{D56CD658-ABC1-B4DA-0378-D97AF984337D}"/>
              </a:ext>
            </a:extLst>
          </p:cNvPr>
          <p:cNvGraphicFramePr>
            <a:graphicFrameLocks noGrp="1"/>
          </p:cNvGraphicFramePr>
          <p:nvPr>
            <p:ph idx="1"/>
            <p:extLst>
              <p:ext uri="{D42A27DB-BD31-4B8C-83A1-F6EECF244321}">
                <p14:modId xmlns:p14="http://schemas.microsoft.com/office/powerpoint/2010/main" val="331658987"/>
              </p:ext>
            </p:extLst>
          </p:nvPr>
        </p:nvGraphicFramePr>
        <p:xfrm>
          <a:off x="5468389" y="1"/>
          <a:ext cx="6263640" cy="6577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2001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37AD8BB-E829-CAE4-ADF9-7BF41854EED4}"/>
              </a:ext>
            </a:extLst>
          </p:cNvPr>
          <p:cNvPicPr>
            <a:picLocks noGrp="1" noChangeAspect="1"/>
          </p:cNvPicPr>
          <p:nvPr>
            <p:ph idx="1"/>
          </p:nvPr>
        </p:nvPicPr>
        <p:blipFill rotWithShape="1">
          <a:blip r:embed="rId2"/>
          <a:srcRect t="7615" r="8466" b="10004"/>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17AB33-2892-9945-0019-F3F8AAE84E81}"/>
              </a:ext>
            </a:extLst>
          </p:cNvPr>
          <p:cNvSpPr>
            <a:spLocks noGrp="1"/>
          </p:cNvSpPr>
          <p:nvPr>
            <p:ph type="title"/>
          </p:nvPr>
        </p:nvSpPr>
        <p:spPr>
          <a:xfrm>
            <a:off x="594804" y="640263"/>
            <a:ext cx="6619811" cy="1344975"/>
          </a:xfrm>
        </p:spPr>
        <p:txBody>
          <a:bodyPr vert="horz" lIns="91440" tIns="45720" rIns="91440" bIns="45720" rtlCol="0" anchor="ctr">
            <a:normAutofit/>
          </a:bodyPr>
          <a:lstStyle/>
          <a:p>
            <a:r>
              <a:rPr lang="en-US" sz="4000"/>
              <a:t>Sustainable tourism </a:t>
            </a:r>
          </a:p>
        </p:txBody>
      </p:sp>
      <p:sp>
        <p:nvSpPr>
          <p:cNvPr id="6" name="TextBox 5">
            <a:extLst>
              <a:ext uri="{FF2B5EF4-FFF2-40B4-BE49-F238E27FC236}">
                <a16:creationId xmlns:a16="http://schemas.microsoft.com/office/drawing/2014/main" id="{0657ED5E-1E50-ACAD-8586-140AE7945041}"/>
              </a:ext>
            </a:extLst>
          </p:cNvPr>
          <p:cNvSpPr txBox="1"/>
          <p:nvPr/>
        </p:nvSpPr>
        <p:spPr>
          <a:xfrm>
            <a:off x="594109" y="2121763"/>
            <a:ext cx="6620505" cy="3773010"/>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2400" dirty="0"/>
              <a:t>Tourism including concern for </a:t>
            </a:r>
            <a:r>
              <a:rPr lang="en-US" sz="2400" dirty="0">
                <a:solidFill>
                  <a:srgbClr val="FF0000"/>
                </a:solidFill>
              </a:rPr>
              <a:t>economic, social and environmental issues </a:t>
            </a:r>
          </a:p>
          <a:p>
            <a:pPr indent="-228600" algn="just">
              <a:lnSpc>
                <a:spcPct val="90000"/>
              </a:lnSpc>
              <a:spcAft>
                <a:spcPts val="600"/>
              </a:spcAft>
              <a:buFont typeface="Arial" panose="020B0604020202020204" pitchFamily="34" charset="0"/>
              <a:buChar char="•"/>
            </a:pPr>
            <a:r>
              <a:rPr lang="en-US" sz="2400" dirty="0"/>
              <a:t>Environmental protection, social equity, and the quality of life, cultural diversity, and a dynamic, viable economy delivering jobs and prosperity for all.</a:t>
            </a:r>
          </a:p>
          <a:p>
            <a:pPr indent="-228600" algn="just">
              <a:lnSpc>
                <a:spcPct val="90000"/>
              </a:lnSpc>
              <a:spcAft>
                <a:spcPts val="600"/>
              </a:spcAft>
              <a:buFont typeface="Arial" panose="020B0604020202020204" pitchFamily="34" charset="0"/>
              <a:buChar char="•"/>
            </a:pPr>
            <a:r>
              <a:rPr lang="en-US" sz="2400" dirty="0"/>
              <a:t>In fact, all forms of tourism have the potential to be sustainable</a:t>
            </a:r>
          </a:p>
          <a:p>
            <a:pPr indent="-228600" algn="just">
              <a:lnSpc>
                <a:spcPct val="90000"/>
              </a:lnSpc>
              <a:spcAft>
                <a:spcPts val="600"/>
              </a:spcAft>
              <a:buFont typeface="Arial" panose="020B0604020202020204" pitchFamily="34" charset="0"/>
              <a:buChar char="•"/>
            </a:pPr>
            <a:r>
              <a:rPr lang="en-US" sz="2400" dirty="0"/>
              <a:t>To mitigate negative effects caused by the growing environmental impact of tourism</a:t>
            </a:r>
          </a:p>
        </p:txBody>
      </p:sp>
      <p:sp>
        <p:nvSpPr>
          <p:cNvPr id="3" name="Slide Number Placeholder 2">
            <a:extLst>
              <a:ext uri="{FF2B5EF4-FFF2-40B4-BE49-F238E27FC236}">
                <a16:creationId xmlns:a16="http://schemas.microsoft.com/office/drawing/2014/main" id="{A2EC3E05-0BDA-5AC0-65F4-0884AEF6B92C}"/>
              </a:ext>
            </a:extLst>
          </p:cNvPr>
          <p:cNvSpPr>
            <a:spLocks noGrp="1"/>
          </p:cNvSpPr>
          <p:nvPr>
            <p:ph type="sldNum" sz="quarter" idx="12"/>
          </p:nvPr>
        </p:nvSpPr>
        <p:spPr/>
        <p:txBody>
          <a:bodyPr/>
          <a:lstStyle/>
          <a:p>
            <a:fld id="{369B7538-81C5-41DE-B71F-DDC90B267D9C}" type="slidenum">
              <a:rPr lang="en-IN" smtClean="0"/>
              <a:t>7</a:t>
            </a:fld>
            <a:endParaRPr lang="en-IN"/>
          </a:p>
        </p:txBody>
      </p:sp>
    </p:spTree>
    <p:extLst>
      <p:ext uri="{BB962C8B-B14F-4D97-AF65-F5344CB8AC3E}">
        <p14:creationId xmlns:p14="http://schemas.microsoft.com/office/powerpoint/2010/main" val="40393844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980A6-B53C-E3EA-A501-FB01AAF53606}"/>
              </a:ext>
            </a:extLst>
          </p:cNvPr>
          <p:cNvSpPr>
            <a:spLocks noGrp="1"/>
          </p:cNvSpPr>
          <p:nvPr>
            <p:ph type="title"/>
          </p:nvPr>
        </p:nvSpPr>
        <p:spPr>
          <a:xfrm>
            <a:off x="838200" y="365125"/>
            <a:ext cx="11102266" cy="504887"/>
          </a:xfrm>
        </p:spPr>
        <p:txBody>
          <a:bodyPr>
            <a:noAutofit/>
          </a:bodyPr>
          <a:lstStyle/>
          <a:p>
            <a:r>
              <a:rPr lang="en-US" sz="3000" b="1" dirty="0">
                <a:solidFill>
                  <a:srgbClr val="FF0000"/>
                </a:solidFill>
              </a:rPr>
              <a:t>Table 1: Classification of homestay operating coffee farmers based on their size of holding</a:t>
            </a:r>
            <a:endParaRPr lang="en-IN" sz="3000" b="1" dirty="0">
              <a:solidFill>
                <a:srgbClr val="FF0000"/>
              </a:solidFill>
            </a:endParaRPr>
          </a:p>
        </p:txBody>
      </p:sp>
      <p:graphicFrame>
        <p:nvGraphicFramePr>
          <p:cNvPr id="4" name="Table 4">
            <a:extLst>
              <a:ext uri="{FF2B5EF4-FFF2-40B4-BE49-F238E27FC236}">
                <a16:creationId xmlns:a16="http://schemas.microsoft.com/office/drawing/2014/main" id="{C16D6D91-5B19-C0DF-46D5-3CE93B8583BD}"/>
              </a:ext>
            </a:extLst>
          </p:cNvPr>
          <p:cNvGraphicFramePr>
            <a:graphicFrameLocks noGrp="1"/>
          </p:cNvGraphicFramePr>
          <p:nvPr>
            <p:ph idx="1"/>
            <p:extLst>
              <p:ext uri="{D42A27DB-BD31-4B8C-83A1-F6EECF244321}">
                <p14:modId xmlns:p14="http://schemas.microsoft.com/office/powerpoint/2010/main" val="968988150"/>
              </p:ext>
            </p:extLst>
          </p:nvPr>
        </p:nvGraphicFramePr>
        <p:xfrm>
          <a:off x="705036" y="1121790"/>
          <a:ext cx="11486964" cy="5371082"/>
        </p:xfrm>
        <a:graphic>
          <a:graphicData uri="http://schemas.openxmlformats.org/drawingml/2006/table">
            <a:tbl>
              <a:tblPr firstRow="1" bandRow="1">
                <a:tableStyleId>{5C22544A-7EE6-4342-B048-85BDC9FD1C3A}</a:tableStyleId>
              </a:tblPr>
              <a:tblGrid>
                <a:gridCol w="888094">
                  <a:extLst>
                    <a:ext uri="{9D8B030D-6E8A-4147-A177-3AD203B41FA5}">
                      <a16:colId xmlns:a16="http://schemas.microsoft.com/office/drawing/2014/main" val="1781546156"/>
                    </a:ext>
                  </a:extLst>
                </a:gridCol>
                <a:gridCol w="2940894">
                  <a:extLst>
                    <a:ext uri="{9D8B030D-6E8A-4147-A177-3AD203B41FA5}">
                      <a16:colId xmlns:a16="http://schemas.microsoft.com/office/drawing/2014/main" val="1954849945"/>
                    </a:ext>
                  </a:extLst>
                </a:gridCol>
                <a:gridCol w="1914494">
                  <a:extLst>
                    <a:ext uri="{9D8B030D-6E8A-4147-A177-3AD203B41FA5}">
                      <a16:colId xmlns:a16="http://schemas.microsoft.com/office/drawing/2014/main" val="524506332"/>
                    </a:ext>
                  </a:extLst>
                </a:gridCol>
                <a:gridCol w="1914494">
                  <a:extLst>
                    <a:ext uri="{9D8B030D-6E8A-4147-A177-3AD203B41FA5}">
                      <a16:colId xmlns:a16="http://schemas.microsoft.com/office/drawing/2014/main" val="4177242316"/>
                    </a:ext>
                  </a:extLst>
                </a:gridCol>
                <a:gridCol w="1914494">
                  <a:extLst>
                    <a:ext uri="{9D8B030D-6E8A-4147-A177-3AD203B41FA5}">
                      <a16:colId xmlns:a16="http://schemas.microsoft.com/office/drawing/2014/main" val="799595133"/>
                    </a:ext>
                  </a:extLst>
                </a:gridCol>
                <a:gridCol w="1914494">
                  <a:extLst>
                    <a:ext uri="{9D8B030D-6E8A-4147-A177-3AD203B41FA5}">
                      <a16:colId xmlns:a16="http://schemas.microsoft.com/office/drawing/2014/main" val="3752493498"/>
                    </a:ext>
                  </a:extLst>
                </a:gridCol>
              </a:tblGrid>
              <a:tr h="1268791">
                <a:tc>
                  <a:txBody>
                    <a:bodyPr/>
                    <a:lstStyle/>
                    <a:p>
                      <a:r>
                        <a:rPr lang="en-US" dirty="0">
                          <a:solidFill>
                            <a:schemeClr val="tx1"/>
                          </a:solidFill>
                        </a:rPr>
                        <a:t>Sl. No.</a:t>
                      </a:r>
                      <a:endParaRPr lang="en-IN" dirty="0">
                        <a:solidFill>
                          <a:schemeClr val="tx1"/>
                        </a:solidFill>
                      </a:endParaRPr>
                    </a:p>
                  </a:txBody>
                  <a:tcPr>
                    <a:solidFill>
                      <a:schemeClr val="accent2">
                        <a:lumMod val="60000"/>
                        <a:lumOff val="40000"/>
                      </a:schemeClr>
                    </a:solidFill>
                  </a:tcPr>
                </a:tc>
                <a:tc>
                  <a:txBody>
                    <a:bodyPr/>
                    <a:lstStyle/>
                    <a:p>
                      <a:r>
                        <a:rPr lang="en-US" dirty="0">
                          <a:solidFill>
                            <a:schemeClr val="tx1"/>
                          </a:solidFill>
                        </a:rPr>
                        <a:t>Size of land holding in ha</a:t>
                      </a:r>
                      <a:endParaRPr lang="en-IN" dirty="0">
                        <a:solidFill>
                          <a:schemeClr val="tx1"/>
                        </a:solidFill>
                      </a:endParaRPr>
                    </a:p>
                  </a:txBody>
                  <a:tcPr>
                    <a:solidFill>
                      <a:schemeClr val="accent2">
                        <a:lumMod val="60000"/>
                        <a:lumOff val="40000"/>
                      </a:schemeClr>
                    </a:solidFill>
                  </a:tcPr>
                </a:tc>
                <a:tc>
                  <a:txBody>
                    <a:bodyPr/>
                    <a:lstStyle/>
                    <a:p>
                      <a:r>
                        <a:rPr lang="en-US" dirty="0">
                          <a:solidFill>
                            <a:schemeClr val="tx1"/>
                          </a:solidFill>
                        </a:rPr>
                        <a:t>Average net Income from homestay (INR)</a:t>
                      </a:r>
                      <a:endParaRPr lang="en-IN" dirty="0">
                        <a:solidFill>
                          <a:schemeClr val="tx1"/>
                        </a:solidFill>
                      </a:endParaRPr>
                    </a:p>
                  </a:txBody>
                  <a:tcPr>
                    <a:solidFill>
                      <a:schemeClr val="accent2">
                        <a:lumMod val="60000"/>
                        <a:lumOff val="40000"/>
                      </a:schemeClr>
                    </a:solidFill>
                  </a:tcPr>
                </a:tc>
                <a:tc>
                  <a:txBody>
                    <a:bodyPr/>
                    <a:lstStyle/>
                    <a:p>
                      <a:r>
                        <a:rPr lang="en-US" dirty="0">
                          <a:solidFill>
                            <a:schemeClr val="tx1"/>
                          </a:solidFill>
                        </a:rPr>
                        <a:t>Average net income from coffee farming (INR)</a:t>
                      </a:r>
                      <a:endParaRPr lang="en-IN" dirty="0">
                        <a:solidFill>
                          <a:schemeClr val="tx1"/>
                        </a:solidFill>
                      </a:endParaRPr>
                    </a:p>
                  </a:txBody>
                  <a:tcPr>
                    <a:solidFill>
                      <a:schemeClr val="accent2">
                        <a:lumMod val="60000"/>
                        <a:lumOff val="40000"/>
                      </a:schemeClr>
                    </a:solidFill>
                  </a:tcPr>
                </a:tc>
                <a:tc>
                  <a:txBody>
                    <a:bodyPr/>
                    <a:lstStyle/>
                    <a:p>
                      <a:r>
                        <a:rPr lang="en-US" dirty="0">
                          <a:solidFill>
                            <a:schemeClr val="tx1"/>
                          </a:solidFill>
                        </a:rPr>
                        <a:t>Average net income from others (INR)</a:t>
                      </a:r>
                      <a:endParaRPr lang="en-IN" dirty="0">
                        <a:solidFill>
                          <a:schemeClr val="tx1"/>
                        </a:solidFill>
                      </a:endParaRPr>
                    </a:p>
                  </a:txBody>
                  <a:tcPr>
                    <a:solidFill>
                      <a:schemeClr val="accent2">
                        <a:lumMod val="60000"/>
                        <a:lumOff val="40000"/>
                      </a:schemeClr>
                    </a:solidFill>
                  </a:tcPr>
                </a:tc>
                <a:tc>
                  <a:txBody>
                    <a:bodyPr/>
                    <a:lstStyle/>
                    <a:p>
                      <a:r>
                        <a:rPr lang="en-US" dirty="0">
                          <a:solidFill>
                            <a:schemeClr val="tx1"/>
                          </a:solidFill>
                        </a:rPr>
                        <a:t>Average total net income (INR)</a:t>
                      </a:r>
                      <a:endParaRPr lang="en-IN" dirty="0">
                        <a:solidFill>
                          <a:schemeClr val="tx1"/>
                        </a:solidFill>
                      </a:endParaRPr>
                    </a:p>
                  </a:txBody>
                  <a:tcPr>
                    <a:solidFill>
                      <a:schemeClr val="accent2">
                        <a:lumMod val="60000"/>
                        <a:lumOff val="40000"/>
                      </a:schemeClr>
                    </a:solidFill>
                  </a:tcPr>
                </a:tc>
                <a:extLst>
                  <a:ext uri="{0D108BD9-81ED-4DB2-BD59-A6C34878D82A}">
                    <a16:rowId xmlns:a16="http://schemas.microsoft.com/office/drawing/2014/main" val="1596664653"/>
                  </a:ext>
                </a:extLst>
              </a:tr>
              <a:tr h="543946">
                <a:tc>
                  <a:txBody>
                    <a:bodyPr/>
                    <a:lstStyle/>
                    <a:p>
                      <a:pPr algn="ctr"/>
                      <a:r>
                        <a:rPr lang="en-US" dirty="0"/>
                        <a:t>1.</a:t>
                      </a:r>
                      <a:endParaRPr lang="en-IN" dirty="0"/>
                    </a:p>
                  </a:txBody>
                  <a:tcPr>
                    <a:solidFill>
                      <a:srgbClr val="92D050"/>
                    </a:solidFill>
                  </a:tcPr>
                </a:tc>
                <a:tc>
                  <a:txBody>
                    <a:bodyPr/>
                    <a:lstStyle/>
                    <a:p>
                      <a:r>
                        <a:rPr lang="en-US" dirty="0"/>
                        <a:t>Small holdings (&lt;2)</a:t>
                      </a:r>
                      <a:endParaRPr lang="en-IN" dirty="0"/>
                    </a:p>
                  </a:txBody>
                  <a:tcPr>
                    <a:solidFill>
                      <a:srgbClr val="92D050"/>
                    </a:solidFill>
                  </a:tcPr>
                </a:tc>
                <a:tc>
                  <a:txBody>
                    <a:bodyPr/>
                    <a:lstStyle/>
                    <a:p>
                      <a:r>
                        <a:rPr lang="en-IN" dirty="0"/>
                        <a:t>2,33,050 (49.14)</a:t>
                      </a:r>
                    </a:p>
                  </a:txBody>
                  <a:tcPr>
                    <a:solidFill>
                      <a:srgbClr val="92D050"/>
                    </a:solidFill>
                  </a:tcPr>
                </a:tc>
                <a:tc>
                  <a:txBody>
                    <a:bodyPr/>
                    <a:lstStyle/>
                    <a:p>
                      <a:r>
                        <a:rPr lang="en-IN" dirty="0"/>
                        <a:t>2,41,187.5 (50.86)</a:t>
                      </a:r>
                    </a:p>
                  </a:txBody>
                  <a:tcPr>
                    <a:solidFill>
                      <a:srgbClr val="92D050"/>
                    </a:solidFill>
                  </a:tcPr>
                </a:tc>
                <a:tc>
                  <a:txBody>
                    <a:bodyPr/>
                    <a:lstStyle/>
                    <a:p>
                      <a:r>
                        <a:rPr lang="en-IN" dirty="0"/>
                        <a:t>0</a:t>
                      </a:r>
                    </a:p>
                  </a:txBody>
                  <a:tcPr>
                    <a:solidFill>
                      <a:srgbClr val="92D050"/>
                    </a:solidFill>
                  </a:tcPr>
                </a:tc>
                <a:tc>
                  <a:txBody>
                    <a:bodyPr/>
                    <a:lstStyle/>
                    <a:p>
                      <a:r>
                        <a:rPr lang="en-IN" dirty="0"/>
                        <a:t>4,74,237 (100)</a:t>
                      </a:r>
                    </a:p>
                  </a:txBody>
                  <a:tcPr>
                    <a:solidFill>
                      <a:srgbClr val="92D050"/>
                    </a:solidFill>
                  </a:tcPr>
                </a:tc>
                <a:extLst>
                  <a:ext uri="{0D108BD9-81ED-4DB2-BD59-A6C34878D82A}">
                    <a16:rowId xmlns:a16="http://schemas.microsoft.com/office/drawing/2014/main" val="1185369065"/>
                  </a:ext>
                </a:extLst>
              </a:tr>
              <a:tr h="777068">
                <a:tc>
                  <a:txBody>
                    <a:bodyPr/>
                    <a:lstStyle/>
                    <a:p>
                      <a:pPr algn="ctr"/>
                      <a:r>
                        <a:rPr lang="en-US" dirty="0"/>
                        <a:t>2.</a:t>
                      </a:r>
                      <a:endParaRPr lang="en-IN" dirty="0"/>
                    </a:p>
                  </a:txBody>
                  <a:tcP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Small holdings (2-5)</a:t>
                      </a:r>
                      <a:endParaRPr lang="en-IN" dirty="0"/>
                    </a:p>
                    <a:p>
                      <a:endParaRPr lang="en-IN" dirty="0"/>
                    </a:p>
                  </a:txBody>
                  <a:tcPr>
                    <a:solidFill>
                      <a:srgbClr val="92D050"/>
                    </a:solidFill>
                  </a:tcPr>
                </a:tc>
                <a:tc>
                  <a:txBody>
                    <a:bodyPr/>
                    <a:lstStyle/>
                    <a:p>
                      <a:r>
                        <a:rPr lang="en-IN" dirty="0"/>
                        <a:t>2,47,420 (37.47)</a:t>
                      </a:r>
                    </a:p>
                  </a:txBody>
                  <a:tcPr>
                    <a:solidFill>
                      <a:srgbClr val="92D050"/>
                    </a:solidFill>
                  </a:tcPr>
                </a:tc>
                <a:tc>
                  <a:txBody>
                    <a:bodyPr/>
                    <a:lstStyle/>
                    <a:p>
                      <a:r>
                        <a:rPr lang="en-IN" dirty="0"/>
                        <a:t>3,41,450 (51.71)</a:t>
                      </a:r>
                    </a:p>
                  </a:txBody>
                  <a:tcPr>
                    <a:solidFill>
                      <a:srgbClr val="92D050"/>
                    </a:solidFill>
                  </a:tcPr>
                </a:tc>
                <a:tc>
                  <a:txBody>
                    <a:bodyPr/>
                    <a:lstStyle/>
                    <a:p>
                      <a:r>
                        <a:rPr lang="en-IN" dirty="0"/>
                        <a:t>71,500 (10.82)</a:t>
                      </a:r>
                    </a:p>
                  </a:txBody>
                  <a:tcPr>
                    <a:solidFill>
                      <a:srgbClr val="92D050"/>
                    </a:solidFill>
                  </a:tcPr>
                </a:tc>
                <a:tc>
                  <a:txBody>
                    <a:bodyPr/>
                    <a:lstStyle/>
                    <a:p>
                      <a:r>
                        <a:rPr lang="en-IN" dirty="0"/>
                        <a:t>6,60,370 (100)</a:t>
                      </a:r>
                    </a:p>
                  </a:txBody>
                  <a:tcPr>
                    <a:solidFill>
                      <a:srgbClr val="92D050"/>
                    </a:solidFill>
                  </a:tcPr>
                </a:tc>
                <a:extLst>
                  <a:ext uri="{0D108BD9-81ED-4DB2-BD59-A6C34878D82A}">
                    <a16:rowId xmlns:a16="http://schemas.microsoft.com/office/drawing/2014/main" val="482381865"/>
                  </a:ext>
                </a:extLst>
              </a:tr>
              <a:tr h="777068">
                <a:tc>
                  <a:txBody>
                    <a:bodyPr/>
                    <a:lstStyle/>
                    <a:p>
                      <a:pPr algn="ctr"/>
                      <a:r>
                        <a:rPr lang="en-US" dirty="0"/>
                        <a:t>3.</a:t>
                      </a:r>
                      <a:endParaRPr lang="en-IN" dirty="0"/>
                    </a:p>
                  </a:txBody>
                  <a:tcP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Small holdings (5-10)</a:t>
                      </a:r>
                      <a:endParaRPr lang="en-IN" dirty="0"/>
                    </a:p>
                    <a:p>
                      <a:endParaRPr lang="en-IN" dirty="0"/>
                    </a:p>
                  </a:txBody>
                  <a:tcPr>
                    <a:solidFill>
                      <a:srgbClr val="92D050"/>
                    </a:solidFill>
                  </a:tcPr>
                </a:tc>
                <a:tc>
                  <a:txBody>
                    <a:bodyPr/>
                    <a:lstStyle/>
                    <a:p>
                      <a:r>
                        <a:rPr lang="en-IN" dirty="0"/>
                        <a:t>2,08,386 (17.59)</a:t>
                      </a:r>
                    </a:p>
                  </a:txBody>
                  <a:tcPr>
                    <a:solidFill>
                      <a:srgbClr val="92D050"/>
                    </a:solidFill>
                  </a:tcPr>
                </a:tc>
                <a:tc>
                  <a:txBody>
                    <a:bodyPr/>
                    <a:lstStyle/>
                    <a:p>
                      <a:r>
                        <a:rPr lang="en-IN" dirty="0"/>
                        <a:t>9,18,678 (77.52)</a:t>
                      </a:r>
                    </a:p>
                  </a:txBody>
                  <a:tcPr>
                    <a:solidFill>
                      <a:srgbClr val="92D050"/>
                    </a:solidFill>
                  </a:tcPr>
                </a:tc>
                <a:tc>
                  <a:txBody>
                    <a:bodyPr/>
                    <a:lstStyle/>
                    <a:p>
                      <a:r>
                        <a:rPr lang="en-IN" dirty="0"/>
                        <a:t>58,000 (4.89)</a:t>
                      </a:r>
                    </a:p>
                  </a:txBody>
                  <a:tcPr>
                    <a:solidFill>
                      <a:srgbClr val="92D050"/>
                    </a:solidFill>
                  </a:tcPr>
                </a:tc>
                <a:tc>
                  <a:txBody>
                    <a:bodyPr/>
                    <a:lstStyle/>
                    <a:p>
                      <a:r>
                        <a:rPr lang="en-IN" dirty="0"/>
                        <a:t>11,85,064 (100)</a:t>
                      </a:r>
                    </a:p>
                  </a:txBody>
                  <a:tcPr>
                    <a:solidFill>
                      <a:srgbClr val="92D050"/>
                    </a:solidFill>
                  </a:tcPr>
                </a:tc>
                <a:extLst>
                  <a:ext uri="{0D108BD9-81ED-4DB2-BD59-A6C34878D82A}">
                    <a16:rowId xmlns:a16="http://schemas.microsoft.com/office/drawing/2014/main" val="4226317077"/>
                  </a:ext>
                </a:extLst>
              </a:tr>
              <a:tr h="543946">
                <a:tc>
                  <a:txBody>
                    <a:bodyPr/>
                    <a:lstStyle/>
                    <a:p>
                      <a:pPr algn="ctr"/>
                      <a:r>
                        <a:rPr lang="en-US" dirty="0"/>
                        <a:t>4.</a:t>
                      </a:r>
                      <a:endParaRPr lang="en-IN" dirty="0"/>
                    </a:p>
                  </a:txBody>
                  <a:tcPr>
                    <a:solidFill>
                      <a:srgbClr val="92D050"/>
                    </a:solidFill>
                  </a:tcPr>
                </a:tc>
                <a:tc>
                  <a:txBody>
                    <a:bodyPr/>
                    <a:lstStyle/>
                    <a:p>
                      <a:r>
                        <a:rPr lang="en-US" dirty="0"/>
                        <a:t>Large holdings (10-25)</a:t>
                      </a:r>
                      <a:endParaRPr lang="en-IN" dirty="0"/>
                    </a:p>
                  </a:txBody>
                  <a:tcPr>
                    <a:solidFill>
                      <a:srgbClr val="92D050"/>
                    </a:solidFill>
                  </a:tcPr>
                </a:tc>
                <a:tc>
                  <a:txBody>
                    <a:bodyPr/>
                    <a:lstStyle/>
                    <a:p>
                      <a:r>
                        <a:rPr lang="en-IN" dirty="0"/>
                        <a:t>7,12,518 (37.80) </a:t>
                      </a:r>
                    </a:p>
                  </a:txBody>
                  <a:tcPr>
                    <a:solidFill>
                      <a:srgbClr val="92D050"/>
                    </a:solidFill>
                  </a:tcPr>
                </a:tc>
                <a:tc>
                  <a:txBody>
                    <a:bodyPr/>
                    <a:lstStyle/>
                    <a:p>
                      <a:r>
                        <a:rPr lang="en-IN" dirty="0"/>
                        <a:t>11,72,652 (62.20)</a:t>
                      </a:r>
                    </a:p>
                  </a:txBody>
                  <a:tcPr>
                    <a:solidFill>
                      <a:srgbClr val="92D050"/>
                    </a:solidFill>
                  </a:tcPr>
                </a:tc>
                <a:tc>
                  <a:txBody>
                    <a:bodyPr/>
                    <a:lstStyle/>
                    <a:p>
                      <a:r>
                        <a:rPr lang="en-IN" dirty="0"/>
                        <a:t>0</a:t>
                      </a:r>
                    </a:p>
                  </a:txBody>
                  <a:tcPr>
                    <a:solidFill>
                      <a:srgbClr val="92D050"/>
                    </a:solidFill>
                  </a:tcPr>
                </a:tc>
                <a:tc>
                  <a:txBody>
                    <a:bodyPr/>
                    <a:lstStyle/>
                    <a:p>
                      <a:r>
                        <a:rPr lang="en-IN" dirty="0"/>
                        <a:t>18,85,170 (100) </a:t>
                      </a:r>
                    </a:p>
                  </a:txBody>
                  <a:tcPr>
                    <a:solidFill>
                      <a:srgbClr val="92D050"/>
                    </a:solidFill>
                  </a:tcPr>
                </a:tc>
                <a:extLst>
                  <a:ext uri="{0D108BD9-81ED-4DB2-BD59-A6C34878D82A}">
                    <a16:rowId xmlns:a16="http://schemas.microsoft.com/office/drawing/2014/main" val="2390641061"/>
                  </a:ext>
                </a:extLst>
              </a:tr>
              <a:tr h="777068">
                <a:tc>
                  <a:txBody>
                    <a:bodyPr/>
                    <a:lstStyle/>
                    <a:p>
                      <a:pPr algn="ctr"/>
                      <a:r>
                        <a:rPr lang="en-US" dirty="0"/>
                        <a:t>5.</a:t>
                      </a:r>
                      <a:endParaRPr lang="en-IN" dirty="0"/>
                    </a:p>
                  </a:txBody>
                  <a:tcP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Large holdings (&gt;25)</a:t>
                      </a:r>
                      <a:endParaRPr lang="en-IN" dirty="0"/>
                    </a:p>
                    <a:p>
                      <a:endParaRPr lang="en-IN" dirty="0"/>
                    </a:p>
                  </a:txBody>
                  <a:tcPr>
                    <a:solidFill>
                      <a:srgbClr val="92D050"/>
                    </a:solidFill>
                  </a:tcPr>
                </a:tc>
                <a:tc>
                  <a:txBody>
                    <a:bodyPr/>
                    <a:lstStyle/>
                    <a:p>
                      <a:r>
                        <a:rPr lang="en-IN" dirty="0"/>
                        <a:t>2,72,250 (9.63)</a:t>
                      </a:r>
                    </a:p>
                  </a:txBody>
                  <a:tcPr>
                    <a:solidFill>
                      <a:srgbClr val="92D050"/>
                    </a:solidFill>
                  </a:tcPr>
                </a:tc>
                <a:tc>
                  <a:txBody>
                    <a:bodyPr/>
                    <a:lstStyle/>
                    <a:p>
                      <a:r>
                        <a:rPr lang="en-IN" dirty="0"/>
                        <a:t>24,91,250 (88.15)</a:t>
                      </a:r>
                    </a:p>
                  </a:txBody>
                  <a:tcPr>
                    <a:solidFill>
                      <a:srgbClr val="92D050"/>
                    </a:solidFill>
                  </a:tcPr>
                </a:tc>
                <a:tc>
                  <a:txBody>
                    <a:bodyPr/>
                    <a:lstStyle/>
                    <a:p>
                      <a:r>
                        <a:rPr lang="en-IN" dirty="0"/>
                        <a:t>62,500 (2.22)</a:t>
                      </a:r>
                    </a:p>
                  </a:txBody>
                  <a:tcPr>
                    <a:solidFill>
                      <a:srgbClr val="92D050"/>
                    </a:solidFill>
                  </a:tcPr>
                </a:tc>
                <a:tc>
                  <a:txBody>
                    <a:bodyPr/>
                    <a:lstStyle/>
                    <a:p>
                      <a:r>
                        <a:rPr lang="en-IN" dirty="0"/>
                        <a:t>28,26,000 (100) </a:t>
                      </a:r>
                    </a:p>
                  </a:txBody>
                  <a:tcPr>
                    <a:solidFill>
                      <a:srgbClr val="92D050"/>
                    </a:solidFill>
                  </a:tcPr>
                </a:tc>
                <a:extLst>
                  <a:ext uri="{0D108BD9-81ED-4DB2-BD59-A6C34878D82A}">
                    <a16:rowId xmlns:a16="http://schemas.microsoft.com/office/drawing/2014/main" val="1639818404"/>
                  </a:ext>
                </a:extLst>
              </a:tr>
              <a:tr h="683195">
                <a:tc>
                  <a:txBody>
                    <a:bodyPr/>
                    <a:lstStyle/>
                    <a:p>
                      <a:pPr algn="ctr"/>
                      <a:r>
                        <a:rPr lang="en-US" dirty="0"/>
                        <a:t>6.</a:t>
                      </a:r>
                      <a:endParaRPr lang="en-IN" dirty="0"/>
                    </a:p>
                  </a:txBody>
                  <a:tcP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a:t>
                      </a:r>
                      <a:endParaRPr lang="en-IN" dirty="0"/>
                    </a:p>
                    <a:p>
                      <a:endParaRPr lang="en-IN" dirty="0"/>
                    </a:p>
                  </a:txBody>
                  <a:tcPr>
                    <a:solidFill>
                      <a:srgbClr val="92D050"/>
                    </a:solidFill>
                  </a:tcPr>
                </a:tc>
                <a:tc>
                  <a:txBody>
                    <a:bodyPr/>
                    <a:lstStyle/>
                    <a:p>
                      <a:r>
                        <a:rPr lang="en-IN" dirty="0"/>
                        <a:t>3,77,835.87 (28.46)</a:t>
                      </a:r>
                    </a:p>
                  </a:txBody>
                  <a:tcPr>
                    <a:solidFill>
                      <a:srgbClr val="92D050"/>
                    </a:solidFill>
                  </a:tcPr>
                </a:tc>
                <a:tc>
                  <a:txBody>
                    <a:bodyPr/>
                    <a:lstStyle/>
                    <a:p>
                      <a:r>
                        <a:rPr lang="en-IN" dirty="0"/>
                        <a:t>9,09,200.64 (68.48)</a:t>
                      </a:r>
                    </a:p>
                  </a:txBody>
                  <a:tcPr>
                    <a:solidFill>
                      <a:srgbClr val="92D050"/>
                    </a:solidFill>
                  </a:tcPr>
                </a:tc>
                <a:tc>
                  <a:txBody>
                    <a:bodyPr/>
                    <a:lstStyle/>
                    <a:p>
                      <a:r>
                        <a:rPr lang="en-IN" dirty="0"/>
                        <a:t>40577.78 (3.06)</a:t>
                      </a:r>
                    </a:p>
                  </a:txBody>
                  <a:tcPr>
                    <a:solidFill>
                      <a:srgbClr val="92D050"/>
                    </a:solidFill>
                  </a:tcPr>
                </a:tc>
                <a:tc>
                  <a:txBody>
                    <a:bodyPr/>
                    <a:lstStyle/>
                    <a:p>
                      <a:r>
                        <a:rPr lang="en-IN" dirty="0"/>
                        <a:t>13,27,614.29 (100)</a:t>
                      </a:r>
                    </a:p>
                  </a:txBody>
                  <a:tcPr>
                    <a:solidFill>
                      <a:srgbClr val="92D050"/>
                    </a:solidFill>
                  </a:tcPr>
                </a:tc>
                <a:extLst>
                  <a:ext uri="{0D108BD9-81ED-4DB2-BD59-A6C34878D82A}">
                    <a16:rowId xmlns:a16="http://schemas.microsoft.com/office/drawing/2014/main" val="3885148392"/>
                  </a:ext>
                </a:extLst>
              </a:tr>
            </a:tbl>
          </a:graphicData>
        </a:graphic>
      </p:graphicFrame>
      <p:sp>
        <p:nvSpPr>
          <p:cNvPr id="3" name="Slide Number Placeholder 2">
            <a:extLst>
              <a:ext uri="{FF2B5EF4-FFF2-40B4-BE49-F238E27FC236}">
                <a16:creationId xmlns:a16="http://schemas.microsoft.com/office/drawing/2014/main" id="{B1ED1C7C-FFDA-1DCD-9C22-18E945D5F7A3}"/>
              </a:ext>
            </a:extLst>
          </p:cNvPr>
          <p:cNvSpPr>
            <a:spLocks noGrp="1"/>
          </p:cNvSpPr>
          <p:nvPr>
            <p:ph type="sldNum" sz="quarter" idx="12"/>
          </p:nvPr>
        </p:nvSpPr>
        <p:spPr/>
        <p:txBody>
          <a:bodyPr/>
          <a:lstStyle/>
          <a:p>
            <a:fld id="{369B7538-81C5-41DE-B71F-DDC90B267D9C}" type="slidenum">
              <a:rPr lang="en-IN" smtClean="0"/>
              <a:t>70</a:t>
            </a:fld>
            <a:endParaRPr lang="en-IN"/>
          </a:p>
        </p:txBody>
      </p:sp>
    </p:spTree>
    <p:extLst>
      <p:ext uri="{BB962C8B-B14F-4D97-AF65-F5344CB8AC3E}">
        <p14:creationId xmlns:p14="http://schemas.microsoft.com/office/powerpoint/2010/main" val="32040387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8795C-2782-028C-B93C-74A48900165F}"/>
              </a:ext>
            </a:extLst>
          </p:cNvPr>
          <p:cNvSpPr>
            <a:spLocks noGrp="1"/>
          </p:cNvSpPr>
          <p:nvPr>
            <p:ph type="title"/>
          </p:nvPr>
        </p:nvSpPr>
        <p:spPr>
          <a:solidFill>
            <a:srgbClr val="FFFF00"/>
          </a:solidFill>
        </p:spPr>
        <p:txBody>
          <a:bodyPr/>
          <a:lstStyle/>
          <a:p>
            <a:r>
              <a:rPr lang="en-US" dirty="0"/>
              <a:t>Table 2: Reasons to start homestay by the sample homestay operating farmers </a:t>
            </a:r>
            <a:endParaRPr lang="en-IN" dirty="0"/>
          </a:p>
        </p:txBody>
      </p:sp>
      <p:graphicFrame>
        <p:nvGraphicFramePr>
          <p:cNvPr id="4" name="Table 4">
            <a:extLst>
              <a:ext uri="{FF2B5EF4-FFF2-40B4-BE49-F238E27FC236}">
                <a16:creationId xmlns:a16="http://schemas.microsoft.com/office/drawing/2014/main" id="{CDC70CC1-7314-A47E-9F26-7A23BEC56C42}"/>
              </a:ext>
            </a:extLst>
          </p:cNvPr>
          <p:cNvGraphicFramePr>
            <a:graphicFrameLocks noGrp="1"/>
          </p:cNvGraphicFramePr>
          <p:nvPr>
            <p:ph idx="1"/>
            <p:extLst>
              <p:ext uri="{D42A27DB-BD31-4B8C-83A1-F6EECF244321}">
                <p14:modId xmlns:p14="http://schemas.microsoft.com/office/powerpoint/2010/main" val="171625250"/>
              </p:ext>
            </p:extLst>
          </p:nvPr>
        </p:nvGraphicFramePr>
        <p:xfrm>
          <a:off x="838203" y="2190749"/>
          <a:ext cx="10515597" cy="3663868"/>
        </p:xfrm>
        <a:graphic>
          <a:graphicData uri="http://schemas.openxmlformats.org/drawingml/2006/table">
            <a:tbl>
              <a:tblPr firstRow="1" bandRow="1">
                <a:tableStyleId>{5C22544A-7EE6-4342-B048-85BDC9FD1C3A}</a:tableStyleId>
              </a:tblPr>
              <a:tblGrid>
                <a:gridCol w="1452513">
                  <a:extLst>
                    <a:ext uri="{9D8B030D-6E8A-4147-A177-3AD203B41FA5}">
                      <a16:colId xmlns:a16="http://schemas.microsoft.com/office/drawing/2014/main" val="3414175211"/>
                    </a:ext>
                  </a:extLst>
                </a:gridCol>
                <a:gridCol w="5557885">
                  <a:extLst>
                    <a:ext uri="{9D8B030D-6E8A-4147-A177-3AD203B41FA5}">
                      <a16:colId xmlns:a16="http://schemas.microsoft.com/office/drawing/2014/main" val="2925893292"/>
                    </a:ext>
                  </a:extLst>
                </a:gridCol>
                <a:gridCol w="3505199">
                  <a:extLst>
                    <a:ext uri="{9D8B030D-6E8A-4147-A177-3AD203B41FA5}">
                      <a16:colId xmlns:a16="http://schemas.microsoft.com/office/drawing/2014/main" val="2916295049"/>
                    </a:ext>
                  </a:extLst>
                </a:gridCol>
              </a:tblGrid>
              <a:tr h="506054">
                <a:tc>
                  <a:txBody>
                    <a:bodyPr/>
                    <a:lstStyle/>
                    <a:p>
                      <a:r>
                        <a:rPr lang="en-US" sz="2600" dirty="0">
                          <a:solidFill>
                            <a:srgbClr val="E9EBF5"/>
                          </a:solidFill>
                        </a:rPr>
                        <a:t> Sl. No.</a:t>
                      </a:r>
                      <a:endParaRPr lang="en-IN" sz="2600" dirty="0">
                        <a:solidFill>
                          <a:srgbClr val="E9EBF5"/>
                        </a:solidFill>
                      </a:endParaRPr>
                    </a:p>
                  </a:txBody>
                  <a:tcPr>
                    <a:solidFill>
                      <a:srgbClr val="C00000"/>
                    </a:solidFill>
                  </a:tcPr>
                </a:tc>
                <a:tc>
                  <a:txBody>
                    <a:bodyPr/>
                    <a:lstStyle/>
                    <a:p>
                      <a:pPr algn="ctr"/>
                      <a:r>
                        <a:rPr lang="en-US" sz="2600" dirty="0">
                          <a:solidFill>
                            <a:srgbClr val="E9EBF5"/>
                          </a:solidFill>
                        </a:rPr>
                        <a:t>Reason</a:t>
                      </a:r>
                      <a:endParaRPr lang="en-IN" sz="2600" dirty="0">
                        <a:solidFill>
                          <a:srgbClr val="E9EBF5"/>
                        </a:solidFill>
                      </a:endParaRPr>
                    </a:p>
                  </a:txBody>
                  <a:tcPr>
                    <a:solidFill>
                      <a:srgbClr val="C00000"/>
                    </a:solidFill>
                  </a:tcPr>
                </a:tc>
                <a:tc>
                  <a:txBody>
                    <a:bodyPr/>
                    <a:lstStyle/>
                    <a:p>
                      <a:pPr algn="ctr"/>
                      <a:r>
                        <a:rPr lang="en-US" sz="2600" dirty="0">
                          <a:solidFill>
                            <a:srgbClr val="E9EBF5"/>
                          </a:solidFill>
                        </a:rPr>
                        <a:t>Mean(%)</a:t>
                      </a:r>
                      <a:endParaRPr lang="en-IN" sz="2600" dirty="0">
                        <a:solidFill>
                          <a:srgbClr val="E9EBF5"/>
                        </a:solidFill>
                      </a:endParaRPr>
                    </a:p>
                  </a:txBody>
                  <a:tcPr>
                    <a:solidFill>
                      <a:srgbClr val="C00000"/>
                    </a:solidFill>
                  </a:tcPr>
                </a:tc>
                <a:extLst>
                  <a:ext uri="{0D108BD9-81ED-4DB2-BD59-A6C34878D82A}">
                    <a16:rowId xmlns:a16="http://schemas.microsoft.com/office/drawing/2014/main" val="2186985352"/>
                  </a:ext>
                </a:extLst>
              </a:tr>
              <a:tr h="506054">
                <a:tc>
                  <a:txBody>
                    <a:bodyPr/>
                    <a:lstStyle/>
                    <a:p>
                      <a:pPr algn="ctr"/>
                      <a:r>
                        <a:rPr lang="en-US" sz="2600" dirty="0"/>
                        <a:t>1.</a:t>
                      </a:r>
                      <a:endParaRPr lang="en-IN" sz="2600" dirty="0"/>
                    </a:p>
                  </a:txBody>
                  <a:tcPr>
                    <a:solidFill>
                      <a:schemeClr val="accent4">
                        <a:lumMod val="40000"/>
                        <a:lumOff val="60000"/>
                      </a:schemeClr>
                    </a:solidFill>
                  </a:tcPr>
                </a:tc>
                <a:tc>
                  <a:txBody>
                    <a:bodyPr/>
                    <a:lstStyle/>
                    <a:p>
                      <a:pPr algn="ctr"/>
                      <a:r>
                        <a:rPr lang="en-US" sz="2600" dirty="0"/>
                        <a:t>Earn alternative income</a:t>
                      </a:r>
                    </a:p>
                  </a:txBody>
                  <a:tcPr>
                    <a:solidFill>
                      <a:schemeClr val="accent4">
                        <a:lumMod val="40000"/>
                        <a:lumOff val="60000"/>
                      </a:schemeClr>
                    </a:solidFill>
                  </a:tcPr>
                </a:tc>
                <a:tc>
                  <a:txBody>
                    <a:bodyPr/>
                    <a:lstStyle/>
                    <a:p>
                      <a:pPr algn="ctr"/>
                      <a:r>
                        <a:rPr lang="en-US" sz="2600" dirty="0"/>
                        <a:t>63.27</a:t>
                      </a:r>
                      <a:endParaRPr lang="en-IN" sz="2600" dirty="0"/>
                    </a:p>
                  </a:txBody>
                  <a:tcPr>
                    <a:solidFill>
                      <a:schemeClr val="accent4">
                        <a:lumMod val="40000"/>
                        <a:lumOff val="60000"/>
                      </a:schemeClr>
                    </a:solidFill>
                  </a:tcPr>
                </a:tc>
                <a:extLst>
                  <a:ext uri="{0D108BD9-81ED-4DB2-BD59-A6C34878D82A}">
                    <a16:rowId xmlns:a16="http://schemas.microsoft.com/office/drawing/2014/main" val="2957975493"/>
                  </a:ext>
                </a:extLst>
              </a:tr>
              <a:tr h="873463">
                <a:tc>
                  <a:txBody>
                    <a:bodyPr/>
                    <a:lstStyle/>
                    <a:p>
                      <a:pPr algn="ctr"/>
                      <a:r>
                        <a:rPr lang="en-US" sz="2600" dirty="0"/>
                        <a:t>2.</a:t>
                      </a:r>
                      <a:endParaRPr lang="en-IN" sz="2600" dirty="0"/>
                    </a:p>
                  </a:txBody>
                  <a:tcPr>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t>Marketing environmental value and landscape</a:t>
                      </a:r>
                      <a:endParaRPr lang="en-IN" sz="2600" dirty="0"/>
                    </a:p>
                  </a:txBody>
                  <a:tcPr>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t>36.73</a:t>
                      </a:r>
                    </a:p>
                    <a:p>
                      <a:pPr algn="ctr"/>
                      <a:endParaRPr lang="en-IN" sz="2600" dirty="0"/>
                    </a:p>
                  </a:txBody>
                  <a:tcPr>
                    <a:solidFill>
                      <a:schemeClr val="accent3">
                        <a:lumMod val="60000"/>
                        <a:lumOff val="40000"/>
                      </a:schemeClr>
                    </a:solidFill>
                  </a:tcPr>
                </a:tc>
                <a:extLst>
                  <a:ext uri="{0D108BD9-81ED-4DB2-BD59-A6C34878D82A}">
                    <a16:rowId xmlns:a16="http://schemas.microsoft.com/office/drawing/2014/main" val="466864304"/>
                  </a:ext>
                </a:extLst>
              </a:tr>
              <a:tr h="873463">
                <a:tc>
                  <a:txBody>
                    <a:bodyPr/>
                    <a:lstStyle/>
                    <a:p>
                      <a:pPr algn="ctr"/>
                      <a:r>
                        <a:rPr lang="en-US" sz="2600" dirty="0"/>
                        <a:t>3.</a:t>
                      </a:r>
                      <a:endParaRPr lang="en-IN" sz="2600" dirty="0"/>
                    </a:p>
                  </a:txBody>
                  <a:tcPr>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t>To meet diverse people</a:t>
                      </a:r>
                    </a:p>
                    <a:p>
                      <a:pPr algn="ctr"/>
                      <a:endParaRPr lang="en-IN" sz="2600" dirty="0"/>
                    </a:p>
                  </a:txBody>
                  <a:tcPr>
                    <a:solidFill>
                      <a:schemeClr val="accent3">
                        <a:lumMod val="60000"/>
                        <a:lumOff val="40000"/>
                      </a:schemeClr>
                    </a:solidFill>
                  </a:tcPr>
                </a:tc>
                <a:tc>
                  <a:txBody>
                    <a:bodyPr/>
                    <a:lstStyle/>
                    <a:p>
                      <a:pPr algn="ctr"/>
                      <a:r>
                        <a:rPr lang="en-US" sz="2600" dirty="0"/>
                        <a:t>18.37</a:t>
                      </a:r>
                      <a:endParaRPr lang="en-IN" sz="2600" dirty="0"/>
                    </a:p>
                  </a:txBody>
                  <a:tcPr>
                    <a:solidFill>
                      <a:schemeClr val="accent3">
                        <a:lumMod val="60000"/>
                        <a:lumOff val="40000"/>
                      </a:schemeClr>
                    </a:solidFill>
                  </a:tcPr>
                </a:tc>
                <a:extLst>
                  <a:ext uri="{0D108BD9-81ED-4DB2-BD59-A6C34878D82A}">
                    <a16:rowId xmlns:a16="http://schemas.microsoft.com/office/drawing/2014/main" val="2225841702"/>
                  </a:ext>
                </a:extLst>
              </a:tr>
              <a:tr h="873463">
                <a:tc>
                  <a:txBody>
                    <a:bodyPr/>
                    <a:lstStyle/>
                    <a:p>
                      <a:pPr algn="ctr"/>
                      <a:r>
                        <a:rPr lang="en-US" sz="2600" dirty="0"/>
                        <a:t>4.</a:t>
                      </a:r>
                      <a:endParaRPr lang="en-IN" sz="2600" dirty="0"/>
                    </a:p>
                  </a:txBody>
                  <a:tcPr>
                    <a:solidFill>
                      <a:schemeClr val="accent3">
                        <a:lumMod val="60000"/>
                        <a:lumOff val="40000"/>
                      </a:schemeClr>
                    </a:solidFill>
                  </a:tcPr>
                </a:tc>
                <a:tc>
                  <a:txBody>
                    <a:bodyPr/>
                    <a:lstStyle/>
                    <a:p>
                      <a:pPr algn="ctr"/>
                      <a:r>
                        <a:rPr lang="en-US" sz="2600" dirty="0"/>
                        <a:t>Others</a:t>
                      </a:r>
                      <a:endParaRPr lang="en-IN" sz="2600" dirty="0"/>
                    </a:p>
                    <a:p>
                      <a:pPr algn="ctr"/>
                      <a:endParaRPr lang="en-IN" sz="2600" dirty="0"/>
                    </a:p>
                  </a:txBody>
                  <a:tcPr>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t>2.04</a:t>
                      </a:r>
                    </a:p>
                    <a:p>
                      <a:pPr algn="ctr"/>
                      <a:endParaRPr lang="en-IN" sz="2600" dirty="0"/>
                    </a:p>
                  </a:txBody>
                  <a:tcPr>
                    <a:solidFill>
                      <a:schemeClr val="accent3">
                        <a:lumMod val="60000"/>
                        <a:lumOff val="40000"/>
                      </a:schemeClr>
                    </a:solidFill>
                  </a:tcPr>
                </a:tc>
                <a:extLst>
                  <a:ext uri="{0D108BD9-81ED-4DB2-BD59-A6C34878D82A}">
                    <a16:rowId xmlns:a16="http://schemas.microsoft.com/office/drawing/2014/main" val="3165320030"/>
                  </a:ext>
                </a:extLst>
              </a:tr>
            </a:tbl>
          </a:graphicData>
        </a:graphic>
      </p:graphicFrame>
      <p:sp>
        <p:nvSpPr>
          <p:cNvPr id="3" name="Slide Number Placeholder 2">
            <a:extLst>
              <a:ext uri="{FF2B5EF4-FFF2-40B4-BE49-F238E27FC236}">
                <a16:creationId xmlns:a16="http://schemas.microsoft.com/office/drawing/2014/main" id="{4E0C06EF-7D29-49C0-4673-AE5083BC472B}"/>
              </a:ext>
            </a:extLst>
          </p:cNvPr>
          <p:cNvSpPr>
            <a:spLocks noGrp="1"/>
          </p:cNvSpPr>
          <p:nvPr>
            <p:ph type="sldNum" sz="quarter" idx="12"/>
          </p:nvPr>
        </p:nvSpPr>
        <p:spPr/>
        <p:txBody>
          <a:bodyPr/>
          <a:lstStyle/>
          <a:p>
            <a:fld id="{369B7538-81C5-41DE-B71F-DDC90B267D9C}" type="slidenum">
              <a:rPr lang="en-IN" smtClean="0"/>
              <a:t>71</a:t>
            </a:fld>
            <a:endParaRPr lang="en-IN"/>
          </a:p>
        </p:txBody>
      </p:sp>
    </p:spTree>
    <p:extLst>
      <p:ext uri="{BB962C8B-B14F-4D97-AF65-F5344CB8AC3E}">
        <p14:creationId xmlns:p14="http://schemas.microsoft.com/office/powerpoint/2010/main" val="41223769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86387-94C3-59AB-CF76-E2042354ED03}"/>
              </a:ext>
            </a:extLst>
          </p:cNvPr>
          <p:cNvSpPr>
            <a:spLocks noGrp="1"/>
          </p:cNvSpPr>
          <p:nvPr>
            <p:ph type="title"/>
          </p:nvPr>
        </p:nvSpPr>
        <p:spPr>
          <a:xfrm>
            <a:off x="838200" y="365125"/>
            <a:ext cx="10515600" cy="700195"/>
          </a:xfrm>
        </p:spPr>
        <p:txBody>
          <a:bodyPr>
            <a:normAutofit fontScale="90000"/>
          </a:bodyPr>
          <a:lstStyle/>
          <a:p>
            <a:pPr algn="ctr"/>
            <a:r>
              <a:rPr lang="en-US" dirty="0"/>
              <a:t>AGRI TOURISM – PERCEPTION OF FARMERS (</a:t>
            </a:r>
            <a:r>
              <a:rPr lang="en-US" dirty="0" err="1"/>
              <a:t>Chande</a:t>
            </a:r>
            <a:r>
              <a:rPr lang="en-US" dirty="0"/>
              <a:t>, 2016)</a:t>
            </a:r>
            <a:endParaRPr lang="en-IN" dirty="0"/>
          </a:p>
        </p:txBody>
      </p:sp>
      <p:graphicFrame>
        <p:nvGraphicFramePr>
          <p:cNvPr id="5" name="Content Placeholder 2">
            <a:extLst>
              <a:ext uri="{FF2B5EF4-FFF2-40B4-BE49-F238E27FC236}">
                <a16:creationId xmlns:a16="http://schemas.microsoft.com/office/drawing/2014/main" id="{AEC2CAF2-58EA-1B45-2321-A9B344E91A51}"/>
              </a:ext>
            </a:extLst>
          </p:cNvPr>
          <p:cNvGraphicFramePr>
            <a:graphicFrameLocks noGrp="1"/>
          </p:cNvGraphicFramePr>
          <p:nvPr>
            <p:ph idx="1"/>
            <p:extLst>
              <p:ext uri="{D42A27DB-BD31-4B8C-83A1-F6EECF244321}">
                <p14:modId xmlns:p14="http://schemas.microsoft.com/office/powerpoint/2010/main" val="4142416263"/>
              </p:ext>
            </p:extLst>
          </p:nvPr>
        </p:nvGraphicFramePr>
        <p:xfrm>
          <a:off x="263951" y="1319753"/>
          <a:ext cx="11594969" cy="5025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95FAB15B-DA19-9190-89FD-98540D615757}"/>
              </a:ext>
            </a:extLst>
          </p:cNvPr>
          <p:cNvSpPr>
            <a:spLocks noGrp="1"/>
          </p:cNvSpPr>
          <p:nvPr>
            <p:ph type="sldNum" sz="quarter" idx="12"/>
          </p:nvPr>
        </p:nvSpPr>
        <p:spPr/>
        <p:txBody>
          <a:bodyPr/>
          <a:lstStyle/>
          <a:p>
            <a:fld id="{369B7538-81C5-41DE-B71F-DDC90B267D9C}" type="slidenum">
              <a:rPr lang="en-IN" smtClean="0"/>
              <a:t>72</a:t>
            </a:fld>
            <a:endParaRPr lang="en-IN"/>
          </a:p>
        </p:txBody>
      </p:sp>
    </p:spTree>
    <p:extLst>
      <p:ext uri="{BB962C8B-B14F-4D97-AF65-F5344CB8AC3E}">
        <p14:creationId xmlns:p14="http://schemas.microsoft.com/office/powerpoint/2010/main" val="41870727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EF20E7-9A62-1534-74EA-6F98D1A40959}"/>
              </a:ext>
            </a:extLst>
          </p:cNvPr>
          <p:cNvSpPr>
            <a:spLocks noGrp="1"/>
          </p:cNvSpPr>
          <p:nvPr>
            <p:ph type="title"/>
          </p:nvPr>
        </p:nvSpPr>
        <p:spPr>
          <a:xfrm>
            <a:off x="490537" y="643467"/>
            <a:ext cx="11210925" cy="744836"/>
          </a:xfrm>
        </p:spPr>
        <p:txBody>
          <a:bodyPr vert="horz" lIns="91440" tIns="45720" rIns="91440" bIns="45720" rtlCol="0" anchor="ctr">
            <a:normAutofit/>
          </a:bodyPr>
          <a:lstStyle/>
          <a:p>
            <a:pPr algn="ctr"/>
            <a:r>
              <a:rPr lang="en-US" sz="2200" dirty="0">
                <a:solidFill>
                  <a:schemeClr val="bg1"/>
                </a:solidFill>
              </a:rPr>
              <a:t>Table 1. Perception of farmers on the importance of </a:t>
            </a:r>
            <a:r>
              <a:rPr lang="en-US" sz="2200" dirty="0" err="1">
                <a:solidFill>
                  <a:schemeClr val="bg1"/>
                </a:solidFill>
              </a:rPr>
              <a:t>agri</a:t>
            </a:r>
            <a:r>
              <a:rPr lang="en-US" sz="2200" dirty="0">
                <a:solidFill>
                  <a:schemeClr val="bg1"/>
                </a:solidFill>
              </a:rPr>
              <a:t>-tourism (n=100)</a:t>
            </a:r>
            <a:br>
              <a:rPr lang="en-IN" sz="2200" dirty="0">
                <a:solidFill>
                  <a:schemeClr val="bg1"/>
                </a:solidFill>
              </a:rPr>
            </a:br>
            <a:endParaRPr lang="en-US" sz="2200" kern="1200" dirty="0">
              <a:solidFill>
                <a:schemeClr val="bg1"/>
              </a:solidFill>
              <a:latin typeface="+mj-lt"/>
              <a:ea typeface="+mj-ea"/>
              <a:cs typeface="+mj-cs"/>
            </a:endParaRPr>
          </a:p>
        </p:txBody>
      </p:sp>
      <p:graphicFrame>
        <p:nvGraphicFramePr>
          <p:cNvPr id="4" name="Table 4">
            <a:extLst>
              <a:ext uri="{FF2B5EF4-FFF2-40B4-BE49-F238E27FC236}">
                <a16:creationId xmlns:a16="http://schemas.microsoft.com/office/drawing/2014/main" id="{42939EB0-843D-7585-DF0F-775B2E563A57}"/>
              </a:ext>
            </a:extLst>
          </p:cNvPr>
          <p:cNvGraphicFramePr>
            <a:graphicFrameLocks noGrp="1"/>
          </p:cNvGraphicFramePr>
          <p:nvPr>
            <p:ph idx="1"/>
            <p:extLst>
              <p:ext uri="{D42A27DB-BD31-4B8C-83A1-F6EECF244321}">
                <p14:modId xmlns:p14="http://schemas.microsoft.com/office/powerpoint/2010/main" val="1789467625"/>
              </p:ext>
            </p:extLst>
          </p:nvPr>
        </p:nvGraphicFramePr>
        <p:xfrm>
          <a:off x="301658" y="1498862"/>
          <a:ext cx="11052142" cy="4962332"/>
        </p:xfrm>
        <a:graphic>
          <a:graphicData uri="http://schemas.openxmlformats.org/drawingml/2006/table">
            <a:tbl>
              <a:tblPr firstRow="1" bandRow="1">
                <a:tableStyleId>{5C22544A-7EE6-4342-B048-85BDC9FD1C3A}</a:tableStyleId>
              </a:tblPr>
              <a:tblGrid>
                <a:gridCol w="1168923">
                  <a:extLst>
                    <a:ext uri="{9D8B030D-6E8A-4147-A177-3AD203B41FA5}">
                      <a16:colId xmlns:a16="http://schemas.microsoft.com/office/drawing/2014/main" val="1434513032"/>
                    </a:ext>
                  </a:extLst>
                </a:gridCol>
                <a:gridCol w="5098139">
                  <a:extLst>
                    <a:ext uri="{9D8B030D-6E8A-4147-A177-3AD203B41FA5}">
                      <a16:colId xmlns:a16="http://schemas.microsoft.com/office/drawing/2014/main" val="974359680"/>
                    </a:ext>
                  </a:extLst>
                </a:gridCol>
                <a:gridCol w="1685864">
                  <a:extLst>
                    <a:ext uri="{9D8B030D-6E8A-4147-A177-3AD203B41FA5}">
                      <a16:colId xmlns:a16="http://schemas.microsoft.com/office/drawing/2014/main" val="635781913"/>
                    </a:ext>
                  </a:extLst>
                </a:gridCol>
                <a:gridCol w="3099216">
                  <a:extLst>
                    <a:ext uri="{9D8B030D-6E8A-4147-A177-3AD203B41FA5}">
                      <a16:colId xmlns:a16="http://schemas.microsoft.com/office/drawing/2014/main" val="3310833269"/>
                    </a:ext>
                  </a:extLst>
                </a:gridCol>
              </a:tblGrid>
              <a:tr h="409588">
                <a:tc>
                  <a:txBody>
                    <a:bodyPr/>
                    <a:lstStyle/>
                    <a:p>
                      <a:pPr algn="ctr"/>
                      <a:r>
                        <a:rPr lang="en-US" sz="1600" dirty="0"/>
                        <a:t>Sl. No.</a:t>
                      </a:r>
                      <a:endParaRPr lang="en-IN" sz="1600" dirty="0"/>
                    </a:p>
                  </a:txBody>
                  <a:tcPr marL="82598" marR="82598" marT="41299" marB="41299"/>
                </a:tc>
                <a:tc>
                  <a:txBody>
                    <a:bodyPr/>
                    <a:lstStyle/>
                    <a:p>
                      <a:pPr algn="ctr"/>
                      <a:r>
                        <a:rPr lang="en-US" sz="2000" dirty="0"/>
                        <a:t>Importance of </a:t>
                      </a:r>
                      <a:r>
                        <a:rPr lang="en-US" sz="2000" dirty="0" err="1"/>
                        <a:t>agri</a:t>
                      </a:r>
                      <a:r>
                        <a:rPr lang="en-US" sz="2000" dirty="0"/>
                        <a:t> tourism</a:t>
                      </a:r>
                      <a:endParaRPr lang="en-IN" sz="2000" dirty="0"/>
                    </a:p>
                  </a:txBody>
                  <a:tcPr marL="82598" marR="82598" marT="41299" marB="41299"/>
                </a:tc>
                <a:tc>
                  <a:txBody>
                    <a:bodyPr/>
                    <a:lstStyle/>
                    <a:p>
                      <a:pPr algn="ctr"/>
                      <a:r>
                        <a:rPr lang="en-US" sz="2000"/>
                        <a:t>Mean</a:t>
                      </a:r>
                      <a:endParaRPr lang="en-IN" sz="2000"/>
                    </a:p>
                  </a:txBody>
                  <a:tcPr marL="82598" marR="82598" marT="41299" marB="41299"/>
                </a:tc>
                <a:tc>
                  <a:txBody>
                    <a:bodyPr/>
                    <a:lstStyle/>
                    <a:p>
                      <a:pPr algn="ctr"/>
                      <a:r>
                        <a:rPr lang="en-US" sz="2000"/>
                        <a:t>Status</a:t>
                      </a:r>
                      <a:endParaRPr lang="en-IN" sz="2000"/>
                    </a:p>
                  </a:txBody>
                  <a:tcPr marL="82598" marR="82598" marT="41299" marB="41299"/>
                </a:tc>
                <a:extLst>
                  <a:ext uri="{0D108BD9-81ED-4DB2-BD59-A6C34878D82A}">
                    <a16:rowId xmlns:a16="http://schemas.microsoft.com/office/drawing/2014/main" val="1355277565"/>
                  </a:ext>
                </a:extLst>
              </a:tr>
              <a:tr h="409588">
                <a:tc>
                  <a:txBody>
                    <a:bodyPr/>
                    <a:lstStyle/>
                    <a:p>
                      <a:pPr algn="ctr"/>
                      <a:r>
                        <a:rPr lang="en-US" sz="1600" dirty="0"/>
                        <a:t>1.</a:t>
                      </a:r>
                      <a:endParaRPr lang="en-IN" sz="1600" dirty="0"/>
                    </a:p>
                  </a:txBody>
                  <a:tcPr marL="82598" marR="82598" marT="41299" marB="41299"/>
                </a:tc>
                <a:tc>
                  <a:txBody>
                    <a:bodyPr/>
                    <a:lstStyle/>
                    <a:p>
                      <a:pPr algn="ctr"/>
                      <a:r>
                        <a:rPr lang="en-US" sz="2000" dirty="0"/>
                        <a:t>To preserve farms and farmland </a:t>
                      </a:r>
                      <a:endParaRPr lang="en-IN" sz="2000" dirty="0"/>
                    </a:p>
                  </a:txBody>
                  <a:tcPr marL="82598" marR="82598" marT="41299" marB="41299"/>
                </a:tc>
                <a:tc>
                  <a:txBody>
                    <a:bodyPr/>
                    <a:lstStyle/>
                    <a:p>
                      <a:pPr algn="ctr"/>
                      <a:r>
                        <a:rPr lang="en-US" sz="2000"/>
                        <a:t>3.77    </a:t>
                      </a:r>
                      <a:endParaRPr lang="en-IN" sz="2000"/>
                    </a:p>
                  </a:txBody>
                  <a:tcPr marL="82598" marR="82598" marT="41299" marB="41299"/>
                </a:tc>
                <a:tc>
                  <a:txBody>
                    <a:bodyPr/>
                    <a:lstStyle/>
                    <a:p>
                      <a:pPr algn="ctr"/>
                      <a:r>
                        <a:rPr lang="en-US" sz="2000"/>
                        <a:t>Agree</a:t>
                      </a:r>
                      <a:endParaRPr lang="en-IN" sz="2000"/>
                    </a:p>
                  </a:txBody>
                  <a:tcPr marL="82598" marR="82598" marT="41299" marB="41299"/>
                </a:tc>
                <a:extLst>
                  <a:ext uri="{0D108BD9-81ED-4DB2-BD59-A6C34878D82A}">
                    <a16:rowId xmlns:a16="http://schemas.microsoft.com/office/drawing/2014/main" val="3480384822"/>
                  </a:ext>
                </a:extLst>
              </a:tr>
              <a:tr h="688854">
                <a:tc>
                  <a:txBody>
                    <a:bodyPr/>
                    <a:lstStyle/>
                    <a:p>
                      <a:pPr algn="ctr"/>
                      <a:r>
                        <a:rPr lang="en-US" sz="1600" dirty="0">
                          <a:solidFill>
                            <a:srgbClr val="FF0000"/>
                          </a:solidFill>
                        </a:rPr>
                        <a:t>2.</a:t>
                      </a:r>
                      <a:endParaRPr lang="en-IN" sz="1600" dirty="0">
                        <a:solidFill>
                          <a:srgbClr val="FF0000"/>
                        </a:solidFill>
                      </a:endParaRPr>
                    </a:p>
                  </a:txBody>
                  <a:tcPr marL="82598" marR="82598" marT="41299" marB="41299"/>
                </a:tc>
                <a:tc>
                  <a:txBody>
                    <a:bodyPr/>
                    <a:lstStyle/>
                    <a:p>
                      <a:pPr algn="ctr"/>
                      <a:r>
                        <a:rPr lang="en-US" sz="2000" dirty="0">
                          <a:solidFill>
                            <a:srgbClr val="FF0000"/>
                          </a:solidFill>
                        </a:rPr>
                        <a:t>To educate the visitors and public about agriculture</a:t>
                      </a:r>
                      <a:endParaRPr lang="en-IN" sz="2000" dirty="0">
                        <a:solidFill>
                          <a:srgbClr val="FF0000"/>
                        </a:solidFill>
                      </a:endParaRPr>
                    </a:p>
                  </a:txBody>
                  <a:tcPr marL="82598" marR="82598" marT="41299" marB="41299"/>
                </a:tc>
                <a:tc>
                  <a:txBody>
                    <a:bodyPr/>
                    <a:lstStyle/>
                    <a:p>
                      <a:pPr algn="ctr"/>
                      <a:r>
                        <a:rPr lang="en-US" sz="2000" dirty="0">
                          <a:solidFill>
                            <a:srgbClr val="FF0000"/>
                          </a:solidFill>
                        </a:rPr>
                        <a:t>4.87</a:t>
                      </a:r>
                      <a:endParaRPr lang="en-IN" sz="2000" dirty="0">
                        <a:solidFill>
                          <a:srgbClr val="FF0000"/>
                        </a:solidFill>
                      </a:endParaRPr>
                    </a:p>
                  </a:txBody>
                  <a:tcPr marL="82598" marR="82598" marT="41299" marB="41299"/>
                </a:tc>
                <a:tc>
                  <a:txBody>
                    <a:bodyPr/>
                    <a:lstStyle/>
                    <a:p>
                      <a:pPr algn="ctr"/>
                      <a:r>
                        <a:rPr lang="en-US" sz="2000" dirty="0">
                          <a:solidFill>
                            <a:srgbClr val="FF0000"/>
                          </a:solidFill>
                        </a:rPr>
                        <a:t>Strongly Agree </a:t>
                      </a:r>
                      <a:endParaRPr lang="en-IN" sz="2000" dirty="0">
                        <a:solidFill>
                          <a:srgbClr val="FF0000"/>
                        </a:solidFill>
                      </a:endParaRPr>
                    </a:p>
                  </a:txBody>
                  <a:tcPr marL="82598" marR="82598" marT="41299" marB="41299"/>
                </a:tc>
                <a:extLst>
                  <a:ext uri="{0D108BD9-81ED-4DB2-BD59-A6C34878D82A}">
                    <a16:rowId xmlns:a16="http://schemas.microsoft.com/office/drawing/2014/main" val="1364589489"/>
                  </a:ext>
                </a:extLst>
              </a:tr>
              <a:tr h="688854">
                <a:tc>
                  <a:txBody>
                    <a:bodyPr/>
                    <a:lstStyle/>
                    <a:p>
                      <a:pPr algn="ctr"/>
                      <a:r>
                        <a:rPr lang="en-US" sz="1600"/>
                        <a:t>3.</a:t>
                      </a:r>
                      <a:endParaRPr lang="en-IN" sz="1600"/>
                    </a:p>
                  </a:txBody>
                  <a:tcPr marL="82598" marR="82598" marT="41299" marB="41299"/>
                </a:tc>
                <a:tc>
                  <a:txBody>
                    <a:bodyPr/>
                    <a:lstStyle/>
                    <a:p>
                      <a:pPr algn="ctr"/>
                      <a:r>
                        <a:rPr lang="en-US" sz="2000" dirty="0"/>
                        <a:t>To increase the standard of living of the farmers </a:t>
                      </a:r>
                      <a:endParaRPr lang="en-IN" sz="2000" dirty="0"/>
                    </a:p>
                  </a:txBody>
                  <a:tcPr marL="82598" marR="82598" marT="41299" marB="41299"/>
                </a:tc>
                <a:tc>
                  <a:txBody>
                    <a:bodyPr/>
                    <a:lstStyle/>
                    <a:p>
                      <a:pPr algn="ctr"/>
                      <a:r>
                        <a:rPr lang="en-US" sz="2000"/>
                        <a:t>3.15</a:t>
                      </a:r>
                      <a:endParaRPr lang="en-IN" sz="2000"/>
                    </a:p>
                  </a:txBody>
                  <a:tcPr marL="82598" marR="82598" marT="41299" marB="41299"/>
                </a:tc>
                <a:tc>
                  <a:txBody>
                    <a:bodyPr/>
                    <a:lstStyle/>
                    <a:p>
                      <a:pPr algn="ctr"/>
                      <a:r>
                        <a:rPr lang="en-US" sz="2000"/>
                        <a:t>Neutral </a:t>
                      </a:r>
                      <a:endParaRPr lang="en-IN" sz="2000"/>
                    </a:p>
                  </a:txBody>
                  <a:tcPr marL="82598" marR="82598" marT="41299" marB="41299"/>
                </a:tc>
                <a:extLst>
                  <a:ext uri="{0D108BD9-81ED-4DB2-BD59-A6C34878D82A}">
                    <a16:rowId xmlns:a16="http://schemas.microsoft.com/office/drawing/2014/main" val="4292412787"/>
                  </a:ext>
                </a:extLst>
              </a:tr>
              <a:tr h="688854">
                <a:tc>
                  <a:txBody>
                    <a:bodyPr/>
                    <a:lstStyle/>
                    <a:p>
                      <a:pPr algn="ctr"/>
                      <a:r>
                        <a:rPr lang="en-US" sz="1600"/>
                        <a:t>4.</a:t>
                      </a:r>
                      <a:endParaRPr lang="en-IN" sz="1600"/>
                    </a:p>
                  </a:txBody>
                  <a:tcPr marL="82598" marR="82598" marT="41299" marB="41299"/>
                </a:tc>
                <a:tc>
                  <a:txBody>
                    <a:bodyPr/>
                    <a:lstStyle/>
                    <a:p>
                      <a:pPr algn="ctr"/>
                      <a:r>
                        <a:rPr lang="en-US" sz="2000" dirty="0"/>
                        <a:t>To share agricultural heritage and rural lifestyles with visitors </a:t>
                      </a:r>
                      <a:endParaRPr lang="en-IN" sz="2000" dirty="0"/>
                    </a:p>
                  </a:txBody>
                  <a:tcPr marL="82598" marR="82598" marT="41299" marB="41299"/>
                </a:tc>
                <a:tc>
                  <a:txBody>
                    <a:bodyPr/>
                    <a:lstStyle/>
                    <a:p>
                      <a:pPr algn="ctr"/>
                      <a:r>
                        <a:rPr lang="en-US" sz="2000"/>
                        <a:t>4.25</a:t>
                      </a:r>
                      <a:endParaRPr lang="en-IN" sz="2000"/>
                    </a:p>
                  </a:txBody>
                  <a:tcPr marL="82598" marR="82598" marT="41299" marB="41299"/>
                </a:tc>
                <a:tc>
                  <a:txBody>
                    <a:bodyPr/>
                    <a:lstStyle/>
                    <a:p>
                      <a:pPr algn="ctr"/>
                      <a:r>
                        <a:rPr lang="en-US" sz="2000"/>
                        <a:t>Agree </a:t>
                      </a:r>
                      <a:endParaRPr lang="en-IN" sz="2000"/>
                    </a:p>
                  </a:txBody>
                  <a:tcPr marL="82598" marR="82598" marT="41299" marB="41299"/>
                </a:tc>
                <a:extLst>
                  <a:ext uri="{0D108BD9-81ED-4DB2-BD59-A6C34878D82A}">
                    <a16:rowId xmlns:a16="http://schemas.microsoft.com/office/drawing/2014/main" val="3008327810"/>
                  </a:ext>
                </a:extLst>
              </a:tr>
              <a:tr h="688854">
                <a:tc>
                  <a:txBody>
                    <a:bodyPr/>
                    <a:lstStyle/>
                    <a:p>
                      <a:pPr algn="ctr"/>
                      <a:r>
                        <a:rPr lang="en-US" sz="1600"/>
                        <a:t>5.</a:t>
                      </a:r>
                      <a:endParaRPr lang="en-IN" sz="1600"/>
                    </a:p>
                  </a:txBody>
                  <a:tcPr marL="82598" marR="82598" marT="41299" marB="41299"/>
                </a:tc>
                <a:tc>
                  <a:txBody>
                    <a:bodyPr/>
                    <a:lstStyle/>
                    <a:p>
                      <a:pPr algn="ctr"/>
                      <a:r>
                        <a:rPr lang="en-US" sz="2000" dirty="0"/>
                        <a:t>To generate additional income for farmers</a:t>
                      </a:r>
                      <a:endParaRPr lang="en-IN" sz="2000" dirty="0"/>
                    </a:p>
                  </a:txBody>
                  <a:tcPr marL="82598" marR="82598" marT="41299" marB="41299"/>
                </a:tc>
                <a:tc>
                  <a:txBody>
                    <a:bodyPr/>
                    <a:lstStyle/>
                    <a:p>
                      <a:pPr algn="ctr"/>
                      <a:r>
                        <a:rPr lang="en-US" sz="2000" dirty="0"/>
                        <a:t>3.85</a:t>
                      </a:r>
                      <a:endParaRPr lang="en-IN" sz="2000" dirty="0"/>
                    </a:p>
                  </a:txBody>
                  <a:tcPr marL="82598" marR="82598" marT="41299" marB="41299"/>
                </a:tc>
                <a:tc>
                  <a:txBody>
                    <a:bodyPr/>
                    <a:lstStyle/>
                    <a:p>
                      <a:pPr algn="ctr"/>
                      <a:r>
                        <a:rPr lang="en-US" sz="2000"/>
                        <a:t>Agree</a:t>
                      </a:r>
                      <a:endParaRPr lang="en-IN" sz="2000"/>
                    </a:p>
                  </a:txBody>
                  <a:tcPr marL="82598" marR="82598" marT="41299" marB="41299"/>
                </a:tc>
                <a:extLst>
                  <a:ext uri="{0D108BD9-81ED-4DB2-BD59-A6C34878D82A}">
                    <a16:rowId xmlns:a16="http://schemas.microsoft.com/office/drawing/2014/main" val="3377826870"/>
                  </a:ext>
                </a:extLst>
              </a:tr>
              <a:tr h="688854">
                <a:tc>
                  <a:txBody>
                    <a:bodyPr/>
                    <a:lstStyle/>
                    <a:p>
                      <a:pPr algn="ctr"/>
                      <a:r>
                        <a:rPr lang="en-US" sz="1600"/>
                        <a:t>6.</a:t>
                      </a:r>
                      <a:endParaRPr lang="en-IN" sz="1600"/>
                    </a:p>
                  </a:txBody>
                  <a:tcPr marL="82598" marR="82598" marT="41299" marB="41299"/>
                </a:tc>
                <a:tc>
                  <a:txBody>
                    <a:bodyPr/>
                    <a:lstStyle/>
                    <a:p>
                      <a:pPr algn="ctr"/>
                      <a:r>
                        <a:rPr lang="en-US" sz="2000" dirty="0"/>
                        <a:t>To provide quality local products and produce </a:t>
                      </a:r>
                      <a:endParaRPr lang="en-IN" sz="2000" dirty="0"/>
                    </a:p>
                  </a:txBody>
                  <a:tcPr marL="82598" marR="82598" marT="41299" marB="41299"/>
                </a:tc>
                <a:tc>
                  <a:txBody>
                    <a:bodyPr/>
                    <a:lstStyle/>
                    <a:p>
                      <a:pPr algn="ctr"/>
                      <a:r>
                        <a:rPr lang="en-US" sz="2000"/>
                        <a:t>3.35</a:t>
                      </a:r>
                      <a:endParaRPr lang="en-IN" sz="2000"/>
                    </a:p>
                  </a:txBody>
                  <a:tcPr marL="82598" marR="82598" marT="41299" marB="41299"/>
                </a:tc>
                <a:tc>
                  <a:txBody>
                    <a:bodyPr/>
                    <a:lstStyle/>
                    <a:p>
                      <a:pPr algn="ctr"/>
                      <a:r>
                        <a:rPr lang="en-US" sz="2000" dirty="0"/>
                        <a:t>Neutral</a:t>
                      </a:r>
                      <a:endParaRPr lang="en-IN" sz="2000" dirty="0"/>
                    </a:p>
                  </a:txBody>
                  <a:tcPr marL="82598" marR="82598" marT="41299" marB="41299"/>
                </a:tc>
                <a:extLst>
                  <a:ext uri="{0D108BD9-81ED-4DB2-BD59-A6C34878D82A}">
                    <a16:rowId xmlns:a16="http://schemas.microsoft.com/office/drawing/2014/main" val="978156755"/>
                  </a:ext>
                </a:extLst>
              </a:tr>
              <a:tr h="688854">
                <a:tc>
                  <a:txBody>
                    <a:bodyPr/>
                    <a:lstStyle/>
                    <a:p>
                      <a:pPr algn="ctr"/>
                      <a:r>
                        <a:rPr lang="en-US" sz="1600" dirty="0">
                          <a:solidFill>
                            <a:srgbClr val="FF0000"/>
                          </a:solidFill>
                        </a:rPr>
                        <a:t>7.</a:t>
                      </a:r>
                      <a:endParaRPr lang="en-IN" sz="1600" dirty="0">
                        <a:solidFill>
                          <a:srgbClr val="FF0000"/>
                        </a:solidFill>
                      </a:endParaRPr>
                    </a:p>
                  </a:txBody>
                  <a:tcPr marL="82598" marR="82598" marT="41299" marB="41299"/>
                </a:tc>
                <a:tc>
                  <a:txBody>
                    <a:bodyPr/>
                    <a:lstStyle/>
                    <a:p>
                      <a:pPr algn="ctr"/>
                      <a:r>
                        <a:rPr lang="en-US" sz="2000" dirty="0">
                          <a:solidFill>
                            <a:srgbClr val="FF0000"/>
                          </a:solidFill>
                        </a:rPr>
                        <a:t>It creates employment opportunity in the rural areas</a:t>
                      </a:r>
                      <a:endParaRPr lang="en-IN" sz="2000" dirty="0">
                        <a:solidFill>
                          <a:srgbClr val="FF0000"/>
                        </a:solidFill>
                      </a:endParaRPr>
                    </a:p>
                  </a:txBody>
                  <a:tcPr marL="82598" marR="82598" marT="41299" marB="41299"/>
                </a:tc>
                <a:tc>
                  <a:txBody>
                    <a:bodyPr/>
                    <a:lstStyle/>
                    <a:p>
                      <a:pPr algn="ctr"/>
                      <a:r>
                        <a:rPr lang="en-US" sz="2000" dirty="0">
                          <a:solidFill>
                            <a:srgbClr val="FF0000"/>
                          </a:solidFill>
                        </a:rPr>
                        <a:t>4.65</a:t>
                      </a:r>
                      <a:endParaRPr lang="en-IN" sz="2000" dirty="0">
                        <a:solidFill>
                          <a:srgbClr val="FF0000"/>
                        </a:solidFill>
                      </a:endParaRPr>
                    </a:p>
                  </a:txBody>
                  <a:tcPr marL="82598" marR="82598" marT="41299" marB="41299"/>
                </a:tc>
                <a:tc>
                  <a:txBody>
                    <a:bodyPr/>
                    <a:lstStyle/>
                    <a:p>
                      <a:pPr algn="ctr"/>
                      <a:r>
                        <a:rPr lang="en-US" sz="2000" dirty="0">
                          <a:solidFill>
                            <a:srgbClr val="FF0000"/>
                          </a:solidFill>
                        </a:rPr>
                        <a:t>Strongly Agree</a:t>
                      </a:r>
                      <a:endParaRPr lang="en-IN" sz="2000" dirty="0">
                        <a:solidFill>
                          <a:srgbClr val="FF0000"/>
                        </a:solidFill>
                      </a:endParaRPr>
                    </a:p>
                  </a:txBody>
                  <a:tcPr marL="82598" marR="82598" marT="41299" marB="41299"/>
                </a:tc>
                <a:extLst>
                  <a:ext uri="{0D108BD9-81ED-4DB2-BD59-A6C34878D82A}">
                    <a16:rowId xmlns:a16="http://schemas.microsoft.com/office/drawing/2014/main" val="1568289581"/>
                  </a:ext>
                </a:extLst>
              </a:tr>
            </a:tbl>
          </a:graphicData>
        </a:graphic>
      </p:graphicFrame>
      <p:sp>
        <p:nvSpPr>
          <p:cNvPr id="3" name="Slide Number Placeholder 2">
            <a:extLst>
              <a:ext uri="{FF2B5EF4-FFF2-40B4-BE49-F238E27FC236}">
                <a16:creationId xmlns:a16="http://schemas.microsoft.com/office/drawing/2014/main" id="{5C7710B7-29CE-4054-8A4F-06AE15B455EE}"/>
              </a:ext>
            </a:extLst>
          </p:cNvPr>
          <p:cNvSpPr>
            <a:spLocks noGrp="1"/>
          </p:cNvSpPr>
          <p:nvPr>
            <p:ph type="sldNum" sz="quarter" idx="12"/>
          </p:nvPr>
        </p:nvSpPr>
        <p:spPr/>
        <p:txBody>
          <a:bodyPr/>
          <a:lstStyle/>
          <a:p>
            <a:fld id="{369B7538-81C5-41DE-B71F-DDC90B267D9C}" type="slidenum">
              <a:rPr lang="en-IN" smtClean="0"/>
              <a:t>73</a:t>
            </a:fld>
            <a:endParaRPr lang="en-IN"/>
          </a:p>
        </p:txBody>
      </p:sp>
    </p:spTree>
    <p:extLst>
      <p:ext uri="{BB962C8B-B14F-4D97-AF65-F5344CB8AC3E}">
        <p14:creationId xmlns:p14="http://schemas.microsoft.com/office/powerpoint/2010/main" val="20930469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91ADE7-BFA1-6B30-678C-527D297AB0BE}"/>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r>
              <a:rPr lang="en-US" sz="3200" dirty="0">
                <a:solidFill>
                  <a:schemeClr val="bg1"/>
                </a:solidFill>
              </a:rPr>
              <a:t>Table 2. Perception of farmers on the importance of </a:t>
            </a:r>
            <a:r>
              <a:rPr lang="en-US" sz="3200" dirty="0" err="1">
                <a:solidFill>
                  <a:schemeClr val="bg1"/>
                </a:solidFill>
              </a:rPr>
              <a:t>agri</a:t>
            </a:r>
            <a:r>
              <a:rPr lang="en-US" sz="3200" dirty="0">
                <a:solidFill>
                  <a:schemeClr val="bg1"/>
                </a:solidFill>
              </a:rPr>
              <a:t>-tourism (n=100)</a:t>
            </a:r>
            <a:br>
              <a:rPr lang="en-IN" sz="3200" dirty="0">
                <a:solidFill>
                  <a:schemeClr val="bg1"/>
                </a:solidFill>
              </a:rPr>
            </a:br>
            <a:endParaRPr lang="en-US" sz="3200" kern="1200" dirty="0">
              <a:solidFill>
                <a:schemeClr val="bg1"/>
              </a:solidFill>
              <a:latin typeface="+mj-lt"/>
              <a:ea typeface="+mj-ea"/>
              <a:cs typeface="+mj-cs"/>
            </a:endParaRPr>
          </a:p>
        </p:txBody>
      </p:sp>
      <p:graphicFrame>
        <p:nvGraphicFramePr>
          <p:cNvPr id="4" name="Table 4">
            <a:extLst>
              <a:ext uri="{FF2B5EF4-FFF2-40B4-BE49-F238E27FC236}">
                <a16:creationId xmlns:a16="http://schemas.microsoft.com/office/drawing/2014/main" id="{6B49985A-AE08-6DAF-C4DD-CFD2A1CFF11C}"/>
              </a:ext>
            </a:extLst>
          </p:cNvPr>
          <p:cNvGraphicFramePr>
            <a:graphicFrameLocks noGrp="1"/>
          </p:cNvGraphicFramePr>
          <p:nvPr>
            <p:ph idx="1"/>
            <p:extLst>
              <p:ext uri="{D42A27DB-BD31-4B8C-83A1-F6EECF244321}">
                <p14:modId xmlns:p14="http://schemas.microsoft.com/office/powerpoint/2010/main" val="937066084"/>
              </p:ext>
            </p:extLst>
          </p:nvPr>
        </p:nvGraphicFramePr>
        <p:xfrm>
          <a:off x="643467" y="1711556"/>
          <a:ext cx="10905068" cy="4673664"/>
        </p:xfrm>
        <a:graphic>
          <a:graphicData uri="http://schemas.openxmlformats.org/drawingml/2006/table">
            <a:tbl>
              <a:tblPr firstRow="1" bandRow="1">
                <a:solidFill>
                  <a:schemeClr val="bg1"/>
                </a:solidFill>
                <a:tableStyleId>{5C22544A-7EE6-4342-B048-85BDC9FD1C3A}</a:tableStyleId>
              </a:tblPr>
              <a:tblGrid>
                <a:gridCol w="5347995">
                  <a:extLst>
                    <a:ext uri="{9D8B030D-6E8A-4147-A177-3AD203B41FA5}">
                      <a16:colId xmlns:a16="http://schemas.microsoft.com/office/drawing/2014/main" val="2404631706"/>
                    </a:ext>
                  </a:extLst>
                </a:gridCol>
                <a:gridCol w="2549223">
                  <a:extLst>
                    <a:ext uri="{9D8B030D-6E8A-4147-A177-3AD203B41FA5}">
                      <a16:colId xmlns:a16="http://schemas.microsoft.com/office/drawing/2014/main" val="701960176"/>
                    </a:ext>
                  </a:extLst>
                </a:gridCol>
                <a:gridCol w="3007850">
                  <a:extLst>
                    <a:ext uri="{9D8B030D-6E8A-4147-A177-3AD203B41FA5}">
                      <a16:colId xmlns:a16="http://schemas.microsoft.com/office/drawing/2014/main" val="2098703382"/>
                    </a:ext>
                  </a:extLst>
                </a:gridCol>
              </a:tblGrid>
              <a:tr h="480924">
                <a:tc>
                  <a:txBody>
                    <a:bodyPr/>
                    <a:lstStyle/>
                    <a:p>
                      <a:pPr algn="ctr"/>
                      <a:r>
                        <a:rPr lang="en-IN" sz="2000" b="0" cap="none" spc="0" dirty="0">
                          <a:solidFill>
                            <a:schemeClr val="bg1"/>
                          </a:solidFill>
                        </a:rPr>
                        <a:t>Barriers of Agri Tourism </a:t>
                      </a:r>
                    </a:p>
                  </a:txBody>
                  <a:tcPr marL="132085" marR="101604" marT="101604" marB="101604"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pPr algn="ctr"/>
                      <a:r>
                        <a:rPr lang="en-US" sz="2000" b="0" cap="none" spc="0" dirty="0">
                          <a:solidFill>
                            <a:schemeClr val="bg1"/>
                          </a:solidFill>
                        </a:rPr>
                        <a:t>Mean</a:t>
                      </a:r>
                      <a:endParaRPr lang="en-IN" sz="2000" b="0" cap="none" spc="0" dirty="0">
                        <a:solidFill>
                          <a:schemeClr val="bg1"/>
                        </a:solidFill>
                      </a:endParaRPr>
                    </a:p>
                  </a:txBody>
                  <a:tcPr marL="132085" marR="101604" marT="101604" marB="101604"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a:r>
                        <a:rPr lang="en-US" sz="2000" b="0" cap="none" spc="0">
                          <a:solidFill>
                            <a:schemeClr val="bg1"/>
                          </a:solidFill>
                        </a:rPr>
                        <a:t>Status</a:t>
                      </a:r>
                      <a:endParaRPr lang="en-IN" sz="2000" b="0" cap="none" spc="0">
                        <a:solidFill>
                          <a:schemeClr val="bg1"/>
                        </a:solidFill>
                      </a:endParaRPr>
                    </a:p>
                  </a:txBody>
                  <a:tcPr marL="132085" marR="101604" marT="101604" marB="101604"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3454240575"/>
                  </a:ext>
                </a:extLst>
              </a:tr>
              <a:tr h="718000">
                <a:tc>
                  <a:txBody>
                    <a:bodyPr/>
                    <a:lstStyle/>
                    <a:p>
                      <a:pPr algn="ctr"/>
                      <a:r>
                        <a:rPr lang="en-US" sz="2000" cap="none" spc="0" dirty="0">
                          <a:solidFill>
                            <a:schemeClr val="tx1"/>
                          </a:solidFill>
                        </a:rPr>
                        <a:t>Involvement of capital for building infrastructure and marketing</a:t>
                      </a:r>
                      <a:endParaRPr lang="en-IN" sz="2000" cap="none" spc="0" dirty="0">
                        <a:solidFill>
                          <a:schemeClr val="tx1"/>
                        </a:solidFill>
                      </a:endParaRPr>
                    </a:p>
                  </a:txBody>
                  <a:tcPr marL="132085" marR="101604" marT="101604" marB="101604">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a:r>
                        <a:rPr lang="en-US" sz="2000" cap="none" spc="0">
                          <a:solidFill>
                            <a:schemeClr val="tx1"/>
                          </a:solidFill>
                        </a:rPr>
                        <a:t>4.88</a:t>
                      </a:r>
                      <a:endParaRPr lang="en-IN" sz="2000" cap="none" spc="0">
                        <a:solidFill>
                          <a:schemeClr val="tx1"/>
                        </a:solidFill>
                      </a:endParaRPr>
                    </a:p>
                  </a:txBody>
                  <a:tcPr marL="132085" marR="101604" marT="101604" marB="101604">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a:r>
                        <a:rPr lang="en-US" sz="2000" cap="none" spc="0">
                          <a:solidFill>
                            <a:schemeClr val="tx1"/>
                          </a:solidFill>
                        </a:rPr>
                        <a:t>Strongly Agree </a:t>
                      </a:r>
                      <a:endParaRPr lang="en-IN" sz="2000" cap="none" spc="0">
                        <a:solidFill>
                          <a:schemeClr val="tx1"/>
                        </a:solidFill>
                      </a:endParaRPr>
                    </a:p>
                  </a:txBody>
                  <a:tcPr marL="132085" marR="101604" marT="101604" marB="101604">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540037504"/>
                  </a:ext>
                </a:extLst>
              </a:tr>
              <a:tr h="480924">
                <a:tc>
                  <a:txBody>
                    <a:bodyPr/>
                    <a:lstStyle/>
                    <a:p>
                      <a:pPr algn="ctr"/>
                      <a:r>
                        <a:rPr lang="en-US" sz="2000" cap="none" spc="0" dirty="0">
                          <a:solidFill>
                            <a:schemeClr val="tx1"/>
                          </a:solidFill>
                        </a:rPr>
                        <a:t>Difficult in attracting customers</a:t>
                      </a:r>
                      <a:endParaRPr lang="en-IN" sz="2000" cap="none" spc="0" dirty="0">
                        <a:solidFill>
                          <a:schemeClr val="tx1"/>
                        </a:solidFill>
                      </a:endParaRPr>
                    </a:p>
                  </a:txBody>
                  <a:tcPr marL="132085" marR="101604" marT="101604" marB="101604">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2000" cap="none" spc="0">
                          <a:solidFill>
                            <a:schemeClr val="tx1"/>
                          </a:solidFill>
                        </a:rPr>
                        <a:t>3.32</a:t>
                      </a:r>
                      <a:endParaRPr lang="en-IN" sz="2000" cap="none" spc="0">
                        <a:solidFill>
                          <a:schemeClr val="tx1"/>
                        </a:solidFill>
                      </a:endParaRPr>
                    </a:p>
                  </a:txBody>
                  <a:tcPr marL="132085" marR="101604" marT="101604" marB="101604">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2000" cap="none" spc="0">
                          <a:solidFill>
                            <a:schemeClr val="tx1"/>
                          </a:solidFill>
                        </a:rPr>
                        <a:t>Neutral </a:t>
                      </a:r>
                      <a:endParaRPr lang="en-IN" sz="2000" cap="none" spc="0">
                        <a:solidFill>
                          <a:schemeClr val="tx1"/>
                        </a:solidFill>
                      </a:endParaRPr>
                    </a:p>
                  </a:txBody>
                  <a:tcPr marL="132085" marR="101604" marT="101604" marB="101604">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409760329"/>
                  </a:ext>
                </a:extLst>
              </a:tr>
              <a:tr h="480924">
                <a:tc>
                  <a:txBody>
                    <a:bodyPr/>
                    <a:lstStyle/>
                    <a:p>
                      <a:pPr algn="ctr"/>
                      <a:r>
                        <a:rPr lang="en-US" sz="2000" cap="none" spc="0" dirty="0">
                          <a:solidFill>
                            <a:schemeClr val="tx1"/>
                          </a:solidFill>
                        </a:rPr>
                        <a:t>Less knowledge to handle promotion activities</a:t>
                      </a:r>
                      <a:endParaRPr lang="en-IN" sz="2000" cap="none" spc="0" dirty="0">
                        <a:solidFill>
                          <a:schemeClr val="tx1"/>
                        </a:solidFill>
                      </a:endParaRPr>
                    </a:p>
                  </a:txBody>
                  <a:tcPr marL="132085" marR="101604" marT="101604" marB="101604">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a:r>
                        <a:rPr lang="en-US" sz="2000" cap="none" spc="0" dirty="0">
                          <a:solidFill>
                            <a:schemeClr val="tx1"/>
                          </a:solidFill>
                        </a:rPr>
                        <a:t>4.74</a:t>
                      </a:r>
                      <a:endParaRPr lang="en-IN" sz="2000" cap="none" spc="0" dirty="0">
                        <a:solidFill>
                          <a:schemeClr val="tx1"/>
                        </a:solidFill>
                      </a:endParaRPr>
                    </a:p>
                  </a:txBody>
                  <a:tcPr marL="132085" marR="101604" marT="101604" marB="101604">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a:r>
                        <a:rPr lang="en-US" sz="2000" cap="none" spc="0">
                          <a:solidFill>
                            <a:schemeClr val="tx1"/>
                          </a:solidFill>
                        </a:rPr>
                        <a:t>Strongly Agree </a:t>
                      </a:r>
                      <a:endParaRPr lang="en-IN" sz="2000" cap="none" spc="0">
                        <a:solidFill>
                          <a:schemeClr val="tx1"/>
                        </a:solidFill>
                      </a:endParaRPr>
                    </a:p>
                  </a:txBody>
                  <a:tcPr marL="132085" marR="101604" marT="101604" marB="101604">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481312707"/>
                  </a:ext>
                </a:extLst>
              </a:tr>
              <a:tr h="718000">
                <a:tc>
                  <a:txBody>
                    <a:bodyPr/>
                    <a:lstStyle/>
                    <a:p>
                      <a:pPr algn="ctr"/>
                      <a:r>
                        <a:rPr lang="en-US" sz="2000" cap="none" spc="0" dirty="0">
                          <a:solidFill>
                            <a:schemeClr val="tx1"/>
                          </a:solidFill>
                        </a:rPr>
                        <a:t>Difficult to obtain the permission from local authorities for local advertisement</a:t>
                      </a:r>
                      <a:endParaRPr lang="en-IN" sz="2000" cap="none" spc="0" dirty="0">
                        <a:solidFill>
                          <a:schemeClr val="tx1"/>
                        </a:solidFill>
                      </a:endParaRPr>
                    </a:p>
                  </a:txBody>
                  <a:tcPr marL="132085" marR="101604" marT="101604" marB="101604">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2000" cap="none" spc="0" dirty="0">
                          <a:solidFill>
                            <a:schemeClr val="tx1"/>
                          </a:solidFill>
                        </a:rPr>
                        <a:t>4.18</a:t>
                      </a:r>
                      <a:endParaRPr lang="en-IN" sz="2000" cap="none" spc="0" dirty="0">
                        <a:solidFill>
                          <a:schemeClr val="tx1"/>
                        </a:solidFill>
                      </a:endParaRPr>
                    </a:p>
                  </a:txBody>
                  <a:tcPr marL="132085" marR="101604" marT="101604" marB="101604">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2000" cap="none" spc="0" dirty="0">
                          <a:solidFill>
                            <a:schemeClr val="tx1"/>
                          </a:solidFill>
                        </a:rPr>
                        <a:t>Agree </a:t>
                      </a:r>
                      <a:endParaRPr lang="en-IN" sz="2000" cap="none" spc="0" dirty="0">
                        <a:solidFill>
                          <a:schemeClr val="tx1"/>
                        </a:solidFill>
                      </a:endParaRPr>
                    </a:p>
                  </a:txBody>
                  <a:tcPr marL="132085" marR="101604" marT="101604" marB="101604">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502947502"/>
                  </a:ext>
                </a:extLst>
              </a:tr>
              <a:tr h="480924">
                <a:tc>
                  <a:txBody>
                    <a:bodyPr/>
                    <a:lstStyle/>
                    <a:p>
                      <a:pPr algn="ctr"/>
                      <a:r>
                        <a:rPr lang="en-US" sz="2000" cap="none" spc="0" dirty="0">
                          <a:solidFill>
                            <a:schemeClr val="tx1"/>
                          </a:solidFill>
                        </a:rPr>
                        <a:t>Difficult to identify the target customers</a:t>
                      </a:r>
                      <a:endParaRPr lang="en-IN" sz="2000" cap="none" spc="0" dirty="0">
                        <a:solidFill>
                          <a:schemeClr val="tx1"/>
                        </a:solidFill>
                      </a:endParaRPr>
                    </a:p>
                  </a:txBody>
                  <a:tcPr marL="132085" marR="101604" marT="101604" marB="101604">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a:r>
                        <a:rPr lang="en-US" sz="2000" cap="none" spc="0">
                          <a:solidFill>
                            <a:schemeClr val="tx1"/>
                          </a:solidFill>
                        </a:rPr>
                        <a:t>3.67</a:t>
                      </a:r>
                      <a:endParaRPr lang="en-IN" sz="2000" cap="none" spc="0">
                        <a:solidFill>
                          <a:schemeClr val="tx1"/>
                        </a:solidFill>
                      </a:endParaRPr>
                    </a:p>
                  </a:txBody>
                  <a:tcPr marL="132085" marR="101604" marT="101604" marB="101604">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a:r>
                        <a:rPr lang="en-US" sz="2000" cap="none" spc="0" dirty="0">
                          <a:solidFill>
                            <a:schemeClr val="tx1"/>
                          </a:solidFill>
                        </a:rPr>
                        <a:t>Agree</a:t>
                      </a:r>
                      <a:endParaRPr lang="en-IN" sz="2000" cap="none" spc="0" dirty="0">
                        <a:solidFill>
                          <a:schemeClr val="tx1"/>
                        </a:solidFill>
                      </a:endParaRPr>
                    </a:p>
                  </a:txBody>
                  <a:tcPr marL="132085" marR="101604" marT="101604" marB="101604">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946095866"/>
                  </a:ext>
                </a:extLst>
              </a:tr>
              <a:tr h="480924">
                <a:tc>
                  <a:txBody>
                    <a:bodyPr/>
                    <a:lstStyle/>
                    <a:p>
                      <a:pPr algn="ctr"/>
                      <a:r>
                        <a:rPr lang="en-US" sz="2000" cap="none" spc="0" dirty="0">
                          <a:solidFill>
                            <a:schemeClr val="tx1"/>
                          </a:solidFill>
                        </a:rPr>
                        <a:t>Co operation of family members</a:t>
                      </a:r>
                      <a:endParaRPr lang="en-IN" sz="2000" cap="none" spc="0" dirty="0">
                        <a:solidFill>
                          <a:schemeClr val="tx1"/>
                        </a:solidFill>
                      </a:endParaRPr>
                    </a:p>
                  </a:txBody>
                  <a:tcPr marL="132085" marR="101604" marT="101604" marB="101604">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2000" cap="none" spc="0" dirty="0">
                          <a:solidFill>
                            <a:schemeClr val="tx1"/>
                          </a:solidFill>
                        </a:rPr>
                        <a:t>3.65</a:t>
                      </a:r>
                      <a:endParaRPr lang="en-IN" sz="2000" cap="none" spc="0" dirty="0">
                        <a:solidFill>
                          <a:schemeClr val="tx1"/>
                        </a:solidFill>
                      </a:endParaRPr>
                    </a:p>
                  </a:txBody>
                  <a:tcPr marL="132085" marR="101604" marT="101604" marB="101604">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2000" cap="none" spc="0" dirty="0">
                          <a:solidFill>
                            <a:schemeClr val="tx1"/>
                          </a:solidFill>
                        </a:rPr>
                        <a:t>Agree </a:t>
                      </a:r>
                      <a:endParaRPr lang="en-IN" sz="2000" cap="none" spc="0" dirty="0">
                        <a:solidFill>
                          <a:schemeClr val="tx1"/>
                        </a:solidFill>
                      </a:endParaRPr>
                    </a:p>
                  </a:txBody>
                  <a:tcPr marL="132085" marR="101604" marT="101604" marB="101604">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480686224"/>
                  </a:ext>
                </a:extLst>
              </a:tr>
              <a:tr h="480924">
                <a:tc>
                  <a:txBody>
                    <a:bodyPr/>
                    <a:lstStyle/>
                    <a:p>
                      <a:pPr algn="ctr"/>
                      <a:r>
                        <a:rPr lang="en-US" sz="2000" cap="none" spc="0" dirty="0">
                          <a:solidFill>
                            <a:schemeClr val="tx1"/>
                          </a:solidFill>
                        </a:rPr>
                        <a:t>Difficult to obtain the license</a:t>
                      </a:r>
                      <a:endParaRPr lang="en-IN" sz="2000" cap="none" spc="0" dirty="0">
                        <a:solidFill>
                          <a:schemeClr val="tx1"/>
                        </a:solidFill>
                      </a:endParaRPr>
                    </a:p>
                  </a:txBody>
                  <a:tcPr marL="132085" marR="101604" marT="101604" marB="101604">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a:txBody>
                    <a:bodyPr/>
                    <a:lstStyle/>
                    <a:p>
                      <a:pPr algn="ctr"/>
                      <a:r>
                        <a:rPr lang="en-IN" sz="2000" cap="none" spc="0" dirty="0">
                          <a:solidFill>
                            <a:schemeClr val="tx1"/>
                          </a:solidFill>
                        </a:rPr>
                        <a:t>3.53</a:t>
                      </a:r>
                    </a:p>
                  </a:txBody>
                  <a:tcPr marL="132085" marR="101604" marT="101604" marB="101604">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a:txBody>
                    <a:bodyPr/>
                    <a:lstStyle/>
                    <a:p>
                      <a:pPr algn="ctr"/>
                      <a:r>
                        <a:rPr lang="en-IN" sz="2000" cap="none" spc="0" dirty="0">
                          <a:solidFill>
                            <a:schemeClr val="tx1"/>
                          </a:solidFill>
                        </a:rPr>
                        <a:t>Agree</a:t>
                      </a:r>
                    </a:p>
                  </a:txBody>
                  <a:tcPr marL="132085" marR="101604" marT="101604" marB="101604">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2205437322"/>
                  </a:ext>
                </a:extLst>
              </a:tr>
            </a:tbl>
          </a:graphicData>
        </a:graphic>
      </p:graphicFrame>
      <p:sp>
        <p:nvSpPr>
          <p:cNvPr id="3" name="Slide Number Placeholder 2">
            <a:extLst>
              <a:ext uri="{FF2B5EF4-FFF2-40B4-BE49-F238E27FC236}">
                <a16:creationId xmlns:a16="http://schemas.microsoft.com/office/drawing/2014/main" id="{908084BE-FE0A-8443-2849-1BB771CF2217}"/>
              </a:ext>
            </a:extLst>
          </p:cNvPr>
          <p:cNvSpPr>
            <a:spLocks noGrp="1"/>
          </p:cNvSpPr>
          <p:nvPr>
            <p:ph type="sldNum" sz="quarter" idx="12"/>
          </p:nvPr>
        </p:nvSpPr>
        <p:spPr/>
        <p:txBody>
          <a:bodyPr/>
          <a:lstStyle/>
          <a:p>
            <a:fld id="{369B7538-81C5-41DE-B71F-DDC90B267D9C}" type="slidenum">
              <a:rPr lang="en-IN" smtClean="0"/>
              <a:t>74</a:t>
            </a:fld>
            <a:endParaRPr lang="en-IN"/>
          </a:p>
        </p:txBody>
      </p:sp>
    </p:spTree>
    <p:extLst>
      <p:ext uri="{BB962C8B-B14F-4D97-AF65-F5344CB8AC3E}">
        <p14:creationId xmlns:p14="http://schemas.microsoft.com/office/powerpoint/2010/main" val="2683331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0971BA94-9CD2-4D36-581F-AD47CB22FA2B}"/>
              </a:ext>
            </a:extLst>
          </p:cNvPr>
          <p:cNvSpPr>
            <a:spLocks noGrp="1"/>
          </p:cNvSpPr>
          <p:nvPr>
            <p:ph type="title"/>
          </p:nvPr>
        </p:nvSpPr>
        <p:spPr>
          <a:xfrm>
            <a:off x="535020" y="685800"/>
            <a:ext cx="2780271" cy="5105400"/>
          </a:xfrm>
        </p:spPr>
        <p:txBody>
          <a:bodyPr>
            <a:normAutofit/>
          </a:bodyPr>
          <a:lstStyle/>
          <a:p>
            <a:r>
              <a:rPr lang="en-IN" sz="3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Farm Tourism in Punjab - A Case Study on the Concept and Its Sustainability </a:t>
            </a:r>
            <a:r>
              <a:rPr lang="en-IN" sz="3400" dirty="0">
                <a:solidFill>
                  <a:srgbClr val="FFFFFF"/>
                </a:solidFill>
                <a:latin typeface="Calibri" panose="020F0502020204030204" pitchFamily="34" charset="0"/>
                <a:ea typeface="Calibri" panose="020F0502020204030204" pitchFamily="34" charset="0"/>
                <a:cs typeface="Times New Roman" panose="02020603050405020304" pitchFamily="18" charset="0"/>
              </a:rPr>
              <a:t>(</a:t>
            </a:r>
            <a:r>
              <a:rPr lang="en-IN" sz="3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Pandey and </a:t>
            </a:r>
            <a:r>
              <a:rPr lang="en-IN" sz="34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Lakhawat</a:t>
            </a:r>
            <a:r>
              <a:rPr lang="en-IN" sz="3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2019)</a:t>
            </a:r>
            <a:br>
              <a:rPr lang="en-IN" sz="3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endParaRPr lang="en-IN" sz="3400" dirty="0">
              <a:solidFill>
                <a:srgbClr val="FFFFFF"/>
              </a:solidFill>
            </a:endParaRPr>
          </a:p>
        </p:txBody>
      </p:sp>
      <p:graphicFrame>
        <p:nvGraphicFramePr>
          <p:cNvPr id="5" name="Content Placeholder 2">
            <a:extLst>
              <a:ext uri="{FF2B5EF4-FFF2-40B4-BE49-F238E27FC236}">
                <a16:creationId xmlns:a16="http://schemas.microsoft.com/office/drawing/2014/main" id="{47479270-B556-5F83-82E8-98615C262632}"/>
              </a:ext>
            </a:extLst>
          </p:cNvPr>
          <p:cNvGraphicFramePr>
            <a:graphicFrameLocks noGrp="1"/>
          </p:cNvGraphicFramePr>
          <p:nvPr>
            <p:ph idx="1"/>
            <p:extLst>
              <p:ext uri="{D42A27DB-BD31-4B8C-83A1-F6EECF244321}">
                <p14:modId xmlns:p14="http://schemas.microsoft.com/office/powerpoint/2010/main" val="3114608596"/>
              </p:ext>
            </p:extLst>
          </p:nvPr>
        </p:nvGraphicFramePr>
        <p:xfrm>
          <a:off x="5010150" y="685800"/>
          <a:ext cx="6492875" cy="5329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C5202D1B-5E29-5F12-BFA2-D110FA6D3170}"/>
              </a:ext>
            </a:extLst>
          </p:cNvPr>
          <p:cNvSpPr>
            <a:spLocks noGrp="1"/>
          </p:cNvSpPr>
          <p:nvPr>
            <p:ph type="sldNum" sz="quarter" idx="12"/>
          </p:nvPr>
        </p:nvSpPr>
        <p:spPr/>
        <p:txBody>
          <a:bodyPr/>
          <a:lstStyle/>
          <a:p>
            <a:fld id="{369B7538-81C5-41DE-B71F-DDC90B267D9C}" type="slidenum">
              <a:rPr lang="en-IN" smtClean="0"/>
              <a:t>75</a:t>
            </a:fld>
            <a:endParaRPr lang="en-IN"/>
          </a:p>
        </p:txBody>
      </p:sp>
    </p:spTree>
    <p:extLst>
      <p:ext uri="{BB962C8B-B14F-4D97-AF65-F5344CB8AC3E}">
        <p14:creationId xmlns:p14="http://schemas.microsoft.com/office/powerpoint/2010/main" val="2690849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CE18D8-6704-3759-56C3-C8B2B58A86FD}"/>
              </a:ext>
            </a:extLst>
          </p:cNvPr>
          <p:cNvPicPr>
            <a:picLocks noChangeAspect="1"/>
          </p:cNvPicPr>
          <p:nvPr/>
        </p:nvPicPr>
        <p:blipFill rotWithShape="1">
          <a:blip r:embed="rId2">
            <a:duotone>
              <a:schemeClr val="bg2">
                <a:shade val="45000"/>
                <a:satMod val="135000"/>
              </a:schemeClr>
              <a:prstClr val="white"/>
            </a:duotone>
          </a:blip>
          <a:srcRect t="23391" r="9091"/>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53B427-2DE6-94E5-0946-300413A90B1D}"/>
              </a:ext>
            </a:extLst>
          </p:cNvPr>
          <p:cNvSpPr>
            <a:spLocks noGrp="1"/>
          </p:cNvSpPr>
          <p:nvPr>
            <p:ph type="title"/>
          </p:nvPr>
        </p:nvSpPr>
        <p:spPr>
          <a:xfrm>
            <a:off x="838200" y="365125"/>
            <a:ext cx="10515600" cy="1325563"/>
          </a:xfrm>
        </p:spPr>
        <p:txBody>
          <a:bodyPr>
            <a:normAutofit/>
          </a:bodyPr>
          <a:lstStyle/>
          <a:p>
            <a:pPr algn="ctr"/>
            <a:r>
              <a:rPr lang="en-IN" dirty="0">
                <a:effectLst/>
                <a:latin typeface="Calibri" panose="020F0502020204030204" pitchFamily="34" charset="0"/>
                <a:ea typeface="Calibri" panose="020F0502020204030204" pitchFamily="34" charset="0"/>
                <a:cs typeface="Times New Roman" panose="02020603050405020304" pitchFamily="18" charset="0"/>
              </a:rPr>
              <a:t>Weaknesses</a:t>
            </a:r>
            <a:endParaRPr lang="en-IN" dirty="0"/>
          </a:p>
        </p:txBody>
      </p:sp>
      <p:sp>
        <p:nvSpPr>
          <p:cNvPr id="3" name="Slide Number Placeholder 2">
            <a:extLst>
              <a:ext uri="{FF2B5EF4-FFF2-40B4-BE49-F238E27FC236}">
                <a16:creationId xmlns:a16="http://schemas.microsoft.com/office/drawing/2014/main" id="{1BFDFA20-B5CE-29BD-B44F-9E15C3729937}"/>
              </a:ext>
            </a:extLst>
          </p:cNvPr>
          <p:cNvSpPr>
            <a:spLocks noGrp="1"/>
          </p:cNvSpPr>
          <p:nvPr>
            <p:ph type="sldNum" sz="quarter" idx="12"/>
          </p:nvPr>
        </p:nvSpPr>
        <p:spPr>
          <a:xfrm>
            <a:off x="8610600" y="6356350"/>
            <a:ext cx="2743200" cy="365125"/>
          </a:xfrm>
        </p:spPr>
        <p:txBody>
          <a:bodyPr>
            <a:normAutofit/>
          </a:bodyPr>
          <a:lstStyle/>
          <a:p>
            <a:pPr>
              <a:spcAft>
                <a:spcPts val="600"/>
              </a:spcAft>
            </a:pPr>
            <a:fld id="{369B7538-81C5-41DE-B71F-DDC90B267D9C}" type="slidenum">
              <a:rPr lang="en-IN" smtClean="0"/>
              <a:pPr>
                <a:spcAft>
                  <a:spcPts val="600"/>
                </a:spcAft>
              </a:pPr>
              <a:t>76</a:t>
            </a:fld>
            <a:endParaRPr lang="en-IN"/>
          </a:p>
        </p:txBody>
      </p:sp>
      <p:graphicFrame>
        <p:nvGraphicFramePr>
          <p:cNvPr id="5" name="Content Placeholder 2">
            <a:extLst>
              <a:ext uri="{FF2B5EF4-FFF2-40B4-BE49-F238E27FC236}">
                <a16:creationId xmlns:a16="http://schemas.microsoft.com/office/drawing/2014/main" id="{7F2927BF-D570-566D-A804-7C876592191B}"/>
              </a:ext>
            </a:extLst>
          </p:cNvPr>
          <p:cNvGraphicFramePr>
            <a:graphicFrameLocks noGrp="1"/>
          </p:cNvGraphicFramePr>
          <p:nvPr>
            <p:ph idx="1"/>
            <p:extLst>
              <p:ext uri="{D42A27DB-BD31-4B8C-83A1-F6EECF244321}">
                <p14:modId xmlns:p14="http://schemas.microsoft.com/office/powerpoint/2010/main" val="119883158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35895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D17A5FC-F5EA-48AD-6524-0720A7528080}"/>
              </a:ext>
            </a:extLst>
          </p:cNvPr>
          <p:cNvPicPr>
            <a:picLocks noChangeAspect="1"/>
          </p:cNvPicPr>
          <p:nvPr/>
        </p:nvPicPr>
        <p:blipFill rotWithShape="1">
          <a:blip r:embed="rId2">
            <a:alphaModFix amt="35000"/>
          </a:blip>
          <a:srcRect t="1150" b="14580"/>
          <a:stretch/>
        </p:blipFill>
        <p:spPr>
          <a:xfrm>
            <a:off x="20" y="10"/>
            <a:ext cx="12191980" cy="6857990"/>
          </a:xfrm>
          <a:prstGeom prst="rect">
            <a:avLst/>
          </a:prstGeom>
        </p:spPr>
      </p:pic>
      <p:sp>
        <p:nvSpPr>
          <p:cNvPr id="2" name="Title 1">
            <a:extLst>
              <a:ext uri="{FF2B5EF4-FFF2-40B4-BE49-F238E27FC236}">
                <a16:creationId xmlns:a16="http://schemas.microsoft.com/office/drawing/2014/main" id="{31D2E8AF-12E7-A49B-7BF7-EC37B89025CD}"/>
              </a:ext>
            </a:extLst>
          </p:cNvPr>
          <p:cNvSpPr>
            <a:spLocks noGrp="1"/>
          </p:cNvSpPr>
          <p:nvPr>
            <p:ph type="title"/>
          </p:nvPr>
        </p:nvSpPr>
        <p:spPr>
          <a:xfrm>
            <a:off x="838200" y="365125"/>
            <a:ext cx="10515600" cy="1325563"/>
          </a:xfrm>
        </p:spPr>
        <p:txBody>
          <a:bodyPr>
            <a:normAutofit/>
          </a:bodyPr>
          <a:lstStyle/>
          <a:p>
            <a:pPr algn="ctr"/>
            <a:r>
              <a:rPr lang="en-IN"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Opportunities</a:t>
            </a:r>
            <a:endParaRPr lang="en-IN" dirty="0">
              <a:solidFill>
                <a:srgbClr val="FFFFFF"/>
              </a:solidFill>
            </a:endParaRPr>
          </a:p>
        </p:txBody>
      </p:sp>
      <p:graphicFrame>
        <p:nvGraphicFramePr>
          <p:cNvPr id="5" name="Content Placeholder 2">
            <a:extLst>
              <a:ext uri="{FF2B5EF4-FFF2-40B4-BE49-F238E27FC236}">
                <a16:creationId xmlns:a16="http://schemas.microsoft.com/office/drawing/2014/main" id="{54014CDF-DC39-B64E-7401-262D12800279}"/>
              </a:ext>
            </a:extLst>
          </p:cNvPr>
          <p:cNvGraphicFramePr>
            <a:graphicFrameLocks noGrp="1"/>
          </p:cNvGraphicFramePr>
          <p:nvPr>
            <p:ph idx="1"/>
            <p:extLst>
              <p:ext uri="{D42A27DB-BD31-4B8C-83A1-F6EECF244321}">
                <p14:modId xmlns:p14="http://schemas.microsoft.com/office/powerpoint/2010/main" val="6045172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68399734-FDFD-62B1-3108-08D227B3B430}"/>
              </a:ext>
            </a:extLst>
          </p:cNvPr>
          <p:cNvSpPr>
            <a:spLocks noGrp="1"/>
          </p:cNvSpPr>
          <p:nvPr>
            <p:ph type="sldNum" sz="quarter" idx="12"/>
          </p:nvPr>
        </p:nvSpPr>
        <p:spPr/>
        <p:txBody>
          <a:bodyPr/>
          <a:lstStyle/>
          <a:p>
            <a:fld id="{369B7538-81C5-41DE-B71F-DDC90B267D9C}" type="slidenum">
              <a:rPr lang="en-IN" smtClean="0"/>
              <a:t>77</a:t>
            </a:fld>
            <a:endParaRPr lang="en-IN"/>
          </a:p>
        </p:txBody>
      </p:sp>
    </p:spTree>
    <p:extLst>
      <p:ext uri="{BB962C8B-B14F-4D97-AF65-F5344CB8AC3E}">
        <p14:creationId xmlns:p14="http://schemas.microsoft.com/office/powerpoint/2010/main" val="689001964"/>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1C3056-6109-A0E2-81CF-C13C829A6F78}"/>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BB59A9A8-B22E-CD17-3F92-797E5D4EA25B}"/>
              </a:ext>
            </a:extLst>
          </p:cNvPr>
          <p:cNvSpPr>
            <a:spLocks noGrp="1"/>
          </p:cNvSpPr>
          <p:nvPr>
            <p:ph type="title"/>
          </p:nvPr>
        </p:nvSpPr>
        <p:spPr>
          <a:xfrm>
            <a:off x="838200" y="365125"/>
            <a:ext cx="10515600" cy="1325563"/>
          </a:xfrm>
        </p:spPr>
        <p:txBody>
          <a:bodyPr>
            <a:normAutofit/>
          </a:bodyPr>
          <a:lstStyle/>
          <a:p>
            <a:pPr algn="ctr"/>
            <a:r>
              <a:rPr lang="en-IN"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Threats</a:t>
            </a:r>
            <a:endParaRPr lang="en-IN" dirty="0">
              <a:solidFill>
                <a:srgbClr val="FFFFFF"/>
              </a:solidFill>
            </a:endParaRPr>
          </a:p>
        </p:txBody>
      </p:sp>
      <p:sp>
        <p:nvSpPr>
          <p:cNvPr id="3" name="Slide Number Placeholder 2">
            <a:extLst>
              <a:ext uri="{FF2B5EF4-FFF2-40B4-BE49-F238E27FC236}">
                <a16:creationId xmlns:a16="http://schemas.microsoft.com/office/drawing/2014/main" id="{45B79805-557E-3B28-9BD4-59DE5138958E}"/>
              </a:ext>
            </a:extLst>
          </p:cNvPr>
          <p:cNvSpPr>
            <a:spLocks noGrp="1"/>
          </p:cNvSpPr>
          <p:nvPr>
            <p:ph type="sldNum" sz="quarter" idx="12"/>
          </p:nvPr>
        </p:nvSpPr>
        <p:spPr>
          <a:xfrm>
            <a:off x="8610600" y="6356350"/>
            <a:ext cx="2743200" cy="365125"/>
          </a:xfrm>
        </p:spPr>
        <p:txBody>
          <a:bodyPr>
            <a:normAutofit/>
          </a:bodyPr>
          <a:lstStyle/>
          <a:p>
            <a:pPr>
              <a:spcAft>
                <a:spcPts val="600"/>
              </a:spcAft>
            </a:pPr>
            <a:fld id="{369B7538-81C5-41DE-B71F-DDC90B267D9C}" type="slidenum">
              <a:rPr lang="en-IN">
                <a:solidFill>
                  <a:srgbClr val="FFFFFF"/>
                </a:solidFill>
              </a:rPr>
              <a:pPr>
                <a:spcAft>
                  <a:spcPts val="600"/>
                </a:spcAft>
              </a:pPr>
              <a:t>78</a:t>
            </a:fld>
            <a:endParaRPr lang="en-IN">
              <a:solidFill>
                <a:srgbClr val="FFFFFF"/>
              </a:solidFill>
            </a:endParaRPr>
          </a:p>
        </p:txBody>
      </p:sp>
      <p:graphicFrame>
        <p:nvGraphicFramePr>
          <p:cNvPr id="5" name="Content Placeholder 2">
            <a:extLst>
              <a:ext uri="{FF2B5EF4-FFF2-40B4-BE49-F238E27FC236}">
                <a16:creationId xmlns:a16="http://schemas.microsoft.com/office/drawing/2014/main" id="{460F82FC-7CC6-2EBC-A4CF-82348BE78D78}"/>
              </a:ext>
            </a:extLst>
          </p:cNvPr>
          <p:cNvGraphicFramePr>
            <a:graphicFrameLocks noGrp="1"/>
          </p:cNvGraphicFramePr>
          <p:nvPr>
            <p:ph idx="1"/>
            <p:extLst>
              <p:ext uri="{D42A27DB-BD31-4B8C-83A1-F6EECF244321}">
                <p14:modId xmlns:p14="http://schemas.microsoft.com/office/powerpoint/2010/main" val="934245489"/>
              </p:ext>
            </p:extLst>
          </p:nvPr>
        </p:nvGraphicFramePr>
        <p:xfrm>
          <a:off x="838200" y="1573160"/>
          <a:ext cx="10515600" cy="4783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7656425"/>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4ECC239-33EC-6E23-B9CE-6B2B986014D9}"/>
              </a:ext>
            </a:extLst>
          </p:cNvPr>
          <p:cNvPicPr>
            <a:picLocks noChangeAspect="1"/>
          </p:cNvPicPr>
          <p:nvPr/>
        </p:nvPicPr>
        <p:blipFill rotWithShape="1">
          <a:blip r:embed="rId2">
            <a:alphaModFix amt="40000"/>
          </a:blip>
          <a:srcRect t="3433"/>
          <a:stretch/>
        </p:blipFill>
        <p:spPr>
          <a:xfrm>
            <a:off x="-3038" y="-54232"/>
            <a:ext cx="12191980" cy="6857990"/>
          </a:xfrm>
          <a:prstGeom prst="rect">
            <a:avLst/>
          </a:prstGeom>
        </p:spPr>
      </p:pic>
      <p:sp>
        <p:nvSpPr>
          <p:cNvPr id="2" name="Title 1">
            <a:extLst>
              <a:ext uri="{FF2B5EF4-FFF2-40B4-BE49-F238E27FC236}">
                <a16:creationId xmlns:a16="http://schemas.microsoft.com/office/drawing/2014/main" id="{D6F22D46-C3B1-19F9-D0C5-BFFC2F4C08A3}"/>
              </a:ext>
            </a:extLst>
          </p:cNvPr>
          <p:cNvSpPr>
            <a:spLocks noGrp="1"/>
          </p:cNvSpPr>
          <p:nvPr>
            <p:ph type="title"/>
          </p:nvPr>
        </p:nvSpPr>
        <p:spPr>
          <a:xfrm>
            <a:off x="835152" y="90916"/>
            <a:ext cx="10515600" cy="1325563"/>
          </a:xfrm>
        </p:spPr>
        <p:txBody>
          <a:bodyPr>
            <a:normAutofit/>
          </a:bodyPr>
          <a:lstStyle/>
          <a:p>
            <a:pPr algn="ctr"/>
            <a:r>
              <a:rPr lang="en-IN" sz="5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Conclusion</a:t>
            </a:r>
            <a:endParaRPr lang="en-IN" sz="5400" dirty="0">
              <a:solidFill>
                <a:srgbClr val="FFFFFF"/>
              </a:solidFill>
            </a:endParaRPr>
          </a:p>
        </p:txBody>
      </p:sp>
      <p:sp>
        <p:nvSpPr>
          <p:cNvPr id="24"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97D4707-F004-9970-3B09-0B0BDE57BE01}"/>
              </a:ext>
            </a:extLst>
          </p:cNvPr>
          <p:cNvSpPr>
            <a:spLocks noGrp="1"/>
          </p:cNvSpPr>
          <p:nvPr>
            <p:ph type="sldNum" sz="quarter" idx="12"/>
          </p:nvPr>
        </p:nvSpPr>
        <p:spPr>
          <a:xfrm>
            <a:off x="8610600" y="6356350"/>
            <a:ext cx="2743200" cy="365125"/>
          </a:xfrm>
        </p:spPr>
        <p:txBody>
          <a:bodyPr>
            <a:normAutofit/>
          </a:bodyPr>
          <a:lstStyle/>
          <a:p>
            <a:pPr>
              <a:spcAft>
                <a:spcPts val="600"/>
              </a:spcAft>
            </a:pPr>
            <a:fld id="{369B7538-81C5-41DE-B71F-DDC90B267D9C}" type="slidenum">
              <a:rPr lang="en-IN">
                <a:solidFill>
                  <a:srgbClr val="FFFFFF"/>
                </a:solidFill>
              </a:rPr>
              <a:pPr>
                <a:spcAft>
                  <a:spcPts val="600"/>
                </a:spcAft>
              </a:pPr>
              <a:t>79</a:t>
            </a:fld>
            <a:endParaRPr lang="en-IN">
              <a:solidFill>
                <a:srgbClr val="FFFFFF"/>
              </a:solidFill>
            </a:endParaRPr>
          </a:p>
        </p:txBody>
      </p:sp>
      <p:graphicFrame>
        <p:nvGraphicFramePr>
          <p:cNvPr id="5" name="Content Placeholder 2">
            <a:extLst>
              <a:ext uri="{FF2B5EF4-FFF2-40B4-BE49-F238E27FC236}">
                <a16:creationId xmlns:a16="http://schemas.microsoft.com/office/drawing/2014/main" id="{F67A8753-D4C9-F0E0-185C-B0C29147E4F8}"/>
              </a:ext>
            </a:extLst>
          </p:cNvPr>
          <p:cNvGraphicFramePr>
            <a:graphicFrameLocks noGrp="1"/>
          </p:cNvGraphicFramePr>
          <p:nvPr>
            <p:ph idx="1"/>
            <p:extLst>
              <p:ext uri="{D42A27DB-BD31-4B8C-83A1-F6EECF244321}">
                <p14:modId xmlns:p14="http://schemas.microsoft.com/office/powerpoint/2010/main" val="3713963819"/>
              </p:ext>
            </p:extLst>
          </p:nvPr>
        </p:nvGraphicFramePr>
        <p:xfrm>
          <a:off x="762001" y="1310326"/>
          <a:ext cx="10515600" cy="4286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7F17FDD4-0CAA-DC34-0836-FF36CED34EAB}"/>
              </a:ext>
            </a:extLst>
          </p:cNvPr>
          <p:cNvGrpSpPr/>
          <p:nvPr/>
        </p:nvGrpSpPr>
        <p:grpSpPr>
          <a:xfrm>
            <a:off x="835152" y="5795193"/>
            <a:ext cx="10515600" cy="635602"/>
            <a:chOff x="0" y="1429806"/>
            <a:chExt cx="10515600" cy="635602"/>
          </a:xfrm>
        </p:grpSpPr>
        <p:sp>
          <p:nvSpPr>
            <p:cNvPr id="11" name="Rectangle: Rounded Corners 10">
              <a:extLst>
                <a:ext uri="{FF2B5EF4-FFF2-40B4-BE49-F238E27FC236}">
                  <a16:creationId xmlns:a16="http://schemas.microsoft.com/office/drawing/2014/main" id="{8987519F-6B10-2A07-2B99-09C2BBC09FA6}"/>
                </a:ext>
              </a:extLst>
            </p:cNvPr>
            <p:cNvSpPr/>
            <p:nvPr/>
          </p:nvSpPr>
          <p:spPr>
            <a:xfrm>
              <a:off x="0" y="1429806"/>
              <a:ext cx="10515600" cy="635602"/>
            </a:xfrm>
            <a:prstGeom prst="roundRect">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45FC9788-CF6B-BDAB-15AA-2C45F5276CB3}"/>
                </a:ext>
              </a:extLst>
            </p:cNvPr>
            <p:cNvSpPr txBox="1"/>
            <p:nvPr/>
          </p:nvSpPr>
          <p:spPr>
            <a:xfrm>
              <a:off x="31028" y="1460834"/>
              <a:ext cx="10453544" cy="5735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IN" sz="2200" dirty="0">
                  <a:solidFill>
                    <a:schemeClr val="bg1"/>
                  </a:solidFill>
                </a:rPr>
                <a:t>Creates awareness on agriculture to general public along with entertainment enabling them to live along with nature</a:t>
              </a:r>
              <a:r>
                <a:rPr lang="en-IN" sz="2200" kern="1200" dirty="0">
                  <a:solidFill>
                    <a:schemeClr val="bg1"/>
                  </a:solidFill>
                </a:rPr>
                <a:t> </a:t>
              </a:r>
              <a:endParaRPr lang="en-US" sz="2200" kern="1200" dirty="0">
                <a:solidFill>
                  <a:schemeClr val="bg1"/>
                </a:solidFill>
              </a:endParaRPr>
            </a:p>
          </p:txBody>
        </p:sp>
      </p:grpSp>
    </p:spTree>
    <p:extLst>
      <p:ext uri="{BB962C8B-B14F-4D97-AF65-F5344CB8AC3E}">
        <p14:creationId xmlns:p14="http://schemas.microsoft.com/office/powerpoint/2010/main" val="361809403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620FDF4-B608-E973-F610-EF5AF090A4F2}"/>
              </a:ext>
            </a:extLst>
          </p:cNvPr>
          <p:cNvSpPr>
            <a:spLocks noGrp="1"/>
          </p:cNvSpPr>
          <p:nvPr>
            <p:ph type="title"/>
          </p:nvPr>
        </p:nvSpPr>
        <p:spPr>
          <a:xfrm>
            <a:off x="958506" y="800392"/>
            <a:ext cx="10264697" cy="1212102"/>
          </a:xfrm>
        </p:spPr>
        <p:txBody>
          <a:bodyPr>
            <a:normAutofit/>
          </a:bodyPr>
          <a:lstStyle/>
          <a:p>
            <a:r>
              <a:rPr lang="en-US" sz="4000" dirty="0" err="1">
                <a:solidFill>
                  <a:srgbClr val="FFFFFF"/>
                </a:solidFill>
              </a:rPr>
              <a:t>Contd</a:t>
            </a:r>
            <a:r>
              <a:rPr lang="en-US" sz="4000" dirty="0">
                <a:solidFill>
                  <a:srgbClr val="FFFFFF"/>
                </a:solidFill>
              </a:rPr>
              <a:t>….</a:t>
            </a:r>
            <a:endParaRPr lang="en-IN" sz="4000" dirty="0">
              <a:solidFill>
                <a:srgbClr val="FFFFFF"/>
              </a:solidFill>
            </a:endParaRPr>
          </a:p>
        </p:txBody>
      </p:sp>
      <p:sp>
        <p:nvSpPr>
          <p:cNvPr id="3" name="Content Placeholder 2">
            <a:extLst>
              <a:ext uri="{FF2B5EF4-FFF2-40B4-BE49-F238E27FC236}">
                <a16:creationId xmlns:a16="http://schemas.microsoft.com/office/drawing/2014/main" id="{45D4EF03-E2FE-8409-35D1-4B579898153A}"/>
              </a:ext>
            </a:extLst>
          </p:cNvPr>
          <p:cNvSpPr>
            <a:spLocks noGrp="1"/>
          </p:cNvSpPr>
          <p:nvPr>
            <p:ph idx="1"/>
          </p:nvPr>
        </p:nvSpPr>
        <p:spPr>
          <a:xfrm>
            <a:off x="1367624" y="2490436"/>
            <a:ext cx="9708995" cy="3567173"/>
          </a:xfrm>
        </p:spPr>
        <p:txBody>
          <a:bodyPr anchor="ctr">
            <a:noAutofit/>
          </a:bodyPr>
          <a:lstStyle/>
          <a:p>
            <a:r>
              <a:rPr lang="en-US" sz="2200" b="0" i="0" dirty="0">
                <a:effectLst/>
                <a:latin typeface="Arial" panose="020B0604020202020204" pitchFamily="34" charset="0"/>
              </a:rPr>
              <a:t>The </a:t>
            </a:r>
            <a:r>
              <a:rPr lang="en-US" sz="2200" b="0" i="0" u="none" strike="noStrike" dirty="0">
                <a:effectLst/>
                <a:latin typeface="Arial" panose="020B0604020202020204" pitchFamily="34" charset="0"/>
              </a:rPr>
              <a:t>United Nations World Tourism Organization</a:t>
            </a:r>
            <a:r>
              <a:rPr lang="en-US" sz="2200" b="0" i="0" dirty="0">
                <a:effectLst/>
                <a:latin typeface="Arial" panose="020B0604020202020204" pitchFamily="34" charset="0"/>
              </a:rPr>
              <a:t> </a:t>
            </a:r>
            <a:r>
              <a:rPr lang="en-US" sz="2200" dirty="0">
                <a:latin typeface="Arial" panose="020B0604020202020204" pitchFamily="34" charset="0"/>
              </a:rPr>
              <a:t>-</a:t>
            </a:r>
            <a:r>
              <a:rPr lang="en-US" sz="2200" b="0" i="0" dirty="0">
                <a:effectLst/>
                <a:latin typeface="Arial" panose="020B0604020202020204" pitchFamily="34" charset="0"/>
              </a:rPr>
              <a:t> promoting sustainable tourism as part of the </a:t>
            </a:r>
            <a:r>
              <a:rPr lang="en-US" sz="2200" b="0" i="0" u="none" strike="noStrike" dirty="0">
                <a:effectLst/>
                <a:latin typeface="Arial" panose="020B0604020202020204" pitchFamily="34" charset="0"/>
              </a:rPr>
              <a:t>Sustainable Development Goals</a:t>
            </a:r>
            <a:endParaRPr lang="en-US" sz="2200" u="none" strike="noStrike" dirty="0">
              <a:latin typeface="Arial" panose="020B0604020202020204" pitchFamily="34" charset="0"/>
            </a:endParaRPr>
          </a:p>
          <a:p>
            <a:r>
              <a:rPr lang="en-US" sz="2200" b="0" i="0" dirty="0">
                <a:effectLst/>
                <a:latin typeface="Arial" panose="020B0604020202020204" pitchFamily="34" charset="0"/>
              </a:rPr>
              <a:t> </a:t>
            </a:r>
            <a:r>
              <a:rPr lang="en-US" sz="2200" b="0" i="0" u="none" strike="noStrike" dirty="0">
                <a:solidFill>
                  <a:srgbClr val="FF0000"/>
                </a:solidFill>
                <a:effectLst/>
                <a:latin typeface="Arial" panose="020B0604020202020204" pitchFamily="34" charset="0"/>
              </a:rPr>
              <a:t>International Year for Sustainable Tourism for Development</a:t>
            </a:r>
            <a:r>
              <a:rPr lang="en-US" sz="2200" b="0" i="0" dirty="0">
                <a:solidFill>
                  <a:srgbClr val="FF0000"/>
                </a:solidFill>
                <a:effectLst/>
                <a:latin typeface="Arial" panose="020B0604020202020204" pitchFamily="34" charset="0"/>
              </a:rPr>
              <a:t> in 2017</a:t>
            </a:r>
            <a:endParaRPr lang="en-US" sz="2200" b="0" i="0" baseline="30000" dirty="0">
              <a:effectLst/>
              <a:latin typeface="Arial" panose="020B0604020202020204" pitchFamily="34" charset="0"/>
            </a:endParaRPr>
          </a:p>
          <a:p>
            <a:r>
              <a:rPr lang="en-US" sz="2200" b="0" i="0" dirty="0">
                <a:effectLst/>
                <a:latin typeface="Arial" panose="020B0604020202020204" pitchFamily="34" charset="0"/>
              </a:rPr>
              <a:t> </a:t>
            </a:r>
            <a:r>
              <a:rPr lang="en-US" sz="2200" b="0" i="0" u="none" strike="noStrike" dirty="0">
                <a:effectLst/>
                <a:latin typeface="Arial" panose="020B0604020202020204" pitchFamily="34" charset="0"/>
              </a:rPr>
              <a:t>SDG 8</a:t>
            </a:r>
            <a:r>
              <a:rPr lang="en-US" sz="2200" b="0" i="0" dirty="0">
                <a:effectLst/>
                <a:latin typeface="Arial" panose="020B0604020202020204" pitchFamily="34" charset="0"/>
              </a:rPr>
              <a:t> ("decent work and economic growth"), </a:t>
            </a:r>
            <a:r>
              <a:rPr lang="en-US" sz="2200" b="0" i="0" u="none" strike="noStrike" dirty="0">
                <a:effectLst/>
                <a:latin typeface="Arial" panose="020B0604020202020204" pitchFamily="34" charset="0"/>
              </a:rPr>
              <a:t>SDG 12</a:t>
            </a:r>
            <a:r>
              <a:rPr lang="en-US" sz="2200" b="0" i="0" dirty="0">
                <a:effectLst/>
                <a:latin typeface="Arial" panose="020B0604020202020204" pitchFamily="34" charset="0"/>
              </a:rPr>
              <a:t> ("responsible consumption and production") and </a:t>
            </a:r>
            <a:r>
              <a:rPr lang="en-US" sz="2200" b="0" i="0" u="none" strike="noStrike" dirty="0">
                <a:effectLst/>
                <a:latin typeface="Arial" panose="020B0604020202020204" pitchFamily="34" charset="0"/>
              </a:rPr>
              <a:t>SDG 14</a:t>
            </a:r>
            <a:r>
              <a:rPr lang="en-US" sz="2200" b="0" i="0" dirty="0">
                <a:effectLst/>
                <a:latin typeface="Arial" panose="020B0604020202020204" pitchFamily="34" charset="0"/>
              </a:rPr>
              <a:t> ("life below water") implicate </a:t>
            </a:r>
            <a:r>
              <a:rPr lang="en-US" sz="2200" b="0" i="0" u="none" strike="noStrike" dirty="0">
                <a:effectLst/>
                <a:latin typeface="Arial" panose="020B0604020202020204" pitchFamily="34" charset="0"/>
              </a:rPr>
              <a:t>a sustainable economy</a:t>
            </a:r>
            <a:r>
              <a:rPr lang="en-US" sz="2200" b="0" i="0" dirty="0">
                <a:effectLst/>
                <a:latin typeface="Arial" panose="020B0604020202020204" pitchFamily="34" charset="0"/>
              </a:rPr>
              <a:t>.</a:t>
            </a:r>
            <a:endParaRPr lang="en-US" sz="2200" b="0" i="0" baseline="30000" dirty="0">
              <a:effectLst/>
              <a:latin typeface="Arial" panose="020B0604020202020204" pitchFamily="34" charset="0"/>
            </a:endParaRPr>
          </a:p>
          <a:p>
            <a:r>
              <a:rPr lang="en-US" sz="2200" b="0" i="0" dirty="0">
                <a:effectLst/>
                <a:latin typeface="Arial" panose="020B0604020202020204" pitchFamily="34" charset="0"/>
              </a:rPr>
              <a:t>According to the World Travel &amp; Tourism </a:t>
            </a:r>
            <a:r>
              <a:rPr lang="en-US" sz="2200" dirty="0">
                <a:latin typeface="Arial" panose="020B0604020202020204" pitchFamily="34" charset="0"/>
              </a:rPr>
              <a:t>Bureau</a:t>
            </a:r>
            <a:r>
              <a:rPr lang="en-US" sz="2200" b="0" i="0" dirty="0">
                <a:effectLst/>
                <a:latin typeface="Arial" panose="020B0604020202020204" pitchFamily="34" charset="0"/>
              </a:rPr>
              <a:t>, tourism constituted </a:t>
            </a:r>
            <a:r>
              <a:rPr lang="en-US" sz="2200" b="0" i="0" dirty="0">
                <a:solidFill>
                  <a:srgbClr val="FF0000"/>
                </a:solidFill>
                <a:effectLst/>
                <a:latin typeface="Arial" panose="020B0604020202020204" pitchFamily="34" charset="0"/>
              </a:rPr>
              <a:t>10.3 per cent</a:t>
            </a:r>
            <a:r>
              <a:rPr lang="en-US" sz="2200" b="0" i="0" dirty="0">
                <a:effectLst/>
                <a:latin typeface="Arial" panose="020B0604020202020204" pitchFamily="34" charset="0"/>
              </a:rPr>
              <a:t> to the global gross domestic product</a:t>
            </a:r>
          </a:p>
          <a:p>
            <a:r>
              <a:rPr lang="en-US" sz="2200" b="0" i="0" dirty="0">
                <a:effectLst/>
                <a:latin typeface="Arial" panose="020B0604020202020204" pitchFamily="34" charset="0"/>
              </a:rPr>
              <a:t>International tourist arrivals hitting 1.5 billion marks (a growth of 3.5 percent) in 2019" and generated $1.7 trillion export earnings</a:t>
            </a:r>
            <a:endParaRPr lang="en-IN" sz="2200" dirty="0"/>
          </a:p>
        </p:txBody>
      </p:sp>
      <p:sp>
        <p:nvSpPr>
          <p:cNvPr id="4" name="Slide Number Placeholder 3">
            <a:extLst>
              <a:ext uri="{FF2B5EF4-FFF2-40B4-BE49-F238E27FC236}">
                <a16:creationId xmlns:a16="http://schemas.microsoft.com/office/drawing/2014/main" id="{0CAB874D-3D6F-7ABC-8C0F-915BEFB6E9F9}"/>
              </a:ext>
            </a:extLst>
          </p:cNvPr>
          <p:cNvSpPr>
            <a:spLocks noGrp="1"/>
          </p:cNvSpPr>
          <p:nvPr>
            <p:ph type="sldNum" sz="quarter" idx="12"/>
          </p:nvPr>
        </p:nvSpPr>
        <p:spPr/>
        <p:txBody>
          <a:bodyPr/>
          <a:lstStyle/>
          <a:p>
            <a:fld id="{369B7538-81C5-41DE-B71F-DDC90B267D9C}" type="slidenum">
              <a:rPr lang="en-IN" smtClean="0"/>
              <a:t>8</a:t>
            </a:fld>
            <a:endParaRPr lang="en-IN"/>
          </a:p>
        </p:txBody>
      </p:sp>
    </p:spTree>
    <p:extLst>
      <p:ext uri="{BB962C8B-B14F-4D97-AF65-F5344CB8AC3E}">
        <p14:creationId xmlns:p14="http://schemas.microsoft.com/office/powerpoint/2010/main" val="21432538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A5D0-AC3A-1EB3-A4B3-878C9B6F80D7}"/>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946B3411-90D1-69BA-F180-132A7A825711}"/>
              </a:ext>
            </a:extLst>
          </p:cNvPr>
          <p:cNvPicPr>
            <a:picLocks noGrp="1" noChangeAspect="1"/>
          </p:cNvPicPr>
          <p:nvPr>
            <p:ph idx="1"/>
          </p:nvPr>
        </p:nvPicPr>
        <p:blipFill>
          <a:blip r:embed="rId2"/>
          <a:stretch>
            <a:fillRect/>
          </a:stretch>
        </p:blipFill>
        <p:spPr>
          <a:xfrm>
            <a:off x="192839" y="0"/>
            <a:ext cx="6207961" cy="6858000"/>
          </a:xfrm>
          <a:prstGeom prst="rect">
            <a:avLst/>
          </a:prstGeom>
        </p:spPr>
      </p:pic>
      <p:sp>
        <p:nvSpPr>
          <p:cNvPr id="4" name="Slide Number Placeholder 3">
            <a:extLst>
              <a:ext uri="{FF2B5EF4-FFF2-40B4-BE49-F238E27FC236}">
                <a16:creationId xmlns:a16="http://schemas.microsoft.com/office/drawing/2014/main" id="{BF231F76-8058-DEF7-5557-797D35098253}"/>
              </a:ext>
            </a:extLst>
          </p:cNvPr>
          <p:cNvSpPr>
            <a:spLocks noGrp="1"/>
          </p:cNvSpPr>
          <p:nvPr>
            <p:ph type="sldNum" sz="quarter" idx="12"/>
          </p:nvPr>
        </p:nvSpPr>
        <p:spPr/>
        <p:txBody>
          <a:bodyPr/>
          <a:lstStyle/>
          <a:p>
            <a:fld id="{369B7538-81C5-41DE-B71F-DDC90B267D9C}" type="slidenum">
              <a:rPr lang="en-IN" smtClean="0"/>
              <a:t>80</a:t>
            </a:fld>
            <a:endParaRPr lang="en-IN"/>
          </a:p>
        </p:txBody>
      </p:sp>
      <p:pic>
        <p:nvPicPr>
          <p:cNvPr id="6" name="Picture 5">
            <a:extLst>
              <a:ext uri="{FF2B5EF4-FFF2-40B4-BE49-F238E27FC236}">
                <a16:creationId xmlns:a16="http://schemas.microsoft.com/office/drawing/2014/main" id="{9511BB5A-B8B1-F755-E9AC-4FF7ADDDE8E2}"/>
              </a:ext>
            </a:extLst>
          </p:cNvPr>
          <p:cNvPicPr>
            <a:picLocks noChangeAspect="1"/>
          </p:cNvPicPr>
          <p:nvPr/>
        </p:nvPicPr>
        <p:blipFill>
          <a:blip r:embed="rId3"/>
          <a:stretch>
            <a:fillRect/>
          </a:stretch>
        </p:blipFill>
        <p:spPr>
          <a:xfrm>
            <a:off x="5394681" y="-274533"/>
            <a:ext cx="6905474" cy="2958740"/>
          </a:xfrm>
          <a:prstGeom prst="rect">
            <a:avLst/>
          </a:prstGeom>
        </p:spPr>
      </p:pic>
      <p:sp>
        <p:nvSpPr>
          <p:cNvPr id="8" name="TextBox 7">
            <a:extLst>
              <a:ext uri="{FF2B5EF4-FFF2-40B4-BE49-F238E27FC236}">
                <a16:creationId xmlns:a16="http://schemas.microsoft.com/office/drawing/2014/main" id="{57EFC5FD-5AE8-5EF9-ABA1-6EE12605B7A3}"/>
              </a:ext>
            </a:extLst>
          </p:cNvPr>
          <p:cNvSpPr txBox="1"/>
          <p:nvPr/>
        </p:nvSpPr>
        <p:spPr>
          <a:xfrm>
            <a:off x="6785042" y="3710434"/>
            <a:ext cx="5130870" cy="1169551"/>
          </a:xfrm>
          <a:prstGeom prst="rect">
            <a:avLst/>
          </a:prstGeom>
          <a:solidFill>
            <a:srgbClr val="92D050"/>
          </a:solidFill>
        </p:spPr>
        <p:txBody>
          <a:bodyPr wrap="square">
            <a:spAutoFit/>
          </a:bodyPr>
          <a:lstStyle/>
          <a:p>
            <a:pPr algn="ctr"/>
            <a:r>
              <a:rPr lang="en-US" sz="7000" b="1" kern="1200" dirty="0">
                <a:solidFill>
                  <a:schemeClr val="tx1"/>
                </a:solidFill>
                <a:latin typeface="+mj-lt"/>
                <a:ea typeface="+mj-ea"/>
                <a:cs typeface="+mj-cs"/>
              </a:rPr>
              <a:t>THANK YOU</a:t>
            </a:r>
            <a:endParaRPr lang="en-IN" sz="7000" b="1" dirty="0"/>
          </a:p>
        </p:txBody>
      </p:sp>
    </p:spTree>
    <p:extLst>
      <p:ext uri="{BB962C8B-B14F-4D97-AF65-F5344CB8AC3E}">
        <p14:creationId xmlns:p14="http://schemas.microsoft.com/office/powerpoint/2010/main" val="668323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Collage of different buildings&#10;&#10;Description automatically generated with low confidence">
            <a:extLst>
              <a:ext uri="{FF2B5EF4-FFF2-40B4-BE49-F238E27FC236}">
                <a16:creationId xmlns:a16="http://schemas.microsoft.com/office/drawing/2014/main" id="{72FCA208-2CD0-EFD5-C39E-6C029EA870EA}"/>
              </a:ext>
            </a:extLst>
          </p:cNvPr>
          <p:cNvPicPr>
            <a:picLocks noGrp="1" noChangeAspect="1"/>
          </p:cNvPicPr>
          <p:nvPr>
            <p:ph idx="1"/>
          </p:nvPr>
        </p:nvPicPr>
        <p:blipFill rotWithShape="1">
          <a:blip r:embed="rId2">
            <a:alphaModFix amt="50000"/>
          </a:blip>
          <a:srcRect t="6227" r="-1" b="-1"/>
          <a:stretch/>
        </p:blipFill>
        <p:spPr>
          <a:xfrm>
            <a:off x="20" y="10"/>
            <a:ext cx="12188930" cy="6857990"/>
          </a:xfrm>
          <a:prstGeom prst="rect">
            <a:avLst/>
          </a:prstGeom>
        </p:spPr>
      </p:pic>
      <p:sp>
        <p:nvSpPr>
          <p:cNvPr id="2" name="Title 1">
            <a:extLst>
              <a:ext uri="{FF2B5EF4-FFF2-40B4-BE49-F238E27FC236}">
                <a16:creationId xmlns:a16="http://schemas.microsoft.com/office/drawing/2014/main" id="{869EE718-B1FF-74BF-F423-0028E77E9A37}"/>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b="1" dirty="0">
                <a:solidFill>
                  <a:schemeClr val="bg1"/>
                </a:solidFill>
                <a:highlight>
                  <a:srgbClr val="C0C0C0"/>
                </a:highlight>
              </a:rPr>
              <a:t>TYPES OF TOURISM</a:t>
            </a:r>
          </a:p>
        </p:txBody>
      </p:sp>
      <p:sp>
        <p:nvSpPr>
          <p:cNvPr id="16"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264B8D5-7D56-B18B-0FE6-4935E07663F4}"/>
              </a:ext>
            </a:extLst>
          </p:cNvPr>
          <p:cNvSpPr>
            <a:spLocks noGrp="1"/>
          </p:cNvSpPr>
          <p:nvPr>
            <p:ph type="sldNum" sz="quarter" idx="12"/>
          </p:nvPr>
        </p:nvSpPr>
        <p:spPr/>
        <p:txBody>
          <a:bodyPr/>
          <a:lstStyle/>
          <a:p>
            <a:fld id="{369B7538-81C5-41DE-B71F-DDC90B267D9C}" type="slidenum">
              <a:rPr lang="en-IN" smtClean="0"/>
              <a:t>9</a:t>
            </a:fld>
            <a:endParaRPr lang="en-IN"/>
          </a:p>
        </p:txBody>
      </p:sp>
    </p:spTree>
    <p:extLst>
      <p:ext uri="{BB962C8B-B14F-4D97-AF65-F5344CB8AC3E}">
        <p14:creationId xmlns:p14="http://schemas.microsoft.com/office/powerpoint/2010/main" val="84840113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3564</TotalTime>
  <Words>4949</Words>
  <Application>Microsoft Office PowerPoint</Application>
  <PresentationFormat>Widescreen</PresentationFormat>
  <Paragraphs>598</Paragraphs>
  <Slides>80</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80</vt:i4>
      </vt:variant>
    </vt:vector>
  </HeadingPairs>
  <TitlesOfParts>
    <vt:vector size="90" baseType="lpstr">
      <vt:lpstr>-apple-system</vt:lpstr>
      <vt:lpstr>Arial</vt:lpstr>
      <vt:lpstr>Calibri</vt:lpstr>
      <vt:lpstr>Calibri Light</vt:lpstr>
      <vt:lpstr>Helvetica Neue Medium</vt:lpstr>
      <vt:lpstr>Linux Libertine</vt:lpstr>
      <vt:lpstr>Open Sans</vt:lpstr>
      <vt:lpstr>Symbol</vt:lpstr>
      <vt:lpstr>Verdana, Arial, Helvetica, sans-serif</vt:lpstr>
      <vt:lpstr>Office Theme</vt:lpstr>
      <vt:lpstr>WELCOME</vt:lpstr>
      <vt:lpstr>PowerPoint Presentation</vt:lpstr>
      <vt:lpstr>Objectives</vt:lpstr>
      <vt:lpstr>FLOW OF PRESENTATION</vt:lpstr>
      <vt:lpstr>TOURISM</vt:lpstr>
      <vt:lpstr>Declining of tourism….</vt:lpstr>
      <vt:lpstr>Sustainable tourism </vt:lpstr>
      <vt:lpstr>Contd….</vt:lpstr>
      <vt:lpstr>TYPES OF TOURISM</vt:lpstr>
      <vt:lpstr>1. Pro poor tourism</vt:lpstr>
      <vt:lpstr>2. Dark tourism</vt:lpstr>
      <vt:lpstr>CELLULAR JAIL, ANDAMAN AND NICOBAR ISLANDS</vt:lpstr>
      <vt:lpstr>3.Doom tourism</vt:lpstr>
      <vt:lpstr>PowerPoint Presentation</vt:lpstr>
      <vt:lpstr>4. Religious tourism</vt:lpstr>
      <vt:lpstr>RELIGIOUS TOURISTS/PILGRIMS IN VRINDAVAN, INDIA</vt:lpstr>
      <vt:lpstr>5. DNA Tourism</vt:lpstr>
      <vt:lpstr>6.Space tourism</vt:lpstr>
      <vt:lpstr>                           7. Geotourism </vt:lpstr>
      <vt:lpstr>ST MARY’S ISLAND, UDUPI, KARNATAKA</vt:lpstr>
      <vt:lpstr> 8. Social tourism</vt:lpstr>
      <vt:lpstr>PowerPoint Presentation</vt:lpstr>
      <vt:lpstr>Tourism security</vt:lpstr>
      <vt:lpstr>Major types of Tourism in India </vt:lpstr>
      <vt:lpstr>SCUBA DIVING IN ANDAMAN AND NICOBAR ISLANDS</vt:lpstr>
      <vt:lpstr>Beach Tourism </vt:lpstr>
      <vt:lpstr>LAKSHADWEEP ISLANDS</vt:lpstr>
      <vt:lpstr>Cultural tourism </vt:lpstr>
      <vt:lpstr>   VARANASI, UTTAR PRADESH, INDIA</vt:lpstr>
      <vt:lpstr>Wildlife tourism </vt:lpstr>
      <vt:lpstr>WILDLIFE TOURISM IN BUNDELKHAND, MADHYA PRADESH</vt:lpstr>
      <vt:lpstr>               MEDICAL TOURISM</vt:lpstr>
      <vt:lpstr>AYURVEDIC RETREATS IN INDIA</vt:lpstr>
      <vt:lpstr>           Eco tourism</vt:lpstr>
      <vt:lpstr>Enotourism</vt:lpstr>
      <vt:lpstr>SULA VINEYARDS, NASHIK, MAHARASHTRA</vt:lpstr>
      <vt:lpstr>AGRI-TOURISM</vt:lpstr>
      <vt:lpstr>Definition</vt:lpstr>
      <vt:lpstr>Principles of Agri tourism </vt:lpstr>
      <vt:lpstr>Activities or services included in agricultural tourism </vt:lpstr>
      <vt:lpstr>PowerPoint Presentation</vt:lpstr>
      <vt:lpstr>Agricultural shows</vt:lpstr>
      <vt:lpstr>PowerPoint Presentation</vt:lpstr>
      <vt:lpstr>Guest ranch  </vt:lpstr>
      <vt:lpstr>Rural Ramble  </vt:lpstr>
      <vt:lpstr>Rural tourism  </vt:lpstr>
      <vt:lpstr>You-Pick  </vt:lpstr>
      <vt:lpstr>Advantages of You-Pick or Pick-Your-Own marketing </vt:lpstr>
      <vt:lpstr>Advent of agri-tourism in India</vt:lpstr>
      <vt:lpstr>Activities of ATDC</vt:lpstr>
      <vt:lpstr>PowerPoint Presentation</vt:lpstr>
      <vt:lpstr>PowerPoint Presentation</vt:lpstr>
      <vt:lpstr>Awards and recognitions of  Mr. Pandurang Taware</vt:lpstr>
      <vt:lpstr>Some of the popular farm stays providing agricultural tourism in India are </vt:lpstr>
      <vt:lpstr>Rainforest Retreat, Coorg, Karnataka</vt:lpstr>
      <vt:lpstr>Maachli, Maharashtra </vt:lpstr>
      <vt:lpstr>Dudh Sagar Plantation and Farm Stay, Goa </vt:lpstr>
      <vt:lpstr>Konyak Tea Retreat, Nagaland </vt:lpstr>
      <vt:lpstr>  Tieedi Earthy Dwelling, Darjeeling, West Bengal </vt:lpstr>
      <vt:lpstr>The need for Agri tourism</vt:lpstr>
      <vt:lpstr>Main factors of agriculture tourism </vt:lpstr>
      <vt:lpstr>STAKEHOLDERS OF AGRI-TOURISM</vt:lpstr>
      <vt:lpstr>Benefits of Agritourism </vt:lpstr>
      <vt:lpstr>PowerPoint Presentation</vt:lpstr>
      <vt:lpstr>Scope of Agri- tourism in India </vt:lpstr>
      <vt:lpstr>POTENTIAL IN KARNATAKA</vt:lpstr>
      <vt:lpstr>Socio-economic impacts of Agri-tourism</vt:lpstr>
      <vt:lpstr>PowerPoint Presentation</vt:lpstr>
      <vt:lpstr>HOMESTAYS PROMOTING ECOTOURISM IN COFFEE FARMS OF WESTERN GHATS, INDIA: A SOCIO-ECONOMIC EXPLORATORY STUDY (Chengappa et. al., 2015) </vt:lpstr>
      <vt:lpstr>Table 1: Classification of homestay operating coffee farmers based on their size of holding</vt:lpstr>
      <vt:lpstr>Table 2: Reasons to start homestay by the sample homestay operating farmers </vt:lpstr>
      <vt:lpstr>AGRI TOURISM – PERCEPTION OF FARMERS (Chande, 2016)</vt:lpstr>
      <vt:lpstr>Table 1. Perception of farmers on the importance of agri-tourism (n=100) </vt:lpstr>
      <vt:lpstr>Table 2. Perception of farmers on the importance of agri-tourism (n=100) </vt:lpstr>
      <vt:lpstr>Farm Tourism in Punjab - A Case Study on the Concept and Its Sustainability (Pandey and Lakhawat, 2019) </vt:lpstr>
      <vt:lpstr>Weaknesses</vt:lpstr>
      <vt:lpstr>Opportunities</vt:lpstr>
      <vt:lpstr>Threats</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QB3223</dc:creator>
  <cp:lastModifiedBy>QB3223</cp:lastModifiedBy>
  <cp:revision>158</cp:revision>
  <dcterms:created xsi:type="dcterms:W3CDTF">2022-12-20T14:11:34Z</dcterms:created>
  <dcterms:modified xsi:type="dcterms:W3CDTF">2022-12-30T17:21:58Z</dcterms:modified>
</cp:coreProperties>
</file>